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8"/>
  </p:notesMasterIdLst>
  <p:handoutMasterIdLst>
    <p:handoutMasterId r:id="rId39"/>
  </p:handoutMasterIdLst>
  <p:sldIdLst>
    <p:sldId id="256" r:id="rId2"/>
    <p:sldId id="259" r:id="rId3"/>
    <p:sldId id="287" r:id="rId4"/>
    <p:sldId id="260" r:id="rId5"/>
    <p:sldId id="261" r:id="rId6"/>
    <p:sldId id="288" r:id="rId7"/>
    <p:sldId id="262" r:id="rId8"/>
    <p:sldId id="263" r:id="rId9"/>
    <p:sldId id="265" r:id="rId10"/>
    <p:sldId id="267" r:id="rId11"/>
    <p:sldId id="289" r:id="rId12"/>
    <p:sldId id="268" r:id="rId13"/>
    <p:sldId id="290" r:id="rId14"/>
    <p:sldId id="269" r:id="rId15"/>
    <p:sldId id="270" r:id="rId16"/>
    <p:sldId id="271" r:id="rId17"/>
    <p:sldId id="272" r:id="rId18"/>
    <p:sldId id="294" r:id="rId19"/>
    <p:sldId id="273" r:id="rId20"/>
    <p:sldId id="274" r:id="rId21"/>
    <p:sldId id="275" r:id="rId22"/>
    <p:sldId id="282" r:id="rId23"/>
    <p:sldId id="283" r:id="rId24"/>
    <p:sldId id="284" r:id="rId25"/>
    <p:sldId id="285" r:id="rId26"/>
    <p:sldId id="286" r:id="rId27"/>
    <p:sldId id="303" r:id="rId28"/>
    <p:sldId id="301" r:id="rId29"/>
    <p:sldId id="257" r:id="rId30"/>
    <p:sldId id="306" r:id="rId31"/>
    <p:sldId id="307" r:id="rId32"/>
    <p:sldId id="313" r:id="rId33"/>
    <p:sldId id="314" r:id="rId34"/>
    <p:sldId id="308" r:id="rId35"/>
    <p:sldId id="315" r:id="rId36"/>
    <p:sldId id="295" r:id="rId37"/>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660" autoAdjust="0"/>
  </p:normalViewPr>
  <p:slideViewPr>
    <p:cSldViewPr>
      <p:cViewPr varScale="1">
        <p:scale>
          <a:sx n="69" d="100"/>
          <a:sy n="69" d="100"/>
        </p:scale>
        <p:origin x="-141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17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l-GR"/>
          </a:p>
        </p:txBody>
      </p:sp>
      <p:sp>
        <p:nvSpPr>
          <p:cNvPr id="20173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l-GR"/>
          </a:p>
        </p:txBody>
      </p:sp>
      <p:sp>
        <p:nvSpPr>
          <p:cNvPr id="20173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l-GR"/>
          </a:p>
        </p:txBody>
      </p:sp>
      <p:sp>
        <p:nvSpPr>
          <p:cNvPr id="20173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2C033347-D057-4723-A781-31E5DE969239}" type="slidenum">
              <a:rPr lang="el-GR"/>
              <a:pPr>
                <a:defRP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l-GR"/>
          </a:p>
        </p:txBody>
      </p:sp>
      <p:sp>
        <p:nvSpPr>
          <p:cNvPr id="1536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l-GR"/>
          </a:p>
        </p:txBody>
      </p:sp>
      <p:sp>
        <p:nvSpPr>
          <p:cNvPr id="399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1536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l-GR"/>
          </a:p>
        </p:txBody>
      </p:sp>
      <p:sp>
        <p:nvSpPr>
          <p:cNvPr id="1536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86622566-2575-4397-B73F-350EF3FADA89}"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miter lim="800000"/>
            <a:headEnd/>
            <a:tailEnd/>
          </a:ln>
        </p:spPr>
        <p:txBody>
          <a:bodyPr/>
          <a:lstStyle/>
          <a:p>
            <a:fld id="{9D1CCFEB-386F-4DF8-945B-1035E715EB5D}" type="slidenum">
              <a:rPr lang="el-GR" smtClean="0"/>
              <a:pPr/>
              <a:t>36</a:t>
            </a:fld>
            <a:endParaRPr lang="el-GR" smtClean="0"/>
          </a:p>
        </p:txBody>
      </p:sp>
      <p:sp>
        <p:nvSpPr>
          <p:cNvPr id="40963" name="Rectangle 2"/>
          <p:cNvSpPr>
            <a:spLocks noRot="1" noChangeArrowheads="1" noTextEdit="1"/>
          </p:cNvSpPr>
          <p:nvPr>
            <p:ph type="sldImg"/>
          </p:nvPr>
        </p:nvSpPr>
        <p:spPr>
          <a:xfrm>
            <a:off x="1150938" y="692150"/>
            <a:ext cx="4556125" cy="3416300"/>
          </a:xfrm>
          <a:ln w="12700" cap="flat">
            <a:solidFill>
              <a:schemeClr val="tx1"/>
            </a:solidFill>
          </a:ln>
        </p:spPr>
      </p:sp>
      <p:sp>
        <p:nvSpPr>
          <p:cNvPr id="40964" name="Rectangle 3"/>
          <p:cNvSpPr>
            <a:spLocks noGrp="1" noChangeArrowheads="1"/>
          </p:cNvSpPr>
          <p:nvPr>
            <p:ph type="body" idx="1"/>
          </p:nvPr>
        </p:nvSpPr>
        <p:spPr>
          <a:xfrm>
            <a:off x="914400" y="4343400"/>
            <a:ext cx="5029200" cy="4114800"/>
          </a:xfrm>
          <a:noFill/>
        </p:spPr>
        <p:txBody>
          <a:bodyPr lIns="92075" tIns="46038" rIns="92075" bIns="46038"/>
          <a:lstStyle/>
          <a:p>
            <a:pPr eaLnBrk="1" hangingPunct="1"/>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extLst>
            </p:spPr>
            <p:txBody>
              <a:bodyPr/>
              <a:lstStyle/>
              <a:p>
                <a:pPr>
                  <a:defRPr/>
                </a:pPr>
                <a:endParaRPr lang="el-G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extLst>
            </p:spPr>
            <p:txBody>
              <a:bodyPr/>
              <a:lstStyle/>
              <a:p>
                <a:pPr>
                  <a:defRPr/>
                </a:pPr>
                <a:endParaRPr lang="el-G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extLst>
            </p:spPr>
            <p:txBody>
              <a:bodyPr/>
              <a:lstStyle/>
              <a:p>
                <a:pPr>
                  <a:defRPr/>
                </a:pPr>
                <a:endParaRPr lang="el-G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l-GR"/>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extLst>
            </p:spPr>
            <p:txBody>
              <a:bodyPr/>
              <a:lstStyle/>
              <a:p>
                <a:pPr>
                  <a:defRPr/>
                </a:pPr>
                <a:endParaRPr lang="el-G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extLst>
          </p:spPr>
          <p:txBody>
            <a:bodyPr/>
            <a:lstStyle/>
            <a:p>
              <a:pPr>
                <a:defRPr/>
              </a:pPr>
              <a:endParaRPr lang="el-GR"/>
            </a:p>
          </p:txBody>
        </p:sp>
        <p:sp>
          <p:nvSpPr>
            <p:cNvPr id="7" name="Freeform 10"/>
            <p:cNvSpPr>
              <a:spLocks/>
            </p:cNvSpPr>
            <p:nvPr/>
          </p:nvSpPr>
          <p:spPr bwMode="hidden">
            <a:xfrm>
              <a:off x="0" y="0"/>
              <a:ext cx="5758" cy="1776"/>
            </a:xfrm>
            <a:custGeom>
              <a:avLst/>
              <a:gdLst>
                <a:gd name="T0" fmla="*/ 0 w 5740"/>
                <a:gd name="T1" fmla="*/ 0 h 1906"/>
                <a:gd name="T2" fmla="*/ 0 w 5740"/>
                <a:gd name="T3" fmla="*/ 1248 h 1906"/>
                <a:gd name="T4" fmla="*/ 5848 w 5740"/>
                <a:gd name="T5" fmla="*/ 1248 h 1906"/>
                <a:gd name="T6" fmla="*/ 584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l-GR"/>
            </a:p>
          </p:txBody>
        </p:sp>
      </p:grpSp>
      <p:sp>
        <p:nvSpPr>
          <p:cNvPr id="188427"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l-GR" noProof="0" smtClean="0"/>
              <a:t>Κάντε κλικ για επεξεργασία του τίτλου</a:t>
            </a:r>
          </a:p>
        </p:txBody>
      </p:sp>
      <p:sp>
        <p:nvSpPr>
          <p:cNvPr id="18842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l-GR" noProof="0" smtClean="0"/>
              <a:t>Κάντε κλικ για να επεξεργαστείτε τον υπότιτλο του υποδείγματος</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l-GR"/>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l-GR"/>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EBC6E5D9-4DF8-46A9-BDBA-654C983A9A05}"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2"/>
          <p:cNvSpPr>
            <a:spLocks noGrp="1" noChangeArrowheads="1"/>
          </p:cNvSpPr>
          <p:nvPr>
            <p:ph type="dt" sz="half"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34C9456C-5867-42BC-B5C9-B1FD739127BB}" type="slidenum">
              <a:rPr lang="el-GR"/>
              <a:pPr>
                <a:defRPr/>
              </a:pPr>
              <a:t>‹#›</a:t>
            </a:fld>
            <a:endParaRPr lang="el-GR"/>
          </a:p>
        </p:txBody>
      </p:sp>
      <p:sp>
        <p:nvSpPr>
          <p:cNvPr id="6"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2"/>
          <p:cNvSpPr>
            <a:spLocks noGrp="1" noChangeArrowheads="1"/>
          </p:cNvSpPr>
          <p:nvPr>
            <p:ph type="dt" sz="half"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377D4E5F-4618-4689-A055-3AEF9050020C}" type="slidenum">
              <a:rPr lang="el-GR"/>
              <a:pPr>
                <a:defRPr/>
              </a:pPr>
              <a:t>‹#›</a:t>
            </a:fld>
            <a:endParaRPr lang="el-GR"/>
          </a:p>
        </p:txBody>
      </p:sp>
      <p:sp>
        <p:nvSpPr>
          <p:cNvPr id="6"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2"/>
          <p:cNvSpPr>
            <a:spLocks noGrp="1" noChangeArrowheads="1"/>
          </p:cNvSpPr>
          <p:nvPr>
            <p:ph type="dt" sz="half"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9FB857C4-485F-417C-A3AF-3B4BDF07E9D5}" type="slidenum">
              <a:rPr lang="el-GR"/>
              <a:pPr>
                <a:defRPr/>
              </a:pPr>
              <a:t>‹#›</a:t>
            </a:fld>
            <a:endParaRPr lang="el-GR"/>
          </a:p>
        </p:txBody>
      </p:sp>
      <p:sp>
        <p:nvSpPr>
          <p:cNvPr id="6"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Rectangle 2"/>
          <p:cNvSpPr>
            <a:spLocks noGrp="1" noChangeArrowheads="1"/>
          </p:cNvSpPr>
          <p:nvPr>
            <p:ph type="dt" sz="half"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91319145-CD65-425C-96FC-B3E8EF3B3539}" type="slidenum">
              <a:rPr lang="el-GR"/>
              <a:pPr>
                <a:defRPr/>
              </a:pPr>
              <a:t>‹#›</a:t>
            </a:fld>
            <a:endParaRPr lang="el-GR"/>
          </a:p>
        </p:txBody>
      </p:sp>
      <p:sp>
        <p:nvSpPr>
          <p:cNvPr id="6"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2"/>
          <p:cNvSpPr>
            <a:spLocks noGrp="1" noChangeArrowheads="1"/>
          </p:cNvSpPr>
          <p:nvPr>
            <p:ph type="dt" sz="half"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pPr>
              <a:defRPr/>
            </a:pPr>
            <a:fld id="{E0C0D3A1-481C-4E41-80DC-0828C3C55E59}" type="slidenum">
              <a:rPr lang="el-GR"/>
              <a:pPr>
                <a:defRPr/>
              </a:pPr>
              <a:t>‹#›</a:t>
            </a:fld>
            <a:endParaRPr lang="el-GR"/>
          </a:p>
        </p:txBody>
      </p:sp>
      <p:sp>
        <p:nvSpPr>
          <p:cNvPr id="7"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2"/>
          <p:cNvSpPr>
            <a:spLocks noGrp="1" noChangeArrowheads="1"/>
          </p:cNvSpPr>
          <p:nvPr>
            <p:ph type="dt" sz="half" idx="10"/>
          </p:nvPr>
        </p:nvSpPr>
        <p:spPr>
          <a:ln/>
        </p:spPr>
        <p:txBody>
          <a:bodyPr/>
          <a:lstStyle>
            <a:lvl1pPr>
              <a:defRPr/>
            </a:lvl1pPr>
          </a:lstStyle>
          <a:p>
            <a:pPr>
              <a:defRPr/>
            </a:pPr>
            <a:endParaRPr lang="el-GR"/>
          </a:p>
        </p:txBody>
      </p:sp>
      <p:sp>
        <p:nvSpPr>
          <p:cNvPr id="8" name="Rectangle 3"/>
          <p:cNvSpPr>
            <a:spLocks noGrp="1" noChangeArrowheads="1"/>
          </p:cNvSpPr>
          <p:nvPr>
            <p:ph type="sldNum" sz="quarter" idx="11"/>
          </p:nvPr>
        </p:nvSpPr>
        <p:spPr>
          <a:ln/>
        </p:spPr>
        <p:txBody>
          <a:bodyPr/>
          <a:lstStyle>
            <a:lvl1pPr>
              <a:defRPr/>
            </a:lvl1pPr>
          </a:lstStyle>
          <a:p>
            <a:pPr>
              <a:defRPr/>
            </a:pPr>
            <a:fld id="{7620F2CB-8414-4409-B091-4E96C0F435C7}" type="slidenum">
              <a:rPr lang="el-GR"/>
              <a:pPr>
                <a:defRPr/>
              </a:pPr>
              <a:t>‹#›</a:t>
            </a:fld>
            <a:endParaRPr lang="el-GR"/>
          </a:p>
        </p:txBody>
      </p:sp>
      <p:sp>
        <p:nvSpPr>
          <p:cNvPr id="9"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Rectangle 2"/>
          <p:cNvSpPr>
            <a:spLocks noGrp="1" noChangeArrowheads="1"/>
          </p:cNvSpPr>
          <p:nvPr>
            <p:ph type="dt" sz="half" idx="10"/>
          </p:nvPr>
        </p:nvSpPr>
        <p:spPr>
          <a:ln/>
        </p:spPr>
        <p:txBody>
          <a:bodyPr/>
          <a:lstStyle>
            <a:lvl1pPr>
              <a:defRPr/>
            </a:lvl1pPr>
          </a:lstStyle>
          <a:p>
            <a:pPr>
              <a:defRPr/>
            </a:pPr>
            <a:endParaRPr lang="el-GR"/>
          </a:p>
        </p:txBody>
      </p:sp>
      <p:sp>
        <p:nvSpPr>
          <p:cNvPr id="4" name="Rectangle 3"/>
          <p:cNvSpPr>
            <a:spLocks noGrp="1" noChangeArrowheads="1"/>
          </p:cNvSpPr>
          <p:nvPr>
            <p:ph type="sldNum" sz="quarter" idx="11"/>
          </p:nvPr>
        </p:nvSpPr>
        <p:spPr>
          <a:ln/>
        </p:spPr>
        <p:txBody>
          <a:bodyPr/>
          <a:lstStyle>
            <a:lvl1pPr>
              <a:defRPr/>
            </a:lvl1pPr>
          </a:lstStyle>
          <a:p>
            <a:pPr>
              <a:defRPr/>
            </a:pPr>
            <a:fld id="{D1EB29BC-1508-4851-98EA-25083CFF4688}" type="slidenum">
              <a:rPr lang="el-GR"/>
              <a:pPr>
                <a:defRPr/>
              </a:pPr>
              <a:t>‹#›</a:t>
            </a:fld>
            <a:endParaRPr lang="el-GR"/>
          </a:p>
        </p:txBody>
      </p:sp>
      <p:sp>
        <p:nvSpPr>
          <p:cNvPr id="5"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l-GR"/>
          </a:p>
        </p:txBody>
      </p:sp>
      <p:sp>
        <p:nvSpPr>
          <p:cNvPr id="3" name="Rectangle 3"/>
          <p:cNvSpPr>
            <a:spLocks noGrp="1" noChangeArrowheads="1"/>
          </p:cNvSpPr>
          <p:nvPr>
            <p:ph type="sldNum" sz="quarter" idx="11"/>
          </p:nvPr>
        </p:nvSpPr>
        <p:spPr>
          <a:ln/>
        </p:spPr>
        <p:txBody>
          <a:bodyPr/>
          <a:lstStyle>
            <a:lvl1pPr>
              <a:defRPr/>
            </a:lvl1pPr>
          </a:lstStyle>
          <a:p>
            <a:pPr>
              <a:defRPr/>
            </a:pPr>
            <a:fld id="{65A51044-5480-4179-9A1E-65EA12E3F3DC}" type="slidenum">
              <a:rPr lang="el-GR"/>
              <a:pPr>
                <a:defRPr/>
              </a:pPr>
              <a:t>‹#›</a:t>
            </a:fld>
            <a:endParaRPr lang="el-GR"/>
          </a:p>
        </p:txBody>
      </p:sp>
      <p:sp>
        <p:nvSpPr>
          <p:cNvPr id="4"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2"/>
          <p:cNvSpPr>
            <a:spLocks noGrp="1" noChangeArrowheads="1"/>
          </p:cNvSpPr>
          <p:nvPr>
            <p:ph type="dt" sz="half"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pPr>
              <a:defRPr/>
            </a:pPr>
            <a:fld id="{130EF395-B535-4C0C-96CE-43139C90AE08}" type="slidenum">
              <a:rPr lang="el-GR"/>
              <a:pPr>
                <a:defRPr/>
              </a:pPr>
              <a:t>‹#›</a:t>
            </a:fld>
            <a:endParaRPr lang="el-GR"/>
          </a:p>
        </p:txBody>
      </p:sp>
      <p:sp>
        <p:nvSpPr>
          <p:cNvPr id="7"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2"/>
          <p:cNvSpPr>
            <a:spLocks noGrp="1" noChangeArrowheads="1"/>
          </p:cNvSpPr>
          <p:nvPr>
            <p:ph type="dt" sz="half"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pPr>
              <a:defRPr/>
            </a:pPr>
            <a:fld id="{E9A7EA42-0654-47E6-BE0B-B479EC98D1AE}" type="slidenum">
              <a:rPr lang="el-GR"/>
              <a:pPr>
                <a:defRPr/>
              </a:pPr>
              <a:t>‹#›</a:t>
            </a:fld>
            <a:endParaRPr lang="el-GR"/>
          </a:p>
        </p:txBody>
      </p:sp>
      <p:sp>
        <p:nvSpPr>
          <p:cNvPr id="7"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4"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l-GR"/>
          </a:p>
        </p:txBody>
      </p:sp>
      <p:sp>
        <p:nvSpPr>
          <p:cNvPr id="187395"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21CCB801-815A-43AE-BE9D-D2360DFE9D5C}" type="slidenum">
              <a:rPr lang="el-GR"/>
              <a:pPr>
                <a:defRPr/>
              </a:pPr>
              <a:t>‹#›</a:t>
            </a:fld>
            <a:endParaRPr lang="el-GR"/>
          </a:p>
        </p:txBody>
      </p:sp>
      <p:grpSp>
        <p:nvGrpSpPr>
          <p:cNvPr id="2052" name="Group 4"/>
          <p:cNvGrpSpPr>
            <a:grpSpLocks/>
          </p:cNvGrpSpPr>
          <p:nvPr/>
        </p:nvGrpSpPr>
        <p:grpSpPr bwMode="auto">
          <a:xfrm>
            <a:off x="0" y="0"/>
            <a:ext cx="9140825" cy="6850063"/>
            <a:chOff x="0" y="0"/>
            <a:chExt cx="5758" cy="4315"/>
          </a:xfrm>
        </p:grpSpPr>
        <p:grpSp>
          <p:nvGrpSpPr>
            <p:cNvPr id="2056" name="Group 5"/>
            <p:cNvGrpSpPr>
              <a:grpSpLocks/>
            </p:cNvGrpSpPr>
            <p:nvPr userDrawn="1"/>
          </p:nvGrpSpPr>
          <p:grpSpPr bwMode="auto">
            <a:xfrm>
              <a:off x="1728" y="2230"/>
              <a:ext cx="4027" cy="2085"/>
              <a:chOff x="1728" y="2230"/>
              <a:chExt cx="4027" cy="2085"/>
            </a:xfrm>
          </p:grpSpPr>
          <p:sp>
            <p:nvSpPr>
              <p:cNvPr id="187398"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extLst>
            </p:spPr>
            <p:txBody>
              <a:bodyPr/>
              <a:lstStyle/>
              <a:p>
                <a:pPr>
                  <a:defRPr/>
                </a:pPr>
                <a:endParaRPr lang="el-GR"/>
              </a:p>
            </p:txBody>
          </p:sp>
          <p:sp>
            <p:nvSpPr>
              <p:cNvPr id="187399"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extLst>
            </p:spPr>
            <p:txBody>
              <a:bodyPr/>
              <a:lstStyle/>
              <a:p>
                <a:pPr>
                  <a:defRPr/>
                </a:pPr>
                <a:endParaRPr lang="el-GR"/>
              </a:p>
            </p:txBody>
          </p:sp>
          <p:sp>
            <p:nvSpPr>
              <p:cNvPr id="187400"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extLst>
            </p:spPr>
            <p:txBody>
              <a:bodyPr/>
              <a:lstStyle/>
              <a:p>
                <a:pPr>
                  <a:defRPr/>
                </a:pPr>
                <a:endParaRPr lang="el-G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l-GR"/>
              </a:p>
            </p:txBody>
          </p:sp>
          <p:sp>
            <p:nvSpPr>
              <p:cNvPr id="187402"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extLst>
            </p:spPr>
            <p:txBody>
              <a:bodyPr/>
              <a:lstStyle/>
              <a:p>
                <a:pPr>
                  <a:defRPr/>
                </a:pPr>
                <a:endParaRPr lang="el-GR"/>
              </a:p>
            </p:txBody>
          </p:sp>
        </p:grpSp>
        <p:sp>
          <p:nvSpPr>
            <p:cNvPr id="187403"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extLst>
          </p:spPr>
          <p:txBody>
            <a:bodyPr/>
            <a:lstStyle/>
            <a:p>
              <a:pPr>
                <a:defRPr/>
              </a:pPr>
              <a:endParaRPr lang="el-GR"/>
            </a:p>
          </p:txBody>
        </p:sp>
        <p:sp>
          <p:nvSpPr>
            <p:cNvPr id="1034" name="Freeform 12"/>
            <p:cNvSpPr>
              <a:spLocks/>
            </p:cNvSpPr>
            <p:nvPr/>
          </p:nvSpPr>
          <p:spPr bwMode="hidden">
            <a:xfrm>
              <a:off x="0" y="0"/>
              <a:ext cx="5758" cy="1776"/>
            </a:xfrm>
            <a:custGeom>
              <a:avLst/>
              <a:gdLst>
                <a:gd name="T0" fmla="*/ 0 w 5740"/>
                <a:gd name="T1" fmla="*/ 0 h 1906"/>
                <a:gd name="T2" fmla="*/ 0 w 5740"/>
                <a:gd name="T3" fmla="*/ 1248 h 1906"/>
                <a:gd name="T4" fmla="*/ 5848 w 5740"/>
                <a:gd name="T5" fmla="*/ 1248 h 1906"/>
                <a:gd name="T6" fmla="*/ 584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l-GR"/>
            </a:p>
          </p:txBody>
        </p:sp>
      </p:grpSp>
      <p:sp>
        <p:nvSpPr>
          <p:cNvPr id="187405"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187406"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ctr">
              <a:defRPr sz="1200">
                <a:latin typeface="Arial" pitchFamily="34" charset="0"/>
              </a:defRPr>
            </a:lvl1pPr>
          </a:lstStyle>
          <a:p>
            <a:pPr>
              <a:defRPr/>
            </a:pPr>
            <a:endParaRPr lang="el-GR"/>
          </a:p>
        </p:txBody>
      </p:sp>
      <p:sp>
        <p:nvSpPr>
          <p:cNvPr id="187407"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Tree>
  </p:cSld>
  <p:clrMap bg1="dk2" tx1="lt1" bg2="dk1" tx2="lt2" accent1="accent1" accent2="accent2" accent3="accent3" accent4="accent4" accent5="accent5" accent6="accent6" hlink="hlink" folHlink="folHlink"/>
  <p:sldLayoutIdLst>
    <p:sldLayoutId id="2147483772"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a:xfrm>
            <a:off x="179388" y="549275"/>
            <a:ext cx="8964612" cy="3032125"/>
          </a:xfrm>
        </p:spPr>
        <p:txBody>
          <a:bodyPr/>
          <a:lstStyle/>
          <a:p>
            <a:pPr eaLnBrk="1" hangingPunct="1">
              <a:defRPr/>
            </a:pPr>
            <a:r>
              <a:rPr lang="el-GR" sz="3600" dirty="0" smtClean="0"/>
              <a:t>«Οι επιπτώσεις </a:t>
            </a:r>
            <a:r>
              <a:rPr lang="el-GR" sz="3600" dirty="0"/>
              <a:t>του παιδιού με νοητική αναπηρία στην οικογένεια: Αντιλήψεις των γονέων»</a:t>
            </a:r>
            <a:endParaRPr lang="el-GR" sz="5400" dirty="0" smtClean="0"/>
          </a:p>
        </p:txBody>
      </p:sp>
      <p:sp>
        <p:nvSpPr>
          <p:cNvPr id="111619" name="Rectangle 3"/>
          <p:cNvSpPr>
            <a:spLocks noGrp="1" noChangeArrowheads="1"/>
          </p:cNvSpPr>
          <p:nvPr>
            <p:ph type="subTitle" idx="1"/>
          </p:nvPr>
        </p:nvSpPr>
        <p:spPr>
          <a:xfrm>
            <a:off x="1371600" y="3886200"/>
            <a:ext cx="7016750" cy="2495550"/>
          </a:xfrm>
        </p:spPr>
        <p:txBody>
          <a:bodyPr/>
          <a:lstStyle/>
          <a:p>
            <a:pPr eaLnBrk="1" hangingPunct="1">
              <a:lnSpc>
                <a:spcPct val="80000"/>
              </a:lnSpc>
              <a:defRPr/>
            </a:pPr>
            <a:r>
              <a:rPr lang="el-GR" b="1" dirty="0" smtClean="0">
                <a:solidFill>
                  <a:srgbClr val="FFFF00"/>
                </a:solidFill>
              </a:rPr>
              <a:t>ΑΝΑΣΤΑΣΙΑ ΑΛΕΥΡΙΑΔΟΥ</a:t>
            </a:r>
            <a:endParaRPr lang="en-US" b="1" dirty="0" smtClean="0">
              <a:solidFill>
                <a:srgbClr val="FFFF00"/>
              </a:solidFill>
            </a:endParaRPr>
          </a:p>
          <a:p>
            <a:pPr eaLnBrk="1" hangingPunct="1">
              <a:lnSpc>
                <a:spcPct val="80000"/>
              </a:lnSpc>
              <a:defRPr/>
            </a:pPr>
            <a:r>
              <a:rPr lang="el-GR" sz="2400" dirty="0" smtClean="0">
                <a:solidFill>
                  <a:srgbClr val="FFFF00"/>
                </a:solidFill>
              </a:rPr>
              <a:t>Ψυχολόγος</a:t>
            </a:r>
          </a:p>
          <a:p>
            <a:pPr eaLnBrk="1" hangingPunct="1">
              <a:lnSpc>
                <a:spcPct val="80000"/>
              </a:lnSpc>
              <a:defRPr/>
            </a:pPr>
            <a:r>
              <a:rPr lang="el-GR" sz="2400" dirty="0" smtClean="0">
                <a:solidFill>
                  <a:srgbClr val="FFFF00"/>
                </a:solidFill>
              </a:rPr>
              <a:t>Αν. Καθηγήτρια</a:t>
            </a:r>
          </a:p>
          <a:p>
            <a:pPr eaLnBrk="1" hangingPunct="1">
              <a:lnSpc>
                <a:spcPct val="80000"/>
              </a:lnSpc>
              <a:defRPr/>
            </a:pPr>
            <a:r>
              <a:rPr lang="en-US" sz="2800" b="1" dirty="0" smtClean="0">
                <a:solidFill>
                  <a:srgbClr val="FF9900"/>
                </a:solidFill>
              </a:rPr>
              <a:t>alevriadou@uowm.gr</a:t>
            </a:r>
            <a:endParaRPr lang="el-GR" sz="2800" b="1" dirty="0" smtClean="0">
              <a:solidFill>
                <a:srgbClr val="FF9900"/>
              </a:solidFill>
            </a:endParaRPr>
          </a:p>
          <a:p>
            <a:pPr eaLnBrk="1" hangingPunct="1">
              <a:lnSpc>
                <a:spcPct val="80000"/>
              </a:lnSpc>
              <a:defRPr/>
            </a:pPr>
            <a:endParaRPr lang="el-GR"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4294967295"/>
          </p:nvPr>
        </p:nvSpPr>
        <p:spPr>
          <a:xfrm>
            <a:off x="250825" y="188913"/>
            <a:ext cx="8713788" cy="6408737"/>
          </a:xfrm>
        </p:spPr>
        <p:txBody>
          <a:bodyPr/>
          <a:lstStyle/>
          <a:p>
            <a:pPr>
              <a:defRPr/>
            </a:pPr>
            <a:r>
              <a:rPr lang="el-GR" b="1" dirty="0" smtClean="0"/>
              <a:t>	</a:t>
            </a:r>
            <a:r>
              <a:rPr lang="el-GR" dirty="0">
                <a:effectLst/>
              </a:rPr>
              <a:t>Φαίνεται ότι η ικανότητα των οικογενειών να αντιμετωπίζουν δύσκολες καταστάσεις εξαρτάται από ορισμένους εξωγενείς παράγοντες, όπως η κοινωνική υποστήριξη που τους παρέχεται (</a:t>
            </a:r>
            <a:r>
              <a:rPr lang="en-US" dirty="0">
                <a:effectLst/>
              </a:rPr>
              <a:t>Hastings et al</a:t>
            </a:r>
            <a:r>
              <a:rPr lang="el-GR" dirty="0">
                <a:effectLst/>
              </a:rPr>
              <a:t>., 2002. </a:t>
            </a:r>
            <a:r>
              <a:rPr lang="en-US" dirty="0">
                <a:effectLst/>
              </a:rPr>
              <a:t>Heller</a:t>
            </a:r>
            <a:r>
              <a:rPr lang="el-GR" dirty="0">
                <a:effectLst/>
              </a:rPr>
              <a:t>, </a:t>
            </a:r>
            <a:r>
              <a:rPr lang="en-US" dirty="0">
                <a:effectLst/>
              </a:rPr>
              <a:t>Hsieh</a:t>
            </a:r>
            <a:r>
              <a:rPr lang="el-GR" dirty="0">
                <a:effectLst/>
              </a:rPr>
              <a:t>, &amp; </a:t>
            </a:r>
            <a:r>
              <a:rPr lang="en-US" dirty="0" err="1">
                <a:effectLst/>
              </a:rPr>
              <a:t>Rowitz</a:t>
            </a:r>
            <a:r>
              <a:rPr lang="el-GR" dirty="0">
                <a:effectLst/>
              </a:rPr>
              <a:t>, 2000. </a:t>
            </a:r>
            <a:r>
              <a:rPr lang="en-US" dirty="0" smtClean="0">
                <a:effectLst/>
              </a:rPr>
              <a:t>White</a:t>
            </a:r>
            <a:r>
              <a:rPr lang="el-GR" dirty="0" smtClean="0">
                <a:effectLst/>
              </a:rPr>
              <a:t> </a:t>
            </a:r>
            <a:r>
              <a:rPr lang="el-GR" dirty="0">
                <a:effectLst/>
              </a:rPr>
              <a:t>&amp; </a:t>
            </a:r>
            <a:r>
              <a:rPr lang="en-US" dirty="0">
                <a:effectLst/>
              </a:rPr>
              <a:t>Hastings</a:t>
            </a:r>
            <a:r>
              <a:rPr lang="el-GR" dirty="0">
                <a:effectLst/>
              </a:rPr>
              <a:t> 2004), ή ακόμη από την οικονομική κατάσταση της οικογένειας (</a:t>
            </a:r>
            <a:r>
              <a:rPr lang="en-US" dirty="0">
                <a:effectLst/>
              </a:rPr>
              <a:t>Park</a:t>
            </a:r>
            <a:r>
              <a:rPr lang="el-GR" dirty="0">
                <a:effectLst/>
              </a:rPr>
              <a:t>, </a:t>
            </a:r>
            <a:r>
              <a:rPr lang="en-US" dirty="0">
                <a:effectLst/>
              </a:rPr>
              <a:t>Turnbull </a:t>
            </a:r>
            <a:r>
              <a:rPr lang="el-GR" dirty="0">
                <a:effectLst/>
              </a:rPr>
              <a:t>&amp; </a:t>
            </a:r>
            <a:r>
              <a:rPr lang="en-US" dirty="0">
                <a:effectLst/>
              </a:rPr>
              <a:t>Turnbull</a:t>
            </a:r>
            <a:r>
              <a:rPr lang="el-GR" dirty="0">
                <a:effectLst/>
              </a:rPr>
              <a:t>, 2002. </a:t>
            </a:r>
            <a:r>
              <a:rPr lang="en-US" dirty="0" err="1">
                <a:effectLst/>
              </a:rPr>
              <a:t>Scorgie</a:t>
            </a:r>
            <a:r>
              <a:rPr lang="el-GR" dirty="0">
                <a:effectLst/>
              </a:rPr>
              <a:t>, </a:t>
            </a:r>
            <a:r>
              <a:rPr lang="en-US" dirty="0" err="1">
                <a:effectLst/>
              </a:rPr>
              <a:t>Wilgosh</a:t>
            </a:r>
            <a:r>
              <a:rPr lang="el-GR" dirty="0">
                <a:effectLst/>
              </a:rPr>
              <a:t>, &amp; </a:t>
            </a:r>
            <a:r>
              <a:rPr lang="en-US" dirty="0">
                <a:effectLst/>
              </a:rPr>
              <a:t>McDonald</a:t>
            </a:r>
            <a:r>
              <a:rPr lang="el-GR" dirty="0">
                <a:effectLst/>
              </a:rPr>
              <a:t>, 1998). Ειδικότερα μάλιστα όσον αφορά στην οικονομική κατάσταση των οικογενειών όπως προέκυψε από την ανασκόπηση 25 ερευνών, </a:t>
            </a:r>
            <a:r>
              <a:rPr lang="el-GR" dirty="0" smtClean="0">
                <a:effectLst/>
              </a:rPr>
              <a:t>οι </a:t>
            </a:r>
            <a:r>
              <a:rPr lang="el-GR" dirty="0">
                <a:effectLst/>
              </a:rPr>
              <a:t>οικογένειες με υψηλότερα εισοδήματα </a:t>
            </a:r>
            <a:r>
              <a:rPr lang="el-GR" dirty="0" smtClean="0">
                <a:effectLst/>
              </a:rPr>
              <a:t>παρουσίαζαν </a:t>
            </a:r>
            <a:r>
              <a:rPr lang="el-GR" dirty="0">
                <a:effectLst/>
              </a:rPr>
              <a:t>υψηλότερα επίπεδα </a:t>
            </a:r>
            <a:r>
              <a:rPr lang="el-GR" dirty="0" err="1">
                <a:effectLst/>
              </a:rPr>
              <a:t>γονεϊκής</a:t>
            </a:r>
            <a:r>
              <a:rPr lang="el-GR" dirty="0">
                <a:effectLst/>
              </a:rPr>
              <a:t> ικανοποίησης.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p:cNvSpPr>
            <a:spLocks noGrp="1" noChangeArrowheads="1"/>
          </p:cNvSpPr>
          <p:nvPr>
            <p:ph type="body" idx="1"/>
          </p:nvPr>
        </p:nvSpPr>
        <p:spPr>
          <a:xfrm>
            <a:off x="250825" y="188913"/>
            <a:ext cx="8713788" cy="5937250"/>
          </a:xfrm>
        </p:spPr>
        <p:txBody>
          <a:bodyPr/>
          <a:lstStyle/>
          <a:p>
            <a:pPr>
              <a:defRPr/>
            </a:pPr>
            <a:r>
              <a:rPr lang="el-GR" dirty="0">
                <a:effectLst/>
              </a:rPr>
              <a:t>Εκτός όμως από τους εξωγενείς, διάφοροι άλλοι ενδογενείς παράγοντες φαίνεται επίσης να βοηθούν τις οικογένειες. Τέτοιου είδους παράγοντες αποτελούν για παράδειγμα οι καλές οικογενειακές σχέσεις (</a:t>
            </a:r>
            <a:r>
              <a:rPr lang="en-US" dirty="0" err="1">
                <a:effectLst/>
              </a:rPr>
              <a:t>Bayat</a:t>
            </a:r>
            <a:r>
              <a:rPr lang="el-GR" dirty="0">
                <a:effectLst/>
              </a:rPr>
              <a:t>, 2007. </a:t>
            </a:r>
            <a:r>
              <a:rPr lang="en-US" dirty="0">
                <a:effectLst/>
              </a:rPr>
              <a:t>King et al</a:t>
            </a:r>
            <a:r>
              <a:rPr lang="el-GR" dirty="0">
                <a:effectLst/>
              </a:rPr>
              <a:t>., 1999), </a:t>
            </a:r>
            <a:r>
              <a:rPr lang="en-US" dirty="0">
                <a:effectLst/>
              </a:rPr>
              <a:t>o</a:t>
            </a:r>
            <a:r>
              <a:rPr lang="el-GR" dirty="0">
                <a:effectLst/>
              </a:rPr>
              <a:t>ι θρησκευτικές τους πεποιθήσεις (</a:t>
            </a:r>
            <a:r>
              <a:rPr lang="en-US" dirty="0">
                <a:effectLst/>
              </a:rPr>
              <a:t>Bennett</a:t>
            </a:r>
            <a:r>
              <a:rPr lang="el-GR" dirty="0">
                <a:effectLst/>
              </a:rPr>
              <a:t>, </a:t>
            </a:r>
            <a:r>
              <a:rPr lang="en-US" dirty="0">
                <a:effectLst/>
              </a:rPr>
              <a:t>Deluca</a:t>
            </a:r>
            <a:r>
              <a:rPr lang="el-GR" dirty="0">
                <a:effectLst/>
              </a:rPr>
              <a:t> &amp; </a:t>
            </a:r>
            <a:r>
              <a:rPr lang="en-US" dirty="0">
                <a:effectLst/>
              </a:rPr>
              <a:t>Allen</a:t>
            </a:r>
            <a:r>
              <a:rPr lang="el-GR" dirty="0">
                <a:effectLst/>
              </a:rPr>
              <a:t>, 1995. </a:t>
            </a:r>
            <a:r>
              <a:rPr lang="en-US" dirty="0">
                <a:effectLst/>
              </a:rPr>
              <a:t>Poston</a:t>
            </a:r>
            <a:r>
              <a:rPr lang="el-GR" dirty="0">
                <a:effectLst/>
              </a:rPr>
              <a:t> &amp; </a:t>
            </a:r>
            <a:r>
              <a:rPr lang="en-US" dirty="0">
                <a:effectLst/>
              </a:rPr>
              <a:t>Turnbull</a:t>
            </a:r>
            <a:r>
              <a:rPr lang="el-GR" dirty="0">
                <a:effectLst/>
              </a:rPr>
              <a:t>, 2004), η αντίληψη της ύπαρξης κοινωνικής υποστήριξης (</a:t>
            </a:r>
            <a:r>
              <a:rPr lang="en-US" dirty="0">
                <a:effectLst/>
              </a:rPr>
              <a:t>Weiss</a:t>
            </a:r>
            <a:r>
              <a:rPr lang="el-GR" dirty="0">
                <a:effectLst/>
              </a:rPr>
              <a:t>, 2002), ή οι στρατηγικές αντιμετώπισης (</a:t>
            </a:r>
            <a:r>
              <a:rPr lang="en-US" dirty="0">
                <a:effectLst/>
              </a:rPr>
              <a:t>Hastings et al</a:t>
            </a:r>
            <a:r>
              <a:rPr lang="el-GR" dirty="0">
                <a:effectLst/>
              </a:rPr>
              <a:t>., 2002. </a:t>
            </a:r>
            <a:r>
              <a:rPr lang="en-US" dirty="0">
                <a:effectLst/>
              </a:rPr>
              <a:t>Hastings et al</a:t>
            </a:r>
            <a:r>
              <a:rPr lang="el-GR" dirty="0">
                <a:effectLst/>
              </a:rPr>
              <a:t>., 2005</a:t>
            </a:r>
            <a:r>
              <a:rPr lang="en-US" dirty="0">
                <a:effectLst/>
              </a:rPr>
              <a:t>b</a:t>
            </a:r>
            <a:r>
              <a:rPr lang="el-GR" dirty="0">
                <a:effectLst/>
              </a:rPr>
              <a:t>). Ενώ προτείνεται ακόμη, ότι οι θετικές αντιλήψεις των γονέων μπορεί να χρησιμεύουν ως προσαρμοστική λειτουργία αντιμετώπισης του στρες (</a:t>
            </a:r>
            <a:r>
              <a:rPr lang="en-US" dirty="0">
                <a:effectLst/>
              </a:rPr>
              <a:t>Hastings</a:t>
            </a:r>
            <a:r>
              <a:rPr lang="el-GR" dirty="0">
                <a:effectLst/>
              </a:rPr>
              <a:t> &amp; </a:t>
            </a:r>
            <a:r>
              <a:rPr lang="en-US" dirty="0">
                <a:effectLst/>
              </a:rPr>
              <a:t>Taunt</a:t>
            </a:r>
            <a:r>
              <a:rPr lang="el-GR" dirty="0">
                <a:effectLst/>
              </a:rPr>
              <a:t>, 2002</a:t>
            </a:r>
            <a:r>
              <a:rPr lang="en-US" dirty="0" smtClean="0">
                <a:effectLst/>
              </a:rPr>
              <a:t>b</a:t>
            </a:r>
            <a:r>
              <a:rPr lang="el-GR" dirty="0" smtClean="0">
                <a:effectLst/>
              </a:rPr>
              <a:t>). </a:t>
            </a:r>
            <a:endParaRPr lang="el-G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anchorCtr="1"/>
          <a:lstStyle/>
          <a:p>
            <a:pPr eaLnBrk="1" hangingPunct="1">
              <a:defRPr/>
            </a:pPr>
            <a:r>
              <a:rPr lang="el-GR" sz="4000" b="0" dirty="0" smtClean="0">
                <a:latin typeface="Tahoma" pitchFamily="34" charset="0"/>
              </a:rPr>
              <a:t>ΚΑΠΟΙΕΣ ΠΡΩΤΕΣ ΒΑΣΙΚΕΣ ΣΚΕΨΕΙΣ….</a:t>
            </a:r>
          </a:p>
        </p:txBody>
      </p:sp>
      <p:sp>
        <p:nvSpPr>
          <p:cNvPr id="59395" name="Rectangle 3"/>
          <p:cNvSpPr>
            <a:spLocks noGrp="1" noChangeArrowheads="1"/>
          </p:cNvSpPr>
          <p:nvPr>
            <p:ph type="body" idx="4294967295"/>
          </p:nvPr>
        </p:nvSpPr>
        <p:spPr/>
        <p:txBody>
          <a:bodyPr/>
          <a:lstStyle/>
          <a:p>
            <a:pPr eaLnBrk="1" hangingPunct="1">
              <a:buFont typeface="Wingdings" pitchFamily="2" charset="2"/>
              <a:buNone/>
              <a:defRPr/>
            </a:pPr>
            <a:r>
              <a:rPr lang="el-GR" sz="3600" b="1" dirty="0" smtClean="0">
                <a:solidFill>
                  <a:schemeClr val="tx2"/>
                </a:solidFill>
              </a:rPr>
              <a:t>	</a:t>
            </a:r>
          </a:p>
          <a:p>
            <a:pPr>
              <a:defRPr/>
            </a:pPr>
            <a:r>
              <a:rPr lang="el-GR" dirty="0">
                <a:effectLst/>
              </a:rPr>
              <a:t>Όπως </a:t>
            </a:r>
            <a:r>
              <a:rPr lang="el-GR" dirty="0" smtClean="0">
                <a:effectLst/>
              </a:rPr>
              <a:t>αναφέρουν </a:t>
            </a:r>
            <a:r>
              <a:rPr lang="el-GR" dirty="0">
                <a:effectLst/>
              </a:rPr>
              <a:t>οι </a:t>
            </a:r>
            <a:r>
              <a:rPr lang="en-US" dirty="0">
                <a:effectLst/>
              </a:rPr>
              <a:t>Seligman</a:t>
            </a:r>
            <a:r>
              <a:rPr lang="el-GR" dirty="0">
                <a:effectLst/>
              </a:rPr>
              <a:t> και </a:t>
            </a:r>
            <a:r>
              <a:rPr lang="en-US" dirty="0">
                <a:effectLst/>
              </a:rPr>
              <a:t>Darling</a:t>
            </a:r>
            <a:r>
              <a:rPr lang="el-GR" dirty="0">
                <a:effectLst/>
              </a:rPr>
              <a:t> (2007), η ικανότητα προσαρμογής των οικογενειών είναι τεράστια και αυτό αποδεικνύεται από το γεγονός ότι παρά τα εμπόδια που δημιουργούνται στις περιπτώσεις παιδικής αναπηρίας στο δεσμό γονέα-παιδιού, η μεγάλη πλειονότητα των γονέων δημιουργεί ισχυρούς δεσμούς με τα παιδιά τους.</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type="body" idx="1"/>
          </p:nvPr>
        </p:nvSpPr>
        <p:spPr>
          <a:xfrm>
            <a:off x="301625" y="188913"/>
            <a:ext cx="8662988" cy="5910262"/>
          </a:xfrm>
        </p:spPr>
        <p:txBody>
          <a:bodyPr/>
          <a:lstStyle/>
          <a:p>
            <a:pPr>
              <a:defRPr/>
            </a:pPr>
            <a:r>
              <a:rPr lang="el-GR" dirty="0">
                <a:effectLst/>
              </a:rPr>
              <a:t>Επιπροσθέτως, σήμερα απορρίπτεται η ιδέα που εντοπίζονταν στην αρχική βιβλιογραφία ότι όλες οι οικογένειες αυτές είναι παθολογικές </a:t>
            </a:r>
            <a:r>
              <a:rPr lang="el-GR" dirty="0" smtClean="0">
                <a:effectLst/>
              </a:rPr>
              <a:t>(</a:t>
            </a:r>
            <a:r>
              <a:rPr lang="en-US" dirty="0" smtClean="0">
                <a:effectLst/>
              </a:rPr>
              <a:t>Seligman</a:t>
            </a:r>
            <a:r>
              <a:rPr lang="el-GR" dirty="0" smtClean="0">
                <a:effectLst/>
              </a:rPr>
              <a:t> </a:t>
            </a:r>
            <a:r>
              <a:rPr lang="el-GR" dirty="0">
                <a:effectLst/>
              </a:rPr>
              <a:t>&amp; </a:t>
            </a:r>
            <a:r>
              <a:rPr lang="en-US" dirty="0">
                <a:effectLst/>
              </a:rPr>
              <a:t>Darling</a:t>
            </a:r>
            <a:r>
              <a:rPr lang="el-GR" dirty="0">
                <a:effectLst/>
              </a:rPr>
              <a:t>, 2007). Αντιθέτως, υποστηρίζεται ότι όλες οι οικογένειες ακόμη και αν δεν έχουν παιδί με αναπηρία, χρειάζονται κατά διαστήματα μια μικρή βοήθεια και ορισμένες χρειάζονται και μεγαλύτερη βοήθεια. Η ανάγκη αυτή αποτελεί μια κανονική πτυχή της οικογενειακής </a:t>
            </a:r>
            <a:r>
              <a:rPr lang="el-GR" dirty="0" smtClean="0">
                <a:effectLst/>
              </a:rPr>
              <a:t>ζωής. Αυτό </a:t>
            </a:r>
            <a:r>
              <a:rPr lang="el-GR" dirty="0">
                <a:effectLst/>
              </a:rPr>
              <a:t>που θα πρέπει να λαμβάνεται υπόψη από τους ερευνητές, είναι το γεγονός ότι κάθε οικογένεια με παιδί με αναπηρία αποτελεί μια μοναδική περίπτωση και όχι κάτι το ομοιογενές.</a:t>
            </a:r>
            <a:endParaRPr lang="el-GR" dirty="0" smtClean="0">
              <a:effectLst/>
            </a:endParaRPr>
          </a:p>
          <a:p>
            <a:pPr eaLnBrk="1" hangingPunct="1">
              <a:defRPr/>
            </a:pPr>
            <a:endParaRPr lang="el-G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nchorCtr="1"/>
          <a:lstStyle/>
          <a:p>
            <a:pPr eaLnBrk="1" hangingPunct="1">
              <a:defRPr/>
            </a:pPr>
            <a:r>
              <a:rPr lang="el-GR" sz="4000" b="0" dirty="0" smtClean="0">
                <a:latin typeface="Tahoma" pitchFamily="34" charset="0"/>
              </a:rPr>
              <a:t>ΘΕΤΙΚΕΣ ΕΠΙΠΤΩΣΕΙΣ</a:t>
            </a:r>
          </a:p>
        </p:txBody>
      </p:sp>
      <p:sp>
        <p:nvSpPr>
          <p:cNvPr id="25603" name="Rectangle 3"/>
          <p:cNvSpPr>
            <a:spLocks noGrp="1" noChangeArrowheads="1"/>
          </p:cNvSpPr>
          <p:nvPr>
            <p:ph type="body" idx="4294967295"/>
          </p:nvPr>
        </p:nvSpPr>
        <p:spPr>
          <a:xfrm>
            <a:off x="395288" y="1773238"/>
            <a:ext cx="8286750" cy="4751387"/>
          </a:xfrm>
        </p:spPr>
        <p:txBody>
          <a:bodyPr/>
          <a:lstStyle/>
          <a:p>
            <a:pPr>
              <a:defRPr/>
            </a:pPr>
            <a:r>
              <a:rPr lang="en-US" sz="2800" b="1" dirty="0" smtClean="0"/>
              <a:t>	</a:t>
            </a:r>
            <a:r>
              <a:rPr lang="el-GR" sz="2800" dirty="0">
                <a:effectLst/>
              </a:rPr>
              <a:t>Είναι γεγονός ότι οι οικογένειες αναφέρουν πολλές θετικές εμπειρίες, οι οποίες σχετίζονται με ένα παιδί / ενήλικο άτομο με νοητική αναπηρία ως μέλος της οικογένειάς τους, αν και μέχρι πρόσφατα τα κυρίαρχα ερευνητικά παραδείγματα πρόσφεραν περιορισμένες ευκαιρίες στις οικογένειες για να εκφράσουν τις εμπειρίες τους αυτές. </a:t>
            </a:r>
            <a:endParaRPr lang="el-GR" sz="2800" dirty="0" smtClean="0">
              <a:effectLst/>
            </a:endParaRPr>
          </a:p>
          <a:p>
            <a:pPr eaLnBrk="1" hangingPunct="1">
              <a:lnSpc>
                <a:spcPct val="90000"/>
              </a:lnSpc>
              <a:defRPr/>
            </a:pPr>
            <a:endParaRPr lang="el-GR" sz="2400" b="1" dirty="0" smtClean="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4294967295"/>
          </p:nvPr>
        </p:nvSpPr>
        <p:spPr>
          <a:xfrm>
            <a:off x="179388" y="188913"/>
            <a:ext cx="8785225" cy="6119812"/>
          </a:xfrm>
          <a:noFill/>
        </p:spPr>
        <p:txBody>
          <a:bodyPr/>
          <a:lstStyle/>
          <a:p>
            <a:r>
              <a:rPr lang="el-GR" sz="2800" smtClean="0">
                <a:effectLst/>
              </a:rPr>
              <a:t>Τα συγκεκριμένα θέματα που αποτέλεσαν τις θετικές αντιλήψεις των γονέων που αναφέρονταν συχνότερα στις μελέτες που εξετάστηκαν ήταν τα εξής:</a:t>
            </a:r>
          </a:p>
          <a:p>
            <a:r>
              <a:rPr lang="el-GR" sz="2800" smtClean="0">
                <a:effectLst/>
              </a:rPr>
              <a:t>1 Ευχαρίστηση / ικανοποίηση κατά την παροχή φροντίδας στο παιδί</a:t>
            </a:r>
          </a:p>
          <a:p>
            <a:r>
              <a:rPr lang="el-GR" sz="2800" smtClean="0">
                <a:effectLst/>
              </a:rPr>
              <a:t>2 Το παιδί ως πηγή χαράς / ευτυχίας</a:t>
            </a:r>
          </a:p>
          <a:p>
            <a:r>
              <a:rPr lang="el-GR" sz="2800" smtClean="0">
                <a:effectLst/>
              </a:rPr>
              <a:t>3 Αίσθηση ολοκλήρωσης </a:t>
            </a:r>
          </a:p>
          <a:p>
            <a:r>
              <a:rPr lang="el-GR" sz="2800" smtClean="0">
                <a:effectLst/>
              </a:rPr>
              <a:t>4 Μοιράζονται αγάπη με το παιδί</a:t>
            </a:r>
          </a:p>
          <a:p>
            <a:r>
              <a:rPr lang="el-GR" sz="2800" smtClean="0">
                <a:effectLst/>
              </a:rPr>
              <a:t>5 Το παιδί παρέχει μια πρόκληση ή ευκαιρία για να μάθουν και να εξελιχθούν</a:t>
            </a:r>
          </a:p>
          <a:p>
            <a:r>
              <a:rPr lang="el-GR" sz="2800" smtClean="0">
                <a:effectLst/>
              </a:rPr>
              <a:t>6 Ενίσχυση των οικογενειακών δεσμών ή / και του γάμου</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457200" y="274638"/>
            <a:ext cx="8229600" cy="490537"/>
          </a:xfrm>
        </p:spPr>
        <p:txBody>
          <a:bodyPr anchorCtr="1"/>
          <a:lstStyle/>
          <a:p>
            <a:pPr eaLnBrk="1" hangingPunct="1">
              <a:defRPr/>
            </a:pPr>
            <a:r>
              <a:rPr lang="el-GR" sz="4000" b="0" dirty="0" smtClean="0"/>
              <a:t>Συνέχεια…</a:t>
            </a:r>
          </a:p>
        </p:txBody>
      </p:sp>
      <p:sp>
        <p:nvSpPr>
          <p:cNvPr id="19459" name="Rectangle 3"/>
          <p:cNvSpPr>
            <a:spLocks noGrp="1" noChangeArrowheads="1"/>
          </p:cNvSpPr>
          <p:nvPr>
            <p:ph type="body" idx="4294967295"/>
          </p:nvPr>
        </p:nvSpPr>
        <p:spPr>
          <a:xfrm>
            <a:off x="179388" y="836613"/>
            <a:ext cx="8856662" cy="5289550"/>
          </a:xfrm>
          <a:noFill/>
        </p:spPr>
        <p:txBody>
          <a:bodyPr/>
          <a:lstStyle/>
          <a:p>
            <a:r>
              <a:rPr lang="el-GR" sz="2800" smtClean="0">
                <a:effectLst/>
              </a:rPr>
              <a:t>7 Παρέχει μια νέα ή καλύτερη αίσθηση για το νόημα της ζωής</a:t>
            </a:r>
          </a:p>
          <a:p>
            <a:r>
              <a:rPr lang="el-GR" sz="2800" smtClean="0">
                <a:effectLst/>
              </a:rPr>
              <a:t>8 Έχει οδηγήσει στην ανάπτυξη νέων δεξιοτήτων, ικανοτήτων, ή νέων επαγγελματικών ευκαιριών</a:t>
            </a:r>
          </a:p>
          <a:p>
            <a:r>
              <a:rPr lang="el-GR" sz="2800" smtClean="0">
                <a:effectLst/>
              </a:rPr>
              <a:t>9 Γίνεται ένα καλύτερο άτομο (πιο συμπονετικό, λιγότερο εγωιστικό, πιο ανεκτικό)</a:t>
            </a:r>
          </a:p>
          <a:p>
            <a:r>
              <a:rPr lang="el-GR" sz="2800" smtClean="0">
                <a:effectLst/>
              </a:rPr>
              <a:t>10 Ενίσχυση της προσωπικής δύναμης ή της εμπιστοσύνης</a:t>
            </a:r>
          </a:p>
          <a:p>
            <a:r>
              <a:rPr lang="el-GR" sz="2800" smtClean="0">
                <a:effectLst/>
              </a:rPr>
              <a:t>11 Διεύρυνση των κοινωνικών και κοινοτικών δικτύων</a:t>
            </a:r>
          </a:p>
          <a:p>
            <a:r>
              <a:rPr lang="el-GR" sz="2800" smtClean="0">
                <a:effectLst/>
              </a:rPr>
              <a:t>12 Ενίσχυση της πνευματικότητας</a:t>
            </a:r>
          </a:p>
          <a:p>
            <a:r>
              <a:rPr lang="el-GR" sz="2800" smtClean="0">
                <a:effectLst/>
              </a:rPr>
              <a:t>13 Αλλαγή της οπτικής του ατόμου για τη ζωή (π.χ., διευκρίνισε τι είναι σημαντικό στη ζωή, περισσότερο ενήμεροι για το μέλλον)</a:t>
            </a:r>
          </a:p>
          <a:p>
            <a:r>
              <a:rPr lang="el-GR" sz="2800" smtClean="0">
                <a:effectLst/>
              </a:rPr>
              <a:t>14 Αξιοποίηση στο έπακρο της κάθε ημέρας</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nchorCtr="1"/>
          <a:lstStyle/>
          <a:p>
            <a:pPr eaLnBrk="1" hangingPunct="1">
              <a:defRPr/>
            </a:pPr>
            <a:r>
              <a:rPr lang="el-GR" sz="4000" b="0" dirty="0" smtClean="0"/>
              <a:t>ΘΕΤΙΚΕΣ ΕΠΙΤΩΣΕΙΣ…</a:t>
            </a:r>
          </a:p>
        </p:txBody>
      </p:sp>
      <p:sp>
        <p:nvSpPr>
          <p:cNvPr id="20483" name="Rectangle 3"/>
          <p:cNvSpPr>
            <a:spLocks noGrp="1" noChangeArrowheads="1"/>
          </p:cNvSpPr>
          <p:nvPr>
            <p:ph type="body" idx="4294967295"/>
          </p:nvPr>
        </p:nvSpPr>
        <p:spPr>
          <a:xfrm>
            <a:off x="457200" y="1778000"/>
            <a:ext cx="8229600" cy="4348163"/>
          </a:xfrm>
          <a:noFill/>
        </p:spPr>
        <p:txBody>
          <a:bodyPr/>
          <a:lstStyle/>
          <a:p>
            <a:r>
              <a:rPr lang="el-GR" smtClean="0">
                <a:effectLst/>
              </a:rPr>
              <a:t>Οι γονείς, φαίνεται ακόμη πως επικεντρώνονται στα θετικά χαρακτηριστικά του παιδιού (για παράδειγμα στα δυνατά του σημεία, στα ταλέντα και τα ειδικά ενδιαφέροντά του) (Turnbull </a:t>
            </a:r>
            <a:r>
              <a:rPr lang="en-US" smtClean="0">
                <a:effectLst/>
              </a:rPr>
              <a:t>et</a:t>
            </a:r>
            <a:r>
              <a:rPr lang="el-GR" smtClean="0">
                <a:effectLst/>
              </a:rPr>
              <a:t>. </a:t>
            </a:r>
            <a:r>
              <a:rPr lang="en-US" smtClean="0">
                <a:effectLst/>
              </a:rPr>
              <a:t>al</a:t>
            </a:r>
            <a:r>
              <a:rPr lang="el-GR" smtClean="0">
                <a:effectLst/>
              </a:rPr>
              <a:t>., 1988) και μιλούν για τα παιδιά τους με αγάπη, θαυμασμό και μια αίσθηση αισιοδοξίας (Kearney &amp; Griffin, 2001).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4294967295"/>
          </p:nvPr>
        </p:nvSpPr>
        <p:spPr>
          <a:xfrm>
            <a:off x="250825" y="404813"/>
            <a:ext cx="8497888" cy="6119812"/>
          </a:xfrm>
        </p:spPr>
        <p:txBody>
          <a:bodyPr>
            <a:normAutofit/>
          </a:bodyPr>
          <a:lstStyle/>
          <a:p>
            <a:pPr marL="419100" indent="-382588" eaLnBrk="1" hangingPunct="1">
              <a:defRPr/>
            </a:pPr>
            <a:r>
              <a:rPr lang="el-GR" sz="2400" b="1" dirty="0" smtClean="0"/>
              <a:t>ΑΛΛΑ ΘΕΤΙΚΑ ΩΦΕΛΗ….</a:t>
            </a:r>
            <a:endParaRPr lang="en-US" sz="2400" b="1" dirty="0" smtClean="0">
              <a:solidFill>
                <a:srgbClr val="FFD25D"/>
              </a:solidFill>
            </a:endParaRPr>
          </a:p>
          <a:p>
            <a:pPr marL="419100" indent="-382588" eaLnBrk="1" hangingPunct="1">
              <a:buFont typeface="Wingdings" pitchFamily="2" charset="2"/>
              <a:buNone/>
              <a:defRPr/>
            </a:pPr>
            <a:endParaRPr lang="en-US" sz="2400" b="1" dirty="0" smtClean="0"/>
          </a:p>
          <a:p>
            <a:pPr>
              <a:defRPr/>
            </a:pPr>
            <a:r>
              <a:rPr lang="el-GR" sz="2800" dirty="0">
                <a:effectLst/>
              </a:rPr>
              <a:t>Σε ποσοστό 75% οι γονείς αναφέρουν οικογενειακά οφέλη όπως, </a:t>
            </a:r>
            <a:r>
              <a:rPr lang="el-GR" sz="2800" i="1" dirty="0">
                <a:effectLst/>
              </a:rPr>
              <a:t>«το δέσιμο της οικογένειας»</a:t>
            </a:r>
            <a:r>
              <a:rPr lang="el-GR" sz="2800" dirty="0">
                <a:effectLst/>
              </a:rPr>
              <a:t>, </a:t>
            </a:r>
            <a:r>
              <a:rPr lang="el-GR" sz="2800" i="1" dirty="0">
                <a:effectLst/>
              </a:rPr>
              <a:t>«την εκτίμηση νέων ευκαιριών» </a:t>
            </a:r>
            <a:r>
              <a:rPr lang="el-GR" sz="2800" dirty="0">
                <a:effectLst/>
              </a:rPr>
              <a:t>στο πλαίσιο κυρίως του υποστηρικτικού ρόλου που αναλαμβάνουν απέναντι στο παιδί και </a:t>
            </a:r>
            <a:r>
              <a:rPr lang="el-GR" sz="2800" i="1" dirty="0">
                <a:effectLst/>
              </a:rPr>
              <a:t>«την εκτίμηση για όλα όσα έμαθαν τα αδέρφια του παιδιού και η οικογένεια στο σύνολό της»</a:t>
            </a:r>
            <a:r>
              <a:rPr lang="el-GR" sz="2800" dirty="0">
                <a:effectLst/>
              </a:rPr>
              <a:t>. Επιπλέον το 50% των γονέων ανέφερε κοινωνικά οφέλη τα οποία αφορούσαν όσα τα παιδιά πρόσφεραν «σε άλλους» όπως, </a:t>
            </a:r>
            <a:r>
              <a:rPr lang="el-GR" sz="2800" i="1" dirty="0">
                <a:effectLst/>
              </a:rPr>
              <a:t>«τις γνώσεις για τη διαφορά, τη διαφορετικότητα και την κοινωνία», «την αναγνώριση των δυνατοτήτων των ανθρώπων με αναπηρία» </a:t>
            </a:r>
            <a:r>
              <a:rPr lang="el-GR" sz="2800" dirty="0">
                <a:effectLst/>
              </a:rPr>
              <a:t>και </a:t>
            </a:r>
            <a:r>
              <a:rPr lang="el-GR" sz="2800" i="1" dirty="0">
                <a:effectLst/>
              </a:rPr>
              <a:t>«τα οφέλη για άλλες οικογένειες που έχουν παιδιά με αναπηρίες»</a:t>
            </a:r>
            <a:r>
              <a:rPr lang="el-GR" sz="2800" dirty="0">
                <a:effectLst/>
              </a:rPr>
              <a:t>.</a:t>
            </a:r>
            <a:endParaRPr lang="el-GR" sz="2800" dirty="0" smtClean="0">
              <a:effectLst/>
            </a:endParaRPr>
          </a:p>
          <a:p>
            <a:pPr marL="419100" indent="-382588" eaLnBrk="1" hangingPunct="1">
              <a:defRPr/>
            </a:pPr>
            <a:endParaRPr lang="el-GR" sz="28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457200" y="274638"/>
            <a:ext cx="8229600" cy="561975"/>
          </a:xfrm>
        </p:spPr>
        <p:txBody>
          <a:bodyPr anchorCtr="1"/>
          <a:lstStyle/>
          <a:p>
            <a:pPr eaLnBrk="1" hangingPunct="1">
              <a:defRPr/>
            </a:pPr>
            <a:r>
              <a:rPr lang="el-GR" sz="4000" b="0" dirty="0" smtClean="0"/>
              <a:t>ΣΥΝΟΛΙΚΑ ΘΕΤΙΚΑ ΩΦΕΛΗ..</a:t>
            </a:r>
          </a:p>
        </p:txBody>
      </p:sp>
      <p:sp>
        <p:nvSpPr>
          <p:cNvPr id="31747" name="Rectangle 3"/>
          <p:cNvSpPr>
            <a:spLocks noGrp="1" noChangeArrowheads="1"/>
          </p:cNvSpPr>
          <p:nvPr>
            <p:ph type="body" idx="4294967295"/>
          </p:nvPr>
        </p:nvSpPr>
        <p:spPr>
          <a:xfrm>
            <a:off x="179388" y="981075"/>
            <a:ext cx="8785225" cy="5876925"/>
          </a:xfrm>
        </p:spPr>
        <p:txBody>
          <a:bodyPr/>
          <a:lstStyle/>
          <a:p>
            <a:pPr eaLnBrk="1" hangingPunct="1">
              <a:lnSpc>
                <a:spcPct val="80000"/>
              </a:lnSpc>
              <a:buFont typeface="Wingdings" pitchFamily="2" charset="2"/>
              <a:buNone/>
              <a:defRPr/>
            </a:pPr>
            <a:r>
              <a:rPr lang="el-GR" sz="2400" b="1" dirty="0" smtClean="0"/>
              <a:t>	</a:t>
            </a:r>
            <a:r>
              <a:rPr lang="el-GR" sz="2800" dirty="0">
                <a:effectLst/>
              </a:rPr>
              <a:t>Πιο συγκεκριμένα, οι αλλαγές που αφορούσαν στους τομείς της προσωπικής τους ανάπτυξης περιελάμβαναν την απόκτηση καινούργιων ρόλων, τις επαγγελματικές αλλαγές, καθώς και θετικά χαρακτηριστικά όπως, η συμπόνια, η αντοχή, το επίτευγμα, ο έλεγχος, η ενδυνάμωση, η δύναμη και η δυνατότητα να υπερασπιστούν και να μιλήσουν εκ μέρους των παιδιών τους. Επιπλέον, οι αλλαγές στις σχέσεις τους με τους άλλους περιελάμβαναν </a:t>
            </a:r>
            <a:r>
              <a:rPr lang="el-GR" sz="2800" dirty="0" smtClean="0">
                <a:effectLst/>
              </a:rPr>
              <a:t>μεγαλύτερο </a:t>
            </a:r>
            <a:r>
              <a:rPr lang="el-GR" sz="2800" dirty="0">
                <a:effectLst/>
              </a:rPr>
              <a:t>άνοιγμα και υποστήριξη μέσα στην οικογένεια, εξέλιξη των αδελφών του παιδιού με αναπηρία μέσω της υποστήριξης που προσφέρουν στο παιδί καθώς και την αυξημένη διάθεση αποδοχής για όλους τους ανθρώπους. Ακόμη, όσον αφορά στις αλλαγές στις φιλοσοφικές ή τις πνευματικές τους αξίες, αυτές αναφέρονται στις αλλαγές στον τρόπο που οι άνθρωποι αντιλαμβάνονται τη ζωή, στις αλλαγές στην αντίληψή τους σχετικά με το τι είναι πραγματικά σημαντικό και πολύτιμο στη ζωή, καθώς και στα μαθήματα ζωής. </a:t>
            </a:r>
            <a:endParaRPr lang="el-GR" sz="2800" b="1" dirty="0" smtClean="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p:txBody>
          <a:bodyPr anchorCtr="1"/>
          <a:lstStyle/>
          <a:p>
            <a:pPr eaLnBrk="1" hangingPunct="1">
              <a:defRPr/>
            </a:pPr>
            <a:r>
              <a:rPr lang="el-GR" sz="4000" b="0" dirty="0" smtClean="0"/>
              <a:t>ΜΕΛΕΤΗ ΤΗΣ ΟΙΚΟΓΕΝΕΙΑΣ ΠΑΙΔΙΟΥ ΜΕ ΝΑ</a:t>
            </a:r>
            <a:endParaRPr lang="el-GR" dirty="0" smtClean="0"/>
          </a:p>
        </p:txBody>
      </p:sp>
      <p:sp>
        <p:nvSpPr>
          <p:cNvPr id="52227" name="Rectangle 3"/>
          <p:cNvSpPr>
            <a:spLocks noGrp="1" noChangeArrowheads="1"/>
          </p:cNvSpPr>
          <p:nvPr>
            <p:ph type="body" idx="4294967295"/>
          </p:nvPr>
        </p:nvSpPr>
        <p:spPr>
          <a:xfrm>
            <a:off x="250825" y="1600200"/>
            <a:ext cx="8713788" cy="4525963"/>
          </a:xfrm>
        </p:spPr>
        <p:txBody>
          <a:bodyPr/>
          <a:lstStyle/>
          <a:p>
            <a:pPr>
              <a:defRPr/>
            </a:pPr>
            <a:r>
              <a:rPr lang="el-GR" sz="2800" dirty="0">
                <a:effectLst/>
              </a:rPr>
              <a:t>Στα τέλη της δεκαετίας του 1950 ξεκίνησαν οι μελέτες που αφορούσαν τις οικογένειες παιδιών με αναπηρία. Οι προγενέστερες μελέτες στο χώρο της ψυχικής υγείας δεν ασχολήθηκαν με αυτές τις οικογένειες, καθώς το γενικότερο θεωρητικό πλαίσιο της εποχής με βάση τις θεωρίες τις ψυχανάλυσης και του συμπεριφορισμού, επικεντρώνονταν μόνο στο άτομο κατά τη διερεύνηση της ανθρώπινης συμπεριφοράς. Δηλαδή, εντοπίζονταν μόνο οι ανάγκες του ατόμου με αναπηρία, χωρίς να παρουσιάζεται το πλαίσιο μέσα στο οποίο αυτές αναπτύσσονταν. Έτσι, η οικογένεια αφήνονταν στο περιθώριο (</a:t>
            </a:r>
            <a:r>
              <a:rPr lang="el-GR" sz="2800" dirty="0" err="1">
                <a:effectLst/>
              </a:rPr>
              <a:t>Τσιμπιδάκη</a:t>
            </a:r>
            <a:r>
              <a:rPr lang="el-GR" sz="2800" dirty="0">
                <a:effectLst/>
              </a:rPr>
              <a:t>, 2007).</a:t>
            </a:r>
            <a:endParaRPr lang="el-GR" sz="2800" dirty="0" smtClean="0">
              <a:effectLst/>
            </a:endParaRPr>
          </a:p>
          <a:p>
            <a:pPr eaLnBrk="1" hangingPunct="1">
              <a:lnSpc>
                <a:spcPct val="80000"/>
              </a:lnSpc>
              <a:defRPr/>
            </a:pPr>
            <a:endParaRPr lang="el-GR" sz="2400"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p:txBody>
          <a:bodyPr anchorCtr="1"/>
          <a:lstStyle/>
          <a:p>
            <a:pPr eaLnBrk="1" hangingPunct="1">
              <a:defRPr/>
            </a:pPr>
            <a:r>
              <a:rPr lang="el-GR" sz="4000" b="0" dirty="0" smtClean="0"/>
              <a:t>ΣΥΜΠΕΡΑΣΜΑΤΙΚΑ…</a:t>
            </a:r>
          </a:p>
        </p:txBody>
      </p:sp>
      <p:sp>
        <p:nvSpPr>
          <p:cNvPr id="46083" name="Rectangle 3"/>
          <p:cNvSpPr>
            <a:spLocks noGrp="1" noChangeArrowheads="1"/>
          </p:cNvSpPr>
          <p:nvPr>
            <p:ph type="body" idx="4294967295"/>
          </p:nvPr>
        </p:nvSpPr>
        <p:spPr>
          <a:xfrm>
            <a:off x="457200" y="1412875"/>
            <a:ext cx="8229600" cy="5040313"/>
          </a:xfrm>
        </p:spPr>
        <p:txBody>
          <a:bodyPr/>
          <a:lstStyle/>
          <a:p>
            <a:pPr>
              <a:defRPr/>
            </a:pPr>
            <a:r>
              <a:rPr lang="el-GR" sz="2800" dirty="0" smtClean="0">
                <a:effectLst/>
              </a:rPr>
              <a:t>Έτσι </a:t>
            </a:r>
            <a:r>
              <a:rPr lang="el-GR" sz="2800" dirty="0">
                <a:effectLst/>
              </a:rPr>
              <a:t>σε πολλές από αυτές τις μελέτες, προέκυψε ότι οι οικογένειες αναγνωρίζουν τις τυπικές αρνητικές και αγχωτικές εμπειρίες παράλληλα με τις θετικές (</a:t>
            </a:r>
            <a:r>
              <a:rPr lang="el-GR" sz="2800" dirty="0" err="1">
                <a:effectLst/>
              </a:rPr>
              <a:t>Scorgie</a:t>
            </a:r>
            <a:r>
              <a:rPr lang="el-GR" sz="2800" dirty="0">
                <a:effectLst/>
              </a:rPr>
              <a:t> &amp; </a:t>
            </a:r>
            <a:r>
              <a:rPr lang="el-GR" sz="2800" dirty="0" err="1">
                <a:effectLst/>
              </a:rPr>
              <a:t>Sobsey</a:t>
            </a:r>
            <a:r>
              <a:rPr lang="el-GR" sz="2800" dirty="0">
                <a:effectLst/>
              </a:rPr>
              <a:t>, 2000. </a:t>
            </a:r>
            <a:r>
              <a:rPr lang="el-GR" sz="2800" dirty="0" err="1">
                <a:effectLst/>
              </a:rPr>
              <a:t>Stainton</a:t>
            </a:r>
            <a:r>
              <a:rPr lang="el-GR" sz="2800" dirty="0">
                <a:effectLst/>
              </a:rPr>
              <a:t> &amp; </a:t>
            </a:r>
            <a:r>
              <a:rPr lang="el-GR" sz="2800" dirty="0" err="1">
                <a:effectLst/>
              </a:rPr>
              <a:t>Besser</a:t>
            </a:r>
            <a:r>
              <a:rPr lang="el-GR" sz="2800" dirty="0">
                <a:effectLst/>
              </a:rPr>
              <a:t>, 1998). Όλες οι παραπάνω μελέτες ωστόσο, συμβάλλουν στο αυξανόμενο σώμα της ομολογουμένως περιορισμένης βιβλιογραφίας, η οποία φανερώνει ότι τα παιδιά με αναπηρία μπορούν να εμπλουτίσουν και παράλληλα να βελτιώσουν την ποιότητα ζωής των μελών της οικογένειάς τους.</a:t>
            </a:r>
            <a:endParaRPr lang="el-GR" sz="2800" dirty="0" smtClean="0">
              <a:effectLst/>
            </a:endParaRPr>
          </a:p>
          <a:p>
            <a:pPr eaLnBrk="1" hangingPunct="1">
              <a:defRPr/>
            </a:pPr>
            <a:endParaRPr lang="el-GR"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nchorCtr="1"/>
          <a:lstStyle/>
          <a:p>
            <a:pPr eaLnBrk="1" hangingPunct="1">
              <a:defRPr/>
            </a:pPr>
            <a:r>
              <a:rPr lang="el-GR" sz="4000" b="0" dirty="0" smtClean="0"/>
              <a:t>ΠΑΡΑΓΟΝΤΕΣ ΥΠΟΣΤΗΡΙΞΗΣ ΓΟΝΕΩΝ</a:t>
            </a:r>
          </a:p>
        </p:txBody>
      </p:sp>
      <p:sp>
        <p:nvSpPr>
          <p:cNvPr id="32771" name="Rectangle 3"/>
          <p:cNvSpPr>
            <a:spLocks noGrp="1" noChangeArrowheads="1"/>
          </p:cNvSpPr>
          <p:nvPr>
            <p:ph type="body" idx="4294967295"/>
          </p:nvPr>
        </p:nvSpPr>
        <p:spPr>
          <a:xfrm>
            <a:off x="301625" y="1917700"/>
            <a:ext cx="8540750" cy="4606925"/>
          </a:xfrm>
        </p:spPr>
        <p:txBody>
          <a:bodyPr/>
          <a:lstStyle/>
          <a:p>
            <a:pPr algn="just" eaLnBrk="1" hangingPunct="1">
              <a:lnSpc>
                <a:spcPct val="90000"/>
              </a:lnSpc>
              <a:defRPr/>
            </a:pPr>
            <a:r>
              <a:rPr lang="el-GR" sz="2800" dirty="0" smtClean="0">
                <a:effectLst/>
              </a:rPr>
              <a:t>ΚΟΙΝΩΝΙΚΗ ΥΠΟΣΤΗΡΙΞΗ</a:t>
            </a:r>
          </a:p>
          <a:p>
            <a:pPr algn="just" eaLnBrk="1" hangingPunct="1">
              <a:lnSpc>
                <a:spcPct val="90000"/>
              </a:lnSpc>
              <a:defRPr/>
            </a:pPr>
            <a:r>
              <a:rPr lang="el-GR" sz="2800" dirty="0" smtClean="0">
                <a:effectLst/>
              </a:rPr>
              <a:t>Ο </a:t>
            </a:r>
            <a:r>
              <a:rPr lang="el-GR" sz="2800" dirty="0">
                <a:effectLst/>
              </a:rPr>
              <a:t>όρος κοινωνική υποστήριξη, περιγράφει τη βοήθεια που παρέχεται στους γονείς παιδιών και ενήλικων ατόμων με αναπηρία. Ο όρος αυτός, αναφέρεται στην αντίληψη ή την εμπειρία ενός ατόμου ότι είναι αγαπητό και ότι δέχεται φροντίδα και εκτίμηση από τους άλλους, καθώς και στην αίσθηση ότι αποτελεί μέλος ενός κοινωνικού δικτύου αμοιβαίας βοήθειας και υποχρεώσεων. </a:t>
            </a:r>
            <a:endParaRPr lang="el-GR" sz="2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nchorCtr="1"/>
          <a:lstStyle/>
          <a:p>
            <a:pPr eaLnBrk="1" hangingPunct="1">
              <a:defRPr/>
            </a:pPr>
            <a:r>
              <a:rPr lang="el-GR" sz="4000" b="0" dirty="0" smtClean="0"/>
              <a:t>ΜΟΡΦΕΣ ΚΟΙΝΩΝΙΚΗΣ ΥΠΟΣΤΗΡΙΞΗΣ</a:t>
            </a:r>
          </a:p>
        </p:txBody>
      </p:sp>
      <p:sp>
        <p:nvSpPr>
          <p:cNvPr id="33795" name="Rectangle 3"/>
          <p:cNvSpPr>
            <a:spLocks noGrp="1" noChangeArrowheads="1"/>
          </p:cNvSpPr>
          <p:nvPr>
            <p:ph type="body" idx="4294967295"/>
          </p:nvPr>
        </p:nvSpPr>
        <p:spPr>
          <a:xfrm>
            <a:off x="250825" y="1700213"/>
            <a:ext cx="8431213" cy="4897437"/>
          </a:xfrm>
        </p:spPr>
        <p:txBody>
          <a:bodyPr/>
          <a:lstStyle/>
          <a:p>
            <a:pPr>
              <a:defRPr/>
            </a:pPr>
            <a:r>
              <a:rPr lang="en-US" b="1" dirty="0" smtClean="0"/>
              <a:t>	</a:t>
            </a:r>
            <a:r>
              <a:rPr lang="el-GR" sz="2800" dirty="0">
                <a:effectLst/>
              </a:rPr>
              <a:t>Η κοινωνική στήριξη, η οποία παρέχεται στις οικογένειες λαμβάνει δύο μορφές: </a:t>
            </a:r>
            <a:r>
              <a:rPr lang="el-GR" sz="2800" i="1" dirty="0">
                <a:effectLst/>
              </a:rPr>
              <a:t>την ανεπίσημη</a:t>
            </a:r>
            <a:r>
              <a:rPr lang="el-GR" sz="2800" dirty="0">
                <a:effectLst/>
              </a:rPr>
              <a:t> από το άμεσο συγγενικό και φιλικό περιβάλλον της οικογένειας και </a:t>
            </a:r>
            <a:r>
              <a:rPr lang="el-GR" sz="2800" i="1" dirty="0">
                <a:effectLst/>
              </a:rPr>
              <a:t>την επίσημη</a:t>
            </a:r>
            <a:r>
              <a:rPr lang="el-GR" sz="2800" dirty="0">
                <a:effectLst/>
              </a:rPr>
              <a:t>, η οποία προέρχεται από τα ευρύτερα κοινωνικά και πολιτικά συστήματα, όπως αυτό της εκπαίδευσης, των διάφορων κέντρων αποκατάστασης, της ιατρικής περίθαλψης καθώς και όλες τις μορφές κρατικής πρόνοιας και υποστήριξης (</a:t>
            </a:r>
            <a:r>
              <a:rPr lang="el-GR" sz="2800" dirty="0" err="1">
                <a:effectLst/>
              </a:rPr>
              <a:t>Τσιμπιδάκη</a:t>
            </a:r>
            <a:r>
              <a:rPr lang="el-GR" sz="2800" dirty="0">
                <a:effectLst/>
              </a:rPr>
              <a:t>, 2007).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noFill/>
        </p:spPr>
        <p:txBody>
          <a:bodyPr anchorCtr="1"/>
          <a:lstStyle/>
          <a:p>
            <a:r>
              <a:rPr lang="el-GR" sz="4000" smtClean="0">
                <a:effectLst/>
              </a:rPr>
              <a:t>Ανεπίσημα δίκτυα υποστήριξης</a:t>
            </a:r>
          </a:p>
        </p:txBody>
      </p:sp>
      <p:sp>
        <p:nvSpPr>
          <p:cNvPr id="34819" name="Rectangle 3"/>
          <p:cNvSpPr>
            <a:spLocks noGrp="1" noChangeArrowheads="1"/>
          </p:cNvSpPr>
          <p:nvPr>
            <p:ph type="body" idx="4294967295"/>
          </p:nvPr>
        </p:nvSpPr>
        <p:spPr>
          <a:xfrm>
            <a:off x="179388" y="1341438"/>
            <a:ext cx="8713787" cy="5516562"/>
          </a:xfrm>
        </p:spPr>
        <p:txBody>
          <a:bodyPr/>
          <a:lstStyle/>
          <a:p>
            <a:pPr>
              <a:defRPr/>
            </a:pPr>
            <a:r>
              <a:rPr lang="en-US" sz="2400" b="1" dirty="0" smtClean="0"/>
              <a:t>	</a:t>
            </a:r>
            <a:r>
              <a:rPr lang="el-GR" dirty="0">
                <a:effectLst/>
              </a:rPr>
              <a:t>Κατά την </a:t>
            </a:r>
            <a:r>
              <a:rPr lang="el-GR" dirty="0" err="1">
                <a:effectLst/>
              </a:rPr>
              <a:t>Τσιμπιδάκη</a:t>
            </a:r>
            <a:r>
              <a:rPr lang="el-GR" dirty="0">
                <a:effectLst/>
              </a:rPr>
              <a:t> (2007) και όσον αφορά στα ελληνικά δεδομένα, ιδιαίτερα ισχυρά πλέγματα στήριξης της μορφής αυτής αναδεικνύονται: Οι παππούδες και οι γιαγιάδες, η θρησκεία και η πίστη στον Θεό, καθώς και η επικοινωνία και η επαφή με γονείς που βιώνουν παρόμοιες εμπειρίες, οι οποίοι συχνά αποτελούν πηγή πληροφόρησης και υποστήριξης σε μεγαλύτερο βαθμό από ότι οι κρατικές μορφές πρόνοιας.</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anchorCtr="1"/>
          <a:lstStyle/>
          <a:p>
            <a:r>
              <a:rPr lang="el-GR" sz="4000" smtClean="0">
                <a:effectLst/>
              </a:rPr>
              <a:t>Στήριξη από τον/την σύζυγο και τα άλλα μέλη της οικογένειας</a:t>
            </a:r>
          </a:p>
        </p:txBody>
      </p:sp>
      <p:sp>
        <p:nvSpPr>
          <p:cNvPr id="35843" name="Rectangle 3"/>
          <p:cNvSpPr>
            <a:spLocks noGrp="1" noChangeArrowheads="1"/>
          </p:cNvSpPr>
          <p:nvPr>
            <p:ph type="body" idx="4294967295"/>
          </p:nvPr>
        </p:nvSpPr>
        <p:spPr>
          <a:xfrm>
            <a:off x="107950" y="1773238"/>
            <a:ext cx="8856663" cy="4497387"/>
          </a:xfrm>
        </p:spPr>
        <p:txBody>
          <a:bodyPr/>
          <a:lstStyle/>
          <a:p>
            <a:pPr>
              <a:defRPr/>
            </a:pPr>
            <a:r>
              <a:rPr lang="en-US" sz="3600" b="1" dirty="0" smtClean="0"/>
              <a:t>	</a:t>
            </a:r>
            <a:r>
              <a:rPr lang="el-GR" sz="2800" dirty="0">
                <a:effectLst/>
              </a:rPr>
              <a:t>Τ</a:t>
            </a:r>
            <a:r>
              <a:rPr lang="el-GR" sz="2800" dirty="0" smtClean="0">
                <a:effectLst/>
              </a:rPr>
              <a:t>ην </a:t>
            </a:r>
            <a:r>
              <a:rPr lang="el-GR" sz="2800" dirty="0">
                <a:effectLst/>
              </a:rPr>
              <a:t>πιο βοηθητική πηγή υποστήριξης για τους γονείς τόσο σε πρακτικό όσο και σε συναισθηματικό επίπεδο, αποτελεί ο / η σύζυγος – σύντροφος (</a:t>
            </a:r>
            <a:r>
              <a:rPr lang="el-GR" sz="2800" dirty="0" err="1">
                <a:effectLst/>
              </a:rPr>
              <a:t>Chang</a:t>
            </a:r>
            <a:r>
              <a:rPr lang="el-GR" sz="2800" dirty="0">
                <a:effectLst/>
              </a:rPr>
              <a:t> &amp; </a:t>
            </a:r>
            <a:r>
              <a:rPr lang="el-GR" sz="2800" dirty="0" err="1" smtClean="0">
                <a:effectLst/>
              </a:rPr>
              <a:t>McConkey</a:t>
            </a:r>
            <a:r>
              <a:rPr lang="el-GR" sz="2800" dirty="0">
                <a:effectLst/>
              </a:rPr>
              <a:t>, 2008. </a:t>
            </a:r>
            <a:r>
              <a:rPr lang="el-GR" sz="2800" dirty="0" err="1">
                <a:effectLst/>
              </a:rPr>
              <a:t>Lustig</a:t>
            </a:r>
            <a:r>
              <a:rPr lang="el-GR" sz="2800" dirty="0">
                <a:effectLst/>
              </a:rPr>
              <a:t>, 2002). </a:t>
            </a:r>
            <a:endParaRPr lang="el-GR" sz="2800" dirty="0" smtClean="0">
              <a:effectLst/>
            </a:endParaRPr>
          </a:p>
          <a:p>
            <a:pPr>
              <a:defRPr/>
            </a:pPr>
            <a:r>
              <a:rPr lang="el-GR" sz="2800" dirty="0" smtClean="0">
                <a:effectLst/>
              </a:rPr>
              <a:t>Τα ενήλικα </a:t>
            </a:r>
            <a:r>
              <a:rPr lang="el-GR" sz="2800" dirty="0">
                <a:effectLst/>
              </a:rPr>
              <a:t>αδέλφια ατόμων με νοητική αναπηρία αποτελούν μέρος του κοινωνικού δικτύου της οικογένειας. </a:t>
            </a:r>
            <a:r>
              <a:rPr lang="el-GR" sz="2800" dirty="0" smtClean="0">
                <a:effectLst/>
              </a:rPr>
              <a:t>Οι μητέρες </a:t>
            </a:r>
            <a:r>
              <a:rPr lang="el-GR" sz="2800" dirty="0">
                <a:effectLst/>
              </a:rPr>
              <a:t>των οικογενειών στις οποίες τα ενήλικα αδέλφια των παιδιών με αναπηρία παρείχαν μεγαλύτερη υποστήριξη, έτειναν να έχουν καλύτερη ψυχολογική ευημερία σε σύγκριση με τις μητέρες όπου τα ενήλικα αδέλφια του ατόμου με νοητική αναπηρία εμπλέκονταν λιγότερο.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noFill/>
        </p:spPr>
        <p:txBody>
          <a:bodyPr anchorCtr="1"/>
          <a:lstStyle/>
          <a:p>
            <a:r>
              <a:rPr lang="el-GR" sz="4000" smtClean="0">
                <a:effectLst/>
              </a:rPr>
              <a:t>Στήριξη από τους παππούδες και τις γιαγιάδες</a:t>
            </a:r>
          </a:p>
        </p:txBody>
      </p:sp>
      <p:sp>
        <p:nvSpPr>
          <p:cNvPr id="36867" name="Rectangle 3"/>
          <p:cNvSpPr>
            <a:spLocks noGrp="1" noChangeArrowheads="1"/>
          </p:cNvSpPr>
          <p:nvPr>
            <p:ph type="body" idx="4294967295"/>
          </p:nvPr>
        </p:nvSpPr>
        <p:spPr/>
        <p:txBody>
          <a:bodyPr/>
          <a:lstStyle/>
          <a:p>
            <a:pPr>
              <a:defRPr/>
            </a:pPr>
            <a:r>
              <a:rPr lang="en-US" sz="3600" b="1" dirty="0" smtClean="0"/>
              <a:t>	</a:t>
            </a:r>
            <a:r>
              <a:rPr lang="el-GR" dirty="0">
                <a:effectLst/>
              </a:rPr>
              <a:t>Οι ερευνητές συμφωνούν στο γεγονός ότι οι παππούδες και οι γιαγιάδες, οι οποίοι αρνούνται ή δεν κατανοούν την αναπηρία του παιδιού, ή και αυτοί που αρνούνται το ίδιο το παιδί, μπορεί να αποδειχθούν ως </a:t>
            </a:r>
            <a:r>
              <a:rPr lang="el-GR" dirty="0" err="1">
                <a:effectLst/>
              </a:rPr>
              <a:t>στρεσογόνοι</a:t>
            </a:r>
            <a:r>
              <a:rPr lang="el-GR" dirty="0">
                <a:effectLst/>
              </a:rPr>
              <a:t> παράγοντες και ως ένα επιπρόσθετο βάρος για τα παιδιά τους (</a:t>
            </a:r>
            <a:r>
              <a:rPr lang="el-GR" dirty="0" err="1">
                <a:effectLst/>
              </a:rPr>
              <a:t>Hornby</a:t>
            </a:r>
            <a:r>
              <a:rPr lang="el-GR" dirty="0">
                <a:effectLst/>
              </a:rPr>
              <a:t> &amp; </a:t>
            </a:r>
            <a:r>
              <a:rPr lang="el-GR" dirty="0" err="1">
                <a:effectLst/>
              </a:rPr>
              <a:t>Ashworth</a:t>
            </a:r>
            <a:r>
              <a:rPr lang="el-GR" dirty="0">
                <a:effectLst/>
              </a:rPr>
              <a:t>, 1994. </a:t>
            </a:r>
            <a:r>
              <a:rPr lang="en-US" dirty="0">
                <a:effectLst/>
              </a:rPr>
              <a:t>Seligman</a:t>
            </a:r>
            <a:r>
              <a:rPr lang="el-GR" dirty="0">
                <a:effectLst/>
              </a:rPr>
              <a:t> &amp; </a:t>
            </a:r>
            <a:r>
              <a:rPr lang="en-US" dirty="0">
                <a:effectLst/>
              </a:rPr>
              <a:t>Darling</a:t>
            </a:r>
            <a:r>
              <a:rPr lang="el-GR" dirty="0">
                <a:effectLst/>
              </a:rPr>
              <a:t>, 2007. </a:t>
            </a:r>
            <a:r>
              <a:rPr lang="el-GR" dirty="0" err="1">
                <a:effectLst/>
              </a:rPr>
              <a:t>Τσιμπιδάκη</a:t>
            </a:r>
            <a:r>
              <a:rPr lang="el-GR" dirty="0">
                <a:effectLst/>
              </a:rPr>
              <a:t>, 2007).</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p:spPr>
        <p:txBody>
          <a:bodyPr anchorCtr="1"/>
          <a:lstStyle/>
          <a:p>
            <a:r>
              <a:rPr lang="el-GR" sz="4000" smtClean="0">
                <a:effectLst/>
              </a:rPr>
              <a:t>Στήριξη μέσω γονέων παιδιών με αναπηρία</a:t>
            </a:r>
          </a:p>
        </p:txBody>
      </p:sp>
      <p:sp>
        <p:nvSpPr>
          <p:cNvPr id="37891" name="Rectangle 3"/>
          <p:cNvSpPr>
            <a:spLocks noGrp="1" noChangeArrowheads="1"/>
          </p:cNvSpPr>
          <p:nvPr>
            <p:ph type="body" idx="4294967295"/>
          </p:nvPr>
        </p:nvSpPr>
        <p:spPr>
          <a:xfrm>
            <a:off x="468313" y="1700213"/>
            <a:ext cx="8226425" cy="4497387"/>
          </a:xfrm>
        </p:spPr>
        <p:txBody>
          <a:bodyPr/>
          <a:lstStyle/>
          <a:p>
            <a:pPr>
              <a:defRPr/>
            </a:pPr>
            <a:r>
              <a:rPr lang="en-US" b="1" dirty="0" smtClean="0"/>
              <a:t>	</a:t>
            </a:r>
            <a:r>
              <a:rPr lang="el-GR" sz="2800" dirty="0">
                <a:effectLst/>
              </a:rPr>
              <a:t>Όπως μάλιστα υποστηρίζουν οι </a:t>
            </a:r>
            <a:r>
              <a:rPr lang="en-US" sz="2800" dirty="0">
                <a:effectLst/>
              </a:rPr>
              <a:t>Seligman </a:t>
            </a:r>
            <a:r>
              <a:rPr lang="el-GR" sz="2800" dirty="0">
                <a:effectLst/>
              </a:rPr>
              <a:t>και </a:t>
            </a:r>
            <a:r>
              <a:rPr lang="en-US" sz="2800" dirty="0">
                <a:effectLst/>
              </a:rPr>
              <a:t>Darling </a:t>
            </a:r>
            <a:r>
              <a:rPr lang="el-GR" sz="2800" dirty="0">
                <a:effectLst/>
              </a:rPr>
              <a:t>(2007</a:t>
            </a:r>
            <a:r>
              <a:rPr lang="el-GR" sz="2800" dirty="0" smtClean="0">
                <a:effectLst/>
              </a:rPr>
              <a:t>), </a:t>
            </a:r>
            <a:r>
              <a:rPr lang="el-GR" sz="2800" dirty="0">
                <a:effectLst/>
              </a:rPr>
              <a:t>φαίνεται ότι τα δίκτυα υποστήριξης που απαρτίζονται από ενήλικες με αναπηρία και τους γονείς παιδιών με αναπηρίες εξυπηρετούν σε μια σειρά από λειτουργίες συμπεριλαμβάνοντας: α) την ανακούφιση από συναισθήματα μοναξιάς και απομόνωσης, β) την ενημέρωση μέσω της παροχής πληροφοριών, γ) την παροχή προτύπων προς μίμηση, καθώς και δ) την παροχή βάσης για σύγκριση άλλων περιπτώσεων.</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1 - Τίτλος"/>
          <p:cNvPicPr>
            <a:picLocks noGrp="1" noChangeArrowheads="1"/>
          </p:cNvPicPr>
          <p:nvPr>
            <p:ph type="title" idx="4294967295"/>
          </p:nvPr>
        </p:nvPicPr>
        <p:blipFill>
          <a:blip r:embed="rId2"/>
          <a:srcRect/>
          <a:stretch>
            <a:fillRect/>
          </a:stretch>
        </p:blipFill>
        <p:spPr>
          <a:xfrm>
            <a:off x="244475" y="-26988"/>
            <a:ext cx="8655050" cy="82551"/>
          </a:xfrm>
        </p:spPr>
      </p:pic>
      <p:sp>
        <p:nvSpPr>
          <p:cNvPr id="3" name="2 - Θέση περιεχομένου"/>
          <p:cNvSpPr>
            <a:spLocks noGrp="1"/>
          </p:cNvSpPr>
          <p:nvPr>
            <p:ph idx="4294967295"/>
          </p:nvPr>
        </p:nvSpPr>
        <p:spPr>
          <a:xfrm>
            <a:off x="250825" y="260350"/>
            <a:ext cx="8497888" cy="6597650"/>
          </a:xfrm>
        </p:spPr>
        <p:txBody>
          <a:bodyPr>
            <a:normAutofit/>
          </a:bodyPr>
          <a:lstStyle/>
          <a:p>
            <a:pPr>
              <a:defRPr/>
            </a:pPr>
            <a:r>
              <a:rPr lang="el-GR" dirty="0">
                <a:effectLst/>
              </a:rPr>
              <a:t>Στην Ελλάδα, η πληροφόρηση και η ενημέρωση των γονέων καθώς και εκπαιδευτικές δραστηριότητες ή δραστηριότητες δημιουργικής απασχόλησης για τα παιδιά, προσφέρονται από συλλόγους γονέων παιδιών με αναπηρία (π.χ. ο σύλλογος συνδρόμου </a:t>
            </a:r>
            <a:r>
              <a:rPr lang="el-GR" dirty="0" err="1">
                <a:effectLst/>
              </a:rPr>
              <a:t>Down</a:t>
            </a:r>
            <a:r>
              <a:rPr lang="el-GR" dirty="0">
                <a:effectLst/>
              </a:rPr>
              <a:t> στη Θεσσαλονίκη). Οι προσπάθειες αυτές φαίνεται ότι είναι ιδιαίτερα αποτελεσματικές για τους γονείς αλλά είναι περιορισμένες, καθώς προσφέρονται σε γονείς που ζουν στα μεγάλα αστικά κέντρα και δεν επαρκούν για να καλύψουν τις ανάγκες όλου του πληθυσμού των γονέων παιδιών με αναπηρίες (Λαμπροπούλου &amp; </a:t>
            </a:r>
            <a:r>
              <a:rPr lang="el-GR" dirty="0" err="1">
                <a:effectLst/>
              </a:rPr>
              <a:t>Μαυρόγιαννη</a:t>
            </a:r>
            <a:r>
              <a:rPr lang="el-GR" dirty="0">
                <a:effectLst/>
              </a:rPr>
              <a:t>, 2000).</a:t>
            </a:r>
          </a:p>
          <a:p>
            <a:pPr marL="547688" indent="-411163" eaLnBrk="1" hangingPunct="1">
              <a:lnSpc>
                <a:spcPct val="80000"/>
              </a:lnSpc>
              <a:defRPr/>
            </a:pPr>
            <a:endParaRPr lang="el-GR"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2 - Θέση περιεχομένου"/>
          <p:cNvSpPr>
            <a:spLocks noGrp="1"/>
          </p:cNvSpPr>
          <p:nvPr>
            <p:ph idx="4294967295"/>
          </p:nvPr>
        </p:nvSpPr>
        <p:spPr>
          <a:xfrm>
            <a:off x="179388" y="620713"/>
            <a:ext cx="8713787" cy="6237287"/>
          </a:xfrm>
          <a:noFill/>
        </p:spPr>
        <p:txBody>
          <a:bodyPr/>
          <a:lstStyle/>
          <a:p>
            <a:r>
              <a:rPr lang="el-GR" sz="2800" smtClean="0">
                <a:effectLst/>
              </a:rPr>
              <a:t>Ωστόσο, στο εξωτερικό εφαρμόζονται προγράμματα από γονείς για γονείς, τα οποία αποτελούν μια μοναδική μορφή αυτοβοήθειας για τους γονείς παιδιών με αναπηρίες. Τέτοια προγράμματα αναπτύχθηκαν εντυπωσιακά στην Αμερική και συνεχίζουν να εφαρμόζονται, μετά την εμφάνιση του πρώτου προγράμματος που εφαρμόστηκε κατά τη δεκαετία του 1980. Μάλιστα με βάση τις απόψεις γονέων που συμμετείχαν σε παρόμοια προγράμματα, φαίνεται ότι τους παρέχεται πρακτική και συναισθηματική υποστήριξη σχετικά με τη φροντίδα ενός παιδιού με αναπηρία, ενώ ταυτόχρονα λαμβάνουν χρήσιμες πληροφορίες για τις υπηρεσίες (</a:t>
            </a:r>
            <a:r>
              <a:rPr lang="en-US" sz="2800" smtClean="0">
                <a:effectLst/>
              </a:rPr>
              <a:t>Ainbinder et al</a:t>
            </a:r>
            <a:r>
              <a:rPr lang="el-GR" sz="2800" smtClean="0">
                <a:effectLst/>
              </a:rPr>
              <a:t>., 1998. </a:t>
            </a:r>
            <a:r>
              <a:rPr lang="en-US" sz="2800" smtClean="0">
                <a:effectLst/>
              </a:rPr>
              <a:t>Santelli et al</a:t>
            </a:r>
            <a:r>
              <a:rPr lang="el-GR" sz="2800" smtClean="0">
                <a:effectLst/>
              </a:rPr>
              <a:t>., 1997. Singer </a:t>
            </a:r>
            <a:r>
              <a:rPr lang="en-US" sz="2800" smtClean="0">
                <a:effectLst/>
              </a:rPr>
              <a:t>et al</a:t>
            </a:r>
            <a:r>
              <a:rPr lang="el-GR" sz="2800" smtClean="0">
                <a:effectLst/>
              </a:rPr>
              <a:t>., 1999).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rrowheads="1"/>
          </p:cNvSpPr>
          <p:nvPr>
            <p:ph type="title"/>
          </p:nvPr>
        </p:nvSpPr>
        <p:spPr>
          <a:xfrm>
            <a:off x="457200" y="404813"/>
            <a:ext cx="8229600" cy="1152525"/>
          </a:xfrm>
        </p:spPr>
        <p:txBody>
          <a:bodyPr/>
          <a:lstStyle/>
          <a:p>
            <a:pPr eaLnBrk="1" hangingPunct="1">
              <a:defRPr/>
            </a:pPr>
            <a:r>
              <a:rPr lang="el-GR" dirty="0">
                <a:effectLst/>
              </a:rPr>
              <a:t>Στήριξη μέσω της Θρησκείας της πίστης στο Θεό και της εκκλησίας</a:t>
            </a:r>
            <a:br>
              <a:rPr lang="el-GR" dirty="0">
                <a:effectLst/>
              </a:rPr>
            </a:br>
            <a:endParaRPr lang="el-GR" dirty="0" smtClean="0"/>
          </a:p>
        </p:txBody>
      </p:sp>
      <p:sp>
        <p:nvSpPr>
          <p:cNvPr id="112643" name="Rectangle 3"/>
          <p:cNvSpPr>
            <a:spLocks noGrp="1" noChangeArrowheads="1"/>
          </p:cNvSpPr>
          <p:nvPr>
            <p:ph type="body" idx="1"/>
          </p:nvPr>
        </p:nvSpPr>
        <p:spPr>
          <a:xfrm>
            <a:off x="457200" y="1844675"/>
            <a:ext cx="8229600" cy="4281488"/>
          </a:xfrm>
        </p:spPr>
        <p:txBody>
          <a:bodyPr/>
          <a:lstStyle/>
          <a:p>
            <a:pPr eaLnBrk="1" hangingPunct="1">
              <a:lnSpc>
                <a:spcPct val="80000"/>
              </a:lnSpc>
              <a:defRPr/>
            </a:pPr>
            <a:r>
              <a:rPr lang="el-GR" dirty="0">
                <a:effectLst/>
              </a:rPr>
              <a:t>Επιπλέον η θρησκεία, η πίστη στον Θεό και η εκκλησία φαίνεται πως αποτελούν ισχυρά πλέγματα στήριξης για τις οικογένειες παιδιών με </a:t>
            </a:r>
            <a:r>
              <a:rPr lang="el-GR" dirty="0" smtClean="0">
                <a:effectLst/>
              </a:rPr>
              <a:t>αναπηρία </a:t>
            </a:r>
            <a:r>
              <a:rPr lang="el-GR" dirty="0">
                <a:effectLst/>
              </a:rPr>
              <a:t>(</a:t>
            </a:r>
            <a:r>
              <a:rPr lang="en-US" dirty="0">
                <a:effectLst/>
              </a:rPr>
              <a:t>Dale</a:t>
            </a:r>
            <a:r>
              <a:rPr lang="el-GR" dirty="0">
                <a:effectLst/>
              </a:rPr>
              <a:t>, 2000. </a:t>
            </a:r>
            <a:r>
              <a:rPr lang="el-GR" dirty="0" err="1">
                <a:effectLst/>
              </a:rPr>
              <a:t>Τσιμπιδάκη</a:t>
            </a:r>
            <a:r>
              <a:rPr lang="el-GR" dirty="0">
                <a:effectLst/>
              </a:rPr>
              <a:t>, 2007). </a:t>
            </a:r>
            <a:endParaRPr lang="el-G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rrowheads="1"/>
          </p:cNvSpPr>
          <p:nvPr>
            <p:ph type="title"/>
          </p:nvPr>
        </p:nvSpPr>
        <p:spPr/>
        <p:txBody>
          <a:bodyPr/>
          <a:lstStyle/>
          <a:p>
            <a:pPr eaLnBrk="1" hangingPunct="1">
              <a:defRPr/>
            </a:pPr>
            <a:r>
              <a:rPr lang="el-GR" b="0" dirty="0" smtClean="0"/>
              <a:t>Γενικές αρχές</a:t>
            </a:r>
          </a:p>
        </p:txBody>
      </p:sp>
      <p:sp>
        <p:nvSpPr>
          <p:cNvPr id="144387" name="Rectangle 3"/>
          <p:cNvSpPr>
            <a:spLocks noGrp="1" noChangeArrowheads="1"/>
          </p:cNvSpPr>
          <p:nvPr>
            <p:ph type="body" idx="1"/>
          </p:nvPr>
        </p:nvSpPr>
        <p:spPr>
          <a:xfrm>
            <a:off x="457200" y="1600200"/>
            <a:ext cx="8435975" cy="4525963"/>
          </a:xfrm>
        </p:spPr>
        <p:txBody>
          <a:bodyPr/>
          <a:lstStyle/>
          <a:p>
            <a:pPr algn="just" eaLnBrk="1" hangingPunct="1">
              <a:lnSpc>
                <a:spcPct val="90000"/>
              </a:lnSpc>
              <a:defRPr/>
            </a:pPr>
            <a:r>
              <a:rPr lang="el-GR" dirty="0">
                <a:effectLst/>
              </a:rPr>
              <a:t>Όπως υποστηρίζει η </a:t>
            </a:r>
            <a:r>
              <a:rPr lang="el-GR" dirty="0" err="1">
                <a:effectLst/>
              </a:rPr>
              <a:t>Τσιμπιδάκη</a:t>
            </a:r>
            <a:r>
              <a:rPr lang="el-GR" dirty="0">
                <a:effectLst/>
              </a:rPr>
              <a:t> (2007), σταθμό στην μελέτη των οικογενειών παιδιών με αναπηρίες αποτέλεσε η θεωρία των γενικών συστημάτων. Η </a:t>
            </a:r>
            <a:r>
              <a:rPr lang="el-GR" dirty="0" err="1">
                <a:effectLst/>
              </a:rPr>
              <a:t>συστημική</a:t>
            </a:r>
            <a:r>
              <a:rPr lang="el-GR" dirty="0">
                <a:effectLst/>
              </a:rPr>
              <a:t> θεωρία έφερε μια νέα οπτική και προσέγγιση στο χώρο της ψυχικής υγείας.</a:t>
            </a:r>
            <a:endParaRPr lang="el-GR"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250825" y="188913"/>
            <a:ext cx="8589963" cy="6669087"/>
          </a:xfrm>
        </p:spPr>
        <p:txBody>
          <a:bodyPr/>
          <a:lstStyle/>
          <a:p>
            <a:r>
              <a:rPr lang="el-GR" sz="2800" smtClean="0">
                <a:effectLst/>
              </a:rPr>
              <a:t>Για αρκετούς γονείς, η πίστη δίνει νόημα στην ύπαρξη του παιδιού με αναπηρία βλέποντας το παιδί ως δώρο από τον Θεό. Κάποιες φορές το δώρο αυτό θεωρούνταν ως ευλογία και άλλες ως δοκιμή της πίστης τους, ενώ η εκκλησία περιγράφηκε από πολλούς ως ένα μέρος αποδοχής και άνευ όρων αγάπης. Επιπλέον, δήλωναν ότι οι προκλήσεις από άλλες πτυχές της ζωής τους (π.χ. οικονομικές, υγείας, συναισθηματικές, ή που αφορούσαν την κοινωνική ή / και καθημερινή ζωή), μπορούσαν να βελτιωθούν με την δύναμη που αποκτήθηκε από τις θρησκευτικές τους πεποιθήσεις καθώς και την κοινωνική υποστήριξη που δέχονταν από μέλη της θρησκευτικής τους κοινότητας (</a:t>
            </a:r>
            <a:r>
              <a:rPr lang="en-US" sz="2800" smtClean="0">
                <a:effectLst/>
              </a:rPr>
              <a:t>Poston</a:t>
            </a:r>
            <a:r>
              <a:rPr lang="el-GR" sz="2800" smtClean="0">
                <a:effectLst/>
              </a:rPr>
              <a:t> &amp; </a:t>
            </a:r>
            <a:r>
              <a:rPr lang="en-US" sz="2800" smtClean="0">
                <a:effectLst/>
              </a:rPr>
              <a:t>Turnbull</a:t>
            </a:r>
            <a:r>
              <a:rPr lang="el-GR" sz="2800" smtClean="0">
                <a:effectLst/>
              </a:rPr>
              <a:t>, 2004).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Rot="1" noChangeArrowheads="1"/>
          </p:cNvSpPr>
          <p:nvPr>
            <p:ph type="title"/>
          </p:nvPr>
        </p:nvSpPr>
        <p:spPr/>
        <p:txBody>
          <a:bodyPr/>
          <a:lstStyle/>
          <a:p>
            <a:pPr eaLnBrk="1" hangingPunct="1">
              <a:defRPr/>
            </a:pPr>
            <a:r>
              <a:rPr lang="el-GR" dirty="0">
                <a:effectLst/>
              </a:rPr>
              <a:t>Επίσημα δίκτυα υποστήριξης</a:t>
            </a:r>
            <a:endParaRPr lang="el-GR" dirty="0" smtClean="0"/>
          </a:p>
        </p:txBody>
      </p:sp>
      <p:sp>
        <p:nvSpPr>
          <p:cNvPr id="34819" name="Rectangle 3"/>
          <p:cNvSpPr>
            <a:spLocks noGrp="1" noChangeArrowheads="1"/>
          </p:cNvSpPr>
          <p:nvPr>
            <p:ph type="body" idx="1"/>
          </p:nvPr>
        </p:nvSpPr>
        <p:spPr>
          <a:xfrm>
            <a:off x="179388" y="1600200"/>
            <a:ext cx="8785225" cy="4997450"/>
          </a:xfrm>
        </p:spPr>
        <p:txBody>
          <a:bodyPr/>
          <a:lstStyle/>
          <a:p>
            <a:r>
              <a:rPr lang="el-GR" smtClean="0">
                <a:effectLst/>
              </a:rPr>
              <a:t>Οι πηγές υποστήριξης που ανήκουν στα επίσημα / τυπικά δίκτυα, αποτελούνται από επαγγελματίες όπως: γιατροί, ψυχολόγοι, κοινωνικοί λειτουργοί, εκπαιδευτικοί και άλλοι, οι οποίοι μπορούν να παρέχουν την απαραίτητη ιατρική και ψυχολογική υποστήριξη, ενημερωτική υποστήριξη ή υπεράσπιση καθώς και άλλα είδη βοήθειας στους γονείς και την οικογένεια (</a:t>
            </a:r>
            <a:r>
              <a:rPr lang="en-US" smtClean="0">
                <a:effectLst/>
              </a:rPr>
              <a:t>Gliden</a:t>
            </a:r>
            <a:r>
              <a:rPr lang="el-GR" smtClean="0">
                <a:effectLst/>
              </a:rPr>
              <a:t> &amp; </a:t>
            </a:r>
            <a:r>
              <a:rPr lang="en-US" smtClean="0">
                <a:effectLst/>
              </a:rPr>
              <a:t>Schoolcraft</a:t>
            </a:r>
            <a:r>
              <a:rPr lang="el-GR" smtClean="0">
                <a:effectLst/>
              </a:rPr>
              <a:t>, 2007).</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rrowheads="1"/>
          </p:cNvSpPr>
          <p:nvPr>
            <p:ph type="title"/>
          </p:nvPr>
        </p:nvSpPr>
        <p:spPr/>
        <p:txBody>
          <a:bodyPr/>
          <a:lstStyle/>
          <a:p>
            <a:pPr eaLnBrk="1" hangingPunct="1">
              <a:defRPr/>
            </a:pPr>
            <a:r>
              <a:rPr lang="el-GR" dirty="0" smtClean="0"/>
              <a:t>Αντιφατικά ευρήματα</a:t>
            </a:r>
          </a:p>
        </p:txBody>
      </p:sp>
      <p:sp>
        <p:nvSpPr>
          <p:cNvPr id="35843" name="Rectangle 3"/>
          <p:cNvSpPr>
            <a:spLocks noGrp="1" noChangeArrowheads="1"/>
          </p:cNvSpPr>
          <p:nvPr>
            <p:ph type="body" idx="1"/>
          </p:nvPr>
        </p:nvSpPr>
        <p:spPr/>
        <p:txBody>
          <a:bodyPr/>
          <a:lstStyle/>
          <a:p>
            <a:r>
              <a:rPr lang="el-GR" smtClean="0">
                <a:effectLst/>
              </a:rPr>
              <a:t>Θα πρέπει να αναφερθεί ότι τα ερευνητικά δεδομένα που προέρχονται από το διεθνή χώρο και αφορούν στην επίσημη κοινωνική υποστήριξη των οικογενειών είναι αντιφατικά. Καταρχήν, προκύπτει ότι οι γονείς επιθυμούν την επίσημη υποστήριξη από τους επαγγελματίες και βασίζονται σε τέτοιου είδους υπηρεσίες (</a:t>
            </a:r>
            <a:r>
              <a:rPr lang="en-US" smtClean="0">
                <a:effectLst/>
              </a:rPr>
              <a:t>Canary</a:t>
            </a:r>
            <a:r>
              <a:rPr lang="el-GR" smtClean="0">
                <a:effectLst/>
              </a:rPr>
              <a:t>, 2008).</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107950" y="404813"/>
            <a:ext cx="8856663" cy="5721350"/>
          </a:xfrm>
        </p:spPr>
        <p:txBody>
          <a:bodyPr/>
          <a:lstStyle/>
          <a:p>
            <a:r>
              <a:rPr lang="el-GR" smtClean="0">
                <a:effectLst/>
              </a:rPr>
              <a:t>Επιπλέον, φαίνεται ότι η επίσημη κοινωνική στήριξη συχνά συνεισφέρει θετικά για το σύνολο των οικογενειών. Διαπιστώνεται ότι η υποστήριξη από τους ειδικούς και η χρήση παροχής υπηρεσιών μπορούν να βοηθήσουν τις οικογένειες να προσαρμοστούν στις απαιτήσεις φροντίδας των παιδιών με αναπηρία.</a:t>
            </a:r>
          </a:p>
          <a:p>
            <a:r>
              <a:rPr lang="el-GR" smtClean="0">
                <a:effectLst/>
              </a:rPr>
              <a:t>Από την άλλη, κάποιοι ερευνητές αποκαλύπτουν λιγότερο ωφέλιμες σχέσεις με τις υπηρεσίες. Πιο συγκεκριμένα, οι διαφωνίες με τις υπηρεσίες, όπως αυτές που σχετίζονται με την φαινομενική αδυναμία τους να παρέχουν εξατομικευμένες υπηρεσίες, φάνηκε ότι μπορεί να επιδεινώσουν το γονικό άγχος (</a:t>
            </a:r>
            <a:r>
              <a:rPr lang="en-US" smtClean="0">
                <a:effectLst/>
              </a:rPr>
              <a:t>Sloper</a:t>
            </a:r>
            <a:r>
              <a:rPr lang="el-GR" smtClean="0">
                <a:effectLst/>
              </a:rPr>
              <a:t> &amp; </a:t>
            </a:r>
            <a:r>
              <a:rPr lang="en-US" smtClean="0">
                <a:effectLst/>
              </a:rPr>
              <a:t>Turner</a:t>
            </a:r>
            <a:r>
              <a:rPr lang="el-GR" smtClean="0">
                <a:effectLst/>
              </a:rPr>
              <a:t>, 1992).</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5" name="Rectangle 3"/>
          <p:cNvSpPr>
            <a:spLocks noGrp="1" noChangeArrowheads="1"/>
          </p:cNvSpPr>
          <p:nvPr>
            <p:ph type="body" idx="1"/>
          </p:nvPr>
        </p:nvSpPr>
        <p:spPr>
          <a:xfrm>
            <a:off x="457200" y="620713"/>
            <a:ext cx="8229600" cy="5903912"/>
          </a:xfrm>
        </p:spPr>
        <p:txBody>
          <a:bodyPr/>
          <a:lstStyle/>
          <a:p>
            <a:pPr>
              <a:defRPr/>
            </a:pPr>
            <a:r>
              <a:rPr lang="el-GR" dirty="0">
                <a:effectLst/>
              </a:rPr>
              <a:t>Ταυτόχρονα, όσον αφορά στην επίσημη κοινωνική υποστήριξη των οικογενειών, προκύπτει ότι ενώ σε ορισμένες χώρες υπάρχουν παραδείγματα καλά οργανωμένης και συστηματικής παροχής υπηρεσιών, στις περισσότερες περιπτώσεις η παροχή είναι σποραδική, ασυντόνιστη και ανύπαρκτη (</a:t>
            </a:r>
            <a:r>
              <a:rPr lang="el-GR" dirty="0" err="1">
                <a:effectLst/>
              </a:rPr>
              <a:t>Τσιμπιδάκη</a:t>
            </a:r>
            <a:r>
              <a:rPr lang="el-GR" dirty="0">
                <a:effectLst/>
              </a:rPr>
              <a:t>, 2007).</a:t>
            </a:r>
          </a:p>
          <a:p>
            <a:pPr>
              <a:defRPr/>
            </a:pPr>
            <a:r>
              <a:rPr lang="el-GR" dirty="0">
                <a:effectLst/>
              </a:rPr>
              <a:t>Στην Ελλάδα, η πολιτική που ακολουθείται για τα άτομα με αναπηρία, είναι κυρίως επιδοματική. Με τον τρόπο αυτό το άτομο περιθωριοποιείται, ενώ δεν παρέχεται καμία μέριμνα για την οικογένεια και τα άτομα που παρέχουν τη φροντίδα. </a:t>
            </a:r>
            <a:endParaRPr lang="el-GR"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Ορθογώνιο 1"/>
          <p:cNvSpPr>
            <a:spLocks noChangeArrowheads="1"/>
          </p:cNvSpPr>
          <p:nvPr/>
        </p:nvSpPr>
        <p:spPr bwMode="auto">
          <a:xfrm>
            <a:off x="107950" y="333375"/>
            <a:ext cx="8928100" cy="9632950"/>
          </a:xfrm>
          <a:prstGeom prst="rect">
            <a:avLst/>
          </a:prstGeom>
          <a:noFill/>
          <a:ln w="9525">
            <a:noFill/>
            <a:miter lim="800000"/>
            <a:headEnd/>
            <a:tailEnd/>
          </a:ln>
        </p:spPr>
        <p:txBody>
          <a:bodyPr>
            <a:spAutoFit/>
          </a:bodyPr>
          <a:lstStyle/>
          <a:p>
            <a:r>
              <a:rPr lang="en-US" sz="2800"/>
              <a:t>Dale</a:t>
            </a:r>
            <a:r>
              <a:rPr lang="el-GR" sz="2800"/>
              <a:t>, </a:t>
            </a:r>
            <a:r>
              <a:rPr lang="en-US" sz="2800"/>
              <a:t>N</a:t>
            </a:r>
            <a:r>
              <a:rPr lang="el-GR" sz="2800"/>
              <a:t>. (2000). Τρόποι συνεργασίας με οικογένειες παιδιών με ειδικές ανάγκες (Μ. Αποστολή, Μτφ. &amp; Β. Καπετάνιος, Επιμ.). Αθήνα: Έλλην (πρωτότυπη έκδοση 1996).</a:t>
            </a:r>
          </a:p>
          <a:p>
            <a:endParaRPr lang="el-GR" sz="2800"/>
          </a:p>
          <a:p>
            <a:r>
              <a:rPr lang="el-GR" sz="2800"/>
              <a:t>Τσιμπιδάκη, Α. (2007). </a:t>
            </a:r>
            <a:r>
              <a:rPr lang="el-GR" sz="2800" i="1"/>
              <a:t>Παιδί με Ειδικές Ανάγκες, Οικογένεια και Σχολείο. Μια σχέση σε αλληλεπίδραση</a:t>
            </a:r>
            <a:r>
              <a:rPr lang="el-GR" sz="2800"/>
              <a:t>. Αθήνα. Ατραπός.</a:t>
            </a:r>
          </a:p>
          <a:p>
            <a:endParaRPr lang="el-GR" sz="2800"/>
          </a:p>
          <a:p>
            <a:r>
              <a:rPr lang="en-US" sz="2800"/>
              <a:t>Hastings, R. P., Beck, A., &amp; Hill, C. (2005). Positive contributions made by children with an intellectual disability in the family: Mothers’ and fathers’ perceptions. </a:t>
            </a:r>
            <a:r>
              <a:rPr lang="en-US" sz="2800" i="1"/>
              <a:t>Journal of Intellectual Disabilities</a:t>
            </a:r>
            <a:r>
              <a:rPr lang="en-US" sz="2800"/>
              <a:t>, </a:t>
            </a:r>
            <a:r>
              <a:rPr lang="en-US" sz="2800" i="1"/>
              <a:t>9</a:t>
            </a:r>
            <a:r>
              <a:rPr lang="en-US" sz="2800"/>
              <a:t>(2), 155 – 165.</a:t>
            </a:r>
            <a:endParaRPr lang="el-GR" sz="2800"/>
          </a:p>
          <a:p>
            <a:endParaRPr lang="el-GR" sz="2800"/>
          </a:p>
          <a:p>
            <a:r>
              <a:rPr lang="en-US" sz="2800"/>
              <a:t>Stainton, T., &amp; Besser, H. (1998). The positive impact of children with an intellectual disability on the family. </a:t>
            </a:r>
            <a:r>
              <a:rPr lang="en-US" sz="2800" i="1"/>
              <a:t>Journal of Intellectual and Developmental Disability, 23, </a:t>
            </a:r>
            <a:r>
              <a:rPr lang="en-US" sz="2800"/>
              <a:t>57 – 70.</a:t>
            </a:r>
            <a:endParaRPr lang="el-GR" sz="2800"/>
          </a:p>
          <a:p>
            <a:endParaRPr lang="el-GR" sz="2800"/>
          </a:p>
          <a:p>
            <a:endParaRPr lang="el-GR" sz="2800"/>
          </a:p>
          <a:p>
            <a:endParaRPr lang="el-GR"/>
          </a:p>
          <a:p>
            <a:endParaRPr lang="el-GR"/>
          </a:p>
          <a:p>
            <a:endParaRPr lang="el-GR"/>
          </a:p>
          <a:p>
            <a:endParaRPr lang="el-GR"/>
          </a:p>
          <a:p>
            <a:endParaRPr lang="el-GR"/>
          </a:p>
          <a:p>
            <a:endParaRPr lang="el-GR"/>
          </a:p>
          <a:p>
            <a:endParaRPr lang="el-GR"/>
          </a:p>
          <a:p>
            <a:endParaRPr lang="el-G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Rectangle 2"/>
          <p:cNvSpPr>
            <a:spLocks noGrp="1" noRot="1" noChangeArrowheads="1"/>
          </p:cNvSpPr>
          <p:nvPr>
            <p:ph type="title"/>
          </p:nvPr>
        </p:nvSpPr>
        <p:spPr>
          <a:xfrm>
            <a:off x="685800" y="304800"/>
            <a:ext cx="7772400" cy="2362200"/>
          </a:xfrm>
        </p:spPr>
        <p:txBody>
          <a:bodyPr lIns="92075" tIns="46038" rIns="92075" bIns="46038"/>
          <a:lstStyle/>
          <a:p>
            <a:pPr eaLnBrk="1" hangingPunct="1">
              <a:defRPr/>
            </a:pPr>
            <a:r>
              <a:rPr lang="el-GR" sz="4800" b="0" smtClean="0">
                <a:solidFill>
                  <a:srgbClr val="3366FF"/>
                </a:solidFill>
              </a:rPr>
              <a:t>ΣΑΣ ΕΥΧΑΡΙΣΤΩ ΓΙΑ ΤΗΝ ΠΡΟΣΟΧΗ ΣΑΣ</a:t>
            </a:r>
            <a:r>
              <a:rPr lang="el-GR" b="0" smtClean="0">
                <a:solidFill>
                  <a:srgbClr val="3366FF"/>
                </a:solidFill>
              </a:rPr>
              <a:t> </a:t>
            </a:r>
            <a:r>
              <a:rPr lang="el-GR" sz="7200" b="0" smtClean="0">
                <a:solidFill>
                  <a:srgbClr val="3366FF"/>
                </a:solidFill>
              </a:rPr>
              <a:t>!!!</a:t>
            </a:r>
            <a:endParaRPr lang="el-GR" sz="7200" b="0" smtClean="0">
              <a:solidFill>
                <a:srgbClr val="3366FF"/>
              </a:solidFill>
              <a:latin typeface="Arial Greek" charset="-95"/>
            </a:endParaRPr>
          </a:p>
        </p:txBody>
      </p:sp>
      <p:graphicFrame>
        <p:nvGraphicFramePr>
          <p:cNvPr id="152579" name="Object 3"/>
          <p:cNvGraphicFramePr>
            <a:graphicFrameLocks/>
          </p:cNvGraphicFramePr>
          <p:nvPr/>
        </p:nvGraphicFramePr>
        <p:xfrm>
          <a:off x="2438400" y="3195638"/>
          <a:ext cx="4673600" cy="3403600"/>
        </p:xfrm>
        <a:graphic>
          <a:graphicData uri="http://schemas.openxmlformats.org/presentationml/2006/ole">
            <p:oleObj spid="_x0000_s1026" name="ClipArt" r:id="rId4" imgW="4675188" imgH="3405188" progId="MS_ClipArt_Gallery.2">
              <p:embed/>
            </p:oleObj>
          </a:graphicData>
        </a:graphic>
      </p:graphicFrame>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iterate type="wd">
                                    <p:tmPct val="100000"/>
                                  </p:iterate>
                                  <p:childTnLst>
                                    <p:set>
                                      <p:cBhvr>
                                        <p:cTn id="6" dur="1" fill="hold">
                                          <p:stCondLst>
                                            <p:cond delay="0"/>
                                          </p:stCondLst>
                                        </p:cTn>
                                        <p:tgtEl>
                                          <p:spTgt spid="152578">
                                            <p:txEl>
                                              <p:pRg st="0" end="0"/>
                                            </p:txEl>
                                          </p:spTgt>
                                        </p:tgtEl>
                                        <p:attrNameLst>
                                          <p:attrName>style.visibility</p:attrName>
                                        </p:attrNameLst>
                                      </p:cBhvr>
                                      <p:to>
                                        <p:strVal val="visible"/>
                                      </p:to>
                                    </p:set>
                                    <p:anim calcmode="lin" valueType="num">
                                      <p:cBhvr additive="base">
                                        <p:cTn id="7" dur="300" fill="hold"/>
                                        <p:tgtEl>
                                          <p:spTgt spid="152578">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152578">
                                            <p:txEl>
                                              <p:pRg st="0" end="0"/>
                                            </p:txEl>
                                          </p:spTgt>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2100"/>
                            </p:stCondLst>
                            <p:childTnLst>
                              <p:par>
                                <p:cTn id="10" presetID="2" presetClass="entr" presetSubtype="4" fill="hold" nodeType="afterEffect">
                                  <p:stCondLst>
                                    <p:cond delay="0"/>
                                  </p:stCondLst>
                                  <p:childTnLst>
                                    <p:set>
                                      <p:cBhvr>
                                        <p:cTn id="11" dur="1" fill="hold">
                                          <p:stCondLst>
                                            <p:cond delay="0"/>
                                          </p:stCondLst>
                                        </p:cTn>
                                        <p:tgtEl>
                                          <p:spTgt spid="152579"/>
                                        </p:tgtEl>
                                        <p:attrNameLst>
                                          <p:attrName>style.visibility</p:attrName>
                                        </p:attrNameLst>
                                      </p:cBhvr>
                                      <p:to>
                                        <p:strVal val="visible"/>
                                      </p:to>
                                    </p:set>
                                    <p:anim calcmode="lin" valueType="num">
                                      <p:cBhvr additive="base">
                                        <p:cTn id="12" dur="500" fill="hold"/>
                                        <p:tgtEl>
                                          <p:spTgt spid="152579"/>
                                        </p:tgtEl>
                                        <p:attrNameLst>
                                          <p:attrName>ppt_x</p:attrName>
                                        </p:attrNameLst>
                                      </p:cBhvr>
                                      <p:tavLst>
                                        <p:tav tm="0">
                                          <p:val>
                                            <p:strVal val="#ppt_x"/>
                                          </p:val>
                                        </p:tav>
                                        <p:tav tm="100000">
                                          <p:val>
                                            <p:strVal val="#ppt_x"/>
                                          </p:val>
                                        </p:tav>
                                      </p:tavLst>
                                    </p:anim>
                                    <p:anim calcmode="lin" valueType="num">
                                      <p:cBhvr additive="base">
                                        <p:cTn id="13" dur="500" fill="hold"/>
                                        <p:tgtEl>
                                          <p:spTgt spid="1525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8" grpId="0" build="p" autoUpdateAnimBg="0"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nchorCtr="1"/>
          <a:lstStyle/>
          <a:p>
            <a:pPr eaLnBrk="1" hangingPunct="1">
              <a:defRPr/>
            </a:pPr>
            <a:r>
              <a:rPr lang="el-GR" sz="4000" b="0" dirty="0" smtClean="0"/>
              <a:t>ΟΙΚΟΓΕΝΕΙΑ ΚΑΙ ΑΝΑΠΗΡΙΑ</a:t>
            </a:r>
          </a:p>
        </p:txBody>
      </p:sp>
      <p:sp>
        <p:nvSpPr>
          <p:cNvPr id="53251" name="Rectangle 3"/>
          <p:cNvSpPr>
            <a:spLocks noGrp="1" noChangeArrowheads="1"/>
          </p:cNvSpPr>
          <p:nvPr>
            <p:ph type="body" idx="4294967295"/>
          </p:nvPr>
        </p:nvSpPr>
        <p:spPr/>
        <p:txBody>
          <a:bodyPr/>
          <a:lstStyle/>
          <a:p>
            <a:pPr>
              <a:defRPr/>
            </a:pPr>
            <a:r>
              <a:rPr lang="el-GR" sz="2800" dirty="0">
                <a:effectLst/>
              </a:rPr>
              <a:t>Ο</a:t>
            </a:r>
            <a:r>
              <a:rPr lang="el-GR" sz="2800" dirty="0" smtClean="0">
                <a:effectLst/>
              </a:rPr>
              <a:t>ι </a:t>
            </a:r>
            <a:r>
              <a:rPr lang="el-GR" sz="2800" dirty="0">
                <a:effectLst/>
              </a:rPr>
              <a:t>γονείς μπαίνουν στη διαδικασία της γέννησης με μια συγκεκριμένη βάση γνώσεων, στάσεων, προσδοκιών και ελπίδας. Ακόμη, εμφανίζουν διαφορετικά επίπεδα γνώσης όσον αφορά στην αναπηρία, διαφορετικές στάσεις απέναντι στα άτομα με αναπηρία, όπως και αναφορικά με την δική τους κατάσταση στη γέννηση του παιδιού, στη </a:t>
            </a:r>
            <a:r>
              <a:rPr lang="el-GR" sz="2800" dirty="0" err="1">
                <a:effectLst/>
              </a:rPr>
              <a:t>γονεϊκότητα</a:t>
            </a:r>
            <a:r>
              <a:rPr lang="el-GR" sz="2800" dirty="0">
                <a:effectLst/>
              </a:rPr>
              <a:t>, αλλά και σχετικά με τα χαρακτηριστικά του αγέννητου παιδιού τους, ή τις ελπίδες και τις επιθυμίες που σχετίζονται με αυτά τα χαρακτηριστικά (</a:t>
            </a:r>
            <a:r>
              <a:rPr lang="en-US" sz="2800" dirty="0">
                <a:effectLst/>
              </a:rPr>
              <a:t>Seligman</a:t>
            </a:r>
            <a:r>
              <a:rPr lang="el-GR" sz="2800" dirty="0">
                <a:effectLst/>
              </a:rPr>
              <a:t> &amp; </a:t>
            </a:r>
            <a:r>
              <a:rPr lang="en-US" sz="2800" dirty="0">
                <a:effectLst/>
              </a:rPr>
              <a:t>Darling</a:t>
            </a:r>
            <a:r>
              <a:rPr lang="el-GR" sz="2800" dirty="0">
                <a:effectLst/>
              </a:rPr>
              <a:t>, 2007). Επομένως, οι αντιδράσεις των γονέων απέναντι στην αναπηρία του παιδιού, δεν αναμένεται να είναι κοινές.</a:t>
            </a:r>
            <a:endParaRPr lang="el-GR" sz="2800" dirty="0" smtClean="0">
              <a:effectLst/>
            </a:endParaRPr>
          </a:p>
          <a:p>
            <a:pPr eaLnBrk="1" hangingPunct="1">
              <a:lnSpc>
                <a:spcPct val="90000"/>
              </a:lnSpc>
              <a:defRPr/>
            </a:pPr>
            <a:endParaRPr lang="el-GR" sz="28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457200" y="274638"/>
            <a:ext cx="8229600" cy="852487"/>
          </a:xfrm>
        </p:spPr>
        <p:txBody>
          <a:bodyPr anchorCtr="1"/>
          <a:lstStyle/>
          <a:p>
            <a:pPr eaLnBrk="1" hangingPunct="1">
              <a:defRPr/>
            </a:pPr>
            <a:r>
              <a:rPr lang="el-GR" sz="4000" b="0" dirty="0" smtClean="0"/>
              <a:t>ΓΟΝΕΙΣ ΚΑΙ ΑΝΑΠΗΡΙΑ</a:t>
            </a:r>
          </a:p>
        </p:txBody>
      </p:sp>
      <p:sp>
        <p:nvSpPr>
          <p:cNvPr id="54275" name="Rectangle 3"/>
          <p:cNvSpPr>
            <a:spLocks noGrp="1" noChangeArrowheads="1"/>
          </p:cNvSpPr>
          <p:nvPr>
            <p:ph type="body" idx="4294967295"/>
          </p:nvPr>
        </p:nvSpPr>
        <p:spPr>
          <a:xfrm>
            <a:off x="250825" y="1341438"/>
            <a:ext cx="8642350" cy="4754562"/>
          </a:xfrm>
        </p:spPr>
        <p:txBody>
          <a:bodyPr/>
          <a:lstStyle/>
          <a:p>
            <a:pPr>
              <a:defRPr/>
            </a:pPr>
            <a:r>
              <a:rPr lang="el-GR" sz="2800" dirty="0">
                <a:effectLst/>
              </a:rPr>
              <a:t>Οι παλαιότερες κυρίως μελέτες ενισχύουν την άποψη σχετικά με τα αρνητικά αποτελέσματα από την ύπαρξη του παιδιού με αναπηρία στην οικογένεια (</a:t>
            </a:r>
            <a:r>
              <a:rPr lang="el-GR" sz="2800" dirty="0" err="1">
                <a:effectLst/>
              </a:rPr>
              <a:t>Κάκουρος</a:t>
            </a:r>
            <a:r>
              <a:rPr lang="el-GR" sz="2800" dirty="0">
                <a:effectLst/>
              </a:rPr>
              <a:t> &amp; </a:t>
            </a:r>
            <a:r>
              <a:rPr lang="el-GR" sz="2800" dirty="0" err="1">
                <a:effectLst/>
              </a:rPr>
              <a:t>Μανιαδάκη</a:t>
            </a:r>
            <a:r>
              <a:rPr lang="el-GR" sz="2800" dirty="0">
                <a:effectLst/>
              </a:rPr>
              <a:t>, 2006). Όπως αναφέρουν οι </a:t>
            </a:r>
            <a:r>
              <a:rPr lang="en-US" sz="2800" dirty="0">
                <a:effectLst/>
              </a:rPr>
              <a:t>Shapiro</a:t>
            </a:r>
            <a:r>
              <a:rPr lang="el-GR" sz="2800" dirty="0">
                <a:effectLst/>
              </a:rPr>
              <a:t>, </a:t>
            </a:r>
            <a:r>
              <a:rPr lang="en-US" sz="2800" dirty="0">
                <a:effectLst/>
              </a:rPr>
              <a:t>Blazer </a:t>
            </a:r>
            <a:r>
              <a:rPr lang="el-GR" sz="2800" dirty="0">
                <a:effectLst/>
              </a:rPr>
              <a:t>και </a:t>
            </a:r>
            <a:r>
              <a:rPr lang="en-US" sz="2800" dirty="0">
                <a:effectLst/>
              </a:rPr>
              <a:t>Lopez</a:t>
            </a:r>
            <a:r>
              <a:rPr lang="el-GR" sz="2800" dirty="0">
                <a:effectLst/>
              </a:rPr>
              <a:t> (1998) οι πρώτες μελέτες παρουσίασαν μια ζοφερή εικόνα του άγχους, της επιβάρυνσης, της κατάθλιψης, της κοινωνικής απομόνωσης και της ψυχολογικής δυσλειτουργίας. Σε αυτό το πλαίσιο, η παρουσία ενός παιδιού με νοητική αναπηρία θεωρούνταν ως τραγωδία ανάλογη με τον θάνατο (</a:t>
            </a:r>
            <a:r>
              <a:rPr lang="en-US" sz="2800" dirty="0">
                <a:effectLst/>
              </a:rPr>
              <a:t>Davis</a:t>
            </a:r>
            <a:r>
              <a:rPr lang="el-GR" sz="2800" dirty="0">
                <a:effectLst/>
              </a:rPr>
              <a:t>, 1987).</a:t>
            </a:r>
            <a:endParaRPr lang="el-GR" sz="2800" dirty="0" smtClean="0">
              <a:effectLst/>
            </a:endParaRPr>
          </a:p>
          <a:p>
            <a:pPr eaLnBrk="1" hangingPunct="1">
              <a:lnSpc>
                <a:spcPct val="80000"/>
              </a:lnSpc>
              <a:defRPr/>
            </a:pPr>
            <a:endParaRPr lang="el-GR" sz="2800" b="1" dirty="0" smtClean="0">
              <a:solidFill>
                <a:schemeClr val="tx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rrowheads="1"/>
          </p:cNvSpPr>
          <p:nvPr>
            <p:ph type="title"/>
          </p:nvPr>
        </p:nvSpPr>
        <p:spPr/>
        <p:txBody>
          <a:bodyPr/>
          <a:lstStyle/>
          <a:p>
            <a:pPr eaLnBrk="1" hangingPunct="1">
              <a:defRPr/>
            </a:pPr>
            <a:r>
              <a:rPr lang="el-GR" b="0" dirty="0" smtClean="0"/>
              <a:t>ΣΤΑΔΙΑ ΚΑΙ ΑΝΑΠΗΡΙΑ</a:t>
            </a:r>
          </a:p>
        </p:txBody>
      </p:sp>
      <p:sp>
        <p:nvSpPr>
          <p:cNvPr id="145411" name="Rectangle 3"/>
          <p:cNvSpPr>
            <a:spLocks noGrp="1" noChangeArrowheads="1"/>
          </p:cNvSpPr>
          <p:nvPr>
            <p:ph type="body" idx="1"/>
          </p:nvPr>
        </p:nvSpPr>
        <p:spPr>
          <a:xfrm>
            <a:off x="250825" y="1341438"/>
            <a:ext cx="8785225" cy="4784725"/>
          </a:xfrm>
        </p:spPr>
        <p:txBody>
          <a:bodyPr/>
          <a:lstStyle/>
          <a:p>
            <a:pPr>
              <a:defRPr/>
            </a:pPr>
            <a:r>
              <a:rPr lang="el-GR" sz="2800" dirty="0">
                <a:effectLst/>
              </a:rPr>
              <a:t>Μια άποψη που κυριάρχησε για ένα αρκετά μεγάλο χρονικό διάστημα θεωρούσε τις αντιδράσεις της μητέρας προς το παιδί με νοητική αναπηρία ως μια στερεοτυπική διαδικασία, η οποία περνούσε μέσα από συγκεκριμένα στάδια. Η θεώρηση αυτή, αποτέλεσε το «μοντέλο των σταδίων» (</a:t>
            </a:r>
            <a:r>
              <a:rPr lang="el-GR" sz="2800" dirty="0" err="1">
                <a:effectLst/>
              </a:rPr>
              <a:t>Drotar</a:t>
            </a:r>
            <a:r>
              <a:rPr lang="el-GR" sz="2800" dirty="0">
                <a:effectLst/>
              </a:rPr>
              <a:t> </a:t>
            </a:r>
            <a:r>
              <a:rPr lang="en-US" sz="2800" dirty="0">
                <a:effectLst/>
              </a:rPr>
              <a:t>et al</a:t>
            </a:r>
            <a:r>
              <a:rPr lang="el-GR" sz="2800" dirty="0">
                <a:effectLst/>
              </a:rPr>
              <a:t>., 1975). Κατά το μοντέλο αυτό, η κάθε μητέρα περνούσε από τα εξής στάδια: Σοκ, άρνηση, θλίψη και θυμός, προσαρμογή και τελικά αναδιοργάνωση που θα οδηγούσε στην αποδοχή.</a:t>
            </a:r>
            <a:endParaRPr lang="el-GR" sz="2800" dirty="0" smtClean="0">
              <a:effectLst/>
            </a:endParaRPr>
          </a:p>
          <a:p>
            <a:pPr>
              <a:defRPr/>
            </a:pPr>
            <a:r>
              <a:rPr lang="el-GR" sz="2800" dirty="0">
                <a:effectLst/>
              </a:rPr>
              <a:t>Σύμφωνα ωστόσο με τον </a:t>
            </a:r>
            <a:r>
              <a:rPr lang="el-GR" sz="2800" dirty="0" err="1">
                <a:effectLst/>
              </a:rPr>
              <a:t>Blacher</a:t>
            </a:r>
            <a:r>
              <a:rPr lang="el-GR" sz="2800" dirty="0">
                <a:effectLst/>
              </a:rPr>
              <a:t> (1984), η πλειοψηφία των ερευνών που αναφέρονται στο μοντέλο των σταδίων παρουσιάζει μεθοδολογικές αδυναμίες. </a:t>
            </a:r>
            <a:endParaRPr lang="el-GR" sz="2800" b="1" dirty="0" smtClean="0">
              <a:solidFill>
                <a:schemeClr val="tx2"/>
              </a:solidFill>
            </a:endParaRPr>
          </a:p>
          <a:p>
            <a:pPr eaLnBrk="1" hangingPunct="1">
              <a:defRPr/>
            </a:pPr>
            <a:endParaRPr lang="el-GR"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547688" y="985838"/>
            <a:ext cx="8015287" cy="434975"/>
          </a:xfrm>
        </p:spPr>
        <p:txBody>
          <a:bodyPr anchorCtr="1"/>
          <a:lstStyle/>
          <a:p>
            <a:pPr eaLnBrk="1" hangingPunct="1">
              <a:defRPr/>
            </a:pPr>
            <a:r>
              <a:rPr lang="el-GR" sz="4000" b="0" dirty="0" smtClean="0">
                <a:latin typeface="Tahoma" pitchFamily="34" charset="0"/>
              </a:rPr>
              <a:t>ΠΑΡΑΔΟΣΙΑΚΕΣ ΑΝΤΙΛΗΨΕΙΣ</a:t>
            </a:r>
            <a:r>
              <a:rPr lang="en-US" sz="4000" b="0" dirty="0" smtClean="0"/>
              <a:t/>
            </a:r>
            <a:br>
              <a:rPr lang="en-US" sz="4000" b="0" dirty="0" smtClean="0"/>
            </a:br>
            <a:endParaRPr lang="el-GR" sz="4000" b="0" dirty="0" smtClean="0"/>
          </a:p>
        </p:txBody>
      </p:sp>
      <p:sp>
        <p:nvSpPr>
          <p:cNvPr id="22531" name="Rectangle 3"/>
          <p:cNvSpPr>
            <a:spLocks noGrp="1" noChangeArrowheads="1"/>
          </p:cNvSpPr>
          <p:nvPr>
            <p:ph type="body" idx="4294967295"/>
          </p:nvPr>
        </p:nvSpPr>
        <p:spPr/>
        <p:txBody>
          <a:bodyPr/>
          <a:lstStyle/>
          <a:p>
            <a:pPr algn="just" eaLnBrk="1" hangingPunct="1">
              <a:lnSpc>
                <a:spcPct val="90000"/>
              </a:lnSpc>
              <a:defRPr/>
            </a:pPr>
            <a:r>
              <a:rPr lang="el-GR" sz="2800" dirty="0">
                <a:effectLst/>
              </a:rPr>
              <a:t>Παρομοίως, η θεώρηση της «χρόνιας θλίψης» ήταν ιδιαιτέρως αποδεκτή. Σύμφωνα με τη θεώρηση αυτή, οι γονείς παιδιών με αναπηρίες δεν ξεπερνούν ποτέ τα συναισθήματα της θλίψης (</a:t>
            </a:r>
            <a:r>
              <a:rPr lang="en-US" sz="2800" dirty="0" err="1">
                <a:effectLst/>
              </a:rPr>
              <a:t>Olshansky</a:t>
            </a:r>
            <a:r>
              <a:rPr lang="el-GR" sz="2800" dirty="0">
                <a:effectLst/>
              </a:rPr>
              <a:t>, 1962). Βεβαίως, η χρόνια θλίψη θεωρήθηκε ως μια φυσιολογική και απολύτως κατανοητή αντίδραση απέναντι σε μια απρόσμενη και από πολλές απόψεις ανεπιθύμητη κατάσταση.</a:t>
            </a:r>
            <a:endParaRPr lang="el-GR" sz="28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541338" y="1127125"/>
            <a:ext cx="8145462" cy="290513"/>
          </a:xfrm>
        </p:spPr>
        <p:txBody>
          <a:bodyPr anchorCtr="1"/>
          <a:lstStyle/>
          <a:p>
            <a:pPr eaLnBrk="1" hangingPunct="1">
              <a:defRPr/>
            </a:pPr>
            <a:r>
              <a:rPr lang="el-GR" sz="4000" b="0" dirty="0" smtClean="0">
                <a:latin typeface="Tahoma" pitchFamily="34" charset="0"/>
              </a:rPr>
              <a:t>ΠΑΡΑΔΟΣΙΑΚΕΣ ΑΝΤΙΛΗΨΕΙΣ</a:t>
            </a:r>
            <a:r>
              <a:rPr lang="en-US" sz="4800" b="0" dirty="0" smtClean="0">
                <a:latin typeface="Tahoma" pitchFamily="34" charset="0"/>
              </a:rPr>
              <a:t/>
            </a:r>
            <a:br>
              <a:rPr lang="en-US" sz="4800" b="0" dirty="0" smtClean="0">
                <a:latin typeface="Tahoma" pitchFamily="34" charset="0"/>
              </a:rPr>
            </a:br>
            <a:r>
              <a:rPr lang="en-US" sz="4000" b="0" dirty="0" smtClean="0"/>
              <a:t/>
            </a:r>
            <a:br>
              <a:rPr lang="en-US" sz="4000" b="0" dirty="0" smtClean="0"/>
            </a:br>
            <a:endParaRPr lang="el-GR" sz="4000" b="0" dirty="0" smtClean="0"/>
          </a:p>
        </p:txBody>
      </p:sp>
      <p:sp>
        <p:nvSpPr>
          <p:cNvPr id="23555" name="Rectangle 3"/>
          <p:cNvSpPr>
            <a:spLocks noGrp="1" noChangeArrowheads="1"/>
          </p:cNvSpPr>
          <p:nvPr>
            <p:ph type="body" idx="4294967295"/>
          </p:nvPr>
        </p:nvSpPr>
        <p:spPr/>
        <p:txBody>
          <a:bodyPr/>
          <a:lstStyle/>
          <a:p>
            <a:pPr>
              <a:defRPr/>
            </a:pPr>
            <a:r>
              <a:rPr lang="el-GR" sz="2400" b="1" dirty="0" smtClean="0">
                <a:latin typeface="Tahoma" pitchFamily="34" charset="0"/>
              </a:rPr>
              <a:t>	</a:t>
            </a:r>
            <a:r>
              <a:rPr lang="el-GR" sz="2800" dirty="0">
                <a:effectLst/>
              </a:rPr>
              <a:t>Ακόμη, τα κυριότερα ερευνητικά δεδομένα ανέφεραν ότι οι μητέρες βιώνουν υψηλά επίπεδα άγχους. Έτσι λοιπόν το άγχος ως αρνητικό αποτέλεσμα έχει μελετηθεί περισσότερο από τους ερευνητές συγκρινόμενο με οποιοδήποτε άλλο (</a:t>
            </a:r>
            <a:r>
              <a:rPr lang="en-US" sz="2800" dirty="0">
                <a:effectLst/>
              </a:rPr>
              <a:t>Glidden</a:t>
            </a:r>
            <a:r>
              <a:rPr lang="el-GR" sz="2800" dirty="0">
                <a:effectLst/>
              </a:rPr>
              <a:t> &amp; </a:t>
            </a:r>
            <a:r>
              <a:rPr lang="en-US" sz="2800" dirty="0">
                <a:effectLst/>
              </a:rPr>
              <a:t>Schoolcraft</a:t>
            </a:r>
            <a:r>
              <a:rPr lang="el-GR" sz="2800" dirty="0">
                <a:effectLst/>
              </a:rPr>
              <a:t>, 2007). Παράλληλα, άλλες διαστάσεις με βάση τις οποίες έχουν μελετηθεί οι αντιδράσεις των μητέρων που έχουν παιδί με νοητική αναπηρία, αφορούν: την ψυχολογική επιβάρυνση, την κατάθλιψη, την οικογενειακή ευτυχία, την υγεία και την κοινωνική υποστήριξη (</a:t>
            </a:r>
            <a:r>
              <a:rPr lang="el-GR" sz="2800" dirty="0" err="1">
                <a:effectLst/>
              </a:rPr>
              <a:t>Αλευριάδου</a:t>
            </a:r>
            <a:r>
              <a:rPr lang="el-GR" sz="2800" dirty="0">
                <a:effectLst/>
              </a:rPr>
              <a:t>, 2006. </a:t>
            </a:r>
            <a:r>
              <a:rPr lang="en-US" sz="2800" dirty="0">
                <a:effectLst/>
              </a:rPr>
              <a:t>Glidden</a:t>
            </a:r>
            <a:r>
              <a:rPr lang="el-GR" sz="2800" dirty="0">
                <a:effectLst/>
              </a:rPr>
              <a:t> &amp; </a:t>
            </a:r>
            <a:r>
              <a:rPr lang="en-US" sz="2800" dirty="0">
                <a:effectLst/>
              </a:rPr>
              <a:t>Schoolcraft</a:t>
            </a:r>
            <a:r>
              <a:rPr lang="el-GR" sz="2800" dirty="0">
                <a:effectLst/>
              </a:rPr>
              <a:t>, 2007). </a:t>
            </a:r>
            <a:endParaRPr lang="el-GR" sz="2800" dirty="0" smtClean="0">
              <a:effectLst/>
            </a:endParaRPr>
          </a:p>
          <a:p>
            <a:pPr eaLnBrk="1" hangingPunct="1">
              <a:lnSpc>
                <a:spcPct val="80000"/>
              </a:lnSpc>
              <a:defRPr/>
            </a:pPr>
            <a:endParaRPr lang="el-GR" sz="2400" b="1" dirty="0" smtClean="0">
              <a:solidFill>
                <a:schemeClr val="tx2"/>
              </a:solidFill>
              <a:latin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p:txBody>
          <a:bodyPr anchorCtr="1"/>
          <a:lstStyle/>
          <a:p>
            <a:pPr eaLnBrk="1" hangingPunct="1">
              <a:defRPr/>
            </a:pPr>
            <a:r>
              <a:rPr lang="el-GR" sz="4000" b="0" dirty="0" smtClean="0">
                <a:latin typeface="Tahoma" pitchFamily="34" charset="0"/>
              </a:rPr>
              <a:t>ΝΕΟΤΕΡΕΣ ΑΠΟΨΕΙΣ</a:t>
            </a:r>
          </a:p>
        </p:txBody>
      </p:sp>
      <p:sp>
        <p:nvSpPr>
          <p:cNvPr id="47107" name="Rectangle 3"/>
          <p:cNvSpPr>
            <a:spLocks noGrp="1" noChangeArrowheads="1"/>
          </p:cNvSpPr>
          <p:nvPr>
            <p:ph type="body" idx="4294967295"/>
          </p:nvPr>
        </p:nvSpPr>
        <p:spPr/>
        <p:txBody>
          <a:bodyPr/>
          <a:lstStyle/>
          <a:p>
            <a:pPr>
              <a:defRPr/>
            </a:pPr>
            <a:r>
              <a:rPr lang="en-US" sz="2400" b="1" dirty="0" smtClean="0">
                <a:latin typeface="Tahoma" pitchFamily="34" charset="0"/>
              </a:rPr>
              <a:t>	</a:t>
            </a:r>
            <a:r>
              <a:rPr lang="el-GR" sz="2800" dirty="0">
                <a:effectLst/>
              </a:rPr>
              <a:t>Από την άλλη, όλο και περισσότερες σύγχρονες μελέτες καταδεικνύουν την θετική επίδραση που επιφέρει το παιδί με αναπηρία στα μέλη της οικογένειάς του, καθώς και τη συνεισφορά του για το σύνολο της οικογένειας (</a:t>
            </a:r>
            <a:r>
              <a:rPr lang="en-US" sz="2800" dirty="0">
                <a:effectLst/>
              </a:rPr>
              <a:t>Hastings</a:t>
            </a:r>
            <a:r>
              <a:rPr lang="el-GR" sz="2800" dirty="0">
                <a:effectLst/>
              </a:rPr>
              <a:t> &amp; </a:t>
            </a:r>
            <a:r>
              <a:rPr lang="en-US" sz="2800" dirty="0">
                <a:effectLst/>
              </a:rPr>
              <a:t>Taunt</a:t>
            </a:r>
            <a:r>
              <a:rPr lang="el-GR" sz="2800" dirty="0">
                <a:effectLst/>
              </a:rPr>
              <a:t>, 2002</a:t>
            </a:r>
            <a:r>
              <a:rPr lang="en-US" sz="2800" dirty="0">
                <a:effectLst/>
              </a:rPr>
              <a:t>a</a:t>
            </a:r>
            <a:r>
              <a:rPr lang="el-GR" sz="2800" dirty="0">
                <a:effectLst/>
              </a:rPr>
              <a:t>. </a:t>
            </a:r>
            <a:r>
              <a:rPr lang="en-US" sz="2800" dirty="0">
                <a:effectLst/>
              </a:rPr>
              <a:t>Hastings &amp; Taunt, 2002b. Hastings et al., 2002. Kearney &amp; Griffin, 2001. King et al., 2011. Krauss, Seltzer, &amp; Jacobson, 2005. </a:t>
            </a:r>
            <a:r>
              <a:rPr lang="en-US" sz="2800" dirty="0" err="1">
                <a:effectLst/>
              </a:rPr>
              <a:t>Poehlmann</a:t>
            </a:r>
            <a:r>
              <a:rPr lang="en-US" sz="2800" dirty="0">
                <a:effectLst/>
              </a:rPr>
              <a:t> et al., 2005. </a:t>
            </a:r>
            <a:r>
              <a:rPr lang="en-US" sz="2800" dirty="0" err="1">
                <a:effectLst/>
              </a:rPr>
              <a:t>Scorgie</a:t>
            </a:r>
            <a:r>
              <a:rPr lang="en-US" sz="2800" dirty="0">
                <a:effectLst/>
              </a:rPr>
              <a:t> &amp; </a:t>
            </a:r>
            <a:r>
              <a:rPr lang="en-US" sz="2800" dirty="0" err="1">
                <a:effectLst/>
              </a:rPr>
              <a:t>Sobsey</a:t>
            </a:r>
            <a:r>
              <a:rPr lang="en-US" sz="2800" dirty="0">
                <a:effectLst/>
              </a:rPr>
              <a:t>, 2000. </a:t>
            </a:r>
            <a:r>
              <a:rPr lang="en-US" sz="2800" dirty="0" err="1">
                <a:effectLst/>
              </a:rPr>
              <a:t>Stainton</a:t>
            </a:r>
            <a:r>
              <a:rPr lang="en-US" sz="2800" dirty="0">
                <a:effectLst/>
              </a:rPr>
              <a:t> &amp; </a:t>
            </a:r>
            <a:r>
              <a:rPr lang="en-US" sz="2800" dirty="0" err="1">
                <a:effectLst/>
              </a:rPr>
              <a:t>Besser</a:t>
            </a:r>
            <a:r>
              <a:rPr lang="en-US" sz="2800" dirty="0">
                <a:effectLst/>
              </a:rPr>
              <a:t>, 1998).</a:t>
            </a:r>
            <a:endParaRPr lang="el-GR" sz="2800" dirty="0">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Ροή">
  <a:themeElements>
    <a:clrScheme name="Ροή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Ροή">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Ροή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Ροή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Ροή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Ροή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Ροή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Ροή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Ροή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Ροή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Ροή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221</TotalTime>
  <Words>2068</Words>
  <Application>Microsoft Office PowerPoint</Application>
  <PresentationFormat>On-screen Show (4:3)</PresentationFormat>
  <Paragraphs>99</Paragraphs>
  <Slides>36</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3" baseType="lpstr">
      <vt:lpstr>Garamond</vt:lpstr>
      <vt:lpstr>Arial</vt:lpstr>
      <vt:lpstr>Wingdings</vt:lpstr>
      <vt:lpstr>Tahoma</vt:lpstr>
      <vt:lpstr>Arial Greek</vt:lpstr>
      <vt:lpstr>Ροή</vt:lpstr>
      <vt:lpstr>ClipArt</vt:lpstr>
      <vt:lpstr>«Οι επιπτώσεις του παιδιού με νοητική αναπηρία στην οικογένεια: Αντιλήψεις των γονέων»</vt:lpstr>
      <vt:lpstr>ΜΕΛΕΤΗ ΤΗΣ ΟΙΚΟΓΕΝΕΙΑΣ ΠΑΙΔΙΟΥ ΜΕ ΝΑ</vt:lpstr>
      <vt:lpstr>Γενικές αρχές</vt:lpstr>
      <vt:lpstr>ΟΙΚΟΓΕΝΕΙΑ ΚΑΙ ΑΝΑΠΗΡΙΑ</vt:lpstr>
      <vt:lpstr>ΓΟΝΕΙΣ ΚΑΙ ΑΝΑΠΗΡΙΑ</vt:lpstr>
      <vt:lpstr>ΣΤΑΔΙΑ ΚΑΙ ΑΝΑΠΗΡΙΑ</vt:lpstr>
      <vt:lpstr>ΠΑΡΑΔΟΣΙΑΚΕΣ ΑΝΤΙΛΗΨΕΙΣ </vt:lpstr>
      <vt:lpstr>ΠΑΡΑΔΟΣΙΑΚΕΣ ΑΝΤΙΛΗΨΕΙΣ  </vt:lpstr>
      <vt:lpstr>ΝΕΟΤΕΡΕΣ ΑΠΟΨΕΙΣ</vt:lpstr>
      <vt:lpstr>Slide 10</vt:lpstr>
      <vt:lpstr>Slide 11</vt:lpstr>
      <vt:lpstr>ΚΑΠΟΙΕΣ ΠΡΩΤΕΣ ΒΑΣΙΚΕΣ ΣΚΕΨΕΙΣ….</vt:lpstr>
      <vt:lpstr>Slide 13</vt:lpstr>
      <vt:lpstr>ΘΕΤΙΚΕΣ ΕΠΙΠΤΩΣΕΙΣ</vt:lpstr>
      <vt:lpstr>Slide 15</vt:lpstr>
      <vt:lpstr>Συνέχεια…</vt:lpstr>
      <vt:lpstr>ΘΕΤΙΚΕΣ ΕΠΙΤΩΣΕΙΣ…</vt:lpstr>
      <vt:lpstr>Slide 18</vt:lpstr>
      <vt:lpstr>ΣΥΝΟΛΙΚΑ ΘΕΤΙΚΑ ΩΦΕΛΗ..</vt:lpstr>
      <vt:lpstr>ΣΥΜΠΕΡΑΣΜΑΤΙΚΑ…</vt:lpstr>
      <vt:lpstr>ΠΑΡΑΓΟΝΤΕΣ ΥΠΟΣΤΗΡΙΞΗΣ ΓΟΝΕΩΝ</vt:lpstr>
      <vt:lpstr>ΜΟΡΦΕΣ ΚΟΙΝΩΝΙΚΗΣ ΥΠΟΣΤΗΡΙΞΗΣ</vt:lpstr>
      <vt:lpstr>Ανεπίσημα δίκτυα υποστήριξης</vt:lpstr>
      <vt:lpstr>Στήριξη από τον/την σύζυγο και τα άλλα μέλη της οικογένειας</vt:lpstr>
      <vt:lpstr>Στήριξη από τους παππούδες και τις γιαγιάδες</vt:lpstr>
      <vt:lpstr>Στήριξη μέσω γονέων παιδιών με αναπηρία</vt:lpstr>
      <vt:lpstr>Slide 27</vt:lpstr>
      <vt:lpstr>Slide 28</vt:lpstr>
      <vt:lpstr>Στήριξη μέσω της Θρησκείας της πίστης στο Θεό και της εκκλησίας </vt:lpstr>
      <vt:lpstr>Slide 30</vt:lpstr>
      <vt:lpstr>Επίσημα δίκτυα υποστήριξης</vt:lpstr>
      <vt:lpstr>Αντιφατικά ευρήματα</vt:lpstr>
      <vt:lpstr>Slide 33</vt:lpstr>
      <vt:lpstr>Slide 34</vt:lpstr>
      <vt:lpstr>Slide 35</vt:lpstr>
      <vt:lpstr>ΣΑΣ ΕΥΧΑΡΙΣΤΩ ΓΙΑ ΤΗΝ ΠΡΟΣΟΧΗ ΣΑΣ !!!</vt:lpstr>
    </vt:vector>
  </TitlesOfParts>
  <Company>QWERTY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22</cp:revision>
  <cp:lastPrinted>1601-01-01T00:00:00Z</cp:lastPrinted>
  <dcterms:created xsi:type="dcterms:W3CDTF">2011-11-25T17:37:45Z</dcterms:created>
  <dcterms:modified xsi:type="dcterms:W3CDTF">2017-01-30T21:15:58Z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9</vt:i4>
  </property>
</Properties>
</file>