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sldIdLst>
    <p:sldId id="256" r:id="rId2"/>
    <p:sldId id="258" r:id="rId3"/>
    <p:sldId id="259" r:id="rId4"/>
    <p:sldId id="262" r:id="rId5"/>
    <p:sldId id="261" r:id="rId6"/>
    <p:sldId id="263" r:id="rId7"/>
    <p:sldId id="274" r:id="rId8"/>
    <p:sldId id="264" r:id="rId9"/>
    <p:sldId id="260" r:id="rId10"/>
    <p:sldId id="266" r:id="rId11"/>
    <p:sldId id="270" r:id="rId12"/>
    <p:sldId id="271" r:id="rId13"/>
    <p:sldId id="265" r:id="rId14"/>
    <p:sldId id="273" r:id="rId15"/>
    <p:sldId id="267" r:id="rId16"/>
    <p:sldId id="268" r:id="rId17"/>
    <p:sldId id="269" r:id="rId18"/>
    <p:sldId id="257" r:id="rId19"/>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Garamond" pitchFamily="18" charset="0"/>
        <a:ea typeface="+mn-ea"/>
        <a:cs typeface="+mn-cs"/>
      </a:defRPr>
    </a:lvl1pPr>
    <a:lvl2pPr marL="457200" algn="l" rtl="0" fontAlgn="base">
      <a:spcBef>
        <a:spcPct val="0"/>
      </a:spcBef>
      <a:spcAft>
        <a:spcPct val="0"/>
      </a:spcAft>
      <a:defRPr kern="1200">
        <a:solidFill>
          <a:schemeClr val="tx1"/>
        </a:solidFill>
        <a:latin typeface="Garamond" pitchFamily="18" charset="0"/>
        <a:ea typeface="+mn-ea"/>
        <a:cs typeface="+mn-cs"/>
      </a:defRPr>
    </a:lvl2pPr>
    <a:lvl3pPr marL="914400" algn="l" rtl="0" fontAlgn="base">
      <a:spcBef>
        <a:spcPct val="0"/>
      </a:spcBef>
      <a:spcAft>
        <a:spcPct val="0"/>
      </a:spcAft>
      <a:defRPr kern="1200">
        <a:solidFill>
          <a:schemeClr val="tx1"/>
        </a:solidFill>
        <a:latin typeface="Garamond" pitchFamily="18" charset="0"/>
        <a:ea typeface="+mn-ea"/>
        <a:cs typeface="+mn-cs"/>
      </a:defRPr>
    </a:lvl3pPr>
    <a:lvl4pPr marL="1371600" algn="l" rtl="0" fontAlgn="base">
      <a:spcBef>
        <a:spcPct val="0"/>
      </a:spcBef>
      <a:spcAft>
        <a:spcPct val="0"/>
      </a:spcAft>
      <a:defRPr kern="1200">
        <a:solidFill>
          <a:schemeClr val="tx1"/>
        </a:solidFill>
        <a:latin typeface="Garamond" pitchFamily="18" charset="0"/>
        <a:ea typeface="+mn-ea"/>
        <a:cs typeface="+mn-cs"/>
      </a:defRPr>
    </a:lvl4pPr>
    <a:lvl5pPr marL="1828800" algn="l" rtl="0" fontAlgn="base">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A50021"/>
    <a:srgbClr val="660033"/>
    <a:srgbClr val="FFFF66"/>
    <a:srgbClr val="990099"/>
    <a:srgbClr val="CC0000"/>
    <a:srgbClr val="CC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025" autoAdjust="0"/>
    <p:restoredTop sz="94660"/>
  </p:normalViewPr>
  <p:slideViewPr>
    <p:cSldViewPr>
      <p:cViewPr>
        <p:scale>
          <a:sx n="73" d="100"/>
          <a:sy n="73" d="100"/>
        </p:scale>
        <p:origin x="-1320" y="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extLst>
            </p:spPr>
            <p:txBody>
              <a:bodyPr/>
              <a:lstStyle/>
              <a:p>
                <a:pPr>
                  <a:defRPr/>
                </a:pPr>
                <a:endParaRPr lang="el-GR"/>
              </a:p>
            </p:txBody>
          </p:sp>
          <p:sp>
            <p:nvSpPr>
              <p:cNvPr id="9" name="Freeform 5"/>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extLst>
            </p:spPr>
            <p:txBody>
              <a:bodyPr/>
              <a:lstStyle/>
              <a:p>
                <a:pPr>
                  <a:defRPr/>
                </a:pPr>
                <a:endParaRPr lang="el-GR"/>
              </a:p>
            </p:txBody>
          </p:sp>
          <p:sp>
            <p:nvSpPr>
              <p:cNvPr id="10" name="Freeform 6"/>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extLst>
            </p:spPr>
            <p:txBody>
              <a:bodyPr/>
              <a:lstStyle/>
              <a:p>
                <a:pPr>
                  <a:defRPr/>
                </a:pPr>
                <a:endParaRPr lang="el-GR"/>
              </a:p>
            </p:txBody>
          </p:sp>
          <p:sp>
            <p:nvSpPr>
              <p:cNvPr id="11"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w="9525">
                <a:noFill/>
                <a:round/>
                <a:headEnd/>
                <a:tailEnd/>
              </a:ln>
            </p:spPr>
            <p:txBody>
              <a:bodyPr/>
              <a:lstStyle/>
              <a:p>
                <a:pPr>
                  <a:defRPr/>
                </a:pPr>
                <a:endParaRPr lang="el-GR"/>
              </a:p>
            </p:txBody>
          </p:sp>
          <p:sp>
            <p:nvSpPr>
              <p:cNvPr id="12" name="Freeform 8"/>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extLst>
            </p:spPr>
            <p:txBody>
              <a:bodyPr/>
              <a:lstStyle/>
              <a:p>
                <a:pPr>
                  <a:defRPr/>
                </a:pPr>
                <a:endParaRPr lang="el-GR"/>
              </a:p>
            </p:txBody>
          </p:sp>
        </p:grpSp>
        <p:sp>
          <p:nvSpPr>
            <p:cNvPr id="6" name="Freeform 9"/>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extLst>
          </p:spPr>
          <p:txBody>
            <a:bodyPr/>
            <a:lstStyle/>
            <a:p>
              <a:pPr>
                <a:defRPr/>
              </a:pPr>
              <a:endParaRPr lang="el-GR"/>
            </a:p>
          </p:txBody>
        </p:sp>
        <p:sp>
          <p:nvSpPr>
            <p:cNvPr id="7" name="Freeform 10"/>
            <p:cNvSpPr>
              <a:spLocks/>
            </p:cNvSpPr>
            <p:nvPr/>
          </p:nvSpPr>
          <p:spPr bwMode="hidden">
            <a:xfrm>
              <a:off x="0" y="0"/>
              <a:ext cx="5758" cy="1776"/>
            </a:xfrm>
            <a:custGeom>
              <a:avLst/>
              <a:gdLst>
                <a:gd name="T0" fmla="*/ 0 w 5740"/>
                <a:gd name="T1" fmla="*/ 0 h 1906"/>
                <a:gd name="T2" fmla="*/ 0 w 5740"/>
                <a:gd name="T3" fmla="*/ 1542 h 1906"/>
                <a:gd name="T4" fmla="*/ 5794 w 5740"/>
                <a:gd name="T5" fmla="*/ 1542 h 1906"/>
                <a:gd name="T6" fmla="*/ 5794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l-GR"/>
            </a:p>
          </p:txBody>
        </p:sp>
      </p:grpSp>
      <p:sp>
        <p:nvSpPr>
          <p:cNvPr id="8203" name="Rectangle 11"/>
          <p:cNvSpPr>
            <a:spLocks noGrp="1" noChangeArrowheads="1"/>
          </p:cNvSpPr>
          <p:nvPr>
            <p:ph type="ctrTitle" sz="quarter"/>
          </p:nvPr>
        </p:nvSpPr>
        <p:spPr>
          <a:xfrm>
            <a:off x="685800" y="1736725"/>
            <a:ext cx="7772400" cy="1920875"/>
          </a:xfrm>
        </p:spPr>
        <p:txBody>
          <a:bodyPr/>
          <a:lstStyle>
            <a:lvl1pPr>
              <a:defRPr sz="6000"/>
            </a:lvl1pPr>
          </a:lstStyle>
          <a:p>
            <a:pPr lvl="0"/>
            <a:r>
              <a:rPr lang="el-GR" noProof="0" smtClean="0"/>
              <a:t>Κάντε κλικ για να επεξεργαστείτε τον τίτλο</a:t>
            </a:r>
          </a:p>
        </p:txBody>
      </p:sp>
      <p:sp>
        <p:nvSpPr>
          <p:cNvPr id="8204"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l-GR" noProof="0" smtClean="0"/>
              <a:t>Κάντε κλικ για να επεξεργαστείτε τον υπότιτλο του υποδείγματος</a:t>
            </a:r>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endParaRPr lang="el-GR"/>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endParaRPr lang="el-GR"/>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8233B9E6-B02D-4A14-8BFB-101D145CDA22}"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2"/>
          <p:cNvSpPr>
            <a:spLocks noGrp="1" noChangeArrowheads="1"/>
          </p:cNvSpPr>
          <p:nvPr>
            <p:ph type="dt" sz="half" idx="10"/>
          </p:nvPr>
        </p:nvSpPr>
        <p:spPr>
          <a:ln/>
        </p:spPr>
        <p:txBody>
          <a:bodyPr/>
          <a:lstStyle>
            <a:lvl1pPr>
              <a:defRPr/>
            </a:lvl1pPr>
          </a:lstStyle>
          <a:p>
            <a:pPr>
              <a:defRPr/>
            </a:pPr>
            <a:endParaRPr lang="el-GR"/>
          </a:p>
        </p:txBody>
      </p:sp>
      <p:sp>
        <p:nvSpPr>
          <p:cNvPr id="5" name="Rectangle 3"/>
          <p:cNvSpPr>
            <a:spLocks noGrp="1" noChangeArrowheads="1"/>
          </p:cNvSpPr>
          <p:nvPr>
            <p:ph type="sldNum" sz="quarter" idx="11"/>
          </p:nvPr>
        </p:nvSpPr>
        <p:spPr>
          <a:ln/>
        </p:spPr>
        <p:txBody>
          <a:bodyPr/>
          <a:lstStyle>
            <a:lvl1pPr>
              <a:defRPr/>
            </a:lvl1pPr>
          </a:lstStyle>
          <a:p>
            <a:pPr>
              <a:defRPr/>
            </a:pPr>
            <a:fld id="{AB30C539-85AB-4B2E-A815-2CB05ABD59CA}" type="slidenum">
              <a:rPr lang="el-GR"/>
              <a:pPr>
                <a:defRPr/>
              </a:pPr>
              <a:t>‹#›</a:t>
            </a:fld>
            <a:endParaRPr lang="el-GR"/>
          </a:p>
        </p:txBody>
      </p:sp>
      <p:sp>
        <p:nvSpPr>
          <p:cNvPr id="6" name="Rectangle 14"/>
          <p:cNvSpPr>
            <a:spLocks noGrp="1" noChangeArrowheads="1"/>
          </p:cNvSpPr>
          <p:nvPr>
            <p:ph type="ftr" sz="quarter" idx="12"/>
          </p:nvPr>
        </p:nvSpPr>
        <p:spPr>
          <a:ln/>
        </p:spPr>
        <p:txBody>
          <a:bodyPr/>
          <a:lstStyle>
            <a:lvl1pPr>
              <a:defRPr/>
            </a:lvl1pPr>
          </a:lstStyle>
          <a:p>
            <a:pPr>
              <a:defRPr/>
            </a:pPr>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2"/>
          <p:cNvSpPr>
            <a:spLocks noGrp="1" noChangeArrowheads="1"/>
          </p:cNvSpPr>
          <p:nvPr>
            <p:ph type="dt" sz="half" idx="10"/>
          </p:nvPr>
        </p:nvSpPr>
        <p:spPr>
          <a:ln/>
        </p:spPr>
        <p:txBody>
          <a:bodyPr/>
          <a:lstStyle>
            <a:lvl1pPr>
              <a:defRPr/>
            </a:lvl1pPr>
          </a:lstStyle>
          <a:p>
            <a:pPr>
              <a:defRPr/>
            </a:pPr>
            <a:endParaRPr lang="el-GR"/>
          </a:p>
        </p:txBody>
      </p:sp>
      <p:sp>
        <p:nvSpPr>
          <p:cNvPr id="5" name="Rectangle 3"/>
          <p:cNvSpPr>
            <a:spLocks noGrp="1" noChangeArrowheads="1"/>
          </p:cNvSpPr>
          <p:nvPr>
            <p:ph type="sldNum" sz="quarter" idx="11"/>
          </p:nvPr>
        </p:nvSpPr>
        <p:spPr>
          <a:ln/>
        </p:spPr>
        <p:txBody>
          <a:bodyPr/>
          <a:lstStyle>
            <a:lvl1pPr>
              <a:defRPr/>
            </a:lvl1pPr>
          </a:lstStyle>
          <a:p>
            <a:pPr>
              <a:defRPr/>
            </a:pPr>
            <a:fld id="{606DE2B2-B7BE-41BF-B0D8-5E7A484EAA25}" type="slidenum">
              <a:rPr lang="el-GR"/>
              <a:pPr>
                <a:defRPr/>
              </a:pPr>
              <a:t>‹#›</a:t>
            </a:fld>
            <a:endParaRPr lang="el-GR"/>
          </a:p>
        </p:txBody>
      </p:sp>
      <p:sp>
        <p:nvSpPr>
          <p:cNvPr id="6" name="Rectangle 14"/>
          <p:cNvSpPr>
            <a:spLocks noGrp="1" noChangeArrowheads="1"/>
          </p:cNvSpPr>
          <p:nvPr>
            <p:ph type="ftr" sz="quarter" idx="12"/>
          </p:nvPr>
        </p:nvSpPr>
        <p:spPr>
          <a:ln/>
        </p:spPr>
        <p:txBody>
          <a:bodyPr/>
          <a:lstStyle>
            <a:lvl1pPr>
              <a:defRPr/>
            </a:lvl1pPr>
          </a:lstStyle>
          <a:p>
            <a:pPr>
              <a:defRPr/>
            </a:pPr>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Τίτλος, Κείμενο και Αντικεί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lstStyle/>
          <a:p>
            <a:r>
              <a:rPr lang="el-GR" smtClean="0"/>
              <a:t>Στυλ κύριου τίτλου</a:t>
            </a:r>
            <a:endParaRPr lang="el-GR"/>
          </a:p>
        </p:txBody>
      </p:sp>
      <p:sp>
        <p:nvSpPr>
          <p:cNvPr id="3" name="Θέση κειμένου 2"/>
          <p:cNvSpPr>
            <a:spLocks noGrp="1"/>
          </p:cNvSpPr>
          <p:nvPr>
            <p:ph type="body" sz="half" idx="1"/>
          </p:nvPr>
        </p:nvSpPr>
        <p:spPr>
          <a:xfrm>
            <a:off x="457200" y="1600200"/>
            <a:ext cx="4038600" cy="4525963"/>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2"/>
          <p:cNvSpPr>
            <a:spLocks noGrp="1" noChangeArrowheads="1"/>
          </p:cNvSpPr>
          <p:nvPr>
            <p:ph type="dt" sz="half" idx="10"/>
          </p:nvPr>
        </p:nvSpPr>
        <p:spPr>
          <a:ln/>
        </p:spPr>
        <p:txBody>
          <a:bodyPr/>
          <a:lstStyle>
            <a:lvl1pPr>
              <a:defRPr/>
            </a:lvl1pPr>
          </a:lstStyle>
          <a:p>
            <a:pPr>
              <a:defRPr/>
            </a:pPr>
            <a:endParaRPr lang="el-GR"/>
          </a:p>
        </p:txBody>
      </p:sp>
      <p:sp>
        <p:nvSpPr>
          <p:cNvPr id="6" name="Rectangle 3"/>
          <p:cNvSpPr>
            <a:spLocks noGrp="1" noChangeArrowheads="1"/>
          </p:cNvSpPr>
          <p:nvPr>
            <p:ph type="sldNum" sz="quarter" idx="11"/>
          </p:nvPr>
        </p:nvSpPr>
        <p:spPr>
          <a:ln/>
        </p:spPr>
        <p:txBody>
          <a:bodyPr/>
          <a:lstStyle>
            <a:lvl1pPr>
              <a:defRPr/>
            </a:lvl1pPr>
          </a:lstStyle>
          <a:p>
            <a:pPr>
              <a:defRPr/>
            </a:pPr>
            <a:fld id="{422A81C7-2814-4309-8632-FBAC8B2ED56A}" type="slidenum">
              <a:rPr lang="el-GR"/>
              <a:pPr>
                <a:defRPr/>
              </a:pPr>
              <a:t>‹#›</a:t>
            </a:fld>
            <a:endParaRPr lang="el-GR"/>
          </a:p>
        </p:txBody>
      </p:sp>
      <p:sp>
        <p:nvSpPr>
          <p:cNvPr id="7" name="Rectangle 14"/>
          <p:cNvSpPr>
            <a:spLocks noGrp="1" noChangeArrowheads="1"/>
          </p:cNvSpPr>
          <p:nvPr>
            <p:ph type="ftr" sz="quarter" idx="12"/>
          </p:nvPr>
        </p:nvSpPr>
        <p:spPr>
          <a:ln/>
        </p:spPr>
        <p:txBody>
          <a:bodyPr/>
          <a:lstStyle>
            <a:lvl1pPr>
              <a:defRPr/>
            </a:lvl1pPr>
          </a:lstStyle>
          <a:p>
            <a:pPr>
              <a:defRPr/>
            </a:pPr>
            <a:endParaRPr lang="el-G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Τίτλος, Κείμενο και 2 Αντικείμεν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lstStyle/>
          <a:p>
            <a:r>
              <a:rPr lang="el-GR" smtClean="0"/>
              <a:t>Στυλ κύριου τίτλου</a:t>
            </a:r>
            <a:endParaRPr lang="el-GR"/>
          </a:p>
        </p:txBody>
      </p:sp>
      <p:sp>
        <p:nvSpPr>
          <p:cNvPr id="3" name="Θέση κειμένου 2"/>
          <p:cNvSpPr>
            <a:spLocks noGrp="1"/>
          </p:cNvSpPr>
          <p:nvPr>
            <p:ph type="body" sz="half" idx="1"/>
          </p:nvPr>
        </p:nvSpPr>
        <p:spPr>
          <a:xfrm>
            <a:off x="457200" y="1600200"/>
            <a:ext cx="4038600" cy="4525963"/>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quarter" idx="2"/>
          </p:nvPr>
        </p:nvSpPr>
        <p:spPr>
          <a:xfrm>
            <a:off x="4648200" y="1600200"/>
            <a:ext cx="4038600" cy="21859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περιεχομένου 4"/>
          <p:cNvSpPr>
            <a:spLocks noGrp="1"/>
          </p:cNvSpPr>
          <p:nvPr>
            <p:ph sz="quarter" idx="3"/>
          </p:nvPr>
        </p:nvSpPr>
        <p:spPr>
          <a:xfrm>
            <a:off x="4648200" y="3938588"/>
            <a:ext cx="4038600" cy="2187575"/>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Rectangle 2"/>
          <p:cNvSpPr>
            <a:spLocks noGrp="1" noChangeArrowheads="1"/>
          </p:cNvSpPr>
          <p:nvPr>
            <p:ph type="dt" sz="half" idx="10"/>
          </p:nvPr>
        </p:nvSpPr>
        <p:spPr>
          <a:ln/>
        </p:spPr>
        <p:txBody>
          <a:bodyPr/>
          <a:lstStyle>
            <a:lvl1pPr>
              <a:defRPr/>
            </a:lvl1pPr>
          </a:lstStyle>
          <a:p>
            <a:pPr>
              <a:defRPr/>
            </a:pPr>
            <a:endParaRPr lang="el-GR"/>
          </a:p>
        </p:txBody>
      </p:sp>
      <p:sp>
        <p:nvSpPr>
          <p:cNvPr id="7" name="Rectangle 3"/>
          <p:cNvSpPr>
            <a:spLocks noGrp="1" noChangeArrowheads="1"/>
          </p:cNvSpPr>
          <p:nvPr>
            <p:ph type="sldNum" sz="quarter" idx="11"/>
          </p:nvPr>
        </p:nvSpPr>
        <p:spPr>
          <a:ln/>
        </p:spPr>
        <p:txBody>
          <a:bodyPr/>
          <a:lstStyle>
            <a:lvl1pPr>
              <a:defRPr/>
            </a:lvl1pPr>
          </a:lstStyle>
          <a:p>
            <a:pPr>
              <a:defRPr/>
            </a:pPr>
            <a:fld id="{310312AA-7A95-4AE0-A4FA-A3ECB248624B}" type="slidenum">
              <a:rPr lang="el-GR"/>
              <a:pPr>
                <a:defRPr/>
              </a:pPr>
              <a:t>‹#›</a:t>
            </a:fld>
            <a:endParaRPr lang="el-GR"/>
          </a:p>
        </p:txBody>
      </p:sp>
      <p:sp>
        <p:nvSpPr>
          <p:cNvPr id="8" name="Rectangle 14"/>
          <p:cNvSpPr>
            <a:spLocks noGrp="1" noChangeArrowheads="1"/>
          </p:cNvSpPr>
          <p:nvPr>
            <p:ph type="ftr" sz="quarter" idx="12"/>
          </p:nvPr>
        </p:nvSpPr>
        <p:spPr>
          <a:ln/>
        </p:spPr>
        <p:txBody>
          <a:bodyPr/>
          <a:lstStyle>
            <a:lvl1pPr>
              <a:defRPr/>
            </a:lvl1pPr>
          </a:lstStyle>
          <a:p>
            <a:pPr>
              <a:defRPr/>
            </a:pPr>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2"/>
          <p:cNvSpPr>
            <a:spLocks noGrp="1" noChangeArrowheads="1"/>
          </p:cNvSpPr>
          <p:nvPr>
            <p:ph type="dt" sz="half" idx="10"/>
          </p:nvPr>
        </p:nvSpPr>
        <p:spPr>
          <a:ln/>
        </p:spPr>
        <p:txBody>
          <a:bodyPr/>
          <a:lstStyle>
            <a:lvl1pPr>
              <a:defRPr/>
            </a:lvl1pPr>
          </a:lstStyle>
          <a:p>
            <a:pPr>
              <a:defRPr/>
            </a:pPr>
            <a:endParaRPr lang="el-GR"/>
          </a:p>
        </p:txBody>
      </p:sp>
      <p:sp>
        <p:nvSpPr>
          <p:cNvPr id="5" name="Rectangle 3"/>
          <p:cNvSpPr>
            <a:spLocks noGrp="1" noChangeArrowheads="1"/>
          </p:cNvSpPr>
          <p:nvPr>
            <p:ph type="sldNum" sz="quarter" idx="11"/>
          </p:nvPr>
        </p:nvSpPr>
        <p:spPr>
          <a:ln/>
        </p:spPr>
        <p:txBody>
          <a:bodyPr/>
          <a:lstStyle>
            <a:lvl1pPr>
              <a:defRPr/>
            </a:lvl1pPr>
          </a:lstStyle>
          <a:p>
            <a:pPr>
              <a:defRPr/>
            </a:pPr>
            <a:fld id="{E98F6F99-DF2D-4315-8DAC-57C74D800003}" type="slidenum">
              <a:rPr lang="el-GR"/>
              <a:pPr>
                <a:defRPr/>
              </a:pPr>
              <a:t>‹#›</a:t>
            </a:fld>
            <a:endParaRPr lang="el-GR"/>
          </a:p>
        </p:txBody>
      </p:sp>
      <p:sp>
        <p:nvSpPr>
          <p:cNvPr id="6" name="Rectangle 14"/>
          <p:cNvSpPr>
            <a:spLocks noGrp="1" noChangeArrowheads="1"/>
          </p:cNvSpPr>
          <p:nvPr>
            <p:ph type="ftr" sz="quarter" idx="12"/>
          </p:nvPr>
        </p:nvSpPr>
        <p:spPr>
          <a:ln/>
        </p:spPr>
        <p:txBody>
          <a:bodyPr/>
          <a:lstStyle>
            <a:lvl1pPr>
              <a:defRPr/>
            </a:lvl1pPr>
          </a:lstStyle>
          <a:p>
            <a:pPr>
              <a:defRPr/>
            </a:pPr>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Στυλ υποδείγματος κειμένου</a:t>
            </a:r>
          </a:p>
        </p:txBody>
      </p:sp>
      <p:sp>
        <p:nvSpPr>
          <p:cNvPr id="4" name="Rectangle 2"/>
          <p:cNvSpPr>
            <a:spLocks noGrp="1" noChangeArrowheads="1"/>
          </p:cNvSpPr>
          <p:nvPr>
            <p:ph type="dt" sz="half" idx="10"/>
          </p:nvPr>
        </p:nvSpPr>
        <p:spPr>
          <a:ln/>
        </p:spPr>
        <p:txBody>
          <a:bodyPr/>
          <a:lstStyle>
            <a:lvl1pPr>
              <a:defRPr/>
            </a:lvl1pPr>
          </a:lstStyle>
          <a:p>
            <a:pPr>
              <a:defRPr/>
            </a:pPr>
            <a:endParaRPr lang="el-GR"/>
          </a:p>
        </p:txBody>
      </p:sp>
      <p:sp>
        <p:nvSpPr>
          <p:cNvPr id="5" name="Rectangle 3"/>
          <p:cNvSpPr>
            <a:spLocks noGrp="1" noChangeArrowheads="1"/>
          </p:cNvSpPr>
          <p:nvPr>
            <p:ph type="sldNum" sz="quarter" idx="11"/>
          </p:nvPr>
        </p:nvSpPr>
        <p:spPr>
          <a:ln/>
        </p:spPr>
        <p:txBody>
          <a:bodyPr/>
          <a:lstStyle>
            <a:lvl1pPr>
              <a:defRPr/>
            </a:lvl1pPr>
          </a:lstStyle>
          <a:p>
            <a:pPr>
              <a:defRPr/>
            </a:pPr>
            <a:fld id="{A581827A-0186-4F39-91C4-2A8F287BED0A}" type="slidenum">
              <a:rPr lang="el-GR"/>
              <a:pPr>
                <a:defRPr/>
              </a:pPr>
              <a:t>‹#›</a:t>
            </a:fld>
            <a:endParaRPr lang="el-GR"/>
          </a:p>
        </p:txBody>
      </p:sp>
      <p:sp>
        <p:nvSpPr>
          <p:cNvPr id="6" name="Rectangle 14"/>
          <p:cNvSpPr>
            <a:spLocks noGrp="1" noChangeArrowheads="1"/>
          </p:cNvSpPr>
          <p:nvPr>
            <p:ph type="ftr" sz="quarter" idx="12"/>
          </p:nvPr>
        </p:nvSpPr>
        <p:spPr>
          <a:ln/>
        </p:spPr>
        <p:txBody>
          <a:bodyPr/>
          <a:lstStyle>
            <a:lvl1pPr>
              <a:defRPr/>
            </a:lvl1pPr>
          </a:lstStyle>
          <a:p>
            <a:pPr>
              <a:defRPr/>
            </a:pPr>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2"/>
          <p:cNvSpPr>
            <a:spLocks noGrp="1" noChangeArrowheads="1"/>
          </p:cNvSpPr>
          <p:nvPr>
            <p:ph type="dt" sz="half" idx="10"/>
          </p:nvPr>
        </p:nvSpPr>
        <p:spPr>
          <a:ln/>
        </p:spPr>
        <p:txBody>
          <a:bodyPr/>
          <a:lstStyle>
            <a:lvl1pPr>
              <a:defRPr/>
            </a:lvl1pPr>
          </a:lstStyle>
          <a:p>
            <a:pPr>
              <a:defRPr/>
            </a:pPr>
            <a:endParaRPr lang="el-GR"/>
          </a:p>
        </p:txBody>
      </p:sp>
      <p:sp>
        <p:nvSpPr>
          <p:cNvPr id="6" name="Rectangle 3"/>
          <p:cNvSpPr>
            <a:spLocks noGrp="1" noChangeArrowheads="1"/>
          </p:cNvSpPr>
          <p:nvPr>
            <p:ph type="sldNum" sz="quarter" idx="11"/>
          </p:nvPr>
        </p:nvSpPr>
        <p:spPr>
          <a:ln/>
        </p:spPr>
        <p:txBody>
          <a:bodyPr/>
          <a:lstStyle>
            <a:lvl1pPr>
              <a:defRPr/>
            </a:lvl1pPr>
          </a:lstStyle>
          <a:p>
            <a:pPr>
              <a:defRPr/>
            </a:pPr>
            <a:fld id="{C6A9A9C1-A4CE-4D87-A0A4-49EDFE30D743}" type="slidenum">
              <a:rPr lang="el-GR"/>
              <a:pPr>
                <a:defRPr/>
              </a:pPr>
              <a:t>‹#›</a:t>
            </a:fld>
            <a:endParaRPr lang="el-GR"/>
          </a:p>
        </p:txBody>
      </p:sp>
      <p:sp>
        <p:nvSpPr>
          <p:cNvPr id="7" name="Rectangle 14"/>
          <p:cNvSpPr>
            <a:spLocks noGrp="1" noChangeArrowheads="1"/>
          </p:cNvSpPr>
          <p:nvPr>
            <p:ph type="ftr" sz="quarter" idx="12"/>
          </p:nvPr>
        </p:nvSpPr>
        <p:spPr>
          <a:ln/>
        </p:spPr>
        <p:txBody>
          <a:bodyPr/>
          <a:lstStyle>
            <a:lvl1pPr>
              <a:defRPr/>
            </a:lvl1pPr>
          </a:lstStyle>
          <a:p>
            <a:pPr>
              <a:defRPr/>
            </a:pPr>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Rectangle 2"/>
          <p:cNvSpPr>
            <a:spLocks noGrp="1" noChangeArrowheads="1"/>
          </p:cNvSpPr>
          <p:nvPr>
            <p:ph type="dt" sz="half" idx="10"/>
          </p:nvPr>
        </p:nvSpPr>
        <p:spPr>
          <a:ln/>
        </p:spPr>
        <p:txBody>
          <a:bodyPr/>
          <a:lstStyle>
            <a:lvl1pPr>
              <a:defRPr/>
            </a:lvl1pPr>
          </a:lstStyle>
          <a:p>
            <a:pPr>
              <a:defRPr/>
            </a:pPr>
            <a:endParaRPr lang="el-GR"/>
          </a:p>
        </p:txBody>
      </p:sp>
      <p:sp>
        <p:nvSpPr>
          <p:cNvPr id="8" name="Rectangle 3"/>
          <p:cNvSpPr>
            <a:spLocks noGrp="1" noChangeArrowheads="1"/>
          </p:cNvSpPr>
          <p:nvPr>
            <p:ph type="sldNum" sz="quarter" idx="11"/>
          </p:nvPr>
        </p:nvSpPr>
        <p:spPr>
          <a:ln/>
        </p:spPr>
        <p:txBody>
          <a:bodyPr/>
          <a:lstStyle>
            <a:lvl1pPr>
              <a:defRPr/>
            </a:lvl1pPr>
          </a:lstStyle>
          <a:p>
            <a:pPr>
              <a:defRPr/>
            </a:pPr>
            <a:fld id="{C0E5495F-4743-48E2-9AE0-67B18CD5B1CA}" type="slidenum">
              <a:rPr lang="el-GR"/>
              <a:pPr>
                <a:defRPr/>
              </a:pPr>
              <a:t>‹#›</a:t>
            </a:fld>
            <a:endParaRPr lang="el-GR"/>
          </a:p>
        </p:txBody>
      </p:sp>
      <p:sp>
        <p:nvSpPr>
          <p:cNvPr id="9" name="Rectangle 14"/>
          <p:cNvSpPr>
            <a:spLocks noGrp="1" noChangeArrowheads="1"/>
          </p:cNvSpPr>
          <p:nvPr>
            <p:ph type="ftr" sz="quarter" idx="12"/>
          </p:nvPr>
        </p:nvSpPr>
        <p:spPr>
          <a:ln/>
        </p:spPr>
        <p:txBody>
          <a:bodyPr/>
          <a:lstStyle>
            <a:lvl1pPr>
              <a:defRPr/>
            </a:lvl1pPr>
          </a:lstStyle>
          <a:p>
            <a:pPr>
              <a:defRPr/>
            </a:pPr>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Rectangle 2"/>
          <p:cNvSpPr>
            <a:spLocks noGrp="1" noChangeArrowheads="1"/>
          </p:cNvSpPr>
          <p:nvPr>
            <p:ph type="dt" sz="half" idx="10"/>
          </p:nvPr>
        </p:nvSpPr>
        <p:spPr>
          <a:ln/>
        </p:spPr>
        <p:txBody>
          <a:bodyPr/>
          <a:lstStyle>
            <a:lvl1pPr>
              <a:defRPr/>
            </a:lvl1pPr>
          </a:lstStyle>
          <a:p>
            <a:pPr>
              <a:defRPr/>
            </a:pPr>
            <a:endParaRPr lang="el-GR"/>
          </a:p>
        </p:txBody>
      </p:sp>
      <p:sp>
        <p:nvSpPr>
          <p:cNvPr id="4" name="Rectangle 3"/>
          <p:cNvSpPr>
            <a:spLocks noGrp="1" noChangeArrowheads="1"/>
          </p:cNvSpPr>
          <p:nvPr>
            <p:ph type="sldNum" sz="quarter" idx="11"/>
          </p:nvPr>
        </p:nvSpPr>
        <p:spPr>
          <a:ln/>
        </p:spPr>
        <p:txBody>
          <a:bodyPr/>
          <a:lstStyle>
            <a:lvl1pPr>
              <a:defRPr/>
            </a:lvl1pPr>
          </a:lstStyle>
          <a:p>
            <a:pPr>
              <a:defRPr/>
            </a:pPr>
            <a:fld id="{9A54CF08-2E65-47A1-9E09-2F8CEFC6363E}" type="slidenum">
              <a:rPr lang="el-GR"/>
              <a:pPr>
                <a:defRPr/>
              </a:pPr>
              <a:t>‹#›</a:t>
            </a:fld>
            <a:endParaRPr lang="el-GR"/>
          </a:p>
        </p:txBody>
      </p:sp>
      <p:sp>
        <p:nvSpPr>
          <p:cNvPr id="5" name="Rectangle 14"/>
          <p:cNvSpPr>
            <a:spLocks noGrp="1" noChangeArrowheads="1"/>
          </p:cNvSpPr>
          <p:nvPr>
            <p:ph type="ftr" sz="quarter" idx="12"/>
          </p:nvPr>
        </p:nvSpPr>
        <p:spPr>
          <a:ln/>
        </p:spPr>
        <p:txBody>
          <a:bodyPr/>
          <a:lstStyle>
            <a:lvl1pPr>
              <a:defRPr/>
            </a:lvl1pPr>
          </a:lstStyle>
          <a:p>
            <a:pPr>
              <a:defRPr/>
            </a:pPr>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el-GR"/>
          </a:p>
        </p:txBody>
      </p:sp>
      <p:sp>
        <p:nvSpPr>
          <p:cNvPr id="3" name="Rectangle 3"/>
          <p:cNvSpPr>
            <a:spLocks noGrp="1" noChangeArrowheads="1"/>
          </p:cNvSpPr>
          <p:nvPr>
            <p:ph type="sldNum" sz="quarter" idx="11"/>
          </p:nvPr>
        </p:nvSpPr>
        <p:spPr>
          <a:ln/>
        </p:spPr>
        <p:txBody>
          <a:bodyPr/>
          <a:lstStyle>
            <a:lvl1pPr>
              <a:defRPr/>
            </a:lvl1pPr>
          </a:lstStyle>
          <a:p>
            <a:pPr>
              <a:defRPr/>
            </a:pPr>
            <a:fld id="{4C8A3D15-2EBE-4862-AE69-40B7FC60D565}" type="slidenum">
              <a:rPr lang="el-GR"/>
              <a:pPr>
                <a:defRPr/>
              </a:pPr>
              <a:t>‹#›</a:t>
            </a:fld>
            <a:endParaRPr lang="el-GR"/>
          </a:p>
        </p:txBody>
      </p:sp>
      <p:sp>
        <p:nvSpPr>
          <p:cNvPr id="4" name="Rectangle 14"/>
          <p:cNvSpPr>
            <a:spLocks noGrp="1" noChangeArrowheads="1"/>
          </p:cNvSpPr>
          <p:nvPr>
            <p:ph type="ftr" sz="quarter" idx="12"/>
          </p:nvPr>
        </p:nvSpPr>
        <p:spPr>
          <a:ln/>
        </p:spPr>
        <p:txBody>
          <a:bodyPr/>
          <a:lstStyle>
            <a:lvl1pPr>
              <a:defRPr/>
            </a:lvl1pPr>
          </a:lstStyle>
          <a:p>
            <a:pPr>
              <a:defRPr/>
            </a:pPr>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Rectangle 2"/>
          <p:cNvSpPr>
            <a:spLocks noGrp="1" noChangeArrowheads="1"/>
          </p:cNvSpPr>
          <p:nvPr>
            <p:ph type="dt" sz="half" idx="10"/>
          </p:nvPr>
        </p:nvSpPr>
        <p:spPr>
          <a:ln/>
        </p:spPr>
        <p:txBody>
          <a:bodyPr/>
          <a:lstStyle>
            <a:lvl1pPr>
              <a:defRPr/>
            </a:lvl1pPr>
          </a:lstStyle>
          <a:p>
            <a:pPr>
              <a:defRPr/>
            </a:pPr>
            <a:endParaRPr lang="el-GR"/>
          </a:p>
        </p:txBody>
      </p:sp>
      <p:sp>
        <p:nvSpPr>
          <p:cNvPr id="6" name="Rectangle 3"/>
          <p:cNvSpPr>
            <a:spLocks noGrp="1" noChangeArrowheads="1"/>
          </p:cNvSpPr>
          <p:nvPr>
            <p:ph type="sldNum" sz="quarter" idx="11"/>
          </p:nvPr>
        </p:nvSpPr>
        <p:spPr>
          <a:ln/>
        </p:spPr>
        <p:txBody>
          <a:bodyPr/>
          <a:lstStyle>
            <a:lvl1pPr>
              <a:defRPr/>
            </a:lvl1pPr>
          </a:lstStyle>
          <a:p>
            <a:pPr>
              <a:defRPr/>
            </a:pPr>
            <a:fld id="{7F7DA50C-5382-4933-A764-B98B5A71CEFA}" type="slidenum">
              <a:rPr lang="el-GR"/>
              <a:pPr>
                <a:defRPr/>
              </a:pPr>
              <a:t>‹#›</a:t>
            </a:fld>
            <a:endParaRPr lang="el-GR"/>
          </a:p>
        </p:txBody>
      </p:sp>
      <p:sp>
        <p:nvSpPr>
          <p:cNvPr id="7" name="Rectangle 14"/>
          <p:cNvSpPr>
            <a:spLocks noGrp="1" noChangeArrowheads="1"/>
          </p:cNvSpPr>
          <p:nvPr>
            <p:ph type="ftr" sz="quarter" idx="12"/>
          </p:nvPr>
        </p:nvSpPr>
        <p:spPr>
          <a:ln/>
        </p:spPr>
        <p:txBody>
          <a:bodyPr/>
          <a:lstStyle>
            <a:lvl1pPr>
              <a:defRPr/>
            </a:lvl1pPr>
          </a:lstStyle>
          <a:p>
            <a:pPr>
              <a:defRPr/>
            </a:pPr>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Rectangle 2"/>
          <p:cNvSpPr>
            <a:spLocks noGrp="1" noChangeArrowheads="1"/>
          </p:cNvSpPr>
          <p:nvPr>
            <p:ph type="dt" sz="half" idx="10"/>
          </p:nvPr>
        </p:nvSpPr>
        <p:spPr>
          <a:ln/>
        </p:spPr>
        <p:txBody>
          <a:bodyPr/>
          <a:lstStyle>
            <a:lvl1pPr>
              <a:defRPr/>
            </a:lvl1pPr>
          </a:lstStyle>
          <a:p>
            <a:pPr>
              <a:defRPr/>
            </a:pPr>
            <a:endParaRPr lang="el-GR"/>
          </a:p>
        </p:txBody>
      </p:sp>
      <p:sp>
        <p:nvSpPr>
          <p:cNvPr id="6" name="Rectangle 3"/>
          <p:cNvSpPr>
            <a:spLocks noGrp="1" noChangeArrowheads="1"/>
          </p:cNvSpPr>
          <p:nvPr>
            <p:ph type="sldNum" sz="quarter" idx="11"/>
          </p:nvPr>
        </p:nvSpPr>
        <p:spPr>
          <a:ln/>
        </p:spPr>
        <p:txBody>
          <a:bodyPr/>
          <a:lstStyle>
            <a:lvl1pPr>
              <a:defRPr/>
            </a:lvl1pPr>
          </a:lstStyle>
          <a:p>
            <a:pPr>
              <a:defRPr/>
            </a:pPr>
            <a:fld id="{2D462B1C-421D-4941-A019-6E993386355C}" type="slidenum">
              <a:rPr lang="el-GR"/>
              <a:pPr>
                <a:defRPr/>
              </a:pPr>
              <a:t>‹#›</a:t>
            </a:fld>
            <a:endParaRPr lang="el-GR"/>
          </a:p>
        </p:txBody>
      </p:sp>
      <p:sp>
        <p:nvSpPr>
          <p:cNvPr id="7" name="Rectangle 14"/>
          <p:cNvSpPr>
            <a:spLocks noGrp="1" noChangeArrowheads="1"/>
          </p:cNvSpPr>
          <p:nvPr>
            <p:ph type="ftr" sz="quarter" idx="12"/>
          </p:nvPr>
        </p:nvSpPr>
        <p:spPr>
          <a:ln/>
        </p:spPr>
        <p:txBody>
          <a:bodyPr/>
          <a:lstStyle>
            <a:lvl1pPr>
              <a:defRPr/>
            </a:lvl1pPr>
          </a:lstStyle>
          <a:p>
            <a:pPr>
              <a:defRPr/>
            </a:pPr>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dt" sz="half" idx="2"/>
          </p:nvPr>
        </p:nvSpPr>
        <p:spPr bwMode="auto">
          <a:xfrm>
            <a:off x="457200" y="6251575"/>
            <a:ext cx="21336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defRPr sz="1200">
                <a:latin typeface="Arial" pitchFamily="34" charset="0"/>
              </a:defRPr>
            </a:lvl1pPr>
          </a:lstStyle>
          <a:p>
            <a:pPr>
              <a:defRPr/>
            </a:pPr>
            <a:endParaRPr lang="el-GR"/>
          </a:p>
        </p:txBody>
      </p:sp>
      <p:sp>
        <p:nvSpPr>
          <p:cNvPr id="7171" name="Rectangle 3"/>
          <p:cNvSpPr>
            <a:spLocks noGrp="1" noChangeArrowheads="1"/>
          </p:cNvSpPr>
          <p:nvPr>
            <p:ph type="sldNum" sz="quarter" idx="4"/>
          </p:nvPr>
        </p:nvSpPr>
        <p:spPr bwMode="auto">
          <a:xfrm>
            <a:off x="6553200" y="6248400"/>
            <a:ext cx="21336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FB8CB9D5-F3CE-4FB1-880D-99EE42D9F366}" type="slidenum">
              <a:rPr lang="el-GR"/>
              <a:pPr>
                <a:defRPr/>
              </a:pPr>
              <a:t>‹#›</a:t>
            </a:fld>
            <a:endParaRPr lang="el-GR"/>
          </a:p>
        </p:txBody>
      </p:sp>
      <p:grpSp>
        <p:nvGrpSpPr>
          <p:cNvPr id="1028" name="Group 4"/>
          <p:cNvGrpSpPr>
            <a:grpSpLocks/>
          </p:cNvGrpSpPr>
          <p:nvPr/>
        </p:nvGrpSpPr>
        <p:grpSpPr bwMode="auto">
          <a:xfrm>
            <a:off x="0" y="0"/>
            <a:ext cx="9140825" cy="6850063"/>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7174" name="Freeform 6"/>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extLst>
            </p:spPr>
            <p:txBody>
              <a:bodyPr/>
              <a:lstStyle/>
              <a:p>
                <a:pPr>
                  <a:defRPr/>
                </a:pPr>
                <a:endParaRPr lang="el-GR"/>
              </a:p>
            </p:txBody>
          </p:sp>
          <p:sp>
            <p:nvSpPr>
              <p:cNvPr id="7175" name="Freeform 7"/>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extLst>
            </p:spPr>
            <p:txBody>
              <a:bodyPr/>
              <a:lstStyle/>
              <a:p>
                <a:pPr>
                  <a:defRPr/>
                </a:pPr>
                <a:endParaRPr lang="el-GR"/>
              </a:p>
            </p:txBody>
          </p:sp>
          <p:sp>
            <p:nvSpPr>
              <p:cNvPr id="7176" name="Freeform 8"/>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extLst>
            </p:spPr>
            <p:txBody>
              <a:bodyPr/>
              <a:lstStyle/>
              <a:p>
                <a:pPr>
                  <a:defRPr/>
                </a:pPr>
                <a:endParaRPr lang="el-GR"/>
              </a:p>
            </p:txBody>
          </p:sp>
          <p:sp>
            <p:nvSpPr>
              <p:cNvPr id="1038" name="Freeform 9"/>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w="9525">
                <a:noFill/>
                <a:round/>
                <a:headEnd/>
                <a:tailEnd/>
              </a:ln>
            </p:spPr>
            <p:txBody>
              <a:bodyPr/>
              <a:lstStyle/>
              <a:p>
                <a:pPr>
                  <a:defRPr/>
                </a:pPr>
                <a:endParaRPr lang="el-GR"/>
              </a:p>
            </p:txBody>
          </p:sp>
          <p:sp>
            <p:nvSpPr>
              <p:cNvPr id="7178" name="Freeform 10"/>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extLst>
            </p:spPr>
            <p:txBody>
              <a:bodyPr/>
              <a:lstStyle/>
              <a:p>
                <a:pPr>
                  <a:defRPr/>
                </a:pPr>
                <a:endParaRPr lang="el-GR"/>
              </a:p>
            </p:txBody>
          </p:sp>
        </p:grpSp>
        <p:sp>
          <p:nvSpPr>
            <p:cNvPr id="7179" name="Freeform 11"/>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extLst>
          </p:spPr>
          <p:txBody>
            <a:bodyPr/>
            <a:lstStyle/>
            <a:p>
              <a:pPr>
                <a:defRPr/>
              </a:pPr>
              <a:endParaRPr lang="el-GR"/>
            </a:p>
          </p:txBody>
        </p:sp>
        <p:sp>
          <p:nvSpPr>
            <p:cNvPr id="1034" name="Freeform 12"/>
            <p:cNvSpPr>
              <a:spLocks/>
            </p:cNvSpPr>
            <p:nvPr/>
          </p:nvSpPr>
          <p:spPr bwMode="hidden">
            <a:xfrm>
              <a:off x="0" y="0"/>
              <a:ext cx="5758" cy="1776"/>
            </a:xfrm>
            <a:custGeom>
              <a:avLst/>
              <a:gdLst>
                <a:gd name="T0" fmla="*/ 0 w 5740"/>
                <a:gd name="T1" fmla="*/ 0 h 1906"/>
                <a:gd name="T2" fmla="*/ 0 w 5740"/>
                <a:gd name="T3" fmla="*/ 1542 h 1906"/>
                <a:gd name="T4" fmla="*/ 5794 w 5740"/>
                <a:gd name="T5" fmla="*/ 1542 h 1906"/>
                <a:gd name="T6" fmla="*/ 5794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l-GR"/>
            </a:p>
          </p:txBody>
        </p:sp>
      </p:grpSp>
      <p:sp>
        <p:nvSpPr>
          <p:cNvPr id="7181" name="Rectangle 13"/>
          <p:cNvSpPr>
            <a:spLocks noGrp="1" noRot="1" noChangeArrowheads="1"/>
          </p:cNvSpPr>
          <p:nvPr>
            <p:ph type="title"/>
          </p:nvPr>
        </p:nvSpPr>
        <p:spPr bwMode="auto">
          <a:xfrm>
            <a:off x="457200" y="274638"/>
            <a:ext cx="8229600" cy="11430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ctr" anchorCtr="0" compatLnSpc="1">
            <a:prstTxWarp prst="textNoShape">
              <a:avLst/>
            </a:prstTxWarp>
          </a:bodyPr>
          <a:lstStyle/>
          <a:p>
            <a:pPr lvl="0"/>
            <a:r>
              <a:rPr lang="el-GR" smtClean="0"/>
              <a:t>Κάντε κλικ για να επεξεργαστείτε τον τίτλο</a:t>
            </a:r>
          </a:p>
        </p:txBody>
      </p:sp>
      <p:sp>
        <p:nvSpPr>
          <p:cNvPr id="7182" name="Rectangle 14"/>
          <p:cNvSpPr>
            <a:spLocks noGrp="1" noChangeArrowheads="1"/>
          </p:cNvSpPr>
          <p:nvPr>
            <p:ph type="ftr" sz="quarter" idx="3"/>
          </p:nvPr>
        </p:nvSpPr>
        <p:spPr bwMode="auto">
          <a:xfrm>
            <a:off x="3124200" y="6248400"/>
            <a:ext cx="28956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ctr">
              <a:defRPr sz="1200">
                <a:latin typeface="Arial" pitchFamily="34" charset="0"/>
              </a:defRPr>
            </a:lvl1pPr>
          </a:lstStyle>
          <a:p>
            <a:pPr>
              <a:defRPr/>
            </a:pPr>
            <a:endParaRPr lang="el-GR"/>
          </a:p>
        </p:txBody>
      </p:sp>
      <p:sp>
        <p:nvSpPr>
          <p:cNvPr id="7183" name="Rectangle 15"/>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Tree>
  </p:cSld>
  <p:clrMap bg1="dk2" tx1="lt1" bg2="dk1" tx2="lt2" accent1="accent1" accent2="accent2" accent3="accent3" accent4="accent4" accent5="accent5" accent6="accent6" hlink="hlink" folHlink="folHlink"/>
  <p:sldLayoutIdLst>
    <p:sldLayoutId id="2147483720"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13.xml"/><Relationship Id="rId4" Type="http://schemas.openxmlformats.org/officeDocument/2006/relationships/image" Target="../media/image6.wmf"/></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23850" y="549275"/>
            <a:ext cx="8458200" cy="1920875"/>
          </a:xfrm>
        </p:spPr>
        <p:txBody>
          <a:bodyPr/>
          <a:lstStyle/>
          <a:p>
            <a:pPr eaLnBrk="1" hangingPunct="1">
              <a:defRPr/>
            </a:pPr>
            <a:r>
              <a:rPr lang="el-GR" sz="3200" smtClean="0">
                <a:latin typeface="Arial" pitchFamily="34" charset="0"/>
              </a:rPr>
              <a:t>ΕΦΑΡΜΟΓΗ ΠΡΟΓΡΑΜΜΑΤΟΣ ΚΥΚΛΟΦΟΡΙΑΚΗΣ ΑΓΩΓΗΣ ΣΕ ΕΝΗΛΙΚΕΣ ΜΕ ΕΛΑΦΡΑ ΝΟΗΤΙΚΗ ΚΑΘΥΣΤΕΡΗΣΗ </a:t>
            </a:r>
          </a:p>
        </p:txBody>
      </p:sp>
      <p:sp>
        <p:nvSpPr>
          <p:cNvPr id="2051" name="Rectangle 3"/>
          <p:cNvSpPr>
            <a:spLocks noGrp="1" noChangeArrowheads="1"/>
          </p:cNvSpPr>
          <p:nvPr>
            <p:ph type="subTitle" idx="1"/>
          </p:nvPr>
        </p:nvSpPr>
        <p:spPr>
          <a:xfrm>
            <a:off x="196850" y="4391025"/>
            <a:ext cx="8947150" cy="2466975"/>
          </a:xfrm>
        </p:spPr>
        <p:txBody>
          <a:bodyPr/>
          <a:lstStyle/>
          <a:p>
            <a:pPr eaLnBrk="1" hangingPunct="1">
              <a:lnSpc>
                <a:spcPct val="80000"/>
              </a:lnSpc>
              <a:defRPr/>
            </a:pPr>
            <a:endParaRPr lang="en-US" sz="1600" b="1" dirty="0" smtClean="0">
              <a:solidFill>
                <a:schemeClr val="folHlink"/>
              </a:solidFill>
              <a:latin typeface="Arial" pitchFamily="34" charset="0"/>
            </a:endParaRPr>
          </a:p>
          <a:p>
            <a:pPr eaLnBrk="1" hangingPunct="1">
              <a:lnSpc>
                <a:spcPct val="80000"/>
              </a:lnSpc>
              <a:defRPr/>
            </a:pPr>
            <a:r>
              <a:rPr lang="en-GB" b="1" dirty="0" err="1" smtClean="0">
                <a:solidFill>
                  <a:srgbClr val="A50021"/>
                </a:solidFill>
              </a:rPr>
              <a:t>alevriadoua</a:t>
            </a:r>
            <a:r>
              <a:rPr lang="el-GR" b="1" dirty="0" smtClean="0">
                <a:solidFill>
                  <a:srgbClr val="A50021"/>
                </a:solidFill>
              </a:rPr>
              <a:t>@</a:t>
            </a:r>
            <a:r>
              <a:rPr lang="en-GB" b="1" dirty="0" err="1" smtClean="0">
                <a:solidFill>
                  <a:srgbClr val="A50021"/>
                </a:solidFill>
              </a:rPr>
              <a:t>gmail</a:t>
            </a:r>
            <a:r>
              <a:rPr lang="el-GR" b="1" dirty="0" smtClean="0">
                <a:solidFill>
                  <a:srgbClr val="A50021"/>
                </a:solidFill>
              </a:rPr>
              <a:t>.</a:t>
            </a:r>
            <a:r>
              <a:rPr lang="en-GB" b="1" dirty="0" smtClean="0">
                <a:solidFill>
                  <a:srgbClr val="A50021"/>
                </a:solidFill>
              </a:rPr>
              <a:t>com</a:t>
            </a:r>
            <a:endParaRPr lang="el-GR" b="1" dirty="0" smtClean="0">
              <a:solidFill>
                <a:srgbClr val="A50021"/>
              </a:solidFill>
            </a:endParaRPr>
          </a:p>
        </p:txBody>
      </p:sp>
      <p:pic>
        <p:nvPicPr>
          <p:cNvPr id="2053" name="Picture 5" descr="MCj02903870000[1]"/>
          <p:cNvPicPr>
            <a:picLocks noChangeAspect="1" noChangeArrowheads="1"/>
          </p:cNvPicPr>
          <p:nvPr/>
        </p:nvPicPr>
        <p:blipFill>
          <a:blip r:embed="rId2"/>
          <a:srcRect/>
          <a:stretch>
            <a:fillRect/>
          </a:stretch>
        </p:blipFill>
        <p:spPr bwMode="auto">
          <a:xfrm>
            <a:off x="3635375" y="2205038"/>
            <a:ext cx="1898650" cy="2081212"/>
          </a:xfrm>
          <a:prstGeom prst="rect">
            <a:avLst/>
          </a:prstGeom>
          <a:noFill/>
          <a:ln w="9525">
            <a:noFill/>
            <a:miter lim="800000"/>
            <a:headEnd/>
            <a:tailEnd/>
          </a:ln>
        </p:spPr>
      </p:pic>
    </p:spTree>
  </p:cSld>
  <p:clrMapOvr>
    <a:masterClrMapping/>
  </p:clrMapOvr>
  <p:transition spd="med">
    <p:pull dir="l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500" fill="hold"/>
                                        <p:tgtEl>
                                          <p:spTgt spid="2050"/>
                                        </p:tgtEl>
                                        <p:attrNameLst>
                                          <p:attrName>ppt_w</p:attrName>
                                        </p:attrNameLst>
                                      </p:cBhvr>
                                      <p:tavLst>
                                        <p:tav tm="0">
                                          <p:val>
                                            <p:fltVal val="0"/>
                                          </p:val>
                                        </p:tav>
                                        <p:tav tm="100000">
                                          <p:val>
                                            <p:strVal val="#ppt_w"/>
                                          </p:val>
                                        </p:tav>
                                      </p:tavLst>
                                    </p:anim>
                                    <p:anim calcmode="lin" valueType="num">
                                      <p:cBhvr>
                                        <p:cTn id="8" dur="500" fill="hold"/>
                                        <p:tgtEl>
                                          <p:spTgt spid="2050"/>
                                        </p:tgtEl>
                                        <p:attrNameLst>
                                          <p:attrName>ppt_h</p:attrName>
                                        </p:attrNameLst>
                                      </p:cBhvr>
                                      <p:tavLst>
                                        <p:tav tm="0">
                                          <p:val>
                                            <p:fltVal val="0"/>
                                          </p:val>
                                        </p:tav>
                                        <p:tav tm="100000">
                                          <p:val>
                                            <p:strVal val="#ppt_h"/>
                                          </p:val>
                                        </p:tav>
                                      </p:tavLst>
                                    </p:anim>
                                    <p:animEffect transition="in" filter="fade">
                                      <p:cBhvr>
                                        <p:cTn id="9" dur="500"/>
                                        <p:tgtEl>
                                          <p:spTgt spid="2050"/>
                                        </p:tgtEl>
                                      </p:cBhvr>
                                    </p:animEffect>
                                  </p:childTnLst>
                                </p:cTn>
                              </p:par>
                            </p:childTnLst>
                          </p:cTn>
                        </p:par>
                        <p:par>
                          <p:cTn id="10" fill="hold" nodeType="afterGroup">
                            <p:stCondLst>
                              <p:cond delay="500"/>
                            </p:stCondLst>
                            <p:childTnLst>
                              <p:par>
                                <p:cTn id="11" presetID="53" presetClass="entr" presetSubtype="0" fill="hold" grpId="0" nodeType="afterEffect">
                                  <p:stCondLst>
                                    <p:cond delay="0"/>
                                  </p:stCondLst>
                                  <p:childTnLst>
                                    <p:set>
                                      <p:cBhvr>
                                        <p:cTn id="12" dur="1" fill="hold">
                                          <p:stCondLst>
                                            <p:cond delay="0"/>
                                          </p:stCondLst>
                                        </p:cTn>
                                        <p:tgtEl>
                                          <p:spTgt spid="2051">
                                            <p:txEl>
                                              <p:pRg st="1" end="1"/>
                                            </p:txEl>
                                          </p:spTgt>
                                        </p:tgtEl>
                                        <p:attrNameLst>
                                          <p:attrName>style.visibility</p:attrName>
                                        </p:attrNameLst>
                                      </p:cBhvr>
                                      <p:to>
                                        <p:strVal val="visible"/>
                                      </p:to>
                                    </p:set>
                                    <p:anim calcmode="lin" valueType="num">
                                      <p:cBhvr>
                                        <p:cTn id="13" dur="500" fill="hold"/>
                                        <p:tgtEl>
                                          <p:spTgt spid="2051">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2051">
                                            <p:txEl>
                                              <p:pRg st="1" end="1"/>
                                            </p:txEl>
                                          </p:spTgt>
                                        </p:tgtEl>
                                        <p:attrNameLst>
                                          <p:attrName>ppt_h</p:attrName>
                                        </p:attrNameLst>
                                      </p:cBhvr>
                                      <p:tavLst>
                                        <p:tav tm="0">
                                          <p:val>
                                            <p:fltVal val="0"/>
                                          </p:val>
                                        </p:tav>
                                        <p:tav tm="100000">
                                          <p:val>
                                            <p:strVal val="#ppt_h"/>
                                          </p:val>
                                        </p:tav>
                                      </p:tavLst>
                                    </p:anim>
                                    <p:animEffect transition="in" filter="fade">
                                      <p:cBhvr>
                                        <p:cTn id="15" dur="500"/>
                                        <p:tgtEl>
                                          <p:spTgt spid="2051">
                                            <p:txEl>
                                              <p:pRg st="1" end="1"/>
                                            </p:txEl>
                                          </p:spTgt>
                                        </p:tgtEl>
                                      </p:cBhvr>
                                    </p:animEffect>
                                  </p:childTnLst>
                                </p:cTn>
                              </p:par>
                            </p:childTnLst>
                          </p:cTn>
                        </p:par>
                        <p:par>
                          <p:cTn id="16" fill="hold" nodeType="afterGroup">
                            <p:stCondLst>
                              <p:cond delay="1000"/>
                            </p:stCondLst>
                            <p:childTnLst>
                              <p:par>
                                <p:cTn id="17" presetID="53" presetClass="entr" presetSubtype="0" fill="hold" nodeType="afterEffect">
                                  <p:stCondLst>
                                    <p:cond delay="0"/>
                                  </p:stCondLst>
                                  <p:childTnLst>
                                    <p:set>
                                      <p:cBhvr>
                                        <p:cTn id="18" dur="1" fill="hold">
                                          <p:stCondLst>
                                            <p:cond delay="0"/>
                                          </p:stCondLst>
                                        </p:cTn>
                                        <p:tgtEl>
                                          <p:spTgt spid="2053"/>
                                        </p:tgtEl>
                                        <p:attrNameLst>
                                          <p:attrName>style.visibility</p:attrName>
                                        </p:attrNameLst>
                                      </p:cBhvr>
                                      <p:to>
                                        <p:strVal val="visible"/>
                                      </p:to>
                                    </p:set>
                                    <p:anim calcmode="lin" valueType="num">
                                      <p:cBhvr>
                                        <p:cTn id="19" dur="500" fill="hold"/>
                                        <p:tgtEl>
                                          <p:spTgt spid="2053"/>
                                        </p:tgtEl>
                                        <p:attrNameLst>
                                          <p:attrName>ppt_w</p:attrName>
                                        </p:attrNameLst>
                                      </p:cBhvr>
                                      <p:tavLst>
                                        <p:tav tm="0">
                                          <p:val>
                                            <p:fltVal val="0"/>
                                          </p:val>
                                        </p:tav>
                                        <p:tav tm="100000">
                                          <p:val>
                                            <p:strVal val="#ppt_w"/>
                                          </p:val>
                                        </p:tav>
                                      </p:tavLst>
                                    </p:anim>
                                    <p:anim calcmode="lin" valueType="num">
                                      <p:cBhvr>
                                        <p:cTn id="20" dur="500" fill="hold"/>
                                        <p:tgtEl>
                                          <p:spTgt spid="2053"/>
                                        </p:tgtEl>
                                        <p:attrNameLst>
                                          <p:attrName>ppt_h</p:attrName>
                                        </p:attrNameLst>
                                      </p:cBhvr>
                                      <p:tavLst>
                                        <p:tav tm="0">
                                          <p:val>
                                            <p:fltVal val="0"/>
                                          </p:val>
                                        </p:tav>
                                        <p:tav tm="100000">
                                          <p:val>
                                            <p:strVal val="#ppt_h"/>
                                          </p:val>
                                        </p:tav>
                                      </p:tavLst>
                                    </p:anim>
                                    <p:animEffect transition="in" filter="fade">
                                      <p:cBhvr>
                                        <p:cTn id="21" dur="500"/>
                                        <p:tgtEl>
                                          <p:spTgt spid="20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1"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rrowheads="1"/>
          </p:cNvSpPr>
          <p:nvPr>
            <p:ph type="title"/>
          </p:nvPr>
        </p:nvSpPr>
        <p:spPr/>
        <p:txBody>
          <a:bodyPr/>
          <a:lstStyle/>
          <a:p>
            <a:pPr eaLnBrk="1" hangingPunct="1"/>
            <a:r>
              <a:rPr lang="el-GR" smtClean="0">
                <a:effectLst/>
                <a:latin typeface="Arial" charset="0"/>
              </a:rPr>
              <a:t>… ΜΕΘΟΔΟΛΟΓΙΑ …</a:t>
            </a:r>
          </a:p>
        </p:txBody>
      </p:sp>
      <p:sp>
        <p:nvSpPr>
          <p:cNvPr id="25603" name="Rectangle 3"/>
          <p:cNvSpPr>
            <a:spLocks noGrp="1" noChangeArrowheads="1"/>
          </p:cNvSpPr>
          <p:nvPr>
            <p:ph type="body" sz="half" idx="1"/>
          </p:nvPr>
        </p:nvSpPr>
        <p:spPr>
          <a:xfrm>
            <a:off x="457200" y="1916113"/>
            <a:ext cx="7931150" cy="4210050"/>
          </a:xfrm>
        </p:spPr>
        <p:txBody>
          <a:bodyPr/>
          <a:lstStyle/>
          <a:p>
            <a:pPr eaLnBrk="1" hangingPunct="1"/>
            <a:r>
              <a:rPr lang="el-GR" sz="2800" b="1" smtClean="0">
                <a:effectLst/>
                <a:latin typeface="Arial" charset="0"/>
              </a:rPr>
              <a:t>Παρέμβαση η οποία περιλαμβάνει τις </a:t>
            </a:r>
            <a:br>
              <a:rPr lang="el-GR" sz="2800" b="1" smtClean="0">
                <a:effectLst/>
                <a:latin typeface="Arial" charset="0"/>
              </a:rPr>
            </a:br>
            <a:r>
              <a:rPr lang="el-GR" sz="2800" b="1" smtClean="0">
                <a:effectLst/>
                <a:latin typeface="Arial" charset="0"/>
              </a:rPr>
              <a:t>εξής δραστηριότητες: </a:t>
            </a:r>
          </a:p>
          <a:p>
            <a:pPr lvl="1" eaLnBrk="1" hangingPunct="1"/>
            <a:r>
              <a:rPr lang="el-GR" sz="2400" b="1" smtClean="0">
                <a:effectLst/>
                <a:latin typeface="Arial" charset="0"/>
              </a:rPr>
              <a:t>ασκήσεις αναγνώρισης σημάτων, παιχνίδια με μεταφορικά μέσα, παιχνίδια σωστής κυκλοφοριακής συμπεριφοράς στον υπολογιστή, παιχνίδια σε μακέτα, επιτραπέζια παιχνίδια με θέμα την κυκλοφορία πεζών με ασφάλεια και τέλος δράση σε πραγματικές κυκλοφοριακές συνθήκες (πάρκο κυκλοφοριακής αγωγής) (Πίνακας 2). </a:t>
            </a:r>
            <a:endParaRPr lang="el-GR" sz="2400" b="1" i="1" smtClean="0">
              <a:effectLst/>
              <a:latin typeface="Arial" charset="0"/>
            </a:endParaRPr>
          </a:p>
        </p:txBody>
      </p:sp>
      <p:pic>
        <p:nvPicPr>
          <p:cNvPr id="25604" name="Picture 4" descr="MCj00890840000[1]"/>
          <p:cNvPicPr>
            <a:picLocks noChangeAspect="1" noChangeArrowheads="1"/>
          </p:cNvPicPr>
          <p:nvPr>
            <p:ph sz="half" idx="2"/>
          </p:nvPr>
        </p:nvPicPr>
        <p:blipFill>
          <a:blip r:embed="rId2"/>
          <a:srcRect/>
          <a:stretch>
            <a:fillRect/>
          </a:stretch>
        </p:blipFill>
        <p:spPr>
          <a:xfrm>
            <a:off x="7524750" y="549275"/>
            <a:ext cx="1463675" cy="1804988"/>
          </a:xfrm>
          <a:noFill/>
        </p:spPr>
      </p:pic>
    </p:spTree>
  </p:cSld>
  <p:clrMapOvr>
    <a:masterClrMapping/>
  </p:clrMapOvr>
  <p:transition spd="med">
    <p:push/>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0"/>
                                  </p:stCondLst>
                                  <p:childTnLst>
                                    <p:set>
                                      <p:cBhvr>
                                        <p:cTn id="6" dur="1" fill="hold">
                                          <p:stCondLst>
                                            <p:cond delay="0"/>
                                          </p:stCondLst>
                                        </p:cTn>
                                        <p:tgtEl>
                                          <p:spTgt spid="25602"/>
                                        </p:tgtEl>
                                        <p:attrNameLst>
                                          <p:attrName>style.visibility</p:attrName>
                                        </p:attrNameLst>
                                      </p:cBhvr>
                                      <p:to>
                                        <p:strVal val="visible"/>
                                      </p:to>
                                    </p:set>
                                    <p:animEffect transition="in" filter="strips(downRight)">
                                      <p:cBhvr>
                                        <p:cTn id="7" dur="500"/>
                                        <p:tgtEl>
                                          <p:spTgt spid="25602"/>
                                        </p:tgtEl>
                                      </p:cBhvr>
                                    </p:animEffect>
                                  </p:childTnLst>
                                </p:cTn>
                              </p:par>
                            </p:childTnLst>
                          </p:cTn>
                        </p:par>
                        <p:par>
                          <p:cTn id="8" fill="hold" nodeType="afterGroup">
                            <p:stCondLst>
                              <p:cond delay="500"/>
                            </p:stCondLst>
                            <p:childTnLst>
                              <p:par>
                                <p:cTn id="9" presetID="18" presetClass="entr" presetSubtype="6" fill="hold" grpId="0" nodeType="afterEffect">
                                  <p:stCondLst>
                                    <p:cond delay="0"/>
                                  </p:stCondLst>
                                  <p:childTnLst>
                                    <p:set>
                                      <p:cBhvr>
                                        <p:cTn id="10" dur="1" fill="hold">
                                          <p:stCondLst>
                                            <p:cond delay="0"/>
                                          </p:stCondLst>
                                        </p:cTn>
                                        <p:tgtEl>
                                          <p:spTgt spid="25603">
                                            <p:txEl>
                                              <p:pRg st="0" end="0"/>
                                            </p:txEl>
                                          </p:spTgt>
                                        </p:tgtEl>
                                        <p:attrNameLst>
                                          <p:attrName>style.visibility</p:attrName>
                                        </p:attrNameLst>
                                      </p:cBhvr>
                                      <p:to>
                                        <p:strVal val="visible"/>
                                      </p:to>
                                    </p:set>
                                    <p:animEffect transition="in" filter="strips(downRight)">
                                      <p:cBhvr>
                                        <p:cTn id="11" dur="500"/>
                                        <p:tgtEl>
                                          <p:spTgt spid="25603">
                                            <p:txEl>
                                              <p:pRg st="0" end="0"/>
                                            </p:txEl>
                                          </p:spTgt>
                                        </p:tgtEl>
                                      </p:cBhvr>
                                    </p:animEffect>
                                  </p:childTnLst>
                                </p:cTn>
                              </p:par>
                            </p:childTnLst>
                          </p:cTn>
                        </p:par>
                        <p:par>
                          <p:cTn id="12" fill="hold" nodeType="afterGroup">
                            <p:stCondLst>
                              <p:cond delay="1000"/>
                            </p:stCondLst>
                            <p:childTnLst>
                              <p:par>
                                <p:cTn id="13" presetID="18" presetClass="entr" presetSubtype="6" fill="hold" grpId="0" nodeType="afterEffect">
                                  <p:stCondLst>
                                    <p:cond delay="0"/>
                                  </p:stCondLst>
                                  <p:childTnLst>
                                    <p:set>
                                      <p:cBhvr>
                                        <p:cTn id="14" dur="1" fill="hold">
                                          <p:stCondLst>
                                            <p:cond delay="0"/>
                                          </p:stCondLst>
                                        </p:cTn>
                                        <p:tgtEl>
                                          <p:spTgt spid="25603">
                                            <p:txEl>
                                              <p:pRg st="1" end="1"/>
                                            </p:txEl>
                                          </p:spTgt>
                                        </p:tgtEl>
                                        <p:attrNameLst>
                                          <p:attrName>style.visibility</p:attrName>
                                        </p:attrNameLst>
                                      </p:cBhvr>
                                      <p:to>
                                        <p:strVal val="visible"/>
                                      </p:to>
                                    </p:set>
                                    <p:animEffect transition="in" filter="strips(downRight)">
                                      <p:cBhvr>
                                        <p:cTn id="15" dur="500"/>
                                        <p:tgtEl>
                                          <p:spTgt spid="25603">
                                            <p:txEl>
                                              <p:pRg st="1" end="1"/>
                                            </p:txEl>
                                          </p:spTgt>
                                        </p:tgtEl>
                                      </p:cBhvr>
                                    </p:animEffect>
                                  </p:childTnLst>
                                </p:cTn>
                              </p:par>
                            </p:childTnLst>
                          </p:cTn>
                        </p:par>
                        <p:par>
                          <p:cTn id="16" fill="hold" nodeType="afterGroup">
                            <p:stCondLst>
                              <p:cond delay="1500"/>
                            </p:stCondLst>
                            <p:childTnLst>
                              <p:par>
                                <p:cTn id="17" presetID="18" presetClass="entr" presetSubtype="6" fill="hold" nodeType="afterEffect">
                                  <p:stCondLst>
                                    <p:cond delay="0"/>
                                  </p:stCondLst>
                                  <p:childTnLst>
                                    <p:set>
                                      <p:cBhvr>
                                        <p:cTn id="18" dur="1" fill="hold">
                                          <p:stCondLst>
                                            <p:cond delay="0"/>
                                          </p:stCondLst>
                                        </p:cTn>
                                        <p:tgtEl>
                                          <p:spTgt spid="25604"/>
                                        </p:tgtEl>
                                        <p:attrNameLst>
                                          <p:attrName>style.visibility</p:attrName>
                                        </p:attrNameLst>
                                      </p:cBhvr>
                                      <p:to>
                                        <p:strVal val="visible"/>
                                      </p:to>
                                    </p:set>
                                    <p:animEffect transition="in" filter="strips(downRight)">
                                      <p:cBhvr>
                                        <p:cTn id="19" dur="500"/>
                                        <p:tgtEl>
                                          <p:spTgt spid="256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p:bldP spid="2560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992" name="Group 152"/>
          <p:cNvGraphicFramePr>
            <a:graphicFrameLocks noGrp="1"/>
          </p:cNvGraphicFramePr>
          <p:nvPr/>
        </p:nvGraphicFramePr>
        <p:xfrm>
          <a:off x="287338" y="765175"/>
          <a:ext cx="8856662" cy="6065838"/>
        </p:xfrm>
        <a:graphic>
          <a:graphicData uri="http://schemas.openxmlformats.org/drawingml/2006/table">
            <a:tbl>
              <a:tblPr/>
              <a:tblGrid>
                <a:gridCol w="1185862"/>
                <a:gridCol w="2051050"/>
                <a:gridCol w="5619750"/>
              </a:tblGrid>
              <a:tr h="67059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400" b="1" i="0" u="sng" strike="noStrike" cap="none" normalizeH="0" baseline="0" smtClean="0">
                          <a:ln>
                            <a:noFill/>
                          </a:ln>
                          <a:solidFill>
                            <a:schemeClr val="tx1"/>
                          </a:solidFill>
                          <a:effectLst/>
                          <a:latin typeface="Times New Roman" pitchFamily="18" charset="0"/>
                          <a:cs typeface="Times New Roman" pitchFamily="18" charset="0"/>
                        </a:rPr>
                        <a:t>Γενική ενότητα </a:t>
                      </a:r>
                      <a:endParaRPr kumimoji="0" lang="el-GR" sz="2000" b="1" i="0" u="none" strike="noStrike" cap="none" normalizeH="0" baseline="0" smtClean="0">
                        <a:ln>
                          <a:noFill/>
                        </a:ln>
                        <a:solidFill>
                          <a:schemeClr val="tx1"/>
                        </a:solidFill>
                        <a:effectLst/>
                        <a:latin typeface="Arial" pitchFamily="34"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1" i="0" u="sng" strike="noStrike" cap="none" normalizeH="0" baseline="0" smtClean="0">
                          <a:ln>
                            <a:noFill/>
                          </a:ln>
                          <a:solidFill>
                            <a:schemeClr val="tx1"/>
                          </a:solidFill>
                          <a:effectLst/>
                          <a:latin typeface="Times New Roman" pitchFamily="18" charset="0"/>
                          <a:cs typeface="Times New Roman" pitchFamily="18" charset="0"/>
                        </a:rPr>
                        <a:t>ΔΙΔΑΚΤΙΚΟΙ ΣΤΟΧΟΙ</a:t>
                      </a:r>
                      <a:endParaRPr kumimoji="0" lang="el-GR" sz="12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200" b="1" i="0" u="none" strike="noStrike" cap="none" normalizeH="0" baseline="0" smtClean="0">
                          <a:ln>
                            <a:noFill/>
                          </a:ln>
                          <a:solidFill>
                            <a:schemeClr val="tx1"/>
                          </a:solidFill>
                          <a:effectLst/>
                          <a:latin typeface="Times New Roman" pitchFamily="18" charset="0"/>
                          <a:cs typeface="Times New Roman" pitchFamily="18" charset="0"/>
                        </a:rPr>
                        <a:t>Ο καταρτιζόμενος πρέπει να είναι σε θέση να: </a:t>
                      </a:r>
                      <a:endParaRPr kumimoji="0" lang="el-GR" sz="1800" b="1" i="0" u="none" strike="noStrike" cap="none" normalizeH="0" baseline="0" smtClean="0">
                        <a:ln>
                          <a:noFill/>
                        </a:ln>
                        <a:solidFill>
                          <a:schemeClr val="tx1"/>
                        </a:solidFill>
                        <a:effectLst/>
                        <a:latin typeface="Arial" pitchFamily="34"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400" b="1" i="0" u="sng"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l-GR" sz="1600" b="1" i="0" u="sng" strike="noStrike" cap="none" normalizeH="0" baseline="0" smtClean="0">
                          <a:ln>
                            <a:noFill/>
                          </a:ln>
                          <a:solidFill>
                            <a:schemeClr val="tx1"/>
                          </a:solidFill>
                          <a:effectLst/>
                          <a:latin typeface="Times New Roman" pitchFamily="18" charset="0"/>
                          <a:cs typeface="Times New Roman" pitchFamily="18" charset="0"/>
                        </a:rPr>
                        <a:t>ΔΡΑΣΤΗΡΙΟΤΗΤΕΣ</a:t>
                      </a:r>
                      <a:endParaRPr kumimoji="0" lang="el-GR" sz="2400" b="1" i="0" u="none" strike="noStrike" cap="none" normalizeH="0" baseline="0" smtClean="0">
                        <a:ln>
                          <a:noFill/>
                        </a:ln>
                        <a:solidFill>
                          <a:schemeClr val="tx1"/>
                        </a:solidFill>
                        <a:effectLst/>
                        <a:latin typeface="Arial" pitchFamily="34"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57224">
                <a:tc rowSpan="7">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1" i="0" u="none" strike="noStrike" cap="none" normalizeH="0" baseline="0" smtClean="0">
                          <a:ln>
                            <a:noFill/>
                          </a:ln>
                          <a:solidFill>
                            <a:schemeClr val="tx1"/>
                          </a:solidFill>
                          <a:effectLst/>
                          <a:latin typeface="Times New Roman" pitchFamily="18" charset="0"/>
                          <a:cs typeface="Times New Roman" pitchFamily="18" charset="0"/>
                        </a:rPr>
                        <a:t>Επικοινωνία</a:t>
                      </a:r>
                      <a:r>
                        <a:rPr kumimoji="0" lang="el-GR" sz="1200" b="1" i="0" u="none" strike="noStrike" cap="none" normalizeH="0" baseline="0" smtClean="0">
                          <a:ln>
                            <a:noFill/>
                          </a:ln>
                          <a:solidFill>
                            <a:schemeClr val="tx1"/>
                          </a:solidFill>
                          <a:effectLst/>
                          <a:latin typeface="Times New Roman" pitchFamily="18" charset="0"/>
                          <a:cs typeface="Times New Roman" pitchFamily="18" charset="0"/>
                        </a:rPr>
                        <a:t> </a:t>
                      </a:r>
                      <a:endParaRPr kumimoji="0" lang="el-GR" sz="1800" b="1" i="0" u="none" strike="noStrike" cap="none" normalizeH="0" baseline="0" smtClean="0">
                        <a:ln>
                          <a:noFill/>
                        </a:ln>
                        <a:solidFill>
                          <a:schemeClr val="tx1"/>
                        </a:solidFill>
                        <a:effectLst/>
                        <a:latin typeface="Arial" pitchFamily="34"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1" i="0" u="none" strike="noStrike" cap="none" normalizeH="0" baseline="0" smtClean="0">
                          <a:ln>
                            <a:noFill/>
                          </a:ln>
                          <a:solidFill>
                            <a:schemeClr val="tx1"/>
                          </a:solidFill>
                          <a:effectLst/>
                          <a:latin typeface="Times New Roman" pitchFamily="18" charset="0"/>
                          <a:cs typeface="Times New Roman" pitchFamily="18" charset="0"/>
                        </a:rPr>
                        <a:t>1. Αναγνωρίζει τα σχήματα</a:t>
                      </a:r>
                      <a:endParaRPr kumimoji="0" lang="el-GR" sz="1800" b="1" i="0" u="none" strike="noStrike" cap="none" normalizeH="0" baseline="0" smtClean="0">
                        <a:ln>
                          <a:noFill/>
                        </a:ln>
                        <a:solidFill>
                          <a:schemeClr val="tx1"/>
                        </a:solidFill>
                        <a:effectLst/>
                        <a:latin typeface="Arial" pitchFamily="34"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1" i="0" u="none" strike="noStrike" cap="none" normalizeH="0" baseline="0" smtClean="0">
                          <a:ln>
                            <a:noFill/>
                          </a:ln>
                          <a:solidFill>
                            <a:schemeClr val="tx1"/>
                          </a:solidFill>
                          <a:effectLst/>
                          <a:latin typeface="Times New Roman" pitchFamily="18" charset="0"/>
                          <a:cs typeface="Times New Roman" pitchFamily="18" charset="0"/>
                        </a:rPr>
                        <a:t>Σε ομάδες 2 ατόμων ζητείται να αναγνωρίσουν τα βασικά σχήματα από εικόνες, βιβλία, κάρτες κ.λ.π. Εξατομικευμένα συμπληρώνουν σχετικό φύλλο εργασίας</a:t>
                      </a:r>
                      <a:endParaRPr kumimoji="0" lang="el-GR" sz="1800" b="1" i="0" u="none" strike="noStrike" cap="none" normalizeH="0" baseline="0" smtClean="0">
                        <a:ln>
                          <a:noFill/>
                        </a:ln>
                        <a:solidFill>
                          <a:schemeClr val="tx1"/>
                        </a:solidFill>
                        <a:effectLst/>
                        <a:latin typeface="Arial" pitchFamily="34"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40114">
                <a:tc vMerge="1">
                  <a:txBody>
                    <a:bodyPr/>
                    <a:lstStyle/>
                    <a:p>
                      <a:endParaRPr lang="el-G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1" i="0" u="none" strike="noStrike" cap="none" normalizeH="0" baseline="0" smtClean="0">
                          <a:ln>
                            <a:noFill/>
                          </a:ln>
                          <a:solidFill>
                            <a:schemeClr val="tx1"/>
                          </a:solidFill>
                          <a:effectLst/>
                          <a:latin typeface="Times New Roman" pitchFamily="18" charset="0"/>
                          <a:cs typeface="Times New Roman" pitchFamily="18" charset="0"/>
                        </a:rPr>
                        <a:t>2.Να αναγνωρίζει τα χρώματα (κόκκινο, κίτρινο, γαλάζιο)</a:t>
                      </a:r>
                      <a:endParaRPr kumimoji="0" lang="el-GR" sz="1800" b="1" i="0" u="none" strike="noStrike" cap="none" normalizeH="0" baseline="0" smtClean="0">
                        <a:ln>
                          <a:noFill/>
                        </a:ln>
                        <a:solidFill>
                          <a:schemeClr val="tx1"/>
                        </a:solidFill>
                        <a:effectLst/>
                        <a:latin typeface="Arial" pitchFamily="34"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1" i="0" u="none" strike="noStrike" cap="none" normalizeH="0" baseline="0" smtClean="0">
                          <a:ln>
                            <a:noFill/>
                          </a:ln>
                          <a:solidFill>
                            <a:schemeClr val="tx1"/>
                          </a:solidFill>
                          <a:effectLst/>
                          <a:latin typeface="Times New Roman" pitchFamily="18" charset="0"/>
                          <a:cs typeface="Times New Roman" pitchFamily="18" charset="0"/>
                        </a:rPr>
                        <a:t>Σε ομάδες 2 ατόμων ζητείται να αναγνωρίσουν τα χρώματα από εικόνες, βιβλία, πραγματικά αντικείμενα. </a:t>
                      </a:r>
                      <a:endParaRPr kumimoji="0" lang="el-GR" sz="1800" b="1" i="0" u="none" strike="noStrike" cap="none" normalizeH="0" baseline="0" smtClean="0">
                        <a:ln>
                          <a:noFill/>
                        </a:ln>
                        <a:solidFill>
                          <a:schemeClr val="tx1"/>
                        </a:solidFill>
                        <a:effectLst/>
                        <a:latin typeface="Arial" pitchFamily="34"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23003">
                <a:tc vMerge="1">
                  <a:txBody>
                    <a:bodyPr/>
                    <a:lstStyle/>
                    <a:p>
                      <a:endParaRPr lang="el-G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1" i="0" u="none" strike="noStrike" cap="none" normalizeH="0" baseline="0" smtClean="0">
                          <a:ln>
                            <a:noFill/>
                          </a:ln>
                          <a:solidFill>
                            <a:schemeClr val="tx1"/>
                          </a:solidFill>
                          <a:effectLst/>
                          <a:latin typeface="Times New Roman" pitchFamily="18" charset="0"/>
                          <a:cs typeface="Times New Roman" pitchFamily="18" charset="0"/>
                        </a:rPr>
                        <a:t>3. Να αναγνωρίζει τις πινακίδες από το σχήμα τους</a:t>
                      </a:r>
                      <a:endParaRPr kumimoji="0" lang="el-GR" sz="1800" b="1" i="0" u="none" strike="noStrike" cap="none" normalizeH="0" baseline="0" smtClean="0">
                        <a:ln>
                          <a:noFill/>
                        </a:ln>
                        <a:solidFill>
                          <a:schemeClr val="tx1"/>
                        </a:solidFill>
                        <a:effectLst/>
                        <a:latin typeface="Arial" pitchFamily="34"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1" i="0" u="none" strike="noStrike" cap="none" normalizeH="0" baseline="0" smtClean="0">
                          <a:ln>
                            <a:noFill/>
                          </a:ln>
                          <a:solidFill>
                            <a:schemeClr val="tx1"/>
                          </a:solidFill>
                          <a:effectLst/>
                          <a:latin typeface="Times New Roman" pitchFamily="18" charset="0"/>
                          <a:cs typeface="Times New Roman" pitchFamily="18" charset="0"/>
                        </a:rPr>
                        <a:t>Συμπληρώνεται σχετικό φύλλο εργασίας από τον κάθε μαθητή και ζητείται η κατάταξη των πινακίδων ανάλογα με το σχήμα τους  αλλά και το χρώμα τους στις παραπάνω κατηγορίες. Σε φύλλα εργασίας, όπου υπάρχει μόνο το πλαίσιο με διακεκομμένες γραμμές, χρωματίζουν και κατασκευάζουν μόνοι τους πινακίδες</a:t>
                      </a:r>
                      <a:endParaRPr kumimoji="0" lang="el-GR" sz="1800" b="1" i="0" u="none" strike="noStrike" cap="none" normalizeH="0" baseline="0" smtClean="0">
                        <a:ln>
                          <a:noFill/>
                        </a:ln>
                        <a:solidFill>
                          <a:schemeClr val="tx1"/>
                        </a:solidFill>
                        <a:effectLst/>
                        <a:latin typeface="Arial" pitchFamily="34"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88782">
                <a:tc vMerge="1">
                  <a:txBody>
                    <a:bodyPr/>
                    <a:lstStyle/>
                    <a:p>
                      <a:endParaRPr lang="el-G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2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1" i="0" u="none" strike="noStrike" cap="none" normalizeH="0" baseline="0" smtClean="0">
                          <a:ln>
                            <a:noFill/>
                          </a:ln>
                          <a:solidFill>
                            <a:schemeClr val="tx1"/>
                          </a:solidFill>
                          <a:effectLst/>
                          <a:latin typeface="Times New Roman" pitchFamily="18" charset="0"/>
                          <a:cs typeface="Times New Roman" pitchFamily="18" charset="0"/>
                        </a:rPr>
                        <a:t>4. Να αναγνωρίζει τις πινακίδες από το χρώμα τους</a:t>
                      </a:r>
                      <a:endParaRPr kumimoji="0" lang="el-GR" sz="1800" b="1" i="0" u="none" strike="noStrike" cap="none" normalizeH="0" baseline="0" smtClean="0">
                        <a:ln>
                          <a:noFill/>
                        </a:ln>
                        <a:solidFill>
                          <a:schemeClr val="tx1"/>
                        </a:solidFill>
                        <a:effectLst/>
                        <a:latin typeface="Arial" pitchFamily="34"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1" i="0" u="none" strike="noStrike" cap="none" normalizeH="0" baseline="0" smtClean="0">
                          <a:ln>
                            <a:noFill/>
                          </a:ln>
                          <a:solidFill>
                            <a:schemeClr val="tx1"/>
                          </a:solidFill>
                          <a:effectLst/>
                          <a:latin typeface="Times New Roman" pitchFamily="18" charset="0"/>
                          <a:cs typeface="Times New Roman" pitchFamily="18" charset="0"/>
                        </a:rPr>
                        <a:t>Παρουσιάζονται στις ομάδες, σε φύλλα εργασίας, σε πινακίδες σε μικρογραφία τα σήματα κυκλοφορίας ομαδοποιημένα :πινακίδες αναγγελίας κινδύνου με τριγωνικό σχήμα, κόκκινο πλαίσιο και κίτρινο εσωτερικό υπόστρωμα, ρυθμιστικές με κυκλικό σχήμα, κόκκινο πλαίσιο και λευκό εσωτερικό υπόστρωμα και πληροφοριακές με ορθογώνιο σχήμα, χρώματος μπλε. Εξατομικευμένα συμπληρώνουν το σχετικό φύλλο εργασίας</a:t>
                      </a:r>
                      <a:endParaRPr kumimoji="0" lang="el-GR" sz="1800" b="1" i="0" u="none" strike="noStrike" cap="none" normalizeH="0" baseline="0" smtClean="0">
                        <a:ln>
                          <a:noFill/>
                        </a:ln>
                        <a:solidFill>
                          <a:schemeClr val="tx1"/>
                        </a:solidFill>
                        <a:effectLst/>
                        <a:latin typeface="Arial" pitchFamily="34"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23003">
                <a:tc vMerge="1">
                  <a:txBody>
                    <a:bodyPr/>
                    <a:lstStyle/>
                    <a:p>
                      <a:endParaRPr lang="el-G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1" i="0" u="none" strike="noStrike" cap="none" normalizeH="0" baseline="0" smtClean="0">
                          <a:ln>
                            <a:noFill/>
                          </a:ln>
                          <a:solidFill>
                            <a:schemeClr val="tx1"/>
                          </a:solidFill>
                          <a:effectLst/>
                          <a:latin typeface="Times New Roman" pitchFamily="18" charset="0"/>
                          <a:cs typeface="Times New Roman" pitchFamily="18" charset="0"/>
                        </a:rPr>
                        <a:t>5.Να αναγνωρίζει το φωτεινό σηματοδότη</a:t>
                      </a:r>
                      <a:endParaRPr kumimoji="0" lang="el-GR" sz="1800" b="1" i="0" u="none" strike="noStrike" cap="none" normalizeH="0" baseline="0" smtClean="0">
                        <a:ln>
                          <a:noFill/>
                        </a:ln>
                        <a:solidFill>
                          <a:schemeClr val="tx1"/>
                        </a:solidFill>
                        <a:effectLst/>
                        <a:latin typeface="Arial" pitchFamily="34"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1" i="0" u="none" strike="noStrike" cap="none" normalizeH="0" baseline="0" smtClean="0">
                          <a:ln>
                            <a:noFill/>
                          </a:ln>
                          <a:solidFill>
                            <a:schemeClr val="tx1"/>
                          </a:solidFill>
                          <a:effectLst/>
                          <a:latin typeface="Times New Roman" pitchFamily="18" charset="0"/>
                          <a:cs typeface="Times New Roman" pitchFamily="18" charset="0"/>
                        </a:rPr>
                        <a:t>Παρουσιάζεται στον ηλ. υπολογιστή σχετικό παιχνίδι. Δίνεται επιτραπέζιο παιχνίδι στο οποίο υπάρχουν: δρόμος, αυτοκίνητο, πεζοί-κούκλες, και τρεις φωτεινοί σηματοδότες. Ζητείται να επιλύσουν πραγματικά προβλήματα κυκλοφορίας και γίνεται δραματοποίηση</a:t>
                      </a:r>
                      <a:endParaRPr kumimoji="0" lang="el-GR" sz="1800" b="1" i="0" u="none" strike="noStrike" cap="none" normalizeH="0" baseline="0" smtClean="0">
                        <a:ln>
                          <a:noFill/>
                        </a:ln>
                        <a:solidFill>
                          <a:schemeClr val="tx1"/>
                        </a:solidFill>
                        <a:effectLst/>
                        <a:latin typeface="Arial" pitchFamily="34"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40114">
                <a:tc vMerge="1">
                  <a:txBody>
                    <a:bodyPr/>
                    <a:lstStyle/>
                    <a:p>
                      <a:endParaRPr lang="el-G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1" i="0" u="none" strike="noStrike" cap="none" normalizeH="0" baseline="0" smtClean="0">
                          <a:ln>
                            <a:noFill/>
                          </a:ln>
                          <a:solidFill>
                            <a:schemeClr val="tx1"/>
                          </a:solidFill>
                          <a:effectLst/>
                          <a:latin typeface="Times New Roman" pitchFamily="18" charset="0"/>
                          <a:cs typeface="Times New Roman" pitchFamily="18" charset="0"/>
                        </a:rPr>
                        <a:t>6. Να ξεχωρίζει τα: μπροστά, πίσω, δεξιά αριστερά</a:t>
                      </a:r>
                      <a:endParaRPr kumimoji="0" lang="el-GR" sz="1800" b="1" i="0" u="none" strike="noStrike" cap="none" normalizeH="0" baseline="0" smtClean="0">
                        <a:ln>
                          <a:noFill/>
                        </a:ln>
                        <a:solidFill>
                          <a:schemeClr val="tx1"/>
                        </a:solidFill>
                        <a:effectLst/>
                        <a:latin typeface="Arial" pitchFamily="34"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1" i="0" u="none" strike="noStrike" cap="none" normalizeH="0" baseline="0" smtClean="0">
                          <a:ln>
                            <a:noFill/>
                          </a:ln>
                          <a:solidFill>
                            <a:schemeClr val="tx1"/>
                          </a:solidFill>
                          <a:effectLst/>
                          <a:latin typeface="Times New Roman" pitchFamily="18" charset="0"/>
                          <a:cs typeface="Times New Roman" pitchFamily="18" charset="0"/>
                        </a:rPr>
                        <a:t>Χρησιμοποιούνται αντικείμενα μέσα από το χώρο, καθώς και οι ίδιοι οι καταρτιζόμενοι, για παρόμοιες ασκήσεις. Προσανατολίζονται στις παραπάνω θέσεις, με αναφορά στο ίδιο τους το σώμα. Δίνονται ατομικά φύλλα εργασίας</a:t>
                      </a:r>
                      <a:endParaRPr kumimoji="0" lang="el-GR" sz="1800" b="1" i="0" u="none" strike="noStrike" cap="none" normalizeH="0" baseline="0" smtClean="0">
                        <a:ln>
                          <a:noFill/>
                        </a:ln>
                        <a:solidFill>
                          <a:schemeClr val="tx1"/>
                        </a:solidFill>
                        <a:effectLst/>
                        <a:latin typeface="Arial" pitchFamily="34"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23003">
                <a:tc vMerge="1">
                  <a:txBody>
                    <a:bodyPr/>
                    <a:lstStyle/>
                    <a:p>
                      <a:endParaRPr lang="el-G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1" i="0" u="none" strike="noStrike" cap="none" normalizeH="0" baseline="0" smtClean="0">
                          <a:ln>
                            <a:noFill/>
                          </a:ln>
                          <a:solidFill>
                            <a:schemeClr val="tx1"/>
                          </a:solidFill>
                          <a:effectLst/>
                          <a:latin typeface="Times New Roman" pitchFamily="18" charset="0"/>
                          <a:cs typeface="Times New Roman" pitchFamily="18" charset="0"/>
                        </a:rPr>
                        <a:t>7. Να προσανατολίζεται σωστά στο χώρο</a:t>
                      </a:r>
                      <a:endParaRPr kumimoji="0" lang="el-GR" sz="1800" b="1" i="0" u="none" strike="noStrike" cap="none" normalizeH="0" baseline="0" smtClean="0">
                        <a:ln>
                          <a:noFill/>
                        </a:ln>
                        <a:solidFill>
                          <a:schemeClr val="tx1"/>
                        </a:solidFill>
                        <a:effectLst/>
                        <a:latin typeface="Arial" pitchFamily="34"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1" i="0" u="none" strike="noStrike" cap="none" normalizeH="0" baseline="0" smtClean="0">
                          <a:ln>
                            <a:noFill/>
                          </a:ln>
                          <a:solidFill>
                            <a:schemeClr val="tx1"/>
                          </a:solidFill>
                          <a:effectLst/>
                          <a:latin typeface="Times New Roman" pitchFamily="18" charset="0"/>
                          <a:cs typeface="Times New Roman" pitchFamily="18" charset="0"/>
                        </a:rPr>
                        <a:t>Παρουσιάζεται στον ηλεκτρονικό υπολογιστή σχετικό παιχνίδι. Δίνεται επιτραπέζιο παιχνίδι στο οποίο υπάρχουν: δρόμος αυτοκίνητο και κούκλα. Ο κάθε καταρτιζόμενος τοποθετεί την κούκλα σε 4 θέσεις: μπροστά, πίσω, δεξιά και αριστερά από το αυτοκίνητο</a:t>
                      </a:r>
                      <a:endParaRPr kumimoji="0" lang="el-GR" sz="1800" b="1" i="0" u="none" strike="noStrike" cap="none" normalizeH="0" baseline="0" smtClean="0">
                        <a:ln>
                          <a:noFill/>
                        </a:ln>
                        <a:solidFill>
                          <a:schemeClr val="tx1"/>
                        </a:solidFill>
                        <a:effectLst/>
                        <a:latin typeface="Arial" pitchFamily="34"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35985" name="Rectangle 145"/>
          <p:cNvSpPr>
            <a:spLocks noRot="1" noChangeArrowheads="1"/>
          </p:cNvSpPr>
          <p:nvPr/>
        </p:nvSpPr>
        <p:spPr bwMode="auto">
          <a:xfrm>
            <a:off x="457200" y="188913"/>
            <a:ext cx="8229600" cy="576262"/>
          </a:xfrm>
          <a:prstGeom prst="rect">
            <a:avLst/>
          </a:prstGeom>
          <a:noFill/>
          <a:ln w="9525">
            <a:noFill/>
            <a:miter lim="800000"/>
            <a:headEnd/>
            <a:tailEnd/>
          </a:ln>
        </p:spPr>
        <p:txBody>
          <a:bodyPr anchor="ctr"/>
          <a:lstStyle/>
          <a:p>
            <a:pPr algn="ctr"/>
            <a:r>
              <a:rPr lang="el-GR" sz="2400" b="1">
                <a:solidFill>
                  <a:schemeClr val="tx2"/>
                </a:solidFill>
                <a:latin typeface="Arial" charset="0"/>
              </a:rPr>
              <a:t>ΠΙΝΑΚΑΣ 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35985"/>
                                        </p:tgtEl>
                                        <p:attrNameLst>
                                          <p:attrName>style.visibility</p:attrName>
                                        </p:attrNameLst>
                                      </p:cBhvr>
                                      <p:to>
                                        <p:strVal val="visible"/>
                                      </p:to>
                                    </p:set>
                                    <p:animEffect transition="in" filter="strips(downLeft)">
                                      <p:cBhvr>
                                        <p:cTn id="7" dur="500"/>
                                        <p:tgtEl>
                                          <p:spTgt spid="35985"/>
                                        </p:tgtEl>
                                      </p:cBhvr>
                                    </p:animEffect>
                                  </p:childTnLst>
                                </p:cTn>
                              </p:par>
                            </p:childTnLst>
                          </p:cTn>
                        </p:par>
                        <p:par>
                          <p:cTn id="8" fill="hold" nodeType="afterGroup">
                            <p:stCondLst>
                              <p:cond delay="500"/>
                            </p:stCondLst>
                            <p:childTnLst>
                              <p:par>
                                <p:cTn id="9" presetID="18" presetClass="entr" presetSubtype="12" fill="hold" nodeType="afterEffect">
                                  <p:stCondLst>
                                    <p:cond delay="0"/>
                                  </p:stCondLst>
                                  <p:childTnLst>
                                    <p:set>
                                      <p:cBhvr>
                                        <p:cTn id="10" dur="1" fill="hold">
                                          <p:stCondLst>
                                            <p:cond delay="0"/>
                                          </p:stCondLst>
                                        </p:cTn>
                                        <p:tgtEl>
                                          <p:spTgt spid="35992"/>
                                        </p:tgtEl>
                                        <p:attrNameLst>
                                          <p:attrName>style.visibility</p:attrName>
                                        </p:attrNameLst>
                                      </p:cBhvr>
                                      <p:to>
                                        <p:strVal val="visible"/>
                                      </p:to>
                                    </p:set>
                                    <p:animEffect transition="in" filter="strips(downLeft)">
                                      <p:cBhvr>
                                        <p:cTn id="11" dur="500"/>
                                        <p:tgtEl>
                                          <p:spTgt spid="359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98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6990" name="Group 126"/>
          <p:cNvGraphicFramePr>
            <a:graphicFrameLocks noGrp="1"/>
          </p:cNvGraphicFramePr>
          <p:nvPr/>
        </p:nvGraphicFramePr>
        <p:xfrm>
          <a:off x="250825" y="985838"/>
          <a:ext cx="8478838" cy="5121274"/>
        </p:xfrm>
        <a:graphic>
          <a:graphicData uri="http://schemas.openxmlformats.org/drawingml/2006/table">
            <a:tbl>
              <a:tblPr/>
              <a:tblGrid>
                <a:gridCol w="1157288"/>
                <a:gridCol w="1651000"/>
                <a:gridCol w="5670550"/>
              </a:tblGrid>
              <a:tr h="94499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400" b="1" i="0" u="sng" strike="noStrike" cap="none" normalizeH="0" baseline="0" smtClean="0">
                          <a:ln>
                            <a:noFill/>
                          </a:ln>
                          <a:solidFill>
                            <a:schemeClr val="tx1"/>
                          </a:solidFill>
                          <a:effectLst/>
                          <a:latin typeface="Times New Roman" pitchFamily="18" charset="0"/>
                          <a:cs typeface="Times New Roman" pitchFamily="18" charset="0"/>
                        </a:rPr>
                        <a:t>Γενικές ενότητες </a:t>
                      </a: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914400" algn="l"/>
                        </a:tabLst>
                      </a:pPr>
                      <a:r>
                        <a:rPr kumimoji="0" lang="el-GR" sz="1400" b="1" i="0" u="sng" strike="noStrike" cap="none" normalizeH="0" baseline="0" smtClean="0">
                          <a:ln>
                            <a:noFill/>
                          </a:ln>
                          <a:solidFill>
                            <a:schemeClr val="tx1"/>
                          </a:solidFill>
                          <a:effectLst/>
                          <a:latin typeface="Times New Roman" pitchFamily="18" charset="0"/>
                          <a:cs typeface="Times New Roman" pitchFamily="18" charset="0"/>
                        </a:rPr>
                        <a:t>ΔΙΔΑΚΤΙΚΟΙ ΣΤΟΧΟΙ</a:t>
                      </a:r>
                    </a:p>
                    <a:p>
                      <a:pPr marL="0" marR="0" lvl="0" indent="0" algn="ctr" defTabSz="914400" rtl="0" eaLnBrk="0" fontAlgn="base" latinLnBrk="0" hangingPunct="0">
                        <a:lnSpc>
                          <a:spcPct val="100000"/>
                        </a:lnSpc>
                        <a:spcBef>
                          <a:spcPct val="0"/>
                        </a:spcBef>
                        <a:spcAft>
                          <a:spcPct val="0"/>
                        </a:spcAft>
                        <a:buClrTx/>
                        <a:buSzTx/>
                        <a:buFontTx/>
                        <a:buNone/>
                        <a:tabLst>
                          <a:tab pos="914400" algn="l"/>
                        </a:tabLst>
                      </a:pPr>
                      <a:r>
                        <a:rPr kumimoji="0" lang="el-GR" sz="1400" b="1" i="0" u="none" strike="noStrike" cap="none" normalizeH="0" baseline="0" smtClean="0">
                          <a:ln>
                            <a:noFill/>
                          </a:ln>
                          <a:solidFill>
                            <a:schemeClr val="tx1"/>
                          </a:solidFill>
                          <a:effectLst/>
                          <a:latin typeface="Times New Roman" pitchFamily="18" charset="0"/>
                          <a:cs typeface="Times New Roman" pitchFamily="18" charset="0"/>
                        </a:rPr>
                        <a:t>Ο καταρτιζόμενος να είναι σε θέση:</a:t>
                      </a:r>
                      <a:endParaRPr kumimoji="0" lang="el-GR" sz="2000" b="1" i="0" u="none" strike="noStrike" cap="none" normalizeH="0" baseline="0" smtClean="0">
                        <a:ln>
                          <a:noFill/>
                        </a:ln>
                        <a:solidFill>
                          <a:schemeClr val="tx1"/>
                        </a:solidFill>
                        <a:effectLst/>
                        <a:latin typeface="Arial" pitchFamily="34"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914400" algn="l"/>
                        </a:tabLst>
                      </a:pPr>
                      <a:endParaRPr kumimoji="0" lang="el-GR" sz="1400" b="1" i="0" u="sng"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tab pos="914400" algn="l"/>
                        </a:tabLst>
                      </a:pPr>
                      <a:r>
                        <a:rPr kumimoji="0" lang="el-GR" sz="1600" b="1" i="0" u="sng" strike="noStrike" cap="none" normalizeH="0" baseline="0" smtClean="0">
                          <a:ln>
                            <a:noFill/>
                          </a:ln>
                          <a:solidFill>
                            <a:schemeClr val="tx1"/>
                          </a:solidFill>
                          <a:effectLst/>
                          <a:latin typeface="Times New Roman" pitchFamily="18" charset="0"/>
                          <a:cs typeface="Times New Roman" pitchFamily="18" charset="0"/>
                        </a:rPr>
                        <a:t>ΔΡΑΣΤΗΡΙΟΤΗΤΕΣ</a:t>
                      </a:r>
                      <a:endParaRPr kumimoji="0" lang="el-GR" sz="2400" b="1" i="0" u="none" strike="noStrike" cap="none" normalizeH="0" baseline="0" smtClean="0">
                        <a:ln>
                          <a:noFill/>
                        </a:ln>
                        <a:solidFill>
                          <a:schemeClr val="tx1"/>
                        </a:solidFill>
                        <a:effectLst/>
                        <a:latin typeface="Arial" pitchFamily="34"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88867">
                <a:tc>
                  <a:txBody>
                    <a:bodyPr/>
                    <a:lstStyle/>
                    <a:p>
                      <a:pPr marL="0" marR="0" lvl="0" indent="0" algn="l" defTabSz="914400" rtl="0" eaLnBrk="1" fontAlgn="base" latinLnBrk="0" hangingPunct="1">
                        <a:lnSpc>
                          <a:spcPct val="100000"/>
                        </a:lnSpc>
                        <a:spcBef>
                          <a:spcPct val="0"/>
                        </a:spcBef>
                        <a:spcAft>
                          <a:spcPct val="0"/>
                        </a:spcAft>
                        <a:buClrTx/>
                        <a:buSzTx/>
                        <a:buFontTx/>
                        <a:buNone/>
                        <a:tabLst>
                          <a:tab pos="914400" algn="l"/>
                        </a:tabLst>
                      </a:pPr>
                      <a:r>
                        <a:rPr kumimoji="0" lang="el-GR" sz="1200" b="1" i="0" u="none" strike="noStrike" cap="none" normalizeH="0" baseline="0" smtClean="0">
                          <a:ln>
                            <a:noFill/>
                          </a:ln>
                          <a:solidFill>
                            <a:schemeClr val="tx1"/>
                          </a:solidFill>
                          <a:effectLst/>
                          <a:latin typeface="Times New Roman" pitchFamily="18" charset="0"/>
                          <a:cs typeface="Times New Roman" pitchFamily="18" charset="0"/>
                        </a:rPr>
                        <a:t>Υπευθυνότητα </a:t>
                      </a:r>
                      <a:endParaRPr kumimoji="0" lang="el-GR" sz="1800" b="1" i="0" u="none" strike="noStrike" cap="none" normalizeH="0" baseline="0" smtClean="0">
                        <a:ln>
                          <a:noFill/>
                        </a:ln>
                        <a:solidFill>
                          <a:schemeClr val="tx1"/>
                        </a:solidFill>
                        <a:effectLst/>
                        <a:latin typeface="Arial" pitchFamily="34"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914400" algn="l"/>
                        </a:tabLst>
                      </a:pPr>
                      <a:r>
                        <a:rPr kumimoji="0" lang="el-GR" sz="1200" b="1" i="0" u="none" strike="noStrike" cap="none" normalizeH="0" baseline="0" smtClean="0">
                          <a:ln>
                            <a:noFill/>
                          </a:ln>
                          <a:solidFill>
                            <a:schemeClr val="tx1"/>
                          </a:solidFill>
                          <a:effectLst/>
                          <a:latin typeface="Times New Roman" pitchFamily="18" charset="0"/>
                          <a:cs typeface="Times New Roman" pitchFamily="18" charset="0"/>
                        </a:rPr>
                        <a:t>1.Να ξεχωρίζει τα ασφαλή σημεία διέλευσης από τα επικίνδυνα και να επιλέγει σημεία ασφαλούς διέλευσης</a:t>
                      </a:r>
                      <a:endParaRPr kumimoji="0" lang="el-GR" sz="1800" b="1" i="0" u="none" strike="noStrike" cap="none" normalizeH="0" baseline="0" smtClean="0">
                        <a:ln>
                          <a:noFill/>
                        </a:ln>
                        <a:solidFill>
                          <a:schemeClr val="tx1"/>
                        </a:solidFill>
                        <a:effectLst/>
                        <a:latin typeface="Arial" pitchFamily="34"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2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1" i="0" u="none" strike="noStrike" cap="none" normalizeH="0" baseline="0" smtClean="0">
                          <a:ln>
                            <a:noFill/>
                          </a:ln>
                          <a:solidFill>
                            <a:schemeClr val="tx1"/>
                          </a:solidFill>
                          <a:effectLst/>
                          <a:latin typeface="Times New Roman" pitchFamily="18" charset="0"/>
                          <a:cs typeface="Times New Roman" pitchFamily="18" charset="0"/>
                        </a:rPr>
                        <a:t>Σε μακέτα τοποθετούνται αυτοκίνητα και κούκλες – άνθρωποι. Ο κάθε καταρτιζόμενος πρέπει να εκτελέσει 10 αναγνωριστικές ενέργειες, 5 απολύτως ασφαλείς και 5 επικίνδυνες. Επίσης πρέπει να δημιουργήσει 4 επιλογές ασφαλούς διαδρομής. </a:t>
                      </a:r>
                      <a:endParaRPr kumimoji="0" lang="el-GR" sz="1000" b="1" i="0" u="none" strike="noStrike" cap="none" normalizeH="0" baseline="0" smtClean="0">
                        <a:ln>
                          <a:noFill/>
                        </a:ln>
                        <a:solidFill>
                          <a:schemeClr val="tx1"/>
                        </a:solidFill>
                        <a:effectLst/>
                        <a:latin typeface="Times New Roman" pitchFamily="18" charset="0"/>
                        <a:cs typeface="Times New Roman" pitchFamily="18"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23062">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l-GR" sz="2800" b="1"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914400" algn="l"/>
                        </a:tabLst>
                      </a:pPr>
                      <a:r>
                        <a:rPr kumimoji="0" lang="el-GR" sz="1200" b="1" i="0" u="none" strike="noStrike" cap="none" normalizeH="0" baseline="0" smtClean="0">
                          <a:ln>
                            <a:noFill/>
                          </a:ln>
                          <a:solidFill>
                            <a:schemeClr val="tx1"/>
                          </a:solidFill>
                          <a:effectLst/>
                          <a:latin typeface="Times New Roman" pitchFamily="18" charset="0"/>
                          <a:cs typeface="Times New Roman" pitchFamily="18" charset="0"/>
                        </a:rPr>
                        <a:t>2. Να δημιουργήσει ασφαλείς διαδρομές</a:t>
                      </a:r>
                      <a:endParaRPr kumimoji="0" lang="el-GR" sz="1800" b="1" i="0" u="none" strike="noStrike" cap="none" normalizeH="0" baseline="0" smtClean="0">
                        <a:ln>
                          <a:noFill/>
                        </a:ln>
                        <a:solidFill>
                          <a:schemeClr val="tx1"/>
                        </a:solidFill>
                        <a:effectLst/>
                        <a:latin typeface="Arial" pitchFamily="34"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914400" algn="l"/>
                        </a:tabLst>
                      </a:pPr>
                      <a:r>
                        <a:rPr kumimoji="0" lang="el-GR" sz="1200" b="1" i="0" u="none" strike="noStrike" cap="none" normalizeH="0" baseline="0" smtClean="0">
                          <a:ln>
                            <a:noFill/>
                          </a:ln>
                          <a:solidFill>
                            <a:schemeClr val="tx1"/>
                          </a:solidFill>
                          <a:effectLst/>
                          <a:latin typeface="Times New Roman" pitchFamily="18" charset="0"/>
                          <a:cs typeface="Times New Roman" pitchFamily="18" charset="0"/>
                        </a:rPr>
                        <a:t> Δημιουργήθηκε ένα κυκλοφοριακό περιβάλλον με αυτοκόλλητες εικόνες από δρόμο, αυτοκίνητα, διασταύρωση, από πλαστικοποιημένο χαρτί. Η κάθε ομάδα (2 ατόμων) γνώριζε από την αρχή ότι θα πρέπει να επιλέξει μια ασφαλή διαδρομή για τον προορισμό που ορίσθηκε κοινός για όλες τις ομάδες.</a:t>
                      </a:r>
                      <a:endParaRPr kumimoji="0" lang="el-GR" sz="1800" b="1" i="0" u="none" strike="noStrike" cap="none" normalizeH="0" baseline="0" smtClean="0">
                        <a:ln>
                          <a:noFill/>
                        </a:ln>
                        <a:solidFill>
                          <a:schemeClr val="tx1"/>
                        </a:solidFill>
                        <a:effectLst/>
                        <a:latin typeface="Arial" pitchFamily="34"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40159">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l-GR" sz="2800" b="1"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914400" algn="l"/>
                        </a:tabLst>
                      </a:pPr>
                      <a:r>
                        <a:rPr kumimoji="0" lang="el-GR" sz="1200" b="1" i="0" u="none" strike="noStrike" cap="none" normalizeH="0" baseline="0" smtClean="0">
                          <a:ln>
                            <a:noFill/>
                          </a:ln>
                          <a:solidFill>
                            <a:schemeClr val="tx1"/>
                          </a:solidFill>
                          <a:effectLst/>
                          <a:latin typeface="Times New Roman" pitchFamily="18" charset="0"/>
                          <a:cs typeface="Times New Roman" pitchFamily="18" charset="0"/>
                        </a:rPr>
                        <a:t>3. Να δημιουργήσει σωστές χρονικές ακολουθίες</a:t>
                      </a:r>
                      <a:endParaRPr kumimoji="0" lang="el-GR" sz="1800" b="1" i="0" u="none" strike="noStrike" cap="none" normalizeH="0" baseline="0" smtClean="0">
                        <a:ln>
                          <a:noFill/>
                        </a:ln>
                        <a:solidFill>
                          <a:schemeClr val="tx1"/>
                        </a:solidFill>
                        <a:effectLst/>
                        <a:latin typeface="Arial" pitchFamily="34"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914400" algn="l"/>
                        </a:tabLst>
                      </a:pPr>
                      <a:r>
                        <a:rPr kumimoji="0" lang="el-GR" sz="1200" b="1" i="0" u="none" strike="noStrike" cap="none" normalizeH="0" baseline="0" smtClean="0">
                          <a:ln>
                            <a:noFill/>
                          </a:ln>
                          <a:solidFill>
                            <a:schemeClr val="tx1"/>
                          </a:solidFill>
                          <a:effectLst/>
                          <a:latin typeface="Times New Roman" pitchFamily="18" charset="0"/>
                          <a:cs typeface="Times New Roman" pitchFamily="18" charset="0"/>
                        </a:rPr>
                        <a:t>Τοποθέτηση εικόνων στη σειρά με τη σωστή χρονική ακολουθία</a:t>
                      </a:r>
                      <a:endParaRPr kumimoji="0" lang="el-GR" sz="1800" b="1" i="0" u="none" strike="noStrike" cap="none" normalizeH="0" baseline="0" smtClean="0">
                        <a:ln>
                          <a:noFill/>
                        </a:ln>
                        <a:solidFill>
                          <a:schemeClr val="tx1"/>
                        </a:solidFill>
                        <a:effectLst/>
                        <a:latin typeface="Arial" pitchFamily="34"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00596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l-GR" sz="2800" b="1"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914400" algn="l"/>
                        </a:tabLst>
                      </a:pPr>
                      <a:r>
                        <a:rPr kumimoji="0" lang="el-GR" sz="1200" b="1" i="0" u="none" strike="noStrike" cap="none" normalizeH="0" baseline="0" smtClean="0">
                          <a:ln>
                            <a:noFill/>
                          </a:ln>
                          <a:solidFill>
                            <a:schemeClr val="tx1"/>
                          </a:solidFill>
                          <a:effectLst/>
                          <a:latin typeface="Times New Roman" pitchFamily="18" charset="0"/>
                          <a:cs typeface="Times New Roman" pitchFamily="18" charset="0"/>
                        </a:rPr>
                        <a:t>4. Να αναγνωρίσει τον κίνδυνο που οφείλεται σε απροσεξία του πεζού και να προτείνει λύσεις</a:t>
                      </a:r>
                      <a:endParaRPr kumimoji="0" lang="el-GR" sz="1800" b="1" i="0" u="none" strike="noStrike" cap="none" normalizeH="0" baseline="0" smtClean="0">
                        <a:ln>
                          <a:noFill/>
                        </a:ln>
                        <a:solidFill>
                          <a:schemeClr val="tx1"/>
                        </a:solidFill>
                        <a:effectLst/>
                        <a:latin typeface="Arial" pitchFamily="34"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914400" algn="l"/>
                        </a:tabLst>
                      </a:pPr>
                      <a:r>
                        <a:rPr kumimoji="0" lang="el-GR" sz="1200" b="1" i="0" u="none" strike="noStrike" cap="none" normalizeH="0" baseline="0" smtClean="0">
                          <a:ln>
                            <a:noFill/>
                          </a:ln>
                          <a:solidFill>
                            <a:schemeClr val="tx1"/>
                          </a:solidFill>
                          <a:effectLst/>
                          <a:latin typeface="Times New Roman" pitchFamily="18" charset="0"/>
                          <a:cs typeface="Times New Roman" pitchFamily="18" charset="0"/>
                        </a:rPr>
                        <a:t>Χορηγούνται 6 φύλλα εργασίας που απεικονίζουν κυκλοφοριακό περιβάλλον  σε διάφορες καταστάσεις</a:t>
                      </a:r>
                      <a:endParaRPr kumimoji="0" lang="el-GR" sz="1800" b="1" i="0" u="none" strike="noStrike" cap="none" normalizeH="0" baseline="0" smtClean="0">
                        <a:ln>
                          <a:noFill/>
                        </a:ln>
                        <a:solidFill>
                          <a:schemeClr val="tx1"/>
                        </a:solidFill>
                        <a:effectLst/>
                        <a:latin typeface="Arial" pitchFamily="34"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18224">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l-GR" sz="2800" b="1"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914400" algn="l"/>
                        </a:tabLst>
                      </a:pPr>
                      <a:r>
                        <a:rPr kumimoji="0" lang="el-GR" sz="1200" b="1" i="0" u="none" strike="noStrike" cap="none" normalizeH="0" baseline="0" smtClean="0">
                          <a:ln>
                            <a:noFill/>
                          </a:ln>
                          <a:solidFill>
                            <a:schemeClr val="tx1"/>
                          </a:solidFill>
                          <a:effectLst/>
                          <a:latin typeface="Times New Roman" pitchFamily="18" charset="0"/>
                          <a:cs typeface="Times New Roman" pitchFamily="18" charset="0"/>
                        </a:rPr>
                        <a:t>5. Να ψυχαγωγηθεί με παράλληλη άσκηση</a:t>
                      </a:r>
                      <a:endParaRPr kumimoji="0" lang="el-GR" sz="1800" b="1" i="0" u="none" strike="noStrike" cap="none" normalizeH="0" baseline="0" smtClean="0">
                        <a:ln>
                          <a:noFill/>
                        </a:ln>
                        <a:solidFill>
                          <a:schemeClr val="tx1"/>
                        </a:solidFill>
                        <a:effectLst/>
                        <a:latin typeface="Arial" pitchFamily="34"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914400" algn="l"/>
                        </a:tabLst>
                      </a:pPr>
                      <a:r>
                        <a:rPr kumimoji="0" lang="el-GR" sz="1200" b="1" i="0" u="none" strike="noStrike" cap="none" normalizeH="0" baseline="0" smtClean="0">
                          <a:ln>
                            <a:noFill/>
                          </a:ln>
                          <a:solidFill>
                            <a:schemeClr val="tx1"/>
                          </a:solidFill>
                          <a:effectLst/>
                          <a:latin typeface="Times New Roman" pitchFamily="18" charset="0"/>
                          <a:cs typeface="Times New Roman" pitchFamily="18" charset="0"/>
                        </a:rPr>
                        <a:t>Ομαδικά επιτραπέζια παιχνίδια (ομάδα 2 ατόμων), για εξάσκηση στην αποκτηθείσα γνώση της οδικής συμπεριφοράς του πεζού</a:t>
                      </a:r>
                      <a:endParaRPr kumimoji="0" lang="el-GR" sz="1800" b="1" i="0" u="none" strike="noStrike" cap="none" normalizeH="0" baseline="0" smtClean="0">
                        <a:ln>
                          <a:noFill/>
                        </a:ln>
                        <a:solidFill>
                          <a:schemeClr val="tx1"/>
                        </a:solidFill>
                        <a:effectLst/>
                        <a:latin typeface="Arial" pitchFamily="34"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36983" name="Rectangle 119"/>
          <p:cNvSpPr>
            <a:spLocks noChangeArrowheads="1"/>
          </p:cNvSpPr>
          <p:nvPr/>
        </p:nvSpPr>
        <p:spPr bwMode="auto">
          <a:xfrm>
            <a:off x="0" y="6256338"/>
            <a:ext cx="9144000" cy="0"/>
          </a:xfrm>
          <a:prstGeom prst="rect">
            <a:avLst/>
          </a:prstGeom>
          <a:noFill/>
          <a:ln w="9525">
            <a:noFill/>
            <a:miter lim="800000"/>
            <a:headEnd/>
            <a:tailEnd/>
          </a:ln>
        </p:spPr>
        <p:txBody>
          <a:bodyPr wrap="none" anchor="ctr">
            <a:spAutoFit/>
          </a:bodyPr>
          <a:lstStyle/>
          <a:p>
            <a:pPr>
              <a:tabLst>
                <a:tab pos="90488" algn="l"/>
              </a:tabLst>
            </a:pPr>
            <a:endParaRPr lang="el-GR">
              <a:latin typeface="Arial" charset="0"/>
            </a:endParaRPr>
          </a:p>
        </p:txBody>
      </p:sp>
      <p:sp>
        <p:nvSpPr>
          <p:cNvPr id="36991" name="Rectangle 127"/>
          <p:cNvSpPr>
            <a:spLocks noRot="1" noChangeArrowheads="1"/>
          </p:cNvSpPr>
          <p:nvPr/>
        </p:nvSpPr>
        <p:spPr bwMode="auto">
          <a:xfrm>
            <a:off x="457200" y="188913"/>
            <a:ext cx="8229600" cy="576262"/>
          </a:xfrm>
          <a:prstGeom prst="rect">
            <a:avLst/>
          </a:prstGeom>
          <a:noFill/>
          <a:ln w="9525">
            <a:noFill/>
            <a:miter lim="800000"/>
            <a:headEnd/>
            <a:tailEnd/>
          </a:ln>
        </p:spPr>
        <p:txBody>
          <a:bodyPr anchor="ctr"/>
          <a:lstStyle/>
          <a:p>
            <a:pPr algn="ctr"/>
            <a:r>
              <a:rPr lang="el-GR" sz="2400" b="1">
                <a:solidFill>
                  <a:schemeClr val="tx2"/>
                </a:solidFill>
                <a:latin typeface="Arial" charset="0"/>
              </a:rPr>
              <a:t>ΠΙΝΑΚΑΣ 3</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36991"/>
                                        </p:tgtEl>
                                        <p:attrNameLst>
                                          <p:attrName>style.visibility</p:attrName>
                                        </p:attrNameLst>
                                      </p:cBhvr>
                                      <p:to>
                                        <p:strVal val="visible"/>
                                      </p:to>
                                    </p:set>
                                    <p:animEffect transition="in" filter="strips(downLeft)">
                                      <p:cBhvr>
                                        <p:cTn id="7" dur="500"/>
                                        <p:tgtEl>
                                          <p:spTgt spid="36991"/>
                                        </p:tgtEl>
                                      </p:cBhvr>
                                    </p:animEffect>
                                  </p:childTnLst>
                                </p:cTn>
                              </p:par>
                            </p:childTnLst>
                          </p:cTn>
                        </p:par>
                        <p:par>
                          <p:cTn id="8" fill="hold" nodeType="afterGroup">
                            <p:stCondLst>
                              <p:cond delay="500"/>
                            </p:stCondLst>
                            <p:childTnLst>
                              <p:par>
                                <p:cTn id="9" presetID="18" presetClass="entr" presetSubtype="12" fill="hold" nodeType="afterEffect">
                                  <p:stCondLst>
                                    <p:cond delay="0"/>
                                  </p:stCondLst>
                                  <p:childTnLst>
                                    <p:set>
                                      <p:cBhvr>
                                        <p:cTn id="10" dur="1" fill="hold">
                                          <p:stCondLst>
                                            <p:cond delay="0"/>
                                          </p:stCondLst>
                                        </p:cTn>
                                        <p:tgtEl>
                                          <p:spTgt spid="36990"/>
                                        </p:tgtEl>
                                        <p:attrNameLst>
                                          <p:attrName>style.visibility</p:attrName>
                                        </p:attrNameLst>
                                      </p:cBhvr>
                                      <p:to>
                                        <p:strVal val="visible"/>
                                      </p:to>
                                    </p:set>
                                    <p:animEffect transition="in" filter="strips(downLeft)">
                                      <p:cBhvr>
                                        <p:cTn id="11" dur="500"/>
                                        <p:tgtEl>
                                          <p:spTgt spid="36990"/>
                                        </p:tgtEl>
                                      </p:cBhvr>
                                    </p:animEffect>
                                  </p:childTnLst>
                                </p:cTn>
                              </p:par>
                            </p:childTnLst>
                          </p:cTn>
                        </p:par>
                        <p:par>
                          <p:cTn id="12" fill="hold" nodeType="afterGroup">
                            <p:stCondLst>
                              <p:cond delay="1000"/>
                            </p:stCondLst>
                            <p:childTnLst>
                              <p:par>
                                <p:cTn id="13" presetID="18" presetClass="entr" presetSubtype="12" fill="hold" grpId="0" nodeType="afterEffect" nodePh="1">
                                  <p:stCondLst>
                                    <p:cond delay="0"/>
                                  </p:stCondLst>
                                  <p:endCondLst>
                                    <p:cond evt="begin" delay="0">
                                      <p:tn val="13"/>
                                    </p:cond>
                                  </p:endCondLst>
                                  <p:childTnLst>
                                    <p:set>
                                      <p:cBhvr>
                                        <p:cTn id="14" dur="1" fill="hold">
                                          <p:stCondLst>
                                            <p:cond delay="0"/>
                                          </p:stCondLst>
                                        </p:cTn>
                                        <p:tgtEl>
                                          <p:spTgt spid="36983"/>
                                        </p:tgtEl>
                                        <p:attrNameLst>
                                          <p:attrName>style.visibility</p:attrName>
                                        </p:attrNameLst>
                                      </p:cBhvr>
                                      <p:to>
                                        <p:strVal val="visible"/>
                                      </p:to>
                                    </p:set>
                                    <p:animEffect transition="in" filter="strips(downLeft)">
                                      <p:cBhvr>
                                        <p:cTn id="15" dur="500"/>
                                        <p:tgtEl>
                                          <p:spTgt spid="369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983" grpId="0"/>
      <p:bldP spid="3699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a:xfrm>
            <a:off x="457200" y="549275"/>
            <a:ext cx="8229600" cy="1143000"/>
          </a:xfrm>
        </p:spPr>
        <p:txBody>
          <a:bodyPr/>
          <a:lstStyle/>
          <a:p>
            <a:pPr eaLnBrk="1" hangingPunct="1"/>
            <a:r>
              <a:rPr lang="el-GR" smtClean="0">
                <a:effectLst/>
                <a:latin typeface="Arial" charset="0"/>
              </a:rPr>
              <a:t>… ΜΕΘΟΔΟΛΟΓΙΑ</a:t>
            </a:r>
          </a:p>
        </p:txBody>
      </p:sp>
      <p:sp>
        <p:nvSpPr>
          <p:cNvPr id="24579" name="Rectangle 3"/>
          <p:cNvSpPr>
            <a:spLocks noGrp="1" noChangeArrowheads="1"/>
          </p:cNvSpPr>
          <p:nvPr>
            <p:ph type="body" sz="half" idx="1"/>
          </p:nvPr>
        </p:nvSpPr>
        <p:spPr>
          <a:xfrm>
            <a:off x="457200" y="1989138"/>
            <a:ext cx="7427913" cy="4137025"/>
          </a:xfrm>
        </p:spPr>
        <p:txBody>
          <a:bodyPr/>
          <a:lstStyle/>
          <a:p>
            <a:pPr eaLnBrk="1" hangingPunct="1"/>
            <a:r>
              <a:rPr lang="el-GR" sz="2400" b="1" smtClean="0">
                <a:effectLst/>
                <a:latin typeface="Arial" charset="0"/>
              </a:rPr>
              <a:t>Επαναξιολόγηση. </a:t>
            </a:r>
          </a:p>
          <a:p>
            <a:pPr lvl="1" eaLnBrk="1" hangingPunct="1"/>
            <a:r>
              <a:rPr lang="el-GR" sz="2000" b="1" smtClean="0">
                <a:effectLst/>
                <a:latin typeface="Arial" charset="0"/>
              </a:rPr>
              <a:t>Αποτελείται από ασκήσεις αναγνώρισης σημάτων και ασκήσεις που επιζητούσαν τη χρήση στρατηγικών για την επίλυση προβλημάτων ως προς την κυκλοφορία πεζού και επιβάτη </a:t>
            </a:r>
            <a:r>
              <a:rPr lang="el-GR" sz="1600" b="1" i="1" smtClean="0">
                <a:effectLst/>
                <a:latin typeface="Arial" charset="0"/>
              </a:rPr>
              <a:t>(</a:t>
            </a:r>
            <a:r>
              <a:rPr lang="en-US" sz="1600" b="1" i="1" smtClean="0">
                <a:effectLst/>
                <a:latin typeface="Arial" charset="0"/>
              </a:rPr>
              <a:t>Ampofo</a:t>
            </a:r>
            <a:r>
              <a:rPr lang="el-GR" sz="1600" b="1" i="1" smtClean="0">
                <a:effectLst/>
                <a:latin typeface="Arial" charset="0"/>
              </a:rPr>
              <a:t>-</a:t>
            </a:r>
            <a:r>
              <a:rPr lang="en-US" sz="1600" b="1" i="1" smtClean="0">
                <a:effectLst/>
                <a:latin typeface="Arial" charset="0"/>
              </a:rPr>
              <a:t>Boateng and Thomson</a:t>
            </a:r>
            <a:r>
              <a:rPr lang="el-GR" sz="1600" b="1" i="1" smtClean="0">
                <a:effectLst/>
                <a:latin typeface="Arial" charset="0"/>
              </a:rPr>
              <a:t>, 1991)</a:t>
            </a:r>
            <a:r>
              <a:rPr lang="el-GR" sz="2000" b="1" smtClean="0">
                <a:effectLst/>
                <a:latin typeface="Arial" charset="0"/>
              </a:rPr>
              <a:t>. </a:t>
            </a:r>
          </a:p>
          <a:p>
            <a:pPr lvl="1" eaLnBrk="1" hangingPunct="1"/>
            <a:r>
              <a:rPr lang="el-GR" sz="2000" b="1" smtClean="0">
                <a:effectLst/>
                <a:latin typeface="Arial" charset="0"/>
              </a:rPr>
              <a:t>Η επαναξιολόγηση πραγματοποιήθηκε αφού πέρασε το χρονικό διάστημα ενός μήνα από την ολοκλήρωση της παρέμβασης. Ο κάθε καταρτιζόμενος επαναξιολογήθηκε σε ατομική βάση στις 4 κατηγορίες δραστηριοτήτων και σε σύνολο 30 ασκήσεων.</a:t>
            </a:r>
          </a:p>
        </p:txBody>
      </p:sp>
      <p:pic>
        <p:nvPicPr>
          <p:cNvPr id="24580" name="Picture 4" descr="MCj00890840000[1]"/>
          <p:cNvPicPr>
            <a:picLocks noChangeAspect="1" noChangeArrowheads="1"/>
          </p:cNvPicPr>
          <p:nvPr>
            <p:ph sz="half" idx="2"/>
          </p:nvPr>
        </p:nvPicPr>
        <p:blipFill>
          <a:blip r:embed="rId2"/>
          <a:srcRect/>
          <a:stretch>
            <a:fillRect/>
          </a:stretch>
        </p:blipFill>
        <p:spPr>
          <a:xfrm>
            <a:off x="7380288" y="333375"/>
            <a:ext cx="1463675" cy="1804988"/>
          </a:xfrm>
          <a:noFill/>
        </p:spPr>
      </p:pic>
    </p:spTree>
  </p:cSld>
  <p:clrMapOvr>
    <a:masterClrMapping/>
  </p:clrMapOvr>
  <p:transition spd="med">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4578"/>
                                        </p:tgtEl>
                                        <p:attrNameLst>
                                          <p:attrName>style.visibility</p:attrName>
                                        </p:attrNameLst>
                                      </p:cBhvr>
                                      <p:to>
                                        <p:strVal val="visible"/>
                                      </p:to>
                                    </p:set>
                                    <p:animEffect transition="in" filter="strips(downLeft)">
                                      <p:cBhvr>
                                        <p:cTn id="7" dur="500"/>
                                        <p:tgtEl>
                                          <p:spTgt spid="24578"/>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4579">
                                            <p:txEl>
                                              <p:pRg st="0" end="0"/>
                                            </p:txEl>
                                          </p:spTgt>
                                        </p:tgtEl>
                                        <p:attrNameLst>
                                          <p:attrName>style.visibility</p:attrName>
                                        </p:attrNameLst>
                                      </p:cBhvr>
                                      <p:to>
                                        <p:strVal val="visible"/>
                                      </p:to>
                                    </p:set>
                                    <p:animEffect transition="in" filter="strips(downLeft)">
                                      <p:cBhvr>
                                        <p:cTn id="10" dur="500"/>
                                        <p:tgtEl>
                                          <p:spTgt spid="24579">
                                            <p:txEl>
                                              <p:pRg st="0" end="0"/>
                                            </p:txEl>
                                          </p:spTgt>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4579">
                                            <p:txEl>
                                              <p:pRg st="1" end="1"/>
                                            </p:txEl>
                                          </p:spTgt>
                                        </p:tgtEl>
                                        <p:attrNameLst>
                                          <p:attrName>style.visibility</p:attrName>
                                        </p:attrNameLst>
                                      </p:cBhvr>
                                      <p:to>
                                        <p:strVal val="visible"/>
                                      </p:to>
                                    </p:set>
                                    <p:animEffect transition="in" filter="strips(downLeft)">
                                      <p:cBhvr>
                                        <p:cTn id="13" dur="500"/>
                                        <p:tgtEl>
                                          <p:spTgt spid="24579">
                                            <p:txEl>
                                              <p:pRg st="1" end="1"/>
                                            </p:txEl>
                                          </p:spTgt>
                                        </p:tgtEl>
                                      </p:cBhvr>
                                    </p:animEffect>
                                  </p:childTnLst>
                                </p:cTn>
                              </p:par>
                              <p:par>
                                <p:cTn id="14" presetID="18" presetClass="entr" presetSubtype="12" fill="hold" grpId="0" nodeType="withEffect">
                                  <p:stCondLst>
                                    <p:cond delay="0"/>
                                  </p:stCondLst>
                                  <p:childTnLst>
                                    <p:set>
                                      <p:cBhvr>
                                        <p:cTn id="15" dur="1" fill="hold">
                                          <p:stCondLst>
                                            <p:cond delay="0"/>
                                          </p:stCondLst>
                                        </p:cTn>
                                        <p:tgtEl>
                                          <p:spTgt spid="24579">
                                            <p:txEl>
                                              <p:pRg st="2" end="2"/>
                                            </p:txEl>
                                          </p:spTgt>
                                        </p:tgtEl>
                                        <p:attrNameLst>
                                          <p:attrName>style.visibility</p:attrName>
                                        </p:attrNameLst>
                                      </p:cBhvr>
                                      <p:to>
                                        <p:strVal val="visible"/>
                                      </p:to>
                                    </p:set>
                                    <p:animEffect transition="in" filter="strips(downLeft)">
                                      <p:cBhvr>
                                        <p:cTn id="16" dur="500"/>
                                        <p:tgtEl>
                                          <p:spTgt spid="24579">
                                            <p:txEl>
                                              <p:pRg st="2" end="2"/>
                                            </p:txEl>
                                          </p:spTgt>
                                        </p:tgtEl>
                                      </p:cBhvr>
                                    </p:animEffect>
                                  </p:childTnLst>
                                </p:cTn>
                              </p:par>
                              <p:par>
                                <p:cTn id="17" presetID="18" presetClass="entr" presetSubtype="12" fill="hold" nodeType="withEffect">
                                  <p:stCondLst>
                                    <p:cond delay="0"/>
                                  </p:stCondLst>
                                  <p:childTnLst>
                                    <p:set>
                                      <p:cBhvr>
                                        <p:cTn id="18" dur="1" fill="hold">
                                          <p:stCondLst>
                                            <p:cond delay="0"/>
                                          </p:stCondLst>
                                        </p:cTn>
                                        <p:tgtEl>
                                          <p:spTgt spid="24580"/>
                                        </p:tgtEl>
                                        <p:attrNameLst>
                                          <p:attrName>style.visibility</p:attrName>
                                        </p:attrNameLst>
                                      </p:cBhvr>
                                      <p:to>
                                        <p:strVal val="visible"/>
                                      </p:to>
                                    </p:set>
                                    <p:animEffect transition="in" filter="strips(downLeft)">
                                      <p:cBhvr>
                                        <p:cTn id="19" dur="500"/>
                                        <p:tgtEl>
                                          <p:spTgt spid="245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p:bldP spid="24579"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rrowheads="1"/>
          </p:cNvSpPr>
          <p:nvPr>
            <p:ph type="title"/>
          </p:nvPr>
        </p:nvSpPr>
        <p:spPr>
          <a:xfrm>
            <a:off x="457200" y="333375"/>
            <a:ext cx="8229600" cy="503238"/>
          </a:xfrm>
        </p:spPr>
        <p:txBody>
          <a:bodyPr/>
          <a:lstStyle/>
          <a:p>
            <a:pPr eaLnBrk="1" hangingPunct="1"/>
            <a:r>
              <a:rPr lang="el-GR" sz="2800" smtClean="0">
                <a:effectLst/>
                <a:latin typeface="Arial" charset="0"/>
              </a:rPr>
              <a:t>ΕΠΑΝΑΞΙΟΛΟΓΗΣΗ</a:t>
            </a:r>
          </a:p>
        </p:txBody>
      </p:sp>
      <p:sp>
        <p:nvSpPr>
          <p:cNvPr id="38915" name="Rectangle 3"/>
          <p:cNvSpPr>
            <a:spLocks noGrp="1" noChangeArrowheads="1"/>
          </p:cNvSpPr>
          <p:nvPr>
            <p:ph type="body" sz="half" idx="1"/>
          </p:nvPr>
        </p:nvSpPr>
        <p:spPr>
          <a:xfrm>
            <a:off x="250825" y="1125538"/>
            <a:ext cx="8358188" cy="5145087"/>
          </a:xfrm>
        </p:spPr>
        <p:txBody>
          <a:bodyPr/>
          <a:lstStyle/>
          <a:p>
            <a:pPr eaLnBrk="1" hangingPunct="1">
              <a:lnSpc>
                <a:spcPct val="80000"/>
              </a:lnSpc>
              <a:defRPr/>
            </a:pPr>
            <a:r>
              <a:rPr lang="el-GR" sz="2000" b="1" smtClean="0">
                <a:effectLst/>
                <a:latin typeface="Arial" pitchFamily="34" charset="0"/>
              </a:rPr>
              <a:t>Η επαναξιολόγηση πραγματοποιήθηκε αφού πέρασε το χρονικό διάστημα ενός μήνα από την ολοκλήρωση της παρέμβασης. Ο κάθε καταρτιζόμενος επαναξιολογήθηκε σε ατομική βάση στις 4 κατηγορίες δραστηριοτήτων και σε σύνολο 30 ασκήσεων.</a:t>
            </a:r>
            <a:r>
              <a:rPr lang="el-GR" sz="2400" b="1" smtClean="0">
                <a:latin typeface="Arial" pitchFamily="34" charset="0"/>
              </a:rPr>
              <a:t> </a:t>
            </a:r>
          </a:p>
          <a:p>
            <a:pPr lvl="1" eaLnBrk="1" hangingPunct="1">
              <a:lnSpc>
                <a:spcPct val="80000"/>
              </a:lnSpc>
              <a:defRPr/>
            </a:pPr>
            <a:r>
              <a:rPr lang="el-GR" sz="2000" b="1" u="sng" smtClean="0">
                <a:effectLst/>
                <a:latin typeface="Arial" pitchFamily="34" charset="0"/>
              </a:rPr>
              <a:t>Κατηγορία 1</a:t>
            </a:r>
            <a:r>
              <a:rPr lang="el-GR" sz="2000" b="1" smtClean="0">
                <a:effectLst/>
                <a:latin typeface="Arial" pitchFamily="34" charset="0"/>
              </a:rPr>
              <a:t>: </a:t>
            </a:r>
            <a:r>
              <a:rPr lang="el-GR" sz="2000" b="1" i="1" smtClean="0">
                <a:effectLst/>
                <a:latin typeface="Arial" pitchFamily="34" charset="0"/>
              </a:rPr>
              <a:t>Αναγνώριση σημάτων</a:t>
            </a:r>
            <a:r>
              <a:rPr lang="el-GR" sz="2000" b="1" smtClean="0">
                <a:latin typeface="Arial" pitchFamily="34" charset="0"/>
              </a:rPr>
              <a:t> </a:t>
            </a:r>
            <a:endParaRPr lang="el-GR" sz="2000" b="1" smtClean="0">
              <a:effectLst/>
              <a:latin typeface="Arial" pitchFamily="34" charset="0"/>
            </a:endParaRPr>
          </a:p>
          <a:p>
            <a:pPr lvl="2" algn="just" eaLnBrk="1" hangingPunct="1">
              <a:lnSpc>
                <a:spcPct val="80000"/>
              </a:lnSpc>
              <a:defRPr/>
            </a:pPr>
            <a:r>
              <a:rPr lang="el-GR" sz="1800" b="1" smtClean="0">
                <a:effectLst/>
                <a:latin typeface="Arial" pitchFamily="34" charset="0"/>
              </a:rPr>
              <a:t>Παρουσιάσθηκε αφίσα με απεικόνιση της κυκλοφοριακής κατάστασης μιας πόλης και ζητήθηκε η αναγνώριση 5 βασικών σημάτων κυκλοφορίας (κίνδυνος επειδή κυκλοφορούν παιδιά, ΣΤΟΠ, επικίνδυνη στροφή δεξιά, απαγορεύεται η είσοδος στα αυτοκίνητα).</a:t>
            </a:r>
          </a:p>
          <a:p>
            <a:pPr lvl="1" algn="just" eaLnBrk="1" hangingPunct="1">
              <a:lnSpc>
                <a:spcPct val="80000"/>
              </a:lnSpc>
              <a:defRPr/>
            </a:pPr>
            <a:r>
              <a:rPr lang="el-GR" sz="2000" b="1" u="sng" smtClean="0">
                <a:effectLst/>
                <a:latin typeface="Arial" pitchFamily="34" charset="0"/>
              </a:rPr>
              <a:t>Κατηγορία 2</a:t>
            </a:r>
            <a:r>
              <a:rPr lang="el-GR" sz="2000" b="1" smtClean="0">
                <a:effectLst/>
                <a:latin typeface="Arial" pitchFamily="34" charset="0"/>
              </a:rPr>
              <a:t>: </a:t>
            </a:r>
            <a:r>
              <a:rPr lang="el-GR" sz="2000" b="1" i="1" smtClean="0">
                <a:effectLst/>
                <a:latin typeface="Arial" pitchFamily="34" charset="0"/>
              </a:rPr>
              <a:t>Αναγνώριση σωστής συμπεριφοράς πεζού - επιβάτη</a:t>
            </a:r>
            <a:r>
              <a:rPr lang="el-GR" sz="2000" b="1" smtClean="0">
                <a:latin typeface="Arial" pitchFamily="34" charset="0"/>
              </a:rPr>
              <a:t> </a:t>
            </a:r>
          </a:p>
          <a:p>
            <a:pPr lvl="2" eaLnBrk="1" hangingPunct="1">
              <a:lnSpc>
                <a:spcPct val="80000"/>
              </a:lnSpc>
              <a:defRPr/>
            </a:pPr>
            <a:r>
              <a:rPr lang="el-GR" sz="1800" b="1" smtClean="0">
                <a:latin typeface="Arial" pitchFamily="34" charset="0"/>
              </a:rPr>
              <a:t>Χρησιμοποιήθηκε μη λεκτικό ερωτηματολόγιο με 10 ασκήσεις πολλαπλής επιλογής, παρεμφερείς με αυτές του ερωτηματολογίου αρχικής αξιολόγησης. Σε κάθε σελίδα, υπήρχαν 4 εικόνες εκ των οποίων μία ήταν η σωστή. Ο κάθε καταρτιζόμενος έπρεπε να αναγνωρίσει, π.χ., ποιος διασχίζει σωστά το δρόμο</a:t>
            </a:r>
          </a:p>
          <a:p>
            <a:pPr lvl="1" algn="just" eaLnBrk="1" hangingPunct="1">
              <a:lnSpc>
                <a:spcPct val="80000"/>
              </a:lnSpc>
              <a:defRPr/>
            </a:pPr>
            <a:r>
              <a:rPr lang="el-GR" sz="2000" b="1" u="sng" smtClean="0">
                <a:latin typeface="Arial" pitchFamily="34" charset="0"/>
              </a:rPr>
              <a:t>Κατηγορία 3</a:t>
            </a:r>
            <a:r>
              <a:rPr lang="el-GR" sz="2000" b="1" smtClean="0">
                <a:latin typeface="Arial" pitchFamily="34" charset="0"/>
              </a:rPr>
              <a:t>: </a:t>
            </a:r>
            <a:r>
              <a:rPr lang="el-GR" sz="2000" b="1" i="1" smtClean="0">
                <a:latin typeface="Arial" pitchFamily="34" charset="0"/>
              </a:rPr>
              <a:t>Παραγωγή  διαδρομών ασφαλούς διέλευσης</a:t>
            </a:r>
            <a:r>
              <a:rPr lang="el-GR" sz="2000" b="1" smtClean="0">
                <a:latin typeface="Arial" pitchFamily="34" charset="0"/>
              </a:rPr>
              <a:t> </a:t>
            </a:r>
          </a:p>
          <a:p>
            <a:pPr lvl="1" algn="just" eaLnBrk="1" hangingPunct="1">
              <a:lnSpc>
                <a:spcPct val="80000"/>
              </a:lnSpc>
              <a:defRPr/>
            </a:pPr>
            <a:r>
              <a:rPr lang="el-GR" sz="2000" b="1" u="sng" smtClean="0">
                <a:latin typeface="Arial" pitchFamily="34" charset="0"/>
              </a:rPr>
              <a:t>Κατηγορία 4</a:t>
            </a:r>
            <a:r>
              <a:rPr lang="el-GR" sz="2000" b="1" smtClean="0">
                <a:latin typeface="Arial" pitchFamily="34" charset="0"/>
              </a:rPr>
              <a:t>: </a:t>
            </a:r>
            <a:r>
              <a:rPr lang="el-GR" sz="2000" b="1" i="1" smtClean="0">
                <a:latin typeface="Arial" pitchFamily="34" charset="0"/>
              </a:rPr>
              <a:t>Διαδρομές με τη χρήση κούκλας</a:t>
            </a:r>
            <a:r>
              <a:rPr lang="el-GR" sz="2000" b="1" smtClean="0">
                <a:latin typeface="Arial" pitchFamily="34" charset="0"/>
              </a:rPr>
              <a:t> </a:t>
            </a:r>
          </a:p>
        </p:txBody>
      </p:sp>
      <p:pic>
        <p:nvPicPr>
          <p:cNvPr id="38916" name="Picture 4" descr="MCj00890840000[1]"/>
          <p:cNvPicPr>
            <a:picLocks noChangeAspect="1" noChangeArrowheads="1"/>
          </p:cNvPicPr>
          <p:nvPr>
            <p:ph sz="half" idx="2"/>
          </p:nvPr>
        </p:nvPicPr>
        <p:blipFill>
          <a:blip r:embed="rId2"/>
          <a:srcRect/>
          <a:stretch>
            <a:fillRect/>
          </a:stretch>
        </p:blipFill>
        <p:spPr>
          <a:xfrm>
            <a:off x="136525" y="2420938"/>
            <a:ext cx="1050925" cy="1295400"/>
          </a:xfrm>
          <a:noFill/>
        </p:spPr>
      </p:pic>
    </p:spTree>
  </p:cSld>
  <p:clrMapOvr>
    <a:masterClrMapping/>
  </p:clrMapOvr>
  <p:transition spd="med">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38914"/>
                                        </p:tgtEl>
                                        <p:attrNameLst>
                                          <p:attrName>style.visibility</p:attrName>
                                        </p:attrNameLst>
                                      </p:cBhvr>
                                      <p:to>
                                        <p:strVal val="visible"/>
                                      </p:to>
                                    </p:set>
                                    <p:anim calcmode="lin" valueType="num">
                                      <p:cBhvr>
                                        <p:cTn id="7" dur="500" fill="hold"/>
                                        <p:tgtEl>
                                          <p:spTgt spid="38914"/>
                                        </p:tgtEl>
                                        <p:attrNameLst>
                                          <p:attrName>ppt_w</p:attrName>
                                        </p:attrNameLst>
                                      </p:cBhvr>
                                      <p:tavLst>
                                        <p:tav tm="0">
                                          <p:val>
                                            <p:fltVal val="0"/>
                                          </p:val>
                                        </p:tav>
                                        <p:tav tm="100000">
                                          <p:val>
                                            <p:strVal val="#ppt_w"/>
                                          </p:val>
                                        </p:tav>
                                      </p:tavLst>
                                    </p:anim>
                                    <p:anim calcmode="lin" valueType="num">
                                      <p:cBhvr>
                                        <p:cTn id="8" dur="500" fill="hold"/>
                                        <p:tgtEl>
                                          <p:spTgt spid="38914"/>
                                        </p:tgtEl>
                                        <p:attrNameLst>
                                          <p:attrName>ppt_h</p:attrName>
                                        </p:attrNameLst>
                                      </p:cBhvr>
                                      <p:tavLst>
                                        <p:tav tm="0">
                                          <p:val>
                                            <p:fltVal val="0"/>
                                          </p:val>
                                        </p:tav>
                                        <p:tav tm="100000">
                                          <p:val>
                                            <p:strVal val="#ppt_h"/>
                                          </p:val>
                                        </p:tav>
                                      </p:tavLst>
                                    </p:anim>
                                    <p:animEffect transition="in" filter="fade">
                                      <p:cBhvr>
                                        <p:cTn id="9" dur="500"/>
                                        <p:tgtEl>
                                          <p:spTgt spid="38914"/>
                                        </p:tgtEl>
                                      </p:cBhvr>
                                    </p:animEffect>
                                  </p:childTnLst>
                                </p:cTn>
                              </p:par>
                            </p:childTnLst>
                          </p:cTn>
                        </p:par>
                        <p:par>
                          <p:cTn id="10" fill="hold" nodeType="afterGroup">
                            <p:stCondLst>
                              <p:cond delay="500"/>
                            </p:stCondLst>
                            <p:childTnLst>
                              <p:par>
                                <p:cTn id="11" presetID="53" presetClass="entr" presetSubtype="0" fill="hold" nodeType="afterEffect">
                                  <p:stCondLst>
                                    <p:cond delay="0"/>
                                  </p:stCondLst>
                                  <p:childTnLst>
                                    <p:set>
                                      <p:cBhvr>
                                        <p:cTn id="12" dur="1" fill="hold">
                                          <p:stCondLst>
                                            <p:cond delay="0"/>
                                          </p:stCondLst>
                                        </p:cTn>
                                        <p:tgtEl>
                                          <p:spTgt spid="38916"/>
                                        </p:tgtEl>
                                        <p:attrNameLst>
                                          <p:attrName>style.visibility</p:attrName>
                                        </p:attrNameLst>
                                      </p:cBhvr>
                                      <p:to>
                                        <p:strVal val="visible"/>
                                      </p:to>
                                    </p:set>
                                    <p:anim calcmode="lin" valueType="num">
                                      <p:cBhvr>
                                        <p:cTn id="13" dur="500" fill="hold"/>
                                        <p:tgtEl>
                                          <p:spTgt spid="38916"/>
                                        </p:tgtEl>
                                        <p:attrNameLst>
                                          <p:attrName>ppt_w</p:attrName>
                                        </p:attrNameLst>
                                      </p:cBhvr>
                                      <p:tavLst>
                                        <p:tav tm="0">
                                          <p:val>
                                            <p:fltVal val="0"/>
                                          </p:val>
                                        </p:tav>
                                        <p:tav tm="100000">
                                          <p:val>
                                            <p:strVal val="#ppt_w"/>
                                          </p:val>
                                        </p:tav>
                                      </p:tavLst>
                                    </p:anim>
                                    <p:anim calcmode="lin" valueType="num">
                                      <p:cBhvr>
                                        <p:cTn id="14" dur="500" fill="hold"/>
                                        <p:tgtEl>
                                          <p:spTgt spid="38916"/>
                                        </p:tgtEl>
                                        <p:attrNameLst>
                                          <p:attrName>ppt_h</p:attrName>
                                        </p:attrNameLst>
                                      </p:cBhvr>
                                      <p:tavLst>
                                        <p:tav tm="0">
                                          <p:val>
                                            <p:fltVal val="0"/>
                                          </p:val>
                                        </p:tav>
                                        <p:tav tm="100000">
                                          <p:val>
                                            <p:strVal val="#ppt_h"/>
                                          </p:val>
                                        </p:tav>
                                      </p:tavLst>
                                    </p:anim>
                                    <p:animEffect transition="in" filter="fade">
                                      <p:cBhvr>
                                        <p:cTn id="15" dur="500"/>
                                        <p:tgtEl>
                                          <p:spTgt spid="38916"/>
                                        </p:tgtEl>
                                      </p:cBhvr>
                                    </p:animEffect>
                                  </p:childTnLst>
                                </p:cTn>
                              </p:par>
                            </p:childTnLst>
                          </p:cTn>
                        </p:par>
                        <p:par>
                          <p:cTn id="16" fill="hold" nodeType="afterGroup">
                            <p:stCondLst>
                              <p:cond delay="1000"/>
                            </p:stCondLst>
                            <p:childTnLst>
                              <p:par>
                                <p:cTn id="17" presetID="53" presetClass="entr" presetSubtype="0" fill="hold" grpId="0" nodeType="afterEffect">
                                  <p:stCondLst>
                                    <p:cond delay="0"/>
                                  </p:stCondLst>
                                  <p:childTnLst>
                                    <p:set>
                                      <p:cBhvr>
                                        <p:cTn id="18" dur="1" fill="hold">
                                          <p:stCondLst>
                                            <p:cond delay="0"/>
                                          </p:stCondLst>
                                        </p:cTn>
                                        <p:tgtEl>
                                          <p:spTgt spid="38915">
                                            <p:txEl>
                                              <p:pRg st="0" end="0"/>
                                            </p:txEl>
                                          </p:spTgt>
                                        </p:tgtEl>
                                        <p:attrNameLst>
                                          <p:attrName>style.visibility</p:attrName>
                                        </p:attrNameLst>
                                      </p:cBhvr>
                                      <p:to>
                                        <p:strVal val="visible"/>
                                      </p:to>
                                    </p:set>
                                    <p:anim calcmode="lin" valueType="num">
                                      <p:cBhvr>
                                        <p:cTn id="19" dur="500" fill="hold"/>
                                        <p:tgtEl>
                                          <p:spTgt spid="38915">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38915">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38915">
                                            <p:txEl>
                                              <p:pRg st="0" end="0"/>
                                            </p:txEl>
                                          </p:spTgt>
                                        </p:tgtEl>
                                      </p:cBhvr>
                                    </p:animEffect>
                                  </p:childTnLst>
                                </p:cTn>
                              </p:par>
                            </p:childTnLst>
                          </p:cTn>
                        </p:par>
                        <p:par>
                          <p:cTn id="22" fill="hold" nodeType="afterGroup">
                            <p:stCondLst>
                              <p:cond delay="1500"/>
                            </p:stCondLst>
                            <p:childTnLst>
                              <p:par>
                                <p:cTn id="23" presetID="53" presetClass="entr" presetSubtype="0" fill="hold" grpId="0" nodeType="afterEffect">
                                  <p:stCondLst>
                                    <p:cond delay="0"/>
                                  </p:stCondLst>
                                  <p:childTnLst>
                                    <p:set>
                                      <p:cBhvr>
                                        <p:cTn id="24" dur="1" fill="hold">
                                          <p:stCondLst>
                                            <p:cond delay="0"/>
                                          </p:stCondLst>
                                        </p:cTn>
                                        <p:tgtEl>
                                          <p:spTgt spid="38915">
                                            <p:txEl>
                                              <p:pRg st="1" end="1"/>
                                            </p:txEl>
                                          </p:spTgt>
                                        </p:tgtEl>
                                        <p:attrNameLst>
                                          <p:attrName>style.visibility</p:attrName>
                                        </p:attrNameLst>
                                      </p:cBhvr>
                                      <p:to>
                                        <p:strVal val="visible"/>
                                      </p:to>
                                    </p:set>
                                    <p:anim calcmode="lin" valueType="num">
                                      <p:cBhvr>
                                        <p:cTn id="25" dur="500" fill="hold"/>
                                        <p:tgtEl>
                                          <p:spTgt spid="38915">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38915">
                                            <p:txEl>
                                              <p:pRg st="1" end="1"/>
                                            </p:txEl>
                                          </p:spTgt>
                                        </p:tgtEl>
                                        <p:attrNameLst>
                                          <p:attrName>ppt_h</p:attrName>
                                        </p:attrNameLst>
                                      </p:cBhvr>
                                      <p:tavLst>
                                        <p:tav tm="0">
                                          <p:val>
                                            <p:fltVal val="0"/>
                                          </p:val>
                                        </p:tav>
                                        <p:tav tm="100000">
                                          <p:val>
                                            <p:strVal val="#ppt_h"/>
                                          </p:val>
                                        </p:tav>
                                      </p:tavLst>
                                    </p:anim>
                                    <p:animEffect transition="in" filter="fade">
                                      <p:cBhvr>
                                        <p:cTn id="27" dur="500"/>
                                        <p:tgtEl>
                                          <p:spTgt spid="38915">
                                            <p:txEl>
                                              <p:pRg st="1" end="1"/>
                                            </p:txEl>
                                          </p:spTgt>
                                        </p:tgtEl>
                                      </p:cBhvr>
                                    </p:animEffect>
                                  </p:childTnLst>
                                </p:cTn>
                              </p:par>
                            </p:childTnLst>
                          </p:cTn>
                        </p:par>
                        <p:par>
                          <p:cTn id="28" fill="hold" nodeType="afterGroup">
                            <p:stCondLst>
                              <p:cond delay="2000"/>
                            </p:stCondLst>
                            <p:childTnLst>
                              <p:par>
                                <p:cTn id="29" presetID="53" presetClass="entr" presetSubtype="0" fill="hold" grpId="0" nodeType="afterEffect">
                                  <p:stCondLst>
                                    <p:cond delay="0"/>
                                  </p:stCondLst>
                                  <p:childTnLst>
                                    <p:set>
                                      <p:cBhvr>
                                        <p:cTn id="30" dur="1" fill="hold">
                                          <p:stCondLst>
                                            <p:cond delay="0"/>
                                          </p:stCondLst>
                                        </p:cTn>
                                        <p:tgtEl>
                                          <p:spTgt spid="38915">
                                            <p:txEl>
                                              <p:pRg st="2" end="2"/>
                                            </p:txEl>
                                          </p:spTgt>
                                        </p:tgtEl>
                                        <p:attrNameLst>
                                          <p:attrName>style.visibility</p:attrName>
                                        </p:attrNameLst>
                                      </p:cBhvr>
                                      <p:to>
                                        <p:strVal val="visible"/>
                                      </p:to>
                                    </p:set>
                                    <p:anim calcmode="lin" valueType="num">
                                      <p:cBhvr>
                                        <p:cTn id="31" dur="500" fill="hold"/>
                                        <p:tgtEl>
                                          <p:spTgt spid="38915">
                                            <p:txEl>
                                              <p:pRg st="2" end="2"/>
                                            </p:txEl>
                                          </p:spTgt>
                                        </p:tgtEl>
                                        <p:attrNameLst>
                                          <p:attrName>ppt_w</p:attrName>
                                        </p:attrNameLst>
                                      </p:cBhvr>
                                      <p:tavLst>
                                        <p:tav tm="0">
                                          <p:val>
                                            <p:fltVal val="0"/>
                                          </p:val>
                                        </p:tav>
                                        <p:tav tm="100000">
                                          <p:val>
                                            <p:strVal val="#ppt_w"/>
                                          </p:val>
                                        </p:tav>
                                      </p:tavLst>
                                    </p:anim>
                                    <p:anim calcmode="lin" valueType="num">
                                      <p:cBhvr>
                                        <p:cTn id="32" dur="500" fill="hold"/>
                                        <p:tgtEl>
                                          <p:spTgt spid="38915">
                                            <p:txEl>
                                              <p:pRg st="2" end="2"/>
                                            </p:txEl>
                                          </p:spTgt>
                                        </p:tgtEl>
                                        <p:attrNameLst>
                                          <p:attrName>ppt_h</p:attrName>
                                        </p:attrNameLst>
                                      </p:cBhvr>
                                      <p:tavLst>
                                        <p:tav tm="0">
                                          <p:val>
                                            <p:fltVal val="0"/>
                                          </p:val>
                                        </p:tav>
                                        <p:tav tm="100000">
                                          <p:val>
                                            <p:strVal val="#ppt_h"/>
                                          </p:val>
                                        </p:tav>
                                      </p:tavLst>
                                    </p:anim>
                                    <p:animEffect transition="in" filter="fade">
                                      <p:cBhvr>
                                        <p:cTn id="33" dur="500"/>
                                        <p:tgtEl>
                                          <p:spTgt spid="38915">
                                            <p:txEl>
                                              <p:pRg st="2" end="2"/>
                                            </p:txEl>
                                          </p:spTgt>
                                        </p:tgtEl>
                                      </p:cBhvr>
                                    </p:animEffect>
                                  </p:childTnLst>
                                </p:cTn>
                              </p:par>
                            </p:childTnLst>
                          </p:cTn>
                        </p:par>
                        <p:par>
                          <p:cTn id="34" fill="hold" nodeType="afterGroup">
                            <p:stCondLst>
                              <p:cond delay="2500"/>
                            </p:stCondLst>
                            <p:childTnLst>
                              <p:par>
                                <p:cTn id="35" presetID="53" presetClass="entr" presetSubtype="0" fill="hold" grpId="0" nodeType="afterEffect">
                                  <p:stCondLst>
                                    <p:cond delay="0"/>
                                  </p:stCondLst>
                                  <p:childTnLst>
                                    <p:set>
                                      <p:cBhvr>
                                        <p:cTn id="36" dur="1" fill="hold">
                                          <p:stCondLst>
                                            <p:cond delay="0"/>
                                          </p:stCondLst>
                                        </p:cTn>
                                        <p:tgtEl>
                                          <p:spTgt spid="38915">
                                            <p:txEl>
                                              <p:pRg st="3" end="3"/>
                                            </p:txEl>
                                          </p:spTgt>
                                        </p:tgtEl>
                                        <p:attrNameLst>
                                          <p:attrName>style.visibility</p:attrName>
                                        </p:attrNameLst>
                                      </p:cBhvr>
                                      <p:to>
                                        <p:strVal val="visible"/>
                                      </p:to>
                                    </p:set>
                                    <p:anim calcmode="lin" valueType="num">
                                      <p:cBhvr>
                                        <p:cTn id="37" dur="500" fill="hold"/>
                                        <p:tgtEl>
                                          <p:spTgt spid="38915">
                                            <p:txEl>
                                              <p:pRg st="3" end="3"/>
                                            </p:txEl>
                                          </p:spTgt>
                                        </p:tgtEl>
                                        <p:attrNameLst>
                                          <p:attrName>ppt_w</p:attrName>
                                        </p:attrNameLst>
                                      </p:cBhvr>
                                      <p:tavLst>
                                        <p:tav tm="0">
                                          <p:val>
                                            <p:fltVal val="0"/>
                                          </p:val>
                                        </p:tav>
                                        <p:tav tm="100000">
                                          <p:val>
                                            <p:strVal val="#ppt_w"/>
                                          </p:val>
                                        </p:tav>
                                      </p:tavLst>
                                    </p:anim>
                                    <p:anim calcmode="lin" valueType="num">
                                      <p:cBhvr>
                                        <p:cTn id="38" dur="500" fill="hold"/>
                                        <p:tgtEl>
                                          <p:spTgt spid="38915">
                                            <p:txEl>
                                              <p:pRg st="3" end="3"/>
                                            </p:txEl>
                                          </p:spTgt>
                                        </p:tgtEl>
                                        <p:attrNameLst>
                                          <p:attrName>ppt_h</p:attrName>
                                        </p:attrNameLst>
                                      </p:cBhvr>
                                      <p:tavLst>
                                        <p:tav tm="0">
                                          <p:val>
                                            <p:fltVal val="0"/>
                                          </p:val>
                                        </p:tav>
                                        <p:tav tm="100000">
                                          <p:val>
                                            <p:strVal val="#ppt_h"/>
                                          </p:val>
                                        </p:tav>
                                      </p:tavLst>
                                    </p:anim>
                                    <p:animEffect transition="in" filter="fade">
                                      <p:cBhvr>
                                        <p:cTn id="39" dur="500"/>
                                        <p:tgtEl>
                                          <p:spTgt spid="38915">
                                            <p:txEl>
                                              <p:pRg st="3" end="3"/>
                                            </p:txEl>
                                          </p:spTgt>
                                        </p:tgtEl>
                                      </p:cBhvr>
                                    </p:animEffect>
                                  </p:childTnLst>
                                </p:cTn>
                              </p:par>
                            </p:childTnLst>
                          </p:cTn>
                        </p:par>
                        <p:par>
                          <p:cTn id="40" fill="hold" nodeType="afterGroup">
                            <p:stCondLst>
                              <p:cond delay="3000"/>
                            </p:stCondLst>
                            <p:childTnLst>
                              <p:par>
                                <p:cTn id="41" presetID="53" presetClass="entr" presetSubtype="0" fill="hold" grpId="0" nodeType="afterEffect">
                                  <p:stCondLst>
                                    <p:cond delay="0"/>
                                  </p:stCondLst>
                                  <p:childTnLst>
                                    <p:set>
                                      <p:cBhvr>
                                        <p:cTn id="42" dur="1" fill="hold">
                                          <p:stCondLst>
                                            <p:cond delay="0"/>
                                          </p:stCondLst>
                                        </p:cTn>
                                        <p:tgtEl>
                                          <p:spTgt spid="38915">
                                            <p:txEl>
                                              <p:pRg st="4" end="4"/>
                                            </p:txEl>
                                          </p:spTgt>
                                        </p:tgtEl>
                                        <p:attrNameLst>
                                          <p:attrName>style.visibility</p:attrName>
                                        </p:attrNameLst>
                                      </p:cBhvr>
                                      <p:to>
                                        <p:strVal val="visible"/>
                                      </p:to>
                                    </p:set>
                                    <p:anim calcmode="lin" valueType="num">
                                      <p:cBhvr>
                                        <p:cTn id="43" dur="500" fill="hold"/>
                                        <p:tgtEl>
                                          <p:spTgt spid="38915">
                                            <p:txEl>
                                              <p:pRg st="4" end="4"/>
                                            </p:txEl>
                                          </p:spTgt>
                                        </p:tgtEl>
                                        <p:attrNameLst>
                                          <p:attrName>ppt_w</p:attrName>
                                        </p:attrNameLst>
                                      </p:cBhvr>
                                      <p:tavLst>
                                        <p:tav tm="0">
                                          <p:val>
                                            <p:fltVal val="0"/>
                                          </p:val>
                                        </p:tav>
                                        <p:tav tm="100000">
                                          <p:val>
                                            <p:strVal val="#ppt_w"/>
                                          </p:val>
                                        </p:tav>
                                      </p:tavLst>
                                    </p:anim>
                                    <p:anim calcmode="lin" valueType="num">
                                      <p:cBhvr>
                                        <p:cTn id="44" dur="500" fill="hold"/>
                                        <p:tgtEl>
                                          <p:spTgt spid="38915">
                                            <p:txEl>
                                              <p:pRg st="4" end="4"/>
                                            </p:txEl>
                                          </p:spTgt>
                                        </p:tgtEl>
                                        <p:attrNameLst>
                                          <p:attrName>ppt_h</p:attrName>
                                        </p:attrNameLst>
                                      </p:cBhvr>
                                      <p:tavLst>
                                        <p:tav tm="0">
                                          <p:val>
                                            <p:fltVal val="0"/>
                                          </p:val>
                                        </p:tav>
                                        <p:tav tm="100000">
                                          <p:val>
                                            <p:strVal val="#ppt_h"/>
                                          </p:val>
                                        </p:tav>
                                      </p:tavLst>
                                    </p:anim>
                                    <p:animEffect transition="in" filter="fade">
                                      <p:cBhvr>
                                        <p:cTn id="45" dur="500"/>
                                        <p:tgtEl>
                                          <p:spTgt spid="38915">
                                            <p:txEl>
                                              <p:pRg st="4" end="4"/>
                                            </p:txEl>
                                          </p:spTgt>
                                        </p:tgtEl>
                                      </p:cBhvr>
                                    </p:animEffect>
                                  </p:childTnLst>
                                </p:cTn>
                              </p:par>
                            </p:childTnLst>
                          </p:cTn>
                        </p:par>
                        <p:par>
                          <p:cTn id="46" fill="hold" nodeType="afterGroup">
                            <p:stCondLst>
                              <p:cond delay="3500"/>
                            </p:stCondLst>
                            <p:childTnLst>
                              <p:par>
                                <p:cTn id="47" presetID="53" presetClass="entr" presetSubtype="0" fill="hold" grpId="0" nodeType="afterEffect">
                                  <p:stCondLst>
                                    <p:cond delay="0"/>
                                  </p:stCondLst>
                                  <p:childTnLst>
                                    <p:set>
                                      <p:cBhvr>
                                        <p:cTn id="48" dur="1" fill="hold">
                                          <p:stCondLst>
                                            <p:cond delay="0"/>
                                          </p:stCondLst>
                                        </p:cTn>
                                        <p:tgtEl>
                                          <p:spTgt spid="38915">
                                            <p:txEl>
                                              <p:pRg st="5" end="5"/>
                                            </p:txEl>
                                          </p:spTgt>
                                        </p:tgtEl>
                                        <p:attrNameLst>
                                          <p:attrName>style.visibility</p:attrName>
                                        </p:attrNameLst>
                                      </p:cBhvr>
                                      <p:to>
                                        <p:strVal val="visible"/>
                                      </p:to>
                                    </p:set>
                                    <p:anim calcmode="lin" valueType="num">
                                      <p:cBhvr>
                                        <p:cTn id="49" dur="500" fill="hold"/>
                                        <p:tgtEl>
                                          <p:spTgt spid="38915">
                                            <p:txEl>
                                              <p:pRg st="5" end="5"/>
                                            </p:txEl>
                                          </p:spTgt>
                                        </p:tgtEl>
                                        <p:attrNameLst>
                                          <p:attrName>ppt_w</p:attrName>
                                        </p:attrNameLst>
                                      </p:cBhvr>
                                      <p:tavLst>
                                        <p:tav tm="0">
                                          <p:val>
                                            <p:fltVal val="0"/>
                                          </p:val>
                                        </p:tav>
                                        <p:tav tm="100000">
                                          <p:val>
                                            <p:strVal val="#ppt_w"/>
                                          </p:val>
                                        </p:tav>
                                      </p:tavLst>
                                    </p:anim>
                                    <p:anim calcmode="lin" valueType="num">
                                      <p:cBhvr>
                                        <p:cTn id="50" dur="500" fill="hold"/>
                                        <p:tgtEl>
                                          <p:spTgt spid="38915">
                                            <p:txEl>
                                              <p:pRg st="5" end="5"/>
                                            </p:txEl>
                                          </p:spTgt>
                                        </p:tgtEl>
                                        <p:attrNameLst>
                                          <p:attrName>ppt_h</p:attrName>
                                        </p:attrNameLst>
                                      </p:cBhvr>
                                      <p:tavLst>
                                        <p:tav tm="0">
                                          <p:val>
                                            <p:fltVal val="0"/>
                                          </p:val>
                                        </p:tav>
                                        <p:tav tm="100000">
                                          <p:val>
                                            <p:strVal val="#ppt_h"/>
                                          </p:val>
                                        </p:tav>
                                      </p:tavLst>
                                    </p:anim>
                                    <p:animEffect transition="in" filter="fade">
                                      <p:cBhvr>
                                        <p:cTn id="51" dur="500"/>
                                        <p:tgtEl>
                                          <p:spTgt spid="38915">
                                            <p:txEl>
                                              <p:pRg st="5" end="5"/>
                                            </p:txEl>
                                          </p:spTgt>
                                        </p:tgtEl>
                                      </p:cBhvr>
                                    </p:animEffect>
                                  </p:childTnLst>
                                </p:cTn>
                              </p:par>
                            </p:childTnLst>
                          </p:cTn>
                        </p:par>
                        <p:par>
                          <p:cTn id="52" fill="hold" nodeType="afterGroup">
                            <p:stCondLst>
                              <p:cond delay="4000"/>
                            </p:stCondLst>
                            <p:childTnLst>
                              <p:par>
                                <p:cTn id="53" presetID="53" presetClass="entr" presetSubtype="0" fill="hold" grpId="0" nodeType="afterEffect">
                                  <p:stCondLst>
                                    <p:cond delay="0"/>
                                  </p:stCondLst>
                                  <p:childTnLst>
                                    <p:set>
                                      <p:cBhvr>
                                        <p:cTn id="54" dur="1" fill="hold">
                                          <p:stCondLst>
                                            <p:cond delay="0"/>
                                          </p:stCondLst>
                                        </p:cTn>
                                        <p:tgtEl>
                                          <p:spTgt spid="38915">
                                            <p:txEl>
                                              <p:pRg st="6" end="6"/>
                                            </p:txEl>
                                          </p:spTgt>
                                        </p:tgtEl>
                                        <p:attrNameLst>
                                          <p:attrName>style.visibility</p:attrName>
                                        </p:attrNameLst>
                                      </p:cBhvr>
                                      <p:to>
                                        <p:strVal val="visible"/>
                                      </p:to>
                                    </p:set>
                                    <p:anim calcmode="lin" valueType="num">
                                      <p:cBhvr>
                                        <p:cTn id="55" dur="500" fill="hold"/>
                                        <p:tgtEl>
                                          <p:spTgt spid="38915">
                                            <p:txEl>
                                              <p:pRg st="6" end="6"/>
                                            </p:txEl>
                                          </p:spTgt>
                                        </p:tgtEl>
                                        <p:attrNameLst>
                                          <p:attrName>ppt_w</p:attrName>
                                        </p:attrNameLst>
                                      </p:cBhvr>
                                      <p:tavLst>
                                        <p:tav tm="0">
                                          <p:val>
                                            <p:fltVal val="0"/>
                                          </p:val>
                                        </p:tav>
                                        <p:tav tm="100000">
                                          <p:val>
                                            <p:strVal val="#ppt_w"/>
                                          </p:val>
                                        </p:tav>
                                      </p:tavLst>
                                    </p:anim>
                                    <p:anim calcmode="lin" valueType="num">
                                      <p:cBhvr>
                                        <p:cTn id="56" dur="500" fill="hold"/>
                                        <p:tgtEl>
                                          <p:spTgt spid="38915">
                                            <p:txEl>
                                              <p:pRg st="6" end="6"/>
                                            </p:txEl>
                                          </p:spTgt>
                                        </p:tgtEl>
                                        <p:attrNameLst>
                                          <p:attrName>ppt_h</p:attrName>
                                        </p:attrNameLst>
                                      </p:cBhvr>
                                      <p:tavLst>
                                        <p:tav tm="0">
                                          <p:val>
                                            <p:fltVal val="0"/>
                                          </p:val>
                                        </p:tav>
                                        <p:tav tm="100000">
                                          <p:val>
                                            <p:strVal val="#ppt_h"/>
                                          </p:val>
                                        </p:tav>
                                      </p:tavLst>
                                    </p:anim>
                                    <p:animEffect transition="in" filter="fade">
                                      <p:cBhvr>
                                        <p:cTn id="57" dur="500"/>
                                        <p:tgtEl>
                                          <p:spTgt spid="3891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p:bldP spid="3891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rrowheads="1"/>
          </p:cNvSpPr>
          <p:nvPr>
            <p:ph type="title"/>
          </p:nvPr>
        </p:nvSpPr>
        <p:spPr>
          <a:xfrm>
            <a:off x="457200" y="333375"/>
            <a:ext cx="8229600" cy="1143000"/>
          </a:xfrm>
        </p:spPr>
        <p:txBody>
          <a:bodyPr/>
          <a:lstStyle/>
          <a:p>
            <a:pPr eaLnBrk="1" hangingPunct="1"/>
            <a:r>
              <a:rPr lang="el-GR" smtClean="0">
                <a:effectLst/>
                <a:latin typeface="Arial" charset="0"/>
              </a:rPr>
              <a:t>ΑΠΟΤΕΛΕΣΜΑΤΑ</a:t>
            </a:r>
          </a:p>
        </p:txBody>
      </p:sp>
      <p:sp>
        <p:nvSpPr>
          <p:cNvPr id="26627" name="Rectangle 3"/>
          <p:cNvSpPr>
            <a:spLocks noGrp="1" noChangeArrowheads="1"/>
          </p:cNvSpPr>
          <p:nvPr>
            <p:ph type="body" sz="half" idx="1"/>
          </p:nvPr>
        </p:nvSpPr>
        <p:spPr>
          <a:xfrm>
            <a:off x="323850" y="1811338"/>
            <a:ext cx="8220075" cy="4425950"/>
          </a:xfrm>
        </p:spPr>
        <p:txBody>
          <a:bodyPr/>
          <a:lstStyle/>
          <a:p>
            <a:pPr marL="625475" indent="-625475" eaLnBrk="1" hangingPunct="1">
              <a:lnSpc>
                <a:spcPct val="105000"/>
              </a:lnSpc>
            </a:pPr>
            <a:r>
              <a:rPr lang="el-GR" sz="2000" b="1" smtClean="0">
                <a:effectLst/>
                <a:latin typeface="Arial" charset="0"/>
              </a:rPr>
              <a:t> Ο έλεγχος </a:t>
            </a:r>
            <a:r>
              <a:rPr lang="en-US" sz="2000" b="1" smtClean="0">
                <a:effectLst/>
                <a:latin typeface="Arial" charset="0"/>
              </a:rPr>
              <a:t>t</a:t>
            </a:r>
            <a:r>
              <a:rPr lang="el-GR" sz="2000" b="1" smtClean="0">
                <a:effectLst/>
                <a:latin typeface="Arial" charset="0"/>
              </a:rPr>
              <a:t>-</a:t>
            </a:r>
            <a:r>
              <a:rPr lang="en-US" sz="2000" b="1" smtClean="0">
                <a:effectLst/>
                <a:latin typeface="Arial" charset="0"/>
              </a:rPr>
              <a:t>test</a:t>
            </a:r>
            <a:r>
              <a:rPr lang="el-GR" sz="2000" b="1" smtClean="0">
                <a:effectLst/>
                <a:latin typeface="Arial" charset="0"/>
              </a:rPr>
              <a:t> για εξαρτημένα δείγματα έδειξε ότι:</a:t>
            </a:r>
          </a:p>
          <a:p>
            <a:pPr marL="625475" indent="-625475" eaLnBrk="1" hangingPunct="1">
              <a:lnSpc>
                <a:spcPct val="105000"/>
              </a:lnSpc>
            </a:pPr>
            <a:r>
              <a:rPr lang="el-GR" sz="2000" b="1" smtClean="0">
                <a:effectLst/>
                <a:latin typeface="Arial" charset="0"/>
              </a:rPr>
              <a:t> Μεταξύ των επιδόσεων των νοητικά καθυστερημένων ατόμων του αρχικού δείγματος υπάρχει στατιστικά σημαντική διαφορά (</a:t>
            </a:r>
            <a:r>
              <a:rPr lang="en-US" sz="2000" b="1" smtClean="0">
                <a:effectLst/>
                <a:latin typeface="Arial" charset="0"/>
              </a:rPr>
              <a:t>t</a:t>
            </a:r>
            <a:r>
              <a:rPr lang="el-GR" sz="2000" b="1" smtClean="0">
                <a:effectLst/>
                <a:latin typeface="Arial" charset="0"/>
              </a:rPr>
              <a:t> = 3,804, </a:t>
            </a:r>
            <a:r>
              <a:rPr lang="en-US" sz="2000" b="1" smtClean="0">
                <a:effectLst/>
                <a:latin typeface="Arial" charset="0"/>
              </a:rPr>
              <a:t>df</a:t>
            </a:r>
            <a:r>
              <a:rPr lang="el-GR" sz="2000" b="1" smtClean="0">
                <a:effectLst/>
                <a:latin typeface="Arial" charset="0"/>
              </a:rPr>
              <a:t> = 11, </a:t>
            </a:r>
            <a:r>
              <a:rPr lang="en-US" sz="2000" b="1" smtClean="0">
                <a:effectLst/>
                <a:latin typeface="Arial" charset="0"/>
              </a:rPr>
              <a:t>p</a:t>
            </a:r>
            <a:r>
              <a:rPr lang="el-GR" sz="2000" b="1" smtClean="0">
                <a:effectLst/>
                <a:latin typeface="Arial" charset="0"/>
              </a:rPr>
              <a:t> &lt; 0,005), ως προς την </a:t>
            </a:r>
            <a:r>
              <a:rPr lang="el-GR" sz="2000" b="1" i="1" smtClean="0">
                <a:effectLst/>
                <a:latin typeface="Arial" charset="0"/>
              </a:rPr>
              <a:t>Αναγνώριση Σημάτων</a:t>
            </a:r>
            <a:r>
              <a:rPr lang="el-GR" sz="2000" b="1" smtClean="0">
                <a:effectLst/>
                <a:latin typeface="Arial" charset="0"/>
              </a:rPr>
              <a:t> πριν (Μ.Ο.= 1,833, Τ.Α. = 1,03) και μετά την παρέμβαση (Μ.Ο.= 3,083, Τ.Α. = 1,08). </a:t>
            </a:r>
          </a:p>
          <a:p>
            <a:pPr marL="625475" indent="-625475" eaLnBrk="1" hangingPunct="1">
              <a:lnSpc>
                <a:spcPct val="105000"/>
              </a:lnSpc>
            </a:pPr>
            <a:r>
              <a:rPr lang="el-GR" sz="2000" b="1" smtClean="0">
                <a:effectLst/>
                <a:latin typeface="Arial" charset="0"/>
              </a:rPr>
              <a:t> Αντίθετα, στις επιδόσεις των ίδιων νοητικά καθυστερημένων ατόμων ως προς την </a:t>
            </a:r>
            <a:r>
              <a:rPr lang="el-GR" sz="2000" b="1" i="1" smtClean="0">
                <a:effectLst/>
                <a:latin typeface="Arial" charset="0"/>
              </a:rPr>
              <a:t>Κυκλοφορία Πεζού και Επιβάτη</a:t>
            </a:r>
            <a:r>
              <a:rPr lang="el-GR" sz="2000" b="1" smtClean="0">
                <a:effectLst/>
                <a:latin typeface="Arial" charset="0"/>
              </a:rPr>
              <a:t>, δεν προέκυψε στατιστικά σημαντική διαφορά, σε σχέση με τα αποτελέσματα του αρχικού ερωτηματολογίου (Μ.Ο. = 4,33, Τ.Α. = 2,2) και του ερωτηματολογίου επαναξιολόγησης  (Μ.Ο.= 5,25, Τ.Α. =  1,86).</a:t>
            </a:r>
          </a:p>
        </p:txBody>
      </p:sp>
      <p:pic>
        <p:nvPicPr>
          <p:cNvPr id="26628" name="Picture 4" descr="MCj02330310000[1]"/>
          <p:cNvPicPr>
            <a:picLocks noChangeAspect="1" noChangeArrowheads="1"/>
          </p:cNvPicPr>
          <p:nvPr>
            <p:ph sz="half" idx="2"/>
          </p:nvPr>
        </p:nvPicPr>
        <p:blipFill>
          <a:blip r:embed="rId2"/>
          <a:srcRect/>
          <a:stretch>
            <a:fillRect/>
          </a:stretch>
        </p:blipFill>
        <p:spPr>
          <a:xfrm>
            <a:off x="7524750" y="260350"/>
            <a:ext cx="1397000" cy="1425575"/>
          </a:xfrm>
          <a:noFill/>
        </p:spPr>
      </p:pic>
    </p:spTree>
  </p:cSld>
  <p:clrMapOvr>
    <a:masterClrMapping/>
  </p:clrMapOvr>
  <p:transition spd="med">
    <p:push/>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6626"/>
                                        </p:tgtEl>
                                        <p:attrNameLst>
                                          <p:attrName>style.visibility</p:attrName>
                                        </p:attrNameLst>
                                      </p:cBhvr>
                                      <p:to>
                                        <p:strVal val="visible"/>
                                      </p:to>
                                    </p:set>
                                    <p:animEffect transition="in" filter="fade">
                                      <p:cBhvr>
                                        <p:cTn id="7" dur="1000"/>
                                        <p:tgtEl>
                                          <p:spTgt spid="26626"/>
                                        </p:tgtEl>
                                      </p:cBhvr>
                                    </p:animEffect>
                                    <p:anim calcmode="lin" valueType="num">
                                      <p:cBhvr>
                                        <p:cTn id="8" dur="1000" fill="hold"/>
                                        <p:tgtEl>
                                          <p:spTgt spid="26626"/>
                                        </p:tgtEl>
                                        <p:attrNameLst>
                                          <p:attrName>ppt_x</p:attrName>
                                        </p:attrNameLst>
                                      </p:cBhvr>
                                      <p:tavLst>
                                        <p:tav tm="0">
                                          <p:val>
                                            <p:strVal val="#ppt_x"/>
                                          </p:val>
                                        </p:tav>
                                        <p:tav tm="100000">
                                          <p:val>
                                            <p:strVal val="#ppt_x"/>
                                          </p:val>
                                        </p:tav>
                                      </p:tavLst>
                                    </p:anim>
                                    <p:anim calcmode="lin" valueType="num">
                                      <p:cBhvr>
                                        <p:cTn id="9" dur="1000" fill="hold"/>
                                        <p:tgtEl>
                                          <p:spTgt spid="26626"/>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42" presetClass="entr" presetSubtype="0" fill="hold" nodeType="afterEffect">
                                  <p:stCondLst>
                                    <p:cond delay="0"/>
                                  </p:stCondLst>
                                  <p:childTnLst>
                                    <p:set>
                                      <p:cBhvr>
                                        <p:cTn id="12" dur="1" fill="hold">
                                          <p:stCondLst>
                                            <p:cond delay="0"/>
                                          </p:stCondLst>
                                        </p:cTn>
                                        <p:tgtEl>
                                          <p:spTgt spid="26628"/>
                                        </p:tgtEl>
                                        <p:attrNameLst>
                                          <p:attrName>style.visibility</p:attrName>
                                        </p:attrNameLst>
                                      </p:cBhvr>
                                      <p:to>
                                        <p:strVal val="visible"/>
                                      </p:to>
                                    </p:set>
                                    <p:animEffect transition="in" filter="fade">
                                      <p:cBhvr>
                                        <p:cTn id="13" dur="1000"/>
                                        <p:tgtEl>
                                          <p:spTgt spid="26628"/>
                                        </p:tgtEl>
                                      </p:cBhvr>
                                    </p:animEffect>
                                    <p:anim calcmode="lin" valueType="num">
                                      <p:cBhvr>
                                        <p:cTn id="14" dur="1000" fill="hold"/>
                                        <p:tgtEl>
                                          <p:spTgt spid="26628"/>
                                        </p:tgtEl>
                                        <p:attrNameLst>
                                          <p:attrName>ppt_x</p:attrName>
                                        </p:attrNameLst>
                                      </p:cBhvr>
                                      <p:tavLst>
                                        <p:tav tm="0">
                                          <p:val>
                                            <p:strVal val="#ppt_x"/>
                                          </p:val>
                                        </p:tav>
                                        <p:tav tm="100000">
                                          <p:val>
                                            <p:strVal val="#ppt_x"/>
                                          </p:val>
                                        </p:tav>
                                      </p:tavLst>
                                    </p:anim>
                                    <p:anim calcmode="lin" valueType="num">
                                      <p:cBhvr>
                                        <p:cTn id="15" dur="1000" fill="hold"/>
                                        <p:tgtEl>
                                          <p:spTgt spid="26628"/>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26627">
                                            <p:txEl>
                                              <p:pRg st="0" end="0"/>
                                            </p:txEl>
                                          </p:spTgt>
                                        </p:tgtEl>
                                        <p:attrNameLst>
                                          <p:attrName>style.visibility</p:attrName>
                                        </p:attrNameLst>
                                      </p:cBhvr>
                                      <p:to>
                                        <p:strVal val="visible"/>
                                      </p:to>
                                    </p:set>
                                    <p:animEffect transition="in" filter="fade">
                                      <p:cBhvr>
                                        <p:cTn id="19" dur="1000"/>
                                        <p:tgtEl>
                                          <p:spTgt spid="26627">
                                            <p:txEl>
                                              <p:pRg st="0" end="0"/>
                                            </p:txEl>
                                          </p:spTgt>
                                        </p:tgtEl>
                                      </p:cBhvr>
                                    </p:animEffect>
                                    <p:anim calcmode="lin" valueType="num">
                                      <p:cBhvr>
                                        <p:cTn id="20" dur="1000" fill="hold"/>
                                        <p:tgtEl>
                                          <p:spTgt spid="26627">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26627">
                                            <p:txEl>
                                              <p:pRg st="0" end="0"/>
                                            </p:txEl>
                                          </p:spTgt>
                                        </p:tgtEl>
                                        <p:attrNameLst>
                                          <p:attrName>ppt_y</p:attrName>
                                        </p:attrNameLst>
                                      </p:cBhvr>
                                      <p:tavLst>
                                        <p:tav tm="0">
                                          <p:val>
                                            <p:strVal val="#ppt_y+.1"/>
                                          </p:val>
                                        </p:tav>
                                        <p:tav tm="100000">
                                          <p:val>
                                            <p:strVal val="#ppt_y"/>
                                          </p:val>
                                        </p:tav>
                                      </p:tavLst>
                                    </p:anim>
                                  </p:childTnLst>
                                </p:cTn>
                              </p:par>
                            </p:childTnLst>
                          </p:cTn>
                        </p:par>
                        <p:par>
                          <p:cTn id="22" fill="hold" nodeType="afterGroup">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26627">
                                            <p:txEl>
                                              <p:pRg st="1" end="1"/>
                                            </p:txEl>
                                          </p:spTgt>
                                        </p:tgtEl>
                                        <p:attrNameLst>
                                          <p:attrName>style.visibility</p:attrName>
                                        </p:attrNameLst>
                                      </p:cBhvr>
                                      <p:to>
                                        <p:strVal val="visible"/>
                                      </p:to>
                                    </p:set>
                                    <p:animEffect transition="in" filter="fade">
                                      <p:cBhvr>
                                        <p:cTn id="25" dur="1000"/>
                                        <p:tgtEl>
                                          <p:spTgt spid="26627">
                                            <p:txEl>
                                              <p:pRg st="1" end="1"/>
                                            </p:txEl>
                                          </p:spTgt>
                                        </p:tgtEl>
                                      </p:cBhvr>
                                    </p:animEffect>
                                    <p:anim calcmode="lin" valueType="num">
                                      <p:cBhvr>
                                        <p:cTn id="26" dur="1000" fill="hold"/>
                                        <p:tgtEl>
                                          <p:spTgt spid="26627">
                                            <p:txEl>
                                              <p:pRg st="1" end="1"/>
                                            </p:txEl>
                                          </p:spTgt>
                                        </p:tgtEl>
                                        <p:attrNameLst>
                                          <p:attrName>ppt_x</p:attrName>
                                        </p:attrNameLst>
                                      </p:cBhvr>
                                      <p:tavLst>
                                        <p:tav tm="0">
                                          <p:val>
                                            <p:strVal val="#ppt_x"/>
                                          </p:val>
                                        </p:tav>
                                        <p:tav tm="100000">
                                          <p:val>
                                            <p:strVal val="#ppt_x"/>
                                          </p:val>
                                        </p:tav>
                                      </p:tavLst>
                                    </p:anim>
                                    <p:anim calcmode="lin" valueType="num">
                                      <p:cBhvr>
                                        <p:cTn id="27" dur="1000" fill="hold"/>
                                        <p:tgtEl>
                                          <p:spTgt spid="26627">
                                            <p:txEl>
                                              <p:pRg st="1" end="1"/>
                                            </p:txEl>
                                          </p:spTgt>
                                        </p:tgtEl>
                                        <p:attrNameLst>
                                          <p:attrName>ppt_y</p:attrName>
                                        </p:attrNameLst>
                                      </p:cBhvr>
                                      <p:tavLst>
                                        <p:tav tm="0">
                                          <p:val>
                                            <p:strVal val="#ppt_y+.1"/>
                                          </p:val>
                                        </p:tav>
                                        <p:tav tm="100000">
                                          <p:val>
                                            <p:strVal val="#ppt_y"/>
                                          </p:val>
                                        </p:tav>
                                      </p:tavLst>
                                    </p:anim>
                                  </p:childTnLst>
                                </p:cTn>
                              </p:par>
                            </p:childTnLst>
                          </p:cTn>
                        </p:par>
                        <p:par>
                          <p:cTn id="28" fill="hold" nodeType="afterGroup">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26627">
                                            <p:txEl>
                                              <p:pRg st="2" end="2"/>
                                            </p:txEl>
                                          </p:spTgt>
                                        </p:tgtEl>
                                        <p:attrNameLst>
                                          <p:attrName>style.visibility</p:attrName>
                                        </p:attrNameLst>
                                      </p:cBhvr>
                                      <p:to>
                                        <p:strVal val="visible"/>
                                      </p:to>
                                    </p:set>
                                    <p:animEffect transition="in" filter="fade">
                                      <p:cBhvr>
                                        <p:cTn id="31" dur="1000"/>
                                        <p:tgtEl>
                                          <p:spTgt spid="26627">
                                            <p:txEl>
                                              <p:pRg st="2" end="2"/>
                                            </p:txEl>
                                          </p:spTgt>
                                        </p:tgtEl>
                                      </p:cBhvr>
                                    </p:animEffect>
                                    <p:anim calcmode="lin" valueType="num">
                                      <p:cBhvr>
                                        <p:cTn id="32" dur="1000" fill="hold"/>
                                        <p:tgtEl>
                                          <p:spTgt spid="26627">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2662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p:bldP spid="26627"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p:txBody>
          <a:bodyPr/>
          <a:lstStyle/>
          <a:p>
            <a:pPr eaLnBrk="1" hangingPunct="1"/>
            <a:r>
              <a:rPr lang="el-GR" smtClean="0">
                <a:effectLst/>
                <a:latin typeface="Arial" charset="0"/>
              </a:rPr>
              <a:t>ΣΥΖΗΤΗΣΗ …</a:t>
            </a:r>
          </a:p>
        </p:txBody>
      </p:sp>
      <p:sp>
        <p:nvSpPr>
          <p:cNvPr id="27651" name="Rectangle 3"/>
          <p:cNvSpPr>
            <a:spLocks noGrp="1" noChangeArrowheads="1"/>
          </p:cNvSpPr>
          <p:nvPr>
            <p:ph type="body" sz="half" idx="1"/>
          </p:nvPr>
        </p:nvSpPr>
        <p:spPr>
          <a:xfrm>
            <a:off x="457200" y="1600200"/>
            <a:ext cx="8291513" cy="4525963"/>
          </a:xfrm>
        </p:spPr>
        <p:txBody>
          <a:bodyPr/>
          <a:lstStyle/>
          <a:p>
            <a:pPr eaLnBrk="1" hangingPunct="1">
              <a:lnSpc>
                <a:spcPct val="90000"/>
              </a:lnSpc>
              <a:spcBef>
                <a:spcPct val="30000"/>
              </a:spcBef>
            </a:pPr>
            <a:r>
              <a:rPr lang="el-GR" sz="2000" b="1" smtClean="0">
                <a:effectLst/>
                <a:latin typeface="Arial" charset="0"/>
              </a:rPr>
              <a:t>Τα αποτελέσματα αποδεικνύουν ότι υπάρχει σημαντική βελτίωση στον τομέα της </a:t>
            </a:r>
            <a:r>
              <a:rPr lang="el-GR" sz="2000" b="1" i="1" smtClean="0">
                <a:effectLst/>
                <a:latin typeface="Arial" charset="0"/>
              </a:rPr>
              <a:t>Αναγνώρισης Σημάτων</a:t>
            </a:r>
            <a:r>
              <a:rPr lang="el-GR" sz="2000" b="1" smtClean="0">
                <a:effectLst/>
                <a:latin typeface="Arial" charset="0"/>
              </a:rPr>
              <a:t>, για τα άτομα που συμμετείχαν στην παρέμβαση.</a:t>
            </a:r>
          </a:p>
          <a:p>
            <a:pPr eaLnBrk="1" hangingPunct="1">
              <a:lnSpc>
                <a:spcPct val="90000"/>
              </a:lnSpc>
              <a:spcBef>
                <a:spcPct val="30000"/>
              </a:spcBef>
            </a:pPr>
            <a:r>
              <a:rPr lang="el-GR" sz="2000" b="1" smtClean="0">
                <a:effectLst/>
                <a:latin typeface="Arial" charset="0"/>
              </a:rPr>
              <a:t>Συγκεκριμένα, εμφανίζεται σημαντική βελτίωση στις επιδόσεις των ατόμων στον τομέα που βασίζεται στην αντιληπτική ομοιότητα (σχήμα-χρώμα). Η βελτίωση αυτή παρατηρείται μετά την εφαρμογή της παρέμβασης, η οποία βασίσθηκε στην ομαδοποίηση των σημάτων κυκλοφορίας, ανάλογα με την αντιληπτική τους ομοιότητα. </a:t>
            </a:r>
          </a:p>
          <a:p>
            <a:pPr eaLnBrk="1" hangingPunct="1">
              <a:lnSpc>
                <a:spcPct val="90000"/>
              </a:lnSpc>
              <a:spcBef>
                <a:spcPct val="30000"/>
              </a:spcBef>
            </a:pPr>
            <a:r>
              <a:rPr lang="el-GR" sz="2000" b="1" smtClean="0">
                <a:effectLst/>
                <a:latin typeface="Arial" charset="0"/>
              </a:rPr>
              <a:t>Θεωρούμε ότι ένα πρόγραμμα παρέμβασης, δομημένο στη βάση της  ομαδοποίησης και της χωρίς λάθος διάκρισης, σε συνδυασμό με τη χρήση μη λεκτικών δραστηριοτήτων, μπορεί να εφαρμοστεί για τη διδασκαλία Κυκλοφοριακής Αγωγής σε άτομα με ελαφρά νοητική καθυστέρηση. </a:t>
            </a:r>
          </a:p>
        </p:txBody>
      </p:sp>
      <p:pic>
        <p:nvPicPr>
          <p:cNvPr id="27652" name="Picture 4" descr="j0293238"/>
          <p:cNvPicPr>
            <a:picLocks noChangeAspect="1" noChangeArrowheads="1"/>
          </p:cNvPicPr>
          <p:nvPr>
            <p:ph sz="half" idx="2"/>
          </p:nvPr>
        </p:nvPicPr>
        <p:blipFill>
          <a:blip r:embed="rId2"/>
          <a:srcRect/>
          <a:stretch>
            <a:fillRect/>
          </a:stretch>
        </p:blipFill>
        <p:spPr>
          <a:xfrm>
            <a:off x="7235825" y="188913"/>
            <a:ext cx="1749425" cy="1292225"/>
          </a:xfrm>
          <a:noFill/>
        </p:spPr>
      </p:pic>
    </p:spTree>
  </p:cSld>
  <p:clrMapOvr>
    <a:masterClrMapping/>
  </p:clrMapOvr>
  <p:transition spd="med">
    <p:circl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7650"/>
                                        </p:tgtEl>
                                        <p:attrNameLst>
                                          <p:attrName>style.visibility</p:attrName>
                                        </p:attrNameLst>
                                      </p:cBhvr>
                                      <p:to>
                                        <p:strVal val="visible"/>
                                      </p:to>
                                    </p:set>
                                    <p:animEffect transition="in" filter="fade">
                                      <p:cBhvr>
                                        <p:cTn id="7" dur="1000"/>
                                        <p:tgtEl>
                                          <p:spTgt spid="27650"/>
                                        </p:tgtEl>
                                      </p:cBhvr>
                                    </p:animEffect>
                                    <p:anim calcmode="lin" valueType="num">
                                      <p:cBhvr>
                                        <p:cTn id="8" dur="1000" fill="hold"/>
                                        <p:tgtEl>
                                          <p:spTgt spid="27650"/>
                                        </p:tgtEl>
                                        <p:attrNameLst>
                                          <p:attrName>ppt_x</p:attrName>
                                        </p:attrNameLst>
                                      </p:cBhvr>
                                      <p:tavLst>
                                        <p:tav tm="0">
                                          <p:val>
                                            <p:strVal val="#ppt_x"/>
                                          </p:val>
                                        </p:tav>
                                        <p:tav tm="100000">
                                          <p:val>
                                            <p:strVal val="#ppt_x"/>
                                          </p:val>
                                        </p:tav>
                                      </p:tavLst>
                                    </p:anim>
                                    <p:anim calcmode="lin" valueType="num">
                                      <p:cBhvr>
                                        <p:cTn id="9" dur="1000" fill="hold"/>
                                        <p:tgtEl>
                                          <p:spTgt spid="27650"/>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42" presetClass="entr" presetSubtype="0" fill="hold" nodeType="afterEffect">
                                  <p:stCondLst>
                                    <p:cond delay="0"/>
                                  </p:stCondLst>
                                  <p:childTnLst>
                                    <p:set>
                                      <p:cBhvr>
                                        <p:cTn id="12" dur="1" fill="hold">
                                          <p:stCondLst>
                                            <p:cond delay="0"/>
                                          </p:stCondLst>
                                        </p:cTn>
                                        <p:tgtEl>
                                          <p:spTgt spid="27652"/>
                                        </p:tgtEl>
                                        <p:attrNameLst>
                                          <p:attrName>style.visibility</p:attrName>
                                        </p:attrNameLst>
                                      </p:cBhvr>
                                      <p:to>
                                        <p:strVal val="visible"/>
                                      </p:to>
                                    </p:set>
                                    <p:animEffect transition="in" filter="fade">
                                      <p:cBhvr>
                                        <p:cTn id="13" dur="1000"/>
                                        <p:tgtEl>
                                          <p:spTgt spid="27652"/>
                                        </p:tgtEl>
                                      </p:cBhvr>
                                    </p:animEffect>
                                    <p:anim calcmode="lin" valueType="num">
                                      <p:cBhvr>
                                        <p:cTn id="14" dur="1000" fill="hold"/>
                                        <p:tgtEl>
                                          <p:spTgt spid="27652"/>
                                        </p:tgtEl>
                                        <p:attrNameLst>
                                          <p:attrName>ppt_x</p:attrName>
                                        </p:attrNameLst>
                                      </p:cBhvr>
                                      <p:tavLst>
                                        <p:tav tm="0">
                                          <p:val>
                                            <p:strVal val="#ppt_x"/>
                                          </p:val>
                                        </p:tav>
                                        <p:tav tm="100000">
                                          <p:val>
                                            <p:strVal val="#ppt_x"/>
                                          </p:val>
                                        </p:tav>
                                      </p:tavLst>
                                    </p:anim>
                                    <p:anim calcmode="lin" valueType="num">
                                      <p:cBhvr>
                                        <p:cTn id="15" dur="1000" fill="hold"/>
                                        <p:tgtEl>
                                          <p:spTgt spid="27652"/>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27651">
                                            <p:txEl>
                                              <p:pRg st="0" end="0"/>
                                            </p:txEl>
                                          </p:spTgt>
                                        </p:tgtEl>
                                        <p:attrNameLst>
                                          <p:attrName>style.visibility</p:attrName>
                                        </p:attrNameLst>
                                      </p:cBhvr>
                                      <p:to>
                                        <p:strVal val="visible"/>
                                      </p:to>
                                    </p:set>
                                    <p:animEffect transition="in" filter="fade">
                                      <p:cBhvr>
                                        <p:cTn id="19" dur="1000"/>
                                        <p:tgtEl>
                                          <p:spTgt spid="27651">
                                            <p:txEl>
                                              <p:pRg st="0" end="0"/>
                                            </p:txEl>
                                          </p:spTgt>
                                        </p:tgtEl>
                                      </p:cBhvr>
                                    </p:animEffect>
                                    <p:anim calcmode="lin" valueType="num">
                                      <p:cBhvr>
                                        <p:cTn id="20" dur="1000" fill="hold"/>
                                        <p:tgtEl>
                                          <p:spTgt spid="27651">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27651">
                                            <p:txEl>
                                              <p:pRg st="0" end="0"/>
                                            </p:txEl>
                                          </p:spTgt>
                                        </p:tgtEl>
                                        <p:attrNameLst>
                                          <p:attrName>ppt_y</p:attrName>
                                        </p:attrNameLst>
                                      </p:cBhvr>
                                      <p:tavLst>
                                        <p:tav tm="0">
                                          <p:val>
                                            <p:strVal val="#ppt_y+.1"/>
                                          </p:val>
                                        </p:tav>
                                        <p:tav tm="100000">
                                          <p:val>
                                            <p:strVal val="#ppt_y"/>
                                          </p:val>
                                        </p:tav>
                                      </p:tavLst>
                                    </p:anim>
                                  </p:childTnLst>
                                </p:cTn>
                              </p:par>
                            </p:childTnLst>
                          </p:cTn>
                        </p:par>
                        <p:par>
                          <p:cTn id="22" fill="hold" nodeType="afterGroup">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27651">
                                            <p:txEl>
                                              <p:pRg st="1" end="1"/>
                                            </p:txEl>
                                          </p:spTgt>
                                        </p:tgtEl>
                                        <p:attrNameLst>
                                          <p:attrName>style.visibility</p:attrName>
                                        </p:attrNameLst>
                                      </p:cBhvr>
                                      <p:to>
                                        <p:strVal val="visible"/>
                                      </p:to>
                                    </p:set>
                                    <p:animEffect transition="in" filter="fade">
                                      <p:cBhvr>
                                        <p:cTn id="25" dur="1000"/>
                                        <p:tgtEl>
                                          <p:spTgt spid="27651">
                                            <p:txEl>
                                              <p:pRg st="1" end="1"/>
                                            </p:txEl>
                                          </p:spTgt>
                                        </p:tgtEl>
                                      </p:cBhvr>
                                    </p:animEffect>
                                    <p:anim calcmode="lin" valueType="num">
                                      <p:cBhvr>
                                        <p:cTn id="26" dur="1000" fill="hold"/>
                                        <p:tgtEl>
                                          <p:spTgt spid="27651">
                                            <p:txEl>
                                              <p:pRg st="1" end="1"/>
                                            </p:txEl>
                                          </p:spTgt>
                                        </p:tgtEl>
                                        <p:attrNameLst>
                                          <p:attrName>ppt_x</p:attrName>
                                        </p:attrNameLst>
                                      </p:cBhvr>
                                      <p:tavLst>
                                        <p:tav tm="0">
                                          <p:val>
                                            <p:strVal val="#ppt_x"/>
                                          </p:val>
                                        </p:tav>
                                        <p:tav tm="100000">
                                          <p:val>
                                            <p:strVal val="#ppt_x"/>
                                          </p:val>
                                        </p:tav>
                                      </p:tavLst>
                                    </p:anim>
                                    <p:anim calcmode="lin" valueType="num">
                                      <p:cBhvr>
                                        <p:cTn id="27" dur="1000" fill="hold"/>
                                        <p:tgtEl>
                                          <p:spTgt spid="27651">
                                            <p:txEl>
                                              <p:pRg st="1" end="1"/>
                                            </p:txEl>
                                          </p:spTgt>
                                        </p:tgtEl>
                                        <p:attrNameLst>
                                          <p:attrName>ppt_y</p:attrName>
                                        </p:attrNameLst>
                                      </p:cBhvr>
                                      <p:tavLst>
                                        <p:tav tm="0">
                                          <p:val>
                                            <p:strVal val="#ppt_y+.1"/>
                                          </p:val>
                                        </p:tav>
                                        <p:tav tm="100000">
                                          <p:val>
                                            <p:strVal val="#ppt_y"/>
                                          </p:val>
                                        </p:tav>
                                      </p:tavLst>
                                    </p:anim>
                                  </p:childTnLst>
                                </p:cTn>
                              </p:par>
                            </p:childTnLst>
                          </p:cTn>
                        </p:par>
                        <p:par>
                          <p:cTn id="28" fill="hold" nodeType="afterGroup">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27651">
                                            <p:txEl>
                                              <p:pRg st="2" end="2"/>
                                            </p:txEl>
                                          </p:spTgt>
                                        </p:tgtEl>
                                        <p:attrNameLst>
                                          <p:attrName>style.visibility</p:attrName>
                                        </p:attrNameLst>
                                      </p:cBhvr>
                                      <p:to>
                                        <p:strVal val="visible"/>
                                      </p:to>
                                    </p:set>
                                    <p:animEffect transition="in" filter="fade">
                                      <p:cBhvr>
                                        <p:cTn id="31" dur="1000"/>
                                        <p:tgtEl>
                                          <p:spTgt spid="27651">
                                            <p:txEl>
                                              <p:pRg st="2" end="2"/>
                                            </p:txEl>
                                          </p:spTgt>
                                        </p:tgtEl>
                                      </p:cBhvr>
                                    </p:animEffect>
                                    <p:anim calcmode="lin" valueType="num">
                                      <p:cBhvr>
                                        <p:cTn id="32" dur="1000" fill="hold"/>
                                        <p:tgtEl>
                                          <p:spTgt spid="27651">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27651">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p:bldP spid="27651"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rrowheads="1"/>
          </p:cNvSpPr>
          <p:nvPr>
            <p:ph type="title"/>
          </p:nvPr>
        </p:nvSpPr>
        <p:spPr/>
        <p:txBody>
          <a:bodyPr/>
          <a:lstStyle/>
          <a:p>
            <a:pPr eaLnBrk="1" hangingPunct="1"/>
            <a:r>
              <a:rPr lang="el-GR" smtClean="0">
                <a:effectLst/>
                <a:latin typeface="Arial" charset="0"/>
              </a:rPr>
              <a:t>… ΣΥΖΗΤΗΣΗ</a:t>
            </a:r>
          </a:p>
        </p:txBody>
      </p:sp>
      <p:sp>
        <p:nvSpPr>
          <p:cNvPr id="28675" name="Rectangle 3"/>
          <p:cNvSpPr>
            <a:spLocks noGrp="1" noChangeArrowheads="1"/>
          </p:cNvSpPr>
          <p:nvPr>
            <p:ph type="body" idx="1"/>
          </p:nvPr>
        </p:nvSpPr>
        <p:spPr>
          <a:xfrm>
            <a:off x="457200" y="1773238"/>
            <a:ext cx="8229600" cy="4352925"/>
          </a:xfrm>
        </p:spPr>
        <p:txBody>
          <a:bodyPr/>
          <a:lstStyle/>
          <a:p>
            <a:pPr eaLnBrk="1" hangingPunct="1">
              <a:lnSpc>
                <a:spcPct val="105000"/>
              </a:lnSpc>
              <a:spcBef>
                <a:spcPct val="30000"/>
              </a:spcBef>
            </a:pPr>
            <a:r>
              <a:rPr lang="el-GR" sz="2000" b="1" smtClean="0">
                <a:effectLst/>
                <a:latin typeface="Arial" charset="0"/>
              </a:rPr>
              <a:t>Σχετικά με τη μη εύρεση στατιστικά σημαντικής διαφοράς στον τομέα </a:t>
            </a:r>
            <a:r>
              <a:rPr lang="el-GR" sz="2000" b="1" i="1" smtClean="0">
                <a:effectLst/>
                <a:latin typeface="Arial" charset="0"/>
              </a:rPr>
              <a:t>Κυκλοφορία Πεζού και Επιβάτη, </a:t>
            </a:r>
            <a:r>
              <a:rPr lang="el-GR" sz="2000" b="1" smtClean="0">
                <a:effectLst/>
                <a:latin typeface="Arial" charset="0"/>
              </a:rPr>
              <a:t>πιθανώς σχετίζεται με το γεγονός ότι η δραστηριότητα αυτή απαιτεί σύνθετες διεργασίες, όπως μνήμη και επιλεκτική προσοχή. </a:t>
            </a:r>
          </a:p>
          <a:p>
            <a:pPr eaLnBrk="1" hangingPunct="1">
              <a:lnSpc>
                <a:spcPct val="105000"/>
              </a:lnSpc>
              <a:spcBef>
                <a:spcPct val="30000"/>
              </a:spcBef>
            </a:pPr>
            <a:r>
              <a:rPr lang="el-GR" sz="2000" b="1" smtClean="0">
                <a:effectLst/>
                <a:latin typeface="Arial" charset="0"/>
              </a:rPr>
              <a:t>Η μεγαλύτερη δυσκολία στην εξεύρεση λύσεων παρουσιάζεται σε δραστηριότητες που απαιτούν τη στρατηγική της επίλυσης προβλήματος, εξ' αιτίας της  τάσης των νοητικά καθυστερημένων ατόμων να επιμένουν σε αυτοματοποιημένες, μη προσαρμοστικές αντιδράσεις γνωστικής ακαμψίας </a:t>
            </a:r>
            <a:r>
              <a:rPr lang="el-GR" sz="1800" b="1" smtClean="0">
                <a:effectLst/>
                <a:latin typeface="Arial" charset="0"/>
              </a:rPr>
              <a:t>(</a:t>
            </a:r>
            <a:r>
              <a:rPr lang="en-US" sz="1800" b="1" smtClean="0">
                <a:effectLst/>
                <a:latin typeface="Arial" charset="0"/>
              </a:rPr>
              <a:t>Ellis</a:t>
            </a:r>
            <a:r>
              <a:rPr lang="el-GR" sz="1800" b="1" smtClean="0">
                <a:effectLst/>
                <a:latin typeface="Arial" charset="0"/>
              </a:rPr>
              <a:t> &amp; </a:t>
            </a:r>
            <a:r>
              <a:rPr lang="en-US" sz="1800" b="1" smtClean="0">
                <a:effectLst/>
                <a:latin typeface="Arial" charset="0"/>
              </a:rPr>
              <a:t>Dulaney</a:t>
            </a:r>
            <a:r>
              <a:rPr lang="el-GR" sz="1800" b="1" smtClean="0">
                <a:effectLst/>
                <a:latin typeface="Arial" charset="0"/>
              </a:rPr>
              <a:t>, 1991). </a:t>
            </a:r>
          </a:p>
        </p:txBody>
      </p:sp>
      <p:pic>
        <p:nvPicPr>
          <p:cNvPr id="28676" name="Picture 4" descr="j0293238"/>
          <p:cNvPicPr>
            <a:picLocks noChangeAspect="1" noChangeArrowheads="1"/>
          </p:cNvPicPr>
          <p:nvPr/>
        </p:nvPicPr>
        <p:blipFill>
          <a:blip r:embed="rId2"/>
          <a:srcRect/>
          <a:stretch>
            <a:fillRect/>
          </a:stretch>
        </p:blipFill>
        <p:spPr bwMode="auto">
          <a:xfrm>
            <a:off x="7278688" y="222250"/>
            <a:ext cx="1749425" cy="1292225"/>
          </a:xfrm>
          <a:prstGeom prst="rect">
            <a:avLst/>
          </a:prstGeom>
          <a:noFill/>
          <a:ln w="9525">
            <a:noFill/>
            <a:miter lim="800000"/>
            <a:headEnd/>
            <a:tailEnd/>
          </a:ln>
        </p:spPr>
      </p:pic>
    </p:spTree>
  </p:cSld>
  <p:clrMapOvr>
    <a:masterClrMapping/>
  </p:clrMapOvr>
  <p:transition spd="med">
    <p:wheel spokes="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8674"/>
                                        </p:tgtEl>
                                        <p:attrNameLst>
                                          <p:attrName>style.visibility</p:attrName>
                                        </p:attrNameLst>
                                      </p:cBhvr>
                                      <p:to>
                                        <p:strVal val="visible"/>
                                      </p:to>
                                    </p:set>
                                    <p:animEffect transition="in" filter="fade">
                                      <p:cBhvr>
                                        <p:cTn id="7" dur="1000"/>
                                        <p:tgtEl>
                                          <p:spTgt spid="28674"/>
                                        </p:tgtEl>
                                      </p:cBhvr>
                                    </p:animEffect>
                                    <p:anim calcmode="lin" valueType="num">
                                      <p:cBhvr>
                                        <p:cTn id="8" dur="1000" fill="hold"/>
                                        <p:tgtEl>
                                          <p:spTgt spid="28674"/>
                                        </p:tgtEl>
                                        <p:attrNameLst>
                                          <p:attrName>ppt_x</p:attrName>
                                        </p:attrNameLst>
                                      </p:cBhvr>
                                      <p:tavLst>
                                        <p:tav tm="0">
                                          <p:val>
                                            <p:strVal val="#ppt_x"/>
                                          </p:val>
                                        </p:tav>
                                        <p:tav tm="100000">
                                          <p:val>
                                            <p:strVal val="#ppt_x"/>
                                          </p:val>
                                        </p:tav>
                                      </p:tavLst>
                                    </p:anim>
                                    <p:anim calcmode="lin" valueType="num">
                                      <p:cBhvr>
                                        <p:cTn id="9" dur="1000" fill="hold"/>
                                        <p:tgtEl>
                                          <p:spTgt spid="28674"/>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42" presetClass="entr" presetSubtype="0" fill="hold" nodeType="afterEffect">
                                  <p:stCondLst>
                                    <p:cond delay="0"/>
                                  </p:stCondLst>
                                  <p:childTnLst>
                                    <p:set>
                                      <p:cBhvr>
                                        <p:cTn id="12" dur="1" fill="hold">
                                          <p:stCondLst>
                                            <p:cond delay="0"/>
                                          </p:stCondLst>
                                        </p:cTn>
                                        <p:tgtEl>
                                          <p:spTgt spid="28676"/>
                                        </p:tgtEl>
                                        <p:attrNameLst>
                                          <p:attrName>style.visibility</p:attrName>
                                        </p:attrNameLst>
                                      </p:cBhvr>
                                      <p:to>
                                        <p:strVal val="visible"/>
                                      </p:to>
                                    </p:set>
                                    <p:animEffect transition="in" filter="fade">
                                      <p:cBhvr>
                                        <p:cTn id="13" dur="1000"/>
                                        <p:tgtEl>
                                          <p:spTgt spid="28676"/>
                                        </p:tgtEl>
                                      </p:cBhvr>
                                    </p:animEffect>
                                    <p:anim calcmode="lin" valueType="num">
                                      <p:cBhvr>
                                        <p:cTn id="14" dur="1000" fill="hold"/>
                                        <p:tgtEl>
                                          <p:spTgt spid="28676"/>
                                        </p:tgtEl>
                                        <p:attrNameLst>
                                          <p:attrName>ppt_x</p:attrName>
                                        </p:attrNameLst>
                                      </p:cBhvr>
                                      <p:tavLst>
                                        <p:tav tm="0">
                                          <p:val>
                                            <p:strVal val="#ppt_x"/>
                                          </p:val>
                                        </p:tav>
                                        <p:tav tm="100000">
                                          <p:val>
                                            <p:strVal val="#ppt_x"/>
                                          </p:val>
                                        </p:tav>
                                      </p:tavLst>
                                    </p:anim>
                                    <p:anim calcmode="lin" valueType="num">
                                      <p:cBhvr>
                                        <p:cTn id="15" dur="1000" fill="hold"/>
                                        <p:tgtEl>
                                          <p:spTgt spid="28676"/>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28675">
                                            <p:txEl>
                                              <p:pRg st="0" end="0"/>
                                            </p:txEl>
                                          </p:spTgt>
                                        </p:tgtEl>
                                        <p:attrNameLst>
                                          <p:attrName>style.visibility</p:attrName>
                                        </p:attrNameLst>
                                      </p:cBhvr>
                                      <p:to>
                                        <p:strVal val="visible"/>
                                      </p:to>
                                    </p:set>
                                    <p:animEffect transition="in" filter="fade">
                                      <p:cBhvr>
                                        <p:cTn id="19" dur="1000"/>
                                        <p:tgtEl>
                                          <p:spTgt spid="28675">
                                            <p:txEl>
                                              <p:pRg st="0" end="0"/>
                                            </p:txEl>
                                          </p:spTgt>
                                        </p:tgtEl>
                                      </p:cBhvr>
                                    </p:animEffect>
                                    <p:anim calcmode="lin" valueType="num">
                                      <p:cBhvr>
                                        <p:cTn id="20" dur="1000" fill="hold"/>
                                        <p:tgtEl>
                                          <p:spTgt spid="28675">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28675">
                                            <p:txEl>
                                              <p:pRg st="0" end="0"/>
                                            </p:txEl>
                                          </p:spTgt>
                                        </p:tgtEl>
                                        <p:attrNameLst>
                                          <p:attrName>ppt_y</p:attrName>
                                        </p:attrNameLst>
                                      </p:cBhvr>
                                      <p:tavLst>
                                        <p:tav tm="0">
                                          <p:val>
                                            <p:strVal val="#ppt_y+.1"/>
                                          </p:val>
                                        </p:tav>
                                        <p:tav tm="100000">
                                          <p:val>
                                            <p:strVal val="#ppt_y"/>
                                          </p:val>
                                        </p:tav>
                                      </p:tavLst>
                                    </p:anim>
                                  </p:childTnLst>
                                </p:cTn>
                              </p:par>
                            </p:childTnLst>
                          </p:cTn>
                        </p:par>
                        <p:par>
                          <p:cTn id="22" fill="hold" nodeType="afterGroup">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28675">
                                            <p:txEl>
                                              <p:pRg st="1" end="1"/>
                                            </p:txEl>
                                          </p:spTgt>
                                        </p:tgtEl>
                                        <p:attrNameLst>
                                          <p:attrName>style.visibility</p:attrName>
                                        </p:attrNameLst>
                                      </p:cBhvr>
                                      <p:to>
                                        <p:strVal val="visible"/>
                                      </p:to>
                                    </p:set>
                                    <p:animEffect transition="in" filter="fade">
                                      <p:cBhvr>
                                        <p:cTn id="25" dur="1000"/>
                                        <p:tgtEl>
                                          <p:spTgt spid="28675">
                                            <p:txEl>
                                              <p:pRg st="1" end="1"/>
                                            </p:txEl>
                                          </p:spTgt>
                                        </p:tgtEl>
                                      </p:cBhvr>
                                    </p:animEffect>
                                    <p:anim calcmode="lin" valueType="num">
                                      <p:cBhvr>
                                        <p:cTn id="26" dur="1000" fill="hold"/>
                                        <p:tgtEl>
                                          <p:spTgt spid="28675">
                                            <p:txEl>
                                              <p:pRg st="1" end="1"/>
                                            </p:txEl>
                                          </p:spTgt>
                                        </p:tgtEl>
                                        <p:attrNameLst>
                                          <p:attrName>ppt_x</p:attrName>
                                        </p:attrNameLst>
                                      </p:cBhvr>
                                      <p:tavLst>
                                        <p:tav tm="0">
                                          <p:val>
                                            <p:strVal val="#ppt_x"/>
                                          </p:val>
                                        </p:tav>
                                        <p:tav tm="100000">
                                          <p:val>
                                            <p:strVal val="#ppt_x"/>
                                          </p:val>
                                        </p:tav>
                                      </p:tavLst>
                                    </p:anim>
                                    <p:anim calcmode="lin" valueType="num">
                                      <p:cBhvr>
                                        <p:cTn id="27" dur="1000" fill="hold"/>
                                        <p:tgtEl>
                                          <p:spTgt spid="2867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p:bldP spid="2867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8" name="Rectangle 8"/>
          <p:cNvSpPr>
            <a:spLocks noGrp="1" noRot="1" noChangeArrowheads="1"/>
          </p:cNvSpPr>
          <p:nvPr>
            <p:ph type="title"/>
          </p:nvPr>
        </p:nvSpPr>
        <p:spPr>
          <a:xfrm>
            <a:off x="611188" y="1700213"/>
            <a:ext cx="8229600" cy="1282700"/>
          </a:xfrm>
        </p:spPr>
        <p:txBody>
          <a:bodyPr/>
          <a:lstStyle/>
          <a:p>
            <a:pPr eaLnBrk="1" hangingPunct="1">
              <a:defRPr/>
            </a:pPr>
            <a:r>
              <a:rPr lang="el-GR" sz="4000" smtClean="0">
                <a:latin typeface="Arial" pitchFamily="34" charset="0"/>
              </a:rPr>
              <a:t>ΣΑΣ ΕΥΧΑΡΙΣΤΩ ΓΙΑ ΤΗΝ ΠΡΟΣΟΧΗ ΣΑΣ!</a:t>
            </a:r>
          </a:p>
        </p:txBody>
      </p:sp>
      <p:pic>
        <p:nvPicPr>
          <p:cNvPr id="10247" name="Picture 7" descr="j0284916"/>
          <p:cNvPicPr>
            <a:picLocks noChangeAspect="1" noChangeArrowheads="1"/>
          </p:cNvPicPr>
          <p:nvPr>
            <p:ph idx="1"/>
          </p:nvPr>
        </p:nvPicPr>
        <p:blipFill>
          <a:blip r:embed="rId2"/>
          <a:srcRect/>
          <a:stretch>
            <a:fillRect/>
          </a:stretch>
        </p:blipFill>
        <p:spPr>
          <a:xfrm>
            <a:off x="2700338" y="3860800"/>
            <a:ext cx="3657600" cy="2419350"/>
          </a:xfrm>
          <a:noFill/>
        </p:spPr>
      </p:pic>
    </p:spTree>
  </p:cSld>
  <p:clrMapOvr>
    <a:masterClrMapping/>
  </p:clrMapOvr>
  <p:transition spd="med">
    <p:wheel spokes="8"/>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10248"/>
                                        </p:tgtEl>
                                        <p:attrNameLst>
                                          <p:attrName>style.visibility</p:attrName>
                                        </p:attrNameLst>
                                      </p:cBhvr>
                                      <p:to>
                                        <p:strVal val="visible"/>
                                      </p:to>
                                    </p:set>
                                    <p:anim calcmode="lin" valueType="num">
                                      <p:cBhvr>
                                        <p:cTn id="7" dur="500" fill="hold"/>
                                        <p:tgtEl>
                                          <p:spTgt spid="10248"/>
                                        </p:tgtEl>
                                        <p:attrNameLst>
                                          <p:attrName>ppt_w</p:attrName>
                                        </p:attrNameLst>
                                      </p:cBhvr>
                                      <p:tavLst>
                                        <p:tav tm="0">
                                          <p:val>
                                            <p:fltVal val="0"/>
                                          </p:val>
                                        </p:tav>
                                        <p:tav tm="100000">
                                          <p:val>
                                            <p:strVal val="#ppt_w"/>
                                          </p:val>
                                        </p:tav>
                                      </p:tavLst>
                                    </p:anim>
                                    <p:anim calcmode="lin" valueType="num">
                                      <p:cBhvr>
                                        <p:cTn id="8" dur="500" fill="hold"/>
                                        <p:tgtEl>
                                          <p:spTgt spid="10248"/>
                                        </p:tgtEl>
                                        <p:attrNameLst>
                                          <p:attrName>ppt_h</p:attrName>
                                        </p:attrNameLst>
                                      </p:cBhvr>
                                      <p:tavLst>
                                        <p:tav tm="0">
                                          <p:val>
                                            <p:fltVal val="0"/>
                                          </p:val>
                                        </p:tav>
                                        <p:tav tm="100000">
                                          <p:val>
                                            <p:strVal val="#ppt_h"/>
                                          </p:val>
                                        </p:tav>
                                      </p:tavLst>
                                    </p:anim>
                                    <p:animEffect transition="in" filter="fade">
                                      <p:cBhvr>
                                        <p:cTn id="9" dur="500"/>
                                        <p:tgtEl>
                                          <p:spTgt spid="10248"/>
                                        </p:tgtEl>
                                      </p:cBhvr>
                                    </p:animEffect>
                                  </p:childTnLst>
                                </p:cTn>
                              </p:par>
                            </p:childTnLst>
                          </p:cTn>
                        </p:par>
                        <p:par>
                          <p:cTn id="10" fill="hold" nodeType="afterGroup">
                            <p:stCondLst>
                              <p:cond delay="500"/>
                            </p:stCondLst>
                            <p:childTnLst>
                              <p:par>
                                <p:cTn id="11" presetID="53" presetClass="entr" presetSubtype="0" fill="hold" nodeType="afterEffect">
                                  <p:stCondLst>
                                    <p:cond delay="0"/>
                                  </p:stCondLst>
                                  <p:childTnLst>
                                    <p:set>
                                      <p:cBhvr>
                                        <p:cTn id="12" dur="1" fill="hold">
                                          <p:stCondLst>
                                            <p:cond delay="0"/>
                                          </p:stCondLst>
                                        </p:cTn>
                                        <p:tgtEl>
                                          <p:spTgt spid="10247"/>
                                        </p:tgtEl>
                                        <p:attrNameLst>
                                          <p:attrName>style.visibility</p:attrName>
                                        </p:attrNameLst>
                                      </p:cBhvr>
                                      <p:to>
                                        <p:strVal val="visible"/>
                                      </p:to>
                                    </p:set>
                                    <p:anim calcmode="lin" valueType="num">
                                      <p:cBhvr>
                                        <p:cTn id="13" dur="2000" fill="hold"/>
                                        <p:tgtEl>
                                          <p:spTgt spid="10247"/>
                                        </p:tgtEl>
                                        <p:attrNameLst>
                                          <p:attrName>ppt_w</p:attrName>
                                        </p:attrNameLst>
                                      </p:cBhvr>
                                      <p:tavLst>
                                        <p:tav tm="0">
                                          <p:val>
                                            <p:fltVal val="0"/>
                                          </p:val>
                                        </p:tav>
                                        <p:tav tm="100000">
                                          <p:val>
                                            <p:strVal val="#ppt_w"/>
                                          </p:val>
                                        </p:tav>
                                      </p:tavLst>
                                    </p:anim>
                                    <p:anim calcmode="lin" valueType="num">
                                      <p:cBhvr>
                                        <p:cTn id="14" dur="2000" fill="hold"/>
                                        <p:tgtEl>
                                          <p:spTgt spid="10247"/>
                                        </p:tgtEl>
                                        <p:attrNameLst>
                                          <p:attrName>ppt_h</p:attrName>
                                        </p:attrNameLst>
                                      </p:cBhvr>
                                      <p:tavLst>
                                        <p:tav tm="0">
                                          <p:val>
                                            <p:fltVal val="0"/>
                                          </p:val>
                                        </p:tav>
                                        <p:tav tm="100000">
                                          <p:val>
                                            <p:strVal val="#ppt_h"/>
                                          </p:val>
                                        </p:tav>
                                      </p:tavLst>
                                    </p:anim>
                                    <p:animEffect transition="in" filter="fade">
                                      <p:cBhvr>
                                        <p:cTn id="15" dur="2000"/>
                                        <p:tgtEl>
                                          <p:spTgt spid="102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sz="half" idx="1"/>
          </p:nvPr>
        </p:nvSpPr>
        <p:spPr>
          <a:xfrm>
            <a:off x="2771775" y="1700213"/>
            <a:ext cx="4038600" cy="4525962"/>
          </a:xfrm>
        </p:spPr>
        <p:txBody>
          <a:bodyPr/>
          <a:lstStyle/>
          <a:p>
            <a:pPr algn="ctr" eaLnBrk="1" hangingPunct="1">
              <a:buFont typeface="Wingdings" pitchFamily="2" charset="2"/>
              <a:buNone/>
              <a:defRPr/>
            </a:pPr>
            <a:r>
              <a:rPr lang="el-GR" sz="2800" b="1" smtClean="0">
                <a:latin typeface="Arial" pitchFamily="34" charset="0"/>
              </a:rPr>
              <a:t>Κυκλοφοριακή Αγωγή </a:t>
            </a:r>
          </a:p>
          <a:p>
            <a:pPr algn="ctr" eaLnBrk="1" hangingPunct="1">
              <a:buFont typeface="Wingdings" pitchFamily="2" charset="2"/>
              <a:buNone/>
              <a:defRPr/>
            </a:pPr>
            <a:endParaRPr lang="el-GR" sz="2800" b="1" smtClean="0">
              <a:latin typeface="Arial" pitchFamily="34" charset="0"/>
            </a:endParaRPr>
          </a:p>
          <a:p>
            <a:pPr algn="ctr" eaLnBrk="1" hangingPunct="1">
              <a:buFont typeface="Wingdings" pitchFamily="2" charset="2"/>
              <a:buNone/>
              <a:defRPr/>
            </a:pPr>
            <a:endParaRPr lang="el-GR" sz="2800" b="1" smtClean="0">
              <a:latin typeface="Arial" pitchFamily="34" charset="0"/>
            </a:endParaRPr>
          </a:p>
          <a:p>
            <a:pPr algn="ctr" eaLnBrk="1" hangingPunct="1">
              <a:buFont typeface="Wingdings" pitchFamily="2" charset="2"/>
              <a:buNone/>
              <a:defRPr/>
            </a:pPr>
            <a:endParaRPr lang="el-GR" sz="2800" b="1" smtClean="0">
              <a:latin typeface="Arial" pitchFamily="34" charset="0"/>
            </a:endParaRPr>
          </a:p>
          <a:p>
            <a:pPr algn="ctr" eaLnBrk="1" hangingPunct="1">
              <a:buFont typeface="Wingdings" pitchFamily="2" charset="2"/>
              <a:buNone/>
              <a:defRPr/>
            </a:pPr>
            <a:endParaRPr lang="el-GR" sz="2800" b="1" smtClean="0">
              <a:latin typeface="Arial" pitchFamily="34" charset="0"/>
            </a:endParaRPr>
          </a:p>
          <a:p>
            <a:pPr algn="ctr" eaLnBrk="1" hangingPunct="1">
              <a:buFont typeface="Wingdings" pitchFamily="2" charset="2"/>
              <a:buNone/>
              <a:defRPr/>
            </a:pPr>
            <a:r>
              <a:rPr lang="el-GR" sz="2800" b="1" smtClean="0">
                <a:latin typeface="Arial" pitchFamily="34" charset="0"/>
              </a:rPr>
              <a:t>Αγωγής Υγείας </a:t>
            </a:r>
          </a:p>
        </p:txBody>
      </p:sp>
      <p:sp>
        <p:nvSpPr>
          <p:cNvPr id="14340" name="AutoShape 4"/>
          <p:cNvSpPr>
            <a:spLocks noChangeArrowheads="1"/>
          </p:cNvSpPr>
          <p:nvPr/>
        </p:nvSpPr>
        <p:spPr bwMode="auto">
          <a:xfrm>
            <a:off x="4211638" y="2492375"/>
            <a:ext cx="935037" cy="1584325"/>
          </a:xfrm>
          <a:prstGeom prst="upDownArrow">
            <a:avLst>
              <a:gd name="adj1" fmla="val 50000"/>
              <a:gd name="adj2" fmla="val 33888"/>
            </a:avLst>
          </a:prstGeom>
          <a:solidFill>
            <a:schemeClr val="accent1"/>
          </a:solidFill>
          <a:ln w="9525">
            <a:solidFill>
              <a:schemeClr val="tx1"/>
            </a:solidFill>
            <a:miter lim="800000"/>
            <a:headEnd/>
            <a:tailEnd/>
          </a:ln>
        </p:spPr>
        <p:txBody>
          <a:bodyPr wrap="none" anchor="ctr"/>
          <a:lstStyle/>
          <a:p>
            <a:endParaRPr lang="el-GR"/>
          </a:p>
        </p:txBody>
      </p:sp>
      <p:pic>
        <p:nvPicPr>
          <p:cNvPr id="14341" name="Picture 5" descr="j0212957"/>
          <p:cNvPicPr>
            <a:picLocks noChangeAspect="1" noChangeArrowheads="1"/>
          </p:cNvPicPr>
          <p:nvPr/>
        </p:nvPicPr>
        <p:blipFill>
          <a:blip r:embed="rId2"/>
          <a:srcRect/>
          <a:stretch>
            <a:fillRect/>
          </a:stretch>
        </p:blipFill>
        <p:spPr bwMode="auto">
          <a:xfrm>
            <a:off x="6804025" y="5084763"/>
            <a:ext cx="1830388" cy="1149350"/>
          </a:xfrm>
          <a:prstGeom prst="rect">
            <a:avLst/>
          </a:prstGeom>
          <a:noFill/>
          <a:ln w="9525">
            <a:noFill/>
            <a:miter lim="800000"/>
            <a:headEnd/>
            <a:tailEnd/>
          </a:ln>
        </p:spPr>
      </p:pic>
      <p:pic>
        <p:nvPicPr>
          <p:cNvPr id="14342" name="Picture 6" descr="MCj01980990000[1]"/>
          <p:cNvPicPr>
            <a:picLocks noChangeAspect="1" noChangeArrowheads="1"/>
          </p:cNvPicPr>
          <p:nvPr>
            <p:ph sz="half" idx="2"/>
          </p:nvPr>
        </p:nvPicPr>
        <p:blipFill>
          <a:blip r:embed="rId3"/>
          <a:srcRect/>
          <a:stretch>
            <a:fillRect/>
          </a:stretch>
        </p:blipFill>
        <p:spPr>
          <a:xfrm>
            <a:off x="900113" y="1963738"/>
            <a:ext cx="1390650" cy="2930525"/>
          </a:xfrm>
          <a:noFill/>
        </p:spPr>
      </p:pic>
    </p:spTree>
  </p:cSld>
  <p:clrMapOvr>
    <a:masterClrMapping/>
  </p:clrMapOvr>
  <p:transition spd="med">
    <p:pull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strips(downLeft)">
                                      <p:cBhvr>
                                        <p:cTn id="7" dur="500"/>
                                        <p:tgtEl>
                                          <p:spTgt spid="14339">
                                            <p:txEl>
                                              <p:pRg st="0" end="0"/>
                                            </p:txEl>
                                          </p:spTgt>
                                        </p:tgtEl>
                                      </p:cBhvr>
                                    </p:animEffect>
                                  </p:childTnLst>
                                </p:cTn>
                              </p:par>
                            </p:childTnLst>
                          </p:cTn>
                        </p:par>
                        <p:par>
                          <p:cTn id="8" fill="hold" nodeType="afterGroup">
                            <p:stCondLst>
                              <p:cond delay="500"/>
                            </p:stCondLst>
                            <p:childTnLst>
                              <p:par>
                                <p:cTn id="9" presetID="18" presetClass="entr" presetSubtype="12" fill="hold" grpId="0" nodeType="afterEffect">
                                  <p:stCondLst>
                                    <p:cond delay="0"/>
                                  </p:stCondLst>
                                  <p:childTnLst>
                                    <p:set>
                                      <p:cBhvr>
                                        <p:cTn id="10" dur="1" fill="hold">
                                          <p:stCondLst>
                                            <p:cond delay="0"/>
                                          </p:stCondLst>
                                        </p:cTn>
                                        <p:tgtEl>
                                          <p:spTgt spid="14339">
                                            <p:txEl>
                                              <p:pRg st="5" end="5"/>
                                            </p:txEl>
                                          </p:spTgt>
                                        </p:tgtEl>
                                        <p:attrNameLst>
                                          <p:attrName>style.visibility</p:attrName>
                                        </p:attrNameLst>
                                      </p:cBhvr>
                                      <p:to>
                                        <p:strVal val="visible"/>
                                      </p:to>
                                    </p:set>
                                    <p:animEffect transition="in" filter="strips(downLeft)">
                                      <p:cBhvr>
                                        <p:cTn id="11" dur="500"/>
                                        <p:tgtEl>
                                          <p:spTgt spid="14339">
                                            <p:txEl>
                                              <p:pRg st="5" end="5"/>
                                            </p:txEl>
                                          </p:spTgt>
                                        </p:tgtEl>
                                      </p:cBhvr>
                                    </p:animEffect>
                                  </p:childTnLst>
                                </p:cTn>
                              </p:par>
                            </p:childTnLst>
                          </p:cTn>
                        </p:par>
                        <p:par>
                          <p:cTn id="12" fill="hold" nodeType="afterGroup">
                            <p:stCondLst>
                              <p:cond delay="1000"/>
                            </p:stCondLst>
                            <p:childTnLst>
                              <p:par>
                                <p:cTn id="13" presetID="18" presetClass="entr" presetSubtype="12" fill="hold" grpId="0" nodeType="afterEffect">
                                  <p:stCondLst>
                                    <p:cond delay="0"/>
                                  </p:stCondLst>
                                  <p:childTnLst>
                                    <p:set>
                                      <p:cBhvr>
                                        <p:cTn id="14" dur="1" fill="hold">
                                          <p:stCondLst>
                                            <p:cond delay="0"/>
                                          </p:stCondLst>
                                        </p:cTn>
                                        <p:tgtEl>
                                          <p:spTgt spid="14340"/>
                                        </p:tgtEl>
                                        <p:attrNameLst>
                                          <p:attrName>style.visibility</p:attrName>
                                        </p:attrNameLst>
                                      </p:cBhvr>
                                      <p:to>
                                        <p:strVal val="visible"/>
                                      </p:to>
                                    </p:set>
                                    <p:animEffect transition="in" filter="strips(downLeft)">
                                      <p:cBhvr>
                                        <p:cTn id="15" dur="500"/>
                                        <p:tgtEl>
                                          <p:spTgt spid="14340"/>
                                        </p:tgtEl>
                                      </p:cBhvr>
                                    </p:animEffect>
                                  </p:childTnLst>
                                </p:cTn>
                              </p:par>
                            </p:childTnLst>
                          </p:cTn>
                        </p:par>
                        <p:par>
                          <p:cTn id="16" fill="hold" nodeType="afterGroup">
                            <p:stCondLst>
                              <p:cond delay="1500"/>
                            </p:stCondLst>
                            <p:childTnLst>
                              <p:par>
                                <p:cTn id="17" presetID="18" presetClass="entr" presetSubtype="12" fill="hold" nodeType="afterEffect">
                                  <p:stCondLst>
                                    <p:cond delay="0"/>
                                  </p:stCondLst>
                                  <p:childTnLst>
                                    <p:set>
                                      <p:cBhvr>
                                        <p:cTn id="18" dur="1" fill="hold">
                                          <p:stCondLst>
                                            <p:cond delay="0"/>
                                          </p:stCondLst>
                                        </p:cTn>
                                        <p:tgtEl>
                                          <p:spTgt spid="14341"/>
                                        </p:tgtEl>
                                        <p:attrNameLst>
                                          <p:attrName>style.visibility</p:attrName>
                                        </p:attrNameLst>
                                      </p:cBhvr>
                                      <p:to>
                                        <p:strVal val="visible"/>
                                      </p:to>
                                    </p:set>
                                    <p:animEffect transition="in" filter="strips(downLeft)">
                                      <p:cBhvr>
                                        <p:cTn id="19" dur="500"/>
                                        <p:tgtEl>
                                          <p:spTgt spid="14341"/>
                                        </p:tgtEl>
                                      </p:cBhvr>
                                    </p:animEffect>
                                  </p:childTnLst>
                                </p:cTn>
                              </p:par>
                            </p:childTnLst>
                          </p:cTn>
                        </p:par>
                        <p:par>
                          <p:cTn id="20" fill="hold" nodeType="afterGroup">
                            <p:stCondLst>
                              <p:cond delay="2000"/>
                            </p:stCondLst>
                            <p:childTnLst>
                              <p:par>
                                <p:cTn id="21" presetID="18" presetClass="entr" presetSubtype="12" fill="hold" nodeType="afterEffect">
                                  <p:stCondLst>
                                    <p:cond delay="0"/>
                                  </p:stCondLst>
                                  <p:childTnLst>
                                    <p:set>
                                      <p:cBhvr>
                                        <p:cTn id="22" dur="1" fill="hold">
                                          <p:stCondLst>
                                            <p:cond delay="0"/>
                                          </p:stCondLst>
                                        </p:cTn>
                                        <p:tgtEl>
                                          <p:spTgt spid="14342"/>
                                        </p:tgtEl>
                                        <p:attrNameLst>
                                          <p:attrName>style.visibility</p:attrName>
                                        </p:attrNameLst>
                                      </p:cBhvr>
                                      <p:to>
                                        <p:strVal val="visible"/>
                                      </p:to>
                                    </p:set>
                                    <p:animEffect transition="in" filter="strips(downLeft)">
                                      <p:cBhvr>
                                        <p:cTn id="23" dur="500"/>
                                        <p:tgtEl>
                                          <p:spTgt spid="143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P spid="1434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type="body" sz="half" idx="1"/>
          </p:nvPr>
        </p:nvSpPr>
        <p:spPr>
          <a:xfrm>
            <a:off x="457200" y="1600200"/>
            <a:ext cx="7786688" cy="4525963"/>
          </a:xfrm>
        </p:spPr>
        <p:txBody>
          <a:bodyPr/>
          <a:lstStyle/>
          <a:p>
            <a:pPr eaLnBrk="1" hangingPunct="1"/>
            <a:r>
              <a:rPr lang="el-GR" sz="2800" b="1" smtClean="0">
                <a:effectLst/>
                <a:latin typeface="Arial" charset="0"/>
              </a:rPr>
              <a:t>Στη χώρα μας, η πολεοδομική οργάνωση και ο σχεδιασμός του αστικού χώρου, εμποδίζουν και συχνά αποκλείουν την κοινωνική ενσωμάτωση των ατόμων με ειδικές ανάγκες (ΑΜΕΑ). </a:t>
            </a:r>
          </a:p>
        </p:txBody>
      </p:sp>
      <p:pic>
        <p:nvPicPr>
          <p:cNvPr id="15372" name="Picture 12" descr="MCj01954200000[1]"/>
          <p:cNvPicPr>
            <a:picLocks noChangeAspect="1" noChangeArrowheads="1"/>
          </p:cNvPicPr>
          <p:nvPr>
            <p:ph sz="quarter" idx="2"/>
          </p:nvPr>
        </p:nvPicPr>
        <p:blipFill>
          <a:blip r:embed="rId2"/>
          <a:srcRect/>
          <a:stretch>
            <a:fillRect/>
          </a:stretch>
        </p:blipFill>
        <p:spPr>
          <a:xfrm>
            <a:off x="7432675" y="3213100"/>
            <a:ext cx="1711325" cy="1819275"/>
          </a:xfrm>
          <a:noFill/>
        </p:spPr>
      </p:pic>
      <p:pic>
        <p:nvPicPr>
          <p:cNvPr id="15375" name="Picture 15" descr="MCj02319450000[1]"/>
          <p:cNvPicPr>
            <a:picLocks noChangeAspect="1" noChangeArrowheads="1"/>
          </p:cNvPicPr>
          <p:nvPr>
            <p:ph sz="quarter" idx="3"/>
          </p:nvPr>
        </p:nvPicPr>
        <p:blipFill>
          <a:blip r:embed="rId3"/>
          <a:srcRect/>
          <a:stretch>
            <a:fillRect/>
          </a:stretch>
        </p:blipFill>
        <p:spPr>
          <a:xfrm>
            <a:off x="3379788" y="4508500"/>
            <a:ext cx="2384425" cy="1768475"/>
          </a:xfrm>
          <a:noFill/>
        </p:spPr>
      </p:pic>
      <p:pic>
        <p:nvPicPr>
          <p:cNvPr id="15378" name="Picture 18" descr="MCj00890860000[1]"/>
          <p:cNvPicPr>
            <a:picLocks noChangeAspect="1" noChangeArrowheads="1"/>
          </p:cNvPicPr>
          <p:nvPr/>
        </p:nvPicPr>
        <p:blipFill>
          <a:blip r:embed="rId4"/>
          <a:srcRect/>
          <a:stretch>
            <a:fillRect/>
          </a:stretch>
        </p:blipFill>
        <p:spPr bwMode="auto">
          <a:xfrm>
            <a:off x="539750" y="4221163"/>
            <a:ext cx="1047750" cy="1792287"/>
          </a:xfrm>
          <a:prstGeom prst="rect">
            <a:avLst/>
          </a:prstGeom>
          <a:noFill/>
          <a:ln w="9525">
            <a:noFill/>
            <a:miter lim="800000"/>
            <a:headEnd/>
            <a:tailEnd/>
          </a:ln>
        </p:spPr>
      </p:pic>
    </p:spTree>
  </p:cSld>
  <p:clrMapOvr>
    <a:masterClrMapping/>
  </p:clrMapOvr>
  <p:transition spd="med">
    <p:pull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2" fill="hold" grpId="0" nodeType="after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wheel(2)">
                                      <p:cBhvr>
                                        <p:cTn id="7" dur="500"/>
                                        <p:tgtEl>
                                          <p:spTgt spid="15363">
                                            <p:txEl>
                                              <p:pRg st="0" end="0"/>
                                            </p:txEl>
                                          </p:spTgt>
                                        </p:tgtEl>
                                      </p:cBhvr>
                                    </p:animEffect>
                                  </p:childTnLst>
                                </p:cTn>
                              </p:par>
                            </p:childTnLst>
                          </p:cTn>
                        </p:par>
                        <p:par>
                          <p:cTn id="8" fill="hold" nodeType="afterGroup">
                            <p:stCondLst>
                              <p:cond delay="500"/>
                            </p:stCondLst>
                            <p:childTnLst>
                              <p:par>
                                <p:cTn id="9" presetID="21" presetClass="entr" presetSubtype="2" fill="hold" nodeType="afterEffect">
                                  <p:stCondLst>
                                    <p:cond delay="0"/>
                                  </p:stCondLst>
                                  <p:childTnLst>
                                    <p:set>
                                      <p:cBhvr>
                                        <p:cTn id="10" dur="1" fill="hold">
                                          <p:stCondLst>
                                            <p:cond delay="0"/>
                                          </p:stCondLst>
                                        </p:cTn>
                                        <p:tgtEl>
                                          <p:spTgt spid="15372"/>
                                        </p:tgtEl>
                                        <p:attrNameLst>
                                          <p:attrName>style.visibility</p:attrName>
                                        </p:attrNameLst>
                                      </p:cBhvr>
                                      <p:to>
                                        <p:strVal val="visible"/>
                                      </p:to>
                                    </p:set>
                                    <p:animEffect transition="in" filter="wheel(2)">
                                      <p:cBhvr>
                                        <p:cTn id="11" dur="500"/>
                                        <p:tgtEl>
                                          <p:spTgt spid="15372"/>
                                        </p:tgtEl>
                                      </p:cBhvr>
                                    </p:animEffect>
                                  </p:childTnLst>
                                </p:cTn>
                              </p:par>
                            </p:childTnLst>
                          </p:cTn>
                        </p:par>
                        <p:par>
                          <p:cTn id="12" fill="hold" nodeType="afterGroup">
                            <p:stCondLst>
                              <p:cond delay="1000"/>
                            </p:stCondLst>
                            <p:childTnLst>
                              <p:par>
                                <p:cTn id="13" presetID="21" presetClass="entr" presetSubtype="2" fill="hold" nodeType="afterEffect">
                                  <p:stCondLst>
                                    <p:cond delay="0"/>
                                  </p:stCondLst>
                                  <p:childTnLst>
                                    <p:set>
                                      <p:cBhvr>
                                        <p:cTn id="14" dur="1" fill="hold">
                                          <p:stCondLst>
                                            <p:cond delay="0"/>
                                          </p:stCondLst>
                                        </p:cTn>
                                        <p:tgtEl>
                                          <p:spTgt spid="15375"/>
                                        </p:tgtEl>
                                        <p:attrNameLst>
                                          <p:attrName>style.visibility</p:attrName>
                                        </p:attrNameLst>
                                      </p:cBhvr>
                                      <p:to>
                                        <p:strVal val="visible"/>
                                      </p:to>
                                    </p:set>
                                    <p:animEffect transition="in" filter="wheel(2)">
                                      <p:cBhvr>
                                        <p:cTn id="15" dur="500"/>
                                        <p:tgtEl>
                                          <p:spTgt spid="15375"/>
                                        </p:tgtEl>
                                      </p:cBhvr>
                                    </p:animEffect>
                                  </p:childTnLst>
                                </p:cTn>
                              </p:par>
                            </p:childTnLst>
                          </p:cTn>
                        </p:par>
                        <p:par>
                          <p:cTn id="16" fill="hold" nodeType="afterGroup">
                            <p:stCondLst>
                              <p:cond delay="1500"/>
                            </p:stCondLst>
                            <p:childTnLst>
                              <p:par>
                                <p:cTn id="17" presetID="21" presetClass="entr" presetSubtype="2" fill="hold" nodeType="afterEffect">
                                  <p:stCondLst>
                                    <p:cond delay="0"/>
                                  </p:stCondLst>
                                  <p:childTnLst>
                                    <p:set>
                                      <p:cBhvr>
                                        <p:cTn id="18" dur="1" fill="hold">
                                          <p:stCondLst>
                                            <p:cond delay="0"/>
                                          </p:stCondLst>
                                        </p:cTn>
                                        <p:tgtEl>
                                          <p:spTgt spid="15378"/>
                                        </p:tgtEl>
                                        <p:attrNameLst>
                                          <p:attrName>style.visibility</p:attrName>
                                        </p:attrNameLst>
                                      </p:cBhvr>
                                      <p:to>
                                        <p:strVal val="visible"/>
                                      </p:to>
                                    </p:set>
                                    <p:animEffect transition="in" filter="wheel(2)">
                                      <p:cBhvr>
                                        <p:cTn id="19" dur="500"/>
                                        <p:tgtEl>
                                          <p:spTgt spid="153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body" sz="half" idx="1"/>
          </p:nvPr>
        </p:nvSpPr>
        <p:spPr>
          <a:xfrm>
            <a:off x="250825" y="620713"/>
            <a:ext cx="6265863" cy="6237287"/>
          </a:xfrm>
        </p:spPr>
        <p:txBody>
          <a:bodyPr/>
          <a:lstStyle/>
          <a:p>
            <a:pPr eaLnBrk="1" hangingPunct="1">
              <a:lnSpc>
                <a:spcPct val="80000"/>
              </a:lnSpc>
            </a:pPr>
            <a:r>
              <a:rPr lang="el-GR" sz="2400" b="1" smtClean="0">
                <a:effectLst/>
                <a:latin typeface="Arial" charset="0"/>
              </a:rPr>
              <a:t>Τα τελευταία χρόνια, γίνονται προσπάθειες στον τομέα της εκπαίδευσης μέσα από την υλοποίηση Σχολικών Προγραμμάτων Κυκλοφοριακής Αγωγής, τα οποία είναι ενταγμένα στην Περιβαλλοντική Εκπαίδευση ή την Αγωγή Υγείας και έχουν ως σκοπό την εκπαίδευση των ΑΜΕΑ </a:t>
            </a:r>
            <a:r>
              <a:rPr lang="el-GR" sz="2000" b="1" i="1" smtClean="0">
                <a:effectLst/>
                <a:latin typeface="Arial" charset="0"/>
              </a:rPr>
              <a:t>(Υπουργείο Παιδείας και Θρησκευμάτων, 2002).</a:t>
            </a:r>
          </a:p>
          <a:p>
            <a:pPr eaLnBrk="1" hangingPunct="1">
              <a:lnSpc>
                <a:spcPct val="80000"/>
              </a:lnSpc>
            </a:pPr>
            <a:endParaRPr lang="el-GR" sz="2000" b="1" i="1" smtClean="0">
              <a:effectLst/>
              <a:latin typeface="Arial" charset="0"/>
            </a:endParaRPr>
          </a:p>
          <a:p>
            <a:pPr eaLnBrk="1" hangingPunct="1">
              <a:lnSpc>
                <a:spcPct val="80000"/>
              </a:lnSpc>
            </a:pPr>
            <a:r>
              <a:rPr lang="el-GR" sz="2400" b="1" smtClean="0">
                <a:effectLst/>
                <a:latin typeface="Arial" charset="0"/>
              </a:rPr>
              <a:t>Η υλοποίησή τους θεωρείται ουσιαστικής σημασίας, διότι εκτός από την παροχή βοήθειας στην αντιμετώπιση καθημερινών προβλημάτων τους, συμβάλλουν ταυτόχρονα και στην άσκηση των γνωστικών και κοινωνικών τους δεξιοτήτων. </a:t>
            </a:r>
          </a:p>
        </p:txBody>
      </p:sp>
      <p:pic>
        <p:nvPicPr>
          <p:cNvPr id="20485" name="Picture 5" descr="MPj03859630000[1]"/>
          <p:cNvPicPr>
            <a:picLocks noChangeAspect="1" noChangeArrowheads="1"/>
          </p:cNvPicPr>
          <p:nvPr>
            <p:ph sz="half" idx="2"/>
          </p:nvPr>
        </p:nvPicPr>
        <p:blipFill>
          <a:blip r:embed="rId2"/>
          <a:srcRect/>
          <a:stretch>
            <a:fillRect/>
          </a:stretch>
        </p:blipFill>
        <p:spPr>
          <a:xfrm>
            <a:off x="6588125" y="1504950"/>
            <a:ext cx="2244725" cy="3848100"/>
          </a:xfrm>
          <a:noFill/>
        </p:spPr>
      </p:pic>
    </p:spTree>
  </p:cSld>
  <p:clrMapOvr>
    <a:masterClrMapping/>
  </p:clrMapOvr>
  <p:transition spd="med">
    <p:pull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0482">
                                            <p:txEl>
                                              <p:pRg st="0" end="0"/>
                                            </p:txEl>
                                          </p:spTgt>
                                        </p:tgtEl>
                                        <p:attrNameLst>
                                          <p:attrName>style.visibility</p:attrName>
                                        </p:attrNameLst>
                                      </p:cBhvr>
                                      <p:to>
                                        <p:strVal val="visible"/>
                                      </p:to>
                                    </p:set>
                                    <p:anim calcmode="lin" valueType="num">
                                      <p:cBhvr>
                                        <p:cTn id="7" dur="500" fill="hold"/>
                                        <p:tgtEl>
                                          <p:spTgt spid="2048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048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0482">
                                            <p:txEl>
                                              <p:pRg st="0" end="0"/>
                                            </p:txEl>
                                          </p:spTgt>
                                        </p:tgtEl>
                                      </p:cBhvr>
                                    </p:animEffect>
                                  </p:childTnLst>
                                </p:cTn>
                              </p:par>
                            </p:childTnLst>
                          </p:cTn>
                        </p:par>
                        <p:par>
                          <p:cTn id="10" fill="hold" nodeType="afterGroup">
                            <p:stCondLst>
                              <p:cond delay="500"/>
                            </p:stCondLst>
                            <p:childTnLst>
                              <p:par>
                                <p:cTn id="11" presetID="53" presetClass="entr" presetSubtype="0" fill="hold" grpId="0" nodeType="afterEffect">
                                  <p:stCondLst>
                                    <p:cond delay="0"/>
                                  </p:stCondLst>
                                  <p:childTnLst>
                                    <p:set>
                                      <p:cBhvr>
                                        <p:cTn id="12" dur="1" fill="hold">
                                          <p:stCondLst>
                                            <p:cond delay="0"/>
                                          </p:stCondLst>
                                        </p:cTn>
                                        <p:tgtEl>
                                          <p:spTgt spid="20482">
                                            <p:txEl>
                                              <p:pRg st="2" end="2"/>
                                            </p:txEl>
                                          </p:spTgt>
                                        </p:tgtEl>
                                        <p:attrNameLst>
                                          <p:attrName>style.visibility</p:attrName>
                                        </p:attrNameLst>
                                      </p:cBhvr>
                                      <p:to>
                                        <p:strVal val="visible"/>
                                      </p:to>
                                    </p:set>
                                    <p:anim calcmode="lin" valueType="num">
                                      <p:cBhvr>
                                        <p:cTn id="13" dur="500" fill="hold"/>
                                        <p:tgtEl>
                                          <p:spTgt spid="20482">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20482">
                                            <p:txEl>
                                              <p:pRg st="2" end="2"/>
                                            </p:txEl>
                                          </p:spTgt>
                                        </p:tgtEl>
                                        <p:attrNameLst>
                                          <p:attrName>ppt_h</p:attrName>
                                        </p:attrNameLst>
                                      </p:cBhvr>
                                      <p:tavLst>
                                        <p:tav tm="0">
                                          <p:val>
                                            <p:fltVal val="0"/>
                                          </p:val>
                                        </p:tav>
                                        <p:tav tm="100000">
                                          <p:val>
                                            <p:strVal val="#ppt_h"/>
                                          </p:val>
                                        </p:tav>
                                      </p:tavLst>
                                    </p:anim>
                                    <p:animEffect transition="in" filter="fade">
                                      <p:cBhvr>
                                        <p:cTn id="15" dur="500"/>
                                        <p:tgtEl>
                                          <p:spTgt spid="20482">
                                            <p:txEl>
                                              <p:pRg st="2" end="2"/>
                                            </p:txEl>
                                          </p:spTgt>
                                        </p:tgtEl>
                                      </p:cBhvr>
                                    </p:animEffect>
                                  </p:childTnLst>
                                </p:cTn>
                              </p:par>
                            </p:childTnLst>
                          </p:cTn>
                        </p:par>
                        <p:par>
                          <p:cTn id="16" fill="hold" nodeType="afterGroup">
                            <p:stCondLst>
                              <p:cond delay="1000"/>
                            </p:stCondLst>
                            <p:childTnLst>
                              <p:par>
                                <p:cTn id="17" presetID="53" presetClass="entr" presetSubtype="0" fill="hold" nodeType="afterEffect">
                                  <p:stCondLst>
                                    <p:cond delay="0"/>
                                  </p:stCondLst>
                                  <p:childTnLst>
                                    <p:set>
                                      <p:cBhvr>
                                        <p:cTn id="18" dur="1" fill="hold">
                                          <p:stCondLst>
                                            <p:cond delay="0"/>
                                          </p:stCondLst>
                                        </p:cTn>
                                        <p:tgtEl>
                                          <p:spTgt spid="20485"/>
                                        </p:tgtEl>
                                        <p:attrNameLst>
                                          <p:attrName>style.visibility</p:attrName>
                                        </p:attrNameLst>
                                      </p:cBhvr>
                                      <p:to>
                                        <p:strVal val="visible"/>
                                      </p:to>
                                    </p:set>
                                    <p:anim calcmode="lin" valueType="num">
                                      <p:cBhvr>
                                        <p:cTn id="19" dur="500" fill="hold"/>
                                        <p:tgtEl>
                                          <p:spTgt spid="20485"/>
                                        </p:tgtEl>
                                        <p:attrNameLst>
                                          <p:attrName>ppt_w</p:attrName>
                                        </p:attrNameLst>
                                      </p:cBhvr>
                                      <p:tavLst>
                                        <p:tav tm="0">
                                          <p:val>
                                            <p:fltVal val="0"/>
                                          </p:val>
                                        </p:tav>
                                        <p:tav tm="100000">
                                          <p:val>
                                            <p:strVal val="#ppt_w"/>
                                          </p:val>
                                        </p:tav>
                                      </p:tavLst>
                                    </p:anim>
                                    <p:anim calcmode="lin" valueType="num">
                                      <p:cBhvr>
                                        <p:cTn id="20" dur="500" fill="hold"/>
                                        <p:tgtEl>
                                          <p:spTgt spid="20485"/>
                                        </p:tgtEl>
                                        <p:attrNameLst>
                                          <p:attrName>ppt_h</p:attrName>
                                        </p:attrNameLst>
                                      </p:cBhvr>
                                      <p:tavLst>
                                        <p:tav tm="0">
                                          <p:val>
                                            <p:fltVal val="0"/>
                                          </p:val>
                                        </p:tav>
                                        <p:tav tm="100000">
                                          <p:val>
                                            <p:strVal val="#ppt_h"/>
                                          </p:val>
                                        </p:tav>
                                      </p:tavLst>
                                    </p:anim>
                                    <p:animEffect transition="in" filter="fade">
                                      <p:cBhvr>
                                        <p:cTn id="21" dur="500"/>
                                        <p:tgtEl>
                                          <p:spTgt spid="204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rrowheads="1"/>
          </p:cNvSpPr>
          <p:nvPr>
            <p:ph type="title"/>
          </p:nvPr>
        </p:nvSpPr>
        <p:spPr/>
        <p:txBody>
          <a:bodyPr/>
          <a:lstStyle/>
          <a:p>
            <a:pPr eaLnBrk="1" hangingPunct="1">
              <a:defRPr/>
            </a:pPr>
            <a:r>
              <a:rPr lang="el-GR" smtClean="0">
                <a:latin typeface="Arial" pitchFamily="34" charset="0"/>
              </a:rPr>
              <a:t>ΣΚΟΠΟΣ</a:t>
            </a:r>
          </a:p>
        </p:txBody>
      </p:sp>
      <p:sp>
        <p:nvSpPr>
          <p:cNvPr id="18435" name="Rectangle 3"/>
          <p:cNvSpPr>
            <a:spLocks noGrp="1" noChangeArrowheads="1"/>
          </p:cNvSpPr>
          <p:nvPr>
            <p:ph type="body" idx="1"/>
          </p:nvPr>
        </p:nvSpPr>
        <p:spPr>
          <a:xfrm>
            <a:off x="0" y="1341438"/>
            <a:ext cx="9144000" cy="5516562"/>
          </a:xfrm>
        </p:spPr>
        <p:txBody>
          <a:bodyPr/>
          <a:lstStyle/>
          <a:p>
            <a:pPr eaLnBrk="1" hangingPunct="1">
              <a:lnSpc>
                <a:spcPct val="105000"/>
              </a:lnSpc>
              <a:spcBef>
                <a:spcPct val="25000"/>
              </a:spcBef>
              <a:defRPr/>
            </a:pPr>
            <a:r>
              <a:rPr lang="el-GR" sz="2000" b="1" smtClean="0">
                <a:effectLst/>
                <a:latin typeface="Arial" pitchFamily="34" charset="0"/>
              </a:rPr>
              <a:t>Στόχος της παρούσας έρευνας είναι η διερεύνηση της εφαρμογής Προγράμματος Κυκλοφοριακής Αγωγής σε ΑΜΕΑ. Συγκεκριμένα, η παρούσα έρευνα ασχολείται με τη διερεύνηση της ικανότητας  πριν και μετά την εφαρμογή  Προγράμματος Κυκλοφοριακής Αγωγής, σε ενήλικες με ελαφρά νοητική καθυστέρηση.</a:t>
            </a:r>
            <a:r>
              <a:rPr lang="el-GR" sz="2000" smtClean="0"/>
              <a:t> </a:t>
            </a:r>
          </a:p>
          <a:p>
            <a:pPr eaLnBrk="1" hangingPunct="1">
              <a:lnSpc>
                <a:spcPct val="105000"/>
              </a:lnSpc>
              <a:spcBef>
                <a:spcPct val="25000"/>
              </a:spcBef>
              <a:defRPr/>
            </a:pPr>
            <a:r>
              <a:rPr lang="el-GR" sz="2000" b="1" smtClean="0">
                <a:effectLst/>
                <a:latin typeface="Arial" pitchFamily="34" charset="0"/>
              </a:rPr>
              <a:t>Μετά την ολοκλήρωση του Προγράμματος, αναμένεται οι καταρτιζόμενοι να είναι σε θέση να αναγνωρίζουν τα </a:t>
            </a:r>
            <a:r>
              <a:rPr lang="el-GR" sz="2000" b="1" smtClean="0">
                <a:solidFill>
                  <a:srgbClr val="CCFFFF"/>
                </a:solidFill>
                <a:effectLst/>
                <a:latin typeface="Arial" pitchFamily="34" charset="0"/>
              </a:rPr>
              <a:t>βασικά σήματα κυκλοφορίας, να μετακινούνται με ασφάλεια σε κεντρικά σημεία της πόλης στην οποία ζουν, να επιλέγουν ασφαλές σημείο διέλευσης του δρόμου, να κινούνται με ασφάλεια στο πεζοδρόμιο και να επιβιβάζονται- αποβιβάζονται σωστά σε Ι.Χ.- λεωφορεία</a:t>
            </a:r>
            <a:r>
              <a:rPr lang="el-GR" sz="2000" b="1" smtClean="0">
                <a:effectLst/>
                <a:latin typeface="Arial" pitchFamily="34" charset="0"/>
              </a:rPr>
              <a:t>. </a:t>
            </a:r>
          </a:p>
          <a:p>
            <a:pPr eaLnBrk="1" hangingPunct="1">
              <a:lnSpc>
                <a:spcPct val="105000"/>
              </a:lnSpc>
              <a:spcBef>
                <a:spcPct val="25000"/>
              </a:spcBef>
              <a:defRPr/>
            </a:pPr>
            <a:r>
              <a:rPr lang="el-GR" sz="2000" b="1" smtClean="0">
                <a:effectLst/>
                <a:latin typeface="Arial" pitchFamily="34" charset="0"/>
              </a:rPr>
              <a:t>Επιπλέον, στο </a:t>
            </a:r>
            <a:r>
              <a:rPr lang="el-GR" sz="2000" b="1" smtClean="0">
                <a:solidFill>
                  <a:srgbClr val="CCFFFF"/>
                </a:solidFill>
                <a:effectLst/>
                <a:latin typeface="Arial" pitchFamily="34" charset="0"/>
              </a:rPr>
              <a:t>συναισθηματικό επίπεδο</a:t>
            </a:r>
            <a:r>
              <a:rPr lang="el-GR" sz="2000" b="1" smtClean="0">
                <a:effectLst/>
                <a:latin typeface="Arial" pitchFamily="34" charset="0"/>
              </a:rPr>
              <a:t> επιδιώκεται να τονωθεί το ενδιαφέρον για μάθηση και δραστηριοποίηση στον τομέα της εργασίας, της ψυχαγωγίας και της κοινωνικής αλληλεπίδρασης.</a:t>
            </a:r>
            <a:r>
              <a:rPr lang="el-GR" sz="1400" b="1" smtClean="0">
                <a:effectLst/>
                <a:latin typeface="Arial" pitchFamily="34" charset="0"/>
              </a:rPr>
              <a:t> </a:t>
            </a:r>
          </a:p>
        </p:txBody>
      </p:sp>
      <p:pic>
        <p:nvPicPr>
          <p:cNvPr id="18436" name="Picture 4" descr="j0293844"/>
          <p:cNvPicPr>
            <a:picLocks noChangeAspect="1" noChangeArrowheads="1"/>
          </p:cNvPicPr>
          <p:nvPr/>
        </p:nvPicPr>
        <p:blipFill>
          <a:blip r:embed="rId2"/>
          <a:srcRect/>
          <a:stretch>
            <a:fillRect/>
          </a:stretch>
        </p:blipFill>
        <p:spPr bwMode="auto">
          <a:xfrm>
            <a:off x="7250113" y="144463"/>
            <a:ext cx="1138237" cy="1196975"/>
          </a:xfrm>
          <a:prstGeom prst="rect">
            <a:avLst/>
          </a:prstGeom>
          <a:noFill/>
          <a:ln w="9525">
            <a:noFill/>
            <a:miter lim="800000"/>
            <a:headEnd/>
            <a:tailEnd/>
          </a:ln>
        </p:spPr>
      </p:pic>
      <p:pic>
        <p:nvPicPr>
          <p:cNvPr id="18437" name="Picture 5" descr="MMj03544180000[1]"/>
          <p:cNvPicPr>
            <a:picLocks noChangeAspect="1" noChangeArrowheads="1" noCrop="1"/>
          </p:cNvPicPr>
          <p:nvPr/>
        </p:nvPicPr>
        <p:blipFill>
          <a:blip r:embed="rId3"/>
          <a:srcRect/>
          <a:stretch>
            <a:fillRect/>
          </a:stretch>
        </p:blipFill>
        <p:spPr bwMode="auto">
          <a:xfrm>
            <a:off x="703263" y="476250"/>
            <a:ext cx="1420812" cy="866775"/>
          </a:xfrm>
          <a:prstGeom prst="rect">
            <a:avLst/>
          </a:prstGeom>
          <a:noFill/>
          <a:ln w="9525">
            <a:noFill/>
            <a:miter lim="800000"/>
            <a:headEnd/>
            <a:tailEnd/>
          </a:ln>
        </p:spPr>
      </p:pic>
    </p:spTree>
  </p:cSld>
  <p:clrMapOvr>
    <a:masterClrMapping/>
  </p:clrMapOvr>
  <p:transition spd="med">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8434"/>
                                        </p:tgtEl>
                                        <p:attrNameLst>
                                          <p:attrName>style.visibility</p:attrName>
                                        </p:attrNameLst>
                                      </p:cBhvr>
                                      <p:to>
                                        <p:strVal val="visible"/>
                                      </p:to>
                                    </p:set>
                                    <p:animEffect transition="in" filter="fade">
                                      <p:cBhvr>
                                        <p:cTn id="7" dur="1000"/>
                                        <p:tgtEl>
                                          <p:spTgt spid="18434"/>
                                        </p:tgtEl>
                                      </p:cBhvr>
                                    </p:animEffect>
                                    <p:anim calcmode="lin" valueType="num">
                                      <p:cBhvr>
                                        <p:cTn id="8" dur="1000" fill="hold"/>
                                        <p:tgtEl>
                                          <p:spTgt spid="18434"/>
                                        </p:tgtEl>
                                        <p:attrNameLst>
                                          <p:attrName>ppt_x</p:attrName>
                                        </p:attrNameLst>
                                      </p:cBhvr>
                                      <p:tavLst>
                                        <p:tav tm="0">
                                          <p:val>
                                            <p:strVal val="#ppt_x"/>
                                          </p:val>
                                        </p:tav>
                                        <p:tav tm="100000">
                                          <p:val>
                                            <p:strVal val="#ppt_x"/>
                                          </p:val>
                                        </p:tav>
                                      </p:tavLst>
                                    </p:anim>
                                    <p:anim calcmode="lin" valueType="num">
                                      <p:cBhvr>
                                        <p:cTn id="9" dur="1000" fill="hold"/>
                                        <p:tgtEl>
                                          <p:spTgt spid="18434"/>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42" presetClass="entr" presetSubtype="0" fill="hold" nodeType="afterEffect">
                                  <p:stCondLst>
                                    <p:cond delay="0"/>
                                  </p:stCondLst>
                                  <p:childTnLst>
                                    <p:set>
                                      <p:cBhvr>
                                        <p:cTn id="12" dur="1" fill="hold">
                                          <p:stCondLst>
                                            <p:cond delay="0"/>
                                          </p:stCondLst>
                                        </p:cTn>
                                        <p:tgtEl>
                                          <p:spTgt spid="18436"/>
                                        </p:tgtEl>
                                        <p:attrNameLst>
                                          <p:attrName>style.visibility</p:attrName>
                                        </p:attrNameLst>
                                      </p:cBhvr>
                                      <p:to>
                                        <p:strVal val="visible"/>
                                      </p:to>
                                    </p:set>
                                    <p:animEffect transition="in" filter="fade">
                                      <p:cBhvr>
                                        <p:cTn id="13" dur="1000"/>
                                        <p:tgtEl>
                                          <p:spTgt spid="18436"/>
                                        </p:tgtEl>
                                      </p:cBhvr>
                                    </p:animEffect>
                                    <p:anim calcmode="lin" valueType="num">
                                      <p:cBhvr>
                                        <p:cTn id="14" dur="1000" fill="hold"/>
                                        <p:tgtEl>
                                          <p:spTgt spid="18436"/>
                                        </p:tgtEl>
                                        <p:attrNameLst>
                                          <p:attrName>ppt_x</p:attrName>
                                        </p:attrNameLst>
                                      </p:cBhvr>
                                      <p:tavLst>
                                        <p:tav tm="0">
                                          <p:val>
                                            <p:strVal val="#ppt_x"/>
                                          </p:val>
                                        </p:tav>
                                        <p:tav tm="100000">
                                          <p:val>
                                            <p:strVal val="#ppt_x"/>
                                          </p:val>
                                        </p:tav>
                                      </p:tavLst>
                                    </p:anim>
                                    <p:anim calcmode="lin" valueType="num">
                                      <p:cBhvr>
                                        <p:cTn id="15" dur="1000" fill="hold"/>
                                        <p:tgtEl>
                                          <p:spTgt spid="18436"/>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2000"/>
                            </p:stCondLst>
                            <p:childTnLst>
                              <p:par>
                                <p:cTn id="17" presetID="42" presetClass="entr" presetSubtype="0" fill="hold" nodeType="afterEffect">
                                  <p:stCondLst>
                                    <p:cond delay="0"/>
                                  </p:stCondLst>
                                  <p:childTnLst>
                                    <p:set>
                                      <p:cBhvr>
                                        <p:cTn id="18" dur="1" fill="hold">
                                          <p:stCondLst>
                                            <p:cond delay="0"/>
                                          </p:stCondLst>
                                        </p:cTn>
                                        <p:tgtEl>
                                          <p:spTgt spid="18437"/>
                                        </p:tgtEl>
                                        <p:attrNameLst>
                                          <p:attrName>style.visibility</p:attrName>
                                        </p:attrNameLst>
                                      </p:cBhvr>
                                      <p:to>
                                        <p:strVal val="visible"/>
                                      </p:to>
                                    </p:set>
                                    <p:animEffect transition="in" filter="fade">
                                      <p:cBhvr>
                                        <p:cTn id="19" dur="1000"/>
                                        <p:tgtEl>
                                          <p:spTgt spid="18437"/>
                                        </p:tgtEl>
                                      </p:cBhvr>
                                    </p:animEffect>
                                    <p:anim calcmode="lin" valueType="num">
                                      <p:cBhvr>
                                        <p:cTn id="20" dur="1000" fill="hold"/>
                                        <p:tgtEl>
                                          <p:spTgt spid="18437"/>
                                        </p:tgtEl>
                                        <p:attrNameLst>
                                          <p:attrName>ppt_x</p:attrName>
                                        </p:attrNameLst>
                                      </p:cBhvr>
                                      <p:tavLst>
                                        <p:tav tm="0">
                                          <p:val>
                                            <p:strVal val="#ppt_x"/>
                                          </p:val>
                                        </p:tav>
                                        <p:tav tm="100000">
                                          <p:val>
                                            <p:strVal val="#ppt_x"/>
                                          </p:val>
                                        </p:tav>
                                      </p:tavLst>
                                    </p:anim>
                                    <p:anim calcmode="lin" valueType="num">
                                      <p:cBhvr>
                                        <p:cTn id="21" dur="1000" fill="hold"/>
                                        <p:tgtEl>
                                          <p:spTgt spid="18437"/>
                                        </p:tgtEl>
                                        <p:attrNameLst>
                                          <p:attrName>ppt_y</p:attrName>
                                        </p:attrNameLst>
                                      </p:cBhvr>
                                      <p:tavLst>
                                        <p:tav tm="0">
                                          <p:val>
                                            <p:strVal val="#ppt_y+.1"/>
                                          </p:val>
                                        </p:tav>
                                        <p:tav tm="100000">
                                          <p:val>
                                            <p:strVal val="#ppt_y"/>
                                          </p:val>
                                        </p:tav>
                                      </p:tavLst>
                                    </p:anim>
                                  </p:childTnLst>
                                </p:cTn>
                              </p:par>
                            </p:childTnLst>
                          </p:cTn>
                        </p:par>
                        <p:par>
                          <p:cTn id="22" fill="hold" nodeType="afterGroup">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18435">
                                            <p:txEl>
                                              <p:pRg st="0" end="0"/>
                                            </p:txEl>
                                          </p:spTgt>
                                        </p:tgtEl>
                                        <p:attrNameLst>
                                          <p:attrName>style.visibility</p:attrName>
                                        </p:attrNameLst>
                                      </p:cBhvr>
                                      <p:to>
                                        <p:strVal val="visible"/>
                                      </p:to>
                                    </p:set>
                                    <p:animEffect transition="in" filter="fade">
                                      <p:cBhvr>
                                        <p:cTn id="25" dur="1000"/>
                                        <p:tgtEl>
                                          <p:spTgt spid="18435">
                                            <p:txEl>
                                              <p:pRg st="0" end="0"/>
                                            </p:txEl>
                                          </p:spTgt>
                                        </p:tgtEl>
                                      </p:cBhvr>
                                    </p:animEffect>
                                    <p:anim calcmode="lin" valueType="num">
                                      <p:cBhvr>
                                        <p:cTn id="26" dur="10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18435">
                                            <p:txEl>
                                              <p:pRg st="0" end="0"/>
                                            </p:txEl>
                                          </p:spTgt>
                                        </p:tgtEl>
                                        <p:attrNameLst>
                                          <p:attrName>ppt_y</p:attrName>
                                        </p:attrNameLst>
                                      </p:cBhvr>
                                      <p:tavLst>
                                        <p:tav tm="0">
                                          <p:val>
                                            <p:strVal val="#ppt_y+.1"/>
                                          </p:val>
                                        </p:tav>
                                        <p:tav tm="100000">
                                          <p:val>
                                            <p:strVal val="#ppt_y"/>
                                          </p:val>
                                        </p:tav>
                                      </p:tavLst>
                                    </p:anim>
                                  </p:childTnLst>
                                </p:cTn>
                              </p:par>
                            </p:childTnLst>
                          </p:cTn>
                        </p:par>
                        <p:par>
                          <p:cTn id="28" fill="hold" nodeType="afterGroup">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18435">
                                            <p:txEl>
                                              <p:pRg st="1" end="1"/>
                                            </p:txEl>
                                          </p:spTgt>
                                        </p:tgtEl>
                                        <p:attrNameLst>
                                          <p:attrName>style.visibility</p:attrName>
                                        </p:attrNameLst>
                                      </p:cBhvr>
                                      <p:to>
                                        <p:strVal val="visible"/>
                                      </p:to>
                                    </p:set>
                                    <p:animEffect transition="in" filter="fade">
                                      <p:cBhvr>
                                        <p:cTn id="31" dur="1000"/>
                                        <p:tgtEl>
                                          <p:spTgt spid="18435">
                                            <p:txEl>
                                              <p:pRg st="1" end="1"/>
                                            </p:txEl>
                                          </p:spTgt>
                                        </p:tgtEl>
                                      </p:cBhvr>
                                    </p:animEffect>
                                    <p:anim calcmode="lin" valueType="num">
                                      <p:cBhvr>
                                        <p:cTn id="32" dur="1000" fill="hold"/>
                                        <p:tgtEl>
                                          <p:spTgt spid="18435">
                                            <p:txEl>
                                              <p:pRg st="1" end="1"/>
                                            </p:txEl>
                                          </p:spTgt>
                                        </p:tgtEl>
                                        <p:attrNameLst>
                                          <p:attrName>ppt_x</p:attrName>
                                        </p:attrNameLst>
                                      </p:cBhvr>
                                      <p:tavLst>
                                        <p:tav tm="0">
                                          <p:val>
                                            <p:strVal val="#ppt_x"/>
                                          </p:val>
                                        </p:tav>
                                        <p:tav tm="100000">
                                          <p:val>
                                            <p:strVal val="#ppt_x"/>
                                          </p:val>
                                        </p:tav>
                                      </p:tavLst>
                                    </p:anim>
                                    <p:anim calcmode="lin" valueType="num">
                                      <p:cBhvr>
                                        <p:cTn id="33" dur="1000" fill="hold"/>
                                        <p:tgtEl>
                                          <p:spTgt spid="18435">
                                            <p:txEl>
                                              <p:pRg st="1" end="1"/>
                                            </p:txEl>
                                          </p:spTgt>
                                        </p:tgtEl>
                                        <p:attrNameLst>
                                          <p:attrName>ppt_y</p:attrName>
                                        </p:attrNameLst>
                                      </p:cBhvr>
                                      <p:tavLst>
                                        <p:tav tm="0">
                                          <p:val>
                                            <p:strVal val="#ppt_y+.1"/>
                                          </p:val>
                                        </p:tav>
                                        <p:tav tm="100000">
                                          <p:val>
                                            <p:strVal val="#ppt_y"/>
                                          </p:val>
                                        </p:tav>
                                      </p:tavLst>
                                    </p:anim>
                                  </p:childTnLst>
                                </p:cTn>
                              </p:par>
                            </p:childTnLst>
                          </p:cTn>
                        </p:par>
                        <p:par>
                          <p:cTn id="34" fill="hold" nodeType="afterGroup">
                            <p:stCondLst>
                              <p:cond delay="5000"/>
                            </p:stCondLst>
                            <p:childTnLst>
                              <p:par>
                                <p:cTn id="35" presetID="42" presetClass="entr" presetSubtype="0" fill="hold" grpId="0" nodeType="afterEffect">
                                  <p:stCondLst>
                                    <p:cond delay="0"/>
                                  </p:stCondLst>
                                  <p:childTnLst>
                                    <p:set>
                                      <p:cBhvr>
                                        <p:cTn id="36" dur="1" fill="hold">
                                          <p:stCondLst>
                                            <p:cond delay="0"/>
                                          </p:stCondLst>
                                        </p:cTn>
                                        <p:tgtEl>
                                          <p:spTgt spid="18435">
                                            <p:txEl>
                                              <p:pRg st="2" end="2"/>
                                            </p:txEl>
                                          </p:spTgt>
                                        </p:tgtEl>
                                        <p:attrNameLst>
                                          <p:attrName>style.visibility</p:attrName>
                                        </p:attrNameLst>
                                      </p:cBhvr>
                                      <p:to>
                                        <p:strVal val="visible"/>
                                      </p:to>
                                    </p:set>
                                    <p:animEffect transition="in" filter="fade">
                                      <p:cBhvr>
                                        <p:cTn id="37" dur="1000"/>
                                        <p:tgtEl>
                                          <p:spTgt spid="18435">
                                            <p:txEl>
                                              <p:pRg st="2" end="2"/>
                                            </p:txEl>
                                          </p:spTgt>
                                        </p:tgtEl>
                                      </p:cBhvr>
                                    </p:animEffect>
                                    <p:anim calcmode="lin" valueType="num">
                                      <p:cBhvr>
                                        <p:cTn id="38" dur="10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p:cTn id="39" dur="1000" fill="hold"/>
                                        <p:tgtEl>
                                          <p:spTgt spid="1843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P spid="1843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a:xfrm>
            <a:off x="457200" y="476250"/>
            <a:ext cx="8229600" cy="504825"/>
          </a:xfrm>
        </p:spPr>
        <p:txBody>
          <a:bodyPr/>
          <a:lstStyle/>
          <a:p>
            <a:pPr eaLnBrk="1" hangingPunct="1"/>
            <a:r>
              <a:rPr lang="el-GR" sz="4000" smtClean="0">
                <a:effectLst/>
                <a:latin typeface="Arial" charset="0"/>
              </a:rPr>
              <a:t>ΔΕΙΓΜΑ</a:t>
            </a:r>
          </a:p>
        </p:txBody>
      </p:sp>
      <p:sp>
        <p:nvSpPr>
          <p:cNvPr id="22531" name="Rectangle 3"/>
          <p:cNvSpPr>
            <a:spLocks noGrp="1" noChangeArrowheads="1"/>
          </p:cNvSpPr>
          <p:nvPr>
            <p:ph type="body" idx="1"/>
          </p:nvPr>
        </p:nvSpPr>
        <p:spPr>
          <a:xfrm>
            <a:off x="0" y="1412875"/>
            <a:ext cx="9144000" cy="5445125"/>
          </a:xfrm>
        </p:spPr>
        <p:txBody>
          <a:bodyPr/>
          <a:lstStyle/>
          <a:p>
            <a:pPr eaLnBrk="1" hangingPunct="1">
              <a:lnSpc>
                <a:spcPct val="105000"/>
              </a:lnSpc>
            </a:pPr>
            <a:r>
              <a:rPr lang="el-GR" sz="2400" b="1" smtClean="0">
                <a:effectLst/>
                <a:latin typeface="Arial" charset="0"/>
              </a:rPr>
              <a:t>Δώδεκα άτομα με ελαφρά νοητική καθυστέρηση, ηλικίας από 16 έως 27 ετών (Μ.Ο.= 21.4, ΤΑ=2.17), τα οποία παρακολουθούσαν Πρόγραμμα Επαγγελματικής Κατάρτισης στο Κέντρο Μέριμνας Κατερίνης, αποτέλεσαν την ομάδα παρέμβασης. </a:t>
            </a:r>
          </a:p>
          <a:p>
            <a:pPr eaLnBrk="1" hangingPunct="1">
              <a:lnSpc>
                <a:spcPct val="105000"/>
              </a:lnSpc>
            </a:pPr>
            <a:r>
              <a:rPr lang="el-GR" sz="2400" b="1" smtClean="0">
                <a:effectLst/>
                <a:latin typeface="Arial" charset="0"/>
              </a:rPr>
              <a:t>Η ομάδα ελέγχου αποτελούνταν από 12 άτομα, εξισωμένα με την ομάδα παρέμβασης ως προς τη νοημοσύνη, το φύλο, τα έτη εκπαίδευσης και την αρχική γνώση σε θέματα κυκλοφοριακής αγωγής.</a:t>
            </a:r>
            <a:r>
              <a:rPr lang="el-GR" sz="2400" b="1" i="1" smtClean="0">
                <a:effectLst/>
                <a:latin typeface="Arial" charset="0"/>
              </a:rPr>
              <a:t> </a:t>
            </a:r>
            <a:r>
              <a:rPr lang="el-GR" sz="2400" b="1" smtClean="0">
                <a:effectLst/>
                <a:latin typeface="Arial" charset="0"/>
              </a:rPr>
              <a:t>Η εξίσωση του νοητικού επιπέδου έγινε με βάση τις Έγχρωμες Προοδευτικές Μήτρες του </a:t>
            </a:r>
            <a:r>
              <a:rPr lang="en-US" sz="2400" b="1" smtClean="0">
                <a:effectLst/>
                <a:latin typeface="Arial" charset="0"/>
              </a:rPr>
              <a:t>Raven</a:t>
            </a:r>
            <a:r>
              <a:rPr lang="el-GR" sz="2400" b="1" smtClean="0">
                <a:effectLst/>
                <a:latin typeface="Arial" charset="0"/>
              </a:rPr>
              <a:t> (</a:t>
            </a:r>
            <a:r>
              <a:rPr lang="en-US" sz="2400" b="1" smtClean="0">
                <a:effectLst/>
                <a:latin typeface="Arial" charset="0"/>
              </a:rPr>
              <a:t>Raven Colored Progressive Matrices</a:t>
            </a:r>
            <a:r>
              <a:rPr lang="el-GR" sz="2400" b="1" smtClean="0">
                <a:effectLst/>
                <a:latin typeface="Arial" charset="0"/>
              </a:rPr>
              <a:t>) (</a:t>
            </a:r>
            <a:r>
              <a:rPr lang="en-US" sz="2400" b="1" smtClean="0">
                <a:effectLst/>
                <a:latin typeface="Arial" charset="0"/>
              </a:rPr>
              <a:t>Raven</a:t>
            </a:r>
            <a:r>
              <a:rPr lang="el-GR" sz="2400" b="1" smtClean="0">
                <a:effectLst/>
                <a:latin typeface="Arial" charset="0"/>
              </a:rPr>
              <a:t>, 1965). </a:t>
            </a:r>
          </a:p>
        </p:txBody>
      </p:sp>
      <p:pic>
        <p:nvPicPr>
          <p:cNvPr id="8196" name="Picture 4" descr="MCj02872760000[1]"/>
          <p:cNvPicPr>
            <a:picLocks noChangeAspect="1" noChangeArrowheads="1"/>
          </p:cNvPicPr>
          <p:nvPr/>
        </p:nvPicPr>
        <p:blipFill>
          <a:blip r:embed="rId2"/>
          <a:srcRect/>
          <a:stretch>
            <a:fillRect/>
          </a:stretch>
        </p:blipFill>
        <p:spPr bwMode="auto">
          <a:xfrm>
            <a:off x="6588125" y="0"/>
            <a:ext cx="1600200" cy="1100138"/>
          </a:xfrm>
          <a:prstGeom prst="rect">
            <a:avLst/>
          </a:prstGeom>
          <a:noFill/>
          <a:ln w="9525">
            <a:noFill/>
            <a:miter lim="800000"/>
            <a:headEnd/>
            <a:tailEnd/>
          </a:ln>
        </p:spPr>
      </p:pic>
    </p:spTree>
  </p:cSld>
  <p:clrMapOvr>
    <a:masterClrMapping/>
  </p:clrMapOvr>
  <p:transition spd="med">
    <p:push/>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22530"/>
                                        </p:tgtEl>
                                        <p:attrNameLst>
                                          <p:attrName>style.visibility</p:attrName>
                                        </p:attrNameLst>
                                      </p:cBhvr>
                                      <p:to>
                                        <p:strVal val="visible"/>
                                      </p:to>
                                    </p:set>
                                    <p:animEffect transition="in" filter="strips(downLeft)">
                                      <p:cBhvr>
                                        <p:cTn id="7" dur="500"/>
                                        <p:tgtEl>
                                          <p:spTgt spid="22530"/>
                                        </p:tgtEl>
                                      </p:cBhvr>
                                    </p:animEffect>
                                  </p:childTnLst>
                                </p:cTn>
                              </p:par>
                            </p:childTnLst>
                          </p:cTn>
                        </p:par>
                        <p:par>
                          <p:cTn id="8" fill="hold" nodeType="afterGroup">
                            <p:stCondLst>
                              <p:cond delay="500"/>
                            </p:stCondLst>
                            <p:childTnLst>
                              <p:par>
                                <p:cTn id="9" presetID="18" presetClass="entr" presetSubtype="12" fill="hold" grpId="0" nodeType="afterEffect">
                                  <p:stCondLst>
                                    <p:cond delay="0"/>
                                  </p:stCondLst>
                                  <p:childTnLst>
                                    <p:set>
                                      <p:cBhvr>
                                        <p:cTn id="10" dur="1" fill="hold">
                                          <p:stCondLst>
                                            <p:cond delay="0"/>
                                          </p:stCondLst>
                                        </p:cTn>
                                        <p:tgtEl>
                                          <p:spTgt spid="22531">
                                            <p:txEl>
                                              <p:pRg st="0" end="0"/>
                                            </p:txEl>
                                          </p:spTgt>
                                        </p:tgtEl>
                                        <p:attrNameLst>
                                          <p:attrName>style.visibility</p:attrName>
                                        </p:attrNameLst>
                                      </p:cBhvr>
                                      <p:to>
                                        <p:strVal val="visible"/>
                                      </p:to>
                                    </p:set>
                                    <p:animEffect transition="in" filter="strips(downLeft)">
                                      <p:cBhvr>
                                        <p:cTn id="11" dur="500"/>
                                        <p:tgtEl>
                                          <p:spTgt spid="22531">
                                            <p:txEl>
                                              <p:pRg st="0" end="0"/>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8" presetClass="entr" presetSubtype="12" fill="hold" grpId="0" nodeType="clickEffect">
                                  <p:stCondLst>
                                    <p:cond delay="0"/>
                                  </p:stCondLst>
                                  <p:childTnLst>
                                    <p:set>
                                      <p:cBhvr>
                                        <p:cTn id="15" dur="1" fill="hold">
                                          <p:stCondLst>
                                            <p:cond delay="0"/>
                                          </p:stCondLst>
                                        </p:cTn>
                                        <p:tgtEl>
                                          <p:spTgt spid="22531">
                                            <p:txEl>
                                              <p:pRg st="1" end="1"/>
                                            </p:txEl>
                                          </p:spTgt>
                                        </p:tgtEl>
                                        <p:attrNameLst>
                                          <p:attrName>style.visibility</p:attrName>
                                        </p:attrNameLst>
                                      </p:cBhvr>
                                      <p:to>
                                        <p:strVal val="visible"/>
                                      </p:to>
                                    </p:set>
                                    <p:animEffect transition="in" filter="strips(downLeft)">
                                      <p:cBhvr>
                                        <p:cTn id="16" dur="500"/>
                                        <p:tgtEl>
                                          <p:spTgt spid="2253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p:bldP spid="22531"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rrowheads="1"/>
          </p:cNvSpPr>
          <p:nvPr>
            <p:ph type="title"/>
          </p:nvPr>
        </p:nvSpPr>
        <p:spPr/>
        <p:txBody>
          <a:bodyPr/>
          <a:lstStyle/>
          <a:p>
            <a:pPr eaLnBrk="1" hangingPunct="1"/>
            <a:r>
              <a:rPr lang="el-GR" smtClean="0">
                <a:effectLst/>
                <a:latin typeface="Arial" charset="0"/>
              </a:rPr>
              <a:t>ΔΕΙΓΜΑ (συν)</a:t>
            </a:r>
          </a:p>
        </p:txBody>
      </p:sp>
      <p:sp>
        <p:nvSpPr>
          <p:cNvPr id="40963" name="Rectangle 3"/>
          <p:cNvSpPr>
            <a:spLocks noGrp="1" noChangeArrowheads="1"/>
          </p:cNvSpPr>
          <p:nvPr>
            <p:ph type="body" idx="1"/>
          </p:nvPr>
        </p:nvSpPr>
        <p:spPr>
          <a:xfrm>
            <a:off x="0" y="1916113"/>
            <a:ext cx="9144000" cy="4941887"/>
          </a:xfrm>
        </p:spPr>
        <p:txBody>
          <a:bodyPr/>
          <a:lstStyle/>
          <a:p>
            <a:pPr eaLnBrk="1" hangingPunct="1">
              <a:lnSpc>
                <a:spcPct val="105000"/>
              </a:lnSpc>
              <a:defRPr/>
            </a:pPr>
            <a:r>
              <a:rPr lang="el-GR" sz="2400" b="1" smtClean="0">
                <a:effectLst/>
                <a:latin typeface="Arial" pitchFamily="34" charset="0"/>
              </a:rPr>
              <a:t>Όλοι οι ενήλικες που επιλέχθηκαν είχαν ελαφρά νοητική καθυστέρηση και δεν παρουσίαζαν κινητικές αναπηρίες και διαταραχές συμπεριφοράς. </a:t>
            </a:r>
          </a:p>
          <a:p>
            <a:pPr eaLnBrk="1" hangingPunct="1">
              <a:lnSpc>
                <a:spcPct val="105000"/>
              </a:lnSpc>
              <a:defRPr/>
            </a:pPr>
            <a:endParaRPr lang="el-GR" sz="2000" b="1" smtClean="0">
              <a:effectLst/>
              <a:latin typeface="Arial" pitchFamily="34" charset="0"/>
            </a:endParaRPr>
          </a:p>
          <a:p>
            <a:pPr eaLnBrk="1" hangingPunct="1">
              <a:lnSpc>
                <a:spcPct val="105000"/>
              </a:lnSpc>
              <a:defRPr/>
            </a:pPr>
            <a:r>
              <a:rPr lang="el-GR" sz="2400" b="1" smtClean="0">
                <a:effectLst/>
                <a:latin typeface="Arial" pitchFamily="34" charset="0"/>
              </a:rPr>
              <a:t>Δεν προέκυψαν στατιστικά σημαντικές διαφορές ως προς την επίδοση στις Μήτρες του </a:t>
            </a:r>
            <a:r>
              <a:rPr lang="en-US" sz="2400" b="1" smtClean="0">
                <a:effectLst/>
                <a:latin typeface="Arial" pitchFamily="34" charset="0"/>
              </a:rPr>
              <a:t>Raven</a:t>
            </a:r>
            <a:r>
              <a:rPr lang="el-GR" sz="2400" b="1" smtClean="0">
                <a:effectLst/>
                <a:latin typeface="Arial" pitchFamily="34" charset="0"/>
              </a:rPr>
              <a:t> (Μ.Ο.=22, Τ.Α.=1.2, ΝΗ=8:6 για την ομάδα παρέμβασης και Μ.Ο.=22, Τ.Α.=1.3, ΝΗ=8:6 για την ομάδα ελέγχου, </a:t>
            </a:r>
            <a:r>
              <a:rPr lang="en-US" sz="2400" b="1" smtClean="0">
                <a:effectLst/>
                <a:latin typeface="Arial" pitchFamily="34" charset="0"/>
              </a:rPr>
              <a:t>t</a:t>
            </a:r>
            <a:r>
              <a:rPr lang="el-GR" sz="2400" b="1" smtClean="0">
                <a:effectLst/>
                <a:latin typeface="Arial" pitchFamily="34" charset="0"/>
              </a:rPr>
              <a:t>=0.03, </a:t>
            </a:r>
            <a:r>
              <a:rPr lang="en-US" sz="2400" b="1" smtClean="0">
                <a:effectLst/>
                <a:latin typeface="Arial" pitchFamily="34" charset="0"/>
              </a:rPr>
              <a:t>p</a:t>
            </a:r>
            <a:r>
              <a:rPr lang="el-GR" sz="2400" b="1" smtClean="0">
                <a:effectLst/>
                <a:latin typeface="Arial" pitchFamily="34" charset="0"/>
              </a:rPr>
              <a:t>&gt;0.05). Τόσο η ομάδα παρέμβασης, όσο και η ομάδα ελέγχου, ήταν απόφοιτοι ειδικού σχολείου, και είχαν περιορισμένη έως ελάχιστη γνώση σχετικά με την Κυκλοφοριακή Αγωγή.</a:t>
            </a:r>
          </a:p>
          <a:p>
            <a:pPr eaLnBrk="1" hangingPunct="1">
              <a:lnSpc>
                <a:spcPct val="80000"/>
              </a:lnSpc>
              <a:defRPr/>
            </a:pPr>
            <a:endParaRPr lang="el-GR" sz="2400" smtClean="0">
              <a:latin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rrowheads="1"/>
          </p:cNvSpPr>
          <p:nvPr>
            <p:ph type="title"/>
          </p:nvPr>
        </p:nvSpPr>
        <p:spPr>
          <a:xfrm>
            <a:off x="457200" y="620713"/>
            <a:ext cx="8229600" cy="1143000"/>
          </a:xfrm>
        </p:spPr>
        <p:txBody>
          <a:bodyPr/>
          <a:lstStyle/>
          <a:p>
            <a:pPr eaLnBrk="1" hangingPunct="1"/>
            <a:r>
              <a:rPr lang="el-GR" smtClean="0">
                <a:effectLst/>
                <a:latin typeface="Arial" charset="0"/>
              </a:rPr>
              <a:t>ΜΕΘΟΔΟΛΟΓΙΑ …</a:t>
            </a:r>
          </a:p>
        </p:txBody>
      </p:sp>
      <p:sp>
        <p:nvSpPr>
          <p:cNvPr id="23555" name="Rectangle 3"/>
          <p:cNvSpPr>
            <a:spLocks noGrp="1" noChangeArrowheads="1"/>
          </p:cNvSpPr>
          <p:nvPr>
            <p:ph type="body" sz="half" idx="1"/>
          </p:nvPr>
        </p:nvSpPr>
        <p:spPr>
          <a:xfrm>
            <a:off x="755650" y="2349500"/>
            <a:ext cx="7561263" cy="4065588"/>
          </a:xfrm>
        </p:spPr>
        <p:txBody>
          <a:bodyPr/>
          <a:lstStyle/>
          <a:p>
            <a:pPr eaLnBrk="1" hangingPunct="1"/>
            <a:r>
              <a:rPr lang="el-GR" sz="2800" b="1" smtClean="0">
                <a:effectLst/>
                <a:latin typeface="Arial" charset="0"/>
              </a:rPr>
              <a:t>Διερευνητική και αρχική αξιολόγηση με χρήση ερωτηματολογίου.</a:t>
            </a:r>
          </a:p>
          <a:p>
            <a:pPr lvl="1" eaLnBrk="1" hangingPunct="1"/>
            <a:r>
              <a:rPr lang="el-GR" sz="2400" b="1" smtClean="0">
                <a:effectLst/>
                <a:latin typeface="Arial" charset="0"/>
              </a:rPr>
              <a:t>α. αναγνώριση σημάτων </a:t>
            </a:r>
          </a:p>
          <a:p>
            <a:pPr lvl="1" eaLnBrk="1" hangingPunct="1"/>
            <a:r>
              <a:rPr lang="el-GR" sz="2400" b="1" smtClean="0">
                <a:effectLst/>
                <a:latin typeface="Arial" charset="0"/>
              </a:rPr>
              <a:t>β. επίλυση προβλημάτων που σχετίζονταν με την κυκλοφοριακή συμπεριφορά πεζού και επιβάτη) (Πίνακας 1).  </a:t>
            </a:r>
          </a:p>
          <a:p>
            <a:pPr eaLnBrk="1" hangingPunct="1">
              <a:lnSpc>
                <a:spcPct val="105000"/>
              </a:lnSpc>
            </a:pPr>
            <a:endParaRPr lang="el-GR" sz="2800" b="1" i="1" smtClean="0">
              <a:effectLst/>
              <a:latin typeface="Arial" charset="0"/>
            </a:endParaRPr>
          </a:p>
        </p:txBody>
      </p:sp>
      <p:pic>
        <p:nvPicPr>
          <p:cNvPr id="23556" name="Picture 4" descr="MCj00890840000[1]"/>
          <p:cNvPicPr>
            <a:picLocks noChangeAspect="1" noChangeArrowheads="1"/>
          </p:cNvPicPr>
          <p:nvPr>
            <p:ph sz="half" idx="2"/>
          </p:nvPr>
        </p:nvPicPr>
        <p:blipFill>
          <a:blip r:embed="rId2"/>
          <a:srcRect/>
          <a:stretch>
            <a:fillRect/>
          </a:stretch>
        </p:blipFill>
        <p:spPr>
          <a:xfrm>
            <a:off x="7451725" y="549275"/>
            <a:ext cx="1463675" cy="1804988"/>
          </a:xfrm>
          <a:noFill/>
        </p:spPr>
      </p:pic>
    </p:spTree>
  </p:cSld>
  <p:clrMapOvr>
    <a:masterClrMapping/>
  </p:clrMapOvr>
  <p:transition spd="med">
    <p:pull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3" fill="hold" grpId="0" nodeType="afterEffect">
                                  <p:stCondLst>
                                    <p:cond delay="0"/>
                                  </p:stCondLst>
                                  <p:childTnLst>
                                    <p:set>
                                      <p:cBhvr>
                                        <p:cTn id="6" dur="1" fill="hold">
                                          <p:stCondLst>
                                            <p:cond delay="0"/>
                                          </p:stCondLst>
                                        </p:cTn>
                                        <p:tgtEl>
                                          <p:spTgt spid="23554"/>
                                        </p:tgtEl>
                                        <p:attrNameLst>
                                          <p:attrName>style.visibility</p:attrName>
                                        </p:attrNameLst>
                                      </p:cBhvr>
                                      <p:to>
                                        <p:strVal val="visible"/>
                                      </p:to>
                                    </p:set>
                                    <p:animEffect transition="in" filter="strips(upRight)">
                                      <p:cBhvr>
                                        <p:cTn id="7" dur="500"/>
                                        <p:tgtEl>
                                          <p:spTgt spid="23554"/>
                                        </p:tgtEl>
                                      </p:cBhvr>
                                    </p:animEffect>
                                  </p:childTnLst>
                                </p:cTn>
                              </p:par>
                            </p:childTnLst>
                          </p:cTn>
                        </p:par>
                        <p:par>
                          <p:cTn id="8" fill="hold" nodeType="afterGroup">
                            <p:stCondLst>
                              <p:cond delay="500"/>
                            </p:stCondLst>
                            <p:childTnLst>
                              <p:par>
                                <p:cTn id="9" presetID="18" presetClass="entr" presetSubtype="3" fill="hold" grpId="0" nodeType="afterEffect">
                                  <p:stCondLst>
                                    <p:cond delay="0"/>
                                  </p:stCondLst>
                                  <p:childTnLst>
                                    <p:set>
                                      <p:cBhvr>
                                        <p:cTn id="10" dur="1" fill="hold">
                                          <p:stCondLst>
                                            <p:cond delay="0"/>
                                          </p:stCondLst>
                                        </p:cTn>
                                        <p:tgtEl>
                                          <p:spTgt spid="23555">
                                            <p:txEl>
                                              <p:pRg st="0" end="0"/>
                                            </p:txEl>
                                          </p:spTgt>
                                        </p:tgtEl>
                                        <p:attrNameLst>
                                          <p:attrName>style.visibility</p:attrName>
                                        </p:attrNameLst>
                                      </p:cBhvr>
                                      <p:to>
                                        <p:strVal val="visible"/>
                                      </p:to>
                                    </p:set>
                                    <p:animEffect transition="in" filter="strips(upRight)">
                                      <p:cBhvr>
                                        <p:cTn id="11" dur="500"/>
                                        <p:tgtEl>
                                          <p:spTgt spid="23555">
                                            <p:txEl>
                                              <p:pRg st="0" end="0"/>
                                            </p:txEl>
                                          </p:spTgt>
                                        </p:tgtEl>
                                      </p:cBhvr>
                                    </p:animEffect>
                                  </p:childTnLst>
                                </p:cTn>
                              </p:par>
                            </p:childTnLst>
                          </p:cTn>
                        </p:par>
                        <p:par>
                          <p:cTn id="12" fill="hold" nodeType="afterGroup">
                            <p:stCondLst>
                              <p:cond delay="1000"/>
                            </p:stCondLst>
                            <p:childTnLst>
                              <p:par>
                                <p:cTn id="13" presetID="18" presetClass="entr" presetSubtype="3" fill="hold" grpId="0" nodeType="afterEffect">
                                  <p:stCondLst>
                                    <p:cond delay="0"/>
                                  </p:stCondLst>
                                  <p:childTnLst>
                                    <p:set>
                                      <p:cBhvr>
                                        <p:cTn id="14" dur="1" fill="hold">
                                          <p:stCondLst>
                                            <p:cond delay="0"/>
                                          </p:stCondLst>
                                        </p:cTn>
                                        <p:tgtEl>
                                          <p:spTgt spid="23555">
                                            <p:txEl>
                                              <p:pRg st="1" end="1"/>
                                            </p:txEl>
                                          </p:spTgt>
                                        </p:tgtEl>
                                        <p:attrNameLst>
                                          <p:attrName>style.visibility</p:attrName>
                                        </p:attrNameLst>
                                      </p:cBhvr>
                                      <p:to>
                                        <p:strVal val="visible"/>
                                      </p:to>
                                    </p:set>
                                    <p:animEffect transition="in" filter="strips(upRight)">
                                      <p:cBhvr>
                                        <p:cTn id="15" dur="500"/>
                                        <p:tgtEl>
                                          <p:spTgt spid="23555">
                                            <p:txEl>
                                              <p:pRg st="1" end="1"/>
                                            </p:txEl>
                                          </p:spTgt>
                                        </p:tgtEl>
                                      </p:cBhvr>
                                    </p:animEffect>
                                  </p:childTnLst>
                                </p:cTn>
                              </p:par>
                            </p:childTnLst>
                          </p:cTn>
                        </p:par>
                        <p:par>
                          <p:cTn id="16" fill="hold" nodeType="afterGroup">
                            <p:stCondLst>
                              <p:cond delay="1500"/>
                            </p:stCondLst>
                            <p:childTnLst>
                              <p:par>
                                <p:cTn id="17" presetID="18" presetClass="entr" presetSubtype="3" fill="hold" grpId="0" nodeType="afterEffect">
                                  <p:stCondLst>
                                    <p:cond delay="0"/>
                                  </p:stCondLst>
                                  <p:childTnLst>
                                    <p:set>
                                      <p:cBhvr>
                                        <p:cTn id="18" dur="1" fill="hold">
                                          <p:stCondLst>
                                            <p:cond delay="0"/>
                                          </p:stCondLst>
                                        </p:cTn>
                                        <p:tgtEl>
                                          <p:spTgt spid="23555">
                                            <p:txEl>
                                              <p:pRg st="2" end="2"/>
                                            </p:txEl>
                                          </p:spTgt>
                                        </p:tgtEl>
                                        <p:attrNameLst>
                                          <p:attrName>style.visibility</p:attrName>
                                        </p:attrNameLst>
                                      </p:cBhvr>
                                      <p:to>
                                        <p:strVal val="visible"/>
                                      </p:to>
                                    </p:set>
                                    <p:animEffect transition="in" filter="strips(upRight)">
                                      <p:cBhvr>
                                        <p:cTn id="19" dur="500"/>
                                        <p:tgtEl>
                                          <p:spTgt spid="23555">
                                            <p:txEl>
                                              <p:pRg st="2" end="2"/>
                                            </p:txEl>
                                          </p:spTgt>
                                        </p:tgtEl>
                                      </p:cBhvr>
                                    </p:animEffect>
                                  </p:childTnLst>
                                </p:cTn>
                              </p:par>
                            </p:childTnLst>
                          </p:cTn>
                        </p:par>
                        <p:par>
                          <p:cTn id="20" fill="hold" nodeType="afterGroup">
                            <p:stCondLst>
                              <p:cond delay="2000"/>
                            </p:stCondLst>
                            <p:childTnLst>
                              <p:par>
                                <p:cTn id="21" presetID="18" presetClass="entr" presetSubtype="3" fill="hold" nodeType="afterEffect">
                                  <p:stCondLst>
                                    <p:cond delay="0"/>
                                  </p:stCondLst>
                                  <p:childTnLst>
                                    <p:set>
                                      <p:cBhvr>
                                        <p:cTn id="22" dur="1" fill="hold">
                                          <p:stCondLst>
                                            <p:cond delay="0"/>
                                          </p:stCondLst>
                                        </p:cTn>
                                        <p:tgtEl>
                                          <p:spTgt spid="23556"/>
                                        </p:tgtEl>
                                        <p:attrNameLst>
                                          <p:attrName>style.visibility</p:attrName>
                                        </p:attrNameLst>
                                      </p:cBhvr>
                                      <p:to>
                                        <p:strVal val="visible"/>
                                      </p:to>
                                    </p:set>
                                    <p:animEffect transition="in" filter="strips(upRight)">
                                      <p:cBhvr>
                                        <p:cTn id="23" dur="500"/>
                                        <p:tgtEl>
                                          <p:spTgt spid="235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p:bldP spid="2355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239" name="Group 831"/>
          <p:cNvGraphicFramePr>
            <a:graphicFrameLocks noGrp="1"/>
          </p:cNvGraphicFramePr>
          <p:nvPr/>
        </p:nvGraphicFramePr>
        <p:xfrm>
          <a:off x="323850" y="908050"/>
          <a:ext cx="8640763" cy="6102379"/>
        </p:xfrm>
        <a:graphic>
          <a:graphicData uri="http://schemas.openxmlformats.org/drawingml/2006/table">
            <a:tbl>
              <a:tblPr/>
              <a:tblGrid>
                <a:gridCol w="1800225"/>
                <a:gridCol w="557213"/>
                <a:gridCol w="6283325"/>
              </a:tblGrid>
              <a:tr h="525771">
                <a:tc>
                  <a:txBody>
                    <a:bodyPr/>
                    <a:lstStyle/>
                    <a:p>
                      <a:pPr marL="0" marR="0" lvl="0" indent="0" algn="ctr" defTabSz="914400" rtl="0" eaLnBrk="1" fontAlgn="base" latinLnBrk="0" hangingPunct="1">
                        <a:lnSpc>
                          <a:spcPct val="95000"/>
                        </a:lnSpc>
                        <a:spcBef>
                          <a:spcPct val="0"/>
                        </a:spcBef>
                        <a:spcAft>
                          <a:spcPct val="0"/>
                        </a:spcAft>
                        <a:buClrTx/>
                        <a:buSzTx/>
                        <a:buFontTx/>
                        <a:buNone/>
                        <a:tabLst/>
                      </a:pPr>
                      <a:endParaRPr kumimoji="0" lang="el-GR" sz="1500" b="1" i="0" u="none" strike="noStrike" cap="none" normalizeH="0" baseline="0" smtClean="0">
                        <a:ln>
                          <a:noFill/>
                        </a:ln>
                        <a:solidFill>
                          <a:schemeClr val="tx1"/>
                        </a:solidFill>
                        <a:effectLst/>
                        <a:latin typeface="Arial" pitchFamily="34" charset="0"/>
                        <a:cs typeface="Times New Roman" pitchFamily="18" charset="0"/>
                      </a:endParaRPr>
                    </a:p>
                    <a:p>
                      <a:pPr marL="0" marR="0" lvl="0" indent="0" algn="ctr" defTabSz="914400" rtl="0" eaLnBrk="1" fontAlgn="base" latinLnBrk="0" hangingPunct="1">
                        <a:lnSpc>
                          <a:spcPct val="95000"/>
                        </a:lnSpc>
                        <a:spcBef>
                          <a:spcPct val="0"/>
                        </a:spcBef>
                        <a:spcAft>
                          <a:spcPct val="0"/>
                        </a:spcAft>
                        <a:buClrTx/>
                        <a:buSzTx/>
                        <a:buFontTx/>
                        <a:buNone/>
                        <a:tabLst/>
                      </a:pPr>
                      <a:r>
                        <a:rPr kumimoji="0" lang="el-GR" sz="1500" b="1" i="0" u="none" strike="noStrike" cap="none" normalizeH="0" baseline="0" smtClean="0">
                          <a:ln>
                            <a:noFill/>
                          </a:ln>
                          <a:solidFill>
                            <a:schemeClr val="tx1"/>
                          </a:solidFill>
                          <a:effectLst/>
                          <a:latin typeface="Arial" pitchFamily="34" charset="0"/>
                          <a:cs typeface="Times New Roman" pitchFamily="18" charset="0"/>
                        </a:rPr>
                        <a:t>ΑΝΑΓΝΩΡΙΣΕΙΣ</a:t>
                      </a:r>
                      <a:endParaRPr kumimoji="0" lang="el-GR" sz="2400" b="1" i="0" u="none" strike="noStrike" cap="none" normalizeH="0" baseline="0" smtClean="0">
                        <a:ln>
                          <a:noFill/>
                        </a:ln>
                        <a:solidFill>
                          <a:schemeClr val="tx1"/>
                        </a:solidFill>
                        <a:effectLst/>
                        <a:latin typeface="Arial" pitchFamily="34" charset="0"/>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50000"/>
                        </a:lnSpc>
                        <a:spcBef>
                          <a:spcPct val="20000"/>
                        </a:spcBef>
                        <a:spcAft>
                          <a:spcPct val="0"/>
                        </a:spcAft>
                        <a:buClr>
                          <a:schemeClr val="hlink"/>
                        </a:buClr>
                        <a:buSzPct val="70000"/>
                        <a:buFont typeface="Wingdings" pitchFamily="2" charset="2"/>
                        <a:buNone/>
                        <a:tabLst/>
                      </a:pPr>
                      <a:endParaRPr kumimoji="0" lang="el-GR" sz="3600" b="1"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50000"/>
                        </a:lnSpc>
                        <a:spcBef>
                          <a:spcPct val="0"/>
                        </a:spcBef>
                        <a:spcAft>
                          <a:spcPct val="0"/>
                        </a:spcAft>
                        <a:buClrTx/>
                        <a:buSzTx/>
                        <a:buFontTx/>
                        <a:buNone/>
                        <a:tabLst/>
                      </a:pPr>
                      <a:endParaRPr kumimoji="0" lang="el-GR" sz="1500" b="1" i="0" u="none" strike="noStrike" cap="none" normalizeH="0" baseline="0" smtClean="0">
                        <a:ln>
                          <a:noFill/>
                        </a:ln>
                        <a:solidFill>
                          <a:schemeClr val="tx1"/>
                        </a:solidFill>
                        <a:effectLst/>
                        <a:latin typeface="Arial" pitchFamily="34" charset="0"/>
                        <a:cs typeface="Times New Roman" pitchFamily="18" charset="0"/>
                      </a:endParaRPr>
                    </a:p>
                    <a:p>
                      <a:pPr marL="0" marR="0" lvl="0" indent="0" algn="just" defTabSz="914400" rtl="0" eaLnBrk="1" fontAlgn="base" latinLnBrk="0" hangingPunct="1">
                        <a:lnSpc>
                          <a:spcPct val="50000"/>
                        </a:lnSpc>
                        <a:spcBef>
                          <a:spcPct val="0"/>
                        </a:spcBef>
                        <a:spcAft>
                          <a:spcPct val="0"/>
                        </a:spcAft>
                        <a:buClrTx/>
                        <a:buSzTx/>
                        <a:buFontTx/>
                        <a:buNone/>
                        <a:tabLst/>
                      </a:pPr>
                      <a:endParaRPr kumimoji="0" lang="el-GR" sz="1500" b="1" i="0" u="none" strike="noStrike" cap="none" normalizeH="0" baseline="0" smtClean="0">
                        <a:ln>
                          <a:noFill/>
                        </a:ln>
                        <a:solidFill>
                          <a:schemeClr val="tx1"/>
                        </a:solidFill>
                        <a:effectLst/>
                        <a:latin typeface="Arial" pitchFamily="34" charset="0"/>
                        <a:cs typeface="Times New Roman" pitchFamily="18" charset="0"/>
                      </a:endParaRPr>
                    </a:p>
                    <a:p>
                      <a:pPr marL="0" marR="0" lvl="0" indent="0" algn="just" defTabSz="914400" rtl="0" eaLnBrk="1" fontAlgn="base" latinLnBrk="0" hangingPunct="1">
                        <a:lnSpc>
                          <a:spcPct val="50000"/>
                        </a:lnSpc>
                        <a:spcBef>
                          <a:spcPct val="0"/>
                        </a:spcBef>
                        <a:spcAft>
                          <a:spcPct val="0"/>
                        </a:spcAft>
                        <a:buClrTx/>
                        <a:buSzTx/>
                        <a:buFontTx/>
                        <a:buNone/>
                        <a:tabLst/>
                      </a:pPr>
                      <a:r>
                        <a:rPr kumimoji="0" lang="el-GR" sz="1500" b="1" i="0" u="none" strike="noStrike" cap="none" normalizeH="0" baseline="0" smtClean="0">
                          <a:ln>
                            <a:noFill/>
                          </a:ln>
                          <a:solidFill>
                            <a:schemeClr val="tx1"/>
                          </a:solidFill>
                          <a:effectLst/>
                          <a:latin typeface="Arial" pitchFamily="34" charset="0"/>
                          <a:cs typeface="Times New Roman" pitchFamily="18" charset="0"/>
                        </a:rPr>
                        <a:t>ΕΡΩΤΗΣΕΙΣ</a:t>
                      </a:r>
                      <a:endParaRPr kumimoji="0" lang="el-GR" sz="2400" b="1" i="0" u="none" strike="noStrike" cap="none" normalizeH="0" baseline="0" smtClean="0">
                        <a:ln>
                          <a:noFill/>
                        </a:ln>
                        <a:solidFill>
                          <a:schemeClr val="tx1"/>
                        </a:solidFill>
                        <a:effectLst/>
                        <a:latin typeface="Arial" pitchFamily="34" charset="0"/>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4311">
                <a:tc rowSpan="15">
                  <a:txBody>
                    <a:bodyPr/>
                    <a:lstStyle/>
                    <a:p>
                      <a:pPr marL="0" marR="0" lvl="0" indent="0" algn="l" defTabSz="914400" rtl="0" eaLnBrk="1" fontAlgn="base" latinLnBrk="0" hangingPunct="1">
                        <a:lnSpc>
                          <a:spcPct val="95000"/>
                        </a:lnSpc>
                        <a:spcBef>
                          <a:spcPct val="0"/>
                        </a:spcBef>
                        <a:spcAft>
                          <a:spcPct val="0"/>
                        </a:spcAft>
                        <a:buClrTx/>
                        <a:buSzTx/>
                        <a:buFontTx/>
                        <a:buNone/>
                        <a:tabLst/>
                      </a:pPr>
                      <a:endParaRPr kumimoji="0" lang="el-GR" sz="1100" b="0" i="0" u="none" strike="noStrike" cap="none" normalizeH="0" baseline="0" smtClean="0">
                        <a:ln>
                          <a:noFill/>
                        </a:ln>
                        <a:solidFill>
                          <a:schemeClr val="tx1"/>
                        </a:solidFill>
                        <a:effectLst/>
                        <a:latin typeface="Arial" pitchFamily="34" charset="0"/>
                        <a:cs typeface="Times New Roman" pitchFamily="18" charset="0"/>
                      </a:endParaRPr>
                    </a:p>
                    <a:p>
                      <a:pPr marL="0" marR="0" lvl="0" indent="0" algn="l" defTabSz="914400" rtl="0" eaLnBrk="1" fontAlgn="base" latinLnBrk="0" hangingPunct="1">
                        <a:lnSpc>
                          <a:spcPct val="95000"/>
                        </a:lnSpc>
                        <a:spcBef>
                          <a:spcPct val="0"/>
                        </a:spcBef>
                        <a:spcAft>
                          <a:spcPct val="0"/>
                        </a:spcAft>
                        <a:buClrTx/>
                        <a:buSzTx/>
                        <a:buFontTx/>
                        <a:buNone/>
                        <a:tabLst/>
                      </a:pPr>
                      <a:endParaRPr kumimoji="0" lang="el-GR" sz="1100" b="0" i="0" u="none" strike="noStrike" cap="none" normalizeH="0" baseline="0" smtClean="0">
                        <a:ln>
                          <a:noFill/>
                        </a:ln>
                        <a:solidFill>
                          <a:schemeClr val="tx1"/>
                        </a:solidFill>
                        <a:effectLst/>
                        <a:latin typeface="Arial" pitchFamily="34" charset="0"/>
                        <a:cs typeface="Times New Roman" pitchFamily="18" charset="0"/>
                      </a:endParaRPr>
                    </a:p>
                    <a:p>
                      <a:pPr marL="0" marR="0" lvl="0" indent="0" algn="l" defTabSz="914400" rtl="0" eaLnBrk="1" fontAlgn="base" latinLnBrk="0" hangingPunct="1">
                        <a:lnSpc>
                          <a:spcPct val="95000"/>
                        </a:lnSpc>
                        <a:spcBef>
                          <a:spcPct val="0"/>
                        </a:spcBef>
                        <a:spcAft>
                          <a:spcPct val="0"/>
                        </a:spcAft>
                        <a:buClrTx/>
                        <a:buSzTx/>
                        <a:buFontTx/>
                        <a:buNone/>
                        <a:tabLst/>
                      </a:pPr>
                      <a:endParaRPr kumimoji="0" lang="el-GR" sz="1100" b="0" i="0" u="none" strike="noStrike" cap="none" normalizeH="0" baseline="0" smtClean="0">
                        <a:ln>
                          <a:noFill/>
                        </a:ln>
                        <a:solidFill>
                          <a:schemeClr val="tx1"/>
                        </a:solidFill>
                        <a:effectLst/>
                        <a:latin typeface="Arial" pitchFamily="34" charset="0"/>
                        <a:cs typeface="Times New Roman" pitchFamily="18" charset="0"/>
                      </a:endParaRPr>
                    </a:p>
                    <a:p>
                      <a:pPr marL="0" marR="0" lvl="0" indent="0" algn="ctr" defTabSz="914400" rtl="0" eaLnBrk="1" fontAlgn="base" latinLnBrk="0" hangingPunct="1">
                        <a:lnSpc>
                          <a:spcPct val="95000"/>
                        </a:lnSpc>
                        <a:spcBef>
                          <a:spcPct val="0"/>
                        </a:spcBef>
                        <a:spcAft>
                          <a:spcPct val="0"/>
                        </a:spcAft>
                        <a:buClrTx/>
                        <a:buSzTx/>
                        <a:buFontTx/>
                        <a:buNone/>
                        <a:tabLst/>
                      </a:pPr>
                      <a:r>
                        <a:rPr kumimoji="0" lang="el-GR" sz="1300" b="1" i="0" u="none" strike="noStrike" cap="none" normalizeH="0" baseline="0" smtClean="0">
                          <a:ln>
                            <a:noFill/>
                          </a:ln>
                          <a:solidFill>
                            <a:schemeClr val="tx1"/>
                          </a:solidFill>
                          <a:effectLst/>
                          <a:latin typeface="Arial" pitchFamily="34" charset="0"/>
                          <a:cs typeface="Times New Roman" pitchFamily="18" charset="0"/>
                        </a:rPr>
                        <a:t>ΣΗΜΑΣΙΑΣ </a:t>
                      </a:r>
                    </a:p>
                    <a:p>
                      <a:pPr marL="0" marR="0" lvl="0" indent="0" algn="ctr" defTabSz="914400" rtl="0" eaLnBrk="1" fontAlgn="base" latinLnBrk="0" hangingPunct="1">
                        <a:lnSpc>
                          <a:spcPct val="95000"/>
                        </a:lnSpc>
                        <a:spcBef>
                          <a:spcPct val="0"/>
                        </a:spcBef>
                        <a:spcAft>
                          <a:spcPct val="0"/>
                        </a:spcAft>
                        <a:buClrTx/>
                        <a:buSzTx/>
                        <a:buFontTx/>
                        <a:buNone/>
                        <a:tabLst/>
                      </a:pPr>
                      <a:r>
                        <a:rPr kumimoji="0" lang="el-GR" sz="1300" b="1" i="0" u="none" strike="noStrike" cap="none" normalizeH="0" baseline="0" smtClean="0">
                          <a:ln>
                            <a:noFill/>
                          </a:ln>
                          <a:solidFill>
                            <a:schemeClr val="tx1"/>
                          </a:solidFill>
                          <a:effectLst/>
                          <a:latin typeface="Arial" pitchFamily="34" charset="0"/>
                          <a:cs typeface="Times New Roman" pitchFamily="18" charset="0"/>
                        </a:rPr>
                        <a:t>ΣΗΜΑΤΩΝ</a:t>
                      </a:r>
                      <a:endParaRPr kumimoji="0" lang="el-GR" sz="1200" b="1" i="0" u="none" strike="noStrike" cap="none" normalizeH="0" baseline="0" smtClean="0">
                        <a:ln>
                          <a:noFill/>
                        </a:ln>
                        <a:solidFill>
                          <a:schemeClr val="tx1"/>
                        </a:solidFill>
                        <a:effectLst/>
                        <a:latin typeface="Arial" pitchFamily="34" charset="0"/>
                        <a:cs typeface="Times New Roman" pitchFamily="18" charset="0"/>
                      </a:endParaRPr>
                    </a:p>
                    <a:p>
                      <a:pPr marL="0" marR="0" lvl="0" indent="0" algn="ctr" defTabSz="914400" rtl="0" eaLnBrk="0" fontAlgn="base" latinLnBrk="0" hangingPunct="0">
                        <a:lnSpc>
                          <a:spcPct val="95000"/>
                        </a:lnSpc>
                        <a:spcBef>
                          <a:spcPct val="0"/>
                        </a:spcBef>
                        <a:spcAft>
                          <a:spcPct val="0"/>
                        </a:spcAft>
                        <a:buClrTx/>
                        <a:buSzTx/>
                        <a:buFontTx/>
                        <a:buNone/>
                        <a:tabLst/>
                      </a:pPr>
                      <a:r>
                        <a:rPr kumimoji="0" lang="el-GR" sz="1300" b="1" i="0" u="none" strike="noStrike" cap="none" normalizeH="0" baseline="0" smtClean="0">
                          <a:ln>
                            <a:noFill/>
                          </a:ln>
                          <a:solidFill>
                            <a:schemeClr val="tx1"/>
                          </a:solidFill>
                          <a:effectLst/>
                          <a:latin typeface="Arial" pitchFamily="34" charset="0"/>
                          <a:cs typeface="Times New Roman" pitchFamily="18" charset="0"/>
                        </a:rPr>
                        <a:t>&amp;</a:t>
                      </a:r>
                    </a:p>
                    <a:p>
                      <a:pPr marL="0" marR="0" lvl="0" indent="0" algn="ctr" defTabSz="914400" rtl="0" eaLnBrk="0" fontAlgn="base" latinLnBrk="0" hangingPunct="0">
                        <a:lnSpc>
                          <a:spcPct val="95000"/>
                        </a:lnSpc>
                        <a:spcBef>
                          <a:spcPct val="0"/>
                        </a:spcBef>
                        <a:spcAft>
                          <a:spcPct val="0"/>
                        </a:spcAft>
                        <a:buClrTx/>
                        <a:buSzTx/>
                        <a:buFontTx/>
                        <a:buNone/>
                        <a:tabLst/>
                      </a:pPr>
                      <a:r>
                        <a:rPr kumimoji="0" lang="el-GR" sz="1300" b="1" i="0" u="none" strike="noStrike" cap="none" normalizeH="0" baseline="0" smtClean="0">
                          <a:ln>
                            <a:noFill/>
                          </a:ln>
                          <a:solidFill>
                            <a:schemeClr val="tx1"/>
                          </a:solidFill>
                          <a:effectLst/>
                          <a:latin typeface="Arial" pitchFamily="34" charset="0"/>
                          <a:cs typeface="Times New Roman" pitchFamily="18" charset="0"/>
                        </a:rPr>
                        <a:t>ΣΗΜΑΤΟΔΟΤΗΣΗΣ</a:t>
                      </a:r>
                    </a:p>
                    <a:p>
                      <a:pPr marL="0" marR="0" lvl="0" indent="0" algn="ctr" defTabSz="914400" rtl="0" eaLnBrk="0" fontAlgn="base" latinLnBrk="0" hangingPunct="0">
                        <a:lnSpc>
                          <a:spcPct val="95000"/>
                        </a:lnSpc>
                        <a:spcBef>
                          <a:spcPct val="0"/>
                        </a:spcBef>
                        <a:spcAft>
                          <a:spcPct val="0"/>
                        </a:spcAft>
                        <a:buClrTx/>
                        <a:buSzTx/>
                        <a:buFontTx/>
                        <a:buNone/>
                        <a:tabLst/>
                      </a:pPr>
                      <a:endParaRPr kumimoji="0" lang="el-GR" sz="1300" b="1" i="0" u="none" strike="noStrike" cap="none" normalizeH="0" baseline="0" smtClean="0">
                        <a:ln>
                          <a:noFill/>
                        </a:ln>
                        <a:solidFill>
                          <a:schemeClr val="tx1"/>
                        </a:solidFill>
                        <a:effectLst/>
                        <a:latin typeface="Arial" pitchFamily="34" charset="0"/>
                        <a:cs typeface="Times New Roman" pitchFamily="18" charset="0"/>
                      </a:endParaRPr>
                    </a:p>
                    <a:p>
                      <a:pPr marL="0" marR="0" lvl="0" indent="0" algn="ctr" defTabSz="914400" rtl="0" eaLnBrk="0" fontAlgn="base" latinLnBrk="0" hangingPunct="0">
                        <a:lnSpc>
                          <a:spcPct val="95000"/>
                        </a:lnSpc>
                        <a:spcBef>
                          <a:spcPct val="0"/>
                        </a:spcBef>
                        <a:spcAft>
                          <a:spcPct val="0"/>
                        </a:spcAft>
                        <a:buClrTx/>
                        <a:buSzTx/>
                        <a:buFontTx/>
                        <a:buNone/>
                        <a:tabLst/>
                      </a:pPr>
                      <a:endParaRPr kumimoji="0" lang="el-GR" sz="1300" b="1" i="0" u="none" strike="noStrike" cap="none" normalizeH="0" baseline="0" smtClean="0">
                        <a:ln>
                          <a:noFill/>
                        </a:ln>
                        <a:solidFill>
                          <a:schemeClr val="tx1"/>
                        </a:solidFill>
                        <a:effectLst/>
                        <a:latin typeface="Arial" pitchFamily="34" charset="0"/>
                        <a:cs typeface="Times New Roman" pitchFamily="18" charset="0"/>
                      </a:endParaRPr>
                    </a:p>
                    <a:p>
                      <a:pPr marL="0" marR="0" lvl="0" indent="0" algn="ctr" defTabSz="914400" rtl="0" eaLnBrk="0" fontAlgn="base" latinLnBrk="0" hangingPunct="0">
                        <a:lnSpc>
                          <a:spcPct val="95000"/>
                        </a:lnSpc>
                        <a:spcBef>
                          <a:spcPct val="0"/>
                        </a:spcBef>
                        <a:spcAft>
                          <a:spcPct val="0"/>
                        </a:spcAft>
                        <a:buClrTx/>
                        <a:buSzTx/>
                        <a:buFontTx/>
                        <a:buNone/>
                        <a:tabLst/>
                      </a:pPr>
                      <a:endParaRPr kumimoji="0" lang="el-GR" sz="1300" b="1" i="0" u="none" strike="noStrike" cap="none" normalizeH="0" baseline="0" smtClean="0">
                        <a:ln>
                          <a:noFill/>
                        </a:ln>
                        <a:solidFill>
                          <a:schemeClr val="tx1"/>
                        </a:solidFill>
                        <a:effectLst/>
                        <a:latin typeface="Arial" pitchFamily="34" charset="0"/>
                        <a:cs typeface="Times New Roman" pitchFamily="18" charset="0"/>
                      </a:endParaRPr>
                    </a:p>
                    <a:p>
                      <a:pPr marL="0" marR="0" lvl="0" indent="0" algn="ctr" defTabSz="914400" rtl="0" eaLnBrk="0" fontAlgn="base" latinLnBrk="0" hangingPunct="0">
                        <a:lnSpc>
                          <a:spcPct val="95000"/>
                        </a:lnSpc>
                        <a:spcBef>
                          <a:spcPct val="0"/>
                        </a:spcBef>
                        <a:spcAft>
                          <a:spcPct val="0"/>
                        </a:spcAft>
                        <a:buClrTx/>
                        <a:buSzTx/>
                        <a:buFontTx/>
                        <a:buNone/>
                        <a:tabLst/>
                      </a:pPr>
                      <a:endParaRPr kumimoji="0" lang="el-GR" sz="1300" b="1" i="0" u="none" strike="noStrike" cap="none" normalizeH="0" baseline="0" smtClean="0">
                        <a:ln>
                          <a:noFill/>
                        </a:ln>
                        <a:solidFill>
                          <a:schemeClr val="tx1"/>
                        </a:solidFill>
                        <a:effectLst/>
                        <a:latin typeface="Arial" pitchFamily="34" charset="0"/>
                        <a:cs typeface="Times New Roman" pitchFamily="18" charset="0"/>
                      </a:endParaRPr>
                    </a:p>
                    <a:p>
                      <a:pPr marL="0" marR="0" lvl="0" indent="0" algn="ctr" defTabSz="914400" rtl="0" eaLnBrk="0" fontAlgn="base" latinLnBrk="0" hangingPunct="0">
                        <a:lnSpc>
                          <a:spcPct val="95000"/>
                        </a:lnSpc>
                        <a:spcBef>
                          <a:spcPct val="0"/>
                        </a:spcBef>
                        <a:spcAft>
                          <a:spcPct val="0"/>
                        </a:spcAft>
                        <a:buClrTx/>
                        <a:buSzTx/>
                        <a:buFontTx/>
                        <a:buNone/>
                        <a:tabLst/>
                      </a:pPr>
                      <a:endParaRPr kumimoji="0" lang="el-GR" sz="1300" b="1" i="0" u="none" strike="noStrike" cap="none" normalizeH="0" baseline="0" smtClean="0">
                        <a:ln>
                          <a:noFill/>
                        </a:ln>
                        <a:solidFill>
                          <a:schemeClr val="tx1"/>
                        </a:solidFill>
                        <a:effectLst/>
                        <a:latin typeface="Arial" pitchFamily="34" charset="0"/>
                        <a:cs typeface="Times New Roman" pitchFamily="18" charset="0"/>
                      </a:endParaRPr>
                    </a:p>
                    <a:p>
                      <a:pPr marL="0" marR="0" lvl="0" indent="0" algn="ctr" defTabSz="914400" rtl="0" eaLnBrk="0" fontAlgn="base" latinLnBrk="0" hangingPunct="0">
                        <a:lnSpc>
                          <a:spcPct val="95000"/>
                        </a:lnSpc>
                        <a:spcBef>
                          <a:spcPct val="0"/>
                        </a:spcBef>
                        <a:spcAft>
                          <a:spcPct val="0"/>
                        </a:spcAft>
                        <a:buClrTx/>
                        <a:buSzTx/>
                        <a:buFontTx/>
                        <a:buNone/>
                        <a:tabLst/>
                      </a:pPr>
                      <a:endParaRPr kumimoji="0" lang="el-GR" sz="1300" b="1" i="0" u="none" strike="noStrike" cap="none" normalizeH="0" baseline="0" smtClean="0">
                        <a:ln>
                          <a:noFill/>
                        </a:ln>
                        <a:solidFill>
                          <a:schemeClr val="tx1"/>
                        </a:solidFill>
                        <a:effectLst/>
                        <a:latin typeface="Arial" pitchFamily="34" charset="0"/>
                        <a:cs typeface="Times New Roman" pitchFamily="18" charset="0"/>
                      </a:endParaRPr>
                    </a:p>
                    <a:p>
                      <a:pPr marL="0" marR="0" lvl="0" indent="0" algn="ctr" defTabSz="914400" rtl="0" eaLnBrk="0" fontAlgn="base" latinLnBrk="0" hangingPunct="0">
                        <a:lnSpc>
                          <a:spcPct val="95000"/>
                        </a:lnSpc>
                        <a:spcBef>
                          <a:spcPct val="0"/>
                        </a:spcBef>
                        <a:spcAft>
                          <a:spcPct val="0"/>
                        </a:spcAft>
                        <a:buClrTx/>
                        <a:buSzTx/>
                        <a:buFontTx/>
                        <a:buNone/>
                        <a:tabLst/>
                      </a:pPr>
                      <a:endParaRPr kumimoji="0" lang="el-GR" sz="1300" b="1" i="0" u="none" strike="noStrike" cap="none" normalizeH="0" baseline="0" smtClean="0">
                        <a:ln>
                          <a:noFill/>
                        </a:ln>
                        <a:solidFill>
                          <a:schemeClr val="tx1"/>
                        </a:solidFill>
                        <a:effectLst/>
                        <a:latin typeface="Arial" pitchFamily="34" charset="0"/>
                        <a:cs typeface="Times New Roman" pitchFamily="18" charset="0"/>
                      </a:endParaRPr>
                    </a:p>
                    <a:p>
                      <a:pPr marL="0" marR="0" lvl="0" indent="0" algn="ctr" defTabSz="914400" rtl="0" eaLnBrk="0" fontAlgn="base" latinLnBrk="0" hangingPunct="0">
                        <a:lnSpc>
                          <a:spcPct val="95000"/>
                        </a:lnSpc>
                        <a:spcBef>
                          <a:spcPct val="0"/>
                        </a:spcBef>
                        <a:spcAft>
                          <a:spcPct val="0"/>
                        </a:spcAft>
                        <a:buClrTx/>
                        <a:buSzTx/>
                        <a:buFontTx/>
                        <a:buNone/>
                        <a:tabLst/>
                      </a:pPr>
                      <a:endParaRPr kumimoji="0" lang="el-GR" sz="1300" b="1" i="0" u="none" strike="noStrike" cap="none" normalizeH="0" baseline="0" smtClean="0">
                        <a:ln>
                          <a:noFill/>
                        </a:ln>
                        <a:solidFill>
                          <a:schemeClr val="tx1"/>
                        </a:solidFill>
                        <a:effectLst/>
                        <a:latin typeface="Arial" pitchFamily="34" charset="0"/>
                        <a:cs typeface="Times New Roman" pitchFamily="18" charset="0"/>
                      </a:endParaRPr>
                    </a:p>
                    <a:p>
                      <a:pPr marL="0" marR="0" lvl="0" indent="0" algn="ctr" defTabSz="914400" rtl="0" eaLnBrk="0" fontAlgn="base" latinLnBrk="0" hangingPunct="0">
                        <a:lnSpc>
                          <a:spcPct val="95000"/>
                        </a:lnSpc>
                        <a:spcBef>
                          <a:spcPct val="0"/>
                        </a:spcBef>
                        <a:spcAft>
                          <a:spcPct val="0"/>
                        </a:spcAft>
                        <a:buClrTx/>
                        <a:buSzTx/>
                        <a:buFontTx/>
                        <a:buNone/>
                        <a:tabLst/>
                      </a:pPr>
                      <a:endParaRPr kumimoji="0" lang="el-GR" sz="1300" b="1" i="0" u="none" strike="noStrike" cap="none" normalizeH="0" baseline="0" smtClean="0">
                        <a:ln>
                          <a:noFill/>
                        </a:ln>
                        <a:solidFill>
                          <a:schemeClr val="tx1"/>
                        </a:solidFill>
                        <a:effectLst/>
                        <a:latin typeface="Arial" pitchFamily="34" charset="0"/>
                        <a:cs typeface="Times New Roman" pitchFamily="18" charset="0"/>
                      </a:endParaRPr>
                    </a:p>
                    <a:p>
                      <a:pPr marL="0" marR="0" lvl="0" indent="0" algn="ctr" defTabSz="914400" rtl="0" eaLnBrk="0" fontAlgn="base" latinLnBrk="0" hangingPunct="0">
                        <a:lnSpc>
                          <a:spcPct val="95000"/>
                        </a:lnSpc>
                        <a:spcBef>
                          <a:spcPct val="0"/>
                        </a:spcBef>
                        <a:spcAft>
                          <a:spcPct val="0"/>
                        </a:spcAft>
                        <a:buClrTx/>
                        <a:buSzTx/>
                        <a:buFontTx/>
                        <a:buNone/>
                        <a:tabLst/>
                      </a:pPr>
                      <a:endParaRPr kumimoji="0" lang="el-GR" sz="1300" b="1" i="0" u="none" strike="noStrike" cap="none" normalizeH="0" baseline="0" smtClean="0">
                        <a:ln>
                          <a:noFill/>
                        </a:ln>
                        <a:solidFill>
                          <a:schemeClr val="tx1"/>
                        </a:solidFill>
                        <a:effectLst/>
                        <a:latin typeface="Arial" pitchFamily="34" charset="0"/>
                        <a:cs typeface="Times New Roman" pitchFamily="18" charset="0"/>
                      </a:endParaRPr>
                    </a:p>
                    <a:p>
                      <a:pPr marL="0" marR="0" lvl="0" indent="0" algn="ctr" defTabSz="914400" rtl="0" eaLnBrk="0" fontAlgn="base" latinLnBrk="0" hangingPunct="0">
                        <a:lnSpc>
                          <a:spcPct val="95000"/>
                        </a:lnSpc>
                        <a:spcBef>
                          <a:spcPct val="0"/>
                        </a:spcBef>
                        <a:spcAft>
                          <a:spcPct val="0"/>
                        </a:spcAft>
                        <a:buClrTx/>
                        <a:buSzTx/>
                        <a:buFontTx/>
                        <a:buNone/>
                        <a:tabLst/>
                      </a:pPr>
                      <a:endParaRPr kumimoji="0" lang="el-GR" sz="1300" b="1" i="0" u="none" strike="noStrike" cap="none" normalizeH="0" baseline="0" smtClean="0">
                        <a:ln>
                          <a:noFill/>
                        </a:ln>
                        <a:solidFill>
                          <a:schemeClr val="tx1"/>
                        </a:solidFill>
                        <a:effectLst/>
                        <a:latin typeface="Arial" pitchFamily="34" charset="0"/>
                        <a:cs typeface="Times New Roman" pitchFamily="18" charset="0"/>
                      </a:endParaRPr>
                    </a:p>
                    <a:p>
                      <a:pPr marL="0" marR="0" lvl="0" indent="0" algn="ctr" defTabSz="914400" rtl="0" eaLnBrk="0" fontAlgn="base" latinLnBrk="0" hangingPunct="0">
                        <a:lnSpc>
                          <a:spcPct val="95000"/>
                        </a:lnSpc>
                        <a:spcBef>
                          <a:spcPct val="0"/>
                        </a:spcBef>
                        <a:spcAft>
                          <a:spcPct val="0"/>
                        </a:spcAft>
                        <a:buClrTx/>
                        <a:buSzTx/>
                        <a:buFontTx/>
                        <a:buNone/>
                        <a:tabLst/>
                      </a:pPr>
                      <a:endParaRPr kumimoji="0" lang="el-GR" sz="1300" b="1" i="0" u="none" strike="noStrike" cap="none" normalizeH="0" baseline="0" smtClean="0">
                        <a:ln>
                          <a:noFill/>
                        </a:ln>
                        <a:solidFill>
                          <a:schemeClr val="tx1"/>
                        </a:solidFill>
                        <a:effectLst/>
                        <a:latin typeface="Arial"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l-GR" sz="1300" b="1" i="0" u="none" strike="noStrike" cap="none" normalizeH="0" baseline="0" smtClean="0">
                          <a:ln>
                            <a:noFill/>
                          </a:ln>
                          <a:solidFill>
                            <a:schemeClr val="tx1"/>
                          </a:solidFill>
                          <a:effectLst/>
                          <a:latin typeface="Arial" pitchFamily="34" charset="0"/>
                          <a:cs typeface="Times New Roman" pitchFamily="18" charset="0"/>
                        </a:rPr>
                        <a:t>ΚΥΚΛΟΦΟΡΙΑ</a:t>
                      </a:r>
                    </a:p>
                    <a:p>
                      <a:pPr marL="0" marR="0" lvl="0" indent="0" algn="ctr" defTabSz="914400" rtl="0" eaLnBrk="1" fontAlgn="base" latinLnBrk="0" hangingPunct="1">
                        <a:lnSpc>
                          <a:spcPct val="100000"/>
                        </a:lnSpc>
                        <a:spcBef>
                          <a:spcPct val="0"/>
                        </a:spcBef>
                        <a:spcAft>
                          <a:spcPct val="0"/>
                        </a:spcAft>
                        <a:buClrTx/>
                        <a:buSzTx/>
                        <a:buFontTx/>
                        <a:buNone/>
                        <a:tabLst/>
                      </a:pPr>
                      <a:r>
                        <a:rPr kumimoji="0" lang="el-GR" sz="1300" b="1" i="0" u="none" strike="noStrike" cap="none" normalizeH="0" baseline="0" smtClean="0">
                          <a:ln>
                            <a:noFill/>
                          </a:ln>
                          <a:solidFill>
                            <a:schemeClr val="tx1"/>
                          </a:solidFill>
                          <a:effectLst/>
                          <a:latin typeface="Arial" pitchFamily="34" charset="0"/>
                          <a:cs typeface="Times New Roman" pitchFamily="18" charset="0"/>
                        </a:rPr>
                        <a:t>ΚΗΣ ΑΓΩΓΗΣ ΠΕΖΟΥ &amp; ΕΠΙΒΑΤΗ</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20000"/>
                        </a:spcBef>
                        <a:spcAft>
                          <a:spcPct val="0"/>
                        </a:spcAft>
                        <a:buClr>
                          <a:schemeClr val="hlink"/>
                        </a:buClr>
                        <a:buSzPct val="70000"/>
                        <a:buFont typeface="Wingdings" pitchFamily="2" charset="2"/>
                        <a:buNone/>
                        <a:tabLst/>
                      </a:pPr>
                      <a:endParaRPr kumimoji="0" lang="el-GR" sz="1200" b="1" i="0" u="none" strike="noStrike" cap="none" normalizeH="0" baseline="0" smtClean="0">
                        <a:ln>
                          <a:noFill/>
                        </a:ln>
                        <a:solidFill>
                          <a:schemeClr val="tx1"/>
                        </a:solidFill>
                        <a:effectLst/>
                        <a:latin typeface="Arial" pitchFamily="34" charset="0"/>
                      </a:endParaRPr>
                    </a:p>
                    <a:p>
                      <a:pPr marL="0" marR="0" lvl="0" indent="0" algn="ctr" defTabSz="914400" rtl="0" eaLnBrk="1" fontAlgn="base" latinLnBrk="0" hangingPunct="1">
                        <a:lnSpc>
                          <a:spcPct val="50000"/>
                        </a:lnSpc>
                        <a:spcBef>
                          <a:spcPct val="20000"/>
                        </a:spcBef>
                        <a:spcAft>
                          <a:spcPct val="0"/>
                        </a:spcAft>
                        <a:buClr>
                          <a:schemeClr val="hlink"/>
                        </a:buClr>
                        <a:buSzPct val="70000"/>
                        <a:buFont typeface="Wingdings" pitchFamily="2" charset="2"/>
                        <a:buNone/>
                        <a:tabLst/>
                      </a:pPr>
                      <a:r>
                        <a:rPr kumimoji="0" lang="el-GR" sz="1200" b="1" i="0" u="none" strike="noStrike" cap="none" normalizeH="0" baseline="0" smtClean="0">
                          <a:ln>
                            <a:noFill/>
                          </a:ln>
                          <a:solidFill>
                            <a:schemeClr val="tx1"/>
                          </a:solidFill>
                          <a:effectLst/>
                          <a:latin typeface="Arial" pitchFamily="34" charset="0"/>
                        </a:rPr>
                        <a:t>1</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50000"/>
                        </a:lnSpc>
                        <a:spcBef>
                          <a:spcPct val="0"/>
                        </a:spcBef>
                        <a:spcAft>
                          <a:spcPct val="0"/>
                        </a:spcAft>
                        <a:buClrTx/>
                        <a:buSzTx/>
                        <a:buFontTx/>
                        <a:buNone/>
                        <a:tabLst/>
                      </a:pPr>
                      <a:endParaRPr kumimoji="0" lang="el-GR" sz="1400" b="1" i="0" u="none" strike="noStrike" cap="none" normalizeH="0" baseline="0" smtClean="0">
                        <a:ln>
                          <a:noFill/>
                        </a:ln>
                        <a:solidFill>
                          <a:schemeClr val="tx1"/>
                        </a:solidFill>
                        <a:effectLst/>
                        <a:latin typeface="Arial" pitchFamily="34" charset="0"/>
                        <a:cs typeface="Times New Roman" pitchFamily="18" charset="0"/>
                      </a:endParaRPr>
                    </a:p>
                    <a:p>
                      <a:pPr marL="0" marR="0" lvl="0" indent="0" algn="just" defTabSz="914400" rtl="0" eaLnBrk="1" fontAlgn="base" latinLnBrk="0" hangingPunct="1">
                        <a:lnSpc>
                          <a:spcPct val="50000"/>
                        </a:lnSpc>
                        <a:spcBef>
                          <a:spcPct val="0"/>
                        </a:spcBef>
                        <a:spcAft>
                          <a:spcPct val="0"/>
                        </a:spcAft>
                        <a:buClrTx/>
                        <a:buSzTx/>
                        <a:buFontTx/>
                        <a:buNone/>
                        <a:tabLst/>
                      </a:pPr>
                      <a:r>
                        <a:rPr kumimoji="0" lang="el-GR" sz="1400" b="1" i="0" u="none" strike="noStrike" cap="none" normalizeH="0" baseline="0" smtClean="0">
                          <a:ln>
                            <a:noFill/>
                          </a:ln>
                          <a:solidFill>
                            <a:schemeClr val="tx1"/>
                          </a:solidFill>
                          <a:effectLst/>
                          <a:latin typeface="Arial" pitchFamily="34" charset="0"/>
                          <a:cs typeface="Times New Roman" pitchFamily="18" charset="0"/>
                        </a:rPr>
                        <a:t>Ποιο είναι το  </a:t>
                      </a:r>
                      <a:r>
                        <a:rPr kumimoji="0" lang="en-US" sz="1400" b="1" i="0" u="none" strike="noStrike" cap="none" normalizeH="0" baseline="0" smtClean="0">
                          <a:ln>
                            <a:noFill/>
                          </a:ln>
                          <a:solidFill>
                            <a:schemeClr val="tx1"/>
                          </a:solidFill>
                          <a:effectLst/>
                          <a:latin typeface="Arial" pitchFamily="34" charset="0"/>
                          <a:cs typeface="Times New Roman" pitchFamily="18" charset="0"/>
                        </a:rPr>
                        <a:t>STOP</a:t>
                      </a:r>
                      <a:r>
                        <a:rPr kumimoji="0" lang="el-GR" sz="1400" b="1" i="0" u="none" strike="noStrike" cap="none" normalizeH="0" baseline="0" smtClean="0">
                          <a:ln>
                            <a:noFill/>
                          </a:ln>
                          <a:solidFill>
                            <a:schemeClr val="tx1"/>
                          </a:solidFill>
                          <a:effectLst/>
                          <a:latin typeface="Arial" pitchFamily="34" charset="0"/>
                          <a:cs typeface="Times New Roman" pitchFamily="18" charset="0"/>
                        </a:rPr>
                        <a:t>;</a:t>
                      </a:r>
                      <a:endParaRPr kumimoji="0" lang="el-GR" sz="1400" b="1" i="0" u="none" strike="noStrike" cap="none" normalizeH="0" baseline="0" smtClean="0">
                        <a:ln>
                          <a:noFill/>
                        </a:ln>
                        <a:solidFill>
                          <a:schemeClr val="tx1"/>
                        </a:solidFill>
                        <a:effectLst/>
                        <a:latin typeface="Arial" pitchFamily="34" charset="0"/>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1136">
                <a:tc vMerge="1">
                  <a:txBody>
                    <a:bodyPr/>
                    <a:lstStyle/>
                    <a:p>
                      <a:endParaRPr lang="el-GR"/>
                    </a:p>
                  </a:txBody>
                  <a:tcPr/>
                </a:tc>
                <a:tc>
                  <a:txBody>
                    <a:bodyPr/>
                    <a:lstStyle/>
                    <a:p>
                      <a:pPr marL="0" marR="0" lvl="0" indent="0" algn="ctr" defTabSz="914400" rtl="0" eaLnBrk="1" fontAlgn="base" latinLnBrk="0" hangingPunct="1">
                        <a:lnSpc>
                          <a:spcPct val="50000"/>
                        </a:lnSpc>
                        <a:spcBef>
                          <a:spcPct val="20000"/>
                        </a:spcBef>
                        <a:spcAft>
                          <a:spcPct val="0"/>
                        </a:spcAft>
                        <a:buClr>
                          <a:schemeClr val="hlink"/>
                        </a:buClr>
                        <a:buSzPct val="70000"/>
                        <a:buFont typeface="Wingdings" pitchFamily="2" charset="2"/>
                        <a:buNone/>
                        <a:tabLst/>
                      </a:pPr>
                      <a:endParaRPr kumimoji="0" lang="el-GR" sz="1200" b="1" i="0" u="none" strike="noStrike" cap="none" normalizeH="0" baseline="0" smtClean="0">
                        <a:ln>
                          <a:noFill/>
                        </a:ln>
                        <a:solidFill>
                          <a:schemeClr val="tx1"/>
                        </a:solidFill>
                        <a:effectLst/>
                        <a:latin typeface="Arial" pitchFamily="34" charset="0"/>
                      </a:endParaRPr>
                    </a:p>
                    <a:p>
                      <a:pPr marL="0" marR="0" lvl="0" indent="0" algn="ctr" defTabSz="914400" rtl="0" eaLnBrk="1" fontAlgn="base" latinLnBrk="0" hangingPunct="1">
                        <a:lnSpc>
                          <a:spcPct val="50000"/>
                        </a:lnSpc>
                        <a:spcBef>
                          <a:spcPct val="20000"/>
                        </a:spcBef>
                        <a:spcAft>
                          <a:spcPct val="0"/>
                        </a:spcAft>
                        <a:buClr>
                          <a:schemeClr val="hlink"/>
                        </a:buClr>
                        <a:buSzPct val="70000"/>
                        <a:buFont typeface="Wingdings" pitchFamily="2" charset="2"/>
                        <a:buNone/>
                        <a:tabLst/>
                      </a:pPr>
                      <a:r>
                        <a:rPr kumimoji="0" lang="el-GR" sz="1200" b="1" i="0" u="none" strike="noStrike" cap="none" normalizeH="0" baseline="0" smtClean="0">
                          <a:ln>
                            <a:noFill/>
                          </a:ln>
                          <a:solidFill>
                            <a:schemeClr val="tx1"/>
                          </a:solidFill>
                          <a:effectLst/>
                          <a:latin typeface="Arial" pitchFamily="34" charset="0"/>
                        </a:rPr>
                        <a:t>2</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50000"/>
                        </a:lnSpc>
                        <a:spcBef>
                          <a:spcPct val="0"/>
                        </a:spcBef>
                        <a:spcAft>
                          <a:spcPct val="0"/>
                        </a:spcAft>
                        <a:buClrTx/>
                        <a:buSzTx/>
                        <a:buFontTx/>
                        <a:buNone/>
                        <a:tabLst/>
                      </a:pPr>
                      <a:endParaRPr kumimoji="0" lang="el-GR" sz="1400" b="1" i="0" u="none" strike="noStrike" cap="none" normalizeH="0" baseline="0" smtClean="0">
                        <a:ln>
                          <a:noFill/>
                        </a:ln>
                        <a:solidFill>
                          <a:schemeClr val="tx1"/>
                        </a:solidFill>
                        <a:effectLst/>
                        <a:latin typeface="Arial" pitchFamily="34" charset="0"/>
                        <a:cs typeface="Times New Roman" pitchFamily="18" charset="0"/>
                      </a:endParaRPr>
                    </a:p>
                    <a:p>
                      <a:pPr marL="0" marR="0" lvl="0" indent="0" algn="just" defTabSz="914400" rtl="0" eaLnBrk="1" fontAlgn="base" latinLnBrk="0" hangingPunct="1">
                        <a:lnSpc>
                          <a:spcPct val="50000"/>
                        </a:lnSpc>
                        <a:spcBef>
                          <a:spcPct val="0"/>
                        </a:spcBef>
                        <a:spcAft>
                          <a:spcPct val="0"/>
                        </a:spcAft>
                        <a:buClrTx/>
                        <a:buSzTx/>
                        <a:buFontTx/>
                        <a:buNone/>
                        <a:tabLst/>
                      </a:pPr>
                      <a:r>
                        <a:rPr kumimoji="0" lang="el-GR" sz="1400" b="1" i="0" u="none" strike="noStrike" cap="none" normalizeH="0" baseline="0" smtClean="0">
                          <a:ln>
                            <a:noFill/>
                          </a:ln>
                          <a:solidFill>
                            <a:schemeClr val="tx1"/>
                          </a:solidFill>
                          <a:effectLst/>
                          <a:latin typeface="Arial" pitchFamily="34" charset="0"/>
                          <a:cs typeface="Times New Roman" pitchFamily="18" charset="0"/>
                        </a:rPr>
                        <a:t>Ποιο σήμα σημαίνει απαγορεύεται;</a:t>
                      </a:r>
                      <a:endParaRPr kumimoji="0" lang="el-GR" sz="1400" b="1" i="0" u="none" strike="noStrike" cap="none" normalizeH="0" baseline="0" smtClean="0">
                        <a:ln>
                          <a:noFill/>
                        </a:ln>
                        <a:solidFill>
                          <a:schemeClr val="tx1"/>
                        </a:solidFill>
                        <a:effectLst/>
                        <a:latin typeface="Arial" pitchFamily="34" charset="0"/>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4311">
                <a:tc vMerge="1">
                  <a:txBody>
                    <a:bodyPr/>
                    <a:lstStyle/>
                    <a:p>
                      <a:endParaRPr lang="el-GR"/>
                    </a:p>
                  </a:txBody>
                  <a:tcPr/>
                </a:tc>
                <a:tc>
                  <a:txBody>
                    <a:bodyPr/>
                    <a:lstStyle/>
                    <a:p>
                      <a:pPr marL="0" marR="0" lvl="0" indent="0" algn="ctr" defTabSz="914400" rtl="0" eaLnBrk="1" fontAlgn="base" latinLnBrk="0" hangingPunct="1">
                        <a:lnSpc>
                          <a:spcPct val="50000"/>
                        </a:lnSpc>
                        <a:spcBef>
                          <a:spcPct val="20000"/>
                        </a:spcBef>
                        <a:spcAft>
                          <a:spcPct val="0"/>
                        </a:spcAft>
                        <a:buClr>
                          <a:schemeClr val="hlink"/>
                        </a:buClr>
                        <a:buSzPct val="70000"/>
                        <a:buFont typeface="Wingdings" pitchFamily="2" charset="2"/>
                        <a:buNone/>
                        <a:tabLst/>
                      </a:pPr>
                      <a:endParaRPr kumimoji="0" lang="el-GR" sz="1200" b="1" i="0" u="none" strike="noStrike" cap="none" normalizeH="0" baseline="0" smtClean="0">
                        <a:ln>
                          <a:noFill/>
                        </a:ln>
                        <a:solidFill>
                          <a:schemeClr val="tx1"/>
                        </a:solidFill>
                        <a:effectLst/>
                        <a:latin typeface="Arial" pitchFamily="34" charset="0"/>
                      </a:endParaRPr>
                    </a:p>
                    <a:p>
                      <a:pPr marL="0" marR="0" lvl="0" indent="0" algn="ctr" defTabSz="914400" rtl="0" eaLnBrk="1" fontAlgn="base" latinLnBrk="0" hangingPunct="1">
                        <a:lnSpc>
                          <a:spcPct val="50000"/>
                        </a:lnSpc>
                        <a:spcBef>
                          <a:spcPct val="20000"/>
                        </a:spcBef>
                        <a:spcAft>
                          <a:spcPct val="0"/>
                        </a:spcAft>
                        <a:buClr>
                          <a:schemeClr val="hlink"/>
                        </a:buClr>
                        <a:buSzPct val="70000"/>
                        <a:buFont typeface="Wingdings" pitchFamily="2" charset="2"/>
                        <a:buNone/>
                        <a:tabLst/>
                      </a:pPr>
                      <a:r>
                        <a:rPr kumimoji="0" lang="el-GR" sz="1200" b="1" i="0" u="none" strike="noStrike" cap="none" normalizeH="0" baseline="0" smtClean="0">
                          <a:ln>
                            <a:noFill/>
                          </a:ln>
                          <a:solidFill>
                            <a:schemeClr val="tx1"/>
                          </a:solidFill>
                          <a:effectLst/>
                          <a:latin typeface="Arial" pitchFamily="34" charset="0"/>
                        </a:rPr>
                        <a:t>3</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50000"/>
                        </a:lnSpc>
                        <a:spcBef>
                          <a:spcPct val="0"/>
                        </a:spcBef>
                        <a:spcAft>
                          <a:spcPct val="0"/>
                        </a:spcAft>
                        <a:buClrTx/>
                        <a:buSzTx/>
                        <a:buFontTx/>
                        <a:buNone/>
                        <a:tabLst/>
                      </a:pPr>
                      <a:endParaRPr kumimoji="0" lang="el-GR" sz="1400" b="1" i="0" u="none" strike="noStrike" cap="none" normalizeH="0" baseline="0" smtClean="0">
                        <a:ln>
                          <a:noFill/>
                        </a:ln>
                        <a:solidFill>
                          <a:schemeClr val="tx1"/>
                        </a:solidFill>
                        <a:effectLst/>
                        <a:latin typeface="Arial" pitchFamily="34" charset="0"/>
                        <a:cs typeface="Times New Roman" pitchFamily="18" charset="0"/>
                      </a:endParaRPr>
                    </a:p>
                    <a:p>
                      <a:pPr marL="0" marR="0" lvl="0" indent="0" algn="just" defTabSz="914400" rtl="0" eaLnBrk="1" fontAlgn="base" latinLnBrk="0" hangingPunct="1">
                        <a:lnSpc>
                          <a:spcPct val="50000"/>
                        </a:lnSpc>
                        <a:spcBef>
                          <a:spcPct val="0"/>
                        </a:spcBef>
                        <a:spcAft>
                          <a:spcPct val="0"/>
                        </a:spcAft>
                        <a:buClrTx/>
                        <a:buSzTx/>
                        <a:buFontTx/>
                        <a:buNone/>
                        <a:tabLst/>
                      </a:pPr>
                      <a:r>
                        <a:rPr kumimoji="0" lang="el-GR" sz="1400" b="1" i="0" u="none" strike="noStrike" cap="none" normalizeH="0" baseline="0" smtClean="0">
                          <a:ln>
                            <a:noFill/>
                          </a:ln>
                          <a:solidFill>
                            <a:schemeClr val="tx1"/>
                          </a:solidFill>
                          <a:effectLst/>
                          <a:latin typeface="Arial" pitchFamily="34" charset="0"/>
                          <a:cs typeface="Times New Roman" pitchFamily="18" charset="0"/>
                        </a:rPr>
                        <a:t>Ποιο σήμα σημαίνει κίνδυνο;</a:t>
                      </a:r>
                      <a:endParaRPr kumimoji="0" lang="el-GR" sz="1400" b="1" i="0" u="none" strike="noStrike" cap="none" normalizeH="0" baseline="0" smtClean="0">
                        <a:ln>
                          <a:noFill/>
                        </a:ln>
                        <a:solidFill>
                          <a:schemeClr val="tx1"/>
                        </a:solidFill>
                        <a:effectLst/>
                        <a:latin typeface="Arial" pitchFamily="34" charset="0"/>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2724">
                <a:tc vMerge="1">
                  <a:txBody>
                    <a:bodyPr/>
                    <a:lstStyle/>
                    <a:p>
                      <a:endParaRPr lang="el-GR"/>
                    </a:p>
                  </a:txBody>
                  <a:tcPr/>
                </a:tc>
                <a:tc>
                  <a:txBody>
                    <a:bodyPr/>
                    <a:lstStyle/>
                    <a:p>
                      <a:pPr marL="0" marR="0" lvl="0" indent="0" algn="ctr" defTabSz="914400" rtl="0" eaLnBrk="1" fontAlgn="base" latinLnBrk="0" hangingPunct="1">
                        <a:lnSpc>
                          <a:spcPct val="50000"/>
                        </a:lnSpc>
                        <a:spcBef>
                          <a:spcPct val="20000"/>
                        </a:spcBef>
                        <a:spcAft>
                          <a:spcPct val="0"/>
                        </a:spcAft>
                        <a:buClr>
                          <a:schemeClr val="hlink"/>
                        </a:buClr>
                        <a:buSzPct val="70000"/>
                        <a:buFont typeface="Wingdings" pitchFamily="2" charset="2"/>
                        <a:buNone/>
                        <a:tabLst/>
                      </a:pPr>
                      <a:endParaRPr kumimoji="0" lang="el-GR" sz="1200" b="1" i="0" u="none" strike="noStrike" cap="none" normalizeH="0" baseline="0" smtClean="0">
                        <a:ln>
                          <a:noFill/>
                        </a:ln>
                        <a:solidFill>
                          <a:schemeClr val="tx1"/>
                        </a:solidFill>
                        <a:effectLst/>
                        <a:latin typeface="Arial" pitchFamily="34" charset="0"/>
                      </a:endParaRPr>
                    </a:p>
                    <a:p>
                      <a:pPr marL="0" marR="0" lvl="0" indent="0" algn="ctr" defTabSz="914400" rtl="0" eaLnBrk="1" fontAlgn="base" latinLnBrk="0" hangingPunct="1">
                        <a:lnSpc>
                          <a:spcPct val="50000"/>
                        </a:lnSpc>
                        <a:spcBef>
                          <a:spcPct val="20000"/>
                        </a:spcBef>
                        <a:spcAft>
                          <a:spcPct val="0"/>
                        </a:spcAft>
                        <a:buClr>
                          <a:schemeClr val="hlink"/>
                        </a:buClr>
                        <a:buSzPct val="70000"/>
                        <a:buFont typeface="Wingdings" pitchFamily="2" charset="2"/>
                        <a:buNone/>
                        <a:tabLst/>
                      </a:pPr>
                      <a:r>
                        <a:rPr kumimoji="0" lang="el-GR" sz="1200" b="1" i="0" u="none" strike="noStrike" cap="none" normalizeH="0" baseline="0" smtClean="0">
                          <a:ln>
                            <a:noFill/>
                          </a:ln>
                          <a:solidFill>
                            <a:schemeClr val="tx1"/>
                          </a:solidFill>
                          <a:effectLst/>
                          <a:latin typeface="Arial" pitchFamily="34" charset="0"/>
                        </a:rPr>
                        <a:t>4</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50000"/>
                        </a:lnSpc>
                        <a:spcBef>
                          <a:spcPct val="0"/>
                        </a:spcBef>
                        <a:spcAft>
                          <a:spcPct val="0"/>
                        </a:spcAft>
                        <a:buClrTx/>
                        <a:buSzTx/>
                        <a:buFontTx/>
                        <a:buNone/>
                        <a:tabLst/>
                      </a:pPr>
                      <a:endParaRPr kumimoji="0" lang="el-GR" sz="1400" b="1" i="0" u="none" strike="noStrike" cap="none" normalizeH="0" baseline="0" smtClean="0">
                        <a:ln>
                          <a:noFill/>
                        </a:ln>
                        <a:solidFill>
                          <a:schemeClr val="tx1"/>
                        </a:solidFill>
                        <a:effectLst/>
                        <a:latin typeface="Arial" pitchFamily="34" charset="0"/>
                        <a:cs typeface="Times New Roman" pitchFamily="18" charset="0"/>
                      </a:endParaRPr>
                    </a:p>
                    <a:p>
                      <a:pPr marL="0" marR="0" lvl="0" indent="0" algn="just" defTabSz="914400" rtl="0" eaLnBrk="1" fontAlgn="base" latinLnBrk="0" hangingPunct="1">
                        <a:lnSpc>
                          <a:spcPct val="50000"/>
                        </a:lnSpc>
                        <a:spcBef>
                          <a:spcPct val="0"/>
                        </a:spcBef>
                        <a:spcAft>
                          <a:spcPct val="0"/>
                        </a:spcAft>
                        <a:buClrTx/>
                        <a:buSzTx/>
                        <a:buFontTx/>
                        <a:buNone/>
                        <a:tabLst/>
                      </a:pPr>
                      <a:r>
                        <a:rPr kumimoji="0" lang="el-GR" sz="1400" b="1" i="0" u="none" strike="noStrike" cap="none" normalizeH="0" baseline="0" smtClean="0">
                          <a:ln>
                            <a:noFill/>
                          </a:ln>
                          <a:solidFill>
                            <a:schemeClr val="tx1"/>
                          </a:solidFill>
                          <a:effectLst/>
                          <a:latin typeface="Arial" pitchFamily="34" charset="0"/>
                          <a:cs typeface="Times New Roman" pitchFamily="18" charset="0"/>
                        </a:rPr>
                        <a:t>Βρες το σήμα που μας δείχνει διασταύρωση; </a:t>
                      </a:r>
                      <a:endParaRPr kumimoji="0" lang="el-GR" sz="1400" b="1" i="0" u="none" strike="noStrike" cap="none" normalizeH="0" baseline="0" smtClean="0">
                        <a:ln>
                          <a:noFill/>
                        </a:ln>
                        <a:solidFill>
                          <a:schemeClr val="tx1"/>
                        </a:solidFill>
                        <a:effectLst/>
                        <a:latin typeface="Arial" pitchFamily="34" charset="0"/>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1473">
                <a:tc vMerge="1">
                  <a:txBody>
                    <a:bodyPr/>
                    <a:lstStyle/>
                    <a:p>
                      <a:endParaRPr lang="el-GR"/>
                    </a:p>
                  </a:txBody>
                  <a:tcPr/>
                </a:tc>
                <a:tc>
                  <a:txBody>
                    <a:bodyPr/>
                    <a:lstStyle/>
                    <a:p>
                      <a:pPr marL="0" marR="0" lvl="0" indent="0" algn="ctr" defTabSz="914400" rtl="0" eaLnBrk="1" fontAlgn="base" latinLnBrk="0" hangingPunct="1">
                        <a:lnSpc>
                          <a:spcPct val="50000"/>
                        </a:lnSpc>
                        <a:spcBef>
                          <a:spcPct val="20000"/>
                        </a:spcBef>
                        <a:spcAft>
                          <a:spcPct val="0"/>
                        </a:spcAft>
                        <a:buClr>
                          <a:schemeClr val="hlink"/>
                        </a:buClr>
                        <a:buSzPct val="70000"/>
                        <a:buFont typeface="Wingdings" pitchFamily="2" charset="2"/>
                        <a:buNone/>
                        <a:tabLst/>
                      </a:pPr>
                      <a:endParaRPr kumimoji="0" lang="el-GR" sz="1200" b="1" i="0" u="none" strike="noStrike" cap="none" normalizeH="0" baseline="0" smtClean="0">
                        <a:ln>
                          <a:noFill/>
                        </a:ln>
                        <a:solidFill>
                          <a:schemeClr val="tx1"/>
                        </a:solidFill>
                        <a:effectLst/>
                        <a:latin typeface="Arial" pitchFamily="34" charset="0"/>
                      </a:endParaRPr>
                    </a:p>
                    <a:p>
                      <a:pPr marL="0" marR="0" lvl="0" indent="0" algn="ctr" defTabSz="914400" rtl="0" eaLnBrk="1" fontAlgn="base" latinLnBrk="0" hangingPunct="1">
                        <a:lnSpc>
                          <a:spcPct val="50000"/>
                        </a:lnSpc>
                        <a:spcBef>
                          <a:spcPct val="20000"/>
                        </a:spcBef>
                        <a:spcAft>
                          <a:spcPct val="0"/>
                        </a:spcAft>
                        <a:buClr>
                          <a:schemeClr val="hlink"/>
                        </a:buClr>
                        <a:buSzPct val="70000"/>
                        <a:buFont typeface="Wingdings" pitchFamily="2" charset="2"/>
                        <a:buNone/>
                        <a:tabLst/>
                      </a:pPr>
                      <a:r>
                        <a:rPr kumimoji="0" lang="el-GR" sz="1200" b="1" i="0" u="none" strike="noStrike" cap="none" normalizeH="0" baseline="0" smtClean="0">
                          <a:ln>
                            <a:noFill/>
                          </a:ln>
                          <a:solidFill>
                            <a:schemeClr val="tx1"/>
                          </a:solidFill>
                          <a:effectLst/>
                          <a:latin typeface="Arial" pitchFamily="34" charset="0"/>
                        </a:rPr>
                        <a:t>5</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50000"/>
                        </a:lnSpc>
                        <a:spcBef>
                          <a:spcPct val="0"/>
                        </a:spcBef>
                        <a:spcAft>
                          <a:spcPct val="0"/>
                        </a:spcAft>
                        <a:buClrTx/>
                        <a:buSzTx/>
                        <a:buFontTx/>
                        <a:buNone/>
                        <a:tabLst/>
                      </a:pPr>
                      <a:endParaRPr kumimoji="0" lang="el-GR" sz="1400" b="1" i="0" u="none" strike="noStrike" cap="none" normalizeH="0" baseline="0" smtClean="0">
                        <a:ln>
                          <a:noFill/>
                        </a:ln>
                        <a:solidFill>
                          <a:schemeClr val="tx1"/>
                        </a:solidFill>
                        <a:effectLst/>
                        <a:latin typeface="Arial" pitchFamily="34" charset="0"/>
                        <a:cs typeface="Times New Roman" pitchFamily="18" charset="0"/>
                      </a:endParaRPr>
                    </a:p>
                    <a:p>
                      <a:pPr marL="0" marR="0" lvl="0" indent="0" algn="just" defTabSz="914400" rtl="0" eaLnBrk="1" fontAlgn="base" latinLnBrk="0" hangingPunct="1">
                        <a:lnSpc>
                          <a:spcPct val="50000"/>
                        </a:lnSpc>
                        <a:spcBef>
                          <a:spcPct val="0"/>
                        </a:spcBef>
                        <a:spcAft>
                          <a:spcPct val="0"/>
                        </a:spcAft>
                        <a:buClrTx/>
                        <a:buSzTx/>
                        <a:buFontTx/>
                        <a:buNone/>
                        <a:tabLst/>
                      </a:pPr>
                      <a:r>
                        <a:rPr kumimoji="0" lang="el-GR" sz="1400" b="1" i="0" u="none" strike="noStrike" cap="none" normalizeH="0" baseline="0" smtClean="0">
                          <a:ln>
                            <a:noFill/>
                          </a:ln>
                          <a:solidFill>
                            <a:schemeClr val="tx1"/>
                          </a:solidFill>
                          <a:effectLst/>
                          <a:latin typeface="Arial" pitchFamily="34" charset="0"/>
                          <a:cs typeface="Times New Roman" pitchFamily="18" charset="0"/>
                        </a:rPr>
                        <a:t>Ποιο είναι  το σήμα που μας δείχνει ότι από το δρόμο περνούν συχνά παιδιά;</a:t>
                      </a:r>
                      <a:endParaRPr kumimoji="0" lang="el-GR" sz="1400" b="1" i="0" u="none" strike="noStrike" cap="none" normalizeH="0" baseline="0" smtClean="0">
                        <a:ln>
                          <a:noFill/>
                        </a:ln>
                        <a:solidFill>
                          <a:schemeClr val="tx1"/>
                        </a:solidFill>
                        <a:effectLst/>
                        <a:latin typeface="Arial" pitchFamily="34" charset="0"/>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67501">
                <a:tc vMerge="1">
                  <a:txBody>
                    <a:bodyPr/>
                    <a:lstStyle/>
                    <a:p>
                      <a:endParaRPr lang="el-GR"/>
                    </a:p>
                  </a:txBody>
                  <a:tcPr/>
                </a:tc>
                <a:tc>
                  <a:txBody>
                    <a:bodyPr/>
                    <a:lstStyle/>
                    <a:p>
                      <a:pPr marL="0" marR="0" lvl="0" indent="0" algn="ctr" defTabSz="914400" rtl="0" eaLnBrk="1" fontAlgn="base" latinLnBrk="0" hangingPunct="1">
                        <a:lnSpc>
                          <a:spcPct val="50000"/>
                        </a:lnSpc>
                        <a:spcBef>
                          <a:spcPct val="20000"/>
                        </a:spcBef>
                        <a:spcAft>
                          <a:spcPct val="0"/>
                        </a:spcAft>
                        <a:buClr>
                          <a:schemeClr val="hlink"/>
                        </a:buClr>
                        <a:buSzPct val="70000"/>
                        <a:buFont typeface="Wingdings" pitchFamily="2" charset="2"/>
                        <a:buNone/>
                        <a:tabLst/>
                      </a:pPr>
                      <a:endParaRPr kumimoji="0" lang="el-GR" sz="1200" b="1" i="0" u="none" strike="noStrike" cap="none" normalizeH="0" baseline="0" smtClean="0">
                        <a:ln>
                          <a:noFill/>
                        </a:ln>
                        <a:solidFill>
                          <a:schemeClr val="tx1"/>
                        </a:solidFill>
                        <a:effectLst/>
                        <a:latin typeface="Arial" pitchFamily="34" charset="0"/>
                      </a:endParaRPr>
                    </a:p>
                    <a:p>
                      <a:pPr marL="0" marR="0" lvl="0" indent="0" algn="ctr" defTabSz="914400" rtl="0" eaLnBrk="1" fontAlgn="base" latinLnBrk="0" hangingPunct="1">
                        <a:lnSpc>
                          <a:spcPct val="50000"/>
                        </a:lnSpc>
                        <a:spcBef>
                          <a:spcPct val="20000"/>
                        </a:spcBef>
                        <a:spcAft>
                          <a:spcPct val="0"/>
                        </a:spcAft>
                        <a:buClr>
                          <a:schemeClr val="hlink"/>
                        </a:buClr>
                        <a:buSzPct val="70000"/>
                        <a:buFont typeface="Wingdings" pitchFamily="2" charset="2"/>
                        <a:buNone/>
                        <a:tabLst/>
                      </a:pPr>
                      <a:r>
                        <a:rPr kumimoji="0" lang="el-GR" sz="1200" b="1" i="0" u="none" strike="noStrike" cap="none" normalizeH="0" baseline="0" smtClean="0">
                          <a:ln>
                            <a:noFill/>
                          </a:ln>
                          <a:solidFill>
                            <a:schemeClr val="tx1"/>
                          </a:solidFill>
                          <a:effectLst/>
                          <a:latin typeface="Arial" pitchFamily="34" charset="0"/>
                        </a:rPr>
                        <a:t>6</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90000"/>
                        </a:lnSpc>
                        <a:spcBef>
                          <a:spcPct val="0"/>
                        </a:spcBef>
                        <a:spcAft>
                          <a:spcPct val="0"/>
                        </a:spcAft>
                        <a:buClrTx/>
                        <a:buSzTx/>
                        <a:buFontTx/>
                        <a:buNone/>
                        <a:tabLst/>
                      </a:pPr>
                      <a:r>
                        <a:rPr kumimoji="0" lang="el-GR" sz="1400" b="1" i="0" u="none" strike="noStrike" cap="none" normalizeH="0" baseline="0" smtClean="0">
                          <a:ln>
                            <a:noFill/>
                          </a:ln>
                          <a:solidFill>
                            <a:schemeClr val="tx1"/>
                          </a:solidFill>
                          <a:effectLst/>
                          <a:latin typeface="Arial" pitchFamily="34" charset="0"/>
                          <a:cs typeface="Times New Roman" pitchFamily="18" charset="0"/>
                        </a:rPr>
                        <a:t>Ποιο είναι το σήμα που μας δείχνει ότι ο δρόμος είναι μόνο για να περπατούν οι άνθρωποι και να μην περνούν καθόλου αυτοκίνητα, δηλαδή είναι πεζόδρομος;</a:t>
                      </a:r>
                      <a:endParaRPr kumimoji="0" lang="el-GR" sz="1400" b="1" i="0" u="none" strike="noStrike" cap="none" normalizeH="0" baseline="0" smtClean="0">
                        <a:ln>
                          <a:noFill/>
                        </a:ln>
                        <a:solidFill>
                          <a:schemeClr val="tx1"/>
                        </a:solidFill>
                        <a:effectLst/>
                        <a:latin typeface="Arial" pitchFamily="34" charset="0"/>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1136">
                <a:tc vMerge="1">
                  <a:txBody>
                    <a:bodyPr/>
                    <a:lstStyle/>
                    <a:p>
                      <a:endParaRPr lang="el-GR"/>
                    </a:p>
                  </a:txBody>
                  <a:tcPr/>
                </a:tc>
                <a:tc>
                  <a:txBody>
                    <a:bodyPr/>
                    <a:lstStyle/>
                    <a:p>
                      <a:pPr marL="0" marR="0" lvl="0" indent="0" algn="ctr" defTabSz="914400" rtl="0" eaLnBrk="1" fontAlgn="base" latinLnBrk="0" hangingPunct="1">
                        <a:lnSpc>
                          <a:spcPct val="50000"/>
                        </a:lnSpc>
                        <a:spcBef>
                          <a:spcPct val="20000"/>
                        </a:spcBef>
                        <a:spcAft>
                          <a:spcPct val="0"/>
                        </a:spcAft>
                        <a:buClr>
                          <a:schemeClr val="hlink"/>
                        </a:buClr>
                        <a:buSzPct val="70000"/>
                        <a:buFont typeface="Wingdings" pitchFamily="2" charset="2"/>
                        <a:buNone/>
                        <a:tabLst/>
                      </a:pPr>
                      <a:endParaRPr kumimoji="0" lang="el-GR" sz="1200" b="1" i="0" u="none" strike="noStrike" cap="none" normalizeH="0" baseline="0" smtClean="0">
                        <a:ln>
                          <a:noFill/>
                        </a:ln>
                        <a:solidFill>
                          <a:schemeClr val="tx1"/>
                        </a:solidFill>
                        <a:effectLst/>
                        <a:latin typeface="Arial" pitchFamily="34" charset="0"/>
                      </a:endParaRPr>
                    </a:p>
                    <a:p>
                      <a:pPr marL="0" marR="0" lvl="0" indent="0" algn="ctr" defTabSz="914400" rtl="0" eaLnBrk="1" fontAlgn="base" latinLnBrk="0" hangingPunct="1">
                        <a:lnSpc>
                          <a:spcPct val="50000"/>
                        </a:lnSpc>
                        <a:spcBef>
                          <a:spcPct val="20000"/>
                        </a:spcBef>
                        <a:spcAft>
                          <a:spcPct val="0"/>
                        </a:spcAft>
                        <a:buClr>
                          <a:schemeClr val="hlink"/>
                        </a:buClr>
                        <a:buSzPct val="70000"/>
                        <a:buFont typeface="Wingdings" pitchFamily="2" charset="2"/>
                        <a:buNone/>
                        <a:tabLst/>
                      </a:pPr>
                      <a:r>
                        <a:rPr kumimoji="0" lang="el-GR" sz="1200" b="1" i="0" u="none" strike="noStrike" cap="none" normalizeH="0" baseline="0" smtClean="0">
                          <a:ln>
                            <a:noFill/>
                          </a:ln>
                          <a:solidFill>
                            <a:schemeClr val="tx1"/>
                          </a:solidFill>
                          <a:effectLst/>
                          <a:latin typeface="Arial" pitchFamily="34" charset="0"/>
                        </a:rPr>
                        <a:t>7</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50000"/>
                        </a:lnSpc>
                        <a:spcBef>
                          <a:spcPct val="0"/>
                        </a:spcBef>
                        <a:spcAft>
                          <a:spcPct val="0"/>
                        </a:spcAft>
                        <a:buClrTx/>
                        <a:buSzTx/>
                        <a:buFontTx/>
                        <a:buNone/>
                        <a:tabLst/>
                      </a:pPr>
                      <a:endParaRPr kumimoji="0" lang="el-GR" sz="1400" b="1" i="0" u="none" strike="noStrike" cap="none" normalizeH="0" baseline="0" smtClean="0">
                        <a:ln>
                          <a:noFill/>
                        </a:ln>
                        <a:solidFill>
                          <a:schemeClr val="tx1"/>
                        </a:solidFill>
                        <a:effectLst/>
                        <a:latin typeface="Arial" pitchFamily="34" charset="0"/>
                        <a:cs typeface="Times New Roman" pitchFamily="18" charset="0"/>
                      </a:endParaRPr>
                    </a:p>
                    <a:p>
                      <a:pPr marL="0" marR="0" lvl="0" indent="0" algn="just" defTabSz="914400" rtl="0" eaLnBrk="1" fontAlgn="base" latinLnBrk="0" hangingPunct="1">
                        <a:lnSpc>
                          <a:spcPct val="50000"/>
                        </a:lnSpc>
                        <a:spcBef>
                          <a:spcPct val="0"/>
                        </a:spcBef>
                        <a:spcAft>
                          <a:spcPct val="0"/>
                        </a:spcAft>
                        <a:buClrTx/>
                        <a:buSzTx/>
                        <a:buFontTx/>
                        <a:buNone/>
                        <a:tabLst/>
                      </a:pPr>
                      <a:r>
                        <a:rPr kumimoji="0" lang="el-GR" sz="1400" b="1" i="0" u="none" strike="noStrike" cap="none" normalizeH="0" baseline="0" smtClean="0">
                          <a:ln>
                            <a:noFill/>
                          </a:ln>
                          <a:solidFill>
                            <a:schemeClr val="tx1"/>
                          </a:solidFill>
                          <a:effectLst/>
                          <a:latin typeface="Arial" pitchFamily="34" charset="0"/>
                          <a:cs typeface="Times New Roman" pitchFamily="18" charset="0"/>
                        </a:rPr>
                        <a:t>Με ποιο φανάρι περνούν τα αυτοκίνητα ;</a:t>
                      </a:r>
                      <a:endParaRPr kumimoji="0" lang="el-GR" sz="1400" b="1" i="0" u="none" strike="noStrike" cap="none" normalizeH="0" baseline="0" smtClean="0">
                        <a:ln>
                          <a:noFill/>
                        </a:ln>
                        <a:solidFill>
                          <a:schemeClr val="tx1"/>
                        </a:solidFill>
                        <a:effectLst/>
                        <a:latin typeface="Arial" pitchFamily="34" charset="0"/>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2724">
                <a:tc vMerge="1">
                  <a:txBody>
                    <a:bodyPr/>
                    <a:lstStyle/>
                    <a:p>
                      <a:endParaRPr lang="el-GR"/>
                    </a:p>
                  </a:txBody>
                  <a:tcPr/>
                </a:tc>
                <a:tc>
                  <a:txBody>
                    <a:bodyPr/>
                    <a:lstStyle/>
                    <a:p>
                      <a:pPr marL="0" marR="0" lvl="0" indent="0" algn="ctr" defTabSz="914400" rtl="0" eaLnBrk="1" fontAlgn="base" latinLnBrk="0" hangingPunct="1">
                        <a:lnSpc>
                          <a:spcPct val="50000"/>
                        </a:lnSpc>
                        <a:spcBef>
                          <a:spcPct val="20000"/>
                        </a:spcBef>
                        <a:spcAft>
                          <a:spcPct val="0"/>
                        </a:spcAft>
                        <a:buClr>
                          <a:schemeClr val="hlink"/>
                        </a:buClr>
                        <a:buSzPct val="70000"/>
                        <a:buFont typeface="Wingdings" pitchFamily="2" charset="2"/>
                        <a:buNone/>
                        <a:tabLst/>
                      </a:pPr>
                      <a:endParaRPr kumimoji="0" lang="el-GR" sz="1200" b="1" i="0" u="none" strike="noStrike" cap="none" normalizeH="0" baseline="0" smtClean="0">
                        <a:ln>
                          <a:noFill/>
                        </a:ln>
                        <a:solidFill>
                          <a:schemeClr val="tx1"/>
                        </a:solidFill>
                        <a:effectLst/>
                        <a:latin typeface="Arial" pitchFamily="34" charset="0"/>
                      </a:endParaRPr>
                    </a:p>
                    <a:p>
                      <a:pPr marL="0" marR="0" lvl="0" indent="0" algn="ctr" defTabSz="914400" rtl="0" eaLnBrk="1" fontAlgn="base" latinLnBrk="0" hangingPunct="1">
                        <a:lnSpc>
                          <a:spcPct val="50000"/>
                        </a:lnSpc>
                        <a:spcBef>
                          <a:spcPct val="20000"/>
                        </a:spcBef>
                        <a:spcAft>
                          <a:spcPct val="0"/>
                        </a:spcAft>
                        <a:buClr>
                          <a:schemeClr val="hlink"/>
                        </a:buClr>
                        <a:buSzPct val="70000"/>
                        <a:buFont typeface="Wingdings" pitchFamily="2" charset="2"/>
                        <a:buNone/>
                        <a:tabLst/>
                      </a:pPr>
                      <a:r>
                        <a:rPr kumimoji="0" lang="el-GR" sz="1200" b="1" i="0" u="none" strike="noStrike" cap="none" normalizeH="0" baseline="0" smtClean="0">
                          <a:ln>
                            <a:noFill/>
                          </a:ln>
                          <a:solidFill>
                            <a:schemeClr val="tx1"/>
                          </a:solidFill>
                          <a:effectLst/>
                          <a:latin typeface="Arial" pitchFamily="34" charset="0"/>
                        </a:rPr>
                        <a:t>8</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50000"/>
                        </a:lnSpc>
                        <a:spcBef>
                          <a:spcPct val="0"/>
                        </a:spcBef>
                        <a:spcAft>
                          <a:spcPct val="0"/>
                        </a:spcAft>
                        <a:buClrTx/>
                        <a:buSzTx/>
                        <a:buFontTx/>
                        <a:buNone/>
                        <a:tabLst/>
                      </a:pPr>
                      <a:endParaRPr kumimoji="0" lang="el-GR" sz="1400" b="1" i="0" u="none" strike="noStrike" cap="none" normalizeH="0" baseline="0" smtClean="0">
                        <a:ln>
                          <a:noFill/>
                        </a:ln>
                        <a:solidFill>
                          <a:schemeClr val="tx1"/>
                        </a:solidFill>
                        <a:effectLst/>
                        <a:latin typeface="Arial" pitchFamily="34" charset="0"/>
                        <a:cs typeface="Times New Roman" pitchFamily="18" charset="0"/>
                      </a:endParaRPr>
                    </a:p>
                    <a:p>
                      <a:pPr marL="0" marR="0" lvl="0" indent="0" algn="just" defTabSz="914400" rtl="0" eaLnBrk="1" fontAlgn="base" latinLnBrk="0" hangingPunct="1">
                        <a:lnSpc>
                          <a:spcPct val="50000"/>
                        </a:lnSpc>
                        <a:spcBef>
                          <a:spcPct val="0"/>
                        </a:spcBef>
                        <a:spcAft>
                          <a:spcPct val="0"/>
                        </a:spcAft>
                        <a:buClrTx/>
                        <a:buSzTx/>
                        <a:buFontTx/>
                        <a:buNone/>
                        <a:tabLst/>
                      </a:pPr>
                      <a:r>
                        <a:rPr kumimoji="0" lang="el-GR" sz="1400" b="1" i="0" u="none" strike="noStrike" cap="none" normalizeH="0" baseline="0" smtClean="0">
                          <a:ln>
                            <a:noFill/>
                          </a:ln>
                          <a:solidFill>
                            <a:schemeClr val="tx1"/>
                          </a:solidFill>
                          <a:effectLst/>
                          <a:latin typeface="Arial" pitchFamily="34" charset="0"/>
                          <a:cs typeface="Times New Roman" pitchFamily="18" charset="0"/>
                        </a:rPr>
                        <a:t>Με ποιο φανάρι σταματούν τα αυτοκίνητα; </a:t>
                      </a:r>
                      <a:endParaRPr kumimoji="0" lang="el-GR" sz="1400" b="1" i="0" u="none" strike="noStrike" cap="none" normalizeH="0" baseline="0" smtClean="0">
                        <a:ln>
                          <a:noFill/>
                        </a:ln>
                        <a:solidFill>
                          <a:schemeClr val="tx1"/>
                        </a:solidFill>
                        <a:effectLst/>
                        <a:latin typeface="Arial" pitchFamily="34" charset="0"/>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2724">
                <a:tc vMerge="1">
                  <a:txBody>
                    <a:bodyPr/>
                    <a:lstStyle/>
                    <a:p>
                      <a:endParaRPr lang="el-GR"/>
                    </a:p>
                  </a:txBody>
                  <a:tcPr/>
                </a:tc>
                <a:tc>
                  <a:txBody>
                    <a:bodyPr/>
                    <a:lstStyle/>
                    <a:p>
                      <a:pPr marL="0" marR="0" lvl="0" indent="0" algn="ctr" defTabSz="914400" rtl="0" eaLnBrk="1" fontAlgn="base" latinLnBrk="0" hangingPunct="1">
                        <a:lnSpc>
                          <a:spcPct val="50000"/>
                        </a:lnSpc>
                        <a:spcBef>
                          <a:spcPct val="20000"/>
                        </a:spcBef>
                        <a:spcAft>
                          <a:spcPct val="0"/>
                        </a:spcAft>
                        <a:buClr>
                          <a:schemeClr val="hlink"/>
                        </a:buClr>
                        <a:buSzPct val="70000"/>
                        <a:buFont typeface="Wingdings" pitchFamily="2" charset="2"/>
                        <a:buNone/>
                        <a:tabLst/>
                      </a:pPr>
                      <a:endParaRPr kumimoji="0" lang="el-GR" sz="1200" b="1" i="0" u="none" strike="noStrike" cap="none" normalizeH="0" baseline="0" smtClean="0">
                        <a:ln>
                          <a:noFill/>
                        </a:ln>
                        <a:solidFill>
                          <a:schemeClr val="tx1"/>
                        </a:solidFill>
                        <a:effectLst/>
                        <a:latin typeface="Arial" pitchFamily="34" charset="0"/>
                      </a:endParaRPr>
                    </a:p>
                    <a:p>
                      <a:pPr marL="0" marR="0" lvl="0" indent="0" algn="ctr" defTabSz="914400" rtl="0" eaLnBrk="1" fontAlgn="base" latinLnBrk="0" hangingPunct="1">
                        <a:lnSpc>
                          <a:spcPct val="50000"/>
                        </a:lnSpc>
                        <a:spcBef>
                          <a:spcPct val="20000"/>
                        </a:spcBef>
                        <a:spcAft>
                          <a:spcPct val="0"/>
                        </a:spcAft>
                        <a:buClr>
                          <a:schemeClr val="hlink"/>
                        </a:buClr>
                        <a:buSzPct val="70000"/>
                        <a:buFont typeface="Wingdings" pitchFamily="2" charset="2"/>
                        <a:buNone/>
                        <a:tabLst/>
                      </a:pPr>
                      <a:r>
                        <a:rPr kumimoji="0" lang="el-GR" sz="1200" b="1" i="0" u="none" strike="noStrike" cap="none" normalizeH="0" baseline="0" smtClean="0">
                          <a:ln>
                            <a:noFill/>
                          </a:ln>
                          <a:solidFill>
                            <a:schemeClr val="tx1"/>
                          </a:solidFill>
                          <a:effectLst/>
                          <a:latin typeface="Arial" pitchFamily="34" charset="0"/>
                        </a:rPr>
                        <a:t>9</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50000"/>
                        </a:lnSpc>
                        <a:spcBef>
                          <a:spcPct val="0"/>
                        </a:spcBef>
                        <a:spcAft>
                          <a:spcPct val="0"/>
                        </a:spcAft>
                        <a:buClrTx/>
                        <a:buSzTx/>
                        <a:buFontTx/>
                        <a:buNone/>
                        <a:tabLst/>
                      </a:pPr>
                      <a:endParaRPr kumimoji="0" lang="el-GR" sz="1400" b="1" i="0" u="none" strike="noStrike" cap="none" normalizeH="0" baseline="0" smtClean="0">
                        <a:ln>
                          <a:noFill/>
                        </a:ln>
                        <a:solidFill>
                          <a:schemeClr val="tx1"/>
                        </a:solidFill>
                        <a:effectLst/>
                        <a:latin typeface="Arial" pitchFamily="34" charset="0"/>
                        <a:cs typeface="Times New Roman" pitchFamily="18" charset="0"/>
                      </a:endParaRPr>
                    </a:p>
                    <a:p>
                      <a:pPr marL="0" marR="0" lvl="0" indent="0" algn="just" defTabSz="914400" rtl="0" eaLnBrk="1" fontAlgn="base" latinLnBrk="0" hangingPunct="1">
                        <a:lnSpc>
                          <a:spcPct val="50000"/>
                        </a:lnSpc>
                        <a:spcBef>
                          <a:spcPct val="0"/>
                        </a:spcBef>
                        <a:spcAft>
                          <a:spcPct val="0"/>
                        </a:spcAft>
                        <a:buClrTx/>
                        <a:buSzTx/>
                        <a:buFontTx/>
                        <a:buNone/>
                        <a:tabLst/>
                      </a:pPr>
                      <a:r>
                        <a:rPr kumimoji="0" lang="el-GR" sz="1400" b="1" i="0" u="none" strike="noStrike" cap="none" normalizeH="0" baseline="0" smtClean="0">
                          <a:ln>
                            <a:noFill/>
                          </a:ln>
                          <a:solidFill>
                            <a:schemeClr val="tx1"/>
                          </a:solidFill>
                          <a:effectLst/>
                          <a:latin typeface="Arial" pitchFamily="34" charset="0"/>
                          <a:cs typeface="Times New Roman" pitchFamily="18" charset="0"/>
                        </a:rPr>
                        <a:t>Με ποιο φανάρι περνούν οι πεζοί απέναντι στο δρόμο;</a:t>
                      </a:r>
                      <a:endParaRPr kumimoji="0" lang="el-GR" sz="1400" b="1" i="0" u="none" strike="noStrike" cap="none" normalizeH="0" baseline="0" smtClean="0">
                        <a:ln>
                          <a:noFill/>
                        </a:ln>
                        <a:solidFill>
                          <a:schemeClr val="tx1"/>
                        </a:solidFill>
                        <a:effectLst/>
                        <a:latin typeface="Arial" pitchFamily="34" charset="0"/>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1473">
                <a:tc vMerge="1">
                  <a:txBody>
                    <a:bodyPr/>
                    <a:lstStyle/>
                    <a:p>
                      <a:endParaRPr lang="el-GR"/>
                    </a:p>
                  </a:txBody>
                  <a:tcPr/>
                </a:tc>
                <a:tc>
                  <a:txBody>
                    <a:bodyPr/>
                    <a:lstStyle/>
                    <a:p>
                      <a:pPr marL="0" marR="0" lvl="0" indent="0" algn="ctr" defTabSz="914400" rtl="0" eaLnBrk="1" fontAlgn="base" latinLnBrk="0" hangingPunct="1">
                        <a:lnSpc>
                          <a:spcPct val="50000"/>
                        </a:lnSpc>
                        <a:spcBef>
                          <a:spcPct val="20000"/>
                        </a:spcBef>
                        <a:spcAft>
                          <a:spcPct val="0"/>
                        </a:spcAft>
                        <a:buClr>
                          <a:schemeClr val="hlink"/>
                        </a:buClr>
                        <a:buSzPct val="70000"/>
                        <a:buFont typeface="Wingdings" pitchFamily="2" charset="2"/>
                        <a:buNone/>
                        <a:tabLst/>
                      </a:pPr>
                      <a:endParaRPr kumimoji="0" lang="el-GR" sz="1200" b="1" i="0" u="none" strike="noStrike" cap="none" normalizeH="0" baseline="0" smtClean="0">
                        <a:ln>
                          <a:noFill/>
                        </a:ln>
                        <a:solidFill>
                          <a:schemeClr val="tx1"/>
                        </a:solidFill>
                        <a:effectLst/>
                        <a:latin typeface="Arial" pitchFamily="34" charset="0"/>
                      </a:endParaRPr>
                    </a:p>
                    <a:p>
                      <a:pPr marL="0" marR="0" lvl="0" indent="0" algn="ctr" defTabSz="914400" rtl="0" eaLnBrk="1" fontAlgn="base" latinLnBrk="0" hangingPunct="1">
                        <a:lnSpc>
                          <a:spcPct val="50000"/>
                        </a:lnSpc>
                        <a:spcBef>
                          <a:spcPct val="20000"/>
                        </a:spcBef>
                        <a:spcAft>
                          <a:spcPct val="0"/>
                        </a:spcAft>
                        <a:buClr>
                          <a:schemeClr val="hlink"/>
                        </a:buClr>
                        <a:buSzPct val="70000"/>
                        <a:buFont typeface="Wingdings" pitchFamily="2" charset="2"/>
                        <a:buNone/>
                        <a:tabLst/>
                      </a:pPr>
                      <a:r>
                        <a:rPr kumimoji="0" lang="el-GR" sz="1200" b="1" i="0" u="none" strike="noStrike" cap="none" normalizeH="0" baseline="0" smtClean="0">
                          <a:ln>
                            <a:noFill/>
                          </a:ln>
                          <a:solidFill>
                            <a:schemeClr val="tx1"/>
                          </a:solidFill>
                          <a:effectLst/>
                          <a:latin typeface="Arial" pitchFamily="34" charset="0"/>
                        </a:rPr>
                        <a:t>10</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50000"/>
                        </a:lnSpc>
                        <a:spcBef>
                          <a:spcPct val="0"/>
                        </a:spcBef>
                        <a:spcAft>
                          <a:spcPct val="0"/>
                        </a:spcAft>
                        <a:buClrTx/>
                        <a:buSzTx/>
                        <a:buFontTx/>
                        <a:buNone/>
                        <a:tabLst/>
                      </a:pPr>
                      <a:endParaRPr kumimoji="0" lang="el-GR" sz="1400" b="1" i="0" u="none" strike="noStrike" cap="none" normalizeH="0" baseline="0" smtClean="0">
                        <a:ln>
                          <a:noFill/>
                        </a:ln>
                        <a:solidFill>
                          <a:schemeClr val="tx1"/>
                        </a:solidFill>
                        <a:effectLst/>
                        <a:latin typeface="Arial" pitchFamily="34" charset="0"/>
                        <a:cs typeface="Times New Roman" pitchFamily="18" charset="0"/>
                      </a:endParaRPr>
                    </a:p>
                    <a:p>
                      <a:pPr marL="0" marR="0" lvl="0" indent="0" algn="just" defTabSz="914400" rtl="0" eaLnBrk="1" fontAlgn="base" latinLnBrk="0" hangingPunct="1">
                        <a:lnSpc>
                          <a:spcPct val="50000"/>
                        </a:lnSpc>
                        <a:spcBef>
                          <a:spcPct val="0"/>
                        </a:spcBef>
                        <a:spcAft>
                          <a:spcPct val="0"/>
                        </a:spcAft>
                        <a:buClrTx/>
                        <a:buSzTx/>
                        <a:buFontTx/>
                        <a:buNone/>
                        <a:tabLst/>
                      </a:pPr>
                      <a:r>
                        <a:rPr kumimoji="0" lang="el-GR" sz="1400" b="1" i="0" u="none" strike="noStrike" cap="none" normalizeH="0" baseline="0" smtClean="0">
                          <a:ln>
                            <a:noFill/>
                          </a:ln>
                          <a:solidFill>
                            <a:schemeClr val="tx1"/>
                          </a:solidFill>
                          <a:effectLst/>
                          <a:latin typeface="Arial" pitchFamily="34" charset="0"/>
                          <a:cs typeface="Times New Roman" pitchFamily="18" charset="0"/>
                        </a:rPr>
                        <a:t>Με ποιο φανάρι σταματούν οι πεζοί στο πεζοδρόμιο; </a:t>
                      </a:r>
                      <a:r>
                        <a:rPr kumimoji="0" lang="el-GR" sz="1400" b="1" i="0" u="none" strike="noStrike" cap="none" normalizeH="0" baseline="0" smtClean="0">
                          <a:ln>
                            <a:noFill/>
                          </a:ln>
                          <a:solidFill>
                            <a:schemeClr val="tx1"/>
                          </a:solidFill>
                          <a:effectLst/>
                          <a:latin typeface="Garamond" pitchFamily="18" charset="0"/>
                        </a:rPr>
                        <a:t>…………………….</a:t>
                      </a:r>
                    </a:p>
                    <a:p>
                      <a:pPr marL="0" marR="0" lvl="0" indent="0" algn="just" defTabSz="914400" rtl="0" eaLnBrk="1" fontAlgn="base" latinLnBrk="0" hangingPunct="1">
                        <a:lnSpc>
                          <a:spcPct val="50000"/>
                        </a:lnSpc>
                        <a:spcBef>
                          <a:spcPct val="0"/>
                        </a:spcBef>
                        <a:spcAft>
                          <a:spcPct val="0"/>
                        </a:spcAft>
                        <a:buClrTx/>
                        <a:buSzTx/>
                        <a:buFontTx/>
                        <a:buNone/>
                        <a:tabLst/>
                      </a:pPr>
                      <a:endParaRPr kumimoji="0" lang="el-GR" sz="1400" b="1" i="0" u="none" strike="noStrike" cap="none" normalizeH="0" baseline="0" smtClean="0">
                        <a:ln>
                          <a:noFill/>
                        </a:ln>
                        <a:solidFill>
                          <a:schemeClr val="tx1"/>
                        </a:solidFill>
                        <a:effectLst/>
                        <a:latin typeface="Arial" pitchFamily="34" charset="0"/>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9074">
                <a:tc vMerge="1">
                  <a:txBody>
                    <a:bodyPr/>
                    <a:lstStyle/>
                    <a:p>
                      <a:endParaRPr lang="el-GR"/>
                    </a:p>
                  </a:txBody>
                  <a:tcPr/>
                </a:tc>
                <a:tc>
                  <a:txBody>
                    <a:bodyPr/>
                    <a:lstStyle/>
                    <a:p>
                      <a:pPr marL="0" marR="0" lvl="0" indent="0" algn="ctr" defTabSz="914400" rtl="0" eaLnBrk="1" fontAlgn="base" latinLnBrk="0" hangingPunct="1">
                        <a:lnSpc>
                          <a:spcPct val="50000"/>
                        </a:lnSpc>
                        <a:spcBef>
                          <a:spcPct val="20000"/>
                        </a:spcBef>
                        <a:spcAft>
                          <a:spcPct val="0"/>
                        </a:spcAft>
                        <a:buClr>
                          <a:schemeClr val="hlink"/>
                        </a:buClr>
                        <a:buSzPct val="70000"/>
                        <a:buFont typeface="Wingdings" pitchFamily="2" charset="2"/>
                        <a:buNone/>
                        <a:tabLst/>
                      </a:pPr>
                      <a:endParaRPr kumimoji="0" lang="el-GR" sz="1200" b="1" i="0" u="none" strike="noStrike" cap="none" normalizeH="0" baseline="0" smtClean="0">
                        <a:ln>
                          <a:noFill/>
                        </a:ln>
                        <a:solidFill>
                          <a:schemeClr val="tx1"/>
                        </a:solidFill>
                        <a:effectLst/>
                        <a:latin typeface="Arial" pitchFamily="34" charset="0"/>
                      </a:endParaRPr>
                    </a:p>
                    <a:p>
                      <a:pPr marL="0" marR="0" lvl="0" indent="0" algn="ctr" defTabSz="914400" rtl="0" eaLnBrk="1" fontAlgn="base" latinLnBrk="0" hangingPunct="1">
                        <a:lnSpc>
                          <a:spcPct val="50000"/>
                        </a:lnSpc>
                        <a:spcBef>
                          <a:spcPct val="20000"/>
                        </a:spcBef>
                        <a:spcAft>
                          <a:spcPct val="0"/>
                        </a:spcAft>
                        <a:buClr>
                          <a:schemeClr val="hlink"/>
                        </a:buClr>
                        <a:buSzPct val="70000"/>
                        <a:buFont typeface="Wingdings" pitchFamily="2" charset="2"/>
                        <a:buNone/>
                        <a:tabLst/>
                      </a:pPr>
                      <a:r>
                        <a:rPr kumimoji="0" lang="el-GR" sz="1200" b="1" i="0" u="none" strike="noStrike" cap="none" normalizeH="0" baseline="0" smtClean="0">
                          <a:ln>
                            <a:noFill/>
                          </a:ln>
                          <a:solidFill>
                            <a:schemeClr val="tx1"/>
                          </a:solidFill>
                          <a:effectLst/>
                          <a:latin typeface="Arial" pitchFamily="34" charset="0"/>
                        </a:rPr>
                        <a:t>11</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50000"/>
                        </a:lnSpc>
                        <a:spcBef>
                          <a:spcPct val="0"/>
                        </a:spcBef>
                        <a:spcAft>
                          <a:spcPct val="0"/>
                        </a:spcAft>
                        <a:buClrTx/>
                        <a:buSzTx/>
                        <a:buFontTx/>
                        <a:buNone/>
                        <a:tabLst/>
                      </a:pPr>
                      <a:endParaRPr kumimoji="0" lang="el-GR" sz="1400" b="1" i="0" u="none" strike="noStrike" cap="none" normalizeH="0" baseline="0" smtClean="0">
                        <a:ln>
                          <a:noFill/>
                        </a:ln>
                        <a:solidFill>
                          <a:schemeClr val="tx1"/>
                        </a:solidFill>
                        <a:effectLst/>
                        <a:latin typeface="Arial" pitchFamily="34" charset="0"/>
                        <a:cs typeface="Times New Roman" pitchFamily="18" charset="0"/>
                      </a:endParaRPr>
                    </a:p>
                    <a:p>
                      <a:pPr marL="0" marR="0" lvl="0" indent="0" algn="just" defTabSz="914400" rtl="0" eaLnBrk="1" fontAlgn="base" latinLnBrk="0" hangingPunct="1">
                        <a:lnSpc>
                          <a:spcPct val="50000"/>
                        </a:lnSpc>
                        <a:spcBef>
                          <a:spcPct val="0"/>
                        </a:spcBef>
                        <a:spcAft>
                          <a:spcPct val="0"/>
                        </a:spcAft>
                        <a:buClrTx/>
                        <a:buSzTx/>
                        <a:buFontTx/>
                        <a:buNone/>
                        <a:tabLst/>
                      </a:pPr>
                      <a:r>
                        <a:rPr kumimoji="0" lang="el-GR" sz="1400" b="1" i="0" u="none" strike="noStrike" cap="none" normalizeH="0" baseline="0" smtClean="0">
                          <a:ln>
                            <a:noFill/>
                          </a:ln>
                          <a:solidFill>
                            <a:schemeClr val="tx1"/>
                          </a:solidFill>
                          <a:effectLst/>
                          <a:latin typeface="Arial" pitchFamily="34" charset="0"/>
                          <a:cs typeface="Times New Roman" pitchFamily="18" charset="0"/>
                        </a:rPr>
                        <a:t>Ποιος βαδίζει σωστά στο πεζοδρόμιο</a:t>
                      </a:r>
                      <a:r>
                        <a:rPr kumimoji="0" lang="el-GR" sz="1400" b="1" i="0" u="none" strike="noStrike" cap="none" normalizeH="0" baseline="0" smtClean="0">
                          <a:ln>
                            <a:noFill/>
                          </a:ln>
                          <a:solidFill>
                            <a:schemeClr val="tx1"/>
                          </a:solidFill>
                          <a:effectLst/>
                          <a:latin typeface="Garamond" pitchFamily="18" charset="0"/>
                        </a:rPr>
                        <a:t>; </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5899">
                <a:tc vMerge="1">
                  <a:txBody>
                    <a:bodyPr/>
                    <a:lstStyle/>
                    <a:p>
                      <a:endParaRPr lang="el-GR"/>
                    </a:p>
                  </a:txBody>
                  <a:tcPr/>
                </a:tc>
                <a:tc>
                  <a:txBody>
                    <a:bodyPr/>
                    <a:lstStyle/>
                    <a:p>
                      <a:pPr marL="0" marR="0" lvl="0" indent="0" algn="ctr" defTabSz="914400" rtl="0" eaLnBrk="1" fontAlgn="base" latinLnBrk="0" hangingPunct="1">
                        <a:lnSpc>
                          <a:spcPct val="50000"/>
                        </a:lnSpc>
                        <a:spcBef>
                          <a:spcPct val="20000"/>
                        </a:spcBef>
                        <a:spcAft>
                          <a:spcPct val="0"/>
                        </a:spcAft>
                        <a:buClr>
                          <a:schemeClr val="hlink"/>
                        </a:buClr>
                        <a:buSzPct val="70000"/>
                        <a:buFont typeface="Wingdings" pitchFamily="2" charset="2"/>
                        <a:buNone/>
                        <a:tabLst/>
                      </a:pPr>
                      <a:endParaRPr kumimoji="0" lang="el-GR" sz="1200" b="1" i="0" u="none" strike="noStrike" cap="none" normalizeH="0" baseline="0" smtClean="0">
                        <a:ln>
                          <a:noFill/>
                        </a:ln>
                        <a:solidFill>
                          <a:schemeClr val="tx1"/>
                        </a:solidFill>
                        <a:effectLst/>
                        <a:latin typeface="Arial" pitchFamily="34" charset="0"/>
                      </a:endParaRPr>
                    </a:p>
                    <a:p>
                      <a:pPr marL="0" marR="0" lvl="0" indent="0" algn="ctr" defTabSz="914400" rtl="0" eaLnBrk="1" fontAlgn="base" latinLnBrk="0" hangingPunct="1">
                        <a:lnSpc>
                          <a:spcPct val="50000"/>
                        </a:lnSpc>
                        <a:spcBef>
                          <a:spcPct val="20000"/>
                        </a:spcBef>
                        <a:spcAft>
                          <a:spcPct val="0"/>
                        </a:spcAft>
                        <a:buClr>
                          <a:schemeClr val="hlink"/>
                        </a:buClr>
                        <a:buSzPct val="70000"/>
                        <a:buFont typeface="Wingdings" pitchFamily="2" charset="2"/>
                        <a:buNone/>
                        <a:tabLst/>
                      </a:pPr>
                      <a:r>
                        <a:rPr kumimoji="0" lang="el-GR" sz="1200" b="1" i="0" u="none" strike="noStrike" cap="none" normalizeH="0" baseline="0" smtClean="0">
                          <a:ln>
                            <a:noFill/>
                          </a:ln>
                          <a:solidFill>
                            <a:schemeClr val="tx1"/>
                          </a:solidFill>
                          <a:effectLst/>
                          <a:latin typeface="Arial" pitchFamily="34" charset="0"/>
                        </a:rPr>
                        <a:t>12</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90000"/>
                        </a:lnSpc>
                        <a:spcBef>
                          <a:spcPct val="0"/>
                        </a:spcBef>
                        <a:spcAft>
                          <a:spcPct val="0"/>
                        </a:spcAft>
                        <a:buClrTx/>
                        <a:buSzTx/>
                        <a:buFontTx/>
                        <a:buNone/>
                        <a:tabLst/>
                      </a:pPr>
                      <a:r>
                        <a:rPr kumimoji="0" lang="el-GR" sz="1400" b="1" i="0" u="none" strike="noStrike" cap="none" normalizeH="0" baseline="0" smtClean="0">
                          <a:ln>
                            <a:noFill/>
                          </a:ln>
                          <a:solidFill>
                            <a:schemeClr val="tx1"/>
                          </a:solidFill>
                          <a:effectLst/>
                          <a:latin typeface="Arial" pitchFamily="34" charset="0"/>
                          <a:cs typeface="Times New Roman" pitchFamily="18" charset="0"/>
                        </a:rPr>
                        <a:t>Πού βαδίζουν σωστά; </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1136">
                <a:tc vMerge="1">
                  <a:txBody>
                    <a:bodyPr/>
                    <a:lstStyle/>
                    <a:p>
                      <a:endParaRPr lang="el-GR"/>
                    </a:p>
                  </a:txBody>
                  <a:tcPr/>
                </a:tc>
                <a:tc>
                  <a:txBody>
                    <a:bodyPr/>
                    <a:lstStyle/>
                    <a:p>
                      <a:pPr marL="0" marR="0" lvl="0" indent="0" algn="ctr" defTabSz="914400" rtl="0" eaLnBrk="1" fontAlgn="base" latinLnBrk="0" hangingPunct="1">
                        <a:lnSpc>
                          <a:spcPct val="50000"/>
                        </a:lnSpc>
                        <a:spcBef>
                          <a:spcPct val="20000"/>
                        </a:spcBef>
                        <a:spcAft>
                          <a:spcPct val="0"/>
                        </a:spcAft>
                        <a:buClr>
                          <a:schemeClr val="hlink"/>
                        </a:buClr>
                        <a:buSzPct val="70000"/>
                        <a:buFont typeface="Wingdings" pitchFamily="2" charset="2"/>
                        <a:buNone/>
                        <a:tabLst/>
                      </a:pPr>
                      <a:endParaRPr kumimoji="0" lang="el-GR" sz="1200" b="1" i="0" u="none" strike="noStrike" cap="none" normalizeH="0" baseline="0" smtClean="0">
                        <a:ln>
                          <a:noFill/>
                        </a:ln>
                        <a:solidFill>
                          <a:schemeClr val="tx1"/>
                        </a:solidFill>
                        <a:effectLst/>
                        <a:latin typeface="Arial" pitchFamily="34" charset="0"/>
                      </a:endParaRPr>
                    </a:p>
                    <a:p>
                      <a:pPr marL="0" marR="0" lvl="0" indent="0" algn="ctr" defTabSz="914400" rtl="0" eaLnBrk="1" fontAlgn="base" latinLnBrk="0" hangingPunct="1">
                        <a:lnSpc>
                          <a:spcPct val="50000"/>
                        </a:lnSpc>
                        <a:spcBef>
                          <a:spcPct val="20000"/>
                        </a:spcBef>
                        <a:spcAft>
                          <a:spcPct val="0"/>
                        </a:spcAft>
                        <a:buClr>
                          <a:schemeClr val="hlink"/>
                        </a:buClr>
                        <a:buSzPct val="70000"/>
                        <a:buFont typeface="Wingdings" pitchFamily="2" charset="2"/>
                        <a:buNone/>
                        <a:tabLst/>
                      </a:pPr>
                      <a:r>
                        <a:rPr kumimoji="0" lang="el-GR" sz="1200" b="1" i="0" u="none" strike="noStrike" cap="none" normalizeH="0" baseline="0" smtClean="0">
                          <a:ln>
                            <a:noFill/>
                          </a:ln>
                          <a:solidFill>
                            <a:schemeClr val="tx1"/>
                          </a:solidFill>
                          <a:effectLst/>
                          <a:latin typeface="Arial" pitchFamily="34" charset="0"/>
                        </a:rPr>
                        <a:t>13</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50000"/>
                        </a:lnSpc>
                        <a:spcBef>
                          <a:spcPct val="0"/>
                        </a:spcBef>
                        <a:spcAft>
                          <a:spcPct val="0"/>
                        </a:spcAft>
                        <a:buClrTx/>
                        <a:buSzTx/>
                        <a:buFontTx/>
                        <a:buNone/>
                        <a:tabLst/>
                      </a:pPr>
                      <a:endParaRPr kumimoji="0" lang="el-GR" sz="1400" b="1" i="0" u="none" strike="noStrike" cap="none" normalizeH="0" baseline="0" smtClean="0">
                        <a:ln>
                          <a:noFill/>
                        </a:ln>
                        <a:solidFill>
                          <a:schemeClr val="tx1"/>
                        </a:solidFill>
                        <a:effectLst/>
                        <a:latin typeface="Arial" pitchFamily="34" charset="0"/>
                        <a:cs typeface="Times New Roman" pitchFamily="18" charset="0"/>
                      </a:endParaRPr>
                    </a:p>
                    <a:p>
                      <a:pPr marL="0" marR="0" lvl="0" indent="0" algn="just" defTabSz="914400" rtl="0" eaLnBrk="1" fontAlgn="base" latinLnBrk="0" hangingPunct="1">
                        <a:lnSpc>
                          <a:spcPct val="50000"/>
                        </a:lnSpc>
                        <a:spcBef>
                          <a:spcPct val="0"/>
                        </a:spcBef>
                        <a:spcAft>
                          <a:spcPct val="0"/>
                        </a:spcAft>
                        <a:buClrTx/>
                        <a:buSzTx/>
                        <a:buFontTx/>
                        <a:buNone/>
                        <a:tabLst/>
                      </a:pPr>
                      <a:r>
                        <a:rPr kumimoji="0" lang="el-GR" sz="1400" b="1" i="0" u="none" strike="noStrike" cap="none" normalizeH="0" baseline="0" smtClean="0">
                          <a:ln>
                            <a:noFill/>
                          </a:ln>
                          <a:solidFill>
                            <a:schemeClr val="tx1"/>
                          </a:solidFill>
                          <a:effectLst/>
                          <a:latin typeface="Arial" pitchFamily="34" charset="0"/>
                          <a:cs typeface="Times New Roman" pitchFamily="18" charset="0"/>
                        </a:rPr>
                        <a:t>Ποιος περνά το δρόμο με περισσότερη ασφάλεια; </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39487">
                <a:tc vMerge="1">
                  <a:txBody>
                    <a:bodyPr/>
                    <a:lstStyle/>
                    <a:p>
                      <a:endParaRPr lang="el-GR"/>
                    </a:p>
                  </a:txBody>
                  <a:tcPr/>
                </a:tc>
                <a:tc>
                  <a:txBody>
                    <a:bodyPr/>
                    <a:lstStyle/>
                    <a:p>
                      <a:pPr marL="0" marR="0" lvl="0" indent="0" algn="ctr" defTabSz="914400" rtl="0" eaLnBrk="1" fontAlgn="base" latinLnBrk="0" hangingPunct="1">
                        <a:lnSpc>
                          <a:spcPct val="50000"/>
                        </a:lnSpc>
                        <a:spcBef>
                          <a:spcPct val="20000"/>
                        </a:spcBef>
                        <a:spcAft>
                          <a:spcPct val="0"/>
                        </a:spcAft>
                        <a:buClr>
                          <a:schemeClr val="hlink"/>
                        </a:buClr>
                        <a:buSzPct val="70000"/>
                        <a:buFont typeface="Wingdings" pitchFamily="2" charset="2"/>
                        <a:buNone/>
                        <a:tabLst/>
                      </a:pPr>
                      <a:endParaRPr kumimoji="0" lang="el-GR" sz="1200" b="1" i="0" u="none" strike="noStrike" cap="none" normalizeH="0" baseline="0" smtClean="0">
                        <a:ln>
                          <a:noFill/>
                        </a:ln>
                        <a:solidFill>
                          <a:schemeClr val="tx1"/>
                        </a:solidFill>
                        <a:effectLst/>
                        <a:latin typeface="Arial" pitchFamily="34" charset="0"/>
                      </a:endParaRPr>
                    </a:p>
                    <a:p>
                      <a:pPr marL="0" marR="0" lvl="0" indent="0" algn="ctr" defTabSz="914400" rtl="0" eaLnBrk="1" fontAlgn="base" latinLnBrk="0" hangingPunct="1">
                        <a:lnSpc>
                          <a:spcPct val="50000"/>
                        </a:lnSpc>
                        <a:spcBef>
                          <a:spcPct val="20000"/>
                        </a:spcBef>
                        <a:spcAft>
                          <a:spcPct val="0"/>
                        </a:spcAft>
                        <a:buClr>
                          <a:schemeClr val="hlink"/>
                        </a:buClr>
                        <a:buSzPct val="70000"/>
                        <a:buFont typeface="Wingdings" pitchFamily="2" charset="2"/>
                        <a:buNone/>
                        <a:tabLst/>
                      </a:pPr>
                      <a:r>
                        <a:rPr kumimoji="0" lang="el-GR" sz="1200" b="1" i="0" u="none" strike="noStrike" cap="none" normalizeH="0" baseline="0" smtClean="0">
                          <a:ln>
                            <a:noFill/>
                          </a:ln>
                          <a:solidFill>
                            <a:schemeClr val="tx1"/>
                          </a:solidFill>
                          <a:effectLst/>
                          <a:latin typeface="Arial" pitchFamily="34" charset="0"/>
                        </a:rPr>
                        <a:t>14</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50000"/>
                        </a:lnSpc>
                        <a:spcBef>
                          <a:spcPct val="0"/>
                        </a:spcBef>
                        <a:spcAft>
                          <a:spcPct val="0"/>
                        </a:spcAft>
                        <a:buClrTx/>
                        <a:buSzTx/>
                        <a:buFontTx/>
                        <a:buNone/>
                        <a:tabLst/>
                      </a:pPr>
                      <a:endParaRPr kumimoji="0" lang="el-GR" sz="1400" b="1" i="0" u="none" strike="noStrike" cap="none" normalizeH="0" baseline="0" smtClean="0">
                        <a:ln>
                          <a:noFill/>
                        </a:ln>
                        <a:solidFill>
                          <a:schemeClr val="tx1"/>
                        </a:solidFill>
                        <a:effectLst/>
                        <a:latin typeface="Arial" pitchFamily="34" charset="0"/>
                        <a:cs typeface="Times New Roman" pitchFamily="18" charset="0"/>
                      </a:endParaRPr>
                    </a:p>
                    <a:p>
                      <a:pPr marL="0" marR="0" lvl="0" indent="0" algn="just" defTabSz="914400" rtl="0" eaLnBrk="1" fontAlgn="base" latinLnBrk="0" hangingPunct="1">
                        <a:lnSpc>
                          <a:spcPct val="80000"/>
                        </a:lnSpc>
                        <a:spcBef>
                          <a:spcPct val="0"/>
                        </a:spcBef>
                        <a:spcAft>
                          <a:spcPct val="0"/>
                        </a:spcAft>
                        <a:buClrTx/>
                        <a:buSzTx/>
                        <a:buFontTx/>
                        <a:buNone/>
                        <a:tabLst/>
                      </a:pPr>
                      <a:r>
                        <a:rPr kumimoji="0" lang="el-GR" sz="1400" b="1" i="0" u="none" strike="noStrike" cap="none" normalizeH="0" baseline="0" smtClean="0">
                          <a:ln>
                            <a:noFill/>
                          </a:ln>
                          <a:solidFill>
                            <a:schemeClr val="tx1"/>
                          </a:solidFill>
                          <a:effectLst/>
                          <a:latin typeface="Arial" pitchFamily="34" charset="0"/>
                          <a:cs typeface="Times New Roman" pitchFamily="18" charset="0"/>
                        </a:rPr>
                        <a:t>Ποιος στέκεται  σωστά κοιτώντας δεξιά και αριστερά για να περάσει ανάμεσα από τα παρκαρισμένα αυτοκίνητα; </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1473">
                <a:tc vMerge="1">
                  <a:txBody>
                    <a:bodyPr/>
                    <a:lstStyle/>
                    <a:p>
                      <a:endParaRPr lang="el-GR"/>
                    </a:p>
                  </a:txBody>
                  <a:tcPr/>
                </a:tc>
                <a:tc>
                  <a:txBody>
                    <a:bodyPr/>
                    <a:lstStyle/>
                    <a:p>
                      <a:pPr marL="0" marR="0" lvl="0" indent="0" algn="ctr" defTabSz="914400" rtl="0" eaLnBrk="1" fontAlgn="base" latinLnBrk="0" hangingPunct="1">
                        <a:lnSpc>
                          <a:spcPct val="50000"/>
                        </a:lnSpc>
                        <a:spcBef>
                          <a:spcPct val="20000"/>
                        </a:spcBef>
                        <a:spcAft>
                          <a:spcPct val="0"/>
                        </a:spcAft>
                        <a:buClr>
                          <a:schemeClr val="hlink"/>
                        </a:buClr>
                        <a:buSzPct val="70000"/>
                        <a:buFont typeface="Wingdings" pitchFamily="2" charset="2"/>
                        <a:buNone/>
                        <a:tabLst/>
                      </a:pPr>
                      <a:endParaRPr kumimoji="0" lang="el-GR" sz="1200" b="1" i="0" u="none" strike="noStrike" cap="none" normalizeH="0" baseline="0" smtClean="0">
                        <a:ln>
                          <a:noFill/>
                        </a:ln>
                        <a:solidFill>
                          <a:schemeClr val="tx1"/>
                        </a:solidFill>
                        <a:effectLst/>
                        <a:latin typeface="Arial" pitchFamily="34" charset="0"/>
                      </a:endParaRPr>
                    </a:p>
                    <a:p>
                      <a:pPr marL="0" marR="0" lvl="0" indent="0" algn="ctr" defTabSz="914400" rtl="0" eaLnBrk="1" fontAlgn="base" latinLnBrk="0" hangingPunct="1">
                        <a:lnSpc>
                          <a:spcPct val="50000"/>
                        </a:lnSpc>
                        <a:spcBef>
                          <a:spcPct val="20000"/>
                        </a:spcBef>
                        <a:spcAft>
                          <a:spcPct val="0"/>
                        </a:spcAft>
                        <a:buClr>
                          <a:schemeClr val="hlink"/>
                        </a:buClr>
                        <a:buSzPct val="70000"/>
                        <a:buFont typeface="Wingdings" pitchFamily="2" charset="2"/>
                        <a:buNone/>
                        <a:tabLst/>
                      </a:pPr>
                      <a:r>
                        <a:rPr kumimoji="0" lang="el-GR" sz="1200" b="1" i="0" u="none" strike="noStrike" cap="none" normalizeH="0" baseline="0" smtClean="0">
                          <a:ln>
                            <a:noFill/>
                          </a:ln>
                          <a:solidFill>
                            <a:schemeClr val="tx1"/>
                          </a:solidFill>
                          <a:effectLst/>
                          <a:latin typeface="Arial" pitchFamily="34" charset="0"/>
                        </a:rPr>
                        <a:t>15</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50000"/>
                        </a:lnSpc>
                        <a:spcBef>
                          <a:spcPct val="0"/>
                        </a:spcBef>
                        <a:spcAft>
                          <a:spcPct val="0"/>
                        </a:spcAft>
                        <a:buClrTx/>
                        <a:buSzTx/>
                        <a:buFontTx/>
                        <a:buNone/>
                        <a:tabLst/>
                      </a:pPr>
                      <a:endParaRPr kumimoji="0" lang="el-GR" sz="1400" b="1" i="0" u="none" strike="noStrike" cap="none" normalizeH="0" baseline="0" smtClean="0">
                        <a:ln>
                          <a:noFill/>
                        </a:ln>
                        <a:solidFill>
                          <a:schemeClr val="tx1"/>
                        </a:solidFill>
                        <a:effectLst/>
                        <a:latin typeface="Arial" pitchFamily="34" charset="0"/>
                        <a:cs typeface="Times New Roman" pitchFamily="18" charset="0"/>
                      </a:endParaRPr>
                    </a:p>
                    <a:p>
                      <a:pPr marL="0" marR="0" lvl="0" indent="0" algn="just" defTabSz="914400" rtl="0" eaLnBrk="1" fontAlgn="base" latinLnBrk="0" hangingPunct="1">
                        <a:lnSpc>
                          <a:spcPct val="50000"/>
                        </a:lnSpc>
                        <a:spcBef>
                          <a:spcPct val="0"/>
                        </a:spcBef>
                        <a:spcAft>
                          <a:spcPct val="0"/>
                        </a:spcAft>
                        <a:buClrTx/>
                        <a:buSzTx/>
                        <a:buFontTx/>
                        <a:buNone/>
                        <a:tabLst/>
                      </a:pPr>
                      <a:r>
                        <a:rPr kumimoji="0" lang="el-GR" sz="1400" b="1" i="0" u="none" strike="noStrike" cap="none" normalizeH="0" baseline="0" smtClean="0">
                          <a:ln>
                            <a:noFill/>
                          </a:ln>
                          <a:solidFill>
                            <a:schemeClr val="tx1"/>
                          </a:solidFill>
                          <a:effectLst/>
                          <a:latin typeface="Arial" pitchFamily="34" charset="0"/>
                          <a:cs typeface="Times New Roman" pitchFamily="18" charset="0"/>
                        </a:rPr>
                        <a:t>Ποιοι έχουν σταθεί σωστά περιμένοντας το λεωφορείο; </a:t>
                      </a:r>
                      <a:r>
                        <a:rPr kumimoji="0" lang="el-GR" sz="1400" b="1" i="0" u="none" strike="noStrike" cap="none" normalizeH="0" baseline="0" smtClean="0">
                          <a:ln>
                            <a:noFill/>
                          </a:ln>
                          <a:solidFill>
                            <a:schemeClr val="tx1"/>
                          </a:solidFill>
                          <a:effectLst/>
                          <a:latin typeface="Garamond" pitchFamily="18" charset="0"/>
                        </a:rPr>
                        <a:t>…………………….</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8218" name="Rectangle 810"/>
          <p:cNvSpPr>
            <a:spLocks noRot="1" noChangeArrowheads="1"/>
          </p:cNvSpPr>
          <p:nvPr/>
        </p:nvSpPr>
        <p:spPr bwMode="auto">
          <a:xfrm>
            <a:off x="457200" y="260350"/>
            <a:ext cx="8229600" cy="576263"/>
          </a:xfrm>
          <a:prstGeom prst="rect">
            <a:avLst/>
          </a:prstGeom>
          <a:noFill/>
          <a:ln w="9525">
            <a:noFill/>
            <a:miter lim="800000"/>
            <a:headEnd/>
            <a:tailEnd/>
          </a:ln>
        </p:spPr>
        <p:txBody>
          <a:bodyPr anchor="ctr"/>
          <a:lstStyle/>
          <a:p>
            <a:pPr algn="ctr"/>
            <a:r>
              <a:rPr lang="el-GR" sz="2400" b="1">
                <a:solidFill>
                  <a:schemeClr val="tx2"/>
                </a:solidFill>
                <a:latin typeface="Arial" charset="0"/>
              </a:rPr>
              <a:t>ΠΙΝΑΚΑΣ 1</a:t>
            </a:r>
          </a:p>
        </p:txBody>
      </p:sp>
      <p:sp>
        <p:nvSpPr>
          <p:cNvPr id="18232" name="Line 824"/>
          <p:cNvSpPr>
            <a:spLocks noChangeShapeType="1"/>
          </p:cNvSpPr>
          <p:nvPr/>
        </p:nvSpPr>
        <p:spPr bwMode="auto">
          <a:xfrm>
            <a:off x="179388" y="4941888"/>
            <a:ext cx="1800225" cy="0"/>
          </a:xfrm>
          <a:prstGeom prst="line">
            <a:avLst/>
          </a:prstGeom>
          <a:noFill/>
          <a:ln w="9525">
            <a:solidFill>
              <a:schemeClr val="bg2"/>
            </a:solidFill>
            <a:round/>
            <a:headEnd/>
            <a:tailEnd/>
          </a:ln>
        </p:spPr>
        <p:txBody>
          <a:bodyPr/>
          <a:lstStyle/>
          <a:p>
            <a:endParaRPr lang="el-G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18218"/>
                                        </p:tgtEl>
                                        <p:attrNameLst>
                                          <p:attrName>style.visibility</p:attrName>
                                        </p:attrNameLst>
                                      </p:cBhvr>
                                      <p:to>
                                        <p:strVal val="visible"/>
                                      </p:to>
                                    </p:set>
                                    <p:animEffect transition="in" filter="strips(downLeft)">
                                      <p:cBhvr>
                                        <p:cTn id="7" dur="500"/>
                                        <p:tgtEl>
                                          <p:spTgt spid="18218"/>
                                        </p:tgtEl>
                                      </p:cBhvr>
                                    </p:animEffect>
                                  </p:childTnLst>
                                </p:cTn>
                              </p:par>
                            </p:childTnLst>
                          </p:cTn>
                        </p:par>
                        <p:par>
                          <p:cTn id="8" fill="hold" nodeType="afterGroup">
                            <p:stCondLst>
                              <p:cond delay="500"/>
                            </p:stCondLst>
                            <p:childTnLst>
                              <p:par>
                                <p:cTn id="9" presetID="18" presetClass="entr" presetSubtype="12" fill="hold" nodeType="afterEffect">
                                  <p:stCondLst>
                                    <p:cond delay="0"/>
                                  </p:stCondLst>
                                  <p:childTnLst>
                                    <p:set>
                                      <p:cBhvr>
                                        <p:cTn id="10" dur="1" fill="hold">
                                          <p:stCondLst>
                                            <p:cond delay="0"/>
                                          </p:stCondLst>
                                        </p:cTn>
                                        <p:tgtEl>
                                          <p:spTgt spid="18239"/>
                                        </p:tgtEl>
                                        <p:attrNameLst>
                                          <p:attrName>style.visibility</p:attrName>
                                        </p:attrNameLst>
                                      </p:cBhvr>
                                      <p:to>
                                        <p:strVal val="visible"/>
                                      </p:to>
                                    </p:set>
                                    <p:animEffect transition="in" filter="strips(downLeft)">
                                      <p:cBhvr>
                                        <p:cTn id="11" dur="500"/>
                                        <p:tgtEl>
                                          <p:spTgt spid="18239"/>
                                        </p:tgtEl>
                                      </p:cBhvr>
                                    </p:animEffect>
                                  </p:childTnLst>
                                </p:cTn>
                              </p:par>
                            </p:childTnLst>
                          </p:cTn>
                        </p:par>
                        <p:par>
                          <p:cTn id="12" fill="hold" nodeType="afterGroup">
                            <p:stCondLst>
                              <p:cond delay="1000"/>
                            </p:stCondLst>
                            <p:childTnLst>
                              <p:par>
                                <p:cTn id="13" presetID="18" presetClass="entr" presetSubtype="12" fill="hold" grpId="0" nodeType="afterEffect">
                                  <p:stCondLst>
                                    <p:cond delay="0"/>
                                  </p:stCondLst>
                                  <p:childTnLst>
                                    <p:set>
                                      <p:cBhvr>
                                        <p:cTn id="14" dur="1" fill="hold">
                                          <p:stCondLst>
                                            <p:cond delay="0"/>
                                          </p:stCondLst>
                                        </p:cTn>
                                        <p:tgtEl>
                                          <p:spTgt spid="18232"/>
                                        </p:tgtEl>
                                        <p:attrNameLst>
                                          <p:attrName>style.visibility</p:attrName>
                                        </p:attrNameLst>
                                      </p:cBhvr>
                                      <p:to>
                                        <p:strVal val="visible"/>
                                      </p:to>
                                    </p:set>
                                    <p:animEffect transition="in" filter="strips(downLeft)">
                                      <p:cBhvr>
                                        <p:cTn id="15" dur="500"/>
                                        <p:tgtEl>
                                          <p:spTgt spid="182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218" grpId="0"/>
      <p:bldP spid="18232" grpId="0" animBg="1"/>
    </p:bldLst>
  </p:timing>
</p:sld>
</file>

<file path=ppt/theme/theme1.xml><?xml version="1.0" encoding="utf-8"?>
<a:theme xmlns:a="http://schemas.openxmlformats.org/drawingml/2006/main" name="Ροή">
  <a:themeElements>
    <a:clrScheme name="Ροή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Ροή">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Ροή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Ροή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Ροή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Ροή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Ροή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Ροή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Ροή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Ροή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Ροή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Stream</Template>
  <TotalTime>390</TotalTime>
  <Words>1711</Words>
  <Application>Microsoft PowerPoint</Application>
  <PresentationFormat>On-screen Show (4:3)</PresentationFormat>
  <Paragraphs>180</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Garamond</vt:lpstr>
      <vt:lpstr>Arial</vt:lpstr>
      <vt:lpstr>Wingdings</vt:lpstr>
      <vt:lpstr>Calibri</vt:lpstr>
      <vt:lpstr>Times New Roman</vt:lpstr>
      <vt:lpstr>Ροή</vt:lpstr>
      <vt:lpstr>ΕΦΑΡΜΟΓΗ ΠΡΟΓΡΑΜΜΑΤΟΣ ΚΥΚΛΟΦΟΡΙΑΚΗΣ ΑΓΩΓΗΣ ΣΕ ΕΝΗΛΙΚΕΣ ΜΕ ΕΛΑΦΡΑ ΝΟΗΤΙΚΗ ΚΑΘΥΣΤΕΡΗΣΗ </vt:lpstr>
      <vt:lpstr>Slide 2</vt:lpstr>
      <vt:lpstr>Slide 3</vt:lpstr>
      <vt:lpstr>Slide 4</vt:lpstr>
      <vt:lpstr>ΣΚΟΠΟΣ</vt:lpstr>
      <vt:lpstr>ΔΕΙΓΜΑ</vt:lpstr>
      <vt:lpstr>ΔΕΙΓΜΑ (συν)</vt:lpstr>
      <vt:lpstr>ΜΕΘΟΔΟΛΟΓΙΑ …</vt:lpstr>
      <vt:lpstr>Slide 9</vt:lpstr>
      <vt:lpstr>… ΜΕΘΟΔΟΛΟΓΙΑ …</vt:lpstr>
      <vt:lpstr>Slide 11</vt:lpstr>
      <vt:lpstr>Slide 12</vt:lpstr>
      <vt:lpstr>… ΜΕΘΟΔΟΛΟΓΙΑ</vt:lpstr>
      <vt:lpstr>ΕΠΑΝΑΞΙΟΛΟΓΗΣΗ</vt:lpstr>
      <vt:lpstr>ΑΠΟΤΕΛΕΣΜΑΤΑ</vt:lpstr>
      <vt:lpstr>ΣΥΖΗΤΗΣΗ …</vt:lpstr>
      <vt:lpstr>… ΣΥΖΗΤΗΣΗ</vt:lpstr>
      <vt:lpstr>ΣΑΣ ΕΥΧΑΡΙΣΤΩ ΓΙΑ ΤΗΝ ΠΡΟΣΟΧΗ ΣΑΣ!</vt:lpstr>
    </vt:vector>
  </TitlesOfParts>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ΕΦΑΡΜΟΓΗ ΠΡΟΓΡΑΜΜΑΤΟΣ ΚΥΚΛΟΦΟΡΙΑΚΗΣ ΑΓΩΓΗΣ ΣΕ ΕΝΗΛΙΚΕΣ ΜΕ ΕΛΑΦΡΑ ΝΟΗΤΙΚΗ ΚΑΘΥΣΤΕΡΗΣΗ</dc:title>
  <dc:creator>PERSONAL</dc:creator>
  <cp:lastModifiedBy>User</cp:lastModifiedBy>
  <cp:revision>27</cp:revision>
  <dcterms:created xsi:type="dcterms:W3CDTF">2005-11-03T14:35:00Z</dcterms:created>
  <dcterms:modified xsi:type="dcterms:W3CDTF">2017-01-30T21:16:33Z</dcterms:modified>
</cp:coreProperties>
</file>