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4"/>
  </p:notesMasterIdLst>
  <p:handoutMasterIdLst>
    <p:handoutMasterId r:id="rId35"/>
  </p:handoutMasterIdLst>
  <p:sldIdLst>
    <p:sldId id="327" r:id="rId2"/>
    <p:sldId id="317" r:id="rId3"/>
    <p:sldId id="310" r:id="rId4"/>
    <p:sldId id="309" r:id="rId5"/>
    <p:sldId id="308" r:id="rId6"/>
    <p:sldId id="326" r:id="rId7"/>
    <p:sldId id="329" r:id="rId8"/>
    <p:sldId id="351" r:id="rId9"/>
    <p:sldId id="352" r:id="rId10"/>
    <p:sldId id="353" r:id="rId11"/>
    <p:sldId id="354" r:id="rId12"/>
    <p:sldId id="331" r:id="rId13"/>
    <p:sldId id="355" r:id="rId14"/>
    <p:sldId id="337" r:id="rId15"/>
    <p:sldId id="338" r:id="rId16"/>
    <p:sldId id="339" r:id="rId17"/>
    <p:sldId id="322" r:id="rId18"/>
    <p:sldId id="356" r:id="rId19"/>
    <p:sldId id="340" r:id="rId20"/>
    <p:sldId id="341" r:id="rId21"/>
    <p:sldId id="342" r:id="rId22"/>
    <p:sldId id="343" r:id="rId23"/>
    <p:sldId id="344" r:id="rId24"/>
    <p:sldId id="345" r:id="rId25"/>
    <p:sldId id="346" r:id="rId26"/>
    <p:sldId id="347" r:id="rId27"/>
    <p:sldId id="348" r:id="rId28"/>
    <p:sldId id="270" r:id="rId29"/>
    <p:sldId id="349" r:id="rId30"/>
    <p:sldId id="350" r:id="rId31"/>
    <p:sldId id="272" r:id="rId32"/>
    <p:sldId id="332" r:id="rId33"/>
  </p:sldIdLst>
  <p:sldSz cx="9144000" cy="6858000" type="screen4x3"/>
  <p:notesSz cx="6858000" cy="91440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3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3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3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3200" kern="1200">
        <a:solidFill>
          <a:schemeClr val="tx1"/>
        </a:solidFill>
        <a:latin typeface="Times New Roman" pitchFamily="18" charset="0"/>
        <a:ea typeface="+mn-ea"/>
        <a:cs typeface="Arial" charset="0"/>
      </a:defRPr>
    </a:lvl5pPr>
    <a:lvl6pPr marL="2286000" algn="l" defTabSz="914400" rtl="0" eaLnBrk="1" latinLnBrk="0" hangingPunct="1">
      <a:defRPr sz="3200" kern="1200">
        <a:solidFill>
          <a:schemeClr val="tx1"/>
        </a:solidFill>
        <a:latin typeface="Times New Roman" pitchFamily="18" charset="0"/>
        <a:ea typeface="+mn-ea"/>
        <a:cs typeface="Arial" charset="0"/>
      </a:defRPr>
    </a:lvl6pPr>
    <a:lvl7pPr marL="2743200" algn="l" defTabSz="914400" rtl="0" eaLnBrk="1" latinLnBrk="0" hangingPunct="1">
      <a:defRPr sz="3200" kern="1200">
        <a:solidFill>
          <a:schemeClr val="tx1"/>
        </a:solidFill>
        <a:latin typeface="Times New Roman" pitchFamily="18" charset="0"/>
        <a:ea typeface="+mn-ea"/>
        <a:cs typeface="Arial" charset="0"/>
      </a:defRPr>
    </a:lvl7pPr>
    <a:lvl8pPr marL="3200400" algn="l" defTabSz="914400" rtl="0" eaLnBrk="1" latinLnBrk="0" hangingPunct="1">
      <a:defRPr sz="3200" kern="1200">
        <a:solidFill>
          <a:schemeClr val="tx1"/>
        </a:solidFill>
        <a:latin typeface="Times New Roman" pitchFamily="18" charset="0"/>
        <a:ea typeface="+mn-ea"/>
        <a:cs typeface="Arial" charset="0"/>
      </a:defRPr>
    </a:lvl8pPr>
    <a:lvl9pPr marL="3657600" algn="l" defTabSz="914400" rtl="0" eaLnBrk="1" latinLnBrk="0" hangingPunct="1">
      <a:defRPr sz="3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Νατάσα" initials="Ν"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2810" autoAdjust="0"/>
    <p:restoredTop sz="81541" autoAdjust="0"/>
  </p:normalViewPr>
  <p:slideViewPr>
    <p:cSldViewPr>
      <p:cViewPr>
        <p:scale>
          <a:sx n="78" d="100"/>
          <a:sy n="78" d="100"/>
        </p:scale>
        <p:origin x="-15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3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6-01T00:11:09.057" idx="8">
    <p:pos x="1321" y="318"/>
    <p:text>ΑΥΤΑ ΔΕΝ ΕΙΝΑΙ ΣΤΟ ΚΕΦΑΛΑΙΟ ΑΠΟΤΕΛΣΜΑΤΑ?????????
ΔΕΝ ΜΠΑΙΝΕΙΣ ΑΠΟΤΟΜΑ?
ΔΕΝ ΘΑ ΠΡΕΠΕΙ ΝΑ ΜΑΣ ΠΕΙΣ ΤΙ ΜΕΘΟΔΟ ΕΦΑΡΜΟΣΕΣ, ΠΟΙΕΣ ΑΝΑΛΥΣΕΙΣ ΕΚΑΝΕΣ?
ΥΠΑΡΧΕΙ ΕΝΑ ΚΕΝΟ, ΕΝΑ ΑΛΑΜ ΑΠΟΤΟΜΟ ΑΠΟ ΤΗΝ ΠΑΡΟΥΣΙΑΣΗ ΤΟΥ ΔΕΙΓΜΑΤΟΣ ΣΤΑ ΑΠΟΤΕΛΣΜΑΤΑ!!!!!!!!!!!!!!!!!!!!!!!
ΔΕΝ ΥΠΑΡΧΕΙ ΣΕΙΡΑ!</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20000"/>
              </a:spcBef>
              <a:defRPr sz="1200">
                <a:cs typeface="+mn-cs"/>
              </a:defRPr>
            </a:lvl1pPr>
          </a:lstStyle>
          <a:p>
            <a:pPr>
              <a:defRPr/>
            </a:pPr>
            <a:endParaRPr lang="el-GR"/>
          </a:p>
        </p:txBody>
      </p:sp>
      <p:sp>
        <p:nvSpPr>
          <p:cNvPr id="114691"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20000"/>
              </a:spcBef>
              <a:defRPr sz="1200">
                <a:cs typeface="+mn-cs"/>
              </a:defRPr>
            </a:lvl1pPr>
          </a:lstStyle>
          <a:p>
            <a:pPr>
              <a:defRPr/>
            </a:pPr>
            <a:endParaRPr lang="el-GR"/>
          </a:p>
        </p:txBody>
      </p:sp>
      <p:sp>
        <p:nvSpPr>
          <p:cNvPr id="114692"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20000"/>
              </a:spcBef>
              <a:defRPr sz="1200">
                <a:cs typeface="+mn-cs"/>
              </a:defRPr>
            </a:lvl1pPr>
          </a:lstStyle>
          <a:p>
            <a:pPr>
              <a:defRPr/>
            </a:pPr>
            <a:endParaRPr lang="el-GR"/>
          </a:p>
        </p:txBody>
      </p:sp>
      <p:sp>
        <p:nvSpPr>
          <p:cNvPr id="114693"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20000"/>
              </a:spcBef>
              <a:defRPr sz="1200">
                <a:cs typeface="+mn-cs"/>
              </a:defRPr>
            </a:lvl1pPr>
          </a:lstStyle>
          <a:p>
            <a:pPr>
              <a:defRPr/>
            </a:pPr>
            <a:fld id="{C71B401C-B64B-431A-A33E-B0FBEC9C6537}"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20000"/>
              </a:spcBef>
              <a:defRPr sz="1200">
                <a:cs typeface="+mn-cs"/>
              </a:defRPr>
            </a:lvl1pPr>
          </a:lstStyle>
          <a:p>
            <a:pPr>
              <a:defRPr/>
            </a:pPr>
            <a:endParaRPr lang="el-GR"/>
          </a:p>
        </p:txBody>
      </p:sp>
      <p:sp>
        <p:nvSpPr>
          <p:cNvPr id="132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20000"/>
              </a:spcBef>
              <a:defRPr sz="1200">
                <a:cs typeface="+mn-cs"/>
              </a:defRPr>
            </a:lvl1pPr>
          </a:lstStyle>
          <a:p>
            <a:pPr>
              <a:defRPr/>
            </a:pPr>
            <a:endParaRPr lang="el-GR"/>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2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132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20000"/>
              </a:spcBef>
              <a:defRPr sz="1200">
                <a:cs typeface="+mn-cs"/>
              </a:defRPr>
            </a:lvl1pPr>
          </a:lstStyle>
          <a:p>
            <a:pPr>
              <a:defRPr/>
            </a:pPr>
            <a:endParaRPr lang="el-GR"/>
          </a:p>
        </p:txBody>
      </p:sp>
      <p:sp>
        <p:nvSpPr>
          <p:cNvPr id="132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20000"/>
              </a:spcBef>
              <a:defRPr sz="1200">
                <a:cs typeface="+mn-cs"/>
              </a:defRPr>
            </a:lvl1pPr>
          </a:lstStyle>
          <a:p>
            <a:pPr>
              <a:defRPr/>
            </a:pPr>
            <a:fld id="{AA37E66E-B683-4513-850C-039E7E95B757}"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DCA59B16-11B4-47F6-BB73-9855CAD3BC8D}" type="slidenum">
              <a:rPr lang="el-GR" smtClean="0"/>
              <a:pPr>
                <a:defRPr/>
              </a:pPr>
              <a:t>17</a:t>
            </a:fld>
            <a:endParaRPr lang="el-GR" smtClean="0"/>
          </a:p>
        </p:txBody>
      </p:sp>
      <p:sp>
        <p:nvSpPr>
          <p:cNvPr id="36867" name="Rectangle 2050"/>
          <p:cNvSpPr>
            <a:spLocks noGrp="1" noRot="1" noChangeAspect="1" noChangeArrowheads="1" noTextEdit="1"/>
          </p:cNvSpPr>
          <p:nvPr>
            <p:ph type="sldImg"/>
          </p:nvPr>
        </p:nvSpPr>
        <p:spPr>
          <a:ln/>
        </p:spPr>
      </p:sp>
      <p:sp>
        <p:nvSpPr>
          <p:cNvPr id="36868" name="Rectangle 2051"/>
          <p:cNvSpPr>
            <a:spLocks noGrp="1" noChangeArrowheads="1"/>
          </p:cNvSpPr>
          <p:nvPr>
            <p:ph type="body" idx="1"/>
          </p:nvPr>
        </p:nvSpPr>
        <p:spPr>
          <a:noFill/>
          <a:ln/>
        </p:spPr>
        <p:txBody>
          <a:bodyPr/>
          <a:lstStyle/>
          <a:p>
            <a:pPr eaLnBrk="1" hangingPunct="1"/>
            <a:r>
              <a:rPr lang="el-GR" smtClean="0"/>
              <a:t>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6362700" cy="6858000"/>
            <a:chOff x="0" y="0"/>
            <a:chExt cx="4008" cy="4320"/>
          </a:xfrm>
        </p:grpSpPr>
        <p:pic>
          <p:nvPicPr>
            <p:cNvPr id="5" name="Picture 8" descr="Expbanna"/>
            <p:cNvPicPr>
              <a:picLocks noChangeAspect="1" noChangeArrowheads="1"/>
            </p:cNvPicPr>
            <p:nvPr/>
          </p:nvPicPr>
          <p:blipFill>
            <a:blip r:embed="rId2"/>
            <a:srcRect/>
            <a:stretch>
              <a:fillRect/>
            </a:stretch>
          </p:blipFill>
          <p:spPr bwMode="invGray">
            <a:xfrm>
              <a:off x="0" y="0"/>
              <a:ext cx="432" cy="4320"/>
            </a:xfrm>
            <a:prstGeom prst="rect">
              <a:avLst/>
            </a:prstGeom>
            <a:noFill/>
            <a:ln w="9525">
              <a:noFill/>
              <a:miter lim="800000"/>
              <a:headEnd/>
              <a:tailEnd/>
            </a:ln>
          </p:spPr>
        </p:pic>
        <p:pic>
          <p:nvPicPr>
            <p:cNvPr id="6" name="Picture 9" descr="EXPHORSA"/>
            <p:cNvPicPr>
              <a:picLocks noChangeAspect="1" noChangeArrowheads="1"/>
            </p:cNvPicPr>
            <p:nvPr/>
          </p:nvPicPr>
          <p:blipFill>
            <a:blip r:embed="rId3"/>
            <a:srcRect/>
            <a:stretch>
              <a:fillRect/>
            </a:stretch>
          </p:blipFill>
          <p:spPr bwMode="auto">
            <a:xfrm>
              <a:off x="2208" y="3600"/>
              <a:ext cx="1800" cy="60"/>
            </a:xfrm>
            <a:prstGeom prst="rect">
              <a:avLst/>
            </a:prstGeom>
            <a:noFill/>
            <a:ln w="9525">
              <a:noFill/>
              <a:miter lim="800000"/>
              <a:headEnd/>
              <a:tailEnd/>
            </a:ln>
          </p:spPr>
        </p:pic>
      </p:grpSp>
      <p:pic>
        <p:nvPicPr>
          <p:cNvPr id="7" name="Picture 10" descr="EXPHORSA"/>
          <p:cNvPicPr>
            <a:picLocks noChangeAspect="1" noChangeArrowheads="1"/>
          </p:cNvPicPr>
          <p:nvPr/>
        </p:nvPicPr>
        <p:blipFill>
          <a:blip r:embed="rId4"/>
          <a:srcRect/>
          <a:stretch>
            <a:fillRect/>
          </a:stretch>
        </p:blipFill>
        <p:spPr bwMode="auto">
          <a:xfrm>
            <a:off x="1981200" y="3657600"/>
            <a:ext cx="5715000" cy="95250"/>
          </a:xfrm>
          <a:prstGeom prst="rect">
            <a:avLst/>
          </a:prstGeom>
          <a:noFill/>
          <a:ln w="9525">
            <a:noFill/>
            <a:miter lim="800000"/>
            <a:headEnd/>
            <a:tailEnd/>
          </a:ln>
        </p:spPr>
      </p:pic>
      <p:sp>
        <p:nvSpPr>
          <p:cNvPr id="109570" name="Rectangle 2"/>
          <p:cNvSpPr>
            <a:spLocks noGrp="1" noChangeArrowheads="1"/>
          </p:cNvSpPr>
          <p:nvPr>
            <p:ph type="ctrTitle"/>
          </p:nvPr>
        </p:nvSpPr>
        <p:spPr>
          <a:xfrm>
            <a:off x="1752600" y="990600"/>
            <a:ext cx="6400800" cy="2514600"/>
          </a:xfrm>
          <a:ln w="76200" cmpd="tri"/>
        </p:spPr>
        <p:txBody>
          <a:bodyPr/>
          <a:lstStyle>
            <a:lvl1pPr algn="ctr">
              <a:defRPr/>
            </a:lvl1pPr>
          </a:lstStyle>
          <a:p>
            <a:r>
              <a:rPr lang="el-GR"/>
              <a:t>Κάντε κλικ για να επεξεργαστείτε τον τίτλο</a:t>
            </a:r>
          </a:p>
        </p:txBody>
      </p:sp>
      <p:sp>
        <p:nvSpPr>
          <p:cNvPr id="109571" name="Rectangle 3"/>
          <p:cNvSpPr>
            <a:spLocks noGrp="1" noChangeArrowheads="1"/>
          </p:cNvSpPr>
          <p:nvPr>
            <p:ph type="subTitle" idx="1"/>
          </p:nvPr>
        </p:nvSpPr>
        <p:spPr>
          <a:xfrm>
            <a:off x="1752600" y="3886200"/>
            <a:ext cx="6400800" cy="1752600"/>
          </a:xfrm>
          <a:ln w="6350"/>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8" name="Rectangle 4"/>
          <p:cNvSpPr>
            <a:spLocks noGrp="1" noChangeArrowheads="1"/>
          </p:cNvSpPr>
          <p:nvPr>
            <p:ph type="dt" sz="half" idx="10"/>
          </p:nvPr>
        </p:nvSpPr>
        <p:spPr>
          <a:xfrm>
            <a:off x="914400" y="6400800"/>
            <a:ext cx="1905000" cy="457200"/>
          </a:xfrm>
        </p:spPr>
        <p:txBody>
          <a:bodyPr anchorCtr="0"/>
          <a:lstStyle>
            <a:lvl1pPr>
              <a:defRPr/>
            </a:lvl1pPr>
          </a:lstStyle>
          <a:p>
            <a:pPr>
              <a:defRPr/>
            </a:pPr>
            <a:endParaRPr lang="el-GR"/>
          </a:p>
        </p:txBody>
      </p:sp>
      <p:sp>
        <p:nvSpPr>
          <p:cNvPr id="9" name="Rectangle 5"/>
          <p:cNvSpPr>
            <a:spLocks noGrp="1" noChangeArrowheads="1"/>
          </p:cNvSpPr>
          <p:nvPr>
            <p:ph type="ftr" sz="quarter" idx="11"/>
          </p:nvPr>
        </p:nvSpPr>
        <p:spPr>
          <a:xfrm>
            <a:off x="3505200" y="6400800"/>
            <a:ext cx="2895600" cy="457200"/>
          </a:xfrm>
        </p:spPr>
        <p:txBody>
          <a:bodyPr anchorCtr="0"/>
          <a:lstStyle>
            <a:lvl1pPr>
              <a:defRPr/>
            </a:lvl1pPr>
          </a:lstStyle>
          <a:p>
            <a:pPr>
              <a:defRPr/>
            </a:pPr>
            <a:endParaRPr lang="el-GR"/>
          </a:p>
        </p:txBody>
      </p:sp>
      <p:sp>
        <p:nvSpPr>
          <p:cNvPr id="10" name="Rectangle 6"/>
          <p:cNvSpPr>
            <a:spLocks noGrp="1" noChangeArrowheads="1"/>
          </p:cNvSpPr>
          <p:nvPr>
            <p:ph type="sldNum" sz="quarter" idx="12"/>
          </p:nvPr>
        </p:nvSpPr>
        <p:spPr/>
        <p:txBody>
          <a:bodyPr anchorCtr="0"/>
          <a:lstStyle>
            <a:lvl1pPr>
              <a:defRPr/>
            </a:lvl1pPr>
          </a:lstStyle>
          <a:p>
            <a:pPr>
              <a:defRPr/>
            </a:pPr>
            <a:fld id="{5041DF7C-C344-4E76-A4AA-740A951DF069}"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5555E81-BF34-4FC7-84C0-53ABE88F6F89}"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96100" y="381000"/>
            <a:ext cx="1943100" cy="54991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062038" y="381000"/>
            <a:ext cx="5681662" cy="54991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6961978-4AD9-4114-AF82-D52BBEE4CEC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DCB5FDFD-5B2C-4BC4-9ED5-3C8E20C4E21D}"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A0C48362-9D7D-4A75-B6AC-20AC92959F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CC9E5D9E-F893-4DE8-A0E5-FE6756E5441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A986A1E7-95F7-46DB-BED7-7376C9EFB2A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8C530A0C-978B-4B52-B271-0CFEE70D88C6}"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62BB2FF9-8AAF-41DC-AF09-311F7BD0B2A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26C32FF-58DA-4008-B9B0-316E5D023093}"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42F4FA57-2189-4CC2-8BEC-57DD0EE3451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Expbanna"/>
          <p:cNvPicPr>
            <a:picLocks noChangeAspect="1" noChangeArrowheads="1"/>
          </p:cNvPicPr>
          <p:nvPr/>
        </p:nvPicPr>
        <p:blipFill>
          <a:blip r:embed="rId14"/>
          <a:srcRect/>
          <a:stretch>
            <a:fillRect/>
          </a:stretch>
        </p:blipFill>
        <p:spPr bwMode="invGray">
          <a:xfrm>
            <a:off x="0" y="0"/>
            <a:ext cx="6858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066800" y="3810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να επεξεργαστείτε τον τίτλο</a:t>
            </a:r>
          </a:p>
        </p:txBody>
      </p:sp>
      <p:sp>
        <p:nvSpPr>
          <p:cNvPr id="108548" name="Rectangle 4"/>
          <p:cNvSpPr>
            <a:spLocks noGrp="1" noChangeArrowheads="1"/>
          </p:cNvSpPr>
          <p:nvPr>
            <p:ph type="dt" sz="half" idx="2"/>
          </p:nvPr>
        </p:nvSpPr>
        <p:spPr bwMode="auto">
          <a:xfrm>
            <a:off x="8382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a:solidFill>
                  <a:schemeClr val="tx2"/>
                </a:solidFill>
                <a:latin typeface="Arial" charset="0"/>
                <a:cs typeface="+mn-cs"/>
              </a:defRPr>
            </a:lvl1pPr>
          </a:lstStyle>
          <a:p>
            <a:pPr>
              <a:defRPr/>
            </a:pPr>
            <a:endParaRPr lang="el-GR"/>
          </a:p>
        </p:txBody>
      </p:sp>
      <p:sp>
        <p:nvSpPr>
          <p:cNvPr id="108549" name="Rectangle 5"/>
          <p:cNvSpPr>
            <a:spLocks noGrp="1" noChangeArrowheads="1"/>
          </p:cNvSpPr>
          <p:nvPr>
            <p:ph type="ftr" sz="quarter" idx="3"/>
          </p:nvPr>
        </p:nvSpPr>
        <p:spPr bwMode="auto">
          <a:xfrm>
            <a:off x="34290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spcBef>
                <a:spcPct val="0"/>
              </a:spcBef>
              <a:defRPr sz="1400">
                <a:solidFill>
                  <a:schemeClr val="tx2"/>
                </a:solidFill>
                <a:latin typeface="Arial" charset="0"/>
                <a:cs typeface="+mn-cs"/>
              </a:defRPr>
            </a:lvl1pPr>
          </a:lstStyle>
          <a:p>
            <a:pPr>
              <a:defRPr/>
            </a:pPr>
            <a:endParaRPr lang="el-GR"/>
          </a:p>
        </p:txBody>
      </p:sp>
      <p:sp>
        <p:nvSpPr>
          <p:cNvPr id="108550" name="Rectangle 6"/>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a:solidFill>
                  <a:schemeClr val="tx2"/>
                </a:solidFill>
                <a:latin typeface="Arial" charset="0"/>
                <a:cs typeface="+mn-cs"/>
              </a:defRPr>
            </a:lvl1pPr>
          </a:lstStyle>
          <a:p>
            <a:pPr>
              <a:defRPr/>
            </a:pPr>
            <a:fld id="{FAF9599C-3F2B-4CA3-A698-7DE8247DC0C7}" type="slidenum">
              <a:rPr lang="el-GR"/>
              <a:pPr>
                <a:defRPr/>
              </a:pPr>
              <a:t>‹#›</a:t>
            </a:fld>
            <a:endParaRPr lang="el-GR"/>
          </a:p>
        </p:txBody>
      </p:sp>
      <p:pic>
        <p:nvPicPr>
          <p:cNvPr id="1031" name="Picture 7" descr="EXPHORSA"/>
          <p:cNvPicPr>
            <a:picLocks noChangeAspect="1" noChangeArrowheads="1"/>
          </p:cNvPicPr>
          <p:nvPr/>
        </p:nvPicPr>
        <p:blipFill>
          <a:blip r:embed="rId15"/>
          <a:srcRect/>
          <a:stretch>
            <a:fillRect/>
          </a:stretch>
        </p:blipFill>
        <p:spPr bwMode="auto">
          <a:xfrm>
            <a:off x="1066800" y="1574800"/>
            <a:ext cx="7772400" cy="130175"/>
          </a:xfrm>
          <a:prstGeom prst="rect">
            <a:avLst/>
          </a:prstGeom>
          <a:noFill/>
          <a:ln w="9525">
            <a:noFill/>
            <a:miter lim="800000"/>
            <a:headEnd/>
            <a:tailEnd/>
          </a:ln>
        </p:spPr>
      </p:pic>
      <p:sp>
        <p:nvSpPr>
          <p:cNvPr id="1032" name="Rectangle 8"/>
          <p:cNvSpPr>
            <a:spLocks noGrp="1" noChangeArrowheads="1"/>
          </p:cNvSpPr>
          <p:nvPr>
            <p:ph type="body" idx="1"/>
          </p:nvPr>
        </p:nvSpPr>
        <p:spPr bwMode="auto">
          <a:xfrm>
            <a:off x="1062038" y="1766888"/>
            <a:ext cx="7769225" cy="4113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lt1" tx1="dk1" bg2="lt2" tx2="dk2" accent1="accent1" accent2="accent2" accent3="accent3" accent4="accent4" accent5="accent5" accent6="accent6" hlink="hlink" folHlink="folHlink"/>
  <p:sldLayoutIdLst>
    <p:sldLayoutId id="2147483879"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Blip>
          <a:blip r:embed="rId17"/>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itchFamily="2" charset="2"/>
        <a:buChar char="s"/>
        <a:defRPr sz="2000">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074" name="2 - Υπότιτλος"/>
          <p:cNvSpPr>
            <a:spLocks noGrp="1"/>
          </p:cNvSpPr>
          <p:nvPr>
            <p:ph type="subTitle" idx="1"/>
          </p:nvPr>
        </p:nvSpPr>
        <p:spPr>
          <a:xfrm>
            <a:off x="755650" y="1700213"/>
            <a:ext cx="8388350" cy="4968875"/>
          </a:xfrm>
          <a:ln w="9525"/>
        </p:spPr>
        <p:txBody>
          <a:bodyPr/>
          <a:lstStyle/>
          <a:p>
            <a:r>
              <a:rPr lang="el-GR" sz="2800" smtClean="0">
                <a:solidFill>
                  <a:schemeClr val="tx2"/>
                </a:solidFill>
                <a:latin typeface="Maiandra GD" pitchFamily="34" charset="0"/>
              </a:rPr>
              <a:t>ΤΟ ΣΥΝΔΡΟΜΟ ΕΠΑΓΓΕΛΜΑΤΙΚΗΣ ΕΞΟΥΘΕΝΩΣΗΣ</a:t>
            </a:r>
            <a:endParaRPr lang="en-US" sz="2800" smtClean="0">
              <a:solidFill>
                <a:schemeClr val="tx2"/>
              </a:solidFill>
              <a:latin typeface="Maiandra GD" pitchFamily="34" charset="0"/>
            </a:endParaRPr>
          </a:p>
          <a:p>
            <a:r>
              <a:rPr lang="el-GR" sz="2800" smtClean="0">
                <a:solidFill>
                  <a:schemeClr val="tx2"/>
                </a:solidFill>
                <a:latin typeface="Maiandra GD" pitchFamily="34" charset="0"/>
              </a:rPr>
              <a:t> ΣΤΟΥΣ ΕΡΓΑΖΟΜΕΝΟΥΣ</a:t>
            </a:r>
            <a:r>
              <a:rPr lang="en-GB" sz="2800" smtClean="0">
                <a:solidFill>
                  <a:schemeClr val="tx2"/>
                </a:solidFill>
                <a:latin typeface="Maiandra GD" pitchFamily="34" charset="0"/>
              </a:rPr>
              <a:t> </a:t>
            </a:r>
            <a:r>
              <a:rPr lang="el-GR" sz="2800" smtClean="0">
                <a:solidFill>
                  <a:schemeClr val="tx2"/>
                </a:solidFill>
                <a:latin typeface="Maiandra GD" pitchFamily="34" charset="0"/>
              </a:rPr>
              <a:t>ΣΕ ΔΟΜΕΣ ΕΑΕ</a:t>
            </a:r>
          </a:p>
          <a:p>
            <a:endParaRPr lang="el-GR" sz="2800" smtClean="0">
              <a:solidFill>
                <a:schemeClr val="tx2"/>
              </a:solidFill>
            </a:endParaRPr>
          </a:p>
          <a:p>
            <a:pPr algn="l"/>
            <a:r>
              <a:rPr lang="el-GR" sz="2800" smtClean="0">
                <a:solidFill>
                  <a:schemeClr val="tx2"/>
                </a:solidFill>
                <a:latin typeface="Bookman Old Style" pitchFamily="18" charset="0"/>
              </a:rPr>
              <a:t>ΑΝΑΣΤΑΣΙΑ ΑΛΕΥΡΙΑΔΟΥ, Καθηγήτρια Παν/μίου Δυτικής Μακεδονίας</a:t>
            </a:r>
          </a:p>
          <a:p>
            <a:pPr algn="l"/>
            <a:r>
              <a:rPr lang="el-GR" sz="2800" smtClean="0">
                <a:solidFill>
                  <a:schemeClr val="tx2"/>
                </a:solidFill>
                <a:latin typeface="Bookman Old Style" pitchFamily="18" charset="0"/>
              </a:rPr>
              <a:t>ΤΣΑΓΚΑΝΕΛΙΑ ΑΛΕΞΑΝΔΡΑ, Ψυχολόγος, </a:t>
            </a:r>
          </a:p>
          <a:p>
            <a:pPr algn="l"/>
            <a:endParaRPr lang="el-GR" sz="2400" smtClean="0">
              <a:solidFill>
                <a:schemeClr val="tx2"/>
              </a:solidFill>
              <a:latin typeface="Bookman Old Style" pitchFamily="18" charset="0"/>
            </a:endParaRPr>
          </a:p>
          <a:p>
            <a:pPr algn="l"/>
            <a:endParaRPr lang="el-GR" sz="2400" smtClean="0">
              <a:solidFill>
                <a:schemeClr val="tx2"/>
              </a:solidFill>
              <a:latin typeface="Bookman Old Style" pitchFamily="18" charset="0"/>
            </a:endParaRPr>
          </a:p>
        </p:txBody>
      </p:sp>
      <p:sp>
        <p:nvSpPr>
          <p:cNvPr id="4" name="1 - Τίτλος"/>
          <p:cNvSpPr txBox="1">
            <a:spLocks/>
          </p:cNvSpPr>
          <p:nvPr/>
        </p:nvSpPr>
        <p:spPr>
          <a:xfrm>
            <a:off x="468313" y="404813"/>
            <a:ext cx="8458200" cy="1222375"/>
          </a:xfrm>
          <a:prstGeom prst="rect">
            <a:avLst/>
          </a:prstGeom>
        </p:spPr>
        <p:txBody>
          <a:bodyP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fontAlgn="auto">
              <a:spcAft>
                <a:spcPts val="0"/>
              </a:spcAft>
              <a:defRPr/>
            </a:pPr>
            <a:endParaRPr lang="el-GR" dirty="0"/>
          </a:p>
        </p:txBody>
      </p:sp>
      <p:sp>
        <p:nvSpPr>
          <p:cNvPr id="5" name="1 - Τίτλος"/>
          <p:cNvSpPr txBox="1">
            <a:spLocks/>
          </p:cNvSpPr>
          <p:nvPr/>
        </p:nvSpPr>
        <p:spPr>
          <a:xfrm>
            <a:off x="323850" y="188913"/>
            <a:ext cx="8602663" cy="1223962"/>
          </a:xfrm>
          <a:prstGeom prst="rect">
            <a:avLst/>
          </a:prstGeom>
        </p:spPr>
        <p:txBody>
          <a:bodyP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fontAlgn="auto">
              <a:spcAft>
                <a:spcPts val="0"/>
              </a:spcAft>
              <a:defRPr/>
            </a:pPr>
            <a:endParaRPr lang="el-GR" sz="3100" dirty="0">
              <a:effectLst/>
            </a:endParaRPr>
          </a:p>
        </p:txBody>
      </p:sp>
      <p:pic>
        <p:nvPicPr>
          <p:cNvPr id="3077" name="Εικόνα 5" descr="κατάλογος"/>
          <p:cNvPicPr>
            <a:picLocks noChangeAspect="1" noChangeArrowheads="1"/>
          </p:cNvPicPr>
          <p:nvPr/>
        </p:nvPicPr>
        <p:blipFill>
          <a:blip r:embed="rId2"/>
          <a:srcRect/>
          <a:stretch>
            <a:fillRect/>
          </a:stretch>
        </p:blipFill>
        <p:spPr bwMode="auto">
          <a:xfrm>
            <a:off x="682625" y="768350"/>
            <a:ext cx="685800" cy="685800"/>
          </a:xfrm>
          <a:prstGeom prst="rect">
            <a:avLst/>
          </a:prstGeom>
          <a:noFill/>
          <a:ln w="9525">
            <a:noFill/>
            <a:miter lim="800000"/>
            <a:headEnd/>
            <a:tailEnd/>
          </a:ln>
        </p:spPr>
      </p:pic>
      <p:pic>
        <p:nvPicPr>
          <p:cNvPr id="3078" name="Εικόνα 6" descr="Final_Logo"/>
          <p:cNvPicPr>
            <a:picLocks noChangeAspect="1" noChangeArrowheads="1"/>
          </p:cNvPicPr>
          <p:nvPr/>
        </p:nvPicPr>
        <p:blipFill>
          <a:blip r:embed="rId3"/>
          <a:srcRect/>
          <a:stretch>
            <a:fillRect/>
          </a:stretch>
        </p:blipFill>
        <p:spPr bwMode="auto">
          <a:xfrm>
            <a:off x="8101013" y="649288"/>
            <a:ext cx="8255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0"/>
          <a:ext cx="8353425" cy="6858004"/>
        </p:xfrm>
        <a:graphic>
          <a:graphicData uri="http://schemas.openxmlformats.org/drawingml/2006/table">
            <a:tbl>
              <a:tblPr/>
              <a:tblGrid>
                <a:gridCol w="3849159"/>
                <a:gridCol w="2274948"/>
                <a:gridCol w="2229318"/>
              </a:tblGrid>
              <a:tr h="734102">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1" u="none" strike="noStrike" cap="none" normalizeH="0" baseline="0" dirty="0" smtClean="0">
                          <a:ln>
                            <a:noFill/>
                          </a:ln>
                          <a:solidFill>
                            <a:schemeClr val="tx2"/>
                          </a:solidFill>
                          <a:effectLst/>
                          <a:latin typeface="Bookman Old Style" pitchFamily="18" charset="0"/>
                          <a:cs typeface="Times New Roman" pitchFamily="18" charset="0"/>
                        </a:rPr>
                        <a:t>ΔΕΙΓΜΑ &amp; ΜΕΘΟΔΟΣ (3)</a:t>
                      </a:r>
                    </a:p>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1" u="none" strike="noStrike" cap="none" normalizeH="0" baseline="0" dirty="0" smtClean="0">
                          <a:ln>
                            <a:noFill/>
                          </a:ln>
                          <a:solidFill>
                            <a:schemeClr val="tx2"/>
                          </a:solidFill>
                          <a:effectLst/>
                          <a:latin typeface="Bookman Old Style" pitchFamily="18" charset="0"/>
                          <a:cs typeface="Times New Roman" pitchFamily="18" charset="0"/>
                        </a:rPr>
                        <a:t>Πίνακας 3: Επαγγελματικά χαρακτηριστικά των ερωτηθέντων (Ν=55</a:t>
                      </a:r>
                      <a:r>
                        <a:rPr kumimoji="0" lang="el-GR" sz="1600" b="1" i="1" u="none" strike="noStrike" cap="none" normalizeH="0" baseline="0" dirty="0" smtClean="0">
                          <a:ln>
                            <a:noFill/>
                          </a:ln>
                          <a:solidFill>
                            <a:srgbClr val="000000"/>
                          </a:solidFill>
                          <a:effectLst/>
                          <a:latin typeface="Bookman Old Style" pitchFamily="18" charset="0"/>
                          <a:cs typeface="Times New Roman" pitchFamily="18" charset="0"/>
                        </a:rPr>
                        <a:t>) </a:t>
                      </a:r>
                      <a:endParaRPr kumimoji="0" lang="el-GR" sz="16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Μεταβλητή</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8994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Ειδικότητα</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b" horzOverflow="overflow">
                    <a:lnL>
                      <a:noFill/>
                    </a:lnL>
                    <a:lnR>
                      <a:noFill/>
                    </a:lnR>
                    <a:lnT>
                      <a:noFill/>
                    </a:lnT>
                    <a:lnB>
                      <a:noFill/>
                    </a:lnB>
                    <a:lnTlToBr>
                      <a:noFill/>
                    </a:lnTlToBr>
                    <a:lnBlToTr>
                      <a:noFill/>
                    </a:lnBlToTr>
                    <a:noFill/>
                  </a:tcPr>
                </a:tc>
              </a:tr>
              <a:tr h="28994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ΚΟΙΝΩΝΙΚΟΥ ΛΕΙΤΟΥΡΓΟΥ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10</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ΨΥΧΟΛΟΓΟΥ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10</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ΑΓΓΛΙΚΩΝ</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ΓΕΩΠΟΝΟΥ (ΤΕ)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ΓΡΑΦΙΣΤΙΚΗΣ (ΤΕ)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ΓΥΜΝΑΣΤΗ/ΤΡΙΑΣ</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ΔΑΣΚΑΛΟΥ/ΛΑΣ ΠΡΩΤΟΒΑΘΜΙΑΣ</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9</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16,4</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ΗΛΕΚΤΡΟΛΟΓΟΥ (ΤΕ)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ΜΑΘΗΜΑΤΙΚΟΥ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ΜΗΧΑΝΟΛΟΓΟΥ (ΠΕ)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ΜΗΧΑΝΟΛΟΓΟΥ (ΤΕ)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ΜΟΥΣΙΚΟΥ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ΝΗΠΙΑΓΩΓΟΥ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4</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7,3</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ΟΙΚΟΝΟΜΟΛΟΓΟΥ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3122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ΠΛΗΡΟΦΟΡΙΚΗΣ (ΠΕ)</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r h="54802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ΦΙΛΟΛΟΓΟΥ</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5</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dirty="0" smtClean="0">
                          <a:ln>
                            <a:noFill/>
                          </a:ln>
                          <a:solidFill>
                            <a:srgbClr val="000000"/>
                          </a:solidFill>
                          <a:effectLst/>
                          <a:latin typeface="Bookman Old Style" pitchFamily="18" charset="0"/>
                          <a:cs typeface="Times New Roman" pitchFamily="18" charset="0"/>
                        </a:rPr>
                        <a:t>9,1</a:t>
                      </a:r>
                      <a:endParaRPr kumimoji="0" lang="el-GR" sz="16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5" marR="27325" marT="0" marB="0" anchor="ct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684213" y="0"/>
          <a:ext cx="8461375" cy="6778624"/>
        </p:xfrm>
        <a:graphic>
          <a:graphicData uri="http://schemas.openxmlformats.org/drawingml/2006/table">
            <a:tbl>
              <a:tblPr/>
              <a:tblGrid>
                <a:gridCol w="4011645"/>
                <a:gridCol w="2500429"/>
                <a:gridCol w="1949301"/>
              </a:tblGrid>
              <a:tr h="651426">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400" b="1" i="1" u="none" strike="noStrike" cap="none" normalizeH="0" baseline="0" dirty="0" smtClean="0">
                          <a:ln>
                            <a:noFill/>
                          </a:ln>
                          <a:solidFill>
                            <a:schemeClr val="tx2"/>
                          </a:solidFill>
                          <a:effectLst/>
                          <a:latin typeface="Bookman Old Style" pitchFamily="18" charset="0"/>
                          <a:cs typeface="Times New Roman" pitchFamily="18" charset="0"/>
                        </a:rPr>
                        <a:t>ΔΕΙΓΜΑ (4)</a:t>
                      </a:r>
                    </a:p>
                    <a:p>
                      <a:pPr marL="0" marR="0" lvl="0" indent="0" algn="ctr" defTabSz="914400" rtl="0" eaLnBrk="1" fontAlgn="base" latinLnBrk="0" hangingPunct="1">
                        <a:lnSpc>
                          <a:spcPct val="150000"/>
                        </a:lnSpc>
                        <a:spcBef>
                          <a:spcPct val="0"/>
                        </a:spcBef>
                        <a:spcAft>
                          <a:spcPct val="0"/>
                        </a:spcAft>
                        <a:buClrTx/>
                        <a:buSzTx/>
                        <a:buFontTx/>
                        <a:buNone/>
                        <a:tabLst/>
                      </a:pPr>
                      <a:r>
                        <a:rPr kumimoji="0" lang="el-GR" sz="1400" b="1" i="1" u="none" strike="noStrike" cap="none" normalizeH="0" baseline="0" dirty="0" smtClean="0">
                          <a:ln>
                            <a:noFill/>
                          </a:ln>
                          <a:solidFill>
                            <a:schemeClr val="tx2"/>
                          </a:solidFill>
                          <a:effectLst/>
                          <a:latin typeface="Bookman Old Style" pitchFamily="18" charset="0"/>
                          <a:cs typeface="Times New Roman" pitchFamily="18" charset="0"/>
                        </a:rPr>
                        <a:t>Πίνακας 4: Επαγγελματικά χαρακτηριστικά των ερωτηθέντων (Ν=55) </a:t>
                      </a:r>
                      <a:endParaRPr kumimoji="0" lang="el-GR" sz="1400" b="0" i="0" u="none" strike="noStrike" cap="none" normalizeH="0" baseline="0" dirty="0" smtClean="0">
                        <a:ln>
                          <a:noFill/>
                        </a:ln>
                        <a:solidFill>
                          <a:schemeClr val="tx2"/>
                        </a:solidFill>
                        <a:effectLst/>
                        <a:latin typeface="Bookman Old Style" pitchFamily="18" charset="0"/>
                        <a:cs typeface="Times New Roman" pitchFamily="18" charset="0"/>
                      </a:endParaRPr>
                    </a:p>
                  </a:txBody>
                  <a:tcPr marL="27326" marR="27326"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Μεταβλητή</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Υπηρεσία που εργάζεται:</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ΚΕΔΔΥ</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29,1</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ΕΙΔΙΚΟ ΔΗΜΟΤΙΚΟ ΣΧΟΛΕΙΟ</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5</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9,1</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ΕΙΔΙΚΟ ΝΗΠΙΑΓΩΓΕΙΟ</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ΤΕΕ ΕΙΔΙΚΗΣ ΑΓΩΓΗΣ</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14</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25,5</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ΕΕΕΕΚ</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21,8</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ΤΜΗΜΑ ΕΝΤΑΞΗΣ ΔΗΜ. ΣΧΟΛΕΙΟΥ</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ΣΧΟΛΕΙΟ ΚΩΦΩΝ</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4</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7,3</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Θέση Διοικητικής Ευθύνης</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r>
              <a:tr h="2453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Όχι</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47</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85,5</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Bookman Old Style" pitchFamily="18" charset="0"/>
                          <a:cs typeface="Times New Roman" pitchFamily="18" charset="0"/>
                        </a:rPr>
                        <a:t>Διευθυντής</a:t>
                      </a:r>
                      <a:endParaRPr kumimoji="0" lang="el-GR" sz="1400" b="1"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Bookman Old Style" pitchFamily="18" charset="0"/>
                          <a:cs typeface="Times New Roman" pitchFamily="18" charset="0"/>
                        </a:rPr>
                        <a:t>Υποδιευθυντής</a:t>
                      </a:r>
                      <a:endParaRPr kumimoji="0" lang="el-GR" sz="1400" b="1"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Bookman Old Style" pitchFamily="18" charset="0"/>
                          <a:cs typeface="Times New Roman" pitchFamily="18" charset="0"/>
                        </a:rPr>
                        <a:t>Προϊστάμενος</a:t>
                      </a:r>
                      <a:endParaRPr kumimoji="0" lang="el-GR" sz="1400" b="1"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4</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7,3</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Εργασιακή σχέση</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Bookman Old Style" pitchFamily="18" charset="0"/>
                          <a:cs typeface="Times New Roman" pitchFamily="18" charset="0"/>
                        </a:rPr>
                        <a:t>Μόνιμος/η</a:t>
                      </a:r>
                      <a:endParaRPr kumimoji="0" lang="el-GR" sz="1400" b="1"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38</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69,1</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Αναπληρωτής/</a:t>
                      </a:r>
                      <a:r>
                        <a:rPr kumimoji="0" lang="el-GR" sz="1400" b="1" i="0" u="none" strike="noStrike" cap="none" normalizeH="0" baseline="0" dirty="0" err="1" smtClean="0">
                          <a:ln>
                            <a:noFill/>
                          </a:ln>
                          <a:solidFill>
                            <a:srgbClr val="000000"/>
                          </a:solidFill>
                          <a:effectLst/>
                          <a:latin typeface="Bookman Old Style" pitchFamily="18" charset="0"/>
                          <a:cs typeface="Times New Roman" pitchFamily="18" charset="0"/>
                        </a:rPr>
                        <a:t>τρια</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17</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30,9</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dirty="0" smtClean="0">
                          <a:ln>
                            <a:noFill/>
                          </a:ln>
                          <a:solidFill>
                            <a:srgbClr val="000000"/>
                          </a:solidFill>
                          <a:effectLst/>
                          <a:latin typeface="Bookman Old Style" pitchFamily="18" charset="0"/>
                          <a:cs typeface="Times New Roman" pitchFamily="18" charset="0"/>
                        </a:rPr>
                        <a:t>Έτη προϋπηρεσίας:</a:t>
                      </a:r>
                      <a:endParaRPr kumimoji="0" lang="el-GR" sz="1400" b="1"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b"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20</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36,4</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7-10</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32,7</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11-14 </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10</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18,2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15-18 </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633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23-26 </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3</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5,5</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a:noFill/>
                    </a:lnB>
                    <a:lnTlToBr>
                      <a:noFill/>
                    </a:lnTlToBr>
                    <a:lnBlToTr>
                      <a:noFill/>
                    </a:lnBlToTr>
                    <a:noFill/>
                  </a:tcPr>
                </a:tc>
              </a:tr>
              <a:tr h="24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27-30 </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Bookman Old Style" pitchFamily="18" charset="0"/>
                          <a:cs typeface="Times New Roman" pitchFamily="18" charset="0"/>
                        </a:rPr>
                        <a:t>2</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Bookman Old Style" pitchFamily="18" charset="0"/>
                          <a:cs typeface="Times New Roman" pitchFamily="18" charset="0"/>
                        </a:rPr>
                        <a:t>3,6</a:t>
                      </a:r>
                      <a:endParaRPr kumimoji="0" lang="el-GR" sz="14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27326" marR="27326"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16013" y="260350"/>
            <a:ext cx="7772400" cy="1008063"/>
          </a:xfrm>
        </p:spPr>
        <p:txBody>
          <a:bodyPr/>
          <a:lstStyle/>
          <a:p>
            <a:pPr algn="just" eaLnBrk="1" hangingPunct="1"/>
            <a:r>
              <a:rPr lang="el-GR" b="1" smtClean="0">
                <a:latin typeface="Monotype Corsiva" pitchFamily="66" charset="0"/>
              </a:rPr>
              <a:t>Εργαλεία:</a:t>
            </a:r>
            <a:endParaRPr lang="en-GB" b="1" smtClean="0">
              <a:latin typeface="Monotype Corsiva" pitchFamily="66" charset="0"/>
            </a:endParaRPr>
          </a:p>
        </p:txBody>
      </p:sp>
      <p:sp>
        <p:nvSpPr>
          <p:cNvPr id="14339" name="Rectangle 3"/>
          <p:cNvSpPr>
            <a:spLocks noGrp="1" noChangeArrowheads="1"/>
          </p:cNvSpPr>
          <p:nvPr>
            <p:ph type="body" idx="1"/>
          </p:nvPr>
        </p:nvSpPr>
        <p:spPr>
          <a:xfrm>
            <a:off x="684213" y="1628775"/>
            <a:ext cx="8459787" cy="5229225"/>
          </a:xfrm>
        </p:spPr>
        <p:txBody>
          <a:bodyPr/>
          <a:lstStyle/>
          <a:p>
            <a:pPr algn="just" eaLnBrk="1" hangingPunct="1">
              <a:lnSpc>
                <a:spcPct val="90000"/>
              </a:lnSpc>
              <a:buFontTx/>
              <a:buNone/>
            </a:pPr>
            <a:r>
              <a:rPr lang="el-GR" sz="2400" b="1" smtClean="0">
                <a:solidFill>
                  <a:schemeClr val="tx2"/>
                </a:solidFill>
                <a:latin typeface="Bookman Old Style" pitchFamily="18" charset="0"/>
              </a:rPr>
              <a:t>Η συλλογή των δεδομένων βασίστηκε στην</a:t>
            </a: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endParaRPr lang="en-GB" sz="2400" b="1" smtClean="0">
              <a:solidFill>
                <a:schemeClr val="tx2"/>
              </a:solidFill>
              <a:latin typeface="Bookman Old Style" pitchFamily="18" charset="0"/>
            </a:endParaRP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r>
              <a:rPr lang="el-GR" sz="2400" b="1" smtClean="0">
                <a:solidFill>
                  <a:schemeClr val="tx2"/>
                </a:solidFill>
                <a:latin typeface="Bookman Old Style" pitchFamily="18" charset="0"/>
              </a:rPr>
              <a:t>    Κλίμακα</a:t>
            </a:r>
            <a:r>
              <a:rPr lang="el-GR" sz="2400" b="1" i="1" smtClean="0">
                <a:solidFill>
                  <a:schemeClr val="tx2"/>
                </a:solidFill>
                <a:latin typeface="Bookman Old Style" pitchFamily="18" charset="0"/>
              </a:rPr>
              <a:t> </a:t>
            </a:r>
            <a:r>
              <a:rPr lang="el-GR" sz="2400" b="1" smtClean="0">
                <a:solidFill>
                  <a:schemeClr val="tx2"/>
                </a:solidFill>
                <a:latin typeface="Bookman Old Style" pitchFamily="18" charset="0"/>
              </a:rPr>
              <a:t>καταγραφής</a:t>
            </a:r>
            <a:r>
              <a:rPr lang="el-GR" sz="2400" b="1" i="1" smtClean="0">
                <a:solidFill>
                  <a:schemeClr val="tx2"/>
                </a:solidFill>
                <a:latin typeface="Bookman Old Style" pitchFamily="18" charset="0"/>
              </a:rPr>
              <a:t> </a:t>
            </a:r>
            <a:r>
              <a:rPr lang="el-GR" sz="2400" b="1" smtClean="0">
                <a:solidFill>
                  <a:schemeClr val="tx2"/>
                </a:solidFill>
                <a:latin typeface="Bookman Old Style" pitchFamily="18" charset="0"/>
              </a:rPr>
              <a:t>του Συνδρόμου </a:t>
            </a:r>
            <a:r>
              <a:rPr lang="el-GR" sz="2400" b="1" i="1" smtClean="0">
                <a:solidFill>
                  <a:schemeClr val="tx2"/>
                </a:solidFill>
                <a:latin typeface="Bookman Old Style" pitchFamily="18" charset="0"/>
              </a:rPr>
              <a:t> Επαγγελματικής Εξουθένωσης  Εκπαιδευτικών</a:t>
            </a:r>
            <a:r>
              <a:rPr lang="el-GR" sz="2400" smtClean="0"/>
              <a:t> -  </a:t>
            </a:r>
            <a:r>
              <a:rPr lang="el-GR" sz="2400" b="1" i="1" smtClean="0">
                <a:solidFill>
                  <a:schemeClr val="tx2"/>
                </a:solidFill>
                <a:latin typeface="Bookman Old Style" pitchFamily="18" charset="0"/>
              </a:rPr>
              <a:t>[</a:t>
            </a:r>
            <a:r>
              <a:rPr lang="en-US" sz="2400" b="1" i="1" smtClean="0">
                <a:solidFill>
                  <a:schemeClr val="tx2"/>
                </a:solidFill>
                <a:latin typeface="Bookman Old Style" pitchFamily="18" charset="0"/>
              </a:rPr>
              <a:t>Maslach Burnout Inventory</a:t>
            </a:r>
            <a:r>
              <a:rPr lang="el-GR" sz="2400" b="1" i="1" smtClean="0">
                <a:solidFill>
                  <a:schemeClr val="tx2"/>
                </a:solidFill>
                <a:latin typeface="Bookman Old Style" pitchFamily="18" charset="0"/>
              </a:rPr>
              <a:t> – </a:t>
            </a:r>
            <a:r>
              <a:rPr lang="en-US" sz="2400" b="1" i="1" smtClean="0">
                <a:solidFill>
                  <a:schemeClr val="tx2"/>
                </a:solidFill>
                <a:latin typeface="Bookman Old Style" pitchFamily="18" charset="0"/>
              </a:rPr>
              <a:t>Educators Survey</a:t>
            </a:r>
            <a:r>
              <a:rPr lang="el-GR" sz="2400" b="1" i="1" smtClean="0">
                <a:solidFill>
                  <a:schemeClr val="tx2"/>
                </a:solidFill>
                <a:latin typeface="Bookman Old Style" pitchFamily="18" charset="0"/>
              </a:rPr>
              <a:t>, </a:t>
            </a:r>
            <a:r>
              <a:rPr lang="en-US" sz="2400" b="1" i="1" smtClean="0">
                <a:solidFill>
                  <a:schemeClr val="tx2"/>
                </a:solidFill>
                <a:latin typeface="Bookman Old Style" pitchFamily="18" charset="0"/>
              </a:rPr>
              <a:t>M</a:t>
            </a:r>
            <a:r>
              <a:rPr lang="el-GR" sz="2400" b="1" i="1" smtClean="0">
                <a:solidFill>
                  <a:schemeClr val="tx2"/>
                </a:solidFill>
                <a:latin typeface="Bookman Old Style" pitchFamily="18" charset="0"/>
              </a:rPr>
              <a:t>.</a:t>
            </a:r>
            <a:r>
              <a:rPr lang="en-US" sz="2400" b="1" i="1" smtClean="0">
                <a:solidFill>
                  <a:schemeClr val="tx2"/>
                </a:solidFill>
                <a:latin typeface="Bookman Old Style" pitchFamily="18" charset="0"/>
              </a:rPr>
              <a:t>B</a:t>
            </a:r>
            <a:r>
              <a:rPr lang="el-GR" sz="2400" b="1" i="1" smtClean="0">
                <a:solidFill>
                  <a:schemeClr val="tx2"/>
                </a:solidFill>
                <a:latin typeface="Bookman Old Style" pitchFamily="18" charset="0"/>
              </a:rPr>
              <a:t>.</a:t>
            </a:r>
            <a:r>
              <a:rPr lang="en-US" sz="2400" b="1" i="1" smtClean="0">
                <a:solidFill>
                  <a:schemeClr val="tx2"/>
                </a:solidFill>
                <a:latin typeface="Bookman Old Style" pitchFamily="18" charset="0"/>
              </a:rPr>
              <a:t>I</a:t>
            </a:r>
            <a:r>
              <a:rPr lang="el-GR" sz="2400" b="1" i="1" smtClean="0">
                <a:solidFill>
                  <a:schemeClr val="tx2"/>
                </a:solidFill>
                <a:latin typeface="Bookman Old Style" pitchFamily="18" charset="0"/>
              </a:rPr>
              <a:t>.-</a:t>
            </a:r>
            <a:r>
              <a:rPr lang="en-US" sz="2400" b="1" i="1" smtClean="0">
                <a:solidFill>
                  <a:schemeClr val="tx2"/>
                </a:solidFill>
                <a:latin typeface="Bookman Old Style" pitchFamily="18" charset="0"/>
              </a:rPr>
              <a:t>E</a:t>
            </a:r>
            <a:r>
              <a:rPr lang="el-GR" sz="2400" b="1" i="1" smtClean="0">
                <a:solidFill>
                  <a:schemeClr val="tx2"/>
                </a:solidFill>
                <a:latin typeface="Bookman Old Style" pitchFamily="18" charset="0"/>
              </a:rPr>
              <a:t>.</a:t>
            </a:r>
            <a:r>
              <a:rPr lang="en-US" sz="2400" b="1" i="1" smtClean="0">
                <a:solidFill>
                  <a:schemeClr val="tx2"/>
                </a:solidFill>
                <a:latin typeface="Bookman Old Style" pitchFamily="18" charset="0"/>
              </a:rPr>
              <a:t>S</a:t>
            </a:r>
            <a:r>
              <a:rPr lang="el-GR" sz="2400" b="1" i="1" smtClean="0">
                <a:solidFill>
                  <a:schemeClr val="tx2"/>
                </a:solidFill>
                <a:latin typeface="Bookman Old Style" pitchFamily="18" charset="0"/>
              </a:rPr>
              <a:t>., (</a:t>
            </a:r>
            <a:r>
              <a:rPr lang="en-US" sz="2400" b="1" i="1" smtClean="0">
                <a:solidFill>
                  <a:schemeClr val="tx2"/>
                </a:solidFill>
                <a:latin typeface="Bookman Old Style" pitchFamily="18" charset="0"/>
              </a:rPr>
              <a:t>Maslach</a:t>
            </a:r>
            <a:r>
              <a:rPr lang="el-GR" sz="2400" b="1" i="1" smtClean="0">
                <a:solidFill>
                  <a:schemeClr val="tx2"/>
                </a:solidFill>
                <a:latin typeface="Bookman Old Style" pitchFamily="18" charset="0"/>
              </a:rPr>
              <a:t>, </a:t>
            </a:r>
            <a:r>
              <a:rPr lang="en-US" sz="2400" b="1" i="1" smtClean="0">
                <a:solidFill>
                  <a:schemeClr val="tx2"/>
                </a:solidFill>
                <a:latin typeface="Bookman Old Style" pitchFamily="18" charset="0"/>
              </a:rPr>
              <a:t>Jackson</a:t>
            </a:r>
            <a:r>
              <a:rPr lang="el-GR" sz="2400" b="1" i="1" smtClean="0">
                <a:solidFill>
                  <a:schemeClr val="tx2"/>
                </a:solidFill>
                <a:latin typeface="Bookman Old Style" pitchFamily="18" charset="0"/>
              </a:rPr>
              <a:t> &amp; </a:t>
            </a:r>
            <a:r>
              <a:rPr lang="en-US" sz="2400" b="1" i="1" smtClean="0">
                <a:solidFill>
                  <a:schemeClr val="tx2"/>
                </a:solidFill>
                <a:latin typeface="Bookman Old Style" pitchFamily="18" charset="0"/>
              </a:rPr>
              <a:t>Schwab</a:t>
            </a:r>
            <a:r>
              <a:rPr lang="el-GR" sz="2400" b="1" i="1" smtClean="0">
                <a:solidFill>
                  <a:schemeClr val="tx2"/>
                </a:solidFill>
                <a:latin typeface="Bookman Old Style" pitchFamily="18" charset="0"/>
              </a:rPr>
              <a:t>, 1996)].</a:t>
            </a:r>
            <a:endParaRPr lang="el-GR" sz="2400" b="1" smtClean="0">
              <a:solidFill>
                <a:schemeClr val="tx2"/>
              </a:solidFill>
              <a:latin typeface="Bookman Old Style" pitchFamily="18" charset="0"/>
            </a:endParaRPr>
          </a:p>
          <a:p>
            <a:pPr algn="just" eaLnBrk="1" hangingPunct="1">
              <a:lnSpc>
                <a:spcPct val="90000"/>
              </a:lnSpc>
              <a:buFontTx/>
              <a:buNone/>
            </a:pPr>
            <a:endParaRPr lang="el-GR" sz="2000" b="1" smtClean="0">
              <a:solidFill>
                <a:schemeClr val="tx2"/>
              </a:solidFill>
              <a:latin typeface="Bookman Old Style" pitchFamily="18" charset="0"/>
            </a:endParaRPr>
          </a:p>
          <a:p>
            <a:pPr algn="just" eaLnBrk="1" hangingPunct="1">
              <a:lnSpc>
                <a:spcPct val="90000"/>
              </a:lnSpc>
              <a:buFontTx/>
              <a:buNone/>
            </a:pPr>
            <a:endParaRPr lang="el-GR" sz="2000" b="1" i="1" smtClean="0">
              <a:solidFill>
                <a:schemeClr val="tx2"/>
              </a:solidFill>
              <a:latin typeface="Bookman Old Style" pitchFamily="18" charset="0"/>
            </a:endParaRPr>
          </a:p>
          <a:p>
            <a:pPr eaLnBrk="1" hangingPunct="1">
              <a:lnSpc>
                <a:spcPct val="90000"/>
              </a:lnSpc>
              <a:buFontTx/>
              <a:buNone/>
            </a:pPr>
            <a:endParaRPr lang="el-GR" sz="2000" b="1"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16013" y="0"/>
            <a:ext cx="7772400" cy="908050"/>
          </a:xfrm>
        </p:spPr>
        <p:txBody>
          <a:bodyPr/>
          <a:lstStyle/>
          <a:p>
            <a:pPr algn="just" eaLnBrk="1" hangingPunct="1"/>
            <a:r>
              <a:rPr lang="el-GR" b="1" smtClean="0">
                <a:latin typeface="Monotype Corsiva" pitchFamily="66" charset="0"/>
              </a:rPr>
              <a:t>Μέθοδος  Α΄ΦΑΣΗ: </a:t>
            </a:r>
            <a:endParaRPr lang="en-GB" b="1" smtClean="0">
              <a:latin typeface="Monotype Corsiva" pitchFamily="66" charset="0"/>
            </a:endParaRPr>
          </a:p>
        </p:txBody>
      </p:sp>
      <p:sp>
        <p:nvSpPr>
          <p:cNvPr id="15363" name="Rectangle 3"/>
          <p:cNvSpPr>
            <a:spLocks noGrp="1" noChangeArrowheads="1"/>
          </p:cNvSpPr>
          <p:nvPr>
            <p:ph type="body" idx="1"/>
          </p:nvPr>
        </p:nvSpPr>
        <p:spPr>
          <a:xfrm>
            <a:off x="684213" y="620713"/>
            <a:ext cx="8459787" cy="6237287"/>
          </a:xfrm>
        </p:spPr>
        <p:txBody>
          <a:bodyPr/>
          <a:lstStyle/>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r>
              <a:rPr lang="el-GR" sz="2400" b="1" smtClean="0">
                <a:solidFill>
                  <a:schemeClr val="tx2"/>
                </a:solidFill>
                <a:latin typeface="Bookman Old Style" pitchFamily="18" charset="0"/>
              </a:rPr>
              <a:t>Για τη χορήγηση των ερωτηματολογίων η επιλογή των συμμετεχόντων βασίστηκε σε βολική δειγματοληψία, ωστόσο έγινε προσπάθεια να υπάρχει αντιπροσώπευση.</a:t>
            </a: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r>
              <a:rPr lang="el-GR" sz="2400" b="1" smtClean="0">
                <a:solidFill>
                  <a:schemeClr val="tx2"/>
                </a:solidFill>
                <a:latin typeface="Bookman Old Style" pitchFamily="18" charset="0"/>
              </a:rPr>
              <a:t>Η κωδικοποίηση των απαντήσεων καταγράφηκε με βάση το Πακέτο Στατιστικής Ανάλυσης </a:t>
            </a:r>
            <a:r>
              <a:rPr lang="en-US" sz="2400" b="1" smtClean="0">
                <a:solidFill>
                  <a:schemeClr val="tx2"/>
                </a:solidFill>
                <a:latin typeface="Bookman Old Style" pitchFamily="18" charset="0"/>
              </a:rPr>
              <a:t>SPSS</a:t>
            </a:r>
            <a:r>
              <a:rPr lang="el-GR" sz="2400" b="1" smtClean="0">
                <a:solidFill>
                  <a:schemeClr val="tx2"/>
                </a:solidFill>
                <a:latin typeface="Bookman Old Style" pitchFamily="18" charset="0"/>
              </a:rPr>
              <a:t> 21.</a:t>
            </a: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r>
              <a:rPr lang="el-GR" sz="2400" b="1" smtClean="0">
                <a:solidFill>
                  <a:schemeClr val="tx2"/>
                </a:solidFill>
                <a:latin typeface="Bookman Old Style" pitchFamily="18" charset="0"/>
              </a:rPr>
              <a:t>Για την επαγωγική στατιστική χρησιμοποιήθηκε μη παραμετρικό τεστ δυο ανεξαρτήτων δειγμάτων (Mann whitney Test) και μη παραμετρικό τεστ (Κruskal-Wallis </a:t>
            </a:r>
            <a:r>
              <a:rPr lang="en-US" sz="2400" b="1" smtClean="0">
                <a:solidFill>
                  <a:schemeClr val="tx2"/>
                </a:solidFill>
                <a:latin typeface="Bookman Old Style" pitchFamily="18" charset="0"/>
              </a:rPr>
              <a:t>T</a:t>
            </a:r>
            <a:r>
              <a:rPr lang="el-GR" sz="2400" b="1" smtClean="0">
                <a:solidFill>
                  <a:schemeClr val="tx2"/>
                </a:solidFill>
                <a:latin typeface="Bookman Old Style" pitchFamily="18" charset="0"/>
              </a:rPr>
              <a:t>est).</a:t>
            </a:r>
          </a:p>
          <a:p>
            <a:pPr algn="just" eaLnBrk="1" hangingPunct="1">
              <a:lnSpc>
                <a:spcPct val="90000"/>
              </a:lnSpc>
              <a:buFontTx/>
              <a:buNone/>
            </a:pPr>
            <a:endParaRPr lang="el-GR" sz="2400" b="1" smtClean="0">
              <a:solidFill>
                <a:schemeClr val="tx2"/>
              </a:solidFill>
              <a:latin typeface="Bookman Old Style" pitchFamily="18" charset="0"/>
            </a:endParaRPr>
          </a:p>
          <a:p>
            <a:pPr algn="just" eaLnBrk="1" hangingPunct="1">
              <a:lnSpc>
                <a:spcPct val="90000"/>
              </a:lnSpc>
              <a:buFontTx/>
              <a:buNone/>
            </a:pPr>
            <a:r>
              <a:rPr lang="el-GR" sz="2400" b="1" smtClean="0">
                <a:solidFill>
                  <a:schemeClr val="tx2"/>
                </a:solidFill>
                <a:latin typeface="Bookman Old Style"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00113" y="0"/>
          <a:ext cx="7848600" cy="6453188"/>
        </p:xfrm>
        <a:graphic>
          <a:graphicData uri="http://schemas.openxmlformats.org/drawingml/2006/table">
            <a:tbl>
              <a:tblPr/>
              <a:tblGrid>
                <a:gridCol w="3932237"/>
                <a:gridCol w="1265238"/>
                <a:gridCol w="1425575"/>
                <a:gridCol w="1225550"/>
              </a:tblGrid>
              <a:tr h="1756572">
                <a:tc gridSpan="4">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2800" b="1" i="1" u="none" strike="noStrike" cap="none" normalizeH="0" baseline="0" dirty="0" smtClean="0">
                          <a:ln>
                            <a:noFill/>
                          </a:ln>
                          <a:solidFill>
                            <a:schemeClr val="tx2"/>
                          </a:solidFill>
                          <a:effectLst/>
                          <a:latin typeface="Monotype Corsiva" pitchFamily="66" charset="0"/>
                          <a:cs typeface="Times New Roman" pitchFamily="18" charset="0"/>
                        </a:rPr>
                        <a:t>ΑΠΟΤΕΛΕΣΜΑΤΑ (1)</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sz="2400" b="1" i="1" u="none" strike="noStrike" cap="none" normalizeH="0" baseline="0" dirty="0" smtClean="0">
                          <a:ln>
                            <a:noFill/>
                          </a:ln>
                          <a:solidFill>
                            <a:schemeClr val="tx2"/>
                          </a:solidFill>
                          <a:effectLst/>
                          <a:latin typeface="Monotype Corsiva" pitchFamily="66" charset="0"/>
                          <a:cs typeface="Times New Roman" pitchFamily="18" charset="0"/>
                        </a:rPr>
                        <a:t>Πίνακας 5 : Ερμηνεία της  Συναισθηματικής Εξάντλησης των Εργαζομένων (Ν=55)</a:t>
                      </a:r>
                      <a:endParaRPr kumimoji="0" lang="el-GR" sz="2400" b="0" i="0" u="none" strike="noStrike" cap="none" normalizeH="0" baseline="0" dirty="0" smtClean="0">
                        <a:ln>
                          <a:noFill/>
                        </a:ln>
                        <a:solidFill>
                          <a:schemeClr val="tx2"/>
                        </a:solidFill>
                        <a:effectLst/>
                        <a:latin typeface="Monotype Corsiva" pitchFamily="66" charset="0"/>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r>
              <a:tr h="1174154">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15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sng" strike="noStrike" cap="none" normalizeH="0" baseline="0" smtClean="0">
                          <a:ln>
                            <a:noFill/>
                          </a:ln>
                          <a:solidFill>
                            <a:srgbClr val="000000"/>
                          </a:solidFill>
                          <a:effectLst/>
                          <a:latin typeface="Bookman Old Style" pitchFamily="18" charset="0"/>
                          <a:cs typeface="Times New Roman" pitchFamily="18" charset="0"/>
                        </a:rPr>
                        <a:t>Συναισθηματικής Εξάντλησης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16±9,59*</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58707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Χαμηλή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65,5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58707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Μέτρια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10</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18,2</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58707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Υψηλή</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9</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16,4</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587077">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*Μέση Τιμή ±Τυπική Απόκλιση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00113" y="260350"/>
          <a:ext cx="7848600" cy="6340474"/>
        </p:xfrm>
        <a:graphic>
          <a:graphicData uri="http://schemas.openxmlformats.org/drawingml/2006/table">
            <a:tbl>
              <a:tblPr/>
              <a:tblGrid>
                <a:gridCol w="3324225"/>
                <a:gridCol w="1751012"/>
                <a:gridCol w="1490663"/>
                <a:gridCol w="1282700"/>
              </a:tblGrid>
              <a:tr h="1353920">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1" u="none" strike="noStrike" cap="none" normalizeH="0" baseline="0" dirty="0" smtClean="0">
                          <a:ln>
                            <a:noFill/>
                          </a:ln>
                          <a:solidFill>
                            <a:schemeClr val="tx2"/>
                          </a:solidFill>
                          <a:effectLst/>
                          <a:latin typeface="Monotype Corsiva" pitchFamily="66" charset="0"/>
                          <a:cs typeface="Times New Roman" pitchFamily="18" charset="0"/>
                        </a:rPr>
                        <a:t>ΑΠΟΤΕΛΕΣΜΑΤΑ (2)</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l-GR" sz="2400" b="1" i="1" u="none" strike="noStrike" cap="none" normalizeH="0" baseline="0" dirty="0" smtClean="0">
                          <a:ln>
                            <a:noFill/>
                          </a:ln>
                          <a:solidFill>
                            <a:schemeClr val="tx2"/>
                          </a:solidFill>
                          <a:effectLst/>
                          <a:latin typeface="Monotype Corsiva" pitchFamily="66" charset="0"/>
                          <a:cs typeface="Times New Roman" pitchFamily="18" charset="0"/>
                        </a:rPr>
                        <a:t>Πίνακας 6: Ερμηνεία της  Προσωπικής Εκπλήρωσης των Εργαζομένων (Ν=55)</a:t>
                      </a:r>
                      <a:endParaRPr kumimoji="0" lang="el-GR" sz="2400" b="0" i="0" u="none" strike="noStrike" cap="none" normalizeH="0" baseline="0" dirty="0" smtClean="0">
                        <a:ln>
                          <a:noFill/>
                        </a:ln>
                        <a:solidFill>
                          <a:schemeClr val="tx2"/>
                        </a:solidFill>
                        <a:effectLst/>
                        <a:latin typeface="Monotype Corsiva" pitchFamily="66" charset="0"/>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r>
              <a:tr h="12458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580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sng" strike="noStrike" cap="none" normalizeH="0" baseline="0" smtClean="0">
                          <a:ln>
                            <a:noFill/>
                          </a:ln>
                          <a:solidFill>
                            <a:srgbClr val="000000"/>
                          </a:solidFill>
                          <a:effectLst/>
                          <a:latin typeface="Bookman Old Style" pitchFamily="18" charset="0"/>
                          <a:cs typeface="Times New Roman" pitchFamily="18" charset="0"/>
                        </a:rPr>
                        <a:t>Προσωπική Εκπλήρωση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37,78±5,92*</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6237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Υψηλή </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63,6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6237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Μέτρια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6237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Χαμηλή</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12,7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23735">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*Μέση Τιμή ±Τυπική Απόκλιση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00113" y="44450"/>
          <a:ext cx="7920037" cy="6405564"/>
        </p:xfrm>
        <a:graphic>
          <a:graphicData uri="http://schemas.openxmlformats.org/drawingml/2006/table">
            <a:tbl>
              <a:tblPr/>
              <a:tblGrid>
                <a:gridCol w="2932112"/>
                <a:gridCol w="1808163"/>
                <a:gridCol w="1709737"/>
                <a:gridCol w="1470025"/>
              </a:tblGrid>
              <a:tr h="2232024">
                <a:tc gridSpan="4">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2800" b="1" i="1" u="none" strike="noStrike" cap="none" normalizeH="0" baseline="0" dirty="0" smtClean="0">
                          <a:ln>
                            <a:noFill/>
                          </a:ln>
                          <a:solidFill>
                            <a:schemeClr val="tx2"/>
                          </a:solidFill>
                          <a:effectLst/>
                          <a:latin typeface="Monotype Corsiva" pitchFamily="66" charset="0"/>
                          <a:cs typeface="Times New Roman" pitchFamily="18" charset="0"/>
                        </a:rPr>
                        <a:t>ΑΠΟΤΕΛΕΣΜΑΤΑ (3)</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sz="2400" b="1" i="1" u="none" strike="noStrike" cap="none" normalizeH="0" baseline="0" dirty="0" smtClean="0">
                          <a:ln>
                            <a:noFill/>
                          </a:ln>
                          <a:solidFill>
                            <a:schemeClr val="tx2"/>
                          </a:solidFill>
                          <a:effectLst/>
                          <a:latin typeface="Monotype Corsiva" pitchFamily="66" charset="0"/>
                          <a:cs typeface="Times New Roman" pitchFamily="18" charset="0"/>
                        </a:rPr>
                        <a:t>Πίνακας 7: Ερμηνεία της Αποπροσωποποίησης των Εργαζομένων (Ν=55)</a:t>
                      </a:r>
                      <a:endParaRPr kumimoji="0" lang="el-GR" sz="2400" b="0" i="0" u="none" strike="noStrike" cap="none" normalizeH="0" baseline="0" dirty="0" smtClean="0">
                        <a:ln>
                          <a:noFill/>
                        </a:ln>
                        <a:solidFill>
                          <a:schemeClr val="tx2"/>
                        </a:solidFill>
                        <a:effectLst/>
                        <a:latin typeface="Monotype Corsiva" pitchFamily="66" charset="0"/>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r>
              <a:tr h="6619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sng" strike="noStrike" cap="none" normalizeH="0" baseline="0" smtClean="0">
                          <a:ln>
                            <a:noFill/>
                          </a:ln>
                          <a:solidFill>
                            <a:srgbClr val="000000"/>
                          </a:solidFill>
                          <a:effectLst/>
                          <a:latin typeface="Bookman Old Style" pitchFamily="18" charset="0"/>
                          <a:cs typeface="Times New Roman" pitchFamily="18" charset="0"/>
                        </a:rPr>
                        <a:t>Αποπροσωποποίηση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3,25±3,56*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661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Χαμηλή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92,7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661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Μέτρια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661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Υψηλή</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1,8</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863600">
                <a:tc gridSpan="2">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*Μέση Τιμή ±Τυπική Απόκλιση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55650" y="0"/>
            <a:ext cx="8388350" cy="1484313"/>
          </a:xfrm>
        </p:spPr>
        <p:txBody>
          <a:bodyPr/>
          <a:lstStyle/>
          <a:p>
            <a:pPr algn="ctr" eaLnBrk="1" hangingPunct="1"/>
            <a:r>
              <a:rPr lang="el-GR" sz="2800" b="1" smtClean="0">
                <a:latin typeface="Monotype Corsiva" pitchFamily="66" charset="0"/>
              </a:rPr>
              <a:t> Από τη μέτρηση του  </a:t>
            </a:r>
            <a:r>
              <a:rPr lang="en-US" sz="2800" b="1" smtClean="0">
                <a:latin typeface="Monotype Corsiva" pitchFamily="66" charset="0"/>
              </a:rPr>
              <a:t>Maslach Burnout  Inventory – Educators  Survey</a:t>
            </a:r>
            <a:r>
              <a:rPr lang="el-GR" sz="2400" smtClean="0">
                <a:latin typeface="Bookman Old Style" pitchFamily="18" charset="0"/>
              </a:rPr>
              <a:t>,</a:t>
            </a:r>
            <a:r>
              <a:rPr lang="el-GR" sz="2800" smtClean="0"/>
              <a:t> </a:t>
            </a:r>
            <a:r>
              <a:rPr lang="el-GR" sz="2800" smtClean="0">
                <a:latin typeface="Monotype Corsiva" pitchFamily="66" charset="0"/>
              </a:rPr>
              <a:t/>
            </a:r>
            <a:br>
              <a:rPr lang="el-GR" sz="2800" smtClean="0">
                <a:latin typeface="Monotype Corsiva" pitchFamily="66" charset="0"/>
              </a:rPr>
            </a:br>
            <a:r>
              <a:rPr lang="el-GR" sz="2800" b="1" smtClean="0">
                <a:latin typeface="Monotype Corsiva" pitchFamily="66" charset="0"/>
              </a:rPr>
              <a:t>παρατηρήθηκαν :</a:t>
            </a:r>
            <a:endParaRPr lang="en-GB" sz="2800" b="1" smtClean="0">
              <a:latin typeface="Monotype Corsiva" pitchFamily="66" charset="0"/>
            </a:endParaRPr>
          </a:p>
        </p:txBody>
      </p:sp>
      <p:sp>
        <p:nvSpPr>
          <p:cNvPr id="19459" name="Rectangle 3"/>
          <p:cNvSpPr>
            <a:spLocks noGrp="1" noChangeArrowheads="1"/>
          </p:cNvSpPr>
          <p:nvPr>
            <p:ph type="body" idx="1"/>
          </p:nvPr>
        </p:nvSpPr>
        <p:spPr>
          <a:xfrm>
            <a:off x="611188" y="1700213"/>
            <a:ext cx="8532812" cy="5157787"/>
          </a:xfrm>
        </p:spPr>
        <p:txBody>
          <a:bodyPr/>
          <a:lstStyle/>
          <a:p>
            <a:pPr algn="just" eaLnBrk="1" hangingPunct="1">
              <a:lnSpc>
                <a:spcPct val="80000"/>
              </a:lnSpc>
            </a:pPr>
            <a:r>
              <a:rPr lang="el-GR" sz="2000" b="1" smtClean="0">
                <a:solidFill>
                  <a:schemeClr val="tx2"/>
                </a:solidFill>
                <a:latin typeface="Bookman Old Style" pitchFamily="18" charset="0"/>
              </a:rPr>
              <a:t>Στατιστικά σημαντικές διαφορές για τη διάσταση της συναισθηματικής εξάντλησης μεταξύ των εργαζομένων  σε Σχολικές Μονάδες Ειδικής Αγωγής και των εργαζομένων στα ΚΕΔΔΥ, με τους πρώτους να αισθάνονται υψηλή συναισθηματική εξάντληση.</a:t>
            </a:r>
          </a:p>
          <a:p>
            <a:pPr algn="just" eaLnBrk="1" hangingPunct="1">
              <a:lnSpc>
                <a:spcPct val="80000"/>
              </a:lnSpc>
              <a:buFontTx/>
              <a:buNone/>
            </a:pPr>
            <a:endParaRPr lang="el-GR" sz="2000" b="1" smtClean="0">
              <a:solidFill>
                <a:schemeClr val="tx2"/>
              </a:solidFill>
              <a:latin typeface="Bookman Old Style" pitchFamily="18" charset="0"/>
            </a:endParaRPr>
          </a:p>
          <a:p>
            <a:pPr algn="just" eaLnBrk="1" hangingPunct="1">
              <a:lnSpc>
                <a:spcPct val="80000"/>
              </a:lnSpc>
            </a:pPr>
            <a:r>
              <a:rPr lang="el-GR" sz="2000" b="1" smtClean="0">
                <a:solidFill>
                  <a:schemeClr val="tx2"/>
                </a:solidFill>
                <a:latin typeface="Bookman Old Style" pitchFamily="18" charset="0"/>
              </a:rPr>
              <a:t>Στη διάσταση της προσωπικής επίτευξης δεν παρατηρήθηκε καμία στατιστικά σημαντική διαφορά μεταξύ των εργαζομένων.</a:t>
            </a:r>
          </a:p>
          <a:p>
            <a:pPr algn="just" eaLnBrk="1" hangingPunct="1">
              <a:lnSpc>
                <a:spcPct val="80000"/>
              </a:lnSpc>
            </a:pPr>
            <a:endParaRPr lang="el-GR" sz="2000" b="1" smtClean="0">
              <a:solidFill>
                <a:schemeClr val="tx2"/>
              </a:solidFill>
              <a:latin typeface="Bookman Old Style" pitchFamily="18" charset="0"/>
            </a:endParaRPr>
          </a:p>
          <a:p>
            <a:pPr algn="just" eaLnBrk="1" hangingPunct="1">
              <a:lnSpc>
                <a:spcPct val="80000"/>
              </a:lnSpc>
            </a:pPr>
            <a:r>
              <a:rPr lang="el-GR" sz="2000" b="1" smtClean="0">
                <a:solidFill>
                  <a:schemeClr val="tx2"/>
                </a:solidFill>
                <a:latin typeface="Bookman Old Style" pitchFamily="18" charset="0"/>
              </a:rPr>
              <a:t>Οι γυναίκες φάνηκε να εμφανίζουν χαμηλότερα επίπεδα επαγγελματικής εξουθένωσης, σε σχέση με τους άνδρες. </a:t>
            </a:r>
          </a:p>
          <a:p>
            <a:pPr algn="just" eaLnBrk="1" hangingPunct="1">
              <a:lnSpc>
                <a:spcPct val="80000"/>
              </a:lnSpc>
              <a:buFontTx/>
              <a:buNone/>
            </a:pPr>
            <a:endParaRPr lang="el-GR" sz="2000" b="1" smtClean="0">
              <a:solidFill>
                <a:schemeClr val="tx2"/>
              </a:solidFill>
              <a:latin typeface="Bookman Old Style" pitchFamily="18" charset="0"/>
            </a:endParaRPr>
          </a:p>
          <a:p>
            <a:pPr algn="just" eaLnBrk="1" hangingPunct="1">
              <a:lnSpc>
                <a:spcPct val="80000"/>
              </a:lnSpc>
            </a:pPr>
            <a:r>
              <a:rPr lang="el-GR" sz="2000" b="1" smtClean="0">
                <a:solidFill>
                  <a:schemeClr val="tx2"/>
                </a:solidFill>
                <a:latin typeface="Bookman Old Style" pitchFamily="18" charset="0"/>
              </a:rPr>
              <a:t>Γενικά, δεν παρατηρήθηκε κάποια άλλη στατιστικά σημαντική συσχέτιση μεταξύ των τριών διαστάσεων της εξουθένωσης  και των κοινωνικό – δημογραφικών χαρακτηριστικών των συμμετεχόντων στην έρευνα.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900113" y="188913"/>
            <a:ext cx="7939087" cy="647700"/>
          </a:xfrm>
        </p:spPr>
        <p:txBody>
          <a:bodyPr/>
          <a:lstStyle/>
          <a:p>
            <a:r>
              <a:rPr lang="el-GR" b="1" i="1" smtClean="0">
                <a:latin typeface="Monotype Corsiva" pitchFamily="66" charset="0"/>
              </a:rPr>
              <a:t>Μέθοδος Β΄ Φάση:</a:t>
            </a:r>
          </a:p>
        </p:txBody>
      </p:sp>
      <p:sp>
        <p:nvSpPr>
          <p:cNvPr id="20483" name="2 - Θέση περιεχομένου"/>
          <p:cNvSpPr>
            <a:spLocks noGrp="1"/>
          </p:cNvSpPr>
          <p:nvPr>
            <p:ph idx="1"/>
          </p:nvPr>
        </p:nvSpPr>
        <p:spPr>
          <a:xfrm>
            <a:off x="684213" y="765175"/>
            <a:ext cx="8459787" cy="6092825"/>
          </a:xfrm>
        </p:spPr>
        <p:txBody>
          <a:bodyPr/>
          <a:lstStyle/>
          <a:p>
            <a:pPr algn="just">
              <a:buFontTx/>
              <a:buNone/>
            </a:pPr>
            <a:r>
              <a:rPr lang="el-GR" b="1" smtClean="0">
                <a:solidFill>
                  <a:schemeClr val="tx2"/>
                </a:solidFill>
                <a:latin typeface="Bookman Old Style" pitchFamily="18" charset="0"/>
              </a:rPr>
              <a:t> </a:t>
            </a:r>
            <a:r>
              <a:rPr lang="el-GR" sz="2400" b="1" smtClean="0">
                <a:solidFill>
                  <a:schemeClr val="tx2"/>
                </a:solidFill>
                <a:latin typeface="Bookman Old Style" pitchFamily="18" charset="0"/>
              </a:rPr>
              <a:t>Για την υλοποίηση των ημι-δομημένων συνεντεύξεων, με τη βοήθεια των κριτηρίων ερμηνείας των μετρήσεων του Maslach Burnout Inventory-Educators Survey, εξήχθη μία λίστα όπου προσδιόρισε το δείγμα των 6 περισσότερο και των 6 λιγότερο εξουθενωμένων εργαζομένων. </a:t>
            </a:r>
          </a:p>
          <a:p>
            <a:pPr algn="just">
              <a:buFontTx/>
              <a:buNone/>
            </a:pPr>
            <a:r>
              <a:rPr lang="el-GR" sz="2400" b="1" smtClean="0">
                <a:solidFill>
                  <a:schemeClr val="tx2"/>
                </a:solidFill>
                <a:latin typeface="Bookman Old Style" pitchFamily="18" charset="0"/>
              </a:rPr>
              <a:t>Η συνέντευξη δομήθηκε γύρω από τρεις θεματικούς άξονες:</a:t>
            </a:r>
          </a:p>
          <a:p>
            <a:pPr algn="just">
              <a:buFontTx/>
              <a:buNone/>
            </a:pPr>
            <a:r>
              <a:rPr lang="el-GR" sz="2400" b="1" smtClean="0">
                <a:solidFill>
                  <a:schemeClr val="tx2"/>
                </a:solidFill>
                <a:latin typeface="Bookman Old Style" pitchFamily="18" charset="0"/>
              </a:rPr>
              <a:t>Α. Προσωπικοί παράγοντες πρόκλησης της εξουθένωσης</a:t>
            </a:r>
          </a:p>
          <a:p>
            <a:pPr algn="just">
              <a:buFontTx/>
              <a:buNone/>
            </a:pPr>
            <a:r>
              <a:rPr lang="el-GR" sz="2400" b="1" smtClean="0">
                <a:solidFill>
                  <a:schemeClr val="tx2"/>
                </a:solidFill>
                <a:latin typeface="Bookman Old Style" pitchFamily="18" charset="0"/>
              </a:rPr>
              <a:t>Β. Επαγγελματικοί παράγοντες πρόκλησης της εξουθένωσης</a:t>
            </a:r>
          </a:p>
          <a:p>
            <a:pPr algn="just">
              <a:buFontTx/>
              <a:buNone/>
            </a:pPr>
            <a:r>
              <a:rPr lang="el-GR" sz="2400" b="1" smtClean="0">
                <a:solidFill>
                  <a:schemeClr val="tx2"/>
                </a:solidFill>
                <a:latin typeface="Bookman Old Style" pitchFamily="18" charset="0"/>
              </a:rPr>
              <a:t>Γ. Εργασιακοί παράγοντες πρόκλησης της εξουθένωσης</a:t>
            </a:r>
          </a:p>
          <a:p>
            <a:pPr>
              <a:buFontTx/>
              <a:buNone/>
            </a:pPr>
            <a:endParaRPr lang="el-G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a:xfrm>
            <a:off x="827088" y="188913"/>
            <a:ext cx="8316912" cy="936625"/>
          </a:xfrm>
        </p:spPr>
        <p:txBody>
          <a:bodyPr/>
          <a:lstStyle/>
          <a:p>
            <a:pPr algn="ctr"/>
            <a:r>
              <a:rPr lang="el-GR" sz="2800" b="1" smtClean="0">
                <a:latin typeface="Monotype Corsiva" pitchFamily="66" charset="0"/>
              </a:rPr>
              <a:t>Αποτελέσματα ποιοτικής ανάλυσης συνεντεύξεων των εργαζομένων σε υπηρεσίες ειδικής αγωγής και εκπαίδευσης</a:t>
            </a:r>
            <a:endParaRPr lang="el-GR" sz="2800" smtClean="0">
              <a:latin typeface="Monotype Corsiva" pitchFamily="66" charset="0"/>
            </a:endParaRPr>
          </a:p>
        </p:txBody>
      </p:sp>
      <p:sp>
        <p:nvSpPr>
          <p:cNvPr id="21507" name="2 - Θέση περιεχομένου"/>
          <p:cNvSpPr>
            <a:spLocks noGrp="1"/>
          </p:cNvSpPr>
          <p:nvPr>
            <p:ph idx="1"/>
          </p:nvPr>
        </p:nvSpPr>
        <p:spPr>
          <a:xfrm>
            <a:off x="611188" y="1700213"/>
            <a:ext cx="8532812" cy="5157787"/>
          </a:xfrm>
        </p:spPr>
        <p:txBody>
          <a:bodyPr/>
          <a:lstStyle/>
          <a:p>
            <a:pPr algn="just"/>
            <a:r>
              <a:rPr lang="el-GR" sz="2000" smtClean="0">
                <a:latin typeface="Bookman Old Style" pitchFamily="18" charset="0"/>
              </a:rPr>
              <a:t>Τα δεδομένα των 12 συνεντεύξεων απομαγνητοφωνήθηκαν και αναλύθηκαν ποιοτικά σύμφωνα με τη μέθοδο των </a:t>
            </a:r>
            <a:r>
              <a:rPr lang="en-US" sz="2000" smtClean="0">
                <a:latin typeface="Bookman Old Style" pitchFamily="18" charset="0"/>
              </a:rPr>
              <a:t>Miles </a:t>
            </a:r>
            <a:r>
              <a:rPr lang="el-GR" sz="2000" smtClean="0">
                <a:latin typeface="Bookman Old Style" pitchFamily="18" charset="0"/>
              </a:rPr>
              <a:t>και </a:t>
            </a:r>
            <a:r>
              <a:rPr lang="en-US" sz="2000" smtClean="0">
                <a:latin typeface="Bookman Old Style" pitchFamily="18" charset="0"/>
              </a:rPr>
              <a:t>Huberman</a:t>
            </a:r>
            <a:r>
              <a:rPr lang="el-GR" sz="2000" smtClean="0">
                <a:latin typeface="Bookman Old Style" pitchFamily="18" charset="0"/>
              </a:rPr>
              <a:t> (1994). Κατά την ανάλυση εντοπίστηκαν χαρακτηριστικές λέξεις, φράσεις και προτάσεις και αποδόθηκαν οι κατάλληλοι «κωδικοί» οι οποίοι φέρουν λειτουργικούς ορισμούς. Κατόπιν, οι κωδικοί ομαδοποιηθήκαν σε κατηγορίες οι οποίες εντάχθηκαν στους τρεις θεματικούς άξονες. </a:t>
            </a:r>
          </a:p>
          <a:p>
            <a:pPr algn="just"/>
            <a:r>
              <a:rPr lang="el-GR" sz="2000" smtClean="0">
                <a:latin typeface="Bookman Old Style" pitchFamily="18" charset="0"/>
              </a:rPr>
              <a:t>Στην ομάδα των επαγγελματικά εξουθενωμένων εργαζομένων προέκυψαν 101 ατομικοί κωδικοί στην ομάδα, από τους οποίους οι 19 ήταν κοινοί.</a:t>
            </a:r>
          </a:p>
          <a:p>
            <a:pPr algn="just"/>
            <a:r>
              <a:rPr lang="el-GR" sz="2000" smtClean="0">
                <a:latin typeface="Bookman Old Style" pitchFamily="18" charset="0"/>
              </a:rPr>
              <a:t>Ενώ για την ομάδα των μη επαγγελματικά εξουθενωμένων εργαζομένων 53 ατομικοί κωδικοί και 19 κοινοί κωδικοί.</a:t>
            </a:r>
          </a:p>
          <a:p>
            <a:pPr algn="just"/>
            <a:endParaRPr lang="el-GR" sz="2000" smtClean="0">
              <a:latin typeface="Bookman Old Style" pitchFamily="18" charset="0"/>
            </a:endParaRPr>
          </a:p>
          <a:p>
            <a:pPr algn="just"/>
            <a:r>
              <a:rPr lang="el-GR" sz="2000" b="1" smtClean="0">
                <a:solidFill>
                  <a:schemeClr val="tx2"/>
                </a:solidFill>
                <a:latin typeface="Bookman Old Style" pitchFamily="18" charset="0"/>
              </a:rPr>
              <a:t>Οι παραπάνω κωδικοί ομαδοποιήθηκαν στις 15 κατηγορίες και εντάχθηκαν στους 3 θεματικούς άξονες.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42988" y="836613"/>
            <a:ext cx="7916862" cy="5256212"/>
          </a:xfrm>
        </p:spPr>
        <p:txBody>
          <a:bodyPr/>
          <a:lstStyle/>
          <a:p>
            <a:pPr algn="just" eaLnBrk="1" hangingPunct="1">
              <a:lnSpc>
                <a:spcPct val="150000"/>
              </a:lnSpc>
            </a:pPr>
            <a:r>
              <a:rPr lang="el-GR" sz="2400" b="1" smtClean="0">
                <a:latin typeface="Bookman Old Style" pitchFamily="18" charset="0"/>
              </a:rPr>
              <a:t>	Το φαινόμενο της Εξουθένωσης δεν εμφανίζεται ξαφνικά, ούτε οφείλεται σε κάποιο μεμονωμένο γεγονός</a:t>
            </a:r>
            <a:r>
              <a:rPr lang="en-GB" sz="2400" b="1" smtClean="0">
                <a:latin typeface="Bookman Old Style" pitchFamily="18" charset="0"/>
              </a:rPr>
              <a:t>,</a:t>
            </a:r>
            <a:r>
              <a:rPr lang="el-GR" sz="2400" b="1" smtClean="0">
                <a:latin typeface="Bookman Old Style" pitchFamily="18" charset="0"/>
              </a:rPr>
              <a:t> που προκαλεί υπερβολικό στρες. Αντίθετα, θεωρείται  αποτέλεσμα χρόνιου συσσωρευμένου στρες</a:t>
            </a:r>
            <a:r>
              <a:rPr lang="en-GB" sz="2400" b="1" smtClean="0">
                <a:latin typeface="Bookman Old Style" pitchFamily="18" charset="0"/>
              </a:rPr>
              <a:t>,</a:t>
            </a:r>
            <a:r>
              <a:rPr lang="el-GR" sz="2400" b="1" smtClean="0">
                <a:latin typeface="Bookman Old Style" pitchFamily="18" charset="0"/>
              </a:rPr>
              <a:t> που κατακλύζει τον εργαζόμενο</a:t>
            </a:r>
            <a:r>
              <a:rPr lang="en-GB" sz="2400" b="1" smtClean="0">
                <a:latin typeface="Bookman Old Style" pitchFamily="18" charset="0"/>
              </a:rPr>
              <a:t>,</a:t>
            </a:r>
            <a:r>
              <a:rPr lang="el-GR" sz="2400" b="1" smtClean="0">
                <a:latin typeface="Bookman Old Style" pitchFamily="18" charset="0"/>
              </a:rPr>
              <a:t> ο οποίος νοιώθει ότι τα ψυχικά του αποθέματα δεν επαρκούν για να αντεπεξέλθει στην πίεση του εργασιακού χώρου</a:t>
            </a:r>
            <a:r>
              <a:rPr lang="en-US" sz="2400" b="1" smtClean="0"/>
              <a:t> </a:t>
            </a:r>
            <a:r>
              <a:rPr lang="el-GR" sz="2400" b="1" smtClean="0"/>
              <a:t>(</a:t>
            </a:r>
            <a:r>
              <a:rPr lang="en-US" sz="2400" b="1" smtClean="0">
                <a:latin typeface="Bookman Old Style" pitchFamily="18" charset="0"/>
              </a:rPr>
              <a:t>Maslach </a:t>
            </a:r>
            <a:r>
              <a:rPr lang="el-GR" sz="2400" b="1" smtClean="0">
                <a:latin typeface="Bookman Old Style" pitchFamily="18" charset="0"/>
              </a:rPr>
              <a:t>&amp; </a:t>
            </a:r>
            <a:r>
              <a:rPr lang="en-US" sz="2400" b="1" smtClean="0">
                <a:latin typeface="Bookman Old Style" pitchFamily="18" charset="0"/>
              </a:rPr>
              <a:t>Leiter</a:t>
            </a:r>
            <a:r>
              <a:rPr lang="el-GR" sz="2400" b="1" smtClean="0">
                <a:latin typeface="Bookman Old Style" pitchFamily="18" charset="0"/>
              </a:rPr>
              <a:t>, 1997</a:t>
            </a:r>
            <a:r>
              <a:rPr lang="el-GR" sz="2400" b="1" smtClean="0"/>
              <a:t>)</a:t>
            </a:r>
            <a:r>
              <a:rPr lang="el-GR" sz="2400" b="1" smtClean="0">
                <a:latin typeface="Bookman Old Style"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4213" y="549275"/>
          <a:ext cx="8459787" cy="6311900"/>
        </p:xfrm>
        <a:graphic>
          <a:graphicData uri="http://schemas.openxmlformats.org/drawingml/2006/table">
            <a:tbl>
              <a:tblPr/>
              <a:tblGrid>
                <a:gridCol w="2678112"/>
                <a:gridCol w="5781675"/>
              </a:tblGrid>
              <a:tr h="428625">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Κατηγορίες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Κωδικοί/Λειτουργικοί–Εννοιολογικοί Ορισμοί</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242888">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Προσωπικοί παράγοντες πρόκλησης επαγγελματικής εξουθένωσης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4238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1. Λόγοι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ΛΕΝΕΑΤΥ= Τυχαία επιλογή η ενασχόληση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5508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2. Αίσθημα επάρκειας στην εργασία με άτομα με αναπηρία</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ΑΕΕΑΜΒΑ= Σημαντικό αίσθημα επάρκειας για ανταπόκριση στις απαιτήσεις της Ειδικής Αγωγής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336867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3. Συναίσθημα έπειτα από διάρκεια ενασχόλησης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 ΣΔΕΕΑΔΙ= Χρειάζεται διάλλειμα έπειτα από διάστημα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ΣΔΕΕΑΠΒ</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Βαρύ συναίσθημα έπειτα από διάρκεια ενασχόλησης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ΣΔΕΕΑΑΚ</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Αίσθημα κούρασης έπειτα  από διάρκεια ενασχόλησης στην Εδική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ΣΔΕΕΑΑΣ= Συναίσθημα απογοήτευσης έπειτα από διάρκεια ενασχόλησης με την Ειδική Αγωγή εξαιτίας του συστήματος εκπαίδευσης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ΣΔΕΕΑΧΝ= Αρνητικό συναίσθημα έπειτα από διάρκεια ενασχόλησης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ΣΔΕΕΑΕΚ= Καλό συναίσθημα έπειτα από διάρκεια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ΣΔΕΕΑΣΑ= Έλλειψη σταθερής συναισθηματικής κατάστασης έπειτα από διάρκεια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ΣΔΕΕΑΚΠ= Συναίσθημα πληρότητας έπειτα από διάρκεια ενασχόλησης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5762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4. Σκέψεις και λόγοι εγκατάλειψης της εργασίας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ΣΚΕΕΑΔΚ= Δε κάνει σκέψεις για εγκατάλειψη της εργασίας στην Ειδική Αγωγή </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720725">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5. Παράγοντες για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ΠΑΕΕΑΣΥ= Οι συνεργάτες συμβάλλουν στην αποτελεσματική εργασία στην Ειδική Αγωγή </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ΠΑΕΕΑΓΝ= Οι γνώσεις συμβάλλουν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3343" marR="333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2556" name="Rectangle 2"/>
          <p:cNvSpPr>
            <a:spLocks noChangeArrowheads="1"/>
          </p:cNvSpPr>
          <p:nvPr/>
        </p:nvSpPr>
        <p:spPr bwMode="auto">
          <a:xfrm>
            <a:off x="755650" y="-55563"/>
            <a:ext cx="8388350" cy="708026"/>
          </a:xfrm>
          <a:prstGeom prst="rect">
            <a:avLst/>
          </a:prstGeom>
          <a:noFill/>
          <a:ln w="9525">
            <a:noFill/>
            <a:miter lim="800000"/>
            <a:headEnd/>
            <a:tailEnd/>
          </a:ln>
        </p:spPr>
        <p:txBody>
          <a:bodyPr anchor="ctr">
            <a:spAutoFit/>
          </a:bodyPr>
          <a:lstStyle/>
          <a:p>
            <a:pPr algn="ctr" eaLnBrk="0" hangingPunct="0"/>
            <a:r>
              <a:rPr lang="el-GR" sz="2000" b="1" i="1">
                <a:solidFill>
                  <a:schemeClr val="tx2"/>
                </a:solidFill>
                <a:latin typeface="Monotype Corsiva" pitchFamily="66" charset="0"/>
                <a:cs typeface="Times New Roman" pitchFamily="18" charset="0"/>
              </a:rPr>
              <a:t>Πίνακας 8. Συγκεντρωτικός πίνακας έκθεσης κοινών Κωδικών  και Λειτουργικών Ορισμών των επαγγελματικά εξουθενωμένων εργαζομένων </a:t>
            </a:r>
            <a:endParaRPr lang="el-GR" sz="20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692150"/>
          <a:ext cx="8388350" cy="6245225"/>
        </p:xfrm>
        <a:graphic>
          <a:graphicData uri="http://schemas.openxmlformats.org/drawingml/2006/table">
            <a:tbl>
              <a:tblPr/>
              <a:tblGrid>
                <a:gridCol w="2757488"/>
                <a:gridCol w="5630862"/>
              </a:tblGrid>
              <a:tr h="296875">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Κατηγορίες</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Κωδικοί/Λειτουργικοί Ορισμοί</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301637">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Επαγγελματικοί παράγοντες πρόκλησης επαγγελματικής εξουθένωσης</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110850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1. Αίσθημα επαρκούς κατάρτισης για εργασία στην ειδική αγωγή</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ΑΕΚΕΑΝΚ= Ικανοποιητικό επίπεδο κατάρτισης για εργασία στην Ειδική Αγωγή</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ΑΕΚΕΑΣΕ= Ανάγκη για συνεχή ενημέρωση και επιμόρφωση στην εργασία στην Ειδική Αγωγή</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904912">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2. Παρεμπόδιση της επαγγελματικής απόδοσης στην ειδική αγωγή  </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ΠΑΕΠΑΔΣ= Οι δυσκολίες συνεργασίας παρεμποδίζουν την επαγγελματική απόδοση στην Ειδική Αγωγή</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599249">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3. Επίδραση της ετερογένειας που ενυπάρχει στην ειδική αγωγή</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ΕΕΕΑΥΠΔ= Το δεδομένο της ετερογένειας των μαθησιακών δυσκολιών δεν επιδρά αρνητικά στην καθημερινή εργασία στην Ειδική Αγωγή </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ΕΕΕΑΑΝΤ= Η ετερογένεια των μαθησιακών δυσκολιών στην Ειδική Αγωγή είναι αντιμετωπίσιμη στην καθημερινή άσκηση του έργου</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10850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4.  Επαγγελματική ανάπτυξη στην ειδική αγωγή</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ΕΑΕΑΔΥ= Η Ειδική Αγωγή δεν υποστηρίζει την επαγγελματική ανάπτυξη</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ΕΑΕΑΥΠΟ= Η παρεχόμενη επιμόρφωση στην Ειδική Αγωγή υποστηρίζει την επαγγελματική ανάπτυξη</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9255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400" b="0" i="0" u="none" strike="noStrike" cap="none" normalizeH="0" baseline="0" smtClean="0">
                          <a:ln>
                            <a:noFill/>
                          </a:ln>
                          <a:solidFill>
                            <a:schemeClr val="tx1"/>
                          </a:solidFill>
                          <a:effectLst/>
                          <a:latin typeface="Bookman Old Style" pitchFamily="18" charset="0"/>
                          <a:cs typeface="Times New Roman" pitchFamily="18" charset="0"/>
                        </a:rPr>
                        <a:t>10. Εργασιακή ικανοποίηση στην ειδική αγωγή</a:t>
                      </a: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smtClean="0">
                          <a:ln>
                            <a:noFill/>
                          </a:ln>
                          <a:solidFill>
                            <a:schemeClr val="tx1"/>
                          </a:solidFill>
                          <a:effectLst/>
                          <a:latin typeface="Bookman Old Style" pitchFamily="18" charset="0"/>
                          <a:cs typeface="Times New Roman" pitchFamily="18" charset="0"/>
                        </a:rPr>
                        <a:t>ΕΡΙΕΑΕΙ= Ικανοποίηση από την εργασία στην Ειδική Αγωγή</a:t>
                      </a:r>
                      <a:endParaRPr kumimoji="0" lang="el-GR" sz="1400" b="0" i="0" u="none" strike="noStrike" cap="none" normalizeH="0" baseline="0" smtClean="0">
                        <a:ln>
                          <a:noFill/>
                        </a:ln>
                        <a:solidFill>
                          <a:schemeClr val="tx1"/>
                        </a:solidFill>
                        <a:effectLst/>
                        <a:latin typeface="Bookman Old Style" pitchFamily="18" charset="0"/>
                        <a:cs typeface="Times New Roman" pitchFamily="18" charset="0"/>
                      </a:endParaRPr>
                    </a:p>
                  </a:txBody>
                  <a:tcPr marL="50801" marR="5080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3580" name="Rectangle 1"/>
          <p:cNvSpPr>
            <a:spLocks noChangeArrowheads="1"/>
          </p:cNvSpPr>
          <p:nvPr/>
        </p:nvSpPr>
        <p:spPr bwMode="auto">
          <a:xfrm>
            <a:off x="755650" y="-3175"/>
            <a:ext cx="8388350" cy="708025"/>
          </a:xfrm>
          <a:prstGeom prst="rect">
            <a:avLst/>
          </a:prstGeom>
          <a:noFill/>
          <a:ln w="9525">
            <a:noFill/>
            <a:miter lim="800000"/>
            <a:headEnd/>
            <a:tailEnd/>
          </a:ln>
        </p:spPr>
        <p:txBody>
          <a:bodyPr anchor="ctr">
            <a:spAutoFit/>
          </a:bodyPr>
          <a:lstStyle/>
          <a:p>
            <a:pPr algn="ctr" eaLnBrk="0" hangingPunct="0"/>
            <a:r>
              <a:rPr lang="el-GR" sz="2000" b="1" i="1">
                <a:solidFill>
                  <a:schemeClr val="tx2"/>
                </a:solidFill>
                <a:latin typeface="Monotype Corsiva" pitchFamily="66" charset="0"/>
                <a:cs typeface="Times New Roman" pitchFamily="18" charset="0"/>
              </a:rPr>
              <a:t>Πίνακας 9. Συγκεντρωτικός πίνακας έκθεσης Κωδικών και Λειτουργικών Ορισμών των επαγγελματικά εξουθενωμένων εργαζομένων</a:t>
            </a:r>
            <a:endParaRPr lang="el-GR" sz="20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765175"/>
          <a:ext cx="8388350" cy="6210300"/>
        </p:xfrm>
        <a:graphic>
          <a:graphicData uri="http://schemas.openxmlformats.org/drawingml/2006/table">
            <a:tbl>
              <a:tblPr/>
              <a:tblGrid>
                <a:gridCol w="2806700"/>
                <a:gridCol w="5581650"/>
              </a:tblGrid>
              <a:tr h="341334">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Κατηγορίες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Κωδικοί/Λειτουργικοί Ορισμοί</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346096">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Εργασιακοί παράγοντες πρόκλησης επαγγελματικής εξουθένωσης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115418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1. Ο ρόλος της διοίκησης στην επαγγελματική εξουθένωση</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ΡΟΔΕΕΜΡ= Η διοίκηση παίζει σημαντικό ρόλο στην εμφάνιση επαγγελματικής εξουθένωσης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2019931">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2. Παροχές εκπαιδευτικού υλικού</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ΠΕΥΕΑΟΚ= Έλλειψη ικανοποίησης από την παροχή παιδαγωγικού και εποπτικού υλικού στην Ειδική Αγωγή</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ΠΕΥΕΑΙΝ= Ικανοποίηση από την παροχή παιδαγωγικού και εποπτικού υλικού στην Ειδική Αγωγή </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65250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3. Συνεργατικές σχέσεις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ΣΣΕΑΣΗ= Οι συνεργατικές σχέσεις εξαιρετικά σημαντικές στην εργασία στην Ειδική Αγωγή</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6309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4. Εργασιακοί παράγοντες επιβάρυνσης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ΕΠΕΥΠΟ= Η έλλειψη υποδομών επιβαρύνει την εργασία στην Ειδική Αγωγή</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065278">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5. Στρεσογόνα χαρακτηριστικά μαθητών</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ΣΤΧΜΑΣΠ= Η συνύπαρξη προβλημάτων στους μαθητές προκαλεί στρες</a:t>
                      </a:r>
                      <a:endParaRPr kumimoji="0" lang="el-GR" sz="1800" b="0" i="0" u="none" strike="noStrike" cap="none" normalizeH="0" baseline="0" smtClean="0">
                        <a:ln>
                          <a:noFill/>
                        </a:ln>
                        <a:solidFill>
                          <a:schemeClr val="tx1"/>
                        </a:solidFill>
                        <a:effectLst/>
                        <a:latin typeface="Calibri" pitchFamily="34" charset="0"/>
                        <a:cs typeface="Times New Roman" pitchFamily="18" charset="0"/>
                      </a:endParaRPr>
                    </a:p>
                  </a:txBody>
                  <a:tcPr marL="61094" marR="610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4604" name="Rectangle 1"/>
          <p:cNvSpPr>
            <a:spLocks noChangeArrowheads="1"/>
          </p:cNvSpPr>
          <p:nvPr/>
        </p:nvSpPr>
        <p:spPr bwMode="auto">
          <a:xfrm>
            <a:off x="827088" y="-22225"/>
            <a:ext cx="8316912" cy="708025"/>
          </a:xfrm>
          <a:prstGeom prst="rect">
            <a:avLst/>
          </a:prstGeom>
          <a:noFill/>
          <a:ln w="9525">
            <a:noFill/>
            <a:miter lim="800000"/>
            <a:headEnd/>
            <a:tailEnd/>
          </a:ln>
        </p:spPr>
        <p:txBody>
          <a:bodyPr anchor="ctr">
            <a:spAutoFit/>
          </a:bodyPr>
          <a:lstStyle/>
          <a:p>
            <a:pPr algn="just" eaLnBrk="0" hangingPunct="0"/>
            <a:r>
              <a:rPr lang="el-GR" sz="2000" b="1" i="1">
                <a:solidFill>
                  <a:schemeClr val="tx2"/>
                </a:solidFill>
                <a:latin typeface="Monotype Corsiva" pitchFamily="66" charset="0"/>
                <a:cs typeface="Times New Roman" pitchFamily="18" charset="0"/>
              </a:rPr>
              <a:t>Πίνακας 10. Συγκεντρωτικός πίνακας έκθεσης Κωδικών και Λειτουργικών Ορισμών των επαγγελματικά εξουθενωμένων εργαζομένων</a:t>
            </a:r>
            <a:endParaRPr lang="el-GR" sz="20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a:xfrm>
            <a:off x="1066800" y="0"/>
            <a:ext cx="7772400" cy="692150"/>
          </a:xfrm>
        </p:spPr>
        <p:txBody>
          <a:bodyPr/>
          <a:lstStyle/>
          <a:p>
            <a:pPr algn="ctr"/>
            <a:r>
              <a:rPr lang="el-GR" sz="2400" b="1" smtClean="0">
                <a:latin typeface="Monotype Corsiva" pitchFamily="66" charset="0"/>
              </a:rPr>
              <a:t>Από την ποιοτική ανάλυση των  συνεντεύξεων των έξι εξουθενωμένων εργαζομένων  συνολικά παρατηρούμε ότι:</a:t>
            </a:r>
          </a:p>
        </p:txBody>
      </p:sp>
      <p:sp>
        <p:nvSpPr>
          <p:cNvPr id="25603" name="2 - Θέση περιεχομένου"/>
          <p:cNvSpPr>
            <a:spLocks noGrp="1"/>
          </p:cNvSpPr>
          <p:nvPr>
            <p:ph idx="1"/>
          </p:nvPr>
        </p:nvSpPr>
        <p:spPr>
          <a:xfrm>
            <a:off x="611188" y="765175"/>
            <a:ext cx="8532812" cy="6092825"/>
          </a:xfrm>
        </p:spPr>
        <p:txBody>
          <a:bodyPr/>
          <a:lstStyle/>
          <a:p>
            <a:pPr algn="just"/>
            <a:r>
              <a:rPr lang="el-GR" sz="1800" b="1" i="1" u="sng" smtClean="0">
                <a:solidFill>
                  <a:schemeClr val="tx2"/>
                </a:solidFill>
                <a:latin typeface="Bookman Old Style" pitchFamily="18" charset="0"/>
              </a:rPr>
              <a:t>Επαγγελματικό προφίλ</a:t>
            </a:r>
            <a:r>
              <a:rPr lang="el-GR" sz="1800" smtClean="0">
                <a:solidFill>
                  <a:schemeClr val="tx2"/>
                </a:solidFill>
                <a:latin typeface="Bookman Old Style" pitchFamily="18" charset="0"/>
              </a:rPr>
              <a:t>: δύο κατέχουν θέση ευθύνης, δύο έχουν από 23-26 έτη προϋπηρεσίας στην ειδική αγωγή, τρείς από 7-10 και ένας έχει 3-6 χρόνια υπηρεσίας, ενώ στην πλειονότητα τους έχουν υψηλή μόρφωση και εξειδίκευση και όλοι εργάζονται σε σχολεία ειδικής αγωγής και εκπαίδευσης. </a:t>
            </a:r>
          </a:p>
          <a:p>
            <a:pPr algn="just"/>
            <a:r>
              <a:rPr lang="el-GR" sz="1800" b="1" i="1" u="sng" smtClean="0">
                <a:solidFill>
                  <a:schemeClr val="tx2"/>
                </a:solidFill>
                <a:latin typeface="Bookman Old Style" pitchFamily="18" charset="0"/>
              </a:rPr>
              <a:t>Εμπλοκή προσωπικών παραγόντων</a:t>
            </a:r>
            <a:r>
              <a:rPr lang="el-GR" sz="1800" smtClean="0">
                <a:solidFill>
                  <a:schemeClr val="tx2"/>
                </a:solidFill>
                <a:latin typeface="Bookman Old Style" pitchFamily="18" charset="0"/>
              </a:rPr>
              <a:t>: κυριαρχεί το σημαντικά ανεπτυγμένο αίσθημα επάρκειας για ανταπόκριση στις απαιτήσεις αυτού του επαγγελματικού χώρου. Αντίθετα, το αίσθημα που βιώνουν έπειτα από διάρκεια ενασχόλησης στην ειδική αγωγή διαφέρει από άτομο σε άτομο, με κυρίαρχα την κούραση, την απογοήτευση και την ανάγκη για εργασιακό διάλλειμα και μεταπήδηση σε άλλο κλάδο της εκπαίδευσης. </a:t>
            </a:r>
          </a:p>
          <a:p>
            <a:pPr algn="just"/>
            <a:r>
              <a:rPr lang="el-GR" sz="1800" b="1" i="1" u="sng" smtClean="0">
                <a:solidFill>
                  <a:schemeClr val="tx2"/>
                </a:solidFill>
                <a:latin typeface="Bookman Old Style" pitchFamily="18" charset="0"/>
              </a:rPr>
              <a:t>Εμπλοκή επαγγελματικών παραγόντων</a:t>
            </a:r>
            <a:r>
              <a:rPr lang="el-GR" sz="1800" smtClean="0">
                <a:solidFill>
                  <a:schemeClr val="tx2"/>
                </a:solidFill>
                <a:latin typeface="Bookman Old Style" pitchFamily="18" charset="0"/>
              </a:rPr>
              <a:t>: αισθάνονται κατά κύριο λόγο επαρκώς καταρτισμένοι για την εργασία τους στην ειδική αγωγή και θεωρούν την ετερογένεια των μαθησιακών δυσκολιών δεδομένη και άρα αντιμετωπίσιμη.</a:t>
            </a:r>
            <a:r>
              <a:rPr lang="el-GR" sz="1800" smtClean="0"/>
              <a:t> </a:t>
            </a:r>
            <a:r>
              <a:rPr lang="el-GR" sz="1800" smtClean="0">
                <a:solidFill>
                  <a:schemeClr val="tx2"/>
                </a:solidFill>
                <a:latin typeface="Bookman Old Style" pitchFamily="18" charset="0"/>
              </a:rPr>
              <a:t>Επιπλέον, παρά το ότι είναι εξουθενωμένοι εμφανίζονται να είναι ικανοποιημένοι από την εργασία τους στο χώρο της ειδικής αγωγής, αποδίδοντας αυτή την ικανοποίηση στο αντικείμενο απασχόλησης.</a:t>
            </a:r>
          </a:p>
          <a:p>
            <a:pPr algn="just"/>
            <a:r>
              <a:rPr lang="el-GR" sz="1800" b="1" i="1" u="sng" smtClean="0">
                <a:solidFill>
                  <a:schemeClr val="tx2"/>
                </a:solidFill>
                <a:latin typeface="Bookman Old Style" pitchFamily="18" charset="0"/>
              </a:rPr>
              <a:t>Εμπλοκή εργασιακών παραγόντων</a:t>
            </a:r>
            <a:r>
              <a:rPr lang="el-GR" sz="1800" smtClean="0">
                <a:solidFill>
                  <a:schemeClr val="tx2"/>
                </a:solidFill>
                <a:latin typeface="Bookman Old Style" pitchFamily="18" charset="0"/>
              </a:rPr>
              <a:t>: οι εργαζόμενοι εστίασαν στις συνεργατικές σχέσεις, στην  έλλειψη υποδομών και στη συνύπαρξη πολλών προβλημάτων στους μαθητές.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11188" y="620713"/>
          <a:ext cx="8532812" cy="6238875"/>
        </p:xfrm>
        <a:graphic>
          <a:graphicData uri="http://schemas.openxmlformats.org/drawingml/2006/table">
            <a:tbl>
              <a:tblPr/>
              <a:tblGrid>
                <a:gridCol w="2805112"/>
                <a:gridCol w="5727700"/>
              </a:tblGrid>
              <a:tr h="19843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Κατηγορίες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Κωδικοί/Λειτουργικοί–Εννοιολογικοί Ορισμοί</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192088">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Προσωπικοί παράγοντες πρόκλησης επαγγελματικής εξουθένωσης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38893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1. Λόγοι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ΛΕΝΕΑΠΕ= Προσωπικό ενδιαφέρον ο λόγος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8985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2. Αίσθημα επάρκειας στην εργασία με άτομα με αναπηρία</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ΑΕΕΑΔΝΕ</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Ποτέ δε νιώθει αίσθημα</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επάρκειας για ανταπόκριση στις απαιτήσεις της Εδικής Αγωγής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ΑΕΕΑΣΕΞ</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Χρειάζεται συνεχή εξέλιξη</a:t>
                      </a:r>
                      <a:r>
                        <a:rPr kumimoji="0" lang="el-GR" sz="1000" b="0" i="0" u="none" strike="noStrike" cap="none" normalizeH="0" baseline="0" smtClean="0">
                          <a:ln>
                            <a:noFill/>
                          </a:ln>
                          <a:solidFill>
                            <a:schemeClr val="tx1"/>
                          </a:solidFill>
                          <a:effectLst/>
                          <a:latin typeface="Bookman Old Style" pitchFamily="18" charset="0"/>
                          <a:cs typeface="Times New Roman" pitchFamily="18" charset="0"/>
                        </a:rPr>
                        <a:t> –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εξειδίκευση για ανταπόκριση στις απαιτήσεις της Εδικής Αγωγής</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59213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3. Συναίσθημα έπειτα από διάρκεια ενασχόλησης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 ΣΔΕΕΑΕΚ= Καλό συναίσθημα έπειτα από διάρκεια ενασχόλησης με 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57150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4. Σκέψεις και λόγοι εγκατάλειψης της εργασίας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ΣΚΕΕΑΔΚ= Δε κάνει σκέψεις για εγκατάλειψη της εργασίας στην Ειδική Αγωγή </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3397248">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5. Παράγοντες για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ΠΑΕΕΑΣΕ= Η ικανοποίηση συμβάλλει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ΠΑΕΕΑΔΠ= Το δυναμικό των παιδιών συμβάλλει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ΠΑΕΕΑΣΕ= Η συνεχής ενημέρωση και εμπειρία συμβάλλει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ΠΑΕΕΑΕΜ= Η εναλλακτική μάθηση συμβάλλει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ΠΑΕΕΑΣΥ= Οι συνεργάτες συμβάλλουν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ΠΑΕΕΑΓΥ= Η συνεργασία με γονείς και υπηρεσίες συμβάλλουν 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ΠΑΕΕΑΥΠ= Η υλικοτεχνική υποδομή συμβάλλει</a:t>
                      </a:r>
                      <a:r>
                        <a:rPr kumimoji="0" lang="el-GR" sz="1000" b="1" i="1" u="none" strike="noStrike" cap="none" normalizeH="0" baseline="0" smtClean="0">
                          <a:ln>
                            <a:noFill/>
                          </a:ln>
                          <a:solidFill>
                            <a:schemeClr val="tx1"/>
                          </a:solidFill>
                          <a:effectLst/>
                          <a:latin typeface="Bookman Old Style" pitchFamily="18" charset="0"/>
                          <a:cs typeface="Times New Roman" pitchFamily="18" charset="0"/>
                        </a:rPr>
                        <a:t> </a:t>
                      </a:r>
                      <a:r>
                        <a:rPr kumimoji="0" lang="el-GR" sz="1000" b="1" i="0" u="none" strike="noStrike" cap="none" normalizeH="0" baseline="0" smtClean="0">
                          <a:ln>
                            <a:noFill/>
                          </a:ln>
                          <a:solidFill>
                            <a:schemeClr val="tx1"/>
                          </a:solidFill>
                          <a:effectLst/>
                          <a:latin typeface="Bookman Old Style" pitchFamily="18" charset="0"/>
                          <a:cs typeface="Times New Roman" pitchFamily="18" charset="0"/>
                        </a:rPr>
                        <a:t>στην αποτελεσματική εργασία στην Ειδική Αγωγή</a:t>
                      </a:r>
                      <a:endParaRPr kumimoji="0" lang="el-GR" sz="1000" b="0" i="0" u="none" strike="noStrike" cap="none" normalizeH="0" baseline="0" smtClean="0">
                        <a:ln>
                          <a:noFill/>
                        </a:ln>
                        <a:solidFill>
                          <a:schemeClr val="tx1"/>
                        </a:solidFill>
                        <a:effectLst/>
                        <a:latin typeface="Bookman Old Style" pitchFamily="18" charset="0"/>
                        <a:cs typeface="Times New Roman" pitchFamily="18" charset="0"/>
                      </a:endParaRPr>
                    </a:p>
                  </a:txBody>
                  <a:tcPr marL="32262" marR="3226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6652" name="Rectangle 1"/>
          <p:cNvSpPr>
            <a:spLocks noChangeArrowheads="1"/>
          </p:cNvSpPr>
          <p:nvPr/>
        </p:nvSpPr>
        <p:spPr bwMode="auto">
          <a:xfrm>
            <a:off x="827088" y="-12700"/>
            <a:ext cx="8066087" cy="708025"/>
          </a:xfrm>
          <a:prstGeom prst="rect">
            <a:avLst/>
          </a:prstGeom>
          <a:noFill/>
          <a:ln w="9525">
            <a:noFill/>
            <a:miter lim="800000"/>
            <a:headEnd/>
            <a:tailEnd/>
          </a:ln>
        </p:spPr>
        <p:txBody>
          <a:bodyPr anchor="ctr">
            <a:spAutoFit/>
          </a:bodyPr>
          <a:lstStyle/>
          <a:p>
            <a:pPr algn="ctr" eaLnBrk="0" hangingPunct="0"/>
            <a:r>
              <a:rPr lang="el-GR" sz="2000" b="1" i="1">
                <a:solidFill>
                  <a:schemeClr val="tx2"/>
                </a:solidFill>
                <a:latin typeface="Monotype Corsiva" pitchFamily="66" charset="0"/>
                <a:cs typeface="Times New Roman" pitchFamily="18" charset="0"/>
              </a:rPr>
              <a:t>Πίνακας  11. Έκθεση Κωδικών  και Λειτουργικών Ορισμών των μη επαγγελματικά εξουθενωμένων εργαζομένων</a:t>
            </a:r>
            <a:endParaRPr lang="el-GR" sz="20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4213" y="765175"/>
          <a:ext cx="8459787" cy="6149978"/>
        </p:xfrm>
        <a:graphic>
          <a:graphicData uri="http://schemas.openxmlformats.org/drawingml/2006/table">
            <a:tbl>
              <a:tblPr/>
              <a:tblGrid>
                <a:gridCol w="2781300"/>
                <a:gridCol w="5678487"/>
              </a:tblGrid>
              <a:tr h="30795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Κατηγορίες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Κωδικοί/Λειτουργικοί Ορισμοί</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311133">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Επαγγελματικοί παράγοντες πρόκλησης επαγγελματικής εξουθένωσης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1248662">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1. Αίσθημα επαρκούς κατάρτισης για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ΑΕΚΕΔΝ= Δε νιώθει  επαρκή κατάρτιση για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ΑΕΚΕΑΔΜ= Ανάγκη διαρκούς μάθησης – εξέλιξης για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93657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2. Παρεμπόδιση της επαγγελματικής απόδοσης στην ειδική αγωγή  </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ΠΑΕΠΑΔΣ= Οι δυσκολίες συνεργασίας παρεμποδίζουν την επαγγελματική απόδοση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13976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3. Επίδραση της ετερογένειας που ενυπάρχει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ΕΕΕΑΣΕΞ= Η ετερογένεια των μαθησιακών δυσκολιών απαιτεί συνεχή εξατομίκευση στην καθημερινή εργασία στην Εδική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248662">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4.  Επαγγελματική ανάπτυξη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ΕΑΕΑΔΥ= Η Ειδική Αγωγή δεν υποστηρίζει την επαγγελματική ανάπτυξη</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ΕΑΕΑΥΠ= Η Ειδική Αγωγή  υποστηρίζει την επαγγελματική ανάπτυξη</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957214">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10. Εργασιακή ικανοποίηση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ΕΡΙΕΑΕΙ= Ικανοποίηση από την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54894" marR="54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7676" name="6 - Ορθογώνιο"/>
          <p:cNvSpPr>
            <a:spLocks noChangeArrowheads="1"/>
          </p:cNvSpPr>
          <p:nvPr/>
        </p:nvSpPr>
        <p:spPr bwMode="auto">
          <a:xfrm>
            <a:off x="827088" y="0"/>
            <a:ext cx="8137525" cy="830263"/>
          </a:xfrm>
          <a:prstGeom prst="rect">
            <a:avLst/>
          </a:prstGeom>
          <a:noFill/>
          <a:ln w="9525">
            <a:noFill/>
            <a:miter lim="800000"/>
            <a:headEnd/>
            <a:tailEnd/>
          </a:ln>
        </p:spPr>
        <p:txBody>
          <a:bodyPr>
            <a:spAutoFit/>
          </a:bodyPr>
          <a:lstStyle/>
          <a:p>
            <a:pPr algn="ctr"/>
            <a:r>
              <a:rPr lang="el-GR" sz="2400" b="1" i="1">
                <a:solidFill>
                  <a:schemeClr val="tx2"/>
                </a:solidFill>
                <a:latin typeface="Monotype Corsiva" pitchFamily="66" charset="0"/>
              </a:rPr>
              <a:t>Πίνακας 12. Έκθεση Κωδικών και Λειτουργικών Ορισμών των μη επαγγελματικά εξουθενωμένων εργαζομένων</a:t>
            </a:r>
            <a:endParaRPr lang="el-GR" sz="24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836613"/>
          <a:ext cx="8388350" cy="6048375"/>
        </p:xfrm>
        <a:graphic>
          <a:graphicData uri="http://schemas.openxmlformats.org/drawingml/2006/table">
            <a:tbl>
              <a:tblPr/>
              <a:tblGrid>
                <a:gridCol w="2757488"/>
                <a:gridCol w="5630862"/>
              </a:tblGrid>
              <a:tr h="39213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Κατηγορίες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Κωδικοί/Λειτουργικοί Ορισμοί</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398484">
                <a:tc grid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Εργασιακοί παράγοντες πρόκλησης επαγγελματικής εξουθένωσης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c hMerge="1">
                  <a:txBody>
                    <a:bodyPr/>
                    <a:lstStyle/>
                    <a:p>
                      <a:endParaRPr lang="el-GR"/>
                    </a:p>
                  </a:txBody>
                  <a:tcPr/>
                </a:tc>
              </a:tr>
              <a:tr h="14367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1. Ο ρόλος της διοίκησης στην επαγγελματική εξουθένωση</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ΡΟΔΕΕΜΡ= Η διοίκηση παίζει σημαντικό ρόλο στην εμφάνιση επαγγελματικής εξουθένωσης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ΡΟΔΕΕΥΕ= Η διοίκηση πρέπει να υποστηρίζει τον εκπαιδευτικό</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936674">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2. Παροχές εκπαιδευτικού υλικού</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ΠΕΥΕΑΟΚ= Έλλειψη ικανοποίησης από την παροχή παιδαγωγικού και εποπτικού υλικού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71600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3. Συνεργατικές σχέσεις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ΣΣΕΑΣΗ= Οι συνεργατικές σχέσεις εξαιρετικά σημαντικές στην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14367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4. Εργασιακοί παράγοντες επιβάρυνσης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ΕΠΕΠΕΣ = Η έλλειψη συνεργασίας επιβαρυντικός παράγοντας  στην εργασία στην Ειδική Αγωγή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ΕΠΕΠΜΣ = Η δυσκολία να εκπληρωθεί ο μαθησιακός στόχος</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r h="731558">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5. Στρεσογόνα χαρακτηριστικά μαθητών</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ΣΤΧΜΑΑΑ = </a:t>
                      </a:r>
                      <a:r>
                        <a:rPr kumimoji="0" lang="el-GR" sz="1600" b="1" i="1" u="none" strike="noStrike" cap="none" normalizeH="0" baseline="0" smtClean="0">
                          <a:ln>
                            <a:noFill/>
                          </a:ln>
                          <a:solidFill>
                            <a:schemeClr val="tx1"/>
                          </a:solidFill>
                          <a:effectLst/>
                          <a:latin typeface="Times New Roman" pitchFamily="18" charset="0"/>
                          <a:cs typeface="Times New Roman" pitchFamily="18" charset="0"/>
                        </a:rPr>
                        <a:t> </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Η αμφιβολία σε μια αξιολόγηση μαθητή</a:t>
                      </a:r>
                      <a:endParaRPr kumimoji="0" lang="el-GR" sz="1600" b="0" i="0" u="none" strike="noStrike" cap="none" normalizeH="0" baseline="0" smtClean="0">
                        <a:ln>
                          <a:noFill/>
                        </a:ln>
                        <a:solidFill>
                          <a:schemeClr val="tx1"/>
                        </a:solidFill>
                        <a:effectLst/>
                        <a:latin typeface="Calibri" pitchFamily="34" charset="0"/>
                        <a:cs typeface="Times New Roman" pitchFamily="18" charset="0"/>
                      </a:endParaRPr>
                    </a:p>
                  </a:txBody>
                  <a:tcPr marL="63269" marR="6326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r>
            </a:tbl>
          </a:graphicData>
        </a:graphic>
      </p:graphicFrame>
      <p:sp>
        <p:nvSpPr>
          <p:cNvPr id="28700" name="Rectangle 1"/>
          <p:cNvSpPr>
            <a:spLocks noChangeArrowheads="1"/>
          </p:cNvSpPr>
          <p:nvPr/>
        </p:nvSpPr>
        <p:spPr bwMode="auto">
          <a:xfrm>
            <a:off x="1116013" y="80963"/>
            <a:ext cx="8027987" cy="830262"/>
          </a:xfrm>
          <a:prstGeom prst="rect">
            <a:avLst/>
          </a:prstGeom>
          <a:noFill/>
          <a:ln w="9525">
            <a:noFill/>
            <a:miter lim="800000"/>
            <a:headEnd/>
            <a:tailEnd/>
          </a:ln>
        </p:spPr>
        <p:txBody>
          <a:bodyPr anchor="ctr">
            <a:spAutoFit/>
          </a:bodyPr>
          <a:lstStyle/>
          <a:p>
            <a:pPr algn="ctr" eaLnBrk="0" hangingPunct="0"/>
            <a:r>
              <a:rPr lang="el-GR" sz="2400" b="1" i="1">
                <a:solidFill>
                  <a:schemeClr val="tx2"/>
                </a:solidFill>
                <a:latin typeface="Monotype Corsiva" pitchFamily="66" charset="0"/>
                <a:cs typeface="Times New Roman" pitchFamily="18" charset="0"/>
              </a:rPr>
              <a:t>Πίνακας 13.Έκθεση Κωδικών και Λειτουργικών Ορισμών των μη επαγγελματικά εξουθενωμένων εργαζομένων</a:t>
            </a:r>
            <a:endParaRPr lang="el-GR" sz="2400">
              <a:solidFill>
                <a:schemeClr val="tx2"/>
              </a:solidFill>
              <a:latin typeface="Monotype Corsiva"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755650" y="0"/>
            <a:ext cx="8208963" cy="765175"/>
          </a:xfrm>
        </p:spPr>
        <p:txBody>
          <a:bodyPr/>
          <a:lstStyle/>
          <a:p>
            <a:pPr algn="ctr"/>
            <a:r>
              <a:rPr lang="el-GR" sz="2400" b="1" smtClean="0">
                <a:latin typeface="Monotype Corsiva" pitchFamily="66" charset="0"/>
              </a:rPr>
              <a:t>Από την ποιοτική ανάλυση των  συνεντεύξεων των έξι μη εξουθενωμένων εργαζομένων  συνολικά παρατηρούμε ότι:</a:t>
            </a:r>
          </a:p>
        </p:txBody>
      </p:sp>
      <p:sp>
        <p:nvSpPr>
          <p:cNvPr id="29699" name="2 - Θέση περιεχομένου"/>
          <p:cNvSpPr>
            <a:spLocks noGrp="1"/>
          </p:cNvSpPr>
          <p:nvPr>
            <p:ph idx="1"/>
          </p:nvPr>
        </p:nvSpPr>
        <p:spPr>
          <a:xfrm>
            <a:off x="539750" y="765175"/>
            <a:ext cx="8604250" cy="6092825"/>
          </a:xfrm>
        </p:spPr>
        <p:txBody>
          <a:bodyPr/>
          <a:lstStyle/>
          <a:p>
            <a:pPr algn="just"/>
            <a:r>
              <a:rPr lang="el-GR" sz="1800" b="1" i="1" u="sng" smtClean="0">
                <a:solidFill>
                  <a:schemeClr val="tx2"/>
                </a:solidFill>
                <a:latin typeface="Bookman Old Style" pitchFamily="18" charset="0"/>
              </a:rPr>
              <a:t>Επαγγελματικό προφίλ</a:t>
            </a:r>
            <a:r>
              <a:rPr lang="el-GR" sz="1800" smtClean="0">
                <a:solidFill>
                  <a:schemeClr val="tx2"/>
                </a:solidFill>
                <a:latin typeface="Bookman Old Style" pitchFamily="18" charset="0"/>
              </a:rPr>
              <a:t>: κανένα άτομο δεν κατέχει θέση ευθύνης</a:t>
            </a:r>
            <a:r>
              <a:rPr lang="el-GR" sz="1800" smtClean="0"/>
              <a:t>, </a:t>
            </a:r>
            <a:r>
              <a:rPr lang="el-GR" sz="1800" smtClean="0">
                <a:solidFill>
                  <a:schemeClr val="tx2"/>
                </a:solidFill>
                <a:latin typeface="Bookman Old Style" pitchFamily="18" charset="0"/>
              </a:rPr>
              <a:t>οι περισσότεροι έχουν 3-6 έτη προϋπηρεσίας στην ειδική αγωγή, ένας μόνο είναι κάτοχος μεταπτυχιακού διπλώματος και επιπλέον εξειδικεύσεων στην ειδική αγωγή, ενώ οι υπηρεσίες εργασίας τους αφορούν σχολικές μονάδες ειδικής αγωγής και Κέντρα Διαφοροδιάγνωσης Διάγνωσης και Υποστήριξης</a:t>
            </a:r>
          </a:p>
          <a:p>
            <a:pPr algn="just"/>
            <a:r>
              <a:rPr lang="el-GR" sz="1800" b="1" i="1" u="sng" smtClean="0">
                <a:solidFill>
                  <a:schemeClr val="tx2"/>
                </a:solidFill>
                <a:latin typeface="Bookman Old Style" pitchFamily="18" charset="0"/>
              </a:rPr>
              <a:t>Εμπλοκή Προσωπικών παραγόντων</a:t>
            </a:r>
            <a:r>
              <a:rPr lang="el-GR" sz="1800" smtClean="0">
                <a:solidFill>
                  <a:schemeClr val="tx2"/>
                </a:solidFill>
                <a:latin typeface="Bookman Old Style" pitchFamily="18" charset="0"/>
              </a:rPr>
              <a:t>: κυριαρχεί το προσωπικό ενδιαφέρον για ενασχόληση στην ειδική αγωγή, ενώ βιώνουν χαμηλό αίσθημα επάρκειας για ανταπόκριση στις απαιτήσεις του χώρου. Επιπλέον, βιώνουν θετικό αίσθημα κατά την εργασία τους και αρνούνται να την εγκαταλείψουν. Αντίθετα, εμφάνισαν ανομοιογένεια στις αναφορές τους όσον αφορά τους παράγοντες που θεωρούν ότι συνδέονται με την αποτελεσματική εργασία σε αυτό το χώρο. </a:t>
            </a:r>
          </a:p>
          <a:p>
            <a:pPr algn="just"/>
            <a:r>
              <a:rPr lang="el-GR" sz="1800" b="1" i="1" u="sng" smtClean="0">
                <a:solidFill>
                  <a:schemeClr val="tx2"/>
                </a:solidFill>
                <a:latin typeface="Bookman Old Style" pitchFamily="18" charset="0"/>
              </a:rPr>
              <a:t>Εμπλοκή επαγγελματικών παραγόντων</a:t>
            </a:r>
            <a:r>
              <a:rPr lang="el-GR" sz="1800" smtClean="0">
                <a:solidFill>
                  <a:schemeClr val="tx2"/>
                </a:solidFill>
                <a:latin typeface="Bookman Old Style" pitchFamily="18" charset="0"/>
              </a:rPr>
              <a:t>: αισθάνονται ελλιπή  κατάρτιση για εργασία στην ειδική αγωγή, ενώ θεωρούν πως η ετερογένεια των μαθησιακών δυσκολιών δεν εμποδίζει τόσο, όσο απαιτεί διαρκή εξατομικευμένη παρέμβαση.</a:t>
            </a:r>
            <a:r>
              <a:rPr lang="el-GR" sz="1800" smtClean="0"/>
              <a:t> </a:t>
            </a:r>
            <a:r>
              <a:rPr lang="el-GR" sz="1800" smtClean="0">
                <a:solidFill>
                  <a:schemeClr val="tx2"/>
                </a:solidFill>
                <a:latin typeface="Bookman Old Style" pitchFamily="18" charset="0"/>
              </a:rPr>
              <a:t>Επιπλέον, βιώνουν ισχυρή ικανοποίηση από την εργασία τους σε αυτό το χώρο. </a:t>
            </a:r>
          </a:p>
          <a:p>
            <a:pPr algn="just"/>
            <a:r>
              <a:rPr lang="el-GR" sz="1800" b="1" i="1" u="sng" smtClean="0">
                <a:solidFill>
                  <a:schemeClr val="tx2"/>
                </a:solidFill>
                <a:latin typeface="Bookman Old Style" pitchFamily="18" charset="0"/>
              </a:rPr>
              <a:t>Εμπλοκή εργασιακών παραγόντων</a:t>
            </a:r>
            <a:r>
              <a:rPr lang="el-GR" sz="1800" smtClean="0">
                <a:solidFill>
                  <a:schemeClr val="tx2"/>
                </a:solidFill>
                <a:latin typeface="Bookman Old Style" pitchFamily="18" charset="0"/>
              </a:rPr>
              <a:t>: οι εργαζόμενοι ενοχοποιούν την έλλειψη συνεργασίας, τη δυσκολία επίτευξης του μαθησιακού στόχου και την αμφιβολία που ενέχει μία διάγνωση.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6800" y="0"/>
            <a:ext cx="7772400" cy="685800"/>
          </a:xfrm>
        </p:spPr>
        <p:txBody>
          <a:bodyPr/>
          <a:lstStyle/>
          <a:p>
            <a:pPr eaLnBrk="1" hangingPunct="1"/>
            <a:r>
              <a:rPr lang="el-GR" sz="3600" b="1" i="1" smtClean="0">
                <a:latin typeface="Monotype Corsiva" pitchFamily="66" charset="0"/>
              </a:rPr>
              <a:t>Συζήτηση</a:t>
            </a:r>
            <a:endParaRPr lang="en-GB" sz="3600" b="1" i="1" smtClean="0">
              <a:latin typeface="Monotype Corsiva" pitchFamily="66" charset="0"/>
            </a:endParaRPr>
          </a:p>
        </p:txBody>
      </p:sp>
      <p:sp>
        <p:nvSpPr>
          <p:cNvPr id="30723" name="Rectangle 3"/>
          <p:cNvSpPr>
            <a:spLocks noGrp="1" noChangeArrowheads="1"/>
          </p:cNvSpPr>
          <p:nvPr>
            <p:ph type="body" idx="1"/>
          </p:nvPr>
        </p:nvSpPr>
        <p:spPr>
          <a:xfrm>
            <a:off x="179388" y="981075"/>
            <a:ext cx="8713787" cy="5688013"/>
          </a:xfrm>
        </p:spPr>
        <p:txBody>
          <a:bodyPr/>
          <a:lstStyle/>
          <a:p>
            <a:pPr algn="just" eaLnBrk="1" hangingPunct="1">
              <a:lnSpc>
                <a:spcPct val="90000"/>
              </a:lnSpc>
            </a:pPr>
            <a:r>
              <a:rPr lang="el-GR" sz="2400" smtClean="0">
                <a:solidFill>
                  <a:schemeClr val="tx2"/>
                </a:solidFill>
                <a:latin typeface="Bookman Old Style" pitchFamily="18" charset="0"/>
              </a:rPr>
              <a:t>Το φαινόμενο της Επαγγελματικής Εξουθένωσης δεν είναι συχνό και μάλιστα κυμαίνεται σε χαμηλά ποσοστά στους εργαζομένους στις υπηρεσίες Ειδικής Αγωγής και Εκπαίδευσης.</a:t>
            </a:r>
          </a:p>
          <a:p>
            <a:pPr algn="just" eaLnBrk="1" hangingPunct="1">
              <a:lnSpc>
                <a:spcPct val="90000"/>
              </a:lnSpc>
            </a:pPr>
            <a:endParaRPr lang="el-GR" sz="2400" smtClean="0">
              <a:solidFill>
                <a:schemeClr val="tx2"/>
              </a:solidFill>
              <a:latin typeface="Bookman Old Style" pitchFamily="18" charset="0"/>
            </a:endParaRPr>
          </a:p>
          <a:p>
            <a:pPr algn="just" eaLnBrk="1" hangingPunct="1">
              <a:lnSpc>
                <a:spcPct val="90000"/>
              </a:lnSpc>
            </a:pPr>
            <a:r>
              <a:rPr lang="el-GR" sz="2400" smtClean="0">
                <a:solidFill>
                  <a:schemeClr val="tx2"/>
                </a:solidFill>
                <a:latin typeface="Bookman Old Style" pitchFamily="18" charset="0"/>
              </a:rPr>
              <a:t>Στην εμφάνιση του συνδρόμου φαίνεται να εμπλέκονται  εργασιακοί παράμετροι, όπως τα χρόνια στο επάγγελμα, η θέση ευθύνης και η δομή απασχόλησης.</a:t>
            </a:r>
          </a:p>
          <a:p>
            <a:pPr algn="just" eaLnBrk="1" hangingPunct="1">
              <a:lnSpc>
                <a:spcPct val="90000"/>
              </a:lnSpc>
            </a:pPr>
            <a:endParaRPr lang="el-GR" sz="2400" smtClean="0">
              <a:solidFill>
                <a:schemeClr val="tx2"/>
              </a:solidFill>
              <a:latin typeface="Bookman Old Style" pitchFamily="18" charset="0"/>
            </a:endParaRPr>
          </a:p>
          <a:p>
            <a:pPr algn="just" eaLnBrk="1" hangingPunct="1">
              <a:lnSpc>
                <a:spcPct val="90000"/>
              </a:lnSpc>
            </a:pPr>
            <a:r>
              <a:rPr lang="el-GR" sz="2400" smtClean="0">
                <a:solidFill>
                  <a:schemeClr val="tx2"/>
                </a:solidFill>
                <a:latin typeface="Bookman Old Style" pitchFamily="18" charset="0"/>
              </a:rPr>
              <a:t>Τα δημογραφικά χαρακτηριστικά δεν έδειξαν κάποια σημαντική συσχέτιση με το υπό μελέτη φαινόμενο, πλην του φύλου όπου οι γυναίκες φάνηκε να βιώνον μικρότερα ποσοστά εξουθένωσης σε σχέση με τους άνδρες και της δομής απασχόλησης, όπου οι εργαζόμενοι σε ΣΜΕΑΕ είναι περισσότερο εξουθενωμένοι από τους εργαζομένους στα ΚΕΔΔΥ.</a:t>
            </a:r>
          </a:p>
          <a:p>
            <a:pPr algn="just" eaLnBrk="1" hangingPunct="1">
              <a:lnSpc>
                <a:spcPct val="90000"/>
              </a:lnSpc>
            </a:pPr>
            <a:endParaRPr lang="el-GR" sz="2400"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a:xfrm>
            <a:off x="755650" y="0"/>
            <a:ext cx="8208963" cy="765175"/>
          </a:xfrm>
        </p:spPr>
        <p:txBody>
          <a:bodyPr/>
          <a:lstStyle/>
          <a:p>
            <a:pPr algn="ctr"/>
            <a:r>
              <a:rPr lang="el-GR" sz="2400" b="1" smtClean="0">
                <a:latin typeface="Monotype Corsiva" pitchFamily="66" charset="0"/>
              </a:rPr>
              <a:t>Συμπεράσματα από τις  δύο Ομάδες  εργαζομένων που υποβλήθηκαν σε συνέντευξη:</a:t>
            </a:r>
          </a:p>
        </p:txBody>
      </p:sp>
      <p:sp>
        <p:nvSpPr>
          <p:cNvPr id="31747" name="3 - Θέση περιεχομένου"/>
          <p:cNvSpPr>
            <a:spLocks noGrp="1"/>
          </p:cNvSpPr>
          <p:nvPr>
            <p:ph sz="half" idx="2"/>
          </p:nvPr>
        </p:nvSpPr>
        <p:spPr>
          <a:xfrm>
            <a:off x="611188" y="908050"/>
            <a:ext cx="3886200" cy="5949950"/>
          </a:xfrm>
        </p:spPr>
        <p:txBody>
          <a:bodyPr/>
          <a:lstStyle/>
          <a:p>
            <a:pPr>
              <a:buFontTx/>
              <a:buNone/>
            </a:pPr>
            <a:r>
              <a:rPr lang="el-GR" sz="1800" b="1" smtClean="0">
                <a:solidFill>
                  <a:schemeClr val="tx2"/>
                </a:solidFill>
                <a:latin typeface="Bookman Old Style" pitchFamily="18" charset="0"/>
              </a:rPr>
              <a:t>  </a:t>
            </a:r>
            <a:r>
              <a:rPr lang="el-GR" sz="1800" b="1" u="sng" smtClean="0">
                <a:solidFill>
                  <a:schemeClr val="tx2"/>
                </a:solidFill>
                <a:latin typeface="Bookman Old Style" pitchFamily="18" charset="0"/>
              </a:rPr>
              <a:t>Περίπτωση εξουθενωμένων</a:t>
            </a:r>
            <a:r>
              <a:rPr lang="el-GR" smtClean="0"/>
              <a:t>:</a:t>
            </a:r>
          </a:p>
          <a:p>
            <a:pPr algn="just"/>
            <a:r>
              <a:rPr lang="el-GR" sz="1800" smtClean="0">
                <a:solidFill>
                  <a:schemeClr val="tx2"/>
                </a:solidFill>
                <a:latin typeface="Bookman Old Style" pitchFamily="18" charset="0"/>
              </a:rPr>
              <a:t>Ανομοιογενείς απαντήσεις</a:t>
            </a:r>
          </a:p>
          <a:p>
            <a:pPr algn="just"/>
            <a:r>
              <a:rPr lang="el-GR" sz="1800" smtClean="0">
                <a:solidFill>
                  <a:schemeClr val="tx2"/>
                </a:solidFill>
                <a:latin typeface="Bookman Old Style" pitchFamily="18" charset="0"/>
              </a:rPr>
              <a:t>Τυχαία η επιλογή του επαγγέλματος </a:t>
            </a:r>
          </a:p>
          <a:p>
            <a:pPr algn="just"/>
            <a:r>
              <a:rPr lang="el-GR" sz="1800" smtClean="0">
                <a:solidFill>
                  <a:schemeClr val="tx2"/>
                </a:solidFill>
                <a:latin typeface="Bookman Old Style" pitchFamily="18" charset="0"/>
              </a:rPr>
              <a:t>Υψηλό αίσθημα επάρκειας για ανταπόκριση στις απαιτήσεις του χώρου, αλλά επιθυμούν την περαιτέρω επιμόρφωση</a:t>
            </a:r>
          </a:p>
          <a:p>
            <a:pPr algn="just"/>
            <a:r>
              <a:rPr lang="el-GR" sz="1800" smtClean="0">
                <a:solidFill>
                  <a:schemeClr val="tx2"/>
                </a:solidFill>
                <a:latin typeface="Bookman Old Style" pitchFamily="18" charset="0"/>
              </a:rPr>
              <a:t>Βιώνουν αρνητικό αίσθημα κατά την εργασία τους</a:t>
            </a:r>
          </a:p>
          <a:p>
            <a:pPr algn="just"/>
            <a:r>
              <a:rPr lang="el-GR" sz="1800" smtClean="0">
                <a:solidFill>
                  <a:schemeClr val="tx2"/>
                </a:solidFill>
                <a:latin typeface="Bookman Old Style" pitchFamily="18" charset="0"/>
              </a:rPr>
              <a:t>Θετικοί στο να  εγκαταλείψουν την εργασία στην Ειδική Αγωγή, προσωρινά ή μόνιμα</a:t>
            </a:r>
          </a:p>
          <a:p>
            <a:pPr algn="just"/>
            <a:r>
              <a:rPr lang="el-GR" sz="1800" smtClean="0">
                <a:solidFill>
                  <a:schemeClr val="tx2"/>
                </a:solidFill>
                <a:latin typeface="Bookman Old Style" pitchFamily="18" charset="0"/>
              </a:rPr>
              <a:t>Έχουν σημαντική εργασιακή εμπειρία και υψηλή μόρφωση</a:t>
            </a:r>
          </a:p>
          <a:p>
            <a:pPr algn="just"/>
            <a:r>
              <a:rPr lang="el-GR" sz="1800" smtClean="0">
                <a:solidFill>
                  <a:schemeClr val="tx2"/>
                </a:solidFill>
                <a:latin typeface="Bookman Old Style" pitchFamily="18" charset="0"/>
              </a:rPr>
              <a:t>Είναι ικανοποιημένοι από την εργασία τους</a:t>
            </a:r>
          </a:p>
          <a:p>
            <a:pPr algn="just"/>
            <a:endParaRPr lang="el-GR" sz="2000" smtClean="0">
              <a:solidFill>
                <a:schemeClr val="tx2"/>
              </a:solidFill>
              <a:latin typeface="Bookman Old Style" pitchFamily="18" charset="0"/>
            </a:endParaRPr>
          </a:p>
          <a:p>
            <a:pPr algn="just"/>
            <a:endParaRPr lang="el-GR" sz="2000" smtClean="0">
              <a:solidFill>
                <a:schemeClr val="tx2"/>
              </a:solidFill>
              <a:latin typeface="Bookman Old Style" pitchFamily="18" charset="0"/>
            </a:endParaRPr>
          </a:p>
          <a:p>
            <a:pPr algn="just"/>
            <a:endParaRPr lang="el-GR" sz="2000" smtClean="0">
              <a:solidFill>
                <a:schemeClr val="tx2"/>
              </a:solidFill>
              <a:latin typeface="Bookman Old Style" pitchFamily="18" charset="0"/>
            </a:endParaRPr>
          </a:p>
          <a:p>
            <a:endParaRPr lang="el-GR" smtClean="0"/>
          </a:p>
        </p:txBody>
      </p:sp>
      <p:sp>
        <p:nvSpPr>
          <p:cNvPr id="31748" name="5 - Θέση περιεχομένου"/>
          <p:cNvSpPr>
            <a:spLocks noGrp="1"/>
          </p:cNvSpPr>
          <p:nvPr>
            <p:ph sz="quarter" idx="4"/>
          </p:nvPr>
        </p:nvSpPr>
        <p:spPr>
          <a:xfrm>
            <a:off x="4645025" y="981075"/>
            <a:ext cx="4498975" cy="5876925"/>
          </a:xfrm>
        </p:spPr>
        <p:txBody>
          <a:bodyPr/>
          <a:lstStyle/>
          <a:p>
            <a:pPr>
              <a:buFontTx/>
              <a:buNone/>
            </a:pPr>
            <a:r>
              <a:rPr lang="el-GR" sz="1800" b="1" smtClean="0">
                <a:solidFill>
                  <a:schemeClr val="tx2"/>
                </a:solidFill>
                <a:latin typeface="Bookman Old Style" pitchFamily="18" charset="0"/>
              </a:rPr>
              <a:t>  </a:t>
            </a:r>
            <a:r>
              <a:rPr lang="el-GR" sz="1800" b="1" u="sng" smtClean="0">
                <a:solidFill>
                  <a:schemeClr val="tx2"/>
                </a:solidFill>
                <a:latin typeface="Bookman Old Style" pitchFamily="18" charset="0"/>
              </a:rPr>
              <a:t>Περίπτωση μη εξουθενωμένων</a:t>
            </a:r>
            <a:r>
              <a:rPr lang="el-GR" sz="1800" b="1" smtClean="0">
                <a:solidFill>
                  <a:schemeClr val="tx2"/>
                </a:solidFill>
                <a:latin typeface="Bookman Old Style" pitchFamily="18" charset="0"/>
              </a:rPr>
              <a:t>:</a:t>
            </a:r>
          </a:p>
          <a:p>
            <a:r>
              <a:rPr lang="el-GR" sz="1800" smtClean="0">
                <a:solidFill>
                  <a:schemeClr val="tx2"/>
                </a:solidFill>
                <a:latin typeface="Bookman Old Style" pitchFamily="18" charset="0"/>
              </a:rPr>
              <a:t>Ομοιογενείς απαντήσεις</a:t>
            </a:r>
          </a:p>
          <a:p>
            <a:pPr algn="just"/>
            <a:r>
              <a:rPr lang="el-GR" sz="1800" smtClean="0">
                <a:solidFill>
                  <a:schemeClr val="tx2"/>
                </a:solidFill>
                <a:latin typeface="Bookman Old Style" pitchFamily="18" charset="0"/>
              </a:rPr>
              <a:t>Προσωπική επιλογή η ενασχόληση με την Ειδική Αγωγή</a:t>
            </a:r>
          </a:p>
          <a:p>
            <a:pPr algn="just"/>
            <a:r>
              <a:rPr lang="el-GR" sz="1800" smtClean="0">
                <a:solidFill>
                  <a:schemeClr val="tx2"/>
                </a:solidFill>
                <a:latin typeface="Bookman Old Style" pitchFamily="18" charset="0"/>
              </a:rPr>
              <a:t>Χαμηλό αίσθημα επάρκειας για ανταπόκριση στις απαιτήσεις του χώρου και επιθυμούν τη συνεχή εξειδίκευση</a:t>
            </a:r>
          </a:p>
          <a:p>
            <a:pPr algn="just"/>
            <a:r>
              <a:rPr lang="el-GR" sz="1800" smtClean="0">
                <a:solidFill>
                  <a:schemeClr val="tx2"/>
                </a:solidFill>
                <a:latin typeface="Bookman Old Style" pitchFamily="18" charset="0"/>
              </a:rPr>
              <a:t>Βιώνουν θετικό αίσθημα κατά την εργασία τους </a:t>
            </a:r>
          </a:p>
          <a:p>
            <a:pPr algn="just"/>
            <a:r>
              <a:rPr lang="el-GR" sz="1800" smtClean="0">
                <a:solidFill>
                  <a:schemeClr val="tx2"/>
                </a:solidFill>
                <a:latin typeface="Bookman Old Style" pitchFamily="18" charset="0"/>
              </a:rPr>
              <a:t>Αρνητικοί στο να εγκαταλείψουν στη συγκεκριμένη εργασία</a:t>
            </a:r>
          </a:p>
          <a:p>
            <a:pPr algn="just"/>
            <a:r>
              <a:rPr lang="el-GR" sz="1800" smtClean="0">
                <a:solidFill>
                  <a:schemeClr val="tx2"/>
                </a:solidFill>
                <a:latin typeface="Bookman Old Style" pitchFamily="18" charset="0"/>
              </a:rPr>
              <a:t>Έχουν κατά μέσο όρο 3-6 έτη υπηρεσίας και χαμηλή μόρφωση σε σχέση</a:t>
            </a:r>
          </a:p>
          <a:p>
            <a:pPr algn="just"/>
            <a:r>
              <a:rPr lang="el-GR" sz="1800" smtClean="0">
                <a:solidFill>
                  <a:schemeClr val="tx2"/>
                </a:solidFill>
                <a:latin typeface="Bookman Old Style" pitchFamily="18" charset="0"/>
              </a:rPr>
              <a:t>Βιώνουν ισχυρή ικανοποίηση από την εργασία τους</a:t>
            </a:r>
          </a:p>
          <a:p>
            <a:endParaRPr lang="el-GR" sz="2000"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026"/>
          <p:cNvSpPr>
            <a:spLocks noGrp="1" noChangeArrowheads="1"/>
          </p:cNvSpPr>
          <p:nvPr>
            <p:ph type="title"/>
          </p:nvPr>
        </p:nvSpPr>
        <p:spPr>
          <a:xfrm>
            <a:off x="1066800" y="381000"/>
            <a:ext cx="7772400" cy="762000"/>
          </a:xfrm>
        </p:spPr>
        <p:txBody>
          <a:bodyPr/>
          <a:lstStyle/>
          <a:p>
            <a:pPr eaLnBrk="1" hangingPunct="1">
              <a:defRPr/>
            </a:pPr>
            <a:r>
              <a:rPr lang="el-GR" sz="3200" b="1" i="1" dirty="0" smtClean="0">
                <a:effectLst>
                  <a:outerShdw blurRad="38100" dist="38100" dir="2700000" algn="tl">
                    <a:srgbClr val="000000"/>
                  </a:outerShdw>
                </a:effectLst>
              </a:rPr>
              <a:t> </a:t>
            </a:r>
            <a:r>
              <a:rPr lang="el-GR" sz="3600" b="1" i="1" dirty="0" smtClean="0">
                <a:effectLst>
                  <a:outerShdw blurRad="38100" dist="38100" dir="2700000" algn="tl">
                    <a:srgbClr val="000000"/>
                  </a:outerShdw>
                </a:effectLst>
                <a:latin typeface="Monotype Corsiva" pitchFamily="66" charset="0"/>
              </a:rPr>
              <a:t>Η επαγγελματική εξουθένωση ορίζεται ως</a:t>
            </a:r>
            <a:r>
              <a:rPr lang="el-GR" sz="2800" b="1" i="1" dirty="0" smtClean="0">
                <a:effectLst>
                  <a:outerShdw blurRad="38100" dist="38100" dir="2700000" algn="tl">
                    <a:srgbClr val="000000"/>
                  </a:outerShdw>
                </a:effectLst>
              </a:rPr>
              <a:t> </a:t>
            </a:r>
          </a:p>
        </p:txBody>
      </p:sp>
      <p:sp>
        <p:nvSpPr>
          <p:cNvPr id="5123" name="Rectangle 1027"/>
          <p:cNvSpPr>
            <a:spLocks noGrp="1" noChangeArrowheads="1"/>
          </p:cNvSpPr>
          <p:nvPr>
            <p:ph type="body" idx="1"/>
          </p:nvPr>
        </p:nvSpPr>
        <p:spPr>
          <a:xfrm>
            <a:off x="698500" y="1773238"/>
            <a:ext cx="7772400" cy="4551362"/>
          </a:xfrm>
        </p:spPr>
        <p:txBody>
          <a:bodyPr/>
          <a:lstStyle/>
          <a:p>
            <a:pPr algn="just" eaLnBrk="1" hangingPunct="1">
              <a:lnSpc>
                <a:spcPct val="90000"/>
              </a:lnSpc>
              <a:buFontTx/>
              <a:buNone/>
            </a:pPr>
            <a:r>
              <a:rPr lang="en-GB" sz="2800" b="1" smtClean="0"/>
              <a:t>	</a:t>
            </a:r>
            <a:r>
              <a:rPr lang="el-GR" sz="2800" b="1" smtClean="0">
                <a:solidFill>
                  <a:schemeClr val="tx2"/>
                </a:solidFill>
                <a:latin typeface="Bookman Old Style" pitchFamily="18" charset="0"/>
              </a:rPr>
              <a:t>ένα σύνδρομο σωματικής και ψυχικής εξάντλησης που αναπτύσσεται σε όσους έρχονται σε επαγγελματική σχέση με άλλους ανθρώπους. Ο εργαζόμενος χάνει το ενδιαφέρον και τα θετικά συναισθήματα που είχε προς τους πελάτες, παύει να είναι ικανοποιημένος με την εργασία και την απόδοσή του και αναπτύσσει μια αρνητική εικόνα για τον εαυτό του (</a:t>
            </a:r>
            <a:r>
              <a:rPr lang="en-GB" sz="2800" b="1" smtClean="0">
                <a:solidFill>
                  <a:schemeClr val="tx2"/>
                </a:solidFill>
                <a:latin typeface="Bookman Old Style" pitchFamily="18" charset="0"/>
              </a:rPr>
              <a:t>Maslach, 1982).</a:t>
            </a:r>
          </a:p>
          <a:p>
            <a:pPr algn="just" eaLnBrk="1" hangingPunct="1">
              <a:lnSpc>
                <a:spcPct val="90000"/>
              </a:lnSpc>
              <a:buFontTx/>
              <a:buNone/>
            </a:pPr>
            <a:endParaRPr lang="el-GR" sz="28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a:xfrm>
            <a:off x="1066800" y="188913"/>
            <a:ext cx="7772400" cy="647700"/>
          </a:xfrm>
        </p:spPr>
        <p:txBody>
          <a:bodyPr/>
          <a:lstStyle/>
          <a:p>
            <a:r>
              <a:rPr lang="el-GR" sz="3200" b="1" smtClean="0">
                <a:latin typeface="Monotype Corsiva" pitchFamily="66" charset="0"/>
              </a:rPr>
              <a:t>Περιορισμοί της έρευνας – Μελλοντικές προτάσεις:</a:t>
            </a:r>
          </a:p>
        </p:txBody>
      </p:sp>
      <p:sp>
        <p:nvSpPr>
          <p:cNvPr id="32771" name="2 - Θέση περιεχομένου"/>
          <p:cNvSpPr>
            <a:spLocks noGrp="1"/>
          </p:cNvSpPr>
          <p:nvPr>
            <p:ph idx="1"/>
          </p:nvPr>
        </p:nvSpPr>
        <p:spPr>
          <a:xfrm>
            <a:off x="755650" y="1773238"/>
            <a:ext cx="8388350" cy="5084762"/>
          </a:xfrm>
        </p:spPr>
        <p:txBody>
          <a:bodyPr/>
          <a:lstStyle/>
          <a:p>
            <a:r>
              <a:rPr lang="el-GR" sz="2000" b="1" smtClean="0">
                <a:solidFill>
                  <a:schemeClr val="tx2"/>
                </a:solidFill>
                <a:latin typeface="Bookman Old Style" pitchFamily="18" charset="0"/>
              </a:rPr>
              <a:t>Περιορισμένος αριθμός δείγματος – αδυναμία γενίκευσης αποτελεσμάτων</a:t>
            </a:r>
          </a:p>
          <a:p>
            <a:r>
              <a:rPr lang="el-GR" sz="2000" b="1" smtClean="0">
                <a:solidFill>
                  <a:schemeClr val="tx2"/>
                </a:solidFill>
                <a:latin typeface="Bookman Old Style" pitchFamily="18" charset="0"/>
              </a:rPr>
              <a:t>Χρονική περίοδος διενέργειας της έρευνας</a:t>
            </a:r>
          </a:p>
          <a:p>
            <a:r>
              <a:rPr lang="el-GR" sz="2000" b="1" smtClean="0">
                <a:solidFill>
                  <a:schemeClr val="tx2"/>
                </a:solidFill>
                <a:latin typeface="Bookman Old Style" pitchFamily="18" charset="0"/>
              </a:rPr>
              <a:t>Η σχέση εργασίας, η ειδικότητα και τα χρόνια προϋπηρεσίας</a:t>
            </a:r>
          </a:p>
          <a:p>
            <a:pPr>
              <a:buFontTx/>
              <a:buNone/>
            </a:pPr>
            <a:r>
              <a:rPr lang="el-GR" sz="2000" b="1" smtClean="0">
                <a:solidFill>
                  <a:schemeClr val="tx2"/>
                </a:solidFill>
                <a:latin typeface="Bookman Old Style" pitchFamily="18" charset="0"/>
              </a:rPr>
              <a:t> - Προτείνεται:</a:t>
            </a:r>
          </a:p>
          <a:p>
            <a:pPr algn="just"/>
            <a:r>
              <a:rPr lang="el-GR" sz="2000" b="1" smtClean="0">
                <a:solidFill>
                  <a:schemeClr val="tx2"/>
                </a:solidFill>
                <a:latin typeface="Bookman Old Style" pitchFamily="18" charset="0"/>
              </a:rPr>
              <a:t>Επέκταση της μελέτης του φαινομένου της εξουθένωσης και σε άλλες περιφέρειες, με συμμετοχή περισσότερων δομών ειδικής αγωγής, αλλά και όλων των ειδικοτήτων</a:t>
            </a:r>
          </a:p>
          <a:p>
            <a:r>
              <a:rPr lang="el-GR" sz="2000" b="1" smtClean="0">
                <a:solidFill>
                  <a:schemeClr val="tx2"/>
                </a:solidFill>
                <a:latin typeface="Bookman Old Style" pitchFamily="18" charset="0"/>
              </a:rPr>
              <a:t>Ανάγκη για διενέργεια περισσότερων ποιοτικών μελετών </a:t>
            </a:r>
          </a:p>
          <a:p>
            <a:endParaRPr lang="el-GR" sz="2400"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87450" y="620713"/>
            <a:ext cx="7772400" cy="609600"/>
          </a:xfrm>
        </p:spPr>
        <p:txBody>
          <a:bodyPr/>
          <a:lstStyle/>
          <a:p>
            <a:pPr eaLnBrk="1" hangingPunct="1"/>
            <a:r>
              <a:rPr lang="el-GR" sz="3600" b="1" i="1" smtClean="0">
                <a:latin typeface="Monotype Corsiva" pitchFamily="66" charset="0"/>
              </a:rPr>
              <a:t>Συζήτηση:</a:t>
            </a:r>
            <a:endParaRPr lang="en-GB" sz="3600" b="1" i="1" smtClean="0">
              <a:latin typeface="Monotype Corsiva" pitchFamily="66" charset="0"/>
            </a:endParaRPr>
          </a:p>
        </p:txBody>
      </p:sp>
      <p:sp>
        <p:nvSpPr>
          <p:cNvPr id="33795" name="Rectangle 3"/>
          <p:cNvSpPr>
            <a:spLocks noGrp="1" noChangeArrowheads="1"/>
          </p:cNvSpPr>
          <p:nvPr>
            <p:ph type="body" idx="1"/>
          </p:nvPr>
        </p:nvSpPr>
        <p:spPr>
          <a:xfrm>
            <a:off x="611188" y="1628775"/>
            <a:ext cx="8532812" cy="5229225"/>
          </a:xfrm>
        </p:spPr>
        <p:txBody>
          <a:bodyPr/>
          <a:lstStyle/>
          <a:p>
            <a:pPr algn="just" eaLnBrk="1" hangingPunct="1">
              <a:lnSpc>
                <a:spcPct val="110000"/>
              </a:lnSpc>
              <a:buFontTx/>
              <a:buNone/>
            </a:pPr>
            <a:r>
              <a:rPr lang="el-GR" sz="2000" smtClean="0">
                <a:latin typeface="Bookman Old Style" pitchFamily="18" charset="0"/>
              </a:rPr>
              <a:t>	</a:t>
            </a:r>
          </a:p>
          <a:p>
            <a:pPr algn="just" eaLnBrk="1" hangingPunct="1">
              <a:lnSpc>
                <a:spcPct val="110000"/>
              </a:lnSpc>
              <a:buFontTx/>
              <a:buNone/>
            </a:pPr>
            <a:r>
              <a:rPr lang="el-GR" sz="2000" b="1" smtClean="0">
                <a:solidFill>
                  <a:schemeClr val="tx2"/>
                </a:solidFill>
                <a:latin typeface="Bookman Old Style" pitchFamily="18" charset="0"/>
              </a:rPr>
              <a:t>    Αν και τα ποσοστά της συναισθηματικής εξάντλησης δε βρέθηκαν σε υψηλά επίπεδα, ωστόσο, ήταν εφικτό να διαπιστωθούν σημαντικές διαφοροποιήσεις στις ατομικές αναφορές και τις κοινές καταγραφές των δύο ομάδων εργαζομένων.</a:t>
            </a:r>
          </a:p>
          <a:p>
            <a:pPr algn="just" eaLnBrk="1" hangingPunct="1">
              <a:lnSpc>
                <a:spcPct val="110000"/>
              </a:lnSpc>
              <a:buFontTx/>
              <a:buNone/>
            </a:pPr>
            <a:endParaRPr lang="el-GR" sz="2000" b="1" smtClean="0">
              <a:solidFill>
                <a:schemeClr val="tx2"/>
              </a:solidFill>
              <a:latin typeface="Bookman Old Style" pitchFamily="18" charset="0"/>
            </a:endParaRPr>
          </a:p>
          <a:p>
            <a:pPr algn="just" eaLnBrk="1" hangingPunct="1">
              <a:lnSpc>
                <a:spcPct val="110000"/>
              </a:lnSpc>
              <a:buFontTx/>
              <a:buNone/>
            </a:pPr>
            <a:r>
              <a:rPr lang="el-GR" sz="2000" b="1" smtClean="0">
                <a:solidFill>
                  <a:schemeClr val="tx2"/>
                </a:solidFill>
                <a:latin typeface="Bookman Old Style" pitchFamily="18" charset="0"/>
              </a:rPr>
              <a:t>	Συνεπώς, χρειάζεται συνολική αντιμετώπιση του φαινομένου αυτού, όχι μόνο με οργανωτικού τύπου παρεμβάσεις , αλλά και με προγράμματα ενημέρωσης, εκπαίδευσης και υποστήριξης, τόσο σε επίπεδο εργαζομένων, όσο και σε επίπεδο υπηρεσιών.</a:t>
            </a:r>
          </a:p>
          <a:p>
            <a:pPr algn="just" eaLnBrk="1" hangingPunct="1">
              <a:lnSpc>
                <a:spcPct val="110000"/>
              </a:lnSpc>
              <a:buFontTx/>
              <a:buNone/>
            </a:pPr>
            <a:endParaRPr lang="el-GR" sz="2000" b="1" smtClean="0">
              <a:solidFill>
                <a:schemeClr val="tx2"/>
              </a:solidFill>
              <a:latin typeface="Bookman Old Style" pitchFamily="18" charset="0"/>
            </a:endParaRPr>
          </a:p>
          <a:p>
            <a:pPr algn="just" eaLnBrk="1" hangingPunct="1">
              <a:lnSpc>
                <a:spcPct val="110000"/>
              </a:lnSpc>
              <a:buFontTx/>
              <a:buNone/>
            </a:pPr>
            <a:endParaRPr lang="el-GR" sz="2000" b="1"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a:xfrm>
            <a:off x="755650" y="188913"/>
            <a:ext cx="8083550" cy="719137"/>
          </a:xfrm>
        </p:spPr>
        <p:txBody>
          <a:bodyPr/>
          <a:lstStyle/>
          <a:p>
            <a:pPr algn="ctr"/>
            <a:r>
              <a:rPr lang="el-GR" b="1" smtClean="0">
                <a:latin typeface="Monotype Corsiva" pitchFamily="66" charset="0"/>
              </a:rPr>
              <a:t>Βιβλιογραφία</a:t>
            </a:r>
            <a:r>
              <a:rPr lang="el-GR" sz="3200" b="1" smtClean="0">
                <a:latin typeface="Bookman Old Style" pitchFamily="18" charset="0"/>
              </a:rPr>
              <a:t>:</a:t>
            </a:r>
            <a:endParaRPr lang="el-GR" smtClean="0"/>
          </a:p>
        </p:txBody>
      </p:sp>
      <p:sp>
        <p:nvSpPr>
          <p:cNvPr id="34819" name="2 - Θέση περιεχομένου"/>
          <p:cNvSpPr>
            <a:spLocks noGrp="1"/>
          </p:cNvSpPr>
          <p:nvPr>
            <p:ph idx="1"/>
          </p:nvPr>
        </p:nvSpPr>
        <p:spPr>
          <a:xfrm>
            <a:off x="684213" y="765175"/>
            <a:ext cx="8280400" cy="7127875"/>
          </a:xfrm>
        </p:spPr>
        <p:txBody>
          <a:bodyPr/>
          <a:lstStyle/>
          <a:p>
            <a:pPr algn="just"/>
            <a:endParaRPr lang="el-GR" sz="1800" smtClean="0">
              <a:solidFill>
                <a:schemeClr val="tx2"/>
              </a:solidFill>
              <a:latin typeface="Bookman Old Style" pitchFamily="18" charset="0"/>
            </a:endParaRPr>
          </a:p>
          <a:p>
            <a:pPr algn="just"/>
            <a:r>
              <a:rPr lang="en-GB" sz="1800" smtClean="0">
                <a:solidFill>
                  <a:schemeClr val="tx2"/>
                </a:solidFill>
                <a:latin typeface="Bookman Old Style" pitchFamily="18" charset="0"/>
              </a:rPr>
              <a:t>Antoniou, A. S., Polychroni, F. &amp; Vlachakis, A. N. (2006). Gender and age differences in occupational stress and professional burnout between primary and high-school teachers in Greece. </a:t>
            </a:r>
            <a:r>
              <a:rPr lang="en-GB" sz="1800" i="1" smtClean="0">
                <a:solidFill>
                  <a:schemeClr val="tx2"/>
                </a:solidFill>
                <a:latin typeface="Bookman Old Style" pitchFamily="18" charset="0"/>
              </a:rPr>
              <a:t>Journal of Managerial Psychology, 21</a:t>
            </a:r>
            <a:r>
              <a:rPr lang="en-GB" sz="1800" smtClean="0">
                <a:solidFill>
                  <a:schemeClr val="tx2"/>
                </a:solidFill>
                <a:latin typeface="Bookman Old Style" pitchFamily="18" charset="0"/>
              </a:rPr>
              <a:t>(7), 682-690</a:t>
            </a:r>
            <a:r>
              <a:rPr lang="en-GB" sz="1800" smtClean="0"/>
              <a:t>.</a:t>
            </a:r>
            <a:endParaRPr lang="el-GR" sz="1800" smtClean="0"/>
          </a:p>
          <a:p>
            <a:pPr algn="just"/>
            <a:r>
              <a:rPr lang="en-US" sz="1800" smtClean="0">
                <a:solidFill>
                  <a:schemeClr val="tx2"/>
                </a:solidFill>
                <a:latin typeface="Bookman Old Style" pitchFamily="18" charset="0"/>
              </a:rPr>
              <a:t>Maslach, C., &amp; Jackson C. E. (1981b). The measurement of experienced burnout. </a:t>
            </a:r>
            <a:r>
              <a:rPr lang="en-US" sz="1800" i="1" smtClean="0">
                <a:solidFill>
                  <a:schemeClr val="tx2"/>
                </a:solidFill>
                <a:latin typeface="Bookman Old Style" pitchFamily="18" charset="0"/>
              </a:rPr>
              <a:t>Journal of Occupational Behavior, 2</a:t>
            </a:r>
            <a:r>
              <a:rPr lang="en-US" sz="1800" smtClean="0">
                <a:solidFill>
                  <a:schemeClr val="tx2"/>
                </a:solidFill>
                <a:latin typeface="Bookman Old Style" pitchFamily="18" charset="0"/>
              </a:rPr>
              <a:t>, 99-113</a:t>
            </a:r>
            <a:r>
              <a:rPr lang="el-GR" sz="1800" smtClean="0">
                <a:solidFill>
                  <a:schemeClr val="tx2"/>
                </a:solidFill>
                <a:latin typeface="Bookman Old Style" pitchFamily="18" charset="0"/>
              </a:rPr>
              <a:t>.</a:t>
            </a:r>
          </a:p>
          <a:p>
            <a:pPr algn="just"/>
            <a:r>
              <a:rPr lang="en-US" sz="1800" smtClean="0">
                <a:solidFill>
                  <a:schemeClr val="tx2"/>
                </a:solidFill>
                <a:latin typeface="Bookman Old Style" pitchFamily="18" charset="0"/>
              </a:rPr>
              <a:t>Maslach, C., Jackson, S. E., &amp; Schwab, R.L. (1996). Maslach Burnout Inventory Educators Survey (MBI-ES). </a:t>
            </a:r>
            <a:r>
              <a:rPr lang="el-GR" sz="1800" smtClean="0">
                <a:solidFill>
                  <a:schemeClr val="tx2"/>
                </a:solidFill>
                <a:latin typeface="Bookman Old Style" pitchFamily="18" charset="0"/>
              </a:rPr>
              <a:t> </a:t>
            </a:r>
            <a:r>
              <a:rPr lang="en-US" sz="1800" smtClean="0">
                <a:solidFill>
                  <a:schemeClr val="tx2"/>
                </a:solidFill>
                <a:latin typeface="Bookman Old Style" pitchFamily="18" charset="0"/>
              </a:rPr>
              <a:t>C. In Maslach, S. E. Jackson, &amp; M. P. Leiter (Eds.), </a:t>
            </a:r>
            <a:r>
              <a:rPr lang="en-US" sz="1800" i="1" smtClean="0">
                <a:solidFill>
                  <a:schemeClr val="tx2"/>
                </a:solidFill>
                <a:latin typeface="Bookman Old Style" pitchFamily="18" charset="0"/>
              </a:rPr>
              <a:t>MBI Manual</a:t>
            </a:r>
            <a:r>
              <a:rPr lang="en-US" sz="1800" smtClean="0">
                <a:solidFill>
                  <a:schemeClr val="tx2"/>
                </a:solidFill>
                <a:latin typeface="Bookman Old Style" pitchFamily="18" charset="0"/>
              </a:rPr>
              <a:t> (3rd ed.). Palo Alto, CA: Consulting Psychologists Press.</a:t>
            </a:r>
            <a:endParaRPr lang="el-GR" sz="1800" smtClean="0">
              <a:solidFill>
                <a:schemeClr val="tx2"/>
              </a:solidFill>
              <a:latin typeface="Bookman Old Style" pitchFamily="18" charset="0"/>
            </a:endParaRPr>
          </a:p>
          <a:p>
            <a:pPr algn="just"/>
            <a:r>
              <a:rPr lang="en-GB" sz="1800" smtClean="0">
                <a:solidFill>
                  <a:schemeClr val="tx2"/>
                </a:solidFill>
                <a:latin typeface="Bookman Old Style" pitchFamily="18" charset="0"/>
              </a:rPr>
              <a:t>Maslach, C., &amp; Leiter, M. P. (1997). </a:t>
            </a:r>
            <a:r>
              <a:rPr lang="en-GB" sz="1800" i="1" smtClean="0">
                <a:solidFill>
                  <a:schemeClr val="tx2"/>
                </a:solidFill>
                <a:latin typeface="Bookman Old Style" pitchFamily="18" charset="0"/>
              </a:rPr>
              <a:t>The truth about burnout</a:t>
            </a:r>
            <a:r>
              <a:rPr lang="en-GB" sz="1800" smtClean="0">
                <a:solidFill>
                  <a:schemeClr val="tx2"/>
                </a:solidFill>
                <a:latin typeface="Bookman Old Style" pitchFamily="18" charset="0"/>
              </a:rPr>
              <a:t>. New York. NY: Jossey-Bass.</a:t>
            </a:r>
            <a:endParaRPr lang="el-GR" sz="1800" smtClean="0">
              <a:solidFill>
                <a:schemeClr val="tx2"/>
              </a:solidFill>
              <a:latin typeface="Bookman Old Style" pitchFamily="18" charset="0"/>
            </a:endParaRPr>
          </a:p>
          <a:p>
            <a:pPr algn="just"/>
            <a:r>
              <a:rPr lang="en-US" sz="1800" smtClean="0">
                <a:solidFill>
                  <a:schemeClr val="tx2"/>
                </a:solidFill>
                <a:latin typeface="Bookman Old Style" pitchFamily="18" charset="0"/>
              </a:rPr>
              <a:t>Miles, M.B. &amp; Hubermann, A.M. (1994). </a:t>
            </a:r>
            <a:r>
              <a:rPr lang="en-US" sz="1800" i="1" smtClean="0">
                <a:solidFill>
                  <a:schemeClr val="tx2"/>
                </a:solidFill>
                <a:latin typeface="Bookman Old Style" pitchFamily="18" charset="0"/>
              </a:rPr>
              <a:t>Qualitative data analysis</a:t>
            </a:r>
            <a:r>
              <a:rPr lang="en-US" sz="1800" smtClean="0">
                <a:solidFill>
                  <a:schemeClr val="tx2"/>
                </a:solidFill>
                <a:latin typeface="Bookman Old Style" pitchFamily="18" charset="0"/>
              </a:rPr>
              <a:t>. Sage Publications. </a:t>
            </a:r>
          </a:p>
          <a:p>
            <a:pPr algn="just"/>
            <a:r>
              <a:rPr lang="en-US" sz="1800" smtClean="0">
                <a:solidFill>
                  <a:schemeClr val="tx2"/>
                </a:solidFill>
                <a:latin typeface="Bookman Old Style" pitchFamily="18" charset="0"/>
              </a:rPr>
              <a:t>Platsidou, M. &amp; Agaliotis, I. (2008). Burnout, job satisfaction and instructional assignment-related sources of stress in Greek special education teachers. </a:t>
            </a:r>
            <a:r>
              <a:rPr lang="en-US" sz="1800" i="1" smtClean="0">
                <a:solidFill>
                  <a:schemeClr val="tx2"/>
                </a:solidFill>
                <a:latin typeface="Bookman Old Style" pitchFamily="18" charset="0"/>
              </a:rPr>
              <a:t>International Journal of Disability, Development and Education, 55</a:t>
            </a:r>
            <a:r>
              <a:rPr lang="en-US" sz="1800" smtClean="0">
                <a:solidFill>
                  <a:schemeClr val="tx2"/>
                </a:solidFill>
                <a:latin typeface="Bookman Old Style" pitchFamily="18" charset="0"/>
              </a:rPr>
              <a:t>(1),61–76.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066800" y="487363"/>
            <a:ext cx="7772400" cy="990600"/>
          </a:xfrm>
        </p:spPr>
        <p:txBody>
          <a:bodyPr/>
          <a:lstStyle/>
          <a:p>
            <a:pPr algn="just" eaLnBrk="1" hangingPunct="1">
              <a:defRPr/>
            </a:pPr>
            <a:r>
              <a:rPr lang="el-GR" sz="2800" b="1" i="1" dirty="0" smtClean="0">
                <a:effectLst>
                  <a:outerShdw blurRad="38100" dist="38100" dir="2700000" algn="tl">
                    <a:srgbClr val="000000"/>
                  </a:outerShdw>
                </a:effectLst>
                <a:latin typeface="Monotype Corsiva" pitchFamily="66" charset="0"/>
              </a:rPr>
              <a:t>Οι κυριότεροι παράγοντες που διακρίνουν το Σύνδρομο Εξουθένωσης είναι </a:t>
            </a:r>
            <a:r>
              <a:rPr lang="el-GR" sz="2800" b="1" i="1" dirty="0" smtClean="0"/>
              <a:t>:</a:t>
            </a:r>
            <a:endParaRPr lang="en-GB" sz="2800" b="1" i="1" dirty="0" smtClean="0"/>
          </a:p>
        </p:txBody>
      </p:sp>
      <p:sp>
        <p:nvSpPr>
          <p:cNvPr id="83971" name="Rectangle 3"/>
          <p:cNvSpPr>
            <a:spLocks noGrp="1" noChangeArrowheads="1"/>
          </p:cNvSpPr>
          <p:nvPr>
            <p:ph type="body" idx="1"/>
          </p:nvPr>
        </p:nvSpPr>
        <p:spPr>
          <a:xfrm>
            <a:off x="900113" y="1844675"/>
            <a:ext cx="7993062" cy="4679950"/>
          </a:xfrm>
        </p:spPr>
        <p:txBody>
          <a:bodyPr/>
          <a:lstStyle/>
          <a:p>
            <a:pPr algn="just" eaLnBrk="1" hangingPunct="1">
              <a:defRPr/>
            </a:pPr>
            <a:r>
              <a:rPr lang="el-GR" sz="2000" b="1" u="sng" dirty="0" smtClean="0">
                <a:solidFill>
                  <a:schemeClr val="tx2"/>
                </a:solidFill>
                <a:effectLst>
                  <a:outerShdw blurRad="38100" dist="38100" dir="2700000" algn="tl">
                    <a:srgbClr val="FFFFFF"/>
                  </a:outerShdw>
                </a:effectLst>
                <a:latin typeface="Bookman Old Style" pitchFamily="18" charset="0"/>
              </a:rPr>
              <a:t>η συναισθηματική εξάντληση</a:t>
            </a:r>
            <a:r>
              <a:rPr lang="el-GR" sz="2000" b="1" dirty="0" smtClean="0">
                <a:solidFill>
                  <a:schemeClr val="tx2"/>
                </a:solidFill>
                <a:latin typeface="Bookman Old Style" pitchFamily="18" charset="0"/>
              </a:rPr>
              <a:t>, που εκδηλώνεται με μια αίσθηση ψυχικής κόπωσης του επαγγελματία,</a:t>
            </a:r>
          </a:p>
          <a:p>
            <a:pPr algn="just" eaLnBrk="1" hangingPunct="1">
              <a:buFontTx/>
              <a:buNone/>
              <a:defRPr/>
            </a:pPr>
            <a:r>
              <a:rPr lang="el-GR" sz="2000" b="1" dirty="0" smtClean="0">
                <a:solidFill>
                  <a:schemeClr val="tx2"/>
                </a:solidFill>
                <a:latin typeface="Bookman Old Style" pitchFamily="18" charset="0"/>
              </a:rPr>
              <a:t>   </a:t>
            </a:r>
          </a:p>
          <a:p>
            <a:pPr algn="just" eaLnBrk="1" hangingPunct="1">
              <a:defRPr/>
            </a:pPr>
            <a:r>
              <a:rPr lang="el-GR" sz="2000" b="1" u="sng" dirty="0" smtClean="0">
                <a:solidFill>
                  <a:schemeClr val="tx2"/>
                </a:solidFill>
                <a:effectLst>
                  <a:outerShdw blurRad="38100" dist="38100" dir="2700000" algn="tl">
                    <a:srgbClr val="FFFFFF"/>
                  </a:outerShdw>
                </a:effectLst>
                <a:latin typeface="Bookman Old Style" pitchFamily="18" charset="0"/>
              </a:rPr>
              <a:t>η αποπροσωποποίηση</a:t>
            </a:r>
            <a:r>
              <a:rPr lang="el-GR" sz="2000" b="1" dirty="0" smtClean="0">
                <a:solidFill>
                  <a:schemeClr val="tx2"/>
                </a:solidFill>
                <a:latin typeface="Bookman Old Style" pitchFamily="18" charset="0"/>
              </a:rPr>
              <a:t>, που σχετίζεται με την απομάκρυνση του εργαζομένου από τους πελάτες και την ανάπτυξη απρόσωπων σχέσεων μαζί τους και </a:t>
            </a:r>
          </a:p>
          <a:p>
            <a:pPr algn="just" eaLnBrk="1" hangingPunct="1">
              <a:defRPr/>
            </a:pPr>
            <a:endParaRPr lang="el-GR" sz="2000" b="1" dirty="0" smtClean="0">
              <a:solidFill>
                <a:schemeClr val="tx2"/>
              </a:solidFill>
              <a:latin typeface="Bookman Old Style" pitchFamily="18" charset="0"/>
            </a:endParaRPr>
          </a:p>
          <a:p>
            <a:pPr algn="just" eaLnBrk="1" hangingPunct="1">
              <a:defRPr/>
            </a:pPr>
            <a:r>
              <a:rPr lang="el-GR" sz="2000" b="1" u="sng" dirty="0" smtClean="0">
                <a:solidFill>
                  <a:schemeClr val="tx2"/>
                </a:solidFill>
                <a:effectLst>
                  <a:outerShdw blurRad="38100" dist="38100" dir="2700000" algn="tl">
                    <a:srgbClr val="FFFFFF"/>
                  </a:outerShdw>
                </a:effectLst>
                <a:latin typeface="Bookman Old Style" pitchFamily="18" charset="0"/>
              </a:rPr>
              <a:t>η έλλειψη προσωπικών επιτευγμάτων</a:t>
            </a:r>
            <a:r>
              <a:rPr lang="el-GR" sz="2000" b="1" dirty="0" smtClean="0">
                <a:solidFill>
                  <a:schemeClr val="tx2"/>
                </a:solidFill>
                <a:latin typeface="Bookman Old Style" pitchFamily="18" charset="0"/>
              </a:rPr>
              <a:t>, που αναφέρεται στη μείωση της απόδοσης και την παραίτηση του εργαζομένου από κάθε προσπάθεια αποτελεσματικού χειρισμού των προβλημάτων των πελατών. </a:t>
            </a:r>
          </a:p>
          <a:p>
            <a:pPr algn="just" eaLnBrk="1" hangingPunct="1">
              <a:buFontTx/>
              <a:buNone/>
              <a:defRPr/>
            </a:pPr>
            <a:r>
              <a:rPr lang="el-GR" sz="2000" b="1" dirty="0" smtClean="0">
                <a:solidFill>
                  <a:schemeClr val="tx2"/>
                </a:solidFill>
                <a:latin typeface="Bookman Old Style" pitchFamily="18" charset="0"/>
              </a:rPr>
              <a:t>                                 </a:t>
            </a:r>
            <a:r>
              <a:rPr lang="en-GB" sz="2000" b="1" dirty="0" smtClean="0">
                <a:solidFill>
                  <a:schemeClr val="tx2"/>
                </a:solidFill>
                <a:latin typeface="Bookman Old Style" pitchFamily="18" charset="0"/>
              </a:rPr>
              <a:t>        </a:t>
            </a:r>
            <a:endParaRPr lang="el-GR" sz="2000" b="1" dirty="0" smtClean="0">
              <a:solidFill>
                <a:schemeClr val="tx2"/>
              </a:solidFill>
              <a:latin typeface="Bookman Old Style" pitchFamily="18" charset="0"/>
            </a:endParaRPr>
          </a:p>
          <a:p>
            <a:pPr algn="just" eaLnBrk="1" hangingPunct="1">
              <a:buFontTx/>
              <a:buNone/>
              <a:defRPr/>
            </a:pPr>
            <a:r>
              <a:rPr lang="el-GR" sz="2000" b="1" dirty="0" smtClean="0">
                <a:solidFill>
                  <a:schemeClr val="tx2"/>
                </a:solidFill>
                <a:latin typeface="Bookman Old Style" pitchFamily="18" charset="0"/>
              </a:rPr>
              <a:t>                                               </a:t>
            </a:r>
            <a:r>
              <a:rPr lang="en-GB" sz="2000" b="1" dirty="0" smtClean="0">
                <a:solidFill>
                  <a:schemeClr val="tx2"/>
                </a:solidFill>
                <a:latin typeface="Bookman Old Style" pitchFamily="18" charset="0"/>
              </a:rPr>
              <a:t> </a:t>
            </a:r>
            <a:r>
              <a:rPr lang="el-GR" sz="2000" b="1" dirty="0" smtClean="0">
                <a:solidFill>
                  <a:schemeClr val="tx2"/>
                </a:solidFill>
                <a:latin typeface="Bookman Old Style" pitchFamily="18" charset="0"/>
              </a:rPr>
              <a:t>(</a:t>
            </a:r>
            <a:r>
              <a:rPr lang="en-GB" sz="2000" b="1" dirty="0" err="1" smtClean="0">
                <a:solidFill>
                  <a:schemeClr val="tx2"/>
                </a:solidFill>
                <a:latin typeface="Bookman Old Style" pitchFamily="18" charset="0"/>
              </a:rPr>
              <a:t>Maslach</a:t>
            </a:r>
            <a:r>
              <a:rPr lang="en-GB" sz="2000" b="1" dirty="0" smtClean="0">
                <a:solidFill>
                  <a:schemeClr val="tx2"/>
                </a:solidFill>
                <a:latin typeface="Bookman Old Style" pitchFamily="18" charset="0"/>
              </a:rPr>
              <a:t> </a:t>
            </a:r>
            <a:r>
              <a:rPr lang="el-GR" sz="2000" b="1" dirty="0" smtClean="0">
                <a:solidFill>
                  <a:schemeClr val="tx2"/>
                </a:solidFill>
                <a:latin typeface="Bookman Old Style" pitchFamily="18" charset="0"/>
              </a:rPr>
              <a:t>&amp; </a:t>
            </a:r>
            <a:r>
              <a:rPr lang="en-GB" sz="2000" b="1" dirty="0" smtClean="0">
                <a:solidFill>
                  <a:schemeClr val="tx2"/>
                </a:solidFill>
                <a:latin typeface="Bookman Old Style" pitchFamily="18" charset="0"/>
              </a:rPr>
              <a:t>Jackson, 198</a:t>
            </a:r>
            <a:r>
              <a:rPr lang="el-GR" sz="2000" b="1" dirty="0" smtClean="0">
                <a:solidFill>
                  <a:schemeClr val="tx2"/>
                </a:solidFill>
                <a:latin typeface="Bookman Old Style" pitchFamily="18" charset="0"/>
              </a:rPr>
              <a:t>1</a:t>
            </a:r>
            <a:r>
              <a:rPr lang="en-US" sz="2000" b="1" dirty="0" smtClean="0">
                <a:solidFill>
                  <a:schemeClr val="tx2"/>
                </a:solidFill>
                <a:latin typeface="Bookman Old Style" pitchFamily="18" charset="0"/>
              </a:rPr>
              <a:t>b</a:t>
            </a:r>
            <a:r>
              <a:rPr lang="en-GB" sz="2000" b="1" dirty="0" smtClean="0">
                <a:solidFill>
                  <a:schemeClr val="tx2"/>
                </a:solidFill>
                <a:latin typeface="Bookman Old Style" pitchFamily="18" charset="0"/>
              </a:rPr>
              <a:t>)</a:t>
            </a:r>
            <a:r>
              <a:rPr lang="el-GR" sz="2000" b="1" dirty="0" smtClean="0">
                <a:solidFill>
                  <a:schemeClr val="tx2"/>
                </a:solidFill>
                <a:latin typeface="Bookman Old Style" pitchFamily="18" charset="0"/>
              </a:rPr>
              <a:t>  </a:t>
            </a:r>
          </a:p>
          <a:p>
            <a:pPr algn="just" eaLnBrk="1" hangingPunct="1">
              <a:buFontTx/>
              <a:buNone/>
              <a:defRPr/>
            </a:pPr>
            <a:endParaRPr lang="el-GR" sz="2000" b="1" dirty="0" smtClean="0">
              <a:latin typeface="Bookman Old Styl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1066800" y="487363"/>
            <a:ext cx="7772400" cy="914400"/>
          </a:xfrm>
        </p:spPr>
        <p:txBody>
          <a:bodyPr/>
          <a:lstStyle/>
          <a:p>
            <a:pPr algn="ctr" eaLnBrk="1" hangingPunct="1">
              <a:defRPr/>
            </a:pPr>
            <a:r>
              <a:rPr lang="el-GR" sz="3600" b="1" i="1" smtClean="0">
                <a:effectLst>
                  <a:outerShdw blurRad="38100" dist="38100" dir="2700000" algn="tl">
                    <a:srgbClr val="000000"/>
                  </a:outerShdw>
                </a:effectLst>
                <a:latin typeface="Monotype Corsiva" pitchFamily="66" charset="0"/>
              </a:rPr>
              <a:t>Πως εκδηλώνεται το </a:t>
            </a:r>
            <a:br>
              <a:rPr lang="el-GR" sz="3600" b="1" i="1" smtClean="0">
                <a:effectLst>
                  <a:outerShdw blurRad="38100" dist="38100" dir="2700000" algn="tl">
                    <a:srgbClr val="000000"/>
                  </a:outerShdw>
                </a:effectLst>
                <a:latin typeface="Monotype Corsiva" pitchFamily="66" charset="0"/>
              </a:rPr>
            </a:br>
            <a:r>
              <a:rPr lang="el-GR" sz="3600" b="1" i="1" smtClean="0">
                <a:effectLst>
                  <a:outerShdw blurRad="38100" dist="38100" dir="2700000" algn="tl">
                    <a:srgbClr val="000000"/>
                  </a:outerShdw>
                </a:effectLst>
                <a:latin typeface="Monotype Corsiva" pitchFamily="66" charset="0"/>
              </a:rPr>
              <a:t>Σύνδρομο Εξουθένωσης ;</a:t>
            </a:r>
            <a:endParaRPr lang="el-GR" sz="3600" b="1" i="1" smtClean="0">
              <a:effectLst>
                <a:outerShdw blurRad="38100" dist="38100" dir="2700000" algn="tl">
                  <a:srgbClr val="000000"/>
                </a:outerShdw>
              </a:effectLst>
            </a:endParaRPr>
          </a:p>
        </p:txBody>
      </p:sp>
      <p:sp>
        <p:nvSpPr>
          <p:cNvPr id="7171" name="Rectangle 1027"/>
          <p:cNvSpPr>
            <a:spLocks noGrp="1" noChangeArrowheads="1"/>
          </p:cNvSpPr>
          <p:nvPr>
            <p:ph type="body" idx="1"/>
          </p:nvPr>
        </p:nvSpPr>
        <p:spPr>
          <a:xfrm>
            <a:off x="539750" y="1557338"/>
            <a:ext cx="8604250" cy="4751387"/>
          </a:xfrm>
        </p:spPr>
        <p:txBody>
          <a:bodyPr/>
          <a:lstStyle/>
          <a:p>
            <a:pPr algn="just" eaLnBrk="1" hangingPunct="1">
              <a:lnSpc>
                <a:spcPct val="90000"/>
              </a:lnSpc>
              <a:buFontTx/>
              <a:buNone/>
            </a:pPr>
            <a:r>
              <a:rPr lang="el-GR" sz="2400" b="1" smtClean="0"/>
              <a:t>	</a:t>
            </a:r>
          </a:p>
          <a:p>
            <a:pPr algn="just" eaLnBrk="1" hangingPunct="1">
              <a:lnSpc>
                <a:spcPct val="90000"/>
              </a:lnSpc>
              <a:buFontTx/>
              <a:buNone/>
            </a:pPr>
            <a:r>
              <a:rPr lang="el-GR" sz="2400" b="1" smtClean="0">
                <a:solidFill>
                  <a:schemeClr val="tx2"/>
                </a:solidFill>
                <a:latin typeface="Bookman Old Style" pitchFamily="18" charset="0"/>
              </a:rPr>
              <a:t>		</a:t>
            </a:r>
          </a:p>
          <a:p>
            <a:pPr algn="just" eaLnBrk="1" hangingPunct="1">
              <a:lnSpc>
                <a:spcPct val="150000"/>
              </a:lnSpc>
              <a:buFontTx/>
              <a:buNone/>
            </a:pPr>
            <a:r>
              <a:rPr lang="el-GR" sz="2400" b="1" i="1" smtClean="0">
                <a:solidFill>
                  <a:schemeClr val="tx2"/>
                </a:solidFill>
                <a:latin typeface="Bookman Old Style" pitchFamily="18" charset="0"/>
              </a:rPr>
              <a:t>		Σύμφωνα με τους </a:t>
            </a:r>
            <a:r>
              <a:rPr lang="en-US" sz="2400" b="1" i="1" smtClean="0">
                <a:solidFill>
                  <a:schemeClr val="tx2"/>
                </a:solidFill>
                <a:latin typeface="Bookman Old Style" pitchFamily="18" charset="0"/>
              </a:rPr>
              <a:t>Maslach </a:t>
            </a:r>
            <a:r>
              <a:rPr lang="el-GR" sz="2400" b="1" i="1" smtClean="0">
                <a:solidFill>
                  <a:schemeClr val="tx2"/>
                </a:solidFill>
                <a:latin typeface="Bookman Old Style" pitchFamily="18" charset="0"/>
              </a:rPr>
              <a:t>&amp; </a:t>
            </a:r>
            <a:r>
              <a:rPr lang="en-US" sz="2400" b="1" i="1" smtClean="0">
                <a:solidFill>
                  <a:schemeClr val="tx2"/>
                </a:solidFill>
                <a:latin typeface="Bookman Old Style" pitchFamily="18" charset="0"/>
              </a:rPr>
              <a:t>Leiter</a:t>
            </a:r>
            <a:r>
              <a:rPr lang="el-GR" sz="2400" b="1" i="1" smtClean="0">
                <a:solidFill>
                  <a:schemeClr val="tx2"/>
                </a:solidFill>
                <a:latin typeface="Bookman Old Style" pitchFamily="18" charset="0"/>
              </a:rPr>
              <a:t> (1997), εκδηλώνεται μέσω σταδίων που ξεκινούν από μια αυξημένη αφοσίωση προς τους εργασιακούς στόχους (</a:t>
            </a:r>
            <a:r>
              <a:rPr lang="en-GB" sz="2400" b="1" i="1" smtClean="0">
                <a:solidFill>
                  <a:schemeClr val="tx2"/>
                </a:solidFill>
                <a:latin typeface="Bookman Old Style" pitchFamily="18" charset="0"/>
              </a:rPr>
              <a:t>burn in) </a:t>
            </a:r>
            <a:r>
              <a:rPr lang="el-GR" sz="2400" b="1" i="1" smtClean="0">
                <a:solidFill>
                  <a:schemeClr val="tx2"/>
                </a:solidFill>
                <a:latin typeface="Bookman Old Style" pitchFamily="18" charset="0"/>
              </a:rPr>
              <a:t>και εκφράζεται στη συνέχεια ως μια κατάσταση εξάντλησης των </a:t>
            </a:r>
            <a:r>
              <a:rPr lang="el-GR" sz="2400" b="1" i="1" smtClean="0">
                <a:solidFill>
                  <a:schemeClr val="tx2"/>
                </a:solidFill>
                <a:latin typeface="Bookman Old Style" pitchFamily="18" charset="0"/>
                <a:cs typeface="Times New Roman" pitchFamily="18" charset="0"/>
              </a:rPr>
              <a:t>«</a:t>
            </a:r>
            <a:r>
              <a:rPr lang="el-GR" sz="2400" b="1" i="1" smtClean="0">
                <a:solidFill>
                  <a:schemeClr val="tx2"/>
                </a:solidFill>
                <a:latin typeface="Bookman Old Style" pitchFamily="18" charset="0"/>
              </a:rPr>
              <a:t>αποθεμάτων προσωπικής ενέργειας</a:t>
            </a:r>
            <a:r>
              <a:rPr lang="el-GR" sz="2400" b="1" i="1" smtClean="0">
                <a:solidFill>
                  <a:schemeClr val="tx2"/>
                </a:solidFill>
                <a:latin typeface="Bookman Old Style" pitchFamily="18" charset="0"/>
                <a:cs typeface="Times New Roman" pitchFamily="18" charset="0"/>
              </a:rPr>
              <a:t>»</a:t>
            </a:r>
            <a:r>
              <a:rPr lang="el-GR" sz="2400" b="1" i="1" smtClean="0">
                <a:solidFill>
                  <a:schemeClr val="tx2"/>
                </a:solidFill>
                <a:latin typeface="Bookman Old Style" pitchFamily="18" charset="0"/>
              </a:rPr>
              <a:t> του εργαζομένου (</a:t>
            </a:r>
            <a:r>
              <a:rPr lang="en-GB" sz="2400" b="1" i="1" smtClean="0">
                <a:solidFill>
                  <a:schemeClr val="tx2"/>
                </a:solidFill>
                <a:latin typeface="Bookman Old Style" pitchFamily="18" charset="0"/>
              </a:rPr>
              <a:t>burn out)</a:t>
            </a:r>
            <a:r>
              <a:rPr lang="el-GR" sz="2400" b="1" i="1" smtClean="0">
                <a:solidFill>
                  <a:schemeClr val="tx2"/>
                </a:solidFill>
                <a:latin typeface="Bookman Old Style" pitchFamily="18" charset="0"/>
              </a:rPr>
              <a:t>.</a:t>
            </a:r>
            <a:r>
              <a:rPr lang="el-GR" sz="2400" b="1" i="1" smtClean="0">
                <a:solidFill>
                  <a:schemeClr val="tx2"/>
                </a:solidFill>
              </a:rPr>
              <a:t> </a:t>
            </a:r>
            <a:r>
              <a:rPr lang="el-GR" sz="2400" b="1" i="1"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a:xfrm>
            <a:off x="1066800" y="333375"/>
            <a:ext cx="7772400" cy="1079500"/>
          </a:xfrm>
        </p:spPr>
        <p:txBody>
          <a:bodyPr/>
          <a:lstStyle/>
          <a:p>
            <a:pPr algn="ctr" eaLnBrk="1" hangingPunct="1"/>
            <a:r>
              <a:rPr lang="el-GR" sz="2800" b="1" smtClean="0">
                <a:latin typeface="Monotype Corsiva" pitchFamily="66" charset="0"/>
              </a:rPr>
              <a:t>Παράγοντες που επηρεάζουν το βαθμό του στρες των εργαζομένων στην  Εκπαίδευση</a:t>
            </a:r>
            <a:r>
              <a:rPr lang="el-GR" sz="2800" smtClean="0"/>
              <a:t/>
            </a:r>
            <a:br>
              <a:rPr lang="el-GR" sz="2800" smtClean="0"/>
            </a:br>
            <a:endParaRPr lang="el-GR" sz="2800" smtClean="0">
              <a:latin typeface="Monotype Corsiva" pitchFamily="66" charset="0"/>
            </a:endParaRPr>
          </a:p>
        </p:txBody>
      </p:sp>
      <p:sp>
        <p:nvSpPr>
          <p:cNvPr id="8195" name="2 - Θέση περιεχομένου"/>
          <p:cNvSpPr>
            <a:spLocks noGrp="1"/>
          </p:cNvSpPr>
          <p:nvPr>
            <p:ph idx="1"/>
          </p:nvPr>
        </p:nvSpPr>
        <p:spPr>
          <a:xfrm>
            <a:off x="684213" y="981075"/>
            <a:ext cx="8459787" cy="5616575"/>
          </a:xfrm>
        </p:spPr>
        <p:txBody>
          <a:bodyPr/>
          <a:lstStyle/>
          <a:p>
            <a:pPr algn="just" eaLnBrk="1" hangingPunct="1">
              <a:buFontTx/>
              <a:buNone/>
            </a:pPr>
            <a:r>
              <a:rPr lang="el-GR" sz="2000" smtClean="0">
                <a:solidFill>
                  <a:schemeClr val="tx2"/>
                </a:solidFill>
                <a:latin typeface="Bookman Old Style" pitchFamily="18" charset="0"/>
              </a:rPr>
              <a:t>    Η πιο ολοκληρωμένη πρόταση για την αιτιολογία του άγχους των εκπαιδευτικών αναφέρεται από τους </a:t>
            </a:r>
            <a:r>
              <a:rPr lang="en-US" sz="2000" smtClean="0">
                <a:solidFill>
                  <a:schemeClr val="tx2"/>
                </a:solidFill>
                <a:latin typeface="Bookman Old Style" pitchFamily="18" charset="0"/>
              </a:rPr>
              <a:t>Antoniou</a:t>
            </a:r>
            <a:r>
              <a:rPr lang="el-GR" sz="2000" smtClean="0">
                <a:solidFill>
                  <a:schemeClr val="tx2"/>
                </a:solidFill>
                <a:latin typeface="Bookman Old Style" pitchFamily="18" charset="0"/>
              </a:rPr>
              <a:t>, </a:t>
            </a:r>
            <a:r>
              <a:rPr lang="en-US" sz="2000" smtClean="0">
                <a:solidFill>
                  <a:schemeClr val="tx2"/>
                </a:solidFill>
                <a:latin typeface="Bookman Old Style" pitchFamily="18" charset="0"/>
              </a:rPr>
              <a:t>Polychroni</a:t>
            </a:r>
            <a:r>
              <a:rPr lang="el-GR" sz="2000" smtClean="0">
                <a:solidFill>
                  <a:schemeClr val="tx2"/>
                </a:solidFill>
                <a:latin typeface="Bookman Old Style" pitchFamily="18" charset="0"/>
              </a:rPr>
              <a:t> &amp; </a:t>
            </a:r>
            <a:r>
              <a:rPr lang="en-US" sz="2000" smtClean="0">
                <a:solidFill>
                  <a:schemeClr val="tx2"/>
                </a:solidFill>
                <a:latin typeface="Bookman Old Style" pitchFamily="18" charset="0"/>
              </a:rPr>
              <a:t>Vlachakis</a:t>
            </a:r>
            <a:r>
              <a:rPr lang="el-GR" sz="2000" smtClean="0">
                <a:solidFill>
                  <a:schemeClr val="tx2"/>
                </a:solidFill>
                <a:latin typeface="Bookman Old Style" pitchFamily="18" charset="0"/>
              </a:rPr>
              <a:t> (2006), σύμφωνα με τους οποίους το στρες που βιώνουν οι εκπαιδευτικοί πηγάζει: </a:t>
            </a:r>
          </a:p>
          <a:p>
            <a:pPr algn="just" eaLnBrk="1" hangingPunct="1">
              <a:lnSpc>
                <a:spcPct val="150000"/>
              </a:lnSpc>
              <a:buFontTx/>
              <a:buNone/>
            </a:pPr>
            <a:r>
              <a:rPr lang="el-GR" sz="2000" smtClean="0">
                <a:solidFill>
                  <a:schemeClr val="tx2"/>
                </a:solidFill>
                <a:latin typeface="Bookman Old Style" pitchFamily="18" charset="0"/>
              </a:rPr>
              <a:t>α) </a:t>
            </a:r>
            <a:r>
              <a:rPr lang="el-GR" sz="2000" b="1" i="1" smtClean="0">
                <a:solidFill>
                  <a:schemeClr val="tx2"/>
                </a:solidFill>
                <a:latin typeface="Bookman Old Style" pitchFamily="18" charset="0"/>
              </a:rPr>
              <a:t>από παράγοντες που αφορούν την ίδια τη φύση του επαγγέλματος</a:t>
            </a:r>
          </a:p>
          <a:p>
            <a:pPr algn="just" eaLnBrk="1" hangingPunct="1">
              <a:lnSpc>
                <a:spcPct val="150000"/>
              </a:lnSpc>
              <a:buFontTx/>
              <a:buNone/>
            </a:pPr>
            <a:r>
              <a:rPr lang="el-GR" sz="2000" smtClean="0">
                <a:solidFill>
                  <a:schemeClr val="tx2"/>
                </a:solidFill>
                <a:latin typeface="Bookman Old Style" pitchFamily="18" charset="0"/>
              </a:rPr>
              <a:t>  </a:t>
            </a:r>
          </a:p>
          <a:p>
            <a:pPr algn="just" eaLnBrk="1" hangingPunct="1">
              <a:lnSpc>
                <a:spcPct val="150000"/>
              </a:lnSpc>
              <a:buFontTx/>
              <a:buNone/>
            </a:pPr>
            <a:r>
              <a:rPr lang="el-GR" sz="2000" smtClean="0">
                <a:solidFill>
                  <a:schemeClr val="tx2"/>
                </a:solidFill>
                <a:latin typeface="Bookman Old Style" pitchFamily="18" charset="0"/>
              </a:rPr>
              <a:t>β) </a:t>
            </a:r>
            <a:r>
              <a:rPr lang="el-GR" sz="2000" b="1" i="1" smtClean="0">
                <a:solidFill>
                  <a:schemeClr val="tx2"/>
                </a:solidFill>
                <a:latin typeface="Bookman Old Style" pitchFamily="18" charset="0"/>
              </a:rPr>
              <a:t>από παράγοντες που άπτονται των ατομικών διαφορών / της προσωπικότητας του ατόμου και οι οποίοι επηρεάζουν τον τρόπο που αντιλαμβάνονται και βιώνουν το στρες </a:t>
            </a:r>
          </a:p>
          <a:p>
            <a:pPr algn="just" eaLnBrk="1" hangingPunct="1">
              <a:lnSpc>
                <a:spcPct val="150000"/>
              </a:lnSpc>
              <a:buFontTx/>
              <a:buNone/>
            </a:pPr>
            <a:endParaRPr lang="el-GR" sz="2000" smtClean="0">
              <a:solidFill>
                <a:schemeClr val="tx2"/>
              </a:solidFill>
              <a:latin typeface="Bookman Old Style" pitchFamily="18" charset="0"/>
            </a:endParaRPr>
          </a:p>
          <a:p>
            <a:pPr algn="just" eaLnBrk="1" hangingPunct="1">
              <a:lnSpc>
                <a:spcPct val="150000"/>
              </a:lnSpc>
              <a:buFontTx/>
              <a:buNone/>
            </a:pPr>
            <a:r>
              <a:rPr lang="el-GR" sz="2000" smtClean="0">
                <a:solidFill>
                  <a:schemeClr val="tx2"/>
                </a:solidFill>
                <a:latin typeface="Bookman Old Style" pitchFamily="18" charset="0"/>
              </a:rPr>
              <a:t>γ) </a:t>
            </a:r>
            <a:r>
              <a:rPr lang="el-GR" sz="2000" b="1" i="1" smtClean="0">
                <a:solidFill>
                  <a:schemeClr val="tx2"/>
                </a:solidFill>
                <a:latin typeface="Bookman Old Style" pitchFamily="18" charset="0"/>
              </a:rPr>
              <a:t>από διοικητικούς παράγοντες που σχετίζονται με την οργάνωση  και τη διοίκηση των σχολείων.</a:t>
            </a:r>
          </a:p>
          <a:p>
            <a:pPr eaLnBrk="1" hangingPunct="1"/>
            <a:endParaRPr lang="el-GR"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1066800" y="381000"/>
            <a:ext cx="7772400" cy="815975"/>
          </a:xfrm>
        </p:spPr>
        <p:txBody>
          <a:bodyPr/>
          <a:lstStyle/>
          <a:p>
            <a:pPr algn="just" eaLnBrk="1" hangingPunct="1"/>
            <a:r>
              <a:rPr lang="el-GR" sz="3600" b="1" smtClean="0">
                <a:latin typeface="Monotype Corsiva" pitchFamily="66" charset="0"/>
              </a:rPr>
              <a:t>Στόχος της παρούσας έρευνας ήταν</a:t>
            </a:r>
            <a:r>
              <a:rPr lang="el-GR" sz="2400" b="1" smtClean="0">
                <a:latin typeface="Bookman Old Style" pitchFamily="18" charset="0"/>
              </a:rPr>
              <a:t>:</a:t>
            </a:r>
          </a:p>
        </p:txBody>
      </p:sp>
      <p:sp>
        <p:nvSpPr>
          <p:cNvPr id="9219" name="Rectangle 1027"/>
          <p:cNvSpPr>
            <a:spLocks noGrp="1" noChangeArrowheads="1"/>
          </p:cNvSpPr>
          <p:nvPr>
            <p:ph type="body" idx="1"/>
          </p:nvPr>
        </p:nvSpPr>
        <p:spPr>
          <a:xfrm>
            <a:off x="611188" y="1196975"/>
            <a:ext cx="8353425" cy="5661025"/>
          </a:xfrm>
        </p:spPr>
        <p:txBody>
          <a:bodyPr/>
          <a:lstStyle/>
          <a:p>
            <a:pPr eaLnBrk="1" hangingPunct="1">
              <a:buFontTx/>
              <a:buNone/>
            </a:pPr>
            <a:endParaRPr lang="el-GR" sz="2800" b="1" smtClean="0">
              <a:latin typeface="Bookman Old Style" pitchFamily="18" charset="0"/>
            </a:endParaRPr>
          </a:p>
          <a:p>
            <a:pPr algn="just" eaLnBrk="1" hangingPunct="1">
              <a:lnSpc>
                <a:spcPct val="80000"/>
              </a:lnSpc>
            </a:pPr>
            <a:r>
              <a:rPr lang="el-GR" sz="2400" b="1" smtClean="0">
                <a:solidFill>
                  <a:schemeClr val="tx2"/>
                </a:solidFill>
                <a:latin typeface="Bookman Old Style" pitchFamily="18" charset="0"/>
              </a:rPr>
              <a:t>Να εντοπίσει με τη χρήση ερωτηματολογίου το βαθμό επαγγελματικής εξουθένωσης των εργαζομένων στις υπηρεσίες ειδικής αγωγής και εκπαίδευσης ως προς τα τρεις διαστάσεις της.</a:t>
            </a:r>
          </a:p>
          <a:p>
            <a:pPr algn="just" eaLnBrk="1" hangingPunct="1">
              <a:lnSpc>
                <a:spcPct val="80000"/>
              </a:lnSpc>
            </a:pPr>
            <a:endParaRPr lang="el-GR" sz="2400" b="1" smtClean="0">
              <a:solidFill>
                <a:schemeClr val="tx2"/>
              </a:solidFill>
              <a:latin typeface="Bookman Old Style" pitchFamily="18" charset="0"/>
            </a:endParaRPr>
          </a:p>
          <a:p>
            <a:pPr algn="just" eaLnBrk="1" hangingPunct="1">
              <a:lnSpc>
                <a:spcPct val="80000"/>
              </a:lnSpc>
            </a:pPr>
            <a:r>
              <a:rPr lang="el-GR" sz="2400" b="1" smtClean="0">
                <a:solidFill>
                  <a:schemeClr val="tx2"/>
                </a:solidFill>
                <a:latin typeface="Bookman Old Style" pitchFamily="18" charset="0"/>
              </a:rPr>
              <a:t>Να αναζητήσει τους βασικούς, κατά σημαντικότητα, παράγοντες άγχους και εξάντλησης, όπως τις αντιλαμβάνονται οι ίδιοι οι εργαζόμενοι, με τη χρήση ημι-δομημένων συνεντεύξεων.</a:t>
            </a:r>
          </a:p>
          <a:p>
            <a:pPr algn="just" eaLnBrk="1" hangingPunct="1">
              <a:lnSpc>
                <a:spcPct val="80000"/>
              </a:lnSpc>
              <a:buFontTx/>
              <a:buNone/>
            </a:pPr>
            <a:r>
              <a:rPr lang="el-GR" sz="2400" b="1" smtClean="0">
                <a:solidFill>
                  <a:schemeClr val="tx2"/>
                </a:solidFill>
                <a:latin typeface="Bookman Old Style" pitchFamily="18" charset="0"/>
              </a:rPr>
              <a:t> </a:t>
            </a:r>
          </a:p>
          <a:p>
            <a:pPr algn="just" eaLnBrk="1" hangingPunct="1">
              <a:lnSpc>
                <a:spcPct val="80000"/>
              </a:lnSpc>
            </a:pPr>
            <a:r>
              <a:rPr lang="el-GR" sz="2400" b="1" smtClean="0">
                <a:solidFill>
                  <a:schemeClr val="tx2"/>
                </a:solidFill>
                <a:latin typeface="Bookman Old Style" pitchFamily="18" charset="0"/>
              </a:rPr>
              <a:t>Επίσης, να εξετάσει τη σύνδεση του συνδρόμου της επαγγελματικής εξουθένωσης και των παραγόντων στρες με τα δημογραφικά χαρακτηριστικά των συμμετεχόντων</a:t>
            </a:r>
            <a:r>
              <a:rPr lang="el-GR" sz="2000" b="1" smtClean="0">
                <a:solidFill>
                  <a:schemeClr val="tx2"/>
                </a:solidFill>
                <a:latin typeface="Bookman Old Style" pitchFamily="18" charset="0"/>
              </a:rPr>
              <a:t>.</a:t>
            </a:r>
          </a:p>
          <a:p>
            <a:pPr algn="just" eaLnBrk="1" hangingPunct="1">
              <a:lnSpc>
                <a:spcPct val="80000"/>
              </a:lnSpc>
            </a:pPr>
            <a:endParaRPr lang="el-GR" sz="2400" b="1"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0"/>
          <a:ext cx="8388350" cy="6535739"/>
        </p:xfrm>
        <a:graphic>
          <a:graphicData uri="http://schemas.openxmlformats.org/drawingml/2006/table">
            <a:tbl>
              <a:tblPr/>
              <a:tblGrid>
                <a:gridCol w="4625751"/>
                <a:gridCol w="1279319"/>
                <a:gridCol w="2483280"/>
              </a:tblGrid>
              <a:tr h="1234437">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800" b="1" i="1" u="none" strike="noStrike" cap="none" normalizeH="0" baseline="0" dirty="0" smtClean="0">
                          <a:ln>
                            <a:noFill/>
                          </a:ln>
                          <a:solidFill>
                            <a:schemeClr val="tx2"/>
                          </a:solidFill>
                          <a:effectLst/>
                          <a:latin typeface="Bookman Old Style" pitchFamily="18" charset="0"/>
                          <a:cs typeface="Times New Roman" pitchFamily="18" charset="0"/>
                        </a:rPr>
                        <a:t>ΔΕΙΓΜΑ (1)</a:t>
                      </a:r>
                    </a:p>
                    <a:p>
                      <a:pPr marL="0" marR="0" lvl="0" indent="0" algn="l" defTabSz="914400" rtl="0" eaLnBrk="1" fontAlgn="base" latinLnBrk="0" hangingPunct="1">
                        <a:lnSpc>
                          <a:spcPct val="150000"/>
                        </a:lnSpc>
                        <a:spcBef>
                          <a:spcPct val="0"/>
                        </a:spcBef>
                        <a:spcAft>
                          <a:spcPct val="0"/>
                        </a:spcAft>
                        <a:buClrTx/>
                        <a:buSzTx/>
                        <a:buFontTx/>
                        <a:buNone/>
                        <a:tabLst/>
                      </a:pPr>
                      <a:r>
                        <a:rPr kumimoji="0" lang="el-GR" sz="1800" b="1" i="1" u="none" strike="noStrike" cap="none" normalizeH="0" baseline="0" dirty="0" smtClean="0">
                          <a:ln>
                            <a:noFill/>
                          </a:ln>
                          <a:solidFill>
                            <a:schemeClr val="tx2"/>
                          </a:solidFill>
                          <a:effectLst/>
                          <a:latin typeface="Bookman Old Style" pitchFamily="18" charset="0"/>
                          <a:cs typeface="Times New Roman" pitchFamily="18" charset="0"/>
                        </a:rPr>
                        <a:t>Πίνακας 1: Φύλο, Ηλικία και Οικογενειακή κατάσταση των συμμετεχόντων (Ν=55)</a:t>
                      </a:r>
                      <a:endParaRPr kumimoji="0" lang="el-GR" sz="1800" b="0" i="0" u="none" strike="noStrike" cap="none" normalizeH="0" baseline="0" dirty="0" smtClean="0">
                        <a:ln>
                          <a:noFill/>
                        </a:ln>
                        <a:solidFill>
                          <a:schemeClr val="tx2"/>
                        </a:solidFill>
                        <a:effectLst/>
                        <a:latin typeface="Bookman Old Style" pitchFamily="18" charset="0"/>
                        <a:cs typeface="Times New Roman" pitchFamily="18" charset="0"/>
                      </a:endParaRPr>
                    </a:p>
                  </a:txBody>
                  <a:tcPr marL="67666" marR="67666"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64973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Μεταβλητή</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0" i="0" u="none" strike="noStrike" cap="none" normalizeH="0" baseline="0" smtClean="0">
                        <a:ln>
                          <a:noFill/>
                        </a:ln>
                        <a:solidFill>
                          <a:srgbClr val="000000"/>
                        </a:solidFill>
                        <a:effectLst/>
                        <a:latin typeface="Bookman Old Style" pitchFamily="18"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6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29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Φύλο </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Άνδρας</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20</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36,4</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43108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Γυναίκα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63,6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Ηλικία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22-30 ετών</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9,1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31-40 ετών</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29,1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41-50 ετών</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30</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54,5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51-60 ετών</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4</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7,3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ctr" horzOverflow="overflow">
                    <a:lnL>
                      <a:noFill/>
                    </a:lnL>
                    <a:lnR>
                      <a:noFill/>
                    </a:lnR>
                    <a:lnT>
                      <a:noFill/>
                    </a:lnT>
                    <a:lnB>
                      <a:noFill/>
                    </a:lnB>
                    <a:lnTlToBr>
                      <a:noFill/>
                    </a:lnTlToBr>
                    <a:lnBlToTr>
                      <a:noFill/>
                    </a:lnBlToTr>
                    <a:noFill/>
                  </a:tcPr>
                </a:tc>
              </a:tr>
              <a:tr h="35057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Οικογενειακή κατάσταση</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Άγαμος/η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Έγγαμος/η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38</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69,1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Διαζευγμένος/η</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a:noFill/>
                    </a:lnB>
                    <a:lnTlToBr>
                      <a:noFill/>
                    </a:lnTlToBr>
                    <a:lnBlToTr>
                      <a:noFill/>
                    </a:lnBlToTr>
                    <a:noFill/>
                  </a:tcPr>
                </a:tc>
              </a:tr>
              <a:tr h="3382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Χήρος/α</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1,8</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7666" marR="67666"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650" y="0"/>
          <a:ext cx="8388350" cy="6746879"/>
        </p:xfrm>
        <a:graphic>
          <a:graphicData uri="http://schemas.openxmlformats.org/drawingml/2006/table">
            <a:tbl>
              <a:tblPr/>
              <a:tblGrid>
                <a:gridCol w="3576638"/>
                <a:gridCol w="2932112"/>
                <a:gridCol w="1879600"/>
              </a:tblGrid>
              <a:tr h="630935">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1" u="none" strike="noStrike" cap="none" normalizeH="0" baseline="0" dirty="0" smtClean="0">
                          <a:ln>
                            <a:noFill/>
                          </a:ln>
                          <a:solidFill>
                            <a:schemeClr val="tx2"/>
                          </a:solidFill>
                          <a:effectLst/>
                          <a:latin typeface="Bookman Old Style" pitchFamily="18" charset="0"/>
                          <a:cs typeface="Times New Roman" pitchFamily="18" charset="0"/>
                        </a:rPr>
                        <a:t>ΔΕΙΓΜΑ (2)</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1" u="none" strike="noStrike" cap="none" normalizeH="0" baseline="0" dirty="0" smtClean="0">
                          <a:ln>
                            <a:noFill/>
                          </a:ln>
                          <a:solidFill>
                            <a:schemeClr val="tx2"/>
                          </a:solidFill>
                          <a:effectLst/>
                          <a:latin typeface="Bookman Old Style" pitchFamily="18" charset="0"/>
                          <a:cs typeface="Times New Roman" pitchFamily="18" charset="0"/>
                        </a:rPr>
                        <a:t>Πίνακας 2: Μορφωτικό Επίπεδο των ερωτηθέντων (Ν=55) </a:t>
                      </a:r>
                      <a:endParaRPr kumimoji="0" lang="el-GR" sz="1800" b="0" i="0" u="none" strike="noStrike" cap="none" normalizeH="0" baseline="0" dirty="0" smtClean="0">
                        <a:ln>
                          <a:noFill/>
                        </a:ln>
                        <a:solidFill>
                          <a:schemeClr val="tx2"/>
                        </a:solidFill>
                        <a:effectLst/>
                        <a:latin typeface="Bookman Old Style" pitchFamily="18" charset="0"/>
                        <a:cs typeface="Times New Roman" pitchFamily="18" charset="0"/>
                      </a:endParaRPr>
                    </a:p>
                  </a:txBody>
                  <a:tcPr marL="68580" marR="6858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Μεταβλητή</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Συχνότητα</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Ποσοστό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89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Εκπαιδευτικό επίπεδο</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ΑΕΙ</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12,7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ΑΤΕΙ</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60,0</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ΑΕΙ &amp; ΑΤΕΙ</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12,7</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ΑΕΙ ή ΑΤΕΙ &amp; ΑΣΠΑΙΤΕ</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8</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14,5</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88542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Μεταπτυχιακές Σπουδές</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b"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Όχι</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28</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50,9</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Μεταπτυχιακό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24</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43,6</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55894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Διδακτορικό</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Bookman Old Style" pitchFamily="18" charset="0"/>
                          <a:cs typeface="Times New Roman" pitchFamily="18" charset="0"/>
                        </a:rPr>
                        <a:t>3</a:t>
                      </a:r>
                      <a:endParaRPr kumimoji="0" lang="el-GR" sz="1800" b="0" i="0" u="none" strike="noStrike" cap="none" normalizeH="0" baseline="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Bookman Old Style" pitchFamily="18" charset="0"/>
                          <a:cs typeface="Times New Roman" pitchFamily="18" charset="0"/>
                        </a:rPr>
                        <a:t>5,5</a:t>
                      </a:r>
                      <a:endParaRPr kumimoji="0" lang="el-GR" sz="1800" b="0" i="0" u="none" strike="noStrike" cap="none" normalizeH="0" baseline="0" dirty="0" smtClean="0">
                        <a:ln>
                          <a:noFill/>
                        </a:ln>
                        <a:solidFill>
                          <a:schemeClr val="tx1"/>
                        </a:solidFill>
                        <a:effectLst/>
                        <a:latin typeface="Bookman Old Style" pitchFamily="18" charset="0"/>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Εκστρατεία">
  <a:themeElements>
    <a:clrScheme name="Εκστρατεία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Εκστρατεία">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Εκστρατεία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Εκστρατεία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Εκστρατεία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Εκστρατεία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Designs\Εκστρατεία.pot</Template>
  <TotalTime>3054</TotalTime>
  <Words>3020</Words>
  <Application>Microsoft Office PowerPoint</Application>
  <PresentationFormat>On-screen Show (4:3)</PresentationFormat>
  <Paragraphs>479</Paragraphs>
  <Slides>32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Times New Roman</vt:lpstr>
      <vt:lpstr>Arial</vt:lpstr>
      <vt:lpstr>Wingdings</vt:lpstr>
      <vt:lpstr>Maiandra GD</vt:lpstr>
      <vt:lpstr>Bookman Old Style</vt:lpstr>
      <vt:lpstr>Monotype Corsiva</vt:lpstr>
      <vt:lpstr>Calibri</vt:lpstr>
      <vt:lpstr>Εκστρατεία</vt:lpstr>
      <vt:lpstr>Slide 1</vt:lpstr>
      <vt:lpstr> Το φαινόμενο της Εξουθένωσης δεν εμφανίζεται ξαφνικά, ούτε οφείλεται σε κάποιο μεμονωμένο γεγονός, που προκαλεί υπερβολικό στρες. Αντίθετα, θεωρείται  αποτέλεσμα χρόνιου συσσωρευμένου στρες, που κατακλύζει τον εργαζόμενο, ο οποίος νοιώθει ότι τα ψυχικά του αποθέματα δεν επαρκούν για να αντεπεξέλθει στην πίεση του εργασιακού χώρου (Maslach &amp; Leiter, 1997).</vt:lpstr>
      <vt:lpstr> Η επαγγελματική εξουθένωση ορίζεται ως </vt:lpstr>
      <vt:lpstr>Οι κυριότεροι παράγοντες που διακρίνουν το Σύνδρομο Εξουθένωσης είναι :</vt:lpstr>
      <vt:lpstr>Πως εκδηλώνεται το  Σύνδρομο Εξουθένωσης ;</vt:lpstr>
      <vt:lpstr>Παράγοντες που επηρεάζουν το βαθμό του στρες των εργαζομένων στην  Εκπαίδευση </vt:lpstr>
      <vt:lpstr>Στόχος της παρούσας έρευνας ήταν:</vt:lpstr>
      <vt:lpstr>Slide 8</vt:lpstr>
      <vt:lpstr>Slide 9</vt:lpstr>
      <vt:lpstr>Slide 10</vt:lpstr>
      <vt:lpstr>Slide 11</vt:lpstr>
      <vt:lpstr>Εργαλεία:</vt:lpstr>
      <vt:lpstr>Μέθοδος  Α΄ΦΑΣΗ: </vt:lpstr>
      <vt:lpstr>Slide 14</vt:lpstr>
      <vt:lpstr>Slide 15</vt:lpstr>
      <vt:lpstr>Slide 16</vt:lpstr>
      <vt:lpstr> Από τη μέτρηση του  Maslach Burnout  Inventory – Educators  Survey,  παρατηρήθηκαν :</vt:lpstr>
      <vt:lpstr>Μέθοδος Β΄ Φάση:</vt:lpstr>
      <vt:lpstr>Αποτελέσματα ποιοτικής ανάλυσης συνεντεύξεων των εργαζομένων σε υπηρεσίες ειδικής αγωγής και εκπαίδευσης</vt:lpstr>
      <vt:lpstr>Slide 20</vt:lpstr>
      <vt:lpstr>Slide 21</vt:lpstr>
      <vt:lpstr>Slide 22</vt:lpstr>
      <vt:lpstr>Από την ποιοτική ανάλυση των  συνεντεύξεων των έξι εξουθενωμένων εργαζομένων  συνολικά παρατηρούμε ότι:</vt:lpstr>
      <vt:lpstr>Slide 24</vt:lpstr>
      <vt:lpstr>Slide 25</vt:lpstr>
      <vt:lpstr>Slide 26</vt:lpstr>
      <vt:lpstr>Από την ποιοτική ανάλυση των  συνεντεύξεων των έξι μη εξουθενωμένων εργαζομένων  συνολικά παρατηρούμε ότι:</vt:lpstr>
      <vt:lpstr>Συζήτηση</vt:lpstr>
      <vt:lpstr>Συμπεράσματα από τις  δύο Ομάδες  εργαζομένων που υποβλήθηκαν σε συνέντευξη:</vt:lpstr>
      <vt:lpstr>Περιορισμοί της έρευνας – Μελλοντικές προτάσεις:</vt:lpstr>
      <vt:lpstr>Συζήτηση:</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Εξουθένωση και κυκλικό ωράριο</dc:title>
  <dc:creator>Alexandra</dc:creator>
  <cp:lastModifiedBy>User</cp:lastModifiedBy>
  <cp:revision>291</cp:revision>
  <cp:lastPrinted>1601-01-01T00:00:00Z</cp:lastPrinted>
  <dcterms:created xsi:type="dcterms:W3CDTF">2006-03-11T11:01:39Z</dcterms:created>
  <dcterms:modified xsi:type="dcterms:W3CDTF">2017-01-30T21:16:53Z</dcterms:modified>
</cp:coreProperties>
</file>