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theme/theme32.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33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Lst>
  <p:notesMasterIdLst>
    <p:notesMasterId r:id="rId63"/>
  </p:notesMasterIdLst>
  <p:sldIdLst>
    <p:sldId id="287"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3" d="100"/>
          <a:sy n="43" d="100"/>
        </p:scale>
        <p:origin x="-2166" y="-6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61"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49826-FC52-434D-B14D-C2C590751F9D}" type="datetimeFigureOut">
              <a:rPr lang="el-GR" smtClean="0"/>
              <a:pPr/>
              <a:t>11/11/2018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84EA9-3F61-484B-9129-2CA5A35DFBA5}" type="slidenum">
              <a:rPr lang="el-GR" smtClean="0"/>
              <a:pPr/>
              <a:t>‹#›</a:t>
            </a:fld>
            <a:endParaRPr lang="el-GR"/>
          </a:p>
        </p:txBody>
      </p:sp>
    </p:spTree>
    <p:extLst>
      <p:ext uri="{BB962C8B-B14F-4D97-AF65-F5344CB8AC3E}">
        <p14:creationId xmlns:p14="http://schemas.microsoft.com/office/powerpoint/2010/main" xmlns="" val="201933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756824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2552536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7472914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1204479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8635186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713273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1607721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9419987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3548444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7004704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2119745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356664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4911817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740536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5015720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2662437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64818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8268310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5672010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4113350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8563965"/>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8215077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224221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4027006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39449291"/>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3644216"/>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4873058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1001677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5986149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920373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2142971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1506650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4395442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13557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5327414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227463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6378918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5166068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7910778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1590404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885719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48529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8583681"/>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24524997"/>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08441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4687225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3862210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601417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03470981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75190775"/>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0101336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60366462"/>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25598486"/>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4690362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778981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184463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0283635"/>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0642820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7519543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28880200"/>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66345034"/>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67995799"/>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97386700"/>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5189108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95816269"/>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9339909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426370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67931407"/>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9876695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8146657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2945692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0133136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47359273"/>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2269341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7603839"/>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2537160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7830837"/>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099227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22801304"/>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22428155"/>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8156344"/>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30412552"/>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89484930"/>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5991554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0872565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60712923"/>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32201173"/>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2042495"/>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162418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60586243"/>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2933939"/>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088122006"/>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20761262"/>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1756618"/>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411064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54168651"/>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52756423"/>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2892669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41048305"/>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628940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2320671"/>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32246224"/>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57329"/>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41865927"/>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47589671"/>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14532674"/>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1156281"/>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45735902"/>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2340194"/>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3901739"/>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38618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5811874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58107326"/>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26848451"/>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95172623"/>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2722495"/>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9421362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8425466"/>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55813713"/>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04455836"/>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00045583"/>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83988327"/>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386149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37731197"/>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37168000"/>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79217347"/>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2724359"/>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68667685"/>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92588637"/>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81665959"/>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7959680"/>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58856076"/>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43844079"/>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082374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89616481"/>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40573021"/>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0053755"/>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29240250"/>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6790421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23067754"/>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10232"/>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78492148"/>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020989555"/>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9202799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042793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65138585"/>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18217928"/>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62024935"/>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71806180"/>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8465434"/>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10141653"/>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88749961"/>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90158240"/>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6313932"/>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7731904"/>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70409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36337556"/>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971085"/>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13761540"/>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24890694"/>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77569167"/>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27338205"/>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45877756"/>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0200607"/>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16862760"/>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99626791"/>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8840526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04276150"/>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07996415"/>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20611296"/>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54499496"/>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76332550"/>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8147393"/>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62326039"/>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67714414"/>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47078892"/>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71237520"/>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7851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74371714"/>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031057"/>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49966874"/>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74038263"/>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40943229"/>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5165763"/>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26888004"/>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37415278"/>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26381899"/>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52230143"/>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665244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66248830"/>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04376576"/>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755892"/>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7222815"/>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57789244"/>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17303924"/>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23347016"/>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94907782"/>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43543288"/>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10742236"/>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032579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76999952"/>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8992760"/>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10011817"/>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52692422"/>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47423067"/>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29735464"/>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86850148"/>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32966218"/>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17395104"/>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14947931"/>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642330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36480986"/>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28544056"/>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004937962"/>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62443930"/>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9178899"/>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57906411"/>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79437192"/>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11911090"/>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32121403"/>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3870928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867164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3123352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50630919"/>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6240911"/>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76486980"/>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91916766"/>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24362578"/>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00936639"/>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729989"/>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16653547"/>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1159161"/>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81412235"/>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115153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99748090"/>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12964264"/>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62116238"/>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37752722"/>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51697248"/>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7573227"/>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38567033"/>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0279772"/>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56215188"/>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8247360"/>
      </p:ext>
    </p:extLst>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496586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133395"/>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94235928"/>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19715512"/>
      </p:ext>
    </p:extLst>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00905594"/>
      </p:ext>
    </p:extLst>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6784832"/>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63042431"/>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67132726"/>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13299101"/>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0226418"/>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6165439"/>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47226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99460163"/>
      </p:ext>
    </p:extLst>
  </p:cSld>
  <p:clrMapOvr>
    <a:masterClrMapping/>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98946467"/>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02784514"/>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40523059"/>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2227839"/>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1051539"/>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78238777"/>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62280159"/>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7253496"/>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5040272"/>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557701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69050229"/>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50758662"/>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356394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476127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580792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90780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481460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851600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347476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1152180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829419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937087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0860640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3943693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564364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0809632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6187705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9640033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027970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3139926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402737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5653376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201516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08261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8285404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184520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911262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1481733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2543069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122049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303922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911990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067587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918078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6872387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887850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6522004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0421982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645367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5094875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26162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4609279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6490702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791543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4039062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9917737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319382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457185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9101209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5840339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7998503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15664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411828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9767706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1465782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2834445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9855153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221602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601402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4332339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7929378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331860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839471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03181295"/>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6615279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04464514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679876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11/11/2018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4770776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11/11/2018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9654347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11/11/2018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1207165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11/11/2018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0656882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11/11/2018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4416688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04975121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11/11/2018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38776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17747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71204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8493830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5290297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9744097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0126975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51047084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514803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7827316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3358165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1224023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42731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400712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5610980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51490959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95770796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68172359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81214779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52887634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84182305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10039723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5697360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814741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43234268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87584171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861767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012228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9481604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3589575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9349984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11/11/2018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40589038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3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17 - Θέση αριθμού διαφάνειας"/>
          <p:cNvSpPr>
            <a:spLocks noGrp="1"/>
          </p:cNvSpPr>
          <p:nvPr>
            <p:ph type="sldNum" sz="quarter" idx="12"/>
          </p:nvPr>
        </p:nvSpPr>
        <p:spPr/>
        <p:txBody>
          <a:bodyPr/>
          <a:lstStyle/>
          <a:p>
            <a:pPr>
              <a:defRPr/>
            </a:pPr>
            <a:fld id="{6EE532AE-B414-42EB-9FC7-7CA092071C2D}" type="slidenum">
              <a:rPr lang="el-GR">
                <a:solidFill>
                  <a:srgbClr val="FEFAC9">
                    <a:shade val="90000"/>
                  </a:srgbClr>
                </a:solidFill>
              </a:rPr>
              <a:pPr>
                <a:defRPr/>
              </a:pPr>
              <a:t>1</a:t>
            </a:fld>
            <a:endParaRPr lang="el-GR">
              <a:solidFill>
                <a:srgbClr val="FEFAC9">
                  <a:shade val="90000"/>
                </a:srgbClr>
              </a:solidFill>
            </a:endParaRPr>
          </a:p>
        </p:txBody>
      </p:sp>
      <p:sp>
        <p:nvSpPr>
          <p:cNvPr id="15363" name="17 - Θέση αριθμού διαφάνειας"/>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fontAlgn="base">
              <a:spcBef>
                <a:spcPct val="0"/>
              </a:spcBef>
              <a:spcAft>
                <a:spcPct val="0"/>
              </a:spcAft>
            </a:pPr>
            <a:endParaRPr lang="el-GR" sz="1200">
              <a:solidFill>
                <a:srgbClr val="F2EFC0"/>
              </a:solidFill>
              <a:latin typeface="Arial" charset="0"/>
            </a:endParaRPr>
          </a:p>
        </p:txBody>
      </p:sp>
      <p:sp>
        <p:nvSpPr>
          <p:cNvPr id="2" name="1 - Τίτλος"/>
          <p:cNvSpPr>
            <a:spLocks noGrp="1"/>
          </p:cNvSpPr>
          <p:nvPr>
            <p:ph type="ctrTitle"/>
          </p:nvPr>
        </p:nvSpPr>
        <p:spPr>
          <a:xfrm>
            <a:off x="3779912" y="1700808"/>
            <a:ext cx="5364088" cy="3888432"/>
          </a:xfrm>
        </p:spPr>
        <p:txBody>
          <a:bodyPr>
            <a:noAutofit/>
          </a:bodyPr>
          <a:lstStyle/>
          <a:p>
            <a:pPr algn="ctr" eaLnBrk="1" fontAlgn="auto" hangingPunct="1">
              <a:spcAft>
                <a:spcPts val="0"/>
              </a:spcAft>
              <a:defRPr/>
            </a:pPr>
            <a:r>
              <a:rPr lang="el-GR" sz="3200" dirty="0" smtClean="0"/>
              <a:t/>
            </a:r>
            <a:br>
              <a:rPr lang="el-GR" sz="3200" dirty="0" smtClean="0"/>
            </a:br>
            <a:r>
              <a:rPr lang="el-GR" sz="3200" dirty="0" smtClean="0"/>
              <a:t/>
            </a:r>
            <a:br>
              <a:rPr lang="el-GR" sz="3200" dirty="0" smtClean="0"/>
            </a:br>
            <a:r>
              <a:rPr lang="el-GR" sz="3200" dirty="0"/>
              <a:t>Προτάσεις </a:t>
            </a:r>
            <a:r>
              <a:rPr lang="el-GR" sz="3200" dirty="0" err="1"/>
              <a:t>κοινωνικο</a:t>
            </a:r>
            <a:r>
              <a:rPr lang="el-GR" sz="3200" dirty="0"/>
              <a:t>-γνωστικής παρέμβασης για ενίσχυση κοινωνικών </a:t>
            </a:r>
            <a:r>
              <a:rPr lang="el-GR" sz="3200" dirty="0" smtClean="0"/>
              <a:t>δεξιοτήτων σε παιδιά με </a:t>
            </a:r>
            <a:r>
              <a:rPr lang="en-US" sz="3200" dirty="0" smtClean="0"/>
              <a:t/>
            </a:r>
            <a:br>
              <a:rPr lang="en-US" sz="3200" dirty="0" smtClean="0"/>
            </a:br>
            <a:r>
              <a:rPr lang="el-GR" sz="3200" dirty="0" err="1" smtClean="0"/>
              <a:t>νευροαναπτυξιακές</a:t>
            </a:r>
            <a:r>
              <a:rPr lang="el-GR" sz="3200" dirty="0" smtClean="0"/>
              <a:t> διαταραχές</a:t>
            </a:r>
            <a:r>
              <a:rPr lang="el-GR" sz="2400" dirty="0" smtClean="0"/>
              <a:t/>
            </a:r>
            <a:br>
              <a:rPr lang="el-GR" sz="2400" dirty="0" smtClean="0"/>
            </a:br>
            <a:r>
              <a:rPr lang="el-GR"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l-GR"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l-G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6 - TextBox"/>
          <p:cNvSpPr txBox="1"/>
          <p:nvPr/>
        </p:nvSpPr>
        <p:spPr>
          <a:xfrm>
            <a:off x="2700338" y="5732463"/>
            <a:ext cx="3683000" cy="400110"/>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l-GR" sz="2000" dirty="0">
                <a:solidFill>
                  <a:prstClr val="white"/>
                </a:solidFill>
                <a:latin typeface="Calibri"/>
              </a:rPr>
              <a:t>Αναστασία </a:t>
            </a:r>
            <a:r>
              <a:rPr lang="el-GR" sz="2000" dirty="0" err="1" smtClean="0">
                <a:solidFill>
                  <a:prstClr val="white"/>
                </a:solidFill>
                <a:latin typeface="Calibri"/>
              </a:rPr>
              <a:t>Αλευριάδου</a:t>
            </a:r>
            <a:endParaRPr lang="el-GR" sz="2000" dirty="0">
              <a:solidFill>
                <a:prstClr val="white"/>
              </a:solidFill>
              <a:latin typeface="Calibri"/>
            </a:endParaRPr>
          </a:p>
        </p:txBody>
      </p:sp>
      <p:pic>
        <p:nvPicPr>
          <p:cNvPr id="15370" name="9 - Εικόνα" descr="book_cover_2011.jpg"/>
          <p:cNvPicPr>
            <a:picLocks noChangeAspect="1"/>
          </p:cNvPicPr>
          <p:nvPr/>
        </p:nvPicPr>
        <p:blipFill>
          <a:blip r:embed="rId3"/>
          <a:srcRect/>
          <a:stretch>
            <a:fillRect/>
          </a:stretch>
        </p:blipFill>
        <p:spPr bwMode="auto">
          <a:xfrm>
            <a:off x="0" y="1989138"/>
            <a:ext cx="3779838" cy="1944687"/>
          </a:xfrm>
          <a:prstGeom prst="rect">
            <a:avLst/>
          </a:prstGeom>
          <a:noFill/>
          <a:ln w="9525">
            <a:noFill/>
            <a:miter lim="800000"/>
            <a:headEnd/>
            <a:tailEnd/>
          </a:ln>
        </p:spPr>
      </p:pic>
    </p:spTree>
    <p:extLst>
      <p:ext uri="{BB962C8B-B14F-4D97-AF65-F5344CB8AC3E}">
        <p14:creationId xmlns:p14="http://schemas.microsoft.com/office/powerpoint/2010/main" xmlns="" val="35122101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A90FDD5F-F15F-4DCA-A2F0-68D70EC72B88}" type="slidenum">
              <a:rPr lang="el-GR">
                <a:solidFill>
                  <a:srgbClr val="444D26">
                    <a:shade val="90000"/>
                  </a:srgbClr>
                </a:solidFill>
              </a:rPr>
              <a:pPr>
                <a:defRPr/>
              </a:pPr>
              <a:t>10</a:t>
            </a:fld>
            <a:endParaRPr lang="el-GR">
              <a:solidFill>
                <a:srgbClr val="444D26">
                  <a:shade val="90000"/>
                </a:srgbClr>
              </a:solidFill>
            </a:endParaRPr>
          </a:p>
        </p:txBody>
      </p:sp>
      <p:pic>
        <p:nvPicPr>
          <p:cNvPr id="187395" name="Εικόνα 1" descr="C:\Documents and Settings\nikos\Επιφάνεια εργασίας\Στρατηγικές Διαχείρισης Συναισθημάτων_Page_1.jpg"/>
          <p:cNvPicPr>
            <a:picLocks noGrp="1" noChangeAspect="1" noChangeArrowheads="1"/>
          </p:cNvPicPr>
          <p:nvPr>
            <p:ph type="body" idx="1"/>
          </p:nvPr>
        </p:nvPicPr>
        <p:blipFill>
          <a:blip r:embed="rId2"/>
          <a:srcRect l="12556" t="7846" r="12186" b="32097"/>
          <a:stretch>
            <a:fillRect/>
          </a:stretch>
        </p:blipFill>
        <p:spPr>
          <a:xfrm>
            <a:off x="468313" y="620713"/>
            <a:ext cx="8135937" cy="5703887"/>
          </a:xfrm>
        </p:spPr>
      </p:pic>
    </p:spTree>
    <p:extLst>
      <p:ext uri="{BB962C8B-B14F-4D97-AF65-F5344CB8AC3E}">
        <p14:creationId xmlns:p14="http://schemas.microsoft.com/office/powerpoint/2010/main" xmlns="" val="15115564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 Θέση αριθμού διαφάνειας"/>
          <p:cNvSpPr>
            <a:spLocks noGrp="1"/>
          </p:cNvSpPr>
          <p:nvPr>
            <p:ph type="sldNum" sz="quarter" idx="12"/>
          </p:nvPr>
        </p:nvSpPr>
        <p:spPr/>
        <p:txBody>
          <a:bodyPr/>
          <a:lstStyle/>
          <a:p>
            <a:pPr>
              <a:defRPr/>
            </a:pPr>
            <a:fld id="{51DEC00B-4AC4-4993-80B0-58754FA08E57}" type="slidenum">
              <a:rPr lang="el-GR">
                <a:solidFill>
                  <a:srgbClr val="444D26">
                    <a:shade val="90000"/>
                  </a:srgbClr>
                </a:solidFill>
              </a:rPr>
              <a:pPr>
                <a:defRPr/>
              </a:pPr>
              <a:t>11</a:t>
            </a:fld>
            <a:endParaRPr lang="el-GR">
              <a:solidFill>
                <a:srgbClr val="444D26">
                  <a:shade val="90000"/>
                </a:srgbClr>
              </a:solidFill>
            </a:endParaRPr>
          </a:p>
        </p:txBody>
      </p:sp>
      <p:sp>
        <p:nvSpPr>
          <p:cNvPr id="188418" name="17 - Θέση αριθμού διαφάνειας"/>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fontAlgn="base">
              <a:spcBef>
                <a:spcPct val="0"/>
              </a:spcBef>
              <a:spcAft>
                <a:spcPct val="0"/>
              </a:spcAft>
            </a:pPr>
            <a:endParaRPr lang="el-GR" sz="1200">
              <a:solidFill>
                <a:srgbClr val="404924"/>
              </a:solidFill>
              <a:latin typeface="Arial" charset="0"/>
            </a:endParaRPr>
          </a:p>
        </p:txBody>
      </p:sp>
      <p:sp>
        <p:nvSpPr>
          <p:cNvPr id="188419" name="Rectangle 2"/>
          <p:cNvSpPr>
            <a:spLocks noGrp="1"/>
          </p:cNvSpPr>
          <p:nvPr>
            <p:ph type="title" idx="4294967295"/>
          </p:nvPr>
        </p:nvSpPr>
        <p:spPr>
          <a:xfrm flipV="1">
            <a:off x="457200" y="620713"/>
            <a:ext cx="8229600" cy="84137"/>
          </a:xfrm>
        </p:spPr>
        <p:txBody>
          <a:bodyPr/>
          <a:lstStyle/>
          <a:p>
            <a:endParaRPr lang="el-GR" sz="4600" smtClean="0"/>
          </a:p>
        </p:txBody>
      </p:sp>
      <p:pic>
        <p:nvPicPr>
          <p:cNvPr id="188420" name="Εικόνα 2" descr="C:\Documents and Settings\nikos\Επιφάνεια εργασίας\Στρατηγικές Διαχείρισης Συναισθημάτων_Page_2.jpg"/>
          <p:cNvPicPr>
            <a:picLocks noGrp="1" noChangeAspect="1" noChangeArrowheads="1"/>
          </p:cNvPicPr>
          <p:nvPr>
            <p:ph type="body" idx="4294967295"/>
          </p:nvPr>
        </p:nvPicPr>
        <p:blipFill>
          <a:blip r:embed="rId2"/>
          <a:srcRect l="12747" t="7561" r="12315" b="21970"/>
          <a:stretch>
            <a:fillRect/>
          </a:stretch>
        </p:blipFill>
        <p:spPr>
          <a:xfrm>
            <a:off x="250825" y="476250"/>
            <a:ext cx="8281988" cy="5848350"/>
          </a:xfrm>
        </p:spPr>
      </p:pic>
    </p:spTree>
    <p:extLst>
      <p:ext uri="{BB962C8B-B14F-4D97-AF65-F5344CB8AC3E}">
        <p14:creationId xmlns:p14="http://schemas.microsoft.com/office/powerpoint/2010/main" xmlns="" val="4576104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54AA3711-A80B-4A07-A66B-C7F3666A224A}" type="slidenum">
              <a:rPr lang="el-GR">
                <a:solidFill>
                  <a:srgbClr val="444D26">
                    <a:shade val="90000"/>
                  </a:srgbClr>
                </a:solidFill>
              </a:rPr>
              <a:pPr>
                <a:defRPr/>
              </a:pPr>
              <a:t>12</a:t>
            </a:fld>
            <a:endParaRPr lang="el-GR">
              <a:solidFill>
                <a:srgbClr val="444D26">
                  <a:shade val="90000"/>
                </a:srgbClr>
              </a:solidFill>
            </a:endParaRPr>
          </a:p>
        </p:txBody>
      </p:sp>
      <p:sp>
        <p:nvSpPr>
          <p:cNvPr id="189443" name="Rectangle 3"/>
          <p:cNvSpPr>
            <a:spLocks noGrp="1"/>
          </p:cNvSpPr>
          <p:nvPr>
            <p:ph type="body" idx="1"/>
          </p:nvPr>
        </p:nvSpPr>
        <p:spPr>
          <a:xfrm>
            <a:off x="250825" y="765175"/>
            <a:ext cx="8642350" cy="5559425"/>
          </a:xfrm>
        </p:spPr>
        <p:txBody>
          <a:bodyPr/>
          <a:lstStyle/>
          <a:p>
            <a:pPr>
              <a:lnSpc>
                <a:spcPct val="90000"/>
              </a:lnSpc>
            </a:pPr>
            <a:r>
              <a:rPr lang="el-GR" sz="2800" u="sng" smtClean="0"/>
              <a:t>Δοκιμασία Αντίληψης Συναισθημάτων</a:t>
            </a:r>
            <a:r>
              <a:rPr lang="el-GR" sz="2800" i="1" smtClean="0"/>
              <a:t> που εξετάζει την ικανότητα αντίληψης του συναισθήματος δύο πρωταγωνιστών, που εκφέρουν προτάσεις. Εξετάζεται εδώ η αντίληψη των πέντε βασικών συναισθημάτων: χαρά, λύπη, φόβος, θυμός, έκπληξη, αηδία και η ουδέτερη συναισθηματική κατάσταση. Οι οδηγίες στο μέρος αυτό είναι οι ακόλουθες</a:t>
            </a:r>
            <a:r>
              <a:rPr lang="el-GR" sz="2800" b="1" i="1" smtClean="0"/>
              <a:t>: </a:t>
            </a:r>
            <a:r>
              <a:rPr lang="el-GR" sz="2800" i="1" smtClean="0"/>
              <a:t>«Θα ακούσετε το Γιάννη ή την Άννα να λένε μια πρόταση. Αφού την ακούσετε προσεκτικά θα ήθελα να μου πείτε τι αισθάνεται ο Γιάννης ή η Άννα. Θα πρέπει κάθε φορά να επιλέγετε ένα από τα παραπάνω συναισθήματα. Δίνεται παράλληλα και οπτικό βοήθημα με συναισθηματικές εκφράσεις.»</a:t>
            </a:r>
            <a:r>
              <a:rPr lang="el-GR" sz="2800" smtClean="0"/>
              <a:t> </a:t>
            </a:r>
          </a:p>
        </p:txBody>
      </p:sp>
    </p:spTree>
    <p:extLst>
      <p:ext uri="{BB962C8B-B14F-4D97-AF65-F5344CB8AC3E}">
        <p14:creationId xmlns:p14="http://schemas.microsoft.com/office/powerpoint/2010/main" xmlns="" val="18796495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CF839A65-16F4-4D8B-B293-9A358B68077B}" type="slidenum">
              <a:rPr lang="el-GR">
                <a:solidFill>
                  <a:srgbClr val="444D26">
                    <a:shade val="90000"/>
                  </a:srgbClr>
                </a:solidFill>
              </a:rPr>
              <a:pPr>
                <a:defRPr/>
              </a:pPr>
              <a:t>13</a:t>
            </a:fld>
            <a:endParaRPr lang="el-GR">
              <a:solidFill>
                <a:srgbClr val="444D26">
                  <a:shade val="90000"/>
                </a:srgbClr>
              </a:solidFill>
            </a:endParaRPr>
          </a:p>
        </p:txBody>
      </p:sp>
      <p:sp>
        <p:nvSpPr>
          <p:cNvPr id="190467" name="Rectangle 3"/>
          <p:cNvSpPr>
            <a:spLocks noGrp="1"/>
          </p:cNvSpPr>
          <p:nvPr>
            <p:ph type="body" idx="1"/>
          </p:nvPr>
        </p:nvSpPr>
        <p:spPr>
          <a:xfrm>
            <a:off x="250825" y="836613"/>
            <a:ext cx="8642350" cy="5487987"/>
          </a:xfrm>
        </p:spPr>
        <p:txBody>
          <a:bodyPr/>
          <a:lstStyle/>
          <a:p>
            <a:pPr>
              <a:lnSpc>
                <a:spcPct val="90000"/>
              </a:lnSpc>
            </a:pPr>
            <a:r>
              <a:rPr lang="el-GR" sz="2800" i="1" smtClean="0"/>
              <a:t>Από τα έργα της θεωρίας του νου των </a:t>
            </a:r>
            <a:r>
              <a:rPr lang="en-US" sz="2800" smtClean="0"/>
              <a:t>Thirion</a:t>
            </a:r>
            <a:r>
              <a:rPr lang="el-GR" sz="2800" smtClean="0"/>
              <a:t>-</a:t>
            </a:r>
            <a:r>
              <a:rPr lang="en-US" sz="2800" smtClean="0"/>
              <a:t>Marissiaux</a:t>
            </a:r>
            <a:r>
              <a:rPr lang="el-GR" sz="2800" smtClean="0"/>
              <a:t> και </a:t>
            </a:r>
            <a:r>
              <a:rPr lang="en-US" sz="2800" smtClean="0"/>
              <a:t>Nader</a:t>
            </a:r>
            <a:r>
              <a:rPr lang="el-GR" sz="2800" smtClean="0"/>
              <a:t>-</a:t>
            </a:r>
            <a:r>
              <a:rPr lang="en-US" sz="2800" smtClean="0"/>
              <a:t>Grosbois</a:t>
            </a:r>
            <a:r>
              <a:rPr lang="el-GR" sz="2800" smtClean="0"/>
              <a:t> (2008</a:t>
            </a:r>
            <a:r>
              <a:rPr lang="en-US" sz="2800" smtClean="0"/>
              <a:t>a</a:t>
            </a:r>
            <a:r>
              <a:rPr lang="el-GR" sz="2800" smtClean="0"/>
              <a:t>, 2008</a:t>
            </a:r>
            <a:r>
              <a:rPr lang="en-US" sz="2800" smtClean="0"/>
              <a:t>b</a:t>
            </a:r>
            <a:r>
              <a:rPr lang="el-GR" sz="2800" smtClean="0"/>
              <a:t>)</a:t>
            </a:r>
            <a:r>
              <a:rPr lang="el-GR" sz="2800" i="1" smtClean="0"/>
              <a:t> θα μπορούσαν να χρησιμοποιηθούν σενάρια με ιστορίες σε καρτέλες για αιτίες συναισθημάτων (π.χ. θέμα ιστορίας: τρεις φίλοι πηγαίνουν για παιχνίδι στο πάρκο, ενώ για το τέλος της ιστορίας υπάρχουν καρτέλες με διαφορετικά σενάρια, π.χ. το ευτυχές σενάριο, όπου τα παιδιά παίζουν και περνάνε όμορφα ή το δυσάρεστο σενάριο, όπου βρέχει και τα παιδιά δεν μπορούν να παίξουν ή το σενάριο φόβου, όπου άγρια σκυλιά τους πλησιάζουν και τέλος το σενάριο θυμού, όπου το παιχνίδι χαλάει γιατί τα παιδιά μαλώνουν μεταξύ τους. Για κάθε σενάριο τα παιδιά θα πρέπει να αναφέρουν το συναίσθημα του πρωταγωνιστή και να το αναγνωρίσουν μέσα στις εικόνες. </a:t>
            </a:r>
            <a:endParaRPr lang="el-GR" sz="2800" smtClean="0"/>
          </a:p>
        </p:txBody>
      </p:sp>
    </p:spTree>
    <p:extLst>
      <p:ext uri="{BB962C8B-B14F-4D97-AF65-F5344CB8AC3E}">
        <p14:creationId xmlns:p14="http://schemas.microsoft.com/office/powerpoint/2010/main" xmlns="" val="5712459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EFF30D97-5B48-41B8-A90F-57295658461F}" type="slidenum">
              <a:rPr lang="el-GR">
                <a:solidFill>
                  <a:srgbClr val="444D26">
                    <a:shade val="90000"/>
                  </a:srgbClr>
                </a:solidFill>
              </a:rPr>
              <a:pPr>
                <a:defRPr/>
              </a:pPr>
              <a:t>14</a:t>
            </a:fld>
            <a:endParaRPr lang="el-GR">
              <a:solidFill>
                <a:srgbClr val="444D26">
                  <a:shade val="90000"/>
                </a:srgbClr>
              </a:solidFill>
            </a:endParaRPr>
          </a:p>
        </p:txBody>
      </p:sp>
      <p:sp>
        <p:nvSpPr>
          <p:cNvPr id="191491" name="Rectangle 3"/>
          <p:cNvSpPr>
            <a:spLocks noGrp="1"/>
          </p:cNvSpPr>
          <p:nvPr>
            <p:ph type="body" idx="1"/>
          </p:nvPr>
        </p:nvSpPr>
        <p:spPr>
          <a:xfrm>
            <a:off x="457200" y="1052513"/>
            <a:ext cx="8229600" cy="5272087"/>
          </a:xfrm>
        </p:spPr>
        <p:txBody>
          <a:bodyPr/>
          <a:lstStyle/>
          <a:p>
            <a:r>
              <a:rPr lang="el-GR" sz="3200" b="1" u="sng" smtClean="0"/>
              <a:t>Επικοινωνία και αλληλεπίδραση με τους άλλους</a:t>
            </a:r>
            <a:r>
              <a:rPr lang="el-GR" sz="3200" smtClean="0"/>
              <a:t> </a:t>
            </a:r>
            <a:r>
              <a:rPr lang="el-GR" sz="3200" i="1" smtClean="0"/>
              <a:t>(π.χ. μέσω της εκμάθησης δεξιοτήτων ακρόασης, μοίρασμα προσοχής, έκφρασης επιθυμιών/αναγκών, λειτουργικών τρόπων προσέγγισης των άλλων με διαφορετικό σκοπό π.χ. να ζητήσουν κάτι, να προσεγγίσουν, να απαιτήσουν, να παρακαλέσουν, να εξηγήσουν, να πληροφορηθούν κ.ά.).</a:t>
            </a:r>
            <a:r>
              <a:rPr lang="el-GR" sz="3200" smtClean="0"/>
              <a:t> </a:t>
            </a:r>
          </a:p>
        </p:txBody>
      </p:sp>
    </p:spTree>
    <p:extLst>
      <p:ext uri="{BB962C8B-B14F-4D97-AF65-F5344CB8AC3E}">
        <p14:creationId xmlns:p14="http://schemas.microsoft.com/office/powerpoint/2010/main" xmlns="" val="6037831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7040273D-243A-4DCA-8943-B22370559842}" type="slidenum">
              <a:rPr lang="el-GR">
                <a:solidFill>
                  <a:srgbClr val="444D26">
                    <a:shade val="90000"/>
                  </a:srgbClr>
                </a:solidFill>
              </a:rPr>
              <a:pPr>
                <a:defRPr/>
              </a:pPr>
              <a:t>15</a:t>
            </a:fld>
            <a:endParaRPr lang="el-GR">
              <a:solidFill>
                <a:srgbClr val="444D26">
                  <a:shade val="90000"/>
                </a:srgbClr>
              </a:solidFill>
            </a:endParaRPr>
          </a:p>
        </p:txBody>
      </p:sp>
      <p:sp>
        <p:nvSpPr>
          <p:cNvPr id="192515" name="Rectangle 3"/>
          <p:cNvSpPr>
            <a:spLocks noGrp="1"/>
          </p:cNvSpPr>
          <p:nvPr>
            <p:ph type="body" idx="1"/>
          </p:nvPr>
        </p:nvSpPr>
        <p:spPr>
          <a:xfrm>
            <a:off x="323850" y="908050"/>
            <a:ext cx="8362950" cy="5616575"/>
          </a:xfrm>
        </p:spPr>
        <p:txBody>
          <a:bodyPr/>
          <a:lstStyle/>
          <a:p>
            <a:pPr>
              <a:lnSpc>
                <a:spcPct val="90000"/>
              </a:lnSpc>
            </a:pPr>
            <a:r>
              <a:rPr lang="el-GR" sz="2800" b="1" smtClean="0"/>
              <a:t>Προτεινόμενες δραστηριότητες:</a:t>
            </a:r>
            <a:r>
              <a:rPr lang="el-GR" sz="2800" smtClean="0"/>
              <a:t> </a:t>
            </a:r>
            <a:r>
              <a:rPr lang="el-GR" sz="2800" i="1" smtClean="0"/>
              <a:t>Τα παιδιά μαθαίνουν βασικούς κανόνες ακρόασης και αναγνωρίζουν τα τυπικά λάθη ακρόασης (π.χ. ακούω προσεκτικά, δεν διακόπτω τον άλλον, δεν του ασκώ κριτική, μέσω ασκήσεων σε ζευγάρια, όπου το ένα παιδί μιλά και το άλλο ακούει, με άμεση παρατήρηση της συμπεριφοράς και της στάσης του σώματος στην επικοινωνία,</a:t>
            </a:r>
            <a:r>
              <a:rPr lang="el-GR" sz="2800" smtClean="0"/>
              <a:t> </a:t>
            </a:r>
            <a:r>
              <a:rPr lang="el-GR" sz="2800" i="1" smtClean="0"/>
              <a:t>με κλίση προς τα εμπρός, βλεμματική επαφή, αντίστοιχες εκφράσεις για ενεργητική ακρόαση και χρήση ανοικτών ερωτήσεων κ.ά.). Τα παιδιά επιλέγουν διάφορα αντικείμενα που επιθυμούν μέσα από την τάξη, μαθαίνοντας με παρότρυνση τ</a:t>
            </a:r>
            <a:r>
              <a:rPr lang="en-US" sz="2800" i="1" smtClean="0"/>
              <a:t>o</a:t>
            </a:r>
            <a:r>
              <a:rPr lang="el-GR" sz="2800" i="1" smtClean="0"/>
              <a:t>υ/της εκπαιδευτικού ή αρχικά με μίμηση να χρησιμοποιούν την κατάλληλη έκφραση για να το ζητήσουν.</a:t>
            </a:r>
            <a:r>
              <a:rPr lang="el-GR" sz="2800" smtClean="0"/>
              <a:t> </a:t>
            </a:r>
          </a:p>
        </p:txBody>
      </p:sp>
    </p:spTree>
    <p:extLst>
      <p:ext uri="{BB962C8B-B14F-4D97-AF65-F5344CB8AC3E}">
        <p14:creationId xmlns:p14="http://schemas.microsoft.com/office/powerpoint/2010/main" xmlns="" val="37382333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D526D0FE-7E31-4229-959F-32C85A7A708F}" type="slidenum">
              <a:rPr lang="el-GR">
                <a:solidFill>
                  <a:srgbClr val="444D26">
                    <a:shade val="90000"/>
                  </a:srgbClr>
                </a:solidFill>
              </a:rPr>
              <a:pPr>
                <a:defRPr/>
              </a:pPr>
              <a:t>16</a:t>
            </a:fld>
            <a:endParaRPr lang="el-GR">
              <a:solidFill>
                <a:srgbClr val="444D26">
                  <a:shade val="90000"/>
                </a:srgbClr>
              </a:solidFill>
            </a:endParaRPr>
          </a:p>
        </p:txBody>
      </p:sp>
      <p:sp>
        <p:nvSpPr>
          <p:cNvPr id="193539" name="Rectangle 3"/>
          <p:cNvSpPr>
            <a:spLocks noGrp="1"/>
          </p:cNvSpPr>
          <p:nvPr>
            <p:ph type="body" idx="1"/>
          </p:nvPr>
        </p:nvSpPr>
        <p:spPr>
          <a:xfrm>
            <a:off x="250825" y="908050"/>
            <a:ext cx="8435975" cy="5416550"/>
          </a:xfrm>
        </p:spPr>
        <p:txBody>
          <a:bodyPr/>
          <a:lstStyle/>
          <a:p>
            <a:pPr>
              <a:lnSpc>
                <a:spcPct val="90000"/>
              </a:lnSpc>
            </a:pPr>
            <a:r>
              <a:rPr lang="el-GR" sz="2800" i="1" smtClean="0"/>
              <a:t>Παρακολούθηση σχετικών βίντεο ή παιχνίδι με εικόνες που αναφέρονται στην αναζήτηση και παροχή πληροφοριών π.χ. στην κοινότητα – σε ένα κατάστημα ή στο δρόμο. Δραματοποίηση στις ανάλογες «γωνιές» στην τάξη ή και εκτός τάξης στην κοινότητα. Δραματοποίηση συνθηκών, όπου το παιδί παρέχει πληροφορίες π.χ. στο γιατρό για το πώς αισθάνεται σωματικά. Παρακολούθηση βίντεο για την έκφραση συναισθημάτων ή δραματοποίηση με κούκλες π.χ. πώς αισθάνεται ένα παιδί που το ενοχλούν και το πειράζουν οι άλλοι, τί θα μπορούσε να πει; Με τη βοήθεια του/της εκπαιδευτικού προσδιορίζεται σε συνθήκες δραματοποίησης η κατάλληλη και η μη κατάλληλη συμπεριφορά σε καταστάσεις παρενόχλησης. </a:t>
            </a:r>
            <a:endParaRPr lang="el-GR" sz="2800" smtClean="0"/>
          </a:p>
        </p:txBody>
      </p:sp>
    </p:spTree>
    <p:extLst>
      <p:ext uri="{BB962C8B-B14F-4D97-AF65-F5344CB8AC3E}">
        <p14:creationId xmlns:p14="http://schemas.microsoft.com/office/powerpoint/2010/main" xmlns="" val="10228468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E64EE4C0-5FE8-4CA2-A1AD-E9C0AF1CC429}" type="slidenum">
              <a:rPr lang="el-GR">
                <a:solidFill>
                  <a:srgbClr val="444D26">
                    <a:shade val="90000"/>
                  </a:srgbClr>
                </a:solidFill>
              </a:rPr>
              <a:pPr>
                <a:defRPr/>
              </a:pPr>
              <a:t>17</a:t>
            </a:fld>
            <a:endParaRPr lang="el-GR">
              <a:solidFill>
                <a:srgbClr val="444D26">
                  <a:shade val="90000"/>
                </a:srgbClr>
              </a:solidFill>
            </a:endParaRPr>
          </a:p>
        </p:txBody>
      </p:sp>
      <p:pic>
        <p:nvPicPr>
          <p:cNvPr id="194563" name="Εικόνα 3" descr="C:\Documents and Settings\nikos\Επιφάνεια εργασίας\Στρατηγικές Διαχείρισης Συναισθημάτων_Page_3.jpg"/>
          <p:cNvPicPr>
            <a:picLocks noGrp="1" noChangeAspect="1" noChangeArrowheads="1"/>
          </p:cNvPicPr>
          <p:nvPr>
            <p:ph type="body" idx="1"/>
          </p:nvPr>
        </p:nvPicPr>
        <p:blipFill>
          <a:blip r:embed="rId2"/>
          <a:srcRect l="13554" t="7703" r="11826" b="18546"/>
          <a:stretch>
            <a:fillRect/>
          </a:stretch>
        </p:blipFill>
        <p:spPr>
          <a:xfrm>
            <a:off x="395288" y="908050"/>
            <a:ext cx="8280400" cy="5416550"/>
          </a:xfrm>
        </p:spPr>
      </p:pic>
    </p:spTree>
    <p:extLst>
      <p:ext uri="{BB962C8B-B14F-4D97-AF65-F5344CB8AC3E}">
        <p14:creationId xmlns:p14="http://schemas.microsoft.com/office/powerpoint/2010/main" xmlns="" val="40064524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ED779B72-341C-4E35-B530-03C9313AA638}" type="slidenum">
              <a:rPr lang="el-GR">
                <a:solidFill>
                  <a:srgbClr val="444D26">
                    <a:shade val="90000"/>
                  </a:srgbClr>
                </a:solidFill>
              </a:rPr>
              <a:pPr>
                <a:defRPr/>
              </a:pPr>
              <a:t>18</a:t>
            </a:fld>
            <a:endParaRPr lang="el-GR">
              <a:solidFill>
                <a:srgbClr val="444D26">
                  <a:shade val="90000"/>
                </a:srgbClr>
              </a:solidFill>
            </a:endParaRPr>
          </a:p>
        </p:txBody>
      </p:sp>
      <p:sp>
        <p:nvSpPr>
          <p:cNvPr id="195587" name="Rectangle 3"/>
          <p:cNvSpPr>
            <a:spLocks noGrp="1"/>
          </p:cNvSpPr>
          <p:nvPr>
            <p:ph type="body" idx="1"/>
          </p:nvPr>
        </p:nvSpPr>
        <p:spPr>
          <a:xfrm>
            <a:off x="0" y="476673"/>
            <a:ext cx="8820150" cy="6120978"/>
          </a:xfrm>
        </p:spPr>
        <p:txBody>
          <a:bodyPr/>
          <a:lstStyle/>
          <a:p>
            <a:r>
              <a:rPr lang="el-GR" sz="2800" i="1" dirty="0" smtClean="0"/>
              <a:t>Σε μικρές ομάδες γίνονται ασκήσεις για τον τρόπο που μιλώ σε συνομηλίκους, ενηλίκους, κλπ. Παρακολούθηση σχετικών βίντεο, δραματοποίηση, εικόνες. Ασκήσεις, αρχικά με μίμηση, για το πώς μπορώ να είμαι ευγενικός. Τα παιδιά με </a:t>
            </a:r>
            <a:r>
              <a:rPr lang="en-US" sz="2800" i="1" dirty="0" smtClean="0"/>
              <a:t>DS</a:t>
            </a:r>
            <a:r>
              <a:rPr lang="el-GR" sz="2800" i="1" dirty="0" smtClean="0"/>
              <a:t> ασκούνται ως προς τον τρόπο που χειρίζονται το τηλέφωνο ή τον Η/Υ – με απλά βήματα- πώς απαντώ στο τηλεφώνημα, πώς ζητώ κάτι μέσω τηλεφώνου, πώς ο Η/Υ με βοηθά να επικοινωνήσω; Ασκήσεις στην κατανόηση της σχέσης λεκτικών – μη λεκτικών μηνυμάτων π.χ. παντομίμα, συνδυασμός λέξεων με χειρονομίες ή εκφράσεις. Ασκήσεις με καθρέφτη. Συζήτηση: τι συμβαίνει αν η έκφραση του προσώπου δεν ταιριάζει με το λεκτικό μήνυμα; Αν είμαι θυμωμένος/η και η έκφρασή μου είναι χαρούμενη;</a:t>
            </a:r>
            <a:r>
              <a:rPr lang="el-GR" sz="2800" dirty="0" smtClean="0"/>
              <a:t> </a:t>
            </a:r>
          </a:p>
        </p:txBody>
      </p:sp>
    </p:spTree>
    <p:extLst>
      <p:ext uri="{BB962C8B-B14F-4D97-AF65-F5344CB8AC3E}">
        <p14:creationId xmlns:p14="http://schemas.microsoft.com/office/powerpoint/2010/main" xmlns="" val="25980184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A451FCA-D0BA-4A39-A5F7-567589FCDD0E}" type="slidenum">
              <a:rPr lang="el-GR">
                <a:solidFill>
                  <a:srgbClr val="444D26">
                    <a:shade val="90000"/>
                  </a:srgbClr>
                </a:solidFill>
              </a:rPr>
              <a:pPr>
                <a:defRPr/>
              </a:pPr>
              <a:t>19</a:t>
            </a:fld>
            <a:endParaRPr lang="el-GR">
              <a:solidFill>
                <a:srgbClr val="444D26">
                  <a:shade val="90000"/>
                </a:srgbClr>
              </a:solidFill>
            </a:endParaRPr>
          </a:p>
        </p:txBody>
      </p:sp>
      <p:sp>
        <p:nvSpPr>
          <p:cNvPr id="196611" name="Rectangle 3"/>
          <p:cNvSpPr>
            <a:spLocks noGrp="1"/>
          </p:cNvSpPr>
          <p:nvPr>
            <p:ph type="body" idx="1"/>
          </p:nvPr>
        </p:nvSpPr>
        <p:spPr>
          <a:xfrm>
            <a:off x="250825" y="908050"/>
            <a:ext cx="8642350" cy="5761038"/>
          </a:xfrm>
        </p:spPr>
        <p:txBody>
          <a:bodyPr/>
          <a:lstStyle/>
          <a:p>
            <a:r>
              <a:rPr lang="el-GR" sz="2800" b="1" u="sng" smtClean="0"/>
              <a:t>Ως προς την κατάκτηση κατάλληλων δεξιοτήτων συμπεριφοράς</a:t>
            </a:r>
            <a:r>
              <a:rPr lang="el-GR" sz="2800" smtClean="0"/>
              <a:t> σε διάφορες κοινωνικές συνθήκες για ενίσχυση της κοινωνικής ανταλλαγής. Η ομάδα των παιδιών καλείται να εξασκηθεί σε μια σειρά από βασικές κοινωνικές δεξιότητες. Τα παιδιά μέσα στην τάξη λειτουργούν βιωματικά και μαθαίνουν να συνυπάρχουν με τα άλλα μέλη της ομάδας. Έτσι προετοιμάζονται σταδιακά για την ένταξη στο ευρύτερο κοινωνικό σύνολο. Στην ομάδα αξιοποιούνται ποικίλες τεχνικές και τα παιδιά καλούνται να βιώσουν και να αναπαράγουν - μέσα από παιχνίδια ρόλων - συνθήκες επικοινωνίας ανάλογες με αυτές της καθημερινότητας. </a:t>
            </a:r>
          </a:p>
        </p:txBody>
      </p:sp>
    </p:spTree>
    <p:extLst>
      <p:ext uri="{BB962C8B-B14F-4D97-AF65-F5344CB8AC3E}">
        <p14:creationId xmlns:p14="http://schemas.microsoft.com/office/powerpoint/2010/main" xmlns="" val="21090974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 Θέση αριθμού διαφάνειας"/>
          <p:cNvSpPr>
            <a:spLocks noGrp="1"/>
          </p:cNvSpPr>
          <p:nvPr>
            <p:ph type="sldNum" sz="quarter" idx="12"/>
          </p:nvPr>
        </p:nvSpPr>
        <p:spPr/>
        <p:txBody>
          <a:bodyPr/>
          <a:lstStyle/>
          <a:p>
            <a:pPr>
              <a:defRPr/>
            </a:pPr>
            <a:fld id="{E1E48EBA-FE8E-45CF-81B1-E7306462D10C}" type="slidenum">
              <a:rPr lang="el-GR">
                <a:solidFill>
                  <a:srgbClr val="444D26">
                    <a:shade val="90000"/>
                  </a:srgbClr>
                </a:solidFill>
              </a:rPr>
              <a:pPr>
                <a:defRPr/>
              </a:pPr>
              <a:t>2</a:t>
            </a:fld>
            <a:endParaRPr lang="el-GR">
              <a:solidFill>
                <a:srgbClr val="444D26">
                  <a:shade val="90000"/>
                </a:srgbClr>
              </a:solidFill>
            </a:endParaRPr>
          </a:p>
        </p:txBody>
      </p:sp>
      <p:sp>
        <p:nvSpPr>
          <p:cNvPr id="4" name="17 - Θέση αριθμού διαφάνειας"/>
          <p:cNvSpPr txBox="1">
            <a:spLocks noGrp="1"/>
          </p:cNvSpPr>
          <p:nvPr/>
        </p:nvSpPr>
        <p:spPr>
          <a:xfrm>
            <a:off x="7924800" y="6356350"/>
            <a:ext cx="762000" cy="365125"/>
          </a:xfrm>
          <a:prstGeom prst="rect">
            <a:avLst/>
          </a:prstGeom>
          <a:noFill/>
        </p:spPr>
        <p:txBody>
          <a:bodyPr lIns="0" tIns="0" rIns="0" bIns="0" anchor="b"/>
          <a:lstStyle/>
          <a:p>
            <a:pPr algn="r" fontAlgn="base">
              <a:spcBef>
                <a:spcPct val="0"/>
              </a:spcBef>
              <a:spcAft>
                <a:spcPct val="0"/>
              </a:spcAft>
              <a:defRPr/>
            </a:pPr>
            <a:fld id="{E57B157A-D97E-4A50-97C1-F907A59977A0}" type="slidenum">
              <a:rPr lang="el-GR" sz="1200">
                <a:solidFill>
                  <a:srgbClr val="444D26">
                    <a:shade val="90000"/>
                  </a:srgbClr>
                </a:solidFill>
                <a:latin typeface="Arial" charset="0"/>
              </a:rPr>
              <a:pPr algn="r" fontAlgn="base">
                <a:spcBef>
                  <a:spcPct val="0"/>
                </a:spcBef>
                <a:spcAft>
                  <a:spcPct val="0"/>
                </a:spcAft>
                <a:defRPr/>
              </a:pPr>
              <a:t>2</a:t>
            </a:fld>
            <a:endParaRPr lang="el-GR" sz="1200">
              <a:solidFill>
                <a:srgbClr val="444D26">
                  <a:shade val="90000"/>
                </a:srgbClr>
              </a:solidFill>
              <a:latin typeface="Arial" charset="0"/>
            </a:endParaRPr>
          </a:p>
        </p:txBody>
      </p:sp>
      <p:sp>
        <p:nvSpPr>
          <p:cNvPr id="179203" name="Rectangle 2"/>
          <p:cNvSpPr>
            <a:spLocks noGrp="1"/>
          </p:cNvSpPr>
          <p:nvPr>
            <p:ph type="title"/>
          </p:nvPr>
        </p:nvSpPr>
        <p:spPr>
          <a:xfrm>
            <a:off x="395288" y="981075"/>
            <a:ext cx="8280400" cy="1008063"/>
          </a:xfrm>
        </p:spPr>
        <p:txBody>
          <a:bodyPr/>
          <a:lstStyle/>
          <a:p>
            <a:pPr algn="ctr"/>
            <a:r>
              <a:rPr lang="el-GR" sz="3600" b="1" dirty="0" smtClean="0"/>
              <a:t>Προτάσεις </a:t>
            </a:r>
            <a:r>
              <a:rPr lang="el-GR" sz="3600" b="1" dirty="0" err="1" smtClean="0"/>
              <a:t>κοινωνικο</a:t>
            </a:r>
            <a:r>
              <a:rPr lang="el-GR" sz="3600" b="1" dirty="0" smtClean="0"/>
              <a:t>-γνωστικής παρέμβασης για ενίσχυση κοινωνικών δεξιοτήτων</a:t>
            </a:r>
            <a:endParaRPr lang="el-GR" sz="4600" dirty="0" smtClean="0"/>
          </a:p>
        </p:txBody>
      </p:sp>
      <p:sp>
        <p:nvSpPr>
          <p:cNvPr id="179204" name="Rectangle 3"/>
          <p:cNvSpPr>
            <a:spLocks noGrp="1"/>
          </p:cNvSpPr>
          <p:nvPr>
            <p:ph type="body" idx="1"/>
          </p:nvPr>
        </p:nvSpPr>
        <p:spPr>
          <a:xfrm>
            <a:off x="250825" y="2133600"/>
            <a:ext cx="8662988" cy="4445000"/>
          </a:xfrm>
        </p:spPr>
        <p:txBody>
          <a:bodyPr/>
          <a:lstStyle/>
          <a:p>
            <a:r>
              <a:rPr lang="el-GR" sz="2800" smtClean="0"/>
              <a:t>Πολλές σύγχρονες έρευνες έχουν ασχοληθεί ιδιαίτερα στον τομέα της παρέμβασης με την αναγνώριση ή ταύτιση συναισθημάτων σε κοινωνικές ιστορίες, καθώς και με την κατάλληλη συναισθηματική ανταπόκριση, χρησιμοποιώντας ειδικά προγράμματα σε υπολογιστή (</a:t>
            </a:r>
            <a:r>
              <a:rPr lang="en-US" sz="2800" smtClean="0"/>
              <a:t>Bauminger</a:t>
            </a:r>
            <a:r>
              <a:rPr lang="el-GR" sz="2800" smtClean="0"/>
              <a:t>, 2002. </a:t>
            </a:r>
            <a:r>
              <a:rPr lang="en-US" sz="2800" smtClean="0"/>
              <a:t>Williams</a:t>
            </a:r>
            <a:r>
              <a:rPr lang="el-GR" sz="2800" smtClean="0"/>
              <a:t>, </a:t>
            </a:r>
            <a:r>
              <a:rPr lang="en-US" sz="2800" smtClean="0"/>
              <a:t>Wishart</a:t>
            </a:r>
            <a:r>
              <a:rPr lang="el-GR" sz="2800" smtClean="0"/>
              <a:t>, </a:t>
            </a:r>
            <a:r>
              <a:rPr lang="en-US" sz="2800" smtClean="0"/>
              <a:t>Pitcairn</a:t>
            </a:r>
            <a:r>
              <a:rPr lang="el-GR" sz="2800" smtClean="0"/>
              <a:t>, &amp; </a:t>
            </a:r>
            <a:r>
              <a:rPr lang="en-US" sz="2800" smtClean="0"/>
              <a:t>Willis</a:t>
            </a:r>
            <a:r>
              <a:rPr lang="el-GR" sz="2800" smtClean="0"/>
              <a:t>, 2005. </a:t>
            </a:r>
            <a:r>
              <a:rPr lang="en-US" sz="2800" smtClean="0"/>
              <a:t>Wishart</a:t>
            </a:r>
            <a:r>
              <a:rPr lang="el-GR" sz="2800" smtClean="0"/>
              <a:t>, </a:t>
            </a:r>
            <a:r>
              <a:rPr lang="en-US" sz="2800" smtClean="0"/>
              <a:t>Cebula</a:t>
            </a:r>
            <a:r>
              <a:rPr lang="el-GR" sz="2800" smtClean="0"/>
              <a:t>, </a:t>
            </a:r>
            <a:r>
              <a:rPr lang="en-US" sz="2800" smtClean="0"/>
              <a:t>Willis</a:t>
            </a:r>
            <a:r>
              <a:rPr lang="el-GR" sz="2800" smtClean="0"/>
              <a:t>, &amp; </a:t>
            </a:r>
            <a:r>
              <a:rPr lang="en-US" sz="2800" smtClean="0"/>
              <a:t>Pitcairn</a:t>
            </a:r>
            <a:r>
              <a:rPr lang="el-GR" sz="2800" smtClean="0"/>
              <a:t>, 2007). </a:t>
            </a:r>
          </a:p>
        </p:txBody>
      </p:sp>
    </p:spTree>
    <p:extLst>
      <p:ext uri="{BB962C8B-B14F-4D97-AF65-F5344CB8AC3E}">
        <p14:creationId xmlns:p14="http://schemas.microsoft.com/office/powerpoint/2010/main" xmlns="" val="16368768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76229E77-3DCD-4101-9B64-8175588B5AC0}" type="slidenum">
              <a:rPr lang="el-GR">
                <a:solidFill>
                  <a:srgbClr val="444D26">
                    <a:shade val="90000"/>
                  </a:srgbClr>
                </a:solidFill>
              </a:rPr>
              <a:pPr>
                <a:defRPr/>
              </a:pPr>
              <a:t>20</a:t>
            </a:fld>
            <a:endParaRPr lang="el-GR">
              <a:solidFill>
                <a:srgbClr val="444D26">
                  <a:shade val="90000"/>
                </a:srgbClr>
              </a:solidFill>
            </a:endParaRPr>
          </a:p>
        </p:txBody>
      </p:sp>
      <p:sp>
        <p:nvSpPr>
          <p:cNvPr id="197635" name="Rectangle 3"/>
          <p:cNvSpPr>
            <a:spLocks noGrp="1"/>
          </p:cNvSpPr>
          <p:nvPr>
            <p:ph type="body" idx="1"/>
          </p:nvPr>
        </p:nvSpPr>
        <p:spPr>
          <a:xfrm>
            <a:off x="457200" y="908050"/>
            <a:ext cx="8229600" cy="5949950"/>
          </a:xfrm>
        </p:spPr>
        <p:txBody>
          <a:bodyPr/>
          <a:lstStyle/>
          <a:p>
            <a:r>
              <a:rPr lang="el-GR" sz="2800" smtClean="0"/>
              <a:t>Σε μια συνθήκη προσομοίωσης, τα παιδιά ακολουθούν ορισμένα σενάρια δράσης - κοινωνικές ιστορίες, όπου τα παιδιά καλούνται να επιλύσουν προβλήματα κοινωνικής φύσης </a:t>
            </a:r>
            <a:r>
              <a:rPr lang="el-GR" sz="2800" i="1" smtClean="0"/>
              <a:t>(π.χ. σειροθέτηση εικόνων με ιστορίες αιτίας-αποτελέσματος, πρόθεσης/επιθυμίας-συνεπειών, εφαρμογής κοινωνικών αρχών ή συμβάσεων)</a:t>
            </a:r>
            <a:r>
              <a:rPr lang="el-GR" sz="2800" smtClean="0"/>
              <a:t> και ενθαρρύνονται επίσης να γίνουν οι πρωταγωνιστές. Η εμπειρία αυτή, τους παρέχει τη δυνατότητα σε ένα ασφαλές πλαίσιο να επεξεργαστούν το κομμάτι της συμπεριφοράς, των σχετικών συναισθημάτων και των αντιδράσεων. </a:t>
            </a:r>
          </a:p>
        </p:txBody>
      </p:sp>
    </p:spTree>
    <p:extLst>
      <p:ext uri="{BB962C8B-B14F-4D97-AF65-F5344CB8AC3E}">
        <p14:creationId xmlns:p14="http://schemas.microsoft.com/office/powerpoint/2010/main" xmlns="" val="7129571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666DF024-B5F4-4BBE-A184-4A0C796C5662}" type="slidenum">
              <a:rPr lang="el-GR">
                <a:solidFill>
                  <a:srgbClr val="444D26">
                    <a:shade val="90000"/>
                  </a:srgbClr>
                </a:solidFill>
              </a:rPr>
              <a:pPr>
                <a:defRPr/>
              </a:pPr>
              <a:t>21</a:t>
            </a:fld>
            <a:endParaRPr lang="el-GR">
              <a:solidFill>
                <a:srgbClr val="444D26">
                  <a:shade val="90000"/>
                </a:srgbClr>
              </a:solidFill>
            </a:endParaRPr>
          </a:p>
        </p:txBody>
      </p:sp>
      <p:sp>
        <p:nvSpPr>
          <p:cNvPr id="198659" name="Rectangle 3"/>
          <p:cNvSpPr>
            <a:spLocks noGrp="1"/>
          </p:cNvSpPr>
          <p:nvPr>
            <p:ph type="body" idx="1"/>
          </p:nvPr>
        </p:nvSpPr>
        <p:spPr>
          <a:xfrm>
            <a:off x="457200" y="836613"/>
            <a:ext cx="8435975" cy="5832475"/>
          </a:xfrm>
        </p:spPr>
        <p:txBody>
          <a:bodyPr/>
          <a:lstStyle/>
          <a:p>
            <a:r>
              <a:rPr lang="el-GR" smtClean="0"/>
              <a:t>Αναγνώριση των απαιτήσεων των εκάστοτε κοινωνικών καταστάσεων, καθώς το παιδί θα πρέπει να σχηματίσει μία νοητική αναπαράσταση αναφορικά με το τι σκέφτεται ή τι μπορεί να αισθάνεται ο άλλος</a:t>
            </a:r>
            <a:r>
              <a:rPr lang="el-GR" i="1" smtClean="0"/>
              <a:t> (π.χ. περιγραφή ιστορίας, ακολουθία γεγονότων, χαρακτηριστικά στοιχεία της κατάστασης, καταγραφή αντιδράσεων, επιθυμιών, σκέψεων, προθέσεων και συναισθημάτων των πρωταγωνιστών, επεξήγηση τι συμβαίνει και γιατί, πρόβλεψη για το τι θα συμβεί στο τέλος, ατομικές δηλώσεις επιθυμητών ανταποκρίσεων, αναθεώρηση συμπεριφοράς, αποδοχή διορθωτικής ανατροφοδότησης και θετική ενίσχυση)</a:t>
            </a:r>
            <a:r>
              <a:rPr lang="el-GR" smtClean="0"/>
              <a:t> </a:t>
            </a:r>
          </a:p>
        </p:txBody>
      </p:sp>
    </p:spTree>
    <p:extLst>
      <p:ext uri="{BB962C8B-B14F-4D97-AF65-F5344CB8AC3E}">
        <p14:creationId xmlns:p14="http://schemas.microsoft.com/office/powerpoint/2010/main" xmlns="" val="18072153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DB1207F8-E2B6-43CC-B020-1A9A6B7953E5}" type="slidenum">
              <a:rPr lang="el-GR">
                <a:solidFill>
                  <a:srgbClr val="444D26">
                    <a:shade val="90000"/>
                  </a:srgbClr>
                </a:solidFill>
              </a:rPr>
              <a:pPr>
                <a:defRPr/>
              </a:pPr>
              <a:t>22</a:t>
            </a:fld>
            <a:endParaRPr lang="el-GR">
              <a:solidFill>
                <a:srgbClr val="444D26">
                  <a:shade val="90000"/>
                </a:srgbClr>
              </a:solidFill>
            </a:endParaRPr>
          </a:p>
        </p:txBody>
      </p:sp>
      <p:pic>
        <p:nvPicPr>
          <p:cNvPr id="199683" name="Εικόνα 5" descr="C:\Documents and Settings\nikos\Επιφάνεια εργασίας\Στρατηγικές Διαχείρισης Συναισθημάτων_Page_5.jpg"/>
          <p:cNvPicPr>
            <a:picLocks noGrp="1" noChangeAspect="1" noChangeArrowheads="1"/>
          </p:cNvPicPr>
          <p:nvPr>
            <p:ph type="body" idx="1"/>
          </p:nvPr>
        </p:nvPicPr>
        <p:blipFill>
          <a:blip r:embed="rId2"/>
          <a:srcRect l="12546" t="7275" r="12454" b="16882"/>
          <a:stretch>
            <a:fillRect/>
          </a:stretch>
        </p:blipFill>
        <p:spPr>
          <a:xfrm>
            <a:off x="468313" y="836613"/>
            <a:ext cx="8207375" cy="5761037"/>
          </a:xfrm>
        </p:spPr>
      </p:pic>
    </p:spTree>
    <p:extLst>
      <p:ext uri="{BB962C8B-B14F-4D97-AF65-F5344CB8AC3E}">
        <p14:creationId xmlns:p14="http://schemas.microsoft.com/office/powerpoint/2010/main" xmlns="" val="317538324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834BD7F3-B9B1-47CB-8486-D775AAF98AC6}" type="slidenum">
              <a:rPr lang="el-GR">
                <a:solidFill>
                  <a:srgbClr val="444D26">
                    <a:shade val="90000"/>
                  </a:srgbClr>
                </a:solidFill>
              </a:rPr>
              <a:pPr>
                <a:defRPr/>
              </a:pPr>
              <a:t>23</a:t>
            </a:fld>
            <a:endParaRPr lang="el-GR">
              <a:solidFill>
                <a:srgbClr val="444D26">
                  <a:shade val="90000"/>
                </a:srgbClr>
              </a:solidFill>
            </a:endParaRPr>
          </a:p>
        </p:txBody>
      </p:sp>
      <p:sp>
        <p:nvSpPr>
          <p:cNvPr id="200707" name="Rectangle 3"/>
          <p:cNvSpPr>
            <a:spLocks noGrp="1"/>
          </p:cNvSpPr>
          <p:nvPr>
            <p:ph type="body" idx="1"/>
          </p:nvPr>
        </p:nvSpPr>
        <p:spPr>
          <a:xfrm>
            <a:off x="457200" y="1052513"/>
            <a:ext cx="8229600" cy="5272087"/>
          </a:xfrm>
        </p:spPr>
        <p:txBody>
          <a:bodyPr/>
          <a:lstStyle/>
          <a:p>
            <a:r>
              <a:rPr lang="el-GR" sz="3200" b="1" smtClean="0"/>
              <a:t>Προτεινόμενες δραστηριότητες:</a:t>
            </a:r>
            <a:r>
              <a:rPr lang="el-GR" sz="3200" smtClean="0"/>
              <a:t> </a:t>
            </a:r>
            <a:r>
              <a:rPr lang="el-GR" sz="3200" i="1" u="sng" smtClean="0"/>
              <a:t>Χαιρετισμός γνωστών ενηλίκων και συνομηλίκων</a:t>
            </a:r>
            <a:r>
              <a:rPr lang="el-GR" sz="3200" i="1" smtClean="0"/>
              <a:t> (π.χ. χαιρετώ με κατάλληλο τρόπο-ανάλογα με την ηλικία του ατόμου, ασκήσεις μίμησης της συμπεριφοράς με πρότυπο, παρακολούθηση ταινιών με σχετικές συμπεριφορές, εικόνες/σκίτσα με χαιρετισμούς και σχολιασμός). Επιλογή από εικόνες που αναπαριστούν δραστηριότητες και ενέργειες μεταξύ των παιδιών που οδηγούν σε ανάλογες συναισθηματικές καταστάσεις.</a:t>
            </a:r>
            <a:r>
              <a:rPr lang="el-GR" sz="3200" smtClean="0"/>
              <a:t> </a:t>
            </a:r>
          </a:p>
        </p:txBody>
      </p:sp>
    </p:spTree>
    <p:extLst>
      <p:ext uri="{BB962C8B-B14F-4D97-AF65-F5344CB8AC3E}">
        <p14:creationId xmlns:p14="http://schemas.microsoft.com/office/powerpoint/2010/main" xmlns="" val="27792042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BF3419F2-E301-4C3B-8B34-817840B29171}" type="slidenum">
              <a:rPr lang="el-GR">
                <a:solidFill>
                  <a:srgbClr val="444D26">
                    <a:shade val="90000"/>
                  </a:srgbClr>
                </a:solidFill>
              </a:rPr>
              <a:pPr>
                <a:defRPr/>
              </a:pPr>
              <a:t>24</a:t>
            </a:fld>
            <a:endParaRPr lang="el-GR">
              <a:solidFill>
                <a:srgbClr val="444D26">
                  <a:shade val="90000"/>
                </a:srgbClr>
              </a:solidFill>
            </a:endParaRPr>
          </a:p>
        </p:txBody>
      </p:sp>
      <p:sp>
        <p:nvSpPr>
          <p:cNvPr id="201731" name="Rectangle 3"/>
          <p:cNvSpPr>
            <a:spLocks noGrp="1"/>
          </p:cNvSpPr>
          <p:nvPr>
            <p:ph type="body" idx="1"/>
          </p:nvPr>
        </p:nvSpPr>
        <p:spPr>
          <a:xfrm>
            <a:off x="457200" y="981075"/>
            <a:ext cx="8229600" cy="5343525"/>
          </a:xfrm>
        </p:spPr>
        <p:txBody>
          <a:bodyPr/>
          <a:lstStyle/>
          <a:p>
            <a:r>
              <a:rPr lang="el-GR" sz="2800" smtClean="0"/>
              <a:t>Η συζήτηση για την έννοια της διαφορετικότητας και της ιδιαιτερότητας του κάθε ατόμου μπορεί να βελτιώσει την αυτο-εικόνα και να συμβάλλει στην καλύτερη αποδοχή της κατάστασης που βιώνει το άτομο (βλ. παράδειγμα ερωτήσεων για συζήτηση με τα παιδιά) (</a:t>
            </a:r>
            <a:r>
              <a:rPr lang="en-US" sz="2800" smtClean="0"/>
              <a:t>Bukowski et al</a:t>
            </a:r>
            <a:r>
              <a:rPr lang="el-GR" sz="2800" smtClean="0"/>
              <a:t>., 1994):</a:t>
            </a:r>
            <a:endParaRPr lang="el-GR" sz="2800" b="1" u="sng" smtClean="0"/>
          </a:p>
          <a:p>
            <a:r>
              <a:rPr lang="el-GR" sz="2800" b="1" u="sng" smtClean="0"/>
              <a:t>Αυτοπροσδιορισμός</a:t>
            </a:r>
            <a:endParaRPr lang="el-GR" sz="2800" smtClean="0"/>
          </a:p>
          <a:p>
            <a:r>
              <a:rPr lang="el-GR" sz="2800" smtClean="0"/>
              <a:t>Τι σου αρέσει να κάνεις;</a:t>
            </a:r>
          </a:p>
          <a:p>
            <a:r>
              <a:rPr lang="el-GR" sz="2800" smtClean="0"/>
              <a:t>Πώς θα περιέγραφες τον εαυτό σου και τι σημαίνει αυτό για σένα;</a:t>
            </a:r>
          </a:p>
          <a:p>
            <a:r>
              <a:rPr lang="el-GR" sz="2800" smtClean="0"/>
              <a:t>Τι δεν σου αρέσει να κάνεις;</a:t>
            </a:r>
          </a:p>
        </p:txBody>
      </p:sp>
    </p:spTree>
    <p:extLst>
      <p:ext uri="{BB962C8B-B14F-4D97-AF65-F5344CB8AC3E}">
        <p14:creationId xmlns:p14="http://schemas.microsoft.com/office/powerpoint/2010/main" xmlns="" val="33020497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9F5E6A9-4868-4783-8360-5D01B50E75BD}" type="slidenum">
              <a:rPr lang="el-GR">
                <a:solidFill>
                  <a:srgbClr val="444D26">
                    <a:shade val="90000"/>
                  </a:srgbClr>
                </a:solidFill>
              </a:rPr>
              <a:pPr>
                <a:defRPr/>
              </a:pPr>
              <a:t>25</a:t>
            </a:fld>
            <a:endParaRPr lang="el-GR">
              <a:solidFill>
                <a:srgbClr val="444D26">
                  <a:shade val="90000"/>
                </a:srgbClr>
              </a:solidFill>
            </a:endParaRPr>
          </a:p>
        </p:txBody>
      </p:sp>
      <p:sp>
        <p:nvSpPr>
          <p:cNvPr id="202755" name="Rectangle 3"/>
          <p:cNvSpPr>
            <a:spLocks noGrp="1"/>
          </p:cNvSpPr>
          <p:nvPr>
            <p:ph type="body" idx="1"/>
          </p:nvPr>
        </p:nvSpPr>
        <p:spPr>
          <a:xfrm>
            <a:off x="457200" y="908050"/>
            <a:ext cx="8229600" cy="5416550"/>
          </a:xfrm>
        </p:spPr>
        <p:txBody>
          <a:bodyPr/>
          <a:lstStyle/>
          <a:p>
            <a:r>
              <a:rPr lang="el-GR" sz="3200" i="1" u="sng" smtClean="0"/>
              <a:t>Ασκήσεις για τη δημιουργία και τη διατήρηση φιλικών σχέσεων</a:t>
            </a:r>
            <a:r>
              <a:rPr lang="el-GR" sz="3200" i="1" smtClean="0"/>
              <a:t> (π.χ. σχεδιάζοντας υποβοηθούμενα περιβάλλοντα συνεργατικού παιχνιδιού με συνομηλίκους, ανάγνωση ιστοριών για τη δημιουργία φιλικής σχέσης, της εκμάθησης του κανόνα της κοινωνικής αμοιβαιότητας, του μοιράσματος, της συνεργασίας, της αποδοχής, της συγγνώμης και της εξοικείωσης με συμπεριφορές και δραστηριότητες μεταξύ φίλων, διαχείριση κοινού ελεύθερου χρόνου και ψυχαγωγία).</a:t>
            </a:r>
            <a:r>
              <a:rPr lang="el-GR" sz="3200" smtClean="0"/>
              <a:t> </a:t>
            </a:r>
          </a:p>
        </p:txBody>
      </p:sp>
    </p:spTree>
    <p:extLst>
      <p:ext uri="{BB962C8B-B14F-4D97-AF65-F5344CB8AC3E}">
        <p14:creationId xmlns:p14="http://schemas.microsoft.com/office/powerpoint/2010/main" xmlns="" val="39768639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49E74438-0F28-498C-B4E5-E5DF0A74C9E7}" type="slidenum">
              <a:rPr lang="el-GR">
                <a:solidFill>
                  <a:srgbClr val="444D26">
                    <a:shade val="90000"/>
                  </a:srgbClr>
                </a:solidFill>
              </a:rPr>
              <a:pPr>
                <a:defRPr/>
              </a:pPr>
              <a:t>26</a:t>
            </a:fld>
            <a:endParaRPr lang="el-GR">
              <a:solidFill>
                <a:srgbClr val="444D26">
                  <a:shade val="90000"/>
                </a:srgbClr>
              </a:solidFill>
            </a:endParaRPr>
          </a:p>
        </p:txBody>
      </p:sp>
      <p:sp>
        <p:nvSpPr>
          <p:cNvPr id="203779" name="Rectangle 3"/>
          <p:cNvSpPr>
            <a:spLocks noGrp="1"/>
          </p:cNvSpPr>
          <p:nvPr>
            <p:ph type="body" idx="1"/>
          </p:nvPr>
        </p:nvSpPr>
        <p:spPr>
          <a:xfrm>
            <a:off x="457200" y="765175"/>
            <a:ext cx="8229600" cy="5559425"/>
          </a:xfrm>
        </p:spPr>
        <p:txBody>
          <a:bodyPr/>
          <a:lstStyle/>
          <a:p>
            <a:r>
              <a:rPr lang="el-GR" sz="2800" i="1" smtClean="0"/>
              <a:t>Εικόνες και καρτέλες παιδιών που τσακώνονται ή είναι αγαπημένα. Συζήτηση για το πώς αισθάνονται. Το παιδί θα πρέπει να μάθει ότι όλα τα συναισθήματα είναι φυσιολογικά, αλλά ποτέ δε θα πρέπει να βλάψει κάποιον, όταν νιώθει αρνητικά συναισθήματα (π.χ. ένα θυμωμένο παιδί απομακρύνεται και δε χτυπά το άλλο παιδάκι). Δραματοποίηση συνθήκης (παιχνίδι ρόλων ή συμβολικό παιχνίδι) στην οποία το παιδί καλείται να πάρει μέρος σε παιχνίδια, όπου τα παιδιά πρέπει να ελέγξουν το θυμό τους σε κάτι άδικο που γίνεται (π.χ. ένα άλλο παιδάκι του παίρνει το παιχνίδι του και αυτό πρέπει να το διεκδικήσει με ωραίο τρόπο).</a:t>
            </a:r>
            <a:r>
              <a:rPr lang="el-GR" sz="2800" smtClean="0"/>
              <a:t> </a:t>
            </a:r>
          </a:p>
        </p:txBody>
      </p:sp>
    </p:spTree>
    <p:extLst>
      <p:ext uri="{BB962C8B-B14F-4D97-AF65-F5344CB8AC3E}">
        <p14:creationId xmlns:p14="http://schemas.microsoft.com/office/powerpoint/2010/main" xmlns="" val="11376364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 Θέση αριθμού διαφάνειας"/>
          <p:cNvSpPr>
            <a:spLocks noGrp="1"/>
          </p:cNvSpPr>
          <p:nvPr>
            <p:ph type="sldNum" sz="quarter" idx="12"/>
          </p:nvPr>
        </p:nvSpPr>
        <p:spPr/>
        <p:txBody>
          <a:bodyPr/>
          <a:lstStyle/>
          <a:p>
            <a:pPr>
              <a:defRPr/>
            </a:pPr>
            <a:fld id="{0A5BF433-316B-41E7-A5E1-48D2BA73CD85}" type="slidenum">
              <a:rPr lang="el-GR">
                <a:solidFill>
                  <a:srgbClr val="444D26">
                    <a:shade val="90000"/>
                  </a:srgbClr>
                </a:solidFill>
              </a:rPr>
              <a:pPr>
                <a:defRPr/>
              </a:pPr>
              <a:t>27</a:t>
            </a:fld>
            <a:endParaRPr lang="el-GR">
              <a:solidFill>
                <a:srgbClr val="444D26">
                  <a:shade val="90000"/>
                </a:srgbClr>
              </a:solidFill>
            </a:endParaRPr>
          </a:p>
        </p:txBody>
      </p:sp>
      <p:sp>
        <p:nvSpPr>
          <p:cNvPr id="204803" name="Rectangle 3"/>
          <p:cNvSpPr>
            <a:spLocks noGrp="1"/>
          </p:cNvSpPr>
          <p:nvPr>
            <p:ph type="body" idx="1"/>
          </p:nvPr>
        </p:nvSpPr>
        <p:spPr/>
        <p:txBody>
          <a:bodyPr/>
          <a:lstStyle/>
          <a:p>
            <a:r>
              <a:rPr lang="el-GR" i="1" smtClean="0"/>
              <a:t>Συζήτηση στην τάξη για τις δραστηριότητες που μπορούν να επιλέξουν οι φίλοι, κ.ά.</a:t>
            </a:r>
            <a:r>
              <a:rPr lang="el-GR" smtClean="0"/>
              <a:t> (βλ. παράδειγμα ερωτήσεων για συζήτηση με τα παιδιά) (</a:t>
            </a:r>
            <a:r>
              <a:rPr lang="en-US" smtClean="0"/>
              <a:t>Damon</a:t>
            </a:r>
            <a:r>
              <a:rPr lang="el-GR" smtClean="0"/>
              <a:t> &amp; </a:t>
            </a:r>
            <a:r>
              <a:rPr lang="en-US" smtClean="0"/>
              <a:t>Hart</a:t>
            </a:r>
            <a:r>
              <a:rPr lang="el-GR" smtClean="0"/>
              <a:t>, 1988. </a:t>
            </a:r>
            <a:r>
              <a:rPr lang="en-US" smtClean="0"/>
              <a:t>Parker</a:t>
            </a:r>
            <a:r>
              <a:rPr lang="el-GR" smtClean="0"/>
              <a:t> &amp; </a:t>
            </a:r>
            <a:r>
              <a:rPr lang="en-US" smtClean="0"/>
              <a:t>Asher</a:t>
            </a:r>
            <a:r>
              <a:rPr lang="el-GR" smtClean="0"/>
              <a:t>, 1993. </a:t>
            </a:r>
            <a:r>
              <a:rPr lang="en-US" smtClean="0"/>
              <a:t>Webster</a:t>
            </a:r>
            <a:r>
              <a:rPr lang="el-GR" smtClean="0"/>
              <a:t> &amp; </a:t>
            </a:r>
            <a:r>
              <a:rPr lang="en-US" smtClean="0"/>
              <a:t>Carter</a:t>
            </a:r>
            <a:r>
              <a:rPr lang="el-GR" smtClean="0"/>
              <a:t>, 2010):</a:t>
            </a:r>
          </a:p>
        </p:txBody>
      </p:sp>
      <p:sp>
        <p:nvSpPr>
          <p:cNvPr id="204804" name="Rectangle 4"/>
          <p:cNvSpPr>
            <a:spLocks noChangeArrowheads="1"/>
          </p:cNvSpPr>
          <p:nvPr/>
        </p:nvSpPr>
        <p:spPr bwMode="auto">
          <a:xfrm>
            <a:off x="0" y="3940175"/>
            <a:ext cx="8964613" cy="2289175"/>
          </a:xfrm>
          <a:prstGeom prst="rect">
            <a:avLst/>
          </a:prstGeom>
          <a:solidFill>
            <a:srgbClr val="C2D69B"/>
          </a:solidFill>
          <a:ln w="9525">
            <a:noFill/>
            <a:miter lim="800000"/>
            <a:headEnd/>
            <a:tailEnd/>
          </a:ln>
        </p:spPr>
        <p:txBody>
          <a:bodyPr anchor="ctr">
            <a:spAutoFit/>
          </a:bodyPr>
          <a:lstStyle/>
          <a:p>
            <a:pPr algn="ctr" fontAlgn="base">
              <a:spcBef>
                <a:spcPct val="0"/>
              </a:spcBef>
              <a:spcAft>
                <a:spcPct val="0"/>
              </a:spcAft>
            </a:pPr>
            <a:r>
              <a:rPr lang="el-GR" b="1" u="sng">
                <a:solidFill>
                  <a:prstClr val="black"/>
                </a:solidFill>
                <a:latin typeface="Arial" charset="0"/>
              </a:rPr>
              <a:t>Συντροφιά </a:t>
            </a:r>
            <a:endParaRPr lang="el-GR">
              <a:solidFill>
                <a:prstClr val="black"/>
              </a:solidFill>
              <a:latin typeface="Arial" charset="0"/>
            </a:endParaRPr>
          </a:p>
          <a:p>
            <a:pPr algn="ctr" fontAlgn="base">
              <a:spcBef>
                <a:spcPct val="0"/>
              </a:spcBef>
              <a:spcAft>
                <a:spcPct val="0"/>
              </a:spcAft>
            </a:pPr>
            <a:r>
              <a:rPr lang="el-GR">
                <a:solidFill>
                  <a:prstClr val="black"/>
                </a:solidFill>
                <a:latin typeface="Arial" charset="0"/>
              </a:rPr>
              <a:t>Εσύ και ο/η _________ παίζετε μαζί στο διάλλειμα;</a:t>
            </a:r>
          </a:p>
          <a:p>
            <a:pPr algn="ctr" fontAlgn="base">
              <a:spcBef>
                <a:spcPct val="0"/>
              </a:spcBef>
              <a:spcAft>
                <a:spcPct val="0"/>
              </a:spcAft>
            </a:pPr>
            <a:r>
              <a:rPr lang="el-GR">
                <a:solidFill>
                  <a:prstClr val="black"/>
                </a:solidFill>
                <a:latin typeface="Arial" charset="0"/>
              </a:rPr>
              <a:t>Εσύ και ο/η _________ βοηθάτε ο ένας τον άλλον στις σχολικές εργασίες;          </a:t>
            </a:r>
          </a:p>
          <a:p>
            <a:pPr algn="ctr" fontAlgn="base">
              <a:spcBef>
                <a:spcPct val="0"/>
              </a:spcBef>
              <a:spcAft>
                <a:spcPct val="0"/>
              </a:spcAft>
            </a:pPr>
            <a:r>
              <a:rPr lang="el-GR">
                <a:solidFill>
                  <a:prstClr val="black"/>
                </a:solidFill>
                <a:latin typeface="Arial" charset="0"/>
              </a:rPr>
              <a:t>Εσύ και ο/η _________ κάθεστε μαζί στην ώρα του φαγητού;</a:t>
            </a:r>
          </a:p>
          <a:p>
            <a:pPr algn="ctr" fontAlgn="base">
              <a:spcBef>
                <a:spcPct val="0"/>
              </a:spcBef>
              <a:spcAft>
                <a:spcPct val="0"/>
              </a:spcAft>
            </a:pPr>
            <a:r>
              <a:rPr lang="el-GR">
                <a:solidFill>
                  <a:prstClr val="black"/>
                </a:solidFill>
                <a:latin typeface="Arial" charset="0"/>
              </a:rPr>
              <a:t>Εσύ και ο/η _________συνεργάζεστε;</a:t>
            </a:r>
          </a:p>
          <a:p>
            <a:pPr algn="ctr" fontAlgn="base">
              <a:spcBef>
                <a:spcPct val="0"/>
              </a:spcBef>
              <a:spcAft>
                <a:spcPct val="0"/>
              </a:spcAft>
            </a:pPr>
            <a:r>
              <a:rPr lang="el-GR">
                <a:solidFill>
                  <a:prstClr val="black"/>
                </a:solidFill>
                <a:latin typeface="Arial" charset="0"/>
              </a:rPr>
              <a:t>Εσύ και ο/η _________πηγαίνετε στο σπίτι ο ένας του άλλου μετά το σχολείο ή τα Σαββατοκύριακα;</a:t>
            </a:r>
          </a:p>
          <a:p>
            <a:pPr algn="ctr" fontAlgn="base">
              <a:spcBef>
                <a:spcPct val="0"/>
              </a:spcBef>
              <a:spcAft>
                <a:spcPct val="0"/>
              </a:spcAft>
            </a:pPr>
            <a:r>
              <a:rPr lang="el-GR">
                <a:solidFill>
                  <a:prstClr val="black"/>
                </a:solidFill>
                <a:latin typeface="Arial" charset="0"/>
              </a:rPr>
              <a:t>Εσύ και ο/η _________κάνετε διασκεδαστικά πράγματα μαζί;</a:t>
            </a:r>
          </a:p>
        </p:txBody>
      </p:sp>
    </p:spTree>
    <p:extLst>
      <p:ext uri="{BB962C8B-B14F-4D97-AF65-F5344CB8AC3E}">
        <p14:creationId xmlns:p14="http://schemas.microsoft.com/office/powerpoint/2010/main" xmlns="" val="7050274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6B76BD4C-EAA1-409F-9D87-58CEC1B8A337}" type="slidenum">
              <a:rPr lang="el-GR">
                <a:solidFill>
                  <a:srgbClr val="444D26">
                    <a:shade val="90000"/>
                  </a:srgbClr>
                </a:solidFill>
              </a:rPr>
              <a:pPr>
                <a:defRPr/>
              </a:pPr>
              <a:t>28</a:t>
            </a:fld>
            <a:endParaRPr lang="el-GR">
              <a:solidFill>
                <a:srgbClr val="444D26">
                  <a:shade val="90000"/>
                </a:srgbClr>
              </a:solidFill>
            </a:endParaRPr>
          </a:p>
        </p:txBody>
      </p:sp>
      <p:sp>
        <p:nvSpPr>
          <p:cNvPr id="205827" name="Rectangle 3"/>
          <p:cNvSpPr>
            <a:spLocks noGrp="1"/>
          </p:cNvSpPr>
          <p:nvPr>
            <p:ph type="body" idx="1"/>
          </p:nvPr>
        </p:nvSpPr>
        <p:spPr>
          <a:xfrm>
            <a:off x="179388" y="620713"/>
            <a:ext cx="8713787" cy="5703887"/>
          </a:xfrm>
        </p:spPr>
        <p:txBody>
          <a:bodyPr/>
          <a:lstStyle/>
          <a:p>
            <a:pPr>
              <a:buFont typeface="Wingdings 2" pitchFamily="18" charset="2"/>
              <a:buNone/>
            </a:pPr>
            <a:r>
              <a:rPr lang="el-GR" sz="2800" b="1" u="sng" smtClean="0"/>
              <a:t>Αποδοχή και φροντίδα </a:t>
            </a:r>
            <a:endParaRPr lang="el-GR" sz="2800" smtClean="0"/>
          </a:p>
          <a:p>
            <a:r>
              <a:rPr lang="el-GR" sz="2800" smtClean="0"/>
              <a:t>Αισθάνεσαι χαρούμενος όταν είσαι μαζί με τον/την ______;</a:t>
            </a:r>
          </a:p>
          <a:p>
            <a:r>
              <a:rPr lang="el-GR" sz="2800" smtClean="0"/>
              <a:t>Χαίρεσαι όταν ο/η ____ κάνει κάτι καλά;</a:t>
            </a:r>
          </a:p>
          <a:p>
            <a:r>
              <a:rPr lang="el-GR" sz="2800" smtClean="0"/>
              <a:t> Όταν εσύ κάνεις κάτι καλά, ο/η _______ χαίρεται για σένα;</a:t>
            </a:r>
          </a:p>
          <a:p>
            <a:r>
              <a:rPr lang="el-GR" sz="2800" smtClean="0"/>
              <a:t>Νομίζεις ότι ο/η ____ είναι χαρούμενος/η όταν είναι μαζί σου;</a:t>
            </a:r>
          </a:p>
          <a:p>
            <a:r>
              <a:rPr lang="el-GR" sz="2800" smtClean="0"/>
              <a:t>Αν ο/η ________φύγει μακριά από εσένα θα σου λείψει;</a:t>
            </a:r>
          </a:p>
          <a:p>
            <a:r>
              <a:rPr lang="el-GR" sz="2800" smtClean="0"/>
              <a:t>Ο/Η ______σου λέει ότι είσαι καλός/ή σε κάτι;</a:t>
            </a:r>
          </a:p>
          <a:p>
            <a:r>
              <a:rPr lang="el-GR" sz="2800" smtClean="0"/>
              <a:t>Εσύ λες στον/στην ______ότι είναι καλός/ή σε κάτι;</a:t>
            </a:r>
          </a:p>
        </p:txBody>
      </p:sp>
    </p:spTree>
    <p:extLst>
      <p:ext uri="{BB962C8B-B14F-4D97-AF65-F5344CB8AC3E}">
        <p14:creationId xmlns:p14="http://schemas.microsoft.com/office/powerpoint/2010/main" xmlns="" val="38487858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63CAC3A7-9D80-4816-96CE-FD4ED4B6082A}" type="slidenum">
              <a:rPr lang="el-GR">
                <a:solidFill>
                  <a:srgbClr val="444D26">
                    <a:shade val="90000"/>
                  </a:srgbClr>
                </a:solidFill>
              </a:rPr>
              <a:pPr>
                <a:defRPr/>
              </a:pPr>
              <a:t>29</a:t>
            </a:fld>
            <a:endParaRPr lang="el-GR">
              <a:solidFill>
                <a:srgbClr val="444D26">
                  <a:shade val="90000"/>
                </a:srgbClr>
              </a:solidFill>
            </a:endParaRPr>
          </a:p>
        </p:txBody>
      </p:sp>
      <p:sp>
        <p:nvSpPr>
          <p:cNvPr id="206851" name="Rectangle 3"/>
          <p:cNvSpPr>
            <a:spLocks noGrp="1"/>
          </p:cNvSpPr>
          <p:nvPr>
            <p:ph type="body" idx="1"/>
          </p:nvPr>
        </p:nvSpPr>
        <p:spPr>
          <a:xfrm>
            <a:off x="250825" y="548680"/>
            <a:ext cx="8713788" cy="5775920"/>
          </a:xfrm>
        </p:spPr>
        <p:txBody>
          <a:bodyPr/>
          <a:lstStyle/>
          <a:p>
            <a:pPr>
              <a:buFont typeface="Wingdings 2" pitchFamily="18" charset="2"/>
              <a:buNone/>
            </a:pPr>
            <a:r>
              <a:rPr lang="el-GR" sz="2800" b="1" u="sng" dirty="0" smtClean="0"/>
              <a:t>Κοινωνική ανταλλαγή</a:t>
            </a:r>
            <a:endParaRPr lang="el-GR" sz="2800" dirty="0" smtClean="0"/>
          </a:p>
          <a:p>
            <a:r>
              <a:rPr lang="el-GR" sz="2800" dirty="0" smtClean="0"/>
              <a:t>Συζητάς μαζί με τον/την ______θέματα που σε στεναχωρούν;</a:t>
            </a:r>
          </a:p>
          <a:p>
            <a:r>
              <a:rPr lang="el-GR" sz="2800" dirty="0" smtClean="0"/>
              <a:t>Συζητάτε μεταξύ σας θέματα που σας προβληματίζουν;</a:t>
            </a:r>
          </a:p>
          <a:p>
            <a:r>
              <a:rPr lang="el-GR" sz="2800" dirty="0" smtClean="0"/>
              <a:t>Λέει ο ένας στον άλλον τα μυστικά του;</a:t>
            </a:r>
          </a:p>
          <a:p>
            <a:r>
              <a:rPr lang="el-GR" sz="2800" dirty="0" smtClean="0"/>
              <a:t>Συζητάς μαζί με τον/την ______όταν είσαι θυμωμένος με κάτι που σου συνέβη;</a:t>
            </a:r>
            <a:endParaRPr lang="el-GR" sz="2800" b="1" u="sng" dirty="0" smtClean="0"/>
          </a:p>
          <a:p>
            <a:pPr>
              <a:buFont typeface="Wingdings 2" pitchFamily="18" charset="2"/>
              <a:buNone/>
            </a:pPr>
            <a:r>
              <a:rPr lang="el-GR" sz="2800" b="1" u="sng" dirty="0" smtClean="0"/>
              <a:t>Διαμάχη/σύγκρουση</a:t>
            </a:r>
            <a:endParaRPr lang="el-GR" sz="2800" dirty="0" smtClean="0"/>
          </a:p>
          <a:p>
            <a:r>
              <a:rPr lang="el-GR" sz="2800" dirty="0" smtClean="0"/>
              <a:t>Εσύ και ο/η _________ μαλώνετε;</a:t>
            </a:r>
          </a:p>
          <a:p>
            <a:r>
              <a:rPr lang="el-GR" sz="2800" dirty="0" smtClean="0"/>
              <a:t>Εσύ και ο/η _________ πειράζετε ο ένας τον άλλον;</a:t>
            </a:r>
          </a:p>
          <a:p>
            <a:r>
              <a:rPr lang="el-GR" sz="2800" dirty="0" smtClean="0"/>
              <a:t>Εσύ και ο/η _________ ενοχλείτε ο ένας τον άλλον;</a:t>
            </a:r>
          </a:p>
          <a:p>
            <a:r>
              <a:rPr lang="el-GR" sz="2800" dirty="0" smtClean="0"/>
              <a:t>Εσύ και ο/η _________διαφωνείτε;</a:t>
            </a:r>
          </a:p>
        </p:txBody>
      </p:sp>
    </p:spTree>
    <p:extLst>
      <p:ext uri="{BB962C8B-B14F-4D97-AF65-F5344CB8AC3E}">
        <p14:creationId xmlns:p14="http://schemas.microsoft.com/office/powerpoint/2010/main" xmlns="" val="23289726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4CDF71D-8576-43D5-9879-724176FE5041}" type="slidenum">
              <a:rPr lang="el-GR">
                <a:solidFill>
                  <a:srgbClr val="444D26">
                    <a:shade val="90000"/>
                  </a:srgbClr>
                </a:solidFill>
              </a:rPr>
              <a:pPr>
                <a:defRPr/>
              </a:pPr>
              <a:t>3</a:t>
            </a:fld>
            <a:endParaRPr lang="el-GR">
              <a:solidFill>
                <a:srgbClr val="444D26">
                  <a:shade val="90000"/>
                </a:srgbClr>
              </a:solidFill>
            </a:endParaRPr>
          </a:p>
        </p:txBody>
      </p:sp>
      <p:sp>
        <p:nvSpPr>
          <p:cNvPr id="180227" name="Rectangle 3"/>
          <p:cNvSpPr>
            <a:spLocks noGrp="1"/>
          </p:cNvSpPr>
          <p:nvPr>
            <p:ph type="body" idx="1"/>
          </p:nvPr>
        </p:nvSpPr>
        <p:spPr>
          <a:xfrm>
            <a:off x="179388" y="548680"/>
            <a:ext cx="8713787" cy="6048970"/>
          </a:xfrm>
        </p:spPr>
        <p:txBody>
          <a:bodyPr/>
          <a:lstStyle/>
          <a:p>
            <a:r>
              <a:rPr lang="el-GR" sz="3200" dirty="0" smtClean="0"/>
              <a:t>Σε μία σύγχρονη ανασκόπηση των </a:t>
            </a:r>
            <a:r>
              <a:rPr lang="en-US" sz="3200" dirty="0" err="1" smtClean="0"/>
              <a:t>Standen</a:t>
            </a:r>
            <a:r>
              <a:rPr lang="el-GR" sz="3200" dirty="0" smtClean="0"/>
              <a:t> και </a:t>
            </a:r>
            <a:r>
              <a:rPr lang="en-US" sz="3200" dirty="0" smtClean="0"/>
              <a:t>Brown</a:t>
            </a:r>
            <a:r>
              <a:rPr lang="el-GR" sz="3200" dirty="0" smtClean="0"/>
              <a:t> (2005) προκύπτει ότι η χρήση της εικονικής πραγματικότητας</a:t>
            </a:r>
            <a:r>
              <a:rPr lang="en-US" sz="3200" dirty="0" smtClean="0"/>
              <a:t>,</a:t>
            </a:r>
            <a:r>
              <a:rPr lang="el-GR" sz="3200" dirty="0" smtClean="0"/>
              <a:t> είτε ως περιβάλλον μάθησης στην </a:t>
            </a:r>
            <a:r>
              <a:rPr lang="en-US" sz="3200" dirty="0" smtClean="0"/>
              <a:t>EAE,</a:t>
            </a:r>
            <a:r>
              <a:rPr lang="el-GR" sz="3200" dirty="0" smtClean="0"/>
              <a:t> είτε ως διαγνωστικό μέσο και εργαλείο για την αποκατάσταση των ατόμων με νοητική αναπηρία</a:t>
            </a:r>
            <a:r>
              <a:rPr lang="en-US" sz="3200" dirty="0" smtClean="0"/>
              <a:t>,</a:t>
            </a:r>
            <a:r>
              <a:rPr lang="el-GR" sz="3200" dirty="0" smtClean="0"/>
              <a:t> έχει θετική επίδραση. Δίνεται επομένως η ευκαιρία για βιωματική, ενεργητική μάθηση σ’ ένα ασφαλές περιβάλλον, μειώνοντας τους κινδύνους της πραγματικής ζωής, ενώ παράλληλα ενθαρρύνει και παρακινεί για συμμετοχή. </a:t>
            </a:r>
          </a:p>
        </p:txBody>
      </p:sp>
    </p:spTree>
    <p:extLst>
      <p:ext uri="{BB962C8B-B14F-4D97-AF65-F5344CB8AC3E}">
        <p14:creationId xmlns:p14="http://schemas.microsoft.com/office/powerpoint/2010/main" xmlns="" val="87567117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4EFEB887-487F-4449-A2BA-78B1CDFC8F94}" type="slidenum">
              <a:rPr lang="el-GR">
                <a:solidFill>
                  <a:srgbClr val="444D26">
                    <a:shade val="90000"/>
                  </a:srgbClr>
                </a:solidFill>
              </a:rPr>
              <a:pPr>
                <a:defRPr/>
              </a:pPr>
              <a:t>30</a:t>
            </a:fld>
            <a:endParaRPr lang="el-GR">
              <a:solidFill>
                <a:srgbClr val="444D26">
                  <a:shade val="90000"/>
                </a:srgbClr>
              </a:solidFill>
            </a:endParaRPr>
          </a:p>
        </p:txBody>
      </p:sp>
      <p:sp>
        <p:nvSpPr>
          <p:cNvPr id="207874" name="Rectangle 2"/>
          <p:cNvSpPr>
            <a:spLocks noGrp="1"/>
          </p:cNvSpPr>
          <p:nvPr>
            <p:ph type="title"/>
          </p:nvPr>
        </p:nvSpPr>
        <p:spPr>
          <a:xfrm>
            <a:off x="468313" y="765175"/>
            <a:ext cx="8229600" cy="431800"/>
          </a:xfrm>
        </p:spPr>
        <p:txBody>
          <a:bodyPr/>
          <a:lstStyle/>
          <a:p>
            <a:r>
              <a:rPr lang="el-GR" sz="3600" smtClean="0"/>
              <a:t>ΑΝΤΙ ΕΠΙΛΟΓΟΥ</a:t>
            </a:r>
          </a:p>
        </p:txBody>
      </p:sp>
      <p:sp>
        <p:nvSpPr>
          <p:cNvPr id="207875" name="Rectangle 3"/>
          <p:cNvSpPr>
            <a:spLocks noGrp="1"/>
          </p:cNvSpPr>
          <p:nvPr>
            <p:ph type="body" idx="1"/>
          </p:nvPr>
        </p:nvSpPr>
        <p:spPr>
          <a:xfrm>
            <a:off x="250825" y="1628775"/>
            <a:ext cx="8435975" cy="4695825"/>
          </a:xfrm>
        </p:spPr>
        <p:txBody>
          <a:bodyPr/>
          <a:lstStyle/>
          <a:p>
            <a:r>
              <a:rPr lang="el-GR" sz="2800" dirty="0" smtClean="0"/>
              <a:t>Βασικός τομέας πλέον ενδιαφέροντος στο πεδίο της εκπαίδευσης των ατόμων με </a:t>
            </a:r>
            <a:r>
              <a:rPr lang="el-GR" sz="2800" dirty="0" err="1" smtClean="0"/>
              <a:t>νευροαναπτυξιακές</a:t>
            </a:r>
            <a:r>
              <a:rPr lang="el-GR" sz="2800" dirty="0" smtClean="0"/>
              <a:t> διαταραχές είναι πρώτον η παροχή κατάλληλης και αποτελεσματικής υποστήριξης και δεύτερον η οργάνωση κατάλληλων προγραμμάτων γνωστικής παρέμβασης μέσω της χρήσης νέων τεχνολογιών στον τομέα της κοινωνικής νόησης. Βασικός στόχος όλων αυτών είναι η προώθηση των δυνατοτήτων τους και η βελτίωση των δεξιοτήτων που σχετίζονται άμεσα με τη γνωστική, σχολική και </a:t>
            </a:r>
            <a:r>
              <a:rPr lang="el-GR" sz="2800" dirty="0" err="1" smtClean="0"/>
              <a:t>κοινωνικο</a:t>
            </a:r>
            <a:r>
              <a:rPr lang="el-GR" sz="2800" dirty="0" smtClean="0"/>
              <a:t>-συναισθηματική τους λειτουργικότητα. </a:t>
            </a:r>
          </a:p>
        </p:txBody>
      </p:sp>
    </p:spTree>
    <p:extLst>
      <p:ext uri="{BB962C8B-B14F-4D97-AF65-F5344CB8AC3E}">
        <p14:creationId xmlns:p14="http://schemas.microsoft.com/office/powerpoint/2010/main" xmlns="" val="13288260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05F8C245-DA8B-47BC-896C-CEB259731B13}" type="slidenum">
              <a:rPr lang="el-GR">
                <a:solidFill>
                  <a:srgbClr val="444D26">
                    <a:shade val="90000"/>
                  </a:srgbClr>
                </a:solidFill>
              </a:rPr>
              <a:pPr>
                <a:defRPr/>
              </a:pPr>
              <a:t>31</a:t>
            </a:fld>
            <a:endParaRPr lang="el-GR">
              <a:solidFill>
                <a:srgbClr val="444D26">
                  <a:shade val="90000"/>
                </a:srgbClr>
              </a:solidFill>
            </a:endParaRPr>
          </a:p>
        </p:txBody>
      </p:sp>
      <p:sp>
        <p:nvSpPr>
          <p:cNvPr id="209922" name="Rectangle 2"/>
          <p:cNvSpPr>
            <a:spLocks noGrp="1"/>
          </p:cNvSpPr>
          <p:nvPr>
            <p:ph type="title"/>
          </p:nvPr>
        </p:nvSpPr>
        <p:spPr>
          <a:xfrm>
            <a:off x="457200" y="549275"/>
            <a:ext cx="8229600" cy="719138"/>
          </a:xfrm>
        </p:spPr>
        <p:txBody>
          <a:bodyPr/>
          <a:lstStyle/>
          <a:p>
            <a:r>
              <a:rPr lang="el-GR" sz="3600" smtClean="0"/>
              <a:t>ΒΙΒΛΙΟΓΡΑΦΙΑ </a:t>
            </a:r>
          </a:p>
        </p:txBody>
      </p:sp>
      <p:sp>
        <p:nvSpPr>
          <p:cNvPr id="209923" name="Rectangle 3"/>
          <p:cNvSpPr>
            <a:spLocks noGrp="1"/>
          </p:cNvSpPr>
          <p:nvPr>
            <p:ph type="body" idx="1"/>
          </p:nvPr>
        </p:nvSpPr>
        <p:spPr>
          <a:xfrm>
            <a:off x="250825" y="1628775"/>
            <a:ext cx="8713788" cy="4695825"/>
          </a:xfrm>
        </p:spPr>
        <p:txBody>
          <a:bodyPr/>
          <a:lstStyle/>
          <a:p>
            <a:pPr>
              <a:lnSpc>
                <a:spcPct val="80000"/>
              </a:lnSpc>
            </a:pPr>
            <a:r>
              <a:rPr lang="el-GR" sz="2400" b="1" dirty="0" err="1" smtClean="0"/>
              <a:t>Αλευριάδου</a:t>
            </a:r>
            <a:r>
              <a:rPr lang="el-GR" sz="2400" b="1" dirty="0" smtClean="0"/>
              <a:t>, Α. &amp; Γκιαούρη, Σ. (2011). Ψυχοκοινωνική ανάπτυξη παιδιών με νοητική αναπηρία και σύνδρομο </a:t>
            </a:r>
            <a:r>
              <a:rPr lang="en-US" sz="2400" b="1" dirty="0" smtClean="0"/>
              <a:t>DOWN</a:t>
            </a:r>
            <a:r>
              <a:rPr lang="el-GR" sz="2400" b="1" dirty="0" smtClean="0"/>
              <a:t>:  Ανίχνευση δυσκολιών και προτάσεις παρέμβασης. Κοζάνη</a:t>
            </a:r>
            <a:r>
              <a:rPr lang="en-US" sz="2400" b="1" dirty="0" smtClean="0"/>
              <a:t>:</a:t>
            </a:r>
            <a:r>
              <a:rPr lang="el-GR" sz="2400" b="1" dirty="0" smtClean="0"/>
              <a:t> </a:t>
            </a:r>
            <a:r>
              <a:rPr lang="en-US" sz="2400" b="1" dirty="0" smtClean="0"/>
              <a:t>En-</a:t>
            </a:r>
            <a:r>
              <a:rPr lang="en-US" sz="2400" b="1" dirty="0" err="1" smtClean="0"/>
              <a:t>typosis</a:t>
            </a:r>
            <a:r>
              <a:rPr lang="en-US" sz="2400" b="1" dirty="0" smtClean="0"/>
              <a:t>.</a:t>
            </a:r>
          </a:p>
          <a:p>
            <a:pPr>
              <a:lnSpc>
                <a:spcPct val="80000"/>
              </a:lnSpc>
            </a:pPr>
            <a:r>
              <a:rPr lang="el-GR" sz="2400" b="1" dirty="0" err="1" smtClean="0"/>
              <a:t>Αλευριάδου</a:t>
            </a:r>
            <a:r>
              <a:rPr lang="el-GR" sz="2400" b="1" dirty="0" smtClean="0"/>
              <a:t>, Α., </a:t>
            </a:r>
            <a:r>
              <a:rPr lang="el-GR" sz="2400" b="1" dirty="0" err="1" smtClean="0"/>
              <a:t>Βρυνιώτη</a:t>
            </a:r>
            <a:r>
              <a:rPr lang="el-GR" sz="2400" b="1" dirty="0" smtClean="0"/>
              <a:t>, Κ., </a:t>
            </a:r>
            <a:r>
              <a:rPr lang="el-GR" sz="2400" b="1" dirty="0" err="1" smtClean="0"/>
              <a:t>Κυρίδης</a:t>
            </a:r>
            <a:r>
              <a:rPr lang="el-GR" sz="2400" b="1" dirty="0" smtClean="0"/>
              <a:t>, Α., </a:t>
            </a:r>
            <a:r>
              <a:rPr lang="el-GR" sz="2400" b="1" dirty="0" err="1" smtClean="0"/>
              <a:t>Σιβροπούλου</a:t>
            </a:r>
            <a:r>
              <a:rPr lang="el-GR" sz="2400" b="1" dirty="0" smtClean="0"/>
              <a:t>-</a:t>
            </a:r>
            <a:r>
              <a:rPr lang="el-GR" sz="2400" b="1" dirty="0" err="1" smtClean="0"/>
              <a:t>Θεοδοσιάδου</a:t>
            </a:r>
            <a:r>
              <a:rPr lang="el-GR" sz="2400" b="1" dirty="0" smtClean="0"/>
              <a:t>, Ε., &amp; </a:t>
            </a:r>
            <a:r>
              <a:rPr lang="el-GR" sz="2400" b="1" dirty="0" err="1" smtClean="0"/>
              <a:t>Χρυσαφίδης</a:t>
            </a:r>
            <a:r>
              <a:rPr lang="el-GR" sz="2400" b="1" dirty="0" smtClean="0"/>
              <a:t>, Κ. (2009). </a:t>
            </a:r>
            <a:r>
              <a:rPr lang="el-GR" sz="2400" b="1" i="1" dirty="0" smtClean="0"/>
              <a:t>Οδηγός ολοήμερου νηπιαγωγείου</a:t>
            </a:r>
            <a:r>
              <a:rPr lang="el-GR" sz="2400" b="1" dirty="0" smtClean="0"/>
              <a:t>. Αθήνα: ΥΠΕΠΘ. </a:t>
            </a:r>
          </a:p>
          <a:p>
            <a:pPr>
              <a:lnSpc>
                <a:spcPct val="80000"/>
              </a:lnSpc>
            </a:pPr>
            <a:r>
              <a:rPr lang="el-GR" sz="2400" b="1" dirty="0" err="1" smtClean="0"/>
              <a:t>Αλευριάδου</a:t>
            </a:r>
            <a:r>
              <a:rPr lang="el-GR" sz="2400" b="1" dirty="0" smtClean="0"/>
              <a:t>, Α., &amp; Γκιαούρη, Σ. (2009). </a:t>
            </a:r>
            <a:r>
              <a:rPr lang="el-GR" sz="2400" b="1" i="1" dirty="0" smtClean="0"/>
              <a:t>Γενετικά σύνδρομα νοητικής καθυστέρησης: Αναπτυξιακή και εκπαιδευτική προσέγγιση. </a:t>
            </a:r>
            <a:r>
              <a:rPr lang="el-GR" sz="2400" b="1" dirty="0" smtClean="0"/>
              <a:t>Θεσσαλονίκη: </a:t>
            </a:r>
            <a:r>
              <a:rPr lang="en-US" sz="2400" b="1" dirty="0" smtClean="0"/>
              <a:t>University Studio Press</a:t>
            </a:r>
            <a:r>
              <a:rPr lang="el-GR" sz="2400" b="1" dirty="0" smtClean="0"/>
              <a:t>.</a:t>
            </a:r>
          </a:p>
          <a:p>
            <a:pPr>
              <a:lnSpc>
                <a:spcPct val="80000"/>
              </a:lnSpc>
            </a:pPr>
            <a:r>
              <a:rPr lang="en-US" sz="2400" b="1" dirty="0" smtClean="0"/>
              <a:t>Gray, C. &amp; White, A.L. (2003). </a:t>
            </a:r>
            <a:r>
              <a:rPr lang="el-GR" sz="2400" b="1" dirty="0" smtClean="0"/>
              <a:t>Κοινωνική προσαρμογή</a:t>
            </a:r>
            <a:r>
              <a:rPr lang="en-US" sz="2400" b="1" dirty="0" smtClean="0"/>
              <a:t>: </a:t>
            </a:r>
            <a:r>
              <a:rPr lang="el-GR" sz="2400" b="1" dirty="0" smtClean="0"/>
              <a:t>Πρακτικός Οδηγός για αυτιστικά παιδιά και παιδιά με σύνδρομο Α</a:t>
            </a:r>
            <a:r>
              <a:rPr lang="en-US" sz="2400" b="1" dirty="0" err="1" smtClean="0"/>
              <a:t>sperger</a:t>
            </a:r>
            <a:r>
              <a:rPr lang="en-US" sz="2400" b="1" dirty="0" smtClean="0"/>
              <a:t>. </a:t>
            </a:r>
            <a:r>
              <a:rPr lang="el-GR" sz="2400" b="1" dirty="0" smtClean="0"/>
              <a:t>Αθήνα</a:t>
            </a:r>
            <a:r>
              <a:rPr lang="en-US" sz="2400" b="1" dirty="0" smtClean="0"/>
              <a:t>: </a:t>
            </a:r>
            <a:r>
              <a:rPr lang="el-GR" sz="2400" b="1" smtClean="0"/>
              <a:t>Σαββάλας.</a:t>
            </a:r>
            <a:endParaRPr lang="el-GR" sz="2400" b="1" dirty="0" smtClean="0"/>
          </a:p>
        </p:txBody>
      </p:sp>
    </p:spTree>
    <p:extLst>
      <p:ext uri="{BB962C8B-B14F-4D97-AF65-F5344CB8AC3E}">
        <p14:creationId xmlns:p14="http://schemas.microsoft.com/office/powerpoint/2010/main" xmlns="" val="25836287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C7B793E8-4B9D-4B5E-B715-4C8782A3E687}" type="slidenum">
              <a:rPr lang="el-GR">
                <a:solidFill>
                  <a:srgbClr val="444D26">
                    <a:shade val="90000"/>
                  </a:srgbClr>
                </a:solidFill>
              </a:rPr>
              <a:pPr>
                <a:defRPr/>
              </a:pPr>
              <a:t>4</a:t>
            </a:fld>
            <a:endParaRPr lang="el-GR">
              <a:solidFill>
                <a:srgbClr val="444D26">
                  <a:shade val="90000"/>
                </a:srgbClr>
              </a:solidFill>
            </a:endParaRPr>
          </a:p>
        </p:txBody>
      </p:sp>
      <p:sp>
        <p:nvSpPr>
          <p:cNvPr id="181251" name="Rectangle 3"/>
          <p:cNvSpPr>
            <a:spLocks noGrp="1"/>
          </p:cNvSpPr>
          <p:nvPr>
            <p:ph type="body" idx="1"/>
          </p:nvPr>
        </p:nvSpPr>
        <p:spPr>
          <a:xfrm>
            <a:off x="250825" y="764704"/>
            <a:ext cx="8642350" cy="5832946"/>
          </a:xfrm>
        </p:spPr>
        <p:txBody>
          <a:bodyPr/>
          <a:lstStyle/>
          <a:p>
            <a:r>
              <a:rPr lang="el-GR" sz="2800" dirty="0" smtClean="0"/>
              <a:t>Οι </a:t>
            </a:r>
            <a:r>
              <a:rPr lang="en-US" sz="2800" dirty="0" err="1" smtClean="0"/>
              <a:t>Cuskelly</a:t>
            </a:r>
            <a:r>
              <a:rPr lang="el-GR" sz="2800" dirty="0" smtClean="0"/>
              <a:t>, </a:t>
            </a:r>
            <a:r>
              <a:rPr lang="en-US" sz="2800" dirty="0" smtClean="0"/>
              <a:t>Zhang</a:t>
            </a:r>
            <a:r>
              <a:rPr lang="el-GR" sz="2800" dirty="0" smtClean="0"/>
              <a:t> και </a:t>
            </a:r>
            <a:r>
              <a:rPr lang="en-US" sz="2800" dirty="0" smtClean="0"/>
              <a:t>Gilmore</a:t>
            </a:r>
            <a:r>
              <a:rPr lang="el-GR" sz="2800" dirty="0" smtClean="0"/>
              <a:t> (1998) υποστηρίζουν ότι τα προγράμματα πρώιμης παρέμβασης για την ενίσχυση των κοινωνικών δεξιοτήτων θα πρέπει να δίνουν ιδιαίτερη βαρύτητα στην εκμάθηση κυρίως δεξιοτήτων: </a:t>
            </a:r>
            <a:r>
              <a:rPr lang="el-GR" sz="2800" b="1" i="1" dirty="0" err="1" smtClean="0"/>
              <a:t>αυτο</a:t>
            </a:r>
            <a:r>
              <a:rPr lang="el-GR" sz="2800" b="1" i="1" dirty="0" smtClean="0"/>
              <a:t>-ρύθμισης ή αυτοελέγχου συμπεριφοράς, αυτοπροσδιορισμού, ενίσχυσης της ικανοποίησης και των κινήτρων μάθησης,</a:t>
            </a:r>
            <a:r>
              <a:rPr lang="el-GR" sz="2800" i="1" dirty="0" smtClean="0"/>
              <a:t> </a:t>
            </a:r>
            <a:r>
              <a:rPr lang="el-GR" sz="2800" dirty="0" smtClean="0"/>
              <a:t>που θα συμβάλλουν σημαντικά αργότερα στην ενδυνάμωση και στη μεγαλύτερη ανεξαρτητοποίηση κατά την ενήλικη ζωή. Η φοίτηση των παιδιών με ΕΕΑ και αναπηρίες στις γενικές τάξεις των σχολείων φαίνεται να επιδρά θετικά στη σχολική τους επίδοση, αλλά και στην κοινωνική τους προσαρμογή</a:t>
            </a:r>
            <a:r>
              <a:rPr lang="en-US" sz="2800" dirty="0" smtClean="0"/>
              <a:t>.</a:t>
            </a:r>
            <a:r>
              <a:rPr lang="el-GR" sz="2800" dirty="0" smtClean="0"/>
              <a:t> </a:t>
            </a:r>
          </a:p>
        </p:txBody>
      </p:sp>
    </p:spTree>
    <p:extLst>
      <p:ext uri="{BB962C8B-B14F-4D97-AF65-F5344CB8AC3E}">
        <p14:creationId xmlns:p14="http://schemas.microsoft.com/office/powerpoint/2010/main" xmlns="" val="31371977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30AC4209-FE8B-4A76-A432-4AE94312D76E}" type="slidenum">
              <a:rPr lang="el-GR">
                <a:solidFill>
                  <a:srgbClr val="444D26">
                    <a:shade val="90000"/>
                  </a:srgbClr>
                </a:solidFill>
              </a:rPr>
              <a:pPr>
                <a:defRPr/>
              </a:pPr>
              <a:t>5</a:t>
            </a:fld>
            <a:endParaRPr lang="el-GR">
              <a:solidFill>
                <a:srgbClr val="444D26">
                  <a:shade val="90000"/>
                </a:srgbClr>
              </a:solidFill>
            </a:endParaRPr>
          </a:p>
        </p:txBody>
      </p:sp>
      <p:sp>
        <p:nvSpPr>
          <p:cNvPr id="182275" name="Rectangle 3"/>
          <p:cNvSpPr>
            <a:spLocks noGrp="1"/>
          </p:cNvSpPr>
          <p:nvPr>
            <p:ph type="body" idx="1"/>
          </p:nvPr>
        </p:nvSpPr>
        <p:spPr>
          <a:xfrm>
            <a:off x="457200" y="908050"/>
            <a:ext cx="8229600" cy="5689600"/>
          </a:xfrm>
        </p:spPr>
        <p:txBody>
          <a:bodyPr/>
          <a:lstStyle/>
          <a:p>
            <a:r>
              <a:rPr lang="el-GR" sz="2800" smtClean="0"/>
              <a:t>Σύμφωνα με τις έρευνες των </a:t>
            </a:r>
            <a:r>
              <a:rPr lang="en-US" sz="2800" smtClean="0"/>
              <a:t>Falk</a:t>
            </a:r>
            <a:r>
              <a:rPr lang="el-GR" sz="2800" smtClean="0"/>
              <a:t> και συνεργατών (1996), των </a:t>
            </a:r>
            <a:r>
              <a:rPr lang="en-US" sz="2800" smtClean="0"/>
              <a:t>Kern</a:t>
            </a:r>
            <a:r>
              <a:rPr lang="el-GR" sz="2800" smtClean="0"/>
              <a:t> και συνεργατών (1995) και του </a:t>
            </a:r>
            <a:r>
              <a:rPr lang="en-US" sz="2800" smtClean="0"/>
              <a:t>Petri Embregts</a:t>
            </a:r>
            <a:r>
              <a:rPr lang="el-GR" sz="2800" smtClean="0"/>
              <a:t> (2000), είναι θετικά και τα δεδομένα που προκύπτουν για την αποτελεσματικότητα της βιντεοσκόπησης στην ανατροφοδότηση και την αυτοδιαχείριση της κατάλληλης κοινωνικής συμπεριφοράς σε άτομα με ελαφρά νοητική αναπηρία και σε άτομα με κοινωνικά και συναισθηματικά προβλήματα, κατά τη διάρκεια της καθημερινής αλληλεπίδρασής τους με άλλους ανθρώπους, εκπαιδευτικούς ή ειδικούς. </a:t>
            </a:r>
          </a:p>
        </p:txBody>
      </p:sp>
    </p:spTree>
    <p:extLst>
      <p:ext uri="{BB962C8B-B14F-4D97-AF65-F5344CB8AC3E}">
        <p14:creationId xmlns:p14="http://schemas.microsoft.com/office/powerpoint/2010/main" xmlns="" val="11460940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67AF753-159E-4D14-93B2-489E3702EEF3}" type="slidenum">
              <a:rPr lang="el-GR">
                <a:solidFill>
                  <a:srgbClr val="444D26">
                    <a:shade val="90000"/>
                  </a:srgbClr>
                </a:solidFill>
              </a:rPr>
              <a:pPr>
                <a:defRPr/>
              </a:pPr>
              <a:t>6</a:t>
            </a:fld>
            <a:endParaRPr lang="el-GR">
              <a:solidFill>
                <a:srgbClr val="444D26">
                  <a:shade val="90000"/>
                </a:srgbClr>
              </a:solidFill>
            </a:endParaRPr>
          </a:p>
        </p:txBody>
      </p:sp>
      <p:sp>
        <p:nvSpPr>
          <p:cNvPr id="183299" name="Rectangle 3"/>
          <p:cNvSpPr>
            <a:spLocks noGrp="1"/>
          </p:cNvSpPr>
          <p:nvPr>
            <p:ph type="body" idx="1"/>
          </p:nvPr>
        </p:nvSpPr>
        <p:spPr>
          <a:xfrm>
            <a:off x="457200" y="765175"/>
            <a:ext cx="8229600" cy="5559425"/>
          </a:xfrm>
        </p:spPr>
        <p:txBody>
          <a:bodyPr/>
          <a:lstStyle/>
          <a:p>
            <a:r>
              <a:rPr lang="el-GR" sz="2800" smtClean="0"/>
              <a:t>Προτεινόμενα προγράμματα δραστηριοτήτων ορισμένων βασικών τομέων κοινωνικο-γνωστικών και επικοινωνιακών δεξιοτήτων για τα παιδιά με νοητική αναπηρία, που θα μπορούσαν να διδαχθούν στο σχολείο, ήδη από την νηπιακή και την παιδική ηλικία, είναι τα παρακάτω (βλ. και Αλευριάδου, Βρυνιώτη, Κυρίδης, Σιβροπούλου-Θεοδοσιάδου, &amp; Χρυσαφίδης, 2009. </a:t>
            </a:r>
            <a:r>
              <a:rPr lang="en-US" sz="2800" smtClean="0"/>
              <a:t>Carter</a:t>
            </a:r>
            <a:r>
              <a:rPr lang="el-GR" sz="2800" smtClean="0"/>
              <a:t> &amp; </a:t>
            </a:r>
            <a:r>
              <a:rPr lang="en-US" sz="2800" smtClean="0"/>
              <a:t>Hughes</a:t>
            </a:r>
            <a:r>
              <a:rPr lang="el-GR" sz="2800" smtClean="0"/>
              <a:t>, 2005. </a:t>
            </a:r>
            <a:r>
              <a:rPr lang="en-US" sz="2800" smtClean="0"/>
              <a:t>Elias</a:t>
            </a:r>
            <a:r>
              <a:rPr lang="el-GR" sz="2800" smtClean="0"/>
              <a:t> &amp; </a:t>
            </a:r>
            <a:r>
              <a:rPr lang="en-US" sz="2800" smtClean="0"/>
              <a:t>Butler</a:t>
            </a:r>
            <a:r>
              <a:rPr lang="el-GR" sz="2800" smtClean="0"/>
              <a:t>, 2005. </a:t>
            </a:r>
            <a:r>
              <a:rPr lang="en-US" sz="2800" smtClean="0"/>
              <a:t>Guralnick et al</a:t>
            </a:r>
            <a:r>
              <a:rPr lang="el-GR" sz="2800" smtClean="0"/>
              <a:t>., 2006. </a:t>
            </a:r>
            <a:r>
              <a:rPr lang="en-US" sz="2800" smtClean="0"/>
              <a:t>Siperstein</a:t>
            </a:r>
            <a:r>
              <a:rPr lang="el-GR" sz="2800" smtClean="0"/>
              <a:t> &amp; </a:t>
            </a:r>
            <a:r>
              <a:rPr lang="en-US" sz="2800" smtClean="0"/>
              <a:t>Rickards</a:t>
            </a:r>
            <a:r>
              <a:rPr lang="el-GR" sz="2800" smtClean="0"/>
              <a:t>, 2004.</a:t>
            </a:r>
            <a:r>
              <a:rPr lang="en-US" sz="2800" smtClean="0"/>
              <a:t> </a:t>
            </a:r>
            <a:r>
              <a:rPr lang="el-GR" sz="2800" smtClean="0"/>
              <a:t>Χατζηχρήστου και συν., 2004. 2008).</a:t>
            </a:r>
          </a:p>
        </p:txBody>
      </p:sp>
    </p:spTree>
    <p:extLst>
      <p:ext uri="{BB962C8B-B14F-4D97-AF65-F5344CB8AC3E}">
        <p14:creationId xmlns:p14="http://schemas.microsoft.com/office/powerpoint/2010/main" xmlns="" val="22572577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31A3886B-8A82-4848-9F81-EB6165DB3349}" type="slidenum">
              <a:rPr lang="el-GR">
                <a:solidFill>
                  <a:srgbClr val="444D26">
                    <a:shade val="90000"/>
                  </a:srgbClr>
                </a:solidFill>
              </a:rPr>
              <a:pPr>
                <a:defRPr/>
              </a:pPr>
              <a:t>7</a:t>
            </a:fld>
            <a:endParaRPr lang="el-GR">
              <a:solidFill>
                <a:srgbClr val="444D26">
                  <a:shade val="90000"/>
                </a:srgbClr>
              </a:solidFill>
            </a:endParaRPr>
          </a:p>
        </p:txBody>
      </p:sp>
      <p:sp>
        <p:nvSpPr>
          <p:cNvPr id="184323" name="Rectangle 3"/>
          <p:cNvSpPr>
            <a:spLocks noGrp="1"/>
          </p:cNvSpPr>
          <p:nvPr>
            <p:ph type="body" idx="1"/>
          </p:nvPr>
        </p:nvSpPr>
        <p:spPr>
          <a:xfrm>
            <a:off x="457200" y="1125538"/>
            <a:ext cx="8229600" cy="5199062"/>
          </a:xfrm>
        </p:spPr>
        <p:txBody>
          <a:bodyPr/>
          <a:lstStyle/>
          <a:p>
            <a:r>
              <a:rPr lang="el-GR" sz="3200" b="1" u="sng" smtClean="0"/>
              <a:t>Αναγνώριση και έκφραση συναισθημάτων</a:t>
            </a:r>
            <a:r>
              <a:rPr lang="el-GR" sz="3200" smtClean="0"/>
              <a:t> σε καταστάσεις της καθημερινής ζωής, ανταπόκριση στην επικοινωνία των άλλων </a:t>
            </a:r>
            <a:r>
              <a:rPr lang="el-GR" sz="3200" i="1" smtClean="0"/>
              <a:t>(π.χ. βλεμματική επαφή, κινήσεις  του  σώματος, εκφράσεις, τόνος φωνής κ.ά.), </a:t>
            </a:r>
            <a:r>
              <a:rPr lang="el-GR" sz="3200" smtClean="0"/>
              <a:t>καθώς και ενίσχυση της ικανότητας αντίληψης συναισθημάτων μέσω της χρήσης των έργων της θεωρίας του νου. </a:t>
            </a:r>
          </a:p>
        </p:txBody>
      </p:sp>
    </p:spTree>
    <p:extLst>
      <p:ext uri="{BB962C8B-B14F-4D97-AF65-F5344CB8AC3E}">
        <p14:creationId xmlns:p14="http://schemas.microsoft.com/office/powerpoint/2010/main" xmlns="" val="23585053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C6FDA46-2002-453F-8F49-5A3EAA6C7184}" type="slidenum">
              <a:rPr lang="el-GR">
                <a:solidFill>
                  <a:srgbClr val="444D26">
                    <a:shade val="90000"/>
                  </a:srgbClr>
                </a:solidFill>
              </a:rPr>
              <a:pPr>
                <a:defRPr/>
              </a:pPr>
              <a:t>8</a:t>
            </a:fld>
            <a:endParaRPr lang="el-GR">
              <a:solidFill>
                <a:srgbClr val="444D26">
                  <a:shade val="90000"/>
                </a:srgbClr>
              </a:solidFill>
            </a:endParaRPr>
          </a:p>
        </p:txBody>
      </p:sp>
      <p:sp>
        <p:nvSpPr>
          <p:cNvPr id="185347" name="Rectangle 3"/>
          <p:cNvSpPr>
            <a:spLocks noGrp="1"/>
          </p:cNvSpPr>
          <p:nvPr>
            <p:ph type="body" idx="1"/>
          </p:nvPr>
        </p:nvSpPr>
        <p:spPr>
          <a:xfrm>
            <a:off x="457200" y="692150"/>
            <a:ext cx="8229600" cy="5632450"/>
          </a:xfrm>
        </p:spPr>
        <p:txBody>
          <a:bodyPr/>
          <a:lstStyle/>
          <a:p>
            <a:pPr>
              <a:lnSpc>
                <a:spcPct val="90000"/>
              </a:lnSpc>
            </a:pPr>
            <a:r>
              <a:rPr lang="el-GR" sz="2800" b="1" smtClean="0"/>
              <a:t>Προτεινόμενες δραστηριότητες:</a:t>
            </a:r>
            <a:r>
              <a:rPr lang="el-GR" sz="2800" smtClean="0"/>
              <a:t> </a:t>
            </a:r>
            <a:r>
              <a:rPr lang="el-GR" sz="2800" i="1" smtClean="0"/>
              <a:t>Μίμηση των συναισθηματικών και των σωματικών εκφράσεων του/της εκπαιδευτικού ή των συνομηλίκων, π.χ. αγκαλιά, χαρά, λύπη κ.ά. (λεκτικά και μη λεκτικά). Στη διάρκεια επίσης των δραστηριοτήτων της τάξης, ο/η εκπαιδευτικός ζητά από τα παιδιά να λένε κατά περίπτωση πώς αισθάνονται. Τα παιδιά παρατηρούν, αναγνωρίζουν, ονομάζουν και συγκρίνουν, αρχικά με τη βοήθεια του/της εκπαιδευτικού, μέσα από κάρτες, ιστορίες με χαρακτήρες, εικόνες σε Η/Υ ή βίντεο, βασικά συναισθήματα, εκφράσεις ή μορφασμούς. Αντί λεκτικής αναφοράς, τα παιδιά κάνουν κολάζ, μάσκες προσώπου για δραματοποίηση ιστοριών, ζωγραφίζουν εκφράσεις προσώπου ή τα φτιάχνουν με πλαστελίνη.</a:t>
            </a:r>
            <a:r>
              <a:rPr lang="el-GR" sz="2800" smtClean="0"/>
              <a:t> </a:t>
            </a:r>
          </a:p>
        </p:txBody>
      </p:sp>
    </p:spTree>
    <p:extLst>
      <p:ext uri="{BB962C8B-B14F-4D97-AF65-F5344CB8AC3E}">
        <p14:creationId xmlns:p14="http://schemas.microsoft.com/office/powerpoint/2010/main" xmlns="" val="28267862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D708951D-5502-4FA9-8FCB-C7AF179F2D94}" type="slidenum">
              <a:rPr lang="el-GR">
                <a:solidFill>
                  <a:srgbClr val="444D26">
                    <a:shade val="90000"/>
                  </a:srgbClr>
                </a:solidFill>
              </a:rPr>
              <a:pPr>
                <a:defRPr/>
              </a:pPr>
              <a:t>9</a:t>
            </a:fld>
            <a:endParaRPr lang="el-GR">
              <a:solidFill>
                <a:srgbClr val="444D26">
                  <a:shade val="90000"/>
                </a:srgbClr>
              </a:solidFill>
            </a:endParaRPr>
          </a:p>
        </p:txBody>
      </p:sp>
      <p:sp>
        <p:nvSpPr>
          <p:cNvPr id="186371" name="Rectangle 3"/>
          <p:cNvSpPr>
            <a:spLocks noGrp="1"/>
          </p:cNvSpPr>
          <p:nvPr>
            <p:ph type="body" idx="1"/>
          </p:nvPr>
        </p:nvSpPr>
        <p:spPr>
          <a:xfrm>
            <a:off x="323850" y="836613"/>
            <a:ext cx="8496300" cy="5688012"/>
          </a:xfrm>
        </p:spPr>
        <p:txBody>
          <a:bodyPr/>
          <a:lstStyle/>
          <a:p>
            <a:r>
              <a:rPr lang="el-GR" sz="3200" i="1" smtClean="0"/>
              <a:t>Εξιστόρηση προσωπικών εμπειριών με συναισθήματα (π.χ. χαράς, λύπης, επεισόδια θυμού- εκρήξεων, αναγνώριση των αντίστοιχων σωματικών αντιδράσεων ή ασκήσεις με οπτικά βοηθήματα για διαχείριση συναισθημάτων και λίστα με εναλλακτικές επιλογές αντιδράσεων: π.χ. όταν είσαι λυπημένος τί κάνεις; Επέλεξε αντιδράσεις π.χ. κλαις ή μένεις μόνος ή μιλάς σε κάποιον… ) </a:t>
            </a:r>
            <a:r>
              <a:rPr lang="el-GR" sz="3200" smtClean="0"/>
              <a:t>(βλ. παράδειγμα στην καρτέλα που ακολουθεί). </a:t>
            </a:r>
          </a:p>
        </p:txBody>
      </p:sp>
    </p:spTree>
    <p:extLst>
      <p:ext uri="{BB962C8B-B14F-4D97-AF65-F5344CB8AC3E}">
        <p14:creationId xmlns:p14="http://schemas.microsoft.com/office/powerpoint/2010/main" xmlns="" val="511102739"/>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1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2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3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4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5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6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7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8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19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20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21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22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23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24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25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26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27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28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29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1.xml><?xml version="1.0" encoding="utf-8"?>
<a:theme xmlns:a="http://schemas.openxmlformats.org/drawingml/2006/main" name="30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2314</Words>
  <Application>Microsoft Office PowerPoint</Application>
  <PresentationFormat>On-screen Show (4:3)</PresentationFormat>
  <Paragraphs>93</Paragraphs>
  <Slides>31</Slides>
  <Notes>1</Notes>
  <HiddenSlides>0</HiddenSlides>
  <MMClips>0</MMClips>
  <ScaleCrop>false</ScaleCrop>
  <HeadingPairs>
    <vt:vector size="4" baseType="variant">
      <vt:variant>
        <vt:lpstr>Theme</vt:lpstr>
      </vt:variant>
      <vt:variant>
        <vt:i4>31</vt:i4>
      </vt:variant>
      <vt:variant>
        <vt:lpstr>Slide Titles</vt:lpstr>
      </vt:variant>
      <vt:variant>
        <vt:i4>31</vt:i4>
      </vt:variant>
    </vt:vector>
  </HeadingPairs>
  <TitlesOfParts>
    <vt:vector size="62" baseType="lpstr">
      <vt:lpstr>Ροή</vt:lpstr>
      <vt:lpstr>1_Ροή</vt:lpstr>
      <vt:lpstr>2_Ροή</vt:lpstr>
      <vt:lpstr>3_Ροή</vt:lpstr>
      <vt:lpstr>4_Ροή</vt:lpstr>
      <vt:lpstr>5_Ροή</vt:lpstr>
      <vt:lpstr>6_Ροή</vt:lpstr>
      <vt:lpstr>7_Ροή</vt:lpstr>
      <vt:lpstr>8_Ροή</vt:lpstr>
      <vt:lpstr>9_Ροή</vt:lpstr>
      <vt:lpstr>10_Ροή</vt:lpstr>
      <vt:lpstr>11_Ροή</vt:lpstr>
      <vt:lpstr>12_Ροή</vt:lpstr>
      <vt:lpstr>13_Ροή</vt:lpstr>
      <vt:lpstr>14_Ροή</vt:lpstr>
      <vt:lpstr>15_Ροή</vt:lpstr>
      <vt:lpstr>16_Ροή</vt:lpstr>
      <vt:lpstr>17_Ροή</vt:lpstr>
      <vt:lpstr>18_Ροή</vt:lpstr>
      <vt:lpstr>19_Ροή</vt:lpstr>
      <vt:lpstr>20_Ροή</vt:lpstr>
      <vt:lpstr>21_Ροή</vt:lpstr>
      <vt:lpstr>22_Ροή</vt:lpstr>
      <vt:lpstr>23_Ροή</vt:lpstr>
      <vt:lpstr>24_Ροή</vt:lpstr>
      <vt:lpstr>25_Ροή</vt:lpstr>
      <vt:lpstr>26_Ροή</vt:lpstr>
      <vt:lpstr>27_Ροή</vt:lpstr>
      <vt:lpstr>28_Ροή</vt:lpstr>
      <vt:lpstr>29_Ροή</vt:lpstr>
      <vt:lpstr>30_Ροή</vt:lpstr>
      <vt:lpstr>  Προτάσεις κοινωνικο-γνωστικής παρέμβασης για ενίσχυση κοινωνικών δεξιοτήτων σε παιδιά με  νευροαναπτυξιακές διαταραχές  </vt:lpstr>
      <vt:lpstr>Προτάσεις κοινωνικο-γνωστικής παρέμβασης για ενίσχυση κοινωνικών δεξιοτήτων</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ΑΝΤΙ ΕΠΙΛΟΓΟΥ</vt:lpstr>
      <vt:lpstr>ΒΙΒΛΙΟΓΡΑΦΙΑ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Anastasia</dc:creator>
  <cp:lastModifiedBy>User</cp:lastModifiedBy>
  <cp:revision>4</cp:revision>
  <dcterms:created xsi:type="dcterms:W3CDTF">2014-09-26T09:18:03Z</dcterms:created>
  <dcterms:modified xsi:type="dcterms:W3CDTF">2018-11-11T13:26:07Z</dcterms:modified>
</cp:coreProperties>
</file>