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2"/>
  </p:notesMasterIdLst>
  <p:sldIdLst>
    <p:sldId id="256" r:id="rId2"/>
    <p:sldId id="279" r:id="rId3"/>
    <p:sldId id="293" r:id="rId4"/>
    <p:sldId id="294" r:id="rId5"/>
    <p:sldId id="295" r:id="rId6"/>
    <p:sldId id="296" r:id="rId7"/>
    <p:sldId id="297" r:id="rId8"/>
    <p:sldId id="302" r:id="rId9"/>
    <p:sldId id="303" r:id="rId10"/>
    <p:sldId id="280" r:id="rId11"/>
    <p:sldId id="366" r:id="rId12"/>
    <p:sldId id="367" r:id="rId13"/>
    <p:sldId id="368" r:id="rId14"/>
    <p:sldId id="369" r:id="rId15"/>
    <p:sldId id="370" r:id="rId16"/>
    <p:sldId id="371" r:id="rId17"/>
    <p:sldId id="304" r:id="rId18"/>
    <p:sldId id="305" r:id="rId19"/>
    <p:sldId id="307" r:id="rId20"/>
    <p:sldId id="308" r:id="rId21"/>
    <p:sldId id="309" r:id="rId22"/>
    <p:sldId id="310" r:id="rId23"/>
    <p:sldId id="311" r:id="rId24"/>
    <p:sldId id="312" r:id="rId25"/>
    <p:sldId id="313" r:id="rId26"/>
    <p:sldId id="339" r:id="rId27"/>
    <p:sldId id="340" r:id="rId28"/>
    <p:sldId id="341" r:id="rId29"/>
    <p:sldId id="342" r:id="rId30"/>
    <p:sldId id="343" r:id="rId31"/>
    <p:sldId id="315" r:id="rId32"/>
    <p:sldId id="316" r:id="rId33"/>
    <p:sldId id="317" r:id="rId34"/>
    <p:sldId id="318" r:id="rId35"/>
    <p:sldId id="319" r:id="rId36"/>
    <p:sldId id="320" r:id="rId37"/>
    <p:sldId id="321" r:id="rId38"/>
    <p:sldId id="351" r:id="rId39"/>
    <p:sldId id="352" r:id="rId40"/>
    <p:sldId id="353" r:id="rId41"/>
    <p:sldId id="354" r:id="rId42"/>
    <p:sldId id="355" r:id="rId43"/>
    <p:sldId id="356" r:id="rId44"/>
    <p:sldId id="324" r:id="rId45"/>
    <p:sldId id="323" r:id="rId46"/>
    <p:sldId id="325" r:id="rId47"/>
    <p:sldId id="326" r:id="rId48"/>
    <p:sldId id="327" r:id="rId49"/>
    <p:sldId id="328" r:id="rId50"/>
    <p:sldId id="329" r:id="rId51"/>
    <p:sldId id="330" r:id="rId52"/>
    <p:sldId id="331" r:id="rId53"/>
    <p:sldId id="344" r:id="rId54"/>
    <p:sldId id="345" r:id="rId55"/>
    <p:sldId id="346" r:id="rId56"/>
    <p:sldId id="347" r:id="rId57"/>
    <p:sldId id="348" r:id="rId58"/>
    <p:sldId id="349" r:id="rId59"/>
    <p:sldId id="350" r:id="rId60"/>
    <p:sldId id="285" r:id="rId61"/>
  </p:sldIdLst>
  <p:sldSz cx="9144000" cy="6858000" type="screen4x3"/>
  <p:notesSz cx="6858000" cy="9144000"/>
  <p:defaultTextStyle>
    <a:defPPr>
      <a:defRPr lang="el-GR"/>
    </a:defPPr>
    <a:lvl1pPr algn="l" rtl="0" fontAlgn="base">
      <a:spcBef>
        <a:spcPct val="0"/>
      </a:spcBef>
      <a:spcAft>
        <a:spcPct val="0"/>
      </a:spcAft>
      <a:defRPr sz="1600" kern="1200">
        <a:solidFill>
          <a:schemeClr val="tx1"/>
        </a:solidFill>
        <a:latin typeface="Tahoma" pitchFamily="34" charset="0"/>
        <a:ea typeface="+mn-ea"/>
        <a:cs typeface="Arial" charset="0"/>
      </a:defRPr>
    </a:lvl1pPr>
    <a:lvl2pPr marL="457200" algn="l" rtl="0" fontAlgn="base">
      <a:spcBef>
        <a:spcPct val="0"/>
      </a:spcBef>
      <a:spcAft>
        <a:spcPct val="0"/>
      </a:spcAft>
      <a:defRPr sz="1600" kern="1200">
        <a:solidFill>
          <a:schemeClr val="tx1"/>
        </a:solidFill>
        <a:latin typeface="Tahoma" pitchFamily="34" charset="0"/>
        <a:ea typeface="+mn-ea"/>
        <a:cs typeface="Arial" charset="0"/>
      </a:defRPr>
    </a:lvl2pPr>
    <a:lvl3pPr marL="914400" algn="l" rtl="0" fontAlgn="base">
      <a:spcBef>
        <a:spcPct val="0"/>
      </a:spcBef>
      <a:spcAft>
        <a:spcPct val="0"/>
      </a:spcAft>
      <a:defRPr sz="1600" kern="1200">
        <a:solidFill>
          <a:schemeClr val="tx1"/>
        </a:solidFill>
        <a:latin typeface="Tahoma" pitchFamily="34" charset="0"/>
        <a:ea typeface="+mn-ea"/>
        <a:cs typeface="Arial" charset="0"/>
      </a:defRPr>
    </a:lvl3pPr>
    <a:lvl4pPr marL="1371600" algn="l" rtl="0" fontAlgn="base">
      <a:spcBef>
        <a:spcPct val="0"/>
      </a:spcBef>
      <a:spcAft>
        <a:spcPct val="0"/>
      </a:spcAft>
      <a:defRPr sz="1600" kern="1200">
        <a:solidFill>
          <a:schemeClr val="tx1"/>
        </a:solidFill>
        <a:latin typeface="Tahoma" pitchFamily="34" charset="0"/>
        <a:ea typeface="+mn-ea"/>
        <a:cs typeface="Arial" charset="0"/>
      </a:defRPr>
    </a:lvl4pPr>
    <a:lvl5pPr marL="1828800" algn="l" rtl="0" fontAlgn="base">
      <a:spcBef>
        <a:spcPct val="0"/>
      </a:spcBef>
      <a:spcAft>
        <a:spcPct val="0"/>
      </a:spcAft>
      <a:defRPr sz="1600" kern="1200">
        <a:solidFill>
          <a:schemeClr val="tx1"/>
        </a:solidFill>
        <a:latin typeface="Tahoma" pitchFamily="34" charset="0"/>
        <a:ea typeface="+mn-ea"/>
        <a:cs typeface="Arial" charset="0"/>
      </a:defRPr>
    </a:lvl5pPr>
    <a:lvl6pPr marL="2286000" algn="l" defTabSz="914400" rtl="0" eaLnBrk="1" latinLnBrk="0" hangingPunct="1">
      <a:defRPr sz="1600" kern="1200">
        <a:solidFill>
          <a:schemeClr val="tx1"/>
        </a:solidFill>
        <a:latin typeface="Tahoma" pitchFamily="34" charset="0"/>
        <a:ea typeface="+mn-ea"/>
        <a:cs typeface="Arial" charset="0"/>
      </a:defRPr>
    </a:lvl6pPr>
    <a:lvl7pPr marL="2743200" algn="l" defTabSz="914400" rtl="0" eaLnBrk="1" latinLnBrk="0" hangingPunct="1">
      <a:defRPr sz="1600" kern="1200">
        <a:solidFill>
          <a:schemeClr val="tx1"/>
        </a:solidFill>
        <a:latin typeface="Tahoma" pitchFamily="34" charset="0"/>
        <a:ea typeface="+mn-ea"/>
        <a:cs typeface="Arial" charset="0"/>
      </a:defRPr>
    </a:lvl7pPr>
    <a:lvl8pPr marL="3200400" algn="l" defTabSz="914400" rtl="0" eaLnBrk="1" latinLnBrk="0" hangingPunct="1">
      <a:defRPr sz="1600" kern="1200">
        <a:solidFill>
          <a:schemeClr val="tx1"/>
        </a:solidFill>
        <a:latin typeface="Tahoma" pitchFamily="34" charset="0"/>
        <a:ea typeface="+mn-ea"/>
        <a:cs typeface="Arial" charset="0"/>
      </a:defRPr>
    </a:lvl8pPr>
    <a:lvl9pPr marL="3657600" algn="l" defTabSz="914400" rtl="0" eaLnBrk="1" latinLnBrk="0" hangingPunct="1">
      <a:defRPr sz="1600"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06"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l-GR"/>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355DF1D7-885E-429C-8555-311F24C83FC4}" type="datetimeFigureOut">
              <a:rPr lang="el-GR"/>
              <a:pPr>
                <a:defRPr/>
              </a:pPr>
              <a:t>11/11/2018</a:t>
            </a:fld>
            <a:endParaRPr lang="el-GR"/>
          </a:p>
        </p:txBody>
      </p:sp>
      <p:sp>
        <p:nvSpPr>
          <p:cNvPr id="6349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l-GR" noProof="0" smtClean="0"/>
              <a:t>Κάντε κλικ για να επεξεργαστείτε τα στυλ κειμένου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l-GR"/>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36E16013-B4B5-486C-84E0-5ECF6EF59DEA}"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3314" name="Rectangle 2"/>
          <p:cNvSpPr>
            <a:spLocks noGrp="1" noChangeArrowheads="1"/>
          </p:cNvSpPr>
          <p:nvPr>
            <p:ph type="ctrTitle" sz="quarter"/>
          </p:nvPr>
        </p:nvSpPr>
        <p:spPr>
          <a:xfrm>
            <a:off x="685800" y="1676400"/>
            <a:ext cx="7772400" cy="1828800"/>
          </a:xfrm>
        </p:spPr>
        <p:txBody>
          <a:bodyPr/>
          <a:lstStyle>
            <a:lvl1pPr>
              <a:defRPr/>
            </a:lvl1pPr>
          </a:lstStyle>
          <a:p>
            <a:r>
              <a:rPr lang="el-GR"/>
              <a:t>Κάντε κλικ για επεξεργασία του τίτλου</a:t>
            </a:r>
          </a:p>
        </p:txBody>
      </p:sp>
      <p:sp>
        <p:nvSpPr>
          <p:cNvPr id="13315"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l-GR"/>
              <a:t>Κάντε κλικ για να επεξεργαστείτε τον υπότιτλο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F577E028-8E94-4106-8C12-43C2628C96AB}"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E9C34C2F-0646-495C-9BC8-D677C783B6B0}"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381000"/>
            <a:ext cx="2057400" cy="57150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381000"/>
            <a:ext cx="6019800" cy="57150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60D66237-427B-4324-BDA5-2221520D400E}"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81000"/>
            <a:ext cx="8229600" cy="1371600"/>
          </a:xfr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457200" y="1981200"/>
            <a:ext cx="8229600" cy="4114800"/>
          </a:xfrm>
        </p:spPr>
        <p:txBody>
          <a:bodyPr/>
          <a:lstStyle/>
          <a:p>
            <a:pPr lvl="0"/>
            <a:endParaRPr lang="el-G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89A6291F-C7DB-4BF7-AC5A-04E406820926}" type="slidenum">
              <a:rPr lang="el-GR"/>
              <a:pPr>
                <a:defRPr/>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Αντικείμενο">
    <p:spTree>
      <p:nvGrpSpPr>
        <p:cNvPr id="1" name=""/>
        <p:cNvGrpSpPr/>
        <p:nvPr/>
      </p:nvGrpSpPr>
      <p:grpSpPr>
        <a:xfrm>
          <a:off x="0" y="0"/>
          <a:ext cx="0" cy="0"/>
          <a:chOff x="0" y="0"/>
          <a:chExt cx="0" cy="0"/>
        </a:xfrm>
      </p:grpSpPr>
      <p:sp>
        <p:nvSpPr>
          <p:cNvPr id="2" name="1 - Θέση περιεχομένου"/>
          <p:cNvSpPr>
            <a:spLocks noGrp="1"/>
          </p:cNvSpPr>
          <p:nvPr>
            <p:ph/>
          </p:nvPr>
        </p:nvSpPr>
        <p:spPr>
          <a:xfrm>
            <a:off x="457200" y="381000"/>
            <a:ext cx="8229600" cy="5715000"/>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p>
        </p:txBody>
      </p:sp>
      <p:sp>
        <p:nvSpPr>
          <p:cNvPr id="5" name="Rectangle 6"/>
          <p:cNvSpPr>
            <a:spLocks noGrp="1" noChangeArrowheads="1"/>
          </p:cNvSpPr>
          <p:nvPr>
            <p:ph type="sldNum" sz="quarter" idx="12"/>
          </p:nvPr>
        </p:nvSpPr>
        <p:spPr>
          <a:ln/>
        </p:spPr>
        <p:txBody>
          <a:bodyPr/>
          <a:lstStyle>
            <a:lvl1pPr>
              <a:defRPr/>
            </a:lvl1pPr>
          </a:lstStyle>
          <a:p>
            <a:pPr>
              <a:defRPr/>
            </a:pPr>
            <a:fld id="{D503E5FD-937D-4436-92B9-FB643200C5C8}"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D395AF01-194F-4330-B87A-F89895505FFB}"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D5C17D10-7E85-4F47-AF11-9D31C58B8528}"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5E390A7B-C9A5-4CAF-BA76-FF5056F6DCA9}"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a:p>
        </p:txBody>
      </p:sp>
      <p:sp>
        <p:nvSpPr>
          <p:cNvPr id="9" name="Rectangle 6"/>
          <p:cNvSpPr>
            <a:spLocks noGrp="1" noChangeArrowheads="1"/>
          </p:cNvSpPr>
          <p:nvPr>
            <p:ph type="sldNum" sz="quarter" idx="12"/>
          </p:nvPr>
        </p:nvSpPr>
        <p:spPr>
          <a:ln/>
        </p:spPr>
        <p:txBody>
          <a:bodyPr/>
          <a:lstStyle>
            <a:lvl1pPr>
              <a:defRPr/>
            </a:lvl1pPr>
          </a:lstStyle>
          <a:p>
            <a:pPr>
              <a:defRPr/>
            </a:pPr>
            <a:fld id="{001DF2BA-6271-474A-A28E-4BDE7592C94A}"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p>
        </p:txBody>
      </p:sp>
      <p:sp>
        <p:nvSpPr>
          <p:cNvPr id="5" name="Rectangle 6"/>
          <p:cNvSpPr>
            <a:spLocks noGrp="1" noChangeArrowheads="1"/>
          </p:cNvSpPr>
          <p:nvPr>
            <p:ph type="sldNum" sz="quarter" idx="12"/>
          </p:nvPr>
        </p:nvSpPr>
        <p:spPr>
          <a:ln/>
        </p:spPr>
        <p:txBody>
          <a:bodyPr/>
          <a:lstStyle>
            <a:lvl1pPr>
              <a:defRPr/>
            </a:lvl1pPr>
          </a:lstStyle>
          <a:p>
            <a:pPr>
              <a:defRPr/>
            </a:pPr>
            <a:fld id="{D81FAD1C-4D72-4325-AE5F-9B12D4873B00}"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16D5837D-EE85-4845-9B9B-D8CA61E287AD}"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00826629-B6B2-47CA-B04E-64899FD83395}"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14FD4D4C-08B4-42EC-B63F-9F0C0F5140EE}"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
        <p:nvSpPr>
          <p:cNvPr id="12291"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229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endParaRPr lang="el-GR"/>
          </a:p>
        </p:txBody>
      </p:sp>
      <p:sp>
        <p:nvSpPr>
          <p:cNvPr id="1229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pPr>
              <a:defRPr/>
            </a:pPr>
            <a:endParaRPr lang="el-GR"/>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pPr>
              <a:defRPr/>
            </a:pPr>
            <a:fld id="{E6E05C35-9C96-4618-A701-D6F977020E95}" type="slidenum">
              <a:rPr lang="el-GR"/>
              <a:pPr>
                <a:defRPr/>
              </a:pPr>
              <a:t>‹#›</a:t>
            </a:fld>
            <a:endParaRPr lang="el-GR"/>
          </a:p>
        </p:txBody>
      </p:sp>
    </p:spTree>
  </p:cSld>
  <p:clrMap bg1="dk2" tx1="lt1" bg2="dk1"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12.xml"/><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4" descr="http://www.buzzle.com/img/articleImages/276688-3213-45.jpg"/>
          <p:cNvPicPr>
            <a:picLocks noChangeAspect="1" noChangeArrowheads="1"/>
          </p:cNvPicPr>
          <p:nvPr/>
        </p:nvPicPr>
        <p:blipFill>
          <a:blip r:embed="rId2">
            <a:lum bright="36000" contrast="-12000"/>
          </a:blip>
          <a:srcRect/>
          <a:stretch>
            <a:fillRect/>
          </a:stretch>
        </p:blipFill>
        <p:spPr bwMode="auto">
          <a:xfrm>
            <a:off x="63500" y="0"/>
            <a:ext cx="9080500" cy="6858000"/>
          </a:xfrm>
          <a:prstGeom prst="rect">
            <a:avLst/>
          </a:prstGeom>
          <a:noFill/>
          <a:ln w="9525">
            <a:noFill/>
            <a:miter lim="800000"/>
            <a:headEnd/>
            <a:tailEnd/>
          </a:ln>
        </p:spPr>
      </p:pic>
      <p:sp>
        <p:nvSpPr>
          <p:cNvPr id="2051" name="Rectangle 3"/>
          <p:cNvSpPr>
            <a:spLocks noGrp="1" noChangeArrowheads="1"/>
          </p:cNvSpPr>
          <p:nvPr>
            <p:ph type="subTitle" idx="1"/>
          </p:nvPr>
        </p:nvSpPr>
        <p:spPr>
          <a:xfrm>
            <a:off x="430213" y="1000125"/>
            <a:ext cx="8462962" cy="4286250"/>
          </a:xfrm>
        </p:spPr>
        <p:txBody>
          <a:bodyPr/>
          <a:lstStyle/>
          <a:p>
            <a:pPr eaLnBrk="1" hangingPunct="1">
              <a:lnSpc>
                <a:spcPct val="90000"/>
              </a:lnSpc>
              <a:defRPr/>
            </a:pPr>
            <a:r>
              <a:rPr lang="el-GR" b="1" smtClean="0">
                <a:solidFill>
                  <a:srgbClr val="162E45"/>
                </a:solidFill>
              </a:rPr>
              <a:t>ΓΕΝΕΤΙΚΑ ΣΥΝΔΡΟΜΑ ΝΟΗΤΙΚΗΣ ΚΑΘΥΣΤΕΡΗΣΗΣ</a:t>
            </a:r>
            <a:r>
              <a:rPr lang="el-GR" sz="2800" b="1" smtClean="0">
                <a:solidFill>
                  <a:srgbClr val="162E45"/>
                </a:solidFill>
              </a:rPr>
              <a:t> </a:t>
            </a:r>
          </a:p>
          <a:p>
            <a:pPr eaLnBrk="1" hangingPunct="1">
              <a:lnSpc>
                <a:spcPct val="90000"/>
              </a:lnSpc>
              <a:defRPr/>
            </a:pPr>
            <a:r>
              <a:rPr lang="el-GR" sz="2800" b="1" smtClean="0">
                <a:solidFill>
                  <a:srgbClr val="162E45"/>
                </a:solidFill>
              </a:rPr>
              <a:t>ΝΕΥΡΟΨΥΧΟΛΟΓΙΚΟ ΠΡΟΤΥΠΟ &amp;</a:t>
            </a:r>
          </a:p>
          <a:p>
            <a:pPr eaLnBrk="1" hangingPunct="1">
              <a:lnSpc>
                <a:spcPct val="90000"/>
              </a:lnSpc>
              <a:defRPr/>
            </a:pPr>
            <a:r>
              <a:rPr lang="el-GR" sz="2800" b="1" smtClean="0">
                <a:solidFill>
                  <a:srgbClr val="162E45"/>
                </a:solidFill>
              </a:rPr>
              <a:t>ΠΡΟΤΑΣΕΙΣ ΓΙΑ ΕΚΠΑΙΔΕΥΤΙΚΗ ΠΑΡΕΜΒΑΣΗ</a:t>
            </a:r>
            <a:endParaRPr lang="en-US" sz="2800" b="1" smtClean="0">
              <a:solidFill>
                <a:srgbClr val="162E45"/>
              </a:solidFill>
            </a:endParaRPr>
          </a:p>
          <a:p>
            <a:pPr eaLnBrk="1" hangingPunct="1">
              <a:lnSpc>
                <a:spcPct val="90000"/>
              </a:lnSpc>
              <a:defRPr/>
            </a:pPr>
            <a:endParaRPr lang="en-US" sz="2800" b="1" smtClean="0">
              <a:solidFill>
                <a:schemeClr val="bg2"/>
              </a:solidFill>
            </a:endParaRPr>
          </a:p>
          <a:p>
            <a:pPr eaLnBrk="1" hangingPunct="1">
              <a:lnSpc>
                <a:spcPct val="90000"/>
              </a:lnSpc>
              <a:defRPr/>
            </a:pPr>
            <a:r>
              <a:rPr lang="en-US" sz="2800" b="1" smtClean="0">
                <a:solidFill>
                  <a:srgbClr val="162E45"/>
                </a:solidFill>
                <a:effectLst/>
              </a:rPr>
              <a:t>(</a:t>
            </a:r>
            <a:r>
              <a:rPr lang="el-GR" sz="2800" b="1" smtClean="0">
                <a:solidFill>
                  <a:srgbClr val="162E45"/>
                </a:solidFill>
                <a:effectLst/>
              </a:rPr>
              <a:t>Σύνδρομο Ευθραύστου Χ χρωμοσώματος, Σύνδρομο </a:t>
            </a:r>
            <a:r>
              <a:rPr lang="en-US" sz="2800" b="1" smtClean="0">
                <a:solidFill>
                  <a:srgbClr val="162E45"/>
                </a:solidFill>
                <a:effectLst/>
              </a:rPr>
              <a:t>Turner, Prader-Willi, Williams)</a:t>
            </a:r>
            <a:endParaRPr lang="el-GR" sz="2800" b="1" smtClean="0">
              <a:solidFill>
                <a:srgbClr val="162E45"/>
              </a:solidFill>
              <a:effectLst/>
            </a:endParaRPr>
          </a:p>
        </p:txBody>
      </p:sp>
      <p:sp>
        <p:nvSpPr>
          <p:cNvPr id="2053" name="Text Box 5"/>
          <p:cNvSpPr txBox="1">
            <a:spLocks noChangeArrowheads="1"/>
          </p:cNvSpPr>
          <p:nvPr/>
        </p:nvSpPr>
        <p:spPr bwMode="auto">
          <a:xfrm>
            <a:off x="4716463" y="5949950"/>
            <a:ext cx="4427537" cy="614363"/>
          </a:xfrm>
          <a:prstGeom prst="rect">
            <a:avLst/>
          </a:prstGeom>
          <a:noFill/>
          <a:ln w="9525">
            <a:noFill/>
            <a:miter lim="800000"/>
            <a:headEnd/>
            <a:tailEnd/>
          </a:ln>
          <a:effectLst/>
        </p:spPr>
        <p:txBody>
          <a:bodyPr>
            <a:spAutoFit/>
          </a:bodyPr>
          <a:lstStyle>
            <a:lvl1pPr eaLnBrk="0" hangingPunct="0">
              <a:defRPr sz="1600">
                <a:solidFill>
                  <a:schemeClr val="tx1"/>
                </a:solidFill>
                <a:latin typeface="Tahoma" pitchFamily="34" charset="0"/>
                <a:cs typeface="Arial" charset="0"/>
              </a:defRPr>
            </a:lvl1pPr>
            <a:lvl2pPr marL="742950" indent="-285750" eaLnBrk="0" hangingPunct="0">
              <a:defRPr sz="1600">
                <a:solidFill>
                  <a:schemeClr val="tx1"/>
                </a:solidFill>
                <a:latin typeface="Tahoma" pitchFamily="34" charset="0"/>
                <a:cs typeface="Arial" charset="0"/>
              </a:defRPr>
            </a:lvl2pPr>
            <a:lvl3pPr marL="1143000" indent="-228600" eaLnBrk="0" hangingPunct="0">
              <a:defRPr sz="1600">
                <a:solidFill>
                  <a:schemeClr val="tx1"/>
                </a:solidFill>
                <a:latin typeface="Tahoma" pitchFamily="34" charset="0"/>
                <a:cs typeface="Arial" charset="0"/>
              </a:defRPr>
            </a:lvl3pPr>
            <a:lvl4pPr marL="1600200" indent="-228600" eaLnBrk="0" hangingPunct="0">
              <a:defRPr sz="1600">
                <a:solidFill>
                  <a:schemeClr val="tx1"/>
                </a:solidFill>
                <a:latin typeface="Tahoma" pitchFamily="34" charset="0"/>
                <a:cs typeface="Arial" charset="0"/>
              </a:defRPr>
            </a:lvl4pPr>
            <a:lvl5pPr marL="2057400" indent="-228600" eaLnBrk="0" hangingPunct="0">
              <a:defRPr sz="1600">
                <a:solidFill>
                  <a:schemeClr val="tx1"/>
                </a:solidFill>
                <a:latin typeface="Tahoma" pitchFamily="34" charset="0"/>
                <a:cs typeface="Arial" charset="0"/>
              </a:defRPr>
            </a:lvl5pPr>
            <a:lvl6pPr marL="2514600" indent="-228600" eaLnBrk="0" fontAlgn="base" hangingPunct="0">
              <a:spcBef>
                <a:spcPct val="0"/>
              </a:spcBef>
              <a:spcAft>
                <a:spcPct val="0"/>
              </a:spcAft>
              <a:defRPr sz="1600">
                <a:solidFill>
                  <a:schemeClr val="tx1"/>
                </a:solidFill>
                <a:latin typeface="Tahoma" pitchFamily="34" charset="0"/>
                <a:cs typeface="Arial" charset="0"/>
              </a:defRPr>
            </a:lvl6pPr>
            <a:lvl7pPr marL="2971800" indent="-228600" eaLnBrk="0" fontAlgn="base" hangingPunct="0">
              <a:spcBef>
                <a:spcPct val="0"/>
              </a:spcBef>
              <a:spcAft>
                <a:spcPct val="0"/>
              </a:spcAft>
              <a:defRPr sz="1600">
                <a:solidFill>
                  <a:schemeClr val="tx1"/>
                </a:solidFill>
                <a:latin typeface="Tahoma" pitchFamily="34" charset="0"/>
                <a:cs typeface="Arial" charset="0"/>
              </a:defRPr>
            </a:lvl7pPr>
            <a:lvl8pPr marL="3429000" indent="-228600" eaLnBrk="0" fontAlgn="base" hangingPunct="0">
              <a:spcBef>
                <a:spcPct val="0"/>
              </a:spcBef>
              <a:spcAft>
                <a:spcPct val="0"/>
              </a:spcAft>
              <a:defRPr sz="1600">
                <a:solidFill>
                  <a:schemeClr val="tx1"/>
                </a:solidFill>
                <a:latin typeface="Tahoma" pitchFamily="34" charset="0"/>
                <a:cs typeface="Arial" charset="0"/>
              </a:defRPr>
            </a:lvl8pPr>
            <a:lvl9pPr marL="3886200" indent="-228600" eaLnBrk="0" fontAlgn="base" hangingPunct="0">
              <a:spcBef>
                <a:spcPct val="0"/>
              </a:spcBef>
              <a:spcAft>
                <a:spcPct val="0"/>
              </a:spcAft>
              <a:defRPr sz="1600">
                <a:solidFill>
                  <a:schemeClr val="tx1"/>
                </a:solidFill>
                <a:latin typeface="Tahoma" pitchFamily="34" charset="0"/>
                <a:cs typeface="Arial" charset="0"/>
              </a:defRPr>
            </a:lvl9pPr>
          </a:lstStyle>
          <a:p>
            <a:pPr algn="ctr" eaLnBrk="1" hangingPunct="1">
              <a:lnSpc>
                <a:spcPct val="70000"/>
              </a:lnSpc>
              <a:spcBef>
                <a:spcPct val="50000"/>
              </a:spcBef>
              <a:defRPr/>
            </a:pPr>
            <a:r>
              <a:rPr lang="el-GR" sz="1800" b="1" dirty="0" smtClean="0">
                <a:solidFill>
                  <a:srgbClr val="002060"/>
                </a:solidFill>
                <a:effectLst>
                  <a:outerShdw blurRad="38100" dist="38100" dir="2700000" algn="tl">
                    <a:srgbClr val="000000"/>
                  </a:outerShdw>
                </a:effectLst>
              </a:rPr>
              <a:t>ΑΛΕΥΡΙΑΔΟΥ ΑΝΑΣΤΑΣΙΑ</a:t>
            </a:r>
          </a:p>
          <a:p>
            <a:pPr algn="ctr" eaLnBrk="1" hangingPunct="1">
              <a:lnSpc>
                <a:spcPct val="70000"/>
              </a:lnSpc>
              <a:spcBef>
                <a:spcPct val="50000"/>
              </a:spcBef>
              <a:defRPr/>
            </a:pPr>
            <a:r>
              <a:rPr lang="el-GR" sz="1800" b="1" smtClean="0">
                <a:solidFill>
                  <a:srgbClr val="002060"/>
                </a:solidFill>
                <a:effectLst>
                  <a:outerShdw blurRad="38100" dist="38100" dir="2700000" algn="tl">
                    <a:srgbClr val="000000"/>
                  </a:outerShdw>
                </a:effectLst>
              </a:rPr>
              <a:t>ΚΑΘΗΓΗΤΡΙΑ </a:t>
            </a:r>
            <a:r>
              <a:rPr lang="el-GR" sz="1800" b="1" dirty="0" smtClean="0">
                <a:solidFill>
                  <a:srgbClr val="002060"/>
                </a:solidFill>
                <a:effectLst>
                  <a:outerShdw blurRad="38100" dist="38100" dir="2700000" algn="tl">
                    <a:srgbClr val="000000"/>
                  </a:outerShdw>
                </a:effectLst>
              </a:rPr>
              <a:t>ΕΙΔΙΚΗΣ ΑΓΩΓΗΣ</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0" y="-315913"/>
            <a:ext cx="8769350" cy="1512888"/>
          </a:xfrm>
        </p:spPr>
        <p:txBody>
          <a:bodyPr/>
          <a:lstStyle/>
          <a:p>
            <a:pPr eaLnBrk="1" hangingPunct="1">
              <a:defRPr/>
            </a:pPr>
            <a:r>
              <a:rPr lang="el-GR" sz="4000" b="1" dirty="0" smtClean="0"/>
              <a:t>ΕΚΠΑΙΔΕΥΤΙΚΕΣ ΠΑΡΕΜΒΑΣΕΙΣ</a:t>
            </a:r>
          </a:p>
        </p:txBody>
      </p:sp>
      <p:graphicFrame>
        <p:nvGraphicFramePr>
          <p:cNvPr id="38950" name="Group 38"/>
          <p:cNvGraphicFramePr>
            <a:graphicFrameLocks noGrp="1"/>
          </p:cNvGraphicFramePr>
          <p:nvPr>
            <p:ph idx="1"/>
          </p:nvPr>
        </p:nvGraphicFramePr>
        <p:xfrm>
          <a:off x="0" y="857250"/>
          <a:ext cx="9144000" cy="5786438"/>
        </p:xfrm>
        <a:graphic>
          <a:graphicData uri="http://schemas.openxmlformats.org/drawingml/2006/table">
            <a:tbl>
              <a:tblPr/>
              <a:tblGrid>
                <a:gridCol w="4644058"/>
                <a:gridCol w="4499942"/>
              </a:tblGrid>
              <a:tr h="11341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2000" b="1" i="0" u="none" strike="noStrike" cap="none" normalizeH="0" baseline="0" dirty="0" smtClean="0">
                          <a:ln>
                            <a:noFill/>
                          </a:ln>
                          <a:solidFill>
                            <a:schemeClr val="tx2"/>
                          </a:solidFill>
                          <a:effectLst>
                            <a:outerShdw blurRad="38100" dist="38100" dir="2700000" algn="tl">
                              <a:srgbClr val="000000"/>
                            </a:outerShdw>
                          </a:effectLst>
                          <a:latin typeface="Tahoma" pitchFamily="34" charset="0"/>
                          <a:cs typeface="Arial" charset="0"/>
                        </a:rPr>
                        <a:t>ΧΑΡΑΚΤΗΡΙΣΤΙΚΑ ΓΝΩΡΙΣΜΑΤΑ</a:t>
                      </a: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2000" b="1" i="0" u="none" strike="noStrike" cap="none" normalizeH="0" baseline="0" dirty="0" smtClean="0">
                          <a:ln>
                            <a:noFill/>
                          </a:ln>
                          <a:solidFill>
                            <a:schemeClr val="tx2"/>
                          </a:solidFill>
                          <a:effectLst>
                            <a:outerShdw blurRad="38100" dist="38100" dir="2700000" algn="tl">
                              <a:srgbClr val="000000"/>
                            </a:outerShdw>
                          </a:effectLst>
                          <a:latin typeface="Tahoma" pitchFamily="34" charset="0"/>
                          <a:cs typeface="Arial" charset="0"/>
                        </a:rPr>
                        <a:t>ΣΥΝΔΡΟΜΟ ΕΥΘΡΑΥΣΤΟΥ Χ</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l-GR" sz="2000" b="1" i="0" u="none" strike="noStrike" cap="none" normalizeH="0" baseline="0" dirty="0" smtClean="0">
                        <a:ln>
                          <a:noFill/>
                        </a:ln>
                        <a:solidFill>
                          <a:schemeClr val="tx2"/>
                        </a:solidFill>
                        <a:effectLst>
                          <a:outerShdw blurRad="38100" dist="38100" dir="2700000" algn="tl">
                            <a:srgbClr val="000000"/>
                          </a:outerShdw>
                        </a:effectLst>
                        <a:latin typeface="Tahom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el-GR" sz="2000" b="1" i="0" u="none" strike="noStrike" cap="none" normalizeH="0" baseline="0" dirty="0" smtClean="0">
                        <a:ln>
                          <a:noFill/>
                        </a:ln>
                        <a:solidFill>
                          <a:schemeClr val="tx2"/>
                        </a:solidFill>
                        <a:effectLst>
                          <a:outerShdw blurRad="38100" dist="38100" dir="2700000" algn="tl">
                            <a:srgbClr val="000000"/>
                          </a:outerShdw>
                        </a:effectLst>
                        <a:latin typeface="Tahom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2000" b="1" i="0" u="none" strike="noStrike" cap="none" normalizeH="0" baseline="0" dirty="0" smtClean="0">
                          <a:ln>
                            <a:noFill/>
                          </a:ln>
                          <a:solidFill>
                            <a:schemeClr val="tx2"/>
                          </a:solidFill>
                          <a:effectLst>
                            <a:outerShdw blurRad="38100" dist="38100" dir="2700000" algn="tl">
                              <a:srgbClr val="000000"/>
                            </a:outerShdw>
                          </a:effectLst>
                          <a:latin typeface="Tahoma" pitchFamily="34" charset="0"/>
                          <a:cs typeface="Arial" charset="0"/>
                        </a:rPr>
                        <a:t>Ε</a:t>
                      </a:r>
                      <a:r>
                        <a:rPr kumimoji="0" lang="en-US" sz="2000" b="1" i="0" u="none" strike="noStrike" cap="none" normalizeH="0" baseline="0" dirty="0" smtClean="0">
                          <a:ln>
                            <a:noFill/>
                          </a:ln>
                          <a:solidFill>
                            <a:schemeClr val="tx2"/>
                          </a:solidFill>
                          <a:effectLst>
                            <a:outerShdw blurRad="38100" dist="38100" dir="2700000" algn="tl">
                              <a:srgbClr val="000000"/>
                            </a:outerShdw>
                          </a:effectLst>
                          <a:latin typeface="Tahoma" pitchFamily="34" charset="0"/>
                          <a:cs typeface="Arial" charset="0"/>
                        </a:rPr>
                        <a:t>K</a:t>
                      </a:r>
                      <a:r>
                        <a:rPr kumimoji="0" lang="el-GR" sz="2000" b="1" i="0" u="none" strike="noStrike" cap="none" normalizeH="0" baseline="0" dirty="0" smtClean="0">
                          <a:ln>
                            <a:noFill/>
                          </a:ln>
                          <a:solidFill>
                            <a:schemeClr val="tx2"/>
                          </a:solidFill>
                          <a:effectLst>
                            <a:outerShdw blurRad="38100" dist="38100" dir="2700000" algn="tl">
                              <a:srgbClr val="000000"/>
                            </a:outerShdw>
                          </a:effectLst>
                          <a:latin typeface="Tahoma" pitchFamily="34" charset="0"/>
                          <a:cs typeface="Arial" charset="0"/>
                        </a:rPr>
                        <a:t>ΠΑΙΔΕΥΤΙΚΗ ΠΑΡΕΜΒΑΣΗ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46523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1800" b="1" i="0" u="none" strike="noStrike" cap="none" normalizeH="0" baseline="0" smtClean="0">
                          <a:ln>
                            <a:noFill/>
                          </a:ln>
                          <a:solidFill>
                            <a:schemeClr val="bg2"/>
                          </a:solidFill>
                          <a:effectLst>
                            <a:outerShdw blurRad="38100" dist="38100" dir="2700000" algn="tl">
                              <a:srgbClr val="000000"/>
                            </a:outerShdw>
                          </a:effectLst>
                          <a:latin typeface="Tahoma" pitchFamily="34" charset="0"/>
                          <a:cs typeface="Arial" charset="0"/>
                        </a:rPr>
                        <a:t>Αποφυγή βλέμματος</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1800" b="1" i="0" u="none" strike="noStrike" cap="none" normalizeH="0" baseline="0" smtClean="0">
                          <a:ln>
                            <a:noFill/>
                          </a:ln>
                          <a:solidFill>
                            <a:schemeClr val="bg2"/>
                          </a:solidFill>
                          <a:effectLst>
                            <a:outerShdw blurRad="38100" dist="38100" dir="2700000" algn="tl">
                              <a:srgbClr val="000000"/>
                            </a:outerShdw>
                          </a:effectLst>
                          <a:latin typeface="Tahoma" pitchFamily="34" charset="0"/>
                          <a:cs typeface="Arial" charset="0"/>
                        </a:rPr>
                        <a:t>Επιμονή</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1800" b="1" i="0" u="none" strike="noStrike" cap="none" normalizeH="0" baseline="0" smtClean="0">
                          <a:ln>
                            <a:noFill/>
                          </a:ln>
                          <a:solidFill>
                            <a:schemeClr val="bg2"/>
                          </a:solidFill>
                          <a:effectLst>
                            <a:outerShdw blurRad="38100" dist="38100" dir="2700000" algn="tl">
                              <a:srgbClr val="000000"/>
                            </a:outerShdw>
                          </a:effectLst>
                          <a:latin typeface="Tahoma" pitchFamily="34" charset="0"/>
                          <a:cs typeface="Arial" charset="0"/>
                        </a:rPr>
                        <a:t>Προβλήματα προσοχής</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1800" b="1" i="0" u="none" strike="noStrike" cap="none" normalizeH="0" baseline="0" smtClean="0">
                          <a:ln>
                            <a:noFill/>
                          </a:ln>
                          <a:solidFill>
                            <a:schemeClr val="bg2"/>
                          </a:solidFill>
                          <a:effectLst>
                            <a:outerShdw blurRad="38100" dist="38100" dir="2700000" algn="tl">
                              <a:srgbClr val="000000"/>
                            </a:outerShdw>
                          </a:effectLst>
                          <a:latin typeface="Tahoma" pitchFamily="34" charset="0"/>
                          <a:cs typeface="Arial" charset="0"/>
                        </a:rPr>
                        <a:t>Κατάθλιψη στα κορίτσια</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1800" b="1" i="0" u="none" strike="noStrike" cap="none" normalizeH="0" baseline="0" smtClean="0">
                          <a:ln>
                            <a:noFill/>
                          </a:ln>
                          <a:solidFill>
                            <a:schemeClr val="bg2"/>
                          </a:solidFill>
                          <a:effectLst>
                            <a:outerShdw blurRad="38100" dist="38100" dir="2700000" algn="tl">
                              <a:srgbClr val="000000"/>
                            </a:outerShdw>
                          </a:effectLst>
                          <a:latin typeface="Tahoma" pitchFamily="34" charset="0"/>
                          <a:cs typeface="Arial" charset="0"/>
                        </a:rPr>
                        <a:t>Ντροπαλότητα</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1800" b="1" i="0" u="none" strike="noStrike" cap="none" normalizeH="0" baseline="0" smtClean="0">
                          <a:ln>
                            <a:noFill/>
                          </a:ln>
                          <a:solidFill>
                            <a:schemeClr val="bg2"/>
                          </a:solidFill>
                          <a:effectLst>
                            <a:outerShdw blurRad="38100" dist="38100" dir="2700000" algn="tl">
                              <a:srgbClr val="000000"/>
                            </a:outerShdw>
                          </a:effectLst>
                          <a:latin typeface="Tahoma" pitchFamily="34" charset="0"/>
                          <a:cs typeface="Arial" charset="0"/>
                        </a:rPr>
                        <a:t>Κοινωνικά άγχη</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1800" b="1" i="0" u="none" strike="noStrike" cap="none" normalizeH="0" baseline="0" smtClean="0">
                          <a:ln>
                            <a:noFill/>
                          </a:ln>
                          <a:solidFill>
                            <a:schemeClr val="bg2"/>
                          </a:solidFill>
                          <a:effectLst>
                            <a:outerShdw blurRad="38100" dist="38100" dir="2700000" algn="tl">
                              <a:srgbClr val="000000"/>
                            </a:outerShdw>
                          </a:effectLst>
                          <a:latin typeface="Tahoma" pitchFamily="34" charset="0"/>
                          <a:cs typeface="Arial" charset="0"/>
                        </a:rPr>
                        <a:t>Υπερκινητικότητα</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1800" b="1" i="0" u="none" strike="noStrike" cap="none" normalizeH="0" baseline="0" smtClean="0">
                          <a:ln>
                            <a:noFill/>
                          </a:ln>
                          <a:solidFill>
                            <a:schemeClr val="bg2"/>
                          </a:solidFill>
                          <a:effectLst>
                            <a:outerShdw blurRad="38100" dist="38100" dir="2700000" algn="tl">
                              <a:srgbClr val="000000"/>
                            </a:outerShdw>
                          </a:effectLst>
                          <a:latin typeface="Tahoma" pitchFamily="34" charset="0"/>
                          <a:cs typeface="Arial" charset="0"/>
                        </a:rPr>
                        <a:t>Χαμηλή αυτοεκτίμηση στα κορίτσια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1800" b="1"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charset="0"/>
                        </a:rPr>
                        <a:t>Ελαχιστοποίηση οπτικών και ακουστικών ερεθισμάτων που αποσπούν προσοχή</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1800" b="1"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charset="0"/>
                        </a:rPr>
                        <a:t>Έμφαση στα ατομικά έργα</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1800" b="1"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charset="0"/>
                        </a:rPr>
                        <a:t>Μείωση της έμφασης στη βραχυπρόθεσμη μνήμη</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1800" b="1"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charset="0"/>
                        </a:rPr>
                        <a:t>Έμφαση στην ολική ανάγνωση </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1800" b="1"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charset="0"/>
                        </a:rPr>
                        <a:t>Μείωση της έμφασης στην οπτική επαφή με το παιδί κατά την ομιλία</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l-GR" sz="1800" b="1" i="0" u="none" strike="noStrike" cap="none" normalizeH="0" baseline="0" dirty="0" smtClean="0">
                          <a:ln>
                            <a:noFill/>
                          </a:ln>
                          <a:solidFill>
                            <a:schemeClr val="bg2"/>
                          </a:solidFill>
                          <a:effectLst>
                            <a:outerShdw blurRad="38100" dist="38100" dir="2700000" algn="tl">
                              <a:srgbClr val="000000"/>
                            </a:outerShdw>
                          </a:effectLst>
                          <a:latin typeface="Tahoma" pitchFamily="34" charset="0"/>
                          <a:cs typeface="Arial" charset="0"/>
                        </a:rPr>
                        <a:t>Δομημένο εκπαιδευτικό πλαίσιο, με γνώριμες, σταθερές και προβλέψιμες ρουτίνες, παιχνίδια στον υπολογιστή για διασκέδαση και στρατηγικές χαλάρωσης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p:spPr>
        <p:txBody>
          <a:bodyPr/>
          <a:lstStyle/>
          <a:p>
            <a:r>
              <a:rPr lang="el-GR" sz="4000" b="1" smtClean="0">
                <a:effectLst/>
              </a:rPr>
              <a:t>Δραστηριότητες ανάπτυξης</a:t>
            </a:r>
            <a:br>
              <a:rPr lang="el-GR" sz="4000" b="1" smtClean="0">
                <a:effectLst/>
              </a:rPr>
            </a:br>
            <a:r>
              <a:rPr lang="el-GR" sz="4000" b="1" smtClean="0">
                <a:effectLst/>
              </a:rPr>
              <a:t>γνωστικών και κοινωνικών δεξιοτήτων</a:t>
            </a:r>
          </a:p>
        </p:txBody>
      </p:sp>
      <p:sp>
        <p:nvSpPr>
          <p:cNvPr id="12291" name="Rectangle 3"/>
          <p:cNvSpPr>
            <a:spLocks noGrp="1" noChangeArrowheads="1"/>
          </p:cNvSpPr>
          <p:nvPr>
            <p:ph type="body" idx="1"/>
          </p:nvPr>
        </p:nvSpPr>
        <p:spPr>
          <a:xfrm>
            <a:off x="107950" y="2133600"/>
            <a:ext cx="8856663" cy="4608513"/>
          </a:xfrm>
          <a:noFill/>
        </p:spPr>
        <p:txBody>
          <a:bodyPr/>
          <a:lstStyle/>
          <a:p>
            <a:pPr>
              <a:lnSpc>
                <a:spcPct val="80000"/>
              </a:lnSpc>
            </a:pPr>
            <a:r>
              <a:rPr lang="el-GR" sz="2400" smtClean="0">
                <a:effectLst/>
              </a:rPr>
              <a:t>Ελαχιστοποίηση οπτικών και ακουστικών ερεθισμάτων που αποσπούν την προσοχή.</a:t>
            </a:r>
          </a:p>
          <a:p>
            <a:pPr>
              <a:lnSpc>
                <a:spcPct val="80000"/>
              </a:lnSpc>
            </a:pPr>
            <a:r>
              <a:rPr lang="el-GR" sz="2400" smtClean="0">
                <a:effectLst/>
              </a:rPr>
              <a:t>Έμφαση στα ατομικά και όχι στα ομαδικά έργα.</a:t>
            </a:r>
          </a:p>
          <a:p>
            <a:pPr>
              <a:lnSpc>
                <a:spcPct val="80000"/>
              </a:lnSpc>
            </a:pPr>
            <a:r>
              <a:rPr lang="el-GR" sz="2400" smtClean="0">
                <a:effectLst/>
              </a:rPr>
              <a:t>Μείωση της έμφασης στη βραχυπρόθεσμη μνήμη.</a:t>
            </a:r>
          </a:p>
          <a:p>
            <a:pPr>
              <a:lnSpc>
                <a:spcPct val="80000"/>
              </a:lnSpc>
            </a:pPr>
            <a:r>
              <a:rPr lang="el-GR" sz="2400" smtClean="0">
                <a:effectLst/>
              </a:rPr>
              <a:t>Μείωση του αριθμού και της συχνότητας των ατόμων που επισκέπτονται το σχολείο ή το σπίτι.</a:t>
            </a:r>
          </a:p>
          <a:p>
            <a:pPr>
              <a:lnSpc>
                <a:spcPct val="80000"/>
              </a:lnSpc>
            </a:pPr>
            <a:r>
              <a:rPr lang="el-GR" sz="2400" smtClean="0">
                <a:effectLst/>
              </a:rPr>
              <a:t>Κάντε συχνά διαλείμματα με στόχο να αποφύγετε τις δυσκολίες προσοχής και την έλλειψη συγκέντρωσης εκ μέρους του παιδιού</a:t>
            </a:r>
          </a:p>
          <a:p>
            <a:pPr>
              <a:lnSpc>
                <a:spcPct val="80000"/>
              </a:lnSpc>
            </a:pPr>
            <a:r>
              <a:rPr lang="el-GR" sz="2400" smtClean="0">
                <a:effectLst/>
              </a:rPr>
              <a:t>Έμφαση στην εξαρτώμενη από το περιβάλλον μάθηση και την ολική μέθοδο προαναγνωστικής δεξιότητας.</a:t>
            </a:r>
          </a:p>
          <a:p>
            <a:pPr>
              <a:lnSpc>
                <a:spcPct val="80000"/>
              </a:lnSpc>
            </a:pPr>
            <a:r>
              <a:rPr lang="el-GR" sz="2400" smtClean="0">
                <a:effectLst/>
              </a:rPr>
              <a:t>Μείωση της έμφασης στην οπτική επαφή με το παιδί κατά την ομιλία.</a:t>
            </a:r>
          </a:p>
          <a:p>
            <a:pPr>
              <a:lnSpc>
                <a:spcPct val="80000"/>
              </a:lnSpc>
            </a:pPr>
            <a:endParaRPr lang="el-GR" sz="2400" smtClean="0">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07950" y="476250"/>
            <a:ext cx="8928100" cy="1276350"/>
          </a:xfrm>
          <a:noFill/>
        </p:spPr>
        <p:txBody>
          <a:bodyPr/>
          <a:lstStyle/>
          <a:p>
            <a:r>
              <a:rPr lang="el-GR" sz="3200" b="1" smtClean="0">
                <a:effectLst/>
                <a:latin typeface="Arial" charset="0"/>
              </a:rPr>
              <a:t>Στρατηγικές παρέμβασης σε σχέση με τις δυσκολίες μάθησης και τα προβλήματα ψυχοκοινωνικής προσαρμογής</a:t>
            </a:r>
            <a:r>
              <a:rPr lang="el-GR" sz="4000" smtClean="0">
                <a:effectLst/>
              </a:rPr>
              <a:t> </a:t>
            </a:r>
          </a:p>
        </p:txBody>
      </p:sp>
      <p:sp>
        <p:nvSpPr>
          <p:cNvPr id="13315" name="Rectangle 3"/>
          <p:cNvSpPr>
            <a:spLocks noGrp="1" noChangeArrowheads="1"/>
          </p:cNvSpPr>
          <p:nvPr>
            <p:ph type="body" idx="1"/>
          </p:nvPr>
        </p:nvSpPr>
        <p:spPr>
          <a:xfrm>
            <a:off x="250825" y="2205038"/>
            <a:ext cx="8642350" cy="4537075"/>
          </a:xfrm>
          <a:noFill/>
        </p:spPr>
        <p:txBody>
          <a:bodyPr/>
          <a:lstStyle/>
          <a:p>
            <a:pPr>
              <a:lnSpc>
                <a:spcPct val="80000"/>
              </a:lnSpc>
            </a:pPr>
            <a:r>
              <a:rPr lang="el-GR" sz="2400" smtClean="0">
                <a:effectLst/>
              </a:rPr>
              <a:t>Τα παιδιά με σύνδρομο εύθραυστου Χ τα καταφέρνουν καλύτερα με τις διδακτικές προσεγγίσεις που δίνουν έμφαση στη </a:t>
            </a:r>
            <a:r>
              <a:rPr lang="el-GR" sz="2400" b="1" smtClean="0">
                <a:effectLst/>
              </a:rPr>
              <a:t>ταυτόχρονη επεξεργασία</a:t>
            </a:r>
            <a:r>
              <a:rPr lang="el-GR" sz="2400" smtClean="0">
                <a:effectLst/>
              </a:rPr>
              <a:t>, παρά  στην κατά σειρά επεξεργασία και στην </a:t>
            </a:r>
            <a:r>
              <a:rPr lang="el-GR" sz="2400" b="1" smtClean="0">
                <a:effectLst/>
              </a:rPr>
              <a:t>λεκτική μακρόχρονη μνήμη</a:t>
            </a:r>
            <a:r>
              <a:rPr lang="el-GR" sz="2400" smtClean="0">
                <a:effectLst/>
              </a:rPr>
              <a:t> σε ένα όμως οικείο εκπαιδευτικό πλαίσιο, </a:t>
            </a:r>
            <a:r>
              <a:rPr lang="el-GR" sz="2400" i="1" smtClean="0">
                <a:effectLst/>
              </a:rPr>
              <a:t>π.χ. να έχουν δίπλα τους μια φωτογραφία της τάξης, της οικογένειας, το αγαπημένο παιχνίδι, αντικείμενα ιδιαίτερου ενδιαφέροντος, κ.ά.).</a:t>
            </a:r>
            <a:r>
              <a:rPr lang="el-GR" sz="2400" smtClean="0">
                <a:effectLst/>
              </a:rPr>
              <a:t> Δηλαδή, συγκρατούν καλύτερα γεγονότα, λεξιλόγιο και γενικές πληροφορίες. Παρέχετε εικόνες, σύμβολα και χάρτες που μπορούν να βοηθήσουν στην οργάνωση του υλικού. Είναι πολύ βοηθητικό για τα παιδιά να μαθαίνουν το ολικό νόημα των λέξεων ή των εννοιών, </a:t>
            </a:r>
            <a:r>
              <a:rPr lang="el-GR" sz="2400" i="1" smtClean="0">
                <a:effectLst/>
              </a:rPr>
              <a:t>π.χ. σχεδιάζοντας, ζωγραφίζοντας τη λέξη ή την έννοια και έχοντας παράλληλα δίπλα τους βοηθητικές καρτέλες με σχετικές εικόνες.</a:t>
            </a:r>
            <a:r>
              <a:rPr lang="el-GR" sz="2400" smtClean="0">
                <a:effectLst/>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a:lstStyle/>
          <a:p>
            <a:r>
              <a:rPr lang="el-GR" sz="3200" b="1" smtClean="0">
                <a:effectLst/>
                <a:latin typeface="Arial" charset="0"/>
              </a:rPr>
              <a:t>Στρατηγικές παρέμβασης σε σχέση με τις δυσκολίες μάθησης και τα προβλήματα ψυχοκοινωνικής προσαρμογής</a:t>
            </a:r>
          </a:p>
        </p:txBody>
      </p:sp>
      <p:sp>
        <p:nvSpPr>
          <p:cNvPr id="14339" name="Rectangle 3"/>
          <p:cNvSpPr>
            <a:spLocks noGrp="1" noChangeArrowheads="1"/>
          </p:cNvSpPr>
          <p:nvPr>
            <p:ph type="body" idx="1"/>
          </p:nvPr>
        </p:nvSpPr>
        <p:spPr>
          <a:xfrm>
            <a:off x="457200" y="1981200"/>
            <a:ext cx="8229600" cy="4543425"/>
          </a:xfrm>
          <a:noFill/>
        </p:spPr>
        <p:txBody>
          <a:bodyPr/>
          <a:lstStyle/>
          <a:p>
            <a:pPr>
              <a:lnSpc>
                <a:spcPct val="80000"/>
              </a:lnSpc>
            </a:pPr>
            <a:r>
              <a:rPr lang="el-GR" sz="2000" b="1" smtClean="0">
                <a:effectLst/>
              </a:rPr>
              <a:t>Τα παιδιά χρειάζεται να μένουν συγκεντρωμένα και να προσέχουν. Δομήστε το περιβάλλον με τέτοιο τρόπο, ώστε να στερείται ακουστικών παρεμβολών και εξωτερικού θορύβου, οι οποίες συχνά ενοχοποιούνται για προβληματικές και ενοχλητικές συμπεριφορές από τη μεριά των παιδιών. Βοηθητικές είναι οι παρεμβάσεις που γίνονται στο χώρο της αίθουσας, </a:t>
            </a:r>
            <a:r>
              <a:rPr lang="el-GR" sz="2000" b="1" i="1" smtClean="0">
                <a:effectLst/>
              </a:rPr>
              <a:t>π.χ. μείωση διασπαστών, μετακίνηση του τραπεζιού μπροστά στον εκπαιδευτικό, τακτικά διαλείμματα στη ήσυχη γωνιά της ξεκούρασης και χαλάρωσης (πίσω στο κουκλοθέατρο ή στα στρωματάκια, μείωση του χρόνου εκτέλεσης των δραστηριοτήτων, ελεύθερος χώρος για κίνηση και εκτόνωση).</a:t>
            </a:r>
            <a:endParaRPr lang="el-GR" sz="2000" b="1" smtClean="0">
              <a:effectLst/>
            </a:endParaRPr>
          </a:p>
          <a:p>
            <a:pPr>
              <a:lnSpc>
                <a:spcPct val="80000"/>
              </a:lnSpc>
            </a:pPr>
            <a:r>
              <a:rPr lang="el-GR" sz="2000" b="1" smtClean="0">
                <a:effectLst/>
              </a:rPr>
              <a:t>Απαιτείται δομημένο εκπαιδευτικό πλαίσιο, με γνώριμες, σταθερές και προβλέψιμες ρουτίνες, καθώς και παιχνίδια στον υπολογιστή για διασκέδαση και στρατηγικές χαλάρωσης με τη χρήση μουσικής.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l-GR" sz="3200" b="1" smtClean="0">
                <a:effectLst/>
                <a:latin typeface="Arial" charset="0"/>
              </a:rPr>
              <a:t>Στρατηγικές παρέμβασης σε σχέση με τις δυσκολίες μάθησης και τα προβλήματα ψυχοκοινωνικής προσαρμογής</a:t>
            </a:r>
          </a:p>
        </p:txBody>
      </p:sp>
      <p:sp>
        <p:nvSpPr>
          <p:cNvPr id="15363" name="Rectangle 3"/>
          <p:cNvSpPr>
            <a:spLocks noGrp="1" noChangeArrowheads="1"/>
          </p:cNvSpPr>
          <p:nvPr>
            <p:ph type="body" idx="1"/>
          </p:nvPr>
        </p:nvSpPr>
        <p:spPr>
          <a:xfrm>
            <a:off x="179388" y="2170113"/>
            <a:ext cx="8785225" cy="4687887"/>
          </a:xfrm>
          <a:noFill/>
        </p:spPr>
        <p:txBody>
          <a:bodyPr/>
          <a:lstStyle/>
          <a:p>
            <a:pPr>
              <a:lnSpc>
                <a:spcPct val="80000"/>
              </a:lnSpc>
            </a:pPr>
            <a:r>
              <a:rPr lang="el-GR" sz="2000" b="1" smtClean="0">
                <a:effectLst/>
                <a:latin typeface="Arial" charset="0"/>
              </a:rPr>
              <a:t>Θα πρέπει να αποφεύγεται η βλεμματική επαφή σε καταστάσεις όπου το παιδί είναι ανήσυχο και αγχωμένο, </a:t>
            </a:r>
            <a:r>
              <a:rPr lang="el-GR" sz="2000" b="1" i="1" smtClean="0">
                <a:effectLst/>
                <a:latin typeface="Arial" charset="0"/>
              </a:rPr>
              <a:t>π.χ. ο εκπαιδευτικός πρέπει να στέκεται από πίσω από το παιδί όταν του μιλάει.</a:t>
            </a:r>
            <a:r>
              <a:rPr lang="el-GR" sz="2000" b="1" smtClean="0">
                <a:effectLst/>
                <a:latin typeface="Arial" charset="0"/>
              </a:rPr>
              <a:t> </a:t>
            </a:r>
          </a:p>
          <a:p>
            <a:pPr>
              <a:lnSpc>
                <a:spcPct val="80000"/>
              </a:lnSpc>
            </a:pPr>
            <a:r>
              <a:rPr lang="el-GR" sz="2000" b="1" smtClean="0">
                <a:effectLst/>
                <a:latin typeface="Arial" charset="0"/>
              </a:rPr>
              <a:t>Χρησιμοποιήστε συγκεκριμένα υλικά για να διδάξετε προμαθηματικές έννοιες και πράξεις. Δώστε επιπρόσθετο χρόνο για να μειώσετε την πιθανότητα εμφάνισης αγχώδους διαταραχής. Χρησιμοποιήστε, όσο το δυνατόν περισσότερο </a:t>
            </a:r>
            <a:r>
              <a:rPr lang="el-GR" sz="2000" b="1" i="1" smtClean="0">
                <a:effectLst/>
                <a:latin typeface="Arial" charset="0"/>
              </a:rPr>
              <a:t>διαγράμματα, κάρτες, πλαστικά σχήματα αντικειμένων, δίνοντας έτσι στα παιδιά μια αίσθηση ολότητας, ασκήσεις αναγνώρισης μορφών με εικόνες, παιχνίδια με άμμο και νερό, ασκήσεις ταξινόμησης, αντιστοίχησης και μοιράσματος αντικειμένων.</a:t>
            </a:r>
            <a:endParaRPr lang="el-GR" sz="2000" b="1" smtClean="0">
              <a:effectLst/>
              <a:latin typeface="Arial" charset="0"/>
            </a:endParaRPr>
          </a:p>
          <a:p>
            <a:pPr>
              <a:lnSpc>
                <a:spcPct val="80000"/>
              </a:lnSpc>
            </a:pPr>
            <a:r>
              <a:rPr lang="el-GR" sz="2000" b="1" smtClean="0">
                <a:effectLst/>
                <a:latin typeface="Arial" charset="0"/>
              </a:rPr>
              <a:t>Δώστε συγκεκριμένες οδηγίες μ’ έναν αργό, απλό και ολικό τρόπο. Χρησιμοποιήστε την στρατηγική της επανάληψης για έργα που απαιτούν τη λειτουργία της βραχύχρονης μνήμης. Οδηγίες που δίνονται μέσω της ακουστικής οδού να συνοδεύονται πάντα από το αντίστοιχο οπτικό υλικό, μεγάλο μέρος του οποίου να αποτελείται από σχεδιαγράμματα.</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p:spPr>
        <p:txBody>
          <a:bodyPr/>
          <a:lstStyle/>
          <a:p>
            <a:r>
              <a:rPr lang="el-GR" sz="3200" b="1" smtClean="0">
                <a:effectLst/>
                <a:latin typeface="Arial" charset="0"/>
              </a:rPr>
              <a:t>Στρατηγικές παρέμβασης σε σχέση με τις δυσκολίες μάθησης και τα προβλήματα ψυχοκοινωνικής προσαρμογής</a:t>
            </a:r>
          </a:p>
        </p:txBody>
      </p:sp>
      <p:sp>
        <p:nvSpPr>
          <p:cNvPr id="16387" name="Rectangle 3"/>
          <p:cNvSpPr>
            <a:spLocks noGrp="1" noChangeArrowheads="1"/>
          </p:cNvSpPr>
          <p:nvPr>
            <p:ph type="body" idx="1"/>
          </p:nvPr>
        </p:nvSpPr>
        <p:spPr>
          <a:xfrm>
            <a:off x="250825" y="1981200"/>
            <a:ext cx="8713788" cy="4616450"/>
          </a:xfrm>
          <a:noFill/>
        </p:spPr>
        <p:txBody>
          <a:bodyPr/>
          <a:lstStyle/>
          <a:p>
            <a:pPr>
              <a:lnSpc>
                <a:spcPct val="80000"/>
              </a:lnSpc>
            </a:pPr>
            <a:r>
              <a:rPr lang="el-GR" sz="2400" b="1" smtClean="0">
                <a:effectLst/>
                <a:latin typeface="Arial" charset="0"/>
              </a:rPr>
              <a:t>Εκμεταλλευτείτε δημιουργικά τις αυξημένες ικανότητες των παιδιών για μίμηση και επίτευξη λειτουργικών δεξιοτήτων ζωής, </a:t>
            </a:r>
            <a:r>
              <a:rPr lang="el-GR" sz="2400" b="1" i="1" smtClean="0">
                <a:effectLst/>
                <a:latin typeface="Arial" charset="0"/>
              </a:rPr>
              <a:t>π.χ. μέσα από παιχνίδια ρόλων, συμβολικά παιχνίδια, δραματοποίηση εκτέλεσης διαδοχικών καθημερινών ασχολιών με βοηθητική χρήση οπτικών πληροφοριών, χρονοδιαγράμματος (υγιεινή σώματος, καθαριότητα, ντύσιμο, φαγητό, κ.ά.) και οπτικών συμβόλων διαφορετικών χρωμάτων για ησυχία, παιχνίδι, εργασία. </a:t>
            </a:r>
            <a:endParaRPr lang="el-GR" sz="2400" b="1" smtClean="0">
              <a:effectLst/>
              <a:latin typeface="Arial" charset="0"/>
            </a:endParaRPr>
          </a:p>
          <a:p>
            <a:pPr>
              <a:lnSpc>
                <a:spcPct val="80000"/>
              </a:lnSpc>
            </a:pPr>
            <a:r>
              <a:rPr lang="el-GR" sz="2400" b="1" smtClean="0">
                <a:effectLst/>
                <a:latin typeface="Arial" charset="0"/>
              </a:rPr>
              <a:t>Αποφύγετε ομαδικές δραστηριότητες που συνήθως δεν αρέσουν στα παιδιά με σύνδρομο εύθραυστου Χ, </a:t>
            </a:r>
            <a:r>
              <a:rPr lang="el-GR" sz="2400" b="1" i="1" smtClean="0">
                <a:effectLst/>
                <a:latin typeface="Arial" charset="0"/>
              </a:rPr>
              <a:t>όπως συναθροίσεις, ώρα ελεύθερου παιχνιδιού,  αφήγηση παραμυθιού στην τάξη, ώρα συζήτησης στον κύκλο και γράψιμο. </a:t>
            </a:r>
            <a:r>
              <a:rPr lang="el-GR" sz="2400" b="1" smtClean="0">
                <a:effectLst/>
                <a:latin typeface="Arial" charset="0"/>
              </a:rPr>
              <a:t>Δημιουργήστε έναν προσωπικό χώρο για το παιδί, όπου θα έχει τα αγαπημένα του αντικείμενα.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p:spPr>
        <p:txBody>
          <a:bodyPr/>
          <a:lstStyle/>
          <a:p>
            <a:r>
              <a:rPr lang="el-GR" sz="3200" b="1" smtClean="0">
                <a:effectLst/>
                <a:latin typeface="Arial" charset="0"/>
              </a:rPr>
              <a:t>Στρατηγικές παρέμβασης σε σχέση με τις δυσκολίες μάθησης και τα προβλήματα ψυχοκοινωνικής προσαρμογής</a:t>
            </a:r>
          </a:p>
        </p:txBody>
      </p:sp>
      <p:sp>
        <p:nvSpPr>
          <p:cNvPr id="17411" name="Rectangle 3"/>
          <p:cNvSpPr>
            <a:spLocks noGrp="1" noChangeArrowheads="1"/>
          </p:cNvSpPr>
          <p:nvPr>
            <p:ph type="body" idx="1"/>
          </p:nvPr>
        </p:nvSpPr>
        <p:spPr>
          <a:xfrm>
            <a:off x="0" y="1981200"/>
            <a:ext cx="9036050" cy="4687888"/>
          </a:xfrm>
          <a:noFill/>
        </p:spPr>
        <p:txBody>
          <a:bodyPr/>
          <a:lstStyle/>
          <a:p>
            <a:pPr>
              <a:lnSpc>
                <a:spcPct val="80000"/>
              </a:lnSpc>
            </a:pPr>
            <a:r>
              <a:rPr lang="el-GR" sz="2000" smtClean="0">
                <a:effectLst/>
              </a:rPr>
              <a:t>Οργανώστε μαζί με το παιδί έναν </a:t>
            </a:r>
            <a:r>
              <a:rPr lang="el-GR" sz="2000" b="1" smtClean="0">
                <a:effectLst/>
              </a:rPr>
              <a:t>πίνακα καθηκόντων</a:t>
            </a:r>
            <a:r>
              <a:rPr lang="el-GR" sz="2000" smtClean="0">
                <a:effectLst/>
              </a:rPr>
              <a:t> και </a:t>
            </a:r>
            <a:r>
              <a:rPr lang="el-GR" sz="2000" b="1" smtClean="0">
                <a:effectLst/>
              </a:rPr>
              <a:t>κανόνων συμπεριφοράς, </a:t>
            </a:r>
            <a:r>
              <a:rPr lang="el-GR" sz="2000" smtClean="0">
                <a:effectLst/>
              </a:rPr>
              <a:t>με τη βοήθεια οπτικών συμβόλων. Αντικαταστήστε τις προφορικές εντολές με πράξεις και προσπαθήστε να διατηρήσετε την ψυχραιμία σας. Δημιουργήστε ένα ανοιχτό, φιλικό, θετικό και ζεστό περιβάλλον αποδοχής και κατανόησης για το παιδί και τους γονείς του.</a:t>
            </a:r>
          </a:p>
          <a:p>
            <a:pPr>
              <a:lnSpc>
                <a:spcPct val="80000"/>
              </a:lnSpc>
            </a:pPr>
            <a:r>
              <a:rPr lang="el-GR" sz="2000" smtClean="0">
                <a:effectLst/>
              </a:rPr>
              <a:t>Προτείνετε στους συμμαθητές να λειτουργήσουν ως </a:t>
            </a:r>
            <a:r>
              <a:rPr lang="el-GR" sz="2000" b="1" smtClean="0">
                <a:effectLst/>
              </a:rPr>
              <a:t>μοντέλα επίδειξης</a:t>
            </a:r>
            <a:r>
              <a:rPr lang="el-GR" sz="2000" smtClean="0">
                <a:effectLst/>
              </a:rPr>
              <a:t> της κατάλληλης συμπεριφοράς. Επιλέξτε φίλους για το παιδί που είναι ήρεμοι, ευγενικοί και συμπονετικοί. Επιτρέψτε παρέες με παιδιά κυρίως μεγαλύτερης ηλικίας, τα οποία θα ξέρουν να αντιμετωπίσουν τις δυσκολίες που θα προκύψουν και θα τους ανακουφίσουν από το άγχος τους.</a:t>
            </a:r>
          </a:p>
          <a:p>
            <a:pPr>
              <a:lnSpc>
                <a:spcPct val="80000"/>
              </a:lnSpc>
            </a:pPr>
            <a:r>
              <a:rPr lang="el-GR" sz="2000" smtClean="0">
                <a:effectLst/>
              </a:rPr>
              <a:t>Ανιχνεύστε περιοχές όπου τα παιδιά εμφανίζουν </a:t>
            </a:r>
            <a:r>
              <a:rPr lang="el-GR" sz="2000" b="1" smtClean="0">
                <a:effectLst/>
              </a:rPr>
              <a:t>κλίση ή ταλέντο,</a:t>
            </a:r>
            <a:r>
              <a:rPr lang="el-GR" sz="2000" smtClean="0">
                <a:effectLst/>
              </a:rPr>
              <a:t> </a:t>
            </a:r>
            <a:r>
              <a:rPr lang="el-GR" sz="2000" i="1" smtClean="0">
                <a:effectLst/>
              </a:rPr>
              <a:t>όπως τις τέχνες, το θέατρο (υποδύοντας κάποιον ρόλο που τους αρέσει), τη μουσική, το χορό.</a:t>
            </a:r>
            <a:endParaRPr lang="el-GR" sz="2000" b="1" smtClean="0">
              <a:effectLst/>
            </a:endParaRPr>
          </a:p>
          <a:p>
            <a:pPr>
              <a:lnSpc>
                <a:spcPct val="80000"/>
              </a:lnSpc>
            </a:pPr>
            <a:r>
              <a:rPr lang="el-GR" sz="2000" b="1" smtClean="0">
                <a:effectLst/>
              </a:rPr>
              <a:t>Ενθαρρύνετε τα παιδιά να συμμετέχουν στις δραστηριότητες</a:t>
            </a:r>
            <a:r>
              <a:rPr lang="el-GR" sz="2000" smtClean="0">
                <a:effectLst/>
              </a:rPr>
              <a:t> του σχολείου και στη συζήτηση, εκφράζοντας τις ιδέες και τα συναισθήματά τους. </a:t>
            </a:r>
            <a:r>
              <a:rPr lang="el-GR" sz="2000" i="1" smtClean="0">
                <a:effectLst/>
              </a:rPr>
              <a:t>Βοηθητικά είναι τα παιχνίδια ρόλων για διαφορετικές κοινωνικές καταστάσεις.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285875"/>
          </a:xfrm>
        </p:spPr>
        <p:txBody>
          <a:bodyPr/>
          <a:lstStyle/>
          <a:p>
            <a:pPr eaLnBrk="1" hangingPunct="1">
              <a:defRPr/>
            </a:pPr>
            <a:r>
              <a:rPr lang="el-GR" b="1" dirty="0" smtClean="0"/>
              <a:t>Σύνδρομο </a:t>
            </a:r>
            <a:r>
              <a:rPr lang="en-US" b="1" dirty="0" smtClean="0"/>
              <a:t>Turner</a:t>
            </a:r>
            <a:endParaRPr lang="el-GR" b="1" dirty="0" smtClean="0"/>
          </a:p>
        </p:txBody>
      </p:sp>
      <p:pic>
        <p:nvPicPr>
          <p:cNvPr id="18435" name="Picture 2" descr="http://www.bebekkokusu.com/news/articlefiles/422-turner.jpg"/>
          <p:cNvPicPr>
            <a:picLocks noChangeAspect="1" noChangeArrowheads="1"/>
          </p:cNvPicPr>
          <p:nvPr/>
        </p:nvPicPr>
        <p:blipFill>
          <a:blip r:embed="rId2"/>
          <a:srcRect/>
          <a:stretch>
            <a:fillRect/>
          </a:stretch>
        </p:blipFill>
        <p:spPr bwMode="auto">
          <a:xfrm>
            <a:off x="0" y="2286000"/>
            <a:ext cx="2428875" cy="3429000"/>
          </a:xfrm>
          <a:prstGeom prst="rect">
            <a:avLst/>
          </a:prstGeom>
          <a:noFill/>
          <a:ln w="9525">
            <a:noFill/>
            <a:miter lim="800000"/>
            <a:headEnd/>
            <a:tailEnd/>
          </a:ln>
        </p:spPr>
      </p:pic>
      <p:pic>
        <p:nvPicPr>
          <p:cNvPr id="18436" name="Picture 4" descr="http://learn.genetics.utah.edu/content/disorders/whataregd/turner/images/turner_person.jpg"/>
          <p:cNvPicPr>
            <a:picLocks noChangeAspect="1" noChangeArrowheads="1"/>
          </p:cNvPicPr>
          <p:nvPr/>
        </p:nvPicPr>
        <p:blipFill>
          <a:blip r:embed="rId3"/>
          <a:srcRect/>
          <a:stretch>
            <a:fillRect/>
          </a:stretch>
        </p:blipFill>
        <p:spPr bwMode="auto">
          <a:xfrm>
            <a:off x="6429375" y="1071563"/>
            <a:ext cx="2500313" cy="5072062"/>
          </a:xfrm>
          <a:prstGeom prst="rect">
            <a:avLst/>
          </a:prstGeom>
          <a:noFill/>
          <a:ln w="9525">
            <a:noFill/>
            <a:miter lim="800000"/>
            <a:headEnd/>
            <a:tailEnd/>
          </a:ln>
        </p:spPr>
      </p:pic>
      <p:pic>
        <p:nvPicPr>
          <p:cNvPr id="18437" name="Picture 6" descr="http://www.novonordisk.co.uk/Images/2007/turner-syndrome-katie-and-friends-2.jpg"/>
          <p:cNvPicPr>
            <a:picLocks noChangeAspect="1" noChangeArrowheads="1"/>
          </p:cNvPicPr>
          <p:nvPr/>
        </p:nvPicPr>
        <p:blipFill>
          <a:blip r:embed="rId4"/>
          <a:srcRect/>
          <a:stretch>
            <a:fillRect/>
          </a:stretch>
        </p:blipFill>
        <p:spPr bwMode="auto">
          <a:xfrm>
            <a:off x="2643188" y="1571625"/>
            <a:ext cx="3748087" cy="2571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3 - Ορθογώνιο"/>
          <p:cNvSpPr>
            <a:spLocks noChangeArrowheads="1"/>
          </p:cNvSpPr>
          <p:nvPr/>
        </p:nvSpPr>
        <p:spPr bwMode="auto">
          <a:xfrm>
            <a:off x="500063" y="428625"/>
            <a:ext cx="8429625" cy="6391275"/>
          </a:xfrm>
          <a:prstGeom prst="rect">
            <a:avLst/>
          </a:prstGeom>
          <a:noFill/>
          <a:ln w="9525">
            <a:noFill/>
            <a:miter lim="800000"/>
            <a:headEnd/>
            <a:tailEnd/>
          </a:ln>
        </p:spPr>
        <p:txBody>
          <a:bodyPr>
            <a:spAutoFit/>
          </a:bodyPr>
          <a:lstStyle/>
          <a:p>
            <a:pPr algn="just"/>
            <a:r>
              <a:rPr lang="el-GR" sz="2000" b="1"/>
              <a:t>Το σύνδρομο </a:t>
            </a:r>
            <a:r>
              <a:rPr lang="en-US" sz="2000" b="1"/>
              <a:t>Turner</a:t>
            </a:r>
            <a:r>
              <a:rPr lang="el-GR" sz="2000" b="1"/>
              <a:t>, ή αλλιώς γοναδική δυσγένεση ή ωοθηκική δυσγένεση, είναι μία σχετικά ασυνήθης διαταραχή των φυλετικών χρωμοσωμάτων, που οδηγεί σε παθολογική φυλετική ανάπτυξη σε θήλεις. Το σύνδρομο περιγράφηκε για πρώτη φορά από τον παιδίατρο </a:t>
            </a:r>
            <a:r>
              <a:rPr lang="en-US" sz="2000" b="1"/>
              <a:t>Ullrich</a:t>
            </a:r>
            <a:r>
              <a:rPr lang="el-GR" sz="2000" b="1"/>
              <a:t> (1930), στη συνέχεια από τον ενδοκρινολόγο </a:t>
            </a:r>
            <a:r>
              <a:rPr lang="en-US" sz="2000" b="1"/>
              <a:t>Turner</a:t>
            </a:r>
            <a:r>
              <a:rPr lang="el-GR" sz="2000" b="1"/>
              <a:t> (1938) και τον </a:t>
            </a:r>
            <a:r>
              <a:rPr lang="es-ES_tradnl" sz="2000" b="1"/>
              <a:t>Ford</a:t>
            </a:r>
            <a:r>
              <a:rPr lang="el-GR" sz="2000" b="1"/>
              <a:t> και τους συνεργάτες του (1959). Προκύπτει από την απώλεια κάποιου γενετικού υλικού του φυλετικού χρωμοσώματος Χ, ή και ολόκληρου του χρωμοσώματος. Πρόκειται, λοιπόν, για ένα γενετικό σύνδρομο που εμφανίζεται αποκλειστικά στις θήλεις και οφείλεται σε μία χρωμοσωμική ανωμαλία που συμβαίνει στο 23</a:t>
            </a:r>
            <a:r>
              <a:rPr lang="el-GR" sz="2000" b="1" baseline="30000"/>
              <a:t>ο</a:t>
            </a:r>
            <a:r>
              <a:rPr lang="el-GR" sz="2000" b="1"/>
              <a:t> χρωμόσωμα. Αντί δηλαδή του τυπικού καρυότυπου ΧΧ, το δεύτερο χρωμόσωμα είναι απών [ΧΟ] (</a:t>
            </a:r>
            <a:r>
              <a:rPr lang="en-US" sz="2000" b="1"/>
              <a:t>Harris</a:t>
            </a:r>
            <a:r>
              <a:rPr lang="el-GR" sz="2000" b="1"/>
              <a:t>, 1995). Αυτός ο παθολογικός καρυότυπος γράφεται ως 45ΧΟ. Στο 60% των περιπτώσεων απουσιάζει εντελώς το ένα από τα δύο Χ χρωμοσώματα, ενώ στις υπόλοιπες περιπτώσεις: α) υπάρχει εξάλειψη ή μετατόπιση τμήματος ενός φυλετικού χρωμοσώματος και β) μωσαϊκισμός </a:t>
            </a:r>
            <a:r>
              <a:rPr lang="el-GR" sz="2000" b="1" i="1"/>
              <a:t>(όπου συνυπάρχουν φυσιολογικά και μη κύτταρα)</a:t>
            </a:r>
            <a:r>
              <a:rPr lang="el-GR" sz="2000" b="1"/>
              <a:t> (</a:t>
            </a:r>
            <a:r>
              <a:rPr lang="en-US" sz="2000" b="1"/>
              <a:t>Albertsson</a:t>
            </a:r>
            <a:r>
              <a:rPr lang="el-GR" sz="2000" b="1"/>
              <a:t>-</a:t>
            </a:r>
            <a:r>
              <a:rPr lang="en-US" sz="2000" b="1"/>
              <a:t>Wikland</a:t>
            </a:r>
            <a:r>
              <a:rPr lang="el-GR" sz="2000" b="1"/>
              <a:t> &amp; </a:t>
            </a:r>
            <a:r>
              <a:rPr lang="en-US" sz="2000" b="1"/>
              <a:t>Ranke</a:t>
            </a:r>
            <a:r>
              <a:rPr lang="el-GR" sz="2000" b="1"/>
              <a:t>, 1995).</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81000"/>
            <a:ext cx="8229600" cy="1547813"/>
          </a:xfrm>
        </p:spPr>
        <p:txBody>
          <a:bodyPr/>
          <a:lstStyle/>
          <a:p>
            <a:pPr eaLnBrk="1" hangingPunct="1">
              <a:defRPr/>
            </a:pPr>
            <a:r>
              <a:rPr lang="el-GR" b="1" dirty="0" smtClean="0"/>
              <a:t>Συχνότητα εμφάνισης </a:t>
            </a:r>
            <a:r>
              <a:rPr lang="el-GR" dirty="0" smtClean="0"/>
              <a:t/>
            </a:r>
            <a:br>
              <a:rPr lang="el-GR" dirty="0" smtClean="0"/>
            </a:br>
            <a:endParaRPr lang="el-GR" dirty="0" smtClean="0"/>
          </a:p>
        </p:txBody>
      </p:sp>
      <p:sp>
        <p:nvSpPr>
          <p:cNvPr id="3" name="2 - Θέση περιεχομένου"/>
          <p:cNvSpPr>
            <a:spLocks noGrp="1"/>
          </p:cNvSpPr>
          <p:nvPr>
            <p:ph idx="1"/>
          </p:nvPr>
        </p:nvSpPr>
        <p:spPr>
          <a:xfrm>
            <a:off x="285750" y="1428750"/>
            <a:ext cx="8401050" cy="4929188"/>
          </a:xfrm>
        </p:spPr>
        <p:txBody>
          <a:bodyPr/>
          <a:lstStyle/>
          <a:p>
            <a:pPr algn="just" eaLnBrk="1" hangingPunct="1">
              <a:defRPr/>
            </a:pPr>
            <a:r>
              <a:rPr lang="el-GR" sz="2800" b="1" dirty="0" smtClean="0"/>
              <a:t>Η συχνότητα του συνδρόμου </a:t>
            </a:r>
            <a:r>
              <a:rPr lang="en-US" sz="2800" b="1" dirty="0" smtClean="0"/>
              <a:t>Turner</a:t>
            </a:r>
            <a:r>
              <a:rPr lang="el-GR" sz="2800" b="1" dirty="0" smtClean="0"/>
              <a:t> στο γενικό πληθυσμό είναι περίπου 1:2000 με 1:5000 γεννήσεις βιώσιμων κοριτσιών (</a:t>
            </a:r>
            <a:r>
              <a:rPr lang="en-US" sz="2800" b="1" dirty="0" smtClean="0"/>
              <a:t>Palmer</a:t>
            </a:r>
            <a:r>
              <a:rPr lang="el-GR" sz="2800" b="1" dirty="0" smtClean="0"/>
              <a:t> &amp; </a:t>
            </a:r>
            <a:r>
              <a:rPr lang="en-US" sz="2800" b="1" dirty="0" smtClean="0"/>
              <a:t>Reichmann</a:t>
            </a:r>
            <a:r>
              <a:rPr lang="el-GR" sz="2800" b="1" dirty="0" smtClean="0"/>
              <a:t>, 1976. </a:t>
            </a:r>
            <a:r>
              <a:rPr lang="en-US" sz="2800" b="1" dirty="0" smtClean="0"/>
              <a:t>Ross et al</a:t>
            </a:r>
            <a:r>
              <a:rPr lang="el-GR" sz="2800" b="1" dirty="0" smtClean="0"/>
              <a:t>., 2000). </a:t>
            </a:r>
            <a:r>
              <a:rPr lang="en-US" sz="2800" b="1" dirty="0" smtClean="0"/>
              <a:t>H</a:t>
            </a:r>
            <a:r>
              <a:rPr lang="el-GR" sz="2800" b="1" dirty="0" smtClean="0"/>
              <a:t> αντιπροσώπευση είναι παρόμοια σε διαφορετικές φυλές και εθνότητες. Τα περισσότερα έμβρυα με </a:t>
            </a:r>
            <a:r>
              <a:rPr lang="el-GR" sz="2800" b="1" dirty="0" err="1" smtClean="0"/>
              <a:t>καρυότυπο</a:t>
            </a:r>
            <a:r>
              <a:rPr lang="el-GR" sz="2800" b="1" dirty="0" smtClean="0"/>
              <a:t> 45ΧΟ αποβάλλονται αυτόματα, οπότε η συχνότητα του συνδρόμου συνολικά εκτιμάται ότι μπορεί να φθάνει το 2% όλων των συλλήψεων (Τριάρχου, 2006).</a:t>
            </a:r>
          </a:p>
          <a:p>
            <a:pPr algn="just" eaLnBrk="1" hangingPunct="1">
              <a:defRPr/>
            </a:pPr>
            <a:endParaRPr lang="el-GR"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23850" y="381000"/>
            <a:ext cx="8569325" cy="1371600"/>
          </a:xfrm>
        </p:spPr>
        <p:txBody>
          <a:bodyPr/>
          <a:lstStyle/>
          <a:p>
            <a:pPr eaLnBrk="1" hangingPunct="1">
              <a:defRPr/>
            </a:pPr>
            <a:r>
              <a:rPr lang="el-GR" sz="4000" b="1" smtClean="0"/>
              <a:t>ΣΥΝΔΡΟΜΟ ΕΥΘΡΑΥΣΤΟΥ Χ ΧΡΩΜΟΣΩΜΑΤΟΣ</a:t>
            </a:r>
            <a:br>
              <a:rPr lang="el-GR" sz="4000" b="1" smtClean="0"/>
            </a:br>
            <a:endParaRPr lang="el-GR" sz="4000" b="1" smtClean="0"/>
          </a:p>
        </p:txBody>
      </p:sp>
      <p:pic>
        <p:nvPicPr>
          <p:cNvPr id="3075" name="Picture 4" descr="1607914706_e37c8e9084[1]"/>
          <p:cNvPicPr>
            <a:picLocks noChangeAspect="1" noChangeArrowheads="1"/>
          </p:cNvPicPr>
          <p:nvPr/>
        </p:nvPicPr>
        <p:blipFill>
          <a:blip r:embed="rId2"/>
          <a:srcRect/>
          <a:stretch>
            <a:fillRect/>
          </a:stretch>
        </p:blipFill>
        <p:spPr bwMode="auto">
          <a:xfrm>
            <a:off x="0" y="1628775"/>
            <a:ext cx="4643438" cy="4895850"/>
          </a:xfrm>
          <a:prstGeom prst="rect">
            <a:avLst/>
          </a:prstGeom>
          <a:noFill/>
          <a:ln w="9525">
            <a:noFill/>
            <a:miter lim="800000"/>
            <a:headEnd/>
            <a:tailEnd/>
          </a:ln>
        </p:spPr>
      </p:pic>
      <p:pic>
        <p:nvPicPr>
          <p:cNvPr id="3076" name="Picture 6" descr="nfxf2[1]"/>
          <p:cNvPicPr>
            <a:picLocks noChangeAspect="1" noChangeArrowheads="1"/>
          </p:cNvPicPr>
          <p:nvPr/>
        </p:nvPicPr>
        <p:blipFill>
          <a:blip r:embed="rId3"/>
          <a:srcRect/>
          <a:stretch>
            <a:fillRect/>
          </a:stretch>
        </p:blipFill>
        <p:spPr bwMode="auto">
          <a:xfrm>
            <a:off x="6480175" y="3644900"/>
            <a:ext cx="2663825" cy="3213100"/>
          </a:xfrm>
          <a:prstGeom prst="rect">
            <a:avLst/>
          </a:prstGeom>
          <a:noFill/>
          <a:ln w="9525">
            <a:noFill/>
            <a:miter lim="800000"/>
            <a:headEnd/>
            <a:tailEnd/>
          </a:ln>
        </p:spPr>
      </p:pic>
      <p:pic>
        <p:nvPicPr>
          <p:cNvPr id="3077" name="Picture 5" descr="poster-child016[1]"/>
          <p:cNvPicPr>
            <a:picLocks noChangeAspect="1" noChangeArrowheads="1"/>
          </p:cNvPicPr>
          <p:nvPr/>
        </p:nvPicPr>
        <p:blipFill>
          <a:blip r:embed="rId4"/>
          <a:srcRect/>
          <a:stretch>
            <a:fillRect/>
          </a:stretch>
        </p:blipFill>
        <p:spPr bwMode="auto">
          <a:xfrm>
            <a:off x="4932363" y="1557338"/>
            <a:ext cx="2232025" cy="2520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81000"/>
            <a:ext cx="8229600" cy="1047750"/>
          </a:xfrm>
        </p:spPr>
        <p:txBody>
          <a:bodyPr/>
          <a:lstStyle/>
          <a:p>
            <a:pPr eaLnBrk="1" hangingPunct="1">
              <a:defRPr/>
            </a:pPr>
            <a:r>
              <a:rPr lang="el-GR" b="1" dirty="0" smtClean="0"/>
              <a:t>Σωματικά χαρακτηριστικά </a:t>
            </a:r>
            <a:r>
              <a:rPr lang="el-GR" dirty="0" smtClean="0"/>
              <a:t/>
            </a:r>
            <a:br>
              <a:rPr lang="el-GR" dirty="0" smtClean="0"/>
            </a:br>
            <a:endParaRPr lang="el-GR" dirty="0" smtClean="0"/>
          </a:p>
        </p:txBody>
      </p:sp>
      <p:sp>
        <p:nvSpPr>
          <p:cNvPr id="3" name="2 - Θέση περιεχομένου"/>
          <p:cNvSpPr>
            <a:spLocks noGrp="1"/>
          </p:cNvSpPr>
          <p:nvPr>
            <p:ph idx="1"/>
          </p:nvPr>
        </p:nvSpPr>
        <p:spPr>
          <a:xfrm>
            <a:off x="428625" y="1071563"/>
            <a:ext cx="8229600" cy="4614862"/>
          </a:xfrm>
        </p:spPr>
        <p:txBody>
          <a:bodyPr/>
          <a:lstStyle/>
          <a:p>
            <a:pPr algn="just" eaLnBrk="1" hangingPunct="1">
              <a:defRPr/>
            </a:pPr>
            <a:r>
              <a:rPr lang="el-GR" sz="2000" b="1" dirty="0" smtClean="0"/>
              <a:t>Τα χαρακτηριστικά του συνδρόμου είναι η μη ύπαρξη των δευτερευόντων χαρακτηριστικών του φύλου </a:t>
            </a:r>
            <a:r>
              <a:rPr lang="el-GR" sz="2000" b="1" i="1" dirty="0" smtClean="0"/>
              <a:t>(ανύπαρκτο στήθος, αμηνόρροια, </a:t>
            </a:r>
            <a:r>
              <a:rPr lang="el-GR" sz="2000" b="1" i="1" dirty="0" err="1" smtClean="0"/>
              <a:t>δυσγένεση</a:t>
            </a:r>
            <a:r>
              <a:rPr lang="el-GR" sz="2000" b="1" i="1" dirty="0" smtClean="0"/>
              <a:t> και </a:t>
            </a:r>
            <a:r>
              <a:rPr lang="el-GR" sz="2000" b="1" i="1" dirty="0" err="1" smtClean="0"/>
              <a:t>υπογονιμότητα</a:t>
            </a:r>
            <a:r>
              <a:rPr lang="el-GR" sz="2000" b="1" i="1" dirty="0" smtClean="0"/>
              <a:t> των ωοθηκών),</a:t>
            </a:r>
            <a:r>
              <a:rPr lang="el-GR" sz="2000" b="1" dirty="0" smtClean="0"/>
              <a:t> χαμηλό ανάστημα, στην ενήλικη ζωή το ύψος τους δεν ξεπερνά το 1,45</a:t>
            </a:r>
            <a:r>
              <a:rPr lang="en-US" sz="2000" b="1" dirty="0" smtClean="0"/>
              <a:t>m</a:t>
            </a:r>
            <a:r>
              <a:rPr lang="el-GR" sz="2000" b="1" dirty="0" smtClean="0"/>
              <a:t> (</a:t>
            </a:r>
            <a:r>
              <a:rPr lang="en-US" sz="2000" b="1" dirty="0" smtClean="0"/>
              <a:t>Ranke</a:t>
            </a:r>
            <a:r>
              <a:rPr lang="el-GR" sz="2000" b="1" dirty="0" smtClean="0"/>
              <a:t>, 1996), κοντός λαιμός, υποπλασία στα δάχτυλα, ήπιες σκελετικές διαταραχές, καταπονημένη ωλένη </a:t>
            </a:r>
            <a:r>
              <a:rPr lang="el-GR" sz="2000" b="1" i="1" dirty="0" smtClean="0"/>
              <a:t>(τα χέρια λυγίζουν ελαφρώς στους αγκώνες), </a:t>
            </a:r>
            <a:r>
              <a:rPr lang="el-GR" sz="2000" b="1" dirty="0" smtClean="0"/>
              <a:t>και άλλα ιατρικά προβλήματα, κυρίως νεφρική, καρδιακή δυσπλασία και εξασθένιση ακοής.</a:t>
            </a:r>
          </a:p>
          <a:p>
            <a:pPr algn="just" eaLnBrk="1" hangingPunct="1">
              <a:defRPr/>
            </a:pPr>
            <a:r>
              <a:rPr lang="el-GR" sz="2000" b="1" dirty="0" smtClean="0"/>
              <a:t>Οι ωοθήκες στα κορίτσια με σύνδρομο </a:t>
            </a:r>
            <a:r>
              <a:rPr lang="en-US" sz="2000" b="1" dirty="0" smtClean="0"/>
              <a:t>Turner</a:t>
            </a:r>
            <a:r>
              <a:rPr lang="el-GR" sz="2000" b="1" dirty="0" smtClean="0"/>
              <a:t> αναπτύσσονται κανονικά μέχρι τον 4</a:t>
            </a:r>
            <a:r>
              <a:rPr lang="el-GR" sz="2000" b="1" baseline="30000" dirty="0" smtClean="0"/>
              <a:t>ο</a:t>
            </a:r>
            <a:r>
              <a:rPr lang="el-GR" sz="2000" b="1" dirty="0" smtClean="0"/>
              <a:t> μήνα της κυοφορίας τους. Εξαιτίας της έλλειψης παραγωγής οιστρογόνων, τα κορίτσια δεν ωριμάζουν αναπαραγωγικά και εμφανίζουν στειρότητα. Ωστόσο, πολλά άτομα περνούν αρκετά προσαρμοσμένη ζωή. Με τη βοήθεια μάλιστα, των σύγχρονων τεχνικών της υποβοηθούμενης αναπαραγωγής, μερικές γυναίκες κατόρθωσαν να φέρουν στον κόσμο υγιή παιδιά (</a:t>
            </a:r>
            <a:r>
              <a:rPr lang="en-US" sz="2000" b="1" dirty="0" err="1" smtClean="0"/>
              <a:t>Rovet</a:t>
            </a:r>
            <a:r>
              <a:rPr lang="el-GR" sz="2000" b="1" dirty="0" smtClean="0"/>
              <a:t> &amp; </a:t>
            </a:r>
            <a:r>
              <a:rPr lang="en-US" sz="2000" b="1" dirty="0" smtClean="0"/>
              <a:t>Buchanan</a:t>
            </a:r>
            <a:r>
              <a:rPr lang="el-GR" sz="2000" b="1" dirty="0" smtClean="0"/>
              <a:t>, 1999).</a:t>
            </a:r>
          </a:p>
          <a:p>
            <a:pPr eaLnBrk="1" hangingPunct="1">
              <a:defRPr/>
            </a:pPr>
            <a:endParaRPr lang="el-GR"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hangingPunct="1">
              <a:defRPr/>
            </a:pPr>
            <a:r>
              <a:rPr lang="el-GR" b="1" dirty="0" smtClean="0"/>
              <a:t>Νοητική λειτουργία</a:t>
            </a:r>
            <a:r>
              <a:rPr lang="el-GR" dirty="0" smtClean="0"/>
              <a:t/>
            </a:r>
            <a:br>
              <a:rPr lang="el-GR" dirty="0" smtClean="0"/>
            </a:br>
            <a:endParaRPr lang="el-GR" dirty="0" smtClean="0"/>
          </a:p>
        </p:txBody>
      </p:sp>
      <p:sp>
        <p:nvSpPr>
          <p:cNvPr id="3" name="2 - Θέση περιεχομένου"/>
          <p:cNvSpPr>
            <a:spLocks noGrp="1"/>
          </p:cNvSpPr>
          <p:nvPr>
            <p:ph idx="1"/>
          </p:nvPr>
        </p:nvSpPr>
        <p:spPr>
          <a:xfrm>
            <a:off x="214313" y="1500188"/>
            <a:ext cx="8715375" cy="4595812"/>
          </a:xfrm>
        </p:spPr>
        <p:txBody>
          <a:bodyPr/>
          <a:lstStyle/>
          <a:p>
            <a:pPr algn="just" eaLnBrk="1" hangingPunct="1">
              <a:defRPr/>
            </a:pPr>
            <a:r>
              <a:rPr lang="el-GR" sz="2000" b="1" dirty="0" smtClean="0"/>
              <a:t>Η νοημοσύνη τους κυμαίνεται συνήθως στα φυσιολογικά επίπεδα. Η </a:t>
            </a:r>
            <a:r>
              <a:rPr lang="en-US" sz="2000" b="1" dirty="0" err="1" smtClean="0"/>
              <a:t>Swillen</a:t>
            </a:r>
            <a:r>
              <a:rPr lang="el-GR" sz="2000" b="1" dirty="0" smtClean="0"/>
              <a:t> (1993) εξέτασε 50 </a:t>
            </a:r>
            <a:r>
              <a:rPr lang="el-GR" sz="2000" b="1" dirty="0" err="1" smtClean="0"/>
              <a:t>θήλεις</a:t>
            </a:r>
            <a:r>
              <a:rPr lang="el-GR" sz="2000" b="1" dirty="0" smtClean="0"/>
              <a:t> με σύνδρομο </a:t>
            </a:r>
            <a:r>
              <a:rPr lang="en-US" sz="2000" b="1" dirty="0" smtClean="0"/>
              <a:t>Turner</a:t>
            </a:r>
            <a:r>
              <a:rPr lang="el-GR" sz="2000" b="1" dirty="0" smtClean="0"/>
              <a:t> (4-20 ετών). Διαπίστωσε ότι οι 25 από τις 50 (50%) είχαν νοημοσύνη του μέσου όρου (δείκτης νοημοσύνης από 90 έως 109). Χαμηλή/Οριακή νοημοσύνη διαπιστώθηκε στο 32% των περιπτώσεων (16 από τις 50), ενώ το 10% είχε νοητική υστέρηση (5 από τις 50 μία είχε ελαφρά, 2 μέτρια και 2 βαριά νοητική υστέρηση). Τέλος το 8% (4 από τις 50) είχαν δείκτη νοημοσύνης πάνω από το μέσο όρο. </a:t>
            </a:r>
          </a:p>
          <a:p>
            <a:pPr algn="just" eaLnBrk="1" hangingPunct="1">
              <a:defRPr/>
            </a:pPr>
            <a:r>
              <a:rPr lang="el-GR" sz="2000" b="1" dirty="0" smtClean="0"/>
              <a:t>Σε μία ανασκόπηση η </a:t>
            </a:r>
            <a:r>
              <a:rPr lang="en-US" sz="2000" b="1" dirty="0" err="1" smtClean="0"/>
              <a:t>Rovet</a:t>
            </a:r>
            <a:r>
              <a:rPr lang="el-GR" sz="2000" b="1" dirty="0" smtClean="0"/>
              <a:t> (1990), περιγράφοντας τα ευρήματα 226 περιπτώσεων, βρήκε ότι ο μέσος όρος του δείκτη νοημοσύνης στις </a:t>
            </a:r>
            <a:r>
              <a:rPr lang="el-GR" sz="2000" b="1" dirty="0" err="1" smtClean="0"/>
              <a:t>θήλεις</a:t>
            </a:r>
            <a:r>
              <a:rPr lang="el-GR" sz="2000" b="1" dirty="0" smtClean="0"/>
              <a:t> με το σύνδρομο ήταν 94.6, δείκτης στατιστικώς χαμηλότερος, συγκρινόμενος με αυτόν της ομάδας ελέγχου (103.9).</a:t>
            </a:r>
          </a:p>
          <a:p>
            <a:pPr algn="just" eaLnBrk="1" hangingPunct="1">
              <a:defRPr/>
            </a:pPr>
            <a:endParaRPr lang="el-GR"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81000"/>
            <a:ext cx="8229600" cy="1333500"/>
          </a:xfrm>
        </p:spPr>
        <p:txBody>
          <a:bodyPr/>
          <a:lstStyle/>
          <a:p>
            <a:pPr eaLnBrk="1" hangingPunct="1">
              <a:defRPr/>
            </a:pPr>
            <a:r>
              <a:rPr lang="el-GR" b="1" dirty="0" smtClean="0"/>
              <a:t>Προβλήματα συμπεριφοράς και προσωπικότητα</a:t>
            </a:r>
            <a:r>
              <a:rPr lang="el-GR" dirty="0" smtClean="0"/>
              <a:t/>
            </a:r>
            <a:br>
              <a:rPr lang="el-GR" dirty="0" smtClean="0"/>
            </a:br>
            <a:endParaRPr lang="el-GR" dirty="0" smtClean="0"/>
          </a:p>
        </p:txBody>
      </p:sp>
      <p:sp>
        <p:nvSpPr>
          <p:cNvPr id="3" name="2 - Θέση περιεχομένου"/>
          <p:cNvSpPr>
            <a:spLocks noGrp="1"/>
          </p:cNvSpPr>
          <p:nvPr>
            <p:ph idx="1"/>
          </p:nvPr>
        </p:nvSpPr>
        <p:spPr>
          <a:xfrm>
            <a:off x="214313" y="1500188"/>
            <a:ext cx="8715375" cy="4595812"/>
          </a:xfrm>
        </p:spPr>
        <p:txBody>
          <a:bodyPr/>
          <a:lstStyle/>
          <a:p>
            <a:pPr algn="just" eaLnBrk="1" hangingPunct="1">
              <a:defRPr/>
            </a:pPr>
            <a:r>
              <a:rPr lang="el-GR" sz="1800" b="1" dirty="0" smtClean="0"/>
              <a:t>Τα νεαρά κορίτσια με σύνδρομο </a:t>
            </a:r>
            <a:r>
              <a:rPr lang="en-US" sz="1800" b="1" dirty="0" smtClean="0"/>
              <a:t>Turner</a:t>
            </a:r>
            <a:r>
              <a:rPr lang="el-GR" sz="1800" b="1" dirty="0" smtClean="0"/>
              <a:t> παρουσιάζουν αυξημένα ποσοστά υπερδραστηριότητας, είναι περισσότερο νευρικά και ανώριμα (</a:t>
            </a:r>
            <a:r>
              <a:rPr lang="en-US" sz="1800" b="1" dirty="0" err="1" smtClean="0"/>
              <a:t>Rovet</a:t>
            </a:r>
            <a:r>
              <a:rPr lang="el-GR" sz="1800" b="1" dirty="0" smtClean="0"/>
              <a:t>, 1995), ενώ γύρω στην εφηβεία υπάρχει τάση προς </a:t>
            </a:r>
            <a:r>
              <a:rPr lang="el-GR" sz="1800" b="1" dirty="0" err="1" smtClean="0"/>
              <a:t>υποδραστηριότητα</a:t>
            </a:r>
            <a:r>
              <a:rPr lang="el-GR" sz="1800" b="1" dirty="0" smtClean="0"/>
              <a:t>. Έχουν λιγότερες κοινωνικές σχέσεις, μεγαλύτερη δυσκολία στην προσαρμογή στο σχολείο και περισσότερα προβλήματα συγκέντρωσης (</a:t>
            </a:r>
            <a:r>
              <a:rPr lang="en-US" sz="1800" b="1" dirty="0" err="1" smtClean="0"/>
              <a:t>Rovet</a:t>
            </a:r>
            <a:r>
              <a:rPr lang="el-GR" sz="1800" b="1" dirty="0" smtClean="0"/>
              <a:t> &amp; </a:t>
            </a:r>
            <a:r>
              <a:rPr lang="en-US" sz="1800" b="1" dirty="0" smtClean="0"/>
              <a:t>Ireland</a:t>
            </a:r>
            <a:r>
              <a:rPr lang="el-GR" sz="1800" b="1" dirty="0" smtClean="0"/>
              <a:t>, 1994), ενώ έχουν χαμηλό αίσθημα αυτοπεποίθησης (</a:t>
            </a:r>
            <a:r>
              <a:rPr lang="en-US" sz="1800" b="1" dirty="0" err="1" smtClean="0"/>
              <a:t>Rovet</a:t>
            </a:r>
            <a:r>
              <a:rPr lang="el-GR" sz="1800" b="1" dirty="0" smtClean="0"/>
              <a:t>, 1995). Στην έρευνα της </a:t>
            </a:r>
            <a:r>
              <a:rPr lang="en-US" sz="1800" b="1" dirty="0" err="1" smtClean="0"/>
              <a:t>Rovet</a:t>
            </a:r>
            <a:r>
              <a:rPr lang="el-GR" sz="1800" b="1" dirty="0" smtClean="0"/>
              <a:t> (1995), τα κορίτσια, ιδιαίτερα κατά την περίοδο της εφηβείας, παρουσίαζαν υψηλά ποσοστά κοινωνικής απόσυρσης, κατάθλιψης και προβλημάτων προσοχής. Επιπρόσθετα, ανέφεραν αυξημένη συχνότητα φοβιών και καταναγκαστικών συμπεριφορών. </a:t>
            </a:r>
          </a:p>
          <a:p>
            <a:pPr algn="just" eaLnBrk="1" hangingPunct="1">
              <a:defRPr/>
            </a:pPr>
            <a:r>
              <a:rPr lang="el-GR" sz="1800" b="1" dirty="0" smtClean="0"/>
              <a:t>Απ’ την άλλη, ο </a:t>
            </a:r>
            <a:r>
              <a:rPr lang="en-US" sz="1800" b="1" dirty="0" smtClean="0"/>
              <a:t>McCauley</a:t>
            </a:r>
            <a:r>
              <a:rPr lang="el-GR" sz="1800" b="1" dirty="0" smtClean="0"/>
              <a:t> (1990) διαπιστώνει ότι οι ενήλικες γυναίκες με σύνδρομο </a:t>
            </a:r>
            <a:r>
              <a:rPr lang="en-US" sz="1800" b="1" dirty="0" smtClean="0"/>
              <a:t>Turner</a:t>
            </a:r>
            <a:r>
              <a:rPr lang="el-GR" sz="1800" b="1" dirty="0" smtClean="0"/>
              <a:t> δεν έχουν υψηλά ποσοστά βαριάς ψυχοπαθολογίας, όμως είναι επιρρεπείς σε κατάθλιψη μέτριας βαρύτητας, εξαιτίας κυρίως του χαμηλού αισθήματος αυτοπεποίθησης. Το αίσθημα αυτό σχετίζονταν με τον αριθμό και τη βαρύτητα των σωματικών τους χαρακτηριστικών. Επιπρόσθετα, παρουσιάζουν κοινωνική ανωριμότητα, πτωχές διαπροσωπικές σχέσεις και νευρική ανορεξία (</a:t>
            </a:r>
            <a:r>
              <a:rPr lang="en-US" sz="1800" b="1" dirty="0" smtClean="0"/>
              <a:t>Harris</a:t>
            </a:r>
            <a:r>
              <a:rPr lang="el-GR" sz="1800" b="1" dirty="0" smtClean="0"/>
              <a:t>, 1995).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81000"/>
            <a:ext cx="8229600" cy="976313"/>
          </a:xfrm>
        </p:spPr>
        <p:txBody>
          <a:bodyPr/>
          <a:lstStyle/>
          <a:p>
            <a:pPr eaLnBrk="1" hangingPunct="1">
              <a:defRPr/>
            </a:pPr>
            <a:r>
              <a:rPr lang="el-GR" b="1" dirty="0" smtClean="0"/>
              <a:t>Σύνδρομο </a:t>
            </a:r>
            <a:r>
              <a:rPr lang="en-US" b="1" dirty="0" smtClean="0"/>
              <a:t>Turner</a:t>
            </a:r>
            <a:r>
              <a:rPr lang="el-GR" dirty="0" smtClean="0"/>
              <a:t/>
            </a:r>
            <a:br>
              <a:rPr lang="el-GR" dirty="0" smtClean="0"/>
            </a:br>
            <a:r>
              <a:rPr lang="el-GR" b="1" dirty="0" smtClean="0"/>
              <a:t>Δυνατότητες</a:t>
            </a:r>
            <a:endParaRPr lang="el-GR" dirty="0" smtClean="0"/>
          </a:p>
        </p:txBody>
      </p:sp>
      <p:sp>
        <p:nvSpPr>
          <p:cNvPr id="3" name="2 - Θέση περιεχομένου"/>
          <p:cNvSpPr>
            <a:spLocks noGrp="1"/>
          </p:cNvSpPr>
          <p:nvPr>
            <p:ph idx="1"/>
          </p:nvPr>
        </p:nvSpPr>
        <p:spPr>
          <a:xfrm>
            <a:off x="457200" y="1785938"/>
            <a:ext cx="8229600" cy="4572000"/>
          </a:xfrm>
        </p:spPr>
        <p:txBody>
          <a:bodyPr/>
          <a:lstStyle/>
          <a:p>
            <a:pPr algn="just" eaLnBrk="1" hangingPunct="1">
              <a:defRPr/>
            </a:pPr>
            <a:r>
              <a:rPr lang="el-GR" sz="2400" b="1" dirty="0" smtClean="0"/>
              <a:t>Αν και η συχνότητα νοητικής καθυστέρησης σε αυτή την ομάδα παιδιών είναι υψηλότερη από αυτήν στο φυσιολογικό πληθυσμό, πολλά κορίτσια έχουν φυσιολογική ή οριακή ευφυΐα. </a:t>
            </a:r>
          </a:p>
          <a:p>
            <a:pPr algn="just" eaLnBrk="1" hangingPunct="1">
              <a:buFont typeface="Wingdings" pitchFamily="2" charset="2"/>
              <a:buNone/>
              <a:defRPr/>
            </a:pPr>
            <a:endParaRPr lang="el-GR" sz="2400" b="1" dirty="0" smtClean="0"/>
          </a:p>
          <a:p>
            <a:pPr algn="just" eaLnBrk="1" hangingPunct="1">
              <a:defRPr/>
            </a:pPr>
            <a:r>
              <a:rPr lang="el-GR" sz="2400" b="1" dirty="0" smtClean="0"/>
              <a:t>Ο προφορικός λόγος  είναι συνήθως στα πλαίσια της τυπικής ανάπτυξης. </a:t>
            </a:r>
          </a:p>
          <a:p>
            <a:pPr algn="just" eaLnBrk="1" hangingPunct="1">
              <a:buFont typeface="Wingdings" pitchFamily="2" charset="2"/>
              <a:buNone/>
              <a:defRPr/>
            </a:pPr>
            <a:endParaRPr lang="el-GR" sz="2400" b="1" dirty="0" smtClean="0"/>
          </a:p>
          <a:p>
            <a:pPr algn="just" eaLnBrk="1" hangingPunct="1">
              <a:defRPr/>
            </a:pPr>
            <a:r>
              <a:rPr lang="el-GR" sz="2400" b="1" dirty="0" smtClean="0"/>
              <a:t>Στην πλειονότητα τα άτομα αυτά είναι  κοινωνικά προσαρμοσμένα, χωρίς ιδιαίτερες ενδείξεις ψυχοπαθολογίας.</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81000"/>
            <a:ext cx="8229600" cy="1047750"/>
          </a:xfrm>
        </p:spPr>
        <p:txBody>
          <a:bodyPr/>
          <a:lstStyle/>
          <a:p>
            <a:pPr eaLnBrk="1" hangingPunct="1">
              <a:defRPr/>
            </a:pPr>
            <a:r>
              <a:rPr lang="el-GR" b="1" dirty="0" smtClean="0"/>
              <a:t> Σύνδρομο </a:t>
            </a:r>
            <a:r>
              <a:rPr lang="en-US" b="1" dirty="0" smtClean="0"/>
              <a:t>Turner </a:t>
            </a:r>
            <a:r>
              <a:rPr lang="el-GR" b="1" dirty="0" smtClean="0"/>
              <a:t/>
            </a:r>
            <a:br>
              <a:rPr lang="el-GR" b="1" dirty="0" smtClean="0"/>
            </a:br>
            <a:r>
              <a:rPr lang="el-GR" b="1" dirty="0" smtClean="0"/>
              <a:t>Δυσκολίες</a:t>
            </a:r>
            <a:endParaRPr lang="el-GR" dirty="0" smtClean="0"/>
          </a:p>
        </p:txBody>
      </p:sp>
      <p:sp>
        <p:nvSpPr>
          <p:cNvPr id="3" name="2 - Θέση περιεχομένου"/>
          <p:cNvSpPr>
            <a:spLocks noGrp="1"/>
          </p:cNvSpPr>
          <p:nvPr>
            <p:ph idx="1"/>
          </p:nvPr>
        </p:nvSpPr>
        <p:spPr>
          <a:xfrm>
            <a:off x="214313" y="1785938"/>
            <a:ext cx="8715375" cy="4000500"/>
          </a:xfrm>
        </p:spPr>
        <p:txBody>
          <a:bodyPr/>
          <a:lstStyle/>
          <a:p>
            <a:pPr algn="just" eaLnBrk="1" hangingPunct="1">
              <a:defRPr/>
            </a:pPr>
            <a:r>
              <a:rPr lang="el-GR" sz="1800" b="1" dirty="0" smtClean="0"/>
              <a:t>Προβλήματα στις </a:t>
            </a:r>
            <a:r>
              <a:rPr lang="el-GR" sz="1800" b="1" dirty="0" err="1" smtClean="0"/>
              <a:t>οπτικοχωρικές</a:t>
            </a:r>
            <a:r>
              <a:rPr lang="el-GR" sz="1800" b="1" dirty="0" smtClean="0"/>
              <a:t> ικανότητες</a:t>
            </a:r>
          </a:p>
          <a:p>
            <a:pPr algn="just" eaLnBrk="1" hangingPunct="1">
              <a:defRPr/>
            </a:pPr>
            <a:r>
              <a:rPr lang="el-GR" sz="1800" b="1" dirty="0" smtClean="0"/>
              <a:t>Προβλήματα στις </a:t>
            </a:r>
            <a:r>
              <a:rPr lang="el-GR" sz="1800" b="1" dirty="0" err="1" smtClean="0"/>
              <a:t>οπτικοαντιληπτικές</a:t>
            </a:r>
            <a:r>
              <a:rPr lang="el-GR" sz="1800" b="1" dirty="0" smtClean="0"/>
              <a:t> ικανότητες</a:t>
            </a:r>
          </a:p>
          <a:p>
            <a:pPr algn="just" eaLnBrk="1" hangingPunct="1">
              <a:defRPr/>
            </a:pPr>
            <a:r>
              <a:rPr lang="el-GR" sz="1800" b="1" dirty="0" smtClean="0"/>
              <a:t>Προβλήματα στον </a:t>
            </a:r>
            <a:r>
              <a:rPr lang="el-GR" sz="1800" b="1" dirty="0" err="1" smtClean="0"/>
              <a:t>οπτικοκινητικό</a:t>
            </a:r>
            <a:r>
              <a:rPr lang="el-GR" sz="1800" b="1" dirty="0" smtClean="0"/>
              <a:t> συντονισμό</a:t>
            </a:r>
          </a:p>
          <a:p>
            <a:pPr algn="just" eaLnBrk="1" hangingPunct="1">
              <a:defRPr/>
            </a:pPr>
            <a:r>
              <a:rPr lang="el-GR" sz="1800" b="1" dirty="0" smtClean="0"/>
              <a:t>Προβλήματα στα μαθηματικά</a:t>
            </a:r>
          </a:p>
          <a:p>
            <a:pPr algn="just" eaLnBrk="1" hangingPunct="1">
              <a:defRPr/>
            </a:pPr>
            <a:r>
              <a:rPr lang="el-GR" sz="1800" b="1" dirty="0" smtClean="0"/>
              <a:t>Προβλήματα στην προσοχή &amp; συγκέντρωση</a:t>
            </a:r>
          </a:p>
          <a:p>
            <a:pPr algn="just" eaLnBrk="1" hangingPunct="1">
              <a:defRPr/>
            </a:pPr>
            <a:r>
              <a:rPr lang="el-GR" sz="1800" b="1" dirty="0" smtClean="0"/>
              <a:t>Προβλήματα στη βραχύχρονη οπτική μνήμη</a:t>
            </a:r>
          </a:p>
          <a:p>
            <a:pPr algn="just" eaLnBrk="1" hangingPunct="1">
              <a:defRPr/>
            </a:pPr>
            <a:r>
              <a:rPr lang="el-GR" sz="1800" b="1" dirty="0" smtClean="0"/>
              <a:t>Προβλήματα στις εκτελεστικές λειτουργίες</a:t>
            </a:r>
          </a:p>
          <a:p>
            <a:pPr algn="just" eaLnBrk="1" hangingPunct="1">
              <a:defRPr/>
            </a:pPr>
            <a:r>
              <a:rPr lang="el-GR" sz="1800" b="1" dirty="0" smtClean="0"/>
              <a:t>Υπερδραστηριότητα &amp; νευρικότητα</a:t>
            </a:r>
          </a:p>
          <a:p>
            <a:pPr algn="just" eaLnBrk="1" hangingPunct="1">
              <a:defRPr/>
            </a:pPr>
            <a:r>
              <a:rPr lang="el-GR" sz="1800" b="1" dirty="0" smtClean="0"/>
              <a:t>Χαμηλή αυτοπεποίθηση &amp; αυτοεκτίμηση</a:t>
            </a:r>
          </a:p>
          <a:p>
            <a:pPr algn="just" eaLnBrk="1" hangingPunct="1">
              <a:defRPr/>
            </a:pPr>
            <a:r>
              <a:rPr lang="el-GR" sz="1800" b="1" dirty="0" smtClean="0"/>
              <a:t>Ελαφρά κατάθλιψη</a:t>
            </a:r>
          </a:p>
          <a:p>
            <a:pPr algn="just" eaLnBrk="1" hangingPunct="1">
              <a:defRPr/>
            </a:pPr>
            <a:r>
              <a:rPr lang="el-GR" sz="1800" b="1" dirty="0" smtClean="0"/>
              <a:t>Κοινωνική ανασφάλεια</a:t>
            </a:r>
          </a:p>
          <a:p>
            <a:pPr algn="just" eaLnBrk="1" hangingPunct="1">
              <a:defRPr/>
            </a:pPr>
            <a:r>
              <a:rPr lang="el-GR" sz="1800" b="1" dirty="0" smtClean="0"/>
              <a:t>Δυσκολία στην αναγνώριση συναισθήματος και συγκίνησης σε πρόσωπα</a:t>
            </a:r>
          </a:p>
          <a:p>
            <a:pPr algn="just" eaLnBrk="1" hangingPunct="1">
              <a:defRPr/>
            </a:pPr>
            <a:r>
              <a:rPr lang="el-GR" sz="1800" b="1" dirty="0" smtClean="0"/>
              <a:t>Λίγες κοινωνικές σχέσεις</a:t>
            </a:r>
          </a:p>
          <a:p>
            <a:pPr algn="just" eaLnBrk="1" hangingPunct="1">
              <a:defRPr/>
            </a:pPr>
            <a:r>
              <a:rPr lang="el-GR" sz="1800" b="1" dirty="0" smtClean="0"/>
              <a:t>Δυσκολίες προσαρμογής στο σχολείο</a:t>
            </a:r>
          </a:p>
          <a:p>
            <a:pPr eaLnBrk="1" hangingPunct="1">
              <a:defRPr/>
            </a:pPr>
            <a:endParaRPr lang="el-GR"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81000"/>
            <a:ext cx="8229600" cy="904875"/>
          </a:xfrm>
        </p:spPr>
        <p:txBody>
          <a:bodyPr/>
          <a:lstStyle/>
          <a:p>
            <a:pPr eaLnBrk="1" hangingPunct="1">
              <a:defRPr/>
            </a:pPr>
            <a:r>
              <a:rPr lang="el-GR" b="1" dirty="0" smtClean="0"/>
              <a:t>Προτεινόμενη εκπαιδευτική παρέμβαση</a:t>
            </a:r>
            <a:endParaRPr lang="el-GR" dirty="0" smtClean="0"/>
          </a:p>
        </p:txBody>
      </p:sp>
      <p:sp>
        <p:nvSpPr>
          <p:cNvPr id="3" name="2 - Θέση περιεχομένου"/>
          <p:cNvSpPr>
            <a:spLocks noGrp="1"/>
          </p:cNvSpPr>
          <p:nvPr>
            <p:ph idx="1"/>
          </p:nvPr>
        </p:nvSpPr>
        <p:spPr>
          <a:xfrm>
            <a:off x="285750" y="1857375"/>
            <a:ext cx="8501063" cy="3714750"/>
          </a:xfrm>
        </p:spPr>
        <p:txBody>
          <a:bodyPr/>
          <a:lstStyle/>
          <a:p>
            <a:pPr algn="just" eaLnBrk="1" hangingPunct="1">
              <a:defRPr/>
            </a:pPr>
            <a:r>
              <a:rPr lang="el-GR" sz="1800" b="1" dirty="0" smtClean="0"/>
              <a:t>Εξοικείωση με τη μέθοδο διδασκαλίας.</a:t>
            </a:r>
          </a:p>
          <a:p>
            <a:pPr algn="just" eaLnBrk="1" hangingPunct="1">
              <a:defRPr/>
            </a:pPr>
            <a:r>
              <a:rPr lang="el-GR" sz="1800" b="1" dirty="0" smtClean="0"/>
              <a:t>Ανάπτυξη δεξιοτήτων οργάνωσης, μελέτης και διαχείρισης του χρόνου.</a:t>
            </a:r>
          </a:p>
          <a:p>
            <a:pPr algn="just" eaLnBrk="1" hangingPunct="1">
              <a:defRPr/>
            </a:pPr>
            <a:r>
              <a:rPr lang="el-GR" sz="1800" b="1" dirty="0" smtClean="0"/>
              <a:t>Άμεση πρόσβαση στη μάθηση μέσω ηλεκτρονικού υπολογιστή και στη χρήση αριθμομηχανών.</a:t>
            </a:r>
          </a:p>
          <a:p>
            <a:pPr algn="just" eaLnBrk="1" hangingPunct="1">
              <a:defRPr/>
            </a:pPr>
            <a:r>
              <a:rPr lang="el-GR" sz="1800" b="1" dirty="0" smtClean="0"/>
              <a:t>Έμφαση κυρίως στις καλές γλωσσικές δεξιότητες.</a:t>
            </a:r>
          </a:p>
          <a:p>
            <a:pPr algn="just" eaLnBrk="1" hangingPunct="1">
              <a:defRPr/>
            </a:pPr>
            <a:r>
              <a:rPr lang="el-GR" sz="1800" b="1" dirty="0" smtClean="0"/>
              <a:t>Επιπλέον χρόνος για την ολοκλήρωση των εργασιών.</a:t>
            </a:r>
          </a:p>
          <a:p>
            <a:pPr algn="just" eaLnBrk="1" hangingPunct="1">
              <a:defRPr/>
            </a:pPr>
            <a:r>
              <a:rPr lang="el-GR" sz="1800" b="1" dirty="0" smtClean="0"/>
              <a:t>Παράλληλες δραστηριότητες ακουστικής αντίληψης και χρήσης γλωσσικών δεξιοτήτων</a:t>
            </a:r>
          </a:p>
          <a:p>
            <a:pPr algn="just" eaLnBrk="1" hangingPunct="1">
              <a:defRPr/>
            </a:pPr>
            <a:r>
              <a:rPr lang="el-GR" sz="1800" b="1" dirty="0" smtClean="0"/>
              <a:t>Όταν παρουσιάζονται δυσκολίες στις </a:t>
            </a:r>
            <a:r>
              <a:rPr lang="el-GR" sz="1800" b="1" dirty="0" err="1" smtClean="0"/>
              <a:t>προμαθηματικές</a:t>
            </a:r>
            <a:r>
              <a:rPr lang="el-GR" sz="1800" b="1" dirty="0" smtClean="0"/>
              <a:t> έννοιες και στην αριθμητική, καλό θα είναι τα προβλήματα να χωρίζονται σε επιμέρους βήματα και να γίνεται επανέλεγχος της διαδικασίας. </a:t>
            </a:r>
          </a:p>
          <a:p>
            <a:pPr algn="just" eaLnBrk="1" hangingPunct="1">
              <a:defRPr/>
            </a:pPr>
            <a:r>
              <a:rPr lang="el-GR" sz="1800" b="1" dirty="0" smtClean="0"/>
              <a:t>Εκπαίδευση στις κοινωνικές και επικοινωνιακές δεξιότητες (συνεργατική μάθηση, σύστημα φίλων, έκφραση συναισθημάτων, ενίσχυση αυτοεκτίμησης).</a:t>
            </a:r>
          </a:p>
          <a:p>
            <a:pPr eaLnBrk="1" hangingPunct="1">
              <a:defRPr/>
            </a:pPr>
            <a:endParaRPr lang="el-GR"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07950" y="333375"/>
            <a:ext cx="9036050" cy="1419225"/>
          </a:xfrm>
          <a:noFill/>
        </p:spPr>
        <p:txBody>
          <a:bodyPr/>
          <a:lstStyle/>
          <a:p>
            <a:r>
              <a:rPr lang="el-GR" sz="4000" b="1" smtClean="0">
                <a:effectLst/>
                <a:latin typeface="Arial" charset="0"/>
              </a:rPr>
              <a:t>Δραστηριότητες ανάπτυξης</a:t>
            </a:r>
            <a:br>
              <a:rPr lang="el-GR" sz="4000" b="1" smtClean="0">
                <a:effectLst/>
                <a:latin typeface="Arial" charset="0"/>
              </a:rPr>
            </a:br>
            <a:r>
              <a:rPr lang="el-GR" sz="4000" b="1" smtClean="0">
                <a:effectLst/>
                <a:latin typeface="Arial" charset="0"/>
              </a:rPr>
              <a:t>γνωστικών και κοινωνικών δεξιοτήτων</a:t>
            </a:r>
          </a:p>
        </p:txBody>
      </p:sp>
      <p:sp>
        <p:nvSpPr>
          <p:cNvPr id="27651" name="Rectangle 3"/>
          <p:cNvSpPr>
            <a:spLocks noGrp="1" noChangeArrowheads="1"/>
          </p:cNvSpPr>
          <p:nvPr>
            <p:ph type="body" idx="1"/>
          </p:nvPr>
        </p:nvSpPr>
        <p:spPr>
          <a:xfrm>
            <a:off x="179388" y="2205038"/>
            <a:ext cx="8507412" cy="4256087"/>
          </a:xfrm>
          <a:noFill/>
        </p:spPr>
        <p:txBody>
          <a:bodyPr/>
          <a:lstStyle/>
          <a:p>
            <a:pPr>
              <a:lnSpc>
                <a:spcPct val="80000"/>
              </a:lnSpc>
            </a:pPr>
            <a:r>
              <a:rPr lang="el-GR" sz="2000" b="1" smtClean="0">
                <a:effectLst/>
                <a:latin typeface="Arial" charset="0"/>
              </a:rPr>
              <a:t>Αρχικά, εξοικείωση με τη μέθοδο διδασκαλίας για να βεβαιωθούμε ότι οι μαθητές προσέχουν και κατανοούν το υλικό της τάξης. Συγκεκριμένα, τοποθετήστε τη μαθήτρια με σύνδρομο </a:t>
            </a:r>
            <a:r>
              <a:rPr lang="en-US" sz="2000" b="1" smtClean="0">
                <a:effectLst/>
                <a:latin typeface="Arial" charset="0"/>
              </a:rPr>
              <a:t>Turner</a:t>
            </a:r>
            <a:r>
              <a:rPr lang="el-GR" sz="2000" b="1" smtClean="0">
                <a:effectLst/>
                <a:latin typeface="Arial" charset="0"/>
              </a:rPr>
              <a:t> κοντά σας, στο μπροστινό μέρος της αίθουσας και χρησιμοποιήστε απλή και ξεκάθαρη παρουσίαση της δραστηριότητας.</a:t>
            </a:r>
          </a:p>
          <a:p>
            <a:pPr>
              <a:lnSpc>
                <a:spcPct val="80000"/>
              </a:lnSpc>
            </a:pPr>
            <a:r>
              <a:rPr lang="el-GR" sz="2000" b="1" smtClean="0">
                <a:effectLst/>
                <a:latin typeface="Arial" charset="0"/>
              </a:rPr>
              <a:t>Συγκεκριμένες κατευθύνσεις για την ανάπτυξη δεξιοτήτων οργάνωσης, μελέτης και διαχείρισης του χρόνου. Διδάξτε το πρόγραμμα, τις ρουτίνες και τους κανόνες του σχολείου αναλυτικά, δίνοντας το χρόνο και τις ευκαιρίες για να τα μάθουν. Να αναφέρετε προφορικά το πρόγραμμα και να το υποστηρίζετε συμπληρωματικά με χρήση εικόνων, καρτών και φωτογραφιών. Βεβαιωθείτε ότι το παιδί γνωρίζει τη δραστηριότητα που ακολουθεί. Κρατάτε τη ρουτίνα όσο μπορείτε. Προετοιμάστε το παιδί εκ των προτέρων αν γνωρίζετε ότι θα γίνει κάποια αλλαγή. Εμπλέξτε το παιδί στην προετοιμασία της επόμενης δραστηριότητας, δίνοντάς του μία συγκεκριμένη εργασία.</a:t>
            </a:r>
          </a:p>
          <a:p>
            <a:pPr>
              <a:lnSpc>
                <a:spcPct val="80000"/>
              </a:lnSpc>
            </a:pPr>
            <a:endParaRPr lang="el-GR" sz="2000" b="1" smtClean="0">
              <a:effectLst/>
              <a:latin typeface="Arial"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p:spPr>
        <p:txBody>
          <a:bodyPr/>
          <a:lstStyle/>
          <a:p>
            <a:r>
              <a:rPr lang="el-GR" sz="4000" b="1" smtClean="0">
                <a:effectLst/>
                <a:latin typeface="Arial" charset="0"/>
              </a:rPr>
              <a:t>Δραστηριότητες ανάπτυξης</a:t>
            </a:r>
            <a:br>
              <a:rPr lang="el-GR" sz="4000" b="1" smtClean="0">
                <a:effectLst/>
                <a:latin typeface="Arial" charset="0"/>
              </a:rPr>
            </a:br>
            <a:r>
              <a:rPr lang="el-GR" sz="4000" b="1" smtClean="0">
                <a:effectLst/>
                <a:latin typeface="Arial" charset="0"/>
              </a:rPr>
              <a:t>γνωστικών και κοινωνικών δεξιοτήτων</a:t>
            </a:r>
          </a:p>
        </p:txBody>
      </p:sp>
      <p:sp>
        <p:nvSpPr>
          <p:cNvPr id="28675" name="Rectangle 3"/>
          <p:cNvSpPr>
            <a:spLocks noGrp="1" noChangeArrowheads="1"/>
          </p:cNvSpPr>
          <p:nvPr>
            <p:ph type="body" idx="1"/>
          </p:nvPr>
        </p:nvSpPr>
        <p:spPr>
          <a:xfrm>
            <a:off x="107950" y="1981200"/>
            <a:ext cx="8785225" cy="4543425"/>
          </a:xfrm>
          <a:noFill/>
        </p:spPr>
        <p:txBody>
          <a:bodyPr/>
          <a:lstStyle/>
          <a:p>
            <a:pPr>
              <a:lnSpc>
                <a:spcPct val="80000"/>
              </a:lnSpc>
            </a:pPr>
            <a:r>
              <a:rPr lang="el-GR" sz="2000" b="1" smtClean="0">
                <a:effectLst/>
                <a:latin typeface="Arial" charset="0"/>
              </a:rPr>
              <a:t>Άμεση πρόσβαση στη μάθηση μέσω ηλεκτρονικού υπολογιστή και στη χρήση αριθμομηχανών.</a:t>
            </a:r>
          </a:p>
          <a:p>
            <a:pPr>
              <a:lnSpc>
                <a:spcPct val="80000"/>
              </a:lnSpc>
            </a:pPr>
            <a:r>
              <a:rPr lang="el-GR" sz="2000" b="1" smtClean="0">
                <a:effectLst/>
                <a:latin typeface="Arial" charset="0"/>
              </a:rPr>
              <a:t>Οι γονείς θα πρέπει να είναι ενημερωμένοι σχετικά με το προφίλ του συνδρόμου, που σχετίζεται με δυσκολίες μάθησης και τις συνέπειες τους στην μετέπειτα σχολική, κοινωνική και επαγγελματική προσαρμογή των κοριτσιών.</a:t>
            </a:r>
          </a:p>
          <a:p>
            <a:pPr>
              <a:lnSpc>
                <a:spcPct val="80000"/>
              </a:lnSpc>
            </a:pPr>
            <a:r>
              <a:rPr lang="el-GR" sz="2000" b="1" smtClean="0">
                <a:effectLst/>
                <a:latin typeface="Arial" charset="0"/>
              </a:rPr>
              <a:t>Οι εκπαιδευτικοί θα πρέπει να δίνουν έμφαση κυρίως στις καλές γλωσσικές δεξιότητες των κοριτσιών και να μην χρησιμοποιούν την οπτικοχωρική δίοδο μάθησης. Αυτό σημαίνει ότι ο εκπαιδευτικός θα πρέπει να περιορίσει τη χρήση του πίνακα, των εικόνων και των χαρτών, ενώ θα πρέπει να δίνει επιπρόσθετες προφορικές οδηγίες για τη χρήση αυτών των εργαλείων μάθησης. Πιο συγκεκριμένα θα πρέπει να μιλάτε απευθείας στη  μαθήτρια και να ενισχύετε την ομιλία με την έκφραση του προσώπου, με νοήματα ή χειρονομίες. </a:t>
            </a:r>
            <a:br>
              <a:rPr lang="el-GR" sz="2000" b="1" smtClean="0">
                <a:effectLst/>
                <a:latin typeface="Arial" charset="0"/>
              </a:rPr>
            </a:br>
            <a:r>
              <a:rPr lang="el-GR" sz="2000" b="1" smtClean="0">
                <a:effectLst/>
                <a:latin typeface="Arial" charset="0"/>
              </a:rPr>
              <a:t>Όταν οι άλλοι μαθητές απαντούν, επαναλάβετε τις απαντήσεις τους δυνατά. Πείτε μ’ άλλα λόγια ή επαναλάβετε λέξεις και φράσεις που τυχόν να μην ακούστηκαν καλά.</a:t>
            </a:r>
          </a:p>
          <a:p>
            <a:pPr>
              <a:lnSpc>
                <a:spcPct val="80000"/>
              </a:lnSpc>
            </a:pPr>
            <a:endParaRPr lang="el-GR" sz="2000" b="1" smtClean="0">
              <a:effectLst/>
              <a:latin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50825" y="381000"/>
            <a:ext cx="8642350" cy="1371600"/>
          </a:xfrm>
          <a:noFill/>
        </p:spPr>
        <p:txBody>
          <a:bodyPr/>
          <a:lstStyle/>
          <a:p>
            <a:r>
              <a:rPr lang="el-GR" sz="4000" b="1" smtClean="0">
                <a:effectLst/>
                <a:latin typeface="Arial" charset="0"/>
              </a:rPr>
              <a:t>Δραστηριότητες ανάπτυξης</a:t>
            </a:r>
            <a:br>
              <a:rPr lang="el-GR" sz="4000" b="1" smtClean="0">
                <a:effectLst/>
                <a:latin typeface="Arial" charset="0"/>
              </a:rPr>
            </a:br>
            <a:r>
              <a:rPr lang="el-GR" sz="4000" b="1" smtClean="0">
                <a:effectLst/>
                <a:latin typeface="Arial" charset="0"/>
              </a:rPr>
              <a:t>γνωστικών και κοινωνικών δεξιοτήτων</a:t>
            </a:r>
          </a:p>
        </p:txBody>
      </p:sp>
      <p:sp>
        <p:nvSpPr>
          <p:cNvPr id="29699" name="Rectangle 3"/>
          <p:cNvSpPr>
            <a:spLocks noGrp="1" noChangeArrowheads="1"/>
          </p:cNvSpPr>
          <p:nvPr>
            <p:ph type="body" idx="1"/>
          </p:nvPr>
        </p:nvSpPr>
        <p:spPr>
          <a:xfrm>
            <a:off x="250825" y="2133600"/>
            <a:ext cx="8893175" cy="4464050"/>
          </a:xfrm>
          <a:noFill/>
        </p:spPr>
        <p:txBody>
          <a:bodyPr/>
          <a:lstStyle/>
          <a:p>
            <a:pPr>
              <a:lnSpc>
                <a:spcPct val="80000"/>
              </a:lnSpc>
            </a:pPr>
            <a:r>
              <a:rPr lang="el-GR" sz="2000" b="1" smtClean="0">
                <a:effectLst/>
                <a:latin typeface="Arial" charset="0"/>
              </a:rPr>
              <a:t>Για να αντιμετωπιστούν προβλήματα οπτικής μνήμης προτείνονται οι εξής δραστηριότητες διαβαθμισμένες κατά σειρά δυσκολίας: </a:t>
            </a:r>
            <a:r>
              <a:rPr lang="el-GR" sz="2000" b="1" i="1" smtClean="0">
                <a:effectLst/>
                <a:latin typeface="Arial" charset="0"/>
              </a:rPr>
              <a:t>π.χ. συμμετοχή σε παιχνίδια μνήμης με τη βοήθεια προφορικών εντολών, να λέει ονόματα γνωστών ζώων, αντικειμένων και προσώπων που είδε, να θυμάται το περιεχόμενο των καρτών που είδε, να θυμάται τα χρώματα που απεικονίζουν οι κάρτες. Αν το παιδί δυσκολεύεται σημαντικά να θυμηθεί τι είδε, μπορούμε να επιτρέψουμε τη χρήση βοηθητικών ακουστικών ενδείξεων ή ηχητικών στοιχείων (φωνές ζώων, ήχοι αντικειμένων, συσκευών, μέσων συγκοινωνίας, μουσικούς ήχους, κ.ά.).</a:t>
            </a:r>
            <a:endParaRPr lang="el-GR" sz="2000" b="1" smtClean="0">
              <a:effectLst/>
              <a:latin typeface="Arial" charset="0"/>
            </a:endParaRPr>
          </a:p>
          <a:p>
            <a:pPr>
              <a:lnSpc>
                <a:spcPct val="80000"/>
              </a:lnSpc>
            </a:pPr>
            <a:r>
              <a:rPr lang="el-GR" sz="2000" b="1" smtClean="0">
                <a:effectLst/>
                <a:latin typeface="Arial" charset="0"/>
              </a:rPr>
              <a:t>Για να αντιμετωπιστούν τα προβλήματα οπτικής αντίληψης προτείνονται παράλληλες δραστηριότητες ακουστικής αντίληψης και χρήσης γλωσσικών δεξιοτήτων ή ακουστικού ρυθμού στη διδασκαλία της αναγνώρισης, της ταύτισης, της διάκρισης μορφών, της συγκράτησης από μνήμης, </a:t>
            </a:r>
            <a:r>
              <a:rPr lang="el-GR" sz="2000" b="1" i="1" smtClean="0">
                <a:effectLst/>
                <a:latin typeface="Arial" charset="0"/>
              </a:rPr>
              <a:t>π.χ. το παιδί καλείται να ονομάζει μεγαλόφωνα τα σχήματα καθώς αναπαράγει το σχέδιο, να δίνεται λεκτική συμβολική βοήθεια, κ.ά.</a:t>
            </a:r>
            <a:endParaRPr lang="el-GR" sz="2000" b="1" smtClean="0">
              <a:effectLst/>
              <a:latin typeface="Arial" charset="0"/>
            </a:endParaRPr>
          </a:p>
          <a:p>
            <a:pPr>
              <a:lnSpc>
                <a:spcPct val="80000"/>
              </a:lnSpc>
            </a:pPr>
            <a:endParaRPr lang="el-GR" sz="2000" b="1" smtClean="0">
              <a:effectLst/>
              <a:latin typeface="Arial"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p:spPr>
        <p:txBody>
          <a:bodyPr/>
          <a:lstStyle/>
          <a:p>
            <a:r>
              <a:rPr lang="el-GR" sz="4000" b="1" smtClean="0">
                <a:effectLst/>
              </a:rPr>
              <a:t>Ειδική εκπαίδευση στις κοινωνικές και επικοινωνιακές δεξιότητες</a:t>
            </a:r>
          </a:p>
        </p:txBody>
      </p:sp>
      <p:sp>
        <p:nvSpPr>
          <p:cNvPr id="30723" name="Rectangle 3"/>
          <p:cNvSpPr>
            <a:spLocks noGrp="1" noChangeArrowheads="1"/>
          </p:cNvSpPr>
          <p:nvPr>
            <p:ph type="body" idx="1"/>
          </p:nvPr>
        </p:nvSpPr>
        <p:spPr>
          <a:xfrm>
            <a:off x="250825" y="2205038"/>
            <a:ext cx="8642350" cy="4464050"/>
          </a:xfrm>
          <a:noFill/>
        </p:spPr>
        <p:txBody>
          <a:bodyPr/>
          <a:lstStyle/>
          <a:p>
            <a:pPr>
              <a:lnSpc>
                <a:spcPct val="80000"/>
              </a:lnSpc>
            </a:pPr>
            <a:r>
              <a:rPr lang="el-GR" sz="2400" b="1" smtClean="0">
                <a:effectLst/>
                <a:latin typeface="Arial" charset="0"/>
              </a:rPr>
              <a:t>Τα κορίτσια θα πρέπει να μάθουν να συμμετέχουν και ν’ ανταποκρίνονται κατάλληλα στις δραστηριότητες. </a:t>
            </a:r>
            <a:r>
              <a:rPr lang="el-GR" sz="2400" b="1" i="1" smtClean="0">
                <a:effectLst/>
                <a:latin typeface="Arial" charset="0"/>
              </a:rPr>
              <a:t>Να μάθουν να παίρνουν τη σειρά τους, να μοιράζονται και να δίνουν και να παίρνουν. Να μάθουν να μπαίνουν στη γραμμή. Να κάθονται την ώρα της μοκέτας ή της συγκέντρωσης. Να μάθουν κατάλληλους τρόπους συμπεριφοράς. Να μάθουν τους κανόνες της τάξης και του σχολείου, τους τυπικούς και τους άτυπους. Να εργάζονται συνεργατικά και να νοιάζονται για τους άλλους. Να δανείζουν τα πράγματά τους στα άλλα παιδιά, όταν τα χρειάζονται και να τα βοηθάνε. </a:t>
            </a:r>
            <a:r>
              <a:rPr lang="el-GR" sz="2400" b="1" smtClean="0">
                <a:effectLst/>
                <a:latin typeface="Arial" charset="0"/>
              </a:rPr>
              <a:t>Απαιτείται οργάνωση και εκτέλεση παιχνιδιών, με τα οποία το παιδί ασκείται στην τήρηση κανόνων.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0" y="593725"/>
            <a:ext cx="8820150" cy="6264275"/>
          </a:xfrm>
        </p:spPr>
        <p:txBody>
          <a:bodyPr/>
          <a:lstStyle/>
          <a:p>
            <a:pPr algn="just" eaLnBrk="1" hangingPunct="1">
              <a:lnSpc>
                <a:spcPct val="85000"/>
              </a:lnSpc>
              <a:defRPr/>
            </a:pPr>
            <a:r>
              <a:rPr lang="el-GR" sz="2400" b="1" smtClean="0"/>
              <a:t>Το σύνδρομο του ευθραύστου χρωμοσώματος Χ (</a:t>
            </a:r>
            <a:r>
              <a:rPr lang="en-US" sz="2400" b="1" smtClean="0"/>
              <a:t>fragile X syndrome</a:t>
            </a:r>
            <a:r>
              <a:rPr lang="el-GR" sz="2400" b="1" smtClean="0"/>
              <a:t>) ή σύνδρομο </a:t>
            </a:r>
            <a:r>
              <a:rPr lang="en-US" sz="2400" b="1" smtClean="0"/>
              <a:t>Martin</a:t>
            </a:r>
            <a:r>
              <a:rPr lang="el-GR" sz="2400" b="1" smtClean="0"/>
              <a:t>-</a:t>
            </a:r>
            <a:r>
              <a:rPr lang="en-US" sz="2400" b="1" smtClean="0"/>
              <a:t>Bell</a:t>
            </a:r>
            <a:r>
              <a:rPr lang="el-GR" sz="2400" b="1" smtClean="0"/>
              <a:t>, είναι η πιο κοινή κληρονομική μορφή νοητικής καθυστέρησης (</a:t>
            </a:r>
            <a:r>
              <a:rPr lang="en-US" sz="2400" b="1" smtClean="0"/>
              <a:t>Sherman</a:t>
            </a:r>
            <a:r>
              <a:rPr lang="el-GR" sz="2400" b="1" smtClean="0"/>
              <a:t>, 1996) και παρουσιάζει ένα ευρύ φάσμα σωματικών, γνωστικών και συμπεριφορικών χαρακτηριστικά. Τα τελευταία, μόλις, χρόνια συλλέγονται τα δεδομένα σχετικά με την ψυχολογική λειτουργία των ατόμων με σύνδρομο του εύθραυστου Χ χρωμοσώματος, καθώς οι παλαιότερες έρευνες είχαν σχεδόν αποκλειστικά εστιάσει την προσοχή τους στις γενετικές πτυχές και στα σωματικά χαρακτηριστικά του συνδρόμου. Ως συνέπεια, τα δεδομένα είναι αρκετά περιορισμένα σχετικά με τη γνωστική, προσαρμοστική και συμπεριφορική λειτουργία των ατόμων αυτών και εξακολουθούν να τίθενται ακόμα πολλά ερωτήματα σχετικά με το προφίλ της γνωστικής τους ανάπτυξης.</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p:spPr>
        <p:txBody>
          <a:bodyPr/>
          <a:lstStyle/>
          <a:p>
            <a:r>
              <a:rPr lang="el-GR" sz="4000" b="1" smtClean="0">
                <a:effectLst/>
              </a:rPr>
              <a:t>Ειδική εκπαίδευση στις κοινωνικές και επικοινωνιακές δεξιότητες</a:t>
            </a:r>
          </a:p>
        </p:txBody>
      </p:sp>
      <p:sp>
        <p:nvSpPr>
          <p:cNvPr id="31747" name="Rectangle 3"/>
          <p:cNvSpPr>
            <a:spLocks noGrp="1" noChangeArrowheads="1"/>
          </p:cNvSpPr>
          <p:nvPr>
            <p:ph type="body" idx="1"/>
          </p:nvPr>
        </p:nvSpPr>
        <p:spPr>
          <a:xfrm>
            <a:off x="0" y="2133600"/>
            <a:ext cx="9036050" cy="4608513"/>
          </a:xfrm>
          <a:noFill/>
        </p:spPr>
        <p:txBody>
          <a:bodyPr/>
          <a:lstStyle/>
          <a:p>
            <a:pPr>
              <a:lnSpc>
                <a:spcPct val="80000"/>
              </a:lnSpc>
            </a:pPr>
            <a:r>
              <a:rPr lang="el-GR" sz="1800" b="1" smtClean="0">
                <a:effectLst/>
              </a:rPr>
              <a:t>Για να βελτιώσουν την αυτοεκτίμηση τους θα πρέπει να ενθαρρύνονται να παίρνουν μέρος σε δραστηριότητες όπου δείχνουν κλίση ή έχουν ενδιαφέρον, όπως τα αθλήματα, η μουσική, κ.ά.</a:t>
            </a:r>
          </a:p>
          <a:p>
            <a:pPr>
              <a:lnSpc>
                <a:spcPct val="80000"/>
              </a:lnSpc>
            </a:pPr>
            <a:r>
              <a:rPr lang="el-GR" sz="1800" b="1" smtClean="0">
                <a:effectLst/>
              </a:rPr>
              <a:t>Μίμηση των συναισθηματικών εκφράσεων του εκπαιδευτικού, των συμμαθητών π.χ. αγκαλιά, φιλί κ.α. (λεκτικά και μη λεκτικά). Στη διάρκεια των δραστηριοτήτων της τάξης ο εκπαιδευτικός ζητά από τα νήπια να λένε κατά περίπτωση πώς αισθάνονται και να περιγράφουν τις εκφράσεις.</a:t>
            </a:r>
          </a:p>
          <a:p>
            <a:pPr>
              <a:lnSpc>
                <a:spcPct val="80000"/>
              </a:lnSpc>
            </a:pPr>
            <a:r>
              <a:rPr lang="el-GR" sz="1800" b="1" smtClean="0">
                <a:effectLst/>
              </a:rPr>
              <a:t>Τα νήπια αναγνωρίζουν και ονομάζουν, αρχικά με τη βοήθεια του/της εκπαιδευτικού, μέσα από ιστορίες, εικόνες σε Η/Υ ή </a:t>
            </a:r>
            <a:r>
              <a:rPr lang="en-US" sz="1800" b="1" smtClean="0">
                <a:effectLst/>
              </a:rPr>
              <a:t>slides</a:t>
            </a:r>
            <a:r>
              <a:rPr lang="el-GR" sz="1800" b="1" smtClean="0">
                <a:effectLst/>
              </a:rPr>
              <a:t>, βασικά συναισθήματα: φόβο, χαρά, λύπη. </a:t>
            </a:r>
            <a:r>
              <a:rPr lang="el-GR" sz="1800" b="1" i="1" smtClean="0">
                <a:effectLst/>
              </a:rPr>
              <a:t>Με βοηθητική λεκτική αναφορά, τα παιδιά φτιάχνουν με πλαστελίνη χαρούμενα – λυπημένα πρόσωπα. Τα παιδιά μπροστά σε καθρέφτη παίρνουν την ανάλογη έκφραση με το συναίσθημα που περιγράφει ο εκπαιδευτικός ή παίζουν διάφορα παιχνίδια παντομίμας, π.χ. η αγέλαστη βασιλοπούλα, ο κλόουν, κάνε ότι κάνω, μάντεψε τι, γκριμάτσες με ήχο, διαφορετική ένταση φωνής, ώστε η έκφραση του προσώπου να ταιριάζει με το αντίστοιχο λεκτικό μήνυμα, κ.ά.</a:t>
            </a:r>
            <a:endParaRPr lang="el-GR" sz="1800" b="1" smtClean="0">
              <a:effectLst/>
            </a:endParaRPr>
          </a:p>
          <a:p>
            <a:pPr>
              <a:lnSpc>
                <a:spcPct val="80000"/>
              </a:lnSpc>
            </a:pPr>
            <a:r>
              <a:rPr lang="el-GR" sz="1800" b="1" smtClean="0">
                <a:effectLst/>
              </a:rPr>
              <a:t>Τα κορίτσια με σύνδρομο </a:t>
            </a:r>
            <a:r>
              <a:rPr lang="en-US" sz="1800" b="1" smtClean="0">
                <a:effectLst/>
              </a:rPr>
              <a:t>Turner</a:t>
            </a:r>
            <a:r>
              <a:rPr lang="el-GR" sz="1800" b="1" smtClean="0">
                <a:effectLst/>
              </a:rPr>
              <a:t> χρειάζονται κατάλληλες για την ηλικία τους κάθε φορά προσδοκίες όσον αφορά στην συμμετοχή τους σε κοινωνικές δραστηριότητες και στην ανάληψη υπευθυνότητας.</a:t>
            </a:r>
          </a:p>
          <a:p>
            <a:pPr>
              <a:lnSpc>
                <a:spcPct val="80000"/>
              </a:lnSpc>
            </a:pPr>
            <a:endParaRPr lang="el-GR" sz="1800" b="1" smtClean="0">
              <a:effectLs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8313" y="0"/>
            <a:ext cx="8229600" cy="1371600"/>
          </a:xfrm>
          <a:noFill/>
        </p:spPr>
        <p:txBody>
          <a:bodyPr/>
          <a:lstStyle/>
          <a:p>
            <a:r>
              <a:rPr lang="el-GR" b="1" smtClean="0">
                <a:effectLst/>
              </a:rPr>
              <a:t>ΣΥΝΔΡΟΜΟ </a:t>
            </a:r>
            <a:r>
              <a:rPr lang="en-US" b="1" smtClean="0">
                <a:effectLst/>
              </a:rPr>
              <a:t>PRADER-WILLI</a:t>
            </a:r>
            <a:endParaRPr lang="el-GR" b="1" smtClean="0">
              <a:effectLst/>
            </a:endParaRPr>
          </a:p>
        </p:txBody>
      </p:sp>
      <p:pic>
        <p:nvPicPr>
          <p:cNvPr id="32771" name="Picture 3" descr="praderWillli[1]"/>
          <p:cNvPicPr>
            <a:picLocks noChangeAspect="1" noChangeArrowheads="1"/>
          </p:cNvPicPr>
          <p:nvPr>
            <p:ph type="body" idx="1"/>
          </p:nvPr>
        </p:nvPicPr>
        <p:blipFill>
          <a:blip r:embed="rId2"/>
          <a:srcRect/>
          <a:stretch>
            <a:fillRect/>
          </a:stretch>
        </p:blipFill>
        <p:spPr>
          <a:xfrm>
            <a:off x="250825" y="2060575"/>
            <a:ext cx="2427288" cy="4032250"/>
          </a:xfrm>
          <a:noFill/>
        </p:spPr>
      </p:pic>
      <p:pic>
        <p:nvPicPr>
          <p:cNvPr id="32772" name="Picture 4" descr="poster-child017[1]"/>
          <p:cNvPicPr>
            <a:picLocks noChangeAspect="1" noChangeArrowheads="1"/>
          </p:cNvPicPr>
          <p:nvPr/>
        </p:nvPicPr>
        <p:blipFill>
          <a:blip r:embed="rId3"/>
          <a:srcRect/>
          <a:stretch>
            <a:fillRect/>
          </a:stretch>
        </p:blipFill>
        <p:spPr bwMode="auto">
          <a:xfrm>
            <a:off x="6443663" y="1484313"/>
            <a:ext cx="2520950" cy="2663825"/>
          </a:xfrm>
          <a:prstGeom prst="rect">
            <a:avLst/>
          </a:prstGeom>
          <a:noFill/>
          <a:ln w="9525">
            <a:noFill/>
            <a:miter lim="800000"/>
            <a:headEnd/>
            <a:tailEnd/>
          </a:ln>
        </p:spPr>
      </p:pic>
      <p:pic>
        <p:nvPicPr>
          <p:cNvPr id="32773" name="Picture 5" descr="fault_fat_prog1[1]"/>
          <p:cNvPicPr>
            <a:picLocks noChangeAspect="1" noChangeArrowheads="1"/>
          </p:cNvPicPr>
          <p:nvPr/>
        </p:nvPicPr>
        <p:blipFill>
          <a:blip r:embed="rId4"/>
          <a:srcRect/>
          <a:stretch>
            <a:fillRect/>
          </a:stretch>
        </p:blipFill>
        <p:spPr bwMode="auto">
          <a:xfrm>
            <a:off x="2700338" y="1196975"/>
            <a:ext cx="3384550" cy="2303463"/>
          </a:xfrm>
          <a:prstGeom prst="rect">
            <a:avLst/>
          </a:prstGeom>
          <a:noFill/>
          <a:ln w="9525">
            <a:noFill/>
            <a:miter lim="800000"/>
            <a:headEnd/>
            <a:tailEnd/>
          </a:ln>
        </p:spPr>
      </p:pic>
      <p:pic>
        <p:nvPicPr>
          <p:cNvPr id="32774" name="Picture 6" descr="news-graphics-2004-_572919a[1]"/>
          <p:cNvPicPr>
            <a:picLocks noChangeAspect="1" noChangeArrowheads="1"/>
          </p:cNvPicPr>
          <p:nvPr/>
        </p:nvPicPr>
        <p:blipFill>
          <a:blip r:embed="rId5"/>
          <a:srcRect/>
          <a:stretch>
            <a:fillRect/>
          </a:stretch>
        </p:blipFill>
        <p:spPr bwMode="auto">
          <a:xfrm>
            <a:off x="3348038" y="3933825"/>
            <a:ext cx="2952750" cy="2735263"/>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179388" y="333375"/>
            <a:ext cx="8724900" cy="6524625"/>
          </a:xfrm>
          <a:noFill/>
        </p:spPr>
        <p:txBody>
          <a:bodyPr/>
          <a:lstStyle/>
          <a:p>
            <a:pPr algn="just">
              <a:lnSpc>
                <a:spcPct val="95000"/>
              </a:lnSpc>
            </a:pPr>
            <a:r>
              <a:rPr lang="el-GR" sz="2000" b="1" smtClean="0">
                <a:effectLst/>
              </a:rPr>
              <a:t>Το σύνδρομο </a:t>
            </a:r>
            <a:r>
              <a:rPr lang="en-US" sz="2000" b="1" smtClean="0">
                <a:effectLst/>
              </a:rPr>
              <a:t>Prader</a:t>
            </a:r>
            <a:r>
              <a:rPr lang="el-GR" sz="2000" b="1" smtClean="0">
                <a:effectLst/>
              </a:rPr>
              <a:t>-</a:t>
            </a:r>
            <a:r>
              <a:rPr lang="en-US" sz="2000" b="1" smtClean="0">
                <a:effectLst/>
              </a:rPr>
              <a:t>Willi </a:t>
            </a:r>
            <a:r>
              <a:rPr lang="el-GR" sz="2000" b="1" smtClean="0">
                <a:effectLst/>
              </a:rPr>
              <a:t>είναι μια πολυσύνθετη αναπτυξιακή διαταραχή της οποίας ο γενετικός μηχανισμός, καθώς και τα γνωστικά της χαρακτηριστικά, έχουν προσελκύσει κατά καιρούς το ενδιαφέρον πολλών ερευνητών (</a:t>
            </a:r>
            <a:r>
              <a:rPr lang="en-US" sz="2000" b="1" smtClean="0">
                <a:effectLst/>
              </a:rPr>
              <a:t>Butler</a:t>
            </a:r>
            <a:r>
              <a:rPr lang="el-GR" sz="2000" b="1" smtClean="0">
                <a:effectLst/>
              </a:rPr>
              <a:t>, 1990. </a:t>
            </a:r>
            <a:r>
              <a:rPr lang="en-US" sz="2000" b="1" smtClean="0">
                <a:effectLst/>
              </a:rPr>
              <a:t>Khan </a:t>
            </a:r>
            <a:r>
              <a:rPr lang="el-GR" sz="2000" b="1" smtClean="0">
                <a:effectLst/>
              </a:rPr>
              <a:t>&amp; </a:t>
            </a:r>
            <a:r>
              <a:rPr lang="en-US" sz="2000" b="1" smtClean="0">
                <a:effectLst/>
              </a:rPr>
              <a:t>Wood</a:t>
            </a:r>
            <a:r>
              <a:rPr lang="el-GR" sz="2000" b="1" smtClean="0">
                <a:effectLst/>
              </a:rPr>
              <a:t>, 1999). Ο </a:t>
            </a:r>
            <a:r>
              <a:rPr lang="en-US" sz="2000" b="1" smtClean="0">
                <a:effectLst/>
              </a:rPr>
              <a:t>Langdon</a:t>
            </a:r>
            <a:r>
              <a:rPr lang="el-GR" sz="2000" b="1" smtClean="0">
                <a:effectLst/>
              </a:rPr>
              <a:t>-</a:t>
            </a:r>
            <a:r>
              <a:rPr lang="en-US" sz="2000" b="1" smtClean="0">
                <a:effectLst/>
              </a:rPr>
              <a:t>Down</a:t>
            </a:r>
            <a:r>
              <a:rPr lang="el-GR" sz="2000" b="1" smtClean="0">
                <a:effectLst/>
              </a:rPr>
              <a:t> (1828-1896), ο οποίος περιέγραψε το «μογγολισμό» (σύνδρομο </a:t>
            </a:r>
            <a:r>
              <a:rPr lang="en-US" sz="2000" b="1" smtClean="0">
                <a:effectLst/>
              </a:rPr>
              <a:t>Down</a:t>
            </a:r>
            <a:r>
              <a:rPr lang="el-GR" sz="2000" b="1" smtClean="0">
                <a:effectLst/>
              </a:rPr>
              <a:t>), επίσης περιέγραψε και το σύνδρομο </a:t>
            </a:r>
            <a:r>
              <a:rPr lang="en-US" sz="2000" b="1" smtClean="0">
                <a:effectLst/>
              </a:rPr>
              <a:t>Prader</a:t>
            </a:r>
            <a:r>
              <a:rPr lang="el-GR" sz="2000" b="1" smtClean="0">
                <a:effectLst/>
              </a:rPr>
              <a:t>-</a:t>
            </a:r>
            <a:r>
              <a:rPr lang="en-US" sz="2000" b="1" smtClean="0">
                <a:effectLst/>
              </a:rPr>
              <a:t>Willi</a:t>
            </a:r>
            <a:r>
              <a:rPr lang="el-GR" sz="2000" b="1" smtClean="0">
                <a:effectLst/>
              </a:rPr>
              <a:t> (</a:t>
            </a:r>
            <a:r>
              <a:rPr lang="en-US" sz="2000" b="1" smtClean="0">
                <a:effectLst/>
              </a:rPr>
              <a:t>Down</a:t>
            </a:r>
            <a:r>
              <a:rPr lang="el-GR" sz="2000" b="1" smtClean="0">
                <a:effectLst/>
              </a:rPr>
              <a:t>, 1887) περίπου 70 χρόνια πριν από τους </a:t>
            </a:r>
            <a:r>
              <a:rPr lang="en-US" sz="2000" b="1" smtClean="0">
                <a:effectLst/>
              </a:rPr>
              <a:t>Prader</a:t>
            </a:r>
            <a:r>
              <a:rPr lang="el-GR" sz="2000" b="1" smtClean="0">
                <a:effectLst/>
              </a:rPr>
              <a:t> και συνεργάτες (1956), και το αποκάλεσε «πολυσαρκία» ( </a:t>
            </a:r>
            <a:r>
              <a:rPr lang="en-US" sz="2000" b="1" smtClean="0">
                <a:effectLst/>
              </a:rPr>
              <a:t>Brain</a:t>
            </a:r>
            <a:r>
              <a:rPr lang="el-GR" sz="2000" b="1" smtClean="0">
                <a:effectLst/>
              </a:rPr>
              <a:t>, 1967). </a:t>
            </a:r>
          </a:p>
          <a:p>
            <a:pPr algn="just">
              <a:lnSpc>
                <a:spcPct val="95000"/>
              </a:lnSpc>
              <a:buFont typeface="Wingdings" pitchFamily="2" charset="2"/>
              <a:buNone/>
            </a:pPr>
            <a:endParaRPr lang="el-GR" sz="2000" b="1" smtClean="0">
              <a:effectLst/>
            </a:endParaRPr>
          </a:p>
          <a:p>
            <a:pPr algn="just">
              <a:lnSpc>
                <a:spcPct val="95000"/>
              </a:lnSpc>
            </a:pPr>
            <a:r>
              <a:rPr lang="el-GR" sz="2000" b="1" smtClean="0">
                <a:effectLst/>
              </a:rPr>
              <a:t>Σημαντική πρόοδος έχει πραγματοποιηθεί, τα τελευταία είκοσι περίπου χρόνια, αναφορικά με τη γενετική βάση του συνδρόμου. Με τη μέθοδο της χρωμοσωμικής ανάλυσης ανακαλύφθηκε ότι στο 75% των ατόμων με σύνδρομο </a:t>
            </a:r>
            <a:r>
              <a:rPr lang="en-US" sz="2000" b="1" smtClean="0">
                <a:effectLst/>
              </a:rPr>
              <a:t>Prader</a:t>
            </a:r>
            <a:r>
              <a:rPr lang="el-GR" sz="2000" b="1" smtClean="0">
                <a:effectLst/>
              </a:rPr>
              <a:t>-</a:t>
            </a:r>
            <a:r>
              <a:rPr lang="en-US" sz="2000" b="1" smtClean="0">
                <a:effectLst/>
              </a:rPr>
              <a:t>Willi</a:t>
            </a:r>
            <a:r>
              <a:rPr lang="el-GR" sz="2000" b="1" smtClean="0">
                <a:effectLst/>
              </a:rPr>
              <a:t> λείπει ένα τμήμα από το χρωμόσωμο 15 (15</a:t>
            </a:r>
            <a:r>
              <a:rPr lang="en-US" sz="2000" b="1" smtClean="0">
                <a:effectLst/>
              </a:rPr>
              <a:t>q</a:t>
            </a:r>
            <a:r>
              <a:rPr lang="el-GR" sz="2000" b="1" smtClean="0">
                <a:effectLst/>
              </a:rPr>
              <a:t>11</a:t>
            </a:r>
            <a:r>
              <a:rPr lang="en-US" sz="2000" b="1" smtClean="0">
                <a:effectLst/>
              </a:rPr>
              <a:t>q</a:t>
            </a:r>
            <a:r>
              <a:rPr lang="el-GR" sz="2000" b="1" smtClean="0">
                <a:effectLst/>
              </a:rPr>
              <a:t>13) που κληρονομείται από τον πατέρα, ενώ στο υπόλοιπο 25% υπάρχουν δύο αντίγραφα του χρωμοσώματος 15 από την μητέρα (δισωμία χρωμοσώματος 15) (</a:t>
            </a:r>
            <a:r>
              <a:rPr lang="en-US" sz="2000" b="1" smtClean="0">
                <a:effectLst/>
              </a:rPr>
              <a:t>Cassidy &amp; Driscoll, 2009. Khan</a:t>
            </a:r>
            <a:r>
              <a:rPr lang="el-GR" sz="2000" b="1" smtClean="0">
                <a:effectLst/>
              </a:rPr>
              <a:t> &amp; </a:t>
            </a:r>
            <a:r>
              <a:rPr lang="en-US" sz="2000" b="1" smtClean="0">
                <a:effectLst/>
              </a:rPr>
              <a:t>Wood</a:t>
            </a:r>
            <a:r>
              <a:rPr lang="el-GR" sz="2000" b="1" smtClean="0">
                <a:effectLst/>
              </a:rPr>
              <a:t>, 1999. </a:t>
            </a:r>
            <a:r>
              <a:rPr lang="en-US" sz="2000" b="1" smtClean="0">
                <a:effectLst/>
              </a:rPr>
              <a:t>Nicholls</a:t>
            </a:r>
            <a:r>
              <a:rPr lang="el-GR" sz="2000" b="1" smtClean="0">
                <a:effectLst/>
              </a:rPr>
              <a:t>,  </a:t>
            </a:r>
            <a:r>
              <a:rPr lang="en-US" sz="2000" b="1" smtClean="0">
                <a:effectLst/>
              </a:rPr>
              <a:t>Knoll</a:t>
            </a:r>
            <a:r>
              <a:rPr lang="el-GR" sz="2000" b="1" smtClean="0">
                <a:effectLst/>
              </a:rPr>
              <a:t>, </a:t>
            </a:r>
            <a:r>
              <a:rPr lang="en-US" sz="2000" b="1" smtClean="0">
                <a:effectLst/>
              </a:rPr>
              <a:t>Butler</a:t>
            </a:r>
            <a:r>
              <a:rPr lang="el-GR" sz="2000" b="1" smtClean="0">
                <a:effectLst/>
              </a:rPr>
              <a:t>, </a:t>
            </a:r>
            <a:r>
              <a:rPr lang="en-US" sz="2000" b="1" smtClean="0">
                <a:effectLst/>
              </a:rPr>
              <a:t>Karam</a:t>
            </a:r>
            <a:r>
              <a:rPr lang="el-GR" sz="2000" b="1" smtClean="0">
                <a:effectLst/>
              </a:rPr>
              <a:t>, &amp; </a:t>
            </a:r>
            <a:r>
              <a:rPr lang="en-US" sz="2000" b="1" smtClean="0">
                <a:effectLst/>
              </a:rPr>
              <a:t>Lalande</a:t>
            </a:r>
            <a:r>
              <a:rPr lang="el-GR" sz="2000" b="1" smtClean="0">
                <a:effectLst/>
              </a:rPr>
              <a:t>, </a:t>
            </a:r>
            <a:r>
              <a:rPr lang="en-US" sz="2000" b="1" smtClean="0">
                <a:effectLst/>
              </a:rPr>
              <a:t>1989</a:t>
            </a:r>
            <a:r>
              <a:rPr lang="el-GR" sz="2000" b="1" smtClean="0">
                <a:effectLst/>
              </a:rPr>
              <a:t>).</a:t>
            </a:r>
            <a:r>
              <a:rPr lang="el-GR" sz="2000" b="1" i="1" smtClean="0">
                <a:effectLst/>
              </a:rPr>
              <a:t> </a:t>
            </a:r>
            <a:endParaRPr lang="el-GR" sz="2000" b="1" smtClean="0">
              <a:effectLs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250825" y="404813"/>
            <a:ext cx="8642350" cy="5832475"/>
          </a:xfrm>
          <a:noFill/>
        </p:spPr>
        <p:txBody>
          <a:bodyPr/>
          <a:lstStyle/>
          <a:p>
            <a:pPr algn="just">
              <a:buFont typeface="Wingdings" pitchFamily="2" charset="2"/>
              <a:buNone/>
            </a:pPr>
            <a:r>
              <a:rPr lang="el-GR" b="1" i="1" smtClean="0">
                <a:effectLst/>
              </a:rPr>
              <a:t>	</a:t>
            </a:r>
            <a:r>
              <a:rPr lang="el-GR" b="1" i="1" smtClean="0">
                <a:solidFill>
                  <a:schemeClr val="tx2"/>
                </a:solidFill>
                <a:effectLst/>
              </a:rPr>
              <a:t/>
            </a:r>
            <a:br>
              <a:rPr lang="el-GR" b="1" i="1" smtClean="0">
                <a:solidFill>
                  <a:schemeClr val="tx2"/>
                </a:solidFill>
                <a:effectLst/>
              </a:rPr>
            </a:br>
            <a:endParaRPr lang="el-GR" b="1" smtClean="0">
              <a:solidFill>
                <a:schemeClr val="tx2"/>
              </a:solidFill>
              <a:effectLst/>
            </a:endParaRPr>
          </a:p>
          <a:p>
            <a:pPr algn="just">
              <a:buFont typeface="Wingdings" pitchFamily="2" charset="2"/>
              <a:buNone/>
            </a:pPr>
            <a:r>
              <a:rPr lang="el-GR" b="1" smtClean="0">
                <a:effectLst/>
              </a:rPr>
              <a:t>	Η συχνότητα εμφάνισης του συνδρόμου κυμαίνεται από 1:10.000 μέχρι 1:15.000 γεννήσεις (</a:t>
            </a:r>
            <a:r>
              <a:rPr lang="en-US" b="1" smtClean="0">
                <a:effectLst/>
              </a:rPr>
              <a:t>Cassidy</a:t>
            </a:r>
            <a:r>
              <a:rPr lang="el-GR" b="1" smtClean="0">
                <a:effectLst/>
              </a:rPr>
              <a:t>, 1997) ή από 1:15.000 μέχρι 1:30.000 γεννήσεις νεογνών που επιβιώνουν και για τα δύο φύλα (</a:t>
            </a:r>
            <a:r>
              <a:rPr lang="en-US" b="1" smtClean="0">
                <a:effectLst/>
              </a:rPr>
              <a:t>Daniel</a:t>
            </a:r>
            <a:r>
              <a:rPr lang="el-GR" b="1" smtClean="0">
                <a:effectLst/>
              </a:rPr>
              <a:t> &amp; </a:t>
            </a:r>
            <a:r>
              <a:rPr lang="en-US" b="1" smtClean="0">
                <a:effectLst/>
              </a:rPr>
              <a:t>Gridley</a:t>
            </a:r>
            <a:r>
              <a:rPr lang="el-GR" b="1" smtClean="0">
                <a:effectLst/>
              </a:rPr>
              <a:t>, 1998). Πρόκειται για την πιο κοινή γενετική αιτία παχυσαρκίας στον άνθρωπο.</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260350"/>
            <a:ext cx="8229600" cy="960438"/>
          </a:xfrm>
          <a:noFill/>
        </p:spPr>
        <p:txBody>
          <a:bodyPr/>
          <a:lstStyle/>
          <a:p>
            <a:r>
              <a:rPr lang="el-GR" b="1" smtClean="0">
                <a:effectLst/>
              </a:rPr>
              <a:t>Κλινικά χαρακτηριστικά</a:t>
            </a:r>
          </a:p>
        </p:txBody>
      </p:sp>
      <p:sp>
        <p:nvSpPr>
          <p:cNvPr id="35843" name="Rectangle 3"/>
          <p:cNvSpPr>
            <a:spLocks noGrp="1" noChangeArrowheads="1"/>
          </p:cNvSpPr>
          <p:nvPr>
            <p:ph type="body" idx="1"/>
          </p:nvPr>
        </p:nvSpPr>
        <p:spPr>
          <a:xfrm>
            <a:off x="179388" y="1196975"/>
            <a:ext cx="8713787" cy="5661025"/>
          </a:xfrm>
          <a:noFill/>
        </p:spPr>
        <p:txBody>
          <a:bodyPr/>
          <a:lstStyle/>
          <a:p>
            <a:pPr algn="just">
              <a:lnSpc>
                <a:spcPct val="85000"/>
              </a:lnSpc>
            </a:pPr>
            <a:r>
              <a:rPr lang="el-GR" sz="2000" b="1" smtClean="0">
                <a:effectLst/>
              </a:rPr>
              <a:t>Νοητική καθυστέρηση </a:t>
            </a:r>
          </a:p>
          <a:p>
            <a:pPr algn="just">
              <a:lnSpc>
                <a:spcPct val="85000"/>
              </a:lnSpc>
            </a:pPr>
            <a:r>
              <a:rPr lang="el-GR" sz="2000" b="1" smtClean="0">
                <a:effectLst/>
              </a:rPr>
              <a:t>Νηπιακή υποτονία</a:t>
            </a:r>
          </a:p>
          <a:p>
            <a:pPr algn="just">
              <a:lnSpc>
                <a:spcPct val="85000"/>
              </a:lnSpc>
            </a:pPr>
            <a:r>
              <a:rPr lang="el-GR" sz="2000" b="1" smtClean="0">
                <a:effectLst/>
              </a:rPr>
              <a:t>Χαρακτηριστικά του προσώπου και των άκρων. </a:t>
            </a:r>
            <a:r>
              <a:rPr lang="el-GR" sz="2000" b="1" i="1" smtClean="0">
                <a:solidFill>
                  <a:schemeClr val="tx2"/>
                </a:solidFill>
                <a:effectLst/>
              </a:rPr>
              <a:t>Έχουν στενό μέτωπο, αμυγδαλωτά μάτια, στενή μύτη, λεπτό άνω χείλος, κοντά χέρια και πλατιά πόδια. Επιπλέον το 1/3 των ενηλίκων με σύνδρομο </a:t>
            </a:r>
            <a:r>
              <a:rPr lang="en-US" sz="2000" b="1" i="1" smtClean="0">
                <a:solidFill>
                  <a:schemeClr val="tx2"/>
                </a:solidFill>
                <a:effectLst/>
              </a:rPr>
              <a:t>Prader</a:t>
            </a:r>
            <a:r>
              <a:rPr lang="el-GR" sz="2000" b="1" i="1" smtClean="0">
                <a:solidFill>
                  <a:schemeClr val="tx2"/>
                </a:solidFill>
                <a:effectLst/>
              </a:rPr>
              <a:t>-</a:t>
            </a:r>
            <a:r>
              <a:rPr lang="en-US" sz="2000" b="1" i="1" smtClean="0">
                <a:solidFill>
                  <a:schemeClr val="tx2"/>
                </a:solidFill>
                <a:effectLst/>
              </a:rPr>
              <a:t>Willi</a:t>
            </a:r>
            <a:r>
              <a:rPr lang="el-GR" sz="2000" b="1" i="1" smtClean="0">
                <a:solidFill>
                  <a:schemeClr val="tx2"/>
                </a:solidFill>
                <a:effectLst/>
              </a:rPr>
              <a:t> εμφανίζουν ανοιχτόχρωμο δέρμα, γαλάζια μάτια και ξανθά μαλλιά (</a:t>
            </a:r>
            <a:r>
              <a:rPr lang="en-US" sz="2000" b="1" i="1" smtClean="0">
                <a:solidFill>
                  <a:schemeClr val="tx2"/>
                </a:solidFill>
                <a:effectLst/>
              </a:rPr>
              <a:t>Cassidy</a:t>
            </a:r>
            <a:r>
              <a:rPr lang="el-GR" sz="2000" b="1" i="1" smtClean="0">
                <a:solidFill>
                  <a:schemeClr val="tx2"/>
                </a:solidFill>
                <a:effectLst/>
              </a:rPr>
              <a:t> &amp; </a:t>
            </a:r>
            <a:r>
              <a:rPr lang="en-US" sz="2000" b="1" i="1" smtClean="0">
                <a:solidFill>
                  <a:schemeClr val="tx2"/>
                </a:solidFill>
                <a:effectLst/>
              </a:rPr>
              <a:t>Ledbetter</a:t>
            </a:r>
            <a:r>
              <a:rPr lang="el-GR" sz="2000" b="1" i="1" smtClean="0">
                <a:solidFill>
                  <a:schemeClr val="tx2"/>
                </a:solidFill>
                <a:effectLst/>
              </a:rPr>
              <a:t>, 1989).</a:t>
            </a:r>
          </a:p>
          <a:p>
            <a:pPr algn="just">
              <a:lnSpc>
                <a:spcPct val="85000"/>
              </a:lnSpc>
            </a:pPr>
            <a:r>
              <a:rPr lang="el-GR" sz="2000" b="1" smtClean="0">
                <a:effectLst/>
              </a:rPr>
              <a:t>Χαμηλό ανάστημα </a:t>
            </a:r>
          </a:p>
          <a:p>
            <a:pPr algn="just">
              <a:lnSpc>
                <a:spcPct val="85000"/>
              </a:lnSpc>
            </a:pPr>
            <a:r>
              <a:rPr lang="el-GR" sz="2000" b="1" smtClean="0">
                <a:effectLst/>
              </a:rPr>
              <a:t>Παχυσαρκία. </a:t>
            </a:r>
            <a:r>
              <a:rPr lang="el-GR" sz="2000" b="1" i="1" smtClean="0">
                <a:solidFill>
                  <a:schemeClr val="tx2"/>
                </a:solidFill>
                <a:effectLst/>
              </a:rPr>
              <a:t>Αναπτύσσουν υπερφαγία, μεταξύ 2 και 6 ετών, γεγονός που οδηγεί σε ισχυρή βουλιμία για φαγητό, με τελική κατάληξη την παχυσαρκία (</a:t>
            </a:r>
            <a:r>
              <a:rPr lang="en-US" sz="2000" b="1" i="1" smtClean="0">
                <a:solidFill>
                  <a:schemeClr val="tx2"/>
                </a:solidFill>
                <a:effectLst/>
              </a:rPr>
              <a:t>Prasher</a:t>
            </a:r>
            <a:r>
              <a:rPr lang="el-GR" sz="2000" b="1" i="1" smtClean="0">
                <a:solidFill>
                  <a:schemeClr val="tx2"/>
                </a:solidFill>
                <a:effectLst/>
              </a:rPr>
              <a:t>, 1995). Η υπερφαγία τους είναι αποτέλεσμα δυσλειτουργίας του υποθαλάμου που οδηγεί σε έλλειψη αισθήματος κορεσμού στη λήψη τροφής (</a:t>
            </a:r>
            <a:r>
              <a:rPr lang="en-US" sz="2000" b="1" i="1" smtClean="0">
                <a:solidFill>
                  <a:schemeClr val="tx2"/>
                </a:solidFill>
                <a:effectLst/>
              </a:rPr>
              <a:t>Dykens</a:t>
            </a:r>
            <a:r>
              <a:rPr lang="el-GR" sz="2000" b="1" i="1" smtClean="0">
                <a:solidFill>
                  <a:schemeClr val="tx2"/>
                </a:solidFill>
                <a:effectLst/>
              </a:rPr>
              <a:t> &amp; </a:t>
            </a:r>
            <a:r>
              <a:rPr lang="en-US" sz="2000" b="1" i="1" smtClean="0">
                <a:solidFill>
                  <a:schemeClr val="tx2"/>
                </a:solidFill>
                <a:effectLst/>
              </a:rPr>
              <a:t>Cassidy</a:t>
            </a:r>
            <a:r>
              <a:rPr lang="el-GR" sz="2000" b="1" i="1" smtClean="0">
                <a:solidFill>
                  <a:schemeClr val="tx2"/>
                </a:solidFill>
                <a:effectLst/>
              </a:rPr>
              <a:t>, 1996). </a:t>
            </a:r>
          </a:p>
          <a:p>
            <a:pPr algn="just">
              <a:lnSpc>
                <a:spcPct val="85000"/>
              </a:lnSpc>
            </a:pPr>
            <a:r>
              <a:rPr lang="el-GR" sz="2000" b="1" smtClean="0">
                <a:effectLst/>
              </a:rPr>
              <a:t>Άλλα προβλήματα ιατρικής φύσης. </a:t>
            </a:r>
            <a:r>
              <a:rPr lang="el-GR" sz="2000" b="1" i="1" smtClean="0">
                <a:solidFill>
                  <a:schemeClr val="tx2"/>
                </a:solidFill>
                <a:effectLst/>
              </a:rPr>
              <a:t>Σ` αυτά συμπεριλαμβάνονται η υπογονιμότητα, οι δερματικές παθήσεις, εμετικές διαταραχές, διαταραχές του ύπνου, στραβισμός, σκολίωση και/ή κύφωση, και οστεοπόρωση.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346" name="Group 2"/>
          <p:cNvGraphicFramePr>
            <a:graphicFrameLocks noGrp="1"/>
          </p:cNvGraphicFramePr>
          <p:nvPr>
            <p:ph idx="1"/>
          </p:nvPr>
        </p:nvGraphicFramePr>
        <p:xfrm>
          <a:off x="250825" y="260350"/>
          <a:ext cx="8642350" cy="7905750"/>
        </p:xfrm>
        <a:graphic>
          <a:graphicData uri="http://schemas.openxmlformats.org/drawingml/2006/table">
            <a:tbl>
              <a:tblPr/>
              <a:tblGrid>
                <a:gridCol w="8642350"/>
              </a:tblGrid>
              <a:tr h="865188">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l-GR" sz="4000" b="1" i="0" u="none" strike="noStrike" cap="none" normalizeH="0" baseline="0" smtClean="0">
                          <a:ln>
                            <a:noFill/>
                          </a:ln>
                          <a:solidFill>
                            <a:schemeClr val="tx2"/>
                          </a:solidFill>
                          <a:effectLst/>
                          <a:latin typeface="Tahoma" pitchFamily="34" charset="0"/>
                          <a:cs typeface="Times New Roman" pitchFamily="18" charset="0"/>
                        </a:rPr>
                        <a:t>Δυνατότητες</a:t>
                      </a:r>
                      <a:endParaRPr kumimoji="0" lang="el-GR" sz="4000" b="1" i="0" u="none" strike="noStrike" cap="none" normalizeH="0" baseline="0" smtClean="0">
                        <a:ln>
                          <a:noFill/>
                        </a:ln>
                        <a:solidFill>
                          <a:schemeClr val="tx2"/>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r>
              <a:tr h="5721350">
                <a:tc>
                  <a:txBody>
                    <a:bodyPr/>
                    <a:lstStyle/>
                    <a:p>
                      <a:pPr marL="342900" marR="0" lvl="0" indent="114300" algn="just" defTabSz="914400" rtl="0" eaLnBrk="0" fontAlgn="base" latinLnBrk="0" hangingPunct="0">
                        <a:lnSpc>
                          <a:spcPct val="100000"/>
                        </a:lnSpc>
                        <a:spcBef>
                          <a:spcPct val="0"/>
                        </a:spcBef>
                        <a:spcAft>
                          <a:spcPct val="0"/>
                        </a:spcAft>
                        <a:buClrTx/>
                        <a:buSzTx/>
                        <a:buFontTx/>
                        <a:buNone/>
                        <a:tabLst>
                          <a:tab pos="790575" algn="l"/>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Καλή μακροπρόθεσμη μνήμη, ανακαλούν καλά μαθημένες </a:t>
                      </a:r>
                    </a:p>
                    <a:p>
                      <a:pPr marL="342900" marR="0" lvl="0" indent="114300" algn="just" defTabSz="914400" rtl="0" eaLnBrk="0" fontAlgn="base" latinLnBrk="0" hangingPunct="0">
                        <a:lnSpc>
                          <a:spcPct val="100000"/>
                        </a:lnSpc>
                        <a:spcBef>
                          <a:spcPct val="0"/>
                        </a:spcBef>
                        <a:spcAft>
                          <a:spcPct val="0"/>
                        </a:spcAft>
                        <a:buClrTx/>
                        <a:buSzTx/>
                        <a:buFontTx/>
                        <a:buNone/>
                        <a:tabLst>
                          <a:tab pos="790575" algn="l"/>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πληροφορίες ή γεγονότα του παρελθόντος πολύ εύκολα και </a:t>
                      </a:r>
                    </a:p>
                    <a:p>
                      <a:pPr marL="342900" marR="0" lvl="0" indent="114300" algn="just" defTabSz="914400" rtl="0" eaLnBrk="0" fontAlgn="base" latinLnBrk="0" hangingPunct="0">
                        <a:lnSpc>
                          <a:spcPct val="100000"/>
                        </a:lnSpc>
                        <a:spcBef>
                          <a:spcPct val="0"/>
                        </a:spcBef>
                        <a:spcAft>
                          <a:spcPct val="0"/>
                        </a:spcAft>
                        <a:buClrTx/>
                        <a:buSzTx/>
                        <a:buFontTx/>
                        <a:buNone/>
                        <a:tabLst>
                          <a:tab pos="790575" algn="l"/>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με πολλές λεπτομέρειες</a:t>
                      </a:r>
                    </a:p>
                    <a:p>
                      <a:pPr marL="342900" marR="0" lvl="0" indent="114300" algn="just" defTabSz="914400" rtl="0" eaLnBrk="0" fontAlgn="base" latinLnBrk="0" hangingPunct="0">
                        <a:lnSpc>
                          <a:spcPct val="100000"/>
                        </a:lnSpc>
                        <a:spcBef>
                          <a:spcPct val="0"/>
                        </a:spcBef>
                        <a:spcAft>
                          <a:spcPct val="0"/>
                        </a:spcAft>
                        <a:buClrTx/>
                        <a:buSzTx/>
                        <a:buFontTx/>
                        <a:buNone/>
                        <a:tabLst>
                          <a:tab pos="790575" algn="l"/>
                        </a:tabLst>
                      </a:pPr>
                      <a:endParaRPr kumimoji="0" lang="el-GR" sz="2400" b="1" i="0" u="none" strike="noStrike" cap="none" normalizeH="0" baseline="0" smtClean="0">
                        <a:ln>
                          <a:noFill/>
                        </a:ln>
                        <a:solidFill>
                          <a:schemeClr val="bg2"/>
                        </a:solidFill>
                        <a:effectLst/>
                        <a:latin typeface="Tahoma" pitchFamily="34" charset="0"/>
                        <a:cs typeface="Times New Roman" pitchFamily="18" charset="0"/>
                      </a:endParaRPr>
                    </a:p>
                    <a:p>
                      <a:pPr marL="342900" marR="0" lvl="0" indent="114300" algn="just" defTabSz="914400" rtl="0" eaLnBrk="0" fontAlgn="base" latinLnBrk="0" hangingPunct="0">
                        <a:lnSpc>
                          <a:spcPct val="100000"/>
                        </a:lnSpc>
                        <a:spcBef>
                          <a:spcPct val="0"/>
                        </a:spcBef>
                        <a:spcAft>
                          <a:spcPct val="0"/>
                        </a:spcAft>
                        <a:buClrTx/>
                        <a:buSzTx/>
                        <a:buFontTx/>
                        <a:buNone/>
                        <a:tabLst>
                          <a:tab pos="790575" algn="l"/>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Καλή προσληπτική γλώσσα</a:t>
                      </a:r>
                    </a:p>
                    <a:p>
                      <a:pPr marL="342900" marR="0" lvl="0" indent="114300" algn="just" defTabSz="914400" rtl="0" eaLnBrk="0" fontAlgn="base" latinLnBrk="0" hangingPunct="0">
                        <a:lnSpc>
                          <a:spcPct val="100000"/>
                        </a:lnSpc>
                        <a:spcBef>
                          <a:spcPct val="0"/>
                        </a:spcBef>
                        <a:spcAft>
                          <a:spcPct val="0"/>
                        </a:spcAft>
                        <a:buClrTx/>
                        <a:buSzTx/>
                        <a:buFontTx/>
                        <a:buNone/>
                        <a:tabLst>
                          <a:tab pos="790575" algn="l"/>
                        </a:tabLst>
                      </a:pPr>
                      <a:endParaRPr kumimoji="0" lang="el-GR" sz="2400" b="1" i="0" u="none" strike="noStrike" cap="none" normalizeH="0" baseline="0" smtClean="0">
                        <a:ln>
                          <a:noFill/>
                        </a:ln>
                        <a:solidFill>
                          <a:schemeClr val="bg2"/>
                        </a:solidFill>
                        <a:effectLst/>
                        <a:latin typeface="Tahoma" pitchFamily="34" charset="0"/>
                        <a:cs typeface="Times New Roman" pitchFamily="18" charset="0"/>
                      </a:endParaRPr>
                    </a:p>
                    <a:p>
                      <a:pPr marL="342900" marR="0" lvl="0" indent="114300" algn="just" defTabSz="914400" rtl="0" eaLnBrk="0" fontAlgn="base" latinLnBrk="0" hangingPunct="0">
                        <a:lnSpc>
                          <a:spcPct val="100000"/>
                        </a:lnSpc>
                        <a:spcBef>
                          <a:spcPct val="0"/>
                        </a:spcBef>
                        <a:spcAft>
                          <a:spcPct val="0"/>
                        </a:spcAft>
                        <a:buClrTx/>
                        <a:buSzTx/>
                        <a:buFontTx/>
                        <a:buNone/>
                        <a:tabLst>
                          <a:tab pos="790575" algn="l"/>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Υπεροχή στην οπτική επεξεργασία και σε έργα που απαιτούν </a:t>
                      </a:r>
                    </a:p>
                    <a:p>
                      <a:pPr marL="342900" marR="0" lvl="0" indent="114300" algn="just" defTabSz="914400" rtl="0" eaLnBrk="0" fontAlgn="base" latinLnBrk="0" hangingPunct="0">
                        <a:lnSpc>
                          <a:spcPct val="100000"/>
                        </a:lnSpc>
                        <a:spcBef>
                          <a:spcPct val="0"/>
                        </a:spcBef>
                        <a:spcAft>
                          <a:spcPct val="0"/>
                        </a:spcAft>
                        <a:buClrTx/>
                        <a:buSzTx/>
                        <a:buFontTx/>
                        <a:buNone/>
                        <a:tabLst>
                          <a:tab pos="790575" algn="l"/>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«παράλληλη» ολιστική επεξεργασία</a:t>
                      </a:r>
                    </a:p>
                    <a:p>
                      <a:pPr marL="342900" marR="0" lvl="0" indent="114300" algn="just" defTabSz="914400" rtl="0" eaLnBrk="0" fontAlgn="base" latinLnBrk="0" hangingPunct="0">
                        <a:lnSpc>
                          <a:spcPct val="100000"/>
                        </a:lnSpc>
                        <a:spcBef>
                          <a:spcPct val="0"/>
                        </a:spcBef>
                        <a:spcAft>
                          <a:spcPct val="0"/>
                        </a:spcAft>
                        <a:buClrTx/>
                        <a:buSzTx/>
                        <a:buFontTx/>
                        <a:buNone/>
                        <a:tabLst>
                          <a:tab pos="790575" algn="l"/>
                        </a:tabLst>
                      </a:pPr>
                      <a:endParaRPr kumimoji="0" lang="el-GR" sz="2400" b="1" i="0" u="none" strike="noStrike" cap="none" normalizeH="0" baseline="0" smtClean="0">
                        <a:ln>
                          <a:noFill/>
                        </a:ln>
                        <a:solidFill>
                          <a:schemeClr val="bg2"/>
                        </a:solidFill>
                        <a:effectLst/>
                        <a:latin typeface="Tahoma" pitchFamily="34" charset="0"/>
                        <a:cs typeface="Times New Roman" pitchFamily="18" charset="0"/>
                      </a:endParaRPr>
                    </a:p>
                    <a:p>
                      <a:pPr marL="342900" marR="0" lvl="0" indent="114300" algn="just" defTabSz="914400" rtl="0" eaLnBrk="0" fontAlgn="base" latinLnBrk="0" hangingPunct="0">
                        <a:lnSpc>
                          <a:spcPct val="100000"/>
                        </a:lnSpc>
                        <a:spcBef>
                          <a:spcPct val="0"/>
                        </a:spcBef>
                        <a:spcAft>
                          <a:spcPct val="0"/>
                        </a:spcAft>
                        <a:buClrTx/>
                        <a:buSzTx/>
                        <a:buFontTx/>
                        <a:buNone/>
                        <a:tabLst>
                          <a:tab pos="790575" algn="l"/>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Καλή οπτικοχωρική αντίληψη, οργάνωση, ολοκλήρωση, </a:t>
                      </a:r>
                    </a:p>
                    <a:p>
                      <a:pPr marL="342900" marR="0" lvl="0" indent="114300" algn="just" defTabSz="914400" rtl="0" eaLnBrk="0" fontAlgn="base" latinLnBrk="0" hangingPunct="0">
                        <a:lnSpc>
                          <a:spcPct val="100000"/>
                        </a:lnSpc>
                        <a:spcBef>
                          <a:spcPct val="0"/>
                        </a:spcBef>
                        <a:spcAft>
                          <a:spcPct val="0"/>
                        </a:spcAft>
                        <a:buClrTx/>
                        <a:buSzTx/>
                        <a:buFontTx/>
                        <a:buNone/>
                        <a:tabLst>
                          <a:tab pos="790575" algn="l"/>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οπτική προσοχή και συναρμολόγηση αντικειμένων</a:t>
                      </a:r>
                    </a:p>
                    <a:p>
                      <a:pPr marL="342900" marR="0" lvl="0" indent="114300" algn="just" defTabSz="914400" rtl="0" eaLnBrk="0" fontAlgn="base" latinLnBrk="0" hangingPunct="0">
                        <a:lnSpc>
                          <a:spcPct val="100000"/>
                        </a:lnSpc>
                        <a:spcBef>
                          <a:spcPct val="0"/>
                        </a:spcBef>
                        <a:spcAft>
                          <a:spcPct val="0"/>
                        </a:spcAft>
                        <a:buClrTx/>
                        <a:buSzTx/>
                        <a:buFontTx/>
                        <a:buNone/>
                        <a:tabLst>
                          <a:tab pos="790575" algn="l"/>
                        </a:tabLst>
                      </a:pPr>
                      <a:endParaRPr kumimoji="0" lang="el-GR" sz="2400" b="1" i="0" u="none" strike="noStrike" cap="none" normalizeH="0" baseline="0" smtClean="0">
                        <a:ln>
                          <a:noFill/>
                        </a:ln>
                        <a:solidFill>
                          <a:schemeClr val="bg2"/>
                        </a:solidFill>
                        <a:effectLst/>
                        <a:latin typeface="Tahoma" pitchFamily="34" charset="0"/>
                        <a:cs typeface="Times New Roman" pitchFamily="18" charset="0"/>
                      </a:endParaRPr>
                    </a:p>
                    <a:p>
                      <a:pPr marL="342900" marR="0" lvl="0" indent="114300" algn="just" defTabSz="914400" rtl="0" eaLnBrk="0" fontAlgn="base" latinLnBrk="0" hangingPunct="0">
                        <a:lnSpc>
                          <a:spcPct val="100000"/>
                        </a:lnSpc>
                        <a:spcBef>
                          <a:spcPct val="0"/>
                        </a:spcBef>
                        <a:spcAft>
                          <a:spcPct val="0"/>
                        </a:spcAft>
                        <a:buClrTx/>
                        <a:buSzTx/>
                        <a:buFontTx/>
                        <a:buNone/>
                        <a:tabLst>
                          <a:tab pos="790575" algn="l"/>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Ελαφρά υπεροχή στην αναγνωστική δεξιότητα και στη   </a:t>
                      </a:r>
                    </a:p>
                    <a:p>
                      <a:pPr marL="342900" marR="0" lvl="0" indent="114300" algn="just" defTabSz="914400" rtl="0" eaLnBrk="0" fontAlgn="base" latinLnBrk="0" hangingPunct="0">
                        <a:lnSpc>
                          <a:spcPct val="100000"/>
                        </a:lnSpc>
                        <a:spcBef>
                          <a:spcPct val="0"/>
                        </a:spcBef>
                        <a:spcAft>
                          <a:spcPct val="0"/>
                        </a:spcAft>
                        <a:buClrTx/>
                        <a:buSzTx/>
                        <a:buFontTx/>
                        <a:buNone/>
                        <a:tabLst>
                          <a:tab pos="790575" algn="l"/>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γραφή</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8370" name="Group 2"/>
          <p:cNvGraphicFramePr>
            <a:graphicFrameLocks noGrp="1"/>
          </p:cNvGraphicFramePr>
          <p:nvPr>
            <p:ph/>
          </p:nvPr>
        </p:nvGraphicFramePr>
        <p:xfrm>
          <a:off x="0" y="-26988"/>
          <a:ext cx="9144000" cy="6888163"/>
        </p:xfrm>
        <a:graphic>
          <a:graphicData uri="http://schemas.openxmlformats.org/drawingml/2006/table">
            <a:tbl>
              <a:tblPr/>
              <a:tblGrid>
                <a:gridCol w="9144000"/>
              </a:tblGrid>
              <a:tr h="57626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sz="3200" b="1" i="0" u="none" strike="noStrike" cap="none" normalizeH="0" baseline="0" smtClean="0">
                          <a:ln>
                            <a:noFill/>
                          </a:ln>
                          <a:solidFill>
                            <a:schemeClr val="tx2"/>
                          </a:solidFill>
                          <a:effectLst/>
                          <a:latin typeface="Tahoma" pitchFamily="34" charset="0"/>
                          <a:cs typeface="Times New Roman" pitchFamily="18" charset="0"/>
                        </a:rPr>
                        <a:t>Δυσκολίες </a:t>
                      </a:r>
                      <a:endParaRPr kumimoji="0" lang="el-GR" sz="3200" b="1" i="0" u="none" strike="noStrike" cap="none" normalizeH="0" baseline="0" smtClean="0">
                        <a:ln>
                          <a:noFill/>
                        </a:ln>
                        <a:solidFill>
                          <a:schemeClr val="tx2"/>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r>
              <a:tr h="58721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Δυσκολίες στην ακουστική επεξεργασία πληροφοριών</a:t>
                      </a:r>
                      <a:endParaRPr kumimoji="0" lang="el-GR" sz="2400" b="1" i="0" u="none" strike="noStrike" cap="none" normalizeH="0" baseline="0" smtClean="0">
                        <a:ln>
                          <a:noFill/>
                        </a:ln>
                        <a:solidFill>
                          <a:schemeClr val="bg2"/>
                        </a:solidFill>
                        <a:effectLst/>
                        <a:latin typeface="Tahoma" pitchFamily="34"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Πτωχές λεπτές και αδρές κινητικές δεξιότητες και δυσκολίες στον οπτικοκινητικό συντονισμό</a:t>
                      </a:r>
                      <a:endParaRPr kumimoji="0" lang="el-GR" sz="2400" b="1" i="0" u="none" strike="noStrike" cap="none" normalizeH="0" baseline="0" smtClean="0">
                        <a:ln>
                          <a:noFill/>
                        </a:ln>
                        <a:solidFill>
                          <a:schemeClr val="bg2"/>
                        </a:solidFill>
                        <a:effectLst/>
                        <a:latin typeface="Tahoma" pitchFamily="34"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Προβλήματα στην ακουστική βραχύχρονη μνήμη</a:t>
                      </a:r>
                      <a:endParaRPr kumimoji="0" lang="el-GR" sz="2400" b="1" i="0" u="none" strike="noStrike" cap="none" normalizeH="0" baseline="0" smtClean="0">
                        <a:ln>
                          <a:noFill/>
                        </a:ln>
                        <a:solidFill>
                          <a:schemeClr val="bg2"/>
                        </a:solidFill>
                        <a:effectLst/>
                        <a:latin typeface="Tahoma" pitchFamily="34"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Δυσκολία στη «σειροθετική» επεξεργασία</a:t>
                      </a:r>
                      <a:endParaRPr kumimoji="0" lang="el-GR" sz="2400" b="1" i="0" u="none" strike="noStrike" cap="none" normalizeH="0" baseline="0" smtClean="0">
                        <a:ln>
                          <a:noFill/>
                        </a:ln>
                        <a:solidFill>
                          <a:schemeClr val="bg2"/>
                        </a:solidFill>
                        <a:effectLst/>
                        <a:latin typeface="Tahoma" pitchFamily="34"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Προβλήματα στα μαθηματικά</a:t>
                      </a:r>
                      <a:endParaRPr kumimoji="0" lang="el-GR" sz="2400" b="1" i="0" u="none" strike="noStrike" cap="none" normalizeH="0" baseline="0" smtClean="0">
                        <a:ln>
                          <a:noFill/>
                        </a:ln>
                        <a:solidFill>
                          <a:schemeClr val="bg2"/>
                        </a:solidFill>
                        <a:effectLst/>
                        <a:latin typeface="Tahoma" pitchFamily="34"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Προβλήματα λόγου (άρθρωση, υπερενρινισμό, τόνο φωνής, περιορισμένο λεξιλόγιο)</a:t>
                      </a:r>
                      <a:endParaRPr kumimoji="0" lang="el-GR" sz="2400" b="1" i="0" u="none" strike="noStrike" cap="none" normalizeH="0" baseline="0" smtClean="0">
                        <a:ln>
                          <a:noFill/>
                        </a:ln>
                        <a:solidFill>
                          <a:schemeClr val="bg2"/>
                        </a:solidFill>
                        <a:effectLst/>
                        <a:latin typeface="Tahoma" pitchFamily="34"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Λεκτικές εμμονές για ένα περιορισμένο αριθμό θεμάτων </a:t>
                      </a:r>
                      <a:endParaRPr kumimoji="0" lang="el-GR" sz="2400" b="1" i="0" u="none" strike="noStrike" cap="none" normalizeH="0" baseline="0" smtClean="0">
                        <a:ln>
                          <a:noFill/>
                        </a:ln>
                        <a:solidFill>
                          <a:schemeClr val="bg2"/>
                        </a:solidFill>
                        <a:effectLst/>
                        <a:latin typeface="Tahoma" pitchFamily="34"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Μυϊκή υποτονία</a:t>
                      </a:r>
                      <a:endParaRPr kumimoji="0" lang="el-GR" sz="2400" b="1" i="0" u="none" strike="noStrike" cap="none" normalizeH="0" baseline="0" smtClean="0">
                        <a:ln>
                          <a:noFill/>
                        </a:ln>
                        <a:solidFill>
                          <a:schemeClr val="bg2"/>
                        </a:solidFill>
                        <a:effectLst/>
                        <a:latin typeface="Tahoma" pitchFamily="34"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Παχυσαρκία και βουλιμική διαταραχή</a:t>
                      </a:r>
                      <a:endParaRPr kumimoji="0" lang="el-GR" sz="2400" b="1" i="0" u="none" strike="noStrike" cap="none" normalizeH="0" baseline="0" smtClean="0">
                        <a:ln>
                          <a:noFill/>
                        </a:ln>
                        <a:solidFill>
                          <a:schemeClr val="bg2"/>
                        </a:solidFill>
                        <a:effectLst/>
                        <a:latin typeface="Tahoma" pitchFamily="34"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Συναισθηματική ευμεταβλητότητα</a:t>
                      </a:r>
                      <a:endParaRPr kumimoji="0" lang="el-GR" sz="2400" b="1" i="0" u="none" strike="noStrike" cap="none" normalizeH="0" baseline="0" smtClean="0">
                        <a:ln>
                          <a:noFill/>
                        </a:ln>
                        <a:solidFill>
                          <a:schemeClr val="bg2"/>
                        </a:solidFill>
                        <a:effectLst/>
                        <a:latin typeface="Tahoma" pitchFamily="34"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Προβλήματα στις κοινωνικές δεξιότητες</a:t>
                      </a:r>
                      <a:endParaRPr kumimoji="0" lang="el-GR" sz="2400" b="1" i="0" u="none" strike="noStrike" cap="none" normalizeH="0" baseline="0" smtClean="0">
                        <a:ln>
                          <a:noFill/>
                        </a:ln>
                        <a:solidFill>
                          <a:schemeClr val="bg2"/>
                        </a:solidFill>
                        <a:effectLst/>
                        <a:latin typeface="Tahoma" pitchFamily="34"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Κατάθλιψη</a:t>
                      </a:r>
                      <a:endParaRPr kumimoji="0" lang="el-GR" sz="2400" b="1" i="0" u="none" strike="noStrike" cap="none" normalizeH="0" baseline="0" smtClean="0">
                        <a:ln>
                          <a:noFill/>
                        </a:ln>
                        <a:solidFill>
                          <a:schemeClr val="bg2"/>
                        </a:solidFill>
                        <a:effectLst/>
                        <a:latin typeface="Tahoma" pitchFamily="34"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Εκρήξεις θυμού και έντονο πείσμα </a:t>
                      </a:r>
                      <a:endParaRPr kumimoji="0" lang="el-GR" sz="2400" b="1" i="0" u="none" strike="noStrike" cap="none" normalizeH="0" baseline="0" smtClean="0">
                        <a:ln>
                          <a:noFill/>
                        </a:ln>
                        <a:solidFill>
                          <a:schemeClr val="bg2"/>
                        </a:solidFill>
                        <a:effectLst/>
                        <a:latin typeface="Tahoma" pitchFamily="34"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Ιδεοψυχαναγκαστική διαταραχή</a:t>
                      </a:r>
                      <a:endParaRPr kumimoji="0" lang="el-GR" sz="2400" b="1" i="0" u="none" strike="noStrike" cap="none" normalizeH="0" baseline="0" smtClean="0">
                        <a:ln>
                          <a:noFill/>
                        </a:ln>
                        <a:solidFill>
                          <a:schemeClr val="bg2"/>
                        </a:solidFill>
                        <a:effectLst/>
                        <a:latin typeface="Tahoma" pitchFamily="34"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latin typeface="Tahoma" pitchFamily="34" charset="0"/>
                          <a:cs typeface="Times New Roman" pitchFamily="18" charset="0"/>
                        </a:rPr>
                        <a:t>Τσίμπημα του δέρματος</a:t>
                      </a:r>
                      <a:endParaRPr kumimoji="0" lang="el-GR" sz="2400" b="1" i="0" u="none" strike="noStrike" cap="none" normalizeH="0" baseline="0" smtClean="0">
                        <a:ln>
                          <a:noFill/>
                        </a:ln>
                        <a:solidFill>
                          <a:schemeClr val="bg2"/>
                        </a:solidFill>
                        <a:effectLst/>
                        <a:latin typeface="Tahoma" pitchFamily="34"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68313" y="0"/>
            <a:ext cx="8229600" cy="981075"/>
          </a:xfrm>
          <a:noFill/>
        </p:spPr>
        <p:txBody>
          <a:bodyPr/>
          <a:lstStyle/>
          <a:p>
            <a:r>
              <a:rPr lang="el-GR" sz="3600" b="1" smtClean="0">
                <a:effectLst/>
              </a:rPr>
              <a:t>ΕΚΠΑΙΔΕΥΤΙΚΕΣ ΠΑΡΕΜΒΑΣΕΙΣ</a:t>
            </a:r>
          </a:p>
        </p:txBody>
      </p:sp>
      <p:graphicFrame>
        <p:nvGraphicFramePr>
          <p:cNvPr id="59395" name="Group 3"/>
          <p:cNvGraphicFramePr>
            <a:graphicFrameLocks noGrp="1"/>
          </p:cNvGraphicFramePr>
          <p:nvPr>
            <p:ph idx="1"/>
          </p:nvPr>
        </p:nvGraphicFramePr>
        <p:xfrm>
          <a:off x="0" y="981075"/>
          <a:ext cx="9144000" cy="6016625"/>
        </p:xfrm>
        <a:graphic>
          <a:graphicData uri="http://schemas.openxmlformats.org/drawingml/2006/table">
            <a:tbl>
              <a:tblPr/>
              <a:tblGrid>
                <a:gridCol w="4491038"/>
                <a:gridCol w="4652962"/>
              </a:tblGrid>
              <a:tr h="1223963">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r>
                        <a:rPr kumimoji="0" lang="el-GR" sz="2200" b="1" i="0" u="none" strike="noStrike" cap="none" normalizeH="0" baseline="0" smtClean="0">
                          <a:ln>
                            <a:noFill/>
                          </a:ln>
                          <a:solidFill>
                            <a:schemeClr val="tx1"/>
                          </a:solidFill>
                          <a:effectLst/>
                          <a:latin typeface="Tahoma" pitchFamily="34" charset="0"/>
                          <a:cs typeface="Arial" charset="0"/>
                        </a:rPr>
                        <a:t>ΧΑΡΑΚΤΗΡΙΣΤΙΚΑ ΓΝΩΡΙΣΜΑΤΑ</a:t>
                      </a:r>
                    </a:p>
                    <a:p>
                      <a:pPr marL="0" marR="0" lvl="0" indent="0" algn="ctr"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r>
                        <a:rPr kumimoji="0" lang="el-GR" sz="2200" b="1" i="0" u="none" strike="noStrike" cap="none" normalizeH="0" baseline="0" smtClean="0">
                          <a:ln>
                            <a:noFill/>
                          </a:ln>
                          <a:solidFill>
                            <a:schemeClr val="tx1"/>
                          </a:solidFill>
                          <a:effectLst/>
                          <a:latin typeface="Tahoma" pitchFamily="34" charset="0"/>
                          <a:cs typeface="Arial" charset="0"/>
                        </a:rPr>
                        <a:t>ΣΥΝΔΡΟΜΟ </a:t>
                      </a:r>
                      <a:r>
                        <a:rPr kumimoji="0" lang="en-US" sz="2200" b="1" i="0" u="none" strike="noStrike" cap="none" normalizeH="0" baseline="0" smtClean="0">
                          <a:ln>
                            <a:noFill/>
                          </a:ln>
                          <a:solidFill>
                            <a:schemeClr val="tx1"/>
                          </a:solidFill>
                          <a:effectLst/>
                          <a:latin typeface="Tahoma" pitchFamily="34" charset="0"/>
                          <a:cs typeface="Arial" charset="0"/>
                        </a:rPr>
                        <a:t>PRADER-WILLI</a:t>
                      </a:r>
                      <a:endParaRPr kumimoji="0" lang="el-GR" sz="2200" b="1" i="0" u="none" strike="noStrike" cap="none" normalizeH="0" baseline="0" smtClean="0">
                        <a:ln>
                          <a:noFill/>
                        </a:ln>
                        <a:solidFill>
                          <a:schemeClr val="tx1"/>
                        </a:solidFill>
                        <a:effectLst/>
                        <a:latin typeface="Tahoma" pitchFamily="34" charset="0"/>
                        <a:cs typeface="Arial" charset="0"/>
                      </a:endParaRPr>
                    </a:p>
                    <a:p>
                      <a:pPr marL="0" marR="0" lvl="0" indent="0" algn="l"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endParaRPr kumimoji="0" lang="el-GR" sz="2200" b="1" i="0" u="none" strike="noStrike" cap="none" normalizeH="0" baseline="0" smtClean="0">
                        <a:ln>
                          <a:noFill/>
                        </a:ln>
                        <a:solidFill>
                          <a:schemeClr val="tx1"/>
                        </a:solidFill>
                        <a:effectLst/>
                        <a:latin typeface="Tahom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endParaRPr kumimoji="0" lang="el-GR" sz="2200" b="1" i="0" u="none" strike="noStrike" cap="none" normalizeH="0" baseline="0" smtClean="0">
                        <a:ln>
                          <a:noFill/>
                        </a:ln>
                        <a:solidFill>
                          <a:schemeClr val="tx1"/>
                        </a:solidFill>
                        <a:effectLst/>
                        <a:latin typeface="Tahoma" pitchFamily="34" charset="0"/>
                        <a:cs typeface="Arial" charset="0"/>
                      </a:endParaRPr>
                    </a:p>
                    <a:p>
                      <a:pPr marL="0" marR="0" lvl="0" indent="0" algn="ctr"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r>
                        <a:rPr kumimoji="0" lang="el-GR" sz="2200" b="1" i="0" u="none" strike="noStrike" cap="none" normalizeH="0" baseline="0" smtClean="0">
                          <a:ln>
                            <a:noFill/>
                          </a:ln>
                          <a:solidFill>
                            <a:schemeClr val="tx1"/>
                          </a:solidFill>
                          <a:effectLst/>
                          <a:latin typeface="Tahoma" pitchFamily="34" charset="0"/>
                          <a:cs typeface="Arial" charset="0"/>
                        </a:rPr>
                        <a:t>Ε</a:t>
                      </a:r>
                      <a:r>
                        <a:rPr kumimoji="0" lang="en-US" sz="2200" b="1" i="0" u="none" strike="noStrike" cap="none" normalizeH="0" baseline="0" smtClean="0">
                          <a:ln>
                            <a:noFill/>
                          </a:ln>
                          <a:solidFill>
                            <a:schemeClr val="tx1"/>
                          </a:solidFill>
                          <a:effectLst/>
                          <a:latin typeface="Tahoma" pitchFamily="34" charset="0"/>
                          <a:cs typeface="Arial" charset="0"/>
                        </a:rPr>
                        <a:t>K</a:t>
                      </a:r>
                      <a:r>
                        <a:rPr kumimoji="0" lang="el-GR" sz="2200" b="1" i="0" u="none" strike="noStrike" cap="none" normalizeH="0" baseline="0" smtClean="0">
                          <a:ln>
                            <a:noFill/>
                          </a:ln>
                          <a:solidFill>
                            <a:schemeClr val="tx1"/>
                          </a:solidFill>
                          <a:effectLst/>
                          <a:latin typeface="Tahoma" pitchFamily="34" charset="0"/>
                          <a:cs typeface="Arial" charset="0"/>
                        </a:rPr>
                        <a:t>ΠΑΙΔΕΥΤΙΚΗ ΠΑΡΕΜΒΑΣΗ</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4254500">
                <a:tc>
                  <a:txBody>
                    <a:bodyPr/>
                    <a:lstStyle/>
                    <a:p>
                      <a:pPr marL="0" marR="0" lvl="0" indent="0" algn="l"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r>
                        <a:rPr kumimoji="0" lang="el-GR" sz="2200" b="1" i="0" u="none" strike="noStrike" cap="none" normalizeH="0" baseline="0" smtClean="0">
                          <a:ln>
                            <a:noFill/>
                          </a:ln>
                          <a:solidFill>
                            <a:schemeClr val="bg2"/>
                          </a:solidFill>
                          <a:effectLst/>
                          <a:latin typeface="Tahoma" pitchFamily="34" charset="0"/>
                          <a:cs typeface="Arial" charset="0"/>
                        </a:rPr>
                        <a:t>Ενασχόληση με το φαγητό</a:t>
                      </a:r>
                    </a:p>
                    <a:p>
                      <a:pPr marL="0" marR="0" lvl="0" indent="0" algn="l"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r>
                        <a:rPr kumimoji="0" lang="el-GR" sz="2200" b="1" i="0" u="none" strike="noStrike" cap="none" normalizeH="0" baseline="0" smtClean="0">
                          <a:ln>
                            <a:noFill/>
                          </a:ln>
                          <a:solidFill>
                            <a:schemeClr val="bg2"/>
                          </a:solidFill>
                          <a:effectLst/>
                          <a:latin typeface="Tahoma" pitchFamily="34" charset="0"/>
                          <a:cs typeface="Arial" charset="0"/>
                        </a:rPr>
                        <a:t>Κρίσεις νεύρων</a:t>
                      </a:r>
                    </a:p>
                    <a:p>
                      <a:pPr marL="0" marR="0" lvl="0" indent="0" algn="l"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r>
                        <a:rPr kumimoji="0" lang="el-GR" sz="2200" b="1" i="0" u="none" strike="noStrike" cap="none" normalizeH="0" baseline="0" smtClean="0">
                          <a:ln>
                            <a:noFill/>
                          </a:ln>
                          <a:solidFill>
                            <a:schemeClr val="bg2"/>
                          </a:solidFill>
                          <a:effectLst/>
                          <a:latin typeface="Tahoma" pitchFamily="34" charset="0"/>
                          <a:cs typeface="Arial" charset="0"/>
                        </a:rPr>
                        <a:t>Πείσμα</a:t>
                      </a:r>
                    </a:p>
                    <a:p>
                      <a:pPr marL="0" marR="0" lvl="0" indent="0" algn="l"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r>
                        <a:rPr kumimoji="0" lang="el-GR" sz="2200" b="1" i="0" u="none" strike="noStrike" cap="none" normalizeH="0" baseline="0" smtClean="0">
                          <a:ln>
                            <a:noFill/>
                          </a:ln>
                          <a:solidFill>
                            <a:schemeClr val="bg2"/>
                          </a:solidFill>
                          <a:effectLst/>
                          <a:latin typeface="Tahoma" pitchFamily="34" charset="0"/>
                          <a:cs typeface="Arial" charset="0"/>
                        </a:rPr>
                        <a:t>Κατάθλιψη </a:t>
                      </a:r>
                    </a:p>
                    <a:p>
                      <a:pPr marL="0" marR="0" lvl="0" indent="0" algn="l"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r>
                        <a:rPr kumimoji="0" lang="el-GR" sz="2200" b="1" i="0" u="none" strike="noStrike" cap="none" normalizeH="0" baseline="0" smtClean="0">
                          <a:ln>
                            <a:noFill/>
                          </a:ln>
                          <a:solidFill>
                            <a:schemeClr val="bg2"/>
                          </a:solidFill>
                          <a:effectLst/>
                          <a:latin typeface="Tahoma" pitchFamily="34" charset="0"/>
                          <a:cs typeface="Arial" charset="0"/>
                        </a:rPr>
                        <a:t>Ιδεοψυχαναγκαστική συμπεριφορά</a:t>
                      </a:r>
                    </a:p>
                    <a:p>
                      <a:pPr marL="0" marR="0" lvl="0" indent="0" algn="l"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r>
                        <a:rPr kumimoji="0" lang="el-GR" sz="2200" b="1" i="0" u="none" strike="noStrike" cap="none" normalizeH="0" baseline="0" smtClean="0">
                          <a:ln>
                            <a:noFill/>
                          </a:ln>
                          <a:solidFill>
                            <a:schemeClr val="bg2"/>
                          </a:solidFill>
                          <a:effectLst/>
                          <a:latin typeface="Tahoma" pitchFamily="34" charset="0"/>
                          <a:cs typeface="Arial" charset="0"/>
                        </a:rPr>
                        <a:t>Τσίμπημα του δέρματος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r>
                        <a:rPr kumimoji="0" lang="el-GR" sz="2200" b="1" i="0" u="none" strike="noStrike" cap="none" normalizeH="0" baseline="0" smtClean="0">
                          <a:ln>
                            <a:noFill/>
                          </a:ln>
                          <a:solidFill>
                            <a:schemeClr val="bg2"/>
                          </a:solidFill>
                          <a:effectLst/>
                          <a:latin typeface="Tahoma" pitchFamily="34" charset="0"/>
                          <a:cs typeface="Arial" charset="0"/>
                        </a:rPr>
                        <a:t>Περιορισμός πρόσβασης στο φαγητό και ενίσχυση σωματικής άσκησης</a:t>
                      </a:r>
                    </a:p>
                    <a:p>
                      <a:pPr marL="0" marR="0" lvl="0" indent="0" algn="l"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r>
                        <a:rPr kumimoji="0" lang="el-GR" sz="2200" b="1" i="0" u="none" strike="noStrike" cap="none" normalizeH="0" baseline="0" smtClean="0">
                          <a:ln>
                            <a:noFill/>
                          </a:ln>
                          <a:solidFill>
                            <a:schemeClr val="bg2"/>
                          </a:solidFill>
                          <a:effectLst/>
                          <a:latin typeface="Tahoma" pitchFamily="34" charset="0"/>
                          <a:cs typeface="Arial" charset="0"/>
                        </a:rPr>
                        <a:t>Υποστήριξη</a:t>
                      </a:r>
                    </a:p>
                    <a:p>
                      <a:pPr marL="0" marR="0" lvl="0" indent="0" algn="l"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r>
                        <a:rPr kumimoji="0" lang="el-GR" sz="2200" b="1" i="0" u="none" strike="noStrike" cap="none" normalizeH="0" baseline="0" smtClean="0">
                          <a:ln>
                            <a:noFill/>
                          </a:ln>
                          <a:solidFill>
                            <a:schemeClr val="bg2"/>
                          </a:solidFill>
                          <a:effectLst/>
                          <a:latin typeface="Tahoma" pitchFamily="34" charset="0"/>
                          <a:cs typeface="Arial" charset="0"/>
                        </a:rPr>
                        <a:t>Μείωση έμφασης στη βραχυπρόθεσμη μνήμη</a:t>
                      </a:r>
                    </a:p>
                    <a:p>
                      <a:pPr marL="0" marR="0" lvl="0" indent="0" algn="l"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r>
                        <a:rPr kumimoji="0" lang="el-GR" sz="2200" b="1" i="0" u="none" strike="noStrike" cap="none" normalizeH="0" baseline="0" smtClean="0">
                          <a:ln>
                            <a:noFill/>
                          </a:ln>
                          <a:solidFill>
                            <a:schemeClr val="bg2"/>
                          </a:solidFill>
                          <a:effectLst/>
                          <a:latin typeface="Tahoma" pitchFamily="34" charset="0"/>
                          <a:cs typeface="Arial" charset="0"/>
                        </a:rPr>
                        <a:t>Τήρηση σταθερών ορίων στη συμπεριφορά</a:t>
                      </a:r>
                    </a:p>
                    <a:p>
                      <a:pPr marL="0" marR="0" lvl="0" indent="0" algn="l"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r>
                        <a:rPr kumimoji="0" lang="el-GR" sz="2200" b="1" i="0" u="none" strike="noStrike" cap="none" normalizeH="0" baseline="0" smtClean="0">
                          <a:ln>
                            <a:noFill/>
                          </a:ln>
                          <a:solidFill>
                            <a:schemeClr val="bg2"/>
                          </a:solidFill>
                          <a:effectLst/>
                          <a:latin typeface="Tahoma" pitchFamily="34" charset="0"/>
                          <a:cs typeface="Arial" charset="0"/>
                        </a:rPr>
                        <a:t>Το λεκτικό υλικό να συνοδεύεται από οπτικά βοηθήματα </a:t>
                      </a:r>
                    </a:p>
                    <a:p>
                      <a:pPr marL="0" marR="0" lvl="0" indent="0" algn="l" defTabSz="914400" rtl="0" eaLnBrk="0" fontAlgn="base" latinLnBrk="0" hangingPunct="0">
                        <a:lnSpc>
                          <a:spcPct val="100000"/>
                        </a:lnSpc>
                        <a:spcBef>
                          <a:spcPct val="20000"/>
                        </a:spcBef>
                        <a:spcAft>
                          <a:spcPct val="0"/>
                        </a:spcAft>
                        <a:buClr>
                          <a:schemeClr val="hlink"/>
                        </a:buClr>
                        <a:buSzPct val="65000"/>
                        <a:buFont typeface="Wingdings" pitchFamily="2" charset="2"/>
                        <a:buNone/>
                        <a:tabLst/>
                      </a:pPr>
                      <a:endParaRPr kumimoji="0" lang="el-GR" sz="2200" b="1" i="0" u="none" strike="noStrike" cap="none" normalizeH="0" baseline="0" smtClean="0">
                        <a:ln>
                          <a:noFill/>
                        </a:ln>
                        <a:solidFill>
                          <a:schemeClr val="bg2"/>
                        </a:solidFill>
                        <a:effectLst/>
                        <a:latin typeface="Tahoma"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p:spPr>
        <p:txBody>
          <a:bodyPr/>
          <a:lstStyle/>
          <a:p>
            <a:r>
              <a:rPr lang="el-GR" sz="4000" b="1" smtClean="0">
                <a:effectLst/>
              </a:rPr>
              <a:t>Δραστηριότητες ανάπτυξης</a:t>
            </a:r>
            <a:br>
              <a:rPr lang="el-GR" sz="4000" b="1" smtClean="0">
                <a:effectLst/>
              </a:rPr>
            </a:br>
            <a:r>
              <a:rPr lang="el-GR" sz="4000" b="1" smtClean="0">
                <a:effectLst/>
              </a:rPr>
              <a:t>γνωστικών και κοινωνικών δεξιοτήτων</a:t>
            </a:r>
          </a:p>
        </p:txBody>
      </p:sp>
      <p:sp>
        <p:nvSpPr>
          <p:cNvPr id="39939" name="Rectangle 3"/>
          <p:cNvSpPr>
            <a:spLocks noGrp="1" noChangeArrowheads="1"/>
          </p:cNvSpPr>
          <p:nvPr>
            <p:ph type="body" idx="1"/>
          </p:nvPr>
        </p:nvSpPr>
        <p:spPr>
          <a:xfrm>
            <a:off x="-107950" y="2133600"/>
            <a:ext cx="9251950" cy="4724400"/>
          </a:xfrm>
          <a:noFill/>
        </p:spPr>
        <p:txBody>
          <a:bodyPr/>
          <a:lstStyle/>
          <a:p>
            <a:pPr>
              <a:lnSpc>
                <a:spcPct val="80000"/>
              </a:lnSpc>
            </a:pPr>
            <a:r>
              <a:rPr lang="el-GR" sz="2000" b="1" smtClean="0">
                <a:effectLst/>
                <a:latin typeface="Arial" charset="0"/>
              </a:rPr>
              <a:t>Τα παιδιά αυτά συχνά έχουν δυσκολία να αντιμετωπίσουν τις αλλαγές του περιβάλλοντος και προτιμούν να μένουν προσκολλημένα σε οικείες ρουτίνες. Στρατηγικές που έχουν να κάνουν με την αντιμετώπιση της αλλαγής περιβάλλοντος, θα πρέπει να διδάσκονται από τη βρεφονηπιακή ηλικία. Βοηθάει επίσης, πολύ η τήρηση σταθερών ορίων στη συμπεριφορά και η εφαρμογή καλά δομημένου και προβλέψιμου πλάνου καθημερινών δραστηριοτήτων, στο σχολείο και το σπίτι</a:t>
            </a:r>
          </a:p>
          <a:p>
            <a:pPr>
              <a:lnSpc>
                <a:spcPct val="80000"/>
              </a:lnSpc>
            </a:pPr>
            <a:r>
              <a:rPr lang="el-GR" sz="2000" b="1" smtClean="0">
                <a:effectLst/>
                <a:latin typeface="Arial" charset="0"/>
              </a:rPr>
              <a:t>Τα παιδιά έχουν προβλήματα στην βραχύχρονη συγκράτηση πληροφοριών, γεγονός που απαιτεί από το εκπαιδευτικό να επαναλαμβάνει συνεχώς τα θέματα που διδάσκει, μέχρι να γίνουν κατανοητά. </a:t>
            </a:r>
          </a:p>
          <a:p>
            <a:pPr>
              <a:lnSpc>
                <a:spcPct val="80000"/>
              </a:lnSpc>
            </a:pPr>
            <a:r>
              <a:rPr lang="el-GR" sz="2000" b="1" smtClean="0">
                <a:effectLst/>
                <a:latin typeface="Arial" charset="0"/>
              </a:rPr>
              <a:t>Πολλά επίσης παιδιά έχουν δυσκολία να δουλέψουν σε ομάδες και γι’ αυτό χρειάζεται επιπλέον υποστήριξη και καθοδήγηση από τον εκπαιδευτικό.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79388" y="381000"/>
            <a:ext cx="8785225" cy="1371600"/>
          </a:xfrm>
          <a:noFill/>
        </p:spPr>
        <p:txBody>
          <a:bodyPr/>
          <a:lstStyle/>
          <a:p>
            <a:r>
              <a:rPr lang="el-GR" sz="4000" b="1" smtClean="0">
                <a:effectLst/>
              </a:rPr>
              <a:t>Δραστηριότητες ανάπτυξης</a:t>
            </a:r>
            <a:br>
              <a:rPr lang="el-GR" sz="4000" b="1" smtClean="0">
                <a:effectLst/>
              </a:rPr>
            </a:br>
            <a:r>
              <a:rPr lang="el-GR" sz="4000" b="1" smtClean="0">
                <a:effectLst/>
              </a:rPr>
              <a:t>γνωστικών και κοινωνικών δεξιοτήτων</a:t>
            </a:r>
          </a:p>
        </p:txBody>
      </p:sp>
      <p:sp>
        <p:nvSpPr>
          <p:cNvPr id="40963" name="Rectangle 3"/>
          <p:cNvSpPr>
            <a:spLocks noGrp="1" noChangeArrowheads="1"/>
          </p:cNvSpPr>
          <p:nvPr>
            <p:ph type="body" idx="1"/>
          </p:nvPr>
        </p:nvSpPr>
        <p:spPr>
          <a:xfrm>
            <a:off x="0" y="2249488"/>
            <a:ext cx="8964613" cy="4608512"/>
          </a:xfrm>
          <a:noFill/>
        </p:spPr>
        <p:txBody>
          <a:bodyPr/>
          <a:lstStyle/>
          <a:p>
            <a:pPr>
              <a:lnSpc>
                <a:spcPct val="90000"/>
              </a:lnSpc>
            </a:pPr>
            <a:r>
              <a:rPr lang="el-GR" sz="2400" b="1" smtClean="0">
                <a:effectLst/>
                <a:latin typeface="Arial" charset="0"/>
              </a:rPr>
              <a:t>Είναι επίσης, πολύ βοηθητικό, αντί να προσπαθούμε να περιορίσουμε τις επίμονες και καταναγκαστικές συμπεριφορές των παιδιών, να τις χρησιμοποιήσουμε με πιο δημιουργικό και παραγωγικό τρόπο για τα ίδια τα παιδιά και για τους άλλους γύρω τους, </a:t>
            </a:r>
            <a:r>
              <a:rPr lang="el-GR" sz="2400" b="1" i="1" smtClean="0">
                <a:effectLst/>
                <a:latin typeface="Arial" charset="0"/>
              </a:rPr>
              <a:t>π.χ. σαν αντάλλαγμα ή επιβράβευση, μέσω της τέχνης, σαν αρμοδιότητα στην τάξη (να μοιράζει εργασίες, να τακτοποιεί τα συρτάρια, να τοποθετεί ετικέτες, κ.ά.).</a:t>
            </a:r>
            <a:endParaRPr lang="el-GR" sz="2400" b="1" smtClean="0">
              <a:effectLst/>
              <a:latin typeface="Arial" charset="0"/>
            </a:endParaRPr>
          </a:p>
          <a:p>
            <a:pPr>
              <a:lnSpc>
                <a:spcPct val="90000"/>
              </a:lnSpc>
            </a:pPr>
            <a:r>
              <a:rPr lang="el-GR" sz="2400" b="1" smtClean="0">
                <a:effectLst/>
                <a:latin typeface="Arial" charset="0"/>
              </a:rPr>
              <a:t>Οι σχολικές εκδηλώσεις και οι γιορτές, συχνά προβληματίζουν τους εκπαιδευτικούς όσον αφορά στην άμεση  πρόσβαση του παιδιού στο μπουφέ με τα φαγητά και στην ανεξέλικτη λήψη τροφής.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250825" y="476250"/>
            <a:ext cx="8569325" cy="6192838"/>
          </a:xfrm>
        </p:spPr>
        <p:txBody>
          <a:bodyPr/>
          <a:lstStyle/>
          <a:p>
            <a:pPr algn="just" eaLnBrk="1" hangingPunct="1">
              <a:lnSpc>
                <a:spcPct val="80000"/>
              </a:lnSpc>
              <a:buFont typeface="Wingdings" pitchFamily="2" charset="2"/>
              <a:buNone/>
              <a:defRPr/>
            </a:pPr>
            <a:endParaRPr lang="el-GR" sz="2400" b="1" smtClean="0"/>
          </a:p>
          <a:p>
            <a:pPr algn="just" eaLnBrk="1" hangingPunct="1">
              <a:lnSpc>
                <a:spcPct val="90000"/>
              </a:lnSpc>
              <a:defRPr/>
            </a:pPr>
            <a:r>
              <a:rPr lang="el-GR" sz="2400" b="1" smtClean="0"/>
              <a:t>Το σύνδρομο του ευθραύστου χρωμοσώματος Χ προσβάλλει νεαρά αγόρια σε συχνότητα 1:4.000 έως 1:4.500, αλλά και κορίτσια σε συχνότητα 1:8.000 έως 1:9.000 </a:t>
            </a:r>
            <a:r>
              <a:rPr lang="el-GR" sz="2000" b="1" smtClean="0"/>
              <a:t>(</a:t>
            </a:r>
            <a:r>
              <a:rPr lang="en-US" sz="2000" b="1" smtClean="0"/>
              <a:t>Turner et al</a:t>
            </a:r>
            <a:r>
              <a:rPr lang="el-GR" sz="2000" b="1" smtClean="0"/>
              <a:t>., 1996. </a:t>
            </a:r>
            <a:r>
              <a:rPr lang="en-US" sz="2000" b="1" smtClean="0"/>
              <a:t>Warren</a:t>
            </a:r>
            <a:r>
              <a:rPr lang="el-GR" sz="2000" b="1" smtClean="0"/>
              <a:t> &amp; </a:t>
            </a:r>
            <a:r>
              <a:rPr lang="en-US" sz="2000" b="1" smtClean="0"/>
              <a:t>Sherman</a:t>
            </a:r>
            <a:r>
              <a:rPr lang="el-GR" sz="2000" b="1" smtClean="0"/>
              <a:t>, 2001. </a:t>
            </a:r>
            <a:r>
              <a:rPr lang="en-US" sz="2000" b="1" smtClean="0"/>
              <a:t>Orr</a:t>
            </a:r>
            <a:r>
              <a:rPr lang="el-GR" sz="2000" b="1" smtClean="0"/>
              <a:t>, 2004).</a:t>
            </a:r>
            <a:r>
              <a:rPr lang="el-GR" sz="2400" b="1" smtClean="0"/>
              <a:t> Επιπλέον, περίπου 1 στις 259 γυναίκες στο γενικό πληθυσμό μπορεί να είναι φορέας του ευθραύστου Χ και να το κληρονομήσει στα παιδιά της </a:t>
            </a:r>
            <a:r>
              <a:rPr lang="el-GR" sz="2000" b="1" smtClean="0"/>
              <a:t>(</a:t>
            </a:r>
            <a:r>
              <a:rPr lang="en-US" sz="2000" b="1" smtClean="0"/>
              <a:t>Rousseau et al</a:t>
            </a:r>
            <a:r>
              <a:rPr lang="el-GR" sz="2000" b="1" smtClean="0"/>
              <a:t>., 1995).</a:t>
            </a:r>
            <a:r>
              <a:rPr lang="el-GR" sz="2400" b="1" smtClean="0"/>
              <a:t> Το σύνδρομο εμφανίζεται σε όλες τις εθνότητες και υπολογίζεται ότι ευθύνεται για το 14% της «άγνωστης» μορφής  νοητικής καθυστέρησης σε άνδρες </a:t>
            </a:r>
            <a:r>
              <a:rPr lang="el-GR" sz="2000" b="1" smtClean="0"/>
              <a:t>(</a:t>
            </a:r>
            <a:r>
              <a:rPr lang="en-US" sz="2000" b="1" smtClean="0"/>
              <a:t>Dykens et al</a:t>
            </a:r>
            <a:r>
              <a:rPr lang="el-GR" sz="2000" b="1" smtClean="0"/>
              <a:t>, 2000)</a:t>
            </a:r>
            <a:r>
              <a:rPr lang="el-GR" sz="2400" b="1" smtClean="0"/>
              <a:t> και για το 50% της αυξημένης συχνότητας της νοητικής καθυστέρησης στον ανδρικό πληθυσμό </a:t>
            </a:r>
            <a:r>
              <a:rPr lang="el-GR" sz="2000" b="1" smtClean="0"/>
              <a:t>(</a:t>
            </a:r>
            <a:r>
              <a:rPr lang="en-US" sz="2000" b="1" smtClean="0"/>
              <a:t>Opitz</a:t>
            </a:r>
            <a:r>
              <a:rPr lang="el-GR" sz="2000" b="1" smtClean="0"/>
              <a:t> &amp; </a:t>
            </a:r>
            <a:r>
              <a:rPr lang="en-US" sz="2000" b="1" smtClean="0"/>
              <a:t>Sutherland</a:t>
            </a:r>
            <a:r>
              <a:rPr lang="el-GR" sz="2000" b="1" smtClean="0"/>
              <a:t>, 1984).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381000"/>
            <a:ext cx="8229600" cy="960438"/>
          </a:xfrm>
          <a:noFill/>
        </p:spPr>
        <p:txBody>
          <a:bodyPr/>
          <a:lstStyle/>
          <a:p>
            <a:r>
              <a:rPr lang="el-GR" sz="4000" smtClean="0">
                <a:effectLst/>
              </a:rPr>
              <a:t>ΠΡΟΤΑΣΕΙΣ ΕΚΜΑΘΗΣΗΣ ΓΝΩΣΤΙΚΩΝ ΣΤΡΑΤΗΓΙΚΩΝ</a:t>
            </a:r>
          </a:p>
        </p:txBody>
      </p:sp>
      <p:sp>
        <p:nvSpPr>
          <p:cNvPr id="41987" name="Rectangle 3"/>
          <p:cNvSpPr>
            <a:spLocks noGrp="1" noChangeArrowheads="1"/>
          </p:cNvSpPr>
          <p:nvPr>
            <p:ph type="body" idx="1"/>
          </p:nvPr>
        </p:nvSpPr>
        <p:spPr>
          <a:xfrm>
            <a:off x="0" y="1844675"/>
            <a:ext cx="9144000" cy="4897438"/>
          </a:xfrm>
          <a:noFill/>
        </p:spPr>
        <p:txBody>
          <a:bodyPr/>
          <a:lstStyle/>
          <a:p>
            <a:pPr>
              <a:lnSpc>
                <a:spcPct val="80000"/>
              </a:lnSpc>
            </a:pPr>
            <a:r>
              <a:rPr lang="el-GR" sz="1800" b="1" smtClean="0">
                <a:effectLst/>
                <a:latin typeface="Arial" charset="0"/>
              </a:rPr>
              <a:t>Τα παιδιά με σύνδρομο </a:t>
            </a:r>
            <a:r>
              <a:rPr lang="en-US" sz="1800" b="1" smtClean="0">
                <a:effectLst/>
                <a:latin typeface="Arial" charset="0"/>
              </a:rPr>
              <a:t>Prader</a:t>
            </a:r>
            <a:r>
              <a:rPr lang="el-GR" sz="1800" b="1" smtClean="0">
                <a:effectLst/>
                <a:latin typeface="Arial" charset="0"/>
              </a:rPr>
              <a:t>-</a:t>
            </a:r>
            <a:r>
              <a:rPr lang="en-US" sz="1800" b="1" smtClean="0">
                <a:effectLst/>
                <a:latin typeface="Arial" charset="0"/>
              </a:rPr>
              <a:t>Willi</a:t>
            </a:r>
            <a:r>
              <a:rPr lang="el-GR" sz="1800" b="1" smtClean="0">
                <a:effectLst/>
                <a:latin typeface="Arial" charset="0"/>
              </a:rPr>
              <a:t> έχουν υψηλές επιδόσεις σε έργα που απαιτούν την "παράλληλη επεξεργασία" πληροφοριών. Αντί, λοιπόν, ο εκπαιδευτικός να σπάει τα έργα σε μικρότερα μέρη, θα πρέπει να τα διδάσκει με ένα ολιστικό τρόπο. Θα πρέπει, δηλαδή, να παρουσιάζει το έργο ολοκληρωμένο ή να παρουσιάζει τη διαδικασία με ένα συνολικό τρόπο, επαναλαμβάνοντας πολλές φορές τη διαδικασία, έως ότου τα παιδιά κατακτήσουν τη συνολική έννοια. Αν το παιδί μαθαίνει κάθε φορά ένα μικρό μόνο μέρος της δεξιότητας, θα θεωρήσει ότι το μικρό αυτό τμήμα αποτελεί τη συνολική δεξιότητα, με αποτέλεσμα να είναι σε θέση να επαναλάβει μόνο το συγκεκριμένο κομμάτι. Πιθανόν, μπορεί να μάθει με επιτυχία μεμονωμένα τμήματα του έργου. Όταν, όμως, κληθεί από τον δάσκαλο να συνδέσει όλα αυτά τα κομμάτια σε ένα ενιαίο σύνολο, αδυνατεί να τα καταφέρει. Αντίθετα, όταν σε κάθε συνεδρία παρουσιάζεται κάθε φορά συνολικά το έργο ή η συνολική δεξιότητα, θα μπορέσει να κατακτήσει την καινούργια γνώση. </a:t>
            </a:r>
            <a:r>
              <a:rPr lang="el-GR" sz="1800" b="1" i="1" smtClean="0">
                <a:effectLst/>
                <a:latin typeface="Arial" charset="0"/>
              </a:rPr>
              <a:t>Π.χ. όταν διδάσκουμε στο παιδί με σύνδρομο </a:t>
            </a:r>
            <a:r>
              <a:rPr lang="en-US" sz="1800" b="1" i="1" smtClean="0">
                <a:effectLst/>
                <a:latin typeface="Arial" charset="0"/>
              </a:rPr>
              <a:t>Prader</a:t>
            </a:r>
            <a:r>
              <a:rPr lang="el-GR" sz="1800" b="1" i="1" smtClean="0">
                <a:effectLst/>
                <a:latin typeface="Arial" charset="0"/>
              </a:rPr>
              <a:t>-</a:t>
            </a:r>
            <a:r>
              <a:rPr lang="en-US" sz="1800" b="1" i="1" smtClean="0">
                <a:effectLst/>
                <a:latin typeface="Arial" charset="0"/>
              </a:rPr>
              <a:t>Willi </a:t>
            </a:r>
            <a:r>
              <a:rPr lang="el-GR" sz="1800" b="1" i="1" smtClean="0">
                <a:effectLst/>
                <a:latin typeface="Arial" charset="0"/>
              </a:rPr>
              <a:t>το όνομά του (θεωρώντας, βέβαια, ότι το έργο είναι συμβατό με το επίπεδο των ικανοτήτων του) είναι σκόπιμο να διδάσκεται το όνομα με το επίθετό του μαζί. Κατ’ επέκταση, η διδασκαλία της προανάγνωσης θα πρέπει να βασίζεται στην ολική  μέθοδο, παρά στη συλλαβική.</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noFill/>
        </p:spPr>
        <p:txBody>
          <a:bodyPr/>
          <a:lstStyle/>
          <a:p>
            <a:r>
              <a:rPr lang="el-GR" sz="4000" smtClean="0">
                <a:effectLst/>
              </a:rPr>
              <a:t>ΠΡΟΤΑΣΕΙΣ ΕΚΜΑΘΗΣΗΣ ΓΝΩΣΤΙΚΩΝ ΣΤΡΑΤΗΓΙΚΩΝ</a:t>
            </a:r>
          </a:p>
        </p:txBody>
      </p:sp>
      <p:sp>
        <p:nvSpPr>
          <p:cNvPr id="43011" name="Rectangle 3"/>
          <p:cNvSpPr>
            <a:spLocks noGrp="1" noChangeArrowheads="1"/>
          </p:cNvSpPr>
          <p:nvPr>
            <p:ph type="body" idx="1"/>
          </p:nvPr>
        </p:nvSpPr>
        <p:spPr>
          <a:xfrm>
            <a:off x="0" y="1981200"/>
            <a:ext cx="9036050" cy="4760913"/>
          </a:xfrm>
          <a:noFill/>
        </p:spPr>
        <p:txBody>
          <a:bodyPr/>
          <a:lstStyle/>
          <a:p>
            <a:pPr>
              <a:lnSpc>
                <a:spcPct val="80000"/>
              </a:lnSpc>
            </a:pPr>
            <a:r>
              <a:rPr lang="el-GR" sz="2000" b="1" smtClean="0">
                <a:effectLst/>
                <a:latin typeface="Arial" charset="0"/>
              </a:rPr>
              <a:t>Όπως έχει αναφερθεί προηγουμένως, οι έρευνες δίνουν μία υπεροχή της οπτικής επεξεργασίας σε σχέση με την ακουστική στα παιδιά με το σύνδρομο </a:t>
            </a:r>
            <a:r>
              <a:rPr lang="en-US" sz="2000" b="1" smtClean="0">
                <a:effectLst/>
                <a:latin typeface="Arial" charset="0"/>
              </a:rPr>
              <a:t>Prader</a:t>
            </a:r>
            <a:r>
              <a:rPr lang="el-GR" sz="2000" b="1" smtClean="0">
                <a:effectLst/>
                <a:latin typeface="Arial" charset="0"/>
              </a:rPr>
              <a:t>-</a:t>
            </a:r>
            <a:r>
              <a:rPr lang="en-US" sz="2000" b="1" smtClean="0">
                <a:effectLst/>
                <a:latin typeface="Arial" charset="0"/>
              </a:rPr>
              <a:t>Willi</a:t>
            </a:r>
            <a:r>
              <a:rPr lang="el-GR" sz="2000" b="1" smtClean="0">
                <a:effectLst/>
                <a:latin typeface="Arial" charset="0"/>
              </a:rPr>
              <a:t>. Ως εκ τούτου, μια αποτελεσματική εκπαιδευτική προσέγγιση θα πρέπει να στηρίζεται σε έναν τέτοιο τύπο διδασκαλίας, που να παρέχει οπτικές πληροφορίες. Κρίνεται απαραίτητο το λεκτικό υλικό να συνοδεύεται από οπτικά βοηθήματα (φωτογραφίες, εικόνες, χάρτες, βίντεο κ.ά.). Έτσι, π.χ. όταν διδάσκεται  η έννοια των θηλαστικών μέσα στην τάξη, η παρακολούθηση ενός σχετικού βίντεο ή η παρουσία σχετικών εικόνων συμβάλλει στη σύνδεση της νέας πληροφορίας με την εικονική αναπαράστασή της (</a:t>
            </a:r>
            <a:r>
              <a:rPr lang="en-US" sz="2000" b="1" smtClean="0">
                <a:effectLst/>
                <a:latin typeface="Arial" charset="0"/>
              </a:rPr>
              <a:t>Vogel</a:t>
            </a:r>
            <a:r>
              <a:rPr lang="el-GR" sz="2000" b="1" smtClean="0">
                <a:effectLst/>
                <a:latin typeface="Arial" charset="0"/>
              </a:rPr>
              <a:t>, 1992). Οι </a:t>
            </a:r>
            <a:r>
              <a:rPr lang="fr-FR" sz="2000" b="1" smtClean="0">
                <a:effectLst/>
                <a:latin typeface="Arial" charset="0"/>
              </a:rPr>
              <a:t>Conners </a:t>
            </a:r>
            <a:r>
              <a:rPr lang="el-GR" sz="2000" b="1" smtClean="0">
                <a:effectLst/>
                <a:latin typeface="Arial" charset="0"/>
              </a:rPr>
              <a:t>και συνεργάτες (2000) προτείνουν τη χρήση οπτικών-λεκτικών βοηθημάτων και συσχετισμών, ιδιαίτερα σε δύσκολα έργα όπως αυτά που απαιτούν «γραμμική επεξεργασία» π.χ. στη διαδικασία επίλυσης ενός προβλήματος αρίθμησης ή στην εκτέλεση μιας χορευτικής δεξιότητας. Επίσης επειδή, σε πολλά παιδιά με σύνδρομο </a:t>
            </a:r>
            <a:r>
              <a:rPr lang="en-US" sz="2000" b="1" smtClean="0">
                <a:effectLst/>
                <a:latin typeface="Arial" charset="0"/>
              </a:rPr>
              <a:t>Prader</a:t>
            </a:r>
            <a:r>
              <a:rPr lang="el-GR" sz="2000" b="1" smtClean="0">
                <a:effectLst/>
                <a:latin typeface="Arial" charset="0"/>
              </a:rPr>
              <a:t>-</a:t>
            </a:r>
            <a:r>
              <a:rPr lang="en-US" sz="2000" b="1" smtClean="0">
                <a:effectLst/>
                <a:latin typeface="Arial" charset="0"/>
              </a:rPr>
              <a:t>Willi</a:t>
            </a:r>
            <a:r>
              <a:rPr lang="el-GR" sz="2000" b="1" smtClean="0">
                <a:effectLst/>
                <a:latin typeface="Arial" charset="0"/>
              </a:rPr>
              <a:t> αρέσουν πολύ τα παζλ, με εικόνες και γράμματα, αυτές οι δραστηριότητες θα μπορούσαν να χρησιμοποιηθούν για διδασκαλία εννοιών ή λέξεων.</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381000"/>
            <a:ext cx="8229600" cy="1103313"/>
          </a:xfrm>
          <a:noFill/>
        </p:spPr>
        <p:txBody>
          <a:bodyPr/>
          <a:lstStyle/>
          <a:p>
            <a:r>
              <a:rPr lang="el-GR" sz="4000" smtClean="0">
                <a:effectLst/>
              </a:rPr>
              <a:t>ΠΡΟΤΑΣΕΙΣ ΕΚΜΑΘΗΣΗΣ ΓΝΩΣΤΙΚΩΝ ΣΤΡΑΤΗΓΙΚΩΝ</a:t>
            </a:r>
          </a:p>
        </p:txBody>
      </p:sp>
      <p:sp>
        <p:nvSpPr>
          <p:cNvPr id="44035" name="Rectangle 3"/>
          <p:cNvSpPr>
            <a:spLocks noGrp="1" noChangeArrowheads="1"/>
          </p:cNvSpPr>
          <p:nvPr>
            <p:ph type="body" idx="1"/>
          </p:nvPr>
        </p:nvSpPr>
        <p:spPr>
          <a:xfrm>
            <a:off x="0" y="1700213"/>
            <a:ext cx="9036050" cy="5257800"/>
          </a:xfrm>
          <a:noFill/>
        </p:spPr>
        <p:txBody>
          <a:bodyPr/>
          <a:lstStyle/>
          <a:p>
            <a:pPr>
              <a:lnSpc>
                <a:spcPct val="80000"/>
              </a:lnSpc>
            </a:pPr>
            <a:r>
              <a:rPr lang="el-GR" sz="1800" b="1" smtClean="0">
                <a:effectLst/>
                <a:latin typeface="Arial" charset="0"/>
              </a:rPr>
              <a:t>Επίσης, τα παιδιά με το σύνδρομο έχουν φτωχή βραχύχρονη μνήμη. Οι </a:t>
            </a:r>
            <a:r>
              <a:rPr lang="en-US" sz="1800" b="1" smtClean="0">
                <a:effectLst/>
                <a:latin typeface="Arial" charset="0"/>
              </a:rPr>
              <a:t>Scott</a:t>
            </a:r>
            <a:r>
              <a:rPr lang="el-GR" sz="1800" b="1" smtClean="0">
                <a:effectLst/>
                <a:latin typeface="Arial" charset="0"/>
              </a:rPr>
              <a:t>, </a:t>
            </a:r>
            <a:r>
              <a:rPr lang="en-US" sz="1800" b="1" smtClean="0">
                <a:effectLst/>
                <a:latin typeface="Arial" charset="0"/>
              </a:rPr>
              <a:t>Smith</a:t>
            </a:r>
            <a:r>
              <a:rPr lang="el-GR" sz="1800" b="1" smtClean="0">
                <a:effectLst/>
                <a:latin typeface="Arial" charset="0"/>
              </a:rPr>
              <a:t>, </a:t>
            </a:r>
            <a:r>
              <a:rPr lang="en-US" sz="1800" b="1" smtClean="0">
                <a:effectLst/>
                <a:latin typeface="Arial" charset="0"/>
              </a:rPr>
              <a:t>Hendricks</a:t>
            </a:r>
            <a:r>
              <a:rPr lang="el-GR" sz="1800" b="1" smtClean="0">
                <a:effectLst/>
                <a:latin typeface="Arial" charset="0"/>
              </a:rPr>
              <a:t>, &amp; </a:t>
            </a:r>
            <a:r>
              <a:rPr lang="en-US" sz="1800" b="1" smtClean="0">
                <a:effectLst/>
                <a:latin typeface="Arial" charset="0"/>
              </a:rPr>
              <a:t>Polloway</a:t>
            </a:r>
            <a:r>
              <a:rPr lang="el-GR" sz="1800" b="1" smtClean="0">
                <a:effectLst/>
                <a:latin typeface="Arial" charset="0"/>
              </a:rPr>
              <a:t> (1999) προτείνουν ορισμένα μέτρα για την αντιμετώπιση αυτής της γνωστικής αδυναμίας, </a:t>
            </a:r>
            <a:r>
              <a:rPr lang="el-GR" sz="1800" b="1" i="1" smtClean="0">
                <a:effectLst/>
                <a:latin typeface="Arial" charset="0"/>
              </a:rPr>
              <a:t>όπως: </a:t>
            </a:r>
            <a:r>
              <a:rPr lang="el-GR" sz="1800" b="1" smtClean="0">
                <a:effectLst/>
                <a:latin typeface="Arial" charset="0"/>
              </a:rPr>
              <a:t>α)</a:t>
            </a:r>
            <a:r>
              <a:rPr lang="el-GR" sz="1800" b="1" i="1" smtClean="0">
                <a:effectLst/>
                <a:latin typeface="Arial" charset="0"/>
              </a:rPr>
              <a:t> η χρήση στρατηγικής της επανάληψης είναι επιβεβλημένη σ’ ένα πλαίσιο ποικίλων δραστηριοτήτων.</a:t>
            </a:r>
            <a:r>
              <a:rPr lang="el-GR" sz="1800" b="1" smtClean="0">
                <a:effectLst/>
                <a:latin typeface="Arial" charset="0"/>
              </a:rPr>
              <a:t> Απ’ την άλλη τα έργα που χρησιμοποιούνται θα πρέπει να είναι, ως προς τη φύση τους, συγκεκριμένα και οικεία για να βοηθούν στη συγκράτηση των πληροφοριών, β)</a:t>
            </a:r>
            <a:r>
              <a:rPr lang="el-GR" sz="1800" b="1" i="1" smtClean="0">
                <a:effectLst/>
                <a:latin typeface="Arial" charset="0"/>
              </a:rPr>
              <a:t> ένα οπτικό βοήθημα θα πρέπει να συνδέει την παλιά πληροφορία με τη νέα, και γ) το παιδί με το σύνδρομο θα πρέπει να κατέχει ένα τετράδιο, το οποίο να περιέχει πληροφορίες που είναι δύσκολο να τις θυμάται, όπως χάρτης διαδρομής σπιτιού, τηλεφωνικό νούμερο κ.α.  </a:t>
            </a:r>
            <a:endParaRPr lang="el-GR" sz="1800" b="1" smtClean="0">
              <a:effectLst/>
              <a:latin typeface="Arial" charset="0"/>
            </a:endParaRPr>
          </a:p>
          <a:p>
            <a:pPr>
              <a:lnSpc>
                <a:spcPct val="80000"/>
              </a:lnSpc>
            </a:pPr>
            <a:r>
              <a:rPr lang="el-GR" sz="1800" b="1" smtClean="0">
                <a:effectLst/>
                <a:latin typeface="Arial" charset="0"/>
              </a:rPr>
              <a:t>Παράλληλα, η  </a:t>
            </a:r>
            <a:r>
              <a:rPr lang="en-US" sz="1800" b="1" smtClean="0">
                <a:effectLst/>
                <a:latin typeface="Arial" charset="0"/>
              </a:rPr>
              <a:t>Waters</a:t>
            </a:r>
            <a:r>
              <a:rPr lang="el-GR" sz="1800" b="1" smtClean="0">
                <a:effectLst/>
                <a:latin typeface="Arial" charset="0"/>
              </a:rPr>
              <a:t> (1999) και Kundert (2008) προτείνουν για τη βελτίωση της επίδοσης παιδιών σχολικής ηλικίας με σύνδρομο </a:t>
            </a:r>
            <a:r>
              <a:rPr lang="en-US" sz="1800" b="1" smtClean="0">
                <a:effectLst/>
                <a:latin typeface="Arial" charset="0"/>
              </a:rPr>
              <a:t>Prader</a:t>
            </a:r>
            <a:r>
              <a:rPr lang="el-GR" sz="1800" b="1" smtClean="0">
                <a:effectLst/>
                <a:latin typeface="Arial" charset="0"/>
              </a:rPr>
              <a:t>-</a:t>
            </a:r>
            <a:r>
              <a:rPr lang="en-US" sz="1800" b="1" smtClean="0">
                <a:effectLst/>
                <a:latin typeface="Arial" charset="0"/>
              </a:rPr>
              <a:t>Willi</a:t>
            </a:r>
            <a:r>
              <a:rPr lang="el-GR" sz="1800" b="1" smtClean="0">
                <a:effectLst/>
                <a:latin typeface="Arial" charset="0"/>
              </a:rPr>
              <a:t> έναν αριθμό παιδαγωγικών προτάσεων. Συγκεκριμένα: α)</a:t>
            </a:r>
            <a:r>
              <a:rPr lang="el-GR" sz="1800" b="1" i="1" smtClean="0">
                <a:effectLst/>
                <a:latin typeface="Arial" charset="0"/>
              </a:rPr>
              <a:t> χρήση ηλεκτρονικών υπολογιστών και νέας τεχνολογίας για την εκτέλεση των γραφο-κινητικών δεξιοτήτων ως αντιστάθμισμα της αδυναμίας τους να φέρουν σε πέρας τέτοιου είδους έργα λόγω του μειωμένου μυϊκού τους τόνου, </a:t>
            </a:r>
            <a:r>
              <a:rPr lang="el-GR" sz="1800" b="1" smtClean="0">
                <a:effectLst/>
                <a:latin typeface="Arial" charset="0"/>
              </a:rPr>
              <a:t>β)</a:t>
            </a:r>
            <a:r>
              <a:rPr lang="el-GR" sz="1800" b="1" i="1" smtClean="0">
                <a:effectLst/>
                <a:latin typeface="Arial" charset="0"/>
              </a:rPr>
              <a:t> οι σύνθετες γνωστικές δραστηριότητες θα πρέπει να πραγματοποιούνται τις πρωϊνές ώρες για την αποφυγή νοητικής και σωματικής κόπωσης και </a:t>
            </a:r>
            <a:r>
              <a:rPr lang="el-GR" sz="1800" b="1" smtClean="0">
                <a:effectLst/>
                <a:latin typeface="Arial" charset="0"/>
              </a:rPr>
              <a:t>γ)</a:t>
            </a:r>
            <a:r>
              <a:rPr lang="el-GR" sz="1800" b="1" i="1" smtClean="0">
                <a:effectLst/>
                <a:latin typeface="Arial" charset="0"/>
              </a:rPr>
              <a:t> χρήση δραστηριοτήτων εξαιρετικού ενδιαφέροντος για το παιδί πριν το μεσημεριανό γεύμα, προκειμένου να μην αποσπάται η προσοχή του από το φαγητό.</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179388" y="115888"/>
            <a:ext cx="8507412" cy="1152525"/>
          </a:xfrm>
          <a:noFill/>
        </p:spPr>
        <p:txBody>
          <a:bodyPr/>
          <a:lstStyle/>
          <a:p>
            <a:r>
              <a:rPr lang="el-GR" sz="4000" smtClean="0">
                <a:effectLst/>
              </a:rPr>
              <a:t>ΑΝΤΙΜΕΤΩΠΙΣΗ ΤΗΣ ΥΠΕΡΦΑΓΙΑΣ</a:t>
            </a:r>
          </a:p>
        </p:txBody>
      </p:sp>
      <p:sp>
        <p:nvSpPr>
          <p:cNvPr id="45059" name="Rectangle 3"/>
          <p:cNvSpPr>
            <a:spLocks noGrp="1" noChangeArrowheads="1"/>
          </p:cNvSpPr>
          <p:nvPr>
            <p:ph type="body" idx="1"/>
          </p:nvPr>
        </p:nvSpPr>
        <p:spPr>
          <a:xfrm>
            <a:off x="0" y="1268413"/>
            <a:ext cx="8964613" cy="4827587"/>
          </a:xfrm>
          <a:noFill/>
        </p:spPr>
        <p:txBody>
          <a:bodyPr/>
          <a:lstStyle/>
          <a:p>
            <a:pPr>
              <a:lnSpc>
                <a:spcPct val="80000"/>
              </a:lnSpc>
            </a:pPr>
            <a:r>
              <a:rPr lang="el-GR" sz="2000" b="1" smtClean="0">
                <a:effectLst/>
              </a:rPr>
              <a:t>Το μεγαλύτερο πρόβλημα των ατόμων με σύνδρομο </a:t>
            </a:r>
            <a:r>
              <a:rPr lang="en-US" sz="2000" b="1" smtClean="0">
                <a:effectLst/>
              </a:rPr>
              <a:t>Prader</a:t>
            </a:r>
            <a:r>
              <a:rPr lang="el-GR" sz="2000" b="1" smtClean="0">
                <a:effectLst/>
              </a:rPr>
              <a:t>-</a:t>
            </a:r>
            <a:r>
              <a:rPr lang="en-US" sz="2000" b="1" smtClean="0">
                <a:effectLst/>
              </a:rPr>
              <a:t>Willi</a:t>
            </a:r>
            <a:r>
              <a:rPr lang="el-GR" sz="2000" b="1" smtClean="0">
                <a:effectLst/>
              </a:rPr>
              <a:t> είναι η υπερφαγία (βλ. και Αλευριάδου, Γρούϊος, &amp; Κοΐδου, 2003). Για το λόγο αυτό απαιτείται περιορισμός της πρόσβασής τους στο φαγητό, με παράλληλη διατροφική υποστήριξη και ενίσχυση της σωματικής άσκησης.  Ειδικότερα για τη βελτίωση της διατροφικής συμπεριφοράς παιδιών με σύνδρομο </a:t>
            </a:r>
            <a:r>
              <a:rPr lang="en-US" sz="2000" b="1" smtClean="0">
                <a:effectLst/>
              </a:rPr>
              <a:t>Prader</a:t>
            </a:r>
            <a:r>
              <a:rPr lang="el-GR" sz="2000" b="1" smtClean="0">
                <a:effectLst/>
              </a:rPr>
              <a:t>-</a:t>
            </a:r>
            <a:r>
              <a:rPr lang="en-US" sz="2000" b="1" smtClean="0">
                <a:effectLst/>
              </a:rPr>
              <a:t>Willi</a:t>
            </a:r>
            <a:r>
              <a:rPr lang="el-GR" sz="2000" b="1" smtClean="0">
                <a:effectLst/>
              </a:rPr>
              <a:t>:</a:t>
            </a:r>
          </a:p>
          <a:p>
            <a:pPr>
              <a:lnSpc>
                <a:spcPct val="80000"/>
              </a:lnSpc>
            </a:pPr>
            <a:r>
              <a:rPr lang="el-GR" sz="2000" b="1" smtClean="0">
                <a:effectLst/>
              </a:rPr>
              <a:t>Υποθερμιδική διατροφή (1000 – 1200 kcal)</a:t>
            </a:r>
          </a:p>
          <a:p>
            <a:pPr>
              <a:lnSpc>
                <a:spcPct val="80000"/>
              </a:lnSpc>
            </a:pPr>
            <a:r>
              <a:rPr lang="el-GR" sz="2000" b="1" smtClean="0">
                <a:effectLst/>
              </a:rPr>
              <a:t>Ενθάρρυνση για καθημερινή φυσική δραστηριότητα (περίπου 30 λεπτά ημερησίως)</a:t>
            </a:r>
          </a:p>
          <a:p>
            <a:pPr>
              <a:lnSpc>
                <a:spcPct val="80000"/>
              </a:lnSpc>
            </a:pPr>
            <a:r>
              <a:rPr lang="el-GR" sz="2000" b="1" smtClean="0">
                <a:effectLst/>
              </a:rPr>
              <a:t>Περιορισμένη πρόσβαση σε φαγητό</a:t>
            </a:r>
          </a:p>
          <a:p>
            <a:pPr>
              <a:lnSpc>
                <a:spcPct val="80000"/>
              </a:lnSpc>
            </a:pPr>
            <a:r>
              <a:rPr lang="el-GR" sz="2000" b="1" smtClean="0">
                <a:effectLst/>
              </a:rPr>
              <a:t>Συνεχή επίβλεψη των γευμάτων τους από ενήλικα (στο σχολείο, στο σπίτι)</a:t>
            </a:r>
          </a:p>
          <a:p>
            <a:pPr>
              <a:lnSpc>
                <a:spcPct val="80000"/>
              </a:lnSpc>
            </a:pPr>
            <a:r>
              <a:rPr lang="el-GR" sz="2000" b="1" smtClean="0">
                <a:effectLst/>
              </a:rPr>
              <a:t>Μία, επίσης, σημαντική διαπίστωση είναι ότι η ήπια μορφή φυσικής δραστηριότητας θα μπορούσε να αποτελέσει ένα πολύ καλό πρόγραμμα παρέμβασης στα άτομα με P</a:t>
            </a:r>
            <a:r>
              <a:rPr lang="en-US" sz="2000" b="1" smtClean="0">
                <a:effectLst/>
              </a:rPr>
              <a:t>rader</a:t>
            </a:r>
            <a:r>
              <a:rPr lang="el-GR" sz="2000" b="1" smtClean="0">
                <a:effectLst/>
              </a:rPr>
              <a:t>-W</a:t>
            </a:r>
            <a:r>
              <a:rPr lang="en-US" sz="2000" b="1" smtClean="0">
                <a:effectLst/>
              </a:rPr>
              <a:t>illi</a:t>
            </a:r>
            <a:r>
              <a:rPr lang="el-GR" sz="2000" b="1" smtClean="0">
                <a:effectLst/>
              </a:rPr>
              <a:t> με στόχο τον έλεγχο του σωματικού τους βάρους. Η υιοθέτηση ενός προγράμματος φυσικής δραστηριότητας από τα άτομα μπορεί να συμβάλλει στην αύξηση της μυϊκής τους μάζας, στην ενεργοποίηση του μεταβολισμού τους και στον έλεγχο του θερμιδικού ισοζυγίου τους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p:spPr>
        <p:txBody>
          <a:bodyPr/>
          <a:lstStyle/>
          <a:p>
            <a:r>
              <a:rPr lang="el-GR" b="1" smtClean="0">
                <a:effectLst/>
              </a:rPr>
              <a:t>ΣΥΝΔΡΟΜΟ  W</a:t>
            </a:r>
            <a:r>
              <a:rPr lang="en-US" b="1" smtClean="0">
                <a:effectLst/>
              </a:rPr>
              <a:t>ILLIAMS</a:t>
            </a:r>
            <a:endParaRPr lang="el-GR" b="1" smtClean="0">
              <a:effectLst/>
            </a:endParaRPr>
          </a:p>
        </p:txBody>
      </p:sp>
      <p:pic>
        <p:nvPicPr>
          <p:cNvPr id="46083" name="Picture 3"/>
          <p:cNvPicPr>
            <a:picLocks noChangeArrowheads="1"/>
          </p:cNvPicPr>
          <p:nvPr/>
        </p:nvPicPr>
        <p:blipFill>
          <a:blip r:embed="rId2"/>
          <a:srcRect/>
          <a:stretch>
            <a:fillRect/>
          </a:stretch>
        </p:blipFill>
        <p:spPr bwMode="auto">
          <a:xfrm>
            <a:off x="971550" y="1628775"/>
            <a:ext cx="2533650" cy="2533650"/>
          </a:xfrm>
          <a:prstGeom prst="rect">
            <a:avLst/>
          </a:prstGeom>
          <a:noFill/>
          <a:ln w="9525">
            <a:noFill/>
            <a:miter lim="800000"/>
            <a:headEnd/>
            <a:tailEnd/>
          </a:ln>
          <a:effectLst/>
        </p:spPr>
      </p:pic>
      <p:pic>
        <p:nvPicPr>
          <p:cNvPr id="46084" name="Picture 4"/>
          <p:cNvPicPr>
            <a:picLocks noChangeArrowheads="1"/>
          </p:cNvPicPr>
          <p:nvPr>
            <p:ph type="body" idx="1"/>
          </p:nvPr>
        </p:nvPicPr>
        <p:blipFill>
          <a:blip r:embed="rId3"/>
          <a:srcRect/>
          <a:stretch>
            <a:fillRect/>
          </a:stretch>
        </p:blipFill>
        <p:spPr>
          <a:xfrm>
            <a:off x="5940425" y="2725738"/>
            <a:ext cx="2532063" cy="2298700"/>
          </a:xfr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noFill/>
        </p:spPr>
        <p:txBody>
          <a:bodyPr/>
          <a:lstStyle/>
          <a:p>
            <a:r>
              <a:rPr lang="el-GR" b="1" smtClean="0">
                <a:effectLst/>
              </a:rPr>
              <a:t>ΣΥΝΔΡΟΜΟ  W</a:t>
            </a:r>
            <a:r>
              <a:rPr lang="en-US" b="1" smtClean="0">
                <a:effectLst/>
              </a:rPr>
              <a:t>ILLIAMS</a:t>
            </a:r>
            <a:endParaRPr lang="el-GR" smtClean="0">
              <a:effectLst/>
            </a:endParaRPr>
          </a:p>
        </p:txBody>
      </p:sp>
      <p:sp>
        <p:nvSpPr>
          <p:cNvPr id="47107" name="Rectangle 3"/>
          <p:cNvSpPr>
            <a:spLocks noGrp="1" noChangeArrowheads="1"/>
          </p:cNvSpPr>
          <p:nvPr>
            <p:ph type="body" idx="1"/>
          </p:nvPr>
        </p:nvSpPr>
        <p:spPr>
          <a:noFill/>
        </p:spPr>
        <p:txBody>
          <a:bodyPr/>
          <a:lstStyle/>
          <a:p>
            <a:pPr>
              <a:lnSpc>
                <a:spcPct val="90000"/>
              </a:lnSpc>
            </a:pPr>
            <a:r>
              <a:rPr lang="el-GR" b="1" smtClean="0">
                <a:effectLst/>
              </a:rPr>
              <a:t>Eίναι ένα σπάνιο, σχετικά, γενετικό σύνδρομο (1: 20.000- 1:50.000 ζώσες γεννήσεις). Οφείλεται σε απάλειψη τμήματος του χρωμοσώματος 7, το οποίο περιλαμβάνει το γονίδιο της ελαστίνης (</a:t>
            </a:r>
            <a:r>
              <a:rPr lang="en-US" b="1" smtClean="0">
                <a:effectLst/>
              </a:rPr>
              <a:t>Eward</a:t>
            </a:r>
            <a:r>
              <a:rPr lang="el-GR" b="1" smtClean="0">
                <a:effectLst/>
              </a:rPr>
              <a:t>, 1993). Το ενδιαφέρον χαρακτηριστικό είναι το ιδιαίτερο νευροψυχολογικό προφίλ που παρουσιάζουν τα άτομα μ’ αυτό το σύνδρομο.</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p:spPr>
        <p:txBody>
          <a:bodyPr/>
          <a:lstStyle/>
          <a:p>
            <a:r>
              <a:rPr lang="el-GR" b="1" smtClean="0">
                <a:effectLst/>
              </a:rPr>
              <a:t>Νευροψυχολογικό προφίλ</a:t>
            </a:r>
          </a:p>
        </p:txBody>
      </p:sp>
      <p:sp>
        <p:nvSpPr>
          <p:cNvPr id="48131" name="Rectangle 3"/>
          <p:cNvSpPr>
            <a:spLocks noGrp="1" noChangeArrowheads="1"/>
          </p:cNvSpPr>
          <p:nvPr>
            <p:ph type="body" idx="1"/>
          </p:nvPr>
        </p:nvSpPr>
        <p:spPr>
          <a:xfrm>
            <a:off x="457200" y="1600200"/>
            <a:ext cx="8229600" cy="4852988"/>
          </a:xfrm>
          <a:noFill/>
        </p:spPr>
        <p:txBody>
          <a:bodyPr/>
          <a:lstStyle/>
          <a:p>
            <a:pPr>
              <a:lnSpc>
                <a:spcPct val="90000"/>
              </a:lnSpc>
            </a:pPr>
            <a:r>
              <a:rPr lang="el-GR" sz="2800" b="1" smtClean="0">
                <a:effectLst/>
              </a:rPr>
              <a:t>Οι πρόσφατες νευροψυχολογικές έρευνες έχουν δείξει ένα διαφορετικό γνωστικό προφίλ των ατόμων με σύνδρομο Williams σε σχέση με το σύνδρομο Down. Έτσι, η Bellugi με τους συνεργάτες της, σε μία σειρά ερευνών (1990, 1994, 1999), έδειξε ότι τα παιδιά με σύνδρομο Williams διατηρούν σχεδόν ανέπαφες τις γλωσσικές τους ικανότητες, σε αντίθεση με τα παιδιά με σύνδρομο Down, παρά τη φτωχή επίδοση των πρώτων στις γενικές γνωστικές τους ικανότητες (δείκτης νοημοσύνης).</a:t>
            </a:r>
            <a:r>
              <a:rPr lang="el-GR" sz="2800" smtClean="0">
                <a:effectLst/>
              </a:rPr>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60350"/>
            <a:ext cx="8229600" cy="1008063"/>
          </a:xfrm>
          <a:noFill/>
        </p:spPr>
        <p:txBody>
          <a:bodyPr/>
          <a:lstStyle/>
          <a:p>
            <a:r>
              <a:rPr lang="el-GR" b="1" smtClean="0">
                <a:effectLst/>
              </a:rPr>
              <a:t>Νευροψυχολογικό προφίλ</a:t>
            </a:r>
          </a:p>
        </p:txBody>
      </p:sp>
      <p:sp>
        <p:nvSpPr>
          <p:cNvPr id="49155" name="Rectangle 3"/>
          <p:cNvSpPr>
            <a:spLocks noGrp="1" noChangeArrowheads="1"/>
          </p:cNvSpPr>
          <p:nvPr>
            <p:ph type="body" idx="1"/>
          </p:nvPr>
        </p:nvSpPr>
        <p:spPr>
          <a:xfrm>
            <a:off x="0" y="1341438"/>
            <a:ext cx="9144000" cy="5516562"/>
          </a:xfrm>
          <a:noFill/>
        </p:spPr>
        <p:txBody>
          <a:bodyPr/>
          <a:lstStyle/>
          <a:p>
            <a:pPr>
              <a:lnSpc>
                <a:spcPct val="90000"/>
              </a:lnSpc>
            </a:pPr>
            <a:r>
              <a:rPr lang="el-GR" sz="2800" b="1" smtClean="0">
                <a:effectLst/>
              </a:rPr>
              <a:t>Άλλοι, πάλι, ερευνητές (</a:t>
            </a:r>
            <a:r>
              <a:rPr lang="en-US" sz="2800" b="1" smtClean="0">
                <a:effectLst/>
              </a:rPr>
              <a:t>Bellugi</a:t>
            </a:r>
            <a:r>
              <a:rPr lang="el-GR" sz="2800" b="1" smtClean="0">
                <a:effectLst/>
              </a:rPr>
              <a:t>, </a:t>
            </a:r>
            <a:r>
              <a:rPr lang="en-US" sz="2800" b="1" smtClean="0">
                <a:effectLst/>
              </a:rPr>
              <a:t>Wang</a:t>
            </a:r>
            <a:r>
              <a:rPr lang="el-GR" sz="2800" b="1" smtClean="0">
                <a:effectLst/>
              </a:rPr>
              <a:t>, &amp; </a:t>
            </a:r>
            <a:r>
              <a:rPr lang="en-US" sz="2800" b="1" smtClean="0">
                <a:effectLst/>
              </a:rPr>
              <a:t>Jernigan</a:t>
            </a:r>
            <a:r>
              <a:rPr lang="el-GR" sz="2800" b="1" smtClean="0">
                <a:effectLst/>
              </a:rPr>
              <a:t>, 1994, 2000) αναφέρουν ότι τα άτομα με σύνδρομο </a:t>
            </a:r>
            <a:r>
              <a:rPr lang="en-US" sz="2800" b="1" smtClean="0">
                <a:effectLst/>
              </a:rPr>
              <a:t>Williams</a:t>
            </a:r>
            <a:r>
              <a:rPr lang="el-GR" sz="2800" b="1" smtClean="0">
                <a:effectLst/>
              </a:rPr>
              <a:t> παρουσιάζουν πραγματολογικές δυσλειτουργίες, χαρακτηρίζοντας τη εκφραστική γλώσσα τους “παράδοξη”. Έτσι, κάνουν συχνά χρήση λέξεων χαμηλής συχνότητας, π.χ. “θα εκκενώσω το ποτήρι”, αντί του δόκιμου “θα αδειάσω το ποτήρι”. Οι </a:t>
            </a:r>
            <a:r>
              <a:rPr lang="en-US" sz="2800" b="1" smtClean="0">
                <a:effectLst/>
              </a:rPr>
              <a:t>Meyerson</a:t>
            </a:r>
            <a:r>
              <a:rPr lang="el-GR" sz="2800" b="1" smtClean="0">
                <a:effectLst/>
              </a:rPr>
              <a:t> &amp; </a:t>
            </a:r>
            <a:r>
              <a:rPr lang="en-US" sz="2800" b="1" smtClean="0">
                <a:effectLst/>
              </a:rPr>
              <a:t>Frank</a:t>
            </a:r>
            <a:r>
              <a:rPr lang="el-GR" sz="2800" b="1" smtClean="0">
                <a:effectLst/>
              </a:rPr>
              <a:t> (19</a:t>
            </a:r>
            <a:r>
              <a:rPr lang="en-US" sz="2800" b="1" smtClean="0">
                <a:effectLst/>
              </a:rPr>
              <a:t>99</a:t>
            </a:r>
            <a:r>
              <a:rPr lang="el-GR" sz="2800" b="1" smtClean="0">
                <a:effectLst/>
              </a:rPr>
              <a:t>) αναφέρονται στις εξής πραγματολογικές δυσκολίες των παιδιών αυτών: φτωχή διατήρηση του θέματος, ακατάλληλες απαντήσεις, επαναλαμβανόμενες “κλισέ” φράσεις και ατέρμονος βερμπαλισμός.</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381000"/>
            <a:ext cx="8229600" cy="588963"/>
          </a:xfrm>
          <a:noFill/>
        </p:spPr>
        <p:txBody>
          <a:bodyPr/>
          <a:lstStyle/>
          <a:p>
            <a:r>
              <a:rPr lang="el-GR" sz="4000" b="1" smtClean="0">
                <a:effectLst/>
              </a:rPr>
              <a:t>Νευροψυχολογικό προφίλ</a:t>
            </a:r>
          </a:p>
        </p:txBody>
      </p:sp>
      <p:sp>
        <p:nvSpPr>
          <p:cNvPr id="50179" name="Rectangle 3"/>
          <p:cNvSpPr>
            <a:spLocks noGrp="1" noChangeArrowheads="1"/>
          </p:cNvSpPr>
          <p:nvPr>
            <p:ph type="body" idx="1"/>
          </p:nvPr>
        </p:nvSpPr>
        <p:spPr>
          <a:xfrm>
            <a:off x="0" y="1268413"/>
            <a:ext cx="9144000" cy="5589587"/>
          </a:xfrm>
          <a:noFill/>
        </p:spPr>
        <p:txBody>
          <a:bodyPr/>
          <a:lstStyle/>
          <a:p>
            <a:pPr>
              <a:lnSpc>
                <a:spcPct val="90000"/>
              </a:lnSpc>
            </a:pPr>
            <a:r>
              <a:rPr lang="el-GR" sz="2400" b="1" smtClean="0">
                <a:effectLst/>
              </a:rPr>
              <a:t>Τα παιδιά με σύνδρομο Williams παρουσιάζουν σημαντικές οπτικοχωρικές βλάβες. Οι</a:t>
            </a:r>
            <a:r>
              <a:rPr lang="fr-FR" sz="2400" b="1" smtClean="0">
                <a:effectLst/>
              </a:rPr>
              <a:t> Bellugi et al. </a:t>
            </a:r>
            <a:r>
              <a:rPr lang="el-GR" sz="2400" b="1" smtClean="0">
                <a:effectLst/>
              </a:rPr>
              <a:t>(1994) εξέτασαν παιδιά με σύνδρομο Williams και με σύνδρομο Down, μεταξύ άλλων, στο έργο των Κύβων (Block Design). Σύμφωνα με τα κριτήρια του τεστ η επίδοση και των δύο ομάδων ήταν χαμηλή. Όμως, μία προσεκτική μελέτη των αποτελεσμάτων έδειξε ότι υπήρχαν εντυπωσιακές διαφορές μεταξύ των δύο ομάδων. Συγκεκριμένα, τα παιδιά με σύνδρομο Down διατηρούσαν το συνολικό σχήμα του κύβου, αλλά απέτυχαν να αναπαραγάγουν τον εσωτερικό τύπο του σχεδίου. Αντίθετα, τα παιδιά με σύνδρομο Williams απέτυχαν να αποδώσουν τη συνολική οργάνωση των κύβων. Απλά, τοποθέτησαν τους κύβους μ' έναν τυχαίο τρόπο, χωρίς καν τη συνεχή</a:t>
            </a:r>
            <a:r>
              <a:rPr lang="el-GR" sz="2800" b="1" smtClean="0">
                <a:effectLst/>
              </a:rPr>
              <a:t> </a:t>
            </a:r>
            <a:r>
              <a:rPr lang="el-GR" sz="2400" b="1" smtClean="0">
                <a:effectLst/>
              </a:rPr>
              <a:t>τοποθέτησή τους</a:t>
            </a:r>
            <a:r>
              <a:rPr lang="el-GR" sz="2800" b="1" smtClean="0">
                <a:effectLst/>
              </a:rPr>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noFill/>
        </p:spPr>
        <p:txBody>
          <a:bodyPr/>
          <a:lstStyle/>
          <a:p>
            <a:r>
              <a:rPr lang="el-GR" b="1" smtClean="0">
                <a:effectLst/>
              </a:rPr>
              <a:t>Νευροψυχολογικό προφίλ</a:t>
            </a:r>
          </a:p>
        </p:txBody>
      </p:sp>
      <p:sp>
        <p:nvSpPr>
          <p:cNvPr id="51203" name="Rectangle 3"/>
          <p:cNvSpPr>
            <a:spLocks noGrp="1" noChangeArrowheads="1"/>
          </p:cNvSpPr>
          <p:nvPr>
            <p:ph type="body" idx="1"/>
          </p:nvPr>
        </p:nvSpPr>
        <p:spPr>
          <a:noFill/>
        </p:spPr>
        <p:txBody>
          <a:bodyPr/>
          <a:lstStyle/>
          <a:p>
            <a:pPr>
              <a:lnSpc>
                <a:spcPct val="80000"/>
              </a:lnSpc>
            </a:pPr>
            <a:r>
              <a:rPr lang="el-GR" sz="2800" smtClean="0">
                <a:effectLst/>
              </a:rPr>
              <a:t>Παρόμοια, είναι και τα αποτελέσματα, όταν τους ζητήθηκε να ζωγραφίσουν ένα σπίτι. Η χωρική βλάβη των παιδιών με σύνδρομο Williams χαρακτηρίζεται από την επιλεκτική τους προσοχή στις λεπτομέρειες του σχεδίου, εις βάρος του συνόλου. Αντίθετα, στο σχέδιο του σπιτιού, τα παιδιά με σύνδρομο Down επέμεναν στο σύνολο, ενώ ήταν "αδύνατοι" στις λεπτομέρειες. Τέλος, στα παιδιά με σύνδρομο </a:t>
            </a:r>
            <a:r>
              <a:rPr lang="en-US" sz="2800" smtClean="0">
                <a:effectLst/>
              </a:rPr>
              <a:t>Williams</a:t>
            </a:r>
            <a:r>
              <a:rPr lang="el-GR" sz="2800" smtClean="0">
                <a:effectLst/>
              </a:rPr>
              <a:t> η ικανότητα αναγνώρισης προσώπων διατηρείται ανέπαφη (</a:t>
            </a:r>
            <a:r>
              <a:rPr lang="en-US" sz="2800" smtClean="0">
                <a:effectLst/>
              </a:rPr>
              <a:t>Bellugi</a:t>
            </a:r>
            <a:r>
              <a:rPr lang="el-GR" sz="2800" smtClean="0">
                <a:effectLst/>
              </a:rPr>
              <a:t>  </a:t>
            </a:r>
            <a:r>
              <a:rPr lang="en-US" sz="2800" smtClean="0">
                <a:effectLst/>
              </a:rPr>
              <a:t>et al</a:t>
            </a:r>
            <a:r>
              <a:rPr lang="el-GR" sz="2800" smtClean="0">
                <a:effectLst/>
              </a:rPr>
              <a:t>., 1999</a:t>
            </a:r>
            <a:r>
              <a:rPr lang="en-US" sz="2800" smtClean="0">
                <a:effectLst/>
              </a:rPr>
              <a:t>. Dow, 2009</a:t>
            </a:r>
            <a:r>
              <a:rPr lang="el-GR" sz="2800" smtClean="0">
                <a:effectLst/>
              </a:rPr>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179388" y="333375"/>
            <a:ext cx="8569325" cy="5975350"/>
          </a:xfrm>
        </p:spPr>
        <p:txBody>
          <a:bodyPr/>
          <a:lstStyle/>
          <a:p>
            <a:pPr algn="just" eaLnBrk="1" hangingPunct="1">
              <a:lnSpc>
                <a:spcPct val="80000"/>
              </a:lnSpc>
              <a:defRPr/>
            </a:pPr>
            <a:r>
              <a:rPr lang="el-GR" sz="3600" b="1" smtClean="0">
                <a:solidFill>
                  <a:schemeClr val="tx2"/>
                </a:solidFill>
              </a:rPr>
              <a:t>Σωματικά χαρακτηριστικά</a:t>
            </a:r>
          </a:p>
          <a:p>
            <a:pPr algn="just" eaLnBrk="1" hangingPunct="1">
              <a:lnSpc>
                <a:spcPct val="80000"/>
              </a:lnSpc>
              <a:buFont typeface="Wingdings" pitchFamily="2" charset="2"/>
              <a:buNone/>
              <a:defRPr/>
            </a:pPr>
            <a:endParaRPr lang="el-GR" sz="3600" b="1" smtClean="0">
              <a:solidFill>
                <a:schemeClr val="tx2"/>
              </a:solidFill>
            </a:endParaRPr>
          </a:p>
          <a:p>
            <a:pPr algn="just" eaLnBrk="1" hangingPunct="1">
              <a:lnSpc>
                <a:spcPct val="85000"/>
              </a:lnSpc>
              <a:buFont typeface="Wingdings" pitchFamily="2" charset="2"/>
              <a:buNone/>
              <a:defRPr/>
            </a:pPr>
            <a:r>
              <a:rPr lang="el-GR" b="1" smtClean="0"/>
              <a:t>	Πολλά νοητικώς καθυστερημένα άτομα με το σύνδρομο εμφανίζουν ιδιαίτερα σωματικά χαρακτηριστικά. Περίπου το 70% των αρρένων και το 55% των θηλέων έχουν μακρόστενο κεφάλι, μεγάλο και φαρδύ μέτωπο και εξέχοντα αυτιά </a:t>
            </a:r>
            <a:r>
              <a:rPr lang="el-GR" sz="2400" b="1" smtClean="0"/>
              <a:t>(</a:t>
            </a:r>
            <a:r>
              <a:rPr lang="en-US" sz="2400" b="1" smtClean="0"/>
              <a:t>Bregman</a:t>
            </a:r>
            <a:r>
              <a:rPr lang="el-GR" sz="2400" b="1" smtClean="0"/>
              <a:t>, </a:t>
            </a:r>
            <a:r>
              <a:rPr lang="en-US" sz="2400" b="1" smtClean="0"/>
              <a:t>Dykens</a:t>
            </a:r>
            <a:r>
              <a:rPr lang="el-GR" sz="2400" b="1" smtClean="0"/>
              <a:t>, </a:t>
            </a:r>
            <a:r>
              <a:rPr lang="en-US" sz="2400" b="1" smtClean="0"/>
              <a:t>Watson</a:t>
            </a:r>
            <a:r>
              <a:rPr lang="el-GR" sz="2400" b="1" smtClean="0"/>
              <a:t>, </a:t>
            </a:r>
            <a:r>
              <a:rPr lang="en-US" sz="2400" b="1" smtClean="0"/>
              <a:t>Ort</a:t>
            </a:r>
            <a:r>
              <a:rPr lang="el-GR" sz="2400" b="1" smtClean="0"/>
              <a:t>, &amp; </a:t>
            </a:r>
            <a:r>
              <a:rPr lang="en-US" sz="2400" b="1" smtClean="0"/>
              <a:t>Leckman</a:t>
            </a:r>
            <a:r>
              <a:rPr lang="el-GR" sz="2400" b="1" smtClean="0"/>
              <a:t>, 1987. </a:t>
            </a:r>
            <a:r>
              <a:rPr lang="en-US" sz="2400" b="1" smtClean="0"/>
              <a:t>Hagerman</a:t>
            </a:r>
            <a:r>
              <a:rPr lang="el-GR" sz="2400" b="1" smtClean="0"/>
              <a:t>, 1996).</a:t>
            </a:r>
            <a:r>
              <a:rPr lang="el-GR" b="1" smtClean="0"/>
              <a:t> Πολλά απ’ αυτά τα χαρακτηριστικά γίνονται πιο έντονα μετά την εφηβεία.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noFill/>
        </p:spPr>
        <p:txBody>
          <a:bodyPr/>
          <a:lstStyle/>
          <a:p>
            <a:r>
              <a:rPr lang="el-GR" b="1" smtClean="0">
                <a:effectLst/>
              </a:rPr>
              <a:t>Νευροψυχολογικό προφίλ</a:t>
            </a:r>
          </a:p>
        </p:txBody>
      </p:sp>
      <p:sp>
        <p:nvSpPr>
          <p:cNvPr id="52227" name="Rectangle 3"/>
          <p:cNvSpPr>
            <a:spLocks noGrp="1" noChangeArrowheads="1"/>
          </p:cNvSpPr>
          <p:nvPr>
            <p:ph type="body" idx="1"/>
          </p:nvPr>
        </p:nvSpPr>
        <p:spPr>
          <a:xfrm>
            <a:off x="0" y="1600200"/>
            <a:ext cx="9144000" cy="5257800"/>
          </a:xfrm>
          <a:noFill/>
        </p:spPr>
        <p:txBody>
          <a:bodyPr/>
          <a:lstStyle/>
          <a:p>
            <a:pPr>
              <a:lnSpc>
                <a:spcPct val="90000"/>
              </a:lnSpc>
            </a:pPr>
            <a:r>
              <a:rPr lang="el-GR" sz="2800" smtClean="0">
                <a:effectLst/>
              </a:rPr>
              <a:t>Οι Vicari, Brizzolara, Carlesimo, Pezzini &amp; Volterra (1996) μελέτησαν τη λεκτική μνήμη και τη βραχύχρονη οπτικοχωρική μνήμη των παιδιών με σύνδρομο Williams. Διαπίστωσαν ότι η βραχύχρονη λεκτική μνήμη ήταν ανέπαφη, σε αντίθεση με τη μακρόχρονη λεκτική και τη βραχύχρονη και μακρόχρονη οπτικοχωρική μνήμη. </a:t>
            </a:r>
          </a:p>
          <a:p>
            <a:pPr>
              <a:lnSpc>
                <a:spcPct val="90000"/>
              </a:lnSpc>
            </a:pPr>
            <a:r>
              <a:rPr lang="el-GR" sz="2800" smtClean="0">
                <a:effectLst/>
              </a:rPr>
              <a:t>Συνολικά, τα δεδομένα δείχνουν ότι τα άτομα με σύνδρομο Williams, όχι μόνο απλώς διαφέρουν ποιοτικά από τα τυπικώς αναπτυσσόμενα, αλλά φαίνεται ότι κάποιες γνωστικές ικανότητες έχουν βλάβη και κάποιες άλλες όχι.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noFill/>
        </p:spPr>
        <p:txBody>
          <a:bodyPr/>
          <a:lstStyle/>
          <a:p>
            <a:r>
              <a:rPr lang="el-GR" sz="4000" b="1" smtClean="0">
                <a:effectLst/>
              </a:rPr>
              <a:t>Προβλήματα συμπεριφοράς και προσωπικότητα</a:t>
            </a:r>
            <a:r>
              <a:rPr lang="el-GR" sz="4000" smtClean="0">
                <a:effectLst/>
              </a:rPr>
              <a:t> </a:t>
            </a:r>
          </a:p>
        </p:txBody>
      </p:sp>
      <p:sp>
        <p:nvSpPr>
          <p:cNvPr id="53251" name="Rectangle 3"/>
          <p:cNvSpPr>
            <a:spLocks noGrp="1" noChangeArrowheads="1"/>
          </p:cNvSpPr>
          <p:nvPr>
            <p:ph type="body" idx="1"/>
          </p:nvPr>
        </p:nvSpPr>
        <p:spPr>
          <a:xfrm>
            <a:off x="457200" y="1600200"/>
            <a:ext cx="8229600" cy="4997450"/>
          </a:xfrm>
          <a:noFill/>
        </p:spPr>
        <p:txBody>
          <a:bodyPr/>
          <a:lstStyle/>
          <a:p>
            <a:pPr>
              <a:lnSpc>
                <a:spcPct val="80000"/>
              </a:lnSpc>
            </a:pPr>
            <a:r>
              <a:rPr lang="el-GR" sz="2800" b="1" smtClean="0">
                <a:effectLst/>
              </a:rPr>
              <a:t>Οι </a:t>
            </a:r>
            <a:r>
              <a:rPr lang="en-US" sz="2800" b="1" smtClean="0">
                <a:effectLst/>
              </a:rPr>
              <a:t>Udwin</a:t>
            </a:r>
            <a:r>
              <a:rPr lang="el-GR" sz="2800" b="1" smtClean="0">
                <a:effectLst/>
              </a:rPr>
              <a:t>, </a:t>
            </a:r>
            <a:r>
              <a:rPr lang="en-US" sz="2800" b="1" smtClean="0">
                <a:effectLst/>
              </a:rPr>
              <a:t>Yule</a:t>
            </a:r>
            <a:r>
              <a:rPr lang="el-GR" sz="2800" b="1" smtClean="0">
                <a:effectLst/>
              </a:rPr>
              <a:t>, &amp; </a:t>
            </a:r>
            <a:r>
              <a:rPr lang="en-US" sz="2800" b="1" smtClean="0">
                <a:effectLst/>
              </a:rPr>
              <a:t>Martin</a:t>
            </a:r>
            <a:r>
              <a:rPr lang="el-GR" sz="2800" b="1" smtClean="0">
                <a:effectLst/>
              </a:rPr>
              <a:t> (1987) αναφέρουν ότι τα παιδιά με σύνδρομο </a:t>
            </a:r>
            <a:r>
              <a:rPr lang="en-US" sz="2800" b="1" smtClean="0">
                <a:effectLst/>
              </a:rPr>
              <a:t>Williams</a:t>
            </a:r>
            <a:r>
              <a:rPr lang="el-GR" sz="2800" b="1" smtClean="0">
                <a:effectLst/>
              </a:rPr>
              <a:t> παρουσιάζουν υπερκινητικότητα, διάσπαση προσοχής, και πτωχή ικανότητα συγκέντρωσης. Τείνουν να είναι ιδιαίτερα φιλικά, ακόμα και σε άτομα που γνωρίζουν παρά ελάχιστα, γι’ αυτό και η πιθανότητα σεξουαλικής κακοποίησης είναι αυξημένη στον πληθυσμό αυτό (</a:t>
            </a:r>
            <a:r>
              <a:rPr lang="en-US" sz="2800" b="1" smtClean="0">
                <a:effectLst/>
              </a:rPr>
              <a:t>Dykens</a:t>
            </a:r>
            <a:r>
              <a:rPr lang="el-GR" sz="2800" b="1" smtClean="0">
                <a:effectLst/>
              </a:rPr>
              <a:t>, 1998). Στην ενήλικη ζωή τους έχουν αυξημένη πιθανότητα να αναπτύξουν ψυχικές διαταραχές (κατάθλιψη, αγχώδης διαταραχή, προβλήματα ύπνου) (</a:t>
            </a:r>
            <a:r>
              <a:rPr lang="en-US" sz="2800" b="1" smtClean="0">
                <a:effectLst/>
              </a:rPr>
              <a:t>Einfeld</a:t>
            </a:r>
            <a:r>
              <a:rPr lang="el-GR" sz="2800" b="1" smtClean="0">
                <a:effectLst/>
              </a:rPr>
              <a:t>, </a:t>
            </a:r>
            <a:r>
              <a:rPr lang="en-US" sz="2800" b="1" smtClean="0">
                <a:effectLst/>
              </a:rPr>
              <a:t>Tonge</a:t>
            </a:r>
            <a:r>
              <a:rPr lang="el-GR" sz="2800" b="1" smtClean="0">
                <a:effectLst/>
              </a:rPr>
              <a:t>, &amp; </a:t>
            </a:r>
            <a:r>
              <a:rPr lang="en-US" sz="2800" b="1" smtClean="0">
                <a:effectLst/>
              </a:rPr>
              <a:t>Florio</a:t>
            </a:r>
            <a:r>
              <a:rPr lang="el-GR" sz="2800" b="1" smtClean="0">
                <a:effectLst/>
              </a:rPr>
              <a:t>, 1997).</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381000"/>
            <a:ext cx="8229600" cy="1020763"/>
          </a:xfrm>
          <a:noFill/>
        </p:spPr>
        <p:txBody>
          <a:bodyPr/>
          <a:lstStyle/>
          <a:p>
            <a:r>
              <a:rPr lang="el-GR" sz="4000" b="1" smtClean="0">
                <a:effectLst/>
              </a:rPr>
              <a:t>Ψυχοεκπαιδευτική αντιμετώπιση και προγράμματα παρέμβασης</a:t>
            </a:r>
          </a:p>
        </p:txBody>
      </p:sp>
      <p:sp>
        <p:nvSpPr>
          <p:cNvPr id="54275" name="Rectangle 3"/>
          <p:cNvSpPr>
            <a:spLocks noGrp="1" noChangeArrowheads="1"/>
          </p:cNvSpPr>
          <p:nvPr>
            <p:ph type="body" idx="1"/>
          </p:nvPr>
        </p:nvSpPr>
        <p:spPr>
          <a:xfrm>
            <a:off x="0" y="1412875"/>
            <a:ext cx="8820150" cy="5445125"/>
          </a:xfrm>
          <a:noFill/>
        </p:spPr>
        <p:txBody>
          <a:bodyPr/>
          <a:lstStyle/>
          <a:p>
            <a:pPr algn="just">
              <a:lnSpc>
                <a:spcPct val="80000"/>
              </a:lnSpc>
            </a:pPr>
            <a:r>
              <a:rPr lang="el-GR" sz="2800" smtClean="0">
                <a:effectLst/>
              </a:rPr>
              <a:t>Αν και τα παιδιά με σύνδρομο Williams φαίνονται κοινωνικά και χρησιμοποιούν καλά τη γλώσσα, έχουν δυσκολία να κάνουν και να διατηρήσουν φιλίες. Πολλοί άνθρωποι με σύνδρομο Williams τα καταφέρνουν καλά, αφού εκπαιδευτούν, σε διάφορες βοηθητικές εργασίες όπου το επίκεντρο είναι ο άνθρωπος (βοηθός νοσοκόμας). Αντίθετα, σε εργασίες που απαιτούν οπτικοχωρική οργάνωση παρουσιάζουν σοβαρές δυσκολίες. Τέλος, τα παιδιά αυτά αντιμετωπίζουν δυσκολίες με τα μαθηματικά, αλλά τα καταφέρνουν καλά με τους ηλεκτρονικούς υπολογιστές και τις αριθμομηχανές, οι οποίες μειώνουν κατά πολύ τον οπτικοχωρικό παράγοντα (</a:t>
            </a:r>
            <a:r>
              <a:rPr lang="en-US" sz="2800" smtClean="0">
                <a:effectLst/>
              </a:rPr>
              <a:t>Dykens</a:t>
            </a:r>
            <a:r>
              <a:rPr lang="el-GR" sz="2800" smtClean="0">
                <a:effectLst/>
              </a:rPr>
              <a:t> &amp; </a:t>
            </a:r>
            <a:r>
              <a:rPr lang="en-US" sz="2800" smtClean="0">
                <a:effectLst/>
              </a:rPr>
              <a:t>Hoddap</a:t>
            </a:r>
            <a:r>
              <a:rPr lang="el-GR" sz="2800" smtClean="0">
                <a:effectLst/>
              </a:rPr>
              <a:t>, 1997). </a:t>
            </a:r>
          </a:p>
          <a:p>
            <a:pPr>
              <a:lnSpc>
                <a:spcPct val="80000"/>
              </a:lnSpc>
            </a:pPr>
            <a:endParaRPr lang="el-GR" sz="2800" smtClean="0">
              <a:effectLst/>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0" y="188913"/>
            <a:ext cx="8893175" cy="1655762"/>
          </a:xfrm>
          <a:noFill/>
        </p:spPr>
        <p:txBody>
          <a:bodyPr/>
          <a:lstStyle/>
          <a:p>
            <a:r>
              <a:rPr lang="el-GR" sz="3200" b="1" smtClean="0">
                <a:effectLst/>
                <a:latin typeface="Arial" charset="0"/>
              </a:rPr>
              <a:t>Προτεινόμενη εκπαιδευτική παρέμβαση και δραστηριότητες ανάπτυξης</a:t>
            </a:r>
            <a:br>
              <a:rPr lang="el-GR" sz="3200" b="1" smtClean="0">
                <a:effectLst/>
                <a:latin typeface="Arial" charset="0"/>
              </a:rPr>
            </a:br>
            <a:r>
              <a:rPr lang="el-GR" sz="3200" b="1" smtClean="0">
                <a:effectLst/>
                <a:latin typeface="Arial" charset="0"/>
              </a:rPr>
              <a:t>γνωστικών και κοινωνικών δεξιοτήτων</a:t>
            </a:r>
          </a:p>
        </p:txBody>
      </p:sp>
      <p:sp>
        <p:nvSpPr>
          <p:cNvPr id="55299" name="Rectangle 3"/>
          <p:cNvSpPr>
            <a:spLocks noGrp="1" noChangeArrowheads="1"/>
          </p:cNvSpPr>
          <p:nvPr>
            <p:ph type="body" idx="1"/>
          </p:nvPr>
        </p:nvSpPr>
        <p:spPr>
          <a:xfrm>
            <a:off x="250825" y="1916113"/>
            <a:ext cx="8435975" cy="4608512"/>
          </a:xfrm>
          <a:noFill/>
        </p:spPr>
        <p:txBody>
          <a:bodyPr/>
          <a:lstStyle/>
          <a:p>
            <a:pPr algn="just">
              <a:lnSpc>
                <a:spcPct val="80000"/>
              </a:lnSpc>
              <a:buFont typeface="Symbol" pitchFamily="18" charset="2"/>
              <a:buChar char=""/>
            </a:pPr>
            <a:r>
              <a:rPr lang="el-GR" sz="2800" b="1" smtClean="0">
                <a:effectLst/>
              </a:rPr>
              <a:t>Για να ελαχιστοποιηθούν οι δυσκολίες λεπτής κινητικότητας και οπτικοχωρικής αντίληψης προτείνονται τα εξής: να γίνεται χρήση ηλεκτρονικού υπολογιστή, αριθμομηχανών και μαγνητοφώνου (</a:t>
            </a:r>
            <a:r>
              <a:rPr lang="en-US" sz="2800" b="1" smtClean="0">
                <a:effectLst/>
              </a:rPr>
              <a:t>Udwin</a:t>
            </a:r>
            <a:r>
              <a:rPr lang="el-GR" sz="2800" b="1" smtClean="0">
                <a:effectLst/>
              </a:rPr>
              <a:t>, </a:t>
            </a:r>
            <a:r>
              <a:rPr lang="en-US" sz="2800" b="1" smtClean="0">
                <a:effectLst/>
              </a:rPr>
              <a:t>Yule</a:t>
            </a:r>
            <a:r>
              <a:rPr lang="el-GR" sz="2800" b="1" smtClean="0">
                <a:effectLst/>
              </a:rPr>
              <a:t>, &amp; </a:t>
            </a:r>
            <a:r>
              <a:rPr lang="en-US" sz="2800" b="1" smtClean="0">
                <a:effectLst/>
              </a:rPr>
              <a:t>Martin</a:t>
            </a:r>
            <a:r>
              <a:rPr lang="el-GR" sz="2800" b="1" smtClean="0">
                <a:effectLst/>
              </a:rPr>
              <a:t>, 1987), βλ. και αντίστοιχες δραστηριότητες από το σύνδρομο </a:t>
            </a:r>
            <a:r>
              <a:rPr lang="en-US" sz="2800" b="1" smtClean="0">
                <a:effectLst/>
              </a:rPr>
              <a:t>Turner</a:t>
            </a:r>
            <a:r>
              <a:rPr lang="el-GR" sz="2800" b="1" smtClean="0">
                <a:effectLst/>
              </a:rPr>
              <a:t>. Δεδομένου ότι τα παιδιά αυτά έχουν φτωχές οπτικο-χωρικές ικανότητες, η γλώσσα θα μπορούσε να χρησιμοποιηθεί ώστε να διδαχτούν τα σχήματα, τις κατευθύνσεις στο χώρο και το χωροχρονικό προσανατολισμό.  </a:t>
            </a:r>
          </a:p>
          <a:p>
            <a:pPr>
              <a:lnSpc>
                <a:spcPct val="80000"/>
              </a:lnSpc>
            </a:pPr>
            <a:endParaRPr lang="el-GR" sz="2800" b="1" smtClean="0">
              <a:effectLst/>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noFill/>
        </p:spPr>
        <p:txBody>
          <a:bodyPr/>
          <a:lstStyle/>
          <a:p>
            <a:r>
              <a:rPr lang="el-GR" sz="3200" b="1" smtClean="0">
                <a:effectLst/>
                <a:latin typeface="Arial" charset="0"/>
              </a:rPr>
              <a:t>Προτεινόμενη εκπαιδευτική παρέμβαση και δραστηριότητες ανάπτυξης</a:t>
            </a:r>
            <a:br>
              <a:rPr lang="el-GR" sz="3200" b="1" smtClean="0">
                <a:effectLst/>
                <a:latin typeface="Arial" charset="0"/>
              </a:rPr>
            </a:br>
            <a:r>
              <a:rPr lang="el-GR" sz="3200" b="1" smtClean="0">
                <a:effectLst/>
                <a:latin typeface="Arial" charset="0"/>
              </a:rPr>
              <a:t>γνωστικών και κοινωνικών δεξιοτήτων</a:t>
            </a:r>
          </a:p>
        </p:txBody>
      </p:sp>
      <p:sp>
        <p:nvSpPr>
          <p:cNvPr id="56323" name="Rectangle 3"/>
          <p:cNvSpPr>
            <a:spLocks noGrp="1" noChangeArrowheads="1"/>
          </p:cNvSpPr>
          <p:nvPr>
            <p:ph type="body" idx="1"/>
          </p:nvPr>
        </p:nvSpPr>
        <p:spPr>
          <a:xfrm>
            <a:off x="0" y="1981200"/>
            <a:ext cx="9036050" cy="4876800"/>
          </a:xfrm>
          <a:noFill/>
        </p:spPr>
        <p:txBody>
          <a:bodyPr/>
          <a:lstStyle/>
          <a:p>
            <a:pPr>
              <a:lnSpc>
                <a:spcPct val="80000"/>
              </a:lnSpc>
            </a:pPr>
            <a:r>
              <a:rPr lang="el-GR" sz="2000" b="1" smtClean="0">
                <a:effectLst/>
              </a:rPr>
              <a:t>Μείωση της έμφασης στα αντιληπτικο-κινητικά έργα για αποφυγή της υπερκινητικότητας και ενίσχυση κυρίως του οπτικοκινητικού συντονισμού, των διαδοχικών κινήσεων και της συνέργειας των χεριών για εκμάθηση δεξιοτήτων αυτοεξυπηρέτησης</a:t>
            </a:r>
            <a:r>
              <a:rPr lang="el-GR" sz="2000" b="1" i="1" smtClean="0">
                <a:effectLst/>
              </a:rPr>
              <a:t>, π.χ. να μπορεί να ακολουθεί μια λεκτική οδηγία και με φυσική καθοδήγηση να βοηθά στη διαδικασία του ντυσίματος, να μπορεί να συμμετάσχει σε προασκήσεις αδρής κινητικότητας μια με το ένα χέρι μία με το άλλο: 1) Να τραβά να βγάλει το μανίκι  2) Να πιάνει και να φέρνει το μπουφάν του για να το φορέσει. Μπορούν επίσης να χρησιμοποιηθούν παιχνίδια ρόλων, παντομίμα και κούκλες για μίμηση και ενίσχυση των δεξιοτήτων ένδυσης, καθαριότητας, φαγητού.</a:t>
            </a:r>
            <a:endParaRPr lang="el-GR" sz="2000" b="1" smtClean="0">
              <a:effectLst/>
            </a:endParaRPr>
          </a:p>
          <a:p>
            <a:pPr>
              <a:lnSpc>
                <a:spcPct val="80000"/>
              </a:lnSpc>
            </a:pPr>
            <a:r>
              <a:rPr lang="el-GR" sz="2000" b="1" smtClean="0">
                <a:effectLst/>
              </a:rPr>
              <a:t>Να χρησιμοποιούνται ασκήσεις φωνολογικής ενημερότητας στα πλαίσια της εκμάθησης προαναγνωστικών δεξιοτήτων, </a:t>
            </a:r>
            <a:r>
              <a:rPr lang="el-GR" sz="2000" b="1" i="1" smtClean="0">
                <a:effectLst/>
              </a:rPr>
              <a:t>π.χ. συλλαβική και φωνημική κατάτμιση λέξεων, διάκριση ομοικαταληξίας, κ.ά.</a:t>
            </a:r>
            <a:endParaRPr lang="el-GR" sz="2000" b="1" smtClean="0">
              <a:effectLst/>
            </a:endParaRPr>
          </a:p>
          <a:p>
            <a:pPr>
              <a:lnSpc>
                <a:spcPct val="80000"/>
              </a:lnSpc>
            </a:pPr>
            <a:endParaRPr lang="el-GR" sz="2000" b="1" smtClean="0">
              <a:effectLst/>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noFill/>
        </p:spPr>
        <p:txBody>
          <a:bodyPr/>
          <a:lstStyle/>
          <a:p>
            <a:r>
              <a:rPr lang="el-GR" sz="3200" b="1" smtClean="0">
                <a:effectLst/>
                <a:latin typeface="Arial" charset="0"/>
              </a:rPr>
              <a:t>Προτεινόμενη εκπαιδευτική παρέμβαση και δραστηριότητες ανάπτυξης</a:t>
            </a:r>
            <a:br>
              <a:rPr lang="el-GR" sz="3200" b="1" smtClean="0">
                <a:effectLst/>
                <a:latin typeface="Arial" charset="0"/>
              </a:rPr>
            </a:br>
            <a:r>
              <a:rPr lang="el-GR" sz="3200" b="1" smtClean="0">
                <a:effectLst/>
                <a:latin typeface="Arial" charset="0"/>
              </a:rPr>
              <a:t>γνωστικών και κοινωνικών δεξιοτήτων</a:t>
            </a:r>
          </a:p>
        </p:txBody>
      </p:sp>
      <p:sp>
        <p:nvSpPr>
          <p:cNvPr id="57347" name="Rectangle 3"/>
          <p:cNvSpPr>
            <a:spLocks noGrp="1" noChangeArrowheads="1"/>
          </p:cNvSpPr>
          <p:nvPr>
            <p:ph type="body" idx="1"/>
          </p:nvPr>
        </p:nvSpPr>
        <p:spPr>
          <a:xfrm>
            <a:off x="179388" y="1916113"/>
            <a:ext cx="8856662" cy="4941887"/>
          </a:xfrm>
          <a:noFill/>
        </p:spPr>
        <p:txBody>
          <a:bodyPr/>
          <a:lstStyle/>
          <a:p>
            <a:pPr>
              <a:lnSpc>
                <a:spcPct val="80000"/>
              </a:lnSpc>
            </a:pPr>
            <a:r>
              <a:rPr lang="el-GR" sz="2000" b="1" smtClean="0">
                <a:effectLst/>
                <a:latin typeface="Arial" charset="0"/>
              </a:rPr>
              <a:t>Να δοθεί έμφαση στην εκμάθηση της διαχείρισης των χρημάτων, </a:t>
            </a:r>
            <a:r>
              <a:rPr lang="el-GR" sz="2000" b="1" i="1" smtClean="0">
                <a:effectLst/>
                <a:latin typeface="Arial" charset="0"/>
              </a:rPr>
              <a:t>π.χ. μέσα από συμβολικά παιχνίδια συναλλαγών, αγοραπωλησίας &amp; χρήσης αριθμών:</a:t>
            </a:r>
            <a:r>
              <a:rPr lang="el-GR" sz="2000" b="1" smtClean="0">
                <a:effectLst/>
                <a:latin typeface="Arial" charset="0"/>
              </a:rPr>
              <a:t> </a:t>
            </a:r>
            <a:r>
              <a:rPr lang="el-GR" sz="2000" b="1" i="1" smtClean="0">
                <a:effectLst/>
                <a:latin typeface="Arial" charset="0"/>
              </a:rPr>
              <a:t>Τα νήπια αναλαμβάνουν ρόλους (αγοραστή, πωλητή κλπ), διατυπώνουν ερωτήσεις, ζητούν πληροφορίες, πάντα βέβαια με τη βοήθεια του εκπαιδευτικού. Π.χ. τοποθετούνται μπροστά στο παιδί φωτογραφίες των μελών της οικογένειας ή κάποιων συμμαθητών του και διατυπώνεται το σενάριο ότι πρέπει να αγοραστούν πιάτα, ποτήρια ή οτιδήποτε άλλο. Μετά προστίθεται και άλλο άτομο και επισημαίνεται η ανάγκη για αύξηση του αριθμού των σκευών ή των άλλων αντικειμένων. Το νήπιο θα πρέπει να δώσει το σωστό αριθμό αντικειμένων που ζητά ο/η νηπιαγωγός.</a:t>
            </a:r>
            <a:endParaRPr lang="el-GR" sz="2000" b="1" smtClean="0">
              <a:effectLst/>
              <a:latin typeface="Arial" charset="0"/>
            </a:endParaRPr>
          </a:p>
          <a:p>
            <a:pPr>
              <a:lnSpc>
                <a:spcPct val="80000"/>
              </a:lnSpc>
            </a:pPr>
            <a:r>
              <a:rPr lang="el-GR" sz="2000" b="1" smtClean="0">
                <a:effectLst/>
                <a:latin typeface="Arial" charset="0"/>
              </a:rPr>
              <a:t>Έμφαση στα ομαδικά έργα για να ενίσχυση της αποτελεσματικής συνεργασίας και αποφυγή της διάσπασης της προσοχής, τα παιδιά αποδίδουν καλύτερες σε ομάδες των δύο, παρά μεγαλύτερες.</a:t>
            </a:r>
          </a:p>
          <a:p>
            <a:pPr>
              <a:lnSpc>
                <a:spcPct val="80000"/>
              </a:lnSpc>
            </a:pPr>
            <a:r>
              <a:rPr lang="el-GR" sz="2000" b="1" smtClean="0">
                <a:effectLst/>
                <a:latin typeface="Arial" charset="0"/>
              </a:rPr>
              <a:t>Παρουσίαση προγράμματος μελλοντικών δραστηριοτήτων, για καλύτερο αυτοέλεγχο και οργάνωση της συμπεριφοράς. Η ενημέρωση επίσης, και η ανασκόπηση των δραστηριοτήτων βοηθά το παιδί να κατανοήσει τι αναμένεται από το ίδιο και να καταλάβει τι κάνει.</a:t>
            </a:r>
          </a:p>
          <a:p>
            <a:pPr>
              <a:lnSpc>
                <a:spcPct val="80000"/>
              </a:lnSpc>
            </a:pPr>
            <a:endParaRPr lang="el-GR" sz="2000" b="1" smtClean="0">
              <a:effectLst/>
              <a:latin typeface="Arial"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68313" y="260350"/>
            <a:ext cx="8207375" cy="1111250"/>
          </a:xfrm>
          <a:noFill/>
        </p:spPr>
        <p:txBody>
          <a:bodyPr/>
          <a:lstStyle/>
          <a:p>
            <a:r>
              <a:rPr lang="el-GR" sz="3200" b="1" smtClean="0">
                <a:effectLst/>
                <a:latin typeface="Arial" charset="0"/>
              </a:rPr>
              <a:t>Προτεινόμενη εκπαιδευτική παρέμβαση και δραστηριότητες ανάπτυξης</a:t>
            </a:r>
            <a:br>
              <a:rPr lang="el-GR" sz="3200" b="1" smtClean="0">
                <a:effectLst/>
                <a:latin typeface="Arial" charset="0"/>
              </a:rPr>
            </a:br>
            <a:r>
              <a:rPr lang="el-GR" sz="3200" b="1" smtClean="0">
                <a:effectLst/>
                <a:latin typeface="Arial" charset="0"/>
              </a:rPr>
              <a:t>γνωστικών και κοινωνικών δεξιοτήτων</a:t>
            </a:r>
          </a:p>
        </p:txBody>
      </p:sp>
      <p:sp>
        <p:nvSpPr>
          <p:cNvPr id="58371" name="Rectangle 3"/>
          <p:cNvSpPr>
            <a:spLocks noGrp="1" noChangeArrowheads="1"/>
          </p:cNvSpPr>
          <p:nvPr>
            <p:ph type="body" idx="1"/>
          </p:nvPr>
        </p:nvSpPr>
        <p:spPr>
          <a:xfrm>
            <a:off x="107950" y="1700213"/>
            <a:ext cx="8856663" cy="5041900"/>
          </a:xfrm>
          <a:noFill/>
        </p:spPr>
        <p:txBody>
          <a:bodyPr/>
          <a:lstStyle/>
          <a:p>
            <a:pPr algn="just">
              <a:lnSpc>
                <a:spcPct val="80000"/>
              </a:lnSpc>
              <a:buFont typeface="Symbol" pitchFamily="18" charset="2"/>
              <a:buChar char=""/>
            </a:pPr>
            <a:r>
              <a:rPr lang="el-GR" sz="1800" b="1" smtClean="0">
                <a:effectLst/>
                <a:latin typeface="Arial" charset="0"/>
              </a:rPr>
              <a:t>Να ενθαρρύνονται ώστε να εκφράζονται προφορικά κατά την εκτέλεση μιας δραστηριότητας, </a:t>
            </a:r>
            <a:r>
              <a:rPr lang="el-GR" sz="1800" b="1" i="1" smtClean="0">
                <a:effectLst/>
                <a:latin typeface="Arial" charset="0"/>
              </a:rPr>
              <a:t>π.χ. να περιγράφουν λεκτικά το γράμμα ή το σχήμα που αντιγράφουν ή φτιάχνουν με πλαστελίνη. Να δίνεται έμφαση στη </a:t>
            </a:r>
            <a:r>
              <a:rPr lang="el-GR" sz="1800" b="1" smtClean="0">
                <a:effectLst/>
                <a:latin typeface="Arial" charset="0"/>
              </a:rPr>
              <a:t>χρήση γλωσσικών μεθόδων διδασκαλίας για την εκμάθηση εννοιών. Για παράδειγμα, α)</a:t>
            </a:r>
            <a:r>
              <a:rPr lang="el-GR" sz="1800" b="1" i="1" smtClean="0">
                <a:effectLst/>
                <a:latin typeface="Arial" charset="0"/>
              </a:rPr>
              <a:t> για τη σωστή εκμάθηση των προσωπικών αντωνυμιών μπορούν να χρησιμοποιηθούν κούκλες και παιχνίδι ρόλων Έχουμε π.χ. δύο κούκλες (αγόρι, κορίτσι). Τους δίνουμε ονόματα μαζί με το παιδί. Με τις κούκλες αυτές σκηνοθετούμε διαλόγους, όπου γίνεται συστηματική χρήση των προσωπικών αντωνυμιών </a:t>
            </a:r>
            <a:r>
              <a:rPr lang="el-GR" sz="1800" b="1" smtClean="0">
                <a:effectLst/>
                <a:latin typeface="Arial" charset="0"/>
              </a:rPr>
              <a:t>(Wiig &amp; Semel, 1984),</a:t>
            </a:r>
            <a:r>
              <a:rPr lang="el-GR" sz="1800" b="1" i="1" smtClean="0">
                <a:effectLst/>
                <a:latin typeface="Arial" charset="0"/>
              </a:rPr>
              <a:t> </a:t>
            </a:r>
            <a:r>
              <a:rPr lang="el-GR" sz="1800" b="1" smtClean="0">
                <a:effectLst/>
                <a:latin typeface="Arial" charset="0"/>
              </a:rPr>
              <a:t>β)</a:t>
            </a:r>
            <a:r>
              <a:rPr lang="el-GR" sz="1800" b="1" i="1" smtClean="0">
                <a:effectLst/>
                <a:latin typeface="Arial" charset="0"/>
              </a:rPr>
              <a:t> Η χρήση αντικειμένων με διαφορά στο μέγεθος, ύψος ή βάρος σε συνδυασμό με τις καθοδηγητικές ερωτήσεις είναι τεχνικές που βοηθούν τα παιδιά να κάνουν σωστή χρήση των παραθετικών </a:t>
            </a:r>
            <a:r>
              <a:rPr lang="el-GR" sz="1800" b="1" smtClean="0">
                <a:effectLst/>
                <a:latin typeface="Arial" charset="0"/>
              </a:rPr>
              <a:t>(Wiig &amp; Semel, 1984).</a:t>
            </a:r>
            <a:r>
              <a:rPr lang="el-GR" sz="1800" b="1" i="1" smtClean="0">
                <a:effectLst/>
                <a:latin typeface="Arial" charset="0"/>
              </a:rPr>
              <a:t> </a:t>
            </a:r>
            <a:r>
              <a:rPr lang="el-GR" sz="1800" b="1" smtClean="0">
                <a:effectLst/>
                <a:latin typeface="Arial" charset="0"/>
              </a:rPr>
              <a:t>Είναι γνωστό, επίσης, ότι τα περισσότερα παιδιά με σύνδρομο Williams παρουσιάζουν προβλήματα στην εύρεση των κατάλληλων λέξεων που θέλουν να χρησιμοποιήσουν. Ο εκπαιδευτικός μπορεί να παρουσιάσει σειρές εικόνων για να εξετάσει εάν τα παιδιά είναι σε θέση να επιλέξουν την εικόνα που αναπαριστά την λέξη που αρχικά τους ανακοινώθηκε (Scheiber, 2000). Παράλληλα, μπορεί να χρησιμοποιήσει προτάσεις-νύξεις του τύπου: </a:t>
            </a:r>
            <a:r>
              <a:rPr lang="el-GR" sz="1800" b="1" i="1" smtClean="0">
                <a:effectLst/>
                <a:latin typeface="Arial" charset="0"/>
              </a:rPr>
              <a:t>«μπορείς να αφήσεις το βιβλίο πάνω στο…»</a:t>
            </a:r>
            <a:r>
              <a:rPr lang="el-GR" sz="1800" b="1" smtClean="0">
                <a:effectLst/>
                <a:latin typeface="Arial" charset="0"/>
              </a:rPr>
              <a:t> περιμένοντας από το παιδί να ανακαλέσει την κατάλληλη λέξη. Μπορεί επίσης να χρησιμοποιήσει απλά φωνήματα που δίνουν νύξη για τη σωστή λέξη, ενδείξεις για το πώς μοιάζει η λέξη κτλ.</a:t>
            </a:r>
          </a:p>
          <a:p>
            <a:pPr>
              <a:lnSpc>
                <a:spcPct val="80000"/>
              </a:lnSpc>
            </a:pPr>
            <a:endParaRPr lang="el-GR" sz="1800" b="1" smtClean="0">
              <a:effectLst/>
              <a:latin typeface="Arial"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noFill/>
        </p:spPr>
        <p:txBody>
          <a:bodyPr/>
          <a:lstStyle/>
          <a:p>
            <a:r>
              <a:rPr lang="el-GR" sz="3600" smtClean="0">
                <a:effectLst/>
                <a:latin typeface="Arial" charset="0"/>
              </a:rPr>
              <a:t>Στρατηγικές παρεμβάσεων για τον περιορισμό των δυσκολιών ψυχοκοινωνικής προσαρμογής</a:t>
            </a:r>
            <a:r>
              <a:rPr lang="el-GR" sz="4000" smtClean="0">
                <a:effectLst/>
              </a:rPr>
              <a:t> </a:t>
            </a:r>
          </a:p>
        </p:txBody>
      </p:sp>
      <p:sp>
        <p:nvSpPr>
          <p:cNvPr id="59395" name="Rectangle 3"/>
          <p:cNvSpPr>
            <a:spLocks noGrp="1" noChangeArrowheads="1"/>
          </p:cNvSpPr>
          <p:nvPr>
            <p:ph type="body" idx="1"/>
          </p:nvPr>
        </p:nvSpPr>
        <p:spPr>
          <a:xfrm>
            <a:off x="0" y="2060575"/>
            <a:ext cx="9144000" cy="4797425"/>
          </a:xfrm>
          <a:noFill/>
        </p:spPr>
        <p:txBody>
          <a:bodyPr/>
          <a:lstStyle/>
          <a:p>
            <a:pPr>
              <a:lnSpc>
                <a:spcPct val="80000"/>
              </a:lnSpc>
            </a:pPr>
            <a:r>
              <a:rPr lang="el-GR" sz="2000" b="1" smtClean="0">
                <a:effectLst/>
              </a:rPr>
              <a:t>Ελαχιστοποίηση των διασπαστικών ερεθισμάτων. Οι τυπικές παρεμβάσεις που γίνονται για παιδιά με Διαταραχή Ελλειμματικής Προσοχής /Υπερκινητικότητα (ΔΕΠ-Υ) είναι πολύ βοηθητικές και για τα παιδιά με σύνδρομο </a:t>
            </a:r>
            <a:r>
              <a:rPr lang="en-US" sz="2000" b="1" smtClean="0">
                <a:effectLst/>
              </a:rPr>
              <a:t>Williams</a:t>
            </a:r>
            <a:r>
              <a:rPr lang="el-GR" sz="2000" b="1" i="1" smtClean="0">
                <a:effectLst/>
              </a:rPr>
              <a:t>. Π.χ. μείωση ακουστικών και οπτικών διασπαστών στην τάξη, μείωση του αριθμού των μαθητών στην τάξη, μην δίνετε επιπλέον εργασίες, τοποθετήστε το θρανίο του μαθητή σε ένα περιορισμένο χώρο ή μπροστά στη τάξη, σπάστε τις δραστηριότητες σε στάδια (σύντομες δραστηριότητες) με συχνά διαλείμματα, έχετε ξεκάθαρους κανόνες και ρουτίνες, κ.ά. </a:t>
            </a:r>
            <a:endParaRPr lang="el-GR" sz="2000" b="1" smtClean="0">
              <a:effectLst/>
            </a:endParaRPr>
          </a:p>
          <a:p>
            <a:pPr>
              <a:lnSpc>
                <a:spcPct val="80000"/>
              </a:lnSpc>
            </a:pPr>
            <a:r>
              <a:rPr lang="el-GR" sz="2000" b="1" smtClean="0">
                <a:effectLst/>
              </a:rPr>
              <a:t>Διαχείριση της ευαισθησίας στους ήχους</a:t>
            </a:r>
            <a:r>
              <a:rPr lang="el-GR" sz="2000" b="1" i="1" smtClean="0">
                <a:effectLst/>
              </a:rPr>
              <a:t>.</a:t>
            </a:r>
            <a:r>
              <a:rPr lang="el-GR" sz="2000" b="1" smtClean="0">
                <a:effectLst/>
              </a:rPr>
              <a:t> Η εξαιρετικά ευαίσθητη ακοή των παιδιών με σύνδρομο Williams απαιτεί μια μικρή, ήσυχη σχολική τάξη.</a:t>
            </a:r>
            <a:r>
              <a:rPr lang="el-GR" sz="2000" b="1" i="1" smtClean="0">
                <a:effectLst/>
              </a:rPr>
              <a:t> </a:t>
            </a:r>
            <a:r>
              <a:rPr lang="el-GR" sz="2000" b="1" smtClean="0">
                <a:effectLst/>
              </a:rPr>
              <a:t>Προειδοποίηση επίσης, πριν από προβλέψιμους θορύβους </a:t>
            </a:r>
            <a:r>
              <a:rPr lang="el-GR" sz="2000" b="1" i="1" smtClean="0">
                <a:effectLst/>
              </a:rPr>
              <a:t>(π.χ. το κουδούνι του διαλείμματος, το σβήσιμο του πίνακα) </a:t>
            </a:r>
            <a:r>
              <a:rPr lang="el-GR" sz="2000" b="1" smtClean="0">
                <a:effectLst/>
              </a:rPr>
              <a:t>για μείωση του άγχους. </a:t>
            </a:r>
            <a:r>
              <a:rPr lang="el-GR" sz="2000" b="1" i="1" smtClean="0">
                <a:effectLst/>
              </a:rPr>
              <a:t>Μπορεί να χρησιμοποιηθούν παιχνίδια με φυσικούς και τεχνητούς ήχους, π.χ. κελάηδισμα, θόρυβοι συσκευών, παλαμάκια, κ.ά.</a:t>
            </a:r>
            <a:r>
              <a:rPr lang="el-GR" sz="2000" b="1" smtClean="0">
                <a:effectLst/>
              </a:rPr>
              <a:t> (</a:t>
            </a:r>
            <a:r>
              <a:rPr lang="en-US" sz="2000" b="1" smtClean="0">
                <a:effectLst/>
              </a:rPr>
              <a:t>Udwin</a:t>
            </a:r>
            <a:r>
              <a:rPr lang="el-GR" sz="2000" b="1" smtClean="0">
                <a:effectLst/>
              </a:rPr>
              <a:t> &amp; </a:t>
            </a:r>
            <a:r>
              <a:rPr lang="en-US" sz="2000" b="1" smtClean="0">
                <a:effectLst/>
              </a:rPr>
              <a:t>Yule</a:t>
            </a:r>
            <a:r>
              <a:rPr lang="el-GR" sz="2000" b="1" smtClean="0">
                <a:effectLst/>
              </a:rPr>
              <a:t>, 1988).</a:t>
            </a:r>
          </a:p>
          <a:p>
            <a:pPr>
              <a:lnSpc>
                <a:spcPct val="80000"/>
              </a:lnSpc>
            </a:pPr>
            <a:endParaRPr lang="el-GR" sz="2000" b="1" smtClean="0">
              <a:effectLst/>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381000"/>
            <a:ext cx="8507413" cy="1176338"/>
          </a:xfrm>
          <a:noFill/>
        </p:spPr>
        <p:txBody>
          <a:bodyPr/>
          <a:lstStyle/>
          <a:p>
            <a:r>
              <a:rPr lang="el-GR" sz="3600" smtClean="0">
                <a:effectLst/>
                <a:latin typeface="Arial" charset="0"/>
              </a:rPr>
              <a:t>Στρατηγικές παρεμβάσεων για τον περιορισμό των δυσκολιών ψυχοκοινωνικής προσαρμογής</a:t>
            </a:r>
          </a:p>
        </p:txBody>
      </p:sp>
      <p:sp>
        <p:nvSpPr>
          <p:cNvPr id="60419" name="Rectangle 3"/>
          <p:cNvSpPr>
            <a:spLocks noGrp="1" noChangeArrowheads="1"/>
          </p:cNvSpPr>
          <p:nvPr>
            <p:ph type="body" idx="1"/>
          </p:nvPr>
        </p:nvSpPr>
        <p:spPr>
          <a:xfrm>
            <a:off x="0" y="1989138"/>
            <a:ext cx="9144000" cy="4691062"/>
          </a:xfrm>
          <a:noFill/>
        </p:spPr>
        <p:txBody>
          <a:bodyPr/>
          <a:lstStyle/>
          <a:p>
            <a:pPr>
              <a:lnSpc>
                <a:spcPct val="80000"/>
              </a:lnSpc>
            </a:pPr>
            <a:r>
              <a:rPr lang="el-GR" sz="2000" b="1" smtClean="0">
                <a:effectLst/>
                <a:latin typeface="Arial" charset="0"/>
              </a:rPr>
              <a:t>Χρησιμοποίηση της έμμονης σκέψης θετικά και δημιουργικά κατά τη διαδικασία της μάθησης. </a:t>
            </a:r>
            <a:r>
              <a:rPr lang="el-GR" sz="2000" b="1" i="1" smtClean="0">
                <a:effectLst/>
                <a:latin typeface="Arial" charset="0"/>
              </a:rPr>
              <a:t>Π.χ. μπορεί να επιτραπεί χρόνος ασχολίας με το αγαπημένο αντικείμενο σαν επιβράβευση για την εκτέλεση κάποιας δραστηριότητας, ή να χρησιμοποιηθούν βιβλία, εικόνες με το αγαπημένο αντικείμενο για το μάθημα</a:t>
            </a:r>
            <a:r>
              <a:rPr lang="el-GR" sz="2000" b="1" smtClean="0">
                <a:effectLst/>
                <a:latin typeface="Arial" charset="0"/>
              </a:rPr>
              <a:t>. Επίσης, πολλά παιδιά με σύνδρομο Williams, ενθουσιάζονται με τ’ αεροπλάνα, τους συμμαθητές τους, τα καταστροφικά φαινόμενα και τα γεγονότα του μέλλοντος, όταν χρησιμοποιούνται ως τρόποι διδασκαλίας ή εκτέλεσης καθημερινών δραστηριοτήτων ζωής, Σε αυτή τη περίπτωση, είναι σημαντικό να μπαίνουν όρια στη χρήση του αγαπημένου αντικειμένου ή δραστηριότητας κατά τη διάρκεια της σχολικής ώρας ή του χώρου ασχολίας.</a:t>
            </a:r>
          </a:p>
          <a:p>
            <a:pPr>
              <a:lnSpc>
                <a:spcPct val="80000"/>
              </a:lnSpc>
            </a:pPr>
            <a:r>
              <a:rPr lang="el-GR" sz="2000" b="1" smtClean="0">
                <a:effectLst/>
                <a:latin typeface="Arial" charset="0"/>
              </a:rPr>
              <a:t>Ανακούφιση από άγχος. Τα παιδιά συχνά προσπαθούν να αποφύγουν τους φόβους τους και ζητάνε συνεχώς διαβεβαιώσεις από τους άλλους ότι όλα είναι εντάξει. Δε φαίνεται όμως αυτές να τους ανακουφίζουν καθώς ζητάνε επίμονα την προσοχή των άλλων. Χρήσιμη τεχνική σ’ αυτήν την περίπτωση είναι </a:t>
            </a:r>
            <a:r>
              <a:rPr lang="el-GR" sz="2000" b="1" i="1" smtClean="0">
                <a:effectLst/>
                <a:latin typeface="Arial" charset="0"/>
              </a:rPr>
              <a:t>ο αποπροσανατολισμός του παιδιού από την πηγή άγχους και η άμεση ενασχόλησή του με κάτι καινούργιο και ενδιαφέρον. </a:t>
            </a:r>
            <a:endParaRPr lang="el-GR" sz="2000" b="1" smtClean="0">
              <a:effectLst/>
              <a:latin typeface="Arial" charset="0"/>
            </a:endParaRPr>
          </a:p>
          <a:p>
            <a:pPr>
              <a:lnSpc>
                <a:spcPct val="80000"/>
              </a:lnSpc>
            </a:pPr>
            <a:endParaRPr lang="el-GR" sz="2000" b="1" smtClean="0">
              <a:effectLst/>
              <a:latin typeface="Arial"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0" y="-1323975"/>
            <a:ext cx="9036050" cy="1563688"/>
          </a:xfrm>
          <a:noFill/>
        </p:spPr>
        <p:txBody>
          <a:bodyPr/>
          <a:lstStyle/>
          <a:p>
            <a:endParaRPr lang="el-GR" sz="4000" smtClean="0">
              <a:effectLst/>
              <a:latin typeface="Arial" charset="0"/>
            </a:endParaRPr>
          </a:p>
        </p:txBody>
      </p:sp>
      <p:sp>
        <p:nvSpPr>
          <p:cNvPr id="61443" name="Rectangle 3"/>
          <p:cNvSpPr>
            <a:spLocks noGrp="1" noChangeArrowheads="1"/>
          </p:cNvSpPr>
          <p:nvPr>
            <p:ph type="body" idx="1"/>
          </p:nvPr>
        </p:nvSpPr>
        <p:spPr>
          <a:xfrm>
            <a:off x="-180975" y="260350"/>
            <a:ext cx="9324975" cy="6597650"/>
          </a:xfrm>
          <a:noFill/>
        </p:spPr>
        <p:txBody>
          <a:bodyPr/>
          <a:lstStyle/>
          <a:p>
            <a:pPr>
              <a:lnSpc>
                <a:spcPct val="80000"/>
              </a:lnSpc>
            </a:pPr>
            <a:r>
              <a:rPr lang="el-GR" sz="2000" b="1" smtClean="0">
                <a:effectLst/>
              </a:rPr>
              <a:t>Εφαρμογή προγράμματος κοινωνικών δεξιοτήτων. Να δίνεται κυρίως έμφαση σε ασκήσεις προσέγγισης του άλλου, να μάθουν να περιμένουν την σειρά τους στις δραστηριότητες, να αρχίζουν και να τελειώνουν μια συζήτηση, να αναπτύξουν στενές φιλίες. </a:t>
            </a:r>
            <a:r>
              <a:rPr lang="el-GR" sz="2000" b="1" i="1" smtClean="0">
                <a:effectLst/>
              </a:rPr>
              <a:t>Π.χ. μέσα από δραματοποίηση συνθηκών, αθλητικές δραστηριότητες, παιχνίδια ρόλων ή συμβολικά παιχνίδια κοινωνικών επαφών, κ.ά. </a:t>
            </a:r>
            <a:r>
              <a:rPr lang="el-GR" sz="2000" b="1" smtClean="0">
                <a:effectLst/>
              </a:rPr>
              <a:t>Τα περισσότερα από τα παιδιά με το σύνδρομο συμπεριφέρονται με μεγάλη οικειότητα σε ξένους, πράγμα που μπορεί να γίνει επικίνδυνο για τα ίδια, ή ενοχλητικό για τους άλλους. Ο εκπαιδευτικός οφείλει να διδάξει τους ποικίλους κοινωνικούς ρόλους. Αυτό μπορεί να γίνεται μέσα από παιχνίδι ρόλων, είτε μέσα στην ίδια την τάξη διδασκαλίας, είτε σε δημόσιους χώρους. Συμπληρωματικά μπορεί να χρησιμοποιηθεί η μαγνητοσκόπηση ή βιντεοσκόπηση των κατάλληλων και μη χαιρετισμών, και η συζήτηση μεταξύ παιδιού και εκπαιδευτικού για τον κατάλληλο τρόπο συμπεριφοράς στο εστιατόριο, στο σπίτι, στην τάξη. Μπορεί, επίσης, να δημιουργηθεί κώδικας επικοινωνίας μεταξύ του παιδιού και του εκπαιδευτικού, όπου ο τελευταίος να δηλώνει με ένα απλό κούνημα του χεριού ή του κεφαλιού, εάν η συμπεριφορά του παιδιού είναι κατάλληλη στην κάθε περίσταση (Scheiber, 2000). Σημαντικό επίσης είναι να αναπτύξουμε στο παιδί την ικανότητα να αντιλαμβάνεται εάν η συμπεριφορά του θα απογοητεύσει ή θα θυμώσει κάποιον και να μπορεί να σκέφτεται τις συνέπειες των πράξεων του, π.χ. </a:t>
            </a:r>
            <a:r>
              <a:rPr lang="el-GR" sz="2000" b="1" i="1" smtClean="0">
                <a:effectLst/>
              </a:rPr>
              <a:t>«Δεν μπορώ να μιλήσω τώρα. Αυτό θα κάνει τον δάσκαλο μου να θυμώσει» </a:t>
            </a:r>
            <a:r>
              <a:rPr lang="el-GR" sz="2000" b="1" smtClean="0">
                <a:effectLst/>
              </a:rPr>
              <a:t>(Semel &amp; Rosner, 2003).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323850" y="333375"/>
            <a:ext cx="8496300" cy="6191250"/>
          </a:xfrm>
        </p:spPr>
        <p:txBody>
          <a:bodyPr/>
          <a:lstStyle/>
          <a:p>
            <a:pPr algn="just" eaLnBrk="1" hangingPunct="1">
              <a:lnSpc>
                <a:spcPct val="85000"/>
              </a:lnSpc>
              <a:defRPr/>
            </a:pPr>
            <a:r>
              <a:rPr lang="el-GR" sz="3600" b="1" smtClean="0">
                <a:solidFill>
                  <a:schemeClr val="tx2"/>
                </a:solidFill>
              </a:rPr>
              <a:t>Νοητική λειτουργία</a:t>
            </a:r>
          </a:p>
          <a:p>
            <a:pPr algn="just" eaLnBrk="1" hangingPunct="1">
              <a:lnSpc>
                <a:spcPct val="85000"/>
              </a:lnSpc>
              <a:buFont typeface="Wingdings" pitchFamily="2" charset="2"/>
              <a:buNone/>
              <a:defRPr/>
            </a:pPr>
            <a:endParaRPr lang="el-GR" sz="3600" b="1" smtClean="0">
              <a:solidFill>
                <a:schemeClr val="tx2"/>
              </a:solidFill>
            </a:endParaRPr>
          </a:p>
          <a:p>
            <a:pPr algn="just" eaLnBrk="1" hangingPunct="1">
              <a:lnSpc>
                <a:spcPct val="85000"/>
              </a:lnSpc>
              <a:buFont typeface="Wingdings" pitchFamily="2" charset="2"/>
              <a:buNone/>
              <a:defRPr/>
            </a:pPr>
            <a:r>
              <a:rPr lang="el-GR" sz="2400" b="1" smtClean="0"/>
              <a:t>	Παρόλο που τα άτομα με το σύνδρομο εμφανίζουν όλο το εύρος των γνωστικών βλαβών, από την οριακή ως την πιο βαριά νοητική υστέρηση, οι περισσότεροι άρρενες έχουν μέτρια καθυστέρηση, με δείκτη νοημοσύνης ανάμεσα στα 35-40 </a:t>
            </a:r>
            <a:r>
              <a:rPr lang="el-GR" sz="2000" b="1" smtClean="0"/>
              <a:t>(</a:t>
            </a:r>
            <a:r>
              <a:rPr lang="en-US" sz="2000" b="1" smtClean="0"/>
              <a:t>Bennetto</a:t>
            </a:r>
            <a:r>
              <a:rPr lang="el-GR" sz="2000" b="1" smtClean="0"/>
              <a:t> &amp; </a:t>
            </a:r>
            <a:r>
              <a:rPr lang="en-US" sz="2000" b="1" smtClean="0"/>
              <a:t>Pennington</a:t>
            </a:r>
            <a:r>
              <a:rPr lang="el-GR" sz="2000" b="1" smtClean="0"/>
              <a:t>, 1996).</a:t>
            </a:r>
            <a:r>
              <a:rPr lang="el-GR" sz="2400" b="1" smtClean="0"/>
              <a:t> Επίσης, έχουν εξίσου αναφερθεί άρρενες με δείκτη νοημοσύνης του μέσου όρου ή κοντά σ’ αυτόν </a:t>
            </a:r>
            <a:r>
              <a:rPr lang="el-GR" sz="2000" b="1" smtClean="0"/>
              <a:t>(</a:t>
            </a:r>
            <a:r>
              <a:rPr lang="en-US" sz="2000" b="1" smtClean="0"/>
              <a:t>Hagerman</a:t>
            </a:r>
            <a:r>
              <a:rPr lang="el-GR" sz="2000" b="1" smtClean="0"/>
              <a:t>, 1987). Οι </a:t>
            </a:r>
            <a:r>
              <a:rPr lang="en-US" sz="2000" b="1" smtClean="0"/>
              <a:t>Cronister</a:t>
            </a:r>
            <a:r>
              <a:rPr lang="el-GR" sz="2000" b="1" smtClean="0"/>
              <a:t>, </a:t>
            </a:r>
            <a:r>
              <a:rPr lang="en-US" sz="2000" b="1" smtClean="0"/>
              <a:t>Schreiner</a:t>
            </a:r>
            <a:r>
              <a:rPr lang="el-GR" sz="2000" b="1" smtClean="0"/>
              <a:t>, </a:t>
            </a:r>
            <a:r>
              <a:rPr lang="en-US" sz="2000" b="1" smtClean="0"/>
              <a:t>Wittenberger</a:t>
            </a:r>
            <a:r>
              <a:rPr lang="el-GR" sz="2000" b="1" smtClean="0"/>
              <a:t>, </a:t>
            </a:r>
            <a:r>
              <a:rPr lang="en-US" sz="2000" b="1" smtClean="0"/>
              <a:t>Amiri</a:t>
            </a:r>
            <a:r>
              <a:rPr lang="el-GR" sz="2000" b="1" smtClean="0"/>
              <a:t>, </a:t>
            </a:r>
            <a:r>
              <a:rPr lang="en-US" sz="2000" b="1" smtClean="0"/>
              <a:t>Harris</a:t>
            </a:r>
            <a:r>
              <a:rPr lang="el-GR" sz="2000" b="1" smtClean="0"/>
              <a:t>, &amp; </a:t>
            </a:r>
            <a:r>
              <a:rPr lang="en-US" sz="2000" b="1" smtClean="0"/>
              <a:t>Hagerman</a:t>
            </a:r>
            <a:r>
              <a:rPr lang="el-GR" sz="2000" b="1" smtClean="0"/>
              <a:t> (1991)</a:t>
            </a:r>
            <a:r>
              <a:rPr lang="el-GR" sz="2400" b="1" smtClean="0"/>
              <a:t> εξέτασαν 43 θήλεις με σύνδρομο του εύθραυστου Χ χρωμοσώματος. Το 23% είχε νοητική υστέρηση, το 33% οριακή νοημοσύνη, ενώ το 44% είχε δείκτη νοημοσύνης μεγαλύτερο από 85. Οι μισές από αυτές που είχαν δείκτη νοημοσύνης στα φυσιολογικά όρια είχαν ιστορικό μαθησιακών δυσκολιών.</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57188" y="188913"/>
            <a:ext cx="8618537" cy="792162"/>
          </a:xfrm>
        </p:spPr>
        <p:txBody>
          <a:bodyPr/>
          <a:lstStyle/>
          <a:p>
            <a:pPr eaLnBrk="1" hangingPunct="1">
              <a:defRPr/>
            </a:pPr>
            <a:r>
              <a:rPr lang="el-GR" sz="4000" b="1" dirty="0" smtClean="0"/>
              <a:t>ΠΡΟΤΕΙΝΟΜΕΝΗ ΒΙΒΛΙΟΓΡΑΦΙΑ</a:t>
            </a:r>
          </a:p>
        </p:txBody>
      </p:sp>
      <p:sp>
        <p:nvSpPr>
          <p:cNvPr id="62467" name="Rectangle 3"/>
          <p:cNvSpPr>
            <a:spLocks noGrp="1" noChangeArrowheads="1"/>
          </p:cNvSpPr>
          <p:nvPr>
            <p:ph type="body" idx="1"/>
          </p:nvPr>
        </p:nvSpPr>
        <p:spPr>
          <a:xfrm>
            <a:off x="179388" y="1052513"/>
            <a:ext cx="8713787" cy="5616575"/>
          </a:xfrm>
        </p:spPr>
        <p:txBody>
          <a:bodyPr/>
          <a:lstStyle/>
          <a:p>
            <a:pPr algn="just" eaLnBrk="1" hangingPunct="1">
              <a:lnSpc>
                <a:spcPct val="80000"/>
              </a:lnSpc>
            </a:pPr>
            <a:r>
              <a:rPr lang="el-GR" sz="1600" b="1" smtClean="0">
                <a:effectLst/>
              </a:rPr>
              <a:t>Αλευριάδου, Α., &amp; Γκιαούρη, Σ. (2009). </a:t>
            </a:r>
            <a:r>
              <a:rPr lang="el-GR" sz="1600" b="1" i="1" smtClean="0">
                <a:effectLst/>
              </a:rPr>
              <a:t>Γενετικά σύνδρομα νοητικής καθυστέρησης: Αναπτυξιακή και εκπαιδευτική προσέγγιση.</a:t>
            </a:r>
            <a:r>
              <a:rPr lang="el-GR" sz="1600" b="1" smtClean="0">
                <a:effectLst/>
              </a:rPr>
              <a:t> Θεσ/νικη: </a:t>
            </a:r>
            <a:r>
              <a:rPr lang="en-US" sz="1600" b="1" smtClean="0">
                <a:effectLst/>
              </a:rPr>
              <a:t>University Studio Press.</a:t>
            </a:r>
            <a:endParaRPr lang="el-GR" sz="1600" b="1" smtClean="0">
              <a:effectLst/>
            </a:endParaRPr>
          </a:p>
          <a:p>
            <a:pPr algn="just" eaLnBrk="1" hangingPunct="1">
              <a:lnSpc>
                <a:spcPct val="80000"/>
              </a:lnSpc>
            </a:pPr>
            <a:r>
              <a:rPr lang="el-GR" sz="1600" b="1" smtClean="0">
                <a:effectLst/>
              </a:rPr>
              <a:t>Βλάχου-Μπαλαφούτη, Α. (2000). Πρακτική εφαρμογή προγραμμάτων ένταξης παιδιών με νοητική καθυστέρηση. Στο Α. Ζώνιου-Σιδέρη (Επιμ. Έκδ.),  </a:t>
            </a:r>
            <a:r>
              <a:rPr lang="el-GR" sz="1600" b="1" i="1" smtClean="0">
                <a:effectLst/>
              </a:rPr>
              <a:t>Άτομα με ειδικές ανάγκες και η ένταξή τους </a:t>
            </a:r>
            <a:r>
              <a:rPr lang="el-GR" sz="1600" b="1" smtClean="0">
                <a:effectLst/>
              </a:rPr>
              <a:t>(σελ. 79-100). Αθήνα: Ελληνικά Γράμματα.</a:t>
            </a:r>
          </a:p>
          <a:p>
            <a:pPr algn="just" eaLnBrk="1" hangingPunct="1">
              <a:lnSpc>
                <a:spcPct val="80000"/>
              </a:lnSpc>
            </a:pPr>
            <a:r>
              <a:rPr lang="el-GR" sz="1600" b="1" smtClean="0">
                <a:effectLst/>
              </a:rPr>
              <a:t>Γκαλλάν, Α., &amp; Γκαλλάν Ζ. (1997). </a:t>
            </a:r>
            <a:r>
              <a:rPr lang="el-GR" sz="1600" b="1" i="1" smtClean="0">
                <a:effectLst/>
              </a:rPr>
              <a:t>Το παιδί με νοητική υστέρηση και η κοινωνία</a:t>
            </a:r>
            <a:r>
              <a:rPr lang="el-GR" sz="1600" b="1" smtClean="0">
                <a:effectLst/>
              </a:rPr>
              <a:t>. Αθήνα: Πατάκης. </a:t>
            </a:r>
          </a:p>
          <a:p>
            <a:pPr algn="just" eaLnBrk="1" hangingPunct="1">
              <a:lnSpc>
                <a:spcPct val="80000"/>
              </a:lnSpc>
            </a:pPr>
            <a:r>
              <a:rPr lang="el-GR" sz="1600" b="1" smtClean="0">
                <a:effectLst/>
              </a:rPr>
              <a:t>Ζώνιου-Σιδέρη, Α. (1998). </a:t>
            </a:r>
            <a:r>
              <a:rPr lang="el-GR" sz="1600" b="1" i="1" smtClean="0">
                <a:effectLst/>
              </a:rPr>
              <a:t>Οι Ανάπηροι και η Εκπαίδευσή τους: Μία Ψυχοπαιδαγωγική Προσέγγιση της Ένταξης. </a:t>
            </a:r>
            <a:r>
              <a:rPr lang="el-GR" sz="1600" b="1" smtClean="0">
                <a:effectLst/>
              </a:rPr>
              <a:t>Αθήνα: Ελληνικά Γράμματα.</a:t>
            </a:r>
          </a:p>
          <a:p>
            <a:pPr algn="just" eaLnBrk="1" hangingPunct="1">
              <a:lnSpc>
                <a:spcPct val="80000"/>
              </a:lnSpc>
            </a:pPr>
            <a:r>
              <a:rPr lang="el-GR" sz="1600" b="1" smtClean="0">
                <a:effectLst/>
              </a:rPr>
              <a:t>Πλαίσιο Αναλυτικού Προγράμματος Ειδικής Αγωγής. (2002). Αθήνα: ΥΠΕΠΘ.</a:t>
            </a:r>
          </a:p>
          <a:p>
            <a:pPr algn="just" eaLnBrk="1" hangingPunct="1">
              <a:lnSpc>
                <a:spcPct val="80000"/>
              </a:lnSpc>
            </a:pPr>
            <a:r>
              <a:rPr lang="el-GR" sz="1600" b="1" smtClean="0">
                <a:effectLst/>
              </a:rPr>
              <a:t>Πολυχρονοπούλου, Σ. (1990). Νοητική Καθυστέρηση. </a:t>
            </a:r>
            <a:r>
              <a:rPr lang="el-GR" sz="1600" b="1" i="1" smtClean="0">
                <a:effectLst/>
              </a:rPr>
              <a:t>Παιδαγωγική Ψυχολογική Εγκυκλοπαίδεια, 6,</a:t>
            </a:r>
            <a:r>
              <a:rPr lang="el-GR" sz="1600" b="1" smtClean="0">
                <a:effectLst/>
              </a:rPr>
              <a:t> 3365-3371. Αθήνα: Ελληνικά Γράμματα.</a:t>
            </a:r>
          </a:p>
          <a:p>
            <a:pPr algn="just" eaLnBrk="1" hangingPunct="1">
              <a:lnSpc>
                <a:spcPct val="80000"/>
              </a:lnSpc>
            </a:pPr>
            <a:r>
              <a:rPr lang="el-GR" sz="1600" b="1" smtClean="0">
                <a:effectLst/>
              </a:rPr>
              <a:t>Πολυχρονοπούλου, Σ. (2001). </a:t>
            </a:r>
            <a:r>
              <a:rPr lang="el-GR" sz="1600" b="1" i="1" smtClean="0">
                <a:effectLst/>
              </a:rPr>
              <a:t>Παιδιά και έφηβοι με ειδικές ανάγκες και δυνατότητες: Σύγχρονες τάσεις εκπαίδευσης και ειδικής υποστήριξης</a:t>
            </a:r>
            <a:r>
              <a:rPr lang="el-GR" sz="1600" b="1" smtClean="0">
                <a:effectLst/>
              </a:rPr>
              <a:t> (τόμος Α’). Αθήνα: Ατραπός</a:t>
            </a:r>
          </a:p>
          <a:p>
            <a:pPr algn="just" eaLnBrk="1" hangingPunct="1">
              <a:lnSpc>
                <a:spcPct val="80000"/>
              </a:lnSpc>
            </a:pPr>
            <a:r>
              <a:rPr lang="el-GR" sz="1600" b="1" smtClean="0">
                <a:effectLst/>
              </a:rPr>
              <a:t>Πολυχρονοπούλου, Σ. (2001). </a:t>
            </a:r>
            <a:r>
              <a:rPr lang="el-GR" sz="1600" b="1" i="1" smtClean="0">
                <a:effectLst/>
              </a:rPr>
              <a:t>Παιδιά και έφηβοι με ειδικές ανάγκες και δυνατότητες: Νοητική Υστέρηση, ψυχολογική κοινωνιολογική και παιδαγωγική προσέγγιση</a:t>
            </a:r>
            <a:r>
              <a:rPr lang="el-GR" sz="1600" b="1" smtClean="0">
                <a:effectLst/>
              </a:rPr>
              <a:t> (τόμος Β’). Αθήνα: Ατραπός</a:t>
            </a:r>
          </a:p>
          <a:p>
            <a:pPr algn="just" eaLnBrk="1" hangingPunct="1">
              <a:lnSpc>
                <a:spcPct val="80000"/>
              </a:lnSpc>
            </a:pPr>
            <a:r>
              <a:rPr lang="el-GR" sz="1600" b="1" smtClean="0">
                <a:effectLst/>
              </a:rPr>
              <a:t>Σούλης, Σ.Γ. (2000). </a:t>
            </a:r>
            <a:r>
              <a:rPr lang="el-GR" sz="1600" b="1" i="1" smtClean="0">
                <a:effectLst/>
              </a:rPr>
              <a:t>Μαθαίνοντας βήμα με βήμα στο σχολείο και στο σπίτι.</a:t>
            </a:r>
            <a:r>
              <a:rPr lang="el-GR" sz="1600" b="1" smtClean="0">
                <a:effectLst/>
              </a:rPr>
              <a:t> Αθήνα: Τυπωθύτω-Γ.Δαρδανός.</a:t>
            </a:r>
          </a:p>
          <a:p>
            <a:pPr algn="just" eaLnBrk="1" hangingPunct="1">
              <a:lnSpc>
                <a:spcPct val="80000"/>
              </a:lnSpc>
            </a:pPr>
            <a:r>
              <a:rPr lang="en-US" sz="1600" b="1" smtClean="0">
                <a:effectLst/>
              </a:rPr>
              <a:t>Hodapp</a:t>
            </a:r>
            <a:r>
              <a:rPr lang="en-GB" sz="1600" b="1" smtClean="0">
                <a:effectLst/>
              </a:rPr>
              <a:t>, R.M. (2005). </a:t>
            </a:r>
            <a:r>
              <a:rPr lang="el-GR" sz="1600" b="1" i="1" smtClean="0">
                <a:effectLst/>
              </a:rPr>
              <a:t>Αναπτυξιακές</a:t>
            </a:r>
            <a:r>
              <a:rPr lang="en-GB" sz="1600" b="1" i="1" smtClean="0">
                <a:effectLst/>
              </a:rPr>
              <a:t> </a:t>
            </a:r>
            <a:r>
              <a:rPr lang="el-GR" sz="1600" b="1" i="1" smtClean="0">
                <a:effectLst/>
              </a:rPr>
              <a:t>θεωρίες</a:t>
            </a:r>
            <a:r>
              <a:rPr lang="en-GB" sz="1600" b="1" i="1" smtClean="0">
                <a:effectLst/>
              </a:rPr>
              <a:t> </a:t>
            </a:r>
            <a:r>
              <a:rPr lang="el-GR" sz="1600" b="1" i="1" smtClean="0">
                <a:effectLst/>
              </a:rPr>
              <a:t>και</a:t>
            </a:r>
            <a:r>
              <a:rPr lang="en-GB" sz="1600" b="1" i="1" smtClean="0">
                <a:effectLst/>
              </a:rPr>
              <a:t> </a:t>
            </a:r>
            <a:r>
              <a:rPr lang="el-GR" sz="1600" b="1" i="1" smtClean="0">
                <a:effectLst/>
              </a:rPr>
              <a:t>αναπηρία</a:t>
            </a:r>
            <a:r>
              <a:rPr lang="en-GB" sz="1600" b="1" i="1" smtClean="0">
                <a:effectLst/>
              </a:rPr>
              <a:t>. </a:t>
            </a:r>
            <a:r>
              <a:rPr lang="el-GR" sz="1600" b="1" i="1" smtClean="0">
                <a:effectLst/>
              </a:rPr>
              <a:t>Νοητική καθυστέρηση, αισθητηριακές διαταραχές και κινητική αναπηρία</a:t>
            </a:r>
            <a:r>
              <a:rPr lang="el-GR" sz="1600" b="1" smtClean="0">
                <a:effectLst/>
              </a:rPr>
              <a:t> (Επιμ. Α. Ζώνιου-Σιδέρη &amp; Η. Σπανδάγου). Αθήνα</a:t>
            </a:r>
            <a:r>
              <a:rPr lang="en-GB" sz="1600" b="1" smtClean="0">
                <a:effectLst/>
              </a:rPr>
              <a:t>: </a:t>
            </a:r>
            <a:r>
              <a:rPr lang="el-GR" sz="1600" b="1" smtClean="0">
                <a:effectLst/>
              </a:rPr>
              <a:t>Μεταίχμιο</a:t>
            </a:r>
            <a:r>
              <a:rPr lang="en-GB" sz="1600" b="1" smtClean="0">
                <a:effectLst/>
              </a:rPr>
              <a:t>.</a:t>
            </a:r>
            <a:endParaRPr lang="el-GR" sz="1600" b="1" smtClean="0">
              <a:effectLst/>
            </a:endParaRPr>
          </a:p>
          <a:p>
            <a:pPr eaLnBrk="1" hangingPunct="1">
              <a:lnSpc>
                <a:spcPct val="80000"/>
              </a:lnSpc>
            </a:pPr>
            <a:endParaRPr lang="el-GR" sz="1600" b="1" smtClean="0">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defRPr/>
            </a:pPr>
            <a:r>
              <a:rPr lang="el-GR" sz="4000" smtClean="0"/>
              <a:t> </a:t>
            </a:r>
          </a:p>
        </p:txBody>
      </p:sp>
      <p:graphicFrame>
        <p:nvGraphicFramePr>
          <p:cNvPr id="59597" name="Group 205"/>
          <p:cNvGraphicFramePr>
            <a:graphicFrameLocks noGrp="1"/>
          </p:cNvGraphicFramePr>
          <p:nvPr>
            <p:ph idx="1"/>
          </p:nvPr>
        </p:nvGraphicFramePr>
        <p:xfrm>
          <a:off x="179388" y="188913"/>
          <a:ext cx="8785225" cy="6678612"/>
        </p:xfrm>
        <a:graphic>
          <a:graphicData uri="http://schemas.openxmlformats.org/drawingml/2006/table">
            <a:tbl>
              <a:tblPr/>
              <a:tblGrid>
                <a:gridCol w="8785225"/>
              </a:tblGrid>
              <a:tr h="94483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Σύνδρομο  ευθραύστου Χ χρωμοσώματος</a:t>
                      </a: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Δυνατότητες</a:t>
                      </a:r>
                      <a:endParaRPr kumimoji="0" lang="el-GR" sz="2800" b="1" i="0" u="none" strike="noStrike" cap="none" normalizeH="0" baseline="0" dirty="0" smtClean="0">
                        <a:ln>
                          <a:noFill/>
                        </a:ln>
                        <a:solidFill>
                          <a:schemeClr val="tx1"/>
                        </a:solidFill>
                        <a:effectLst>
                          <a:outerShdw blurRad="38100" dist="38100" dir="2700000" algn="tl">
                            <a:srgbClr val="000000"/>
                          </a:outerShdw>
                        </a:effectLst>
                        <a:latin typeface="Arial" charset="0"/>
                        <a:cs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r>
              <a:tr h="5733777">
                <a:tc>
                  <a:txBody>
                    <a:bodyPr/>
                    <a:lstStyle/>
                    <a:p>
                      <a:pPr marL="342900" marR="0" lvl="0" indent="-342900" algn="l" defTabSz="914400" rtl="0" eaLnBrk="1" fontAlgn="base" latinLnBrk="0" hangingPunct="1">
                        <a:lnSpc>
                          <a:spcPct val="105000"/>
                        </a:lnSpc>
                        <a:spcBef>
                          <a:spcPct val="0"/>
                        </a:spcBef>
                        <a:spcAft>
                          <a:spcPct val="0"/>
                        </a:spcAft>
                        <a:buClrTx/>
                        <a:buSzTx/>
                        <a:buFontTx/>
                        <a:buNone/>
                        <a:tabLst>
                          <a:tab pos="790575" algn="l"/>
                        </a:tabLst>
                      </a:pPr>
                      <a:r>
                        <a:rPr kumimoji="0" lang="el-GR" sz="2400" b="1" i="0" u="none" strike="noStrike" cap="none" normalizeH="0" baseline="0" dirty="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    Καλές επιδόσεις σε έργα που απαιτούν «ταυτόχρονη» επεξεργασία, ή ενσωμάτωση ερεθισμάτων μ’ έναν ολιστικό, συχνά χωρικό τρόπο (π.χ. συμπλήρωση εικόνων, λεξιλόγιο).</a:t>
                      </a:r>
                    </a:p>
                    <a:p>
                      <a:pPr marL="342900" marR="0" lvl="0" indent="-342900" algn="l" defTabSz="914400" rtl="0" eaLnBrk="0" fontAlgn="base" latinLnBrk="0" hangingPunct="0">
                        <a:lnSpc>
                          <a:spcPct val="105000"/>
                        </a:lnSpc>
                        <a:spcBef>
                          <a:spcPct val="0"/>
                        </a:spcBef>
                        <a:spcAft>
                          <a:spcPct val="0"/>
                        </a:spcAft>
                        <a:buClrTx/>
                        <a:buSzTx/>
                        <a:buFontTx/>
                        <a:buNone/>
                        <a:tabLst>
                          <a:tab pos="790575" algn="l"/>
                        </a:tabLst>
                      </a:pPr>
                      <a:r>
                        <a:rPr kumimoji="0" lang="el-GR" sz="2400" b="1" i="0" u="none" strike="noStrike" cap="none" normalizeH="0" baseline="0" dirty="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    Ικανότητες τόσο στο εκφραστικό, όσο και στο </a:t>
                      </a:r>
                      <a:r>
                        <a:rPr kumimoji="0" lang="el-GR" sz="2400" b="1" i="0" u="none" strike="noStrike" cap="none" normalizeH="0" baseline="0" dirty="0" err="1"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προσληπτικό</a:t>
                      </a:r>
                      <a:r>
                        <a:rPr kumimoji="0" lang="el-GR" sz="2400" b="1" i="0" u="none" strike="noStrike" cap="none" normalizeH="0" baseline="0" dirty="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 λεξιλόγιο (κατανοούν και ονοματίζουν το συνολικό νόημα της λέξης).</a:t>
                      </a:r>
                    </a:p>
                    <a:p>
                      <a:pPr marL="342900" marR="0" lvl="0" indent="-342900" algn="l" defTabSz="914400" rtl="0" eaLnBrk="0" fontAlgn="base" latinLnBrk="0" hangingPunct="0">
                        <a:lnSpc>
                          <a:spcPct val="105000"/>
                        </a:lnSpc>
                        <a:spcBef>
                          <a:spcPct val="0"/>
                        </a:spcBef>
                        <a:spcAft>
                          <a:spcPct val="0"/>
                        </a:spcAft>
                        <a:buClrTx/>
                        <a:buSzTx/>
                        <a:buFontTx/>
                        <a:buNone/>
                        <a:tabLst>
                          <a:tab pos="790575" algn="l"/>
                        </a:tabLst>
                      </a:pPr>
                      <a:r>
                        <a:rPr kumimoji="0" lang="el-GR" sz="2400" b="1" i="0" u="none" strike="noStrike" cap="none" normalizeH="0" baseline="0" dirty="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    Καλύτερες ικανότητες σε δεξιότητες της καθημερινής τους ζωής </a:t>
                      </a:r>
                      <a:r>
                        <a:rPr kumimoji="0" lang="el-GR" sz="2400" b="1" i="1" u="none" strike="noStrike" cap="none" normalizeH="0" baseline="0" dirty="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(οικιακές δεξιότητες και δεξιότητες αυτοεξυπηρέτησης π.χ. ντύσιμο, καθάρισμα, τουαλέτα, μαγείρεμα, καθάρισμα).</a:t>
                      </a:r>
                      <a:endParaRPr kumimoji="0" lang="el-GR" sz="2400" b="1" i="0" u="none" strike="noStrike" cap="none" normalizeH="0" baseline="0" dirty="0" smtClean="0">
                        <a:ln>
                          <a:noFill/>
                        </a:ln>
                        <a:solidFill>
                          <a:schemeClr val="bg2"/>
                        </a:solidFill>
                        <a:effectLst>
                          <a:outerShdw blurRad="38100" dist="38100" dir="2700000" algn="tl">
                            <a:srgbClr val="000000"/>
                          </a:outerShdw>
                        </a:effectLst>
                        <a:latin typeface="Times New Roman" pitchFamily="18" charset="0"/>
                        <a:cs typeface="Times New Roman" pitchFamily="18" charset="0"/>
                      </a:endParaRPr>
                    </a:p>
                    <a:p>
                      <a:pPr marL="342900" marR="0" lvl="0" indent="-342900" algn="l" defTabSz="914400" rtl="0" eaLnBrk="0" fontAlgn="base" latinLnBrk="0" hangingPunct="0">
                        <a:lnSpc>
                          <a:spcPct val="105000"/>
                        </a:lnSpc>
                        <a:spcBef>
                          <a:spcPct val="0"/>
                        </a:spcBef>
                        <a:spcAft>
                          <a:spcPct val="0"/>
                        </a:spcAft>
                        <a:buClrTx/>
                        <a:buSzTx/>
                        <a:buFontTx/>
                        <a:buNone/>
                        <a:tabLst>
                          <a:tab pos="790575" algn="l"/>
                        </a:tabLst>
                      </a:pPr>
                      <a:r>
                        <a:rPr kumimoji="0" lang="el-GR" sz="2400" b="1" i="0" u="none" strike="noStrike" cap="none" normalizeH="0" baseline="0" dirty="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    Καλή βραχύχρονη και μακρόχρονη μνήμη για πληροφορίες που έχουν νόημα και σημασία για τους ίδιους.</a:t>
                      </a:r>
                    </a:p>
                    <a:p>
                      <a:pPr marL="342900" marR="0" lvl="0" indent="-342900" algn="l" defTabSz="914400" rtl="0" eaLnBrk="0" fontAlgn="base" latinLnBrk="0" hangingPunct="0">
                        <a:lnSpc>
                          <a:spcPct val="105000"/>
                        </a:lnSpc>
                        <a:spcBef>
                          <a:spcPct val="0"/>
                        </a:spcBef>
                        <a:spcAft>
                          <a:spcPct val="0"/>
                        </a:spcAft>
                        <a:buClrTx/>
                        <a:buSzTx/>
                        <a:buFontTx/>
                        <a:buNone/>
                        <a:tabLst>
                          <a:tab pos="790575" algn="l"/>
                        </a:tabLst>
                      </a:pPr>
                      <a:r>
                        <a:rPr kumimoji="0" lang="el-GR" sz="2400" b="1" i="0" u="none" strike="noStrike" cap="none" normalizeH="0" baseline="0" dirty="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    Αναγνώριση και κατανόηση των συναισθημάτων των άλλων και καλή αναγνώριση προσώπων.</a:t>
                      </a: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734" name="Group 150"/>
          <p:cNvGraphicFramePr>
            <a:graphicFrameLocks noGrp="1"/>
          </p:cNvGraphicFramePr>
          <p:nvPr>
            <p:ph/>
          </p:nvPr>
        </p:nvGraphicFramePr>
        <p:xfrm>
          <a:off x="0" y="0"/>
          <a:ext cx="9144000" cy="6873875"/>
        </p:xfrm>
        <a:graphic>
          <a:graphicData uri="http://schemas.openxmlformats.org/drawingml/2006/table">
            <a:tbl>
              <a:tblPr/>
              <a:tblGrid>
                <a:gridCol w="9144000"/>
              </a:tblGrid>
              <a:tr h="6400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3600" b="1" i="0" u="none" strike="noStrike" cap="none" normalizeH="0" baseline="0" smtClean="0">
                          <a:ln>
                            <a:noFill/>
                          </a:ln>
                          <a:solidFill>
                            <a:schemeClr val="tx2"/>
                          </a:solidFill>
                          <a:effectLst>
                            <a:outerShdw blurRad="38100" dist="38100" dir="2700000" algn="tl">
                              <a:srgbClr val="000000"/>
                            </a:outerShdw>
                          </a:effectLst>
                          <a:latin typeface="Times New Roman" pitchFamily="18" charset="0"/>
                          <a:cs typeface="Times New Roman" pitchFamily="18" charset="0"/>
                        </a:rPr>
                        <a:t>Δυσκολίες</a:t>
                      </a:r>
                      <a:r>
                        <a:rPr kumimoji="0" lang="el-GR" sz="36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 </a:t>
                      </a:r>
                      <a:endParaRPr kumimoji="0" lang="el-GR" sz="3600" b="1"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r>
              <a:tr h="62338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Δυσκολίες στην ακουστική, οπτική και κινητική βραχύχρονη μνήμη κυρίως για αφηρημένες έννοιες </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Πτώση του δείκτη νοημοσύνης των αγοριών, η οποία σχετίζεται με τη χρονολογική ηλικία</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Δυσκολίες στη «σειροθετική», διαδοχική επεξεργασία πληροφοριών</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Η συντακτική τους ανάπτυξη παρουσιάζει καθυστέρηση</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Σοβαρές πραγματολογικές δυσκολίες του λόγου </a:t>
                      </a:r>
                      <a:r>
                        <a:rPr kumimoji="0" lang="el-GR" sz="2400" b="1" i="1"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(άστοχες, εκτός θέματος, εισηγήσεις, φτωχή διατήρηση θέματος, παθητικό ρόλο στη συζήτηση, δυσκολία επικοινωνιακής χρήσης της γλώσσας του σώματος)</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Αδυναμίες στην άρθρωση και την προσωδία</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Εύθυμο λόγο σε υψηλό τόνο</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Δυσκολίες στα μαθηματικά</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Προβλήματα προσοχής και συγκέντρωσης</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Υπερδραστηριότητα και υπερκινητικότητα</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Αγχώδη διαταραχή</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txBody>
                  <a:tcPr marT="45718" marB="4571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9728" name="Group 96"/>
          <p:cNvGraphicFramePr>
            <a:graphicFrameLocks noGrp="1"/>
          </p:cNvGraphicFramePr>
          <p:nvPr>
            <p:ph/>
          </p:nvPr>
        </p:nvGraphicFramePr>
        <p:xfrm>
          <a:off x="179388" y="381000"/>
          <a:ext cx="8785225" cy="5903913"/>
        </p:xfrm>
        <a:graphic>
          <a:graphicData uri="http://schemas.openxmlformats.org/drawingml/2006/table">
            <a:tbl>
              <a:tblPr/>
              <a:tblGrid>
                <a:gridCol w="8785225"/>
              </a:tblGrid>
              <a:tr h="744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3600" b="1" i="0" u="none" strike="noStrike" cap="none" normalizeH="0" baseline="0" smtClean="0">
                          <a:ln>
                            <a:noFill/>
                          </a:ln>
                          <a:solidFill>
                            <a:schemeClr val="tx2"/>
                          </a:solidFill>
                          <a:effectLst>
                            <a:outerShdw blurRad="38100" dist="38100" dir="2700000" algn="tl">
                              <a:srgbClr val="000000"/>
                            </a:outerShdw>
                          </a:effectLst>
                          <a:latin typeface="Times New Roman" pitchFamily="18" charset="0"/>
                          <a:cs typeface="Times New Roman" pitchFamily="18" charset="0"/>
                        </a:rPr>
                        <a:t>Δυσκολίες</a:t>
                      </a:r>
                      <a:r>
                        <a:rPr kumimoji="0" lang="el-GR" sz="3600" b="1"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cs typeface="Times New Roman" pitchFamily="18" charset="0"/>
                        </a:rPr>
                        <a:t> </a:t>
                      </a:r>
                      <a:endParaRPr kumimoji="0" lang="el-GR" sz="3600" b="1" i="0" u="none" strike="noStrike" cap="none" normalizeH="0" baseline="0" smtClean="0">
                        <a:ln>
                          <a:noFill/>
                        </a:ln>
                        <a:solidFill>
                          <a:schemeClr val="tx1"/>
                        </a:solidFill>
                        <a:effectLst>
                          <a:outerShdw blurRad="38100" dist="38100" dir="2700000" algn="tl">
                            <a:srgbClr val="000000"/>
                          </a:outerShdw>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r>
              <a:tr h="5159375">
                <a:tc>
                  <a:txBody>
                    <a:bodyPr/>
                    <a:lstStyle/>
                    <a:p>
                      <a:pPr marL="0" marR="0" lvl="0" indent="0" algn="just" defTabSz="914400" rtl="0" eaLnBrk="1" fontAlgn="base" latinLnBrk="0" hangingPunct="1">
                        <a:lnSpc>
                          <a:spcPct val="110000"/>
                        </a:lnSpc>
                        <a:spcBef>
                          <a:spcPct val="0"/>
                        </a:spcBef>
                        <a:spcAft>
                          <a:spcPct val="0"/>
                        </a:spcAft>
                        <a:buClrTx/>
                        <a:buSzTx/>
                        <a:buFontTx/>
                        <a:buNone/>
                        <a:tabLst/>
                      </a:pP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endParaRPr>
                    </a:p>
                    <a:p>
                      <a:pPr marL="0" marR="0" lvl="0" indent="0" algn="just" defTabSz="914400" rtl="0" eaLnBrk="1" fontAlgn="base" latinLnBrk="0" hangingPunct="1">
                        <a:lnSpc>
                          <a:spcPct val="11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Επαναληπτική, στερεοτυπική συμπεριφορά, ηχολαλία, αυτοτραυματισμούς και επιμονή</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1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Διαταραχές του ύπνου</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1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Αποφυγή βλέμματος</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1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Συγκινησιακά προβλήματα και συχνά επιθετικά ξεσπάσματα</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1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Κατάθλιψη στα κορίτσια</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1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Ντροπαλότητα</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1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Κοινωνικά άγχη</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p>
                      <a:pPr marL="0" marR="0" lvl="0" indent="0" algn="just" defTabSz="914400" rtl="0" eaLnBrk="1" fontAlgn="base" latinLnBrk="0" hangingPunct="1">
                        <a:lnSpc>
                          <a:spcPct val="110000"/>
                        </a:lnSpc>
                        <a:spcBef>
                          <a:spcPct val="0"/>
                        </a:spcBef>
                        <a:spcAft>
                          <a:spcPct val="0"/>
                        </a:spcAft>
                        <a:buClrTx/>
                        <a:buSzTx/>
                        <a:buFontTx/>
                        <a:buNone/>
                        <a:tabLst/>
                      </a:pPr>
                      <a:r>
                        <a:rPr kumimoji="0" lang="el-GR" sz="2400" b="1" i="0" u="none" strike="noStrike" cap="none" normalizeH="0" baseline="0" smtClean="0">
                          <a:ln>
                            <a:noFill/>
                          </a:ln>
                          <a:solidFill>
                            <a:schemeClr val="bg2"/>
                          </a:solidFill>
                          <a:effectLst>
                            <a:outerShdw blurRad="38100" dist="38100" dir="2700000" algn="tl">
                              <a:srgbClr val="000000"/>
                            </a:outerShdw>
                          </a:effectLst>
                          <a:latin typeface="Times New Roman" pitchFamily="18" charset="0"/>
                          <a:cs typeface="Times New Roman" pitchFamily="18" charset="0"/>
                        </a:rPr>
                        <a:t>Χαμηλή αυτοεκτίμηση στα κορίτσια</a:t>
                      </a:r>
                      <a:endParaRPr kumimoji="0" lang="el-GR" sz="2400" b="1" i="0" u="none" strike="noStrike" cap="none" normalizeH="0" baseline="0" smtClean="0">
                        <a:ln>
                          <a:noFill/>
                        </a:ln>
                        <a:solidFill>
                          <a:schemeClr val="bg2"/>
                        </a:solidFill>
                        <a:effectLst>
                          <a:outerShdw blurRad="38100" dist="38100" dir="2700000" algn="tl">
                            <a:srgbClr val="000000"/>
                          </a:outerShdw>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tx2"/>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Με υφή">
  <a:themeElements>
    <a:clrScheme name="Με υφή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Με υφή">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Με υφή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Με υφή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Με υφή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Με υφή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Με υφή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Με υφή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Με υφή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Με υφή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314</TotalTime>
  <Words>7072</Words>
  <Application>Microsoft Office PowerPoint</Application>
  <PresentationFormat>On-screen Show (4:3)</PresentationFormat>
  <Paragraphs>279</Paragraphs>
  <Slides>60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60</vt:i4>
      </vt:variant>
    </vt:vector>
  </HeadingPairs>
  <TitlesOfParts>
    <vt:vector size="67" baseType="lpstr">
      <vt:lpstr>Tahoma</vt:lpstr>
      <vt:lpstr>Arial</vt:lpstr>
      <vt:lpstr>Wingdings</vt:lpstr>
      <vt:lpstr>Calibri</vt:lpstr>
      <vt:lpstr>Times New Roman</vt:lpstr>
      <vt:lpstr>Symbol</vt:lpstr>
      <vt:lpstr>Με υφή</vt:lpstr>
      <vt:lpstr>Slide 1</vt:lpstr>
      <vt:lpstr>ΣΥΝΔΡΟΜΟ ΕΥΘΡΑΥΣΤΟΥ Χ ΧΡΩΜΟΣΩΜΑΤΟΣ </vt:lpstr>
      <vt:lpstr>Slide 3</vt:lpstr>
      <vt:lpstr>Slide 4</vt:lpstr>
      <vt:lpstr>Slide 5</vt:lpstr>
      <vt:lpstr>Slide 6</vt:lpstr>
      <vt:lpstr> </vt:lpstr>
      <vt:lpstr>Slide 8</vt:lpstr>
      <vt:lpstr>Slide 9</vt:lpstr>
      <vt:lpstr>ΕΚΠΑΙΔΕΥΤΙΚΕΣ ΠΑΡΕΜΒΑΣΕΙΣ</vt:lpstr>
      <vt:lpstr>Δραστηριότητες ανάπτυξης γνωστικών και κοινωνικών δεξιοτήτων</vt:lpstr>
      <vt:lpstr>Στρατηγικές παρέμβασης σε σχέση με τις δυσκολίες μάθησης και τα προβλήματα ψυχοκοινωνικής προσαρμογής </vt:lpstr>
      <vt:lpstr>Στρατηγικές παρέμβασης σε σχέση με τις δυσκολίες μάθησης και τα προβλήματα ψυχοκοινωνικής προσαρμογής</vt:lpstr>
      <vt:lpstr>Στρατηγικές παρέμβασης σε σχέση με τις δυσκολίες μάθησης και τα προβλήματα ψυχοκοινωνικής προσαρμογής</vt:lpstr>
      <vt:lpstr>Στρατηγικές παρέμβασης σε σχέση με τις δυσκολίες μάθησης και τα προβλήματα ψυχοκοινωνικής προσαρμογής</vt:lpstr>
      <vt:lpstr>Στρατηγικές παρέμβασης σε σχέση με τις δυσκολίες μάθησης και τα προβλήματα ψυχοκοινωνικής προσαρμογής</vt:lpstr>
      <vt:lpstr>Σύνδρομο Turner</vt:lpstr>
      <vt:lpstr>Slide 18</vt:lpstr>
      <vt:lpstr>Συχνότητα εμφάνισης  </vt:lpstr>
      <vt:lpstr>Σωματικά χαρακτηριστικά  </vt:lpstr>
      <vt:lpstr>Νοητική λειτουργία </vt:lpstr>
      <vt:lpstr>Προβλήματα συμπεριφοράς και προσωπικότητα </vt:lpstr>
      <vt:lpstr>Σύνδρομο Turner Δυνατότητες</vt:lpstr>
      <vt:lpstr> Σύνδρομο Turner  Δυσκολίες</vt:lpstr>
      <vt:lpstr>Προτεινόμενη εκπαιδευτική παρέμβαση</vt:lpstr>
      <vt:lpstr>Δραστηριότητες ανάπτυξης γνωστικών και κοινωνικών δεξιοτήτων</vt:lpstr>
      <vt:lpstr>Δραστηριότητες ανάπτυξης γνωστικών και κοινωνικών δεξιοτήτων</vt:lpstr>
      <vt:lpstr>Δραστηριότητες ανάπτυξης γνωστικών και κοινωνικών δεξιοτήτων</vt:lpstr>
      <vt:lpstr>Ειδική εκπαίδευση στις κοινωνικές και επικοινωνιακές δεξιότητες</vt:lpstr>
      <vt:lpstr>Ειδική εκπαίδευση στις κοινωνικές και επικοινωνιακές δεξιότητες</vt:lpstr>
      <vt:lpstr>ΣΥΝΔΡΟΜΟ PRADER-WILLI</vt:lpstr>
      <vt:lpstr>Slide 32</vt:lpstr>
      <vt:lpstr>Slide 33</vt:lpstr>
      <vt:lpstr>Κλινικά χαρακτηριστικά</vt:lpstr>
      <vt:lpstr>Slide 35</vt:lpstr>
      <vt:lpstr>Slide 36</vt:lpstr>
      <vt:lpstr>ΕΚΠΑΙΔΕΥΤΙΚΕΣ ΠΑΡΕΜΒΑΣΕΙΣ</vt:lpstr>
      <vt:lpstr>Δραστηριότητες ανάπτυξης γνωστικών και κοινωνικών δεξιοτήτων</vt:lpstr>
      <vt:lpstr>Δραστηριότητες ανάπτυξης γνωστικών και κοινωνικών δεξιοτήτων</vt:lpstr>
      <vt:lpstr>ΠΡΟΤΑΣΕΙΣ ΕΚΜΑΘΗΣΗΣ ΓΝΩΣΤΙΚΩΝ ΣΤΡΑΤΗΓΙΚΩΝ</vt:lpstr>
      <vt:lpstr>ΠΡΟΤΑΣΕΙΣ ΕΚΜΑΘΗΣΗΣ ΓΝΩΣΤΙΚΩΝ ΣΤΡΑΤΗΓΙΚΩΝ</vt:lpstr>
      <vt:lpstr>ΠΡΟΤΑΣΕΙΣ ΕΚΜΑΘΗΣΗΣ ΓΝΩΣΤΙΚΩΝ ΣΤΡΑΤΗΓΙΚΩΝ</vt:lpstr>
      <vt:lpstr>ΑΝΤΙΜΕΤΩΠΙΣΗ ΤΗΣ ΥΠΕΡΦΑΓΙΑΣ</vt:lpstr>
      <vt:lpstr>ΣΥΝΔΡΟΜΟ  WILLIAMS</vt:lpstr>
      <vt:lpstr>ΣΥΝΔΡΟΜΟ  WILLIAMS</vt:lpstr>
      <vt:lpstr>Νευροψυχολογικό προφίλ</vt:lpstr>
      <vt:lpstr>Νευροψυχολογικό προφίλ</vt:lpstr>
      <vt:lpstr>Νευροψυχολογικό προφίλ</vt:lpstr>
      <vt:lpstr>Νευροψυχολογικό προφίλ</vt:lpstr>
      <vt:lpstr>Νευροψυχολογικό προφίλ</vt:lpstr>
      <vt:lpstr>Προβλήματα συμπεριφοράς και προσωπικότητα </vt:lpstr>
      <vt:lpstr>Ψυχοεκπαιδευτική αντιμετώπιση και προγράμματα παρέμβασης</vt:lpstr>
      <vt:lpstr>Προτεινόμενη εκπαιδευτική παρέμβαση και δραστηριότητες ανάπτυξης γνωστικών και κοινωνικών δεξιοτήτων</vt:lpstr>
      <vt:lpstr>Προτεινόμενη εκπαιδευτική παρέμβαση και δραστηριότητες ανάπτυξης γνωστικών και κοινωνικών δεξιοτήτων</vt:lpstr>
      <vt:lpstr>Προτεινόμενη εκπαιδευτική παρέμβαση και δραστηριότητες ανάπτυξης γνωστικών και κοινωνικών δεξιοτήτων</vt:lpstr>
      <vt:lpstr>Προτεινόμενη εκπαιδευτική παρέμβαση και δραστηριότητες ανάπτυξης γνωστικών και κοινωνικών δεξιοτήτων</vt:lpstr>
      <vt:lpstr>Στρατηγικές παρεμβάσεων για τον περιορισμό των δυσκολιών ψυχοκοινωνικής προσαρμογής </vt:lpstr>
      <vt:lpstr>Στρατηγικές παρεμβάσεων για τον περιορισμό των δυσκολιών ψυχοκοινωνικής προσαρμογής</vt:lpstr>
      <vt:lpstr>Slide 59</vt:lpstr>
      <vt:lpstr>ΠΡΟΤΕΙΝΟΜΕΝΗ ΒΙΒΛΙΟΓΡΑΦΙΑ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113</cp:revision>
  <dcterms:created xsi:type="dcterms:W3CDTF">2009-12-03T08:21:28Z</dcterms:created>
  <dcterms:modified xsi:type="dcterms:W3CDTF">2018-11-11T13:24:33Z</dcterms:modified>
</cp:coreProperties>
</file>