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sldIdLst>
    <p:sldId id="257" r:id="rId2"/>
    <p:sldId id="278" r:id="rId3"/>
    <p:sldId id="279" r:id="rId4"/>
    <p:sldId id="281" r:id="rId5"/>
    <p:sldId id="282" r:id="rId6"/>
    <p:sldId id="283" r:id="rId7"/>
    <p:sldId id="284" r:id="rId8"/>
    <p:sldId id="310" r:id="rId9"/>
    <p:sldId id="287" r:id="rId10"/>
    <p:sldId id="288" r:id="rId11"/>
    <p:sldId id="289" r:id="rId12"/>
    <p:sldId id="311" r:id="rId13"/>
    <p:sldId id="290" r:id="rId14"/>
    <p:sldId id="291" r:id="rId15"/>
    <p:sldId id="312" r:id="rId16"/>
    <p:sldId id="292" r:id="rId17"/>
    <p:sldId id="313" r:id="rId18"/>
    <p:sldId id="293" r:id="rId19"/>
    <p:sldId id="294" r:id="rId20"/>
    <p:sldId id="295" r:id="rId21"/>
    <p:sldId id="296" r:id="rId22"/>
    <p:sldId id="297" r:id="rId23"/>
    <p:sldId id="298" r:id="rId24"/>
    <p:sldId id="299" r:id="rId25"/>
    <p:sldId id="300" r:id="rId26"/>
    <p:sldId id="314" r:id="rId27"/>
    <p:sldId id="301" r:id="rId28"/>
    <p:sldId id="302" r:id="rId29"/>
    <p:sldId id="303" r:id="rId30"/>
    <p:sldId id="304" r:id="rId31"/>
    <p:sldId id="305" r:id="rId32"/>
    <p:sldId id="306" r:id="rId33"/>
    <p:sldId id="308" r:id="rId34"/>
    <p:sldId id="316" r:id="rId3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65C70"/>
    <a:srgbClr val="00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97"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03EDA65C-087B-4DDF-96BF-7744BDB77050}" type="slidenum">
              <a:rPr lang="el-GR"/>
              <a:pPr>
                <a:defRPr/>
              </a:pPr>
              <a:t>‹#›</a:t>
            </a:fld>
            <a:endParaRPr lang="el-GR"/>
          </a:p>
        </p:txBody>
      </p:sp>
      <p:sp>
        <p:nvSpPr>
          <p:cNvPr id="5" name="Θέση ημερομηνίας 4"/>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6" name="Θέση υποσέλιδου 5"/>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Θέση αριθμού διαφάνειας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651D2668-366D-4FD7-9937-E0922DC59CC7}" type="slidenum">
              <a:rPr lang="el-GR"/>
              <a:pPr>
                <a:defRPr/>
              </a:pPr>
              <a:t>‹#›</a:t>
            </a:fld>
            <a:endParaRPr lang="el-GR"/>
          </a:p>
        </p:txBody>
      </p:sp>
      <p:sp>
        <p:nvSpPr>
          <p:cNvPr id="5" name="Θέση ημερομηνίας 4"/>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6" name="Θέση υποσέλιδου 5"/>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6"/>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4167CD6A-0EB7-410D-88E2-A49FFD30850A}" type="slidenum">
              <a:rPr lang="el-GR"/>
              <a:pPr>
                <a:defRPr/>
              </a:pPr>
              <a:t>‹#›</a:t>
            </a:fld>
            <a:endParaRPr lang="el-GR"/>
          </a:p>
        </p:txBody>
      </p:sp>
      <p:sp>
        <p:nvSpPr>
          <p:cNvPr id="8" name="Θέση ημερομηνίας 7"/>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9" name="Θέση υποσέλιδου 8"/>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αριθμού διαφάνειας 2"/>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4EF7D44B-24B6-4B47-8ADA-1846C5B13C87}" type="slidenum">
              <a:rPr lang="el-GR"/>
              <a:pPr>
                <a:defRPr/>
              </a:pPr>
              <a:t>‹#›</a:t>
            </a:fld>
            <a:endParaRPr lang="el-GR"/>
          </a:p>
        </p:txBody>
      </p:sp>
      <p:sp>
        <p:nvSpPr>
          <p:cNvPr id="4" name="Θέση ημερομηνίας 3"/>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5" name="Θέση υποσέλιδου 4"/>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A7936563-9FAA-4DD7-83C2-211862A710F7}" type="slidenum">
              <a:rPr lang="el-GR"/>
              <a:pPr>
                <a:defRPr/>
              </a:pPr>
              <a:t>‹#›</a:t>
            </a:fld>
            <a:endParaRPr lang="el-GR"/>
          </a:p>
        </p:txBody>
      </p:sp>
      <p:sp>
        <p:nvSpPr>
          <p:cNvPr id="3" name="Θέση ημερομηνίας 2"/>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4" name="Θέση υποσέλιδου 3"/>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αριθμού διαφάνειας 4"/>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AC1A3F69-3701-4A5E-B0C1-C7A235B2D370}" type="slidenum">
              <a:rPr lang="el-GR"/>
              <a:pPr>
                <a:defRPr/>
              </a:pPr>
              <a:t>‹#›</a:t>
            </a:fld>
            <a:endParaRPr lang="el-GR"/>
          </a:p>
        </p:txBody>
      </p:sp>
      <p:sp>
        <p:nvSpPr>
          <p:cNvPr id="6" name="Θέση ημερομηνίας 5"/>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7" name="Θέση υποσέλιδου 6"/>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αριθμού διαφάνειας 4"/>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8B37F4A4-7E34-43C5-AE09-62F6F76A3504}" type="slidenum">
              <a:rPr lang="el-GR"/>
              <a:pPr>
                <a:defRPr/>
              </a:pPr>
              <a:t>‹#›</a:t>
            </a:fld>
            <a:endParaRPr lang="el-GR"/>
          </a:p>
        </p:txBody>
      </p:sp>
      <p:sp>
        <p:nvSpPr>
          <p:cNvPr id="6" name="Θέση ημερομηνίας 5"/>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7" name="Θέση υποσέλιδου 6"/>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FA9F2024-C068-4F68-8FA0-C52454C49861}" type="slidenum">
              <a:rPr lang="el-GR"/>
              <a:pPr>
                <a:defRPr/>
              </a:pPr>
              <a:t>‹#›</a:t>
            </a:fld>
            <a:endParaRPr lang="el-GR"/>
          </a:p>
        </p:txBody>
      </p:sp>
      <p:sp>
        <p:nvSpPr>
          <p:cNvPr id="5" name="Θέση ημερομηνίας 4"/>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6" name="Θέση υποσέλιδου 5"/>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9462"/>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9462"/>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889327B7-5974-430C-870D-3FA695ED0AAF}" type="slidenum">
              <a:rPr lang="el-GR"/>
              <a:pPr>
                <a:defRPr/>
              </a:pPr>
              <a:t>‹#›</a:t>
            </a:fld>
            <a:endParaRPr lang="el-GR"/>
          </a:p>
        </p:txBody>
      </p:sp>
      <p:sp>
        <p:nvSpPr>
          <p:cNvPr id="5" name="Θέση ημερομηνίας 4"/>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6" name="Θέση υποσέλιδου 5"/>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3750">
              <a:schemeClr val="bg2">
                <a:lumMod val="75000"/>
              </a:schemeClr>
            </a:gs>
            <a:gs pos="73350">
              <a:srgbClr val="123865"/>
            </a:gs>
            <a:gs pos="50000">
              <a:schemeClr val="tx2">
                <a:lumMod val="25000"/>
              </a:schemeClr>
            </a:gs>
            <a:gs pos="0">
              <a:schemeClr val="bg1"/>
            </a:gs>
            <a:gs pos="100000">
              <a:srgbClr val="065C70"/>
            </a:gs>
          </a:gsLst>
          <a:lin ang="2700000" scaled="1"/>
          <a:tileRect/>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107523"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4"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5"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6"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7"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8"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9"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0"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1"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2"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3"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4"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5"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6"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7"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a:defRPr/>
              </a:pPr>
              <a:endParaRPr lang="el-GR">
                <a:effectLst>
                  <a:outerShdw blurRad="38100" dist="38100" dir="2700000" algn="tl">
                    <a:srgbClr val="000000"/>
                  </a:outerShdw>
                </a:effectLst>
              </a:endParaRPr>
            </a:p>
          </p:txBody>
        </p:sp>
        <p:sp>
          <p:nvSpPr>
            <p:cNvPr id="107538"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a:defRPr/>
              </a:pPr>
              <a:endParaRPr lang="el-GR">
                <a:effectLst>
                  <a:outerShdw blurRad="38100" dist="38100" dir="2700000" algn="tl">
                    <a:srgbClr val="000000"/>
                  </a:outerShdw>
                </a:effectLst>
              </a:endParaRPr>
            </a:p>
          </p:txBody>
        </p:sp>
        <p:sp>
          <p:nvSpPr>
            <p:cNvPr id="107539"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0"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1"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2"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3"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4"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5"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46"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7"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8"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9"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50"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51"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52"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53"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54"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55"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56"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57"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58"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59"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0"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1"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2"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3"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4"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5"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6"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7"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8"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9"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0"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1"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2"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3"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4"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5"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6"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7"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8"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9"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0"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1"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2"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3"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4"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5"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6"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7"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8"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9"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0"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1"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2"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3"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4"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5"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6"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7"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8"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9"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0"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1"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2"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3"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4"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5"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6"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7"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8"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9"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0"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1"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2"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3"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4"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5"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6"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7"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8"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9"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0"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1"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2"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3"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4"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5"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6"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7"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8"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9"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0"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1"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2"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3"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4"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5"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6"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7"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8"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9"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0"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1"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2"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3"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4"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5"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6"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7"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8"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9"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0"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1"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2"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3"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4"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5"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6"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7"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8"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9"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0"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1"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2"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3"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4"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5"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6"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7"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8"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9"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0"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1"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2"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3"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4"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5"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6"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7"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8"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9"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0"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1"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2"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3"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4"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5"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6"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7"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8"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9"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0"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1"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2"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3"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4"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5"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6"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7"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8"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9"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0"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1"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2"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3"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4"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5"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6"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7"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8"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9"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0"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1"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2"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3"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4"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5"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6"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7"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8"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9"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0"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1"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2"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3"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4"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5"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6"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7"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8"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9"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0"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1"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2"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3"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4"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5"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6"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7"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grpSp>
      <p:sp>
        <p:nvSpPr>
          <p:cNvPr id="107738" name="Rectangle 218"/>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latin typeface="Arial" charset="0"/>
              </a:defRPr>
            </a:lvl1pPr>
          </a:lstStyle>
          <a:p>
            <a:pPr>
              <a:defRPr/>
            </a:pPr>
            <a:fld id="{2F1C8B3F-4D55-411C-A69A-4C39DAC5CCDF}" type="slidenum">
              <a:rPr lang="el-GR"/>
              <a:pPr>
                <a:defRPr/>
              </a:pPr>
              <a:t>‹#›</a:t>
            </a:fld>
            <a:endParaRPr lang="el-GR"/>
          </a:p>
        </p:txBody>
      </p:sp>
      <p:sp>
        <p:nvSpPr>
          <p:cNvPr id="107739" name="Rectangle 219"/>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Arial" charset="0"/>
              </a:defRPr>
            </a:lvl1pPr>
          </a:lstStyle>
          <a:p>
            <a:pPr>
              <a:defRPr/>
            </a:pPr>
            <a:endParaRPr lang="el-GR"/>
          </a:p>
        </p:txBody>
      </p:sp>
      <p:sp>
        <p:nvSpPr>
          <p:cNvPr id="107740" name="Rectangle 220"/>
          <p:cNvSpPr>
            <a:spLocks noGrp="1" noChangeArrowheads="1"/>
          </p:cNvSpPr>
          <p:nvPr>
            <p:ph type="ftr" sz="quarter" idx="3"/>
          </p:nvPr>
        </p:nvSpPr>
        <p:spPr bwMode="auto">
          <a:xfrm>
            <a:off x="3124200" y="6243638"/>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Arial" charset="0"/>
              </a:defRPr>
            </a:lvl1pPr>
          </a:lstStyle>
          <a:p>
            <a:pPr>
              <a:defRPr/>
            </a:pPr>
            <a:endParaRPr lang="el-GR"/>
          </a:p>
        </p:txBody>
      </p:sp>
      <p:sp>
        <p:nvSpPr>
          <p:cNvPr id="107741" name="Rectangle 221"/>
          <p:cNvSpPr>
            <a:spLocks noGrp="1" noChangeArrowheads="1"/>
          </p:cNvSpPr>
          <p:nvPr>
            <p:ph type="body" idx="1"/>
          </p:nvPr>
        </p:nvSpPr>
        <p:spPr bwMode="auto">
          <a:xfrm>
            <a:off x="457200" y="1600200"/>
            <a:ext cx="8229600" cy="4533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7742" name="Rectangle 22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Tree>
  </p:cSld>
  <p:clrMap bg1="dk2" tx1="lt1" bg2="dk1" tx2="lt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1"/>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1"/>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1"/>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1"/>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1"/>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1"/>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1"/>
        </a:buBlip>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250825" y="0"/>
            <a:ext cx="8713788" cy="2374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b"/>
          <a:lstStyle/>
          <a:p>
            <a:pPr eaLnBrk="1" hangingPunct="1">
              <a:defRPr/>
            </a:pPr>
            <a:r>
              <a:rPr lang="el-GR" i="1" dirty="0" smtClean="0">
                <a:solidFill>
                  <a:srgbClr val="FF3399"/>
                </a:solidFill>
              </a:rPr>
              <a:t>Κοινωνική</a:t>
            </a:r>
            <a:r>
              <a:rPr lang="en-US" i="1" dirty="0" smtClean="0">
                <a:solidFill>
                  <a:srgbClr val="FF3399"/>
                </a:solidFill>
              </a:rPr>
              <a:t> και </a:t>
            </a:r>
            <a:r>
              <a:rPr lang="el-GR" i="1" dirty="0" smtClean="0">
                <a:solidFill>
                  <a:srgbClr val="FF3399"/>
                </a:solidFill>
              </a:rPr>
              <a:t>συναισθηματική</a:t>
            </a:r>
            <a:r>
              <a:rPr lang="en-US" i="1" dirty="0" smtClean="0">
                <a:solidFill>
                  <a:srgbClr val="FF3399"/>
                </a:solidFill>
              </a:rPr>
              <a:t> </a:t>
            </a:r>
            <a:r>
              <a:rPr lang="el-GR" i="1" dirty="0" smtClean="0">
                <a:solidFill>
                  <a:srgbClr val="FF3399"/>
                </a:solidFill>
              </a:rPr>
              <a:t>ανάπτυξη</a:t>
            </a:r>
            <a:r>
              <a:rPr lang="en-US" i="1" dirty="0" smtClean="0">
                <a:solidFill>
                  <a:srgbClr val="FF3399"/>
                </a:solidFill>
              </a:rPr>
              <a:t> </a:t>
            </a:r>
            <a:r>
              <a:rPr lang="en-US" i="1" dirty="0" err="1" smtClean="0">
                <a:solidFill>
                  <a:srgbClr val="FF3399"/>
                </a:solidFill>
              </a:rPr>
              <a:t>των</a:t>
            </a:r>
            <a:r>
              <a:rPr lang="en-US" i="1" dirty="0" smtClean="0">
                <a:solidFill>
                  <a:srgbClr val="FF3399"/>
                </a:solidFill>
              </a:rPr>
              <a:t> </a:t>
            </a:r>
            <a:r>
              <a:rPr lang="el-GR" i="1" smtClean="0">
                <a:solidFill>
                  <a:srgbClr val="FF3399"/>
                </a:solidFill>
              </a:rPr>
              <a:t>ατόμων</a:t>
            </a:r>
            <a:r>
              <a:rPr lang="en-US" i="1" smtClean="0">
                <a:solidFill>
                  <a:srgbClr val="FF3399"/>
                </a:solidFill>
              </a:rPr>
              <a:t> </a:t>
            </a:r>
            <a:r>
              <a:rPr lang="en-US" i="1" dirty="0" err="1" smtClean="0">
                <a:solidFill>
                  <a:srgbClr val="FF3399"/>
                </a:solidFill>
              </a:rPr>
              <a:t>με</a:t>
            </a:r>
            <a:r>
              <a:rPr lang="en-US" i="1" dirty="0" smtClean="0">
                <a:solidFill>
                  <a:srgbClr val="FF3399"/>
                </a:solidFill>
              </a:rPr>
              <a:t> </a:t>
            </a:r>
            <a:r>
              <a:rPr lang="el-GR" i="1" dirty="0" smtClean="0">
                <a:solidFill>
                  <a:srgbClr val="FF3399"/>
                </a:solidFill>
              </a:rPr>
              <a:t>νοητική αναπηρία και σύνδρομο </a:t>
            </a:r>
            <a:r>
              <a:rPr lang="en-US" i="1" dirty="0" smtClean="0">
                <a:solidFill>
                  <a:srgbClr val="FF3399"/>
                </a:solidFill>
              </a:rPr>
              <a:t>Down</a:t>
            </a:r>
            <a:endParaRPr lang="el-GR" i="1" dirty="0" smtClean="0">
              <a:solidFill>
                <a:srgbClr val="FF3399"/>
              </a:solidFill>
            </a:endParaRPr>
          </a:p>
        </p:txBody>
      </p:sp>
      <p:sp>
        <p:nvSpPr>
          <p:cNvPr id="2051" name="Rectangle 3"/>
          <p:cNvSpPr>
            <a:spLocks noGrp="1" noChangeArrowheads="1"/>
          </p:cNvSpPr>
          <p:nvPr>
            <p:ph type="subTitle" idx="4294967295"/>
          </p:nvPr>
        </p:nvSpPr>
        <p:spPr>
          <a:xfrm>
            <a:off x="1619250" y="5084763"/>
            <a:ext cx="5686425" cy="15827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ormAutofit/>
          </a:bodyPr>
          <a:lstStyle/>
          <a:p>
            <a:pPr marL="63500" indent="0" algn="ctr" eaLnBrk="1" hangingPunct="1">
              <a:buFont typeface="Wingdings" pitchFamily="2" charset="2"/>
              <a:buNone/>
              <a:defRPr/>
            </a:pPr>
            <a:r>
              <a:rPr lang="el-GR" sz="2200" b="1" dirty="0" smtClean="0">
                <a:solidFill>
                  <a:srgbClr val="FF3399"/>
                </a:solidFill>
                <a:latin typeface="Trebuchet MS" pitchFamily="34" charset="0"/>
              </a:rPr>
              <a:t>Αναστασία </a:t>
            </a:r>
            <a:r>
              <a:rPr lang="el-GR" sz="2200" b="1" dirty="0" err="1" smtClean="0">
                <a:solidFill>
                  <a:srgbClr val="FF3399"/>
                </a:solidFill>
                <a:latin typeface="Trebuchet MS" pitchFamily="34" charset="0"/>
              </a:rPr>
              <a:t>Αλευριάδου</a:t>
            </a:r>
            <a:endParaRPr lang="el-GR" sz="2200" b="1" dirty="0" smtClean="0">
              <a:solidFill>
                <a:srgbClr val="FF3399"/>
              </a:solidFill>
            </a:endParaRPr>
          </a:p>
          <a:p>
            <a:pPr marL="63500" indent="0" algn="ctr" eaLnBrk="1" hangingPunct="1">
              <a:buFont typeface="Wingdings" pitchFamily="2" charset="2"/>
              <a:buNone/>
              <a:defRPr/>
            </a:pPr>
            <a:r>
              <a:rPr lang="el-GR" sz="2000" b="1" smtClean="0">
                <a:solidFill>
                  <a:srgbClr val="FF3399"/>
                </a:solidFill>
              </a:rPr>
              <a:t>Καθηγήτρια </a:t>
            </a:r>
            <a:r>
              <a:rPr lang="el-GR" sz="2000" b="1" dirty="0" smtClean="0">
                <a:solidFill>
                  <a:srgbClr val="FF3399"/>
                </a:solidFill>
              </a:rPr>
              <a:t>Ειδικής Αγωγής</a:t>
            </a:r>
          </a:p>
          <a:p>
            <a:pPr marL="63500" indent="0" algn="ctr" eaLnBrk="1" hangingPunct="1">
              <a:buFont typeface="Wingdings" pitchFamily="2" charset="2"/>
              <a:buNone/>
              <a:defRPr/>
            </a:pPr>
            <a:r>
              <a:rPr lang="en-US" sz="2000" b="1" dirty="0" smtClean="0">
                <a:solidFill>
                  <a:schemeClr val="tx2"/>
                </a:solidFill>
                <a:latin typeface="Trebuchet MS" pitchFamily="34" charset="0"/>
              </a:rPr>
              <a:t>alevriadoua@gmail.com</a:t>
            </a:r>
          </a:p>
          <a:p>
            <a:pPr marL="63500" indent="0" eaLnBrk="1" hangingPunct="1">
              <a:buFont typeface="Wingdings" pitchFamily="2" charset="2"/>
              <a:buNone/>
              <a:defRPr/>
            </a:pPr>
            <a:endParaRPr lang="el-GR" sz="2000" b="1" dirty="0" smtClean="0">
              <a:solidFill>
                <a:schemeClr val="tx2"/>
              </a:solidFill>
              <a:latin typeface="Trebuchet MS" pitchFamily="34" charset="0"/>
            </a:endParaRPr>
          </a:p>
        </p:txBody>
      </p:sp>
      <p:pic>
        <p:nvPicPr>
          <p:cNvPr id="11268" name="5 - Εικόνα" descr="Human-Rights-Logo.jpg"/>
          <p:cNvPicPr>
            <a:picLocks noChangeAspect="1"/>
          </p:cNvPicPr>
          <p:nvPr/>
        </p:nvPicPr>
        <p:blipFill>
          <a:blip r:embed="rId2"/>
          <a:srcRect/>
          <a:stretch>
            <a:fillRect/>
          </a:stretch>
        </p:blipFill>
        <p:spPr bwMode="auto">
          <a:xfrm>
            <a:off x="3348038" y="2565400"/>
            <a:ext cx="2260600" cy="22590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1" name="Rectangle 3"/>
          <p:cNvSpPr>
            <a:spLocks noGrp="1" noChangeArrowheads="1"/>
          </p:cNvSpPr>
          <p:nvPr>
            <p:ph type="body" idx="1"/>
          </p:nvPr>
        </p:nvSpPr>
        <p:spPr>
          <a:xfrm>
            <a:off x="325438" y="22225"/>
            <a:ext cx="8496300" cy="611981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smtClean="0"/>
              <a:t>Δυσκολεύονται να εξοικειωθούν σε προγράμματα, αλλά όταν τα καταφέρνουν, τους αρέσει να ακολουθούν ρουτίνες και καλά οργανωμένες δραστηριότητες. Μπορεί επίσης εύκολα να ενοχληθούν από την αλλαγή του προγράμματος, εάν δεν έχουν προετοιμαστεί γι’ αυτήν. Τότε συχνά ξεσπούν σε θυμό. </a:t>
            </a:r>
            <a:endParaRPr lang="en-US" sz="2400" smtClean="0"/>
          </a:p>
          <a:p>
            <a:pPr eaLnBrk="1" hangingPunct="1">
              <a:lnSpc>
                <a:spcPct val="80000"/>
              </a:lnSpc>
              <a:buFont typeface="Wingdings" pitchFamily="2" charset="2"/>
              <a:buNone/>
              <a:defRPr/>
            </a:pPr>
            <a:endParaRPr lang="en-US" sz="2800" smtClean="0"/>
          </a:p>
          <a:p>
            <a:pPr eaLnBrk="1" hangingPunct="1">
              <a:lnSpc>
                <a:spcPct val="80000"/>
              </a:lnSpc>
              <a:defRPr/>
            </a:pPr>
            <a:r>
              <a:rPr lang="el-GR" sz="2400" smtClean="0"/>
              <a:t>Γενικά όμως, είναι άτομα επίμονα, ευερέθιστα, ευσυγκίνητα, με δυσκολίες συγκέντρωσης της προσοχής τους και ιδιαίτερα αγχώδη. Δεν ανεξαρτητοποιούνται εύκολα και χρειάζονται συνεχή ενθάρρυνση για να αναλάβουν πρωτοβουλίες, καθώς συχνά φαίνεται να χρησιμοποιούν την άρνηση. Ωστόσο τους αρέσει να μιμούνται τους άλλους, γι’ αυτό μπορούν να ωφεληθούν πολύ από την ένταξή τους σε μία τάξη του γενικού σχολείου (</a:t>
            </a:r>
            <a:r>
              <a:rPr lang="en-US" sz="2400" smtClean="0"/>
              <a:t>Chapman</a:t>
            </a:r>
            <a:r>
              <a:rPr lang="el-GR" sz="2400" smtClean="0"/>
              <a:t> &amp; </a:t>
            </a:r>
            <a:r>
              <a:rPr lang="en-US" sz="2400" smtClean="0"/>
              <a:t>Hesketh</a:t>
            </a:r>
            <a:r>
              <a:rPr lang="el-GR" sz="2400" smtClean="0"/>
              <a:t>, 2000). </a:t>
            </a:r>
          </a:p>
        </p:txBody>
      </p:sp>
      <p:pic>
        <p:nvPicPr>
          <p:cNvPr id="20483" name="Picture 4" descr="I:\for Alevriadou pp\down.jpg"/>
          <p:cNvPicPr>
            <a:picLocks noChangeAspect="1" noChangeArrowheads="1"/>
          </p:cNvPicPr>
          <p:nvPr/>
        </p:nvPicPr>
        <p:blipFill>
          <a:blip r:embed="rId2"/>
          <a:srcRect/>
          <a:stretch>
            <a:fillRect/>
          </a:stretch>
        </p:blipFill>
        <p:spPr bwMode="auto">
          <a:xfrm>
            <a:off x="3708400" y="5038725"/>
            <a:ext cx="1731963" cy="18192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5" name="Rectangle 3"/>
          <p:cNvSpPr>
            <a:spLocks noGrp="1" noChangeArrowheads="1"/>
          </p:cNvSpPr>
          <p:nvPr>
            <p:ph type="body" idx="1"/>
          </p:nvPr>
        </p:nvSpPr>
        <p:spPr>
          <a:xfrm>
            <a:off x="457200" y="404813"/>
            <a:ext cx="8229600" cy="61928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dirty="0" smtClean="0"/>
              <a:t>Αναφορικά με τη συναισθηματική ανάπτυξη, ένας αριθμός μελετών παρατήρησε ότι, τα παιδιά με σύνδρομο </a:t>
            </a:r>
            <a:r>
              <a:rPr lang="el-GR" sz="2400" dirty="0" err="1" smtClean="0"/>
              <a:t>Down</a:t>
            </a:r>
            <a:r>
              <a:rPr lang="el-GR" sz="2400" dirty="0" smtClean="0"/>
              <a:t> κοιτάζουν περισσότερο τα πρόσωπα απ’ ό,τι τα αντικείμενα ή άλλα γεγονότα (</a:t>
            </a:r>
            <a:r>
              <a:rPr lang="en-US" sz="2400" dirty="0" err="1" smtClean="0"/>
              <a:t>Fidler</a:t>
            </a:r>
            <a:r>
              <a:rPr lang="el-GR" sz="2400" dirty="0" smtClean="0"/>
              <a:t>, 2003. </a:t>
            </a:r>
            <a:r>
              <a:rPr lang="el-GR" sz="2400" dirty="0" err="1" smtClean="0"/>
              <a:t>Ruskin</a:t>
            </a:r>
            <a:r>
              <a:rPr lang="el-GR" sz="2400" dirty="0" smtClean="0"/>
              <a:t>, </a:t>
            </a:r>
            <a:r>
              <a:rPr lang="el-GR" sz="2400" dirty="0" err="1" smtClean="0"/>
              <a:t>Kasari</a:t>
            </a:r>
            <a:r>
              <a:rPr lang="el-GR" sz="2400" dirty="0" smtClean="0"/>
              <a:t>, </a:t>
            </a:r>
            <a:r>
              <a:rPr lang="el-GR" sz="2400" dirty="0" err="1" smtClean="0"/>
              <a:t>Mundy</a:t>
            </a:r>
            <a:r>
              <a:rPr lang="el-GR" sz="2400" dirty="0" smtClean="0"/>
              <a:t>, &amp; </a:t>
            </a:r>
            <a:r>
              <a:rPr lang="el-GR" sz="2400" dirty="0" err="1" smtClean="0"/>
              <a:t>Sigman</a:t>
            </a:r>
            <a:r>
              <a:rPr lang="el-GR" sz="2400" dirty="0" smtClean="0"/>
              <a:t>, 1994). </a:t>
            </a:r>
            <a:endParaRPr lang="en-US" sz="2400" dirty="0" smtClean="0"/>
          </a:p>
          <a:p>
            <a:pPr eaLnBrk="1" hangingPunct="1">
              <a:lnSpc>
                <a:spcPct val="80000"/>
              </a:lnSpc>
              <a:defRPr/>
            </a:pPr>
            <a:endParaRPr lang="en-US" sz="2400" dirty="0" smtClean="0"/>
          </a:p>
          <a:p>
            <a:pPr marL="0" indent="0" algn="ctr" eaLnBrk="1" hangingPunct="1">
              <a:lnSpc>
                <a:spcPct val="80000"/>
              </a:lnSpc>
              <a:buFont typeface="Wingdings" pitchFamily="2" charset="2"/>
              <a:buNone/>
              <a:defRPr/>
            </a:pPr>
            <a:r>
              <a:rPr lang="el-GR" sz="2400" dirty="0" smtClean="0"/>
              <a:t>Έτσι συχνά χαμογελούν ενώ κοιτάζουν τους άλλους. Αυτό έχει ως αποτέλεσμα, αυτά τα παιδιά να μπορούν να συνδέονται και να κοινωνικοποιούνται περισσότερο</a:t>
            </a:r>
            <a:r>
              <a:rPr lang="en-US" sz="2400" dirty="0" smtClean="0"/>
              <a:t>.</a:t>
            </a:r>
            <a:r>
              <a:rPr lang="el-GR" sz="2400" dirty="0" smtClean="0"/>
              <a:t> Στην πραγματικότητα, το να κοιτάζουν τους άλλους, μπορεί να θεωρηθεί ως προθυμία να αλληλεπιδρούν, ενισχύοντας την αντίληψη σύμφωνα με την οποία τα παιδιά με σύνδρομο </a:t>
            </a:r>
            <a:r>
              <a:rPr lang="el-GR" sz="2400" dirty="0" err="1" smtClean="0"/>
              <a:t>Down</a:t>
            </a:r>
            <a:r>
              <a:rPr lang="el-GR" sz="2400" dirty="0" smtClean="0"/>
              <a:t> έχουν ευχάριστη προσωπικότητα. </a:t>
            </a:r>
            <a:endParaRPr lang="en-US" sz="2400" dirty="0" smtClean="0"/>
          </a:p>
        </p:txBody>
      </p:sp>
      <p:pic>
        <p:nvPicPr>
          <p:cNvPr id="21507" name="Picture 4" descr="I:\for Alevriadou pp\down1.jpg"/>
          <p:cNvPicPr>
            <a:picLocks noChangeAspect="1" noChangeArrowheads="1"/>
          </p:cNvPicPr>
          <p:nvPr/>
        </p:nvPicPr>
        <p:blipFill>
          <a:blip r:embed="rId2"/>
          <a:srcRect/>
          <a:stretch>
            <a:fillRect/>
          </a:stretch>
        </p:blipFill>
        <p:spPr bwMode="auto">
          <a:xfrm>
            <a:off x="3492500" y="4724400"/>
            <a:ext cx="2466975" cy="18478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3" name="Rectangle 3"/>
          <p:cNvSpPr>
            <a:spLocks noGrp="1" noChangeArrowheads="1"/>
          </p:cNvSpPr>
          <p:nvPr>
            <p:ph type="body" idx="1"/>
          </p:nvPr>
        </p:nvSpPr>
        <p:spPr>
          <a:xfrm>
            <a:off x="539750" y="333375"/>
            <a:ext cx="8229600" cy="561657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dirty="0" smtClean="0"/>
              <a:t>Όμως, νεότερες έρευνες έδειξαν ότι η παρατεταμένη προσοχή των παιδιών με σύνδρομο </a:t>
            </a:r>
            <a:r>
              <a:rPr lang="en-US" sz="2400" dirty="0" smtClean="0"/>
              <a:t>Down</a:t>
            </a:r>
            <a:r>
              <a:rPr lang="el-GR" sz="2400" dirty="0" smtClean="0"/>
              <a:t> στα πρόσωπα ίσως υποδηλώνει δυσκολία στην επεξεργασία των συναισθημάτων του προσώπου και έχει συσχετισθεί με τις γλωσσικές δυσκολίες που αντιμετωπίζουν  (</a:t>
            </a:r>
            <a:r>
              <a:rPr lang="en-US" sz="2400" dirty="0" err="1" smtClean="0"/>
              <a:t>Fidler</a:t>
            </a:r>
            <a:r>
              <a:rPr lang="el-GR" sz="2400" dirty="0" smtClean="0"/>
              <a:t>, 2005. </a:t>
            </a:r>
            <a:r>
              <a:rPr lang="en-US" sz="2400" dirty="0" err="1" smtClean="0"/>
              <a:t>Sigman</a:t>
            </a:r>
            <a:r>
              <a:rPr lang="el-GR" sz="2400" dirty="0" smtClean="0"/>
              <a:t> &amp; </a:t>
            </a:r>
            <a:r>
              <a:rPr lang="en-US" sz="2400" dirty="0" smtClean="0"/>
              <a:t>Ruskin</a:t>
            </a:r>
            <a:r>
              <a:rPr lang="el-GR" sz="2400" dirty="0" smtClean="0"/>
              <a:t>, 1999). </a:t>
            </a:r>
            <a:endParaRPr lang="en-US" sz="2400" dirty="0" smtClean="0"/>
          </a:p>
          <a:p>
            <a:pPr marL="0" indent="0" eaLnBrk="1" hangingPunct="1">
              <a:lnSpc>
                <a:spcPct val="80000"/>
              </a:lnSpc>
              <a:buFont typeface="Wingdings" pitchFamily="2" charset="2"/>
              <a:buNone/>
              <a:defRPr/>
            </a:pPr>
            <a:endParaRPr lang="en-US" sz="2400" dirty="0" smtClean="0"/>
          </a:p>
          <a:p>
            <a:pPr marL="0" indent="0" algn="ctr" eaLnBrk="1" hangingPunct="1">
              <a:lnSpc>
                <a:spcPct val="80000"/>
              </a:lnSpc>
              <a:buFont typeface="Wingdings" pitchFamily="2" charset="2"/>
              <a:buNone/>
              <a:defRPr/>
            </a:pPr>
            <a:r>
              <a:rPr lang="el-GR" sz="2400" dirty="0" smtClean="0"/>
              <a:t>Οι επικοινωνιακές δυσκολίες, οι χαμηλότερες γονεϊκές προσδοκίες σε σχέση με τις γλωσσικές δεξιότητες των παιδιών τους πιθανόν να περιορίζουν την ανάπτυξη των τριαδικών αλληλεπιδράσεων (μητέρα – παιδί - αντικείμενο ή σημαντικοί άλλοι) στα νεαρά παιδιά με το σύνδρομο (</a:t>
            </a:r>
            <a:r>
              <a:rPr lang="en-US" sz="2400" dirty="0" err="1" smtClean="0"/>
              <a:t>Iarocci</a:t>
            </a:r>
            <a:r>
              <a:rPr lang="el-GR" sz="2400" dirty="0" smtClean="0"/>
              <a:t>, </a:t>
            </a:r>
            <a:r>
              <a:rPr lang="en-US" sz="2400" dirty="0" err="1" smtClean="0"/>
              <a:t>Yager</a:t>
            </a:r>
            <a:r>
              <a:rPr lang="el-GR" sz="2400" dirty="0" smtClean="0"/>
              <a:t>, </a:t>
            </a:r>
            <a:r>
              <a:rPr lang="en-US" sz="2400" dirty="0" err="1" smtClean="0"/>
              <a:t>Rombough</a:t>
            </a:r>
            <a:r>
              <a:rPr lang="el-GR" sz="2400" dirty="0" smtClean="0"/>
              <a:t>, &amp; </a:t>
            </a:r>
            <a:r>
              <a:rPr lang="en-US" sz="2400" dirty="0" smtClean="0"/>
              <a:t>McLaughlin</a:t>
            </a:r>
            <a:r>
              <a:rPr lang="el-GR" sz="2400" dirty="0" smtClean="0"/>
              <a:t>, 2008).</a:t>
            </a:r>
          </a:p>
          <a:p>
            <a:pPr eaLnBrk="1" hangingPunct="1">
              <a:lnSpc>
                <a:spcPct val="80000"/>
              </a:lnSpc>
              <a:defRPr/>
            </a:pPr>
            <a:endParaRPr lang="el-GR" sz="2800" dirty="0" smtClean="0"/>
          </a:p>
        </p:txBody>
      </p:sp>
      <p:pic>
        <p:nvPicPr>
          <p:cNvPr id="22531" name="Picture 4" descr="I:\for Alevriadou pp\mothergame.jpg"/>
          <p:cNvPicPr>
            <a:picLocks noChangeAspect="1" noChangeArrowheads="1"/>
          </p:cNvPicPr>
          <p:nvPr/>
        </p:nvPicPr>
        <p:blipFill>
          <a:blip r:embed="rId2"/>
          <a:srcRect/>
          <a:stretch>
            <a:fillRect/>
          </a:stretch>
        </p:blipFill>
        <p:spPr bwMode="auto">
          <a:xfrm>
            <a:off x="3492500" y="4508500"/>
            <a:ext cx="2171700" cy="210502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4000" b="1" dirty="0" smtClean="0"/>
              <a:t>Αναγνώριση συναισθήματος και σύνδρομο </a:t>
            </a:r>
            <a:r>
              <a:rPr lang="en-US" sz="4000" b="1" dirty="0" smtClean="0"/>
              <a:t>down</a:t>
            </a:r>
            <a:endParaRPr lang="el-GR" sz="4000" b="1" dirty="0" smtClean="0"/>
          </a:p>
        </p:txBody>
      </p:sp>
      <p:sp>
        <p:nvSpPr>
          <p:cNvPr id="142339"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dirty="0" smtClean="0"/>
              <a:t>Τα αποτελέσματα των ερευνών αναδεικνύουν ότι η ικανότητα αναγνώρισης των συναισθημάτων μεταξύ των παιδιών με σύνδρομο </a:t>
            </a:r>
            <a:r>
              <a:rPr lang="el-GR" dirty="0" err="1" smtClean="0"/>
              <a:t>Down</a:t>
            </a:r>
            <a:r>
              <a:rPr lang="el-GR" dirty="0" smtClean="0"/>
              <a:t> είναι στενά συνδεδεμένη με τις αναπτυξιακές ικανότητες και όχι με τα έτη εμπειρίας. </a:t>
            </a:r>
          </a:p>
        </p:txBody>
      </p:sp>
      <p:pic>
        <p:nvPicPr>
          <p:cNvPr id="23556" name="Picture 4" descr="νταουν1"/>
          <p:cNvPicPr>
            <a:picLocks noChangeAspect="1" noChangeArrowheads="1"/>
          </p:cNvPicPr>
          <p:nvPr/>
        </p:nvPicPr>
        <p:blipFill>
          <a:blip r:embed="rId2"/>
          <a:srcRect/>
          <a:stretch>
            <a:fillRect/>
          </a:stretch>
        </p:blipFill>
        <p:spPr bwMode="auto">
          <a:xfrm>
            <a:off x="2916238" y="4697413"/>
            <a:ext cx="2881312" cy="2160587"/>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74638"/>
            <a:ext cx="8229600" cy="7064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3600" dirty="0" smtClean="0"/>
              <a:t>Προκοινωνικές συμπεριφορές και σύνδρομο </a:t>
            </a:r>
            <a:r>
              <a:rPr lang="en-US" sz="3600" dirty="0" smtClean="0"/>
              <a:t>down</a:t>
            </a:r>
            <a:endParaRPr lang="el-GR" sz="3600" dirty="0" smtClean="0"/>
          </a:p>
        </p:txBody>
      </p:sp>
      <p:sp>
        <p:nvSpPr>
          <p:cNvPr id="143363" name="Rectangle 3"/>
          <p:cNvSpPr>
            <a:spLocks noGrp="1" noChangeArrowheads="1"/>
          </p:cNvSpPr>
          <p:nvPr>
            <p:ph type="body" idx="1"/>
          </p:nvPr>
        </p:nvSpPr>
        <p:spPr>
          <a:xfrm>
            <a:off x="250825" y="1268413"/>
            <a:ext cx="8713788" cy="53292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Σε προηγούμενες μελέτες των </a:t>
            </a:r>
            <a:r>
              <a:rPr lang="el-GR" sz="2800" dirty="0" err="1" smtClean="0"/>
              <a:t>Sigman</a:t>
            </a:r>
            <a:r>
              <a:rPr lang="el-GR" sz="2800" dirty="0" smtClean="0"/>
              <a:t> και συνεργατών (1992), παρατηρήθηκαν οι προκοινωνικές αντιδράσεις των παιδιών με σύνδρομο </a:t>
            </a:r>
            <a:r>
              <a:rPr lang="el-GR" sz="2800" dirty="0" err="1" smtClean="0"/>
              <a:t>Down</a:t>
            </a:r>
            <a:r>
              <a:rPr lang="el-GR" sz="2800" dirty="0" smtClean="0"/>
              <a:t> και συγκρίθηκαν μ’ ένα δείγμα τυπικώς αναπτυσσόμενων παιδιών, παρόμοιας νοητικής ηλικίας. Ενώ τα τυπικώς αναπτυσσόμενα παιδιά είχαν αινιγματικό βλέμμα, τα παιδιά με σύνδρομο </a:t>
            </a:r>
            <a:r>
              <a:rPr lang="el-GR" sz="2800" dirty="0" err="1" smtClean="0"/>
              <a:t>Down</a:t>
            </a:r>
            <a:r>
              <a:rPr lang="el-GR" sz="2800" dirty="0" smtClean="0"/>
              <a:t> συνοφρυώθηκαν ή έκλαψαν και ήθελαν να προσφέρουν βοήθεια στον ενήλικα που έκλαιγε. Αυτά τα παιδιά έδειξαν εγρήγορση για τη θλίψη του ενήλικα συμπαίκτη, ενώ τα τυπικώς αναπτυσσόμενα παιδιά δεν ήταν τόσο σίγουρα, ότι ο ενήλικας ήταν πραγματικά πληγωμένος. Όσο, μάλιστα, ήταν παρούσες στο δωμάτιο και οι μητέρες τους, έκαναν λίγη προσπάθεια να βοηθήσουν το στεναχωρημένο ενήλικα.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1" name="Rectangle 3"/>
          <p:cNvSpPr>
            <a:spLocks noGrp="1" noChangeArrowheads="1"/>
          </p:cNvSpPr>
          <p:nvPr>
            <p:ph type="body" idx="1"/>
          </p:nvPr>
        </p:nvSpPr>
        <p:spPr>
          <a:xfrm>
            <a:off x="539750" y="620713"/>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dirty="0" smtClean="0"/>
              <a:t>Αυτές οι μελέτες δείχνουν το αυξημένο ενδιαφέρον των παιδιών με σύνδρομο </a:t>
            </a:r>
            <a:r>
              <a:rPr lang="el-GR" dirty="0" err="1" smtClean="0"/>
              <a:t>Down</a:t>
            </a:r>
            <a:r>
              <a:rPr lang="el-GR" dirty="0" smtClean="0"/>
              <a:t> για τους άλλους, σε σύγκριση με τα τυπικώς αναπτυσσόμενα νήπια, αν και είναι φανερή η αδυναμία των πρώτων να αξιολογήσουν γνωστικά την κατάσταση.</a:t>
            </a:r>
          </a:p>
        </p:txBody>
      </p:sp>
      <p:pic>
        <p:nvPicPr>
          <p:cNvPr id="25603" name="Picture 4" descr="νταουν"/>
          <p:cNvPicPr>
            <a:picLocks noChangeAspect="1" noChangeArrowheads="1"/>
          </p:cNvPicPr>
          <p:nvPr/>
        </p:nvPicPr>
        <p:blipFill>
          <a:blip r:embed="rId2"/>
          <a:srcRect/>
          <a:stretch>
            <a:fillRect/>
          </a:stretch>
        </p:blipFill>
        <p:spPr bwMode="auto">
          <a:xfrm>
            <a:off x="3109913" y="4149725"/>
            <a:ext cx="2667000" cy="16002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7" name="Rectangle 3"/>
          <p:cNvSpPr>
            <a:spLocks noGrp="1" noChangeArrowheads="1"/>
          </p:cNvSpPr>
          <p:nvPr>
            <p:ph type="body" idx="1"/>
          </p:nvPr>
        </p:nvSpPr>
        <p:spPr>
          <a:xfrm>
            <a:off x="250825" y="333375"/>
            <a:ext cx="8642350" cy="626427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dirty="0" smtClean="0"/>
              <a:t>Αντίθετα, άλλες νεότερες έρευνες (</a:t>
            </a:r>
            <a:r>
              <a:rPr lang="en-US" sz="2400" dirty="0" err="1" smtClean="0"/>
              <a:t>Cebula</a:t>
            </a:r>
            <a:r>
              <a:rPr lang="el-GR" sz="2400" dirty="0" smtClean="0"/>
              <a:t> &amp; </a:t>
            </a:r>
            <a:r>
              <a:rPr lang="en-US" sz="2400" dirty="0" err="1" smtClean="0"/>
              <a:t>Wishart</a:t>
            </a:r>
            <a:r>
              <a:rPr lang="el-GR" sz="2400" dirty="0" smtClean="0"/>
              <a:t>, 2008. </a:t>
            </a:r>
            <a:r>
              <a:rPr lang="da-DK" sz="2400" dirty="0" smtClean="0"/>
              <a:t>Hippolyte, Barisnikov, Van der Linden, &amp; Detraux, 2009</a:t>
            </a:r>
            <a:r>
              <a:rPr lang="el-GR" sz="2400" dirty="0" smtClean="0"/>
              <a:t>) διαπίστωσαν ότι, ούτε η χρονολογική ηλικία, ούτε η αναπτυξιακή ηλικία, μπορούν να ερμηνεύσουν απόλυτα τις επιδόσεις των παιδιών με σύνδρομο </a:t>
            </a:r>
            <a:r>
              <a:rPr lang="en-US" sz="2400" dirty="0" smtClean="0"/>
              <a:t>Down </a:t>
            </a:r>
            <a:r>
              <a:rPr lang="el-GR" sz="2400" dirty="0" smtClean="0"/>
              <a:t>σε έργα αναγνώρισης συναισθήματος. </a:t>
            </a:r>
          </a:p>
          <a:p>
            <a:pPr marL="0" indent="0" eaLnBrk="1" hangingPunct="1">
              <a:lnSpc>
                <a:spcPct val="80000"/>
              </a:lnSpc>
              <a:buFont typeface="Wingdings" pitchFamily="2" charset="2"/>
              <a:buNone/>
              <a:defRPr/>
            </a:pPr>
            <a:endParaRPr lang="el-GR" sz="2400" dirty="0" smtClean="0"/>
          </a:p>
          <a:p>
            <a:pPr eaLnBrk="1" hangingPunct="1">
              <a:lnSpc>
                <a:spcPct val="80000"/>
              </a:lnSpc>
              <a:defRPr/>
            </a:pPr>
            <a:r>
              <a:rPr lang="el-GR" sz="2400" dirty="0" smtClean="0"/>
              <a:t>Οι </a:t>
            </a:r>
            <a:r>
              <a:rPr lang="en-US" sz="2400" dirty="0" err="1" smtClean="0"/>
              <a:t>Kasari</a:t>
            </a:r>
            <a:r>
              <a:rPr lang="en-US" sz="2400" dirty="0" smtClean="0"/>
              <a:t> 1+</a:t>
            </a:r>
            <a:r>
              <a:rPr lang="el-GR" sz="2400" dirty="0" smtClean="0"/>
              <a:t> (2001) διαπίστωσαν ότι, στην αναπτυξιακή ηλικία των 3 ετών, οι επιδόσεις των παιδιών με το σύνδρομο δεν διέφεραν από αυτές των τυπικά αναπτυσσόμενων νηπίων, εξισωμένων ως προς τη νοητική ηλικία. Αντιθέτως, στην αναπτυξιακή ηλικία των 4 ετών, τα τυπικά αναπτυσσόμενα παιδιά είχαν καλύτερες επιδόσεις, σε σύγκριση με την αντίστοιχη των παιδιών με σύνδρομο </a:t>
            </a:r>
            <a:r>
              <a:rPr lang="en-US" sz="2400" dirty="0" smtClean="0"/>
              <a:t>Down</a:t>
            </a:r>
            <a:r>
              <a:rPr lang="el-GR" sz="2400" dirty="0" smtClean="0"/>
              <a:t>. Μετά από δύο έτη η πρόοδός τους ήταν ανύπαρκτη, παρά την εμφανή πρόοδο στην κατάκτηση γνωστικών δεξιοτήτων.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5" name="Rectangle 3"/>
          <p:cNvSpPr>
            <a:spLocks noGrp="1" noChangeArrowheads="1"/>
          </p:cNvSpPr>
          <p:nvPr>
            <p:ph type="body" idx="1"/>
          </p:nvPr>
        </p:nvSpPr>
        <p:spPr>
          <a:xfrm>
            <a:off x="468313" y="908050"/>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3600" dirty="0" smtClean="0"/>
              <a:t>Φαίνεται ότι η ικανότητα αναγνώρισης συναισθήματος δε συμβαδίζει, ούτε με τη χρονολογική ηλικία, ούτε με τις γενικές γνωστικές δεξιότητες  (</a:t>
            </a:r>
            <a:r>
              <a:rPr lang="en-US" sz="3600" dirty="0" err="1" smtClean="0"/>
              <a:t>Kasari</a:t>
            </a:r>
            <a:r>
              <a:rPr lang="en-US" sz="3600" dirty="0" smtClean="0"/>
              <a:t> et al</a:t>
            </a:r>
            <a:r>
              <a:rPr lang="el-GR" sz="3600" dirty="0" smtClean="0"/>
              <a:t>., 2005. </a:t>
            </a:r>
            <a:r>
              <a:rPr lang="en-US" sz="3600" dirty="0" smtClean="0"/>
              <a:t>Williams et al</a:t>
            </a:r>
            <a:r>
              <a:rPr lang="el-GR" sz="3600" dirty="0" smtClean="0"/>
              <a:t>., 2005).</a:t>
            </a:r>
          </a:p>
          <a:p>
            <a:pPr eaLnBrk="1" hangingPunct="1">
              <a:defRPr/>
            </a:pPr>
            <a:endParaRPr lang="el-GR" dirty="0" smtClean="0"/>
          </a:p>
        </p:txBody>
      </p:sp>
      <p:pic>
        <p:nvPicPr>
          <p:cNvPr id="27651" name="Picture 4" descr="I:\for Alevriadou pp\motherchildown.jpg"/>
          <p:cNvPicPr>
            <a:picLocks noChangeAspect="1" noChangeArrowheads="1"/>
          </p:cNvPicPr>
          <p:nvPr/>
        </p:nvPicPr>
        <p:blipFill>
          <a:blip r:embed="rId2"/>
          <a:srcRect/>
          <a:stretch>
            <a:fillRect/>
          </a:stretch>
        </p:blipFill>
        <p:spPr bwMode="auto">
          <a:xfrm>
            <a:off x="3203575" y="4292600"/>
            <a:ext cx="2543175" cy="180022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79388" y="274638"/>
            <a:ext cx="8856662" cy="1143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4000" b="1" dirty="0" smtClean="0"/>
              <a:t>Συναισθήματα και σύνδρομο  </a:t>
            </a:r>
            <a:r>
              <a:rPr lang="en-US" sz="4000" b="1" dirty="0" smtClean="0"/>
              <a:t>down</a:t>
            </a:r>
            <a:endParaRPr lang="el-GR" sz="4000" b="1" dirty="0" smtClean="0"/>
          </a:p>
        </p:txBody>
      </p:sp>
      <p:sp>
        <p:nvSpPr>
          <p:cNvPr id="145411"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400" dirty="0" smtClean="0"/>
              <a:t>Αρκετές, πάντως, έρευνες κατέδειξαν δυσκολίες στην αναγνώριση του θυμού (</a:t>
            </a:r>
            <a:r>
              <a:rPr lang="en-US" sz="2400" dirty="0" smtClean="0"/>
              <a:t>Porter</a:t>
            </a:r>
            <a:r>
              <a:rPr lang="el-GR" sz="2400" dirty="0" smtClean="0"/>
              <a:t>, </a:t>
            </a:r>
            <a:r>
              <a:rPr lang="en-US" sz="2400" dirty="0" err="1" smtClean="0"/>
              <a:t>Coltheart</a:t>
            </a:r>
            <a:r>
              <a:rPr lang="el-GR" sz="2400" dirty="0" smtClean="0"/>
              <a:t>, &amp; </a:t>
            </a:r>
            <a:r>
              <a:rPr lang="en-US" sz="2400" dirty="0" smtClean="0"/>
              <a:t>Langdon</a:t>
            </a:r>
            <a:r>
              <a:rPr lang="el-GR" sz="2400" dirty="0" smtClean="0"/>
              <a:t>, 2007), της έκπληξης (</a:t>
            </a:r>
            <a:r>
              <a:rPr lang="en-US" sz="2400" dirty="0" err="1" smtClean="0"/>
              <a:t>Wishart</a:t>
            </a:r>
            <a:r>
              <a:rPr lang="el-GR" sz="2400" dirty="0" smtClean="0"/>
              <a:t> &amp; </a:t>
            </a:r>
            <a:r>
              <a:rPr lang="en-US" sz="2400" dirty="0" smtClean="0"/>
              <a:t>Pitcairn</a:t>
            </a:r>
            <a:r>
              <a:rPr lang="el-GR" sz="2400" dirty="0" smtClean="0"/>
              <a:t>, 2000), ενώ πολλές ανέφεραν δυσκολίες στην αναγνώριση του συναισθήματος του φόβου (</a:t>
            </a:r>
            <a:r>
              <a:rPr lang="en-US" sz="2400" dirty="0" smtClean="0"/>
              <a:t>Porter at al</a:t>
            </a:r>
            <a:r>
              <a:rPr lang="el-GR" sz="2400" dirty="0" smtClean="0"/>
              <a:t>., 2007. </a:t>
            </a:r>
            <a:r>
              <a:rPr lang="en-US" sz="2400" dirty="0" smtClean="0"/>
              <a:t>Williams et al</a:t>
            </a:r>
            <a:r>
              <a:rPr lang="el-GR" sz="2400" dirty="0" smtClean="0"/>
              <a:t>., 2005. </a:t>
            </a:r>
            <a:r>
              <a:rPr lang="en-US" sz="2400" dirty="0" err="1" smtClean="0"/>
              <a:t>Wishart</a:t>
            </a:r>
            <a:r>
              <a:rPr lang="en-US" sz="2400" dirty="0" smtClean="0"/>
              <a:t> et al</a:t>
            </a:r>
            <a:r>
              <a:rPr lang="el-GR" sz="2400" dirty="0" smtClean="0"/>
              <a:t>., 2007. </a:t>
            </a:r>
            <a:r>
              <a:rPr lang="en-US" sz="2400" dirty="0" err="1" smtClean="0"/>
              <a:t>Wishart</a:t>
            </a:r>
            <a:r>
              <a:rPr lang="el-GR" sz="2400" dirty="0" smtClean="0"/>
              <a:t> &amp; </a:t>
            </a:r>
            <a:r>
              <a:rPr lang="en-US" sz="2400" dirty="0" smtClean="0"/>
              <a:t>Pitcairn</a:t>
            </a:r>
            <a:r>
              <a:rPr lang="el-GR" sz="2400" dirty="0" smtClean="0"/>
              <a:t>, 2000). </a:t>
            </a:r>
          </a:p>
          <a:p>
            <a:pPr eaLnBrk="1" hangingPunct="1">
              <a:lnSpc>
                <a:spcPct val="90000"/>
              </a:lnSpc>
              <a:defRPr/>
            </a:pPr>
            <a:r>
              <a:rPr lang="el-GR" sz="2400" dirty="0" smtClean="0"/>
              <a:t>Οι τύποι των λαθών σε έργα αναγνώρισης συναισθήματος μελετήθηκαν σε λίγες έρευνες. Συγκεκριμένα, οι </a:t>
            </a:r>
            <a:r>
              <a:rPr lang="en-US" sz="2400" dirty="0" err="1" smtClean="0"/>
              <a:t>Kasari</a:t>
            </a:r>
            <a:r>
              <a:rPr lang="el-GR" sz="2400" dirty="0" smtClean="0"/>
              <a:t> και συνεργάτες (2001) και οι </a:t>
            </a:r>
            <a:r>
              <a:rPr lang="en-US" sz="2400" dirty="0" smtClean="0"/>
              <a:t>Porter</a:t>
            </a:r>
            <a:r>
              <a:rPr lang="el-GR" sz="2400" dirty="0" smtClean="0"/>
              <a:t> και συνεργάτες (2007) διαπίστωσαν ότι τα παιδιά με σύνδρομο </a:t>
            </a:r>
            <a:r>
              <a:rPr lang="en-US" sz="2400" dirty="0" smtClean="0"/>
              <a:t>Down</a:t>
            </a:r>
            <a:r>
              <a:rPr lang="el-GR" sz="2400" dirty="0" smtClean="0"/>
              <a:t> έτειναν να ερμηνεύουν αρνητικά συναισθήματα ως θετικά. Αντίθετα αναγνώριζαν με εξαιρετική ακρίβεια το συναίσθημα της χαράς.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5" name="Rectangle 3"/>
          <p:cNvSpPr>
            <a:spLocks noGrp="1" noChangeArrowheads="1"/>
          </p:cNvSpPr>
          <p:nvPr>
            <p:ph type="body" idx="1"/>
          </p:nvPr>
        </p:nvSpPr>
        <p:spPr>
          <a:xfrm>
            <a:off x="457200" y="404813"/>
            <a:ext cx="8229600" cy="61928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dirty="0" smtClean="0"/>
              <a:t>Σε μία έρευνα για την κοινωνική νόηση σε παιδιά με σύνδρομο </a:t>
            </a:r>
            <a:r>
              <a:rPr lang="en-US" sz="2400" dirty="0" smtClean="0"/>
              <a:t>Down</a:t>
            </a:r>
            <a:r>
              <a:rPr lang="el-GR" sz="2400" dirty="0" smtClean="0"/>
              <a:t>, η </a:t>
            </a:r>
            <a:r>
              <a:rPr lang="en-US" sz="2400" dirty="0" err="1" smtClean="0"/>
              <a:t>Wishart</a:t>
            </a:r>
            <a:r>
              <a:rPr lang="el-GR" sz="2400" dirty="0" smtClean="0"/>
              <a:t> (2007) βρήκε ότι σε συγκεκριμένα περιβάλλοντα μάθησης (π.χ. συνεργατική μάθηση), τα παιδιά με σύνδρομο </a:t>
            </a:r>
            <a:r>
              <a:rPr lang="en-US" sz="2400" dirty="0" smtClean="0"/>
              <a:t>Down</a:t>
            </a:r>
            <a:r>
              <a:rPr lang="el-GR" sz="2400" dirty="0" smtClean="0"/>
              <a:t> δουλεύουν παράλληλα με τ’ άλλα παιδιά, αλλά δρουν κυρίως μη συνεργατικά σε έργα που απαιτούν μοίρασμα. Η </a:t>
            </a:r>
            <a:r>
              <a:rPr lang="en-US" sz="2400" dirty="0" err="1" smtClean="0"/>
              <a:t>Wishart</a:t>
            </a:r>
            <a:r>
              <a:rPr lang="el-GR" sz="2400" dirty="0" smtClean="0"/>
              <a:t> εντόπισε και μια σχετική αδυναμία στη συναισθηματική αναγνώριση των παιδιών με σύνδρομο </a:t>
            </a:r>
            <a:r>
              <a:rPr lang="en-US" sz="2400" dirty="0" smtClean="0"/>
              <a:t>Down</a:t>
            </a:r>
            <a:r>
              <a:rPr lang="el-GR" sz="2400" dirty="0" smtClean="0"/>
              <a:t>.</a:t>
            </a:r>
          </a:p>
          <a:p>
            <a:pPr marL="0" indent="0" eaLnBrk="1" hangingPunct="1">
              <a:lnSpc>
                <a:spcPct val="80000"/>
              </a:lnSpc>
              <a:buFont typeface="Wingdings" pitchFamily="2" charset="2"/>
              <a:buNone/>
              <a:defRPr/>
            </a:pPr>
            <a:r>
              <a:rPr lang="el-GR" sz="2400" dirty="0" smtClean="0"/>
              <a:t> </a:t>
            </a:r>
            <a:endParaRPr lang="en-US" sz="2400" dirty="0" smtClean="0"/>
          </a:p>
          <a:p>
            <a:pPr eaLnBrk="1" hangingPunct="1">
              <a:lnSpc>
                <a:spcPct val="80000"/>
              </a:lnSpc>
              <a:defRPr/>
            </a:pPr>
            <a:r>
              <a:rPr lang="el-GR" sz="2400" dirty="0" smtClean="0"/>
              <a:t>Παρόμοια, οι </a:t>
            </a:r>
            <a:r>
              <a:rPr lang="en-US" sz="2400" dirty="0" smtClean="0"/>
              <a:t>Landry</a:t>
            </a:r>
            <a:r>
              <a:rPr lang="el-GR" sz="2400" dirty="0" smtClean="0"/>
              <a:t>, </a:t>
            </a:r>
            <a:r>
              <a:rPr lang="en-US" sz="2400" dirty="0" smtClean="0"/>
              <a:t>Miller</a:t>
            </a:r>
            <a:r>
              <a:rPr lang="el-GR" sz="2400" dirty="0" smtClean="0"/>
              <a:t>-</a:t>
            </a:r>
            <a:r>
              <a:rPr lang="en-US" sz="2400" dirty="0" err="1" smtClean="0"/>
              <a:t>Loncar</a:t>
            </a:r>
            <a:r>
              <a:rPr lang="el-GR" sz="2400" dirty="0" smtClean="0"/>
              <a:t> και </a:t>
            </a:r>
            <a:r>
              <a:rPr lang="en-US" sz="2400" dirty="0" smtClean="0"/>
              <a:t>Swank</a:t>
            </a:r>
            <a:r>
              <a:rPr lang="el-GR" sz="2400" dirty="0" smtClean="0"/>
              <a:t> (1998) βρήκαν ότι τα παιδιά με σύνδρομο </a:t>
            </a:r>
            <a:r>
              <a:rPr lang="en-US" sz="2400" dirty="0" smtClean="0"/>
              <a:t>Down</a:t>
            </a:r>
            <a:r>
              <a:rPr lang="el-GR" sz="2400" dirty="0" smtClean="0"/>
              <a:t> δυσκολεύονται περισσότερο, απ’ ό,τι τα παιδιά της ομάδας ελέγχου, να χρησιμοποιήσουν τις στοχευόμενες και άμεσες δεξιότητες του παιχνιδιού με τις μητέρες τους, σε ανεξάρτητες και αυθόρμητες συνθήκες παιχνιδιού. Επιπρόσθετα, οι δυσλειτουργίες στην ακουστική βραχύχρονη μνήμη (ιδιαίτερα όταν σχετίζονται με την ανάκληση κοινωνικών σεναρίων), ίσως περιορίζουν το συνεργατικό παιχνίδι και την ποσοτική και ποιοτική αλληλεπίδραση με τους συνομηλίκους (</a:t>
            </a:r>
            <a:r>
              <a:rPr lang="en-US" sz="2400" dirty="0" err="1" smtClean="0"/>
              <a:t>Guralnick</a:t>
            </a:r>
            <a:r>
              <a:rPr lang="el-GR" sz="2400" dirty="0" smtClean="0"/>
              <a:t>, 2000).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3600" b="1" smtClean="0"/>
              <a:t>Νευροψυχολογικό και συμπεριφορικό πρότυπο ατόμων με σύνδρομο </a:t>
            </a:r>
            <a:r>
              <a:rPr lang="en-US" sz="3600" b="1" smtClean="0"/>
              <a:t>Down</a:t>
            </a:r>
            <a:endParaRPr lang="el-GR" sz="3600" b="1" smtClean="0"/>
          </a:p>
        </p:txBody>
      </p:sp>
      <p:sp>
        <p:nvSpPr>
          <p:cNvPr id="130051" name="Rectangle 3"/>
          <p:cNvSpPr>
            <a:spLocks noGrp="1" noChangeArrowheads="1"/>
          </p:cNvSpPr>
          <p:nvPr>
            <p:ph type="body" idx="1"/>
          </p:nvPr>
        </p:nvSpPr>
        <p:spPr>
          <a:xfrm>
            <a:off x="457200" y="1916113"/>
            <a:ext cx="8229600" cy="4608512"/>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smtClean="0"/>
              <a:t>Το σύνδρομο </a:t>
            </a:r>
            <a:r>
              <a:rPr lang="en-US" sz="2400" smtClean="0"/>
              <a:t>Down</a:t>
            </a:r>
            <a:r>
              <a:rPr lang="el-GR" sz="2400" smtClean="0"/>
              <a:t> (</a:t>
            </a:r>
            <a:r>
              <a:rPr lang="en-US" sz="2400" smtClean="0"/>
              <a:t>Down</a:t>
            </a:r>
            <a:r>
              <a:rPr lang="el-GR" sz="2400" smtClean="0"/>
              <a:t>, 1866) είναι η συχνότερη μορφή νοητικής αναπηρίας, που προκαλείται από μια μικροσκοπική χρωμοσωμική διαταραχή και προκύπτει από ένα επιπρόσθετο χρωμόσωμα στο ζεύγος 21, προσδίδοντας έτσι στο άτομο συνολικά 47 χρωμοσώματα. Τα περισσότερα άτομα με σύνδρομο </a:t>
            </a:r>
            <a:r>
              <a:rPr lang="en-US" sz="2400" smtClean="0"/>
              <a:t>Down</a:t>
            </a:r>
            <a:r>
              <a:rPr lang="el-GR" sz="2400" smtClean="0"/>
              <a:t> έχουν ένα επιπρόσθετο τρίτο χρωμόσωμα, μια κατάσταση που ονομάζεται τρισωμία 21. </a:t>
            </a:r>
          </a:p>
        </p:txBody>
      </p:sp>
      <p:pic>
        <p:nvPicPr>
          <p:cNvPr id="12292" name="Picture 4" descr="αμεα7"/>
          <p:cNvPicPr>
            <a:picLocks noChangeAspect="1" noChangeArrowheads="1"/>
          </p:cNvPicPr>
          <p:nvPr/>
        </p:nvPicPr>
        <p:blipFill>
          <a:blip r:embed="rId2"/>
          <a:srcRect/>
          <a:stretch>
            <a:fillRect/>
          </a:stretch>
        </p:blipFill>
        <p:spPr bwMode="auto">
          <a:xfrm>
            <a:off x="323850" y="4581525"/>
            <a:ext cx="3313113" cy="2276475"/>
          </a:xfrm>
          <a:prstGeom prst="rect">
            <a:avLst/>
          </a:prstGeom>
          <a:noFill/>
          <a:ln w="9525">
            <a:noFill/>
            <a:miter lim="800000"/>
            <a:headEnd/>
            <a:tailEnd/>
          </a:ln>
        </p:spPr>
      </p:pic>
      <p:pic>
        <p:nvPicPr>
          <p:cNvPr id="12293" name="Picture 5" descr="21"/>
          <p:cNvPicPr>
            <a:picLocks noChangeAspect="1" noChangeArrowheads="1"/>
          </p:cNvPicPr>
          <p:nvPr/>
        </p:nvPicPr>
        <p:blipFill>
          <a:blip r:embed="rId3"/>
          <a:srcRect/>
          <a:stretch>
            <a:fillRect/>
          </a:stretch>
        </p:blipFill>
        <p:spPr bwMode="auto">
          <a:xfrm>
            <a:off x="3924300" y="4584700"/>
            <a:ext cx="5076825" cy="22733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9" name="Rectangle 3"/>
          <p:cNvSpPr>
            <a:spLocks noGrp="1" noChangeArrowheads="1"/>
          </p:cNvSpPr>
          <p:nvPr>
            <p:ph type="body" idx="1"/>
          </p:nvPr>
        </p:nvSpPr>
        <p:spPr>
          <a:xfrm>
            <a:off x="539750" y="404813"/>
            <a:ext cx="8229600" cy="5040312"/>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Οι γονείς πολλές φορές περιγράφουν ότι τα παιδιά τους διεκδικούν και διαπραγματεύονται λιγότερο με τα άλλα παιδιά, όταν παίζουν, σε σύγκριση με τυπικά αναπτυσσόμενα παιδιά της ίδιας νοητικής ηλικίας. </a:t>
            </a:r>
          </a:p>
          <a:p>
            <a:pPr marL="0" indent="0" eaLnBrk="1" hangingPunct="1">
              <a:lnSpc>
                <a:spcPct val="80000"/>
              </a:lnSpc>
              <a:buFont typeface="Wingdings" pitchFamily="2" charset="2"/>
              <a:buNone/>
              <a:defRPr/>
            </a:pPr>
            <a:r>
              <a:rPr lang="el-GR" sz="2800" dirty="0" smtClean="0"/>
              <a:t>Η αδυναμία αυτή των παιδιών με σύνδρομο </a:t>
            </a:r>
            <a:r>
              <a:rPr lang="en-US" sz="2800" dirty="0" smtClean="0"/>
              <a:t>Down</a:t>
            </a:r>
            <a:r>
              <a:rPr lang="el-GR" sz="2800" dirty="0" smtClean="0"/>
              <a:t> ίσως υποδηλώνει την αδυναμία τους να διαπραγματεύονται με τους εταίρους τους στο παιχνίδι (</a:t>
            </a:r>
            <a:r>
              <a:rPr lang="en-US" sz="2800" dirty="0" err="1" smtClean="0"/>
              <a:t>Kasari</a:t>
            </a:r>
            <a:r>
              <a:rPr lang="el-GR" sz="2800" dirty="0" smtClean="0"/>
              <a:t> &amp; </a:t>
            </a:r>
            <a:r>
              <a:rPr lang="en-US" sz="2800" dirty="0" smtClean="0"/>
              <a:t>Freeman</a:t>
            </a:r>
            <a:r>
              <a:rPr lang="el-GR" sz="2800" dirty="0" smtClean="0"/>
              <a:t>, 2001). </a:t>
            </a:r>
          </a:p>
          <a:p>
            <a:pPr marL="0" indent="0" eaLnBrk="1" hangingPunct="1">
              <a:lnSpc>
                <a:spcPct val="80000"/>
              </a:lnSpc>
              <a:buFont typeface="Wingdings" pitchFamily="2" charset="2"/>
              <a:buNone/>
              <a:defRPr/>
            </a:pPr>
            <a:r>
              <a:rPr lang="el-GR" sz="2800" dirty="0" smtClean="0"/>
              <a:t>Επιπρόσθετα, οι εκφραστικές γλωσσικές δυσκολίες που αντιμετωπίζουν, ίσως επηρεάζουν τις διαπραγματευτικές τους δεξιότητες κατά τη διάρκεια του παιχνιδιού (</a:t>
            </a:r>
            <a:r>
              <a:rPr lang="en-US" sz="2800" dirty="0" err="1" smtClean="0"/>
              <a:t>Guralnick</a:t>
            </a:r>
            <a:r>
              <a:rPr lang="en-US" sz="2800" dirty="0" smtClean="0"/>
              <a:t> et al</a:t>
            </a:r>
            <a:r>
              <a:rPr lang="el-GR" sz="2800" dirty="0" smtClean="0"/>
              <a:t>., 2003).</a:t>
            </a:r>
          </a:p>
        </p:txBody>
      </p:sp>
      <p:pic>
        <p:nvPicPr>
          <p:cNvPr id="30723" name="Picture 4" descr="I:\for Alevriadou pp\kidsyndromplaying.jpg"/>
          <p:cNvPicPr>
            <a:picLocks noChangeAspect="1" noChangeArrowheads="1"/>
          </p:cNvPicPr>
          <p:nvPr/>
        </p:nvPicPr>
        <p:blipFill>
          <a:blip r:embed="rId2"/>
          <a:srcRect/>
          <a:stretch>
            <a:fillRect/>
          </a:stretch>
        </p:blipFill>
        <p:spPr bwMode="auto">
          <a:xfrm>
            <a:off x="3348038" y="5129213"/>
            <a:ext cx="2457450" cy="18669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3" name="Rectangle 3"/>
          <p:cNvSpPr>
            <a:spLocks noGrp="1" noChangeArrowheads="1"/>
          </p:cNvSpPr>
          <p:nvPr>
            <p:ph type="body" idx="1"/>
          </p:nvPr>
        </p:nvSpPr>
        <p:spPr>
          <a:xfrm>
            <a:off x="468313" y="260350"/>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Έχει διαπιστωθεί ότι τα παιδιά με σύνδρομο </a:t>
            </a:r>
            <a:r>
              <a:rPr lang="en-US" sz="2800" dirty="0" smtClean="0"/>
              <a:t>Down</a:t>
            </a:r>
            <a:r>
              <a:rPr lang="el-GR" sz="2800" dirty="0" smtClean="0"/>
              <a:t> επωφελούνται κυρίως, από δομημένο και άμεσο παιχνίδι, ενώ δυσκολεύονται να χρησιμοποιήσουν τις δεξιότητες αυτές από μόνοι τους, καθώς συνεχίζουν να χρειάζονται περισσότερο δομημένο χρόνο παιχνιδιού. </a:t>
            </a:r>
          </a:p>
          <a:p>
            <a:pPr eaLnBrk="1" hangingPunct="1">
              <a:lnSpc>
                <a:spcPct val="80000"/>
              </a:lnSpc>
              <a:defRPr/>
            </a:pPr>
            <a:endParaRPr lang="el-GR" sz="2800" dirty="0" smtClean="0"/>
          </a:p>
          <a:p>
            <a:pPr eaLnBrk="1" hangingPunct="1">
              <a:lnSpc>
                <a:spcPct val="80000"/>
              </a:lnSpc>
              <a:defRPr/>
            </a:pPr>
            <a:r>
              <a:rPr lang="el-GR" sz="2800" dirty="0" smtClean="0"/>
              <a:t>Τα προγράμματα παρέμβασης κατέδειξαν ότι το δομημένο και άμεσο παιχνίδι με τους γονείς βελτιώνει τη λειτουργική χρήση των αντικειμένων και την ενεργητική δραστηριότητα κατά τη διάρκεια του παιχνιδιού εκ μέρους των νηπίων με το σύνδρομο (</a:t>
            </a:r>
            <a:r>
              <a:rPr lang="en-US" sz="2800" dirty="0" err="1" smtClean="0"/>
              <a:t>Iarocci</a:t>
            </a:r>
            <a:r>
              <a:rPr lang="en-US" sz="2800" dirty="0" smtClean="0"/>
              <a:t> et al</a:t>
            </a:r>
            <a:r>
              <a:rPr lang="el-GR" sz="2800" dirty="0" smtClean="0"/>
              <a:t>., 2008).</a:t>
            </a:r>
          </a:p>
        </p:txBody>
      </p:sp>
      <p:pic>
        <p:nvPicPr>
          <p:cNvPr id="31747" name="Picture 4" descr="I:\for Alevriadou pp\downsynplayin.jpg"/>
          <p:cNvPicPr>
            <a:picLocks noChangeAspect="1" noChangeArrowheads="1"/>
          </p:cNvPicPr>
          <p:nvPr/>
        </p:nvPicPr>
        <p:blipFill>
          <a:blip r:embed="rId2"/>
          <a:srcRect/>
          <a:stretch>
            <a:fillRect/>
          </a:stretch>
        </p:blipFill>
        <p:spPr bwMode="auto">
          <a:xfrm>
            <a:off x="3276600" y="5013325"/>
            <a:ext cx="2609850" cy="17526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b="1" dirty="0" smtClean="0"/>
              <a:t>Φιλίες και σύνδρομο</a:t>
            </a:r>
          </a:p>
        </p:txBody>
      </p:sp>
      <p:sp>
        <p:nvSpPr>
          <p:cNvPr id="149507"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400" dirty="0" smtClean="0"/>
              <a:t>Σύμφωνα με τις αναφορές των γονέων τους, τα παιδιά με σύνδρομο </a:t>
            </a:r>
            <a:r>
              <a:rPr lang="en-US" sz="2400" dirty="0" smtClean="0"/>
              <a:t>Down</a:t>
            </a:r>
            <a:r>
              <a:rPr lang="el-GR" sz="2400" dirty="0" smtClean="0"/>
              <a:t> προτιμούν να αναπτύσσουν φιλίες με τυπικά αναπτυσσόμενα παιδιά μικρότερης χρονολογικής ηλικίας (</a:t>
            </a:r>
            <a:r>
              <a:rPr lang="en-US" sz="2400" dirty="0" err="1" smtClean="0"/>
              <a:t>Iarocci</a:t>
            </a:r>
            <a:r>
              <a:rPr lang="en-US" sz="2400" dirty="0" smtClean="0"/>
              <a:t> et al</a:t>
            </a:r>
            <a:r>
              <a:rPr lang="el-GR" sz="2400" dirty="0" smtClean="0"/>
              <a:t>., 2008). Η πλειοψηφία των παιδιών με σύνδρομο </a:t>
            </a:r>
            <a:r>
              <a:rPr lang="en-US" sz="2400" dirty="0" smtClean="0"/>
              <a:t>Down</a:t>
            </a:r>
            <a:r>
              <a:rPr lang="el-GR" sz="2400" dirty="0" smtClean="0"/>
              <a:t> (66-81%) φέρεται να έχει φίλους, όμως οι φίλοι είναι τις περισσότερες φορές συγγενείς (</a:t>
            </a:r>
            <a:r>
              <a:rPr lang="en-US" sz="2400" dirty="0" smtClean="0"/>
              <a:t>Carr</a:t>
            </a:r>
            <a:r>
              <a:rPr lang="el-GR" sz="2400" dirty="0" smtClean="0"/>
              <a:t>, 1994). Επιπρόσθετα, η ποιότητα της φιλίας διαφέρει από αυτή των τυπικά αναπτυσσόμενων συνομηλίκων τους  (</a:t>
            </a:r>
            <a:r>
              <a:rPr lang="en-US" sz="2400" dirty="0" smtClean="0"/>
              <a:t>Freeman</a:t>
            </a:r>
            <a:r>
              <a:rPr lang="el-GR" sz="2400" dirty="0" smtClean="0"/>
              <a:t> &amp; </a:t>
            </a:r>
            <a:r>
              <a:rPr lang="en-US" sz="2400" dirty="0" err="1" smtClean="0"/>
              <a:t>Kasari</a:t>
            </a:r>
            <a:r>
              <a:rPr lang="el-GR" sz="2400" dirty="0" smtClean="0"/>
              <a:t>, 2002). Οι ερευνητές αναφέρουν ότι οι υποτιθέμενοι φίλοι ήταν τις περισσότερες φορές «συνοδοί» που είχαν επιφορτιστεί για το ρόλο αυτό από τους γονείς τους.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1" name="Rectangle 3"/>
          <p:cNvSpPr>
            <a:spLocks noGrp="1" noChangeArrowheads="1"/>
          </p:cNvSpPr>
          <p:nvPr>
            <p:ph type="body" idx="1"/>
          </p:nvPr>
        </p:nvSpPr>
        <p:spPr>
          <a:xfrm>
            <a:off x="457200" y="404813"/>
            <a:ext cx="8229600" cy="572928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Οι δυσκολίες που αντιμετωπίζουν τα παιδιά με σύνδρομο </a:t>
            </a:r>
            <a:r>
              <a:rPr lang="en-US" sz="2800" dirty="0" smtClean="0"/>
              <a:t>Down</a:t>
            </a:r>
            <a:r>
              <a:rPr lang="el-GR" sz="2800" dirty="0" smtClean="0"/>
              <a:t> στην ανάπτυξη αμοιβαίων φιλικών σχέσεων, πιθανόν να οφείλονται σε </a:t>
            </a:r>
            <a:r>
              <a:rPr lang="el-GR" sz="2800" dirty="0" err="1" smtClean="0"/>
              <a:t>κοινωνικο</a:t>
            </a:r>
            <a:r>
              <a:rPr lang="el-GR" sz="2800" dirty="0" smtClean="0"/>
              <a:t>-γνωστικούς παράγοντες.</a:t>
            </a:r>
          </a:p>
          <a:p>
            <a:pPr marL="0" indent="0" eaLnBrk="1" hangingPunct="1">
              <a:lnSpc>
                <a:spcPct val="80000"/>
              </a:lnSpc>
              <a:buFont typeface="Wingdings" pitchFamily="2" charset="2"/>
              <a:buNone/>
              <a:defRPr/>
            </a:pPr>
            <a:r>
              <a:rPr lang="el-GR" sz="2800" dirty="0" smtClean="0"/>
              <a:t> </a:t>
            </a:r>
          </a:p>
          <a:p>
            <a:pPr marL="0" indent="0" eaLnBrk="1" hangingPunct="1">
              <a:lnSpc>
                <a:spcPct val="80000"/>
              </a:lnSpc>
              <a:buFont typeface="Wingdings" pitchFamily="2" charset="2"/>
              <a:buNone/>
              <a:defRPr/>
            </a:pPr>
            <a:r>
              <a:rPr lang="el-GR" sz="2800" dirty="0" smtClean="0"/>
              <a:t>Για παράδειγμα, δεν αναγνωρίζουν με ευκολία συναισθήματα, π.χ. το φόβο, το θυμό και την έκπληξη, όπως επίσης μερικές φορές μπερδεύουν τα θετικά με τα αρνητικά συναισθήματα (</a:t>
            </a:r>
            <a:r>
              <a:rPr lang="en-US" sz="2800" dirty="0" err="1" smtClean="0"/>
              <a:t>Willimas</a:t>
            </a:r>
            <a:r>
              <a:rPr lang="en-US" sz="2800" dirty="0" smtClean="0"/>
              <a:t> et al</a:t>
            </a:r>
            <a:r>
              <a:rPr lang="el-GR" sz="2800" dirty="0" smtClean="0"/>
              <a:t>., 2005). </a:t>
            </a:r>
          </a:p>
          <a:p>
            <a:pPr marL="0" indent="0" eaLnBrk="1" hangingPunct="1">
              <a:lnSpc>
                <a:spcPct val="80000"/>
              </a:lnSpc>
              <a:buFont typeface="Wingdings" pitchFamily="2" charset="2"/>
              <a:buNone/>
              <a:defRPr/>
            </a:pPr>
            <a:r>
              <a:rPr lang="el-GR" sz="2800" dirty="0" smtClean="0"/>
              <a:t>Επιπρόσθετα, σχετικά με την κατανόηση των συναισθημάτων των άλλων, τα παιδιά αυτά έχουν περιορισμένη ικανότητα να κατανοήσουν, ότι οι άλλοι μπορεί να έχουν συναισθήματα και σκέψεις διαφορετικές από τις δικές τους (</a:t>
            </a:r>
            <a:r>
              <a:rPr lang="en-US" sz="2800" dirty="0" err="1" smtClean="0"/>
              <a:t>Binnie</a:t>
            </a:r>
            <a:r>
              <a:rPr lang="el-GR" sz="2800" dirty="0" smtClean="0"/>
              <a:t> &amp; </a:t>
            </a:r>
            <a:r>
              <a:rPr lang="en-US" sz="2800" dirty="0" smtClean="0"/>
              <a:t>Williams</a:t>
            </a:r>
            <a:r>
              <a:rPr lang="el-GR" sz="2800" dirty="0" smtClean="0"/>
              <a:t>, 2002).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1555" name="Rectangle 3"/>
          <p:cNvSpPr>
            <a:spLocks noGrp="1" noChangeArrowheads="1"/>
          </p:cNvSpPr>
          <p:nvPr>
            <p:ph type="body" idx="1"/>
          </p:nvPr>
        </p:nvSpPr>
        <p:spPr>
          <a:xfrm>
            <a:off x="0" y="260350"/>
            <a:ext cx="8569325" cy="5068888"/>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Αν και τα παιδιά με το σύνδρομο ξοδεύουν περισσότερο χρόνο με τα άλλα παιδιά, όταν εισέρχονται στο σχολείο, η επαφή τους βασίζεται περισσότερο στους ενήλικες και τους φροντιστές τους. Η ποσοτικά και ποιοτικά περιορισμένη αλληλεπίδραση με τους συνομηλίκους τους, ίσως αποτελεί ουσιαστικό κίνδυνο κοινωνικής απομόνωσης στο σχολικό πλαίσιο (</a:t>
            </a:r>
            <a:r>
              <a:rPr lang="en-US" sz="2800" dirty="0" err="1" smtClean="0"/>
              <a:t>Guralnick</a:t>
            </a:r>
            <a:r>
              <a:rPr lang="el-GR" sz="2800" dirty="0" smtClean="0"/>
              <a:t>, 1995). </a:t>
            </a:r>
          </a:p>
          <a:p>
            <a:pPr eaLnBrk="1" hangingPunct="1">
              <a:lnSpc>
                <a:spcPct val="80000"/>
              </a:lnSpc>
              <a:defRPr/>
            </a:pPr>
            <a:r>
              <a:rPr lang="el-GR" sz="2800" dirty="0" smtClean="0"/>
              <a:t>Οι έρευνες κατέδειξαν ότι η απλή τοποθέτηση των παιδιών με σύνδρομο </a:t>
            </a:r>
            <a:r>
              <a:rPr lang="en-US" sz="2800" dirty="0" smtClean="0"/>
              <a:t>Down</a:t>
            </a:r>
            <a:r>
              <a:rPr lang="el-GR" sz="2800" dirty="0" smtClean="0"/>
              <a:t> σε ενταξιακό πλαίσιο, στο χώρο του γενικού σχολείου, δεν ωφελεί αυτόματα τις κοινωνικές δεξιότητές τους (</a:t>
            </a:r>
            <a:r>
              <a:rPr lang="en-US" sz="2800" dirty="0" err="1" smtClean="0"/>
              <a:t>Guralnick</a:t>
            </a:r>
            <a:r>
              <a:rPr lang="el-GR" sz="2800" dirty="0" smtClean="0"/>
              <a:t>, 1995. </a:t>
            </a:r>
            <a:r>
              <a:rPr lang="en-US" sz="2800" dirty="0" err="1" smtClean="0"/>
              <a:t>Iarocci</a:t>
            </a:r>
            <a:r>
              <a:rPr lang="en-US" sz="2800" dirty="0" smtClean="0"/>
              <a:t> et al</a:t>
            </a:r>
            <a:r>
              <a:rPr lang="el-GR" sz="2800" dirty="0" smtClean="0"/>
              <a:t>., 2008).</a:t>
            </a:r>
            <a:r>
              <a:rPr lang="el-GR" sz="2400" dirty="0" smtClean="0"/>
              <a:t> </a:t>
            </a:r>
          </a:p>
        </p:txBody>
      </p:sp>
      <p:pic>
        <p:nvPicPr>
          <p:cNvPr id="34819" name="Picture 4" descr="I:\for Alevriadou pp\downinschool.jpg"/>
          <p:cNvPicPr>
            <a:picLocks noChangeAspect="1" noChangeArrowheads="1"/>
          </p:cNvPicPr>
          <p:nvPr/>
        </p:nvPicPr>
        <p:blipFill>
          <a:blip r:embed="rId2"/>
          <a:srcRect/>
          <a:stretch>
            <a:fillRect/>
          </a:stretch>
        </p:blipFill>
        <p:spPr bwMode="auto">
          <a:xfrm>
            <a:off x="7439025" y="4367213"/>
            <a:ext cx="1687513" cy="246062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250825" y="260350"/>
            <a:ext cx="8712200" cy="1138238"/>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4000" b="1" dirty="0" smtClean="0"/>
              <a:t>Ένταξη και κοινωνικές δεξιότητες </a:t>
            </a:r>
          </a:p>
        </p:txBody>
      </p:sp>
      <p:sp>
        <p:nvSpPr>
          <p:cNvPr id="152579" name="Rectangle 3"/>
          <p:cNvSpPr>
            <a:spLocks noGrp="1" noChangeArrowheads="1"/>
          </p:cNvSpPr>
          <p:nvPr>
            <p:ph type="body" idx="1"/>
          </p:nvPr>
        </p:nvSpPr>
        <p:spPr>
          <a:xfrm>
            <a:off x="179388" y="1412875"/>
            <a:ext cx="8229600" cy="482441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800" dirty="0" smtClean="0"/>
              <a:t>Όταν το σχολικό πρόγραμμα περιλαμβάνει προγράμματα στρατηγικών εκμάθησης κοινωνικών δεξιοτήτων στο ενταξιακό πλαίσιο, τότε τα παιδιά με σύνδρομο </a:t>
            </a:r>
            <a:r>
              <a:rPr lang="en-US" sz="2800" dirty="0" smtClean="0"/>
              <a:t>Down</a:t>
            </a:r>
            <a:r>
              <a:rPr lang="el-GR" sz="2800" dirty="0" smtClean="0"/>
              <a:t> είναι περισσότερο πιθανό να αλληλεπιδράσουν με τους τυπικά αναπτυσσόμενους συμμαθητές τους και να αναπτύξουν φιλίες (</a:t>
            </a:r>
            <a:r>
              <a:rPr lang="de-DE" sz="2800" dirty="0" smtClean="0"/>
              <a:t>Schaefer</a:t>
            </a:r>
            <a:r>
              <a:rPr lang="el-GR" sz="2800" dirty="0" smtClean="0"/>
              <a:t> &amp; </a:t>
            </a:r>
            <a:r>
              <a:rPr lang="de-DE" sz="2800" dirty="0" err="1" smtClean="0"/>
              <a:t>Armentrout</a:t>
            </a:r>
            <a:r>
              <a:rPr lang="el-GR" sz="2800" dirty="0" smtClean="0"/>
              <a:t>, 2002). </a:t>
            </a:r>
          </a:p>
        </p:txBody>
      </p:sp>
      <p:pic>
        <p:nvPicPr>
          <p:cNvPr id="35844" name="Picture 5" descr="I:\for Alevriadou pp\downinschool2.jpg"/>
          <p:cNvPicPr>
            <a:picLocks noChangeAspect="1" noChangeArrowheads="1"/>
          </p:cNvPicPr>
          <p:nvPr/>
        </p:nvPicPr>
        <p:blipFill>
          <a:blip r:embed="rId2"/>
          <a:srcRect/>
          <a:stretch>
            <a:fillRect/>
          </a:stretch>
        </p:blipFill>
        <p:spPr bwMode="auto">
          <a:xfrm>
            <a:off x="6156325" y="4221163"/>
            <a:ext cx="1704975" cy="24384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939" name="Rectangle 3"/>
          <p:cNvSpPr>
            <a:spLocks noGrp="1" noChangeArrowheads="1"/>
          </p:cNvSpPr>
          <p:nvPr>
            <p:ph type="body" idx="1"/>
          </p:nvPr>
        </p:nvSpPr>
        <p:spPr>
          <a:xfrm>
            <a:off x="395288" y="549275"/>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n-US" dirty="0" smtClean="0"/>
              <a:t>H</a:t>
            </a:r>
            <a:r>
              <a:rPr lang="el-GR" dirty="0" smtClean="0"/>
              <a:t> καθοδήγηση από τους εκπαιδευτικούς και τα προγράμματα παρέμβασης με στόχο την ανάπτυξη της συμπόνιας, της αποδοχής της διαφορετικότητας και της ενίσχυσης των κοινωνικών δικτύων μεταξύ των συμμαθητών, βελτιώνουν την κοινωνική ανάπτυξη, τόσο των παιδιών με το σύνδρομο, όσο και των τυπικά αναπτυσσόμενων συνομηλίκων τους (</a:t>
            </a:r>
            <a:r>
              <a:rPr lang="en-US" dirty="0" err="1" smtClean="0"/>
              <a:t>Guralnick</a:t>
            </a:r>
            <a:r>
              <a:rPr lang="el-GR" dirty="0" smtClean="0"/>
              <a:t>, </a:t>
            </a:r>
            <a:r>
              <a:rPr lang="en-US" dirty="0" smtClean="0"/>
              <a:t>Connor</a:t>
            </a:r>
            <a:r>
              <a:rPr lang="el-GR" dirty="0" smtClean="0"/>
              <a:t>, &amp; </a:t>
            </a:r>
            <a:r>
              <a:rPr lang="en-US" dirty="0" smtClean="0"/>
              <a:t>Johnson</a:t>
            </a:r>
            <a:r>
              <a:rPr lang="el-GR" dirty="0" smtClean="0"/>
              <a:t>, 2011. </a:t>
            </a:r>
            <a:r>
              <a:rPr lang="en-US" dirty="0" err="1" smtClean="0"/>
              <a:t>Rynders</a:t>
            </a:r>
            <a:r>
              <a:rPr lang="el-GR" dirty="0" smtClean="0"/>
              <a:t> &amp; </a:t>
            </a:r>
            <a:r>
              <a:rPr lang="en-US" dirty="0" smtClean="0"/>
              <a:t>Low</a:t>
            </a:r>
            <a:r>
              <a:rPr lang="el-GR" dirty="0" smtClean="0"/>
              <a:t>, 2001). </a:t>
            </a:r>
          </a:p>
          <a:p>
            <a:pPr eaLnBrk="1" hangingPunct="1">
              <a:lnSpc>
                <a:spcPct val="80000"/>
              </a:lnSpc>
              <a:defRPr/>
            </a:pPr>
            <a:endParaRPr lang="el-GR" sz="2800" dirty="0" smtClean="0"/>
          </a:p>
        </p:txBody>
      </p:sp>
      <p:pic>
        <p:nvPicPr>
          <p:cNvPr id="36867" name="Picture 4" descr="I:\for Alevriadou pp\downinschool1.jpg"/>
          <p:cNvPicPr>
            <a:picLocks noChangeAspect="1" noChangeArrowheads="1"/>
          </p:cNvPicPr>
          <p:nvPr/>
        </p:nvPicPr>
        <p:blipFill>
          <a:blip r:embed="rId2"/>
          <a:srcRect/>
          <a:stretch>
            <a:fillRect/>
          </a:stretch>
        </p:blipFill>
        <p:spPr bwMode="auto">
          <a:xfrm>
            <a:off x="2916238" y="5229225"/>
            <a:ext cx="3076575" cy="14859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468313" y="333375"/>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Επιπρόσθετα, οι έρευνες κατέδειξαν ότι, όσο μεγαλύτερα είναι τα κοινωνικά δίκτυα, συμπεριλαμβανομένων και των συγγενικών, τόσο αυξάνεται η ισχύς του προστατευτικού παράγοντα ενάντια στην κοινωνική απομόνωση των παιδιών με το σύνδρομο (</a:t>
            </a:r>
            <a:r>
              <a:rPr lang="en-US" sz="2800" dirty="0" smtClean="0"/>
              <a:t>Lewis</a:t>
            </a:r>
            <a:r>
              <a:rPr lang="el-GR" sz="2800" dirty="0" smtClean="0"/>
              <a:t>, </a:t>
            </a:r>
            <a:r>
              <a:rPr lang="en-US" sz="2800" dirty="0" err="1" smtClean="0"/>
              <a:t>Feiring</a:t>
            </a:r>
            <a:r>
              <a:rPr lang="el-GR" sz="2800" dirty="0" smtClean="0"/>
              <a:t>, &amp; </a:t>
            </a:r>
            <a:r>
              <a:rPr lang="en-US" sz="2800" dirty="0" smtClean="0"/>
              <a:t>Brooks</a:t>
            </a:r>
            <a:r>
              <a:rPr lang="el-GR" sz="2800" dirty="0" smtClean="0"/>
              <a:t>-</a:t>
            </a:r>
            <a:r>
              <a:rPr lang="en-US" sz="2800" dirty="0" smtClean="0"/>
              <a:t>Gunn</a:t>
            </a:r>
            <a:r>
              <a:rPr lang="el-GR" sz="2800" dirty="0" smtClean="0"/>
              <a:t>, 1988). </a:t>
            </a:r>
          </a:p>
          <a:p>
            <a:pPr marL="0" indent="0" eaLnBrk="1" hangingPunct="1">
              <a:lnSpc>
                <a:spcPct val="80000"/>
              </a:lnSpc>
              <a:buFont typeface="Wingdings" pitchFamily="2" charset="2"/>
              <a:buNone/>
              <a:defRPr/>
            </a:pPr>
            <a:endParaRPr lang="el-GR" sz="2800" dirty="0" smtClean="0"/>
          </a:p>
          <a:p>
            <a:pPr marL="0" indent="0" eaLnBrk="1" hangingPunct="1">
              <a:lnSpc>
                <a:spcPct val="80000"/>
              </a:lnSpc>
              <a:buFont typeface="Wingdings" pitchFamily="2" charset="2"/>
              <a:buNone/>
              <a:defRPr/>
            </a:pPr>
            <a:r>
              <a:rPr lang="en-US" sz="2800" dirty="0" smtClean="0"/>
              <a:t>T</a:t>
            </a:r>
            <a:r>
              <a:rPr lang="el-GR" sz="2800" dirty="0" smtClean="0"/>
              <a:t>έλος, η </a:t>
            </a:r>
            <a:r>
              <a:rPr lang="el-GR" sz="2800" dirty="0" err="1" smtClean="0"/>
              <a:t>υπερπροστατευτικότητα</a:t>
            </a:r>
            <a:r>
              <a:rPr lang="el-GR" sz="2800" dirty="0" smtClean="0"/>
              <a:t> των γονέων, σκόπιμη ή μη, ίσως εμποδίζει την κοινωνική ανάπτυξη των παιδιών τους, περιορίζοντας ή ελέγχοντας σε υψηλό βαθμό τις κοινωνικές ευκαιρίες μάθησής τους (</a:t>
            </a:r>
            <a:r>
              <a:rPr lang="en-US" sz="2800" dirty="0" smtClean="0"/>
              <a:t>Waterhouse</a:t>
            </a:r>
            <a:r>
              <a:rPr lang="el-GR" sz="2800" dirty="0" smtClean="0"/>
              <a:t>, 2002). </a:t>
            </a:r>
          </a:p>
        </p:txBody>
      </p:sp>
      <p:pic>
        <p:nvPicPr>
          <p:cNvPr id="37891" name="Picture 4" descr="I:\for Alevriadou pp\downparent.jpg"/>
          <p:cNvPicPr>
            <a:picLocks noChangeAspect="1" noChangeArrowheads="1"/>
          </p:cNvPicPr>
          <p:nvPr/>
        </p:nvPicPr>
        <p:blipFill>
          <a:blip r:embed="rId2"/>
          <a:srcRect/>
          <a:stretch>
            <a:fillRect/>
          </a:stretch>
        </p:blipFill>
        <p:spPr bwMode="auto">
          <a:xfrm>
            <a:off x="7554913" y="4470400"/>
            <a:ext cx="1589087" cy="23876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b="1" dirty="0" smtClean="0"/>
              <a:t>Προβλήματα</a:t>
            </a:r>
            <a:r>
              <a:rPr lang="el-GR" b="1" i="1" dirty="0" smtClean="0"/>
              <a:t> </a:t>
            </a:r>
            <a:r>
              <a:rPr lang="el-GR" b="1" dirty="0" smtClean="0"/>
              <a:t>συμπεριφοράς</a:t>
            </a:r>
          </a:p>
        </p:txBody>
      </p:sp>
      <p:sp>
        <p:nvSpPr>
          <p:cNvPr id="154627"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dirty="0" smtClean="0"/>
              <a:t>Οι έρευνες καταδεικνύουν ότι οι κοινωνικές δυσκολίες και η χαμηλή κοινωνική υποστήριξη αυξάνει τον κίνδυνο εμφάνισης ψυχικών διαταραχών στα άτομα με σύνδρομο </a:t>
            </a:r>
            <a:r>
              <a:rPr lang="en-US" dirty="0" smtClean="0"/>
              <a:t>Down</a:t>
            </a:r>
            <a:r>
              <a:rPr lang="el-GR" dirty="0" smtClean="0"/>
              <a:t>, και ιδιαίτερα αυτό της κατάθλιψης (</a:t>
            </a:r>
            <a:r>
              <a:rPr lang="en-US" dirty="0" err="1" smtClean="0"/>
              <a:t>Iarocci</a:t>
            </a:r>
            <a:r>
              <a:rPr lang="en-US" dirty="0" smtClean="0"/>
              <a:t> et al</a:t>
            </a:r>
            <a:r>
              <a:rPr lang="el-GR" dirty="0" smtClean="0"/>
              <a:t>., 2008). </a:t>
            </a:r>
          </a:p>
        </p:txBody>
      </p:sp>
      <p:pic>
        <p:nvPicPr>
          <p:cNvPr id="38916" name="Picture 4" descr="I:\for Alevriadou pp\blackdown.jpg"/>
          <p:cNvPicPr>
            <a:picLocks noChangeAspect="1" noChangeArrowheads="1"/>
          </p:cNvPicPr>
          <p:nvPr/>
        </p:nvPicPr>
        <p:blipFill>
          <a:blip r:embed="rId2"/>
          <a:srcRect/>
          <a:stretch>
            <a:fillRect/>
          </a:stretch>
        </p:blipFill>
        <p:spPr bwMode="auto">
          <a:xfrm>
            <a:off x="3132138" y="4868863"/>
            <a:ext cx="2533650" cy="180975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651" name="Rectangle 3"/>
          <p:cNvSpPr>
            <a:spLocks noGrp="1" noChangeArrowheads="1"/>
          </p:cNvSpPr>
          <p:nvPr>
            <p:ph type="body" idx="1"/>
          </p:nvPr>
        </p:nvSpPr>
        <p:spPr>
          <a:xfrm>
            <a:off x="468313" y="765175"/>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Παλαιότερη έρευνα του </a:t>
            </a:r>
            <a:r>
              <a:rPr lang="en-US" sz="2800" dirty="0" smtClean="0"/>
              <a:t>Myers</a:t>
            </a:r>
            <a:r>
              <a:rPr lang="el-GR" sz="2800" dirty="0" smtClean="0"/>
              <a:t> (1992) έδειξε ότι παιδιά με σύνδρομο </a:t>
            </a:r>
            <a:r>
              <a:rPr lang="en-US" sz="2800" dirty="0" smtClean="0"/>
              <a:t>Down</a:t>
            </a:r>
            <a:r>
              <a:rPr lang="el-GR" sz="2800" dirty="0" smtClean="0"/>
              <a:t>, κάτω από την ηλικία των 20 χρόνων, εκδηλώνουν κυρίως προβλήματα που σχετίζονται με </a:t>
            </a:r>
          </a:p>
          <a:p>
            <a:pPr eaLnBrk="1" hangingPunct="1">
              <a:lnSpc>
                <a:spcPct val="80000"/>
              </a:lnSpc>
              <a:defRPr/>
            </a:pPr>
            <a:r>
              <a:rPr lang="el-GR" sz="2800" dirty="0" smtClean="0"/>
              <a:t>τη διαταραχή ελλειμματικής προσοχής/</a:t>
            </a:r>
            <a:r>
              <a:rPr lang="el-GR" sz="2800" dirty="0" err="1" smtClean="0"/>
              <a:t>υπερκινητικότητα</a:t>
            </a:r>
            <a:r>
              <a:rPr lang="el-GR" sz="2800" dirty="0" smtClean="0"/>
              <a:t> (ΔΕΠ/Υ)</a:t>
            </a:r>
          </a:p>
          <a:p>
            <a:pPr eaLnBrk="1" hangingPunct="1">
              <a:lnSpc>
                <a:spcPct val="80000"/>
              </a:lnSpc>
              <a:defRPr/>
            </a:pPr>
            <a:r>
              <a:rPr lang="el-GR" sz="2800" dirty="0" smtClean="0"/>
              <a:t> την εναντιωματική/προκλητική συμπεριφορά</a:t>
            </a:r>
          </a:p>
          <a:p>
            <a:pPr eaLnBrk="1" hangingPunct="1">
              <a:lnSpc>
                <a:spcPct val="80000"/>
              </a:lnSpc>
              <a:defRPr/>
            </a:pPr>
            <a:r>
              <a:rPr lang="el-GR" sz="2800" dirty="0" smtClean="0"/>
              <a:t>τη μη συμμόρφωση, την ανυπακοή</a:t>
            </a:r>
          </a:p>
          <a:p>
            <a:pPr eaLnBrk="1" hangingPunct="1">
              <a:lnSpc>
                <a:spcPct val="80000"/>
              </a:lnSpc>
              <a:defRPr/>
            </a:pPr>
            <a:r>
              <a:rPr lang="el-GR" sz="2800" dirty="0" smtClean="0"/>
              <a:t>το έντονο πείσμα, την έντονη ανάγκη για άμεση ικανοποίηση των επιθυμιών τους</a:t>
            </a:r>
          </a:p>
          <a:p>
            <a:pPr eaLnBrk="1" hangingPunct="1">
              <a:lnSpc>
                <a:spcPct val="80000"/>
              </a:lnSpc>
              <a:defRPr/>
            </a:pPr>
            <a:r>
              <a:rPr lang="el-GR" sz="2800" dirty="0" smtClean="0"/>
              <a:t>καθώς και την επιθετική συμπεριφορά (</a:t>
            </a:r>
            <a:r>
              <a:rPr lang="en-US" sz="2800" dirty="0" err="1" smtClean="0"/>
              <a:t>Dykens</a:t>
            </a:r>
            <a:r>
              <a:rPr lang="el-GR" sz="2800" dirty="0" smtClean="0"/>
              <a:t>, 1999. </a:t>
            </a:r>
            <a:r>
              <a:rPr lang="en-US" sz="2800" dirty="0" err="1" smtClean="0"/>
              <a:t>Fidler</a:t>
            </a:r>
            <a:r>
              <a:rPr lang="el-GR" sz="2800" dirty="0" smtClean="0"/>
              <a:t>, </a:t>
            </a:r>
            <a:r>
              <a:rPr lang="en-US" sz="2800" dirty="0" smtClean="0"/>
              <a:t>Most</a:t>
            </a:r>
            <a:r>
              <a:rPr lang="el-GR" sz="2800" dirty="0" smtClean="0"/>
              <a:t>, </a:t>
            </a:r>
            <a:r>
              <a:rPr lang="en-US" sz="2800" dirty="0" smtClean="0"/>
              <a:t>Booth</a:t>
            </a:r>
            <a:r>
              <a:rPr lang="el-GR" sz="2800" dirty="0" smtClean="0"/>
              <a:t>-</a:t>
            </a:r>
            <a:r>
              <a:rPr lang="en-US" sz="2800" dirty="0" err="1" smtClean="0"/>
              <a:t>LaForce</a:t>
            </a:r>
            <a:r>
              <a:rPr lang="el-GR" sz="2800" dirty="0" smtClean="0"/>
              <a:t>, &amp; </a:t>
            </a:r>
            <a:r>
              <a:rPr lang="en-US" sz="2800" dirty="0" smtClean="0"/>
              <a:t>Kelly</a:t>
            </a:r>
            <a:r>
              <a:rPr lang="el-GR" sz="2800" dirty="0" smtClean="0"/>
              <a:t>, 2006). </a:t>
            </a:r>
          </a:p>
        </p:txBody>
      </p:sp>
      <p:pic>
        <p:nvPicPr>
          <p:cNvPr id="39939" name="Picture 4" descr="I:\for Alevriadou pp\angrydown.jpg"/>
          <p:cNvPicPr>
            <a:picLocks noChangeAspect="1" noChangeArrowheads="1"/>
          </p:cNvPicPr>
          <p:nvPr/>
        </p:nvPicPr>
        <p:blipFill>
          <a:blip r:embed="rId2"/>
          <a:srcRect/>
          <a:stretch>
            <a:fillRect/>
          </a:stretch>
        </p:blipFill>
        <p:spPr bwMode="auto">
          <a:xfrm>
            <a:off x="7008813" y="5470525"/>
            <a:ext cx="2135187" cy="14001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a:xfrm>
            <a:off x="179388" y="404813"/>
            <a:ext cx="8785225" cy="6119812"/>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dirty="0" smtClean="0"/>
              <a:t>Το σύνδρομο </a:t>
            </a:r>
            <a:r>
              <a:rPr lang="en-US" sz="2400" dirty="0" smtClean="0"/>
              <a:t>Down</a:t>
            </a:r>
            <a:r>
              <a:rPr lang="el-GR" sz="2400" dirty="0" smtClean="0"/>
              <a:t> δίνει έναν καλά αναγνωρισμένο φαινότυπο, που περιλαμβάνει </a:t>
            </a:r>
            <a:endParaRPr lang="en-US" sz="2400" dirty="0" smtClean="0"/>
          </a:p>
          <a:p>
            <a:pPr marL="0" indent="0" eaLnBrk="1" hangingPunct="1">
              <a:lnSpc>
                <a:spcPct val="80000"/>
              </a:lnSpc>
              <a:buFont typeface="Wingdings" pitchFamily="2" charset="2"/>
              <a:buNone/>
              <a:defRPr/>
            </a:pPr>
            <a:endParaRPr lang="el-GR" sz="2400" dirty="0" smtClean="0"/>
          </a:p>
          <a:p>
            <a:pPr eaLnBrk="1" hangingPunct="1">
              <a:lnSpc>
                <a:spcPct val="80000"/>
              </a:lnSpc>
              <a:defRPr/>
            </a:pPr>
            <a:r>
              <a:rPr lang="el-GR" sz="2400" dirty="0" smtClean="0"/>
              <a:t>ιδιαίτερα χαρακτηριστικά του προσώπου και </a:t>
            </a:r>
            <a:r>
              <a:rPr lang="el-GR" sz="2400" dirty="0" err="1" smtClean="0"/>
              <a:t>μυοσκελετικά</a:t>
            </a:r>
            <a:r>
              <a:rPr lang="el-GR" sz="2400" dirty="0" smtClean="0"/>
              <a:t> χαρακτηριστικά</a:t>
            </a:r>
            <a:endParaRPr lang="en-US" sz="2400" dirty="0" smtClean="0"/>
          </a:p>
          <a:p>
            <a:pPr marL="0" indent="0" eaLnBrk="1" hangingPunct="1">
              <a:lnSpc>
                <a:spcPct val="80000"/>
              </a:lnSpc>
              <a:buFont typeface="Wingdings" pitchFamily="2" charset="2"/>
              <a:buNone/>
              <a:defRPr/>
            </a:pPr>
            <a:endParaRPr lang="el-GR" sz="2400" dirty="0" smtClean="0"/>
          </a:p>
          <a:p>
            <a:pPr eaLnBrk="1" hangingPunct="1">
              <a:lnSpc>
                <a:spcPct val="80000"/>
              </a:lnSpc>
              <a:defRPr/>
            </a:pPr>
            <a:r>
              <a:rPr lang="el-GR" sz="2400" dirty="0" smtClean="0"/>
              <a:t>αυξημένο κίνδυνο για ορισμένα σοβαρά προβλήματα υγείας (π.χ., συγγενείς καρδιοπάθειες, λευχαιμία, νόσο </a:t>
            </a:r>
            <a:r>
              <a:rPr lang="el-GR" sz="2400" dirty="0" err="1" smtClean="0"/>
              <a:t>Alzheimer</a:t>
            </a:r>
            <a:r>
              <a:rPr lang="el-GR" sz="2400" dirty="0" smtClean="0"/>
              <a:t>)</a:t>
            </a:r>
            <a:endParaRPr lang="en-US" sz="2400" dirty="0" smtClean="0"/>
          </a:p>
          <a:p>
            <a:pPr marL="0" indent="0" eaLnBrk="1" hangingPunct="1">
              <a:lnSpc>
                <a:spcPct val="80000"/>
              </a:lnSpc>
              <a:buFont typeface="Wingdings" pitchFamily="2" charset="2"/>
              <a:buNone/>
              <a:defRPr/>
            </a:pPr>
            <a:r>
              <a:rPr lang="el-GR" sz="2400" dirty="0" smtClean="0"/>
              <a:t> </a:t>
            </a:r>
          </a:p>
          <a:p>
            <a:pPr eaLnBrk="1" hangingPunct="1">
              <a:lnSpc>
                <a:spcPct val="80000"/>
              </a:lnSpc>
              <a:defRPr/>
            </a:pPr>
            <a:r>
              <a:rPr lang="el-GR" sz="2400" dirty="0" smtClean="0"/>
              <a:t>και νοητική αναπηρία (</a:t>
            </a:r>
            <a:r>
              <a:rPr lang="en-US" sz="2400" dirty="0" err="1" smtClean="0"/>
              <a:t>Antonarakis</a:t>
            </a:r>
            <a:r>
              <a:rPr lang="el-GR" sz="2400" dirty="0" smtClean="0"/>
              <a:t> &amp; </a:t>
            </a:r>
            <a:r>
              <a:rPr lang="el-GR" sz="2400" dirty="0" err="1" smtClean="0"/>
              <a:t>Epstein</a:t>
            </a:r>
            <a:r>
              <a:rPr lang="el-GR" sz="2400" dirty="0" smtClean="0"/>
              <a:t>, 2006)</a:t>
            </a:r>
          </a:p>
          <a:p>
            <a:pPr eaLnBrk="1" hangingPunct="1">
              <a:lnSpc>
                <a:spcPct val="80000"/>
              </a:lnSpc>
              <a:buFont typeface="Wingdings" pitchFamily="2" charset="2"/>
              <a:buNone/>
              <a:defRPr/>
            </a:pPr>
            <a:r>
              <a:rPr lang="el-GR" sz="2400" dirty="0" smtClean="0"/>
              <a:t>	αν και υπάρχει σημαντική μεταβλητότητα αυτών των χαρακτηριστικών μεταξύ των ατόμων με σύνδρομο </a:t>
            </a:r>
            <a:r>
              <a:rPr lang="en-US" sz="2400" dirty="0" smtClean="0"/>
              <a:t>Down</a:t>
            </a:r>
            <a:r>
              <a:rPr lang="el-GR" sz="2400" dirty="0" smtClean="0"/>
              <a:t>. </a:t>
            </a:r>
            <a:endParaRPr lang="en-US" sz="2400" dirty="0" smtClean="0"/>
          </a:p>
          <a:p>
            <a:pPr eaLnBrk="1" hangingPunct="1">
              <a:lnSpc>
                <a:spcPct val="80000"/>
              </a:lnSpc>
              <a:buFont typeface="Wingdings" pitchFamily="2" charset="2"/>
              <a:buNone/>
              <a:defRPr/>
            </a:pPr>
            <a:endParaRPr lang="en-US" sz="2400" dirty="0" smtClean="0"/>
          </a:p>
          <a:p>
            <a:pPr eaLnBrk="1" hangingPunct="1">
              <a:lnSpc>
                <a:spcPct val="80000"/>
              </a:lnSpc>
              <a:buFont typeface="Wingdings" pitchFamily="2" charset="2"/>
              <a:buNone/>
              <a:defRPr/>
            </a:pPr>
            <a:r>
              <a:rPr lang="el-GR" sz="2400" dirty="0" smtClean="0"/>
              <a:t>Παρόλα, βέβαια, τις γνωστικές δυσκολίες, παρουσιάζουν ένα ιδιαίτερο πρότυπο γνωστικών και γλωσσικών δυνατοτήτων και αδυναμιών, καθώς και λιγότερα προβλήματα προσαρμογής και ψυχοπαθολογίας (</a:t>
            </a:r>
            <a:r>
              <a:rPr lang="en-US" sz="2400" dirty="0" err="1" smtClean="0"/>
              <a:t>Dykens</a:t>
            </a:r>
            <a:r>
              <a:rPr lang="en-US" sz="2400" dirty="0" smtClean="0"/>
              <a:t> et al.</a:t>
            </a:r>
            <a:r>
              <a:rPr lang="el-GR" sz="2400" dirty="0" smtClean="0"/>
              <a:t>, 2000. </a:t>
            </a:r>
            <a:r>
              <a:rPr lang="el-GR" sz="2400" dirty="0" err="1" smtClean="0"/>
              <a:t>Nichols</a:t>
            </a:r>
            <a:r>
              <a:rPr lang="el-GR" sz="2400" dirty="0" smtClean="0"/>
              <a:t> </a:t>
            </a:r>
            <a:r>
              <a:rPr lang="en-US" sz="2400" dirty="0" smtClean="0"/>
              <a:t>et al</a:t>
            </a:r>
            <a:r>
              <a:rPr lang="el-GR" sz="2400" dirty="0" smtClean="0"/>
              <a:t>., 2004).</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6675" name="Rectangle 3"/>
          <p:cNvSpPr>
            <a:spLocks noGrp="1" noChangeArrowheads="1"/>
          </p:cNvSpPr>
          <p:nvPr>
            <p:ph type="body" idx="1"/>
          </p:nvPr>
        </p:nvSpPr>
        <p:spPr>
          <a:xfrm>
            <a:off x="468313" y="765175"/>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Σε άτομα άνω από 20 ετών, η επιθετικότητα, η καταθλιπτική συμπεριφορά και οι στερεοτυπικές αντιδράσεις συναντώνται πιο συχνά. Ο </a:t>
            </a:r>
            <a:r>
              <a:rPr lang="en-US" sz="2800" dirty="0" smtClean="0"/>
              <a:t>Myers</a:t>
            </a:r>
            <a:r>
              <a:rPr lang="el-GR" sz="2800" dirty="0" smtClean="0"/>
              <a:t> επίσης αναφέρει ότι, αν και τα παιδιά και οι έφηβοι με σύνδρομο </a:t>
            </a:r>
            <a:r>
              <a:rPr lang="en-US" sz="2800" dirty="0" smtClean="0"/>
              <a:t>Down</a:t>
            </a:r>
            <a:r>
              <a:rPr lang="el-GR" sz="2800" dirty="0" smtClean="0"/>
              <a:t> εμφανίζουν λιγότερο κίνδυνο να αναπτύξουν ψυχιατρική διαταραχή απ’ ό,τι τ’ άλλα άτομα με νοητική αναπηρία, ωστόσο παραμένουν σε μεγαλύτερο κίνδυνο σε σχέση με το γενικό πληθυσμό, κυρίως κατά την ενηλικίωση. </a:t>
            </a:r>
          </a:p>
          <a:p>
            <a:pPr eaLnBrk="1" hangingPunct="1">
              <a:lnSpc>
                <a:spcPct val="80000"/>
              </a:lnSpc>
              <a:defRPr/>
            </a:pPr>
            <a:endParaRPr lang="el-GR" sz="2800" dirty="0" smtClean="0"/>
          </a:p>
          <a:p>
            <a:pPr marL="0" indent="0" eaLnBrk="1" hangingPunct="1">
              <a:lnSpc>
                <a:spcPct val="80000"/>
              </a:lnSpc>
              <a:buFont typeface="Wingdings" pitchFamily="2" charset="2"/>
              <a:buNone/>
              <a:defRPr/>
            </a:pPr>
            <a:r>
              <a:rPr lang="el-GR" sz="2800" dirty="0" smtClean="0"/>
              <a:t>Γενικώς όμως τα άτομα με σύνδρομο </a:t>
            </a:r>
            <a:r>
              <a:rPr lang="en-US" sz="2800" dirty="0" smtClean="0"/>
              <a:t>Down</a:t>
            </a:r>
            <a:r>
              <a:rPr lang="el-GR" sz="2800" dirty="0" smtClean="0"/>
              <a:t> δεν παρουσιάζουν σημαντικά προβλήματα ψυχοπαθολογίας στην συμπεριφορά τους (</a:t>
            </a:r>
            <a:r>
              <a:rPr lang="el-GR" sz="2800" dirty="0" err="1" smtClean="0"/>
              <a:t>Chapman</a:t>
            </a:r>
            <a:r>
              <a:rPr lang="el-GR" sz="2800" dirty="0" smtClean="0"/>
              <a:t> &amp; </a:t>
            </a:r>
            <a:r>
              <a:rPr lang="el-GR" sz="2800" dirty="0" err="1" smtClean="0"/>
              <a:t>Hesketh</a:t>
            </a:r>
            <a:r>
              <a:rPr lang="el-GR" sz="2800" dirty="0" smtClean="0"/>
              <a:t>, 2000).</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7699" name="Rectangle 3"/>
          <p:cNvSpPr>
            <a:spLocks noGrp="1" noChangeArrowheads="1"/>
          </p:cNvSpPr>
          <p:nvPr>
            <p:ph type="body" idx="1"/>
          </p:nvPr>
        </p:nvSpPr>
        <p:spPr>
          <a:xfrm>
            <a:off x="539750" y="692150"/>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dirty="0" smtClean="0"/>
              <a:t>Τα παιδιά με σύνδρομο </a:t>
            </a:r>
            <a:r>
              <a:rPr lang="en-US" dirty="0" smtClean="0"/>
              <a:t>Down</a:t>
            </a:r>
            <a:r>
              <a:rPr lang="el-GR" dirty="0" smtClean="0"/>
              <a:t> βιώνουν προκλήσεις στο σχολείο, στην επαγγελματική και κοινωνική λειτουργικότητά τους και αυτές οι προκλήσεις, ίσως, εκλαμβάνονται ως διαταραχές της διάθεσης (άγχος ή κατάθλιψη), σωματικές ενοχλήσεις, κοινωνική απόσυρση ή αναστολή εργασίας  (</a:t>
            </a:r>
            <a:r>
              <a:rPr lang="en-US" dirty="0" smtClean="0"/>
              <a:t>Myers</a:t>
            </a:r>
            <a:r>
              <a:rPr lang="el-GR" dirty="0" smtClean="0"/>
              <a:t>, 1992). </a:t>
            </a:r>
          </a:p>
        </p:txBody>
      </p:sp>
      <p:pic>
        <p:nvPicPr>
          <p:cNvPr id="41987" name="Picture 4" descr="I:\for Alevriadou pp\downparents.jpg"/>
          <p:cNvPicPr>
            <a:picLocks noChangeAspect="1" noChangeArrowheads="1"/>
          </p:cNvPicPr>
          <p:nvPr/>
        </p:nvPicPr>
        <p:blipFill>
          <a:blip r:embed="rId2"/>
          <a:srcRect/>
          <a:stretch>
            <a:fillRect/>
          </a:stretch>
        </p:blipFill>
        <p:spPr bwMode="auto">
          <a:xfrm>
            <a:off x="5773738" y="4949825"/>
            <a:ext cx="2476500" cy="184785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8723" name="Rectangle 3"/>
          <p:cNvSpPr>
            <a:spLocks noGrp="1" noChangeArrowheads="1"/>
          </p:cNvSpPr>
          <p:nvPr>
            <p:ph type="body" idx="1"/>
          </p:nvPr>
        </p:nvSpPr>
        <p:spPr>
          <a:xfrm>
            <a:off x="468313" y="836613"/>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dirty="0" smtClean="0"/>
              <a:t>Πιο πρόσφατα η </a:t>
            </a:r>
            <a:r>
              <a:rPr lang="en-US" dirty="0" err="1" smtClean="0"/>
              <a:t>Dykens</a:t>
            </a:r>
            <a:r>
              <a:rPr lang="el-GR" dirty="0" smtClean="0"/>
              <a:t> (2007) έκανε παρόμοιες διαπιστώσεις σχετικά με τα παιδιά με σύνδρομο </a:t>
            </a:r>
            <a:r>
              <a:rPr lang="en-US" dirty="0" smtClean="0"/>
              <a:t>Down</a:t>
            </a:r>
            <a:r>
              <a:rPr lang="el-GR" dirty="0" smtClean="0"/>
              <a:t>, ενισχύοντας τα προηγούμενα δεδομένα ότι τα άτομα αυτά διατρέχουν μικρότερο κίνδυνο να εκδηλώσουν ψυχοπαθολογία σε σχέση με τις άλλες ομάδες παιδιών με νοητική αναπηρία.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1" name="Rectangle 3"/>
          <p:cNvSpPr>
            <a:spLocks noGrp="1" noChangeArrowheads="1"/>
          </p:cNvSpPr>
          <p:nvPr>
            <p:ph type="body" idx="1"/>
          </p:nvPr>
        </p:nvSpPr>
        <p:spPr>
          <a:xfrm>
            <a:off x="468313" y="908050"/>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800" dirty="0" smtClean="0"/>
              <a:t>Δεν υπάρχουν όμως χαρακτηριστικές συμπεριφορές που να συνδέονται με το σύνδρομο </a:t>
            </a:r>
            <a:r>
              <a:rPr lang="en-US" sz="2800" dirty="0" smtClean="0"/>
              <a:t>Down</a:t>
            </a:r>
            <a:r>
              <a:rPr lang="el-GR" sz="2800" dirty="0" smtClean="0"/>
              <a:t>, καθώς μπορούν να εκδηλώσουν μια ποικιλία συμπεριφορών που συναντάμε και στα παιδιά τυπικής ανάπτυξης.</a:t>
            </a:r>
          </a:p>
          <a:p>
            <a:pPr eaLnBrk="1" hangingPunct="1">
              <a:lnSpc>
                <a:spcPct val="90000"/>
              </a:lnSpc>
              <a:defRPr/>
            </a:pPr>
            <a:r>
              <a:rPr lang="el-GR" sz="2800" dirty="0" smtClean="0"/>
              <a:t> Η ισχυρογνωμοσύνη, η επιθετικότητα, η απόσυρση, και οι </a:t>
            </a:r>
            <a:r>
              <a:rPr lang="el-GR" sz="2800" dirty="0" err="1" smtClean="0"/>
              <a:t>αυτοτραυματικές</a:t>
            </a:r>
            <a:r>
              <a:rPr lang="el-GR" sz="2800" dirty="0" smtClean="0"/>
              <a:t> συμπεριφορές είναι μερικές από τις αντιδράσεις που συναντάμε πιο συχνά και προκαλούν συχνά ματαίωση και απογοήτευση σε γονείς και εκπαιδευτικούς.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I:\for Alevriadou pp\kdispla.jpg"/>
          <p:cNvPicPr>
            <a:picLocks noChangeAspect="1" noChangeArrowheads="1"/>
          </p:cNvPicPr>
          <p:nvPr/>
        </p:nvPicPr>
        <p:blipFill>
          <a:blip r:embed="rId2"/>
          <a:srcRect/>
          <a:stretch>
            <a:fillRect/>
          </a:stretch>
        </p:blipFill>
        <p:spPr bwMode="auto">
          <a:xfrm>
            <a:off x="2484438" y="1268413"/>
            <a:ext cx="3959225" cy="3048000"/>
          </a:xfrm>
          <a:prstGeom prst="rect">
            <a:avLst/>
          </a:prstGeom>
          <a:noFill/>
          <a:ln w="9525">
            <a:noFill/>
            <a:miter lim="800000"/>
            <a:headEnd/>
            <a:tailEnd/>
          </a:ln>
        </p:spPr>
      </p:pic>
      <p:sp>
        <p:nvSpPr>
          <p:cNvPr id="2" name="Τίτλος 1"/>
          <p:cNvSpPr>
            <a:spLocks noGrp="1"/>
          </p:cNvSpPr>
          <p:nvPr>
            <p:ph type="title"/>
          </p:nvPr>
        </p:nvSpPr>
        <p:spPr>
          <a:xfrm>
            <a:off x="349250" y="4508500"/>
            <a:ext cx="8229600" cy="1143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b="1" dirty="0" smtClean="0"/>
              <a:t>Ευχαριστώ πολύ για την προσοχή σας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274638"/>
            <a:ext cx="8229600" cy="4905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4000" b="1" smtClean="0"/>
              <a:t>Γνωστικό Πρότυπο</a:t>
            </a:r>
          </a:p>
        </p:txBody>
      </p:sp>
      <p:sp>
        <p:nvSpPr>
          <p:cNvPr id="133123" name="Rectangle 3"/>
          <p:cNvSpPr>
            <a:spLocks noGrp="1" noChangeArrowheads="1"/>
          </p:cNvSpPr>
          <p:nvPr>
            <p:ph type="body" idx="1"/>
          </p:nvPr>
        </p:nvSpPr>
        <p:spPr>
          <a:xfrm>
            <a:off x="468313" y="836613"/>
            <a:ext cx="8280400" cy="5688012"/>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400" smtClean="0"/>
              <a:t>Σύμφωνα με το γνωστικό τους πρότυπο, τα παιδιά με σύνδρομο </a:t>
            </a:r>
            <a:r>
              <a:rPr lang="en-US" sz="2400" smtClean="0"/>
              <a:t>Down</a:t>
            </a:r>
            <a:r>
              <a:rPr lang="en-US" sz="2400" b="1" smtClean="0"/>
              <a:t> </a:t>
            </a:r>
            <a:r>
              <a:rPr lang="el-GR" sz="2400" smtClean="0"/>
              <a:t>παρουσιάζουν δυνατότητες ως προς την οπτικο-αντιληπτική τους ικανότητα και οπτική μνήμη, σε αντιδιαστολή με την ακουστική επεξεργασία και τη λεκτική βραχύχρονη μνήμη (</a:t>
            </a:r>
            <a:r>
              <a:rPr lang="en-US" sz="2400" smtClean="0"/>
              <a:t>Fisher</a:t>
            </a:r>
            <a:r>
              <a:rPr lang="el-GR" sz="2400" smtClean="0"/>
              <a:t>, 2001. Frenkel &amp; Bourdin, 2009. </a:t>
            </a:r>
            <a:r>
              <a:rPr lang="en-US" sz="2400" smtClean="0"/>
              <a:t>Lafranchi</a:t>
            </a:r>
            <a:r>
              <a:rPr lang="el-GR" sz="2400" smtClean="0"/>
              <a:t> </a:t>
            </a:r>
            <a:r>
              <a:rPr lang="en-US" sz="2400" smtClean="0"/>
              <a:t>et al.</a:t>
            </a:r>
            <a:r>
              <a:rPr lang="el-GR" sz="2400" smtClean="0"/>
              <a:t>, 2004. </a:t>
            </a:r>
            <a:r>
              <a:rPr lang="en-US" sz="2400" smtClean="0"/>
              <a:t>Purser</a:t>
            </a:r>
            <a:r>
              <a:rPr lang="el-GR" sz="2400" smtClean="0"/>
              <a:t> &amp; </a:t>
            </a:r>
            <a:r>
              <a:rPr lang="en-US" sz="2400" smtClean="0"/>
              <a:t>Jarrold</a:t>
            </a:r>
            <a:r>
              <a:rPr lang="el-GR" sz="2400" smtClean="0"/>
              <a:t>, 2005).</a:t>
            </a:r>
          </a:p>
          <a:p>
            <a:pPr eaLnBrk="1" hangingPunct="1">
              <a:lnSpc>
                <a:spcPct val="90000"/>
              </a:lnSpc>
              <a:buFont typeface="Wingdings" pitchFamily="2" charset="2"/>
              <a:buNone/>
              <a:defRPr/>
            </a:pPr>
            <a:endParaRPr lang="el-GR" sz="2400" smtClean="0"/>
          </a:p>
          <a:p>
            <a:pPr eaLnBrk="1" hangingPunct="1">
              <a:lnSpc>
                <a:spcPct val="90000"/>
              </a:lnSpc>
              <a:buFont typeface="Wingdings" pitchFamily="2" charset="2"/>
              <a:buNone/>
              <a:defRPr/>
            </a:pPr>
            <a:endParaRPr lang="el-GR" sz="2400" smtClean="0"/>
          </a:p>
          <a:p>
            <a:pPr eaLnBrk="1" hangingPunct="1">
              <a:lnSpc>
                <a:spcPct val="90000"/>
              </a:lnSpc>
              <a:buFont typeface="Wingdings" pitchFamily="2" charset="2"/>
              <a:buNone/>
              <a:defRPr/>
            </a:pPr>
            <a:endParaRPr lang="en-US" sz="2400" smtClean="0"/>
          </a:p>
          <a:p>
            <a:pPr eaLnBrk="1" hangingPunct="1">
              <a:lnSpc>
                <a:spcPct val="90000"/>
              </a:lnSpc>
              <a:defRPr/>
            </a:pPr>
            <a:r>
              <a:rPr lang="el-GR" sz="2800" smtClean="0"/>
              <a:t> </a:t>
            </a:r>
            <a:r>
              <a:rPr lang="el-GR" sz="2400" smtClean="0"/>
              <a:t>Ως προς την ακουστική αντίληψη και επεξεργασία των ατόμων με σύνδρομο </a:t>
            </a:r>
            <a:r>
              <a:rPr lang="en-US" sz="2400" smtClean="0"/>
              <a:t>Down</a:t>
            </a:r>
            <a:r>
              <a:rPr lang="el-GR" sz="2400" smtClean="0"/>
              <a:t> έχουν σημειωθεί σημαντικά ελλείμματα στην ακουστικο-κινητική δίοδο και γενικά αργή ακουστική επεξεργασία πληροφοριών. Η εισαγωγή-εξαγωγή πληροφοριών καθυστερεί στα ακουστικο-φωνολογικά κανάλια, ενώ γίνεται γρηγορότερα στα οπτικο-κινητικά κανάλια (</a:t>
            </a:r>
            <a:r>
              <a:rPr lang="en-US" sz="2400" smtClean="0"/>
              <a:t>Pueschel</a:t>
            </a:r>
            <a:r>
              <a:rPr lang="el-GR" sz="2400" smtClean="0"/>
              <a:t> &amp; </a:t>
            </a:r>
            <a:r>
              <a:rPr lang="en-US" sz="2400" smtClean="0"/>
              <a:t>Hopman</a:t>
            </a:r>
            <a:r>
              <a:rPr lang="el-GR" sz="2400" smtClean="0"/>
              <a:t>, 1993).</a:t>
            </a:r>
          </a:p>
        </p:txBody>
      </p:sp>
      <p:pic>
        <p:nvPicPr>
          <p:cNvPr id="14340" name="Picture 4" descr="αμεα9"/>
          <p:cNvPicPr>
            <a:picLocks noChangeAspect="1" noChangeArrowheads="1"/>
          </p:cNvPicPr>
          <p:nvPr/>
        </p:nvPicPr>
        <p:blipFill>
          <a:blip r:embed="rId2"/>
          <a:srcRect/>
          <a:stretch>
            <a:fillRect/>
          </a:stretch>
        </p:blipFill>
        <p:spPr bwMode="auto">
          <a:xfrm>
            <a:off x="3779838" y="2960688"/>
            <a:ext cx="1190625" cy="14763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b="1" smtClean="0"/>
              <a:t>Γλώσσα και Σύνδρομο </a:t>
            </a:r>
            <a:r>
              <a:rPr lang="en-US" b="1" smtClean="0"/>
              <a:t>Down</a:t>
            </a:r>
            <a:endParaRPr lang="el-GR" b="1" smtClean="0"/>
          </a:p>
        </p:txBody>
      </p:sp>
      <p:sp>
        <p:nvSpPr>
          <p:cNvPr id="134147"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400" smtClean="0"/>
              <a:t>Μια</a:t>
            </a:r>
            <a:r>
              <a:rPr lang="en-US" sz="2400" smtClean="0"/>
              <a:t> </a:t>
            </a:r>
            <a:r>
              <a:rPr lang="el-GR" sz="2400" smtClean="0"/>
              <a:t>σειρά</a:t>
            </a:r>
            <a:r>
              <a:rPr lang="en-US" sz="2400" smtClean="0"/>
              <a:t> </a:t>
            </a:r>
            <a:r>
              <a:rPr lang="el-GR" sz="2400" smtClean="0"/>
              <a:t>άλλων</a:t>
            </a:r>
            <a:r>
              <a:rPr lang="en-US" sz="2400" smtClean="0"/>
              <a:t> </a:t>
            </a:r>
            <a:r>
              <a:rPr lang="el-GR" sz="2400" smtClean="0"/>
              <a:t>ερευνών</a:t>
            </a:r>
            <a:r>
              <a:rPr lang="en-US" sz="2400" smtClean="0"/>
              <a:t> (Abbeduto, Warren, &amp; Conners, 2007. Levy, Tannenbaum, &amp; Ornoy, 2000. Nadel</a:t>
            </a:r>
            <a:r>
              <a:rPr lang="el-GR" sz="2400" smtClean="0"/>
              <a:t> &amp; </a:t>
            </a:r>
            <a:r>
              <a:rPr lang="en-US" sz="2400" smtClean="0"/>
              <a:t>Rosenthal</a:t>
            </a:r>
            <a:r>
              <a:rPr lang="el-GR" sz="2400" smtClean="0"/>
              <a:t>, 1995. </a:t>
            </a:r>
            <a:r>
              <a:rPr lang="en-US" sz="2400" smtClean="0"/>
              <a:t>Rondal</a:t>
            </a:r>
            <a:r>
              <a:rPr lang="el-GR" sz="2400" smtClean="0"/>
              <a:t> &amp; </a:t>
            </a:r>
            <a:r>
              <a:rPr lang="en-US" sz="2400" smtClean="0"/>
              <a:t>Edwards</a:t>
            </a:r>
            <a:r>
              <a:rPr lang="el-GR" sz="2400" smtClean="0"/>
              <a:t>, 1997. </a:t>
            </a:r>
            <a:r>
              <a:rPr lang="en-US" sz="2400" smtClean="0"/>
              <a:t>Rondal</a:t>
            </a:r>
            <a:r>
              <a:rPr lang="el-GR" sz="2400" smtClean="0"/>
              <a:t>, </a:t>
            </a:r>
            <a:r>
              <a:rPr lang="en-US" sz="2400" smtClean="0"/>
              <a:t>Hodapp</a:t>
            </a:r>
            <a:r>
              <a:rPr lang="el-GR" sz="2400" smtClean="0"/>
              <a:t>, </a:t>
            </a:r>
            <a:r>
              <a:rPr lang="en-US" sz="2400" smtClean="0"/>
              <a:t>Soresi</a:t>
            </a:r>
            <a:r>
              <a:rPr lang="el-GR" sz="2400" smtClean="0"/>
              <a:t>, </a:t>
            </a:r>
            <a:r>
              <a:rPr lang="en-US" sz="2400" smtClean="0"/>
              <a:t>Dykens</a:t>
            </a:r>
            <a:r>
              <a:rPr lang="el-GR" sz="2400" smtClean="0"/>
              <a:t>, &amp; </a:t>
            </a:r>
            <a:r>
              <a:rPr lang="en-US" sz="2400" smtClean="0"/>
              <a:t>Nota</a:t>
            </a:r>
            <a:r>
              <a:rPr lang="el-GR" sz="2400" smtClean="0"/>
              <a:t>, 2004), που μελετούν τις γλωσσικές δεξιότητες των ατόμων με σύνδρομο </a:t>
            </a:r>
            <a:r>
              <a:rPr lang="en-US" sz="2400" smtClean="0"/>
              <a:t>Down</a:t>
            </a:r>
            <a:r>
              <a:rPr lang="el-GR" sz="2400" smtClean="0"/>
              <a:t>, έδειξαν ότι η γραμματική και η άρθρωση είναι σχετικά φτωχές και φαίνεται να λειτουργούν με διακριτό τρόπο από τη σημασιολογία και την πραγματολογία, που ανήκουν στις γνωστικές δυνατότητες του συνδρόμου. </a:t>
            </a:r>
          </a:p>
        </p:txBody>
      </p:sp>
      <p:pic>
        <p:nvPicPr>
          <p:cNvPr id="15364" name="Picture 4" descr="νταουν2"/>
          <p:cNvPicPr>
            <a:picLocks noChangeAspect="1" noChangeArrowheads="1"/>
          </p:cNvPicPr>
          <p:nvPr/>
        </p:nvPicPr>
        <p:blipFill>
          <a:blip r:embed="rId2"/>
          <a:srcRect/>
          <a:stretch>
            <a:fillRect/>
          </a:stretch>
        </p:blipFill>
        <p:spPr bwMode="auto">
          <a:xfrm>
            <a:off x="5219700" y="4868863"/>
            <a:ext cx="2628900" cy="17430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1" name="Rectangle 3"/>
          <p:cNvSpPr>
            <a:spLocks noGrp="1" noChangeArrowheads="1"/>
          </p:cNvSpPr>
          <p:nvPr>
            <p:ph type="body" idx="1"/>
          </p:nvPr>
        </p:nvSpPr>
        <p:spPr>
          <a:xfrm>
            <a:off x="457200" y="476250"/>
            <a:ext cx="8435975" cy="61214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800" smtClean="0"/>
              <a:t>Τα άτομα με σύνδρομο </a:t>
            </a:r>
            <a:r>
              <a:rPr lang="en-US" sz="2800" smtClean="0"/>
              <a:t>Down</a:t>
            </a:r>
            <a:r>
              <a:rPr lang="el-GR" sz="2800" smtClean="0"/>
              <a:t> παρουσιάζουν φτωχή ικανότητα και ως προς τη βραχύχρονη φωνολογική αποθήκευση, γεγονός που προκαλεί μεγαλύτερες δυσκολίες και καθυστερήσεις, όχι όμως ποιοτικές αποκλίσεις στην απόκτηση του λεξιλογίου στα άτομα αυτά απ’ ό,τι στα άτομα με νοητική αναπηρία (</a:t>
            </a:r>
            <a:r>
              <a:rPr lang="en-US" sz="2800" smtClean="0"/>
              <a:t>Burack</a:t>
            </a:r>
            <a:r>
              <a:rPr lang="el-GR" sz="2800" smtClean="0"/>
              <a:t>, </a:t>
            </a:r>
            <a:r>
              <a:rPr lang="en-US" sz="2800" smtClean="0"/>
              <a:t>Hodapp</a:t>
            </a:r>
            <a:r>
              <a:rPr lang="el-GR" sz="2800" smtClean="0"/>
              <a:t>, &amp; </a:t>
            </a:r>
            <a:r>
              <a:rPr lang="en-US" sz="2800" smtClean="0"/>
              <a:t>Zigler</a:t>
            </a:r>
            <a:r>
              <a:rPr lang="el-GR" sz="2800" smtClean="0"/>
              <a:t>, 1988. </a:t>
            </a:r>
            <a:r>
              <a:rPr lang="en-US" sz="2800" smtClean="0"/>
              <a:t>Laws</a:t>
            </a:r>
            <a:r>
              <a:rPr lang="el-GR" sz="2800" smtClean="0"/>
              <a:t>, 2010. </a:t>
            </a:r>
            <a:r>
              <a:rPr lang="en-US" sz="2800" smtClean="0"/>
              <a:t>Rosenberg</a:t>
            </a:r>
            <a:r>
              <a:rPr lang="el-GR" sz="2800" smtClean="0"/>
              <a:t> &amp; </a:t>
            </a:r>
            <a:r>
              <a:rPr lang="en-US" sz="2800" smtClean="0"/>
              <a:t>Abbeduto</a:t>
            </a:r>
            <a:r>
              <a:rPr lang="el-GR" sz="2800" smtClean="0"/>
              <a:t>, 1993). Οι έρευνες επίσης με συνέπεια προτείνουν, ότι οι καλές δεξιότητες στη λεκτική βραχύχρονη μνήμη αποτελούν σημαντικό προβλεπτικό παράγοντα για την ενίσχυση των γλωσσικών ικανοτήτων στα άτομα με σύνδρομο </a:t>
            </a:r>
            <a:r>
              <a:rPr lang="en-US" sz="2800" smtClean="0"/>
              <a:t>Down</a:t>
            </a:r>
            <a:r>
              <a:rPr lang="el-GR" sz="2800" smtClean="0"/>
              <a:t> (</a:t>
            </a:r>
            <a:r>
              <a:rPr lang="en-US" sz="2800" smtClean="0"/>
              <a:t>Laws</a:t>
            </a:r>
            <a:r>
              <a:rPr lang="el-GR" sz="2800" smtClean="0"/>
              <a:t> &amp; </a:t>
            </a:r>
            <a:r>
              <a:rPr lang="en-US" sz="2800" smtClean="0"/>
              <a:t>Gunn</a:t>
            </a:r>
            <a:r>
              <a:rPr lang="el-GR" sz="2800" smtClean="0"/>
              <a:t>, 2002. 2004).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5" name="Rectangle 3"/>
          <p:cNvSpPr>
            <a:spLocks noGrp="1" noChangeArrowheads="1"/>
          </p:cNvSpPr>
          <p:nvPr>
            <p:ph type="body" idx="1"/>
          </p:nvPr>
        </p:nvSpPr>
        <p:spPr>
          <a:xfrm>
            <a:off x="457200" y="620713"/>
            <a:ext cx="8229600" cy="59769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smtClean="0"/>
              <a:t>Τα ευρήματα δείχνουν ότι τα παιδιά με σύνδρομο </a:t>
            </a:r>
            <a:r>
              <a:rPr lang="en-US" sz="2800" smtClean="0"/>
              <a:t>Down</a:t>
            </a:r>
            <a:r>
              <a:rPr lang="el-GR" sz="2800" smtClean="0"/>
              <a:t> δεν παρουσιάζουν προβλήματα στην κατανόηση της γλώσσας, η οποία, είτε είναι συμβατή με τη μη λεκτική νοητική ηλικία (</a:t>
            </a:r>
            <a:r>
              <a:rPr lang="en-US" sz="2800" smtClean="0"/>
              <a:t>Vicari</a:t>
            </a:r>
            <a:r>
              <a:rPr lang="el-GR" sz="2800" smtClean="0"/>
              <a:t>, </a:t>
            </a:r>
            <a:r>
              <a:rPr lang="en-US" sz="2800" smtClean="0"/>
              <a:t>Caselli</a:t>
            </a:r>
            <a:r>
              <a:rPr lang="el-GR" sz="2800" smtClean="0"/>
              <a:t>, &amp; </a:t>
            </a:r>
            <a:r>
              <a:rPr lang="en-US" sz="2800" smtClean="0"/>
              <a:t>Tonucci</a:t>
            </a:r>
            <a:r>
              <a:rPr lang="el-GR" sz="2800" smtClean="0"/>
              <a:t>, 2000), είτε είναι υψηλότερη από τη μη λεκτική νοητική ηλικία (</a:t>
            </a:r>
            <a:r>
              <a:rPr lang="en-US" sz="2800" smtClean="0"/>
              <a:t>Glenn</a:t>
            </a:r>
            <a:r>
              <a:rPr lang="el-GR" sz="2800" smtClean="0"/>
              <a:t> &amp; </a:t>
            </a:r>
            <a:r>
              <a:rPr lang="en-US" sz="2800" smtClean="0"/>
              <a:t>Cunningham</a:t>
            </a:r>
            <a:r>
              <a:rPr lang="el-GR" sz="2800" smtClean="0"/>
              <a:t>, 2005). Οι δυσκολίες αφορούν κυρίως στην παραγωγή του λόγου και όχι στην κατανόηση της γλώσσας (</a:t>
            </a:r>
            <a:r>
              <a:rPr lang="en-US" sz="2800" smtClean="0"/>
              <a:t>Ypsilanti</a:t>
            </a:r>
            <a:r>
              <a:rPr lang="el-GR" sz="2800" smtClean="0"/>
              <a:t>, </a:t>
            </a:r>
            <a:r>
              <a:rPr lang="en-US" sz="2800" smtClean="0"/>
              <a:t>Grouios</a:t>
            </a:r>
            <a:r>
              <a:rPr lang="el-GR" sz="2800" smtClean="0"/>
              <a:t>, </a:t>
            </a:r>
            <a:r>
              <a:rPr lang="en-US" sz="2800" smtClean="0"/>
              <a:t>Alevriadou</a:t>
            </a:r>
            <a:r>
              <a:rPr lang="el-GR" sz="2800" smtClean="0"/>
              <a:t>, &amp; </a:t>
            </a:r>
            <a:r>
              <a:rPr lang="en-US" sz="2800" smtClean="0"/>
              <a:t>Tsapkini</a:t>
            </a:r>
            <a:r>
              <a:rPr lang="el-GR" sz="2800" smtClean="0"/>
              <a:t>, 2005). </a:t>
            </a:r>
            <a:endParaRPr lang="en-US" sz="2800" smtClean="0"/>
          </a:p>
        </p:txBody>
      </p:sp>
      <p:pic>
        <p:nvPicPr>
          <p:cNvPr id="17411" name="Picture 4" descr="αμεα8"/>
          <p:cNvPicPr>
            <a:picLocks noChangeAspect="1" noChangeArrowheads="1"/>
          </p:cNvPicPr>
          <p:nvPr/>
        </p:nvPicPr>
        <p:blipFill>
          <a:blip r:embed="rId2"/>
          <a:srcRect/>
          <a:stretch>
            <a:fillRect/>
          </a:stretch>
        </p:blipFill>
        <p:spPr bwMode="auto">
          <a:xfrm>
            <a:off x="2843213" y="4365625"/>
            <a:ext cx="3167062" cy="226218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9" name="Rectangle 3"/>
          <p:cNvSpPr>
            <a:spLocks noGrp="1" noChangeArrowheads="1"/>
          </p:cNvSpPr>
          <p:nvPr>
            <p:ph type="body" idx="1"/>
          </p:nvPr>
        </p:nvSpPr>
        <p:spPr>
          <a:xfrm>
            <a:off x="468313" y="982663"/>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dirty="0" smtClean="0"/>
              <a:t>Η </a:t>
            </a:r>
            <a:r>
              <a:rPr lang="en-US" dirty="0" smtClean="0"/>
              <a:t>Fowler</a:t>
            </a:r>
            <a:r>
              <a:rPr lang="el-GR" dirty="0" smtClean="0"/>
              <a:t> (1998) στην έρευνα της διαπίστωσε ότι υπάρχουν γλωσσικά στάδια στα άτομα με σύνδρομο </a:t>
            </a:r>
            <a:r>
              <a:rPr lang="en-US" dirty="0" smtClean="0"/>
              <a:t>Down</a:t>
            </a:r>
            <a:r>
              <a:rPr lang="el-GR" dirty="0" smtClean="0"/>
              <a:t>, όπου ενυπάρχει η στασιμότητα και η ανάπτυξη. Εδώ φαίνεται να παίζει ρόλο τόσο η χρονολογική</a:t>
            </a:r>
            <a:r>
              <a:rPr lang="en-US" dirty="0" smtClean="0"/>
              <a:t>,</a:t>
            </a:r>
            <a:r>
              <a:rPr lang="el-GR" dirty="0" smtClean="0"/>
              <a:t> όσο και η νοητική ηλικία. Μάλιστα η ίδια θεωρεί ότι, κατά τη διάρκεια της ύστερης εφηβείας, τα άτομα με σύνδρομο </a:t>
            </a:r>
            <a:r>
              <a:rPr lang="en-US" dirty="0" smtClean="0"/>
              <a:t>Down</a:t>
            </a:r>
            <a:r>
              <a:rPr lang="el-GR" dirty="0" smtClean="0"/>
              <a:t> εμφανίζουν μια μέτρια αύξηση στη συντακτική κατανόηση και παραγωγή (</a:t>
            </a:r>
            <a:r>
              <a:rPr lang="el-GR" dirty="0" err="1" smtClean="0"/>
              <a:t>Abbeduto</a:t>
            </a:r>
            <a:r>
              <a:rPr lang="el-GR" dirty="0" smtClean="0"/>
              <a:t> </a:t>
            </a:r>
            <a:r>
              <a:rPr lang="el-GR" dirty="0" err="1" smtClean="0"/>
              <a:t>et</a:t>
            </a:r>
            <a:r>
              <a:rPr lang="el-GR" dirty="0" smtClean="0"/>
              <a:t> </a:t>
            </a:r>
            <a:r>
              <a:rPr lang="el-GR" dirty="0" err="1" smtClean="0"/>
              <a:t>al</a:t>
            </a:r>
            <a:r>
              <a:rPr lang="el-GR" dirty="0" smtClean="0"/>
              <a:t>., 2007</a:t>
            </a:r>
            <a:r>
              <a:rPr lang="en-US" dirty="0" smtClean="0"/>
              <a:t>).</a:t>
            </a:r>
            <a:endParaRPr lang="el-GR" dirty="0" smtClean="0"/>
          </a:p>
          <a:p>
            <a:pPr eaLnBrk="1" hangingPunct="1">
              <a:lnSpc>
                <a:spcPct val="80000"/>
              </a:lnSpc>
              <a:defRPr/>
            </a:pPr>
            <a:endParaRPr lang="el-GR"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b="1" i="1" dirty="0" smtClean="0"/>
              <a:t>Συναισθηματική ανάπτυξη</a:t>
            </a:r>
          </a:p>
        </p:txBody>
      </p:sp>
      <p:sp>
        <p:nvSpPr>
          <p:cNvPr id="139267"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400" dirty="0" smtClean="0"/>
              <a:t>Σύμφωνα με την ευρέως διαδεδομένη αντίληψη, τα παιδιά με σύνδρομο </a:t>
            </a:r>
            <a:r>
              <a:rPr lang="el-GR" sz="2400" dirty="0" err="1" smtClean="0"/>
              <a:t>Down</a:t>
            </a:r>
            <a:r>
              <a:rPr lang="el-GR" sz="2400" dirty="0" smtClean="0"/>
              <a:t> χαρακτηρίζονται ως άτομα ευχάριστα, χαριτωμένα και φιλικά (</a:t>
            </a:r>
            <a:r>
              <a:rPr lang="en-US" sz="2400" dirty="0" err="1" smtClean="0"/>
              <a:t>Fidler</a:t>
            </a:r>
            <a:r>
              <a:rPr lang="el-GR" sz="2400" dirty="0" smtClean="0"/>
              <a:t>, 2005. </a:t>
            </a:r>
            <a:r>
              <a:rPr lang="el-GR" sz="2400" dirty="0" err="1" smtClean="0"/>
              <a:t>Gibson</a:t>
            </a:r>
            <a:r>
              <a:rPr lang="el-GR" sz="2400" dirty="0" smtClean="0"/>
              <a:t>, 1978. </a:t>
            </a:r>
            <a:r>
              <a:rPr lang="en-US" sz="2400" dirty="0" err="1" smtClean="0"/>
              <a:t>Jahromi</a:t>
            </a:r>
            <a:r>
              <a:rPr lang="en-US" sz="2400" dirty="0" smtClean="0"/>
              <a:t> et al</a:t>
            </a:r>
            <a:r>
              <a:rPr lang="el-GR" sz="2400" dirty="0" smtClean="0"/>
              <a:t>., 2008. </a:t>
            </a:r>
            <a:r>
              <a:rPr lang="en-US" sz="2400" dirty="0" err="1" smtClean="0"/>
              <a:t>Ratekin</a:t>
            </a:r>
            <a:r>
              <a:rPr lang="el-GR" sz="2400" dirty="0" smtClean="0"/>
              <a:t>, 1996). </a:t>
            </a:r>
            <a:endParaRPr lang="en-US" sz="2400" dirty="0" smtClean="0"/>
          </a:p>
          <a:p>
            <a:pPr marL="0" indent="0" eaLnBrk="1" hangingPunct="1">
              <a:lnSpc>
                <a:spcPct val="90000"/>
              </a:lnSpc>
              <a:buFont typeface="Wingdings" pitchFamily="2" charset="2"/>
              <a:buNone/>
              <a:defRPr/>
            </a:pPr>
            <a:endParaRPr lang="en-US" sz="2800" dirty="0" smtClean="0"/>
          </a:p>
          <a:p>
            <a:pPr marL="0" indent="0" eaLnBrk="1" hangingPunct="1">
              <a:lnSpc>
                <a:spcPct val="90000"/>
              </a:lnSpc>
              <a:buFont typeface="Wingdings" pitchFamily="2" charset="2"/>
              <a:buNone/>
              <a:defRPr/>
            </a:pPr>
            <a:r>
              <a:rPr lang="el-GR" sz="2400" dirty="0" smtClean="0"/>
              <a:t>Ωστόσο όμως, εμφανίζονται πιο ανώριμα συναισθηματικά και κοινωνικά από τους τυπικά αναπτυσσόμενους συνομήλικούς τους, χρησιμοποιούν λιγότερες και πιο σύντομες συναισθηματικές εκφράσεις και εμφανίζουν λιγότερη λεκτική ανταπόκριση (βλ. και </a:t>
            </a:r>
            <a:r>
              <a:rPr lang="en-US" sz="2400" dirty="0" err="1" smtClean="0"/>
              <a:t>Abbeduto</a:t>
            </a:r>
            <a:r>
              <a:rPr lang="en-US" sz="2400" dirty="0" smtClean="0"/>
              <a:t> et al</a:t>
            </a:r>
            <a:r>
              <a:rPr lang="el-GR" sz="2400" dirty="0" smtClean="0"/>
              <a:t>., 2006. </a:t>
            </a:r>
            <a:r>
              <a:rPr lang="en-US" sz="2400" dirty="0" err="1" smtClean="0"/>
              <a:t>Dykens</a:t>
            </a:r>
            <a:r>
              <a:rPr lang="en-US" sz="2400" dirty="0" smtClean="0"/>
              <a:t> et al., </a:t>
            </a:r>
            <a:r>
              <a:rPr lang="el-GR" sz="2400" dirty="0" smtClean="0"/>
              <a:t>2000</a:t>
            </a:r>
            <a:r>
              <a:rPr lang="de-DE" sz="2400" dirty="0" smtClean="0"/>
              <a:t>. </a:t>
            </a:r>
            <a:r>
              <a:rPr lang="de-DE" sz="2400" dirty="0" err="1" smtClean="0"/>
              <a:t>Hazlett</a:t>
            </a:r>
            <a:r>
              <a:rPr lang="el-GR" sz="2400" dirty="0" smtClean="0"/>
              <a:t> </a:t>
            </a:r>
            <a:r>
              <a:rPr lang="en-US" sz="2400" dirty="0" smtClean="0"/>
              <a:t>et al.</a:t>
            </a:r>
            <a:r>
              <a:rPr lang="de-DE" sz="2400" dirty="0" smtClean="0"/>
              <a:t>, 2010. </a:t>
            </a:r>
            <a:r>
              <a:rPr lang="en-US" sz="2400" dirty="0" err="1" smtClean="0"/>
              <a:t>Rondal</a:t>
            </a:r>
            <a:r>
              <a:rPr lang="en-US" sz="2400" dirty="0" smtClean="0"/>
              <a:t> et al</a:t>
            </a:r>
            <a:r>
              <a:rPr lang="el-GR" sz="2400" dirty="0" smtClean="0"/>
              <a:t>.,</a:t>
            </a:r>
            <a:r>
              <a:rPr lang="en-US" sz="2400" dirty="0" smtClean="0"/>
              <a:t> </a:t>
            </a:r>
            <a:r>
              <a:rPr lang="el-GR" sz="2400" dirty="0" smtClean="0"/>
              <a:t>2004). </a:t>
            </a:r>
          </a:p>
        </p:txBody>
      </p:sp>
    </p:spTree>
  </p:cSld>
  <p:clrMapOvr>
    <a:masterClrMapping/>
  </p:clrMapOvr>
</p:sld>
</file>

<file path=ppt/theme/theme1.xml><?xml version="1.0" encoding="utf-8"?>
<a:theme xmlns:a="http://schemas.openxmlformats.org/drawingml/2006/main" name="Ψηφιακές κουκκίδες">
  <a:themeElements>
    <a:clrScheme name="Ψηφιακές κουκκίδες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Ψηφιακές κουκκίδες">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Ψηφιακές κουκκίδες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Ψηφιακές κουκκίδες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Ψηφιακές κουκκίδες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Ψηφιακές κουκκίδες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Ψηφιακές κουκκίδες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Ψηφιακές κουκκίδες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Ψηφιακές κουκκίδες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Ψηφιακές κουκκίδες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Ψηφιακές κουκκίδες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Digital Dots</Template>
  <TotalTime>616</TotalTime>
  <Words>2702</Words>
  <Application>Microsoft Office PowerPoint</Application>
  <PresentationFormat>On-screen Show (4:3)</PresentationFormat>
  <Paragraphs>91</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Wingdings</vt:lpstr>
      <vt:lpstr>Calibri</vt:lpstr>
      <vt:lpstr>Trebuchet MS</vt:lpstr>
      <vt:lpstr>Ψηφιακές κουκκίδες</vt:lpstr>
      <vt:lpstr>Κοινωνική και συναισθηματική ανάπτυξη των ατόμων με νοητική αναπηρία και σύνδρομο Down</vt:lpstr>
      <vt:lpstr>Νευροψυχολογικό και συμπεριφορικό πρότυπο ατόμων με σύνδρομο Down</vt:lpstr>
      <vt:lpstr>Slide 3</vt:lpstr>
      <vt:lpstr>Γνωστικό Πρότυπο</vt:lpstr>
      <vt:lpstr>Γλώσσα και Σύνδρομο Down</vt:lpstr>
      <vt:lpstr>Slide 6</vt:lpstr>
      <vt:lpstr>Slide 7</vt:lpstr>
      <vt:lpstr>Slide 8</vt:lpstr>
      <vt:lpstr>Συναισθηματική ανάπτυξη</vt:lpstr>
      <vt:lpstr>Slide 10</vt:lpstr>
      <vt:lpstr>Slide 11</vt:lpstr>
      <vt:lpstr>Slide 12</vt:lpstr>
      <vt:lpstr>Αναγνώριση συναισθήματος και σύνδρομο down</vt:lpstr>
      <vt:lpstr>Προκοινωνικές συμπεριφορές και σύνδρομο down</vt:lpstr>
      <vt:lpstr>Slide 15</vt:lpstr>
      <vt:lpstr>Slide 16</vt:lpstr>
      <vt:lpstr>Slide 17</vt:lpstr>
      <vt:lpstr>Συναισθήματα και σύνδρομο  down</vt:lpstr>
      <vt:lpstr>Slide 19</vt:lpstr>
      <vt:lpstr>Slide 20</vt:lpstr>
      <vt:lpstr>Slide 21</vt:lpstr>
      <vt:lpstr>Φιλίες και σύνδρομο</vt:lpstr>
      <vt:lpstr>Slide 23</vt:lpstr>
      <vt:lpstr>Slide 24</vt:lpstr>
      <vt:lpstr>Ένταξη και κοινωνικές δεξιότητες </vt:lpstr>
      <vt:lpstr>Slide 26</vt:lpstr>
      <vt:lpstr>Slide 27</vt:lpstr>
      <vt:lpstr>Προβλήματα συμπεριφοράς</vt:lpstr>
      <vt:lpstr>Slide 29</vt:lpstr>
      <vt:lpstr>Slide 30</vt:lpstr>
      <vt:lpstr>Slide 31</vt:lpstr>
      <vt:lpstr>Slide 32</vt:lpstr>
      <vt:lpstr>Slide 33</vt:lpstr>
      <vt:lpstr>Ευχαριστώ πολύ για την προσοχή σας</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25</cp:revision>
  <dcterms:created xsi:type="dcterms:W3CDTF">2011-10-11T14:04:45Z</dcterms:created>
  <dcterms:modified xsi:type="dcterms:W3CDTF">2018-03-17T15:29:54Z</dcterms:modified>
</cp:coreProperties>
</file>