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423" r:id="rId3"/>
    <p:sldId id="424" r:id="rId4"/>
    <p:sldId id="425" r:id="rId5"/>
    <p:sldId id="426" r:id="rId6"/>
    <p:sldId id="331" r:id="rId7"/>
    <p:sldId id="404" r:id="rId8"/>
    <p:sldId id="405" r:id="rId9"/>
    <p:sldId id="406" r:id="rId10"/>
    <p:sldId id="407" r:id="rId11"/>
    <p:sldId id="409" r:id="rId12"/>
    <p:sldId id="408" r:id="rId13"/>
    <p:sldId id="410" r:id="rId14"/>
    <p:sldId id="411" r:id="rId15"/>
    <p:sldId id="412" r:id="rId16"/>
    <p:sldId id="413" r:id="rId17"/>
    <p:sldId id="414" r:id="rId18"/>
    <p:sldId id="415" r:id="rId19"/>
    <p:sldId id="342" r:id="rId20"/>
    <p:sldId id="306" r:id="rId21"/>
    <p:sldId id="267" r:id="rId22"/>
    <p:sldId id="268" r:id="rId23"/>
    <p:sldId id="294" r:id="rId24"/>
    <p:sldId id="269" r:id="rId25"/>
    <p:sldId id="307" r:id="rId26"/>
    <p:sldId id="308" r:id="rId27"/>
    <p:sldId id="309" r:id="rId28"/>
    <p:sldId id="310" r:id="rId29"/>
    <p:sldId id="271" r:id="rId30"/>
    <p:sldId id="272" r:id="rId31"/>
    <p:sldId id="301" r:id="rId32"/>
    <p:sldId id="302" r:id="rId33"/>
    <p:sldId id="346" r:id="rId34"/>
    <p:sldId id="311" r:id="rId35"/>
    <p:sldId id="296" r:id="rId36"/>
    <p:sldId id="299" r:id="rId37"/>
    <p:sldId id="298" r:id="rId38"/>
    <p:sldId id="286" r:id="rId39"/>
    <p:sldId id="289" r:id="rId40"/>
    <p:sldId id="416" r:id="rId41"/>
    <p:sldId id="417" r:id="rId42"/>
    <p:sldId id="418" r:id="rId43"/>
    <p:sldId id="419" r:id="rId44"/>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7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l-GR"/>
          </a:p>
        </p:txBody>
      </p:sp>
      <p:grpSp>
        <p:nvGrpSpPr>
          <p:cNvPr id="5" name="Group 8"/>
          <p:cNvGrpSpPr>
            <a:grpSpLocks/>
          </p:cNvGrpSpPr>
          <p:nvPr/>
        </p:nvGrpSpPr>
        <p:grpSpPr bwMode="auto">
          <a:xfrm>
            <a:off x="7493000" y="2992438"/>
            <a:ext cx="1338263" cy="2189162"/>
            <a:chOff x="4704" y="1885"/>
            <a:chExt cx="843" cy="1379"/>
          </a:xfrm>
        </p:grpSpPr>
        <p:sp>
          <p:nvSpPr>
            <p:cNvPr id="6" name="Oval 9">
              <a:extLst>
                <a:ext uri="{FF2B5EF4-FFF2-40B4-BE49-F238E27FC236}">
                  <a16:creationId xmlns:a16="http://schemas.microsoft.com/office/drawing/2014/main" xmlns="" id="{140E7E2E-4292-4E21-B430-6A4B095AD013}"/>
                </a:ext>
              </a:extLst>
            </p:cNvPr>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7" name="Oval 10">
              <a:extLst>
                <a:ext uri="{FF2B5EF4-FFF2-40B4-BE49-F238E27FC236}">
                  <a16:creationId xmlns:a16="http://schemas.microsoft.com/office/drawing/2014/main" xmlns="" id="{C07B4EA6-6767-4B3F-B222-63B255B8E20B}"/>
                </a:ext>
              </a:extLst>
            </p:cNvPr>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8" name="Oval 11">
              <a:extLst>
                <a:ext uri="{FF2B5EF4-FFF2-40B4-BE49-F238E27FC236}">
                  <a16:creationId xmlns:a16="http://schemas.microsoft.com/office/drawing/2014/main" xmlns="" id="{506BA16A-7B55-4A52-901A-3261F4529B2A}"/>
                </a:ext>
              </a:extLst>
            </p:cNvPr>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9" name="Oval 12">
              <a:extLst>
                <a:ext uri="{FF2B5EF4-FFF2-40B4-BE49-F238E27FC236}">
                  <a16:creationId xmlns:a16="http://schemas.microsoft.com/office/drawing/2014/main" xmlns="" id="{7B325323-A759-4D29-B202-FBF82922F24F}"/>
                </a:ext>
              </a:extLst>
            </p:cNvPr>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 name="Oval 13">
              <a:extLst>
                <a:ext uri="{FF2B5EF4-FFF2-40B4-BE49-F238E27FC236}">
                  <a16:creationId xmlns:a16="http://schemas.microsoft.com/office/drawing/2014/main" xmlns="" id="{8A6D8811-A428-4963-A134-C06BB0DEDC73}"/>
                </a:ext>
              </a:extLst>
            </p:cNvPr>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1" name="Oval 14">
              <a:extLst>
                <a:ext uri="{FF2B5EF4-FFF2-40B4-BE49-F238E27FC236}">
                  <a16:creationId xmlns:a16="http://schemas.microsoft.com/office/drawing/2014/main" xmlns="" id="{D02AB97B-4677-4FC5-9CEE-01DEF8FEE46D}"/>
                </a:ext>
              </a:extLst>
            </p:cNvPr>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2" name="Oval 15">
              <a:extLst>
                <a:ext uri="{FF2B5EF4-FFF2-40B4-BE49-F238E27FC236}">
                  <a16:creationId xmlns:a16="http://schemas.microsoft.com/office/drawing/2014/main" xmlns="" id="{C3876775-5BD6-43A6-9AF0-1B7FC217F431}"/>
                </a:ext>
              </a:extLst>
            </p:cNvPr>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3" name="Oval 16">
              <a:extLst>
                <a:ext uri="{FF2B5EF4-FFF2-40B4-BE49-F238E27FC236}">
                  <a16:creationId xmlns:a16="http://schemas.microsoft.com/office/drawing/2014/main" xmlns="" id="{2BB21F9D-087F-40D9-AA8C-A989F16D057D}"/>
                </a:ext>
              </a:extLst>
            </p:cNvPr>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4" name="Oval 17">
              <a:extLst>
                <a:ext uri="{FF2B5EF4-FFF2-40B4-BE49-F238E27FC236}">
                  <a16:creationId xmlns:a16="http://schemas.microsoft.com/office/drawing/2014/main" xmlns="" id="{938B0CE1-9ADD-4EAC-BF95-A066D5A1173E}"/>
                </a:ext>
              </a:extLst>
            </p:cNvPr>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5" name="Oval 18">
              <a:extLst>
                <a:ext uri="{FF2B5EF4-FFF2-40B4-BE49-F238E27FC236}">
                  <a16:creationId xmlns:a16="http://schemas.microsoft.com/office/drawing/2014/main" xmlns="" id="{66D36F5D-1C08-4CA9-B7AC-9C6E18FC777F}"/>
                </a:ext>
              </a:extLst>
            </p:cNvPr>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6" name="Oval 19">
              <a:extLst>
                <a:ext uri="{FF2B5EF4-FFF2-40B4-BE49-F238E27FC236}">
                  <a16:creationId xmlns:a16="http://schemas.microsoft.com/office/drawing/2014/main" xmlns="" id="{B0F3D413-5DBB-4F21-B664-D76504DE90E0}"/>
                </a:ext>
              </a:extLst>
            </p:cNvPr>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7" name="Oval 20">
              <a:extLst>
                <a:ext uri="{FF2B5EF4-FFF2-40B4-BE49-F238E27FC236}">
                  <a16:creationId xmlns:a16="http://schemas.microsoft.com/office/drawing/2014/main" xmlns="" id="{64566178-6F3A-4C73-BF38-BBCD861942B3}"/>
                </a:ext>
              </a:extLst>
            </p:cNvPr>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8" name="Oval 21">
              <a:extLst>
                <a:ext uri="{FF2B5EF4-FFF2-40B4-BE49-F238E27FC236}">
                  <a16:creationId xmlns:a16="http://schemas.microsoft.com/office/drawing/2014/main" xmlns="" id="{FE5B3249-966B-4672-A9B9-A2993D100B12}"/>
                </a:ext>
              </a:extLst>
            </p:cNvPr>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9" name="Oval 22">
              <a:extLst>
                <a:ext uri="{FF2B5EF4-FFF2-40B4-BE49-F238E27FC236}">
                  <a16:creationId xmlns:a16="http://schemas.microsoft.com/office/drawing/2014/main" xmlns="" id="{9384ED27-D025-4FD4-921C-860110B9E9CB}"/>
                </a:ext>
              </a:extLst>
            </p:cNvPr>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0" name="Oval 23">
              <a:extLst>
                <a:ext uri="{FF2B5EF4-FFF2-40B4-BE49-F238E27FC236}">
                  <a16:creationId xmlns:a16="http://schemas.microsoft.com/office/drawing/2014/main" xmlns="" id="{81E1AC03-28EB-4BFE-9C25-301415256D49}"/>
                </a:ext>
              </a:extLst>
            </p:cNvPr>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1" name="Oval 24">
              <a:extLst>
                <a:ext uri="{FF2B5EF4-FFF2-40B4-BE49-F238E27FC236}">
                  <a16:creationId xmlns:a16="http://schemas.microsoft.com/office/drawing/2014/main" xmlns="" id="{7634FCC2-A8C0-42AA-8A93-D67D6229E83F}"/>
                </a:ext>
              </a:extLst>
            </p:cNvPr>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2" name="Oval 25">
              <a:extLst>
                <a:ext uri="{FF2B5EF4-FFF2-40B4-BE49-F238E27FC236}">
                  <a16:creationId xmlns:a16="http://schemas.microsoft.com/office/drawing/2014/main" xmlns="" id="{9025FDEB-6775-4571-81A0-B6AD06B5BE46}"/>
                </a:ext>
              </a:extLst>
            </p:cNvPr>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3" name="Oval 26">
              <a:extLst>
                <a:ext uri="{FF2B5EF4-FFF2-40B4-BE49-F238E27FC236}">
                  <a16:creationId xmlns:a16="http://schemas.microsoft.com/office/drawing/2014/main" xmlns="" id="{306779B8-4B1C-4A7B-989C-E5124F6C1D5A}"/>
                </a:ext>
              </a:extLst>
            </p:cNvPr>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4" name="Oval 27">
              <a:extLst>
                <a:ext uri="{FF2B5EF4-FFF2-40B4-BE49-F238E27FC236}">
                  <a16:creationId xmlns:a16="http://schemas.microsoft.com/office/drawing/2014/main" xmlns="" id="{B0F781D5-8053-46E4-B038-E0553D419056}"/>
                </a:ext>
              </a:extLst>
            </p:cNvPr>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5" name="Oval 28">
              <a:extLst>
                <a:ext uri="{FF2B5EF4-FFF2-40B4-BE49-F238E27FC236}">
                  <a16:creationId xmlns:a16="http://schemas.microsoft.com/office/drawing/2014/main" xmlns="" id="{7960D824-749E-4DCE-8251-E2B698169246}"/>
                </a:ext>
              </a:extLst>
            </p:cNvPr>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6" name="Oval 29">
              <a:extLst>
                <a:ext uri="{FF2B5EF4-FFF2-40B4-BE49-F238E27FC236}">
                  <a16:creationId xmlns:a16="http://schemas.microsoft.com/office/drawing/2014/main" xmlns="" id="{BB4EFBB4-EE25-4C96-8CF2-74FE514702DC}"/>
                </a:ext>
              </a:extLst>
            </p:cNvPr>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7" name="Oval 30">
              <a:extLst>
                <a:ext uri="{FF2B5EF4-FFF2-40B4-BE49-F238E27FC236}">
                  <a16:creationId xmlns:a16="http://schemas.microsoft.com/office/drawing/2014/main" xmlns="" id="{BFB9C0DA-15B2-4786-87EC-B16A57857D34}"/>
                </a:ext>
              </a:extLst>
            </p:cNvPr>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8" name="Oval 31">
              <a:extLst>
                <a:ext uri="{FF2B5EF4-FFF2-40B4-BE49-F238E27FC236}">
                  <a16:creationId xmlns:a16="http://schemas.microsoft.com/office/drawing/2014/main" xmlns="" id="{B015F409-89CC-48BC-8171-A45DB4C4C099}"/>
                </a:ext>
              </a:extLst>
            </p:cNvPr>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29" name="Oval 32">
              <a:extLst>
                <a:ext uri="{FF2B5EF4-FFF2-40B4-BE49-F238E27FC236}">
                  <a16:creationId xmlns:a16="http://schemas.microsoft.com/office/drawing/2014/main" xmlns="" id="{312BD38A-CBE4-4888-B752-00BDF495822F}"/>
                </a:ext>
              </a:extLst>
            </p:cNvPr>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30" name="Oval 33">
              <a:extLst>
                <a:ext uri="{FF2B5EF4-FFF2-40B4-BE49-F238E27FC236}">
                  <a16:creationId xmlns:a16="http://schemas.microsoft.com/office/drawing/2014/main" xmlns="" id="{ED83C68F-C62F-402C-BFB7-B6C2322ACB3E}"/>
                </a:ext>
              </a:extLst>
            </p:cNvPr>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31" name="Oval 34">
              <a:extLst>
                <a:ext uri="{FF2B5EF4-FFF2-40B4-BE49-F238E27FC236}">
                  <a16:creationId xmlns:a16="http://schemas.microsoft.com/office/drawing/2014/main" xmlns="" id="{44E9B06E-D59D-443D-818A-AF478BCCF59B}"/>
                </a:ext>
              </a:extLst>
            </p:cNvPr>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32" name="Oval 35">
              <a:extLst>
                <a:ext uri="{FF2B5EF4-FFF2-40B4-BE49-F238E27FC236}">
                  <a16:creationId xmlns:a16="http://schemas.microsoft.com/office/drawing/2014/main" xmlns="" id="{0F7A7F9A-D1D2-4467-9F03-C837B5DCDED7}"/>
                </a:ext>
              </a:extLst>
            </p:cNvPr>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33" name="Oval 36">
              <a:extLst>
                <a:ext uri="{FF2B5EF4-FFF2-40B4-BE49-F238E27FC236}">
                  <a16:creationId xmlns:a16="http://schemas.microsoft.com/office/drawing/2014/main" xmlns="" id="{A0AB4980-F5CA-4D3E-979B-3568870DA374}"/>
                </a:ext>
              </a:extLst>
            </p:cNvPr>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34" name="Oval 37">
              <a:extLst>
                <a:ext uri="{FF2B5EF4-FFF2-40B4-BE49-F238E27FC236}">
                  <a16:creationId xmlns:a16="http://schemas.microsoft.com/office/drawing/2014/main" xmlns="" id="{7429FB0B-5858-4009-989E-C59ED14E76CA}"/>
                </a:ext>
              </a:extLst>
            </p:cNvPr>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35" name="Oval 38">
              <a:extLst>
                <a:ext uri="{FF2B5EF4-FFF2-40B4-BE49-F238E27FC236}">
                  <a16:creationId xmlns:a16="http://schemas.microsoft.com/office/drawing/2014/main" xmlns="" id="{B0DCA98B-031E-472F-AAF2-904AAE828293}"/>
                </a:ext>
              </a:extLst>
            </p:cNvPr>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36" name="Oval 39">
              <a:extLst>
                <a:ext uri="{FF2B5EF4-FFF2-40B4-BE49-F238E27FC236}">
                  <a16:creationId xmlns:a16="http://schemas.microsoft.com/office/drawing/2014/main" xmlns="" id="{A33E91F5-168F-45B8-AA25-B9433A5FD95D}"/>
                </a:ext>
              </a:extLst>
            </p:cNvPr>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l-GR"/>
          </a:p>
        </p:txBody>
      </p:sp>
      <p:sp>
        <p:nvSpPr>
          <p:cNvPr id="13315" name="Rectangle 3"/>
          <p:cNvSpPr>
            <a:spLocks noGrp="1" noChangeArrowheads="1"/>
          </p:cNvSpPr>
          <p:nvPr>
            <p:ph type="ctrTitle"/>
          </p:nvPr>
        </p:nvSpPr>
        <p:spPr>
          <a:xfrm>
            <a:off x="315913" y="466725"/>
            <a:ext cx="6781800" cy="2133600"/>
          </a:xfrm>
        </p:spPr>
        <p:txBody>
          <a:bodyPr/>
          <a:lstStyle>
            <a:lvl1pPr algn="r">
              <a:defRPr sz="4800"/>
            </a:lvl1pPr>
          </a:lstStyle>
          <a:p>
            <a:pPr lvl="0"/>
            <a:r>
              <a:rPr lang="el-GR" altLang="en-US" noProof="0"/>
              <a:t>Κάντε κλικ για επεξεργασία του τίτλου</a:t>
            </a:r>
          </a:p>
        </p:txBody>
      </p:sp>
      <p:sp>
        <p:nvSpPr>
          <p:cNvPr id="1331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l-GR" altLang="en-US" noProof="0"/>
              <a:t>Κάντε κλικ για να επεξεργαστείτε τον υπότιτλο του υποδείγματος</a:t>
            </a:r>
          </a:p>
        </p:txBody>
      </p:sp>
      <p:sp>
        <p:nvSpPr>
          <p:cNvPr id="38" name="Rectangle 5">
            <a:extLst>
              <a:ext uri="{FF2B5EF4-FFF2-40B4-BE49-F238E27FC236}">
                <a16:creationId xmlns:a16="http://schemas.microsoft.com/office/drawing/2014/main" xmlns="" id="{B265E53A-9D5C-4AC4-9DED-C81DCDFC71D4}"/>
              </a:ext>
            </a:extLst>
          </p:cNvPr>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ltLang="en-US"/>
          </a:p>
        </p:txBody>
      </p:sp>
      <p:sp>
        <p:nvSpPr>
          <p:cNvPr id="39" name="Rectangle 6">
            <a:extLst>
              <a:ext uri="{FF2B5EF4-FFF2-40B4-BE49-F238E27FC236}">
                <a16:creationId xmlns:a16="http://schemas.microsoft.com/office/drawing/2014/main" xmlns="" id="{ACBFA106-4E29-4E8B-B9FE-EAA70F749BB1}"/>
              </a:ext>
            </a:extLst>
          </p:cNvPr>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ltLang="en-US"/>
          </a:p>
        </p:txBody>
      </p:sp>
      <p:sp>
        <p:nvSpPr>
          <p:cNvPr id="40" name="Rectangle 7">
            <a:extLst>
              <a:ext uri="{FF2B5EF4-FFF2-40B4-BE49-F238E27FC236}">
                <a16:creationId xmlns:a16="http://schemas.microsoft.com/office/drawing/2014/main" xmlns="" id="{472AF2B5-FFD4-47E1-AC1E-D24DCB52CEBA}"/>
              </a:ext>
            </a:extLst>
          </p:cNvPr>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64B91C7E-5B1F-4C37-A4E1-7B55FD7AE3D5}" type="slidenum">
              <a:rPr lang="el-GR" altLang="en-US"/>
              <a:pPr/>
              <a:t>‹#›</a:t>
            </a:fld>
            <a:endParaRPr lang="el-G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744B7B3F-EDE8-4A12-9AAD-72AD945AB513}" type="slidenum">
              <a:rPr lang="el-GR" altLang="en-US"/>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122238"/>
            <a:ext cx="2057400" cy="6008687"/>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122238"/>
            <a:ext cx="6019800" cy="600868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513F5045-582B-47AF-A68A-4B2D4458E02E}" type="slidenum">
              <a:rPr lang="el-GR" altLang="en-US"/>
              <a:pPr/>
              <a:t>‹#›</a:t>
            </a:fld>
            <a:endParaRPr lang="el-G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22238"/>
            <a:ext cx="7543800" cy="1295400"/>
          </a:xfrm>
        </p:spPr>
        <p:txBody>
          <a:bodyPr/>
          <a:lstStyle/>
          <a:p>
            <a:r>
              <a:rPr lang="el-GR"/>
              <a:t>Στυλ κύριου τίτλου</a:t>
            </a:r>
          </a:p>
        </p:txBody>
      </p:sp>
      <p:sp>
        <p:nvSpPr>
          <p:cNvPr id="3" name="Θέση πίνακα 2"/>
          <p:cNvSpPr>
            <a:spLocks noGrp="1"/>
          </p:cNvSpPr>
          <p:nvPr>
            <p:ph type="tbl" idx="1"/>
          </p:nvPr>
        </p:nvSpPr>
        <p:spPr>
          <a:xfrm>
            <a:off x="457200" y="1719263"/>
            <a:ext cx="8229600" cy="4411662"/>
          </a:xfrm>
        </p:spPr>
        <p:txBody>
          <a:bodyPr/>
          <a:lstStyle/>
          <a:p>
            <a:pPr lvl="0"/>
            <a:endParaRPr lang="el-GR" noProof="0"/>
          </a:p>
        </p:txBody>
      </p:sp>
      <p:sp>
        <p:nvSpPr>
          <p:cNvPr id="4"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7E4C1F44-E8C0-4F5E-A1E7-163B738127FB}" type="slidenum">
              <a:rPr lang="el-GR" altLang="en-US"/>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D0300CD2-A3BE-4C0B-94A2-081188F27D11}" type="slidenum">
              <a:rPr lang="el-GR" altLang="en-US"/>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C5F62627-0CD1-4BA7-9661-291D99663C03}" type="slidenum">
              <a:rPr lang="el-GR" altLang="en-US"/>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B7D41AB3-6776-4B3B-959E-1FF270812E57}" type="slidenum">
              <a:rPr lang="el-GR" altLang="en-US"/>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8"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018F021C-6E20-4D6E-87AA-C26971DD8A83}" type="slidenum">
              <a:rPr lang="el-GR" altLang="en-US"/>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4"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3A7AF60F-72B2-4380-84A9-CF92954281D7}" type="slidenum">
              <a:rPr lang="el-GR" altLang="en-US"/>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3"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559E6443-E996-4EF0-85D8-93AAC83686CA}" type="slidenum">
              <a:rPr lang="el-GR" altLang="en-US"/>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20673145-3C72-4A0D-99F9-8FFBDAF821AA}" type="slidenum">
              <a:rPr lang="el-GR" altLang="en-US"/>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5">
            <a:extLst>
              <a:ext uri="{FF2B5EF4-FFF2-40B4-BE49-F238E27FC236}">
                <a16:creationId xmlns:a16="http://schemas.microsoft.com/office/drawing/2014/main" xmlns="" id="{31C25D4B-0018-4360-9EC1-819F9EB4898A}"/>
              </a:ext>
            </a:extLst>
          </p:cNvPr>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6">
            <a:extLst>
              <a:ext uri="{FF2B5EF4-FFF2-40B4-BE49-F238E27FC236}">
                <a16:creationId xmlns:a16="http://schemas.microsoft.com/office/drawing/2014/main" xmlns="" id="{89772BD3-02ED-437E-8BAF-11FEF3FCB68F}"/>
              </a:ext>
            </a:extLst>
          </p:cNvPr>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12"/>
          </p:nvPr>
        </p:nvSpPr>
        <p:spPr>
          <a:ln/>
        </p:spPr>
        <p:txBody>
          <a:bodyPr/>
          <a:lstStyle>
            <a:lvl1pPr>
              <a:defRPr/>
            </a:lvl1pPr>
          </a:lstStyle>
          <a:p>
            <a:fld id="{2607CCB2-DDDB-4EF0-8760-E49F28F861E8}" type="slidenum">
              <a:rPr lang="el-GR" altLang="en-US"/>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l-G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ltLang="en-US" smtClean="0"/>
              <a:t>Κάντε κλικ για επεξεργασία του τίτλου</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n-US" smtClean="0"/>
              <a:t>Κάντε κλικ για να επεξεργαστείτε τα στυλ κειμένου του υποδείγματος</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
        <p:nvSpPr>
          <p:cNvPr id="12293" name="Rectangle 5">
            <a:extLst>
              <a:ext uri="{FF2B5EF4-FFF2-40B4-BE49-F238E27FC236}">
                <a16:creationId xmlns:a16="http://schemas.microsoft.com/office/drawing/2014/main" xmlns="" id="{31C25D4B-0018-4360-9EC1-819F9EB4898A}"/>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a:latin typeface="Arial" panose="020B0604020202020204" pitchFamily="34" charset="0"/>
              </a:defRPr>
            </a:lvl1pPr>
          </a:lstStyle>
          <a:p>
            <a:pPr>
              <a:defRPr/>
            </a:pPr>
            <a:endParaRPr lang="el-GR" altLang="en-US"/>
          </a:p>
        </p:txBody>
      </p:sp>
      <p:sp>
        <p:nvSpPr>
          <p:cNvPr id="12294" name="Rectangle 6">
            <a:extLst>
              <a:ext uri="{FF2B5EF4-FFF2-40B4-BE49-F238E27FC236}">
                <a16:creationId xmlns:a16="http://schemas.microsoft.com/office/drawing/2014/main" xmlns="" id="{89772BD3-02ED-437E-8BAF-11FEF3FCB68F}"/>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pPr>
              <a:defRPr/>
            </a:pPr>
            <a:endParaRPr lang="el-GR" altLang="en-US"/>
          </a:p>
        </p:txBody>
      </p:sp>
      <p:sp>
        <p:nvSpPr>
          <p:cNvPr id="12295" name="Rectangle 7">
            <a:extLst>
              <a:ext uri="{FF2B5EF4-FFF2-40B4-BE49-F238E27FC236}">
                <a16:creationId xmlns:a16="http://schemas.microsoft.com/office/drawing/2014/main" xmlns="" id="{2BA28680-898C-4F56-A317-C249AF503DF6}"/>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5981DF40-A159-4EE1-9D2A-F34CB42E2F8C}" type="slidenum">
              <a:rPr lang="el-GR" altLang="en-US"/>
              <a:pPr/>
              <a:t>‹#›</a:t>
            </a:fld>
            <a:endParaRPr lang="el-GR"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a:extLst>
                <a:ext uri="{FF2B5EF4-FFF2-40B4-BE49-F238E27FC236}">
                  <a16:creationId xmlns:a16="http://schemas.microsoft.com/office/drawing/2014/main" xmlns="" id="{EE5946FD-649C-4AA0-AC81-984BDF58F389}"/>
                </a:ext>
              </a:extLst>
            </p:cNvPr>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34" name="Oval 10">
              <a:extLst>
                <a:ext uri="{FF2B5EF4-FFF2-40B4-BE49-F238E27FC236}">
                  <a16:creationId xmlns:a16="http://schemas.microsoft.com/office/drawing/2014/main" xmlns="" id="{9749CD3A-65E6-4638-A069-5278793757EF}"/>
                </a:ext>
              </a:extLst>
            </p:cNvPr>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35" name="Oval 11">
              <a:extLst>
                <a:ext uri="{FF2B5EF4-FFF2-40B4-BE49-F238E27FC236}">
                  <a16:creationId xmlns:a16="http://schemas.microsoft.com/office/drawing/2014/main" xmlns="" id="{8829A1EE-DFDC-4557-B380-95EA9E93F8F1}"/>
                </a:ext>
              </a:extLst>
            </p:cNvPr>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36" name="Oval 12">
              <a:extLst>
                <a:ext uri="{FF2B5EF4-FFF2-40B4-BE49-F238E27FC236}">
                  <a16:creationId xmlns:a16="http://schemas.microsoft.com/office/drawing/2014/main" xmlns="" id="{9419648D-BCD5-4E19-95DB-FB50A3DDE233}"/>
                </a:ext>
              </a:extLst>
            </p:cNvPr>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37" name="Oval 13">
              <a:extLst>
                <a:ext uri="{FF2B5EF4-FFF2-40B4-BE49-F238E27FC236}">
                  <a16:creationId xmlns:a16="http://schemas.microsoft.com/office/drawing/2014/main" xmlns="" id="{0A2AC437-07AA-4461-B816-DEE06BB8A664}"/>
                </a:ext>
              </a:extLst>
            </p:cNvPr>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38" name="Oval 14">
              <a:extLst>
                <a:ext uri="{FF2B5EF4-FFF2-40B4-BE49-F238E27FC236}">
                  <a16:creationId xmlns:a16="http://schemas.microsoft.com/office/drawing/2014/main" xmlns="" id="{1BCDAB77-E938-4925-9106-74E753DA22E0}"/>
                </a:ext>
              </a:extLst>
            </p:cNvPr>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39" name="Oval 15">
              <a:extLst>
                <a:ext uri="{FF2B5EF4-FFF2-40B4-BE49-F238E27FC236}">
                  <a16:creationId xmlns:a16="http://schemas.microsoft.com/office/drawing/2014/main" xmlns="" id="{2D005343-AE8F-420A-9BDE-8FADF25727FE}"/>
                </a:ext>
              </a:extLst>
            </p:cNvPr>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0" name="Oval 16">
              <a:extLst>
                <a:ext uri="{FF2B5EF4-FFF2-40B4-BE49-F238E27FC236}">
                  <a16:creationId xmlns:a16="http://schemas.microsoft.com/office/drawing/2014/main" xmlns="" id="{28460C2F-B1DC-4AB8-9F97-61F6C91D7792}"/>
                </a:ext>
              </a:extLst>
            </p:cNvPr>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1" name="Oval 17">
              <a:extLst>
                <a:ext uri="{FF2B5EF4-FFF2-40B4-BE49-F238E27FC236}">
                  <a16:creationId xmlns:a16="http://schemas.microsoft.com/office/drawing/2014/main" xmlns="" id="{B3D75C9F-D1A2-476F-AEA6-A783C3D68929}"/>
                </a:ext>
              </a:extLst>
            </p:cNvPr>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2" name="Oval 18">
              <a:extLst>
                <a:ext uri="{FF2B5EF4-FFF2-40B4-BE49-F238E27FC236}">
                  <a16:creationId xmlns:a16="http://schemas.microsoft.com/office/drawing/2014/main" xmlns="" id="{1CDACFF1-466F-443A-AB78-426BBFFE878F}"/>
                </a:ext>
              </a:extLst>
            </p:cNvPr>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3" name="Oval 19">
              <a:extLst>
                <a:ext uri="{FF2B5EF4-FFF2-40B4-BE49-F238E27FC236}">
                  <a16:creationId xmlns:a16="http://schemas.microsoft.com/office/drawing/2014/main" xmlns="" id="{18E655A0-8E4D-41A1-BB0E-3C8B2EB77431}"/>
                </a:ext>
              </a:extLst>
            </p:cNvPr>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4" name="Oval 20">
              <a:extLst>
                <a:ext uri="{FF2B5EF4-FFF2-40B4-BE49-F238E27FC236}">
                  <a16:creationId xmlns:a16="http://schemas.microsoft.com/office/drawing/2014/main" xmlns="" id="{47CB9867-B27C-4931-9314-B4134061C8DC}"/>
                </a:ext>
              </a:extLst>
            </p:cNvPr>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5" name="Oval 21">
              <a:extLst>
                <a:ext uri="{FF2B5EF4-FFF2-40B4-BE49-F238E27FC236}">
                  <a16:creationId xmlns:a16="http://schemas.microsoft.com/office/drawing/2014/main" xmlns="" id="{A6F5C2EA-9E71-47B2-AC35-731B25EAB87F}"/>
                </a:ext>
              </a:extLst>
            </p:cNvPr>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6" name="Oval 22">
              <a:extLst>
                <a:ext uri="{FF2B5EF4-FFF2-40B4-BE49-F238E27FC236}">
                  <a16:creationId xmlns:a16="http://schemas.microsoft.com/office/drawing/2014/main" xmlns="" id="{9D71430A-1826-4FDD-BD6F-6ABFCF4512C8}"/>
                </a:ext>
              </a:extLst>
            </p:cNvPr>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7" name="Oval 23">
              <a:extLst>
                <a:ext uri="{FF2B5EF4-FFF2-40B4-BE49-F238E27FC236}">
                  <a16:creationId xmlns:a16="http://schemas.microsoft.com/office/drawing/2014/main" xmlns="" id="{F0C48E1B-C7F8-4B01-814F-70C303E2A0C4}"/>
                </a:ext>
              </a:extLst>
            </p:cNvPr>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8" name="Oval 24">
              <a:extLst>
                <a:ext uri="{FF2B5EF4-FFF2-40B4-BE49-F238E27FC236}">
                  <a16:creationId xmlns:a16="http://schemas.microsoft.com/office/drawing/2014/main" xmlns="" id="{C3A409E7-FEB6-43AC-9467-4C86403CF0A9}"/>
                </a:ext>
              </a:extLst>
            </p:cNvPr>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49" name="Oval 25">
              <a:extLst>
                <a:ext uri="{FF2B5EF4-FFF2-40B4-BE49-F238E27FC236}">
                  <a16:creationId xmlns:a16="http://schemas.microsoft.com/office/drawing/2014/main" xmlns="" id="{0BAFC754-ADA7-4FCE-B03D-B84D99711897}"/>
                </a:ext>
              </a:extLst>
            </p:cNvPr>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0" name="Oval 26">
              <a:extLst>
                <a:ext uri="{FF2B5EF4-FFF2-40B4-BE49-F238E27FC236}">
                  <a16:creationId xmlns:a16="http://schemas.microsoft.com/office/drawing/2014/main" xmlns="" id="{EB78BC4E-BD3E-4A5E-B554-BF4D2E74C3D7}"/>
                </a:ext>
              </a:extLst>
            </p:cNvPr>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1" name="Oval 27">
              <a:extLst>
                <a:ext uri="{FF2B5EF4-FFF2-40B4-BE49-F238E27FC236}">
                  <a16:creationId xmlns:a16="http://schemas.microsoft.com/office/drawing/2014/main" xmlns="" id="{7C94AB11-A56F-4C71-A260-A8ADA0EDD801}"/>
                </a:ext>
              </a:extLst>
            </p:cNvPr>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2" name="Oval 28">
              <a:extLst>
                <a:ext uri="{FF2B5EF4-FFF2-40B4-BE49-F238E27FC236}">
                  <a16:creationId xmlns:a16="http://schemas.microsoft.com/office/drawing/2014/main" xmlns="" id="{446A5DA9-B65D-457B-BD59-31FCEE80968D}"/>
                </a:ext>
              </a:extLst>
            </p:cNvPr>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3" name="Oval 29">
              <a:extLst>
                <a:ext uri="{FF2B5EF4-FFF2-40B4-BE49-F238E27FC236}">
                  <a16:creationId xmlns:a16="http://schemas.microsoft.com/office/drawing/2014/main" xmlns="" id="{34972FC7-703F-41C8-A04A-2D745FA7D535}"/>
                </a:ext>
              </a:extLst>
            </p:cNvPr>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4" name="Oval 30">
              <a:extLst>
                <a:ext uri="{FF2B5EF4-FFF2-40B4-BE49-F238E27FC236}">
                  <a16:creationId xmlns:a16="http://schemas.microsoft.com/office/drawing/2014/main" xmlns="" id="{EBD63BED-DD4A-4366-B5A8-103DD09E9463}"/>
                </a:ext>
              </a:extLst>
            </p:cNvPr>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5" name="Oval 31">
              <a:extLst>
                <a:ext uri="{FF2B5EF4-FFF2-40B4-BE49-F238E27FC236}">
                  <a16:creationId xmlns:a16="http://schemas.microsoft.com/office/drawing/2014/main" xmlns="" id="{01D8ECD5-B37C-490C-A2A6-C64BFEEFCD77}"/>
                </a:ext>
              </a:extLst>
            </p:cNvPr>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6" name="Oval 32">
              <a:extLst>
                <a:ext uri="{FF2B5EF4-FFF2-40B4-BE49-F238E27FC236}">
                  <a16:creationId xmlns:a16="http://schemas.microsoft.com/office/drawing/2014/main" xmlns="" id="{EEAA818A-F0BC-454F-BB94-1C29AEDCD192}"/>
                </a:ext>
              </a:extLst>
            </p:cNvPr>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7" name="Oval 33">
              <a:extLst>
                <a:ext uri="{FF2B5EF4-FFF2-40B4-BE49-F238E27FC236}">
                  <a16:creationId xmlns:a16="http://schemas.microsoft.com/office/drawing/2014/main" xmlns="" id="{B211405F-121D-4E2E-977C-09537322766D}"/>
                </a:ext>
              </a:extLst>
            </p:cNvPr>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8" name="Oval 34">
              <a:extLst>
                <a:ext uri="{FF2B5EF4-FFF2-40B4-BE49-F238E27FC236}">
                  <a16:creationId xmlns:a16="http://schemas.microsoft.com/office/drawing/2014/main" xmlns="" id="{50D397B7-8A5D-40E1-B347-808AFE2B7EBC}"/>
                </a:ext>
              </a:extLst>
            </p:cNvPr>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59" name="Oval 35">
              <a:extLst>
                <a:ext uri="{FF2B5EF4-FFF2-40B4-BE49-F238E27FC236}">
                  <a16:creationId xmlns:a16="http://schemas.microsoft.com/office/drawing/2014/main" xmlns="" id="{B34273E3-2B52-486A-9C71-93AF0C95153D}"/>
                </a:ext>
              </a:extLst>
            </p:cNvPr>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60" name="Oval 36">
              <a:extLst>
                <a:ext uri="{FF2B5EF4-FFF2-40B4-BE49-F238E27FC236}">
                  <a16:creationId xmlns:a16="http://schemas.microsoft.com/office/drawing/2014/main" xmlns="" id="{EDD956F6-C393-4B57-A853-55291FD93649}"/>
                </a:ext>
              </a:extLst>
            </p:cNvPr>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61" name="Oval 37">
              <a:extLst>
                <a:ext uri="{FF2B5EF4-FFF2-40B4-BE49-F238E27FC236}">
                  <a16:creationId xmlns:a16="http://schemas.microsoft.com/office/drawing/2014/main" xmlns="" id="{E44786C4-5D69-42D8-8697-B92654B6EA6D}"/>
                </a:ext>
              </a:extLst>
            </p:cNvPr>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62" name="Oval 38">
              <a:extLst>
                <a:ext uri="{FF2B5EF4-FFF2-40B4-BE49-F238E27FC236}">
                  <a16:creationId xmlns:a16="http://schemas.microsoft.com/office/drawing/2014/main" xmlns="" id="{ED7BDD58-D811-4D28-B0CD-2CDD8BEE692D}"/>
                </a:ext>
              </a:extLst>
            </p:cNvPr>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sp>
          <p:nvSpPr>
            <p:cNvPr id="1063" name="Oval 39">
              <a:extLst>
                <a:ext uri="{FF2B5EF4-FFF2-40B4-BE49-F238E27FC236}">
                  <a16:creationId xmlns:a16="http://schemas.microsoft.com/office/drawing/2014/main" xmlns="" id="{3D95F27B-8C4C-428E-B358-74365CE41462}"/>
                </a:ext>
              </a:extLst>
            </p:cNvPr>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x-none" altLang="x-none"/>
            </a:p>
          </p:txBody>
        </p:sp>
      </p:grpSp>
    </p:spTree>
  </p:cSld>
  <p:clrMap bg1="lt1" tx1="dk1" bg2="lt2" tx2="dk2" accent1="accent1" accent2="accent2" accent3="accent3" accent4="accent4" accent5="accent5" accent6="accent6" hlink="hlink" folHlink="folHlink"/>
  <p:sldLayoutIdLst>
    <p:sldLayoutId id="2147483708"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defRPr>
      </a:lvl2pPr>
      <a:lvl3pPr algn="l" rtl="0" eaLnBrk="0" fontAlgn="base" hangingPunct="0">
        <a:spcBef>
          <a:spcPct val="0"/>
        </a:spcBef>
        <a:spcAft>
          <a:spcPct val="0"/>
        </a:spcAft>
        <a:defRPr sz="3900" b="1">
          <a:solidFill>
            <a:schemeClr val="tx2"/>
          </a:solidFill>
          <a:latin typeface="Arial" pitchFamily="34" charset="0"/>
        </a:defRPr>
      </a:lvl3pPr>
      <a:lvl4pPr algn="l" rtl="0" eaLnBrk="0" fontAlgn="base" hangingPunct="0">
        <a:spcBef>
          <a:spcPct val="0"/>
        </a:spcBef>
        <a:spcAft>
          <a:spcPct val="0"/>
        </a:spcAft>
        <a:defRPr sz="3900" b="1">
          <a:solidFill>
            <a:schemeClr val="tx2"/>
          </a:solidFill>
          <a:latin typeface="Arial" pitchFamily="34" charset="0"/>
        </a:defRPr>
      </a:lvl4pPr>
      <a:lvl5pPr algn="l" rtl="0" eaLnBrk="0" fontAlgn="base" hangingPunct="0">
        <a:spcBef>
          <a:spcPct val="0"/>
        </a:spcBef>
        <a:spcAft>
          <a:spcPct val="0"/>
        </a:spcAft>
        <a:defRPr sz="3900" b="1">
          <a:solidFill>
            <a:schemeClr val="tx2"/>
          </a:solidFill>
          <a:latin typeface="Arial" pitchFamily="34" charset="0"/>
        </a:defRPr>
      </a:lvl5pPr>
      <a:lvl6pPr marL="457200" algn="l" rtl="0" fontAlgn="base">
        <a:spcBef>
          <a:spcPct val="0"/>
        </a:spcBef>
        <a:spcAft>
          <a:spcPct val="0"/>
        </a:spcAft>
        <a:defRPr sz="3900" b="1">
          <a:solidFill>
            <a:schemeClr val="tx2"/>
          </a:solidFill>
          <a:latin typeface="Arial" pitchFamily="34" charset="0"/>
        </a:defRPr>
      </a:lvl6pPr>
      <a:lvl7pPr marL="914400" algn="l" rtl="0" fontAlgn="base">
        <a:spcBef>
          <a:spcPct val="0"/>
        </a:spcBef>
        <a:spcAft>
          <a:spcPct val="0"/>
        </a:spcAft>
        <a:defRPr sz="3900" b="1">
          <a:solidFill>
            <a:schemeClr val="tx2"/>
          </a:solidFill>
          <a:latin typeface="Arial" pitchFamily="34" charset="0"/>
        </a:defRPr>
      </a:lvl7pPr>
      <a:lvl8pPr marL="1371600" algn="l" rtl="0" fontAlgn="base">
        <a:spcBef>
          <a:spcPct val="0"/>
        </a:spcBef>
        <a:spcAft>
          <a:spcPct val="0"/>
        </a:spcAft>
        <a:defRPr sz="3900" b="1">
          <a:solidFill>
            <a:schemeClr val="tx2"/>
          </a:solidFill>
          <a:latin typeface="Arial" pitchFamily="34" charset="0"/>
        </a:defRPr>
      </a:lvl8pPr>
      <a:lvl9pPr marL="1828800" algn="l" rtl="0" fontAlgn="base">
        <a:spcBef>
          <a:spcPct val="0"/>
        </a:spcBef>
        <a:spcAft>
          <a:spcPct val="0"/>
        </a:spcAft>
        <a:defRPr sz="39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descr="50e4e328-04c6-4b96-81d5-052660d1e161"/>
          <p:cNvPicPr>
            <a:picLocks noChangeAspect="1" noChangeArrowheads="1"/>
          </p:cNvPicPr>
          <p:nvPr/>
        </p:nvPicPr>
        <p:blipFill>
          <a:blip r:embed="rId2"/>
          <a:srcRect/>
          <a:stretch>
            <a:fillRect/>
          </a:stretch>
        </p:blipFill>
        <p:spPr bwMode="auto">
          <a:xfrm>
            <a:off x="0" y="2133600"/>
            <a:ext cx="9144000" cy="3959225"/>
          </a:xfrm>
          <a:prstGeom prst="rect">
            <a:avLst/>
          </a:prstGeom>
          <a:noFill/>
          <a:ln w="9525">
            <a:noFill/>
            <a:miter lim="800000"/>
            <a:headEnd/>
            <a:tailEnd/>
          </a:ln>
        </p:spPr>
      </p:pic>
      <p:sp>
        <p:nvSpPr>
          <p:cNvPr id="2050" name="Rectangle 2">
            <a:extLst>
              <a:ext uri="{FF2B5EF4-FFF2-40B4-BE49-F238E27FC236}">
                <a16:creationId xmlns:a16="http://schemas.microsoft.com/office/drawing/2014/main" xmlns="" id="{F0436DCA-33DF-447E-8311-57B8082A0080}"/>
              </a:ext>
            </a:extLst>
          </p:cNvPr>
          <p:cNvSpPr>
            <a:spLocks noGrp="1" noChangeArrowheads="1"/>
          </p:cNvSpPr>
          <p:nvPr>
            <p:ph type="ctrTitle"/>
          </p:nvPr>
        </p:nvSpPr>
        <p:spPr>
          <a:xfrm>
            <a:off x="395288" y="0"/>
            <a:ext cx="8748712" cy="2133600"/>
          </a:xfrm>
        </p:spPr>
        <p:txBody>
          <a:bodyPr/>
          <a:lstStyle/>
          <a:p>
            <a:pPr algn="ctr" eaLnBrk="1" hangingPunct="1">
              <a:defRPr/>
            </a:pPr>
            <a:r>
              <a:rPr lang="el-GR" sz="4000" dirty="0">
                <a:effectLst>
                  <a:outerShdw blurRad="38100" dist="38100" dir="2700000" algn="tl">
                    <a:srgbClr val="C0C0C0"/>
                  </a:outerShdw>
                </a:effectLst>
                <a:latin typeface="Georgia" pitchFamily="18" charset="0"/>
              </a:rPr>
              <a:t/>
            </a:r>
            <a:br>
              <a:rPr lang="el-GR" sz="4000" dirty="0">
                <a:effectLst>
                  <a:outerShdw blurRad="38100" dist="38100" dir="2700000" algn="tl">
                    <a:srgbClr val="C0C0C0"/>
                  </a:outerShdw>
                </a:effectLst>
                <a:latin typeface="Georgia" pitchFamily="18" charset="0"/>
              </a:rPr>
            </a:br>
            <a:r>
              <a:rPr lang="el-GR" sz="3200" dirty="0">
                <a:effectLst>
                  <a:outerShdw blurRad="38100" dist="38100" dir="2700000" algn="tl">
                    <a:srgbClr val="C0C0C0"/>
                  </a:outerShdw>
                </a:effectLst>
                <a:latin typeface="Georgia" pitchFamily="18" charset="0"/>
              </a:rPr>
              <a:t>ΕΚΠΑΙΔΕΥΣΗ , ΚΑΤΑΡΤΙΣΗ ΚΑΙ ΠΡΟΩΘΗΣΗ ΣΤΗΝ ΑΠΑΣΧΟΛΗΣΗ ΑΤΟΜΩΝ ΜΕ ΝΟΗΤΙΚΗ ΑΝΑΠΗΡΙΑ</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xmlns="" id="{69B782A7-2652-4D3A-A0C4-9CA18AC0E254}"/>
              </a:ext>
            </a:extLst>
          </p:cNvPr>
          <p:cNvSpPr>
            <a:spLocks noGrp="1" noChangeArrowheads="1"/>
          </p:cNvSpPr>
          <p:nvPr>
            <p:ph type="title"/>
          </p:nvPr>
        </p:nvSpPr>
        <p:spPr/>
        <p:txBody>
          <a:bodyPr/>
          <a:lstStyle/>
          <a:p>
            <a:pPr algn="ctr" eaLnBrk="1" hangingPunct="1">
              <a:defRPr/>
            </a:pPr>
            <a:r>
              <a:rPr lang="el-GR" sz="2800">
                <a:effectLst>
                  <a:outerShdw blurRad="38100" dist="38100" dir="2700000" algn="tl">
                    <a:srgbClr val="C0C0C0"/>
                  </a:outerShdw>
                </a:effectLst>
                <a:latin typeface="Tahoma" pitchFamily="34" charset="0"/>
              </a:rPr>
              <a:t>ΓΕΝΕΤΙΚΑ ΣΥΝΔΡΟΜΑ ΝΟΗΤΙΚΗΣ ΚΑΘΥΣΤΕΡΗΣΗΣ ΚΑΙ ΕΙΔΙΚΗ ΕΚΠΑΙΔΕΥΣΗ</a:t>
            </a:r>
          </a:p>
        </p:txBody>
      </p:sp>
      <p:graphicFrame>
        <p:nvGraphicFramePr>
          <p:cNvPr id="177211" name="Group 59">
            <a:extLst>
              <a:ext uri="{FF2B5EF4-FFF2-40B4-BE49-F238E27FC236}">
                <a16:creationId xmlns:a16="http://schemas.microsoft.com/office/drawing/2014/main" xmlns="" id="{DE641B5C-59E5-45A2-87F3-3A8B32226641}"/>
              </a:ext>
            </a:extLst>
          </p:cNvPr>
          <p:cNvGraphicFramePr>
            <a:graphicFrameLocks noGrp="1"/>
          </p:cNvGraphicFramePr>
          <p:nvPr>
            <p:ph idx="1"/>
          </p:nvPr>
        </p:nvGraphicFramePr>
        <p:xfrm>
          <a:off x="34925" y="1557338"/>
          <a:ext cx="9109075" cy="5300663"/>
        </p:xfrm>
        <a:graphic>
          <a:graphicData uri="http://schemas.openxmlformats.org/drawingml/2006/table">
            <a:tbl>
              <a:tblPr/>
              <a:tblGrid>
                <a:gridCol w="3384550">
                  <a:extLst>
                    <a:ext uri="{9D8B030D-6E8A-4147-A177-3AD203B41FA5}">
                      <a16:colId xmlns:a16="http://schemas.microsoft.com/office/drawing/2014/main" xmlns="" val="20000"/>
                    </a:ext>
                  </a:extLst>
                </a:gridCol>
                <a:gridCol w="2808288">
                  <a:extLst>
                    <a:ext uri="{9D8B030D-6E8A-4147-A177-3AD203B41FA5}">
                      <a16:colId xmlns:a16="http://schemas.microsoft.com/office/drawing/2014/main" xmlns="" val="20001"/>
                    </a:ext>
                  </a:extLst>
                </a:gridCol>
                <a:gridCol w="2916237">
                  <a:extLst>
                    <a:ext uri="{9D8B030D-6E8A-4147-A177-3AD203B41FA5}">
                      <a16:colId xmlns:a16="http://schemas.microsoft.com/office/drawing/2014/main" xmlns="" val="20002"/>
                    </a:ext>
                  </a:extLst>
                </a:gridCol>
              </a:tblGrid>
              <a:tr h="5334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rPr>
                        <a:t>ΔΙΑΤΑΡΑΧΗ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rPr>
                        <a:t>ΔΥΝΑΤΟΤΗΤΕΣ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rPr>
                        <a:t>ΑΔΥΝΑΜΙΕΣ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xmlns="" val="10000"/>
                  </a:ext>
                </a:extLst>
              </a:tr>
              <a:tr h="98901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 ΕΥΘΡΑΥΣΤΟΥ Χ</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Ταυτόχρονη επεξεργασία, εκφραστική &amp; προσληπτική γλώσσα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Μαθηματικά, τάση για υπερκινητικότητα, αυτιστική συμπεριφορά</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431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 </a:t>
                      </a:r>
                      <a:r>
                        <a:rPr kumimoji="0" lang="en-US" sz="1800" b="1" i="0" u="none" strike="noStrike" cap="none" normalizeH="0" baseline="0">
                          <a:ln>
                            <a:noFill/>
                          </a:ln>
                          <a:solidFill>
                            <a:schemeClr val="tx1"/>
                          </a:solidFill>
                          <a:effectLst>
                            <a:outerShdw blurRad="38100" dist="38100" dir="2700000" algn="tl">
                              <a:srgbClr val="FFFFFF"/>
                            </a:outerShdw>
                          </a:effectLst>
                          <a:latin typeface="Tahoma" pitchFamily="34" charset="0"/>
                        </a:rPr>
                        <a:t>PRADER-WILLI</a:t>
                      </a:r>
                      <a:endPar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Μακροπρόθεσμη μνήμη, προσληπτική γλώσσα, οπτικοχωρική αντίληψη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Μαθηματικά, κοινωνικές δεξιότητες, ψυχοκινητικότητα, υπερφαγία, ιδεοψυχαναγκασμός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050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 </a:t>
                      </a:r>
                      <a:r>
                        <a:rPr kumimoji="0" lang="en-US" sz="1800" b="1" i="0" u="none" strike="noStrike" cap="none" normalizeH="0" baseline="0">
                          <a:ln>
                            <a:noFill/>
                          </a:ln>
                          <a:solidFill>
                            <a:schemeClr val="tx1"/>
                          </a:solidFill>
                          <a:effectLst>
                            <a:outerShdw blurRad="38100" dist="38100" dir="2700000" algn="tl">
                              <a:srgbClr val="FFFFFF"/>
                            </a:outerShdw>
                          </a:effectLst>
                          <a:latin typeface="Tahoma" pitchFamily="34" charset="0"/>
                        </a:rPr>
                        <a:t>DOWN</a:t>
                      </a:r>
                      <a:endPar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Κοινωνικές δεξιότητες, οπτικοχωρική αντίληψη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Γραμματική, άρθρωση, εκφραστική γλώσσα και μαθηματικά</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295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a:t>
                      </a:r>
                      <a:r>
                        <a:rPr kumimoji="0" lang="en-US" sz="1800" b="1" i="0" u="none" strike="noStrike" cap="none" normalizeH="0" baseline="0">
                          <a:ln>
                            <a:noFill/>
                          </a:ln>
                          <a:solidFill>
                            <a:schemeClr val="tx1"/>
                          </a:solidFill>
                          <a:effectLst>
                            <a:outerShdw blurRad="38100" dist="38100" dir="2700000" algn="tl">
                              <a:srgbClr val="FFFFFF"/>
                            </a:outerShdw>
                          </a:effectLst>
                          <a:latin typeface="Tahoma" pitchFamily="34" charset="0"/>
                        </a:rPr>
                        <a:t> WILLIAMS</a:t>
                      </a:r>
                      <a:endParaRPr kumimoji="0" lang="el-GR" sz="18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Γραμματική, σημασιολογία και λεξιλόγιο, μουσική, κοινωνικές δεξιότητες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a:ln>
                            <a:noFill/>
                          </a:ln>
                          <a:solidFill>
                            <a:schemeClr val="tx1"/>
                          </a:solidFill>
                          <a:effectLst>
                            <a:outerShdw blurRad="38100" dist="38100" dir="2700000" algn="tl">
                              <a:srgbClr val="C0C0C0"/>
                            </a:outerShdw>
                          </a:effectLst>
                          <a:latin typeface="Tahoma" pitchFamily="34" charset="0"/>
                        </a:rPr>
                        <a:t>Οπτικοκινητικές δυσκολίες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xmlns="" id="{D45537A6-F73A-4844-BEBA-0E2281FC72B3}"/>
              </a:ext>
            </a:extLst>
          </p:cNvPr>
          <p:cNvSpPr>
            <a:spLocks noGrp="1" noChangeArrowheads="1"/>
          </p:cNvSpPr>
          <p:nvPr>
            <p:ph type="title"/>
          </p:nvPr>
        </p:nvSpPr>
        <p:spPr>
          <a:xfrm>
            <a:off x="468313" y="260350"/>
            <a:ext cx="7543800" cy="1296988"/>
          </a:xfrm>
        </p:spPr>
        <p:txBody>
          <a:bodyPr/>
          <a:lstStyle/>
          <a:p>
            <a:pPr algn="ctr" eaLnBrk="1" hangingPunct="1">
              <a:defRPr/>
            </a:pPr>
            <a:r>
              <a:rPr lang="el-GR" sz="3200">
                <a:effectLst>
                  <a:outerShdw blurRad="38100" dist="38100" dir="2700000" algn="tl">
                    <a:srgbClr val="C0C0C0"/>
                  </a:outerShdw>
                </a:effectLst>
                <a:latin typeface="Tahoma" pitchFamily="34" charset="0"/>
              </a:rPr>
              <a:t>ΣΥΝΔΡΟΜΟ ΕΥΘΡΑΥΣΤΟΥ Χ ΧΡΩΜΟΣΩΜΑΤΟΣ</a:t>
            </a:r>
            <a:r>
              <a:rPr lang="el-GR" sz="3200" b="0">
                <a:effectLst>
                  <a:outerShdw blurRad="38100" dist="38100" dir="2700000" algn="tl">
                    <a:srgbClr val="C0C0C0"/>
                  </a:outerShdw>
                </a:effectLst>
                <a:latin typeface="Tahoma" pitchFamily="34" charset="0"/>
              </a:rPr>
              <a:t/>
            </a:r>
            <a:br>
              <a:rPr lang="el-GR" sz="3200" b="0">
                <a:effectLst>
                  <a:outerShdw blurRad="38100" dist="38100" dir="2700000" algn="tl">
                    <a:srgbClr val="C0C0C0"/>
                  </a:outerShdw>
                </a:effectLst>
                <a:latin typeface="Tahoma" pitchFamily="34" charset="0"/>
              </a:rPr>
            </a:br>
            <a:endParaRPr lang="el-GR" sz="3200" b="0">
              <a:effectLst>
                <a:outerShdw blurRad="38100" dist="38100" dir="2700000" algn="tl">
                  <a:srgbClr val="C0C0C0"/>
                </a:outerShdw>
              </a:effectLst>
              <a:latin typeface="Tahoma" pitchFamily="34" charset="0"/>
            </a:endParaRPr>
          </a:p>
        </p:txBody>
      </p:sp>
      <p:pic>
        <p:nvPicPr>
          <p:cNvPr id="13315" name="Picture 4" descr="1607914706_e37c8e9084[1]"/>
          <p:cNvPicPr>
            <a:picLocks noChangeAspect="1" noChangeArrowheads="1"/>
          </p:cNvPicPr>
          <p:nvPr/>
        </p:nvPicPr>
        <p:blipFill>
          <a:blip r:embed="rId2"/>
          <a:srcRect/>
          <a:stretch>
            <a:fillRect/>
          </a:stretch>
        </p:blipFill>
        <p:spPr bwMode="auto">
          <a:xfrm>
            <a:off x="755650" y="1125538"/>
            <a:ext cx="7272338" cy="5732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xmlns="" id="{90D55DB7-F51F-4A29-8A90-FD97A82722DD}"/>
              </a:ext>
            </a:extLst>
          </p:cNvPr>
          <p:cNvSpPr>
            <a:spLocks noGrp="1" noChangeArrowheads="1"/>
          </p:cNvSpPr>
          <p:nvPr>
            <p:ph type="title"/>
          </p:nvPr>
        </p:nvSpPr>
        <p:spPr>
          <a:xfrm>
            <a:off x="468313" y="188913"/>
            <a:ext cx="7921625" cy="863600"/>
          </a:xfrm>
        </p:spPr>
        <p:txBody>
          <a:bodyPr/>
          <a:lstStyle/>
          <a:p>
            <a:pPr eaLnBrk="1" hangingPunct="1">
              <a:defRPr/>
            </a:pPr>
            <a:r>
              <a:rPr lang="el-GR" sz="3600">
                <a:effectLst>
                  <a:outerShdw blurRad="38100" dist="38100" dir="2700000" algn="tl">
                    <a:srgbClr val="C0C0C0"/>
                  </a:outerShdw>
                </a:effectLst>
                <a:latin typeface="Tahoma" pitchFamily="34" charset="0"/>
              </a:rPr>
              <a:t>ΕΚΠΑΙΔΕΥΤΙΚΕΣ ΠΑΡΕΜΒΑΣΕΙΣ</a:t>
            </a:r>
          </a:p>
        </p:txBody>
      </p:sp>
      <p:graphicFrame>
        <p:nvGraphicFramePr>
          <p:cNvPr id="179256" name="Group 56">
            <a:extLst>
              <a:ext uri="{FF2B5EF4-FFF2-40B4-BE49-F238E27FC236}">
                <a16:creationId xmlns:a16="http://schemas.microsoft.com/office/drawing/2014/main" xmlns="" id="{47BB2C5C-CF23-4669-8D9C-A3AF35F894D9}"/>
              </a:ext>
            </a:extLst>
          </p:cNvPr>
          <p:cNvGraphicFramePr>
            <a:graphicFrameLocks noGrp="1"/>
          </p:cNvGraphicFramePr>
          <p:nvPr>
            <p:ph idx="1"/>
          </p:nvPr>
        </p:nvGraphicFramePr>
        <p:xfrm>
          <a:off x="0" y="1412875"/>
          <a:ext cx="9144000" cy="5392762"/>
        </p:xfrm>
        <a:graphic>
          <a:graphicData uri="http://schemas.openxmlformats.org/drawingml/2006/table">
            <a:tbl>
              <a:tblPr/>
              <a:tblGrid>
                <a:gridCol w="4492625">
                  <a:extLst>
                    <a:ext uri="{9D8B030D-6E8A-4147-A177-3AD203B41FA5}">
                      <a16:colId xmlns:a16="http://schemas.microsoft.com/office/drawing/2014/main" xmlns="" val="20000"/>
                    </a:ext>
                  </a:extLst>
                </a:gridCol>
                <a:gridCol w="4651375">
                  <a:extLst>
                    <a:ext uri="{9D8B030D-6E8A-4147-A177-3AD203B41FA5}">
                      <a16:colId xmlns:a16="http://schemas.microsoft.com/office/drawing/2014/main" xmlns="" val="20001"/>
                    </a:ext>
                  </a:extLst>
                </a:gridCol>
              </a:tblGrid>
              <a:tr h="1127724">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 ΕΥΘΡΑΥΣΤΟΥ Χ</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ΠΑΙΔΕΥΤΙΚΗ ΠΑΡΕΜΒΑΣΗ</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xmlns="" val="10000"/>
                  </a:ext>
                </a:extLst>
              </a:tr>
              <a:tr h="4265014">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Αποφυγή βλέμματος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Επιμονή</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Προβλήματα προσοχής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Κατάθλιψη στα κορίτσια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Ντροπαλότητα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Κοινωνικά άγχη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Υπερκινητικότητα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Χαμηλή αυτοεκτίμηση στα κορίτσια</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Ελαχιστοποίηση οπτικών και ακουστικών ερεθισμάτων που αποσπούν προσοχή</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Έμφαση στα ατομικά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Μείωση της έμφασης στη βραχυπρόθεσμη μνήμη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Έμφαση στην ολική ανάγνωση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Μείωση της έμφασης στην οπτική επαφή με το παιδί κατά την ομιλία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Δομημένο εκπαιδευτικό πλαίσιο, με γνώριμες, σταθερές και προβλέψιμες ρουτίνες, παιχνίδια στον υπολογιστή για διασκέδαση και στρατηγικές χαλάρωσης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xmlns="" id="{12C94915-3458-416D-964E-6025C2EA2AA2}"/>
              </a:ext>
            </a:extLst>
          </p:cNvPr>
          <p:cNvSpPr>
            <a:spLocks noGrp="1" noChangeArrowheads="1"/>
          </p:cNvSpPr>
          <p:nvPr>
            <p:ph type="title"/>
          </p:nvPr>
        </p:nvSpPr>
        <p:spPr>
          <a:xfrm>
            <a:off x="457200" y="122238"/>
            <a:ext cx="7543800" cy="785812"/>
          </a:xfrm>
        </p:spPr>
        <p:txBody>
          <a:bodyPr/>
          <a:lstStyle/>
          <a:p>
            <a:pPr algn="ctr" eaLnBrk="1" hangingPunct="1">
              <a:defRPr/>
            </a:pPr>
            <a:r>
              <a:rPr lang="el-GR" sz="3200">
                <a:effectLst>
                  <a:outerShdw blurRad="38100" dist="38100" dir="2700000" algn="tl">
                    <a:srgbClr val="C0C0C0"/>
                  </a:outerShdw>
                </a:effectLst>
                <a:latin typeface="Tahoma" pitchFamily="34" charset="0"/>
              </a:rPr>
              <a:t>ΣΥΝΔΡΟΜΟ </a:t>
            </a:r>
            <a:r>
              <a:rPr lang="en-US" sz="3200">
                <a:effectLst>
                  <a:outerShdw blurRad="38100" dist="38100" dir="2700000" algn="tl">
                    <a:srgbClr val="C0C0C0"/>
                  </a:outerShdw>
                </a:effectLst>
                <a:latin typeface="Tahoma" pitchFamily="34" charset="0"/>
              </a:rPr>
              <a:t>PRADER-WILLI</a:t>
            </a:r>
            <a:endParaRPr lang="el-GR" sz="3200">
              <a:effectLst>
                <a:outerShdw blurRad="38100" dist="38100" dir="2700000" algn="tl">
                  <a:srgbClr val="C0C0C0"/>
                </a:outerShdw>
              </a:effectLst>
              <a:latin typeface="Tahoma" pitchFamily="34" charset="0"/>
            </a:endParaRPr>
          </a:p>
        </p:txBody>
      </p:sp>
      <p:pic>
        <p:nvPicPr>
          <p:cNvPr id="15363" name="Picture 4" descr="praderWillli[1]"/>
          <p:cNvPicPr>
            <a:picLocks noChangeAspect="1" noChangeArrowheads="1"/>
          </p:cNvPicPr>
          <p:nvPr/>
        </p:nvPicPr>
        <p:blipFill>
          <a:blip r:embed="rId2"/>
          <a:srcRect/>
          <a:stretch>
            <a:fillRect/>
          </a:stretch>
        </p:blipFill>
        <p:spPr bwMode="auto">
          <a:xfrm>
            <a:off x="2051050" y="1052513"/>
            <a:ext cx="4608513" cy="5805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a:extLst>
              <a:ext uri="{FF2B5EF4-FFF2-40B4-BE49-F238E27FC236}">
                <a16:creationId xmlns:a16="http://schemas.microsoft.com/office/drawing/2014/main" xmlns="" id="{EE19716A-F5E1-4B36-9A3A-A5AF9B62539B}"/>
              </a:ext>
            </a:extLst>
          </p:cNvPr>
          <p:cNvSpPr>
            <a:spLocks noGrp="1" noChangeArrowheads="1"/>
          </p:cNvSpPr>
          <p:nvPr>
            <p:ph type="title"/>
          </p:nvPr>
        </p:nvSpPr>
        <p:spPr>
          <a:xfrm>
            <a:off x="457200" y="122238"/>
            <a:ext cx="7543800" cy="858837"/>
          </a:xfrm>
        </p:spPr>
        <p:txBody>
          <a:bodyPr/>
          <a:lstStyle/>
          <a:p>
            <a:pPr eaLnBrk="1" hangingPunct="1">
              <a:defRPr/>
            </a:pPr>
            <a:r>
              <a:rPr lang="el-GR" sz="3600">
                <a:effectLst>
                  <a:outerShdw blurRad="38100" dist="38100" dir="2700000" algn="tl">
                    <a:srgbClr val="C0C0C0"/>
                  </a:outerShdw>
                </a:effectLst>
                <a:latin typeface="Tahoma" pitchFamily="34" charset="0"/>
              </a:rPr>
              <a:t>ΕΚΠΑΙΔΕΥΤΙΚΕΣ ΠΑΡΕΜΒΑΣΕΙΣ</a:t>
            </a:r>
          </a:p>
        </p:txBody>
      </p:sp>
      <p:graphicFrame>
        <p:nvGraphicFramePr>
          <p:cNvPr id="183328" name="Group 32">
            <a:extLst>
              <a:ext uri="{FF2B5EF4-FFF2-40B4-BE49-F238E27FC236}">
                <a16:creationId xmlns:a16="http://schemas.microsoft.com/office/drawing/2014/main" xmlns="" id="{AD70F588-4793-4193-B659-62BA3ADDE51E}"/>
              </a:ext>
            </a:extLst>
          </p:cNvPr>
          <p:cNvGraphicFramePr>
            <a:graphicFrameLocks noGrp="1"/>
          </p:cNvGraphicFramePr>
          <p:nvPr>
            <p:ph idx="1"/>
          </p:nvPr>
        </p:nvGraphicFramePr>
        <p:xfrm>
          <a:off x="0" y="1196975"/>
          <a:ext cx="9144000" cy="5661025"/>
        </p:xfrm>
        <a:graphic>
          <a:graphicData uri="http://schemas.openxmlformats.org/drawingml/2006/table">
            <a:tbl>
              <a:tblPr/>
              <a:tblGrid>
                <a:gridCol w="4491038">
                  <a:extLst>
                    <a:ext uri="{9D8B030D-6E8A-4147-A177-3AD203B41FA5}">
                      <a16:colId xmlns:a16="http://schemas.microsoft.com/office/drawing/2014/main" xmlns="" val="20000"/>
                    </a:ext>
                  </a:extLst>
                </a:gridCol>
                <a:gridCol w="4652962">
                  <a:extLst>
                    <a:ext uri="{9D8B030D-6E8A-4147-A177-3AD203B41FA5}">
                      <a16:colId xmlns:a16="http://schemas.microsoft.com/office/drawing/2014/main" xmlns="" val="20001"/>
                    </a:ext>
                  </a:extLst>
                </a:gridCol>
              </a:tblGrid>
              <a:tr h="12430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 </a:t>
                      </a:r>
                      <a:r>
                        <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rPr>
                        <a:t>PRADER-WILLI</a:t>
                      </a: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ΠΑΙΔΕΥΤΙΚΗ ΠΑΡΕΜΒΑΣΗ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xmlns="" val="10000"/>
                  </a:ext>
                </a:extLst>
              </a:tr>
              <a:tr h="441801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Ενασχόληση με το φαγητό</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Κρίσεις νεύρων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Πείσμα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Κατάθλιψη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Ιδεοψυχαναγκαστική συμπεριφορά</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Τσίμπημα του δέρματος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Περιορισμός πρόσβασης στο φαγητό και ενίσχυση σωματικής άσκησης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Υποστήριξη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Μείωση έμφασης στη βραχυπρόθεσμη μνήμη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Τήρηση σταθερών ορίων στη συμπεριφορά</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Το λεκτικό υλικό να συνοδεύεται από οπτικά βοηθήματα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a:extLst>
              <a:ext uri="{FF2B5EF4-FFF2-40B4-BE49-F238E27FC236}">
                <a16:creationId xmlns:a16="http://schemas.microsoft.com/office/drawing/2014/main" xmlns="" id="{1EBC32DE-4C85-4824-B5A4-9B06CCFC6A73}"/>
              </a:ext>
            </a:extLst>
          </p:cNvPr>
          <p:cNvSpPr>
            <a:spLocks noGrp="1" noChangeArrowheads="1"/>
          </p:cNvSpPr>
          <p:nvPr>
            <p:ph type="title"/>
          </p:nvPr>
        </p:nvSpPr>
        <p:spPr>
          <a:xfrm>
            <a:off x="457200" y="122238"/>
            <a:ext cx="7543800" cy="1290637"/>
          </a:xfrm>
        </p:spPr>
        <p:txBody>
          <a:bodyPr/>
          <a:lstStyle/>
          <a:p>
            <a:pPr algn="ctr" eaLnBrk="1" hangingPunct="1">
              <a:defRPr/>
            </a:pPr>
            <a:r>
              <a:rPr lang="el-GR" sz="3600">
                <a:effectLst>
                  <a:outerShdw blurRad="38100" dist="38100" dir="2700000" algn="tl">
                    <a:srgbClr val="C0C0C0"/>
                  </a:outerShdw>
                </a:effectLst>
                <a:latin typeface="Tahoma" pitchFamily="34" charset="0"/>
              </a:rPr>
              <a:t>ΣΥΝΔΡΟΜΟ</a:t>
            </a:r>
            <a:r>
              <a:rPr lang="en-US" sz="3600">
                <a:effectLst>
                  <a:outerShdw blurRad="38100" dist="38100" dir="2700000" algn="tl">
                    <a:srgbClr val="C0C0C0"/>
                  </a:outerShdw>
                </a:effectLst>
                <a:latin typeface="Tahoma" pitchFamily="34" charset="0"/>
              </a:rPr>
              <a:t> WILLIAMS</a:t>
            </a:r>
            <a:r>
              <a:rPr lang="el-GR" sz="3200">
                <a:effectLst>
                  <a:outerShdw blurRad="38100" dist="38100" dir="2700000" algn="tl">
                    <a:srgbClr val="C0C0C0"/>
                  </a:outerShdw>
                </a:effectLst>
                <a:latin typeface="Tahoma" pitchFamily="34" charset="0"/>
              </a:rPr>
              <a:t/>
            </a:r>
            <a:br>
              <a:rPr lang="el-GR" sz="3200">
                <a:effectLst>
                  <a:outerShdw blurRad="38100" dist="38100" dir="2700000" algn="tl">
                    <a:srgbClr val="C0C0C0"/>
                  </a:outerShdw>
                </a:effectLst>
                <a:latin typeface="Tahoma" pitchFamily="34" charset="0"/>
              </a:rPr>
            </a:br>
            <a:endParaRPr lang="el-GR" sz="3200">
              <a:effectLst>
                <a:outerShdw blurRad="38100" dist="38100" dir="2700000" algn="tl">
                  <a:srgbClr val="C0C0C0"/>
                </a:outerShdw>
              </a:effectLst>
              <a:latin typeface="Tahoma" pitchFamily="34" charset="0"/>
            </a:endParaRPr>
          </a:p>
        </p:txBody>
      </p:sp>
      <p:pic>
        <p:nvPicPr>
          <p:cNvPr id="17411" name="Picture 5" descr="williams_syndrome_original1[1]"/>
          <p:cNvPicPr>
            <a:picLocks noChangeAspect="1" noChangeArrowheads="1"/>
          </p:cNvPicPr>
          <p:nvPr/>
        </p:nvPicPr>
        <p:blipFill>
          <a:blip r:embed="rId2"/>
          <a:srcRect/>
          <a:stretch>
            <a:fillRect/>
          </a:stretch>
        </p:blipFill>
        <p:spPr bwMode="auto">
          <a:xfrm>
            <a:off x="1692275" y="981075"/>
            <a:ext cx="5256213" cy="5876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xmlns="" id="{28746037-03C4-4DB4-896A-34FC325553C2}"/>
              </a:ext>
            </a:extLst>
          </p:cNvPr>
          <p:cNvSpPr>
            <a:spLocks noGrp="1" noChangeArrowheads="1"/>
          </p:cNvSpPr>
          <p:nvPr>
            <p:ph type="title"/>
          </p:nvPr>
        </p:nvSpPr>
        <p:spPr>
          <a:xfrm>
            <a:off x="457200" y="122238"/>
            <a:ext cx="7543800" cy="930275"/>
          </a:xfrm>
        </p:spPr>
        <p:txBody>
          <a:bodyPr/>
          <a:lstStyle/>
          <a:p>
            <a:pPr eaLnBrk="1" hangingPunct="1">
              <a:defRPr/>
            </a:pPr>
            <a:r>
              <a:rPr lang="el-GR" sz="3600">
                <a:effectLst>
                  <a:outerShdw blurRad="38100" dist="38100" dir="2700000" algn="tl">
                    <a:srgbClr val="C0C0C0"/>
                  </a:outerShdw>
                </a:effectLst>
                <a:latin typeface="Tahoma" pitchFamily="34" charset="0"/>
              </a:rPr>
              <a:t>ΕΚΠΑΙΔΕΥΤΙΚΕΣ ΠΑΡΕΜΒΑΣΕΙΣ</a:t>
            </a:r>
          </a:p>
        </p:txBody>
      </p:sp>
      <p:graphicFrame>
        <p:nvGraphicFramePr>
          <p:cNvPr id="186403" name="Group 35">
            <a:extLst>
              <a:ext uri="{FF2B5EF4-FFF2-40B4-BE49-F238E27FC236}">
                <a16:creationId xmlns:a16="http://schemas.microsoft.com/office/drawing/2014/main" xmlns="" id="{173537F4-6442-4CC5-9C96-255426FF6BEB}"/>
              </a:ext>
            </a:extLst>
          </p:cNvPr>
          <p:cNvGraphicFramePr>
            <a:graphicFrameLocks noGrp="1"/>
          </p:cNvGraphicFramePr>
          <p:nvPr>
            <p:ph idx="1"/>
          </p:nvPr>
        </p:nvGraphicFramePr>
        <p:xfrm>
          <a:off x="0" y="1484313"/>
          <a:ext cx="9144000" cy="5373687"/>
        </p:xfrm>
        <a:graphic>
          <a:graphicData uri="http://schemas.openxmlformats.org/drawingml/2006/table">
            <a:tbl>
              <a:tblPr/>
              <a:tblGrid>
                <a:gridCol w="4491038">
                  <a:extLst>
                    <a:ext uri="{9D8B030D-6E8A-4147-A177-3AD203B41FA5}">
                      <a16:colId xmlns:a16="http://schemas.microsoft.com/office/drawing/2014/main" xmlns="" val="20000"/>
                    </a:ext>
                  </a:extLst>
                </a:gridCol>
                <a:gridCol w="4652962">
                  <a:extLst>
                    <a:ext uri="{9D8B030D-6E8A-4147-A177-3AD203B41FA5}">
                      <a16:colId xmlns:a16="http://schemas.microsoft.com/office/drawing/2014/main" xmlns="" val="20001"/>
                    </a:ext>
                  </a:extLst>
                </a:gridCol>
              </a:tblGrid>
              <a:tr h="12192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 </a:t>
                      </a:r>
                      <a:r>
                        <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rPr>
                        <a:t>WILLIAMS</a:t>
                      </a: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ΠΑΙΔΕΥΤΙΚΗ ΠΑΡΕΜΒΑΣΗ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xmlns="" val="10000"/>
                  </a:ext>
                </a:extLst>
              </a:tr>
              <a:tr h="4154487">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Υπερκινητικότητα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Προβλήματα προσοχής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Υπερβολική οικειότητα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Υπεράκουση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Προβλήματα στην οπτικοχωρική επεξεργασία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Πλεονέκτημα στη γλώσσα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Ελκυστική προσωπικότητα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Δυσκολία στον έλεγχο συναισθημάτων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Tahoma" pitchFamily="34" charset="0"/>
                        </a:rPr>
                        <a:t>Άγχος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Μείωση έμφασης στα αντιληπτικοκινητικά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Έμφαση στα ομαδικά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Παρουσίαση προγράμματος μελλοντικών δραστηριοτήτων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Έμφαση στις κοινωνικές δεξιότητες και σε προσωποκεντρικά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Χρήση γλωσσικών δεξιοτήτων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C0C0C0"/>
                            </a:outerShdw>
                          </a:effectLst>
                          <a:latin typeface="Arial" pitchFamily="34" charset="0"/>
                        </a:rPr>
                        <a:t>Προειδοποίηση πριν από θορύβους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xmlns="" id="{46506F0D-8942-4C7A-842B-F2FFC161FDE6}"/>
              </a:ext>
            </a:extLst>
          </p:cNvPr>
          <p:cNvSpPr>
            <a:spLocks noGrp="1" noChangeArrowheads="1"/>
          </p:cNvSpPr>
          <p:nvPr>
            <p:ph type="title"/>
          </p:nvPr>
        </p:nvSpPr>
        <p:spPr>
          <a:xfrm>
            <a:off x="457200" y="122238"/>
            <a:ext cx="7543800" cy="858837"/>
          </a:xfrm>
        </p:spPr>
        <p:txBody>
          <a:bodyPr/>
          <a:lstStyle/>
          <a:p>
            <a:pPr algn="ctr" eaLnBrk="1" hangingPunct="1">
              <a:defRPr/>
            </a:pPr>
            <a:r>
              <a:rPr lang="el-GR" sz="3200">
                <a:effectLst>
                  <a:outerShdw blurRad="38100" dist="38100" dir="2700000" algn="tl">
                    <a:srgbClr val="C0C0C0"/>
                  </a:outerShdw>
                </a:effectLst>
                <a:latin typeface="Tahoma" pitchFamily="34" charset="0"/>
              </a:rPr>
              <a:t>ΣΥΝΔΡΟΜΟ </a:t>
            </a:r>
            <a:r>
              <a:rPr lang="en-US" sz="3200">
                <a:effectLst>
                  <a:outerShdw blurRad="38100" dist="38100" dir="2700000" algn="tl">
                    <a:srgbClr val="C0C0C0"/>
                  </a:outerShdw>
                </a:effectLst>
                <a:latin typeface="Tahoma" pitchFamily="34" charset="0"/>
              </a:rPr>
              <a:t>DOWN</a:t>
            </a:r>
            <a:endParaRPr lang="el-GR" sz="3200">
              <a:effectLst>
                <a:outerShdw blurRad="38100" dist="38100" dir="2700000" algn="tl">
                  <a:srgbClr val="C0C0C0"/>
                </a:outerShdw>
              </a:effectLst>
              <a:latin typeface="Tahoma" pitchFamily="34" charset="0"/>
            </a:endParaRPr>
          </a:p>
        </p:txBody>
      </p:sp>
      <p:pic>
        <p:nvPicPr>
          <p:cNvPr id="19459" name="Picture 5" descr="Down's%20syndromeI"/>
          <p:cNvPicPr>
            <a:picLocks noChangeAspect="1" noChangeArrowheads="1"/>
          </p:cNvPicPr>
          <p:nvPr/>
        </p:nvPicPr>
        <p:blipFill>
          <a:blip r:embed="rId2"/>
          <a:srcRect/>
          <a:stretch>
            <a:fillRect/>
          </a:stretch>
        </p:blipFill>
        <p:spPr bwMode="auto">
          <a:xfrm>
            <a:off x="1187450" y="1484313"/>
            <a:ext cx="6697663" cy="475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xmlns="" id="{7BEB12FF-038F-4DD4-BBE9-4AC0918C19C7}"/>
              </a:ext>
            </a:extLst>
          </p:cNvPr>
          <p:cNvSpPr>
            <a:spLocks noGrp="1" noChangeArrowheads="1"/>
          </p:cNvSpPr>
          <p:nvPr>
            <p:ph type="title"/>
          </p:nvPr>
        </p:nvSpPr>
        <p:spPr>
          <a:xfrm>
            <a:off x="457200" y="122238"/>
            <a:ext cx="7543800" cy="930275"/>
          </a:xfrm>
        </p:spPr>
        <p:txBody>
          <a:bodyPr/>
          <a:lstStyle/>
          <a:p>
            <a:pPr eaLnBrk="1" hangingPunct="1">
              <a:defRPr/>
            </a:pPr>
            <a:r>
              <a:rPr lang="el-GR" sz="3600">
                <a:effectLst>
                  <a:outerShdw blurRad="38100" dist="38100" dir="2700000" algn="tl">
                    <a:srgbClr val="C0C0C0"/>
                  </a:outerShdw>
                </a:effectLst>
                <a:latin typeface="Tahoma" pitchFamily="34" charset="0"/>
              </a:rPr>
              <a:t>ΕΚΠΑΙΔΕΥΤΙΚΕΣ ΠΑΡΕΜΒΑΣΕΙΣ</a:t>
            </a:r>
          </a:p>
        </p:txBody>
      </p:sp>
      <p:graphicFrame>
        <p:nvGraphicFramePr>
          <p:cNvPr id="189480" name="Group 40">
            <a:extLst>
              <a:ext uri="{FF2B5EF4-FFF2-40B4-BE49-F238E27FC236}">
                <a16:creationId xmlns:a16="http://schemas.microsoft.com/office/drawing/2014/main" xmlns="" id="{2EC71F7A-576C-4C75-9E40-C1D8D51C3AC1}"/>
              </a:ext>
            </a:extLst>
          </p:cNvPr>
          <p:cNvGraphicFramePr>
            <a:graphicFrameLocks noGrp="1"/>
          </p:cNvGraphicFramePr>
          <p:nvPr>
            <p:ph idx="1"/>
          </p:nvPr>
        </p:nvGraphicFramePr>
        <p:xfrm>
          <a:off x="34925" y="1125538"/>
          <a:ext cx="9109075" cy="5810250"/>
        </p:xfrm>
        <a:graphic>
          <a:graphicData uri="http://schemas.openxmlformats.org/drawingml/2006/table">
            <a:tbl>
              <a:tblPr/>
              <a:tblGrid>
                <a:gridCol w="4700588">
                  <a:extLst>
                    <a:ext uri="{9D8B030D-6E8A-4147-A177-3AD203B41FA5}">
                      <a16:colId xmlns:a16="http://schemas.microsoft.com/office/drawing/2014/main" xmlns="" val="20000"/>
                    </a:ext>
                  </a:extLst>
                </a:gridCol>
                <a:gridCol w="4408487">
                  <a:extLst>
                    <a:ext uri="{9D8B030D-6E8A-4147-A177-3AD203B41FA5}">
                      <a16:colId xmlns:a16="http://schemas.microsoft.com/office/drawing/2014/main" xmlns="" val="20001"/>
                    </a:ext>
                  </a:extLst>
                </a:gridCol>
              </a:tblGrid>
              <a:tr h="1493716">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ΣΥΝΔΡΟΜΟ </a:t>
                      </a:r>
                      <a:r>
                        <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rPr>
                        <a:t>DOWN</a:t>
                      </a: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a:ln>
                            <a:noFill/>
                          </a:ln>
                          <a:solidFill>
                            <a:schemeClr val="tx1"/>
                          </a:solidFill>
                          <a:effectLst>
                            <a:outerShdw blurRad="38100" dist="38100" dir="2700000" algn="tl">
                              <a:srgbClr val="FFFFFF"/>
                            </a:outerShdw>
                          </a:effectLst>
                          <a:latin typeface="Tahoma" pitchFamily="34" charset="0"/>
                        </a:rPr>
                        <a:t>ΠΑΙΔΕΥΤΙΚΗ ΠΑΡΕΜΒΑΣΗ</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xmlns="" val="10000"/>
                  </a:ext>
                </a:extLst>
              </a:tr>
              <a:tr h="4316534">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Δυσκολία στη λεκτική βραχύχρονη μνήμη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Προβλήματα ομιλίας και γλώσσας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Προβλήματα υγείας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Απουσία ορισμένων μορφών ψυχοπαθολογίας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rPr>
                        <a:t>Νοητική έκπτωση-Νόσο </a:t>
                      </a:r>
                      <a:r>
                        <a:rPr kumimoji="0" lang="en-US" sz="1800" b="1" i="0" u="none" strike="noStrike" cap="none" normalizeH="0" baseline="0">
                          <a:ln>
                            <a:noFill/>
                          </a:ln>
                          <a:solidFill>
                            <a:schemeClr val="tx1"/>
                          </a:solidFill>
                          <a:effectLst>
                            <a:outerShdw blurRad="38100" dist="38100" dir="2700000" algn="tl">
                              <a:srgbClr val="C0C0C0"/>
                            </a:outerShdw>
                          </a:effectLst>
                          <a:latin typeface="Tahoma" pitchFamily="34" charset="0"/>
                        </a:rPr>
                        <a:t>Alzheimer</a:t>
                      </a:r>
                      <a:endPar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1800" b="1" i="0" u="none" strike="noStrike" cap="none" normalizeH="0" baseline="0">
                        <a:ln>
                          <a:noFill/>
                        </a:ln>
                        <a:solidFill>
                          <a:schemeClr val="tx1"/>
                        </a:solidFill>
                        <a:effectLst>
                          <a:outerShdw blurRad="38100" dist="38100" dir="2700000" algn="tl">
                            <a:srgbClr val="C0C0C0"/>
                          </a:outerShdw>
                        </a:effectLst>
                        <a:latin typeface="Tahoma" pitchFamily="34"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Οπτικό υλικό, χρήση υπολογιστή</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Οπτικό λεξιλόγιο έμφαση στη σημασιολογία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Ταίριασμα, επιλογή και ονομασία καρτών με λέξεις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Ζωγραφική με δάχτυλα, σχεδιασμός γραμμάτων στην άμμο</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Η ανάγνωση βελτιώνει την φωνολογία και την άρθρωση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Έμφαση στις κοινωνικές δεξιότητες, στις ομαδικές ασκήσεις και στην αυτονομία-αυτοεξυπηρέτηση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rPr>
                        <a:t>Φυσική άσκηση και χορός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1800" b="1" i="0" u="none" strike="noStrike" cap="none" normalizeH="0" baseline="0">
                        <a:ln>
                          <a:noFill/>
                        </a:ln>
                        <a:solidFill>
                          <a:schemeClr val="tx1"/>
                        </a:solidFill>
                        <a:effectLst>
                          <a:outerShdw blurRad="38100" dist="38100" dir="2700000" algn="tl">
                            <a:srgbClr val="C0C0C0"/>
                          </a:outerShdw>
                        </a:effectLst>
                        <a:latin typeface="Arial" pitchFamily="34"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xmlns="" id="{578D82B9-E1BE-4A4E-A62B-1ACA44619FC3}"/>
              </a:ext>
            </a:extLst>
          </p:cNvPr>
          <p:cNvSpPr>
            <a:spLocks noGrp="1" noChangeArrowheads="1"/>
          </p:cNvSpPr>
          <p:nvPr>
            <p:ph type="title"/>
          </p:nvPr>
        </p:nvSpPr>
        <p:spPr/>
        <p:txBody>
          <a:bodyPr/>
          <a:lstStyle/>
          <a:p>
            <a:pPr algn="ctr" eaLnBrk="1" hangingPunct="1">
              <a:defRPr/>
            </a:pPr>
            <a:r>
              <a:rPr lang="el-GR" sz="2400" dirty="0">
                <a:effectLst>
                  <a:outerShdw blurRad="38100" dist="38100" dir="2700000" algn="tl">
                    <a:srgbClr val="C0C0C0"/>
                  </a:outerShdw>
                </a:effectLst>
                <a:latin typeface="Tahoma" pitchFamily="34" charset="0"/>
              </a:rPr>
              <a:t>ΕΚΠΑΙΔΕΥΣΗ, ΚΑΤΑΡΤΙΣΗ ΚΑΙ ΠΡΟΩΘΗΣΗ  </a:t>
            </a:r>
            <a:br>
              <a:rPr lang="el-GR" sz="2400" dirty="0">
                <a:effectLst>
                  <a:outerShdw blurRad="38100" dist="38100" dir="2700000" algn="tl">
                    <a:srgbClr val="C0C0C0"/>
                  </a:outerShdw>
                </a:effectLst>
                <a:latin typeface="Tahoma" pitchFamily="34" charset="0"/>
              </a:rPr>
            </a:br>
            <a:r>
              <a:rPr lang="el-GR" sz="2400" dirty="0">
                <a:effectLst>
                  <a:outerShdw blurRad="38100" dist="38100" dir="2700000" algn="tl">
                    <a:srgbClr val="C0C0C0"/>
                  </a:outerShdw>
                </a:effectLst>
                <a:latin typeface="Tahoma" pitchFamily="34" charset="0"/>
              </a:rPr>
              <a:t>   ΣΤΗΝ ΑΠΑΣΧΟΛΗΣΗ ΑΤΟΜΩΝ ΜΕ </a:t>
            </a:r>
            <a:br>
              <a:rPr lang="el-GR" sz="2400" dirty="0">
                <a:effectLst>
                  <a:outerShdw blurRad="38100" dist="38100" dir="2700000" algn="tl">
                    <a:srgbClr val="C0C0C0"/>
                  </a:outerShdw>
                </a:effectLst>
                <a:latin typeface="Tahoma" pitchFamily="34" charset="0"/>
              </a:rPr>
            </a:br>
            <a:r>
              <a:rPr lang="el-GR" sz="2400" dirty="0">
                <a:effectLst>
                  <a:outerShdw blurRad="38100" dist="38100" dir="2700000" algn="tl">
                    <a:srgbClr val="C0C0C0"/>
                  </a:outerShdw>
                </a:effectLst>
                <a:latin typeface="Tahoma" pitchFamily="34" charset="0"/>
              </a:rPr>
              <a:t>ΝΟΗΤΙΚΗ ΑΝΑΠΗΡΙΑ</a:t>
            </a:r>
          </a:p>
        </p:txBody>
      </p:sp>
      <p:sp>
        <p:nvSpPr>
          <p:cNvPr id="102403" name="Rectangle 3">
            <a:extLst>
              <a:ext uri="{FF2B5EF4-FFF2-40B4-BE49-F238E27FC236}">
                <a16:creationId xmlns:a16="http://schemas.microsoft.com/office/drawing/2014/main" xmlns="" id="{56BE18EF-44A4-4C07-B80E-208CF29E41E1}"/>
              </a:ext>
            </a:extLst>
          </p:cNvPr>
          <p:cNvSpPr>
            <a:spLocks noGrp="1" noChangeArrowheads="1"/>
          </p:cNvSpPr>
          <p:nvPr>
            <p:ph type="body" idx="1"/>
          </p:nvPr>
        </p:nvSpPr>
        <p:spPr/>
        <p:txBody>
          <a:bodyPr/>
          <a:lstStyle/>
          <a:p>
            <a:pPr algn="just" eaLnBrk="1" hangingPunct="1">
              <a:lnSpc>
                <a:spcPct val="90000"/>
              </a:lnSpc>
              <a:defRPr/>
            </a:pPr>
            <a:r>
              <a:rPr lang="el-GR" sz="2400" b="1" dirty="0">
                <a:effectLst>
                  <a:outerShdw blurRad="38100" dist="38100" dir="2700000" algn="tl">
                    <a:srgbClr val="C0C0C0"/>
                  </a:outerShdw>
                </a:effectLst>
                <a:latin typeface="Tahoma" pitchFamily="34" charset="0"/>
              </a:rPr>
              <a:t>Ενώ τα μοντέλα υπηρεσιών και εκπαιδευτικών προγραμμάτων για άτομα με ειδικές ανάγκες αλλάζουν επηρεαζόμενα από την αρχή της </a:t>
            </a:r>
            <a:r>
              <a:rPr lang="el-GR" sz="2400" b="1" dirty="0">
                <a:solidFill>
                  <a:schemeClr val="tx2"/>
                </a:solidFill>
                <a:effectLst>
                  <a:outerShdw blurRad="38100" dist="38100" dir="2700000" algn="tl">
                    <a:srgbClr val="C0C0C0"/>
                  </a:outerShdw>
                </a:effectLst>
                <a:latin typeface="Tahoma" pitchFamily="34" charset="0"/>
              </a:rPr>
              <a:t>κοινωνικής ένταξης</a:t>
            </a:r>
            <a:r>
              <a:rPr lang="el-GR" sz="2400" b="1" dirty="0">
                <a:effectLst>
                  <a:outerShdw blurRad="38100" dist="38100" dir="2700000" algn="tl">
                    <a:srgbClr val="C0C0C0"/>
                  </a:outerShdw>
                </a:effectLst>
                <a:latin typeface="Tahoma" pitchFamily="34" charset="0"/>
              </a:rPr>
              <a:t> και την κίνηση για </a:t>
            </a:r>
            <a:r>
              <a:rPr lang="el-GR" sz="2400" b="1" dirty="0">
                <a:solidFill>
                  <a:schemeClr val="tx2"/>
                </a:solidFill>
                <a:effectLst>
                  <a:outerShdw blurRad="38100" dist="38100" dir="2700000" algn="tl">
                    <a:srgbClr val="C0C0C0"/>
                  </a:outerShdw>
                </a:effectLst>
                <a:latin typeface="Tahoma" pitchFamily="34" charset="0"/>
              </a:rPr>
              <a:t>ανεξάρτητη διαβίωση,</a:t>
            </a:r>
            <a:r>
              <a:rPr lang="el-GR" sz="2400" b="1" dirty="0">
                <a:effectLst>
                  <a:outerShdw blurRad="38100" dist="38100" dir="2700000" algn="tl">
                    <a:srgbClr val="C0C0C0"/>
                  </a:outerShdw>
                </a:effectLst>
                <a:latin typeface="Tahoma" pitchFamily="34" charset="0"/>
              </a:rPr>
              <a:t> στην Ελλάδα η προετοιμασία για την </a:t>
            </a:r>
            <a:r>
              <a:rPr lang="el-GR" sz="2400" b="1" dirty="0">
                <a:solidFill>
                  <a:schemeClr val="tx2"/>
                </a:solidFill>
                <a:effectLst>
                  <a:outerShdw blurRad="38100" dist="38100" dir="2700000" algn="tl">
                    <a:srgbClr val="C0C0C0"/>
                  </a:outerShdw>
                </a:effectLst>
                <a:latin typeface="Tahoma" pitchFamily="34" charset="0"/>
              </a:rPr>
              <a:t>επαγγελματική εκπαίδευση,</a:t>
            </a:r>
            <a:r>
              <a:rPr lang="el-GR" sz="2400" b="1" dirty="0">
                <a:effectLst>
                  <a:outerShdw blurRad="38100" dist="38100" dir="2700000" algn="tl">
                    <a:srgbClr val="C0C0C0"/>
                  </a:outerShdw>
                </a:effectLst>
                <a:latin typeface="Tahoma" pitchFamily="34" charset="0"/>
              </a:rPr>
              <a:t> τον επαγγελματικό προσανατολισμό και την παραγωγική διαδικασία δεν έχει λάβει ακόμα την απαιτούμενη προτεραιότητα στο εκπαιδευτικό μας σύστημα </a:t>
            </a:r>
            <a:r>
              <a:rPr lang="el-GR" sz="2000" dirty="0">
                <a:effectLst>
                  <a:outerShdw blurRad="38100" dist="38100" dir="2700000" algn="tl">
                    <a:srgbClr val="C0C0C0"/>
                  </a:outerShdw>
                </a:effectLst>
                <a:latin typeface="Tahoma" pitchFamily="34" charset="0"/>
              </a:rPr>
              <a:t>(Καζαμίας, 1994. </a:t>
            </a:r>
            <a:r>
              <a:rPr lang="el-GR" sz="2000" dirty="0" err="1">
                <a:effectLst>
                  <a:outerShdw blurRad="38100" dist="38100" dir="2700000" algn="tl">
                    <a:srgbClr val="C0C0C0"/>
                  </a:outerShdw>
                </a:effectLst>
                <a:latin typeface="Tahoma" pitchFamily="34" charset="0"/>
              </a:rPr>
              <a:t>Κασσωτάκης</a:t>
            </a:r>
            <a:r>
              <a:rPr lang="el-GR" sz="2000" dirty="0">
                <a:effectLst>
                  <a:outerShdw blurRad="38100" dist="38100" dir="2700000" algn="tl">
                    <a:srgbClr val="C0C0C0"/>
                  </a:outerShdw>
                </a:effectLst>
                <a:latin typeface="Tahoma" pitchFamily="34" charset="0"/>
              </a:rPr>
              <a:t>, 1990. Υπουργείο Εργασίας, 2009).</a:t>
            </a:r>
            <a:r>
              <a:rPr lang="el-GR" sz="2400" b="1" dirty="0">
                <a:effectLst>
                  <a:outerShdw blurRad="38100" dist="38100" dir="2700000" algn="tl">
                    <a:srgbClr val="C0C0C0"/>
                  </a:outerShdw>
                </a:effectLst>
                <a:latin typeface="Tahoma" pitchFamily="34" charset="0"/>
              </a:rPr>
              <a:t> Παρά τις φιλότιμες προσπάθειες των τελευταίων χρόνων, τα αναλυτικά προγράμματα και η εκπαιδευτική κουλτούρα που τα διέπει παραμένουν με έντονο </a:t>
            </a:r>
            <a:r>
              <a:rPr lang="el-GR" sz="2400" b="1" dirty="0" err="1">
                <a:effectLst>
                  <a:outerShdw blurRad="38100" dist="38100" dir="2700000" algn="tl">
                    <a:srgbClr val="C0C0C0"/>
                  </a:outerShdw>
                </a:effectLst>
                <a:latin typeface="Tahoma" pitchFamily="34" charset="0"/>
              </a:rPr>
              <a:t>γνωσιοκεντρικό</a:t>
            </a:r>
            <a:r>
              <a:rPr lang="el-GR" sz="2400" b="1" dirty="0">
                <a:effectLst>
                  <a:outerShdw blurRad="38100" dist="38100" dir="2700000" algn="tl">
                    <a:srgbClr val="C0C0C0"/>
                  </a:outerShdw>
                </a:effectLst>
                <a:latin typeface="Tahoma" pitchFamily="34" charset="0"/>
              </a:rPr>
              <a:t> προσανατολισμό.</a:t>
            </a:r>
          </a:p>
          <a:p>
            <a:pPr eaLnBrk="1" hangingPunct="1">
              <a:lnSpc>
                <a:spcPct val="90000"/>
              </a:lnSpc>
              <a:defRPr/>
            </a:pPr>
            <a:endParaRPr lang="el-GR" sz="2400" b="1" dirty="0">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xmlns="" id="{98CA0A0C-94C8-42C8-90A6-F5C523553297}"/>
              </a:ext>
            </a:extLst>
          </p:cNvPr>
          <p:cNvSpPr>
            <a:spLocks noGrp="1" noChangeArrowheads="1"/>
          </p:cNvSpPr>
          <p:nvPr>
            <p:ph type="title"/>
          </p:nvPr>
        </p:nvSpPr>
        <p:spPr/>
        <p:txBody>
          <a:bodyPr/>
          <a:lstStyle/>
          <a:p>
            <a:pPr algn="ctr" eaLnBrk="1" hangingPunct="1">
              <a:defRPr/>
            </a:pPr>
            <a:r>
              <a:rPr lang="el-GR" sz="4000">
                <a:effectLst>
                  <a:outerShdw blurRad="38100" dist="38100" dir="2700000" algn="tl">
                    <a:srgbClr val="C0C0C0"/>
                  </a:outerShdw>
                </a:effectLst>
                <a:latin typeface="Tahoma" pitchFamily="34" charset="0"/>
              </a:rPr>
              <a:t>Ενταξιακές Πρακτικές</a:t>
            </a:r>
          </a:p>
        </p:txBody>
      </p:sp>
      <p:sp>
        <p:nvSpPr>
          <p:cNvPr id="200707" name="Rectangle 3">
            <a:extLst>
              <a:ext uri="{FF2B5EF4-FFF2-40B4-BE49-F238E27FC236}">
                <a16:creationId xmlns:a16="http://schemas.microsoft.com/office/drawing/2014/main" xmlns="" id="{F25E1D84-AA41-493E-8F61-07D1234FEA29}"/>
              </a:ext>
            </a:extLst>
          </p:cNvPr>
          <p:cNvSpPr>
            <a:spLocks noGrp="1" noChangeArrowheads="1"/>
          </p:cNvSpPr>
          <p:nvPr>
            <p:ph type="body" idx="1"/>
          </p:nvPr>
        </p:nvSpPr>
        <p:spPr>
          <a:xfrm>
            <a:off x="457200" y="1719263"/>
            <a:ext cx="8229600" cy="4878387"/>
          </a:xfrm>
        </p:spPr>
        <p:txBody>
          <a:bodyPr/>
          <a:lstStyle/>
          <a:p>
            <a:pPr algn="just" eaLnBrk="1" hangingPunct="1">
              <a:lnSpc>
                <a:spcPct val="110000"/>
              </a:lnSpc>
              <a:defRPr/>
            </a:pPr>
            <a:r>
              <a:rPr lang="el-GR" sz="2100" b="1" dirty="0">
                <a:effectLst>
                  <a:outerShdw blurRad="38100" dist="38100" dir="2700000" algn="tl">
                    <a:srgbClr val="C0C0C0"/>
                  </a:outerShdw>
                </a:effectLst>
              </a:rPr>
              <a:t>Τις τελευταίες δεκαετίες, παρατηρείται μια αύξηση του αριθμού των παιδιών με αναπηρίες που φοιτούν σε όλες τις βαθμίδες της εκπαίδευσης. Το γεγονός αυτό φαίνεται, ότι συνδέεται με σημαντικούς κοινωνικούς, οικονομικούς και εκπαιδευτικούς παράγοντες, όπως είναι: </a:t>
            </a:r>
            <a:r>
              <a:rPr lang="el-GR" sz="2100" b="1" i="1" dirty="0">
                <a:solidFill>
                  <a:srgbClr val="000099"/>
                </a:solidFill>
                <a:effectLst>
                  <a:outerShdw blurRad="38100" dist="38100" dir="2700000" algn="tl">
                    <a:srgbClr val="C0C0C0"/>
                  </a:outerShdw>
                </a:effectLst>
              </a:rPr>
              <a:t>η γενίκευση του υποχρεωτικού χαρακτήρα της εκπαίδευσης, η αυξημένη κοινωνική ανάγκη για εκπαίδευση και μόρφωση όλων των πολιτών, οι κοινωνικές διεκδικήσεις για ισονομία και ισοπολιτεία, καθώς και η διεύρυνση του προβληματισμού μέσα στην κοινωνία γύρω από τα θέματα της αναπηρίας</a:t>
            </a:r>
            <a:r>
              <a:rPr lang="el-GR" sz="2100" b="1" dirty="0">
                <a:effectLst>
                  <a:outerShdw blurRad="38100" dist="38100" dir="2700000" algn="tl">
                    <a:srgbClr val="C0C0C0"/>
                  </a:outerShdw>
                </a:effectLst>
              </a:rPr>
              <a:t> </a:t>
            </a:r>
            <a:r>
              <a:rPr lang="el-GR" sz="1800" dirty="0">
                <a:effectLst>
                  <a:outerShdw blurRad="38100" dist="38100" dir="2700000" algn="tl">
                    <a:srgbClr val="C0C0C0"/>
                  </a:outerShdw>
                </a:effectLst>
              </a:rPr>
              <a:t>(</a:t>
            </a:r>
            <a:r>
              <a:rPr lang="en-US" sz="1800" dirty="0" err="1">
                <a:effectLst>
                  <a:outerShdw blurRad="38100" dist="38100" dir="2700000" algn="tl">
                    <a:srgbClr val="C0C0C0"/>
                  </a:outerShdw>
                </a:effectLst>
              </a:rPr>
              <a:t>Rispens</a:t>
            </a:r>
            <a:r>
              <a:rPr lang="el-GR" sz="1800" dirty="0">
                <a:effectLst>
                  <a:outerShdw blurRad="38100" dist="38100" dir="2700000" algn="tl">
                    <a:srgbClr val="C0C0C0"/>
                  </a:outerShdw>
                </a:effectLst>
              </a:rPr>
              <a:t>, 1994).</a:t>
            </a:r>
          </a:p>
          <a:p>
            <a:pPr eaLnBrk="1" hangingPunct="1">
              <a:lnSpc>
                <a:spcPct val="110000"/>
              </a:lnSpc>
              <a:defRPr/>
            </a:pPr>
            <a:endParaRPr lang="el-GR" sz="21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a:extLst>
              <a:ext uri="{FF2B5EF4-FFF2-40B4-BE49-F238E27FC236}">
                <a16:creationId xmlns:a16="http://schemas.microsoft.com/office/drawing/2014/main" xmlns="" id="{0CE3974E-C00D-41B2-9F67-6B2979AD71DD}"/>
              </a:ext>
            </a:extLst>
          </p:cNvPr>
          <p:cNvSpPr>
            <a:spLocks noGrp="1" noChangeArrowheads="1"/>
          </p:cNvSpPr>
          <p:nvPr>
            <p:ph type="body" idx="1"/>
          </p:nvPr>
        </p:nvSpPr>
        <p:spPr>
          <a:xfrm>
            <a:off x="323850" y="981075"/>
            <a:ext cx="8135938" cy="5472113"/>
          </a:xfrm>
        </p:spPr>
        <p:txBody>
          <a:bodyPr/>
          <a:lstStyle/>
          <a:p>
            <a:pPr algn="just" eaLnBrk="1" hangingPunct="1">
              <a:lnSpc>
                <a:spcPct val="90000"/>
              </a:lnSpc>
              <a:defRPr/>
            </a:pPr>
            <a:r>
              <a:rPr lang="el-GR" sz="2400" b="1">
                <a:effectLst>
                  <a:outerShdw blurRad="38100" dist="38100" dir="2700000" algn="tl">
                    <a:srgbClr val="C0C0C0"/>
                  </a:outerShdw>
                </a:effectLst>
                <a:latin typeface="Tahoma" pitchFamily="34" charset="0"/>
              </a:rPr>
              <a:t>Ο έφηβος όμως με αναπηρία έχει μεγάλη ανάγκη </a:t>
            </a:r>
            <a:r>
              <a:rPr lang="el-GR" sz="2400" b="1">
                <a:solidFill>
                  <a:schemeClr val="tx2"/>
                </a:solidFill>
                <a:effectLst>
                  <a:outerShdw blurRad="38100" dist="38100" dir="2700000" algn="tl">
                    <a:srgbClr val="C0C0C0"/>
                  </a:outerShdw>
                </a:effectLst>
                <a:latin typeface="Tahoma" pitchFamily="34" charset="0"/>
              </a:rPr>
              <a:t>επαγγελματικού προσανατολισμού, συμβουλευτικής</a:t>
            </a:r>
            <a:r>
              <a:rPr lang="el-GR" sz="2400" b="1">
                <a:effectLst>
                  <a:outerShdw blurRad="38100" dist="38100" dir="2700000" algn="tl">
                    <a:srgbClr val="C0C0C0"/>
                  </a:outerShdw>
                </a:effectLst>
                <a:latin typeface="Tahoma" pitchFamily="34" charset="0"/>
              </a:rPr>
              <a:t> και </a:t>
            </a:r>
            <a:r>
              <a:rPr lang="el-GR" sz="2400" b="1">
                <a:solidFill>
                  <a:schemeClr val="tx2"/>
                </a:solidFill>
                <a:effectLst>
                  <a:outerShdw blurRad="38100" dist="38100" dir="2700000" algn="tl">
                    <a:srgbClr val="C0C0C0"/>
                  </a:outerShdw>
                </a:effectLst>
                <a:latin typeface="Tahoma" pitchFamily="34" charset="0"/>
              </a:rPr>
              <a:t>καθοδήγησης</a:t>
            </a:r>
            <a:r>
              <a:rPr lang="el-GR" sz="2400" b="1">
                <a:effectLst>
                  <a:outerShdw blurRad="38100" dist="38100" dir="2700000" algn="tl">
                    <a:srgbClr val="C0C0C0"/>
                  </a:outerShdw>
                </a:effectLst>
                <a:latin typeface="Tahoma" pitchFamily="34" charset="0"/>
              </a:rPr>
              <a:t> σ’ ότι έχει σχέση με τα επαγγελματικά του σχέδια, προβλήματα και φιλοδοξίες. Ο </a:t>
            </a:r>
            <a:r>
              <a:rPr lang="el-GR" sz="2400" b="1">
                <a:solidFill>
                  <a:schemeClr val="tx2"/>
                </a:solidFill>
                <a:effectLst>
                  <a:outerShdw blurRad="38100" dist="38100" dir="2700000" algn="tl">
                    <a:srgbClr val="C0C0C0"/>
                  </a:outerShdw>
                </a:effectLst>
                <a:latin typeface="Tahoma" pitchFamily="34" charset="0"/>
              </a:rPr>
              <a:t>ειδικός σύμβουλος</a:t>
            </a:r>
            <a:r>
              <a:rPr lang="el-GR" sz="2400" b="1">
                <a:effectLst>
                  <a:outerShdw blurRad="38100" dist="38100" dir="2700000" algn="tl">
                    <a:srgbClr val="C0C0C0"/>
                  </a:outerShdw>
                </a:effectLst>
                <a:latin typeface="Tahoma" pitchFamily="34" charset="0"/>
              </a:rPr>
              <a:t> θα τον βοηθήσει να γνωρίσει σε βάθος τον εαυτό του, να δεχτεί τους περιορισμούς του, ν’ αξιολογήσει τις ικανότητες και τα ενδιαφέροντά του και να δει πως αυτά τα χαρακτηριστικά σχετίζονται με τον κόσμο της εργασίας. Θα τον βοηθήσει να επιλέξει τον κατάλληλο επαγγελματικό στόχο και να λύσει ή να μειώσει προσωπικά και κοινωνικά προβλήματα που επηρεάζουν την επαγγελματική εκπαίδευση, την επαγγελματική αποκατάσταση και προσαρμογή </a:t>
            </a:r>
            <a:r>
              <a:rPr lang="el-GR" sz="2000">
                <a:latin typeface="Tahoma" pitchFamily="34" charset="0"/>
              </a:rPr>
              <a:t>(Πολυχρονοπούλου, 2001).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xmlns="" id="{1BB936AF-FE56-4A24-90EB-0102823F3C13}"/>
              </a:ext>
            </a:extLst>
          </p:cNvPr>
          <p:cNvSpPr>
            <a:spLocks noGrp="1" noChangeArrowheads="1"/>
          </p:cNvSpPr>
          <p:nvPr>
            <p:ph type="body" idx="1"/>
          </p:nvPr>
        </p:nvSpPr>
        <p:spPr>
          <a:xfrm>
            <a:off x="250825" y="692150"/>
            <a:ext cx="8066088" cy="5905500"/>
          </a:xfrm>
        </p:spPr>
        <p:txBody>
          <a:bodyPr/>
          <a:lstStyle/>
          <a:p>
            <a:pPr algn="just" eaLnBrk="1" hangingPunct="1">
              <a:lnSpc>
                <a:spcPct val="90000"/>
              </a:lnSpc>
              <a:defRPr/>
            </a:pPr>
            <a:r>
              <a:rPr lang="el-GR" sz="2400" b="1" dirty="0">
                <a:effectLst>
                  <a:outerShdw blurRad="38100" dist="38100" dir="2700000" algn="tl">
                    <a:srgbClr val="C0C0C0"/>
                  </a:outerShdw>
                </a:effectLst>
                <a:latin typeface="Tahoma" pitchFamily="34" charset="0"/>
              </a:rPr>
              <a:t>Ήδη, τ’ άτομα με νοητική αναπηρία τοποθετούνται στην </a:t>
            </a:r>
            <a:r>
              <a:rPr lang="el-GR" sz="2400" b="1" dirty="0">
                <a:solidFill>
                  <a:schemeClr val="tx2"/>
                </a:solidFill>
                <a:effectLst>
                  <a:outerShdw blurRad="38100" dist="38100" dir="2700000" algn="tl">
                    <a:srgbClr val="C0C0C0"/>
                  </a:outerShdw>
                </a:effectLst>
                <a:latin typeface="Tahoma" pitchFamily="34" charset="0"/>
              </a:rPr>
              <a:t>ελεύθερη αγορά εργασίας</a:t>
            </a:r>
            <a:r>
              <a:rPr lang="el-GR" sz="2400" b="1" dirty="0">
                <a:effectLst>
                  <a:outerShdw blurRad="38100" dist="38100" dir="2700000" algn="tl">
                    <a:srgbClr val="C0C0C0"/>
                  </a:outerShdw>
                </a:effectLst>
                <a:latin typeface="Tahoma" pitchFamily="34" charset="0"/>
              </a:rPr>
              <a:t> και σε </a:t>
            </a:r>
            <a:r>
              <a:rPr lang="el-GR" sz="2400" b="1" dirty="0">
                <a:solidFill>
                  <a:schemeClr val="tx2"/>
                </a:solidFill>
                <a:effectLst>
                  <a:outerShdw blurRad="38100" dist="38100" dir="2700000" algn="tl">
                    <a:srgbClr val="C0C0C0"/>
                  </a:outerShdw>
                </a:effectLst>
                <a:latin typeface="Tahoma" pitchFamily="34" charset="0"/>
              </a:rPr>
              <a:t>υπηρεσίες του δημόσιου τομέα,</a:t>
            </a:r>
            <a:r>
              <a:rPr lang="el-GR" sz="2400" b="1" dirty="0">
                <a:effectLst>
                  <a:outerShdw blurRad="38100" dist="38100" dir="2700000" algn="tl">
                    <a:srgbClr val="C0C0C0"/>
                  </a:outerShdw>
                </a:effectLst>
                <a:latin typeface="Tahoma" pitchFamily="34" charset="0"/>
              </a:rPr>
              <a:t> εργάζονται σε </a:t>
            </a:r>
            <a:r>
              <a:rPr lang="el-GR" sz="2400" b="1" dirty="0">
                <a:solidFill>
                  <a:schemeClr val="tx2"/>
                </a:solidFill>
                <a:effectLst>
                  <a:outerShdw blurRad="38100" dist="38100" dir="2700000" algn="tl">
                    <a:srgbClr val="C0C0C0"/>
                  </a:outerShdw>
                </a:effectLst>
                <a:latin typeface="Tahoma" pitchFamily="34" charset="0"/>
              </a:rPr>
              <a:t>παραγωγικά εργαστήρια προστατευόμενης εργασίας ή σε κοινωνικές εταιρείες (συνεταιρισμοί)</a:t>
            </a:r>
            <a:r>
              <a:rPr lang="el-GR" sz="2400" b="1" dirty="0">
                <a:effectLst>
                  <a:outerShdw blurRad="38100" dist="38100" dir="2700000" algn="tl">
                    <a:srgbClr val="C0C0C0"/>
                  </a:outerShdw>
                </a:effectLst>
                <a:latin typeface="Tahoma" pitchFamily="34" charset="0"/>
              </a:rPr>
              <a:t> στις οποίες συμμετέχουν, πλην των ατόμων με αναπηρία, και εργαζόμενοι από το γενικό πληθυσμό. </a:t>
            </a:r>
          </a:p>
          <a:p>
            <a:pPr algn="just" eaLnBrk="1" hangingPunct="1">
              <a:lnSpc>
                <a:spcPct val="90000"/>
              </a:lnSpc>
              <a:buFont typeface="Wingdings" pitchFamily="2" charset="2"/>
              <a:buNone/>
              <a:defRPr/>
            </a:pPr>
            <a:endParaRPr lang="el-GR" sz="2400" b="1" dirty="0">
              <a:effectLst>
                <a:outerShdw blurRad="38100" dist="38100" dir="2700000" algn="tl">
                  <a:srgbClr val="C0C0C0"/>
                </a:outerShdw>
              </a:effectLst>
              <a:latin typeface="Tahoma" pitchFamily="34" charset="0"/>
            </a:endParaRPr>
          </a:p>
          <a:p>
            <a:pPr algn="just" eaLnBrk="1" hangingPunct="1">
              <a:lnSpc>
                <a:spcPct val="90000"/>
              </a:lnSpc>
              <a:defRPr/>
            </a:pPr>
            <a:r>
              <a:rPr lang="el-GR" sz="2400" b="1" dirty="0">
                <a:effectLst>
                  <a:outerShdw blurRad="38100" dist="38100" dir="2700000" algn="tl">
                    <a:srgbClr val="C0C0C0"/>
                  </a:outerShdw>
                </a:effectLst>
                <a:latin typeface="Tahoma" pitchFamily="34" charset="0"/>
              </a:rPr>
              <a:t>Επίσης, στον τομέα της κοινωνικής τους ζωής αναπτύσσονται νέες δομές, όπως </a:t>
            </a:r>
            <a:r>
              <a:rPr lang="el-GR" sz="2400" b="1" dirty="0">
                <a:solidFill>
                  <a:schemeClr val="tx2"/>
                </a:solidFill>
                <a:effectLst>
                  <a:outerShdw blurRad="38100" dist="38100" dir="2700000" algn="tl">
                    <a:srgbClr val="C0C0C0"/>
                  </a:outerShdw>
                </a:effectLst>
                <a:latin typeface="Tahoma" pitchFamily="34" charset="0"/>
              </a:rPr>
              <a:t>διαμερίσματα και ξενώνες </a:t>
            </a:r>
            <a:r>
              <a:rPr lang="el-GR" sz="2400" b="1" dirty="0" err="1">
                <a:solidFill>
                  <a:schemeClr val="tx2"/>
                </a:solidFill>
                <a:effectLst>
                  <a:outerShdw blurRad="38100" dist="38100" dir="2700000" algn="tl">
                    <a:srgbClr val="C0C0C0"/>
                  </a:outerShdw>
                </a:effectLst>
                <a:latin typeface="Tahoma" pitchFamily="34" charset="0"/>
              </a:rPr>
              <a:t>ημι</a:t>
            </a:r>
            <a:r>
              <a:rPr lang="el-GR" sz="2400" b="1" dirty="0">
                <a:solidFill>
                  <a:schemeClr val="tx2"/>
                </a:solidFill>
                <a:effectLst>
                  <a:outerShdw blurRad="38100" dist="38100" dir="2700000" algn="tl">
                    <a:srgbClr val="C0C0C0"/>
                  </a:outerShdw>
                </a:effectLst>
                <a:latin typeface="Tahoma" pitchFamily="34" charset="0"/>
              </a:rPr>
              <a:t>-αυτόνομης διαβίωσης με προσωρινή ή μόνιμη διαμονή μέσα στην κοινότητα,</a:t>
            </a:r>
            <a:r>
              <a:rPr lang="el-GR" sz="2400" b="1" dirty="0">
                <a:effectLst>
                  <a:outerShdw blurRad="38100" dist="38100" dir="2700000" algn="tl">
                    <a:srgbClr val="C0C0C0"/>
                  </a:outerShdw>
                </a:effectLst>
                <a:latin typeface="Tahoma" pitchFamily="34" charset="0"/>
              </a:rPr>
              <a:t> σε αντίθεση με τις παρωχημένες δομές των ιδρυμάτων και των οικοτροφείων </a:t>
            </a:r>
            <a:r>
              <a:rPr lang="el-GR" sz="2000" dirty="0">
                <a:effectLst>
                  <a:outerShdw blurRad="38100" dist="38100" dir="2700000" algn="tl">
                    <a:srgbClr val="C0C0C0"/>
                  </a:outerShdw>
                </a:effectLst>
                <a:latin typeface="Tahoma" pitchFamily="34" charset="0"/>
              </a:rPr>
              <a:t>(Σαρρής &amp; Σούλης, 2001).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57200" y="549275"/>
            <a:ext cx="7427913" cy="5832475"/>
          </a:xfrm>
        </p:spPr>
        <p:txBody>
          <a:bodyPr/>
          <a:lstStyle/>
          <a:p>
            <a:pPr algn="just" eaLnBrk="1" hangingPunct="1">
              <a:lnSpc>
                <a:spcPct val="80000"/>
              </a:lnSpc>
            </a:pPr>
            <a:r>
              <a:rPr lang="el-GR" sz="2400" b="1" smtClean="0">
                <a:latin typeface="Tahoma" pitchFamily="34" charset="0"/>
              </a:rPr>
              <a:t>Οι </a:t>
            </a:r>
            <a:r>
              <a:rPr lang="el-GR" sz="2400" b="1" smtClean="0">
                <a:solidFill>
                  <a:schemeClr val="tx2"/>
                </a:solidFill>
                <a:latin typeface="Tahoma" pitchFamily="34" charset="0"/>
              </a:rPr>
              <a:t>πρόοδοι</a:t>
            </a:r>
            <a:r>
              <a:rPr lang="el-GR" sz="2400" b="1" smtClean="0">
                <a:latin typeface="Tahoma" pitchFamily="34" charset="0"/>
              </a:rPr>
              <a:t> επίσης, στην </a:t>
            </a:r>
            <a:r>
              <a:rPr lang="el-GR" sz="2400" b="1" smtClean="0">
                <a:solidFill>
                  <a:schemeClr val="tx2"/>
                </a:solidFill>
                <a:latin typeface="Tahoma" pitchFamily="34" charset="0"/>
              </a:rPr>
              <a:t>τεχνολογία,</a:t>
            </a:r>
            <a:r>
              <a:rPr lang="el-GR" sz="2400" b="1" smtClean="0">
                <a:latin typeface="Tahoma" pitchFamily="34" charset="0"/>
              </a:rPr>
              <a:t> η εισαγωγή αυτοματοποιημένων παραγωγικών τεχνολογικών μεθόδων, η εισαγωγή ηλεκτρονικών συστημάτων στις υπηρεσίες και στην παραγωγή, είχαν μια άνευ προηγουμένου επίδραση πάνω στην επαγγελματική κατάρτιση, τη μεθοδολογία και τις ευκαιρίες απασχόλησης για τα άτομα με νοητική αναπηρία </a:t>
            </a:r>
            <a:r>
              <a:rPr lang="el-GR" sz="2000" smtClean="0">
                <a:latin typeface="Tahoma" pitchFamily="34" charset="0"/>
              </a:rPr>
              <a:t>(Αλευριάδου &amp; Γκιαούρη, 2009). </a:t>
            </a:r>
          </a:p>
          <a:p>
            <a:pPr algn="just" eaLnBrk="1" hangingPunct="1">
              <a:lnSpc>
                <a:spcPct val="80000"/>
              </a:lnSpc>
              <a:buFont typeface="Wingdings" pitchFamily="2" charset="2"/>
              <a:buNone/>
            </a:pPr>
            <a:endParaRPr lang="el-GR" sz="2000" smtClean="0">
              <a:latin typeface="Tahoma" pitchFamily="34" charset="0"/>
            </a:endParaRPr>
          </a:p>
          <a:p>
            <a:pPr algn="just" eaLnBrk="1" hangingPunct="1">
              <a:lnSpc>
                <a:spcPct val="80000"/>
              </a:lnSpc>
            </a:pPr>
            <a:r>
              <a:rPr lang="el-GR" sz="2400" b="1" smtClean="0">
                <a:latin typeface="Tahoma" pitchFamily="34" charset="0"/>
              </a:rPr>
              <a:t>Οι διαρκείς λοιπόν, εξελίξεις της σύγχρονης τεχνολογίας έχουν συμβάλλει αποφασιστικά στην αποκατάσταση πολλών μορφών αναπηρίας και καθιστούν, δυνατή τη βελτίωση ενός βαθμού επίτευξης ή ανάκτησης ικανοτήτων και δεξιοτήτων των ατόμων με αναπηρία, επιτρέποντας έτσι την προσαρμογή τους στον εργασιακό και κοινωνικό χώρο </a:t>
            </a:r>
            <a:r>
              <a:rPr lang="el-GR" sz="2000" smtClean="0">
                <a:latin typeface="Tahoma" pitchFamily="34" charset="0"/>
              </a:rPr>
              <a:t>(Σαρρής &amp; Σούλης, 2001).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xmlns="" id="{56FF7CCD-8B05-46A4-A90A-43B43FA07005}"/>
              </a:ext>
            </a:extLst>
          </p:cNvPr>
          <p:cNvSpPr>
            <a:spLocks noGrp="1" noChangeArrowheads="1"/>
          </p:cNvSpPr>
          <p:nvPr>
            <p:ph type="body" idx="1"/>
          </p:nvPr>
        </p:nvSpPr>
        <p:spPr>
          <a:xfrm>
            <a:off x="250825" y="908050"/>
            <a:ext cx="7850188" cy="5473700"/>
          </a:xfrm>
        </p:spPr>
        <p:txBody>
          <a:bodyPr/>
          <a:lstStyle/>
          <a:p>
            <a:pPr algn="just" eaLnBrk="1" hangingPunct="1">
              <a:defRPr/>
            </a:pPr>
            <a:r>
              <a:rPr lang="el-GR" sz="2800" b="1" dirty="0">
                <a:solidFill>
                  <a:schemeClr val="tx2"/>
                </a:solidFill>
                <a:effectLst>
                  <a:outerShdw blurRad="38100" dist="38100" dir="2700000" algn="tl">
                    <a:srgbClr val="C0C0C0"/>
                  </a:outerShdw>
                </a:effectLst>
                <a:latin typeface="Tahoma" pitchFamily="34" charset="0"/>
              </a:rPr>
              <a:t>Η υποστηρικτική τεχνολογία</a:t>
            </a:r>
            <a:r>
              <a:rPr lang="el-GR" sz="2800" b="1" dirty="0">
                <a:effectLst>
                  <a:outerShdw blurRad="38100" dist="38100" dir="2700000" algn="tl">
                    <a:srgbClr val="C0C0C0"/>
                  </a:outerShdw>
                </a:effectLst>
                <a:latin typeface="Tahoma" pitchFamily="34" charset="0"/>
              </a:rPr>
              <a:t> συμβάλλει σημαντικότατα στην υπέρβαση χρονικών ή φυσικών εμποδίων, επικοινωνιακών προβλημάτων και εκπαιδευτικών αναγκών, προσφέρει ευκαιρίες για αλλαγή τρόπου ζωής και νοοτροπίας σε άτομα, ομάδες και οικογένειες, επηρεάζει την εκπαίδευση (π.χ. </a:t>
            </a:r>
            <a:r>
              <a:rPr lang="el-GR" sz="2800" b="1" dirty="0" err="1">
                <a:effectLst>
                  <a:outerShdw blurRad="38100" dist="38100" dir="2700000" algn="tl">
                    <a:srgbClr val="C0C0C0"/>
                  </a:outerShdw>
                </a:effectLst>
                <a:latin typeface="Tahoma" pitchFamily="34" charset="0"/>
              </a:rPr>
              <a:t>τηλεμάθηση</a:t>
            </a:r>
            <a:r>
              <a:rPr lang="el-GR" sz="2800" b="1" dirty="0">
                <a:effectLst>
                  <a:outerShdw blurRad="38100" dist="38100" dir="2700000" algn="tl">
                    <a:srgbClr val="C0C0C0"/>
                  </a:outerShdw>
                </a:effectLst>
                <a:latin typeface="Tahoma" pitchFamily="34" charset="0"/>
              </a:rPr>
              <a:t>), τη διαβίωση (π.χ. σύστημα </a:t>
            </a:r>
            <a:r>
              <a:rPr lang="el-GR" sz="2800" b="1" dirty="0" err="1">
                <a:effectLst>
                  <a:outerShdw blurRad="38100" dist="38100" dir="2700000" algn="tl">
                    <a:srgbClr val="C0C0C0"/>
                  </a:outerShdw>
                </a:effectLst>
                <a:latin typeface="Tahoma" pitchFamily="34" charset="0"/>
              </a:rPr>
              <a:t>τηλε</a:t>
            </a:r>
            <a:r>
              <a:rPr lang="el-GR" sz="2800" b="1" dirty="0">
                <a:effectLst>
                  <a:outerShdw blurRad="38100" dist="38100" dir="2700000" algn="tl">
                    <a:srgbClr val="C0C0C0"/>
                  </a:outerShdw>
                </a:effectLst>
                <a:latin typeface="Tahoma" pitchFamily="34" charset="0"/>
              </a:rPr>
              <a:t>-ειδοποίησης) και την επαγγελματική αποκατάσταση (π.χ. τηλεργασία) ατόμων με νοητική αναπηρία </a:t>
            </a:r>
            <a:r>
              <a:rPr lang="el-GR" sz="2400" dirty="0">
                <a:effectLst>
                  <a:outerShdw blurRad="38100" dist="38100" dir="2700000" algn="tl">
                    <a:srgbClr val="C0C0C0"/>
                  </a:outerShdw>
                </a:effectLst>
                <a:latin typeface="Tahoma" pitchFamily="34" charset="0"/>
              </a:rPr>
              <a:t>(Σαρρής &amp; Σούλης, 2001).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xmlns="" id="{7627891C-7523-4878-8F59-0EEDD2786E94}"/>
              </a:ext>
            </a:extLst>
          </p:cNvPr>
          <p:cNvSpPr>
            <a:spLocks noGrp="1" noChangeArrowheads="1"/>
          </p:cNvSpPr>
          <p:nvPr>
            <p:ph type="body" idx="1"/>
          </p:nvPr>
        </p:nvSpPr>
        <p:spPr>
          <a:xfrm>
            <a:off x="457200" y="836613"/>
            <a:ext cx="7427913" cy="5294312"/>
          </a:xfrm>
        </p:spPr>
        <p:txBody>
          <a:bodyPr/>
          <a:lstStyle/>
          <a:p>
            <a:pPr algn="just" eaLnBrk="1" hangingPunct="1">
              <a:defRPr/>
            </a:pPr>
            <a:r>
              <a:rPr lang="el-GR" sz="2600" b="1" dirty="0">
                <a:effectLst>
                  <a:outerShdw blurRad="38100" dist="38100" dir="2700000" algn="tl">
                    <a:srgbClr val="C0C0C0"/>
                  </a:outerShdw>
                </a:effectLst>
                <a:latin typeface="Tahoma" pitchFamily="34" charset="0"/>
              </a:rPr>
              <a:t>Είναι αυτονόητο ότι δεν έχουν όλα τα ενήλικα άτομα με νοητική καθυστέρηση το ίδιο εκπαιδευτικό επίπεδο, τις ίδιες γνωστικές, γλωσσικές, κινητικές και κοινωνικές δεξιότητες και σχολικό ιστορικό. Κατά μέσο όρο, χαρακτηρίζονται από </a:t>
            </a:r>
            <a:r>
              <a:rPr lang="el-GR" sz="2600" b="1" dirty="0">
                <a:solidFill>
                  <a:schemeClr val="tx2"/>
                </a:solidFill>
                <a:effectLst>
                  <a:outerShdw blurRad="38100" dist="38100" dir="2700000" algn="tl">
                    <a:srgbClr val="C0C0C0"/>
                  </a:outerShdw>
                </a:effectLst>
                <a:latin typeface="Tahoma" pitchFamily="34" charset="0"/>
              </a:rPr>
              <a:t>σοβαρές εκπαιδευτικές ελλείψεις,</a:t>
            </a:r>
            <a:r>
              <a:rPr lang="el-GR" sz="2600" b="1" dirty="0">
                <a:effectLst>
                  <a:outerShdw blurRad="38100" dist="38100" dir="2700000" algn="tl">
                    <a:srgbClr val="C0C0C0"/>
                  </a:outerShdw>
                </a:effectLst>
                <a:latin typeface="Tahoma" pitchFamily="34" charset="0"/>
              </a:rPr>
              <a:t> τόσο σε τυπικό όσο και ουσιαστικό επίπεδο, και κυρίως στο τομέα της εκπαίδευσης </a:t>
            </a:r>
            <a:r>
              <a:rPr lang="el-GR" sz="2600" b="1" dirty="0">
                <a:solidFill>
                  <a:schemeClr val="tx2"/>
                </a:solidFill>
                <a:effectLst>
                  <a:outerShdw blurRad="38100" dist="38100" dir="2700000" algn="tl">
                    <a:srgbClr val="C0C0C0"/>
                  </a:outerShdw>
                </a:effectLst>
                <a:latin typeface="Tahoma" pitchFamily="34" charset="0"/>
              </a:rPr>
              <a:t>των επαγγελματικών και κοινωνικών δεξιοτήτων.</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250825" y="908050"/>
            <a:ext cx="7993063" cy="5761038"/>
          </a:xfrm>
        </p:spPr>
        <p:txBody>
          <a:bodyPr/>
          <a:lstStyle/>
          <a:p>
            <a:pPr algn="just" eaLnBrk="1" hangingPunct="1"/>
            <a:r>
              <a:rPr lang="el-GR" sz="2600" b="1" smtClean="0">
                <a:latin typeface="Tahoma" pitchFamily="34" charset="0"/>
              </a:rPr>
              <a:t>Η απόκτηση επαγγελματικών δεξιοτήτων έχει αποδειχθεί πως επηρεάζει σημαντικά την ομαλή μετάβαση στη ζωή της κοινότητας. Πολλοί ερευνητές όπως </a:t>
            </a:r>
            <a:r>
              <a:rPr lang="el-GR" sz="2000" smtClean="0">
                <a:latin typeface="Tahoma" pitchFamily="34" charset="0"/>
              </a:rPr>
              <a:t>οι </a:t>
            </a:r>
            <a:r>
              <a:rPr lang="en-US" sz="2000" smtClean="0">
                <a:latin typeface="Tahoma" pitchFamily="34" charset="0"/>
              </a:rPr>
              <a:t>Hasazi</a:t>
            </a:r>
            <a:r>
              <a:rPr lang="el-GR" sz="2000" smtClean="0">
                <a:latin typeface="Tahoma" pitchFamily="34" charset="0"/>
              </a:rPr>
              <a:t>,  </a:t>
            </a:r>
            <a:r>
              <a:rPr lang="en-GB" sz="2000" smtClean="0">
                <a:latin typeface="Tahoma" pitchFamily="34" charset="0"/>
              </a:rPr>
              <a:t>S</a:t>
            </a:r>
            <a:r>
              <a:rPr lang="el-GR" sz="2000" smtClean="0">
                <a:latin typeface="Tahoma" pitchFamily="34" charset="0"/>
              </a:rPr>
              <a:t>., </a:t>
            </a:r>
            <a:r>
              <a:rPr lang="en-GB" sz="2000" smtClean="0">
                <a:latin typeface="Tahoma" pitchFamily="34" charset="0"/>
              </a:rPr>
              <a:t>Gordon</a:t>
            </a:r>
            <a:r>
              <a:rPr lang="el-GR" sz="2000" smtClean="0">
                <a:latin typeface="Tahoma" pitchFamily="34" charset="0"/>
              </a:rPr>
              <a:t>, </a:t>
            </a:r>
            <a:r>
              <a:rPr lang="en-GB" sz="2000" smtClean="0">
                <a:latin typeface="Tahoma" pitchFamily="34" charset="0"/>
              </a:rPr>
              <a:t>L</a:t>
            </a:r>
            <a:r>
              <a:rPr lang="el-GR" sz="2000" smtClean="0">
                <a:latin typeface="Tahoma" pitchFamily="34" charset="0"/>
              </a:rPr>
              <a:t>. </a:t>
            </a:r>
            <a:r>
              <a:rPr lang="en-GB" sz="2000" smtClean="0">
                <a:latin typeface="Tahoma" pitchFamily="34" charset="0"/>
              </a:rPr>
              <a:t>Roe</a:t>
            </a:r>
            <a:r>
              <a:rPr lang="el-GR" sz="2000" smtClean="0">
                <a:latin typeface="Tahoma" pitchFamily="34" charset="0"/>
              </a:rPr>
              <a:t>, </a:t>
            </a:r>
            <a:r>
              <a:rPr lang="en-GB" sz="2000" smtClean="0">
                <a:latin typeface="Tahoma" pitchFamily="34" charset="0"/>
              </a:rPr>
              <a:t>C</a:t>
            </a:r>
            <a:r>
              <a:rPr lang="el-GR" sz="2000" smtClean="0">
                <a:latin typeface="Tahoma" pitchFamily="34" charset="0"/>
              </a:rPr>
              <a:t>., </a:t>
            </a:r>
            <a:r>
              <a:rPr lang="en-GB" sz="2000" smtClean="0">
                <a:latin typeface="Tahoma" pitchFamily="34" charset="0"/>
              </a:rPr>
              <a:t>Hull</a:t>
            </a:r>
            <a:r>
              <a:rPr lang="el-GR" sz="2000" smtClean="0">
                <a:latin typeface="Tahoma" pitchFamily="34" charset="0"/>
              </a:rPr>
              <a:t>, </a:t>
            </a:r>
            <a:r>
              <a:rPr lang="en-GB" sz="2000" smtClean="0">
                <a:latin typeface="Tahoma" pitchFamily="34" charset="0"/>
              </a:rPr>
              <a:t>M</a:t>
            </a:r>
            <a:r>
              <a:rPr lang="el-GR" sz="2000" smtClean="0">
                <a:latin typeface="Tahoma" pitchFamily="34" charset="0"/>
              </a:rPr>
              <a:t>., </a:t>
            </a:r>
            <a:r>
              <a:rPr lang="en-GB" sz="2000" smtClean="0">
                <a:latin typeface="Tahoma" pitchFamily="34" charset="0"/>
              </a:rPr>
              <a:t>Hinck</a:t>
            </a:r>
            <a:r>
              <a:rPr lang="el-GR" sz="2000" smtClean="0">
                <a:latin typeface="Tahoma" pitchFamily="34" charset="0"/>
              </a:rPr>
              <a:t>, </a:t>
            </a:r>
            <a:r>
              <a:rPr lang="en-GB" sz="2000" smtClean="0">
                <a:latin typeface="Tahoma" pitchFamily="34" charset="0"/>
              </a:rPr>
              <a:t>K</a:t>
            </a:r>
            <a:r>
              <a:rPr lang="el-GR" sz="2000" smtClean="0">
                <a:latin typeface="Tahoma" pitchFamily="34" charset="0"/>
              </a:rPr>
              <a:t>., &amp; </a:t>
            </a:r>
            <a:r>
              <a:rPr lang="en-GB" sz="2000" smtClean="0">
                <a:latin typeface="Tahoma" pitchFamily="34" charset="0"/>
              </a:rPr>
              <a:t>Salembier</a:t>
            </a:r>
            <a:r>
              <a:rPr lang="el-GR" sz="2000" smtClean="0">
                <a:latin typeface="Tahoma" pitchFamily="34" charset="0"/>
              </a:rPr>
              <a:t>, </a:t>
            </a:r>
            <a:r>
              <a:rPr lang="en-GB" sz="2000" smtClean="0">
                <a:latin typeface="Tahoma" pitchFamily="34" charset="0"/>
              </a:rPr>
              <a:t>G</a:t>
            </a:r>
            <a:r>
              <a:rPr lang="el-GR" sz="2000" smtClean="0">
                <a:latin typeface="Tahoma" pitchFamily="34" charset="0"/>
              </a:rPr>
              <a:t>., 1985.  </a:t>
            </a:r>
            <a:r>
              <a:rPr lang="en-US" sz="2000" smtClean="0">
                <a:latin typeface="Tahoma" pitchFamily="34" charset="0"/>
              </a:rPr>
              <a:t>Titus</a:t>
            </a:r>
            <a:r>
              <a:rPr lang="el-GR" sz="2000" smtClean="0">
                <a:latin typeface="Tahoma" pitchFamily="34" charset="0"/>
              </a:rPr>
              <a:t> &amp; </a:t>
            </a:r>
            <a:r>
              <a:rPr lang="en-US" sz="2000" smtClean="0">
                <a:latin typeface="Tahoma" pitchFamily="34" charset="0"/>
              </a:rPr>
              <a:t>Travis</a:t>
            </a:r>
            <a:r>
              <a:rPr lang="el-GR" sz="2000" smtClean="0">
                <a:latin typeface="Tahoma" pitchFamily="34" charset="0"/>
              </a:rPr>
              <a:t>, 1973</a:t>
            </a:r>
            <a:r>
              <a:rPr lang="el-GR" sz="2600" b="1" smtClean="0">
                <a:latin typeface="Tahoma" pitchFamily="34" charset="0"/>
              </a:rPr>
              <a:t> αναφέρουν ότι υψηλό ποσοστό επαγγελματικής αποκατάστασης και κοινωνικής προσαρμογής παρουσιάζουν τα άτομα που παρακολούθησαν </a:t>
            </a:r>
            <a:r>
              <a:rPr lang="el-GR" sz="2600" b="1" smtClean="0">
                <a:solidFill>
                  <a:schemeClr val="tx2"/>
                </a:solidFill>
                <a:latin typeface="Tahoma" pitchFamily="34" charset="0"/>
              </a:rPr>
              <a:t>προγράμματα ειδικής επαγγελματικής εκπαίδευσης,</a:t>
            </a:r>
            <a:r>
              <a:rPr lang="el-GR" sz="2600" b="1" smtClean="0">
                <a:latin typeface="Tahoma" pitchFamily="34" charset="0"/>
              </a:rPr>
              <a:t> σε σύγκριση με όσους δεν είχαν μια τέτοια ευκαιρία </a:t>
            </a:r>
            <a:r>
              <a:rPr lang="el-GR" sz="2000" smtClean="0">
                <a:latin typeface="Tahoma" pitchFamily="34" charset="0"/>
              </a:rPr>
              <a:t>(Πολυχρονοπούλου, 2001).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23850" y="836613"/>
            <a:ext cx="7858125" cy="5294312"/>
          </a:xfrm>
        </p:spPr>
        <p:txBody>
          <a:bodyPr/>
          <a:lstStyle/>
          <a:p>
            <a:pPr algn="just" eaLnBrk="1" hangingPunct="1"/>
            <a:r>
              <a:rPr lang="el-GR" sz="2400" b="1" smtClean="0">
                <a:latin typeface="Tahoma" pitchFamily="34" charset="0"/>
              </a:rPr>
              <a:t>Επιπρόσθετα, τα ειδικά προγράμματα επαγγελματικής εκπαίδευσης δίνουν μεγάλη έμφαση στην άσκηση των </a:t>
            </a:r>
            <a:r>
              <a:rPr lang="el-GR" sz="2400" b="1" smtClean="0">
                <a:solidFill>
                  <a:schemeClr val="tx2"/>
                </a:solidFill>
                <a:latin typeface="Tahoma" pitchFamily="34" charset="0"/>
              </a:rPr>
              <a:t>επαγγελματικών δεξιοτήτων</a:t>
            </a:r>
            <a:r>
              <a:rPr lang="el-GR" sz="2400" b="1" smtClean="0">
                <a:latin typeface="Tahoma" pitchFamily="34" charset="0"/>
              </a:rPr>
              <a:t> αποκλείοντας συνήθως τη συστηματική, προγραμματισμένη εκπαίδευση στον τομέα των </a:t>
            </a:r>
            <a:r>
              <a:rPr lang="el-GR" sz="2400" b="1" smtClean="0">
                <a:solidFill>
                  <a:schemeClr val="tx2"/>
                </a:solidFill>
                <a:latin typeface="Tahoma" pitchFamily="34" charset="0"/>
              </a:rPr>
              <a:t>ανθρωπίνων σχέσεων</a:t>
            </a:r>
            <a:r>
              <a:rPr lang="el-GR" sz="2400" b="1" smtClean="0">
                <a:latin typeface="Tahoma" pitchFamily="34" charset="0"/>
              </a:rPr>
              <a:t>  και των </a:t>
            </a:r>
            <a:r>
              <a:rPr lang="el-GR" sz="2400" b="1" smtClean="0">
                <a:solidFill>
                  <a:schemeClr val="tx2"/>
                </a:solidFill>
                <a:latin typeface="Tahoma" pitchFamily="34" charset="0"/>
              </a:rPr>
              <a:t>κοινωνικών δεξιοτήτων</a:t>
            </a:r>
            <a:r>
              <a:rPr lang="el-GR" sz="2400" b="1" smtClean="0">
                <a:latin typeface="Tahoma" pitchFamily="34" charset="0"/>
              </a:rPr>
              <a:t> που αποτελούν απαραίτητη προϋπόθεση για μια ζωή ανεξάρτητη κι αξιοπρεπή </a:t>
            </a:r>
            <a:r>
              <a:rPr lang="el-GR" sz="2000" smtClean="0">
                <a:latin typeface="Tahoma" pitchFamily="34" charset="0"/>
              </a:rPr>
              <a:t>(Ματινοπούλου, 1988. </a:t>
            </a:r>
            <a:r>
              <a:rPr lang="en-US" sz="2000" smtClean="0">
                <a:latin typeface="Tahoma" pitchFamily="34" charset="0"/>
              </a:rPr>
              <a:t>Polychronopoulou</a:t>
            </a:r>
            <a:r>
              <a:rPr lang="el-GR" sz="2000" smtClean="0">
                <a:latin typeface="Tahoma" pitchFamily="34" charset="0"/>
              </a:rPr>
              <a:t>, 1985, 1991).</a:t>
            </a:r>
            <a:r>
              <a:rPr lang="el-GR" sz="2400" b="1" smtClean="0">
                <a:latin typeface="Tahoma" pitchFamily="34" charset="0"/>
              </a:rPr>
              <a:t> Το επίπεδο όμως των κοινωνικών δεξιοτήτων των ατόμων, είναι ο σημαντικότερος παράγοντας για την κοινωνική ενσωμάτωση, την προσαρμογή και την παραμονή τους σ’ ένα χώρο δουλειάς.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a:extLst>
              <a:ext uri="{FF2B5EF4-FFF2-40B4-BE49-F238E27FC236}">
                <a16:creationId xmlns:a16="http://schemas.microsoft.com/office/drawing/2014/main" xmlns="" id="{45A62B30-A8AC-461D-93D5-7C3973201649}"/>
              </a:ext>
            </a:extLst>
          </p:cNvPr>
          <p:cNvSpPr>
            <a:spLocks noGrp="1" noChangeArrowheads="1"/>
          </p:cNvSpPr>
          <p:nvPr>
            <p:ph type="body" idx="1"/>
          </p:nvPr>
        </p:nvSpPr>
        <p:spPr>
          <a:xfrm>
            <a:off x="179388" y="549275"/>
            <a:ext cx="7921625" cy="6308725"/>
          </a:xfrm>
        </p:spPr>
        <p:txBody>
          <a:bodyPr/>
          <a:lstStyle/>
          <a:p>
            <a:pPr algn="just" eaLnBrk="1" hangingPunct="1">
              <a:lnSpc>
                <a:spcPct val="80000"/>
              </a:lnSpc>
              <a:defRPr/>
            </a:pPr>
            <a:r>
              <a:rPr lang="el-GR" sz="2400" b="1" dirty="0">
                <a:effectLst>
                  <a:outerShdw blurRad="38100" dist="38100" dir="2700000" algn="tl">
                    <a:srgbClr val="C0C0C0"/>
                  </a:outerShdw>
                </a:effectLst>
                <a:latin typeface="Tahoma" pitchFamily="34" charset="0"/>
              </a:rPr>
              <a:t>Σύμφωνα βέβαια με τα αποτελέσματα των περισσοτέρων ερευνών </a:t>
            </a:r>
            <a:r>
              <a:rPr lang="el-GR" sz="2000" dirty="0">
                <a:effectLst>
                  <a:outerShdw blurRad="38100" dist="38100" dir="2700000" algn="tl">
                    <a:srgbClr val="C0C0C0"/>
                  </a:outerShdw>
                </a:effectLst>
                <a:latin typeface="Tahoma" pitchFamily="34" charset="0"/>
              </a:rPr>
              <a:t>(</a:t>
            </a:r>
            <a:r>
              <a:rPr lang="en-US" sz="2000" dirty="0" err="1">
                <a:effectLst>
                  <a:outerShdw blurRad="38100" dist="38100" dir="2700000" algn="tl">
                    <a:srgbClr val="C0C0C0"/>
                  </a:outerShdw>
                </a:effectLst>
                <a:latin typeface="Tahoma" pitchFamily="34" charset="0"/>
              </a:rPr>
              <a:t>Collman</a:t>
            </a:r>
            <a:r>
              <a:rPr lang="el-GR" sz="2000" dirty="0">
                <a:effectLst>
                  <a:outerShdw blurRad="38100" dist="38100" dir="2700000" algn="tl">
                    <a:srgbClr val="C0C0C0"/>
                  </a:outerShdw>
                </a:effectLst>
                <a:latin typeface="Tahoma" pitchFamily="34" charset="0"/>
              </a:rPr>
              <a:t> &amp; </a:t>
            </a:r>
            <a:r>
              <a:rPr lang="en-US" sz="2000" dirty="0" err="1">
                <a:effectLst>
                  <a:outerShdw blurRad="38100" dist="38100" dir="2700000" algn="tl">
                    <a:srgbClr val="C0C0C0"/>
                  </a:outerShdw>
                </a:effectLst>
                <a:latin typeface="Tahoma" pitchFamily="34" charset="0"/>
              </a:rPr>
              <a:t>Newlyn</a:t>
            </a:r>
            <a:r>
              <a:rPr lang="el-GR" sz="2000" dirty="0">
                <a:effectLst>
                  <a:outerShdw blurRad="38100" dist="38100" dir="2700000" algn="tl">
                    <a:srgbClr val="C0C0C0"/>
                  </a:outerShdw>
                </a:effectLst>
                <a:latin typeface="Tahoma" pitchFamily="34" charset="0"/>
              </a:rPr>
              <a:t>, 2005)</a:t>
            </a:r>
            <a:r>
              <a:rPr lang="el-GR" sz="2400" b="1" dirty="0">
                <a:effectLst>
                  <a:outerShdw blurRad="38100" dist="38100" dir="2700000" algn="tl">
                    <a:srgbClr val="C0C0C0"/>
                  </a:outerShdw>
                </a:effectLst>
                <a:latin typeface="Tahoma" pitchFamily="34" charset="0"/>
              </a:rPr>
              <a:t> το </a:t>
            </a:r>
            <a:r>
              <a:rPr lang="el-GR" sz="2400" b="1" dirty="0">
                <a:solidFill>
                  <a:schemeClr val="tx2"/>
                </a:solidFill>
                <a:effectLst>
                  <a:outerShdw blurRad="38100" dist="38100" dir="2700000" algn="tl">
                    <a:srgbClr val="C0C0C0"/>
                  </a:outerShdw>
                </a:effectLst>
                <a:latin typeface="Tahoma" pitchFamily="34" charset="0"/>
              </a:rPr>
              <a:t>επίπεδο κοινωνικών δεξιοτήτων του ατόμου με νοητική αναπηρία</a:t>
            </a:r>
            <a:r>
              <a:rPr lang="el-GR" sz="2400" b="1" dirty="0">
                <a:effectLst>
                  <a:outerShdw blurRad="38100" dist="38100" dir="2700000" algn="tl">
                    <a:srgbClr val="C0C0C0"/>
                  </a:outerShdw>
                </a:effectLst>
                <a:latin typeface="Tahoma" pitchFamily="34" charset="0"/>
              </a:rPr>
              <a:t> αποτελεί το κυριότερο κριτήριο για την πρόβλεψη της επιτυχημένης προσαρμογής του στο χώρο της εργασίας.</a:t>
            </a:r>
          </a:p>
          <a:p>
            <a:pPr algn="just" eaLnBrk="1" hangingPunct="1">
              <a:lnSpc>
                <a:spcPct val="80000"/>
              </a:lnSpc>
              <a:buFont typeface="Wingdings" pitchFamily="2" charset="2"/>
              <a:buNone/>
              <a:defRPr/>
            </a:pPr>
            <a:endParaRPr lang="el-GR" sz="2400" b="1" dirty="0">
              <a:effectLst>
                <a:outerShdw blurRad="38100" dist="38100" dir="2700000" algn="tl">
                  <a:srgbClr val="C0C0C0"/>
                </a:outerShdw>
              </a:effectLst>
              <a:latin typeface="Tahoma" pitchFamily="34" charset="0"/>
            </a:endParaRPr>
          </a:p>
          <a:p>
            <a:pPr algn="just" eaLnBrk="1" hangingPunct="1">
              <a:lnSpc>
                <a:spcPct val="80000"/>
              </a:lnSpc>
              <a:defRPr/>
            </a:pPr>
            <a:r>
              <a:rPr lang="el-GR" sz="2400" b="1" dirty="0">
                <a:effectLst>
                  <a:outerShdw blurRad="38100" dist="38100" dir="2700000" algn="tl">
                    <a:srgbClr val="C0C0C0"/>
                  </a:outerShdw>
                </a:effectLst>
                <a:latin typeface="Tahoma" pitchFamily="34" charset="0"/>
              </a:rPr>
              <a:t>Πολλές μελέτες κατέδειξαν ότι το 90% των εργοδοτών, επισήμανε την μεγάλη </a:t>
            </a:r>
            <a:r>
              <a:rPr lang="el-GR" sz="2400" b="1" dirty="0">
                <a:solidFill>
                  <a:schemeClr val="tx2"/>
                </a:solidFill>
                <a:effectLst>
                  <a:outerShdw blurRad="38100" dist="38100" dir="2700000" algn="tl">
                    <a:srgbClr val="C0C0C0"/>
                  </a:outerShdw>
                </a:effectLst>
                <a:latin typeface="Tahoma" pitchFamily="34" charset="0"/>
              </a:rPr>
              <a:t>έλλειψη κοινωνικών δεξιοτήτων</a:t>
            </a:r>
            <a:r>
              <a:rPr lang="el-GR" sz="2400" b="1" dirty="0">
                <a:effectLst>
                  <a:outerShdw blurRad="38100" dist="38100" dir="2700000" algn="tl">
                    <a:srgbClr val="C0C0C0"/>
                  </a:outerShdw>
                </a:effectLst>
                <a:latin typeface="Tahoma" pitchFamily="34" charset="0"/>
              </a:rPr>
              <a:t> των ατόμων αυτών, τονίζοντας ότι ήταν και ο κυριότερος λόγος απόλυσής τους </a:t>
            </a:r>
            <a:r>
              <a:rPr lang="el-GR" sz="2000" dirty="0">
                <a:effectLst>
                  <a:outerShdw blurRad="38100" dist="38100" dir="2700000" algn="tl">
                    <a:srgbClr val="C0C0C0"/>
                  </a:outerShdw>
                </a:effectLst>
                <a:latin typeface="Tahoma" pitchFamily="34" charset="0"/>
              </a:rPr>
              <a:t>(</a:t>
            </a:r>
            <a:r>
              <a:rPr lang="en-US" sz="2000" dirty="0">
                <a:effectLst>
                  <a:outerShdw blurRad="38100" dist="38100" dir="2700000" algn="tl">
                    <a:srgbClr val="C0C0C0"/>
                  </a:outerShdw>
                </a:effectLst>
                <a:latin typeface="Tahoma" pitchFamily="34" charset="0"/>
              </a:rPr>
              <a:t>Katz</a:t>
            </a:r>
            <a:r>
              <a:rPr lang="el-GR" sz="2000" dirty="0">
                <a:effectLst>
                  <a:outerShdw blurRad="38100" dist="38100" dir="2700000" algn="tl">
                    <a:srgbClr val="C0C0C0"/>
                  </a:outerShdw>
                </a:effectLst>
                <a:latin typeface="Tahoma" pitchFamily="34" charset="0"/>
              </a:rPr>
              <a:t> &amp; </a:t>
            </a:r>
            <a:r>
              <a:rPr lang="en-US" sz="2000" dirty="0" err="1">
                <a:effectLst>
                  <a:outerShdw blurRad="38100" dist="38100" dir="2700000" algn="tl">
                    <a:srgbClr val="C0C0C0"/>
                  </a:outerShdw>
                </a:effectLst>
                <a:latin typeface="Tahoma" pitchFamily="34" charset="0"/>
              </a:rPr>
              <a:t>Yekutiel</a:t>
            </a:r>
            <a:r>
              <a:rPr lang="el-GR" sz="2000" dirty="0">
                <a:effectLst>
                  <a:outerShdw blurRad="38100" dist="38100" dir="2700000" algn="tl">
                    <a:srgbClr val="C0C0C0"/>
                  </a:outerShdw>
                </a:effectLst>
                <a:latin typeface="Tahoma" pitchFamily="34" charset="0"/>
              </a:rPr>
              <a:t>, 1995).</a:t>
            </a:r>
            <a:r>
              <a:rPr lang="el-GR" sz="2400" b="1" dirty="0">
                <a:effectLst>
                  <a:outerShdw blurRad="38100" dist="38100" dir="2700000" algn="tl">
                    <a:srgbClr val="C0C0C0"/>
                  </a:outerShdw>
                </a:effectLst>
                <a:latin typeface="Tahoma" pitchFamily="34" charset="0"/>
              </a:rPr>
              <a:t> Τα άτομα κυρίως με νοητική καθυστέρηση, συνήθως αναλαμβάνουν καθήκοντα που απαιτούν ελάχιστη επικοινωνία με τους συναδέλφους και γενικά ελάχιστες ικανότητες διαπροσωπικών σχέσεων, επειδή στον τομέα αυτό έχουν μεγάλες δυσκολίες και προβλήματα </a:t>
            </a:r>
            <a:r>
              <a:rPr lang="el-GR" sz="2000" dirty="0">
                <a:effectLst>
                  <a:outerShdw blurRad="38100" dist="38100" dir="2700000" algn="tl">
                    <a:srgbClr val="C0C0C0"/>
                  </a:outerShdw>
                </a:effectLst>
                <a:latin typeface="Tahoma" pitchFamily="34" charset="0"/>
              </a:rPr>
              <a:t>(</a:t>
            </a:r>
            <a:r>
              <a:rPr lang="en-US" sz="2000" dirty="0">
                <a:effectLst>
                  <a:outerShdw blurRad="38100" dist="38100" dir="2700000" algn="tl">
                    <a:srgbClr val="C0C0C0"/>
                  </a:outerShdw>
                </a:effectLst>
                <a:latin typeface="Tahoma" pitchFamily="34" charset="0"/>
              </a:rPr>
              <a:t>Richardson</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S</a:t>
            </a:r>
            <a:r>
              <a:rPr lang="el-GR" sz="2000" dirty="0">
                <a:effectLst>
                  <a:outerShdw blurRad="38100" dist="38100" dir="2700000" algn="tl">
                    <a:srgbClr val="C0C0C0"/>
                  </a:outerShdw>
                </a:effectLst>
                <a:latin typeface="Tahoma" pitchFamily="34" charset="0"/>
              </a:rPr>
              <a:t>., </a:t>
            </a:r>
            <a:r>
              <a:rPr lang="en-US" sz="2000" dirty="0" err="1">
                <a:effectLst>
                  <a:outerShdw blurRad="38100" dist="38100" dir="2700000" algn="tl">
                    <a:srgbClr val="C0C0C0"/>
                  </a:outerShdw>
                </a:effectLst>
                <a:latin typeface="Tahoma" pitchFamily="34" charset="0"/>
              </a:rPr>
              <a:t>Koller</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H</a:t>
            </a:r>
            <a:r>
              <a:rPr lang="el-GR" sz="2000" dirty="0">
                <a:effectLst>
                  <a:outerShdw blurRad="38100" dist="38100" dir="2700000" algn="tl">
                    <a:srgbClr val="C0C0C0"/>
                  </a:outerShdw>
                </a:effectLst>
                <a:latin typeface="Tahoma" pitchFamily="34" charset="0"/>
              </a:rPr>
              <a:t>., &amp; </a:t>
            </a:r>
            <a:r>
              <a:rPr lang="en-US" sz="2000" dirty="0">
                <a:effectLst>
                  <a:outerShdw blurRad="38100" dist="38100" dir="2700000" algn="tl">
                    <a:srgbClr val="C0C0C0"/>
                  </a:outerShdw>
                </a:effectLst>
                <a:latin typeface="Tahoma" pitchFamily="34" charset="0"/>
              </a:rPr>
              <a:t>Katz</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M</a:t>
            </a:r>
            <a:r>
              <a:rPr lang="el-GR" sz="2000" dirty="0">
                <a:effectLst>
                  <a:outerShdw blurRad="38100" dist="38100" dir="2700000" algn="tl">
                    <a:srgbClr val="C0C0C0"/>
                  </a:outerShdw>
                </a:effectLst>
                <a:latin typeface="Tahoma" pitchFamily="34" charset="0"/>
              </a:rPr>
              <a:t>., 2008).</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a:extLst>
              <a:ext uri="{FF2B5EF4-FFF2-40B4-BE49-F238E27FC236}">
                <a16:creationId xmlns:a16="http://schemas.microsoft.com/office/drawing/2014/main" xmlns="" id="{EB04B65A-13DE-4178-A43B-95FBA2EC833C}"/>
              </a:ext>
            </a:extLst>
          </p:cNvPr>
          <p:cNvSpPr>
            <a:spLocks noGrp="1" noChangeArrowheads="1"/>
          </p:cNvSpPr>
          <p:nvPr>
            <p:ph type="body" idx="1"/>
          </p:nvPr>
        </p:nvSpPr>
        <p:spPr>
          <a:xfrm>
            <a:off x="0" y="620713"/>
            <a:ext cx="8172450" cy="6048375"/>
          </a:xfrm>
        </p:spPr>
        <p:txBody>
          <a:bodyPr/>
          <a:lstStyle/>
          <a:p>
            <a:pPr algn="just" eaLnBrk="1" hangingPunct="1">
              <a:lnSpc>
                <a:spcPct val="80000"/>
              </a:lnSpc>
              <a:defRPr/>
            </a:pPr>
            <a:r>
              <a:rPr lang="el-GR" sz="2400" b="1" dirty="0">
                <a:effectLst>
                  <a:outerShdw blurRad="38100" dist="38100" dir="2700000" algn="tl">
                    <a:srgbClr val="C0C0C0"/>
                  </a:outerShdw>
                </a:effectLst>
                <a:latin typeface="Tahoma" pitchFamily="34" charset="0"/>
              </a:rPr>
              <a:t>Ένας μεγάλος αριθμός ατόμων με νοητική καθυστέρηση που έχουν ολοκληρώσει την επαγγελματική τους εκπαίδευση ή κατάρτιση παραμένει </a:t>
            </a:r>
            <a:r>
              <a:rPr lang="el-GR" sz="2400" b="1" dirty="0">
                <a:solidFill>
                  <a:schemeClr val="tx2"/>
                </a:solidFill>
                <a:effectLst>
                  <a:outerShdw blurRad="38100" dist="38100" dir="2700000" algn="tl">
                    <a:srgbClr val="C0C0C0"/>
                  </a:outerShdw>
                </a:effectLst>
                <a:latin typeface="Tahoma" pitchFamily="34" charset="0"/>
              </a:rPr>
              <a:t>άνεργος ή απασχολείται σε προστατευμένο περιβάλλον, με μικρή ή καμία αμοιβή</a:t>
            </a:r>
            <a:r>
              <a:rPr lang="el-GR" sz="2100" b="1" dirty="0">
                <a:effectLst>
                  <a:outerShdw blurRad="38100" dist="38100" dir="2700000" algn="tl">
                    <a:srgbClr val="C0C0C0"/>
                  </a:outerShdw>
                </a:effectLst>
                <a:latin typeface="Tahoma" pitchFamily="34" charset="0"/>
              </a:rPr>
              <a:t> </a:t>
            </a:r>
            <a:r>
              <a:rPr lang="el-GR" sz="2000" dirty="0">
                <a:effectLst>
                  <a:outerShdw blurRad="38100" dist="38100" dir="2700000" algn="tl">
                    <a:srgbClr val="C0C0C0"/>
                  </a:outerShdw>
                </a:effectLst>
                <a:latin typeface="Tahoma" pitchFamily="34" charset="0"/>
              </a:rPr>
              <a:t>(</a:t>
            </a:r>
            <a:r>
              <a:rPr lang="en-US" sz="2000" dirty="0" err="1">
                <a:effectLst>
                  <a:outerShdw blurRad="38100" dist="38100" dir="2700000" algn="tl">
                    <a:srgbClr val="C0C0C0"/>
                  </a:outerShdw>
                </a:effectLst>
                <a:latin typeface="Tahoma" pitchFamily="34" charset="0"/>
              </a:rPr>
              <a:t>Brickey</a:t>
            </a:r>
            <a:r>
              <a:rPr lang="el-GR" sz="2000" dirty="0">
                <a:effectLst>
                  <a:outerShdw blurRad="38100" dist="38100" dir="2700000" algn="tl">
                    <a:srgbClr val="C0C0C0"/>
                  </a:outerShdw>
                </a:effectLst>
                <a:latin typeface="Tahoma" pitchFamily="34" charset="0"/>
              </a:rPr>
              <a:t>, </a:t>
            </a:r>
            <a:r>
              <a:rPr lang="en-GB" sz="2000" dirty="0">
                <a:effectLst>
                  <a:outerShdw blurRad="38100" dist="38100" dir="2700000" algn="tl">
                    <a:srgbClr val="C0C0C0"/>
                  </a:outerShdw>
                </a:effectLst>
                <a:latin typeface="Tahoma" pitchFamily="34" charset="0"/>
              </a:rPr>
              <a:t>M</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Browning</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L</a:t>
            </a:r>
            <a:r>
              <a:rPr lang="el-GR" sz="2000" dirty="0">
                <a:effectLst>
                  <a:outerShdw blurRad="38100" dist="38100" dir="2700000" algn="tl">
                    <a:srgbClr val="C0C0C0"/>
                  </a:outerShdw>
                </a:effectLst>
                <a:latin typeface="Tahoma" pitchFamily="34" charset="0"/>
              </a:rPr>
              <a:t>., &amp; </a:t>
            </a:r>
            <a:r>
              <a:rPr lang="en-US" sz="2000" dirty="0">
                <a:effectLst>
                  <a:outerShdw blurRad="38100" dist="38100" dir="2700000" algn="tl">
                    <a:srgbClr val="C0C0C0"/>
                  </a:outerShdw>
                </a:effectLst>
                <a:latin typeface="Tahoma" pitchFamily="34" charset="0"/>
              </a:rPr>
              <a:t>Campbell</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K</a:t>
            </a:r>
            <a:r>
              <a:rPr lang="el-GR" sz="2000" dirty="0">
                <a:effectLst>
                  <a:outerShdw blurRad="38100" dist="38100" dir="2700000" algn="tl">
                    <a:srgbClr val="C0C0C0"/>
                  </a:outerShdw>
                </a:effectLst>
                <a:latin typeface="Tahoma" pitchFamily="34" charset="0"/>
              </a:rPr>
              <a:t>., 1982. </a:t>
            </a:r>
            <a:r>
              <a:rPr lang="el-GR" sz="2000" dirty="0" err="1">
                <a:effectLst>
                  <a:outerShdw blurRad="38100" dist="38100" dir="2700000" algn="tl">
                    <a:srgbClr val="C0C0C0"/>
                  </a:outerShdw>
                </a:effectLst>
                <a:latin typeface="Tahoma" pitchFamily="34" charset="0"/>
              </a:rPr>
              <a:t>Δελλασούδας</a:t>
            </a:r>
            <a:r>
              <a:rPr lang="el-GR" sz="2000" dirty="0">
                <a:effectLst>
                  <a:outerShdw blurRad="38100" dist="38100" dir="2700000" algn="tl">
                    <a:srgbClr val="C0C0C0"/>
                  </a:outerShdw>
                </a:effectLst>
                <a:latin typeface="Tahoma" pitchFamily="34" charset="0"/>
              </a:rPr>
              <a:t>, 1991. Δημητρόπουλος 1995. </a:t>
            </a:r>
            <a:r>
              <a:rPr lang="en-US" sz="2000" dirty="0">
                <a:effectLst>
                  <a:outerShdw blurRad="38100" dist="38100" dir="2700000" algn="tl">
                    <a:srgbClr val="C0C0C0"/>
                  </a:outerShdw>
                </a:effectLst>
                <a:latin typeface="Tahoma" pitchFamily="34" charset="0"/>
              </a:rPr>
              <a:t>Kerr</a:t>
            </a:r>
            <a:r>
              <a:rPr lang="en-GB"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Nelson</a:t>
            </a:r>
            <a:r>
              <a:rPr lang="en-GB" sz="2000" dirty="0">
                <a:effectLst>
                  <a:outerShdw blurRad="38100" dist="38100" dir="2700000" algn="tl">
                    <a:srgbClr val="C0C0C0"/>
                  </a:outerShdw>
                </a:effectLst>
                <a:latin typeface="Tahoma" pitchFamily="34" charset="0"/>
              </a:rPr>
              <a:t> &amp; </a:t>
            </a:r>
            <a:r>
              <a:rPr lang="en-US" sz="2000" dirty="0">
                <a:effectLst>
                  <a:outerShdw blurRad="38100" dist="38100" dir="2700000" algn="tl">
                    <a:srgbClr val="C0C0C0"/>
                  </a:outerShdw>
                </a:effectLst>
                <a:latin typeface="Tahoma" pitchFamily="34" charset="0"/>
              </a:rPr>
              <a:t>Lambert</a:t>
            </a:r>
            <a:r>
              <a:rPr lang="en-GB" sz="2000" dirty="0">
                <a:effectLst>
                  <a:outerShdw blurRad="38100" dist="38100" dir="2700000" algn="tl">
                    <a:srgbClr val="C0C0C0"/>
                  </a:outerShdw>
                </a:effectLst>
                <a:latin typeface="Tahoma" pitchFamily="34" charset="0"/>
              </a:rPr>
              <a:t>, 1987. </a:t>
            </a:r>
            <a:r>
              <a:rPr lang="en-US" sz="2000" dirty="0">
                <a:effectLst>
                  <a:outerShdw blurRad="38100" dist="38100" dir="2700000" algn="tl">
                    <a:srgbClr val="C0C0C0"/>
                  </a:outerShdw>
                </a:effectLst>
                <a:latin typeface="Tahoma" pitchFamily="34" charset="0"/>
              </a:rPr>
              <a:t>Martin</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J</a:t>
            </a:r>
            <a:r>
              <a:rPr lang="el-GR" sz="2000" dirty="0">
                <a:effectLst>
                  <a:outerShdw blurRad="38100" dist="38100" dir="2700000" algn="tl">
                    <a:srgbClr val="C0C0C0"/>
                  </a:outerShdw>
                </a:effectLst>
                <a:latin typeface="Tahoma" pitchFamily="34" charset="0"/>
              </a:rPr>
              <a:t>., </a:t>
            </a:r>
            <a:r>
              <a:rPr lang="en-US" sz="2000" dirty="0" err="1">
                <a:effectLst>
                  <a:outerShdw blurRad="38100" dist="38100" dir="2700000" algn="tl">
                    <a:srgbClr val="C0C0C0"/>
                  </a:outerShdw>
                </a:effectLst>
                <a:latin typeface="Tahoma" pitchFamily="34" charset="0"/>
              </a:rPr>
              <a:t>Rusch</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F</a:t>
            </a:r>
            <a:r>
              <a:rPr lang="el-GR" sz="2000" dirty="0">
                <a:effectLst>
                  <a:outerShdw blurRad="38100" dist="38100" dir="2700000" algn="tl">
                    <a:srgbClr val="C0C0C0"/>
                  </a:outerShdw>
                </a:effectLst>
                <a:latin typeface="Tahoma" pitchFamily="34" charset="0"/>
              </a:rPr>
              <a:t>., </a:t>
            </a:r>
            <a:r>
              <a:rPr lang="en-US" sz="2000" dirty="0" err="1">
                <a:effectLst>
                  <a:outerShdw blurRad="38100" dist="38100" dir="2700000" algn="tl">
                    <a:srgbClr val="C0C0C0"/>
                  </a:outerShdw>
                </a:effectLst>
                <a:latin typeface="Tahoma" pitchFamily="34" charset="0"/>
              </a:rPr>
              <a:t>Lagomarcino</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T</a:t>
            </a:r>
            <a:r>
              <a:rPr lang="el-GR" sz="2000" dirty="0">
                <a:effectLst>
                  <a:outerShdw blurRad="38100" dist="38100" dir="2700000" algn="tl">
                    <a:srgbClr val="C0C0C0"/>
                  </a:outerShdw>
                </a:effectLst>
                <a:latin typeface="Tahoma" pitchFamily="34" charset="0"/>
              </a:rPr>
              <a:t>., &amp; </a:t>
            </a:r>
            <a:r>
              <a:rPr lang="en-US" sz="2000" dirty="0" err="1">
                <a:effectLst>
                  <a:outerShdw blurRad="38100" dist="38100" dir="2700000" algn="tl">
                    <a:srgbClr val="C0C0C0"/>
                  </a:outerShdw>
                </a:effectLst>
                <a:latin typeface="Tahoma" pitchFamily="34" charset="0"/>
              </a:rPr>
              <a:t>Chadsey</a:t>
            </a:r>
            <a:r>
              <a:rPr lang="el-GR" sz="2000" dirty="0">
                <a:effectLst>
                  <a:outerShdw blurRad="38100" dist="38100" dir="2700000" algn="tl">
                    <a:srgbClr val="C0C0C0"/>
                  </a:outerShdw>
                </a:effectLst>
                <a:latin typeface="Tahoma" pitchFamily="34" charset="0"/>
              </a:rPr>
              <a:t>-</a:t>
            </a:r>
            <a:r>
              <a:rPr lang="en-US" sz="2000" dirty="0" err="1">
                <a:effectLst>
                  <a:outerShdw blurRad="38100" dist="38100" dir="2700000" algn="tl">
                    <a:srgbClr val="C0C0C0"/>
                  </a:outerShdw>
                </a:effectLst>
                <a:latin typeface="Tahoma" pitchFamily="34" charset="0"/>
              </a:rPr>
              <a:t>Rusch</a:t>
            </a:r>
            <a:r>
              <a:rPr lang="el-GR" sz="2000" dirty="0">
                <a:effectLst>
                  <a:outerShdw blurRad="38100" dist="38100" dir="2700000" algn="tl">
                    <a:srgbClr val="C0C0C0"/>
                  </a:outerShdw>
                </a:effectLst>
                <a:latin typeface="Tahoma" pitchFamily="34" charset="0"/>
              </a:rPr>
              <a:t>, </a:t>
            </a:r>
            <a:r>
              <a:rPr lang="en-US" sz="2000" dirty="0">
                <a:effectLst>
                  <a:outerShdw blurRad="38100" dist="38100" dir="2700000" algn="tl">
                    <a:srgbClr val="C0C0C0"/>
                  </a:outerShdw>
                </a:effectLst>
                <a:latin typeface="Tahoma" pitchFamily="34" charset="0"/>
              </a:rPr>
              <a:t>J</a:t>
            </a:r>
            <a:r>
              <a:rPr lang="el-GR" sz="2000" dirty="0">
                <a:effectLst>
                  <a:outerShdw blurRad="38100" dist="38100" dir="2700000" algn="tl">
                    <a:srgbClr val="C0C0C0"/>
                  </a:outerShdw>
                </a:effectLst>
                <a:latin typeface="Tahoma" pitchFamily="34" charset="0"/>
              </a:rPr>
              <a:t>., 1986. </a:t>
            </a:r>
            <a:r>
              <a:rPr lang="el-GR" sz="2000" dirty="0" err="1">
                <a:effectLst>
                  <a:outerShdw blurRad="38100" dist="38100" dir="2700000" algn="tl">
                    <a:srgbClr val="C0C0C0"/>
                  </a:outerShdw>
                </a:effectLst>
                <a:latin typeface="Tahoma" pitchFamily="34" charset="0"/>
              </a:rPr>
              <a:t>Ματινοπούλου</a:t>
            </a:r>
            <a:r>
              <a:rPr lang="el-GR" sz="2000" dirty="0">
                <a:effectLst>
                  <a:outerShdw blurRad="38100" dist="38100" dir="2700000" algn="tl">
                    <a:srgbClr val="C0C0C0"/>
                  </a:outerShdw>
                </a:effectLst>
                <a:latin typeface="Tahoma" pitchFamily="34" charset="0"/>
              </a:rPr>
              <a:t>, 1988. </a:t>
            </a:r>
            <a:r>
              <a:rPr lang="el-GR" sz="2000" dirty="0" err="1">
                <a:effectLst>
                  <a:outerShdw blurRad="38100" dist="38100" dir="2700000" algn="tl">
                    <a:srgbClr val="C0C0C0"/>
                  </a:outerShdw>
                </a:effectLst>
                <a:latin typeface="Tahoma" pitchFamily="34" charset="0"/>
              </a:rPr>
              <a:t>Μπελίτσου</a:t>
            </a:r>
            <a:r>
              <a:rPr lang="el-GR" sz="2000" dirty="0">
                <a:effectLst>
                  <a:outerShdw blurRad="38100" dist="38100" dir="2700000" algn="tl">
                    <a:srgbClr val="C0C0C0"/>
                  </a:outerShdw>
                </a:effectLst>
                <a:latin typeface="Tahoma" pitchFamily="34" charset="0"/>
              </a:rPr>
              <a:t>, 1997. </a:t>
            </a:r>
            <a:r>
              <a:rPr lang="en-US" sz="2000" dirty="0">
                <a:effectLst>
                  <a:outerShdw blurRad="38100" dist="38100" dir="2700000" algn="tl">
                    <a:srgbClr val="C0C0C0"/>
                  </a:outerShdw>
                </a:effectLst>
                <a:latin typeface="Tahoma" pitchFamily="34" charset="0"/>
              </a:rPr>
              <a:t>Oliver</a:t>
            </a:r>
            <a:r>
              <a:rPr lang="el-GR" sz="2000" dirty="0">
                <a:effectLst>
                  <a:outerShdw blurRad="38100" dist="38100" dir="2700000" algn="tl">
                    <a:srgbClr val="C0C0C0"/>
                  </a:outerShdw>
                </a:effectLst>
                <a:latin typeface="Tahoma" pitchFamily="34" charset="0"/>
              </a:rPr>
              <a:t>, 1999). </a:t>
            </a:r>
          </a:p>
          <a:p>
            <a:pPr algn="just" eaLnBrk="1" hangingPunct="1">
              <a:lnSpc>
                <a:spcPct val="80000"/>
              </a:lnSpc>
              <a:buFont typeface="Wingdings" pitchFamily="2" charset="2"/>
              <a:buNone/>
              <a:defRPr/>
            </a:pPr>
            <a:endParaRPr lang="el-GR" sz="2000" dirty="0">
              <a:effectLst>
                <a:outerShdw blurRad="38100" dist="38100" dir="2700000" algn="tl">
                  <a:srgbClr val="C0C0C0"/>
                </a:outerShdw>
              </a:effectLst>
              <a:latin typeface="Tahoma" pitchFamily="34" charset="0"/>
            </a:endParaRPr>
          </a:p>
          <a:p>
            <a:pPr algn="just" eaLnBrk="1" hangingPunct="1">
              <a:lnSpc>
                <a:spcPct val="80000"/>
              </a:lnSpc>
              <a:defRPr/>
            </a:pPr>
            <a:r>
              <a:rPr lang="el-GR" sz="2400" b="1" dirty="0">
                <a:effectLst>
                  <a:outerShdw blurRad="38100" dist="38100" dir="2700000" algn="tl">
                    <a:srgbClr val="C0C0C0"/>
                  </a:outerShdw>
                </a:effectLst>
                <a:latin typeface="Tahoma" pitchFamily="34" charset="0"/>
              </a:rPr>
              <a:t>Είναι ευρέως γνωστό βέβαια, ότι η κατάρτιση που παρέχεται επί σειρά ετών σε Κέντρα Ειδικής Επαγγελματικής Κατάρτισης αφορά </a:t>
            </a:r>
            <a:r>
              <a:rPr lang="el-GR" sz="2400" b="1" dirty="0">
                <a:solidFill>
                  <a:schemeClr val="tx2"/>
                </a:solidFill>
                <a:effectLst>
                  <a:outerShdw blurRad="38100" dist="38100" dir="2700000" algn="tl">
                    <a:srgbClr val="C0C0C0"/>
                  </a:outerShdw>
                </a:effectLst>
                <a:latin typeface="Tahoma" pitchFamily="34" charset="0"/>
              </a:rPr>
              <a:t>αντικείμενα </a:t>
            </a:r>
            <a:r>
              <a:rPr lang="el-GR" sz="2400" b="1" dirty="0">
                <a:effectLst>
                  <a:outerShdw blurRad="38100" dist="38100" dir="2700000" algn="tl">
                    <a:srgbClr val="C0C0C0"/>
                  </a:outerShdw>
                </a:effectLst>
                <a:latin typeface="Tahoma" pitchFamily="34" charset="0"/>
              </a:rPr>
              <a:t>τα οποία, ως επί το πλείστον, χαρακτηρίζονται </a:t>
            </a:r>
            <a:r>
              <a:rPr lang="el-GR" sz="2400" b="1" dirty="0">
                <a:solidFill>
                  <a:schemeClr val="tx2"/>
                </a:solidFill>
                <a:effectLst>
                  <a:outerShdw blurRad="38100" dist="38100" dir="2700000" algn="tl">
                    <a:srgbClr val="C0C0C0"/>
                  </a:outerShdw>
                </a:effectLst>
                <a:latin typeface="Tahoma" pitchFamily="34" charset="0"/>
              </a:rPr>
              <a:t>παραδοσιακά και αναχρονιστικά</a:t>
            </a:r>
            <a:r>
              <a:rPr lang="el-GR" sz="2400" b="1" dirty="0">
                <a:effectLst>
                  <a:outerShdw blurRad="38100" dist="38100" dir="2700000" algn="tl">
                    <a:srgbClr val="C0C0C0"/>
                  </a:outerShdw>
                </a:effectLst>
                <a:latin typeface="Tahoma" pitchFamily="34" charset="0"/>
              </a:rPr>
              <a:t> (κοπτική-</a:t>
            </a:r>
            <a:r>
              <a:rPr lang="el-GR" sz="2400" b="1" dirty="0" err="1">
                <a:effectLst>
                  <a:outerShdw blurRad="38100" dist="38100" dir="2700000" algn="tl">
                    <a:srgbClr val="C0C0C0"/>
                  </a:outerShdw>
                </a:effectLst>
                <a:latin typeface="Tahoma" pitchFamily="34" charset="0"/>
              </a:rPr>
              <a:t>ραπτικ</a:t>
            </a:r>
            <a:r>
              <a:rPr lang="el-GR" sz="2400" b="1" dirty="0">
                <a:effectLst>
                  <a:outerShdw blurRad="38100" dist="38100" dir="2700000" algn="tl">
                    <a:srgbClr val="C0C0C0"/>
                  </a:outerShdw>
                </a:effectLst>
                <a:latin typeface="Tahoma" pitchFamily="34" charset="0"/>
              </a:rPr>
              <a:t>ή, υφαντική, αγγειοπλαστική, κ.ά) και δεν ανταποκρίνονται στην σύγχρονη αγορά.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xmlns="" id="{D7FFE46B-1091-4733-909C-F003647BDDBC}"/>
              </a:ext>
            </a:extLst>
          </p:cNvPr>
          <p:cNvSpPr>
            <a:spLocks noGrp="1" noChangeArrowheads="1"/>
          </p:cNvSpPr>
          <p:nvPr>
            <p:ph type="body" idx="1"/>
          </p:nvPr>
        </p:nvSpPr>
        <p:spPr>
          <a:xfrm>
            <a:off x="539750" y="1052513"/>
            <a:ext cx="7354888" cy="4718050"/>
          </a:xfrm>
        </p:spPr>
        <p:txBody>
          <a:bodyPr/>
          <a:lstStyle/>
          <a:p>
            <a:pPr algn="just" eaLnBrk="1" hangingPunct="1">
              <a:lnSpc>
                <a:spcPct val="90000"/>
              </a:lnSpc>
              <a:defRPr/>
            </a:pPr>
            <a:r>
              <a:rPr lang="el-GR" sz="2600" b="1">
                <a:effectLst>
                  <a:outerShdw blurRad="38100" dist="38100" dir="2700000" algn="tl">
                    <a:srgbClr val="C0C0C0"/>
                  </a:outerShdw>
                </a:effectLst>
                <a:latin typeface="Tahoma" pitchFamily="34" charset="0"/>
              </a:rPr>
              <a:t>Καθώς όμως η αγορά εργασίας στις μέρες μας είναι εξαιρετικά ανταγωνιστική για τους ανειδίκευτους εργαζόμενους, τα άτομα με αναπηρία που διαθέτουν ελάχιστα τυπικά προσόντα, έχουν ανάγκη από εκπαιδευτικά προγράμματα που να έχουν άμεση σχέση με την πραγματικότητα της </a:t>
            </a:r>
            <a:r>
              <a:rPr lang="el-GR" sz="2600" b="1">
                <a:solidFill>
                  <a:schemeClr val="tx2"/>
                </a:solidFill>
                <a:effectLst>
                  <a:outerShdw blurRad="38100" dist="38100" dir="2700000" algn="tl">
                    <a:srgbClr val="C0C0C0"/>
                  </a:outerShdw>
                </a:effectLst>
                <a:latin typeface="Tahoma" pitchFamily="34" charset="0"/>
              </a:rPr>
              <a:t>αγοράς εργασίας</a:t>
            </a:r>
            <a:r>
              <a:rPr lang="el-GR" sz="2600" b="1">
                <a:effectLst>
                  <a:outerShdw blurRad="38100" dist="38100" dir="2700000" algn="tl">
                    <a:srgbClr val="C0C0C0"/>
                  </a:outerShdw>
                </a:effectLst>
                <a:latin typeface="Tahoma" pitchFamily="34" charset="0"/>
              </a:rPr>
              <a:t> και να δίνουν έμφαση στην εκμάθηση κυρίως </a:t>
            </a:r>
            <a:r>
              <a:rPr lang="el-GR" sz="2600" b="1">
                <a:solidFill>
                  <a:schemeClr val="tx2"/>
                </a:solidFill>
                <a:effectLst>
                  <a:outerShdw blurRad="38100" dist="38100" dir="2700000" algn="tl">
                    <a:srgbClr val="C0C0C0"/>
                  </a:outerShdw>
                </a:effectLst>
                <a:latin typeface="Tahoma" pitchFamily="34" charset="0"/>
              </a:rPr>
              <a:t>πρακτικών δεξιοτήτων,</a:t>
            </a:r>
            <a:r>
              <a:rPr lang="el-GR" sz="2600" b="1">
                <a:effectLst>
                  <a:outerShdw blurRad="38100" dist="38100" dir="2700000" algn="tl">
                    <a:srgbClr val="C0C0C0"/>
                  </a:outerShdw>
                </a:effectLst>
                <a:latin typeface="Tahoma" pitchFamily="34" charset="0"/>
              </a:rPr>
              <a:t> μέσω της </a:t>
            </a:r>
            <a:r>
              <a:rPr lang="el-GR" sz="2600" b="1">
                <a:solidFill>
                  <a:schemeClr val="tx2"/>
                </a:solidFill>
                <a:effectLst>
                  <a:outerShdw blurRad="38100" dist="38100" dir="2700000" algn="tl">
                    <a:srgbClr val="C0C0C0"/>
                  </a:outerShdw>
                </a:effectLst>
                <a:latin typeface="Tahoma" pitchFamily="34" charset="0"/>
              </a:rPr>
              <a:t>υποστηριζόμενης άσκησής ή μαθητείας</a:t>
            </a:r>
            <a:r>
              <a:rPr lang="el-GR" sz="2600" b="1">
                <a:effectLst>
                  <a:outerShdw blurRad="38100" dist="38100" dir="2700000" algn="tl">
                    <a:srgbClr val="C0C0C0"/>
                  </a:outerShdw>
                </a:effectLst>
                <a:latin typeface="Tahoma" pitchFamily="34" charset="0"/>
              </a:rPr>
              <a:t> στον ανοιχτό χώρο εργασίας.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1" name="Rectangle 3">
            <a:extLst>
              <a:ext uri="{FF2B5EF4-FFF2-40B4-BE49-F238E27FC236}">
                <a16:creationId xmlns:a16="http://schemas.microsoft.com/office/drawing/2014/main" xmlns="" id="{0FEBF3D4-E2F8-4583-98F5-8C9601BA9762}"/>
              </a:ext>
            </a:extLst>
          </p:cNvPr>
          <p:cNvSpPr>
            <a:spLocks noGrp="1" noChangeArrowheads="1"/>
          </p:cNvSpPr>
          <p:nvPr>
            <p:ph type="body" idx="1"/>
          </p:nvPr>
        </p:nvSpPr>
        <p:spPr>
          <a:xfrm>
            <a:off x="179388" y="1268413"/>
            <a:ext cx="8496300" cy="5400675"/>
          </a:xfrm>
        </p:spPr>
        <p:txBody>
          <a:bodyPr/>
          <a:lstStyle/>
          <a:p>
            <a:pPr algn="just" eaLnBrk="1" hangingPunct="1">
              <a:lnSpc>
                <a:spcPct val="105000"/>
              </a:lnSpc>
              <a:defRPr/>
            </a:pPr>
            <a:r>
              <a:rPr lang="el-GR" sz="2000" b="1" dirty="0">
                <a:effectLst>
                  <a:outerShdw blurRad="38100" dist="38100" dir="2700000" algn="tl">
                    <a:srgbClr val="C0C0C0"/>
                  </a:outerShdw>
                </a:effectLst>
              </a:rPr>
              <a:t>Στην Ελλάδα και Κύπρο, έχει εδραιωθεί η άποψη, πως όλοι οι μαθητές, ανεξάρτητα από οποιαδήποτε ιδιαίτερη ανάγκη ή χαρακτηριστικό που διαφοροποιεί την εθνική, πολιτισμική ή κοινωνική τους ταυτότητα, πρέπει να έχουν </a:t>
            </a:r>
            <a:r>
              <a:rPr lang="el-GR" sz="2000" b="1" dirty="0">
                <a:solidFill>
                  <a:schemeClr val="tx2"/>
                </a:solidFill>
                <a:effectLst>
                  <a:outerShdw blurRad="38100" dist="38100" dir="2700000" algn="tl">
                    <a:srgbClr val="C0C0C0"/>
                  </a:outerShdw>
                </a:effectLst>
              </a:rPr>
              <a:t>ίσες ευκαιρίες</a:t>
            </a:r>
            <a:r>
              <a:rPr lang="el-GR" sz="2000" b="1" dirty="0">
                <a:effectLst>
                  <a:outerShdw blurRad="38100" dist="38100" dir="2700000" algn="tl">
                    <a:srgbClr val="C0C0C0"/>
                  </a:outerShdw>
                </a:effectLst>
              </a:rPr>
              <a:t> μάθησης µε τους υπόλοιπους μαθητές μέσα σε ένα σχολείο για όλους </a:t>
            </a:r>
            <a:r>
              <a:rPr lang="el-GR" sz="1800" dirty="0">
                <a:effectLst>
                  <a:outerShdw blurRad="38100" dist="38100" dir="2700000" algn="tl">
                    <a:srgbClr val="C0C0C0"/>
                  </a:outerShdw>
                </a:effectLst>
              </a:rPr>
              <a:t>(Σούλης, 2008. </a:t>
            </a:r>
            <a:r>
              <a:rPr lang="el-GR" sz="1800" dirty="0" err="1">
                <a:effectLst>
                  <a:outerShdw blurRad="38100" dist="38100" dir="2700000" algn="tl">
                    <a:srgbClr val="C0C0C0"/>
                  </a:outerShdw>
                </a:effectLst>
              </a:rPr>
              <a:t>Φτιάκα</a:t>
            </a:r>
            <a:r>
              <a:rPr lang="el-GR" sz="1800" dirty="0">
                <a:effectLst>
                  <a:outerShdw blurRad="38100" dist="38100" dir="2700000" algn="tl">
                    <a:srgbClr val="C0C0C0"/>
                  </a:outerShdw>
                </a:effectLst>
              </a:rPr>
              <a:t>, 2010).</a:t>
            </a:r>
            <a:r>
              <a:rPr lang="el-GR" sz="2000" b="1" dirty="0">
                <a:effectLst>
                  <a:outerShdw blurRad="38100" dist="38100" dir="2700000" algn="tl">
                    <a:srgbClr val="C0C0C0"/>
                  </a:outerShdw>
                </a:effectLst>
              </a:rPr>
              <a:t> Η παροχή ίσων ευκαιριών υπερβαίνει την </a:t>
            </a:r>
            <a:r>
              <a:rPr lang="el-GR" sz="2000" b="1" dirty="0">
                <a:solidFill>
                  <a:schemeClr val="tx2"/>
                </a:solidFill>
                <a:effectLst>
                  <a:outerShdw blurRad="38100" dist="38100" dir="2700000" algn="tl">
                    <a:srgbClr val="C0C0C0"/>
                  </a:outerShdw>
                </a:effectLst>
              </a:rPr>
              <a:t>ισότητα στην πρόσβαση στην εκπαίδευση,</a:t>
            </a:r>
            <a:r>
              <a:rPr lang="el-GR" sz="2000" b="1" dirty="0">
                <a:effectLst>
                  <a:outerShdw blurRad="38100" dist="38100" dir="2700000" algn="tl">
                    <a:srgbClr val="C0C0C0"/>
                  </a:outerShdw>
                </a:effectLst>
              </a:rPr>
              <a:t> περιλαμβάνοντας και τη </a:t>
            </a:r>
            <a:r>
              <a:rPr lang="el-GR" sz="2000" b="1" dirty="0">
                <a:solidFill>
                  <a:schemeClr val="tx2"/>
                </a:solidFill>
                <a:effectLst>
                  <a:outerShdw blurRad="38100" dist="38100" dir="2700000" algn="tl">
                    <a:srgbClr val="C0C0C0"/>
                  </a:outerShdw>
                </a:effectLst>
              </a:rPr>
              <a:t>διαφοροποίηση-προσαρμογή του εκπαιδευτικού συστήματος</a:t>
            </a:r>
            <a:r>
              <a:rPr lang="el-GR" sz="2000" b="1" dirty="0">
                <a:effectLst>
                  <a:outerShdw blurRad="38100" dist="38100" dir="2700000" algn="tl">
                    <a:srgbClr val="C0C0C0"/>
                  </a:outerShdw>
                </a:effectLst>
              </a:rPr>
              <a:t> συνολικά. Η διασφάλιση, δηλαδή, της ύπαρξης ίσων ευκαιριών προϋποθέτει, από τη μια, την ενσωμάτωση των αρχών της Ειδικής Αγωγής σε αυτές του γενικού αναλυτικού προγράμματος, και από την άλλη, τη λήψη μέτρων ώστε να διασφαλίζονται οι ιδιαίτερες ανάγκες των μαθητών, καθώς και οι συνθήκες για την </a:t>
            </a:r>
            <a:r>
              <a:rPr lang="el-GR" sz="2000" b="1" dirty="0">
                <a:solidFill>
                  <a:schemeClr val="tx2"/>
                </a:solidFill>
                <a:effectLst>
                  <a:outerShdw blurRad="38100" dist="38100" dir="2700000" algn="tl">
                    <a:srgbClr val="C0C0C0"/>
                  </a:outerShdw>
                </a:effectLst>
              </a:rPr>
              <a:t>πρώιμη παρέμβαση</a:t>
            </a:r>
            <a:r>
              <a:rPr lang="el-GR" sz="2000" b="1" dirty="0">
                <a:effectLst>
                  <a:outerShdw blurRad="38100" dist="38100" dir="2700000" algn="tl">
                    <a:srgbClr val="C0C0C0"/>
                  </a:outerShdw>
                </a:effectLst>
              </a:rPr>
              <a:t> και την επιτυχή εφαρμογή της </a:t>
            </a:r>
            <a:r>
              <a:rPr lang="el-GR" sz="2000" b="1" dirty="0">
                <a:solidFill>
                  <a:schemeClr val="tx2"/>
                </a:solidFill>
                <a:effectLst>
                  <a:outerShdw blurRad="38100" dist="38100" dir="2700000" algn="tl">
                    <a:srgbClr val="C0C0C0"/>
                  </a:outerShdw>
                </a:effectLst>
              </a:rPr>
              <a:t>συνεκπαίδευσης</a:t>
            </a:r>
            <a:r>
              <a:rPr lang="el-GR" sz="2000" b="1" dirty="0">
                <a:effectLst>
                  <a:outerShdw blurRad="38100" dist="38100" dir="2700000" algn="tl">
                    <a:srgbClr val="C0C0C0"/>
                  </a:outerShdw>
                </a:effectLst>
              </a:rPr>
              <a:t> </a:t>
            </a:r>
            <a:r>
              <a:rPr lang="el-GR" sz="1800" dirty="0">
                <a:effectLst>
                  <a:outerShdw blurRad="38100" dist="38100" dir="2700000" algn="tl">
                    <a:srgbClr val="C0C0C0"/>
                  </a:outerShdw>
                </a:effectLst>
              </a:rPr>
              <a:t>(</a:t>
            </a:r>
            <a:r>
              <a:rPr lang="el-GR" sz="1800" b="1" dirty="0" err="1">
                <a:effectLst>
                  <a:outerShdw blurRad="38100" dist="38100" dir="2700000" algn="tl">
                    <a:srgbClr val="C0C0C0"/>
                  </a:outerShdw>
                </a:effectLst>
              </a:rPr>
              <a:t>Ζώνιου</a:t>
            </a:r>
            <a:r>
              <a:rPr lang="el-GR" sz="1800" b="1" dirty="0">
                <a:effectLst>
                  <a:outerShdw blurRad="38100" dist="38100" dir="2700000" algn="tl">
                    <a:srgbClr val="C0C0C0"/>
                  </a:outerShdw>
                </a:effectLst>
              </a:rPr>
              <a:t>-Σιδέρη, 1998, 2004).</a:t>
            </a:r>
          </a:p>
          <a:p>
            <a:pPr eaLnBrk="1" hangingPunct="1">
              <a:lnSpc>
                <a:spcPct val="105000"/>
              </a:lnSpc>
              <a:defRPr/>
            </a:pPr>
            <a:endParaRPr lang="el-GR" sz="19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684213" y="1052513"/>
            <a:ext cx="7127875" cy="4916487"/>
          </a:xfrm>
        </p:spPr>
        <p:txBody>
          <a:bodyPr/>
          <a:lstStyle/>
          <a:p>
            <a:pPr algn="just" eaLnBrk="1" hangingPunct="1"/>
            <a:r>
              <a:rPr lang="el-GR" sz="2600" b="1" smtClean="0">
                <a:latin typeface="Tahoma" pitchFamily="34" charset="0"/>
              </a:rPr>
              <a:t>Σε κάθε περίπτωση το να αποκτήσουν τα άτομα με νοητική αναπηρία καλή σχέση με την εκπαίδευση, δεν συνιστά εύκολο στόχο.</a:t>
            </a:r>
            <a:r>
              <a:rPr lang="el-GR" sz="2600" smtClean="0">
                <a:latin typeface="Tahoma" pitchFamily="34" charset="0"/>
              </a:rPr>
              <a:t> </a:t>
            </a:r>
            <a:r>
              <a:rPr lang="el-GR" sz="2600" b="1" smtClean="0">
                <a:latin typeface="Tahoma" pitchFamily="34" charset="0"/>
              </a:rPr>
              <a:t>Η </a:t>
            </a:r>
            <a:r>
              <a:rPr lang="el-GR" sz="2600" b="1" smtClean="0">
                <a:solidFill>
                  <a:schemeClr val="tx2"/>
                </a:solidFill>
                <a:latin typeface="Tahoma" pitchFamily="34" charset="0"/>
              </a:rPr>
              <a:t>ελλιπής κατάρτιση,</a:t>
            </a:r>
            <a:r>
              <a:rPr lang="el-GR" sz="2600" b="1" smtClean="0">
                <a:latin typeface="Tahoma" pitchFamily="34" charset="0"/>
              </a:rPr>
              <a:t> η </a:t>
            </a:r>
            <a:r>
              <a:rPr lang="el-GR" sz="2600" b="1" smtClean="0">
                <a:solidFill>
                  <a:schemeClr val="tx2"/>
                </a:solidFill>
                <a:latin typeface="Tahoma" pitchFamily="34" charset="0"/>
              </a:rPr>
              <a:t>προνομιακή μεταχείριση</a:t>
            </a:r>
            <a:r>
              <a:rPr lang="el-GR" sz="2600" b="1" smtClean="0">
                <a:latin typeface="Tahoma" pitchFamily="34" charset="0"/>
              </a:rPr>
              <a:t> και ο </a:t>
            </a:r>
            <a:r>
              <a:rPr lang="el-GR" sz="2600" b="1" smtClean="0">
                <a:solidFill>
                  <a:schemeClr val="tx2"/>
                </a:solidFill>
                <a:latin typeface="Tahoma" pitchFamily="34" charset="0"/>
              </a:rPr>
              <a:t>κοινωνικός στιγματισμός</a:t>
            </a:r>
            <a:r>
              <a:rPr lang="el-GR" sz="2600" b="1" smtClean="0">
                <a:latin typeface="Tahoma" pitchFamily="34" charset="0"/>
              </a:rPr>
              <a:t> που πολλά άτομα γνώρισαν, όχι μόνο έχει συσσωρεύσει πραγματικές εκπαιδευτικές αδυναμίες, αλλά έχει επίσης διαμορφώσει </a:t>
            </a:r>
            <a:r>
              <a:rPr lang="el-GR" sz="2600" b="1" smtClean="0">
                <a:solidFill>
                  <a:schemeClr val="tx2"/>
                </a:solidFill>
                <a:latin typeface="Tahoma" pitchFamily="34" charset="0"/>
              </a:rPr>
              <a:t>αρνητική ή παθητική στάση απέναντι στη μάθηση και στην εργασία των ατόμων με νοητική αναπηρία.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AFE261E3-E1D2-4F41-B782-AC7A7AC5E422}"/>
              </a:ext>
            </a:extLst>
          </p:cNvPr>
          <p:cNvSpPr>
            <a:spLocks noGrp="1" noChangeArrowheads="1"/>
          </p:cNvSpPr>
          <p:nvPr>
            <p:ph type="title"/>
          </p:nvPr>
        </p:nvSpPr>
        <p:spPr>
          <a:xfrm>
            <a:off x="457200" y="122238"/>
            <a:ext cx="7543800" cy="1290637"/>
          </a:xfrm>
        </p:spPr>
        <p:txBody>
          <a:bodyPr/>
          <a:lstStyle/>
          <a:p>
            <a:pPr algn="just" eaLnBrk="1" hangingPunct="1">
              <a:defRPr/>
            </a:pPr>
            <a:r>
              <a:rPr lang="el-GR" sz="2400" dirty="0">
                <a:effectLst>
                  <a:outerShdw blurRad="38100" dist="38100" dir="2700000" algn="tl">
                    <a:srgbClr val="C0C0C0"/>
                  </a:outerShdw>
                </a:effectLst>
                <a:latin typeface="Tahoma" pitchFamily="34" charset="0"/>
              </a:rPr>
              <a:t>Σημαντικά εμπόδια για την επαγγελματική εκπαίδευση και απασχόληση των ατόμων με νοητική αναπηρία στην Ευρωπαϊκή Ένωση</a:t>
            </a:r>
            <a:endParaRPr lang="el-GR" sz="2400" b="0" dirty="0">
              <a:effectLst>
                <a:outerShdw blurRad="38100" dist="38100" dir="2700000" algn="tl">
                  <a:srgbClr val="C0C0C0"/>
                </a:outerShdw>
              </a:effectLst>
              <a:latin typeface="Tahoma" pitchFamily="34" charset="0"/>
            </a:endParaRPr>
          </a:p>
        </p:txBody>
      </p:sp>
      <p:sp>
        <p:nvSpPr>
          <p:cNvPr id="60419" name="Rectangle 3">
            <a:extLst>
              <a:ext uri="{FF2B5EF4-FFF2-40B4-BE49-F238E27FC236}">
                <a16:creationId xmlns:a16="http://schemas.microsoft.com/office/drawing/2014/main" xmlns="" id="{5BEA756D-0E4C-4997-A4FB-AF0F26655BC4}"/>
              </a:ext>
            </a:extLst>
          </p:cNvPr>
          <p:cNvSpPr>
            <a:spLocks noGrp="1" noChangeArrowheads="1"/>
          </p:cNvSpPr>
          <p:nvPr>
            <p:ph type="body" idx="1"/>
          </p:nvPr>
        </p:nvSpPr>
        <p:spPr>
          <a:xfrm>
            <a:off x="457200" y="1719263"/>
            <a:ext cx="8229600" cy="4878387"/>
          </a:xfrm>
        </p:spPr>
        <p:txBody>
          <a:bodyPr/>
          <a:lstStyle/>
          <a:p>
            <a:pPr eaLnBrk="1" hangingPunct="1">
              <a:lnSpc>
                <a:spcPct val="80000"/>
              </a:lnSpc>
              <a:defRPr/>
            </a:pPr>
            <a:r>
              <a:rPr lang="el-GR" sz="2600" b="1" i="1" dirty="0">
                <a:effectLst>
                  <a:outerShdw blurRad="38100" dist="38100" dir="2700000" algn="tl">
                    <a:srgbClr val="C0C0C0"/>
                  </a:outerShdw>
                </a:effectLst>
                <a:latin typeface="Tahoma" pitchFamily="34" charset="0"/>
              </a:rPr>
              <a:t>Ανεργία</a:t>
            </a:r>
          </a:p>
          <a:p>
            <a:pPr eaLnBrk="1" hangingPunct="1">
              <a:lnSpc>
                <a:spcPct val="80000"/>
              </a:lnSpc>
              <a:defRPr/>
            </a:pPr>
            <a:r>
              <a:rPr lang="el-GR" sz="2600" b="1" i="1" dirty="0">
                <a:effectLst>
                  <a:outerShdw blurRad="38100" dist="38100" dir="2700000" algn="tl">
                    <a:srgbClr val="C0C0C0"/>
                  </a:outerShdw>
                </a:effectLst>
                <a:latin typeface="Tahoma" pitchFamily="34" charset="0"/>
              </a:rPr>
              <a:t>Περιορισμένη πρόσβαση σε υπηρεσίες 85,4%</a:t>
            </a:r>
          </a:p>
          <a:p>
            <a:pPr eaLnBrk="1" hangingPunct="1">
              <a:lnSpc>
                <a:spcPct val="80000"/>
              </a:lnSpc>
              <a:defRPr/>
            </a:pPr>
            <a:r>
              <a:rPr lang="el-GR" sz="2600" b="1" i="1" dirty="0">
                <a:effectLst>
                  <a:outerShdw blurRad="38100" dist="38100" dir="2700000" algn="tl">
                    <a:srgbClr val="C0C0C0"/>
                  </a:outerShdw>
                </a:effectLst>
                <a:latin typeface="Tahoma" pitchFamily="34" charset="0"/>
              </a:rPr>
              <a:t>Στιγματισμός 83,3%</a:t>
            </a:r>
          </a:p>
          <a:p>
            <a:pPr eaLnBrk="1" hangingPunct="1">
              <a:lnSpc>
                <a:spcPct val="80000"/>
              </a:lnSpc>
              <a:defRPr/>
            </a:pPr>
            <a:r>
              <a:rPr lang="el-GR" sz="2600" b="1" i="1" dirty="0">
                <a:effectLst>
                  <a:outerShdw blurRad="38100" dist="38100" dir="2700000" algn="tl">
                    <a:srgbClr val="C0C0C0"/>
                  </a:outerShdw>
                </a:effectLst>
                <a:latin typeface="Tahoma" pitchFamily="34" charset="0"/>
              </a:rPr>
              <a:t>Έλλειψη επαρκούς εκπαίδευσης 81,2%</a:t>
            </a:r>
          </a:p>
          <a:p>
            <a:pPr eaLnBrk="1" hangingPunct="1">
              <a:lnSpc>
                <a:spcPct val="80000"/>
              </a:lnSpc>
              <a:defRPr/>
            </a:pPr>
            <a:r>
              <a:rPr lang="el-GR" sz="2600" b="1" i="1" dirty="0">
                <a:effectLst>
                  <a:outerShdw blurRad="38100" dist="38100" dir="2700000" algn="tl">
                    <a:srgbClr val="C0C0C0"/>
                  </a:outerShdw>
                </a:effectLst>
                <a:latin typeface="Tahoma" pitchFamily="34" charset="0"/>
              </a:rPr>
              <a:t>Έλλειψη εξειδικευμένων υπηρεσιών 80%</a:t>
            </a:r>
          </a:p>
          <a:p>
            <a:pPr eaLnBrk="1" hangingPunct="1">
              <a:lnSpc>
                <a:spcPct val="80000"/>
              </a:lnSpc>
              <a:defRPr/>
            </a:pPr>
            <a:r>
              <a:rPr lang="el-GR" sz="2600" b="1" i="1" dirty="0">
                <a:effectLst>
                  <a:outerShdw blurRad="38100" dist="38100" dir="2700000" algn="tl">
                    <a:srgbClr val="C0C0C0"/>
                  </a:outerShdw>
                </a:effectLst>
                <a:latin typeface="Tahoma" pitchFamily="34" charset="0"/>
              </a:rPr>
              <a:t>Έλλειψη οικονομικών πολιτικών 75,7%</a:t>
            </a:r>
          </a:p>
          <a:p>
            <a:pPr eaLnBrk="1" hangingPunct="1">
              <a:lnSpc>
                <a:spcPct val="80000"/>
              </a:lnSpc>
              <a:defRPr/>
            </a:pPr>
            <a:r>
              <a:rPr lang="el-GR" sz="2600" b="1" i="1" dirty="0">
                <a:effectLst>
                  <a:outerShdw blurRad="38100" dist="38100" dir="2700000" algn="tl">
                    <a:srgbClr val="C0C0C0"/>
                  </a:outerShdw>
                </a:effectLst>
                <a:latin typeface="Tahoma" pitchFamily="34" charset="0"/>
              </a:rPr>
              <a:t>Η ζωή σε ιδρύματα 20%</a:t>
            </a:r>
          </a:p>
          <a:p>
            <a:pPr eaLnBrk="1" hangingPunct="1">
              <a:lnSpc>
                <a:spcPct val="80000"/>
              </a:lnSpc>
              <a:buFont typeface="Wingdings" pitchFamily="2" charset="2"/>
              <a:buNone/>
              <a:defRPr/>
            </a:pPr>
            <a:endParaRPr lang="el-GR" sz="2600" b="1" i="1" dirty="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xmlns="" id="{BA0EF1E8-E6F9-4E91-8E40-367FA9D700BA}"/>
              </a:ext>
            </a:extLst>
          </p:cNvPr>
          <p:cNvSpPr>
            <a:spLocks noGrp="1" noChangeArrowheads="1"/>
          </p:cNvSpPr>
          <p:nvPr>
            <p:ph type="title"/>
          </p:nvPr>
        </p:nvSpPr>
        <p:spPr>
          <a:xfrm>
            <a:off x="323850" y="122238"/>
            <a:ext cx="7677150" cy="1577975"/>
          </a:xfrm>
        </p:spPr>
        <p:txBody>
          <a:bodyPr/>
          <a:lstStyle/>
          <a:p>
            <a:pPr algn="just" eaLnBrk="1" hangingPunct="1">
              <a:defRPr/>
            </a:pPr>
            <a:r>
              <a:rPr lang="el-GR" sz="2800" dirty="0">
                <a:effectLst>
                  <a:outerShdw blurRad="38100" dist="38100" dir="2700000" algn="tl">
                    <a:srgbClr val="C0C0C0"/>
                  </a:outerShdw>
                </a:effectLst>
                <a:latin typeface="Tahoma" pitchFamily="34" charset="0"/>
              </a:rPr>
              <a:t/>
            </a:r>
            <a:br>
              <a:rPr lang="el-GR" sz="2800" dirty="0">
                <a:effectLst>
                  <a:outerShdw blurRad="38100" dist="38100" dir="2700000" algn="tl">
                    <a:srgbClr val="C0C0C0"/>
                  </a:outerShdw>
                </a:effectLst>
                <a:latin typeface="Tahoma" pitchFamily="34" charset="0"/>
              </a:rPr>
            </a:br>
            <a:r>
              <a:rPr lang="el-GR" sz="2800" dirty="0">
                <a:effectLst>
                  <a:outerShdw blurRad="38100" dist="38100" dir="2700000" algn="tl">
                    <a:srgbClr val="C0C0C0"/>
                  </a:outerShdw>
                </a:effectLst>
                <a:latin typeface="Tahoma" pitchFamily="34" charset="0"/>
              </a:rPr>
              <a:t>Κύριοι λόγοι για τους οποίους η πλειοψηφία των ατόμων με νοητική αναπηρία, είτε είναι άνεργοι, είτε μένουν σε αδράνεια</a:t>
            </a:r>
          </a:p>
        </p:txBody>
      </p:sp>
      <p:sp>
        <p:nvSpPr>
          <p:cNvPr id="61443" name="Rectangle 3">
            <a:extLst>
              <a:ext uri="{FF2B5EF4-FFF2-40B4-BE49-F238E27FC236}">
                <a16:creationId xmlns:a16="http://schemas.microsoft.com/office/drawing/2014/main" xmlns="" id="{5ED5A4A5-9F06-4DD5-A96A-C7BC302F3A3E}"/>
              </a:ext>
            </a:extLst>
          </p:cNvPr>
          <p:cNvSpPr>
            <a:spLocks noGrp="1" noChangeArrowheads="1"/>
          </p:cNvSpPr>
          <p:nvPr>
            <p:ph type="body" idx="1"/>
          </p:nvPr>
        </p:nvSpPr>
        <p:spPr>
          <a:xfrm>
            <a:off x="457200" y="2133600"/>
            <a:ext cx="8229600" cy="3997325"/>
          </a:xfrm>
        </p:spPr>
        <p:txBody>
          <a:bodyPr/>
          <a:lstStyle/>
          <a:p>
            <a:pPr eaLnBrk="1" hangingPunct="1">
              <a:defRPr/>
            </a:pPr>
            <a:r>
              <a:rPr lang="el-GR" b="1" i="1" dirty="0">
                <a:effectLst>
                  <a:outerShdw blurRad="38100" dist="38100" dir="2700000" algn="tl">
                    <a:srgbClr val="C0C0C0"/>
                  </a:outerShdw>
                </a:effectLst>
                <a:latin typeface="Tahoma" pitchFamily="34" charset="0"/>
              </a:rPr>
              <a:t>Η προκατάληψη των εργοδοτών</a:t>
            </a:r>
          </a:p>
          <a:p>
            <a:pPr eaLnBrk="1" hangingPunct="1">
              <a:defRPr/>
            </a:pPr>
            <a:r>
              <a:rPr lang="el-GR" b="1" i="1" dirty="0">
                <a:effectLst>
                  <a:outerShdw blurRad="38100" dist="38100" dir="2700000" algn="tl">
                    <a:srgbClr val="C0C0C0"/>
                  </a:outerShdw>
                </a:effectLst>
                <a:latin typeface="Tahoma" pitchFamily="34" charset="0"/>
              </a:rPr>
              <a:t>Η έλλειψη εκπαίδευσης και κατάρτισης</a:t>
            </a:r>
          </a:p>
          <a:p>
            <a:pPr eaLnBrk="1" hangingPunct="1">
              <a:defRPr/>
            </a:pPr>
            <a:r>
              <a:rPr lang="el-GR" b="1" i="1" dirty="0">
                <a:effectLst>
                  <a:outerShdw blurRad="38100" dist="38100" dir="2700000" algn="tl">
                    <a:srgbClr val="C0C0C0"/>
                  </a:outerShdw>
                </a:effectLst>
                <a:latin typeface="Tahoma" pitchFamily="34" charset="0"/>
              </a:rPr>
              <a:t>Η σοβαρότητα της αναπηρίας</a:t>
            </a:r>
          </a:p>
          <a:p>
            <a:pPr eaLnBrk="1" hangingPunct="1">
              <a:defRPr/>
            </a:pPr>
            <a:r>
              <a:rPr lang="el-GR" b="1" i="1" dirty="0">
                <a:effectLst>
                  <a:outerShdw blurRad="38100" dist="38100" dir="2700000" algn="tl">
                    <a:srgbClr val="C0C0C0"/>
                  </a:outerShdw>
                </a:effectLst>
                <a:latin typeface="Tahoma" pitchFamily="34" charset="0"/>
              </a:rPr>
              <a:t>Η έλλειψη προσαρμογής στο χώρο εργασίας</a:t>
            </a:r>
          </a:p>
          <a:p>
            <a:pPr eaLnBrk="1" hangingPunct="1">
              <a:defRPr/>
            </a:pPr>
            <a:r>
              <a:rPr lang="el-GR" b="1" i="1" dirty="0">
                <a:effectLst>
                  <a:outerShdw blurRad="38100" dist="38100" dir="2700000" algn="tl">
                    <a:srgbClr val="C0C0C0"/>
                  </a:outerShdw>
                </a:effectLst>
                <a:latin typeface="Tahoma" pitchFamily="34" charset="0"/>
              </a:rPr>
              <a:t>Η έλλειψη ψυχολογικής υποστήριξης και καθοδήγησης</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xmlns="" id="{4774A8D3-D95C-49AF-B305-D240F9F9ED6F}"/>
              </a:ext>
            </a:extLst>
          </p:cNvPr>
          <p:cNvSpPr>
            <a:spLocks noGrp="1" noChangeArrowheads="1"/>
          </p:cNvSpPr>
          <p:nvPr>
            <p:ph type="title"/>
          </p:nvPr>
        </p:nvSpPr>
        <p:spPr>
          <a:xfrm>
            <a:off x="457200" y="122238"/>
            <a:ext cx="7543800" cy="1506537"/>
          </a:xfrm>
        </p:spPr>
        <p:txBody>
          <a:bodyPr/>
          <a:lstStyle/>
          <a:p>
            <a:pPr algn="ctr" eaLnBrk="1" hangingPunct="1">
              <a:defRPr/>
            </a:pPr>
            <a:r>
              <a:rPr lang="el-GR" sz="3200" dirty="0">
                <a:effectLst>
                  <a:outerShdw blurRad="38100" dist="38100" dir="2700000" algn="tl">
                    <a:srgbClr val="C0C0C0"/>
                  </a:outerShdw>
                </a:effectLst>
                <a:latin typeface="Tahoma" pitchFamily="34" charset="0"/>
              </a:rPr>
              <a:t>Επαγγελματική εκπαίδευση και  αποκατάσταση στην Ελλάδα</a:t>
            </a:r>
            <a:endParaRPr lang="el-GR" sz="2400" b="0" dirty="0">
              <a:effectLst>
                <a:outerShdw blurRad="38100" dist="38100" dir="2700000" algn="tl">
                  <a:srgbClr val="C0C0C0"/>
                </a:outerShdw>
              </a:effectLst>
              <a:latin typeface="Tahoma" pitchFamily="34" charset="0"/>
            </a:endParaRPr>
          </a:p>
        </p:txBody>
      </p:sp>
      <p:sp>
        <p:nvSpPr>
          <p:cNvPr id="111619" name="Rectangle 3">
            <a:extLst>
              <a:ext uri="{FF2B5EF4-FFF2-40B4-BE49-F238E27FC236}">
                <a16:creationId xmlns:a16="http://schemas.microsoft.com/office/drawing/2014/main" xmlns="" id="{C22EAB13-30FC-4F09-939F-2F5AF6151A17}"/>
              </a:ext>
            </a:extLst>
          </p:cNvPr>
          <p:cNvSpPr>
            <a:spLocks noGrp="1" noChangeArrowheads="1"/>
          </p:cNvSpPr>
          <p:nvPr>
            <p:ph type="body" idx="1"/>
          </p:nvPr>
        </p:nvSpPr>
        <p:spPr>
          <a:xfrm>
            <a:off x="457200" y="1773238"/>
            <a:ext cx="8229600" cy="4824412"/>
          </a:xfrm>
        </p:spPr>
        <p:txBody>
          <a:bodyPr/>
          <a:lstStyle/>
          <a:p>
            <a:pPr algn="just" eaLnBrk="1" hangingPunct="1">
              <a:lnSpc>
                <a:spcPct val="90000"/>
              </a:lnSpc>
              <a:defRPr/>
            </a:pPr>
            <a:r>
              <a:rPr lang="el-GR" sz="2600" b="1" dirty="0">
                <a:effectLst>
                  <a:outerShdw blurRad="38100" dist="38100" dir="2700000" algn="tl">
                    <a:srgbClr val="C0C0C0"/>
                  </a:outerShdw>
                </a:effectLst>
                <a:latin typeface="Tahoma" pitchFamily="34" charset="0"/>
              </a:rPr>
              <a:t>Απουσία επαγγελματικού προσανατολισμού</a:t>
            </a:r>
          </a:p>
          <a:p>
            <a:pPr algn="just" eaLnBrk="1" hangingPunct="1">
              <a:lnSpc>
                <a:spcPct val="90000"/>
              </a:lnSpc>
              <a:defRPr/>
            </a:pPr>
            <a:r>
              <a:rPr lang="el-GR" sz="2600" b="1" dirty="0">
                <a:effectLst>
                  <a:outerShdw blurRad="38100" dist="38100" dir="2700000" algn="tl">
                    <a:srgbClr val="C0C0C0"/>
                  </a:outerShdw>
                </a:effectLst>
                <a:latin typeface="Tahoma" pitchFamily="34" charset="0"/>
              </a:rPr>
              <a:t> Ανεπαρκής αριθμός εκπαιδευτών</a:t>
            </a:r>
          </a:p>
          <a:p>
            <a:pPr algn="just" eaLnBrk="1" hangingPunct="1">
              <a:lnSpc>
                <a:spcPct val="90000"/>
              </a:lnSpc>
              <a:defRPr/>
            </a:pPr>
            <a:r>
              <a:rPr lang="el-GR" sz="2600" b="1" dirty="0">
                <a:effectLst>
                  <a:outerShdw blurRad="38100" dist="38100" dir="2700000" algn="tl">
                    <a:srgbClr val="C0C0C0"/>
                  </a:outerShdw>
                </a:effectLst>
                <a:latin typeface="Tahoma" pitchFamily="34" charset="0"/>
              </a:rPr>
              <a:t>Έλλειψη εκπαιδευτών κατάλληλα εκπαιδευμένων</a:t>
            </a:r>
          </a:p>
          <a:p>
            <a:pPr algn="just" eaLnBrk="1" hangingPunct="1">
              <a:lnSpc>
                <a:spcPct val="90000"/>
              </a:lnSpc>
              <a:defRPr/>
            </a:pPr>
            <a:r>
              <a:rPr lang="el-GR" sz="2600" b="1" dirty="0">
                <a:effectLst>
                  <a:outerShdw blurRad="38100" dist="38100" dir="2700000" algn="tl">
                    <a:srgbClr val="C0C0C0"/>
                  </a:outerShdw>
                </a:effectLst>
                <a:latin typeface="Tahoma" pitchFamily="34" charset="0"/>
              </a:rPr>
              <a:t>Πολλά προγράμματα Ε.Ε. δεν ανταποκρίνονται στις σύγχρονες ανάγκες της τοπικής αγοράς εργασίας</a:t>
            </a:r>
          </a:p>
          <a:p>
            <a:pPr algn="just" eaLnBrk="1" hangingPunct="1">
              <a:lnSpc>
                <a:spcPct val="90000"/>
              </a:lnSpc>
              <a:defRPr/>
            </a:pPr>
            <a:r>
              <a:rPr lang="el-GR" sz="2600" b="1" dirty="0">
                <a:effectLst>
                  <a:outerShdw blurRad="38100" dist="38100" dir="2700000" algn="tl">
                    <a:srgbClr val="C0C0C0"/>
                  </a:outerShdw>
                </a:effectLst>
                <a:latin typeface="Tahoma" pitchFamily="34" charset="0"/>
              </a:rPr>
              <a:t>Η κοινωνία και οι εργοδότες αντιμετωπίζουν με προκατάληψη τα άτομα αυτά</a:t>
            </a:r>
          </a:p>
          <a:p>
            <a:pPr algn="just" eaLnBrk="1" hangingPunct="1">
              <a:lnSpc>
                <a:spcPct val="90000"/>
              </a:lnSpc>
              <a:defRPr/>
            </a:pPr>
            <a:r>
              <a:rPr lang="el-GR" sz="2600" b="1" dirty="0">
                <a:effectLst>
                  <a:outerShdw blurRad="38100" dist="38100" dir="2700000" algn="tl">
                    <a:srgbClr val="C0C0C0"/>
                  </a:outerShdw>
                </a:effectLst>
                <a:latin typeface="Tahoma" pitchFamily="34" charset="0"/>
              </a:rPr>
              <a:t>Τα άτομα με νοητική αναπηρία δεν έχουν επαρκώς εκπαιδευτεί για να διατηρήσουν τη δουλειά τους.</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908050"/>
            <a:ext cx="7427913" cy="5222875"/>
          </a:xfrm>
        </p:spPr>
        <p:txBody>
          <a:bodyPr/>
          <a:lstStyle/>
          <a:p>
            <a:pPr algn="just" eaLnBrk="1" hangingPunct="1">
              <a:lnSpc>
                <a:spcPct val="90000"/>
              </a:lnSpc>
            </a:pPr>
            <a:r>
              <a:rPr lang="el-GR" sz="2600" b="1" smtClean="0">
                <a:latin typeface="Tahoma" pitchFamily="34" charset="0"/>
              </a:rPr>
              <a:t>Η </a:t>
            </a:r>
            <a:r>
              <a:rPr lang="el-GR" sz="2600" b="1" smtClean="0">
                <a:solidFill>
                  <a:schemeClr val="tx2"/>
                </a:solidFill>
                <a:latin typeface="Tahoma" pitchFamily="34" charset="0"/>
              </a:rPr>
              <a:t>ένταξη</a:t>
            </a:r>
            <a:r>
              <a:rPr lang="el-GR" sz="2600" b="1" smtClean="0">
                <a:latin typeface="Tahoma" pitchFamily="34" charset="0"/>
              </a:rPr>
              <a:t> των ατόμων με νοητική αναπηρία στον </a:t>
            </a:r>
            <a:r>
              <a:rPr lang="el-GR" sz="2600" b="1" smtClean="0">
                <a:solidFill>
                  <a:schemeClr val="tx2"/>
                </a:solidFill>
                <a:latin typeface="Tahoma" pitchFamily="34" charset="0"/>
              </a:rPr>
              <a:t>ανοιχτό χώρο εργασίας</a:t>
            </a:r>
            <a:r>
              <a:rPr lang="el-GR" sz="2600" b="1" smtClean="0">
                <a:latin typeface="Tahoma" pitchFamily="34" charset="0"/>
              </a:rPr>
              <a:t> αποτελεί το σοβαρότερο κριτήριο για την κοινωνική τους ενσωμάτωση. Στο σύστημα άλλωστε των αξιών που αποδέχεται η σύγχρονη κοινωνία, η </a:t>
            </a:r>
            <a:r>
              <a:rPr lang="el-GR" sz="2600" b="1" smtClean="0">
                <a:solidFill>
                  <a:schemeClr val="tx2"/>
                </a:solidFill>
                <a:latin typeface="Tahoma" pitchFamily="34" charset="0"/>
              </a:rPr>
              <a:t>εργασία</a:t>
            </a:r>
            <a:r>
              <a:rPr lang="el-GR" sz="2600" b="1" smtClean="0">
                <a:latin typeface="Tahoma" pitchFamily="34" charset="0"/>
              </a:rPr>
              <a:t> κατέχει μια πολύ σημαντική θέση. Δεν αποτελεί μόνο την κυριότερη </a:t>
            </a:r>
            <a:r>
              <a:rPr lang="el-GR" sz="2600" b="1" smtClean="0">
                <a:solidFill>
                  <a:schemeClr val="tx2"/>
                </a:solidFill>
                <a:latin typeface="Tahoma" pitchFamily="34" charset="0"/>
              </a:rPr>
              <a:t>πηγή εισοδήματος</a:t>
            </a:r>
            <a:r>
              <a:rPr lang="el-GR" sz="2600" b="1" smtClean="0">
                <a:latin typeface="Tahoma" pitchFamily="34" charset="0"/>
              </a:rPr>
              <a:t> για τα περισσότερα μέλη της, αλλά κι απαραίτητη προϋπόθεση για τη δημιουργία της </a:t>
            </a:r>
            <a:r>
              <a:rPr lang="el-GR" sz="2600" b="1" smtClean="0">
                <a:solidFill>
                  <a:schemeClr val="tx2"/>
                </a:solidFill>
                <a:latin typeface="Tahoma" pitchFamily="34" charset="0"/>
              </a:rPr>
              <a:t>αυτοεικόνας</a:t>
            </a:r>
            <a:r>
              <a:rPr lang="el-GR" sz="2600" b="1" smtClean="0">
                <a:latin typeface="Tahoma" pitchFamily="34" charset="0"/>
              </a:rPr>
              <a:t> και των  </a:t>
            </a:r>
            <a:r>
              <a:rPr lang="el-GR" sz="2600" b="1" smtClean="0">
                <a:solidFill>
                  <a:schemeClr val="tx2"/>
                </a:solidFill>
                <a:latin typeface="Tahoma" pitchFamily="34" charset="0"/>
              </a:rPr>
              <a:t>κοινωνικών σχέσεων</a:t>
            </a:r>
            <a:r>
              <a:rPr lang="el-GR" sz="2600" b="1" smtClean="0">
                <a:latin typeface="Tahoma" pitchFamily="34" charset="0"/>
              </a:rPr>
              <a:t> του ατόμου </a:t>
            </a:r>
            <a:r>
              <a:rPr lang="el-GR" sz="2000" smtClean="0">
                <a:latin typeface="Tahoma" pitchFamily="34" charset="0"/>
              </a:rPr>
              <a:t>(Πολυχρονοπούλου, 2001).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xmlns="" id="{2EB11829-B9C9-47E9-9227-BEBC6823EC74}"/>
              </a:ext>
            </a:extLst>
          </p:cNvPr>
          <p:cNvSpPr>
            <a:spLocks noGrp="1" noChangeArrowheads="1"/>
          </p:cNvSpPr>
          <p:nvPr>
            <p:ph type="body" idx="1"/>
          </p:nvPr>
        </p:nvSpPr>
        <p:spPr>
          <a:xfrm>
            <a:off x="457200" y="1341438"/>
            <a:ext cx="7427913" cy="4789487"/>
          </a:xfrm>
        </p:spPr>
        <p:txBody>
          <a:bodyPr/>
          <a:lstStyle/>
          <a:p>
            <a:pPr algn="just" eaLnBrk="1" hangingPunct="1">
              <a:lnSpc>
                <a:spcPct val="90000"/>
              </a:lnSpc>
              <a:defRPr/>
            </a:pPr>
            <a:r>
              <a:rPr lang="el-GR" sz="2800" b="1" dirty="0">
                <a:effectLst>
                  <a:outerShdw blurRad="38100" dist="38100" dir="2700000" algn="tl">
                    <a:srgbClr val="C0C0C0"/>
                  </a:outerShdw>
                </a:effectLst>
                <a:latin typeface="Tahoma" pitchFamily="34" charset="0"/>
              </a:rPr>
              <a:t>Η </a:t>
            </a:r>
            <a:r>
              <a:rPr lang="el-GR" sz="2800" b="1" dirty="0">
                <a:solidFill>
                  <a:schemeClr val="tx2"/>
                </a:solidFill>
                <a:effectLst>
                  <a:outerShdw blurRad="38100" dist="38100" dir="2700000" algn="tl">
                    <a:srgbClr val="C0C0C0"/>
                  </a:outerShdw>
                </a:effectLst>
                <a:latin typeface="Tahoma" pitchFamily="34" charset="0"/>
              </a:rPr>
              <a:t>απόκλιση</a:t>
            </a:r>
            <a:r>
              <a:rPr lang="el-GR" sz="2800" b="1" dirty="0">
                <a:effectLst>
                  <a:outerShdw blurRad="38100" dist="38100" dir="2700000" algn="tl">
                    <a:srgbClr val="C0C0C0"/>
                  </a:outerShdw>
                </a:effectLst>
                <a:latin typeface="Tahoma" pitchFamily="34" charset="0"/>
              </a:rPr>
              <a:t> του ατόμου με νοητική αναπηρία από τον εργασιακό χώρο και την παραγωγική διαδικασία, οδηγεί στην </a:t>
            </a:r>
            <a:r>
              <a:rPr lang="el-GR" sz="2800" b="1" dirty="0">
                <a:solidFill>
                  <a:schemeClr val="tx2"/>
                </a:solidFill>
                <a:effectLst>
                  <a:outerShdw blurRad="38100" dist="38100" dir="2700000" algn="tl">
                    <a:srgbClr val="C0C0C0"/>
                  </a:outerShdw>
                </a:effectLst>
                <a:latin typeface="Tahoma" pitchFamily="34" charset="0"/>
              </a:rPr>
              <a:t>πλήρη οικονομική του εξάρτηση</a:t>
            </a:r>
            <a:r>
              <a:rPr lang="el-GR" sz="2800" b="1" dirty="0">
                <a:effectLst>
                  <a:outerShdw blurRad="38100" dist="38100" dir="2700000" algn="tl">
                    <a:srgbClr val="C0C0C0"/>
                  </a:outerShdw>
                </a:effectLst>
                <a:latin typeface="Tahoma" pitchFamily="34" charset="0"/>
              </a:rPr>
              <a:t> από το οικογενειακό του περιβάλλον και άλλες φιλανθρωπικές και κοινωνικές παροχές, καθώς και σε </a:t>
            </a:r>
            <a:r>
              <a:rPr lang="el-GR" sz="2800" b="1" dirty="0">
                <a:solidFill>
                  <a:schemeClr val="tx2"/>
                </a:solidFill>
                <a:effectLst>
                  <a:outerShdw blurRad="38100" dist="38100" dir="2700000" algn="tl">
                    <a:srgbClr val="C0C0C0"/>
                  </a:outerShdw>
                </a:effectLst>
                <a:latin typeface="Tahoma" pitchFamily="34" charset="0"/>
              </a:rPr>
              <a:t>επιπρόσθετα προβλήματα</a:t>
            </a:r>
            <a:r>
              <a:rPr lang="el-GR" sz="2800" b="1" dirty="0">
                <a:effectLst>
                  <a:outerShdw blurRad="38100" dist="38100" dir="2700000" algn="tl">
                    <a:srgbClr val="C0C0C0"/>
                  </a:outerShdw>
                </a:effectLst>
                <a:latin typeface="Tahoma" pitchFamily="34" charset="0"/>
              </a:rPr>
              <a:t> που δημιουργεί η αδυναμία ικανοποίησης των βασικών ψυχολογικών αναγκών του.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xmlns="" id="{60563888-A26C-4B5E-9261-C0646EE8D9C6}"/>
              </a:ext>
            </a:extLst>
          </p:cNvPr>
          <p:cNvSpPr>
            <a:spLocks noGrp="1" noChangeArrowheads="1"/>
          </p:cNvSpPr>
          <p:nvPr>
            <p:ph type="title"/>
          </p:nvPr>
        </p:nvSpPr>
        <p:spPr>
          <a:xfrm>
            <a:off x="457200" y="122238"/>
            <a:ext cx="7543800" cy="1003300"/>
          </a:xfrm>
        </p:spPr>
        <p:txBody>
          <a:bodyPr/>
          <a:lstStyle/>
          <a:p>
            <a:pPr algn="ctr" eaLnBrk="1" hangingPunct="1">
              <a:defRPr/>
            </a:pPr>
            <a:r>
              <a:rPr lang="el-GR" sz="4000">
                <a:effectLst>
                  <a:outerShdw blurRad="38100" dist="38100" dir="2700000" algn="tl">
                    <a:srgbClr val="C0C0C0"/>
                  </a:outerShdw>
                </a:effectLst>
                <a:latin typeface="Tahoma" pitchFamily="34" charset="0"/>
              </a:rPr>
              <a:t>Συμβουλευτική Υποστήριξη</a:t>
            </a:r>
          </a:p>
        </p:txBody>
      </p:sp>
      <p:sp>
        <p:nvSpPr>
          <p:cNvPr id="58371" name="Rectangle 3">
            <a:extLst>
              <a:ext uri="{FF2B5EF4-FFF2-40B4-BE49-F238E27FC236}">
                <a16:creationId xmlns:a16="http://schemas.microsoft.com/office/drawing/2014/main" xmlns="" id="{BCA6EE8C-C523-4DAB-8DA0-58A453107606}"/>
              </a:ext>
            </a:extLst>
          </p:cNvPr>
          <p:cNvSpPr>
            <a:spLocks noGrp="1" noChangeArrowheads="1"/>
          </p:cNvSpPr>
          <p:nvPr>
            <p:ph type="body" idx="1"/>
          </p:nvPr>
        </p:nvSpPr>
        <p:spPr>
          <a:xfrm>
            <a:off x="457200" y="1412875"/>
            <a:ext cx="8229600" cy="4718050"/>
          </a:xfrm>
        </p:spPr>
        <p:txBody>
          <a:bodyPr/>
          <a:lstStyle/>
          <a:p>
            <a:pPr algn="just" eaLnBrk="1" hangingPunct="1">
              <a:lnSpc>
                <a:spcPct val="80000"/>
              </a:lnSpc>
              <a:buFont typeface="Wingdings" pitchFamily="2" charset="2"/>
              <a:buNone/>
              <a:defRPr/>
            </a:pPr>
            <a:endParaRPr lang="el-GR" sz="2400" b="1">
              <a:effectLst>
                <a:outerShdw blurRad="38100" dist="38100" dir="2700000" algn="tl">
                  <a:srgbClr val="C0C0C0"/>
                </a:outerShdw>
              </a:effectLst>
            </a:endParaRPr>
          </a:p>
          <a:p>
            <a:pPr algn="just" eaLnBrk="1" hangingPunct="1">
              <a:lnSpc>
                <a:spcPct val="80000"/>
              </a:lnSpc>
              <a:defRPr/>
            </a:pPr>
            <a:r>
              <a:rPr lang="el-GR" sz="2400" b="1">
                <a:effectLst>
                  <a:outerShdw blurRad="38100" dist="38100" dir="2700000" algn="tl">
                    <a:srgbClr val="C0C0C0"/>
                  </a:outerShdw>
                </a:effectLst>
                <a:latin typeface="Tahoma" pitchFamily="34" charset="0"/>
              </a:rPr>
              <a:t>Οι σύγχρονες προσεγγίσεις στον τομέα της επαγγελματικής επιλογής και ανάπτυξης θέλουν </a:t>
            </a:r>
            <a:r>
              <a:rPr lang="el-GR" sz="2400" b="1">
                <a:solidFill>
                  <a:schemeClr val="tx2"/>
                </a:solidFill>
                <a:effectLst>
                  <a:outerShdw blurRad="38100" dist="38100" dir="2700000" algn="tl">
                    <a:srgbClr val="C0C0C0"/>
                  </a:outerShdw>
                </a:effectLst>
                <a:latin typeface="Tahoma" pitchFamily="34" charset="0"/>
              </a:rPr>
              <a:t>το άτομο να διαχειρίζεται ο ίδιος την επαγγελματική του σταδιοδρομία,</a:t>
            </a:r>
            <a:r>
              <a:rPr lang="el-GR" sz="2400" b="1">
                <a:effectLst>
                  <a:outerShdw blurRad="38100" dist="38100" dir="2700000" algn="tl">
                    <a:srgbClr val="C0C0C0"/>
                  </a:outerShdw>
                </a:effectLst>
                <a:latin typeface="Tahoma" pitchFamily="34" charset="0"/>
              </a:rPr>
              <a:t> προγραμματίζοντας ενεργά το επαγγελματικό του μέλλον και όχι παραμένοντας θεατής των εξελίξεων στην αγορά εργασίας </a:t>
            </a:r>
            <a:r>
              <a:rPr lang="el-GR" sz="2000">
                <a:effectLst>
                  <a:outerShdw blurRad="38100" dist="38100" dir="2700000" algn="tl">
                    <a:srgbClr val="C0C0C0"/>
                  </a:outerShdw>
                </a:effectLst>
                <a:latin typeface="Tahoma" pitchFamily="34" charset="0"/>
              </a:rPr>
              <a:t>(Καραλής, 2003).</a:t>
            </a:r>
          </a:p>
          <a:p>
            <a:pPr algn="just" eaLnBrk="1" hangingPunct="1">
              <a:lnSpc>
                <a:spcPct val="80000"/>
              </a:lnSpc>
              <a:defRPr/>
            </a:pPr>
            <a:r>
              <a:rPr lang="el-GR" sz="2400" b="1">
                <a:effectLst>
                  <a:outerShdw blurRad="38100" dist="38100" dir="2700000" algn="tl">
                    <a:srgbClr val="C0C0C0"/>
                  </a:outerShdw>
                </a:effectLst>
                <a:latin typeface="Tahoma" pitchFamily="34" charset="0"/>
              </a:rPr>
              <a:t>Με τον όρο </a:t>
            </a:r>
            <a:r>
              <a:rPr lang="el-GR" sz="2400" b="1">
                <a:solidFill>
                  <a:schemeClr val="tx2"/>
                </a:solidFill>
                <a:effectLst>
                  <a:outerShdw blurRad="38100" dist="38100" dir="2700000" algn="tl">
                    <a:srgbClr val="C0C0C0"/>
                  </a:outerShdw>
                </a:effectLst>
                <a:latin typeface="Tahoma" pitchFamily="34" charset="0"/>
              </a:rPr>
              <a:t>επαγγελματική καθοδήγηση</a:t>
            </a:r>
            <a:r>
              <a:rPr lang="el-GR" sz="2400" b="1">
                <a:effectLst>
                  <a:outerShdw blurRad="38100" dist="38100" dir="2700000" algn="tl">
                    <a:srgbClr val="C0C0C0"/>
                  </a:outerShdw>
                </a:effectLst>
                <a:latin typeface="Tahoma" pitchFamily="34" charset="0"/>
              </a:rPr>
              <a:t> και </a:t>
            </a:r>
            <a:r>
              <a:rPr lang="el-GR" sz="2400" b="1">
                <a:solidFill>
                  <a:schemeClr val="tx2"/>
                </a:solidFill>
                <a:effectLst>
                  <a:outerShdw blurRad="38100" dist="38100" dir="2700000" algn="tl">
                    <a:srgbClr val="C0C0C0"/>
                  </a:outerShdw>
                </a:effectLst>
                <a:latin typeface="Tahoma" pitchFamily="34" charset="0"/>
              </a:rPr>
              <a:t>συμβουλευτική </a:t>
            </a:r>
            <a:r>
              <a:rPr lang="el-GR" sz="2400" b="1">
                <a:effectLst>
                  <a:outerShdw blurRad="38100" dist="38100" dir="2700000" algn="tl">
                    <a:srgbClr val="C0C0C0"/>
                  </a:outerShdw>
                </a:effectLst>
                <a:latin typeface="Tahoma" pitchFamily="34" charset="0"/>
              </a:rPr>
              <a:t>εννοούμε ένα συστηματικό πρόγραμμα πληροφόρησης και εμπειριών, συντονισμένο από έναν ειδικό και σχεδιασμένο έτσι, ώστε να διευκολύνει την επαγγελματική ανάπτυξη και εξέλιξη του ατόμου μέσα από ένα σύνολο διαδικασιών, υπηρεσιών και τεχνικών.</a:t>
            </a:r>
            <a:endParaRPr lang="el-GR" sz="2000">
              <a:effectLst>
                <a:outerShdw blurRad="38100" dist="38100" dir="2700000" algn="tl">
                  <a:srgbClr val="C0C0C0"/>
                </a:outerShdw>
              </a:effectLst>
              <a:latin typeface="Tahoma" pitchFamily="34" charset="0"/>
            </a:endParaRPr>
          </a:p>
          <a:p>
            <a:pPr eaLnBrk="1" hangingPunct="1">
              <a:lnSpc>
                <a:spcPct val="80000"/>
              </a:lnSpc>
              <a:defRPr/>
            </a:pPr>
            <a:endParaRPr lang="el-GR" sz="200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xmlns="" id="{31D446CB-E763-46AF-A9C8-8E49BFCC66D4}"/>
              </a:ext>
            </a:extLst>
          </p:cNvPr>
          <p:cNvSpPr>
            <a:spLocks noGrp="1" noChangeArrowheads="1"/>
          </p:cNvSpPr>
          <p:nvPr>
            <p:ph type="title"/>
          </p:nvPr>
        </p:nvSpPr>
        <p:spPr>
          <a:xfrm>
            <a:off x="457200" y="122238"/>
            <a:ext cx="7543800" cy="1003300"/>
          </a:xfrm>
        </p:spPr>
        <p:txBody>
          <a:bodyPr/>
          <a:lstStyle/>
          <a:p>
            <a:pPr algn="ctr" eaLnBrk="1" hangingPunct="1">
              <a:defRPr/>
            </a:pPr>
            <a:r>
              <a:rPr lang="el-GR" sz="4000">
                <a:effectLst>
                  <a:outerShdw blurRad="38100" dist="38100" dir="2700000" algn="tl">
                    <a:srgbClr val="C0C0C0"/>
                  </a:outerShdw>
                </a:effectLst>
                <a:latin typeface="Tahoma" pitchFamily="34" charset="0"/>
              </a:rPr>
              <a:t>Συμβουλευτική Υποστήριξη</a:t>
            </a:r>
          </a:p>
        </p:txBody>
      </p:sp>
      <p:sp>
        <p:nvSpPr>
          <p:cNvPr id="57347" name="Rectangle 3">
            <a:extLst>
              <a:ext uri="{FF2B5EF4-FFF2-40B4-BE49-F238E27FC236}">
                <a16:creationId xmlns:a16="http://schemas.microsoft.com/office/drawing/2014/main" xmlns="" id="{9DE3148E-ACD4-4933-82EC-FF7B61480757}"/>
              </a:ext>
            </a:extLst>
          </p:cNvPr>
          <p:cNvSpPr>
            <a:spLocks noGrp="1" noChangeArrowheads="1"/>
          </p:cNvSpPr>
          <p:nvPr>
            <p:ph type="body" idx="1"/>
          </p:nvPr>
        </p:nvSpPr>
        <p:spPr/>
        <p:txBody>
          <a:bodyPr/>
          <a:lstStyle/>
          <a:p>
            <a:pPr algn="just" eaLnBrk="1" hangingPunct="1">
              <a:lnSpc>
                <a:spcPct val="90000"/>
              </a:lnSpc>
              <a:defRPr/>
            </a:pPr>
            <a:r>
              <a:rPr lang="el-GR" sz="2400" b="1">
                <a:effectLst>
                  <a:outerShdw blurRad="38100" dist="38100" dir="2700000" algn="tl">
                    <a:srgbClr val="C0C0C0"/>
                  </a:outerShdw>
                </a:effectLst>
                <a:latin typeface="Tahoma" pitchFamily="34" charset="0"/>
              </a:rPr>
              <a:t>Οι δράσεις συμβουλευτικής υποστήριξης είναι απαραίτητες και θα πρέπει να επικεντρώνονται στα τρέχοντα προβλήματα των ατόμων, που ανακύπτουν είτε στο επίπεδο της εκπαίδευσης είτε σε αυτό της προώθησης στην απασχόληση. </a:t>
            </a:r>
          </a:p>
          <a:p>
            <a:pPr algn="just" eaLnBrk="1" hangingPunct="1">
              <a:lnSpc>
                <a:spcPct val="90000"/>
              </a:lnSpc>
              <a:buFont typeface="Wingdings" pitchFamily="2" charset="2"/>
              <a:buNone/>
              <a:defRPr/>
            </a:pPr>
            <a:endParaRPr lang="el-GR" sz="2400" b="1">
              <a:effectLst>
                <a:outerShdw blurRad="38100" dist="38100" dir="2700000" algn="tl">
                  <a:srgbClr val="C0C0C0"/>
                </a:outerShdw>
              </a:effectLst>
              <a:latin typeface="Tahoma" pitchFamily="34" charset="0"/>
            </a:endParaRPr>
          </a:p>
          <a:p>
            <a:pPr algn="just" eaLnBrk="1" hangingPunct="1">
              <a:lnSpc>
                <a:spcPct val="90000"/>
              </a:lnSpc>
              <a:defRPr/>
            </a:pPr>
            <a:r>
              <a:rPr lang="el-GR" sz="2400" b="1">
                <a:effectLst>
                  <a:outerShdw blurRad="38100" dist="38100" dir="2700000" algn="tl">
                    <a:srgbClr val="C0C0C0"/>
                  </a:outerShdw>
                </a:effectLst>
                <a:latin typeface="Tahoma" pitchFamily="34" charset="0"/>
              </a:rPr>
              <a:t>Βασικός σκοπός των συγκεκριμένων δράσεων είναι η </a:t>
            </a:r>
            <a:r>
              <a:rPr lang="el-GR" sz="2400" b="1">
                <a:solidFill>
                  <a:schemeClr val="tx2"/>
                </a:solidFill>
                <a:effectLst>
                  <a:outerShdw blurRad="38100" dist="38100" dir="2700000" algn="tl">
                    <a:srgbClr val="C0C0C0"/>
                  </a:outerShdw>
                </a:effectLst>
                <a:latin typeface="Tahoma" pitchFamily="34" charset="0"/>
              </a:rPr>
              <a:t>ένταξη</a:t>
            </a:r>
            <a:r>
              <a:rPr lang="el-GR" sz="2400" b="1">
                <a:effectLst>
                  <a:outerShdw blurRad="38100" dist="38100" dir="2700000" algn="tl">
                    <a:srgbClr val="C0C0C0"/>
                  </a:outerShdw>
                </a:effectLst>
                <a:latin typeface="Tahoma" pitchFamily="34" charset="0"/>
              </a:rPr>
              <a:t> των μελών της συγκεκριμένης ομάδας στην αγορά εργασίας, </a:t>
            </a:r>
            <a:r>
              <a:rPr lang="el-GR" sz="2400" b="1">
                <a:solidFill>
                  <a:schemeClr val="tx2"/>
                </a:solidFill>
                <a:effectLst>
                  <a:outerShdw blurRad="38100" dist="38100" dir="2700000" algn="tl">
                    <a:srgbClr val="C0C0C0"/>
                  </a:outerShdw>
                </a:effectLst>
                <a:latin typeface="Tahoma" pitchFamily="34" charset="0"/>
              </a:rPr>
              <a:t>αξιοποιώντας τις δεξιότητες και τις εμπειρίες τους,</a:t>
            </a:r>
            <a:r>
              <a:rPr lang="el-GR" sz="2400" b="1">
                <a:effectLst>
                  <a:outerShdw blurRad="38100" dist="38100" dir="2700000" algn="tl">
                    <a:srgbClr val="C0C0C0"/>
                  </a:outerShdw>
                </a:effectLst>
                <a:latin typeface="Tahoma" pitchFamily="34" charset="0"/>
              </a:rPr>
              <a:t> καθώς επίσης και η </a:t>
            </a:r>
            <a:r>
              <a:rPr lang="el-GR" sz="2400" b="1">
                <a:solidFill>
                  <a:schemeClr val="tx2"/>
                </a:solidFill>
                <a:effectLst>
                  <a:outerShdw blurRad="38100" dist="38100" dir="2700000" algn="tl">
                    <a:srgbClr val="C0C0C0"/>
                  </a:outerShdw>
                </a:effectLst>
                <a:latin typeface="Tahoma" pitchFamily="34" charset="0"/>
              </a:rPr>
              <a:t>ανάπτυξη σύγχρονων και δυναμικών μοντέλων επικοινωνίας με εργοδότες και η άμεση σύνδεσή τους με τις  επιχειρήσεις.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xmlns="" id="{0BDD6031-DAD5-4FD5-BB13-9DD8A517D23D}"/>
              </a:ext>
            </a:extLst>
          </p:cNvPr>
          <p:cNvSpPr>
            <a:spLocks noGrp="1" noChangeArrowheads="1"/>
          </p:cNvSpPr>
          <p:nvPr>
            <p:ph type="title"/>
          </p:nvPr>
        </p:nvSpPr>
        <p:spPr>
          <a:xfrm>
            <a:off x="539750" y="260350"/>
            <a:ext cx="7543800" cy="1146175"/>
          </a:xfrm>
        </p:spPr>
        <p:txBody>
          <a:bodyPr/>
          <a:lstStyle/>
          <a:p>
            <a:pPr algn="ctr" eaLnBrk="1" hangingPunct="1">
              <a:defRPr/>
            </a:pPr>
            <a:r>
              <a:rPr lang="el-GR" sz="3600">
                <a:effectLst>
                  <a:outerShdw blurRad="38100" dist="38100" dir="2700000" algn="tl">
                    <a:srgbClr val="C0C0C0"/>
                  </a:outerShdw>
                </a:effectLst>
                <a:latin typeface="Tahoma" pitchFamily="34" charset="0"/>
              </a:rPr>
              <a:t>Οι δράσεις Ψυχοκοινωνικής Υποστήριξης</a:t>
            </a:r>
            <a:r>
              <a:rPr lang="el-GR"/>
              <a:t> </a:t>
            </a:r>
          </a:p>
        </p:txBody>
      </p:sp>
      <p:sp>
        <p:nvSpPr>
          <p:cNvPr id="44035" name="Rectangle 3">
            <a:extLst>
              <a:ext uri="{FF2B5EF4-FFF2-40B4-BE49-F238E27FC236}">
                <a16:creationId xmlns:a16="http://schemas.microsoft.com/office/drawing/2014/main" xmlns="" id="{75245699-B32C-4150-8309-790691CA0093}"/>
              </a:ext>
            </a:extLst>
          </p:cNvPr>
          <p:cNvSpPr>
            <a:spLocks noGrp="1" noChangeArrowheads="1"/>
          </p:cNvSpPr>
          <p:nvPr>
            <p:ph type="body" idx="1"/>
          </p:nvPr>
        </p:nvSpPr>
        <p:spPr/>
        <p:txBody>
          <a:bodyPr/>
          <a:lstStyle/>
          <a:p>
            <a:pPr algn="just" eaLnBrk="1" hangingPunct="1">
              <a:lnSpc>
                <a:spcPct val="90000"/>
              </a:lnSpc>
              <a:defRPr/>
            </a:pPr>
            <a:r>
              <a:rPr lang="el-GR" b="1">
                <a:effectLst>
                  <a:outerShdw blurRad="38100" dist="38100" dir="2700000" algn="tl">
                    <a:srgbClr val="C0C0C0"/>
                  </a:outerShdw>
                </a:effectLst>
                <a:latin typeface="Tahoma" pitchFamily="34" charset="0"/>
              </a:rPr>
              <a:t>Συμβάλλουν στην ενεργοποίηση των εκπαιδευομένων</a:t>
            </a:r>
          </a:p>
          <a:p>
            <a:pPr algn="just" eaLnBrk="1" hangingPunct="1">
              <a:lnSpc>
                <a:spcPct val="90000"/>
              </a:lnSpc>
              <a:buFont typeface="Wingdings" pitchFamily="2" charset="2"/>
              <a:buNone/>
              <a:defRPr/>
            </a:pPr>
            <a:endParaRPr lang="el-GR" b="1">
              <a:effectLst>
                <a:outerShdw blurRad="38100" dist="38100" dir="2700000" algn="tl">
                  <a:srgbClr val="C0C0C0"/>
                </a:outerShdw>
              </a:effectLst>
              <a:latin typeface="Tahoma" pitchFamily="34" charset="0"/>
            </a:endParaRPr>
          </a:p>
          <a:p>
            <a:pPr algn="just" eaLnBrk="1" hangingPunct="1">
              <a:lnSpc>
                <a:spcPct val="90000"/>
              </a:lnSpc>
              <a:defRPr/>
            </a:pPr>
            <a:r>
              <a:rPr lang="el-GR" b="1">
                <a:effectLst>
                  <a:outerShdw blurRad="38100" dist="38100" dir="2700000" algn="tl">
                    <a:srgbClr val="C0C0C0"/>
                  </a:outerShdw>
                </a:effectLst>
                <a:latin typeface="Tahoma" pitchFamily="34" charset="0"/>
              </a:rPr>
              <a:t>Αποτρέπουν τις πρόωρες αποχωρήσεις από τα προγράμματα κατάρτισης και απασχόλησης </a:t>
            </a:r>
          </a:p>
          <a:p>
            <a:pPr algn="just" eaLnBrk="1" hangingPunct="1">
              <a:lnSpc>
                <a:spcPct val="90000"/>
              </a:lnSpc>
              <a:buFont typeface="Wingdings" pitchFamily="2" charset="2"/>
              <a:buNone/>
              <a:defRPr/>
            </a:pPr>
            <a:endParaRPr lang="el-GR" b="1">
              <a:effectLst>
                <a:outerShdw blurRad="38100" dist="38100" dir="2700000" algn="tl">
                  <a:srgbClr val="C0C0C0"/>
                </a:outerShdw>
              </a:effectLst>
              <a:latin typeface="Tahoma" pitchFamily="34" charset="0"/>
            </a:endParaRPr>
          </a:p>
          <a:p>
            <a:pPr algn="just" eaLnBrk="1" hangingPunct="1">
              <a:lnSpc>
                <a:spcPct val="90000"/>
              </a:lnSpc>
              <a:defRPr/>
            </a:pPr>
            <a:r>
              <a:rPr lang="el-GR" b="1">
                <a:effectLst>
                  <a:outerShdw blurRad="38100" dist="38100" dir="2700000" algn="tl">
                    <a:srgbClr val="C0C0C0"/>
                  </a:outerShdw>
                </a:effectLst>
                <a:latin typeface="Tahoma" pitchFamily="34" charset="0"/>
              </a:rPr>
              <a:t>Διευκολύνουν την ένταξη και παραμονή στο εργασιακό περιβάλλον.</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xmlns="" id="{3E1C1A97-2A2B-4895-9655-8D3C52F5FDC1}"/>
              </a:ext>
            </a:extLst>
          </p:cNvPr>
          <p:cNvSpPr>
            <a:spLocks noGrp="1" noChangeArrowheads="1"/>
          </p:cNvSpPr>
          <p:nvPr>
            <p:ph type="body" idx="1"/>
          </p:nvPr>
        </p:nvSpPr>
        <p:spPr>
          <a:xfrm>
            <a:off x="457200" y="1125538"/>
            <a:ext cx="7427913" cy="5005387"/>
          </a:xfrm>
        </p:spPr>
        <p:txBody>
          <a:bodyPr/>
          <a:lstStyle/>
          <a:p>
            <a:pPr algn="just" eaLnBrk="1" hangingPunct="1">
              <a:lnSpc>
                <a:spcPct val="90000"/>
              </a:lnSpc>
              <a:defRPr/>
            </a:pPr>
            <a:r>
              <a:rPr lang="el-GR" sz="2400" b="1">
                <a:effectLst>
                  <a:outerShdw blurRad="38100" dist="38100" dir="2700000" algn="tl">
                    <a:srgbClr val="C0C0C0"/>
                  </a:outerShdw>
                </a:effectLst>
                <a:latin typeface="Tahoma" pitchFamily="34" charset="0"/>
              </a:rPr>
              <a:t>Η προσέγγιση λοιπόν της συγκεκριμένης ομάδας πρέπει να δίνει έμφαση στην </a:t>
            </a:r>
            <a:r>
              <a:rPr lang="el-GR" sz="2400" b="1">
                <a:solidFill>
                  <a:schemeClr val="tx2"/>
                </a:solidFill>
                <a:effectLst>
                  <a:outerShdw blurRad="38100" dist="38100" dir="2700000" algn="tl">
                    <a:srgbClr val="C0C0C0"/>
                  </a:outerShdw>
                </a:effectLst>
                <a:latin typeface="Tahoma" pitchFamily="34" charset="0"/>
              </a:rPr>
              <a:t>εξάλειψη των αναστολών και προκαταλήψεων</a:t>
            </a:r>
            <a:r>
              <a:rPr lang="el-GR" sz="2400" b="1">
                <a:effectLst>
                  <a:outerShdw blurRad="38100" dist="38100" dir="2700000" algn="tl">
                    <a:srgbClr val="C0C0C0"/>
                  </a:outerShdw>
                </a:effectLst>
                <a:latin typeface="Tahoma" pitchFamily="34" charset="0"/>
              </a:rPr>
              <a:t> που κρατούν αυτά τα άτομα απομακρυσμένα από τους μηχανισμούς εκπαίδευσης και απασχόλησης, καθώς και στην καλλιέργεια </a:t>
            </a:r>
            <a:r>
              <a:rPr lang="el-GR" sz="2400" b="1">
                <a:solidFill>
                  <a:schemeClr val="tx2"/>
                </a:solidFill>
                <a:effectLst>
                  <a:outerShdw blurRad="38100" dist="38100" dir="2700000" algn="tl">
                    <a:srgbClr val="C0C0C0"/>
                  </a:outerShdw>
                </a:effectLst>
                <a:latin typeface="Tahoma" pitchFamily="34" charset="0"/>
              </a:rPr>
              <a:t>πνεύματος εμπιστοσύνης,</a:t>
            </a:r>
            <a:r>
              <a:rPr lang="el-GR" sz="2400" b="1">
                <a:effectLst>
                  <a:outerShdw blurRad="38100" dist="38100" dir="2700000" algn="tl">
                    <a:srgbClr val="C0C0C0"/>
                  </a:outerShdw>
                </a:effectLst>
                <a:latin typeface="Tahoma" pitchFamily="34" charset="0"/>
              </a:rPr>
              <a:t> που μπορεί να επιτρέψει την ανάδειξη των ικανοτήτων και τη βελτίωση των δεξιοτήτων τους. Πρέπει να αναδεικνύονται στο μέγιστο δυνατό τα στοιχεία της </a:t>
            </a:r>
            <a:r>
              <a:rPr lang="el-GR" sz="2400" b="1">
                <a:solidFill>
                  <a:schemeClr val="tx2"/>
                </a:solidFill>
                <a:effectLst>
                  <a:outerShdw blurRad="38100" dist="38100" dir="2700000" algn="tl">
                    <a:srgbClr val="C0C0C0"/>
                  </a:outerShdw>
                </a:effectLst>
                <a:latin typeface="Tahoma" pitchFamily="34" charset="0"/>
              </a:rPr>
              <a:t>προσωπικής έκφρασης,</a:t>
            </a:r>
            <a:r>
              <a:rPr lang="el-GR" sz="2400" b="1">
                <a:effectLst>
                  <a:outerShdw blurRad="38100" dist="38100" dir="2700000" algn="tl">
                    <a:srgbClr val="C0C0C0"/>
                  </a:outerShdw>
                </a:effectLst>
                <a:latin typeface="Tahoma" pitchFamily="34" charset="0"/>
              </a:rPr>
              <a:t> της </a:t>
            </a:r>
            <a:r>
              <a:rPr lang="el-GR" sz="2400" b="1">
                <a:solidFill>
                  <a:schemeClr val="tx2"/>
                </a:solidFill>
                <a:effectLst>
                  <a:outerShdw blurRad="38100" dist="38100" dir="2700000" algn="tl">
                    <a:srgbClr val="C0C0C0"/>
                  </a:outerShdw>
                </a:effectLst>
                <a:latin typeface="Tahoma" pitchFamily="34" charset="0"/>
              </a:rPr>
              <a:t>ενεργοποίησης,</a:t>
            </a:r>
            <a:r>
              <a:rPr lang="el-GR" sz="2400" b="1">
                <a:effectLst>
                  <a:outerShdw blurRad="38100" dist="38100" dir="2700000" algn="tl">
                    <a:srgbClr val="C0C0C0"/>
                  </a:outerShdw>
                </a:effectLst>
                <a:latin typeface="Tahoma" pitchFamily="34" charset="0"/>
              </a:rPr>
              <a:t> της </a:t>
            </a:r>
            <a:r>
              <a:rPr lang="el-GR" sz="2400" b="1">
                <a:solidFill>
                  <a:schemeClr val="tx2"/>
                </a:solidFill>
                <a:effectLst>
                  <a:outerShdw blurRad="38100" dist="38100" dir="2700000" algn="tl">
                    <a:srgbClr val="C0C0C0"/>
                  </a:outerShdw>
                </a:effectLst>
                <a:latin typeface="Tahoma" pitchFamily="34" charset="0"/>
              </a:rPr>
              <a:t>προσαρμοστικότητας</a:t>
            </a:r>
            <a:r>
              <a:rPr lang="el-GR" sz="2400" b="1">
                <a:effectLst>
                  <a:outerShdw blurRad="38100" dist="38100" dir="2700000" algn="tl">
                    <a:srgbClr val="C0C0C0"/>
                  </a:outerShdw>
                </a:effectLst>
                <a:latin typeface="Tahoma" pitchFamily="34" charset="0"/>
              </a:rPr>
              <a:t> και της </a:t>
            </a:r>
            <a:r>
              <a:rPr lang="el-GR" sz="2400" b="1">
                <a:solidFill>
                  <a:schemeClr val="tx2"/>
                </a:solidFill>
                <a:effectLst>
                  <a:outerShdw blurRad="38100" dist="38100" dir="2700000" algn="tl">
                    <a:srgbClr val="C0C0C0"/>
                  </a:outerShdw>
                </a:effectLst>
                <a:latin typeface="Tahoma" pitchFamily="34" charset="0"/>
              </a:rPr>
              <a:t>υπευθυνότητας για ανάληψη πρωτοβουλιών εργασίας.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Rectangle 3">
            <a:extLst>
              <a:ext uri="{FF2B5EF4-FFF2-40B4-BE49-F238E27FC236}">
                <a16:creationId xmlns:a16="http://schemas.microsoft.com/office/drawing/2014/main" xmlns="" id="{FF9D9380-71E0-4DBC-B4EE-79F2344DCA54}"/>
              </a:ext>
            </a:extLst>
          </p:cNvPr>
          <p:cNvSpPr>
            <a:spLocks noGrp="1" noChangeArrowheads="1"/>
          </p:cNvSpPr>
          <p:nvPr>
            <p:ph type="body" idx="1"/>
          </p:nvPr>
        </p:nvSpPr>
        <p:spPr>
          <a:xfrm>
            <a:off x="250825" y="404813"/>
            <a:ext cx="8435975" cy="6264275"/>
          </a:xfrm>
        </p:spPr>
        <p:txBody>
          <a:bodyPr/>
          <a:lstStyle/>
          <a:p>
            <a:pPr algn="just" eaLnBrk="1" hangingPunct="1">
              <a:lnSpc>
                <a:spcPct val="80000"/>
              </a:lnSpc>
              <a:defRPr/>
            </a:pPr>
            <a:r>
              <a:rPr lang="el-GR" sz="2100" b="1" dirty="0">
                <a:effectLst>
                  <a:outerShdw blurRad="38100" dist="38100" dir="2700000" algn="tl">
                    <a:srgbClr val="C0C0C0"/>
                  </a:outerShdw>
                </a:effectLst>
                <a:latin typeface="Tahoma" pitchFamily="34" charset="0"/>
              </a:rPr>
              <a:t>Σήμερα, η </a:t>
            </a:r>
            <a:r>
              <a:rPr lang="el-GR" sz="2100" b="1" dirty="0">
                <a:solidFill>
                  <a:schemeClr val="tx2"/>
                </a:solidFill>
                <a:effectLst>
                  <a:outerShdw blurRad="38100" dist="38100" dir="2700000" algn="tl">
                    <a:srgbClr val="C0C0C0"/>
                  </a:outerShdw>
                </a:effectLst>
                <a:latin typeface="Tahoma" pitchFamily="34" charset="0"/>
              </a:rPr>
              <a:t>Ειδική Αγωγή</a:t>
            </a:r>
            <a:r>
              <a:rPr lang="el-GR" sz="2100" b="1" dirty="0">
                <a:effectLst>
                  <a:outerShdw blurRad="38100" dist="38100" dir="2700000" algn="tl">
                    <a:srgbClr val="C0C0C0"/>
                  </a:outerShdw>
                </a:effectLst>
                <a:latin typeface="Tahoma" pitchFamily="34" charset="0"/>
              </a:rPr>
              <a:t> είναι διεθνώς ένας επιστημονικός χώρος, και έχει απομακρυνθεί από τις </a:t>
            </a:r>
            <a:r>
              <a:rPr lang="el-GR" sz="2100" b="1" dirty="0" err="1">
                <a:effectLst>
                  <a:outerShdw blurRad="38100" dist="38100" dir="2700000" algn="tl">
                    <a:srgbClr val="C0C0C0"/>
                  </a:outerShdw>
                </a:effectLst>
                <a:latin typeface="Tahoma" pitchFamily="34" charset="0"/>
              </a:rPr>
              <a:t>προνοιακές</a:t>
            </a:r>
            <a:r>
              <a:rPr lang="el-GR" sz="2100" b="1" dirty="0">
                <a:effectLst>
                  <a:outerShdw blurRad="38100" dist="38100" dir="2700000" algn="tl">
                    <a:srgbClr val="C0C0C0"/>
                  </a:outerShdw>
                </a:effectLst>
                <a:latin typeface="Tahoma" pitchFamily="34" charset="0"/>
              </a:rPr>
              <a:t>-</a:t>
            </a:r>
            <a:r>
              <a:rPr lang="el-GR" sz="2100" b="1" dirty="0" err="1">
                <a:effectLst>
                  <a:outerShdw blurRad="38100" dist="38100" dir="2700000" algn="tl">
                    <a:srgbClr val="C0C0C0"/>
                  </a:outerShdw>
                </a:effectLst>
                <a:latin typeface="Tahoma" pitchFamily="34" charset="0"/>
              </a:rPr>
              <a:t>ιατροκεντρικές</a:t>
            </a:r>
            <a:r>
              <a:rPr lang="el-GR" sz="2100" b="1" dirty="0">
                <a:effectLst>
                  <a:outerShdw blurRad="38100" dist="38100" dir="2700000" algn="tl">
                    <a:srgbClr val="C0C0C0"/>
                  </a:outerShdw>
                </a:effectLst>
                <a:latin typeface="Tahoma" pitchFamily="34" charset="0"/>
              </a:rPr>
              <a:t> αντιλή­ψεις του παρελθόντος. Τα ερευνητικά δεδομένα της τελευταίας εικοσαετίας τεκμηριώνουν τις </a:t>
            </a:r>
            <a:r>
              <a:rPr lang="el-GR" sz="2100" b="1" dirty="0">
                <a:solidFill>
                  <a:schemeClr val="tx2"/>
                </a:solidFill>
                <a:effectLst>
                  <a:outerShdw blurRad="38100" dist="38100" dir="2700000" algn="tl">
                    <a:srgbClr val="C0C0C0"/>
                  </a:outerShdw>
                </a:effectLst>
                <a:latin typeface="Tahoma" pitchFamily="34" charset="0"/>
              </a:rPr>
              <a:t>μαθησιακές δυνατότητες των μαθητών µε αναπηρίες</a:t>
            </a:r>
            <a:r>
              <a:rPr lang="el-GR" sz="2100" b="1" dirty="0">
                <a:effectLst>
                  <a:outerShdw blurRad="38100" dist="38100" dir="2700000" algn="tl">
                    <a:srgbClr val="C0C0C0"/>
                  </a:outerShdw>
                </a:effectLst>
                <a:latin typeface="Tahoma" pitchFamily="34" charset="0"/>
              </a:rPr>
              <a:t> και τις </a:t>
            </a:r>
            <a:r>
              <a:rPr lang="el-GR" sz="2100" b="1" dirty="0">
                <a:solidFill>
                  <a:schemeClr val="tx2"/>
                </a:solidFill>
                <a:effectLst>
                  <a:outerShdw blurRad="38100" dist="38100" dir="2700000" algn="tl">
                    <a:srgbClr val="C0C0C0"/>
                  </a:outerShdw>
                </a:effectLst>
                <a:latin typeface="Tahoma" pitchFamily="34" charset="0"/>
              </a:rPr>
              <a:t>προοπτικές εκπαιδευτικής, επαγγελματικής και κοινωνικής τους ένταξης,</a:t>
            </a:r>
            <a:r>
              <a:rPr lang="el-GR" sz="2100" b="1" dirty="0">
                <a:effectLst>
                  <a:outerShdw blurRad="38100" dist="38100" dir="2700000" algn="tl">
                    <a:srgbClr val="C0C0C0"/>
                  </a:outerShdw>
                </a:effectLst>
                <a:latin typeface="Tahoma" pitchFamily="34" charset="0"/>
              </a:rPr>
              <a:t> στο βαθμό που δεχθούν κατάλληλη εκπαίδευση. Όμως, για να είναι εφικτή η υλοποίηση μιας συστηματικής, επιστημονικής και κατάλληλης εκπαίδευσης, είναι απαραίτητη η ύπαρξη κατάλληλων αναλυτικών προγραμμάτων, που να ανταποκρίνονται στις ιδιαίτερες ανάγκες κάθε κατηγορίας αναπηρίας, αλλά και κάθε παιδιού στην ειδική αγωγή, ώστε να μπορεί να υλοποιείται η </a:t>
            </a:r>
            <a:r>
              <a:rPr lang="el-GR" sz="2100" b="1" dirty="0" err="1">
                <a:solidFill>
                  <a:schemeClr val="tx2"/>
                </a:solidFill>
                <a:effectLst>
                  <a:outerShdw blurRad="38100" dist="38100" dir="2700000" algn="tl">
                    <a:srgbClr val="C0C0C0"/>
                  </a:outerShdw>
                </a:effectLst>
                <a:latin typeface="Tahoma" pitchFamily="34" charset="0"/>
              </a:rPr>
              <a:t>εξατοµικευµένη</a:t>
            </a:r>
            <a:r>
              <a:rPr lang="el-GR" sz="2100" b="1" dirty="0">
                <a:solidFill>
                  <a:schemeClr val="tx2"/>
                </a:solidFill>
                <a:effectLst>
                  <a:outerShdw blurRad="38100" dist="38100" dir="2700000" algn="tl">
                    <a:srgbClr val="C0C0C0"/>
                  </a:outerShdw>
                </a:effectLst>
                <a:latin typeface="Tahoma" pitchFamily="34" charset="0"/>
              </a:rPr>
              <a:t> εκπαίδευση του.</a:t>
            </a:r>
          </a:p>
          <a:p>
            <a:pPr algn="just" eaLnBrk="1" hangingPunct="1">
              <a:lnSpc>
                <a:spcPct val="80000"/>
              </a:lnSpc>
              <a:buFont typeface="Wingdings" pitchFamily="2" charset="2"/>
              <a:buNone/>
              <a:defRPr/>
            </a:pPr>
            <a:endParaRPr lang="el-GR" sz="2100" b="1" dirty="0">
              <a:solidFill>
                <a:schemeClr val="tx2"/>
              </a:solidFill>
              <a:effectLst>
                <a:outerShdw blurRad="38100" dist="38100" dir="2700000" algn="tl">
                  <a:srgbClr val="C0C0C0"/>
                </a:outerShdw>
              </a:effectLst>
              <a:latin typeface="Tahoma" pitchFamily="34" charset="0"/>
            </a:endParaRPr>
          </a:p>
          <a:p>
            <a:pPr algn="just" eaLnBrk="1" hangingPunct="1">
              <a:lnSpc>
                <a:spcPct val="80000"/>
              </a:lnSpc>
              <a:defRPr/>
            </a:pPr>
            <a:r>
              <a:rPr lang="el-GR" sz="2100" b="1" dirty="0">
                <a:effectLst>
                  <a:outerShdw blurRad="38100" dist="38100" dir="2700000" algn="tl">
                    <a:srgbClr val="C0C0C0"/>
                  </a:outerShdw>
                </a:effectLst>
                <a:latin typeface="Tahoma" pitchFamily="34" charset="0"/>
              </a:rPr>
              <a:t> Στο νέο νόμο 3699/2008 της Ειδικής Αγωγής και Εκπαίδευσης στην Ελλάδα, ορίζονται σαφώς οι κατηγορίες μαθητών που έχουν ειδικές εκπαιδευτικές ανάγκες και η υποχρέωση του σχολείου και της πολιτείας να εφαρμόσει ειδικά προ­γράμματα, μεθόδους και υλικό, ώστε να διευκολυνθεί η εκπαίδευση τους. </a:t>
            </a:r>
          </a:p>
          <a:p>
            <a:pPr eaLnBrk="1" hangingPunct="1">
              <a:lnSpc>
                <a:spcPct val="80000"/>
              </a:lnSpc>
              <a:defRPr/>
            </a:pPr>
            <a:endParaRPr lang="el-GR" sz="2100" dirty="0">
              <a:latin typeface="Tahoma"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xmlns="" id="{D9C4DEBA-AC75-4C02-99C9-88F095D7CB6A}"/>
              </a:ext>
            </a:extLst>
          </p:cNvPr>
          <p:cNvSpPr>
            <a:spLocks noGrp="1" noChangeArrowheads="1"/>
          </p:cNvSpPr>
          <p:nvPr>
            <p:ph type="title"/>
          </p:nvPr>
        </p:nvSpPr>
        <p:spPr>
          <a:xfrm>
            <a:off x="457200" y="122238"/>
            <a:ext cx="7543800" cy="1003300"/>
          </a:xfrm>
        </p:spPr>
        <p:txBody>
          <a:bodyPr/>
          <a:lstStyle/>
          <a:p>
            <a:pPr algn="ctr" eaLnBrk="1" hangingPunct="1">
              <a:defRPr/>
            </a:pPr>
            <a:r>
              <a:rPr lang="el-GR">
                <a:effectLst>
                  <a:outerShdw blurRad="38100" dist="38100" dir="2700000" algn="tl">
                    <a:srgbClr val="C0C0C0"/>
                  </a:outerShdw>
                </a:effectLst>
                <a:latin typeface="Tahoma" pitchFamily="34" charset="0"/>
              </a:rPr>
              <a:t>ΜΕΛΕΤΗ ΠΕΡΙΠΤΩΣΗΣ</a:t>
            </a:r>
          </a:p>
        </p:txBody>
      </p:sp>
      <p:sp>
        <p:nvSpPr>
          <p:cNvPr id="191491" name="Rectangle 3">
            <a:extLst>
              <a:ext uri="{FF2B5EF4-FFF2-40B4-BE49-F238E27FC236}">
                <a16:creationId xmlns:a16="http://schemas.microsoft.com/office/drawing/2014/main" xmlns="" id="{4BD7BF16-35BD-4D5A-BD9A-EA19BAB7AACC}"/>
              </a:ext>
            </a:extLst>
          </p:cNvPr>
          <p:cNvSpPr>
            <a:spLocks noGrp="1" noChangeArrowheads="1"/>
          </p:cNvSpPr>
          <p:nvPr>
            <p:ph type="body" idx="1"/>
          </p:nvPr>
        </p:nvSpPr>
        <p:spPr>
          <a:xfrm>
            <a:off x="457200" y="1341438"/>
            <a:ext cx="8229600" cy="5183187"/>
          </a:xfrm>
        </p:spPr>
        <p:txBody>
          <a:bodyPr/>
          <a:lstStyle/>
          <a:p>
            <a:pPr algn="just" eaLnBrk="1" hangingPunct="1">
              <a:lnSpc>
                <a:spcPct val="90000"/>
              </a:lnSpc>
              <a:defRPr/>
            </a:pPr>
            <a:r>
              <a:rPr lang="el-GR" sz="2100" b="1" dirty="0">
                <a:solidFill>
                  <a:schemeClr val="tx2"/>
                </a:solidFill>
                <a:effectLst>
                  <a:outerShdw blurRad="38100" dist="38100" dir="2700000" algn="tl">
                    <a:srgbClr val="C0C0C0"/>
                  </a:outerShdw>
                </a:effectLst>
                <a:latin typeface="Tahoma" pitchFamily="34" charset="0"/>
              </a:rPr>
              <a:t>Συνοπτικό Ιστορικό:</a:t>
            </a:r>
          </a:p>
          <a:p>
            <a:pPr algn="just" eaLnBrk="1" hangingPunct="1">
              <a:lnSpc>
                <a:spcPct val="90000"/>
              </a:lnSpc>
              <a:buFont typeface="Wingdings" pitchFamily="2" charset="2"/>
              <a:buNone/>
              <a:defRPr/>
            </a:pPr>
            <a:r>
              <a:rPr lang="el-GR" sz="2100" b="1" dirty="0">
                <a:effectLst>
                  <a:outerShdw blurRad="38100" dist="38100" dir="2700000" algn="tl">
                    <a:srgbClr val="C0C0C0"/>
                  </a:outerShdw>
                </a:effectLst>
                <a:latin typeface="Tahoma" pitchFamily="34" charset="0"/>
              </a:rPr>
              <a:t>	Μαθητής 17 χρονών με νοητική αναπηρία. Ο πατέρας του είναι συνταξιούχος (υποδηματοποιός) και η μητέρα του εργάζεται ως νοσοκόμα σε γηροκομείο. Ζει με τους δύο γονείς του και τα τέσσερα αδέλφια του. Τα τρία εργάζονται ως ιδιωτικοί υπάλληλοι και το τέταρτο είναι μαθητής Γυμνασίου. Έχει καλή σχέση και επικοινωνία με όλα τα μέλη της οικογένειας. Οι γονείς έχουν αποδεχτεί τη διάγνωση από τους ειδικούς και τον βοηθούν. Φοίτησε ένα χρόνο σε δημόσιο νηπιαγωγείο, τρία χρόνια σε δημοτικό σχολείο γενικής αγωγής, τρία χρόνια σε δημοτικό με τμήμα ένταξης και τα τρία τελευταία χρόνια φοιτά στο ΕΕΕΕΚ στην κατεύθυνση κηπουρική.</a:t>
            </a:r>
          </a:p>
          <a:p>
            <a:pPr algn="just" eaLnBrk="1" hangingPunct="1">
              <a:lnSpc>
                <a:spcPct val="90000"/>
              </a:lnSpc>
              <a:buFont typeface="Wingdings" pitchFamily="2" charset="2"/>
              <a:buNone/>
              <a:defRPr/>
            </a:pPr>
            <a:r>
              <a:rPr lang="el-GR" sz="2100" b="1" dirty="0">
                <a:effectLst>
                  <a:outerShdw blurRad="38100" dist="38100" dir="2700000" algn="tl">
                    <a:srgbClr val="C0C0C0"/>
                  </a:outerShdw>
                </a:effectLst>
                <a:latin typeface="Tahoma" pitchFamily="34" charset="0"/>
              </a:rPr>
              <a:t>	</a:t>
            </a:r>
            <a:r>
              <a:rPr lang="el-GR" sz="2100" b="1" dirty="0">
                <a:solidFill>
                  <a:schemeClr val="tx2"/>
                </a:solidFill>
                <a:effectLst>
                  <a:outerShdw blurRad="38100" dist="38100" dir="2700000" algn="tl">
                    <a:srgbClr val="C0C0C0"/>
                  </a:outerShdw>
                </a:effectLst>
                <a:latin typeface="Tahoma" pitchFamily="34" charset="0"/>
              </a:rPr>
              <a:t>Αιτήματα οικογένειας:</a:t>
            </a:r>
            <a:r>
              <a:rPr lang="el-GR" sz="2100" b="1" dirty="0">
                <a:effectLst>
                  <a:outerShdw blurRad="38100" dist="38100" dir="2700000" algn="tl">
                    <a:srgbClr val="C0C0C0"/>
                  </a:outerShdw>
                </a:effectLst>
                <a:latin typeface="Tahoma" pitchFamily="34" charset="0"/>
              </a:rPr>
              <a:t> α) </a:t>
            </a:r>
            <a:r>
              <a:rPr lang="el-GR" sz="2100" b="1" i="1" dirty="0">
                <a:effectLst>
                  <a:outerShdw blurRad="38100" dist="38100" dir="2700000" algn="tl">
                    <a:srgbClr val="C0C0C0"/>
                  </a:outerShdw>
                </a:effectLst>
                <a:latin typeface="Tahoma" pitchFamily="34" charset="0"/>
              </a:rPr>
              <a:t>να προσανατολιστεί επαγγελματικά,</a:t>
            </a:r>
            <a:r>
              <a:rPr lang="el-GR" sz="2100" b="1" dirty="0">
                <a:effectLst>
                  <a:outerShdw blurRad="38100" dist="38100" dir="2700000" algn="tl">
                    <a:srgbClr val="C0C0C0"/>
                  </a:outerShdw>
                </a:effectLst>
                <a:latin typeface="Tahoma" pitchFamily="34" charset="0"/>
              </a:rPr>
              <a:t> β) </a:t>
            </a:r>
            <a:r>
              <a:rPr lang="el-GR" sz="2100" b="1" i="1" dirty="0">
                <a:effectLst>
                  <a:outerShdw blurRad="38100" dist="38100" dir="2700000" algn="tl">
                    <a:srgbClr val="C0C0C0"/>
                  </a:outerShdw>
                </a:effectLst>
                <a:latin typeface="Tahoma" pitchFamily="34" charset="0"/>
              </a:rPr>
              <a:t>να αναπτύξει </a:t>
            </a:r>
            <a:r>
              <a:rPr lang="el-GR" sz="2100" b="1" i="1" dirty="0" err="1">
                <a:effectLst>
                  <a:outerShdw blurRad="38100" dist="38100" dir="2700000" algn="tl">
                    <a:srgbClr val="C0C0C0"/>
                  </a:outerShdw>
                </a:effectLst>
                <a:latin typeface="Tahoma" pitchFamily="34" charset="0"/>
              </a:rPr>
              <a:t>προεπαγγελματικές</a:t>
            </a:r>
            <a:r>
              <a:rPr lang="el-GR" sz="2100" b="1" i="1" dirty="0">
                <a:effectLst>
                  <a:outerShdw blurRad="38100" dist="38100" dir="2700000" algn="tl">
                    <a:srgbClr val="C0C0C0"/>
                  </a:outerShdw>
                </a:effectLst>
                <a:latin typeface="Tahoma" pitchFamily="34" charset="0"/>
              </a:rPr>
              <a:t> δεξιότητες</a:t>
            </a:r>
            <a:r>
              <a:rPr lang="el-GR" sz="2100" b="1" dirty="0">
                <a:effectLst>
                  <a:outerShdw blurRad="38100" dist="38100" dir="2700000" algn="tl">
                    <a:srgbClr val="C0C0C0"/>
                  </a:outerShdw>
                </a:effectLst>
                <a:latin typeface="Tahoma" pitchFamily="34" charset="0"/>
              </a:rPr>
              <a:t> και γ) </a:t>
            </a:r>
            <a:r>
              <a:rPr lang="el-GR" sz="2100" b="1" i="1" dirty="0">
                <a:effectLst>
                  <a:outerShdw blurRad="38100" dist="38100" dir="2700000" algn="tl">
                    <a:srgbClr val="C0C0C0"/>
                  </a:outerShdw>
                </a:effectLst>
                <a:latin typeface="Tahoma" pitchFamily="34" charset="0"/>
              </a:rPr>
              <a:t>να έχει δουλειά.</a:t>
            </a:r>
            <a:r>
              <a:rPr lang="el-GR" sz="2100" b="1" dirty="0">
                <a:effectLst>
                  <a:outerShdw blurRad="38100" dist="38100" dir="2700000" algn="tl">
                    <a:srgbClr val="C0C0C0"/>
                  </a:outerShdw>
                </a:effectLst>
                <a:latin typeface="Tahoma" pitchFamily="34" charset="0"/>
              </a:rPr>
              <a:t> </a:t>
            </a:r>
          </a:p>
          <a:p>
            <a:pPr eaLnBrk="1" hangingPunct="1">
              <a:lnSpc>
                <a:spcPct val="90000"/>
              </a:lnSpc>
              <a:buFont typeface="Wingdings" pitchFamily="2" charset="2"/>
              <a:buNone/>
              <a:defRPr/>
            </a:pPr>
            <a:endParaRPr lang="el-GR" sz="2100" b="1" dirty="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Rectangle 3">
            <a:extLst>
              <a:ext uri="{FF2B5EF4-FFF2-40B4-BE49-F238E27FC236}">
                <a16:creationId xmlns:a16="http://schemas.microsoft.com/office/drawing/2014/main" xmlns="" id="{C6B7F7BE-8FB7-43DC-A17D-632DC68BFF59}"/>
              </a:ext>
            </a:extLst>
          </p:cNvPr>
          <p:cNvSpPr>
            <a:spLocks noGrp="1" noChangeArrowheads="1"/>
          </p:cNvSpPr>
          <p:nvPr>
            <p:ph type="body" idx="1"/>
          </p:nvPr>
        </p:nvSpPr>
        <p:spPr>
          <a:xfrm>
            <a:off x="457200" y="1700213"/>
            <a:ext cx="8229600" cy="4430712"/>
          </a:xfrm>
        </p:spPr>
        <p:txBody>
          <a:bodyPr/>
          <a:lstStyle/>
          <a:p>
            <a:pPr eaLnBrk="1" hangingPunct="1">
              <a:defRPr/>
            </a:pPr>
            <a:r>
              <a:rPr lang="el-GR" b="1">
                <a:effectLst>
                  <a:outerShdw blurRad="38100" dist="38100" dir="2700000" algn="tl">
                    <a:srgbClr val="C0C0C0"/>
                  </a:outerShdw>
                </a:effectLst>
                <a:latin typeface="Tahoma" pitchFamily="34" charset="0"/>
              </a:rPr>
              <a:t>Προτεινόμενες διδακτικές προτεραιότητες;</a:t>
            </a:r>
            <a:endParaRPr lang="el-GR" b="1" i="1">
              <a:effectLst>
                <a:outerShdw blurRad="38100" dist="38100" dir="2700000" algn="tl">
                  <a:srgbClr val="C0C0C0"/>
                </a:outerShdw>
              </a:effectLst>
              <a:latin typeface="Tahoma" pitchFamily="34" charset="0"/>
            </a:endParaRPr>
          </a:p>
          <a:p>
            <a:pPr eaLnBrk="1" hangingPunct="1">
              <a:defRPr/>
            </a:pPr>
            <a:r>
              <a:rPr lang="el-GR" b="1">
                <a:effectLst>
                  <a:outerShdw blurRad="38100" dist="38100" dir="2700000" algn="tl">
                    <a:srgbClr val="C0C0C0"/>
                  </a:outerShdw>
                </a:effectLst>
                <a:latin typeface="Tahoma" pitchFamily="34" charset="0"/>
              </a:rPr>
              <a:t>Μακροπρόθεσμοι και βραχυπρόθεσμοι στόχοι;</a:t>
            </a:r>
          </a:p>
          <a:p>
            <a:pPr eaLnBrk="1" hangingPunct="1">
              <a:defRPr/>
            </a:pPr>
            <a:r>
              <a:rPr lang="el-GR" b="1">
                <a:effectLst>
                  <a:outerShdw blurRad="38100" dist="38100" dir="2700000" algn="tl">
                    <a:srgbClr val="C0C0C0"/>
                  </a:outerShdw>
                </a:effectLst>
                <a:latin typeface="Tahoma" pitchFamily="34" charset="0"/>
              </a:rPr>
              <a:t>Προτεινόμενο εργασιακό περιβάλλον και ασφάλεια χώρου;</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9" name="Rectangle 3">
            <a:extLst>
              <a:ext uri="{FF2B5EF4-FFF2-40B4-BE49-F238E27FC236}">
                <a16:creationId xmlns:a16="http://schemas.microsoft.com/office/drawing/2014/main" xmlns="" id="{FE18CBAC-3253-4415-A898-4AB39C6F6BDB}"/>
              </a:ext>
            </a:extLst>
          </p:cNvPr>
          <p:cNvSpPr>
            <a:spLocks noGrp="1" noChangeArrowheads="1"/>
          </p:cNvSpPr>
          <p:nvPr>
            <p:ph type="body" idx="1"/>
          </p:nvPr>
        </p:nvSpPr>
        <p:spPr>
          <a:xfrm>
            <a:off x="250825" y="1268413"/>
            <a:ext cx="8229600" cy="4933950"/>
          </a:xfrm>
        </p:spPr>
        <p:txBody>
          <a:bodyPr/>
          <a:lstStyle/>
          <a:p>
            <a:pPr algn="just" eaLnBrk="1" hangingPunct="1">
              <a:lnSpc>
                <a:spcPct val="80000"/>
              </a:lnSpc>
              <a:defRPr/>
            </a:pPr>
            <a:r>
              <a:rPr lang="el-GR" sz="2600" b="1">
                <a:effectLst>
                  <a:outerShdw blurRad="38100" dist="38100" dir="2700000" algn="tl">
                    <a:srgbClr val="C0C0C0"/>
                  </a:outerShdw>
                </a:effectLst>
                <a:latin typeface="Tahoma" pitchFamily="34" charset="0"/>
              </a:rPr>
              <a:t>Περιοχές μαθησιακής ετοιμότητας </a:t>
            </a:r>
            <a:r>
              <a:rPr lang="el-GR" sz="2600" b="1" i="1">
                <a:effectLst>
                  <a:outerShdw blurRad="38100" dist="38100" dir="2700000" algn="tl">
                    <a:srgbClr val="C0C0C0"/>
                  </a:outerShdw>
                </a:effectLst>
                <a:latin typeface="Tahoma" pitchFamily="34" charset="0"/>
              </a:rPr>
              <a:t>(Προφορικός λόγος, ψυχοκινητικότητα, νοητικές ικανότητες, συναισθηματική οργάνωση) </a:t>
            </a:r>
          </a:p>
          <a:p>
            <a:pPr algn="just" eaLnBrk="1" hangingPunct="1">
              <a:lnSpc>
                <a:spcPct val="80000"/>
              </a:lnSpc>
              <a:defRPr/>
            </a:pPr>
            <a:r>
              <a:rPr lang="el-GR" sz="2600" b="1">
                <a:effectLst>
                  <a:outerShdw blurRad="38100" dist="38100" dir="2700000" algn="tl">
                    <a:srgbClr val="C0C0C0"/>
                  </a:outerShdw>
                </a:effectLst>
                <a:latin typeface="Tahoma" pitchFamily="34" charset="0"/>
              </a:rPr>
              <a:t>Βασικές ακαδημαϊκές δεξιότητες </a:t>
            </a:r>
            <a:r>
              <a:rPr lang="el-GR" sz="2600" b="1" i="1">
                <a:effectLst>
                  <a:outerShdw blurRad="38100" dist="38100" dir="2700000" algn="tl">
                    <a:srgbClr val="C0C0C0"/>
                  </a:outerShdw>
                </a:effectLst>
                <a:latin typeface="Tahoma" pitchFamily="34" charset="0"/>
              </a:rPr>
              <a:t>(Ανάγνωση, γραφή, μαθηματικά, γενικές γνώσεις)</a:t>
            </a:r>
          </a:p>
          <a:p>
            <a:pPr algn="just" eaLnBrk="1" hangingPunct="1">
              <a:lnSpc>
                <a:spcPct val="80000"/>
              </a:lnSpc>
              <a:defRPr/>
            </a:pPr>
            <a:r>
              <a:rPr lang="el-GR" sz="2600" b="1">
                <a:effectLst>
                  <a:outerShdw blurRad="38100" dist="38100" dir="2700000" algn="tl">
                    <a:srgbClr val="C0C0C0"/>
                  </a:outerShdw>
                </a:effectLst>
                <a:latin typeface="Tahoma" pitchFamily="34" charset="0"/>
              </a:rPr>
              <a:t>Κοινωνική προσαρμογή</a:t>
            </a:r>
          </a:p>
          <a:p>
            <a:pPr algn="just" eaLnBrk="1" hangingPunct="1">
              <a:lnSpc>
                <a:spcPct val="80000"/>
              </a:lnSpc>
              <a:defRPr/>
            </a:pPr>
            <a:r>
              <a:rPr lang="el-GR" sz="2600" b="1">
                <a:effectLst>
                  <a:outerShdw blurRad="38100" dist="38100" dir="2700000" algn="tl">
                    <a:srgbClr val="C0C0C0"/>
                  </a:outerShdw>
                </a:effectLst>
                <a:latin typeface="Tahoma" pitchFamily="34" charset="0"/>
              </a:rPr>
              <a:t>Δημιουργικές δραστηριότητες</a:t>
            </a:r>
          </a:p>
          <a:p>
            <a:pPr algn="just" eaLnBrk="1" hangingPunct="1">
              <a:lnSpc>
                <a:spcPct val="80000"/>
              </a:lnSpc>
              <a:defRPr/>
            </a:pPr>
            <a:r>
              <a:rPr lang="el-GR" sz="2600" b="1">
                <a:effectLst>
                  <a:outerShdw blurRad="38100" dist="38100" dir="2700000" algn="tl">
                    <a:srgbClr val="C0C0C0"/>
                  </a:outerShdw>
                </a:effectLst>
                <a:latin typeface="Tahoma" pitchFamily="34" charset="0"/>
              </a:rPr>
              <a:t>Προεπαγγελματική ετοιμότητα </a:t>
            </a:r>
            <a:r>
              <a:rPr lang="el-GR" sz="2600" b="1" i="1">
                <a:effectLst>
                  <a:outerShdw blurRad="38100" dist="38100" dir="2700000" algn="tl">
                    <a:srgbClr val="C0C0C0"/>
                  </a:outerShdw>
                </a:effectLst>
                <a:latin typeface="Tahoma" pitchFamily="34" charset="0"/>
              </a:rPr>
              <a:t>(Λειτουργική χρήση εργαλείων, πρακτικές δεξιότητες εργαστηρίων, συμπεριφορά εργασίας, πρόσβαση στην αγορά εργασίας, κανόνες εργασίας)</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a:extLst>
              <a:ext uri="{FF2B5EF4-FFF2-40B4-BE49-F238E27FC236}">
                <a16:creationId xmlns:a16="http://schemas.microsoft.com/office/drawing/2014/main" xmlns="" id="{47142189-7C83-4AA6-965A-848508594ECA}"/>
              </a:ext>
            </a:extLst>
          </p:cNvPr>
          <p:cNvSpPr>
            <a:spLocks noGrp="1" noChangeArrowheads="1"/>
          </p:cNvSpPr>
          <p:nvPr>
            <p:ph type="title"/>
          </p:nvPr>
        </p:nvSpPr>
        <p:spPr>
          <a:xfrm>
            <a:off x="250825" y="122238"/>
            <a:ext cx="8424863" cy="930275"/>
          </a:xfrm>
        </p:spPr>
        <p:txBody>
          <a:bodyPr/>
          <a:lstStyle/>
          <a:p>
            <a:pPr eaLnBrk="1" hangingPunct="1">
              <a:defRPr/>
            </a:pPr>
            <a:r>
              <a:rPr lang="el-GR" sz="3600">
                <a:effectLst>
                  <a:outerShdw blurRad="38100" dist="38100" dir="2700000" algn="tl">
                    <a:srgbClr val="C0C0C0"/>
                  </a:outerShdw>
                </a:effectLst>
                <a:latin typeface="Tahoma" pitchFamily="34" charset="0"/>
              </a:rPr>
              <a:t>ΠΡΟΤΕΙΝΟΜΕΝΗ ΒΙΒΛΙΟΓΡΑΦΙΑ</a:t>
            </a:r>
          </a:p>
        </p:txBody>
      </p:sp>
      <p:sp>
        <p:nvSpPr>
          <p:cNvPr id="194563" name="Rectangle 3">
            <a:extLst>
              <a:ext uri="{FF2B5EF4-FFF2-40B4-BE49-F238E27FC236}">
                <a16:creationId xmlns:a16="http://schemas.microsoft.com/office/drawing/2014/main" xmlns="" id="{8A3AB69C-2E45-4BD9-9ADD-CB037AB4F44E}"/>
              </a:ext>
            </a:extLst>
          </p:cNvPr>
          <p:cNvSpPr>
            <a:spLocks noGrp="1" noChangeArrowheads="1"/>
          </p:cNvSpPr>
          <p:nvPr>
            <p:ph type="body" idx="1"/>
          </p:nvPr>
        </p:nvSpPr>
        <p:spPr>
          <a:xfrm>
            <a:off x="0" y="1341438"/>
            <a:ext cx="8893175" cy="5327650"/>
          </a:xfrm>
        </p:spPr>
        <p:txBody>
          <a:bodyPr/>
          <a:lstStyle/>
          <a:p>
            <a:pPr algn="just" eaLnBrk="1" hangingPunct="1">
              <a:lnSpc>
                <a:spcPct val="80000"/>
              </a:lnSpc>
              <a:defRPr/>
            </a:pPr>
            <a:r>
              <a:rPr lang="el-GR" sz="1600" b="1">
                <a:effectLst>
                  <a:outerShdw blurRad="38100" dist="38100" dir="2700000" algn="tl">
                    <a:srgbClr val="C0C0C0"/>
                  </a:outerShdw>
                </a:effectLst>
                <a:latin typeface="Tahoma" pitchFamily="34" charset="0"/>
              </a:rPr>
              <a:t>Βλάχου-Μπαλαφούτη, Α. (2000). Πρακτική εφαρμογή προγραμμάτων ένταξης παιδιών με νοητική καθυστέρηση. Στο Α. Ζώνιου-Σιδέρη (Επιμ. Έκδ.),  </a:t>
            </a:r>
            <a:r>
              <a:rPr lang="el-GR" sz="1600" b="1" i="1">
                <a:effectLst>
                  <a:outerShdw blurRad="38100" dist="38100" dir="2700000" algn="tl">
                    <a:srgbClr val="C0C0C0"/>
                  </a:outerShdw>
                </a:effectLst>
                <a:latin typeface="Tahoma" pitchFamily="34" charset="0"/>
              </a:rPr>
              <a:t>Άτομα με ειδικές ανάγκες και η ένταξή τους </a:t>
            </a:r>
            <a:r>
              <a:rPr lang="el-GR" sz="1600" b="1">
                <a:effectLst>
                  <a:outerShdw blurRad="38100" dist="38100" dir="2700000" algn="tl">
                    <a:srgbClr val="C0C0C0"/>
                  </a:outerShdw>
                </a:effectLst>
                <a:latin typeface="Tahoma" pitchFamily="34" charset="0"/>
              </a:rPr>
              <a:t>(σελ. 79-100). Αθήνα: Ελληνικά Γράμματα.</a:t>
            </a:r>
          </a:p>
          <a:p>
            <a:pPr algn="just" eaLnBrk="1" hangingPunct="1">
              <a:lnSpc>
                <a:spcPct val="80000"/>
              </a:lnSpc>
              <a:defRPr/>
            </a:pPr>
            <a:r>
              <a:rPr lang="el-GR" sz="1600" b="1">
                <a:effectLst>
                  <a:outerShdw blurRad="38100" dist="38100" dir="2700000" algn="tl">
                    <a:srgbClr val="C0C0C0"/>
                  </a:outerShdw>
                </a:effectLst>
                <a:latin typeface="Tahoma" pitchFamily="34" charset="0"/>
              </a:rPr>
              <a:t>Γκαλλάν, Α., &amp; Γκαλλάν Ζ. (1997). </a:t>
            </a:r>
            <a:r>
              <a:rPr lang="el-GR" sz="1600" b="1" i="1">
                <a:effectLst>
                  <a:outerShdw blurRad="38100" dist="38100" dir="2700000" algn="tl">
                    <a:srgbClr val="C0C0C0"/>
                  </a:outerShdw>
                </a:effectLst>
                <a:latin typeface="Tahoma" pitchFamily="34" charset="0"/>
              </a:rPr>
              <a:t>Το παιδί με νοητική υστέρηση και η κοινωνία</a:t>
            </a:r>
            <a:r>
              <a:rPr lang="el-GR" sz="1600" b="1">
                <a:effectLst>
                  <a:outerShdw blurRad="38100" dist="38100" dir="2700000" algn="tl">
                    <a:srgbClr val="C0C0C0"/>
                  </a:outerShdw>
                </a:effectLst>
                <a:latin typeface="Tahoma" pitchFamily="34" charset="0"/>
              </a:rPr>
              <a:t>. Αθήνα: Πατάκης. </a:t>
            </a:r>
          </a:p>
          <a:p>
            <a:pPr algn="just" eaLnBrk="1" hangingPunct="1">
              <a:lnSpc>
                <a:spcPct val="80000"/>
              </a:lnSpc>
              <a:defRPr/>
            </a:pPr>
            <a:r>
              <a:rPr lang="el-GR" sz="1600" b="1">
                <a:effectLst>
                  <a:outerShdw blurRad="38100" dist="38100" dir="2700000" algn="tl">
                    <a:srgbClr val="C0C0C0"/>
                  </a:outerShdw>
                </a:effectLst>
                <a:latin typeface="Tahoma" pitchFamily="34" charset="0"/>
              </a:rPr>
              <a:t>Ζώνιου-Σιδέρη, Α. (1998). </a:t>
            </a:r>
            <a:r>
              <a:rPr lang="el-GR" sz="1600" b="1" i="1">
                <a:effectLst>
                  <a:outerShdw blurRad="38100" dist="38100" dir="2700000" algn="tl">
                    <a:srgbClr val="C0C0C0"/>
                  </a:outerShdw>
                </a:effectLst>
                <a:latin typeface="Tahoma" pitchFamily="34" charset="0"/>
              </a:rPr>
              <a:t>Οι Ανάπηροι και η Εκπαίδευσή τους: Μία Ψυχοπαιδαγωγική Προσέγγιση της Ένταξης. </a:t>
            </a:r>
            <a:r>
              <a:rPr lang="el-GR" sz="1600" b="1">
                <a:effectLst>
                  <a:outerShdw blurRad="38100" dist="38100" dir="2700000" algn="tl">
                    <a:srgbClr val="C0C0C0"/>
                  </a:outerShdw>
                </a:effectLst>
                <a:latin typeface="Tahoma" pitchFamily="34" charset="0"/>
              </a:rPr>
              <a:t>Αθήνα: Ελληνικά Γράμματα.</a:t>
            </a:r>
          </a:p>
          <a:p>
            <a:pPr algn="just" eaLnBrk="1" hangingPunct="1">
              <a:lnSpc>
                <a:spcPct val="80000"/>
              </a:lnSpc>
              <a:defRPr/>
            </a:pPr>
            <a:r>
              <a:rPr lang="el-GR" sz="1600" b="1">
                <a:effectLst>
                  <a:outerShdw blurRad="38100" dist="38100" dir="2700000" algn="tl">
                    <a:srgbClr val="C0C0C0"/>
                  </a:outerShdw>
                </a:effectLst>
                <a:latin typeface="Tahoma" pitchFamily="34" charset="0"/>
              </a:rPr>
              <a:t>Πλαίσιο Αναλυτικού Προγράμματος Ειδικής Αγωγής. (2002). Αθήνα: ΥΠΕΠΘ.</a:t>
            </a:r>
          </a:p>
          <a:p>
            <a:pPr algn="just" eaLnBrk="1" hangingPunct="1">
              <a:lnSpc>
                <a:spcPct val="80000"/>
              </a:lnSpc>
              <a:defRPr/>
            </a:pPr>
            <a:r>
              <a:rPr lang="el-GR" sz="1600" b="1">
                <a:effectLst>
                  <a:outerShdw blurRad="38100" dist="38100" dir="2700000" algn="tl">
                    <a:srgbClr val="C0C0C0"/>
                  </a:outerShdw>
                </a:effectLst>
                <a:latin typeface="Tahoma" pitchFamily="34" charset="0"/>
              </a:rPr>
              <a:t>Πολυχρονοπούλου, Σ. (1990). Νοητική Καθυστέρηση. </a:t>
            </a:r>
            <a:r>
              <a:rPr lang="el-GR" sz="1600" b="1" i="1">
                <a:effectLst>
                  <a:outerShdw blurRad="38100" dist="38100" dir="2700000" algn="tl">
                    <a:srgbClr val="C0C0C0"/>
                  </a:outerShdw>
                </a:effectLst>
                <a:latin typeface="Tahoma" pitchFamily="34" charset="0"/>
              </a:rPr>
              <a:t>Παιδαγωγική Ψυχολογική Εγκυκλοπαίδεια, 6,</a:t>
            </a:r>
            <a:r>
              <a:rPr lang="el-GR" sz="1600" b="1">
                <a:effectLst>
                  <a:outerShdw blurRad="38100" dist="38100" dir="2700000" algn="tl">
                    <a:srgbClr val="C0C0C0"/>
                  </a:outerShdw>
                </a:effectLst>
                <a:latin typeface="Tahoma" pitchFamily="34" charset="0"/>
              </a:rPr>
              <a:t> 3365-3371. Αθήνα: Ελληνικά Γράμματα.</a:t>
            </a:r>
          </a:p>
          <a:p>
            <a:pPr algn="just" eaLnBrk="1" hangingPunct="1">
              <a:lnSpc>
                <a:spcPct val="80000"/>
              </a:lnSpc>
              <a:defRPr/>
            </a:pPr>
            <a:r>
              <a:rPr lang="el-GR" sz="1600" b="1">
                <a:effectLst>
                  <a:outerShdw blurRad="38100" dist="38100" dir="2700000" algn="tl">
                    <a:srgbClr val="C0C0C0"/>
                  </a:outerShdw>
                </a:effectLst>
                <a:latin typeface="Tahoma" pitchFamily="34" charset="0"/>
              </a:rPr>
              <a:t>Πολυχρονοπούλου, Σ. (2001). </a:t>
            </a:r>
            <a:r>
              <a:rPr lang="el-GR" sz="1600" b="1" i="1">
                <a:effectLst>
                  <a:outerShdw blurRad="38100" dist="38100" dir="2700000" algn="tl">
                    <a:srgbClr val="C0C0C0"/>
                  </a:outerShdw>
                </a:effectLst>
                <a:latin typeface="Tahoma" pitchFamily="34" charset="0"/>
              </a:rPr>
              <a:t>Παιδιά και εφηβοι με ειδικές ανάγκες και δυνατότητες: Σύγχρονες τάσεις εκπαίδευσης και ειδικής υποστήριξης</a:t>
            </a:r>
            <a:r>
              <a:rPr lang="el-GR" sz="1600" b="1">
                <a:effectLst>
                  <a:outerShdw blurRad="38100" dist="38100" dir="2700000" algn="tl">
                    <a:srgbClr val="C0C0C0"/>
                  </a:outerShdw>
                </a:effectLst>
                <a:latin typeface="Tahoma" pitchFamily="34" charset="0"/>
              </a:rPr>
              <a:t> (τόμος Α’). Αθήνα: Ατραπός</a:t>
            </a:r>
          </a:p>
          <a:p>
            <a:pPr algn="just" eaLnBrk="1" hangingPunct="1">
              <a:lnSpc>
                <a:spcPct val="80000"/>
              </a:lnSpc>
              <a:defRPr/>
            </a:pPr>
            <a:r>
              <a:rPr lang="el-GR" sz="1600" b="1">
                <a:effectLst>
                  <a:outerShdw blurRad="38100" dist="38100" dir="2700000" algn="tl">
                    <a:srgbClr val="C0C0C0"/>
                  </a:outerShdw>
                </a:effectLst>
                <a:latin typeface="Tahoma" pitchFamily="34" charset="0"/>
              </a:rPr>
              <a:t>Πολυχρονοπούλου, Σ. (2001). </a:t>
            </a:r>
            <a:r>
              <a:rPr lang="el-GR" sz="1600" b="1" i="1">
                <a:effectLst>
                  <a:outerShdw blurRad="38100" dist="38100" dir="2700000" algn="tl">
                    <a:srgbClr val="C0C0C0"/>
                  </a:outerShdw>
                </a:effectLst>
                <a:latin typeface="Tahoma" pitchFamily="34" charset="0"/>
              </a:rPr>
              <a:t>Παιδιά και εφηβοι με ειδικές ανάγκες και δυνατότητες: Νοητική Υστέρηση, ψυχολογική κοινωνιολογική και παιδαγωγική προσέγγιση</a:t>
            </a:r>
            <a:r>
              <a:rPr lang="el-GR" sz="1600" b="1">
                <a:effectLst>
                  <a:outerShdw blurRad="38100" dist="38100" dir="2700000" algn="tl">
                    <a:srgbClr val="C0C0C0"/>
                  </a:outerShdw>
                </a:effectLst>
                <a:latin typeface="Tahoma" pitchFamily="34" charset="0"/>
              </a:rPr>
              <a:t> (τόμος Β’). Αθήνα: Ατραπός</a:t>
            </a:r>
          </a:p>
          <a:p>
            <a:pPr algn="just" eaLnBrk="1" hangingPunct="1">
              <a:lnSpc>
                <a:spcPct val="80000"/>
              </a:lnSpc>
              <a:defRPr/>
            </a:pPr>
            <a:r>
              <a:rPr lang="el-GR" sz="1600" b="1">
                <a:effectLst>
                  <a:outerShdw blurRad="38100" dist="38100" dir="2700000" algn="tl">
                    <a:srgbClr val="C0C0C0"/>
                  </a:outerShdw>
                </a:effectLst>
                <a:latin typeface="Tahoma" pitchFamily="34" charset="0"/>
              </a:rPr>
              <a:t>Σούλης, Σ.Γ. (2000). </a:t>
            </a:r>
            <a:r>
              <a:rPr lang="el-GR" sz="1600" b="1" i="1">
                <a:effectLst>
                  <a:outerShdw blurRad="38100" dist="38100" dir="2700000" algn="tl">
                    <a:srgbClr val="C0C0C0"/>
                  </a:outerShdw>
                </a:effectLst>
                <a:latin typeface="Tahoma" pitchFamily="34" charset="0"/>
              </a:rPr>
              <a:t>Μαθαίνοντας βήμα με βήμα στο σχολείο και στο σπίτι.</a:t>
            </a:r>
            <a:r>
              <a:rPr lang="el-GR" sz="1600" b="1">
                <a:effectLst>
                  <a:outerShdw blurRad="38100" dist="38100" dir="2700000" algn="tl">
                    <a:srgbClr val="C0C0C0"/>
                  </a:outerShdw>
                </a:effectLst>
                <a:latin typeface="Tahoma" pitchFamily="34" charset="0"/>
              </a:rPr>
              <a:t> Αθήνα: Τυπωθύτω-Γ.Δαρδανός.</a:t>
            </a:r>
          </a:p>
          <a:p>
            <a:pPr algn="just" eaLnBrk="1" hangingPunct="1">
              <a:lnSpc>
                <a:spcPct val="80000"/>
              </a:lnSpc>
              <a:defRPr/>
            </a:pPr>
            <a:r>
              <a:rPr lang="el-GR" sz="1600" b="1">
                <a:effectLst>
                  <a:outerShdw blurRad="38100" dist="38100" dir="2700000" algn="tl">
                    <a:srgbClr val="C0C0C0"/>
                  </a:outerShdw>
                </a:effectLst>
                <a:latin typeface="Tahoma" pitchFamily="34" charset="0"/>
              </a:rPr>
              <a:t>Τζουριάδου,  Μ. (1995). </a:t>
            </a:r>
            <a:r>
              <a:rPr lang="el-GR" sz="1600" b="1" i="1">
                <a:effectLst>
                  <a:outerShdw blurRad="38100" dist="38100" dir="2700000" algn="tl">
                    <a:srgbClr val="C0C0C0"/>
                  </a:outerShdw>
                </a:effectLst>
                <a:latin typeface="Tahoma" pitchFamily="34" charset="0"/>
              </a:rPr>
              <a:t>Παιδιά με Ειδικές Εκπαιδευτικές Ανάγκες</a:t>
            </a:r>
            <a:r>
              <a:rPr lang="el-GR" sz="1600" b="1">
                <a:effectLst>
                  <a:outerShdw blurRad="38100" dist="38100" dir="2700000" algn="tl">
                    <a:srgbClr val="C0C0C0"/>
                  </a:outerShdw>
                </a:effectLst>
                <a:latin typeface="Tahoma" pitchFamily="34" charset="0"/>
              </a:rPr>
              <a:t>. Θεσσαλονίκη: Προμηθεύς. </a:t>
            </a:r>
          </a:p>
          <a:p>
            <a:pPr algn="just" eaLnBrk="1" hangingPunct="1">
              <a:lnSpc>
                <a:spcPct val="80000"/>
              </a:lnSpc>
              <a:defRPr/>
            </a:pPr>
            <a:r>
              <a:rPr lang="en-US" sz="1600" b="1">
                <a:effectLst>
                  <a:outerShdw blurRad="38100" dist="38100" dir="2700000" algn="tl">
                    <a:srgbClr val="C0C0C0"/>
                  </a:outerShdw>
                </a:effectLst>
                <a:latin typeface="Tahoma" pitchFamily="34" charset="0"/>
              </a:rPr>
              <a:t>Hodapp</a:t>
            </a:r>
            <a:r>
              <a:rPr lang="en-GB" sz="1600" b="1">
                <a:effectLst>
                  <a:outerShdw blurRad="38100" dist="38100" dir="2700000" algn="tl">
                    <a:srgbClr val="C0C0C0"/>
                  </a:outerShdw>
                </a:effectLst>
                <a:latin typeface="Tahoma" pitchFamily="34" charset="0"/>
              </a:rPr>
              <a:t>, R.M. (2005). </a:t>
            </a:r>
            <a:r>
              <a:rPr lang="el-GR" sz="1600" b="1" i="1">
                <a:effectLst>
                  <a:outerShdw blurRad="38100" dist="38100" dir="2700000" algn="tl">
                    <a:srgbClr val="C0C0C0"/>
                  </a:outerShdw>
                </a:effectLst>
                <a:latin typeface="Tahoma" pitchFamily="34" charset="0"/>
              </a:rPr>
              <a:t>Αναπτυξιακές</a:t>
            </a:r>
            <a:r>
              <a:rPr lang="en-GB" sz="1600" b="1" i="1">
                <a:effectLst>
                  <a:outerShdw blurRad="38100" dist="38100" dir="2700000" algn="tl">
                    <a:srgbClr val="C0C0C0"/>
                  </a:outerShdw>
                </a:effectLst>
                <a:latin typeface="Tahoma" pitchFamily="34" charset="0"/>
              </a:rPr>
              <a:t> </a:t>
            </a:r>
            <a:r>
              <a:rPr lang="el-GR" sz="1600" b="1" i="1">
                <a:effectLst>
                  <a:outerShdw blurRad="38100" dist="38100" dir="2700000" algn="tl">
                    <a:srgbClr val="C0C0C0"/>
                  </a:outerShdw>
                </a:effectLst>
                <a:latin typeface="Tahoma" pitchFamily="34" charset="0"/>
              </a:rPr>
              <a:t>θεωρίες</a:t>
            </a:r>
            <a:r>
              <a:rPr lang="en-GB" sz="1600" b="1" i="1">
                <a:effectLst>
                  <a:outerShdw blurRad="38100" dist="38100" dir="2700000" algn="tl">
                    <a:srgbClr val="C0C0C0"/>
                  </a:outerShdw>
                </a:effectLst>
                <a:latin typeface="Tahoma" pitchFamily="34" charset="0"/>
              </a:rPr>
              <a:t> </a:t>
            </a:r>
            <a:r>
              <a:rPr lang="el-GR" sz="1600" b="1" i="1">
                <a:effectLst>
                  <a:outerShdw blurRad="38100" dist="38100" dir="2700000" algn="tl">
                    <a:srgbClr val="C0C0C0"/>
                  </a:outerShdw>
                </a:effectLst>
                <a:latin typeface="Tahoma" pitchFamily="34" charset="0"/>
              </a:rPr>
              <a:t>και</a:t>
            </a:r>
            <a:r>
              <a:rPr lang="en-GB" sz="1600" b="1" i="1">
                <a:effectLst>
                  <a:outerShdw blurRad="38100" dist="38100" dir="2700000" algn="tl">
                    <a:srgbClr val="C0C0C0"/>
                  </a:outerShdw>
                </a:effectLst>
                <a:latin typeface="Tahoma" pitchFamily="34" charset="0"/>
              </a:rPr>
              <a:t> </a:t>
            </a:r>
            <a:r>
              <a:rPr lang="el-GR" sz="1600" b="1" i="1">
                <a:effectLst>
                  <a:outerShdw blurRad="38100" dist="38100" dir="2700000" algn="tl">
                    <a:srgbClr val="C0C0C0"/>
                  </a:outerShdw>
                </a:effectLst>
                <a:latin typeface="Tahoma" pitchFamily="34" charset="0"/>
              </a:rPr>
              <a:t>αναπηρία</a:t>
            </a:r>
            <a:r>
              <a:rPr lang="en-GB" sz="1600" b="1" i="1">
                <a:effectLst>
                  <a:outerShdw blurRad="38100" dist="38100" dir="2700000" algn="tl">
                    <a:srgbClr val="C0C0C0"/>
                  </a:outerShdw>
                </a:effectLst>
                <a:latin typeface="Tahoma" pitchFamily="34" charset="0"/>
              </a:rPr>
              <a:t>. </a:t>
            </a:r>
            <a:r>
              <a:rPr lang="el-GR" sz="1600" b="1" i="1">
                <a:effectLst>
                  <a:outerShdw blurRad="38100" dist="38100" dir="2700000" algn="tl">
                    <a:srgbClr val="C0C0C0"/>
                  </a:outerShdw>
                </a:effectLst>
                <a:latin typeface="Tahoma" pitchFamily="34" charset="0"/>
              </a:rPr>
              <a:t>Νοητική καθυστέρηση, αισθητηριακές διαταραχές και κινητική αναπηρία</a:t>
            </a:r>
            <a:r>
              <a:rPr lang="el-GR" sz="1600" b="1">
                <a:effectLst>
                  <a:outerShdw blurRad="38100" dist="38100" dir="2700000" algn="tl">
                    <a:srgbClr val="C0C0C0"/>
                  </a:outerShdw>
                </a:effectLst>
                <a:latin typeface="Tahoma" pitchFamily="34" charset="0"/>
              </a:rPr>
              <a:t> (Επιμ. Α. Ζώνιου-Σιδέρη &amp; Η. Σπανδάγου). Αθήνα</a:t>
            </a:r>
            <a:r>
              <a:rPr lang="en-GB" sz="1600" b="1">
                <a:effectLst>
                  <a:outerShdw blurRad="38100" dist="38100" dir="2700000" algn="tl">
                    <a:srgbClr val="C0C0C0"/>
                  </a:outerShdw>
                </a:effectLst>
                <a:latin typeface="Tahoma" pitchFamily="34" charset="0"/>
              </a:rPr>
              <a:t>: </a:t>
            </a:r>
            <a:r>
              <a:rPr lang="el-GR" sz="1600" b="1">
                <a:effectLst>
                  <a:outerShdw blurRad="38100" dist="38100" dir="2700000" algn="tl">
                    <a:srgbClr val="C0C0C0"/>
                  </a:outerShdw>
                </a:effectLst>
                <a:latin typeface="Tahoma" pitchFamily="34" charset="0"/>
              </a:rPr>
              <a:t>Μεταίχμιο</a:t>
            </a:r>
            <a:r>
              <a:rPr lang="en-GB" sz="1600" b="1">
                <a:effectLst>
                  <a:outerShdw blurRad="38100" dist="38100" dir="2700000" algn="tl">
                    <a:srgbClr val="C0C0C0"/>
                  </a:outerShdw>
                </a:effectLst>
                <a:latin typeface="Tahoma" pitchFamily="34" charset="0"/>
              </a:rPr>
              <a:t>.</a:t>
            </a:r>
            <a:endParaRPr lang="el-GR" sz="1600" b="1">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Rectangle 3">
            <a:extLst>
              <a:ext uri="{FF2B5EF4-FFF2-40B4-BE49-F238E27FC236}">
                <a16:creationId xmlns:a16="http://schemas.microsoft.com/office/drawing/2014/main" xmlns="" id="{F958163E-0E9D-41BC-8633-9F1561D87FEC}"/>
              </a:ext>
            </a:extLst>
          </p:cNvPr>
          <p:cNvSpPr>
            <a:spLocks noGrp="1" noChangeArrowheads="1"/>
          </p:cNvSpPr>
          <p:nvPr>
            <p:ph type="body" idx="1"/>
          </p:nvPr>
        </p:nvSpPr>
        <p:spPr>
          <a:xfrm>
            <a:off x="457200" y="1268413"/>
            <a:ext cx="8229600" cy="5256212"/>
          </a:xfrm>
        </p:spPr>
        <p:txBody>
          <a:bodyPr/>
          <a:lstStyle/>
          <a:p>
            <a:pPr algn="just" eaLnBrk="1" hangingPunct="1">
              <a:lnSpc>
                <a:spcPct val="90000"/>
              </a:lnSpc>
              <a:defRPr/>
            </a:pPr>
            <a:r>
              <a:rPr lang="el-GR" sz="2400" b="1">
                <a:effectLst>
                  <a:outerShdw blurRad="38100" dist="38100" dir="2700000" algn="tl">
                    <a:srgbClr val="C0C0C0"/>
                  </a:outerShdw>
                </a:effectLst>
                <a:latin typeface="Tahoma" pitchFamily="34" charset="0"/>
              </a:rPr>
              <a:t>Τα παιδιά και οι νέοι με ειδικές εκπαιδευτικές ανάγκες είναι δυνατόν να δεχτούν εκπαιδευτική και ειδική υποστηρικτική βοήθεια μέσω ενός ευρέως φάσματος προγραμμάτων τα βασικότερα από τα οποία είναι τα εξής σύμφωνα με την ισχύουσα νομοθεσία:</a:t>
            </a:r>
          </a:p>
          <a:p>
            <a:pPr algn="just" eaLnBrk="1" hangingPunct="1">
              <a:lnSpc>
                <a:spcPct val="90000"/>
              </a:lnSpc>
              <a:buFont typeface="Wingdings" pitchFamily="2" charset="2"/>
              <a:buNone/>
              <a:defRPr/>
            </a:pPr>
            <a:endParaRPr lang="el-GR" sz="2400" b="1" i="1">
              <a:effectLst>
                <a:outerShdw blurRad="38100" dist="38100" dir="2700000" algn="tl">
                  <a:srgbClr val="C0C0C0"/>
                </a:outerShdw>
              </a:effectLst>
              <a:latin typeface="Tahoma" pitchFamily="34" charset="0"/>
            </a:endParaRPr>
          </a:p>
          <a:p>
            <a:pPr algn="just" eaLnBrk="1" hangingPunct="1">
              <a:lnSpc>
                <a:spcPct val="90000"/>
              </a:lnSpc>
              <a:defRPr/>
            </a:pPr>
            <a:r>
              <a:rPr lang="el-GR" sz="2400" b="1" i="1">
                <a:solidFill>
                  <a:srgbClr val="000099"/>
                </a:solidFill>
                <a:effectLst>
                  <a:outerShdw blurRad="38100" dist="38100" dir="2700000" algn="tl">
                    <a:srgbClr val="C0C0C0"/>
                  </a:outerShdw>
                </a:effectLst>
                <a:latin typeface="Tahoma" pitchFamily="34" charset="0"/>
              </a:rPr>
              <a:t>Μέσα στη συνηθισμένη τάξη (ΕΕΠ, παράλληλη στήριξη)</a:t>
            </a:r>
          </a:p>
          <a:p>
            <a:pPr algn="just" eaLnBrk="1" hangingPunct="1">
              <a:lnSpc>
                <a:spcPct val="90000"/>
              </a:lnSpc>
              <a:defRPr/>
            </a:pPr>
            <a:r>
              <a:rPr lang="el-GR" sz="2400" b="1" i="1">
                <a:solidFill>
                  <a:srgbClr val="000099"/>
                </a:solidFill>
                <a:effectLst>
                  <a:outerShdw blurRad="38100" dist="38100" dir="2700000" algn="tl">
                    <a:srgbClr val="C0C0C0"/>
                  </a:outerShdw>
                </a:effectLst>
                <a:latin typeface="Tahoma" pitchFamily="34" charset="0"/>
              </a:rPr>
              <a:t>Κατ’ οίκον υποστήριξη</a:t>
            </a:r>
          </a:p>
          <a:p>
            <a:pPr algn="just" eaLnBrk="1" hangingPunct="1">
              <a:lnSpc>
                <a:spcPct val="90000"/>
              </a:lnSpc>
              <a:defRPr/>
            </a:pPr>
            <a:r>
              <a:rPr lang="el-GR" sz="2400" b="1" i="1">
                <a:solidFill>
                  <a:srgbClr val="000099"/>
                </a:solidFill>
                <a:effectLst>
                  <a:outerShdw blurRad="38100" dist="38100" dir="2700000" algn="tl">
                    <a:srgbClr val="C0C0C0"/>
                  </a:outerShdw>
                </a:effectLst>
                <a:latin typeface="Tahoma" pitchFamily="34" charset="0"/>
              </a:rPr>
              <a:t>Σε τμήματα ένταξης μέσα στα γενικά σχολεία</a:t>
            </a:r>
          </a:p>
          <a:p>
            <a:pPr algn="just" eaLnBrk="1" hangingPunct="1">
              <a:lnSpc>
                <a:spcPct val="90000"/>
              </a:lnSpc>
              <a:defRPr/>
            </a:pPr>
            <a:r>
              <a:rPr lang="el-GR" sz="2400" b="1" i="1">
                <a:solidFill>
                  <a:srgbClr val="000099"/>
                </a:solidFill>
                <a:effectLst>
                  <a:outerShdw blurRad="38100" dist="38100" dir="2700000" algn="tl">
                    <a:srgbClr val="C0C0C0"/>
                  </a:outerShdw>
                </a:effectLst>
                <a:latin typeface="Tahoma" pitchFamily="34" charset="0"/>
              </a:rPr>
              <a:t>Σε αυτοτελείς σχολικές μονάδες ειδικής αγωγής  Α/βθμιας και Β/βθμιας Εκπαίδευσης  </a:t>
            </a:r>
          </a:p>
          <a:p>
            <a:pPr algn="just" eaLnBrk="1" hangingPunct="1">
              <a:lnSpc>
                <a:spcPct val="90000"/>
              </a:lnSpc>
              <a:defRPr/>
            </a:pPr>
            <a:r>
              <a:rPr lang="el-GR" sz="2400" b="1" i="1">
                <a:solidFill>
                  <a:srgbClr val="000099"/>
                </a:solidFill>
                <a:effectLst>
                  <a:outerShdw blurRad="38100" dist="38100" dir="2700000" algn="tl">
                    <a:srgbClr val="C0C0C0"/>
                  </a:outerShdw>
                </a:effectLst>
                <a:latin typeface="Tahoma" pitchFamily="34" charset="0"/>
              </a:rPr>
              <a:t>Στην Τεχνική Εκπαίδευση (ΕΕΓ, ΕΕΛ, ΕΕΕΕΚ)</a:t>
            </a:r>
          </a:p>
          <a:p>
            <a:pPr eaLnBrk="1" hangingPunct="1">
              <a:lnSpc>
                <a:spcPct val="90000"/>
              </a:lnSpc>
              <a:defRPr/>
            </a:pPr>
            <a:endParaRPr lang="el-GR" sz="2100">
              <a:latin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xmlns="" id="{51906A8F-4C80-4063-BFC1-ED076A58B2BF}"/>
              </a:ext>
            </a:extLst>
          </p:cNvPr>
          <p:cNvSpPr>
            <a:spLocks noGrp="1" noChangeArrowheads="1"/>
          </p:cNvSpPr>
          <p:nvPr>
            <p:ph type="title"/>
          </p:nvPr>
        </p:nvSpPr>
        <p:spPr>
          <a:xfrm>
            <a:off x="468313" y="0"/>
            <a:ext cx="7543800" cy="1412875"/>
          </a:xfrm>
        </p:spPr>
        <p:txBody>
          <a:bodyPr/>
          <a:lstStyle/>
          <a:p>
            <a:pPr algn="ctr" eaLnBrk="1" hangingPunct="1">
              <a:defRPr/>
            </a:pPr>
            <a:r>
              <a:rPr lang="el-GR" sz="3600" dirty="0">
                <a:effectLst>
                  <a:outerShdw blurRad="38100" dist="38100" dir="2700000" algn="tl">
                    <a:srgbClr val="C0C0C0"/>
                  </a:outerShdw>
                </a:effectLst>
                <a:latin typeface="Tahoma" pitchFamily="34" charset="0"/>
              </a:rPr>
              <a:t>ΕΚΠΑΙΔΕΥΣΗ ΑΤΟΜΩΝ ΜΕ ΝΟΗΤΙΚΗ ΑΝΑΠΗΡΙΑ</a:t>
            </a:r>
          </a:p>
        </p:txBody>
      </p:sp>
      <p:sp>
        <p:nvSpPr>
          <p:cNvPr id="91139" name="Rectangle 3">
            <a:extLst>
              <a:ext uri="{FF2B5EF4-FFF2-40B4-BE49-F238E27FC236}">
                <a16:creationId xmlns:a16="http://schemas.microsoft.com/office/drawing/2014/main" xmlns="" id="{8B2C0A10-69A9-4BEB-A348-95BB1823D51D}"/>
              </a:ext>
            </a:extLst>
          </p:cNvPr>
          <p:cNvSpPr>
            <a:spLocks noGrp="1" noChangeArrowheads="1"/>
          </p:cNvSpPr>
          <p:nvPr>
            <p:ph type="body" idx="1"/>
          </p:nvPr>
        </p:nvSpPr>
        <p:spPr>
          <a:xfrm>
            <a:off x="323850" y="1700213"/>
            <a:ext cx="8229600" cy="4897437"/>
          </a:xfrm>
        </p:spPr>
        <p:txBody>
          <a:bodyPr/>
          <a:lstStyle/>
          <a:p>
            <a:pPr algn="just" eaLnBrk="1" hangingPunct="1">
              <a:lnSpc>
                <a:spcPct val="90000"/>
              </a:lnSpc>
              <a:defRPr/>
            </a:pPr>
            <a:r>
              <a:rPr lang="el-GR" sz="2000" b="1" dirty="0">
                <a:effectLst>
                  <a:outerShdw blurRad="38100" dist="38100" dir="2700000" algn="tl">
                    <a:srgbClr val="C0C0C0"/>
                  </a:outerShdw>
                </a:effectLst>
                <a:latin typeface="Tahoma" pitchFamily="34" charset="0"/>
              </a:rPr>
              <a:t>Η αρχή στην οποία στηρίζεται η </a:t>
            </a:r>
            <a:r>
              <a:rPr lang="el-GR" sz="2000" b="1" dirty="0">
                <a:solidFill>
                  <a:schemeClr val="tx2"/>
                </a:solidFill>
                <a:effectLst>
                  <a:outerShdw blurRad="38100" dist="38100" dir="2700000" algn="tl">
                    <a:srgbClr val="C0C0C0"/>
                  </a:outerShdw>
                </a:effectLst>
                <a:latin typeface="Tahoma" pitchFamily="34" charset="0"/>
              </a:rPr>
              <a:t>εκπαίδευση για όλους</a:t>
            </a:r>
            <a:r>
              <a:rPr lang="el-GR" sz="2000" b="1" dirty="0">
                <a:effectLst>
                  <a:outerShdw blurRad="38100" dist="38100" dir="2700000" algn="tl">
                    <a:srgbClr val="C0C0C0"/>
                  </a:outerShdw>
                </a:effectLst>
                <a:latin typeface="Tahoma" pitchFamily="34" charset="0"/>
              </a:rPr>
              <a:t> ή το σχολείο για όλους είναι η παροχή εκπαίδευσης σε ένα γενικό εκπαιδευτικό περιβάλλον από το οποίο μπορούν να επωφεληθούν τα άτομα με ή χωρίς ειδικές εκπαιδευτικές ανάγκες και αναπηρία. </a:t>
            </a:r>
          </a:p>
          <a:p>
            <a:pPr algn="just" eaLnBrk="1" hangingPunct="1">
              <a:lnSpc>
                <a:spcPct val="90000"/>
              </a:lnSpc>
              <a:defRPr/>
            </a:pPr>
            <a:r>
              <a:rPr lang="el-GR" sz="2000" b="1" dirty="0">
                <a:effectLst>
                  <a:outerShdw blurRad="38100" dist="38100" dir="2700000" algn="tl">
                    <a:srgbClr val="C0C0C0"/>
                  </a:outerShdw>
                </a:effectLst>
                <a:latin typeface="Tahoma" pitchFamily="34" charset="0"/>
              </a:rPr>
              <a:t>Σε </a:t>
            </a:r>
            <a:r>
              <a:rPr lang="el-GR" sz="2000" b="1" dirty="0">
                <a:solidFill>
                  <a:schemeClr val="tx2"/>
                </a:solidFill>
                <a:effectLst>
                  <a:outerShdw blurRad="38100" dist="38100" dir="2700000" algn="tl">
                    <a:srgbClr val="C0C0C0"/>
                  </a:outerShdw>
                </a:effectLst>
                <a:latin typeface="Tahoma" pitchFamily="34" charset="0"/>
              </a:rPr>
              <a:t>ευρωπαϊκό επίπεδο</a:t>
            </a:r>
            <a:r>
              <a:rPr lang="el-GR" sz="2000" b="1" dirty="0">
                <a:effectLst>
                  <a:outerShdw blurRad="38100" dist="38100" dir="2700000" algn="tl">
                    <a:srgbClr val="C0C0C0"/>
                  </a:outerShdw>
                </a:effectLst>
                <a:latin typeface="Tahoma" pitchFamily="34" charset="0"/>
              </a:rPr>
              <a:t> εκτιμάται ότι μόνο το </a:t>
            </a:r>
            <a:r>
              <a:rPr lang="el-GR" sz="2000" b="1" dirty="0">
                <a:solidFill>
                  <a:schemeClr val="tx2"/>
                </a:solidFill>
                <a:effectLst>
                  <a:outerShdw blurRad="38100" dist="38100" dir="2700000" algn="tl">
                    <a:srgbClr val="C0C0C0"/>
                  </a:outerShdw>
                </a:effectLst>
                <a:latin typeface="Tahoma" pitchFamily="34" charset="0"/>
              </a:rPr>
              <a:t>0,9% των παιδιών με ειδικές εκπαιδευτικές ανάγκες ή αναπηρία</a:t>
            </a:r>
            <a:r>
              <a:rPr lang="el-GR" sz="2000" b="1" dirty="0">
                <a:effectLst>
                  <a:outerShdw blurRad="38100" dist="38100" dir="2700000" algn="tl">
                    <a:srgbClr val="C0C0C0"/>
                  </a:outerShdw>
                </a:effectLst>
                <a:latin typeface="Tahoma" pitchFamily="34" charset="0"/>
              </a:rPr>
              <a:t> είναι δύσκολο να συμμετέχει σε σχολεία γενικής αγωγής. </a:t>
            </a:r>
          </a:p>
          <a:p>
            <a:pPr algn="just" eaLnBrk="1" hangingPunct="1">
              <a:lnSpc>
                <a:spcPct val="90000"/>
              </a:lnSpc>
              <a:defRPr/>
            </a:pPr>
            <a:r>
              <a:rPr lang="el-GR" sz="2000" b="1" dirty="0">
                <a:effectLst>
                  <a:outerShdw blurRad="38100" dist="38100" dir="2700000" algn="tl">
                    <a:srgbClr val="C0C0C0"/>
                  </a:outerShdw>
                </a:effectLst>
                <a:latin typeface="Tahoma" pitchFamily="34" charset="0"/>
              </a:rPr>
              <a:t>Ωστόσο συνεχίζουν να υπάρχουν εμπόδια στην ένταξη των παιδιών με νοητική αναπηρία στο γενικό </a:t>
            </a:r>
            <a:r>
              <a:rPr lang="el-GR" sz="2000" b="1" dirty="0">
                <a:solidFill>
                  <a:schemeClr val="tx2"/>
                </a:solidFill>
                <a:effectLst>
                  <a:outerShdw blurRad="38100" dist="38100" dir="2700000" algn="tl">
                    <a:srgbClr val="C0C0C0"/>
                  </a:outerShdw>
                </a:effectLst>
                <a:latin typeface="Tahoma" pitchFamily="34" charset="0"/>
              </a:rPr>
              <a:t>ελληνικό εκπαιδευτικό σύστημα</a:t>
            </a:r>
            <a:r>
              <a:rPr lang="el-GR" sz="2000" b="1" dirty="0">
                <a:effectLst>
                  <a:outerShdw blurRad="38100" dist="38100" dir="2700000" algn="tl">
                    <a:srgbClr val="C0C0C0"/>
                  </a:outerShdw>
                </a:effectLst>
                <a:latin typeface="Tahoma" pitchFamily="34" charset="0"/>
              </a:rPr>
              <a:t> λόγω έλλειψης επαρκών ανθρώπινων, εκπαιδευτικών και οικονομικών πόρων, καθώς το σχολείο για όλους προϋποθέτει εξατομικευμένα εκπαιδευτικά προγράμματα για την κάλυψη των ατομικών αναγκών των μαθητών, εξειδικευμένο προσωπικό και κατάλληλο υλικοτεχνικό εξοπλισμό. </a:t>
            </a:r>
          </a:p>
          <a:p>
            <a:pPr eaLnBrk="1" hangingPunct="1">
              <a:lnSpc>
                <a:spcPct val="90000"/>
              </a:lnSpc>
              <a:defRPr/>
            </a:pPr>
            <a:endParaRPr lang="el-GR" sz="2000" b="1" dirty="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a:extLst>
              <a:ext uri="{FF2B5EF4-FFF2-40B4-BE49-F238E27FC236}">
                <a16:creationId xmlns:a16="http://schemas.microsoft.com/office/drawing/2014/main" xmlns="" id="{86DFFBBF-9797-4C45-810F-3E9CE28BCC5C}"/>
              </a:ext>
            </a:extLst>
          </p:cNvPr>
          <p:cNvSpPr>
            <a:spLocks noGrp="1" noChangeArrowheads="1"/>
          </p:cNvSpPr>
          <p:nvPr>
            <p:ph type="body" idx="1"/>
          </p:nvPr>
        </p:nvSpPr>
        <p:spPr>
          <a:xfrm>
            <a:off x="457200" y="1196975"/>
            <a:ext cx="8229600" cy="5040313"/>
          </a:xfrm>
        </p:spPr>
        <p:txBody>
          <a:bodyPr/>
          <a:lstStyle/>
          <a:p>
            <a:pPr algn="just" eaLnBrk="1" hangingPunct="1">
              <a:defRPr/>
            </a:pPr>
            <a:r>
              <a:rPr lang="el-GR" b="1" dirty="0">
                <a:effectLst>
                  <a:outerShdw blurRad="38100" dist="38100" dir="2700000" algn="tl">
                    <a:srgbClr val="C0C0C0"/>
                  </a:outerShdw>
                </a:effectLst>
                <a:latin typeface="Tahoma" pitchFamily="34" charset="0"/>
              </a:rPr>
              <a:t>Η φιλοσοφία της </a:t>
            </a:r>
            <a:r>
              <a:rPr lang="el-GR" b="1" dirty="0">
                <a:solidFill>
                  <a:schemeClr val="tx2"/>
                </a:solidFill>
                <a:effectLst>
                  <a:outerShdw blurRad="38100" dist="38100" dir="2700000" algn="tl">
                    <a:srgbClr val="C0C0C0"/>
                  </a:outerShdw>
                </a:effectLst>
                <a:latin typeface="Tahoma" pitchFamily="34" charset="0"/>
              </a:rPr>
              <a:t>ένταξης </a:t>
            </a:r>
            <a:r>
              <a:rPr lang="el-GR" b="1" dirty="0">
                <a:effectLst>
                  <a:outerShdw blurRad="38100" dist="38100" dir="2700000" algn="tl">
                    <a:srgbClr val="C0C0C0"/>
                  </a:outerShdw>
                </a:effectLst>
                <a:latin typeface="Tahoma" pitchFamily="34" charset="0"/>
              </a:rPr>
              <a:t>επηρέασε τη διαμόρφωση εκπαιδευτικών προγραμμάτων και διδακτικών πρακτικών. Στο πλαίσιο αυτών των απόψεων, ενισχύεται η προώθηση της πρόσβασης και της συμμετοχής των παιδιών με νοητική αναπηρία σε </a:t>
            </a:r>
            <a:r>
              <a:rPr lang="el-GR" b="1" dirty="0">
                <a:solidFill>
                  <a:schemeClr val="tx2"/>
                </a:solidFill>
                <a:effectLst>
                  <a:outerShdw blurRad="38100" dist="38100" dir="2700000" algn="tl">
                    <a:srgbClr val="C0C0C0"/>
                  </a:outerShdw>
                </a:effectLst>
                <a:latin typeface="Tahoma" pitchFamily="34" charset="0"/>
              </a:rPr>
              <a:t>γενικές τάξεις,</a:t>
            </a:r>
            <a:r>
              <a:rPr lang="el-GR" b="1" dirty="0">
                <a:effectLst>
                  <a:outerShdw blurRad="38100" dist="38100" dir="2700000" algn="tl">
                    <a:srgbClr val="C0C0C0"/>
                  </a:outerShdw>
                </a:effectLst>
                <a:latin typeface="Tahoma" pitchFamily="34" charset="0"/>
              </a:rPr>
              <a:t> αλλά και της παροχής </a:t>
            </a:r>
            <a:r>
              <a:rPr lang="el-GR" b="1" dirty="0">
                <a:solidFill>
                  <a:schemeClr val="tx2"/>
                </a:solidFill>
                <a:effectLst>
                  <a:outerShdw blurRad="38100" dist="38100" dir="2700000" algn="tl">
                    <a:srgbClr val="C0C0C0"/>
                  </a:outerShdw>
                </a:effectLst>
                <a:latin typeface="Tahoma" pitchFamily="34" charset="0"/>
              </a:rPr>
              <a:t>κατάλληλης υποστήριξης, αναλόγως των αναγκών των μαθητών.</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a:extLst>
              <a:ext uri="{FF2B5EF4-FFF2-40B4-BE49-F238E27FC236}">
                <a16:creationId xmlns:a16="http://schemas.microsoft.com/office/drawing/2014/main" xmlns="" id="{B055334D-B106-4AE8-9CD8-5907064A0627}"/>
              </a:ext>
            </a:extLst>
          </p:cNvPr>
          <p:cNvSpPr>
            <a:spLocks noGrp="1" noChangeArrowheads="1"/>
          </p:cNvSpPr>
          <p:nvPr>
            <p:ph type="body" idx="1"/>
          </p:nvPr>
        </p:nvSpPr>
        <p:spPr>
          <a:xfrm>
            <a:off x="323850" y="1125538"/>
            <a:ext cx="8362950" cy="5005387"/>
          </a:xfrm>
        </p:spPr>
        <p:txBody>
          <a:bodyPr/>
          <a:lstStyle/>
          <a:p>
            <a:pPr algn="just" eaLnBrk="1" hangingPunct="1">
              <a:lnSpc>
                <a:spcPct val="90000"/>
              </a:lnSpc>
              <a:defRPr/>
            </a:pPr>
            <a:r>
              <a:rPr lang="el-GR" sz="2400" b="1" dirty="0">
                <a:effectLst>
                  <a:outerShdw blurRad="38100" dist="38100" dir="2700000" algn="tl">
                    <a:srgbClr val="C0C0C0"/>
                  </a:outerShdw>
                </a:effectLst>
                <a:latin typeface="Tahoma" pitchFamily="34" charset="0"/>
              </a:rPr>
              <a:t>Οι δυσκολίες που αντιμετωπίζουν τα άτομα με νοητική αναπηρία στο επίπεδο της </a:t>
            </a:r>
            <a:r>
              <a:rPr lang="el-GR" sz="2400" b="1" dirty="0">
                <a:solidFill>
                  <a:schemeClr val="tx2"/>
                </a:solidFill>
                <a:effectLst>
                  <a:outerShdw blurRad="38100" dist="38100" dir="2700000" algn="tl">
                    <a:srgbClr val="C0C0C0"/>
                  </a:outerShdw>
                </a:effectLst>
                <a:latin typeface="Tahoma" pitchFamily="34" charset="0"/>
              </a:rPr>
              <a:t>προσαρμοστικής συμπεριφοράς,</a:t>
            </a:r>
            <a:r>
              <a:rPr lang="el-GR" sz="2400" b="1" dirty="0">
                <a:effectLst>
                  <a:outerShdw blurRad="38100" dist="38100" dir="2700000" algn="tl">
                    <a:srgbClr val="C0C0C0"/>
                  </a:outerShdw>
                </a:effectLst>
                <a:latin typeface="Tahoma" pitchFamily="34" charset="0"/>
              </a:rPr>
              <a:t> στρέφουν το ενδιαφέρον στην προώθηση της </a:t>
            </a:r>
            <a:r>
              <a:rPr lang="el-GR" sz="2400" b="1" dirty="0">
                <a:solidFill>
                  <a:schemeClr val="tx2"/>
                </a:solidFill>
                <a:effectLst>
                  <a:outerShdw blurRad="38100" dist="38100" dir="2700000" algn="tl">
                    <a:srgbClr val="C0C0C0"/>
                  </a:outerShdw>
                </a:effectLst>
                <a:latin typeface="Tahoma" pitchFamily="34" charset="0"/>
              </a:rPr>
              <a:t>κοινωνικής επάρκειας</a:t>
            </a:r>
            <a:r>
              <a:rPr lang="el-GR" sz="2400" b="1" dirty="0">
                <a:effectLst>
                  <a:outerShdw blurRad="38100" dist="38100" dir="2700000" algn="tl">
                    <a:srgbClr val="C0C0C0"/>
                  </a:outerShdw>
                </a:effectLst>
                <a:latin typeface="Tahoma" pitchFamily="34" charset="0"/>
              </a:rPr>
              <a:t> των ατόμων αυτών, στο πλαίσιο κατάλληλα σχεδιασμένων εκπαιδευτικών δραστηριοτήτων. Δίνεται έμφαση στη </a:t>
            </a:r>
            <a:r>
              <a:rPr lang="el-GR" sz="2400" b="1" dirty="0">
                <a:solidFill>
                  <a:schemeClr val="tx2"/>
                </a:solidFill>
                <a:effectLst>
                  <a:outerShdw blurRad="38100" dist="38100" dir="2700000" algn="tl">
                    <a:srgbClr val="C0C0C0"/>
                  </a:outerShdw>
                </a:effectLst>
                <a:latin typeface="Tahoma" pitchFamily="34" charset="0"/>
              </a:rPr>
              <a:t>διδασκαλία λειτουργικών δεξιοτήτων ζωής</a:t>
            </a:r>
            <a:r>
              <a:rPr lang="el-GR" sz="2400" b="1" dirty="0">
                <a:effectLst>
                  <a:outerShdw blurRad="38100" dist="38100" dir="2700000" algn="tl">
                    <a:srgbClr val="C0C0C0"/>
                  </a:outerShdw>
                </a:effectLst>
                <a:latin typeface="Tahoma" pitchFamily="34" charset="0"/>
              </a:rPr>
              <a:t> και στην προετοιμασία για </a:t>
            </a:r>
            <a:r>
              <a:rPr lang="el-GR" sz="2400" b="1" dirty="0">
                <a:solidFill>
                  <a:schemeClr val="tx2"/>
                </a:solidFill>
                <a:effectLst>
                  <a:outerShdw blurRad="38100" dist="38100" dir="2700000" algn="tl">
                    <a:srgbClr val="C0C0C0"/>
                  </a:outerShdw>
                </a:effectLst>
                <a:latin typeface="Tahoma" pitchFamily="34" charset="0"/>
              </a:rPr>
              <a:t>επιτυχημένη μετάβαση στην ενήλικη ζωή. </a:t>
            </a:r>
            <a:r>
              <a:rPr lang="el-GR" sz="2400" b="1" dirty="0">
                <a:effectLst>
                  <a:outerShdw blurRad="38100" dist="38100" dir="2700000" algn="tl">
                    <a:srgbClr val="C0C0C0"/>
                  </a:outerShdw>
                </a:effectLst>
                <a:latin typeface="Tahoma" pitchFamily="34" charset="0"/>
              </a:rPr>
              <a:t>Ενίσχυση κοινωνικών δεξιοτήτων και δεξιοτήτων καθημερινής διαβίωσης </a:t>
            </a:r>
            <a:r>
              <a:rPr lang="el-GR" sz="2400" b="1" i="1" dirty="0">
                <a:solidFill>
                  <a:schemeClr val="tx2"/>
                </a:solidFill>
                <a:effectLst>
                  <a:outerShdw blurRad="38100" dist="38100" dir="2700000" algn="tl">
                    <a:srgbClr val="C0C0C0"/>
                  </a:outerShdw>
                </a:effectLst>
                <a:latin typeface="Tahoma" pitchFamily="34" charset="0"/>
              </a:rPr>
              <a:t>(επικοινωνία, φιλικές σχέσεις, υπευθυνότητα, ανεξαρτησία, προσωπική υγιεινή, καθαριότητα, φροντίδα εξωτερικής εμφάνισης, διαχείριση συναισθημάτων και συγκρούσεων κ.ά.).</a:t>
            </a:r>
          </a:p>
          <a:p>
            <a:pPr algn="just" eaLnBrk="1" hangingPunct="1">
              <a:lnSpc>
                <a:spcPct val="90000"/>
              </a:lnSpc>
              <a:defRPr/>
            </a:pPr>
            <a:endParaRPr lang="el-GR" sz="2400" b="1" i="1" dirty="0">
              <a:solidFill>
                <a:schemeClr val="tx2"/>
              </a:solidFill>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a:extLst>
              <a:ext uri="{FF2B5EF4-FFF2-40B4-BE49-F238E27FC236}">
                <a16:creationId xmlns:a16="http://schemas.microsoft.com/office/drawing/2014/main" xmlns="" id="{1AD98AFD-5E1D-48C2-B0B2-9BC4DFF3A398}"/>
              </a:ext>
            </a:extLst>
          </p:cNvPr>
          <p:cNvSpPr>
            <a:spLocks noGrp="1" noChangeArrowheads="1"/>
          </p:cNvSpPr>
          <p:nvPr>
            <p:ph type="body" idx="1"/>
          </p:nvPr>
        </p:nvSpPr>
        <p:spPr>
          <a:xfrm>
            <a:off x="0" y="549275"/>
            <a:ext cx="8820150" cy="5903913"/>
          </a:xfrm>
        </p:spPr>
        <p:txBody>
          <a:bodyPr/>
          <a:lstStyle/>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Έμφαση στα ενδιαφέροντα, στις εμπειρίες και στις ιδιαιτερότητες</a:t>
            </a:r>
            <a:r>
              <a:rPr lang="el-GR" sz="2000" b="1">
                <a:effectLst>
                  <a:outerShdw blurRad="38100" dist="38100" dir="2700000" algn="tl">
                    <a:srgbClr val="C0C0C0"/>
                  </a:outerShdw>
                </a:effectLst>
                <a:latin typeface="Tahoma" pitchFamily="34" charset="0"/>
              </a:rPr>
              <a:t> του μαθητή (μαθησιακό προφίλ). </a:t>
            </a:r>
          </a:p>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Παροχή κατάλληλων κινήτρων μάθησης</a:t>
            </a:r>
            <a:r>
              <a:rPr lang="el-GR" sz="2000" b="1">
                <a:effectLst>
                  <a:outerShdw blurRad="38100" dist="38100" dir="2700000" algn="tl">
                    <a:srgbClr val="C0C0C0"/>
                  </a:outerShdw>
                </a:effectLst>
                <a:latin typeface="Tahoma" pitchFamily="34" charset="0"/>
              </a:rPr>
              <a:t> για ενεργητική συμμετοχή και βίωση επιτυχίας. Η διδακτική πράξη να έχει νόημα για τον ίδιο.</a:t>
            </a:r>
          </a:p>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Λειτουργικός σχεδιασμός διδακτικών στόχων,</a:t>
            </a:r>
            <a:r>
              <a:rPr lang="el-GR" sz="2000" b="1">
                <a:effectLst>
                  <a:outerShdw blurRad="38100" dist="38100" dir="2700000" algn="tl">
                    <a:srgbClr val="C0C0C0"/>
                  </a:outerShdw>
                </a:effectLst>
                <a:latin typeface="Tahoma" pitchFamily="34" charset="0"/>
              </a:rPr>
              <a:t> διαφοροποιημένη διδασκαλία και δυναμική αξιολόγηση.</a:t>
            </a:r>
          </a:p>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Διδασκαλία μέσω συνομηλίκων και χρήση της νέας τεχνολογίας</a:t>
            </a:r>
            <a:r>
              <a:rPr lang="el-GR" sz="2000" b="1">
                <a:effectLst>
                  <a:outerShdw blurRad="38100" dist="38100" dir="2700000" algn="tl">
                    <a:srgbClr val="C0C0C0"/>
                  </a:outerShdw>
                </a:effectLst>
                <a:latin typeface="Tahoma" pitchFamily="34" charset="0"/>
              </a:rPr>
              <a:t> στην εκπαίδευση (χρήση συνεργατικών στρατηγικών μάθησης).</a:t>
            </a:r>
          </a:p>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Διδασκαλία γνωστικών στρατηγικών μάθησης και γενίκευση δεξιοτήτων</a:t>
            </a:r>
            <a:r>
              <a:rPr lang="el-GR" sz="2000" b="1">
                <a:effectLst>
                  <a:outerShdw blurRad="38100" dist="38100" dir="2700000" algn="tl">
                    <a:srgbClr val="C0C0C0"/>
                  </a:outerShdw>
                </a:effectLst>
                <a:latin typeface="Tahoma" pitchFamily="34" charset="0"/>
              </a:rPr>
              <a:t> σε πραγματικές συνθήκες στην καθημερινή ζωή.</a:t>
            </a:r>
          </a:p>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Ενίσχυση αυτοπεποίθησης, αποδοχής από τους άλλους,</a:t>
            </a:r>
            <a:r>
              <a:rPr lang="el-GR" sz="2000" b="1">
                <a:effectLst>
                  <a:outerShdw blurRad="38100" dist="38100" dir="2700000" algn="tl">
                    <a:srgbClr val="C0C0C0"/>
                  </a:outerShdw>
                </a:effectLst>
                <a:latin typeface="Tahoma" pitchFamily="34" charset="0"/>
              </a:rPr>
              <a:t> προώθηση συνεργασίας, οργάνωση ομαδικών δραστηριοτήτων, ανάληψη πρωτοβουλιών.</a:t>
            </a:r>
          </a:p>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Κατάλληλη οργάνωση τάξης</a:t>
            </a:r>
            <a:r>
              <a:rPr lang="el-GR" sz="2000" b="1">
                <a:effectLst>
                  <a:outerShdw blurRad="38100" dist="38100" dir="2700000" algn="tl">
                    <a:srgbClr val="C0C0C0"/>
                  </a:outerShdw>
                </a:effectLst>
                <a:latin typeface="Tahoma" pitchFamily="34" charset="0"/>
              </a:rPr>
              <a:t> ως προς τη λειτουργικότητα, το χώρο, τα υλικά, την υποδομή.</a:t>
            </a:r>
          </a:p>
          <a:p>
            <a:pPr algn="just" eaLnBrk="1" hangingPunct="1">
              <a:lnSpc>
                <a:spcPct val="95000"/>
              </a:lnSpc>
              <a:defRPr/>
            </a:pPr>
            <a:r>
              <a:rPr lang="el-GR" sz="2000" b="1">
                <a:solidFill>
                  <a:schemeClr val="tx2"/>
                </a:solidFill>
                <a:effectLst>
                  <a:outerShdw blurRad="38100" dist="38100" dir="2700000" algn="tl">
                    <a:srgbClr val="C0C0C0"/>
                  </a:outerShdw>
                </a:effectLst>
                <a:latin typeface="Tahoma" pitchFamily="34" charset="0"/>
              </a:rPr>
              <a:t>Προσαρμογές διδασκαλίας</a:t>
            </a:r>
            <a:r>
              <a:rPr lang="el-GR" sz="2000" b="1">
                <a:effectLst>
                  <a:outerShdw blurRad="38100" dist="38100" dir="2700000" algn="tl">
                    <a:srgbClr val="C0C0C0"/>
                  </a:outerShdw>
                </a:effectLst>
                <a:latin typeface="Tahoma" pitchFamily="34" charset="0"/>
              </a:rPr>
              <a:t> ανάλογα με τις ανάγκες των μαθητών (π.χ. προφορικές ή γραπτές οδηγίες, εικόνες, γραφήματα, ιστορίες, βιωματικές ασκήσεις κ.ά.).</a:t>
            </a:r>
          </a:p>
          <a:p>
            <a:pPr algn="just" eaLnBrk="1" hangingPunct="1">
              <a:lnSpc>
                <a:spcPct val="95000"/>
              </a:lnSpc>
              <a:defRPr/>
            </a:pPr>
            <a:endParaRPr lang="el-GR" sz="2000" b="1">
              <a:effectLst>
                <a:outerShdw blurRad="38100" dist="38100" dir="2700000" algn="tl">
                  <a:srgbClr val="C0C0C0"/>
                </a:outerShdw>
              </a:effectLst>
              <a:latin typeface="Tahoma" pitchFamily="34" charset="0"/>
            </a:endParaRPr>
          </a:p>
          <a:p>
            <a:pPr algn="just" eaLnBrk="1" hangingPunct="1">
              <a:lnSpc>
                <a:spcPct val="80000"/>
              </a:lnSpc>
              <a:defRPr/>
            </a:pPr>
            <a:endParaRPr lang="el-GR" sz="2000" b="1">
              <a:effectLst>
                <a:outerShdw blurRad="38100" dist="38100" dir="2700000" algn="tl">
                  <a:srgbClr val="C0C0C0"/>
                </a:outerShdw>
              </a:effectLst>
              <a:latin typeface="Tahoma" pitchFamily="34" charset="0"/>
            </a:endParaRPr>
          </a:p>
          <a:p>
            <a:pPr eaLnBrk="1" hangingPunct="1">
              <a:lnSpc>
                <a:spcPct val="80000"/>
              </a:lnSpc>
              <a:defRPr/>
            </a:pPr>
            <a:endParaRPr lang="el-GR" sz="2000" b="1">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Δίκτυο">
  <a:themeElements>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897</TotalTime>
  <Words>3171</Words>
  <Application>Microsoft Office PowerPoint</Application>
  <PresentationFormat>On-screen Show (4:3)</PresentationFormat>
  <Paragraphs>204</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Wingdings</vt:lpstr>
      <vt:lpstr>Calibri</vt:lpstr>
      <vt:lpstr>Georgia</vt:lpstr>
      <vt:lpstr>Tahoma</vt:lpstr>
      <vt:lpstr>Δίκτυο</vt:lpstr>
      <vt:lpstr> ΕΚΠΑΙΔΕΥΣΗ , ΚΑΤΑΡΤΙΣΗ ΚΑΙ ΠΡΟΩΘΗΣΗ ΣΤΗΝ ΑΠΑΣΧΟΛΗΣΗ ΑΤΟΜΩΝ ΜΕ ΝΟΗΤΙΚΗ ΑΝΑΠΗΡΙΑ</vt:lpstr>
      <vt:lpstr>Ενταξιακές Πρακτικές</vt:lpstr>
      <vt:lpstr>Slide 3</vt:lpstr>
      <vt:lpstr>Slide 4</vt:lpstr>
      <vt:lpstr>Slide 5</vt:lpstr>
      <vt:lpstr>ΕΚΠΑΙΔΕΥΣΗ ΑΤΟΜΩΝ ΜΕ ΝΟΗΤΙΚΗ ΑΝΑΠΗΡΙΑ</vt:lpstr>
      <vt:lpstr>Slide 7</vt:lpstr>
      <vt:lpstr>Slide 8</vt:lpstr>
      <vt:lpstr>Slide 9</vt:lpstr>
      <vt:lpstr>ΓΕΝΕΤΙΚΑ ΣΥΝΔΡΟΜΑ ΝΟΗΤΙΚΗΣ ΚΑΘΥΣΤΕΡΗΣΗΣ ΚΑΙ ΕΙΔΙΚΗ ΕΚΠΑΙΔΕΥΣΗ</vt:lpstr>
      <vt:lpstr>ΣΥΝΔΡΟΜΟ ΕΥΘΡΑΥΣΤΟΥ Χ ΧΡΩΜΟΣΩΜΑΤΟΣ </vt:lpstr>
      <vt:lpstr>ΕΚΠΑΙΔΕΥΤΙΚΕΣ ΠΑΡΕΜΒΑΣΕΙΣ</vt:lpstr>
      <vt:lpstr>ΣΥΝΔΡΟΜΟ PRADER-WILLI</vt:lpstr>
      <vt:lpstr>ΕΚΠΑΙΔΕΥΤΙΚΕΣ ΠΑΡΕΜΒΑΣΕΙΣ</vt:lpstr>
      <vt:lpstr>ΣΥΝΔΡΟΜΟ WILLIAMS </vt:lpstr>
      <vt:lpstr>ΕΚΠΑΙΔΕΥΤΙΚΕΣ ΠΑΡΕΜΒΑΣΕΙΣ</vt:lpstr>
      <vt:lpstr>ΣΥΝΔΡΟΜΟ DOWN</vt:lpstr>
      <vt:lpstr>ΕΚΠΑΙΔΕΥΤΙΚΕΣ ΠΑΡΕΜΒΑΣΕΙΣ</vt:lpstr>
      <vt:lpstr>ΕΚΠΑΙΔΕΥΣΗ, ΚΑΤΑΡΤΙΣΗ ΚΑΙ ΠΡΟΩΘΗΣΗ      ΣΤΗΝ ΑΠΑΣΧΟΛΗΣΗ ΑΤΟΜΩΝ ΜΕ  ΝΟΗΤΙΚΗ ΑΝΑΠΗΡΙΑ</vt:lpstr>
      <vt:lpstr>Slide 20</vt:lpstr>
      <vt:lpstr>Slide 21</vt:lpstr>
      <vt:lpstr>Slide 22</vt:lpstr>
      <vt:lpstr>Slide 23</vt:lpstr>
      <vt:lpstr>Slide 24</vt:lpstr>
      <vt:lpstr>Slide 25</vt:lpstr>
      <vt:lpstr>Slide 26</vt:lpstr>
      <vt:lpstr>Slide 27</vt:lpstr>
      <vt:lpstr>Slide 28</vt:lpstr>
      <vt:lpstr>Slide 29</vt:lpstr>
      <vt:lpstr>Slide 30</vt:lpstr>
      <vt:lpstr>Σημαντικά εμπόδια για την επαγγελματική εκπαίδευση και απασχόληση των ατόμων με νοητική αναπηρία στην Ευρωπαϊκή Ένωση</vt:lpstr>
      <vt:lpstr> Κύριοι λόγοι για τους οποίους η πλειοψηφία των ατόμων με νοητική αναπηρία, είτε είναι άνεργοι, είτε μένουν σε αδράνεια</vt:lpstr>
      <vt:lpstr>Επαγγελματική εκπαίδευση και  αποκατάσταση στην Ελλάδα</vt:lpstr>
      <vt:lpstr>Slide 34</vt:lpstr>
      <vt:lpstr>Slide 35</vt:lpstr>
      <vt:lpstr>Συμβουλευτική Υποστήριξη</vt:lpstr>
      <vt:lpstr>Συμβουλευτική Υποστήριξη</vt:lpstr>
      <vt:lpstr>Οι δράσεις Ψυχοκοινωνικής Υποστήριξης </vt:lpstr>
      <vt:lpstr>Slide 39</vt:lpstr>
      <vt:lpstr>ΜΕΛΕΤΗ ΠΕΡΙΠΤΩΣΗΣ</vt:lpstr>
      <vt:lpstr>Slide 41</vt:lpstr>
      <vt:lpstr>Slide 42</vt:lpstr>
      <vt:lpstr>ΠΡΟΤΕΙΝΟΜΕΝΗ ΒΙΒΛΙΟΓΡΑΦΙΑ</vt:lpstr>
    </vt:vector>
  </TitlesOfParts>
  <Company>ΥΠΕΠΘ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ΣΥΜΒΟΥΛΕΥΤΙΚΗ ΣΕ ΘΕΜΑΤΑ ΑΤΟΜΩΝ ΜΕ ΕΙΔΙΚΕΣ ΑΝΑΓΚΕΣ ΚΑΙ ΣΤΗΡΙΞΗ ΤΟΥΣ ΚΑΤΑ ΤΗΝ ΕΠΑΓΓΕΛΜΑΤΙΚΗ ΕΝΤΑΞΗ</dc:title>
  <dc:creator>Administrator</dc:creator>
  <cp:lastModifiedBy>User</cp:lastModifiedBy>
  <cp:revision>360</cp:revision>
  <dcterms:created xsi:type="dcterms:W3CDTF">2007-03-19T10:51:41Z</dcterms:created>
  <dcterms:modified xsi:type="dcterms:W3CDTF">2018-03-17T15:27:21Z</dcterms:modified>
</cp:coreProperties>
</file>