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257" r:id="rId3"/>
    <p:sldId id="258" r:id="rId4"/>
    <p:sldId id="260" r:id="rId5"/>
    <p:sldId id="261" r:id="rId6"/>
    <p:sldId id="262" r:id="rId7"/>
    <p:sldId id="283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9" r:id="rId24"/>
    <p:sldId id="277" r:id="rId25"/>
    <p:sldId id="285" r:id="rId26"/>
    <p:sldId id="278" r:id="rId27"/>
    <p:sldId id="259" r:id="rId28"/>
    <p:sldId id="280" r:id="rId29"/>
    <p:sldId id="282" r:id="rId30"/>
    <p:sldId id="281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" y="18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εξήγηση της άσκησης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8F9C-024F-44A2-A589-1E82A3363A8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BD4B-AAE4-4E38-8924-5A844C50C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55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εξήγηση της άσκησης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E3F6-0CF8-4232-8520-D95FA5B77DD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C887-4502-495A-B44B-56CE8861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70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εξήγηση της άσκησης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εξήγηση της άσκησης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εξήγηση της άσκησης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1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8889-BEF0-4EDB-B7CE-F1BC40FD091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7EEC-F0C4-43E0-99AA-A5D98DA76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dyculkin.com/category/comics-2" TargetMode="External"/><Relationship Id="rId2" Type="http://schemas.openxmlformats.org/officeDocument/2006/relationships/hyperlink" Target="http://www.jodyculki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dyculkin.com/comics-2/introduction-to-arduino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1omathimaArduino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Μάθημα 3 και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Εισαγωγή στο </a:t>
            </a:r>
            <a:r>
              <a:rPr lang="el-GR" dirty="0"/>
              <a:t>Α</a:t>
            </a:r>
            <a:r>
              <a:rPr lang="en-US" dirty="0" err="1" smtClean="0"/>
              <a:t>rduino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Α</a:t>
            </a:r>
            <a:r>
              <a:rPr lang="en-US" dirty="0" err="1"/>
              <a:t>rduino</a:t>
            </a:r>
            <a:r>
              <a:rPr lang="en-US" dirty="0"/>
              <a:t> </a:t>
            </a:r>
            <a:r>
              <a:rPr lang="el-GR" dirty="0"/>
              <a:t>ως εργαλείο μέτρησης </a:t>
            </a:r>
            <a:r>
              <a:rPr lang="el-GR" dirty="0" smtClean="0"/>
              <a:t>Φυσικών Μεγεθών.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5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</a:t>
            </a:r>
            <a:r>
              <a:rPr lang="en-US" sz="2800" dirty="0" smtClean="0"/>
              <a:t>led. </a:t>
            </a:r>
            <a:r>
              <a:rPr lang="el-GR" sz="2800" dirty="0" smtClean="0"/>
              <a:t>Ανάβει μόνο αν συνδεθεί σωστά στην πηγή!!!</a:t>
            </a:r>
            <a:endParaRPr lang="en-US" sz="2800" dirty="0" smtClean="0"/>
          </a:p>
          <a:p>
            <a:r>
              <a:rPr lang="el-GR" sz="2800" dirty="0" smtClean="0"/>
              <a:t>Ή στις </a:t>
            </a:r>
            <a:r>
              <a:rPr lang="el-GR" sz="2800" dirty="0"/>
              <a:t>θύρες του </a:t>
            </a:r>
            <a:r>
              <a:rPr lang="en-US" sz="2800" dirty="0" err="1"/>
              <a:t>arduino</a:t>
            </a:r>
            <a:r>
              <a:rPr lang="en-US" sz="2800" dirty="0"/>
              <a:t>!!!!</a:t>
            </a:r>
            <a:endParaRPr lang="el-GR" sz="2800" dirty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9"/>
          <a:stretch/>
        </p:blipFill>
        <p:spPr>
          <a:xfrm rot="16200000">
            <a:off x="680882" y="2999637"/>
            <a:ext cx="3231803" cy="4118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17091"/>
            <a:ext cx="2504877" cy="4453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1632" y="3190092"/>
            <a:ext cx="4141604" cy="30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390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485364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Breadboard.</a:t>
            </a:r>
          </a:p>
          <a:p>
            <a:r>
              <a:rPr lang="el-GR" sz="2800" dirty="0" smtClean="0"/>
              <a:t>Το χρησημοποιούμε για να κόβουμε ψωμί.</a:t>
            </a:r>
          </a:p>
          <a:p>
            <a:r>
              <a:rPr lang="el-GR" sz="2800" dirty="0" smtClean="0"/>
              <a:t>Κάποιος σκέφτηκε να στήσει πάνω και τα κυκλώματα για να είναι ποιο σταθερά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1026" name="Picture 2" descr="SparkFun Mini Bread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461"/>
            <a:ext cx="5715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215">
            <a:off x="5592542" y="4005610"/>
            <a:ext cx="34477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Breadboard.</a:t>
            </a:r>
          </a:p>
          <a:p>
            <a:r>
              <a:rPr lang="el-GR" sz="2800" dirty="0" smtClean="0"/>
              <a:t>Κι από τότε το </a:t>
            </a:r>
            <a:r>
              <a:rPr lang="en-US" sz="2800" dirty="0" smtClean="0"/>
              <a:t>breadboard </a:t>
            </a:r>
            <a:r>
              <a:rPr lang="el-GR" sz="2800" dirty="0" smtClean="0"/>
              <a:t>εξελίχθηκε!!!!</a:t>
            </a:r>
            <a:r>
              <a:rPr lang="en-US" sz="2800" dirty="0" smtClean="0"/>
              <a:t> </a:t>
            </a:r>
          </a:p>
          <a:p>
            <a:r>
              <a:rPr lang="el-GR" sz="2800" dirty="0" smtClean="0"/>
              <a:t>Έγινε πλαστικό (μονωτής) με τρυπούλες που κρύβουν μέσα τους μεταλικά ελάσματα (αγωγοί) ώστε να μη χρειάζονται πια καλώδια για να συνδέουμε τα στοιχεία του κυκλώματος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46753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Εικόνες από: </a:t>
            </a:r>
            <a:r>
              <a:rPr lang="en-US" dirty="0"/>
              <a:t>https://learn.sparkfun.com/tutorials/how-to-use-a-breadboard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Breadboard.</a:t>
            </a:r>
            <a:r>
              <a:rPr lang="el-GR" sz="2800" dirty="0" smtClean="0"/>
              <a:t> Εξελίχθηκε ώστε να μη χρειάζονται πια καλώδια για να συνδέουμε τα στοιχεία του κυκλώματος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8"/>
          <a:stretch/>
        </p:blipFill>
        <p:spPr>
          <a:xfrm rot="5400000">
            <a:off x="2712756" y="1938618"/>
            <a:ext cx="5043055" cy="514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55976" y="4431144"/>
            <a:ext cx="504056" cy="1294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574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Breadboard.</a:t>
            </a:r>
            <a:r>
              <a:rPr lang="el-GR" sz="2800" dirty="0" smtClean="0"/>
              <a:t> Εξελίχθηκε ώστε να μη χρειάζονται πια καλώδια για να συνδέουμε τα στοιχεία του κυκλώματος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6417">
            <a:off x="-37628" y="3294401"/>
            <a:ext cx="32956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14" y="2420888"/>
            <a:ext cx="5756886" cy="44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709" y="6402752"/>
            <a:ext cx="2676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introduction-to-</a:t>
            </a:r>
            <a:r>
              <a:rPr lang="en-US" sz="1200" i="1" dirty="0" err="1"/>
              <a:t>arduino</a:t>
            </a:r>
            <a:r>
              <a:rPr lang="el-GR" sz="1200" i="1" dirty="0"/>
              <a:t> της </a:t>
            </a:r>
            <a:r>
              <a:rPr lang="en-US" sz="1200" i="1" dirty="0"/>
              <a:t>Jody </a:t>
            </a:r>
            <a:r>
              <a:rPr lang="en-US" sz="1200" i="1" dirty="0" err="1"/>
              <a:t>Culkin</a:t>
            </a:r>
            <a:r>
              <a:rPr lang="en-US" sz="1200" i="1" dirty="0"/>
              <a:t>.</a:t>
            </a:r>
            <a:endParaRPr lang="el-GR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88" y="281423"/>
            <a:ext cx="331236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Στήνουμε λοιπόν ένα απλό </a:t>
            </a:r>
            <a:r>
              <a:rPr lang="en-US" sz="2800" dirty="0" smtClean="0"/>
              <a:t>- </a:t>
            </a:r>
            <a:r>
              <a:rPr lang="el-GR" sz="2800" dirty="0" smtClean="0"/>
              <a:t>πολύ απλό κύκλωμα με ένα μόνο </a:t>
            </a:r>
            <a:r>
              <a:rPr lang="en-US" sz="2800" dirty="0" smtClean="0"/>
              <a:t>led </a:t>
            </a:r>
            <a:r>
              <a:rPr lang="el-GR" sz="2800" dirty="0" smtClean="0"/>
              <a:t>πάνω στο </a:t>
            </a:r>
            <a:r>
              <a:rPr lang="en-US" sz="2800" dirty="0" smtClean="0"/>
              <a:t>breadboard.</a:t>
            </a:r>
            <a:endParaRPr lang="el-GR" sz="2800" dirty="0" smtClean="0"/>
          </a:p>
          <a:p>
            <a:r>
              <a:rPr lang="el-GR" sz="2800" dirty="0" smtClean="0"/>
              <a:t>Δεν ξεχνάμε όμως όσο μπορούμε να συνδέουμε μια αντίσταση σε σειρά με το </a:t>
            </a:r>
            <a:r>
              <a:rPr lang="en-US" sz="2800" dirty="0" smtClean="0"/>
              <a:t>led </a:t>
            </a:r>
            <a:r>
              <a:rPr lang="el-GR" sz="2800" dirty="0" smtClean="0"/>
              <a:t>ώστε να το προστατέψουμε να μην καεί.</a:t>
            </a:r>
            <a:endParaRPr lang="en-US" sz="2800" dirty="0" smtClean="0"/>
          </a:p>
          <a:p>
            <a:r>
              <a:rPr lang="el-GR" sz="2800" dirty="0" smtClean="0"/>
              <a:t>Φυσικά για να ανάψει χρειάζεται και η πηγή.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22879"/>
          <a:stretch/>
        </p:blipFill>
        <p:spPr>
          <a:xfrm>
            <a:off x="3721287" y="1052736"/>
            <a:ext cx="54864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r="4849" b="10000"/>
          <a:stretch/>
        </p:blipFill>
        <p:spPr>
          <a:xfrm>
            <a:off x="2555776" y="2228106"/>
            <a:ext cx="6580911" cy="462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74" y="692696"/>
            <a:ext cx="5458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Αντικαθιστώντας την μπαταρία με το </a:t>
            </a:r>
            <a:r>
              <a:rPr lang="en-US" sz="2800" dirty="0" smtClean="0"/>
              <a:t>Arduino</a:t>
            </a:r>
            <a:r>
              <a:rPr lang="el-GR" sz="2800" dirty="0" smtClean="0"/>
              <a:t>, τρόπος πρώτος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22879"/>
          <a:stretch/>
        </p:blipFill>
        <p:spPr>
          <a:xfrm>
            <a:off x="265375" y="3947577"/>
            <a:ext cx="2318048" cy="21731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16416" y="3947577"/>
            <a:ext cx="611560" cy="84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5535" y="4372364"/>
            <a:ext cx="484731" cy="49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5536" y="4966501"/>
            <a:ext cx="484731" cy="6227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46231" y="4802114"/>
            <a:ext cx="484731" cy="6227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3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8575" y="1052736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Αντικαθιστώντας την μπαταρία με το </a:t>
            </a:r>
            <a:r>
              <a:rPr lang="en-US" sz="2800" dirty="0" smtClean="0"/>
              <a:t>Arduino</a:t>
            </a:r>
            <a:r>
              <a:rPr lang="el-GR" sz="2800" dirty="0" smtClean="0"/>
              <a:t>, τρόπος πρώτος: </a:t>
            </a:r>
            <a:r>
              <a:rPr lang="en-US" sz="2800" dirty="0" smtClean="0"/>
              <a:t>Led </a:t>
            </a:r>
            <a:r>
              <a:rPr lang="el-GR" sz="2800" dirty="0" smtClean="0"/>
              <a:t>σταθερά αναμένο.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22879"/>
          <a:stretch/>
        </p:blipFill>
        <p:spPr>
          <a:xfrm>
            <a:off x="5717232" y="4182668"/>
            <a:ext cx="2318048" cy="2173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762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175" y="470435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Αντικαθιστώντας την μπαταρία με το </a:t>
            </a:r>
            <a:r>
              <a:rPr lang="en-US" sz="2800" dirty="0" smtClean="0"/>
              <a:t>Arduino</a:t>
            </a:r>
            <a:r>
              <a:rPr lang="el-GR" sz="2800" dirty="0" smtClean="0"/>
              <a:t>, τρόπος δεύτερος: με πρόγραμμα ελέγχουμε την συμπεριφορά του </a:t>
            </a:r>
            <a:r>
              <a:rPr lang="en-US" sz="2800" dirty="0" smtClean="0"/>
              <a:t>led</a:t>
            </a:r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22879"/>
          <a:stretch/>
        </p:blipFill>
        <p:spPr>
          <a:xfrm>
            <a:off x="265375" y="3947577"/>
            <a:ext cx="2318048" cy="2173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3" b="6060"/>
          <a:stretch/>
        </p:blipFill>
        <p:spPr>
          <a:xfrm>
            <a:off x="5286375" y="2420888"/>
            <a:ext cx="3857625" cy="38238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732240" y="980728"/>
            <a:ext cx="482947" cy="2966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4640" y="1133128"/>
            <a:ext cx="1287760" cy="2966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2240" y="8367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Θύρα 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72400" y="10213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60579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78431"/>
            <a:ext cx="28803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περιβάλλον προγραμματισμού του </a:t>
            </a:r>
            <a:r>
              <a:rPr lang="en-US" sz="2800" dirty="0" smtClean="0"/>
              <a:t>Arduino </a:t>
            </a:r>
            <a:r>
              <a:rPr lang="el-GR" sz="2800" dirty="0" smtClean="0"/>
              <a:t>(</a:t>
            </a:r>
            <a:r>
              <a:rPr lang="en-US" sz="2800" dirty="0" smtClean="0"/>
              <a:t>IDE </a:t>
            </a:r>
            <a:r>
              <a:rPr lang="el-GR" sz="2800" dirty="0" smtClean="0"/>
              <a:t>του </a:t>
            </a:r>
            <a:r>
              <a:rPr lang="en-US" sz="2800" dirty="0" smtClean="0"/>
              <a:t>Arduino) </a:t>
            </a:r>
            <a:r>
              <a:rPr lang="el-GR" sz="2800" dirty="0" smtClean="0"/>
              <a:t>μας έδωσε τη δυνατότητα να ελέγχουμε πότε ανάβει και πότε σβήνει το </a:t>
            </a:r>
            <a:r>
              <a:rPr lang="en-US" sz="2800" dirty="0" smtClean="0"/>
              <a:t>led.</a:t>
            </a:r>
            <a:endParaRPr lang="el-GR" sz="2800" dirty="0" smtClean="0"/>
          </a:p>
          <a:p>
            <a:r>
              <a:rPr lang="el-GR" sz="2800" dirty="0" smtClean="0"/>
              <a:t>Τα προγράμματα που φτιάχνουμε εδώ τα αποκαλούμε «σχέδια».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938736" cy="38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400" i="1" dirty="0"/>
              <a:t>(</a:t>
            </a:r>
            <a:r>
              <a:rPr lang="el-GR" sz="2400" i="1" dirty="0" smtClean="0"/>
              <a:t>συνέχεια….)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Αφού εξηγήσαμε την άσκηση που εκτελέσαμε, στον χρόνο που μας απομένει, ας επεκτείνουμε τις γνώσεις μας.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5018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Ά</a:t>
            </a:r>
            <a:r>
              <a:rPr lang="el-GR" dirty="0" smtClean="0"/>
              <a:t>λλα προγραμματιστικά περιβάλλοντα για το </a:t>
            </a:r>
            <a:r>
              <a:rPr lang="en-US" dirty="0" smtClean="0"/>
              <a:t>Arduino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60579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836107"/>
            <a:ext cx="2880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</a:t>
            </a:r>
            <a:r>
              <a:rPr lang="el-GR" sz="2800" dirty="0" smtClean="0"/>
              <a:t>αρόλο που το περιβάλλον </a:t>
            </a:r>
            <a:r>
              <a:rPr lang="en-US" sz="2800" dirty="0" smtClean="0"/>
              <a:t>IDE 4 Arduino </a:t>
            </a:r>
            <a:r>
              <a:rPr lang="el-GR" sz="2800" dirty="0" smtClean="0"/>
              <a:t>δεν είναι δύσκολο για εμάς, είναι δύσκολο για μαθητές Δημοτικού.</a:t>
            </a:r>
            <a:endParaRPr lang="en-US" sz="2800" dirty="0" smtClean="0"/>
          </a:p>
          <a:p>
            <a:r>
              <a:rPr lang="el-GR" sz="2800" dirty="0" smtClean="0"/>
              <a:t>Υπάρχουν εναλλακτικές λύσεις;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5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Εναλλακτική λύση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:</a:t>
            </a:r>
          </a:p>
          <a:p>
            <a:r>
              <a:rPr lang="en-US" sz="2800" dirty="0" err="1" smtClean="0"/>
              <a:t>Ardublock</a:t>
            </a:r>
            <a:r>
              <a:rPr lang="en-US" sz="2800" dirty="0" smtClean="0"/>
              <a:t>.</a:t>
            </a:r>
          </a:p>
          <a:p>
            <a:r>
              <a:rPr lang="el-GR" sz="2800" dirty="0" smtClean="0"/>
              <a:t>Ανοίξτε το </a:t>
            </a:r>
            <a:r>
              <a:rPr lang="en-US" sz="2800" dirty="0" err="1"/>
              <a:t>Ardublock</a:t>
            </a:r>
            <a:r>
              <a:rPr lang="en-US" sz="2800" dirty="0"/>
              <a:t> </a:t>
            </a:r>
            <a:r>
              <a:rPr lang="el-GR" sz="2800" dirty="0" smtClean="0"/>
              <a:t>από τα εργαλεία του </a:t>
            </a:r>
            <a:r>
              <a:rPr lang="en-US" sz="2800" dirty="0" smtClean="0"/>
              <a:t>IDE </a:t>
            </a:r>
            <a:r>
              <a:rPr lang="el-GR" sz="2800" dirty="0" smtClean="0"/>
              <a:t>του </a:t>
            </a:r>
            <a:r>
              <a:rPr lang="en-US" sz="2800" dirty="0" smtClean="0"/>
              <a:t>Arduino </a:t>
            </a:r>
            <a:r>
              <a:rPr lang="el-GR" sz="2800" dirty="0" smtClean="0"/>
              <a:t>και δοκιμάστε το.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7" b="27579"/>
          <a:stretch/>
        </p:blipFill>
        <p:spPr bwMode="auto">
          <a:xfrm>
            <a:off x="3246076" y="1412776"/>
            <a:ext cx="5921829" cy="5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730308" cy="1143000"/>
          </a:xfrm>
        </p:spPr>
        <p:txBody>
          <a:bodyPr>
            <a:normAutofit/>
          </a:bodyPr>
          <a:lstStyle/>
          <a:p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Ά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λλα προγραμματιστικά περιβάλλοντα για το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Ardublock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91680" y="54868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Εναλλακτική λύση 1</a:t>
            </a:r>
            <a:r>
              <a:rPr lang="el-GR" sz="2800" baseline="30000" dirty="0" smtClean="0"/>
              <a:t>η</a:t>
            </a:r>
            <a:r>
              <a:rPr lang="en-US" sz="2800" baseline="300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Ardublock</a:t>
            </a:r>
            <a:r>
              <a:rPr lang="en-US" sz="28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2317"/>
            <a:ext cx="6912768" cy="501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730308" cy="1143000"/>
          </a:xfrm>
        </p:spPr>
        <p:txBody>
          <a:bodyPr>
            <a:normAutofit/>
          </a:bodyPr>
          <a:lstStyle/>
          <a:p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Ά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λλα προγραμματιστικά περιβάλλοντα για το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Ardublock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91680" y="54868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Εναλλακτική λύση 2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:</a:t>
            </a:r>
          </a:p>
          <a:p>
            <a:r>
              <a:rPr lang="en-US" sz="2800" dirty="0" smtClean="0"/>
              <a:t>Scratch for Arduino. </a:t>
            </a:r>
            <a:endParaRPr lang="el-GR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538413"/>
            <a:ext cx="5672128" cy="319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812360" cy="1143000"/>
          </a:xfrm>
        </p:spPr>
        <p:txBody>
          <a:bodyPr>
            <a:normAutofit/>
          </a:bodyPr>
          <a:lstStyle/>
          <a:p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Ά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λλα προγραμματιστικά περιβάλλοντα για το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Arduino, S4A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91680" y="54868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Ενώ βρίσκεστε στο </a:t>
            </a:r>
            <a:r>
              <a:rPr lang="el-GR" sz="2800" dirty="0"/>
              <a:t>Ι</a:t>
            </a:r>
            <a:r>
              <a:rPr lang="en-US" sz="2800" dirty="0"/>
              <a:t>DE </a:t>
            </a:r>
            <a:r>
              <a:rPr lang="el-GR" sz="2800" dirty="0"/>
              <a:t>του </a:t>
            </a:r>
            <a:r>
              <a:rPr lang="en-US" sz="2800" dirty="0" smtClean="0"/>
              <a:t>Arduino</a:t>
            </a:r>
            <a:r>
              <a:rPr lang="el-GR" sz="2800" dirty="0" smtClean="0"/>
              <a:t>,</a:t>
            </a:r>
            <a:r>
              <a:rPr lang="en-US" sz="2800" dirty="0" smtClean="0"/>
              <a:t> </a:t>
            </a:r>
            <a:r>
              <a:rPr lang="el-GR" sz="2800" dirty="0" smtClean="0"/>
              <a:t>ανοίξτε το αρχείο</a:t>
            </a:r>
            <a:r>
              <a:rPr lang="en-US" sz="2800" dirty="0" smtClean="0"/>
              <a:t> S4AFirmware16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Κατόπιν  ανεβάστε το στο </a:t>
            </a:r>
            <a:r>
              <a:rPr lang="en-US" sz="2800" dirty="0" smtClean="0"/>
              <a:t>Arduino</a:t>
            </a:r>
            <a:r>
              <a:rPr lang="el-GR" sz="2800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07" y="1844824"/>
            <a:ext cx="6047593" cy="49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691680" y="54868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331640" y="-171400"/>
            <a:ext cx="7812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Άλλα προγραμματιστικά περιβάλλοντα για το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Arduino, S4A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268760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Αναζητήστε κι ανοίξτε το </a:t>
            </a:r>
            <a:r>
              <a:rPr lang="en-US" sz="2800" dirty="0" smtClean="0"/>
              <a:t>S4A </a:t>
            </a:r>
            <a:r>
              <a:rPr lang="el-GR" sz="2800" dirty="0" smtClean="0"/>
              <a:t>και προγραμματίστε τον μικροελεγκτή στο αγαπημένο των παιδιων </a:t>
            </a:r>
            <a:r>
              <a:rPr lang="en-US" sz="2800" dirty="0" smtClean="0"/>
              <a:t>Scratch 4 Arduino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0" y="2204864"/>
            <a:ext cx="5899674" cy="45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691680" y="54868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331640" y="-171400"/>
            <a:ext cx="7812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Άλλα προγραμματιστικά περιβάλλοντα για το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Arduino, S4A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r>
              <a:rPr lang="en-US" dirty="0"/>
              <a:t/>
            </a:r>
            <a:br>
              <a:rPr lang="en-US" dirty="0"/>
            </a:br>
            <a:r>
              <a:rPr lang="el-GR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(συνέχεια... Ένα κόμικ για το</a:t>
            </a:r>
            <a:r>
              <a:rPr lang="en-US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Arduino</a:t>
            </a:r>
            <a:r>
              <a:rPr lang="el-GR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)</a:t>
            </a:r>
            <a:endParaRPr lang="en-US" sz="3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Στις σημειώσεις χρησιμοποιήσαμε αρκετά σκίτσα από το κομικ  </a:t>
            </a:r>
            <a:r>
              <a:rPr lang="en-US" dirty="0" smtClean="0"/>
              <a:t>introduction-to-</a:t>
            </a:r>
            <a:r>
              <a:rPr lang="en-US" dirty="0" err="1" smtClean="0"/>
              <a:t>arduino</a:t>
            </a:r>
            <a:r>
              <a:rPr lang="el-GR" dirty="0" smtClean="0"/>
              <a:t> της </a:t>
            </a:r>
            <a:r>
              <a:rPr lang="en-US" dirty="0" smtClean="0"/>
              <a:t>Jody </a:t>
            </a:r>
            <a:r>
              <a:rPr lang="en-US" dirty="0" err="1" smtClean="0"/>
              <a:t>Culkin</a:t>
            </a:r>
            <a:r>
              <a:rPr lang="en-US" dirty="0" smtClean="0"/>
              <a:t>.</a:t>
            </a:r>
          </a:p>
          <a:p>
            <a:r>
              <a:rPr lang="el-GR" dirty="0" smtClean="0"/>
              <a:t>Το κομικ αυτό αποτελεί μια εύκολη εισαγωγή στον μικροελεγκτή </a:t>
            </a:r>
            <a:r>
              <a:rPr lang="en-US" dirty="0" smtClean="0"/>
              <a:t>Arduino, </a:t>
            </a:r>
            <a:endParaRPr lang="el-GR" dirty="0"/>
          </a:p>
          <a:p>
            <a:r>
              <a:rPr lang="el-GR" dirty="0" smtClean="0"/>
              <a:t>Γι αυτό στην επόμενη διαφάνεια δίνονται μερικές οδηγίες για να το κατεβάσετε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(το κόμικ)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αρχική ιστοσελίδα του ιστότοπου της </a:t>
            </a:r>
            <a:r>
              <a:rPr lang="en-US" dirty="0" smtClean="0"/>
              <a:t>Jody </a:t>
            </a:r>
            <a:r>
              <a:rPr lang="en-US" dirty="0" err="1" smtClean="0"/>
              <a:t>Culkin</a:t>
            </a:r>
            <a:r>
              <a:rPr lang="el-GR" dirty="0" smtClean="0"/>
              <a:t> βρίσκεται στην διέυθυνση: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http://www.jodyculkin.com/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Εκεί διαλλέγουμε </a:t>
            </a:r>
            <a:r>
              <a:rPr lang="en-US" dirty="0" smtClean="0"/>
              <a:t>comics </a:t>
            </a:r>
            <a:r>
              <a:rPr lang="el-GR" dirty="0" smtClean="0"/>
              <a:t>και μεταφερόμαστε στην </a:t>
            </a:r>
            <a:r>
              <a:rPr lang="en-US" dirty="0" smtClean="0">
                <a:hlinkClick r:id="rId3"/>
              </a:rPr>
              <a:t>http://www.jodyculkin.com/category/comics-2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Εκεί διαλλέγουμε </a:t>
            </a:r>
            <a:r>
              <a:rPr lang="en-US" dirty="0" smtClean="0"/>
              <a:t>introduction to Arduino </a:t>
            </a:r>
            <a:r>
              <a:rPr lang="el-GR" dirty="0" smtClean="0"/>
              <a:t>και μεταφερόμαστε στην </a:t>
            </a:r>
            <a:r>
              <a:rPr lang="en-US" dirty="0" smtClean="0">
                <a:hlinkClick r:id="rId4"/>
              </a:rPr>
              <a:t>http://www.jodyculkin.com/comics-2/introduction-to-arduino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Εκεί διαλλέγουμε «</a:t>
            </a:r>
            <a:r>
              <a:rPr lang="en-US" dirty="0" smtClean="0"/>
              <a:t>in Greek</a:t>
            </a:r>
            <a:r>
              <a:rPr lang="el-GR" dirty="0" smtClean="0"/>
              <a:t>» και κατεβαζουμε την εκδοση κομικ «Εισαγωγή στο Αρντουίνο» σε μεταφραση Αννας Μαραγκουδ</a:t>
            </a:r>
            <a:r>
              <a:rPr lang="el-GR" dirty="0"/>
              <a:t>ά</a:t>
            </a:r>
            <a:r>
              <a:rPr lang="el-GR" dirty="0" smtClean="0"/>
              <a:t>κη.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3781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br>
              <a:rPr lang="en-US" dirty="0" smtClean="0"/>
            </a:br>
            <a:r>
              <a:rPr lang="en-US" sz="3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Fritzing</a:t>
            </a:r>
            <a:r>
              <a:rPr lang="el-GR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ένα λογισμικό που μας βοηθάει να δημιουργούμε εικόνες κυκλωμάτων</a:t>
            </a:r>
            <a:r>
              <a:rPr lang="en-US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3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5" y="17833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Ένα λογισμικό που μας δίνει την δυνατότητα να σχεδιάζουμε κυκλώματα είναι το </a:t>
            </a:r>
            <a:r>
              <a:rPr lang="en-US" dirty="0" smtClean="0"/>
              <a:t>Fritzing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Τα σχέδια των κυκλωμάτων είναι πιο ευκρινή από τις φωτογραφίες και γι αυτό πολύτιμα όταν γράφουμε σημειώσεις.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Μπορούμε να το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κατεβάσουμε δωρεάν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από εδώ:</a:t>
            </a:r>
          </a:p>
          <a:p>
            <a:pPr marL="0" indent="0">
              <a:buNone/>
            </a:pPr>
            <a:r>
              <a:rPr lang="en-US" dirty="0"/>
              <a:t>http://fritzing.org/home/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1" y="3445768"/>
            <a:ext cx="4582586" cy="34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5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05598"/>
            <a:ext cx="4680520" cy="43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3511" y="6488668"/>
            <a:ext cx="2659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introduction-to-</a:t>
            </a:r>
            <a:r>
              <a:rPr lang="en-US" sz="1200" i="1" dirty="0" err="1"/>
              <a:t>arduino</a:t>
            </a:r>
            <a:r>
              <a:rPr lang="el-GR" sz="1200" i="1" dirty="0"/>
              <a:t> της </a:t>
            </a:r>
            <a:r>
              <a:rPr lang="en-US" sz="1200" i="1" dirty="0"/>
              <a:t>Jody </a:t>
            </a:r>
            <a:r>
              <a:rPr lang="en-US" sz="1200" i="1" dirty="0" err="1"/>
              <a:t>Culkin</a:t>
            </a:r>
            <a:r>
              <a:rPr lang="en-US" sz="1200" i="1" dirty="0"/>
              <a:t>.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594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έλος Εισαγωγής στο </a:t>
            </a:r>
            <a:r>
              <a:rPr lang="en-US" dirty="0" smtClean="0"/>
              <a:t>Arduino!!!!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96944" cy="4464496"/>
          </a:xfrm>
        </p:spPr>
        <p:txBody>
          <a:bodyPr>
            <a:normAutofit/>
          </a:bodyPr>
          <a:lstStyle/>
          <a:p>
            <a:r>
              <a:rPr lang="el-GR" dirty="0" smtClean="0"/>
              <a:t>Παραδοτέα: </a:t>
            </a:r>
          </a:p>
          <a:p>
            <a:endParaRPr lang="el-GR" dirty="0" smtClean="0"/>
          </a:p>
          <a:p>
            <a:pPr marL="514350" indent="-514350" algn="l">
              <a:buAutoNum type="arabicPeriod"/>
            </a:pPr>
            <a:r>
              <a:rPr lang="el-GR" dirty="0" smtClean="0"/>
              <a:t>Πρόγραμμα σε </a:t>
            </a:r>
            <a:r>
              <a:rPr lang="en-US" dirty="0" smtClean="0"/>
              <a:t>S4A </a:t>
            </a:r>
            <a:r>
              <a:rPr lang="el-GR" dirty="0" smtClean="0"/>
              <a:t>που αναβοσβήνει λεντάκι</a:t>
            </a:r>
          </a:p>
          <a:p>
            <a:pPr marL="514350" indent="-514350" algn="l">
              <a:buAutoNum type="arabicPeriod"/>
            </a:pPr>
            <a:endParaRPr lang="el-GR" dirty="0" smtClean="0"/>
          </a:p>
          <a:p>
            <a:pPr algn="l"/>
            <a:r>
              <a:rPr lang="el-GR" dirty="0" smtClean="0"/>
              <a:t>2. Πρόγραμμα σε </a:t>
            </a:r>
            <a:r>
              <a:rPr lang="en-US" dirty="0" smtClean="0"/>
              <a:t>S4A </a:t>
            </a:r>
            <a:r>
              <a:rPr lang="el-GR" dirty="0" smtClean="0"/>
              <a:t>που μιμείται φανάρι πεζών (μόνο πράσινο και κόκκινο).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Α</a:t>
            </a:r>
            <a:r>
              <a:rPr lang="en-US" dirty="0" err="1" smtClean="0"/>
              <a:t>rduino</a:t>
            </a:r>
            <a:r>
              <a:rPr lang="en-US" dirty="0" smtClean="0"/>
              <a:t> </a:t>
            </a:r>
            <a:r>
              <a:rPr lang="el-GR" dirty="0" smtClean="0"/>
              <a:t>ως εργαλείο μέτρησης μεγεθών του φυσικού κόσμου.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Αντί άλλων σημειώσεων χρησιμοποιήστε  το αρχείο </a:t>
            </a:r>
            <a:r>
              <a:rPr lang="en-US" dirty="0" smtClean="0"/>
              <a:t>anixneytis.pdf</a:t>
            </a:r>
          </a:p>
          <a:p>
            <a:pPr marL="0" indent="0">
              <a:buNone/>
            </a:pPr>
            <a:r>
              <a:rPr lang="el-GR" sz="1600" dirty="0" smtClean="0"/>
              <a:t>Πρόκειται για ένα φύλλο εργασίας για παιδια 5</a:t>
            </a:r>
            <a:r>
              <a:rPr lang="el-GR" sz="1600" baseline="30000" dirty="0" smtClean="0"/>
              <a:t>ης</a:t>
            </a:r>
            <a:r>
              <a:rPr lang="el-GR" sz="1600" dirty="0" smtClean="0"/>
              <a:t> Δημοτικού που σχεδιάστηκε στα πλαίσια μιας συνεργασίας του Πανεπιστημίου Ιωαννίνων με το Πειραματικό Δημοτικό που στεγάζεται στην Ζωσιμαία σχολή των Ιωαννίνων το ακαδημαϊκό έτος 2017-18. Η ερευνητική ομάδα  Αποτελούνταν από τους: Α Εμβαλωτή , Α. Στούμπα </a:t>
            </a:r>
            <a:r>
              <a:rPr lang="el-GR" sz="1600" smtClean="0"/>
              <a:t>(Παν. </a:t>
            </a:r>
            <a:r>
              <a:rPr lang="el-GR" sz="1600" dirty="0" smtClean="0"/>
              <a:t>Ιωαννίνων) και Α. Χελά. Α. Νικολού (Πείραματικό Δημοτικό Ιωαννίνων)</a:t>
            </a:r>
          </a:p>
          <a:p>
            <a:pPr marL="0" indent="0">
              <a:buNone/>
            </a:pPr>
            <a:endParaRPr lang="el-GR" sz="1600" dirty="0"/>
          </a:p>
          <a:p>
            <a:r>
              <a:rPr lang="el-GR" dirty="0"/>
              <a:t>Δουλέψτε το σαν να ήσαστε μαθητές.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8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Παραδοτέα.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1 ή 2 προγράμματα ανίχνευσης αντικειμένων (ανάλογα με τον χρόνο μας)</a:t>
            </a:r>
          </a:p>
          <a:p>
            <a:r>
              <a:rPr lang="el-GR" dirty="0" smtClean="0"/>
              <a:t>Μια μικρή αναφορά εξήγηση με βάση την Φυσική για την «αρχή λειτουργίας» του μηχανήματος του κατασκευάσατε:</a:t>
            </a:r>
          </a:p>
          <a:p>
            <a:pPr lvl="1"/>
            <a:r>
              <a:rPr lang="el-GR" dirty="0" smtClean="0"/>
              <a:t>ποια ιδιότητα των φυσικών αντικειμένων εκμεταλευτήκαμε στην κατασκευή της μηχανής;</a:t>
            </a:r>
          </a:p>
          <a:p>
            <a:pPr lvl="1"/>
            <a:r>
              <a:rPr lang="el-GR" dirty="0"/>
              <a:t>μ</a:t>
            </a:r>
            <a:r>
              <a:rPr lang="el-GR" dirty="0" smtClean="0"/>
              <a:t>ε ποιον νόμο της Φυσικής εξηγούνται οι διαφορετικές μετρήσεις που πήρατε;</a:t>
            </a:r>
          </a:p>
          <a:p>
            <a:r>
              <a:rPr lang="el-GR" i="1" dirty="0" smtClean="0"/>
              <a:t>Ένα μικρό σχόλιο </a:t>
            </a:r>
            <a:r>
              <a:rPr lang="el-GR" i="1" dirty="0" smtClean="0"/>
              <a:t>για </a:t>
            </a:r>
            <a:r>
              <a:rPr lang="el-GR" i="1" dirty="0" smtClean="0"/>
              <a:t>τον τρόπο παρουσίασης των δραστηριοτήτων στο συγκεκριμένο φύλλο εργασίας , λαμβάνοντας υπόψη την τάξη στην οποία εφαρμόστηκε</a:t>
            </a:r>
            <a:r>
              <a:rPr lang="el-GR" i="1" dirty="0" smtClean="0"/>
              <a:t>.</a:t>
            </a:r>
          </a:p>
          <a:p>
            <a:pPr lvl="1"/>
            <a:r>
              <a:rPr lang="el-GR" i="1" dirty="0" smtClean="0"/>
              <a:t>(Στην τάξη τελικά αποφασίσανε ότι είναι πολύ δύσκολο να εφαρμοστεί σε σχολεία σαν κι αυτά που κάνουν τις πρακτικές τους εκτός ίσως από μια περίπτωση που κάνει πρακτική σε πειραματικό. </a:t>
            </a:r>
            <a:r>
              <a:rPr lang="el-GR" i="1" smtClean="0"/>
              <a:t>Παρατηρήσανε ομόφωνα ότι καμιά Ε Δημοτικού στα σχολεία που πηγαίνουν δεν εχει φτασει ακόμη στον ηλεκτρισμό στη Φυσική)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80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89140"/>
            <a:ext cx="9083089" cy="34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5232368"/>
            <a:ext cx="2646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introduction-to-</a:t>
            </a:r>
            <a:r>
              <a:rPr lang="en-US" sz="1200" i="1" dirty="0" err="1"/>
              <a:t>arduino</a:t>
            </a:r>
            <a:r>
              <a:rPr lang="el-GR" sz="1200" i="1" dirty="0"/>
              <a:t> της </a:t>
            </a:r>
            <a:r>
              <a:rPr lang="en-US" sz="1200" i="1" dirty="0"/>
              <a:t>Jody </a:t>
            </a:r>
            <a:r>
              <a:rPr lang="en-US" sz="1200" i="1" dirty="0" err="1"/>
              <a:t>Culkin</a:t>
            </a:r>
            <a:r>
              <a:rPr lang="en-US" sz="1200" i="1" dirty="0"/>
              <a:t>.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9670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Ας το γνωρίσουμε όμως πρώτα εμπειρικά με μια άσκηση στο εργαστήριο.</a:t>
            </a:r>
          </a:p>
          <a:p>
            <a:r>
              <a:rPr lang="el-GR" sz="2800" dirty="0" smtClean="0"/>
              <a:t>Εκτελούμε την άσκηση που φαίνεται στο βίντεο, </a:t>
            </a:r>
            <a:r>
              <a:rPr lang="en-US" sz="2800" dirty="0" smtClean="0">
                <a:hlinkClick r:id="rId2" action="ppaction://hlinkfile"/>
              </a:rPr>
              <a:t>1omathimaArduino</a:t>
            </a:r>
            <a:r>
              <a:rPr lang="el-GR" sz="2800" dirty="0" smtClean="0"/>
              <a:t>, βήμα βήμα όπως ακριβώς υποδεικνύεται εκεί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6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στο </a:t>
            </a:r>
            <a:r>
              <a:rPr lang="en-US" dirty="0" smtClean="0"/>
              <a:t>Arduino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Αφού εκτελέσαμε την πρώτη μας δραστηριότητα, ας εξηγήσουμε τώρα αυτά που δοκιμάσαμε στην άσκηση, ώστε να μετατρέψουμε την εμπειρία σε γνώση.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Ένα απλό ηλεκτρικό κύκλωμα: ένα κοινό λαμπάκι συνδέεται με μια πηγή. Το ηλεκτρικό ρεύμα διαρρέει το κύκλωμα και το λαμπάκι ανάβει.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7904" y="2934337"/>
            <a:ext cx="2792908" cy="4965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</a:t>
            </a:r>
            <a:r>
              <a:rPr lang="en-US" sz="2800" dirty="0" smtClean="0"/>
              <a:t>led</a:t>
            </a:r>
            <a:r>
              <a:rPr lang="el-GR" sz="2800" dirty="0" smtClean="0"/>
              <a:t>: μοιάζει με το λαμπάκι</a:t>
            </a:r>
          </a:p>
          <a:p>
            <a:r>
              <a:rPr lang="el-GR" sz="2800" dirty="0" smtClean="0"/>
              <a:t>Αλλά: Έχει δυο διαφορετικά «ποδαράκια»</a:t>
            </a:r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5910" r="25132" b="50146"/>
          <a:stretch/>
        </p:blipFill>
        <p:spPr>
          <a:xfrm>
            <a:off x="451845" y="3284984"/>
            <a:ext cx="2386314" cy="164201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2404" y="2920604"/>
            <a:ext cx="4620792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8931" y="5954796"/>
            <a:ext cx="2676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introduction-to-</a:t>
            </a:r>
            <a:r>
              <a:rPr lang="en-US" sz="1200" i="1" dirty="0" err="1"/>
              <a:t>arduino</a:t>
            </a:r>
            <a:r>
              <a:rPr lang="el-GR" sz="1200" i="1" dirty="0"/>
              <a:t> της </a:t>
            </a:r>
            <a:r>
              <a:rPr lang="en-US" sz="1200" i="1" dirty="0"/>
              <a:t>Jody </a:t>
            </a:r>
            <a:r>
              <a:rPr lang="en-US" sz="1200" i="1" dirty="0" err="1"/>
              <a:t>Culkin</a:t>
            </a:r>
            <a:r>
              <a:rPr lang="en-US" sz="1200" i="1" dirty="0"/>
              <a:t>.</a:t>
            </a:r>
            <a:endParaRPr lang="el-GR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</a:t>
            </a:r>
            <a:r>
              <a:rPr lang="en-US" sz="2800" dirty="0" smtClean="0"/>
              <a:t>led. </a:t>
            </a:r>
            <a:r>
              <a:rPr lang="el-GR" sz="2800" dirty="0" smtClean="0"/>
              <a:t>Ανάβει μόνο αν συνδεθεί σωστά στην πηγή!!!</a:t>
            </a:r>
            <a:endParaRPr lang="en-US" sz="2800" dirty="0" smtClean="0"/>
          </a:p>
          <a:p>
            <a:r>
              <a:rPr lang="el-GR" sz="2800" dirty="0" smtClean="0"/>
              <a:t>Ή στις </a:t>
            </a:r>
            <a:r>
              <a:rPr lang="el-GR" sz="2800" dirty="0"/>
              <a:t>θύρες του </a:t>
            </a:r>
            <a:r>
              <a:rPr lang="en-US" sz="2800" dirty="0" err="1"/>
              <a:t>arduino</a:t>
            </a:r>
            <a:r>
              <a:rPr lang="en-US" sz="2800" dirty="0"/>
              <a:t>!!!!</a:t>
            </a:r>
            <a:endParaRPr lang="el-GR" sz="2800" dirty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2" t="23786" r="15878"/>
          <a:stretch/>
        </p:blipFill>
        <p:spPr>
          <a:xfrm>
            <a:off x="4283968" y="2708920"/>
            <a:ext cx="2840182" cy="220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824" r="22369" b="5824"/>
          <a:stretch/>
        </p:blipFill>
        <p:spPr>
          <a:xfrm>
            <a:off x="611560" y="2708920"/>
            <a:ext cx="2604655" cy="2457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1011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Εξήγηση της Άσκησης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76256" y="470435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1006</Words>
  <Application>Microsoft Office PowerPoint</Application>
  <PresentationFormat>On-screen Show (4:3)</PresentationFormat>
  <Paragraphs>124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Μάθημα 3 και 4</vt:lpstr>
      <vt:lpstr>Εισαγωγή στο Arduino</vt:lpstr>
      <vt:lpstr>Εισαγωγή στο Arduino</vt:lpstr>
      <vt:lpstr>Εισαγωγή στο Arduino</vt:lpstr>
      <vt:lpstr>Εισαγωγή στο Arduino</vt:lpstr>
      <vt:lpstr>Εισαγωγή στο Arduino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Εισαγωγή στο Arduino (συνέχεια….)</vt:lpstr>
      <vt:lpstr>Άλλα προγραμματιστικά περιβάλλοντα για το Arduino</vt:lpstr>
      <vt:lpstr>Άλλα προγραμματιστικά περιβάλλοντα για το Arduino, Ardublock</vt:lpstr>
      <vt:lpstr>Άλλα προγραμματιστικά περιβάλλοντα για το Arduino, Ardublock</vt:lpstr>
      <vt:lpstr>Άλλα προγραμματιστικά περιβάλλοντα για το Arduino, S4A</vt:lpstr>
      <vt:lpstr>PowerPoint Presentation</vt:lpstr>
      <vt:lpstr>PowerPoint Presentation</vt:lpstr>
      <vt:lpstr>Εισαγωγή στο Arduino (συνέχεια... Ένα κόμικ για το Arduino )</vt:lpstr>
      <vt:lpstr>Εισαγωγή στο Arduino (το κόμικ)</vt:lpstr>
      <vt:lpstr>Εισαγωγή στο Arduino (Fritzing ένα λογισμικό που μας βοηθάει να δημιουργούμε εικόνες κυκλωμάτων)</vt:lpstr>
      <vt:lpstr>Tέλος Εισαγωγής στο Arduino!!!!</vt:lpstr>
      <vt:lpstr>Το Αrduino ως εργαλείο μέτρησης μεγεθών του φυσικού κόσμου. </vt:lpstr>
      <vt:lpstr>Παραδοτέα.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Mina</dc:creator>
  <cp:lastModifiedBy>Maria Mina</cp:lastModifiedBy>
  <cp:revision>44</cp:revision>
  <dcterms:created xsi:type="dcterms:W3CDTF">2018-02-17T15:05:21Z</dcterms:created>
  <dcterms:modified xsi:type="dcterms:W3CDTF">2019-03-30T23:21:51Z</dcterms:modified>
</cp:coreProperties>
</file>