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3" d="100"/>
          <a:sy n="123" d="100"/>
        </p:scale>
        <p:origin x="298"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ca592b2d92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ca592b2d92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ca592b2d92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ca592b2d92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ca592b2d92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ca592b2d92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ca592b33d2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ca592b33d2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ca592b33d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ca592b33d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ca592b33d2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ca592b33d2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ca592b33d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ca592b33d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ca592b33d2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ca592b33d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ca592b2d9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ca592b2d9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ca592b2d92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ca592b2d92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ca592b2d92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ca592b2d92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ca592b2d92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ca592b2d92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ca592b2d92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ca592b2d92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ca592b2d92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ca592b2d92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ca592b2d92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ca592b2d92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ca592b2d92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ca592b2d92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phet.colorado.edu/en/simulation/sugar-and-salt-solutions"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chemistrylearner.com/chemical-bonds/metallic-bond"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hyperlink" Target="https://studyrocket.co.uk/revision/gcse-chemistry-combined-science-aqa/combined-science-bonding-matter/metallic-bonding"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bbc.co.uk/bitesize/guides/z9twsrd/revision/2"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hyperphysics.phy-astr.gsu.edu/hbase/Solids/sili.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phet.colorado.edu/en/simulation/build-an-atom"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phet.colorado.edu/en/simulation/build-a-molecule"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Η ύλη</a:t>
            </a:r>
            <a:endParaRPr/>
          </a:p>
        </p:txBody>
      </p:sp>
      <p:sp>
        <p:nvSpPr>
          <p:cNvPr id="2" name="TextBox 1">
            <a:extLst>
              <a:ext uri="{FF2B5EF4-FFF2-40B4-BE49-F238E27FC236}">
                <a16:creationId xmlns:a16="http://schemas.microsoft.com/office/drawing/2014/main" id="{90DAFD9C-3E34-4021-B160-1E3ED6DFE8E0}"/>
              </a:ext>
            </a:extLst>
          </p:cNvPr>
          <p:cNvSpPr txBox="1"/>
          <p:nvPr/>
        </p:nvSpPr>
        <p:spPr>
          <a:xfrm>
            <a:off x="3837992" y="4646645"/>
            <a:ext cx="4994316" cy="230832"/>
          </a:xfrm>
          <a:prstGeom prst="rect">
            <a:avLst/>
          </a:prstGeom>
          <a:noFill/>
        </p:spPr>
        <p:txBody>
          <a:bodyPr wrap="square" rtlCol="0">
            <a:spAutoFit/>
          </a:bodyPr>
          <a:lstStyle/>
          <a:p>
            <a:r>
              <a:rPr lang="el-GR" sz="900" dirty="0"/>
              <a:t>Α. </a:t>
            </a:r>
            <a:r>
              <a:rPr lang="el-GR" sz="900" dirty="0" err="1"/>
              <a:t>Στούμπα</a:t>
            </a:r>
            <a:r>
              <a:rPr lang="el-GR" sz="900" dirty="0"/>
              <a:t>. Σημειώσεις για το μάθημα το πείραμα στη διδασκαλία των φυσικών Επιστημών</a:t>
            </a:r>
            <a:endParaRPr lang="en-GB" sz="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ΝΕΡΟ</a:t>
            </a:r>
            <a:endParaRPr/>
          </a:p>
        </p:txBody>
      </p:sp>
      <p:sp>
        <p:nvSpPr>
          <p:cNvPr id="120" name="Google Shape;120;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ΟΞΕΙΔΙΑ ΤΟΥ ΑΝΘΡΑΚΑ</a:t>
            </a:r>
            <a:endParaRPr/>
          </a:p>
        </p:txBody>
      </p:sp>
      <p:sp>
        <p:nvSpPr>
          <p:cNvPr id="126" name="Google Shape;126;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Ιοντικές Ενώσεις</a:t>
            </a:r>
            <a:endParaRPr/>
          </a:p>
        </p:txBody>
      </p:sp>
      <p:sp>
        <p:nvSpPr>
          <p:cNvPr id="132" name="Google Shape;132;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Βλέπουμε όλοι μαζί την προσομοίωση </a:t>
            </a:r>
            <a:endParaRPr/>
          </a:p>
          <a:p>
            <a:pPr marL="0" lvl="0" indent="0" algn="l" rtl="0">
              <a:spcBef>
                <a:spcPts val="1200"/>
              </a:spcBef>
              <a:spcAft>
                <a:spcPts val="0"/>
              </a:spcAft>
              <a:buNone/>
            </a:pPr>
            <a:r>
              <a:rPr lang="en"/>
              <a:t>Sugar and salt solutions: </a:t>
            </a:r>
            <a:r>
              <a:rPr lang="en" u="sng">
                <a:solidFill>
                  <a:schemeClr val="hlink"/>
                </a:solidFill>
                <a:hlinkClick r:id="rId3"/>
              </a:rPr>
              <a:t>https://phet.colorado.edu/en/simulation/sugar-and-salt-solutions</a:t>
            </a:r>
            <a:endParaRPr/>
          </a:p>
          <a:p>
            <a:pPr marL="0" lvl="0" indent="0" algn="l" rtl="0">
              <a:spcBef>
                <a:spcPts val="1200"/>
              </a:spcBef>
              <a:spcAft>
                <a:spcPts val="0"/>
              </a:spcAft>
              <a:buNone/>
            </a:pPr>
            <a:r>
              <a:rPr lang="en"/>
              <a:t>Και συζητάμε σε τί διαφέρει το αλάτι από τη ζαχαρη.</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
        <p:nvSpPr>
          <p:cNvPr id="4" name="TextBox 3">
            <a:extLst>
              <a:ext uri="{FF2B5EF4-FFF2-40B4-BE49-F238E27FC236}">
                <a16:creationId xmlns:a16="http://schemas.microsoft.com/office/drawing/2014/main" id="{4260718A-DD8D-4404-A273-A9B100B4CF9D}"/>
              </a:ext>
            </a:extLst>
          </p:cNvPr>
          <p:cNvSpPr txBox="1"/>
          <p:nvPr/>
        </p:nvSpPr>
        <p:spPr>
          <a:xfrm>
            <a:off x="4236094" y="4839477"/>
            <a:ext cx="4994316" cy="230832"/>
          </a:xfrm>
          <a:prstGeom prst="rect">
            <a:avLst/>
          </a:prstGeom>
          <a:noFill/>
        </p:spPr>
        <p:txBody>
          <a:bodyPr wrap="square" rtlCol="0">
            <a:spAutoFit/>
          </a:bodyPr>
          <a:lstStyle/>
          <a:p>
            <a:r>
              <a:rPr lang="el-GR" sz="900" dirty="0"/>
              <a:t>Α. </a:t>
            </a:r>
            <a:r>
              <a:rPr lang="el-GR" sz="900" dirty="0" err="1"/>
              <a:t>Στούμπα</a:t>
            </a:r>
            <a:r>
              <a:rPr lang="el-GR" sz="900" dirty="0"/>
              <a:t>. Σημειώσεις για το μάθημα το πείραμα στη διδασκαλία των φυσικών Επιστημών</a:t>
            </a:r>
            <a:endParaRPr lang="en-GB" sz="9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Ιοντικές Ενώσεις</a:t>
            </a:r>
            <a:endParaRPr/>
          </a:p>
        </p:txBody>
      </p:sp>
      <p:sp>
        <p:nvSpPr>
          <p:cNvPr id="138" name="Google Shape;138;p25"/>
          <p:cNvSpPr txBox="1">
            <a:spLocks noGrp="1"/>
          </p:cNvSpPr>
          <p:nvPr>
            <p:ph type="body" idx="1"/>
          </p:nvPr>
        </p:nvSpPr>
        <p:spPr>
          <a:xfrm>
            <a:off x="311700" y="1152475"/>
            <a:ext cx="8520600" cy="8541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1200"/>
              </a:spcAft>
              <a:buNone/>
            </a:pPr>
            <a:r>
              <a:rPr lang="en"/>
              <a:t>Από το βιβλιο χημείας της Β Γυμνασίου επικολλήστε μια εικόνα που να δείχνει τον κρυσταλλο του Χλωριούχου Νατρίου.</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Μεταλλικος δεσμος</a:t>
            </a:r>
            <a:endParaRPr/>
          </a:p>
        </p:txBody>
      </p:sp>
      <p:sp>
        <p:nvSpPr>
          <p:cNvPr id="144" name="Google Shape;144;p26"/>
          <p:cNvSpPr txBox="1"/>
          <p:nvPr/>
        </p:nvSpPr>
        <p:spPr>
          <a:xfrm>
            <a:off x="404800" y="1117000"/>
            <a:ext cx="7336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Επικολλήστε εδώ το άτομο και το ιον του Λιθίου (δημιουργήστε το στο build an atom)</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Μεταλλικος δεσμος</a:t>
            </a:r>
            <a:endParaRPr/>
          </a:p>
        </p:txBody>
      </p:sp>
      <p:sp>
        <p:nvSpPr>
          <p:cNvPr id="150" name="Google Shape;150;p27"/>
          <p:cNvSpPr txBox="1">
            <a:spLocks noGrp="1"/>
          </p:cNvSpPr>
          <p:nvPr>
            <p:ph type="body" idx="1"/>
          </p:nvPr>
        </p:nvSpPr>
        <p:spPr>
          <a:xfrm>
            <a:off x="214650" y="1017725"/>
            <a:ext cx="8520600" cy="16359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a:t>Με τη βοήθεια του αρχειου desmoi.pdf, ερμηνεύστε την αγωγιμότητα (ηλεκτρική και θερμοτητας) των μετάλλων. Επικολλήστε μια εικόνα που να εξηγεί το μεταλλικό δεσμό (αν θελετε δείτε και: </a:t>
            </a:r>
            <a:r>
              <a:rPr lang="en" u="sng">
                <a:solidFill>
                  <a:schemeClr val="hlink"/>
                </a:solidFill>
                <a:hlinkClick r:id="rId3"/>
              </a:rPr>
              <a:t>https://www.chemistrylearner.com/chemical-bonds/metallic-bond</a:t>
            </a:r>
            <a:r>
              <a:rPr lang="en"/>
              <a:t> </a:t>
            </a:r>
            <a:endParaRPr/>
          </a:p>
          <a:p>
            <a:pPr marL="0" lvl="0" indent="0" algn="l" rtl="0">
              <a:spcBef>
                <a:spcPts val="1200"/>
              </a:spcBef>
              <a:spcAft>
                <a:spcPts val="0"/>
              </a:spcAft>
              <a:buNone/>
            </a:pPr>
            <a:r>
              <a:rPr lang="en" u="sng">
                <a:solidFill>
                  <a:schemeClr val="hlink"/>
                </a:solidFill>
                <a:hlinkClick r:id="rId4"/>
              </a:rPr>
              <a:t>https://studyrocket.co.uk/revision/gcse-chemistry-combined-science-aqa/combined-science-bonding-matter/metallic-bonding</a:t>
            </a:r>
            <a:r>
              <a:rPr lang="en"/>
              <a:t> )</a:t>
            </a:r>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Κρύσταλλοι στοιχείων</a:t>
            </a:r>
            <a:endParaRPr/>
          </a:p>
        </p:txBody>
      </p:sp>
      <p:sp>
        <p:nvSpPr>
          <p:cNvPr id="156" name="Google Shape;156;p28"/>
          <p:cNvSpPr txBox="1"/>
          <p:nvPr/>
        </p:nvSpPr>
        <p:spPr>
          <a:xfrm>
            <a:off x="404800" y="1117000"/>
            <a:ext cx="7336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Επικολλήστε εδώ το άτομο του άνθρακα (όπως το δημιουργήσατε στο build an atom)</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Κρύσταλλοι στοιχείων</a:t>
            </a:r>
            <a:endParaRPr/>
          </a:p>
        </p:txBody>
      </p:sp>
      <p:sp>
        <p:nvSpPr>
          <p:cNvPr id="162" name="Google Shape;162;p29"/>
          <p:cNvSpPr txBox="1">
            <a:spLocks noGrp="1"/>
          </p:cNvSpPr>
          <p:nvPr>
            <p:ph type="body" idx="1"/>
          </p:nvPr>
        </p:nvSpPr>
        <p:spPr>
          <a:xfrm>
            <a:off x="214650" y="1017725"/>
            <a:ext cx="8827500" cy="18948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en"/>
              <a:t>Με τη βοήθεια του bbc </a:t>
            </a:r>
            <a:r>
              <a:rPr lang="en" u="sng">
                <a:solidFill>
                  <a:schemeClr val="hlink"/>
                </a:solidFill>
                <a:hlinkClick r:id="rId3"/>
              </a:rPr>
              <a:t>https://www.bbc.co.uk/bitesize/guides/z9twsrd/revision/2</a:t>
            </a:r>
            <a:endParaRPr/>
          </a:p>
          <a:p>
            <a:pPr marL="0" lvl="0" indent="0" algn="l" rtl="0">
              <a:spcBef>
                <a:spcPts val="1200"/>
              </a:spcBef>
              <a:spcAft>
                <a:spcPts val="0"/>
              </a:spcAft>
              <a:buNone/>
            </a:pPr>
            <a:r>
              <a:rPr lang="en"/>
              <a:t>Προσπαθηστε να περιγράψτε στην ταξη σε τι διαφερει ο γραφίτης από το διαμάντι.</a:t>
            </a:r>
            <a:endParaRPr/>
          </a:p>
          <a:p>
            <a:pPr marL="0" lvl="0" indent="0" algn="l" rtl="0">
              <a:spcBef>
                <a:spcPts val="1200"/>
              </a:spcBef>
              <a:spcAft>
                <a:spcPts val="0"/>
              </a:spcAft>
              <a:buNone/>
            </a:pPr>
            <a:r>
              <a:rPr lang="en"/>
              <a:t>Δείτε και τον τρόπο που τα άτομα του πυριτίου συνδεονται μεταξύ τους </a:t>
            </a:r>
            <a:endParaRPr/>
          </a:p>
          <a:p>
            <a:pPr marL="0" lvl="0" indent="0" algn="l" rtl="0">
              <a:spcBef>
                <a:spcPts val="1200"/>
              </a:spcBef>
              <a:spcAft>
                <a:spcPts val="1200"/>
              </a:spcAft>
              <a:buNone/>
            </a:pPr>
            <a:r>
              <a:rPr lang="en" u="sng">
                <a:solidFill>
                  <a:schemeClr val="hlink"/>
                </a:solidFill>
                <a:hlinkClick r:id="rId4"/>
              </a:rPr>
              <a:t>http://hyperphysics.phy-astr.gsu.edu/hbase/Solids/sili.html</a:t>
            </a:r>
            <a:r>
              <a:rPr lang="en"/>
              <a:t> (επικολληστε και μια δυο εικονες).</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p:nvPr/>
        </p:nvSpPr>
        <p:spPr>
          <a:xfrm>
            <a:off x="2865890" y="322877"/>
            <a:ext cx="2781900" cy="6618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3100">
                <a:solidFill>
                  <a:srgbClr val="0000FF"/>
                </a:solidFill>
              </a:rPr>
              <a:t>άτομα</a:t>
            </a:r>
            <a:endParaRPr sz="3100">
              <a:solidFill>
                <a:srgbClr val="0000FF"/>
              </a:solidFill>
            </a:endParaRPr>
          </a:p>
        </p:txBody>
      </p:sp>
      <p:sp>
        <p:nvSpPr>
          <p:cNvPr id="60" name="Google Shape;60;p14"/>
          <p:cNvSpPr txBox="1"/>
          <p:nvPr/>
        </p:nvSpPr>
        <p:spPr>
          <a:xfrm>
            <a:off x="311090" y="1172077"/>
            <a:ext cx="2379000" cy="6618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3100">
                <a:solidFill>
                  <a:srgbClr val="38761D"/>
                </a:solidFill>
              </a:rPr>
              <a:t>μόρια</a:t>
            </a:r>
            <a:endParaRPr sz="3100">
              <a:solidFill>
                <a:srgbClr val="38761D"/>
              </a:solidFill>
            </a:endParaRPr>
          </a:p>
        </p:txBody>
      </p:sp>
      <p:sp>
        <p:nvSpPr>
          <p:cNvPr id="61" name="Google Shape;61;p14"/>
          <p:cNvSpPr txBox="1"/>
          <p:nvPr/>
        </p:nvSpPr>
        <p:spPr>
          <a:xfrm>
            <a:off x="5647790" y="1172077"/>
            <a:ext cx="2781900" cy="6618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3100">
                <a:solidFill>
                  <a:srgbClr val="38761D"/>
                </a:solidFill>
              </a:rPr>
              <a:t>κρύσταλλοι</a:t>
            </a:r>
            <a:endParaRPr sz="3100">
              <a:solidFill>
                <a:srgbClr val="38761D"/>
              </a:solidFill>
            </a:endParaRPr>
          </a:p>
        </p:txBody>
      </p:sp>
      <p:sp>
        <p:nvSpPr>
          <p:cNvPr id="62" name="Google Shape;62;p14"/>
          <p:cNvSpPr txBox="1"/>
          <p:nvPr/>
        </p:nvSpPr>
        <p:spPr>
          <a:xfrm>
            <a:off x="12440" y="2399102"/>
            <a:ext cx="1261500" cy="11082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2000">
                <a:solidFill>
                  <a:srgbClr val="38761D"/>
                </a:solidFill>
              </a:rPr>
              <a:t>Μόρια χημικών ενώσεων</a:t>
            </a:r>
            <a:endParaRPr sz="2000">
              <a:solidFill>
                <a:srgbClr val="38761D"/>
              </a:solidFill>
            </a:endParaRPr>
          </a:p>
        </p:txBody>
      </p:sp>
      <p:sp>
        <p:nvSpPr>
          <p:cNvPr id="63" name="Google Shape;63;p14"/>
          <p:cNvSpPr txBox="1"/>
          <p:nvPr/>
        </p:nvSpPr>
        <p:spPr>
          <a:xfrm>
            <a:off x="1935690" y="2285777"/>
            <a:ext cx="1391100" cy="11082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2000">
                <a:solidFill>
                  <a:srgbClr val="38761D"/>
                </a:solidFill>
              </a:rPr>
              <a:t>Μόρια χημικων στοιχείων</a:t>
            </a:r>
            <a:endParaRPr sz="2000">
              <a:solidFill>
                <a:srgbClr val="38761D"/>
              </a:solidFill>
            </a:endParaRPr>
          </a:p>
        </p:txBody>
      </p:sp>
      <p:sp>
        <p:nvSpPr>
          <p:cNvPr id="64" name="Google Shape;64;p14"/>
          <p:cNvSpPr txBox="1"/>
          <p:nvPr/>
        </p:nvSpPr>
        <p:spPr>
          <a:xfrm>
            <a:off x="5409890" y="2117177"/>
            <a:ext cx="1730700" cy="8004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2000">
                <a:solidFill>
                  <a:srgbClr val="38761D"/>
                </a:solidFill>
              </a:rPr>
              <a:t>Ιοντικοί κρύσταλλοι</a:t>
            </a:r>
            <a:endParaRPr sz="2000">
              <a:solidFill>
                <a:srgbClr val="38761D"/>
              </a:solidFill>
            </a:endParaRPr>
          </a:p>
        </p:txBody>
      </p:sp>
      <p:sp>
        <p:nvSpPr>
          <p:cNvPr id="65" name="Google Shape;65;p14"/>
          <p:cNvSpPr txBox="1"/>
          <p:nvPr/>
        </p:nvSpPr>
        <p:spPr>
          <a:xfrm>
            <a:off x="7353640" y="2117177"/>
            <a:ext cx="1779300" cy="14160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2000">
                <a:solidFill>
                  <a:srgbClr val="38761D"/>
                </a:solidFill>
              </a:rPr>
              <a:t>Κρύσταλλοι αμεταλλων ή μεταλλοειδών στοιχείων κ.α.</a:t>
            </a:r>
            <a:endParaRPr sz="2000">
              <a:solidFill>
                <a:srgbClr val="38761D"/>
              </a:solidFill>
            </a:endParaRPr>
          </a:p>
        </p:txBody>
      </p:sp>
      <p:sp>
        <p:nvSpPr>
          <p:cNvPr id="66" name="Google Shape;66;p14"/>
          <p:cNvSpPr txBox="1"/>
          <p:nvPr/>
        </p:nvSpPr>
        <p:spPr>
          <a:xfrm>
            <a:off x="3988540" y="2117177"/>
            <a:ext cx="1148400" cy="4926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2000">
                <a:solidFill>
                  <a:srgbClr val="38761D"/>
                </a:solidFill>
              </a:rPr>
              <a:t>μέταλλα</a:t>
            </a:r>
            <a:endParaRPr sz="2000">
              <a:solidFill>
                <a:srgbClr val="38761D"/>
              </a:solidFill>
            </a:endParaRPr>
          </a:p>
        </p:txBody>
      </p:sp>
      <p:cxnSp>
        <p:nvCxnSpPr>
          <p:cNvPr id="67" name="Google Shape;67;p14"/>
          <p:cNvCxnSpPr/>
          <p:nvPr/>
        </p:nvCxnSpPr>
        <p:spPr>
          <a:xfrm rot="10800000" flipH="1">
            <a:off x="142290" y="3712352"/>
            <a:ext cx="8960700" cy="64800"/>
          </a:xfrm>
          <a:prstGeom prst="straightConnector1">
            <a:avLst/>
          </a:prstGeom>
          <a:noFill/>
          <a:ln w="9525" cap="flat" cmpd="sng">
            <a:solidFill>
              <a:srgbClr val="980000"/>
            </a:solidFill>
            <a:prstDash val="solid"/>
            <a:round/>
            <a:headEnd type="none" w="med" len="med"/>
            <a:tailEnd type="none" w="med" len="med"/>
          </a:ln>
        </p:spPr>
      </p:cxnSp>
      <p:sp>
        <p:nvSpPr>
          <p:cNvPr id="68" name="Google Shape;68;p14"/>
          <p:cNvSpPr txBox="1"/>
          <p:nvPr/>
        </p:nvSpPr>
        <p:spPr>
          <a:xfrm>
            <a:off x="1741590" y="4085477"/>
            <a:ext cx="1779300" cy="4002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a:t>μεταλλικός</a:t>
            </a:r>
            <a:endParaRPr/>
          </a:p>
        </p:txBody>
      </p:sp>
      <p:sp>
        <p:nvSpPr>
          <p:cNvPr id="69" name="Google Shape;69;p14"/>
          <p:cNvSpPr txBox="1"/>
          <p:nvPr/>
        </p:nvSpPr>
        <p:spPr>
          <a:xfrm>
            <a:off x="4333840" y="4085477"/>
            <a:ext cx="1730700" cy="4002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a:t>ομοιοπολικός</a:t>
            </a:r>
            <a:endParaRPr/>
          </a:p>
        </p:txBody>
      </p:sp>
      <p:sp>
        <p:nvSpPr>
          <p:cNvPr id="70" name="Google Shape;70;p14"/>
          <p:cNvSpPr txBox="1"/>
          <p:nvPr/>
        </p:nvSpPr>
        <p:spPr>
          <a:xfrm>
            <a:off x="6745615" y="4085477"/>
            <a:ext cx="1941000" cy="400200"/>
          </a:xfrm>
          <a:prstGeom prst="rect">
            <a:avLst/>
          </a:prstGeom>
          <a:noFill/>
          <a:ln w="9525" cap="flat" cmpd="sng">
            <a:solidFill>
              <a:srgbClr val="98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a:t>ιοντικός</a:t>
            </a:r>
            <a:endParaRPr/>
          </a:p>
        </p:txBody>
      </p:sp>
      <p:sp>
        <p:nvSpPr>
          <p:cNvPr id="71" name="Google Shape;71;p14"/>
          <p:cNvSpPr txBox="1"/>
          <p:nvPr/>
        </p:nvSpPr>
        <p:spPr>
          <a:xfrm>
            <a:off x="94415" y="4065402"/>
            <a:ext cx="1148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ΔΕΣΜΟΙ:</a:t>
            </a:r>
            <a:endParaRPr/>
          </a:p>
        </p:txBody>
      </p:sp>
      <p:sp>
        <p:nvSpPr>
          <p:cNvPr id="72" name="Google Shape;72;p14"/>
          <p:cNvSpPr txBox="1"/>
          <p:nvPr/>
        </p:nvSpPr>
        <p:spPr>
          <a:xfrm>
            <a:off x="2623225" y="-3750"/>
            <a:ext cx="37611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a:t>“ΔΟΜΙΚΟΙ ΛΙΘΟΙ”</a:t>
            </a:r>
            <a:endParaRPr/>
          </a:p>
        </p:txBody>
      </p:sp>
      <p:sp>
        <p:nvSpPr>
          <p:cNvPr id="16" name="TextBox 15">
            <a:extLst>
              <a:ext uri="{FF2B5EF4-FFF2-40B4-BE49-F238E27FC236}">
                <a16:creationId xmlns:a16="http://schemas.microsoft.com/office/drawing/2014/main" id="{5E02B996-EB4C-4AD3-ADC0-9B9538F21276}"/>
              </a:ext>
            </a:extLst>
          </p:cNvPr>
          <p:cNvSpPr txBox="1"/>
          <p:nvPr/>
        </p:nvSpPr>
        <p:spPr>
          <a:xfrm>
            <a:off x="3893973" y="4827033"/>
            <a:ext cx="4994316" cy="230832"/>
          </a:xfrm>
          <a:prstGeom prst="rect">
            <a:avLst/>
          </a:prstGeom>
          <a:noFill/>
        </p:spPr>
        <p:txBody>
          <a:bodyPr wrap="square" rtlCol="0">
            <a:spAutoFit/>
          </a:bodyPr>
          <a:lstStyle/>
          <a:p>
            <a:r>
              <a:rPr lang="el-GR" sz="900" dirty="0"/>
              <a:t>Α. </a:t>
            </a:r>
            <a:r>
              <a:rPr lang="el-GR" sz="900" dirty="0" err="1"/>
              <a:t>Στούμπα</a:t>
            </a:r>
            <a:r>
              <a:rPr lang="el-GR" sz="900" dirty="0"/>
              <a:t>. Σημειώσεις για το μάθημα το πείραμα στη διδασκαλία των φυσικών Επιστημών</a:t>
            </a:r>
            <a:endParaRPr lang="en-GB" sz="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ΑΤΟΜΑ</a:t>
            </a:r>
            <a:endParaRPr/>
          </a:p>
        </p:txBody>
      </p:sp>
      <p:sp>
        <p:nvSpPr>
          <p:cNvPr id="78" name="Google Shape;78;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Με την προσομοίωση του PHET COLORADO build an atom</a:t>
            </a:r>
            <a:endParaRPr/>
          </a:p>
          <a:p>
            <a:pPr marL="0" lvl="0" indent="0" algn="l" rtl="0">
              <a:spcBef>
                <a:spcPts val="1200"/>
              </a:spcBef>
              <a:spcAft>
                <a:spcPts val="0"/>
              </a:spcAft>
              <a:buNone/>
            </a:pPr>
            <a:r>
              <a:rPr lang="en" u="sng">
                <a:solidFill>
                  <a:schemeClr val="hlink"/>
                </a:solidFill>
                <a:hlinkClick r:id="rId3"/>
              </a:rPr>
              <a:t>https://phet.colorado.edu/en/simulation/build-an-atom</a:t>
            </a:r>
            <a:endParaRPr/>
          </a:p>
          <a:p>
            <a:pPr marL="0" lvl="0" indent="0" algn="l" rtl="0">
              <a:spcBef>
                <a:spcPts val="1200"/>
              </a:spcBef>
              <a:spcAft>
                <a:spcPts val="1200"/>
              </a:spcAft>
              <a:buNone/>
            </a:pPr>
            <a:r>
              <a:rPr lang="en"/>
              <a:t>Χτίστε όλα τα σταθερά ισότοπα του Υδρογόνου του οξυγόνου και του άνθρακα και επικολήστε τα στις επόμενες διαφάνειες</a:t>
            </a:r>
            <a:endParaRPr/>
          </a:p>
        </p:txBody>
      </p:sp>
      <p:sp>
        <p:nvSpPr>
          <p:cNvPr id="5" name="TextBox 4">
            <a:extLst>
              <a:ext uri="{FF2B5EF4-FFF2-40B4-BE49-F238E27FC236}">
                <a16:creationId xmlns:a16="http://schemas.microsoft.com/office/drawing/2014/main" id="{28395AA3-9F2A-415B-9AC7-7D7423F18B25}"/>
              </a:ext>
            </a:extLst>
          </p:cNvPr>
          <p:cNvSpPr txBox="1"/>
          <p:nvPr/>
        </p:nvSpPr>
        <p:spPr>
          <a:xfrm>
            <a:off x="4236094" y="4839477"/>
            <a:ext cx="4994316" cy="230832"/>
          </a:xfrm>
          <a:prstGeom prst="rect">
            <a:avLst/>
          </a:prstGeom>
          <a:noFill/>
        </p:spPr>
        <p:txBody>
          <a:bodyPr wrap="square" rtlCol="0">
            <a:spAutoFit/>
          </a:bodyPr>
          <a:lstStyle/>
          <a:p>
            <a:r>
              <a:rPr lang="el-GR" sz="900" dirty="0"/>
              <a:t>Α. </a:t>
            </a:r>
            <a:r>
              <a:rPr lang="el-GR" sz="900" dirty="0" err="1"/>
              <a:t>Στούμπα</a:t>
            </a:r>
            <a:r>
              <a:rPr lang="el-GR" sz="900" dirty="0"/>
              <a:t>. Σημειώσεις για το μάθημα το πείραμα στη διδασκαλία των φυσικών Επιστημών</a:t>
            </a:r>
            <a:endParaRPr lang="en-GB"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ΥΔΡΟΓΟΝΟ</a:t>
            </a:r>
            <a:endParaRPr/>
          </a:p>
        </p:txBody>
      </p:sp>
      <p:pic>
        <p:nvPicPr>
          <p:cNvPr id="84" name="Google Shape;84;p16"/>
          <p:cNvPicPr preferRelativeResize="0"/>
          <p:nvPr/>
        </p:nvPicPr>
        <p:blipFill>
          <a:blip r:embed="rId3">
            <a:alphaModFix/>
          </a:blip>
          <a:stretch>
            <a:fillRect/>
          </a:stretch>
        </p:blipFill>
        <p:spPr>
          <a:xfrm>
            <a:off x="163947" y="1319313"/>
            <a:ext cx="3972500" cy="30827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ΟΞΥΓΟΝΟ</a:t>
            </a:r>
            <a:endParaRPr/>
          </a:p>
        </p:txBody>
      </p:sp>
      <p:sp>
        <p:nvSpPr>
          <p:cNvPr id="90" name="Google Shape;90;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Ανθρακας</a:t>
            </a:r>
            <a:endParaRPr/>
          </a:p>
        </p:txBody>
      </p:sp>
      <p:sp>
        <p:nvSpPr>
          <p:cNvPr id="96" name="Google Shape;96;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ΜΟΡΙΑ</a:t>
            </a:r>
            <a:endParaRPr/>
          </a:p>
        </p:txBody>
      </p:sp>
      <p:sp>
        <p:nvSpPr>
          <p:cNvPr id="102" name="Google Shape;102;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Με την προσομοίωση του PHET COLORADO build a molecule</a:t>
            </a:r>
            <a:endParaRPr/>
          </a:p>
          <a:p>
            <a:pPr marL="0" lvl="0" indent="0" algn="l" rtl="0">
              <a:spcBef>
                <a:spcPts val="1200"/>
              </a:spcBef>
              <a:spcAft>
                <a:spcPts val="0"/>
              </a:spcAft>
              <a:buNone/>
            </a:pPr>
            <a:r>
              <a:rPr lang="en" u="sng">
                <a:solidFill>
                  <a:schemeClr val="hlink"/>
                </a:solidFill>
                <a:hlinkClick r:id="rId3"/>
              </a:rPr>
              <a:t>https://phet.colorado.edu/en/simulation/build-a-molecule</a:t>
            </a:r>
            <a:endParaRPr/>
          </a:p>
          <a:p>
            <a:pPr marL="0" lvl="0" indent="0" algn="l" rtl="0">
              <a:spcBef>
                <a:spcPts val="1200"/>
              </a:spcBef>
              <a:spcAft>
                <a:spcPts val="1200"/>
              </a:spcAft>
              <a:buClr>
                <a:schemeClr val="dk1"/>
              </a:buClr>
              <a:buSzPts val="1100"/>
              <a:buFont typeface="Arial"/>
              <a:buNone/>
            </a:pPr>
            <a:r>
              <a:rPr lang="en"/>
              <a:t>Χτίστε τα μόρια του Υδρογόνου, του Οξυγόνου, του όζοντος, του νερού, του διοξειδίου του άνθρακα, του μονοξειδίου του άνθρακα, κι επικολλήστε τα στις επόμενες διαφάνειες (τις τρισδιάστατες απεικονισεις που δειχνουν τη σωστη γεωμετρία).</a:t>
            </a:r>
            <a:endParaRPr/>
          </a:p>
        </p:txBody>
      </p:sp>
      <p:sp>
        <p:nvSpPr>
          <p:cNvPr id="4" name="TextBox 3">
            <a:extLst>
              <a:ext uri="{FF2B5EF4-FFF2-40B4-BE49-F238E27FC236}">
                <a16:creationId xmlns:a16="http://schemas.microsoft.com/office/drawing/2014/main" id="{DE2CF420-E624-46B2-8948-A582463DCE50}"/>
              </a:ext>
            </a:extLst>
          </p:cNvPr>
          <p:cNvSpPr txBox="1"/>
          <p:nvPr/>
        </p:nvSpPr>
        <p:spPr>
          <a:xfrm>
            <a:off x="4236094" y="4839477"/>
            <a:ext cx="4994316" cy="230832"/>
          </a:xfrm>
          <a:prstGeom prst="rect">
            <a:avLst/>
          </a:prstGeom>
          <a:noFill/>
        </p:spPr>
        <p:txBody>
          <a:bodyPr wrap="square" rtlCol="0">
            <a:spAutoFit/>
          </a:bodyPr>
          <a:lstStyle/>
          <a:p>
            <a:r>
              <a:rPr lang="el-GR" sz="900" dirty="0"/>
              <a:t>Α. </a:t>
            </a:r>
            <a:r>
              <a:rPr lang="el-GR" sz="900" dirty="0" err="1"/>
              <a:t>Στούμπα</a:t>
            </a:r>
            <a:r>
              <a:rPr lang="el-GR" sz="900" dirty="0"/>
              <a:t>. Σημειώσεις για το μάθημα το πείραμα στη διδασκαλία των φυσικών Επιστημών</a:t>
            </a:r>
            <a:endParaRPr lang="en-GB" sz="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ΥΔρογόνο</a:t>
            </a:r>
            <a:endParaRPr/>
          </a:p>
        </p:txBody>
      </p:sp>
      <p:sp>
        <p:nvSpPr>
          <p:cNvPr id="108" name="Google Shape;10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ΟΞΥΓΟΝΟ και ΟΖΟΝ</a:t>
            </a:r>
            <a:endParaRPr/>
          </a:p>
        </p:txBody>
      </p:sp>
      <p:sp>
        <p:nvSpPr>
          <p:cNvPr id="114" name="Google Shape;114;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
        <p:nvSpPr>
          <p:cNvPr id="4" name="TextBox 3">
            <a:extLst>
              <a:ext uri="{FF2B5EF4-FFF2-40B4-BE49-F238E27FC236}">
                <a16:creationId xmlns:a16="http://schemas.microsoft.com/office/drawing/2014/main" id="{2D24A978-6654-4782-BF57-05CE9BFA4972}"/>
              </a:ext>
            </a:extLst>
          </p:cNvPr>
          <p:cNvSpPr txBox="1"/>
          <p:nvPr/>
        </p:nvSpPr>
        <p:spPr>
          <a:xfrm>
            <a:off x="4236094" y="4839477"/>
            <a:ext cx="4994316" cy="230832"/>
          </a:xfrm>
          <a:prstGeom prst="rect">
            <a:avLst/>
          </a:prstGeom>
          <a:noFill/>
        </p:spPr>
        <p:txBody>
          <a:bodyPr wrap="square" rtlCol="0">
            <a:spAutoFit/>
          </a:bodyPr>
          <a:lstStyle/>
          <a:p>
            <a:r>
              <a:rPr lang="el-GR" sz="900" dirty="0"/>
              <a:t>Α. </a:t>
            </a:r>
            <a:r>
              <a:rPr lang="el-GR" sz="900" dirty="0" err="1"/>
              <a:t>Στούμπα</a:t>
            </a:r>
            <a:r>
              <a:rPr lang="el-GR" sz="900" dirty="0"/>
              <a:t>. Σημειώσεις για το μάθημα το πείραμα στη διδασκαλία των φυσικών Επιστημών</a:t>
            </a:r>
            <a:endParaRPr lang="en-GB" sz="900"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471</Words>
  <Application>Microsoft Office PowerPoint</Application>
  <PresentationFormat>On-screen Show (16:9)</PresentationFormat>
  <Paragraphs>53</Paragraphs>
  <Slides>17</Slides>
  <Notes>17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Simple Light</vt:lpstr>
      <vt:lpstr>Η ύλη</vt:lpstr>
      <vt:lpstr>PowerPoint Presentation</vt:lpstr>
      <vt:lpstr>ΑΤΟΜΑ</vt:lpstr>
      <vt:lpstr>ΥΔΡΟΓΟΝΟ</vt:lpstr>
      <vt:lpstr>ΟΞΥΓΟΝΟ</vt:lpstr>
      <vt:lpstr>Ανθρακας</vt:lpstr>
      <vt:lpstr>ΜΟΡΙΑ</vt:lpstr>
      <vt:lpstr>ΥΔρογόνο</vt:lpstr>
      <vt:lpstr>ΟΞΥΓΟΝΟ και ΟΖΟΝ</vt:lpstr>
      <vt:lpstr>ΝΕΡΟ</vt:lpstr>
      <vt:lpstr>ΟΞΕΙΔΙΑ ΤΟΥ ΑΝΘΡΑΚΑ</vt:lpstr>
      <vt:lpstr>Ιοντικές Ενώσεις</vt:lpstr>
      <vt:lpstr>Ιοντικές Ενώσεις</vt:lpstr>
      <vt:lpstr>Μεταλλικος δεσμος</vt:lpstr>
      <vt:lpstr>Μεταλλικος δεσμος</vt:lpstr>
      <vt:lpstr>Κρύσταλλοι στοιχείων</vt:lpstr>
      <vt:lpstr>Κρύσταλλοι στοιχείων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ύλη</dc:title>
  <cp:lastModifiedBy>Artemisia Stoumpa</cp:lastModifiedBy>
  <cp:revision>1</cp:revision>
  <dcterms:modified xsi:type="dcterms:W3CDTF">2021-04-01T07:54:43Z</dcterms:modified>
</cp:coreProperties>
</file>