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319" r:id="rId3"/>
    <p:sldId id="381" r:id="rId4"/>
    <p:sldId id="370" r:id="rId5"/>
    <p:sldId id="422" r:id="rId6"/>
    <p:sldId id="409" r:id="rId7"/>
    <p:sldId id="385" r:id="rId8"/>
    <p:sldId id="386" r:id="rId9"/>
    <p:sldId id="387" r:id="rId10"/>
    <p:sldId id="388" r:id="rId11"/>
    <p:sldId id="436" r:id="rId12"/>
    <p:sldId id="389" r:id="rId13"/>
    <p:sldId id="390" r:id="rId14"/>
    <p:sldId id="439" r:id="rId15"/>
    <p:sldId id="441" r:id="rId16"/>
    <p:sldId id="440" r:id="rId17"/>
    <p:sldId id="377" r:id="rId18"/>
    <p:sldId id="442" r:id="rId19"/>
    <p:sldId id="443" r:id="rId20"/>
    <p:sldId id="391" r:id="rId21"/>
    <p:sldId id="405" r:id="rId22"/>
    <p:sldId id="406" r:id="rId23"/>
    <p:sldId id="413" r:id="rId24"/>
    <p:sldId id="437" r:id="rId25"/>
    <p:sldId id="407" r:id="rId26"/>
    <p:sldId id="393" r:id="rId27"/>
    <p:sldId id="395" r:id="rId28"/>
    <p:sldId id="371" r:id="rId29"/>
    <p:sldId id="444" r:id="rId30"/>
    <p:sldId id="446" r:id="rId31"/>
    <p:sldId id="447" r:id="rId32"/>
    <p:sldId id="376" r:id="rId33"/>
    <p:sldId id="445" r:id="rId34"/>
    <p:sldId id="372" r:id="rId35"/>
    <p:sldId id="438" r:id="rId36"/>
    <p:sldId id="382" r:id="rId37"/>
    <p:sldId id="412" r:id="rId38"/>
    <p:sldId id="423" r:id="rId39"/>
    <p:sldId id="378" r:id="rId40"/>
    <p:sldId id="415" r:id="rId41"/>
    <p:sldId id="448" r:id="rId42"/>
    <p:sldId id="379" r:id="rId43"/>
    <p:sldId id="449" r:id="rId44"/>
    <p:sldId id="424" r:id="rId45"/>
    <p:sldId id="373" r:id="rId46"/>
    <p:sldId id="408" r:id="rId47"/>
    <p:sldId id="375" r:id="rId48"/>
    <p:sldId id="374" r:id="rId49"/>
    <p:sldId id="396" r:id="rId50"/>
    <p:sldId id="398" r:id="rId51"/>
    <p:sldId id="399" r:id="rId52"/>
    <p:sldId id="401" r:id="rId53"/>
    <p:sldId id="402" r:id="rId54"/>
    <p:sldId id="403" r:id="rId55"/>
    <p:sldId id="383" r:id="rId56"/>
    <p:sldId id="380" r:id="rId5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77" d="100"/>
          <a:sy n="77" d="100"/>
        </p:scale>
        <p:origin x="-462" y="-72"/>
      </p:cViewPr>
      <p:guideLst>
        <p:guide orient="horz" pos="2160"/>
        <p:guide pos="3840"/>
      </p:guideLst>
    </p:cSldViewPr>
  </p:slideViewPr>
  <p:notesTextViewPr>
    <p:cViewPr>
      <p:scale>
        <a:sx n="1" d="1"/>
        <a:sy n="1" d="1"/>
      </p:scale>
      <p:origin x="0" y="0"/>
    </p:cViewPr>
  </p:notesTextViewPr>
  <p:sorterViewPr>
    <p:cViewPr>
      <p:scale>
        <a:sx n="33" d="100"/>
        <a:sy n="33"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850D6-01FB-4185-AAAD-B0FCE6B904BF}" type="datetimeFigureOut">
              <a:rPr lang="el-GR" smtClean="0"/>
              <a:t>16/3/2018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CBEEA-21FD-4928-AF1F-8C6D5C2F61FA}" type="slidenum">
              <a:rPr lang="el-GR" smtClean="0"/>
              <a:t>‹#›</a:t>
            </a:fld>
            <a:endParaRPr lang="el-GR"/>
          </a:p>
        </p:txBody>
      </p:sp>
    </p:spTree>
    <p:extLst>
      <p:ext uri="{BB962C8B-B14F-4D97-AF65-F5344CB8AC3E}">
        <p14:creationId xmlns:p14="http://schemas.microsoft.com/office/powerpoint/2010/main" val="209150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23CBEEA-21FD-4928-AF1F-8C6D5C2F61FA}" type="slidenum">
              <a:rPr lang="el-GR" smtClean="0"/>
              <a:t>3</a:t>
            </a:fld>
            <a:endParaRPr lang="el-GR"/>
          </a:p>
        </p:txBody>
      </p:sp>
    </p:spTree>
    <p:extLst>
      <p:ext uri="{BB962C8B-B14F-4D97-AF65-F5344CB8AC3E}">
        <p14:creationId xmlns:p14="http://schemas.microsoft.com/office/powerpoint/2010/main" val="321868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6E50A28-89C3-4F50-A4F4-66906ABE1D6D}" type="datetimeFigureOut">
              <a:rPr lang="el-GR" smtClean="0"/>
              <a:t>16/3/2018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371239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E50A28-89C3-4F50-A4F4-66906ABE1D6D}" type="datetimeFigureOut">
              <a:rPr lang="el-GR" smtClean="0"/>
              <a:t>16/3/2018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55957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E50A28-89C3-4F50-A4F4-66906ABE1D6D}" type="datetimeFigureOut">
              <a:rPr lang="el-GR" smtClean="0"/>
              <a:t>16/3/2018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271709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E50A28-89C3-4F50-A4F4-66906ABE1D6D}" type="datetimeFigureOut">
              <a:rPr lang="el-GR" smtClean="0"/>
              <a:t>16/3/2018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351013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6E50A28-89C3-4F50-A4F4-66906ABE1D6D}" type="datetimeFigureOut">
              <a:rPr lang="el-GR" smtClean="0"/>
              <a:t>16/3/2018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253432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6E50A28-89C3-4F50-A4F4-66906ABE1D6D}" type="datetimeFigureOut">
              <a:rPr lang="el-GR" smtClean="0"/>
              <a:t>16/3/2018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53505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6E50A28-89C3-4F50-A4F4-66906ABE1D6D}" type="datetimeFigureOut">
              <a:rPr lang="el-GR" smtClean="0"/>
              <a:t>16/3/2018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385695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6E50A28-89C3-4F50-A4F4-66906ABE1D6D}" type="datetimeFigureOut">
              <a:rPr lang="el-GR" smtClean="0"/>
              <a:t>16/3/2018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136507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6E50A28-89C3-4F50-A4F4-66906ABE1D6D}" type="datetimeFigureOut">
              <a:rPr lang="el-GR" smtClean="0"/>
              <a:t>16/3/2018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114490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6E50A28-89C3-4F50-A4F4-66906ABE1D6D}" type="datetimeFigureOut">
              <a:rPr lang="el-GR" smtClean="0"/>
              <a:t>16/3/2018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16547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6E50A28-89C3-4F50-A4F4-66906ABE1D6D}" type="datetimeFigureOut">
              <a:rPr lang="el-GR" smtClean="0"/>
              <a:t>16/3/2018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51AE9D-74D5-4605-99B1-A8E84DBB3BD1}" type="slidenum">
              <a:rPr lang="el-GR" smtClean="0"/>
              <a:t>‹#›</a:t>
            </a:fld>
            <a:endParaRPr lang="el-GR"/>
          </a:p>
        </p:txBody>
      </p:sp>
    </p:spTree>
    <p:extLst>
      <p:ext uri="{BB962C8B-B14F-4D97-AF65-F5344CB8AC3E}">
        <p14:creationId xmlns:p14="http://schemas.microsoft.com/office/powerpoint/2010/main" val="301159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476704" y="365125"/>
            <a:ext cx="9877096" cy="1325563"/>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50A28-89C3-4F50-A4F4-66906ABE1D6D}" type="datetimeFigureOut">
              <a:rPr lang="el-GR" smtClean="0"/>
              <a:t>16/3/2018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1AE9D-74D5-4605-99B1-A8E84DBB3BD1}" type="slidenum">
              <a:rPr lang="el-GR" smtClean="0"/>
              <a:t>‹#›</a:t>
            </a:fld>
            <a:endParaRPr lang="el-GR"/>
          </a:p>
        </p:txBody>
      </p:sp>
      <p:pic>
        <p:nvPicPr>
          <p:cNvPr id="7" name="Picture 2" descr="Αποτέλεσμα εικόνας για robot toy retr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99696" y="389402"/>
            <a:ext cx="1277007" cy="127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033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learn.adafruit.com/adafruit-arduino-lesson-7-make-an-rgb-led-fader/over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i0.wp.com/deltahacker.gr/wp-content/uploads/2011/10/Image04.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67534" y="365125"/>
            <a:ext cx="6686266" cy="1325563"/>
          </a:xfrm>
        </p:spPr>
        <p:txBody>
          <a:bodyPr/>
          <a:lstStyle/>
          <a:p>
            <a:r>
              <a:rPr lang="el-GR" dirty="0" smtClean="0"/>
              <a:t>Εκπαιδευτική ρομποτική</a:t>
            </a:r>
            <a:endParaRPr lang="el-GR" dirty="0"/>
          </a:p>
        </p:txBody>
      </p:sp>
      <p:pic>
        <p:nvPicPr>
          <p:cNvPr id="1026" name="Picture 2" descr="https://i.ytimg.com/vi/t6fKs3Zbnb0/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750" y="1910686"/>
            <a:ext cx="7411759" cy="44542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y Matt Dix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012"/>
            <a:ext cx="4271750" cy="651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143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6146" name="Picture 2" descr="arduino_u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70218"/>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941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Picture 5"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07238" y="191594"/>
            <a:ext cx="7911493" cy="666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2232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dirty="0"/>
          </a:p>
        </p:txBody>
      </p:sp>
      <p:sp>
        <p:nvSpPr>
          <p:cNvPr id="3" name="Θέση περιεχομένου 2"/>
          <p:cNvSpPr>
            <a:spLocks noGrp="1"/>
          </p:cNvSpPr>
          <p:nvPr>
            <p:ph idx="1"/>
          </p:nvPr>
        </p:nvSpPr>
        <p:spPr/>
        <p:txBody>
          <a:bodyPr/>
          <a:lstStyle/>
          <a:p>
            <a:endParaRPr lang="el-GR"/>
          </a:p>
        </p:txBody>
      </p:sp>
      <p:pic>
        <p:nvPicPr>
          <p:cNvPr id="1026" name="Picture 2" descr="arduino_hea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874" y="837331"/>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95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838199" y="2825086"/>
            <a:ext cx="10898875" cy="3671247"/>
          </a:xfrm>
        </p:spPr>
        <p:txBody>
          <a:bodyPr>
            <a:normAutofit fontScale="70000" lnSpcReduction="20000"/>
          </a:bodyPr>
          <a:lstStyle/>
          <a:p>
            <a:r>
              <a:rPr lang="en-US" i="1" dirty="0"/>
              <a:t>Starting from the right...</a:t>
            </a:r>
            <a:endParaRPr lang="en-US" dirty="0"/>
          </a:p>
          <a:p>
            <a:r>
              <a:rPr lang="en-US" b="1" dirty="0"/>
              <a:t>Vin - </a:t>
            </a:r>
            <a:r>
              <a:rPr lang="en-US" dirty="0"/>
              <a:t>This is connected to the power input from the DC Jack, so it is going to range from 7 V to 12 VDC, depending on what is plugged into the DC Jack. If the DC Jack is not powered, it will provide the 5V from the USB connection. Provides as much as the DC power supply can.</a:t>
            </a:r>
          </a:p>
          <a:p>
            <a:r>
              <a:rPr lang="en-US" b="1" dirty="0"/>
              <a:t>GND</a:t>
            </a:r>
            <a:r>
              <a:rPr lang="en-US" dirty="0"/>
              <a:t> - You get two of these here, they are the common </a:t>
            </a:r>
            <a:r>
              <a:rPr lang="en-US" i="1" dirty="0"/>
              <a:t>ground</a:t>
            </a:r>
            <a:r>
              <a:rPr lang="en-US" dirty="0"/>
              <a:t> connection for all power and data</a:t>
            </a:r>
          </a:p>
          <a:p>
            <a:r>
              <a:rPr lang="en-US" b="1" dirty="0"/>
              <a:t>5V</a:t>
            </a:r>
            <a:r>
              <a:rPr lang="en-US" dirty="0"/>
              <a:t> - This is the clean </a:t>
            </a:r>
            <a:r>
              <a:rPr lang="en-US" i="1" dirty="0"/>
              <a:t>regulated</a:t>
            </a:r>
            <a:r>
              <a:rPr lang="en-US" dirty="0"/>
              <a:t> 5V power that the Arduino runs on, provided from the DC jack (if plugged in) or USB connection (if DC is not plugged in). Provides up to about 500mA current draw.</a:t>
            </a:r>
          </a:p>
          <a:p>
            <a:r>
              <a:rPr lang="en-US" b="1" dirty="0"/>
              <a:t>3.3V </a:t>
            </a:r>
            <a:r>
              <a:rPr lang="en-US" dirty="0"/>
              <a:t>- This is a clean </a:t>
            </a:r>
            <a:r>
              <a:rPr lang="en-US" i="1" dirty="0"/>
              <a:t>regulated</a:t>
            </a:r>
            <a:r>
              <a:rPr lang="en-US" dirty="0"/>
              <a:t> 3.3V power, sometimes you'll need exactly this voltage for some sensors. Provides up to about 100mA current draw.</a:t>
            </a:r>
          </a:p>
          <a:p>
            <a:r>
              <a:rPr lang="en-US" b="1" dirty="0"/>
              <a:t>Reset </a:t>
            </a:r>
            <a:r>
              <a:rPr lang="en-US" dirty="0"/>
              <a:t>- This is the same pin connected to the reset button</a:t>
            </a:r>
          </a:p>
          <a:p>
            <a:r>
              <a:rPr lang="en-US" b="1" dirty="0" err="1"/>
              <a:t>IOref</a:t>
            </a:r>
            <a:r>
              <a:rPr lang="en-US" b="1" dirty="0"/>
              <a:t> </a:t>
            </a:r>
            <a:r>
              <a:rPr lang="en-US" dirty="0"/>
              <a:t>- Used by shields to know what the IO voltage is. You can ignore this pin.</a:t>
            </a:r>
          </a:p>
          <a:p>
            <a:r>
              <a:rPr lang="en-US" b="1" dirty="0"/>
              <a:t>Unnamed pin </a:t>
            </a:r>
            <a:r>
              <a:rPr lang="en-US" dirty="0"/>
              <a:t>- Reserved for future use, don't connect to it!</a:t>
            </a:r>
          </a:p>
          <a:p>
            <a:endParaRPr lang="el-GR" dirty="0"/>
          </a:p>
        </p:txBody>
      </p:sp>
      <p:pic>
        <p:nvPicPr>
          <p:cNvPr id="7170" name="Picture 2" descr="arduino_powerhead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169"/>
          <a:stretch/>
        </p:blipFill>
        <p:spPr bwMode="auto">
          <a:xfrm>
            <a:off x="3956539" y="128633"/>
            <a:ext cx="8019543" cy="269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69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Απλό ηλεκτρικό κύκλωμα</a:t>
            </a:r>
          </a:p>
        </p:txBody>
      </p:sp>
      <p:sp>
        <p:nvSpPr>
          <p:cNvPr id="3" name="Θέση περιεχομένου 2"/>
          <p:cNvSpPr>
            <a:spLocks noGrp="1"/>
          </p:cNvSpPr>
          <p:nvPr>
            <p:ph idx="1"/>
          </p:nvPr>
        </p:nvSpPr>
        <p:spPr/>
        <p:txBody>
          <a:bodyPr/>
          <a:lstStyle/>
          <a:p>
            <a:endParaRPr lang="el-GR" dirty="0"/>
          </a:p>
        </p:txBody>
      </p:sp>
      <p:sp>
        <p:nvSpPr>
          <p:cNvPr id="4" name="AutoShape 4" descr="Αποτέλεσμα εικόνας για απλο ηλεκτρικό κύκλωμ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6" descr="Αποτέλεσμα εικόνας για απλο ηλεκτρικό κύκλωμ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2" name="Picture 8" descr="Αποτέλεσμα εικόνας για απλο ηλεκτρικό κύκλωμ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89" y="2216446"/>
            <a:ext cx="4023497" cy="38663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341" y="2216446"/>
            <a:ext cx="4084512" cy="423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2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Έχουμε δει αντίσταση;</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AutoShape 2" descr="Αποτέλεσμα εικόνας για αντισταση σε ηλεκτρικό κύκλωμ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Αποτέλεσμα εικόνας για αντισταση σε ηλεκτρικό κύκλωμ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8" name="Picture 6" descr="Αποτέλεσμα εικόνας για αντισταση σε ηλεκτρικό κύκλωμ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2101402"/>
            <a:ext cx="7674490" cy="44126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Αποτέλεσμα εικόνας για αντιστα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05" y="2578572"/>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7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pic>
        <p:nvPicPr>
          <p:cNvPr id="1026" name="Picture 2" descr="Αποτέλεσμα εικόνας για απλο ηλεκτρικό κύκλωμ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17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5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Απλά ηλεκτρονικά</a:t>
            </a:r>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130145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Δίοδος</a:t>
            </a:r>
            <a:endParaRPr lang="el-GR" dirty="0"/>
          </a:p>
        </p:txBody>
      </p:sp>
      <p:sp>
        <p:nvSpPr>
          <p:cNvPr id="3" name="Θέση περιεχομένου 2"/>
          <p:cNvSpPr>
            <a:spLocks noGrp="1"/>
          </p:cNvSpPr>
          <p:nvPr>
            <p:ph idx="1"/>
          </p:nvPr>
        </p:nvSpPr>
        <p:spPr/>
        <p:txBody>
          <a:bodyPr/>
          <a:lstStyle/>
          <a:p>
            <a:endParaRPr lang="el-GR"/>
          </a:p>
        </p:txBody>
      </p:sp>
      <p:pic>
        <p:nvPicPr>
          <p:cNvPr id="4098" name="Picture 2" descr="Αποτέλεσμα εικόνας για διοδ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039" y="2625041"/>
            <a:ext cx="3823301" cy="27002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Αποτέλεσμα εικόνας για διοδο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202" y="2173310"/>
            <a:ext cx="6435119" cy="360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3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Φ</a:t>
            </a:r>
            <a:r>
              <a:rPr lang="el-GR" dirty="0" err="1" smtClean="0"/>
              <a:t>ωτοδίοδος</a:t>
            </a:r>
            <a:r>
              <a:rPr lang="el-GR" dirty="0" smtClean="0"/>
              <a:t> (</a:t>
            </a:r>
            <a:r>
              <a:rPr lang="en-US" dirty="0" smtClean="0"/>
              <a:t>Led)</a:t>
            </a:r>
            <a:endParaRPr lang="el-GR" dirty="0"/>
          </a:p>
        </p:txBody>
      </p:sp>
      <p:sp>
        <p:nvSpPr>
          <p:cNvPr id="3" name="Θέση περιεχομένου 2"/>
          <p:cNvSpPr>
            <a:spLocks noGrp="1"/>
          </p:cNvSpPr>
          <p:nvPr>
            <p:ph idx="1"/>
          </p:nvPr>
        </p:nvSpPr>
        <p:spPr/>
        <p:txBody>
          <a:bodyPr/>
          <a:lstStyle/>
          <a:p>
            <a:endParaRPr lang="el-GR"/>
          </a:p>
        </p:txBody>
      </p:sp>
      <p:pic>
        <p:nvPicPr>
          <p:cNvPr id="5122" name="Picture 2" descr="Αποτέλεσμα εικόνας για διοδ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754" y="1758178"/>
            <a:ext cx="4257675" cy="4733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Αποτέλεσμα εικόνας για διοδο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029" y="-367314"/>
            <a:ext cx="57150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Αποτέλεσμα εικόνας για 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77" y="1160935"/>
            <a:ext cx="7536506" cy="628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28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854440"/>
            <a:ext cx="9144000" cy="1621202"/>
          </a:xfrm>
        </p:spPr>
        <p:txBody>
          <a:bodyPr>
            <a:noAutofit/>
          </a:bodyPr>
          <a:lstStyle/>
          <a:p>
            <a:r>
              <a:rPr lang="el-GR" sz="3600" dirty="0"/>
              <a:t>Εκπαιδευτική </a:t>
            </a:r>
            <a:r>
              <a:rPr lang="el-GR" sz="3600" dirty="0" smtClean="0"/>
              <a:t>ρομποτική και </a:t>
            </a:r>
            <a:r>
              <a:rPr lang="en-US" sz="3600" dirty="0" smtClean="0"/>
              <a:t>Physical Computing</a:t>
            </a:r>
            <a:r>
              <a:rPr lang="el-GR" sz="3600" dirty="0"/>
              <a:t/>
            </a:r>
            <a:br>
              <a:rPr lang="el-GR" sz="3600" dirty="0"/>
            </a:br>
            <a:r>
              <a:rPr lang="el-GR" sz="5400" i="1" dirty="0" smtClean="0"/>
              <a:t>Πρώτη</a:t>
            </a:r>
            <a:r>
              <a:rPr lang="el-GR" sz="5400" i="1" dirty="0" smtClean="0"/>
              <a:t> </a:t>
            </a:r>
            <a:r>
              <a:rPr lang="el-GR" sz="5400" i="1" dirty="0" smtClean="0"/>
              <a:t>συνάντηση</a:t>
            </a:r>
            <a:endParaRPr lang="el-GR" sz="3600" dirty="0"/>
          </a:p>
        </p:txBody>
      </p:sp>
      <p:sp>
        <p:nvSpPr>
          <p:cNvPr id="3" name="Υπότιτλος 2"/>
          <p:cNvSpPr>
            <a:spLocks noGrp="1"/>
          </p:cNvSpPr>
          <p:nvPr>
            <p:ph type="subTitle" idx="1"/>
          </p:nvPr>
        </p:nvSpPr>
        <p:spPr>
          <a:xfrm>
            <a:off x="1524000" y="2882510"/>
            <a:ext cx="9144000" cy="1655762"/>
          </a:xfrm>
        </p:spPr>
        <p:txBody>
          <a:bodyPr/>
          <a:lstStyle/>
          <a:p>
            <a:r>
              <a:rPr lang="el-GR" dirty="0" smtClean="0"/>
              <a:t>Γνωρίζουμε λίγο το </a:t>
            </a:r>
            <a:r>
              <a:rPr lang="el-GR" sz="3200" dirty="0" smtClean="0"/>
              <a:t>σύστημα </a:t>
            </a:r>
            <a:r>
              <a:rPr lang="en-US" sz="3200" dirty="0" smtClean="0">
                <a:solidFill>
                  <a:srgbClr val="C00000"/>
                </a:solidFill>
                <a:effectLst>
                  <a:outerShdw blurRad="38100" dist="38100" dir="2700000" algn="tl">
                    <a:srgbClr val="000000">
                      <a:alpha val="43137"/>
                    </a:srgbClr>
                  </a:outerShdw>
                </a:effectLst>
              </a:rPr>
              <a:t>Arduino (</a:t>
            </a:r>
            <a:r>
              <a:rPr lang="en-US" sz="3200" dirty="0" err="1" smtClean="0">
                <a:solidFill>
                  <a:srgbClr val="C00000"/>
                </a:solidFill>
                <a:effectLst>
                  <a:outerShdw blurRad="38100" dist="38100" dir="2700000" algn="tl">
                    <a:srgbClr val="000000">
                      <a:alpha val="43137"/>
                    </a:srgbClr>
                  </a:outerShdw>
                </a:effectLst>
              </a:rPr>
              <a:t>uno</a:t>
            </a:r>
            <a:r>
              <a:rPr lang="en-US" sz="3200" dirty="0" smtClean="0">
                <a:solidFill>
                  <a:srgbClr val="C00000"/>
                </a:solidFill>
                <a:effectLst>
                  <a:outerShdw blurRad="38100" dist="38100" dir="2700000" algn="tl">
                    <a:srgbClr val="000000">
                      <a:alpha val="43137"/>
                    </a:srgbClr>
                  </a:outerShdw>
                </a:effectLst>
              </a:rPr>
              <a:t>)</a:t>
            </a:r>
            <a:endParaRPr lang="el-GR" sz="3200" dirty="0" smtClean="0">
              <a:solidFill>
                <a:srgbClr val="C00000"/>
              </a:solidFill>
              <a:effectLst>
                <a:outerShdw blurRad="38100" dist="38100" dir="2700000" algn="tl">
                  <a:srgbClr val="000000">
                    <a:alpha val="43137"/>
                  </a:srgbClr>
                </a:outerShdw>
              </a:effectLst>
            </a:endParaRPr>
          </a:p>
          <a:p>
            <a:r>
              <a:rPr lang="el-GR" dirty="0" smtClean="0"/>
              <a:t>[</a:t>
            </a:r>
            <a:r>
              <a:rPr lang="en-US" dirty="0" smtClean="0"/>
              <a:t>Physical Computing]</a:t>
            </a:r>
            <a:endParaRPr lang="el-GR" dirty="0">
              <a:solidFill>
                <a:srgbClr val="C00000"/>
              </a:solidFill>
              <a:effectLst>
                <a:outerShdw blurRad="38100" dist="38100" dir="2700000" algn="tl">
                  <a:srgbClr val="000000">
                    <a:alpha val="43137"/>
                  </a:srgbClr>
                </a:outerShdw>
              </a:effectLst>
            </a:endParaRPr>
          </a:p>
        </p:txBody>
      </p:sp>
      <p:sp>
        <p:nvSpPr>
          <p:cNvPr id="4" name="Υπότιτλος 2"/>
          <p:cNvSpPr txBox="1">
            <a:spLocks/>
          </p:cNvSpPr>
          <p:nvPr/>
        </p:nvSpPr>
        <p:spPr>
          <a:xfrm>
            <a:off x="1524000" y="5257800"/>
            <a:ext cx="9144000" cy="12590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err="1" smtClean="0"/>
              <a:t>Αρτεμησία</a:t>
            </a:r>
            <a:r>
              <a:rPr lang="el-GR" dirty="0" smtClean="0"/>
              <a:t> </a:t>
            </a:r>
            <a:r>
              <a:rPr lang="el-GR" dirty="0" err="1" smtClean="0"/>
              <a:t>Στούμπα</a:t>
            </a:r>
            <a:r>
              <a:rPr lang="el-GR" dirty="0" smtClean="0"/>
              <a:t>, Άνθιμος </a:t>
            </a:r>
            <a:r>
              <a:rPr lang="el-GR" dirty="0" err="1" smtClean="0"/>
              <a:t>Χαλκίδης</a:t>
            </a:r>
            <a:endParaRPr lang="el-GR" dirty="0" smtClean="0"/>
          </a:p>
        </p:txBody>
      </p:sp>
    </p:spTree>
    <p:extLst>
      <p:ext uri="{BB962C8B-B14F-4D97-AF65-F5344CB8AC3E}">
        <p14:creationId xmlns:p14="http://schemas.microsoft.com/office/powerpoint/2010/main" val="1129976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a:t>
            </a:r>
            <a:r>
              <a:rPr lang="en-US" dirty="0" smtClean="0"/>
              <a:t>breadboard</a:t>
            </a:r>
            <a:endParaRPr lang="el-GR" dirty="0"/>
          </a:p>
        </p:txBody>
      </p:sp>
      <p:sp>
        <p:nvSpPr>
          <p:cNvPr id="3" name="Θέση περιεχομένου 2"/>
          <p:cNvSpPr>
            <a:spLocks noGrp="1"/>
          </p:cNvSpPr>
          <p:nvPr>
            <p:ph idx="1"/>
          </p:nvPr>
        </p:nvSpPr>
        <p:spPr/>
        <p:txBody>
          <a:bodyPr/>
          <a:lstStyle/>
          <a:p>
            <a:endParaRPr lang="el-GR" dirty="0"/>
          </a:p>
        </p:txBody>
      </p:sp>
      <p:pic>
        <p:nvPicPr>
          <p:cNvPr id="4098" name="Picture 2" descr="Breadboard 400 Tie Point"/>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49170" y="748849"/>
            <a:ext cx="6779288" cy="677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848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1838325" y="1020763"/>
            <a:ext cx="8515350" cy="5105400"/>
          </a:xfrm>
          <a:prstGeom prst="rect">
            <a:avLst/>
          </a:prstGeom>
        </p:spPr>
      </p:pic>
    </p:spTree>
    <p:extLst>
      <p:ext uri="{BB962C8B-B14F-4D97-AF65-F5344CB8AC3E}">
        <p14:creationId xmlns:p14="http://schemas.microsoft.com/office/powerpoint/2010/main" val="954882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6781800" y="1156293"/>
            <a:ext cx="4572000" cy="5143500"/>
          </a:xfrm>
          <a:prstGeom prst="rect">
            <a:avLst/>
          </a:prstGeom>
        </p:spPr>
      </p:pic>
      <p:pic>
        <p:nvPicPr>
          <p:cNvPr id="5" name="Picture 2" descr="Circuit built on literal bread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04" y="1825625"/>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95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656" y="1027906"/>
            <a:ext cx="9165609" cy="536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983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6703" y="2124075"/>
            <a:ext cx="11555136" cy="4187825"/>
          </a:xfrm>
          <a:prstGeom prst="rect">
            <a:avLst/>
          </a:prstGeom>
        </p:spPr>
      </p:pic>
    </p:spTree>
    <p:extLst>
      <p:ext uri="{BB962C8B-B14F-4D97-AF65-F5344CB8AC3E}">
        <p14:creationId xmlns:p14="http://schemas.microsoft.com/office/powerpoint/2010/main" val="835700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761" y="100225"/>
            <a:ext cx="7978916" cy="67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848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6146" name="Picture 2" descr="https://cdn.sparkfun.com/assets/e/7/7/e/c/5175c500ce395f5a4900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863" y="561718"/>
            <a:ext cx="9638778" cy="54056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cdn.sparkfun.com/assets/f/8/7/0/f/513a1dfbce395fe6240000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957815">
            <a:off x="4500326" y="4483185"/>
            <a:ext cx="3829851" cy="256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40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30767" y="1624030"/>
            <a:ext cx="6525578" cy="412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487" y="829219"/>
            <a:ext cx="4299043" cy="525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2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κύκλωμα</a:t>
            </a:r>
            <a:endParaRPr lang="el-GR" dirty="0"/>
          </a:p>
        </p:txBody>
      </p:sp>
      <p:sp>
        <p:nvSpPr>
          <p:cNvPr id="3" name="Θέση περιεχομένου 2"/>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285" y="1462088"/>
            <a:ext cx="48291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343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κύκλωμα</a:t>
            </a:r>
          </a:p>
        </p:txBody>
      </p:sp>
      <p:sp>
        <p:nvSpPr>
          <p:cNvPr id="3" name="Θέση περιεχομένου 2"/>
          <p:cNvSpPr>
            <a:spLocks noGrp="1"/>
          </p:cNvSpPr>
          <p:nvPr>
            <p:ph idx="1"/>
          </p:nvPr>
        </p:nvSpPr>
        <p:spPr/>
        <p:txBody>
          <a:bodyPr/>
          <a:lstStyle/>
          <a:p>
            <a:endParaRPr lang="el-GR"/>
          </a:p>
        </p:txBody>
      </p:sp>
      <p:pic>
        <p:nvPicPr>
          <p:cNvPr id="6146" name="Picture 2" descr="Αποτέλεσμα εικόνας για circuit led bread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108" y="2463324"/>
            <a:ext cx="10092724" cy="372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5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29018" y="1871970"/>
            <a:ext cx="10515600" cy="840002"/>
          </a:xfrm>
        </p:spPr>
        <p:txBody>
          <a:bodyPr>
            <a:normAutofit/>
          </a:bodyPr>
          <a:lstStyle/>
          <a:p>
            <a:pPr marL="0" indent="0" algn="ctr">
              <a:buNone/>
            </a:pPr>
            <a:r>
              <a:rPr lang="el-GR" sz="4800" dirty="0" smtClean="0">
                <a:effectLst>
                  <a:outerShdw blurRad="38100" dist="38100" dir="2700000" algn="tl">
                    <a:srgbClr val="000000">
                      <a:alpha val="43137"/>
                    </a:srgbClr>
                  </a:outerShdw>
                </a:effectLst>
              </a:rPr>
              <a:t>ΠΟΛΥ ΚΑΘΟΔΗΓΟΥΜΕΝΗ ΔΙΕΡΕΥΝΗΣΗ</a:t>
            </a:r>
            <a:endParaRPr lang="el-GR" sz="4800" dirty="0">
              <a:effectLst>
                <a:outerShdw blurRad="38100" dist="38100" dir="2700000" algn="tl">
                  <a:srgbClr val="000000">
                    <a:alpha val="43137"/>
                  </a:srgbClr>
                </a:outerShdw>
              </a:effectLst>
            </a:endParaRPr>
          </a:p>
        </p:txBody>
      </p:sp>
      <p:pic>
        <p:nvPicPr>
          <p:cNvPr id="4" name="Θέση περιεχομένου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679" y="3348768"/>
            <a:ext cx="2750713" cy="2750713"/>
          </a:xfrm>
          <a:prstGeom prst="rect">
            <a:avLst/>
          </a:prstGeom>
          <a:ln>
            <a:noFill/>
          </a:ln>
          <a:effectLst>
            <a:outerShdw blurRad="292100" dist="139700" dir="2700000" algn="tl" rotWithShape="0">
              <a:srgbClr val="333333">
                <a:alpha val="65000"/>
              </a:srgbClr>
            </a:outerShdw>
          </a:effectLst>
        </p:spPr>
      </p:pic>
      <p:grpSp>
        <p:nvGrpSpPr>
          <p:cNvPr id="5" name="Ομάδα 4"/>
          <p:cNvGrpSpPr/>
          <p:nvPr/>
        </p:nvGrpSpPr>
        <p:grpSpPr>
          <a:xfrm>
            <a:off x="729018" y="3340149"/>
            <a:ext cx="3267283" cy="2759332"/>
            <a:chOff x="3410941" y="436321"/>
            <a:chExt cx="7417274" cy="5740642"/>
          </a:xfrm>
        </p:grpSpPr>
        <p:pic>
          <p:nvPicPr>
            <p:cNvPr id="6" name="Picture 4" descr="http://cdn.grid.fotosearch.com/CSP/CSP510/k5109936.jpg"/>
            <p:cNvPicPr>
              <a:picLocks noChangeAspect="1" noChangeArrowheads="1"/>
            </p:cNvPicPr>
            <p:nvPr/>
          </p:nvPicPr>
          <p:blipFill rotWithShape="1">
            <a:blip r:embed="rId4">
              <a:extLst>
                <a:ext uri="{28A0092B-C50C-407E-A947-70E740481C1C}">
                  <a14:useLocalDpi xmlns:a14="http://schemas.microsoft.com/office/drawing/2010/main" val="0"/>
                </a:ext>
              </a:extLst>
            </a:blip>
            <a:srcRect b="6922"/>
            <a:stretch/>
          </p:blipFill>
          <p:spPr bwMode="auto">
            <a:xfrm>
              <a:off x="3410941" y="436321"/>
              <a:ext cx="7417274" cy="5740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Αποτέλεσμα εικόνας για earth spher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2297" y="3145417"/>
              <a:ext cx="2047263" cy="2026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Αποτέλεσμα εικόνας για pc σκιτσο"/>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15349">
              <a:off x="8441868" y="2937442"/>
              <a:ext cx="2082488" cy="131600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Αποτέλεσμα εικόνας για καρο σπρωχνει αλογο"/>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2040" y="4731091"/>
            <a:ext cx="1213038" cy="1249482"/>
          </a:xfrm>
          <a:prstGeom prst="rect">
            <a:avLst/>
          </a:prstGeom>
          <a:noFill/>
          <a:extLst>
            <a:ext uri="{909E8E84-426E-40DD-AFC4-6F175D3DCCD1}">
              <a14:hiddenFill xmlns:a14="http://schemas.microsoft.com/office/drawing/2010/main">
                <a:solidFill>
                  <a:srgbClr val="FFFFFF"/>
                </a:solidFill>
              </a14:hiddenFill>
            </a:ext>
          </a:extLst>
        </p:spPr>
      </p:pic>
      <p:sp>
        <p:nvSpPr>
          <p:cNvPr id="10" name="Θέση περιεχομένου 2"/>
          <p:cNvSpPr txBox="1">
            <a:spLocks/>
          </p:cNvSpPr>
          <p:nvPr/>
        </p:nvSpPr>
        <p:spPr>
          <a:xfrm>
            <a:off x="843505" y="3430790"/>
            <a:ext cx="10515600" cy="840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4800" dirty="0" smtClean="0">
                <a:effectLst>
                  <a:outerShdw blurRad="38100" dist="38100" dir="2700000" algn="tl">
                    <a:srgbClr val="000000">
                      <a:alpha val="43137"/>
                    </a:srgbClr>
                  </a:outerShdw>
                </a:effectLst>
              </a:rPr>
              <a:t>Ισορροπίες!!!</a:t>
            </a:r>
            <a:endParaRPr lang="el-GR" sz="4800" dirty="0">
              <a:effectLst>
                <a:outerShdw blurRad="38100" dist="38100" dir="2700000" algn="tl">
                  <a:srgbClr val="000000">
                    <a:alpha val="43137"/>
                  </a:srgbClr>
                </a:outerShdw>
              </a:effectLst>
            </a:endParaRPr>
          </a:p>
        </p:txBody>
      </p:sp>
      <p:sp>
        <p:nvSpPr>
          <p:cNvPr id="11" name="Τίτλος 10"/>
          <p:cNvSpPr>
            <a:spLocks noGrp="1"/>
          </p:cNvSpPr>
          <p:nvPr>
            <p:ph type="title"/>
          </p:nvPr>
        </p:nvSpPr>
        <p:spPr/>
        <p:txBody>
          <a:bodyPr/>
          <a:lstStyle/>
          <a:p>
            <a:endParaRPr lang="el-GR"/>
          </a:p>
        </p:txBody>
      </p:sp>
    </p:spTree>
    <p:extLst>
      <p:ext uri="{BB962C8B-B14F-4D97-AF65-F5344CB8AC3E}">
        <p14:creationId xmlns:p14="http://schemas.microsoft.com/office/powerpoint/2010/main" val="1121833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ίδιο κύκλωμα</a:t>
            </a:r>
            <a:endParaRPr lang="el-GR" dirty="0"/>
          </a:p>
        </p:txBody>
      </p:sp>
      <p:sp>
        <p:nvSpPr>
          <p:cNvPr id="3" name="Θέση περιεχομένου 2"/>
          <p:cNvSpPr>
            <a:spLocks noGrp="1"/>
          </p:cNvSpPr>
          <p:nvPr>
            <p:ph idx="1"/>
          </p:nvPr>
        </p:nvSpPr>
        <p:spPr/>
        <p:txBody>
          <a:bodyPr/>
          <a:lstStyle/>
          <a:p>
            <a:endParaRPr lang="el-GR" dirty="0"/>
          </a:p>
        </p:txBody>
      </p:sp>
      <p:pic>
        <p:nvPicPr>
          <p:cNvPr id="7172" name="Picture 4" descr="Αποτέλεσμα εικόνας για arduino u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048" y="2549821"/>
            <a:ext cx="476250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Αποτέλεσμα εικόνας για circuit led breadboard"/>
          <p:cNvPicPr>
            <a:picLocks noChangeAspect="1" noChangeArrowheads="1"/>
          </p:cNvPicPr>
          <p:nvPr/>
        </p:nvPicPr>
        <p:blipFill rotWithShape="1">
          <a:blip r:embed="rId3">
            <a:extLst>
              <a:ext uri="{28A0092B-C50C-407E-A947-70E740481C1C}">
                <a14:useLocalDpi xmlns:a14="http://schemas.microsoft.com/office/drawing/2010/main" val="0"/>
              </a:ext>
            </a:extLst>
          </a:blip>
          <a:srcRect r="42335"/>
          <a:stretch/>
        </p:blipFill>
        <p:spPr bwMode="auto">
          <a:xfrm>
            <a:off x="345989" y="2463324"/>
            <a:ext cx="5820033" cy="3720246"/>
          </a:xfrm>
          <a:prstGeom prst="rect">
            <a:avLst/>
          </a:prstGeom>
          <a:noFill/>
          <a:extLst>
            <a:ext uri="{909E8E84-426E-40DD-AFC4-6F175D3DCCD1}">
              <a14:hiddenFill xmlns:a14="http://schemas.microsoft.com/office/drawing/2010/main">
                <a:solidFill>
                  <a:srgbClr val="FFFFFF"/>
                </a:solidFill>
              </a14:hiddenFill>
            </a:ext>
          </a:extLst>
        </p:spPr>
      </p:pic>
      <p:sp>
        <p:nvSpPr>
          <p:cNvPr id="4" name="Έλλειψη 3"/>
          <p:cNvSpPr/>
          <p:nvPr/>
        </p:nvSpPr>
        <p:spPr>
          <a:xfrm>
            <a:off x="9255298" y="5301049"/>
            <a:ext cx="1223232" cy="8825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174" name="Picture 6" descr="Αποτέλεσμα εικόνας για question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878" y="-285750"/>
            <a:ext cx="9525000"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520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ίδιο κύκλωμα</a:t>
            </a:r>
            <a:endParaRPr lang="el-GR" dirty="0"/>
          </a:p>
        </p:txBody>
      </p:sp>
      <p:sp>
        <p:nvSpPr>
          <p:cNvPr id="3" name="Θέση περιεχομένου 2"/>
          <p:cNvSpPr>
            <a:spLocks noGrp="1"/>
          </p:cNvSpPr>
          <p:nvPr>
            <p:ph idx="1"/>
          </p:nvPr>
        </p:nvSpPr>
        <p:spPr/>
        <p:txBody>
          <a:bodyPr/>
          <a:lstStyle/>
          <a:p>
            <a:endParaRPr lang="el-GR" dirty="0"/>
          </a:p>
        </p:txBody>
      </p:sp>
      <p:pic>
        <p:nvPicPr>
          <p:cNvPr id="7172" name="Picture 4" descr="Αποτέλεσμα εικόνας για arduino u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048" y="2549821"/>
            <a:ext cx="476250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Αποτέλεσμα εικόνας για circuit led breadboard"/>
          <p:cNvPicPr>
            <a:picLocks noChangeAspect="1" noChangeArrowheads="1"/>
          </p:cNvPicPr>
          <p:nvPr/>
        </p:nvPicPr>
        <p:blipFill rotWithShape="1">
          <a:blip r:embed="rId3">
            <a:extLst>
              <a:ext uri="{28A0092B-C50C-407E-A947-70E740481C1C}">
                <a14:useLocalDpi xmlns:a14="http://schemas.microsoft.com/office/drawing/2010/main" val="0"/>
              </a:ext>
            </a:extLst>
          </a:blip>
          <a:srcRect r="42335"/>
          <a:stretch/>
        </p:blipFill>
        <p:spPr bwMode="auto">
          <a:xfrm>
            <a:off x="345989" y="2389182"/>
            <a:ext cx="5820033" cy="3720246"/>
          </a:xfrm>
          <a:prstGeom prst="rect">
            <a:avLst/>
          </a:prstGeom>
          <a:noFill/>
          <a:extLst>
            <a:ext uri="{909E8E84-426E-40DD-AFC4-6F175D3DCCD1}">
              <a14:hiddenFill xmlns:a14="http://schemas.microsoft.com/office/drawing/2010/main">
                <a:solidFill>
                  <a:srgbClr val="FFFFFF"/>
                </a:solidFill>
              </a14:hiddenFill>
            </a:ext>
          </a:extLst>
        </p:spPr>
      </p:pic>
      <p:sp>
        <p:nvSpPr>
          <p:cNvPr id="7" name="Ελεύθερη σχεδίαση 6"/>
          <p:cNvSpPr/>
          <p:nvPr/>
        </p:nvSpPr>
        <p:spPr>
          <a:xfrm>
            <a:off x="6040161" y="2783907"/>
            <a:ext cx="4220993" cy="3949135"/>
          </a:xfrm>
          <a:custGeom>
            <a:avLst/>
            <a:gdLst>
              <a:gd name="connsiteX0" fmla="*/ 4005882 w 4220993"/>
              <a:gd name="connsiteY0" fmla="*/ 2974342 h 3949135"/>
              <a:gd name="connsiteX1" fmla="*/ 3808174 w 4220993"/>
              <a:gd name="connsiteY1" fmla="*/ 3851671 h 3949135"/>
              <a:gd name="connsiteX2" fmla="*/ 261785 w 4220993"/>
              <a:gd name="connsiteY2" fmla="*/ 3604536 h 3949135"/>
              <a:gd name="connsiteX3" fmla="*/ 249428 w 4220993"/>
              <a:gd name="connsiteY3" fmla="*/ 984904 h 3949135"/>
              <a:gd name="connsiteX4" fmla="*/ 125861 w 4220993"/>
              <a:gd name="connsiteY4" fmla="*/ 82861 h 3949135"/>
              <a:gd name="connsiteX5" fmla="*/ 64077 w 4220993"/>
              <a:gd name="connsiteY5" fmla="*/ 95217 h 394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993" h="3949135">
                <a:moveTo>
                  <a:pt x="4005882" y="2974342"/>
                </a:moveTo>
                <a:cubicBezTo>
                  <a:pt x="4219036" y="3360490"/>
                  <a:pt x="4432190" y="3746639"/>
                  <a:pt x="3808174" y="3851671"/>
                </a:cubicBezTo>
                <a:cubicBezTo>
                  <a:pt x="3184158" y="3956703"/>
                  <a:pt x="854909" y="4082331"/>
                  <a:pt x="261785" y="3604536"/>
                </a:cubicBezTo>
                <a:cubicBezTo>
                  <a:pt x="-331339" y="3126742"/>
                  <a:pt x="272082" y="1571850"/>
                  <a:pt x="249428" y="984904"/>
                </a:cubicBezTo>
                <a:cubicBezTo>
                  <a:pt x="226774" y="397958"/>
                  <a:pt x="156753" y="231142"/>
                  <a:pt x="125861" y="82861"/>
                </a:cubicBezTo>
                <a:cubicBezTo>
                  <a:pt x="94969" y="-65420"/>
                  <a:pt x="79523" y="14898"/>
                  <a:pt x="64077" y="95217"/>
                </a:cubicBezTo>
              </a:path>
            </a:pathLst>
          </a:cu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Ελεύθερη σχεδίαση 7"/>
          <p:cNvSpPr/>
          <p:nvPr/>
        </p:nvSpPr>
        <p:spPr>
          <a:xfrm>
            <a:off x="6116609" y="4160825"/>
            <a:ext cx="3669595" cy="2243599"/>
          </a:xfrm>
          <a:custGeom>
            <a:avLst/>
            <a:gdLst>
              <a:gd name="connsiteX0" fmla="*/ 3595802 w 3669595"/>
              <a:gd name="connsiteY0" fmla="*/ 1572710 h 2243599"/>
              <a:gd name="connsiteX1" fmla="*/ 3509305 w 3669595"/>
              <a:gd name="connsiteY1" fmla="*/ 2042267 h 2243599"/>
              <a:gd name="connsiteX2" fmla="*/ 2174775 w 3669595"/>
              <a:gd name="connsiteY2" fmla="*/ 2190548 h 2243599"/>
              <a:gd name="connsiteX3" fmla="*/ 518969 w 3669595"/>
              <a:gd name="connsiteY3" fmla="*/ 1164937 h 2243599"/>
              <a:gd name="connsiteX4" fmla="*/ 49413 w 3669595"/>
              <a:gd name="connsiteY4" fmla="*/ 102256 h 2243599"/>
              <a:gd name="connsiteX5" fmla="*/ 37056 w 3669595"/>
              <a:gd name="connsiteY5" fmla="*/ 102256 h 224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9595" h="2243599">
                <a:moveTo>
                  <a:pt x="3595802" y="1572710"/>
                </a:moveTo>
                <a:cubicBezTo>
                  <a:pt x="3670972" y="1756002"/>
                  <a:pt x="3746143" y="1939294"/>
                  <a:pt x="3509305" y="2042267"/>
                </a:cubicBezTo>
                <a:cubicBezTo>
                  <a:pt x="3272467" y="2145240"/>
                  <a:pt x="2673164" y="2336770"/>
                  <a:pt x="2174775" y="2190548"/>
                </a:cubicBezTo>
                <a:cubicBezTo>
                  <a:pt x="1676386" y="2044326"/>
                  <a:pt x="873196" y="1512986"/>
                  <a:pt x="518969" y="1164937"/>
                </a:cubicBezTo>
                <a:cubicBezTo>
                  <a:pt x="164742" y="816888"/>
                  <a:pt x="129732" y="279369"/>
                  <a:pt x="49413" y="102256"/>
                </a:cubicBezTo>
                <a:cubicBezTo>
                  <a:pt x="-30906" y="-74857"/>
                  <a:pt x="3075" y="13699"/>
                  <a:pt x="37056" y="102256"/>
                </a:cubicBezTo>
              </a:path>
            </a:pathLst>
          </a:cu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63213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514350" indent="-514350">
              <a:buFont typeface="+mj-lt"/>
              <a:buAutoNum type="arabicPeriod"/>
            </a:pPr>
            <a:r>
              <a:rPr lang="en-US" dirty="0"/>
              <a:t>LED </a:t>
            </a:r>
            <a:r>
              <a:rPr lang="el-GR" dirty="0"/>
              <a:t>- Αντίσταση </a:t>
            </a:r>
            <a:endParaRPr lang="el-GR" dirty="0" smtClean="0"/>
          </a:p>
          <a:p>
            <a:pPr marL="514350" indent="-514350">
              <a:buFont typeface="+mj-lt"/>
              <a:buAutoNum type="arabicPeriod"/>
            </a:pPr>
            <a:r>
              <a:rPr lang="en-US" dirty="0"/>
              <a:t>LED </a:t>
            </a:r>
            <a:r>
              <a:rPr lang="el-GR" dirty="0"/>
              <a:t>- Αντίσταση </a:t>
            </a:r>
            <a:r>
              <a:rPr lang="el-GR" dirty="0" smtClean="0"/>
              <a:t>- Διακόπτης</a:t>
            </a:r>
            <a:endParaRPr lang="el-GR" dirty="0"/>
          </a:p>
          <a:p>
            <a:pPr marL="514350" indent="-514350">
              <a:buFont typeface="+mj-lt"/>
              <a:buAutoNum type="arabicPeriod"/>
            </a:pPr>
            <a:r>
              <a:rPr lang="en-US" dirty="0"/>
              <a:t>LED </a:t>
            </a:r>
            <a:r>
              <a:rPr lang="el-GR" dirty="0"/>
              <a:t>- </a:t>
            </a:r>
            <a:r>
              <a:rPr lang="el-GR" dirty="0" err="1" smtClean="0"/>
              <a:t>Φωτοαντίσταση</a:t>
            </a:r>
            <a:r>
              <a:rPr lang="el-GR" dirty="0" smtClean="0"/>
              <a:t> </a:t>
            </a:r>
            <a:endParaRPr lang="el-GR" dirty="0"/>
          </a:p>
          <a:p>
            <a:endParaRPr lang="el-GR" dirty="0"/>
          </a:p>
          <a:p>
            <a:pPr marL="0" indent="0">
              <a:buNone/>
            </a:pPr>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397" y="104919"/>
            <a:ext cx="4273028" cy="417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00762" y="4574668"/>
            <a:ext cx="2462883" cy="1555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60" y="4276810"/>
            <a:ext cx="1888905" cy="23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LDR 1480405 6 7 HDR Enhancer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528" y="4263159"/>
            <a:ext cx="2158664" cy="21586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Αποτέλεσμα εικόνας για press button ardui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242" y="4276809"/>
            <a:ext cx="2389873" cy="238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17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pin13</a:t>
            </a:r>
            <a:endParaRPr lang="el-GR" dirty="0"/>
          </a:p>
        </p:txBody>
      </p:sp>
      <p:sp>
        <p:nvSpPr>
          <p:cNvPr id="3" name="Θέση περιεχομένου 2"/>
          <p:cNvSpPr>
            <a:spLocks noGrp="1"/>
          </p:cNvSpPr>
          <p:nvPr>
            <p:ph idx="1"/>
          </p:nvPr>
        </p:nvSpPr>
        <p:spPr/>
        <p:txBody>
          <a:bodyPr/>
          <a:lstStyle/>
          <a:p>
            <a:endParaRPr lang="el-GR"/>
          </a:p>
        </p:txBody>
      </p:sp>
      <p:pic>
        <p:nvPicPr>
          <p:cNvPr id="5" name="Εικόνα 4"/>
          <p:cNvPicPr>
            <a:picLocks noChangeAspect="1"/>
          </p:cNvPicPr>
          <p:nvPr/>
        </p:nvPicPr>
        <p:blipFill>
          <a:blip r:embed="rId2"/>
          <a:stretch>
            <a:fillRect/>
          </a:stretch>
        </p:blipFill>
        <p:spPr>
          <a:xfrm>
            <a:off x="4485237" y="472467"/>
            <a:ext cx="5594801" cy="6385533"/>
          </a:xfrm>
          <a:prstGeom prst="rect">
            <a:avLst/>
          </a:prstGeom>
        </p:spPr>
      </p:pic>
    </p:spTree>
    <p:extLst>
      <p:ext uri="{BB962C8B-B14F-4D97-AF65-F5344CB8AC3E}">
        <p14:creationId xmlns:p14="http://schemas.microsoft.com/office/powerpoint/2010/main" val="2671897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κώδικας</a:t>
            </a:r>
            <a:endParaRPr lang="el-GR" dirty="0"/>
          </a:p>
        </p:txBody>
      </p:sp>
      <p:sp>
        <p:nvSpPr>
          <p:cNvPr id="3" name="Θέση περιεχομένου 2"/>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824" y="536905"/>
            <a:ext cx="5616976" cy="603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996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838200" y="4035971"/>
            <a:ext cx="2209801" cy="2140991"/>
          </a:xfrm>
        </p:spPr>
        <p:txBody>
          <a:bodyPr/>
          <a:lstStyle/>
          <a:p>
            <a:pPr marL="0" indent="0">
              <a:buNone/>
            </a:pPr>
            <a:r>
              <a:rPr lang="el-GR" dirty="0" smtClean="0"/>
              <a:t>ΕΡΓΑΛΕΙΑ</a:t>
            </a:r>
          </a:p>
          <a:p>
            <a:r>
              <a:rPr lang="el-GR" dirty="0" smtClean="0"/>
              <a:t>Πλακέτα</a:t>
            </a:r>
          </a:p>
          <a:p>
            <a:r>
              <a:rPr lang="el-GR" dirty="0" smtClean="0"/>
              <a:t>Θύρα</a:t>
            </a:r>
            <a:endParaRPr lang="el-GR" dirty="0"/>
          </a:p>
        </p:txBody>
      </p:sp>
      <p:pic>
        <p:nvPicPr>
          <p:cNvPr id="4" name="Εικόνα 3"/>
          <p:cNvPicPr>
            <a:picLocks noChangeAspect="1"/>
          </p:cNvPicPr>
          <p:nvPr/>
        </p:nvPicPr>
        <p:blipFill>
          <a:blip r:embed="rId2"/>
          <a:stretch>
            <a:fillRect/>
          </a:stretch>
        </p:blipFill>
        <p:spPr>
          <a:xfrm>
            <a:off x="3259521" y="220718"/>
            <a:ext cx="8932479" cy="6362065"/>
          </a:xfrm>
          <a:prstGeom prst="rect">
            <a:avLst/>
          </a:prstGeom>
        </p:spPr>
      </p:pic>
      <p:sp>
        <p:nvSpPr>
          <p:cNvPr id="5" name="Έλλειψη 4"/>
          <p:cNvSpPr/>
          <p:nvPr/>
        </p:nvSpPr>
        <p:spPr>
          <a:xfrm>
            <a:off x="9373913" y="5644055"/>
            <a:ext cx="3029607" cy="12139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14862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Εικόνα 3"/>
          <p:cNvPicPr>
            <a:picLocks noChangeAspect="1"/>
          </p:cNvPicPr>
          <p:nvPr/>
        </p:nvPicPr>
        <p:blipFill rotWithShape="1">
          <a:blip r:embed="rId2"/>
          <a:srcRect t="23090"/>
          <a:stretch/>
        </p:blipFill>
        <p:spPr>
          <a:xfrm>
            <a:off x="2956162" y="2210936"/>
            <a:ext cx="8712674" cy="4318369"/>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88" y="1825624"/>
            <a:ext cx="2236838" cy="435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18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68536" y="365125"/>
            <a:ext cx="5485263" cy="1325563"/>
          </a:xfrm>
        </p:spPr>
        <p:txBody>
          <a:bodyPr/>
          <a:lstStyle/>
          <a:p>
            <a:r>
              <a:rPr lang="en-US" dirty="0" smtClean="0"/>
              <a:t>blink</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201" y="618361"/>
            <a:ext cx="376023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9317" y="3361548"/>
            <a:ext cx="283593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317" y="3243129"/>
            <a:ext cx="4240483"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020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050" name="Picture 2" descr="Αποτέλεσμα εικόνας για arduino pr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37" y="365125"/>
            <a:ext cx="9010598"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78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blink</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n-US" dirty="0"/>
              <a:t>// the setup function runs once when you press reset or power the board</a:t>
            </a:r>
          </a:p>
          <a:p>
            <a:pPr marL="0" indent="0">
              <a:buNone/>
            </a:pPr>
            <a:r>
              <a:rPr lang="en-US" dirty="0">
                <a:solidFill>
                  <a:srgbClr val="C00000"/>
                </a:solidFill>
              </a:rPr>
              <a:t>void setup() {</a:t>
            </a:r>
          </a:p>
          <a:p>
            <a:pPr marL="0" indent="0">
              <a:buNone/>
            </a:pPr>
            <a:r>
              <a:rPr lang="en-US" dirty="0"/>
              <a:t>  // initialize digital pin LED_BUILTIN as an output.</a:t>
            </a:r>
          </a:p>
          <a:p>
            <a:pPr marL="0" indent="0">
              <a:buNone/>
            </a:pPr>
            <a:r>
              <a:rPr lang="en-US" dirty="0"/>
              <a:t>  </a:t>
            </a:r>
            <a:r>
              <a:rPr lang="en-US" dirty="0" err="1">
                <a:solidFill>
                  <a:srgbClr val="C00000"/>
                </a:solidFill>
              </a:rPr>
              <a:t>pinMode</a:t>
            </a:r>
            <a:r>
              <a:rPr lang="en-US" dirty="0">
                <a:solidFill>
                  <a:srgbClr val="C00000"/>
                </a:solidFill>
              </a:rPr>
              <a:t>(LED_BUILTIN, OUTPUT);</a:t>
            </a:r>
          </a:p>
          <a:p>
            <a:pPr marL="0" indent="0">
              <a:buNone/>
            </a:pPr>
            <a:r>
              <a:rPr lang="en-US" dirty="0">
                <a:solidFill>
                  <a:srgbClr val="C00000"/>
                </a:solidFill>
              </a:rPr>
              <a:t>}</a:t>
            </a:r>
          </a:p>
          <a:p>
            <a:pPr marL="0" indent="0">
              <a:buNone/>
            </a:pPr>
            <a:endParaRPr lang="en-US" dirty="0"/>
          </a:p>
          <a:p>
            <a:pPr marL="0" indent="0">
              <a:buNone/>
            </a:pPr>
            <a:r>
              <a:rPr lang="en-US" dirty="0"/>
              <a:t>// the loop function runs over and over again forever</a:t>
            </a:r>
          </a:p>
          <a:p>
            <a:pPr marL="0" indent="0">
              <a:buNone/>
            </a:pPr>
            <a:r>
              <a:rPr lang="en-US" dirty="0">
                <a:solidFill>
                  <a:srgbClr val="C00000"/>
                </a:solidFill>
              </a:rPr>
              <a:t>void loop() {</a:t>
            </a:r>
          </a:p>
          <a:p>
            <a:pPr marL="0" indent="0">
              <a:buNone/>
            </a:pPr>
            <a:r>
              <a:rPr lang="en-US" dirty="0">
                <a:solidFill>
                  <a:srgbClr val="C00000"/>
                </a:solidFill>
              </a:rPr>
              <a:t>  </a:t>
            </a:r>
            <a:r>
              <a:rPr lang="en-US" dirty="0" err="1">
                <a:solidFill>
                  <a:srgbClr val="C00000"/>
                </a:solidFill>
              </a:rPr>
              <a:t>digitalWrite</a:t>
            </a:r>
            <a:r>
              <a:rPr lang="en-US" dirty="0">
                <a:solidFill>
                  <a:srgbClr val="C00000"/>
                </a:solidFill>
              </a:rPr>
              <a:t>(LED_BUILTIN, HIGH);   </a:t>
            </a:r>
            <a:r>
              <a:rPr lang="en-US" dirty="0"/>
              <a:t>// turn the LED on (HIGH is the voltage level)</a:t>
            </a:r>
          </a:p>
          <a:p>
            <a:pPr marL="0" indent="0">
              <a:buNone/>
            </a:pPr>
            <a:r>
              <a:rPr lang="en-US" dirty="0"/>
              <a:t>  </a:t>
            </a:r>
            <a:r>
              <a:rPr lang="en-US" dirty="0">
                <a:solidFill>
                  <a:srgbClr val="C00000"/>
                </a:solidFill>
              </a:rPr>
              <a:t>delay(1000);                       </a:t>
            </a:r>
            <a:r>
              <a:rPr lang="en-US" dirty="0"/>
              <a:t>// wait for a second</a:t>
            </a:r>
          </a:p>
          <a:p>
            <a:pPr marL="0" indent="0">
              <a:buNone/>
            </a:pPr>
            <a:r>
              <a:rPr lang="en-US" dirty="0"/>
              <a:t>  </a:t>
            </a:r>
            <a:r>
              <a:rPr lang="en-US" dirty="0" err="1">
                <a:solidFill>
                  <a:srgbClr val="C00000"/>
                </a:solidFill>
              </a:rPr>
              <a:t>digitalWrite</a:t>
            </a:r>
            <a:r>
              <a:rPr lang="en-US" dirty="0">
                <a:solidFill>
                  <a:srgbClr val="C00000"/>
                </a:solidFill>
              </a:rPr>
              <a:t>(LED_BUILTIN, LOW);    </a:t>
            </a:r>
            <a:r>
              <a:rPr lang="en-US" dirty="0"/>
              <a:t>// turn the LED off by making the voltage LOW</a:t>
            </a:r>
          </a:p>
          <a:p>
            <a:pPr marL="0" indent="0">
              <a:buNone/>
            </a:pPr>
            <a:r>
              <a:rPr lang="en-US" dirty="0"/>
              <a:t>  </a:t>
            </a:r>
            <a:r>
              <a:rPr lang="en-US" dirty="0">
                <a:solidFill>
                  <a:srgbClr val="C00000"/>
                </a:solidFill>
              </a:rPr>
              <a:t>delay(1000);                       </a:t>
            </a:r>
            <a:r>
              <a:rPr lang="en-US" dirty="0"/>
              <a:t>// wait for a second</a:t>
            </a:r>
          </a:p>
          <a:p>
            <a:pPr marL="0" indent="0">
              <a:buNone/>
            </a:pPr>
            <a:r>
              <a:rPr lang="en-US" dirty="0">
                <a:solidFill>
                  <a:srgbClr val="C00000"/>
                </a:solidFill>
              </a:rPr>
              <a:t>}</a:t>
            </a:r>
            <a:endParaRPr lang="el-GR" dirty="0">
              <a:solidFill>
                <a:srgbClr val="C00000"/>
              </a:solidFill>
            </a:endParaRPr>
          </a:p>
        </p:txBody>
      </p:sp>
    </p:spTree>
    <p:extLst>
      <p:ext uri="{BB962C8B-B14F-4D97-AF65-F5344CB8AC3E}">
        <p14:creationId xmlns:p14="http://schemas.microsoft.com/office/powerpoint/2010/main" val="332329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01" y="2521460"/>
            <a:ext cx="9303942" cy="393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p:txBody>
          <a:bodyPr/>
          <a:lstStyle/>
          <a:p>
            <a:r>
              <a:rPr lang="el-GR" dirty="0" smtClean="0"/>
              <a:t>Τι είναι το </a:t>
            </a:r>
            <a:r>
              <a:rPr lang="en-US" dirty="0" smtClean="0"/>
              <a:t>Arduino</a:t>
            </a:r>
            <a:endParaRPr lang="el-GR" dirty="0"/>
          </a:p>
        </p:txBody>
      </p:sp>
      <p:sp>
        <p:nvSpPr>
          <p:cNvPr id="3" name="Θέση περιεχομένου 2"/>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116" y="135767"/>
            <a:ext cx="30003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198" y="2521460"/>
            <a:ext cx="1617811" cy="34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9" descr="128px-Arduino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365" y="5008617"/>
            <a:ext cx="2427288" cy="16494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980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704" y="1027906"/>
            <a:ext cx="10097255" cy="571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807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επέκταση</a:t>
            </a:r>
            <a:endParaRPr lang="el-GR" dirty="0"/>
          </a:p>
        </p:txBody>
      </p:sp>
      <p:sp>
        <p:nvSpPr>
          <p:cNvPr id="3" name="Θέση περιεχομένου 2"/>
          <p:cNvSpPr>
            <a:spLocks noGrp="1"/>
          </p:cNvSpPr>
          <p:nvPr>
            <p:ph idx="1"/>
          </p:nvPr>
        </p:nvSpPr>
        <p:spPr>
          <a:xfrm>
            <a:off x="838200" y="2100649"/>
            <a:ext cx="10925432" cy="4076314"/>
          </a:xfrm>
        </p:spPr>
        <p:txBody>
          <a:bodyPr>
            <a:normAutofit/>
          </a:bodyPr>
          <a:lstStyle/>
          <a:p>
            <a:pPr marL="0" indent="0">
              <a:buNone/>
            </a:pPr>
            <a:r>
              <a:rPr lang="el-GR" dirty="0" smtClean="0"/>
              <a:t>Εκπέμπω </a:t>
            </a:r>
            <a:r>
              <a:rPr lang="el-GR" dirty="0" smtClean="0"/>
              <a:t>«εγκατάλειψη πλοίου»</a:t>
            </a:r>
            <a:endParaRPr lang="el-GR" dirty="0" smtClean="0"/>
          </a:p>
          <a:p>
            <a:pPr marL="0" indent="0" algn="ctr">
              <a:buNone/>
            </a:pPr>
            <a:r>
              <a:rPr lang="el-GR" sz="11500" dirty="0" smtClean="0"/>
              <a:t>…….</a:t>
            </a:r>
            <a:r>
              <a:rPr lang="el-GR" sz="11500" u="sng" dirty="0" smtClean="0"/>
              <a:t>___</a:t>
            </a:r>
          </a:p>
          <a:p>
            <a:pPr marL="0" indent="0" algn="ctr">
              <a:buNone/>
            </a:pPr>
            <a:endParaRPr lang="el-GR" sz="5800" u="sng" dirty="0" smtClean="0"/>
          </a:p>
          <a:p>
            <a:pPr marL="0" indent="0" algn="ctr">
              <a:buNone/>
            </a:pPr>
            <a:r>
              <a:rPr lang="el-GR" sz="3200" b="1" dirty="0" smtClean="0"/>
              <a:t>Επτά</a:t>
            </a:r>
            <a:r>
              <a:rPr lang="el-GR" sz="3200" dirty="0" smtClean="0"/>
              <a:t> τουλάχιστον «</a:t>
            </a:r>
            <a:r>
              <a:rPr lang="el-GR" sz="3200" b="1" dirty="0" smtClean="0"/>
              <a:t>σύντομοι συριγμοί</a:t>
            </a:r>
            <a:r>
              <a:rPr lang="el-GR" sz="3200" dirty="0" smtClean="0"/>
              <a:t>» και </a:t>
            </a:r>
            <a:r>
              <a:rPr lang="el-GR" sz="3200" b="1" dirty="0" smtClean="0"/>
              <a:t>ένας</a:t>
            </a:r>
            <a:r>
              <a:rPr lang="el-GR" sz="3200" dirty="0" smtClean="0"/>
              <a:t> «</a:t>
            </a:r>
            <a:r>
              <a:rPr lang="el-GR" sz="3200" b="1" dirty="0" smtClean="0"/>
              <a:t>μακρύς</a:t>
            </a:r>
            <a:r>
              <a:rPr lang="el-GR" sz="3200" dirty="0" smtClean="0"/>
              <a:t>»</a:t>
            </a:r>
            <a:endParaRPr lang="el-GR" sz="3200" dirty="0"/>
          </a:p>
        </p:txBody>
      </p:sp>
    </p:spTree>
    <p:extLst>
      <p:ext uri="{BB962C8B-B14F-4D97-AF65-F5344CB8AC3E}">
        <p14:creationId xmlns:p14="http://schemas.microsoft.com/office/powerpoint/2010/main" val="961026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επέκταση</a:t>
            </a:r>
            <a:endParaRPr lang="el-GR" dirty="0"/>
          </a:p>
        </p:txBody>
      </p:sp>
      <p:sp>
        <p:nvSpPr>
          <p:cNvPr id="3" name="Θέση περιεχομένου 2"/>
          <p:cNvSpPr>
            <a:spLocks noGrp="1"/>
          </p:cNvSpPr>
          <p:nvPr>
            <p:ph idx="1"/>
          </p:nvPr>
        </p:nvSpPr>
        <p:spPr>
          <a:xfrm>
            <a:off x="838200" y="1825625"/>
            <a:ext cx="5371531" cy="4351338"/>
          </a:xfrm>
        </p:spPr>
        <p:txBody>
          <a:bodyPr/>
          <a:lstStyle/>
          <a:p>
            <a:pPr marL="0" indent="0">
              <a:buNone/>
            </a:pPr>
            <a:r>
              <a:rPr lang="el-GR" dirty="0" smtClean="0"/>
              <a:t>Εκπέμπω </a:t>
            </a:r>
            <a:r>
              <a:rPr lang="en-US" dirty="0" smtClean="0"/>
              <a:t>SOS </a:t>
            </a:r>
            <a:r>
              <a:rPr lang="el-GR" dirty="0" smtClean="0"/>
              <a:t>(σε κώδικα </a:t>
            </a:r>
            <a:r>
              <a:rPr lang="en-US" dirty="0" smtClean="0"/>
              <a:t>MORSE</a:t>
            </a:r>
            <a:r>
              <a:rPr lang="el-GR" dirty="0" smtClean="0"/>
              <a:t>)</a:t>
            </a:r>
          </a:p>
          <a:p>
            <a:pPr marL="0" indent="0">
              <a:buNone/>
            </a:pPr>
            <a:r>
              <a:rPr lang="el-GR" sz="11500" dirty="0" smtClean="0"/>
              <a:t>… ---</a:t>
            </a:r>
            <a:r>
              <a:rPr lang="en-US" sz="11500" dirty="0" smtClean="0"/>
              <a:t> …</a:t>
            </a:r>
            <a:endParaRPr lang="el-GR" sz="11500" dirty="0"/>
          </a:p>
        </p:txBody>
      </p:sp>
      <p:pic>
        <p:nvPicPr>
          <p:cNvPr id="3074" name="Picture 2" descr="https://upload.wikimedia.org/wikipedia/commons/thumb/b/b5/International_Morse_Code.svg/450px-International_Morse_Cod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291" y="518615"/>
            <a:ext cx="4541338" cy="5853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b/b5/International_Morse_Code.svg/450px-International_Morse_Code.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9012" t="6004" r="9227" b="77741"/>
          <a:stretch/>
        </p:blipFill>
        <p:spPr bwMode="auto">
          <a:xfrm>
            <a:off x="0" y="4529448"/>
            <a:ext cx="7670043" cy="196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51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Μια πιο προγραμματιστική ματιά στον κώδικα</a:t>
            </a:r>
            <a:endParaRPr lang="el-GR" dirty="0"/>
          </a:p>
        </p:txBody>
      </p:sp>
    </p:spTree>
    <p:extLst>
      <p:ext uri="{BB962C8B-B14F-4D97-AF65-F5344CB8AC3E}">
        <p14:creationId xmlns:p14="http://schemas.microsoft.com/office/powerpoint/2010/main" val="3088062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37" y="546497"/>
            <a:ext cx="11020850" cy="609078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526115" y="1110411"/>
            <a:ext cx="2511189" cy="12555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55387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Κώδικας και κύκλωμα συνεργάζονται</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7001301" y="1409532"/>
            <a:ext cx="4635689" cy="5290866"/>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13" y="2111575"/>
            <a:ext cx="7146528" cy="458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178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1202036"/>
            <a:ext cx="6264696" cy="538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36533" y="3140597"/>
            <a:ext cx="35147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2" y="260649"/>
            <a:ext cx="22383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880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Προεκτάσεις της άσκησης</a:t>
            </a:r>
            <a:endParaRPr lang="el-GR" dirty="0"/>
          </a:p>
        </p:txBody>
      </p:sp>
      <p:sp>
        <p:nvSpPr>
          <p:cNvPr id="3" name="Θέση περιεχομένου 2"/>
          <p:cNvSpPr>
            <a:spLocks noGrp="1"/>
          </p:cNvSpPr>
          <p:nvPr>
            <p:ph idx="1"/>
          </p:nvPr>
        </p:nvSpPr>
        <p:spPr/>
        <p:txBody>
          <a:bodyPr/>
          <a:lstStyle/>
          <a:p>
            <a:r>
              <a:rPr lang="el-GR" dirty="0" smtClean="0"/>
              <a:t>Η νυχτερίδα</a:t>
            </a:r>
          </a:p>
          <a:p>
            <a:r>
              <a:rPr lang="el-GR" dirty="0" smtClean="0"/>
              <a:t>Το φανάρι κυκλοφορίας (για τα αυτοκίνητα)</a:t>
            </a:r>
          </a:p>
          <a:p>
            <a:pPr lvl="1"/>
            <a:r>
              <a:rPr lang="el-GR" dirty="0" smtClean="0"/>
              <a:t>Ας βάλουμε και για τους πεζούς</a:t>
            </a:r>
            <a:endParaRPr lang="el-GR" dirty="0"/>
          </a:p>
        </p:txBody>
      </p:sp>
    </p:spTree>
    <p:extLst>
      <p:ext uri="{BB962C8B-B14F-4D97-AF65-F5344CB8AC3E}">
        <p14:creationId xmlns:p14="http://schemas.microsoft.com/office/powerpoint/2010/main" val="99158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Μια αδίδακτη άσκηση</a:t>
            </a:r>
            <a:endParaRPr lang="el-GR" dirty="0"/>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4134658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a:hlinkClick r:id="rId2"/>
              </a:rPr>
              <a:t>Arduino Lesson 7. Make an RGB LED Fader</a:t>
            </a:r>
            <a:r>
              <a:rPr lang="en-US" sz="2800" dirty="0"/>
              <a:t/>
            </a:r>
            <a:br>
              <a:rPr lang="en-US" sz="2800" dirty="0"/>
            </a:br>
            <a:r>
              <a:rPr lang="en-US" sz="2800" dirty="0">
                <a:hlinkClick r:id="rId2"/>
              </a:rPr>
              <a:t>Learn Arduino, Lesson 7. Make an RGB LED Fader</a:t>
            </a:r>
            <a:endParaRPr lang="el-GR" sz="2800" dirty="0"/>
          </a:p>
        </p:txBody>
      </p:sp>
      <p:sp>
        <p:nvSpPr>
          <p:cNvPr id="3" name="Θέση περιεχομένου 2"/>
          <p:cNvSpPr>
            <a:spLocks noGrp="1"/>
          </p:cNvSpPr>
          <p:nvPr>
            <p:ph idx="1"/>
          </p:nvPr>
        </p:nvSpPr>
        <p:spPr/>
        <p:txBody>
          <a:bodyPr/>
          <a:lstStyle/>
          <a:p>
            <a:endParaRPr lang="el-GR" dirty="0"/>
          </a:p>
        </p:txBody>
      </p:sp>
      <p:pic>
        <p:nvPicPr>
          <p:cNvPr id="2050" name="Picture 2" descr="learn_arduino_over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5162" y="1825625"/>
            <a:ext cx="6516216" cy="444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309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26" name="Picture 2" descr="https://www.parallax.com/sites/default/files/styles/full-size-product/public/130-35000b_1.png?itok=PguXtvQy"/>
          <p:cNvPicPr>
            <a:picLocks noChangeAspect="1" noChangeArrowheads="1"/>
          </p:cNvPicPr>
          <p:nvPr/>
        </p:nvPicPr>
        <p:blipFill rotWithShape="1">
          <a:blip r:embed="rId2">
            <a:extLst>
              <a:ext uri="{28A0092B-C50C-407E-A947-70E740481C1C}">
                <a14:useLocalDpi xmlns:a14="http://schemas.microsoft.com/office/drawing/2010/main" val="0"/>
              </a:ext>
            </a:extLst>
          </a:blip>
          <a:srcRect t="29224" b="26173"/>
          <a:stretch/>
        </p:blipFill>
        <p:spPr bwMode="auto">
          <a:xfrm>
            <a:off x="1649760" y="548681"/>
            <a:ext cx="8892480" cy="3966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originals/c7/a9/d6/c7a9d6a2d7c11e164baacf71ab1e5d5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848" y="4293097"/>
            <a:ext cx="2184772" cy="232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764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3074" name="Picture 2" descr="learn_arduino_rgb_cc_10m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6982" y="2420888"/>
            <a:ext cx="3129015" cy="29558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arn_arduino_switch_cl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261" y="2420888"/>
            <a:ext cx="3462179" cy="295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03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5122" name="Picture 2" descr="learn_arduino_fritz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587375"/>
            <a:ext cx="8019033" cy="553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77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75520" y="332657"/>
            <a:ext cx="8229600" cy="4525963"/>
          </a:xfrm>
        </p:spPr>
        <p:txBody>
          <a:bodyPr>
            <a:normAutofit fontScale="25000" lnSpcReduction="20000"/>
          </a:bodyPr>
          <a:lstStyle/>
          <a:p>
            <a:pPr marL="0" indent="0">
              <a:buNone/>
            </a:pPr>
            <a:r>
              <a:rPr lang="en-US" sz="9600" dirty="0"/>
              <a:t>/*</a:t>
            </a:r>
          </a:p>
          <a:p>
            <a:pPr marL="0" indent="0">
              <a:buNone/>
            </a:pPr>
            <a:r>
              <a:rPr lang="en-US" sz="9600" dirty="0" err="1"/>
              <a:t>Adafruit</a:t>
            </a:r>
            <a:r>
              <a:rPr lang="en-US" sz="9600" dirty="0"/>
              <a:t> Arduino - Lesson 7. RGB Fader</a:t>
            </a:r>
          </a:p>
          <a:p>
            <a:pPr marL="0" indent="0">
              <a:buNone/>
            </a:pPr>
            <a:r>
              <a:rPr lang="en-US" sz="9600" dirty="0"/>
              <a:t>*/</a:t>
            </a:r>
          </a:p>
          <a:p>
            <a:pPr marL="0" indent="0">
              <a:buNone/>
            </a:pPr>
            <a:endParaRPr lang="en-US" sz="9600" dirty="0"/>
          </a:p>
          <a:p>
            <a:pPr marL="0" indent="0">
              <a:buNone/>
            </a:pPr>
            <a:r>
              <a:rPr lang="en-US" sz="9600" dirty="0" err="1"/>
              <a:t>int</a:t>
            </a:r>
            <a:r>
              <a:rPr lang="en-US" sz="9600" dirty="0"/>
              <a:t> </a:t>
            </a:r>
            <a:r>
              <a:rPr lang="en-US" sz="9600" dirty="0" err="1"/>
              <a:t>redLEDPin</a:t>
            </a:r>
            <a:r>
              <a:rPr lang="en-US" sz="9600" dirty="0"/>
              <a:t> = 11;</a:t>
            </a:r>
          </a:p>
          <a:p>
            <a:pPr marL="0" indent="0">
              <a:buNone/>
            </a:pPr>
            <a:r>
              <a:rPr lang="en-US" sz="9600" dirty="0" err="1"/>
              <a:t>int</a:t>
            </a:r>
            <a:r>
              <a:rPr lang="en-US" sz="9600" dirty="0"/>
              <a:t> </a:t>
            </a:r>
            <a:r>
              <a:rPr lang="en-US" sz="9600" dirty="0" err="1"/>
              <a:t>greenLEDPin</a:t>
            </a:r>
            <a:r>
              <a:rPr lang="en-US" sz="9600" dirty="0"/>
              <a:t> = 10;</a:t>
            </a:r>
          </a:p>
          <a:p>
            <a:pPr marL="0" indent="0">
              <a:buNone/>
            </a:pPr>
            <a:r>
              <a:rPr lang="en-US" sz="9600" dirty="0" err="1"/>
              <a:t>int</a:t>
            </a:r>
            <a:r>
              <a:rPr lang="en-US" sz="9600" dirty="0"/>
              <a:t> </a:t>
            </a:r>
            <a:r>
              <a:rPr lang="en-US" sz="9600" dirty="0" err="1"/>
              <a:t>blueLEDPin</a:t>
            </a:r>
            <a:r>
              <a:rPr lang="en-US" sz="9600" dirty="0"/>
              <a:t> = 9;</a:t>
            </a:r>
          </a:p>
          <a:p>
            <a:pPr marL="0" indent="0">
              <a:buNone/>
            </a:pPr>
            <a:endParaRPr lang="en-US" sz="9600" dirty="0"/>
          </a:p>
          <a:p>
            <a:pPr marL="0" indent="0">
              <a:buNone/>
            </a:pPr>
            <a:r>
              <a:rPr lang="en-US" sz="9600" dirty="0" err="1"/>
              <a:t>int</a:t>
            </a:r>
            <a:r>
              <a:rPr lang="en-US" sz="9600" dirty="0"/>
              <a:t> </a:t>
            </a:r>
            <a:r>
              <a:rPr lang="en-US" sz="9600" dirty="0" err="1"/>
              <a:t>redSwitchPin</a:t>
            </a:r>
            <a:r>
              <a:rPr lang="en-US" sz="9600" dirty="0"/>
              <a:t> = 7;</a:t>
            </a:r>
          </a:p>
          <a:p>
            <a:pPr marL="0" indent="0">
              <a:buNone/>
            </a:pPr>
            <a:r>
              <a:rPr lang="en-US" sz="9600" dirty="0" err="1"/>
              <a:t>int</a:t>
            </a:r>
            <a:r>
              <a:rPr lang="en-US" sz="9600" dirty="0"/>
              <a:t> </a:t>
            </a:r>
            <a:r>
              <a:rPr lang="en-US" sz="9600" dirty="0" err="1"/>
              <a:t>greenSwitchPin</a:t>
            </a:r>
            <a:r>
              <a:rPr lang="en-US" sz="9600" dirty="0"/>
              <a:t> = 6;</a:t>
            </a:r>
          </a:p>
          <a:p>
            <a:pPr marL="0" indent="0">
              <a:buNone/>
            </a:pPr>
            <a:r>
              <a:rPr lang="en-US" sz="9600" dirty="0" err="1"/>
              <a:t>int</a:t>
            </a:r>
            <a:r>
              <a:rPr lang="en-US" sz="9600" dirty="0"/>
              <a:t> </a:t>
            </a:r>
            <a:r>
              <a:rPr lang="en-US" sz="9600" dirty="0" err="1"/>
              <a:t>blueSwitchPin</a:t>
            </a:r>
            <a:r>
              <a:rPr lang="en-US" sz="9600" dirty="0"/>
              <a:t> = 5;</a:t>
            </a:r>
          </a:p>
          <a:p>
            <a:pPr marL="0" indent="0">
              <a:buNone/>
            </a:pPr>
            <a:endParaRPr lang="en-US" sz="9600" dirty="0"/>
          </a:p>
          <a:p>
            <a:pPr marL="0" indent="0">
              <a:buNone/>
            </a:pPr>
            <a:r>
              <a:rPr lang="en-US" sz="9600" dirty="0" err="1"/>
              <a:t>int</a:t>
            </a:r>
            <a:r>
              <a:rPr lang="en-US" sz="9600" dirty="0"/>
              <a:t> red = 0;</a:t>
            </a:r>
          </a:p>
          <a:p>
            <a:pPr marL="0" indent="0">
              <a:buNone/>
            </a:pPr>
            <a:r>
              <a:rPr lang="en-US" sz="9600" dirty="0" err="1"/>
              <a:t>int</a:t>
            </a:r>
            <a:r>
              <a:rPr lang="en-US" sz="9600" dirty="0"/>
              <a:t> blue = 0;</a:t>
            </a:r>
          </a:p>
          <a:p>
            <a:pPr marL="0" indent="0">
              <a:buNone/>
            </a:pPr>
            <a:r>
              <a:rPr lang="en-US" sz="9600" dirty="0" err="1"/>
              <a:t>int</a:t>
            </a:r>
            <a:r>
              <a:rPr lang="en-US" sz="9600" dirty="0"/>
              <a:t> green = 0;</a:t>
            </a:r>
          </a:p>
          <a:p>
            <a:pPr marL="0" indent="0">
              <a:buNone/>
            </a:pPr>
            <a:endParaRPr lang="en-US" sz="9600" dirty="0"/>
          </a:p>
          <a:p>
            <a:pPr marL="0" indent="0">
              <a:buNone/>
            </a:pPr>
            <a:endParaRPr lang="el-GR" sz="9600" dirty="0"/>
          </a:p>
        </p:txBody>
      </p:sp>
    </p:spTree>
    <p:extLst>
      <p:ext uri="{BB962C8B-B14F-4D97-AF65-F5344CB8AC3E}">
        <p14:creationId xmlns:p14="http://schemas.microsoft.com/office/powerpoint/2010/main" val="3179322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39616" y="1628801"/>
            <a:ext cx="6984776" cy="4525963"/>
          </a:xfrm>
        </p:spPr>
        <p:txBody>
          <a:bodyPr>
            <a:normAutofit fontScale="62500" lnSpcReduction="20000"/>
          </a:bodyPr>
          <a:lstStyle/>
          <a:p>
            <a:pPr marL="0" indent="0">
              <a:buNone/>
            </a:pPr>
            <a:r>
              <a:rPr lang="en-US" sz="4500" dirty="0"/>
              <a:t>void setup()</a:t>
            </a:r>
          </a:p>
          <a:p>
            <a:pPr marL="0" indent="0">
              <a:buNone/>
            </a:pPr>
            <a:r>
              <a:rPr lang="en-US" sz="4500" dirty="0"/>
              <a:t>{</a:t>
            </a:r>
          </a:p>
          <a:p>
            <a:pPr marL="0" indent="0">
              <a:buNone/>
            </a:pPr>
            <a:r>
              <a:rPr lang="en-US" sz="4500" dirty="0"/>
              <a:t>  </a:t>
            </a:r>
            <a:r>
              <a:rPr lang="en-US" sz="4500" dirty="0" err="1"/>
              <a:t>pinMode</a:t>
            </a:r>
            <a:r>
              <a:rPr lang="en-US" sz="4500" dirty="0"/>
              <a:t>(</a:t>
            </a:r>
            <a:r>
              <a:rPr lang="en-US" sz="4500" dirty="0" err="1"/>
              <a:t>redLEDPin</a:t>
            </a:r>
            <a:r>
              <a:rPr lang="en-US" sz="4500" dirty="0"/>
              <a:t>, OUTPUT);</a:t>
            </a:r>
          </a:p>
          <a:p>
            <a:pPr marL="0" indent="0">
              <a:buNone/>
            </a:pPr>
            <a:r>
              <a:rPr lang="en-US" sz="4500" dirty="0"/>
              <a:t>  </a:t>
            </a:r>
            <a:r>
              <a:rPr lang="en-US" sz="4500" dirty="0" err="1"/>
              <a:t>pinMode</a:t>
            </a:r>
            <a:r>
              <a:rPr lang="en-US" sz="4500" dirty="0"/>
              <a:t>(</a:t>
            </a:r>
            <a:r>
              <a:rPr lang="en-US" sz="4500" dirty="0" err="1"/>
              <a:t>greenLEDPin</a:t>
            </a:r>
            <a:r>
              <a:rPr lang="en-US" sz="4500" dirty="0"/>
              <a:t>, OUTPUT);</a:t>
            </a:r>
          </a:p>
          <a:p>
            <a:pPr marL="0" indent="0">
              <a:buNone/>
            </a:pPr>
            <a:r>
              <a:rPr lang="en-US" sz="4500" dirty="0"/>
              <a:t>  </a:t>
            </a:r>
            <a:r>
              <a:rPr lang="en-US" sz="4500" dirty="0" err="1"/>
              <a:t>pinMode</a:t>
            </a:r>
            <a:r>
              <a:rPr lang="en-US" sz="4500" dirty="0"/>
              <a:t>(</a:t>
            </a:r>
            <a:r>
              <a:rPr lang="en-US" sz="4500" dirty="0" err="1"/>
              <a:t>blueLEDPin</a:t>
            </a:r>
            <a:r>
              <a:rPr lang="en-US" sz="4500" dirty="0"/>
              <a:t>, OUTPUT);  </a:t>
            </a:r>
          </a:p>
          <a:p>
            <a:pPr marL="0" indent="0">
              <a:buNone/>
            </a:pPr>
            <a:r>
              <a:rPr lang="en-US" sz="4500" dirty="0"/>
              <a:t>  </a:t>
            </a:r>
            <a:r>
              <a:rPr lang="en-US" sz="4500" dirty="0" err="1"/>
              <a:t>pinMode</a:t>
            </a:r>
            <a:r>
              <a:rPr lang="en-US" sz="4500" dirty="0"/>
              <a:t>(</a:t>
            </a:r>
            <a:r>
              <a:rPr lang="en-US" sz="4500" dirty="0" err="1"/>
              <a:t>redSwitchPin</a:t>
            </a:r>
            <a:r>
              <a:rPr lang="en-US" sz="4500" dirty="0"/>
              <a:t>, INPUT_PULLUP);</a:t>
            </a:r>
          </a:p>
          <a:p>
            <a:pPr marL="0" indent="0">
              <a:buNone/>
            </a:pPr>
            <a:r>
              <a:rPr lang="en-US" sz="4500" dirty="0"/>
              <a:t>  </a:t>
            </a:r>
            <a:r>
              <a:rPr lang="en-US" sz="4500" dirty="0" err="1"/>
              <a:t>pinMode</a:t>
            </a:r>
            <a:r>
              <a:rPr lang="en-US" sz="4500" dirty="0"/>
              <a:t>(</a:t>
            </a:r>
            <a:r>
              <a:rPr lang="en-US" sz="4500" dirty="0" err="1"/>
              <a:t>greenSwitchPin</a:t>
            </a:r>
            <a:r>
              <a:rPr lang="en-US" sz="4500" dirty="0"/>
              <a:t>, INPUT_PULLUP);</a:t>
            </a:r>
          </a:p>
          <a:p>
            <a:pPr marL="0" indent="0">
              <a:buNone/>
            </a:pPr>
            <a:r>
              <a:rPr lang="en-US" sz="4500" dirty="0"/>
              <a:t>  </a:t>
            </a:r>
            <a:r>
              <a:rPr lang="en-US" sz="4500" dirty="0" err="1"/>
              <a:t>pinMode</a:t>
            </a:r>
            <a:r>
              <a:rPr lang="en-US" sz="4500" dirty="0"/>
              <a:t>(</a:t>
            </a:r>
            <a:r>
              <a:rPr lang="en-US" sz="4500" dirty="0" err="1"/>
              <a:t>blueSwitchPin</a:t>
            </a:r>
            <a:r>
              <a:rPr lang="en-US" sz="4500" dirty="0"/>
              <a:t>, INPUT_PULLUP);</a:t>
            </a:r>
          </a:p>
          <a:p>
            <a:pPr marL="0" indent="0">
              <a:buNone/>
            </a:pPr>
            <a:r>
              <a:rPr lang="en-US" sz="4500" dirty="0"/>
              <a:t>}</a:t>
            </a:r>
          </a:p>
          <a:p>
            <a:pPr marL="0" indent="0">
              <a:buNone/>
            </a:pPr>
            <a:endParaRPr lang="en-US" sz="9600" dirty="0"/>
          </a:p>
          <a:p>
            <a:pPr marL="0" indent="0">
              <a:buNone/>
            </a:pPr>
            <a:endParaRPr lang="el-GR" sz="9600" dirty="0"/>
          </a:p>
        </p:txBody>
      </p:sp>
    </p:spTree>
    <p:extLst>
      <p:ext uri="{BB962C8B-B14F-4D97-AF65-F5344CB8AC3E}">
        <p14:creationId xmlns:p14="http://schemas.microsoft.com/office/powerpoint/2010/main" val="283789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631504" y="1"/>
            <a:ext cx="5400600" cy="410445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9600" dirty="0"/>
          </a:p>
          <a:p>
            <a:pPr marL="0" indent="0">
              <a:buNone/>
            </a:pPr>
            <a:r>
              <a:rPr lang="en-US" sz="9600" dirty="0">
                <a:solidFill>
                  <a:srgbClr val="C00000"/>
                </a:solidFill>
              </a:rPr>
              <a:t>void loop()</a:t>
            </a:r>
          </a:p>
          <a:p>
            <a:pPr marL="0" indent="0">
              <a:buNone/>
            </a:pPr>
            <a:r>
              <a:rPr lang="en-US" sz="9600" dirty="0">
                <a:solidFill>
                  <a:srgbClr val="C00000"/>
                </a:solidFill>
              </a:rPr>
              <a:t>{</a:t>
            </a:r>
          </a:p>
          <a:p>
            <a:pPr marL="0" indent="0">
              <a:buNone/>
            </a:pPr>
            <a:r>
              <a:rPr lang="en-US" sz="9600" dirty="0"/>
              <a:t>  </a:t>
            </a:r>
            <a:r>
              <a:rPr lang="en-US" sz="9600" dirty="0">
                <a:solidFill>
                  <a:srgbClr val="002060"/>
                </a:solidFill>
              </a:rPr>
              <a:t>if (</a:t>
            </a:r>
            <a:r>
              <a:rPr lang="en-US" sz="9600" dirty="0" err="1">
                <a:solidFill>
                  <a:srgbClr val="002060"/>
                </a:solidFill>
              </a:rPr>
              <a:t>digitalRead</a:t>
            </a:r>
            <a:r>
              <a:rPr lang="en-US" sz="9600" dirty="0">
                <a:solidFill>
                  <a:srgbClr val="002060"/>
                </a:solidFill>
              </a:rPr>
              <a:t>(</a:t>
            </a:r>
            <a:r>
              <a:rPr lang="en-US" sz="9600" dirty="0" err="1">
                <a:solidFill>
                  <a:srgbClr val="002060"/>
                </a:solidFill>
              </a:rPr>
              <a:t>redSwitchPin</a:t>
            </a:r>
            <a:r>
              <a:rPr lang="en-US" sz="9600" dirty="0">
                <a:solidFill>
                  <a:srgbClr val="002060"/>
                </a:solidFill>
              </a:rPr>
              <a:t>) == LOW)</a:t>
            </a:r>
          </a:p>
          <a:p>
            <a:pPr marL="0" indent="0">
              <a:buNone/>
            </a:pPr>
            <a:r>
              <a:rPr lang="en-US" sz="9600" dirty="0">
                <a:solidFill>
                  <a:srgbClr val="002060"/>
                </a:solidFill>
              </a:rPr>
              <a:t>  {</a:t>
            </a:r>
          </a:p>
          <a:p>
            <a:pPr marL="0" indent="0">
              <a:buNone/>
            </a:pPr>
            <a:r>
              <a:rPr lang="en-US" sz="9600" dirty="0">
                <a:solidFill>
                  <a:srgbClr val="002060"/>
                </a:solidFill>
              </a:rPr>
              <a:t>    red ++;</a:t>
            </a:r>
          </a:p>
          <a:p>
            <a:pPr marL="0" indent="0">
              <a:buNone/>
            </a:pPr>
            <a:r>
              <a:rPr lang="en-US" sz="9600" dirty="0">
                <a:solidFill>
                  <a:srgbClr val="002060"/>
                </a:solidFill>
              </a:rPr>
              <a:t>    if (red &gt; 255) red = 0;</a:t>
            </a:r>
          </a:p>
          <a:p>
            <a:pPr marL="0" indent="0">
              <a:buNone/>
            </a:pPr>
            <a:r>
              <a:rPr lang="en-US" sz="9600" dirty="0">
                <a:solidFill>
                  <a:srgbClr val="002060"/>
                </a:solidFill>
              </a:rPr>
              <a:t>  }</a:t>
            </a:r>
          </a:p>
          <a:p>
            <a:pPr marL="0" indent="0">
              <a:buNone/>
            </a:pPr>
            <a:r>
              <a:rPr lang="en-US" sz="9600" dirty="0"/>
              <a:t>  </a:t>
            </a:r>
            <a:r>
              <a:rPr lang="en-US" sz="7200" dirty="0"/>
              <a:t>if (</a:t>
            </a:r>
            <a:r>
              <a:rPr lang="en-US" sz="7200" dirty="0" err="1"/>
              <a:t>digitalRead</a:t>
            </a:r>
            <a:r>
              <a:rPr lang="en-US" sz="7200" dirty="0"/>
              <a:t>(</a:t>
            </a:r>
            <a:r>
              <a:rPr lang="en-US" sz="7200" dirty="0" err="1"/>
              <a:t>greenSwitchPin</a:t>
            </a:r>
            <a:r>
              <a:rPr lang="en-US" sz="7200" dirty="0"/>
              <a:t>) == LOW)</a:t>
            </a:r>
          </a:p>
          <a:p>
            <a:pPr marL="0" indent="0">
              <a:buNone/>
            </a:pPr>
            <a:r>
              <a:rPr lang="en-US" sz="7200" dirty="0"/>
              <a:t>  {</a:t>
            </a:r>
          </a:p>
          <a:p>
            <a:pPr marL="0" indent="0">
              <a:buNone/>
            </a:pPr>
            <a:r>
              <a:rPr lang="en-US" sz="7200" dirty="0"/>
              <a:t>    green ++;</a:t>
            </a:r>
          </a:p>
          <a:p>
            <a:pPr marL="0" indent="0">
              <a:buNone/>
            </a:pPr>
            <a:r>
              <a:rPr lang="en-US" sz="7200" dirty="0"/>
              <a:t>    if (green &gt; 255) green = 0;</a:t>
            </a:r>
          </a:p>
          <a:p>
            <a:pPr marL="0" indent="0">
              <a:buNone/>
            </a:pPr>
            <a:r>
              <a:rPr lang="en-US" sz="7200" dirty="0"/>
              <a:t>  }</a:t>
            </a:r>
          </a:p>
          <a:p>
            <a:pPr marL="0" indent="0">
              <a:buNone/>
            </a:pPr>
            <a:r>
              <a:rPr lang="en-US" sz="7200" dirty="0"/>
              <a:t>  if (</a:t>
            </a:r>
            <a:r>
              <a:rPr lang="en-US" sz="7200" dirty="0" err="1"/>
              <a:t>digitalRead</a:t>
            </a:r>
            <a:r>
              <a:rPr lang="en-US" sz="7200" dirty="0"/>
              <a:t>(</a:t>
            </a:r>
            <a:r>
              <a:rPr lang="en-US" sz="7200" dirty="0" err="1"/>
              <a:t>blueSwitchPin</a:t>
            </a:r>
            <a:r>
              <a:rPr lang="en-US" sz="7200" dirty="0"/>
              <a:t>) == LOW)</a:t>
            </a:r>
          </a:p>
          <a:p>
            <a:pPr marL="0" indent="0">
              <a:buNone/>
            </a:pPr>
            <a:r>
              <a:rPr lang="en-US" sz="7200" dirty="0"/>
              <a:t>  {</a:t>
            </a:r>
          </a:p>
          <a:p>
            <a:pPr marL="0" indent="0">
              <a:buNone/>
            </a:pPr>
            <a:r>
              <a:rPr lang="en-US" sz="7200" dirty="0"/>
              <a:t>    blue ++;</a:t>
            </a:r>
          </a:p>
          <a:p>
            <a:pPr marL="0" indent="0">
              <a:buNone/>
            </a:pPr>
            <a:r>
              <a:rPr lang="en-US" sz="7200" dirty="0"/>
              <a:t>    if (blue &gt; 255) blue = 0;</a:t>
            </a:r>
          </a:p>
          <a:p>
            <a:pPr marL="0" indent="0">
              <a:buNone/>
            </a:pPr>
            <a:r>
              <a:rPr lang="en-US" sz="7200" dirty="0"/>
              <a:t>  }</a:t>
            </a:r>
          </a:p>
          <a:p>
            <a:pPr marL="0" indent="0">
              <a:buNone/>
            </a:pPr>
            <a:r>
              <a:rPr lang="en-US" sz="9600" dirty="0"/>
              <a:t>  </a:t>
            </a:r>
            <a:endParaRPr lang="el-GR" sz="9600" dirty="0"/>
          </a:p>
        </p:txBody>
      </p:sp>
      <p:sp>
        <p:nvSpPr>
          <p:cNvPr id="5" name="Θέση περιεχομένου 2"/>
          <p:cNvSpPr txBox="1">
            <a:spLocks/>
          </p:cNvSpPr>
          <p:nvPr/>
        </p:nvSpPr>
        <p:spPr>
          <a:xfrm>
            <a:off x="5519936" y="4941169"/>
            <a:ext cx="4644516" cy="302433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9600" dirty="0"/>
              <a:t>  </a:t>
            </a:r>
            <a:r>
              <a:rPr lang="en-US" sz="9600" dirty="0" err="1">
                <a:solidFill>
                  <a:srgbClr val="002060"/>
                </a:solidFill>
              </a:rPr>
              <a:t>analogWrite</a:t>
            </a:r>
            <a:r>
              <a:rPr lang="en-US" sz="9600" dirty="0">
                <a:solidFill>
                  <a:srgbClr val="002060"/>
                </a:solidFill>
              </a:rPr>
              <a:t>(</a:t>
            </a:r>
            <a:r>
              <a:rPr lang="en-US" sz="9600" dirty="0" err="1">
                <a:solidFill>
                  <a:srgbClr val="002060"/>
                </a:solidFill>
              </a:rPr>
              <a:t>redLEDPin</a:t>
            </a:r>
            <a:r>
              <a:rPr lang="en-US" sz="9600" dirty="0">
                <a:solidFill>
                  <a:srgbClr val="002060"/>
                </a:solidFill>
              </a:rPr>
              <a:t>, red);</a:t>
            </a:r>
          </a:p>
          <a:p>
            <a:pPr marL="0" indent="0">
              <a:buNone/>
            </a:pPr>
            <a:r>
              <a:rPr lang="en-US" sz="9600" dirty="0">
                <a:solidFill>
                  <a:srgbClr val="002060"/>
                </a:solidFill>
              </a:rPr>
              <a:t>  </a:t>
            </a:r>
            <a:r>
              <a:rPr lang="en-US" sz="9600" dirty="0" err="1">
                <a:solidFill>
                  <a:srgbClr val="002060"/>
                </a:solidFill>
              </a:rPr>
              <a:t>analogWrite</a:t>
            </a:r>
            <a:r>
              <a:rPr lang="en-US" sz="9600" dirty="0">
                <a:solidFill>
                  <a:srgbClr val="002060"/>
                </a:solidFill>
              </a:rPr>
              <a:t>(</a:t>
            </a:r>
            <a:r>
              <a:rPr lang="en-US" sz="9600" dirty="0" err="1">
                <a:solidFill>
                  <a:srgbClr val="002060"/>
                </a:solidFill>
              </a:rPr>
              <a:t>greenLEDPin</a:t>
            </a:r>
            <a:r>
              <a:rPr lang="en-US" sz="9600" dirty="0">
                <a:solidFill>
                  <a:srgbClr val="002060"/>
                </a:solidFill>
              </a:rPr>
              <a:t>, green);</a:t>
            </a:r>
          </a:p>
          <a:p>
            <a:pPr marL="0" indent="0">
              <a:buNone/>
            </a:pPr>
            <a:r>
              <a:rPr lang="en-US" sz="9600" dirty="0">
                <a:solidFill>
                  <a:srgbClr val="002060"/>
                </a:solidFill>
              </a:rPr>
              <a:t>  </a:t>
            </a:r>
            <a:r>
              <a:rPr lang="en-US" sz="9600" dirty="0" err="1">
                <a:solidFill>
                  <a:srgbClr val="002060"/>
                </a:solidFill>
              </a:rPr>
              <a:t>analogWrite</a:t>
            </a:r>
            <a:r>
              <a:rPr lang="en-US" sz="9600" dirty="0">
                <a:solidFill>
                  <a:srgbClr val="002060"/>
                </a:solidFill>
              </a:rPr>
              <a:t>(</a:t>
            </a:r>
            <a:r>
              <a:rPr lang="en-US" sz="9600" dirty="0" err="1">
                <a:solidFill>
                  <a:srgbClr val="002060"/>
                </a:solidFill>
              </a:rPr>
              <a:t>blueLEDPin</a:t>
            </a:r>
            <a:r>
              <a:rPr lang="en-US" sz="9600" dirty="0">
                <a:solidFill>
                  <a:srgbClr val="002060"/>
                </a:solidFill>
              </a:rPr>
              <a:t>, blue);  </a:t>
            </a:r>
          </a:p>
          <a:p>
            <a:pPr marL="0" indent="0">
              <a:buNone/>
            </a:pPr>
            <a:r>
              <a:rPr lang="en-US" sz="9600" dirty="0">
                <a:solidFill>
                  <a:srgbClr val="002060"/>
                </a:solidFill>
              </a:rPr>
              <a:t>  delay(10);</a:t>
            </a:r>
          </a:p>
          <a:p>
            <a:pPr marL="0" indent="0">
              <a:buNone/>
            </a:pPr>
            <a:r>
              <a:rPr lang="en-US" sz="9600" dirty="0">
                <a:solidFill>
                  <a:srgbClr val="C00000"/>
                </a:solidFill>
              </a:rPr>
              <a:t>}</a:t>
            </a:r>
            <a:endParaRPr lang="el-GR" sz="9600" dirty="0">
              <a:solidFill>
                <a:srgbClr val="C00000"/>
              </a:solidFill>
            </a:endParaRPr>
          </a:p>
        </p:txBody>
      </p:sp>
    </p:spTree>
    <p:extLst>
      <p:ext uri="{BB962C8B-B14F-4D97-AF65-F5344CB8AC3E}">
        <p14:creationId xmlns:p14="http://schemas.microsoft.com/office/powerpoint/2010/main" val="943693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056"/>
          <a:stretch/>
        </p:blipFill>
        <p:spPr bwMode="auto">
          <a:xfrm>
            <a:off x="1548869" y="-27656"/>
            <a:ext cx="4763436" cy="686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9810"/>
          <a:stretch/>
        </p:blipFill>
        <p:spPr bwMode="auto">
          <a:xfrm>
            <a:off x="7320137" y="3349896"/>
            <a:ext cx="2702775" cy="115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586" r="29219"/>
          <a:stretch/>
        </p:blipFill>
        <p:spPr bwMode="auto">
          <a:xfrm>
            <a:off x="7248128" y="4508754"/>
            <a:ext cx="3240360" cy="115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527"/>
          <a:stretch/>
        </p:blipFill>
        <p:spPr bwMode="auto">
          <a:xfrm>
            <a:off x="7248128" y="5667612"/>
            <a:ext cx="2549062" cy="115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7296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Ακολουθεί</a:t>
            </a:r>
            <a:endParaRPr lang="el-GR" dirty="0"/>
          </a:p>
        </p:txBody>
      </p:sp>
      <p:sp>
        <p:nvSpPr>
          <p:cNvPr id="3" name="Θέση περιεχομένου 2"/>
          <p:cNvSpPr>
            <a:spLocks noGrp="1"/>
          </p:cNvSpPr>
          <p:nvPr>
            <p:ph idx="1"/>
          </p:nvPr>
        </p:nvSpPr>
        <p:spPr>
          <a:xfrm>
            <a:off x="838199" y="1825625"/>
            <a:ext cx="10994409" cy="4351338"/>
          </a:xfrm>
        </p:spPr>
        <p:txBody>
          <a:bodyPr>
            <a:normAutofit fontScale="92500"/>
          </a:bodyPr>
          <a:lstStyle/>
          <a:p>
            <a:r>
              <a:rPr lang="el-GR" dirty="0" smtClean="0"/>
              <a:t>Πέρα από τα δυο ποδαράκια (έγχρωμο </a:t>
            </a:r>
            <a:r>
              <a:rPr lang="en-US" dirty="0" smtClean="0"/>
              <a:t>led,</a:t>
            </a:r>
            <a:r>
              <a:rPr lang="el-GR" dirty="0" smtClean="0"/>
              <a:t> ποτενσιόμετρο, αισθητήρες, …)</a:t>
            </a:r>
            <a:endParaRPr lang="en-US" dirty="0" smtClean="0"/>
          </a:p>
          <a:p>
            <a:r>
              <a:rPr lang="el-GR" dirty="0" smtClean="0"/>
              <a:t>ΨΗΦΙΑΚΟ – ΑΝΑΛΟΓΙΚΟ - ++</a:t>
            </a:r>
          </a:p>
          <a:p>
            <a:r>
              <a:rPr lang="el-GR" dirty="0" smtClean="0"/>
              <a:t>Έλεγχος </a:t>
            </a:r>
            <a:r>
              <a:rPr lang="el-GR" dirty="0"/>
              <a:t>με </a:t>
            </a:r>
            <a:r>
              <a:rPr lang="el-GR" dirty="0" err="1"/>
              <a:t>φωτοαντίσταση</a:t>
            </a:r>
            <a:r>
              <a:rPr lang="el-GR" dirty="0"/>
              <a:t> φωτισμού</a:t>
            </a:r>
          </a:p>
          <a:p>
            <a:r>
              <a:rPr lang="el-GR" dirty="0" smtClean="0"/>
              <a:t>…</a:t>
            </a:r>
          </a:p>
          <a:p>
            <a:endParaRPr lang="el-GR" dirty="0"/>
          </a:p>
          <a:p>
            <a:r>
              <a:rPr lang="el-GR" dirty="0" smtClean="0"/>
              <a:t>Προγραμματισμός με </a:t>
            </a:r>
            <a:r>
              <a:rPr lang="en-US" dirty="0" err="1" smtClean="0"/>
              <a:t>Ardublock</a:t>
            </a:r>
            <a:r>
              <a:rPr lang="en-US" dirty="0"/>
              <a:t> </a:t>
            </a:r>
            <a:r>
              <a:rPr lang="en-US" dirty="0" smtClean="0"/>
              <a:t>(</a:t>
            </a:r>
            <a:r>
              <a:rPr lang="el-GR" dirty="0" smtClean="0"/>
              <a:t>σύντομα</a:t>
            </a:r>
            <a:r>
              <a:rPr lang="el-GR" dirty="0" smtClean="0"/>
              <a:t>), λογισμικό </a:t>
            </a:r>
            <a:r>
              <a:rPr lang="en-US" dirty="0"/>
              <a:t>Fritzing (</a:t>
            </a:r>
            <a:r>
              <a:rPr lang="el-GR" dirty="0"/>
              <a:t>αναφορά)</a:t>
            </a:r>
          </a:p>
          <a:p>
            <a:endParaRPr lang="el-GR" dirty="0" smtClean="0"/>
          </a:p>
          <a:p>
            <a:r>
              <a:rPr lang="el-GR" dirty="0" smtClean="0"/>
              <a:t>Περιβάλλον </a:t>
            </a:r>
            <a:r>
              <a:rPr lang="en-US" dirty="0" smtClean="0"/>
              <a:t>S4A</a:t>
            </a:r>
            <a:endParaRPr lang="el-GR" dirty="0"/>
          </a:p>
          <a:p>
            <a:pPr marL="0" indent="0">
              <a:buNone/>
            </a:pPr>
            <a:endParaRPr lang="el-GR" dirty="0"/>
          </a:p>
          <a:p>
            <a:endParaRPr lang="el-GR" dirty="0"/>
          </a:p>
        </p:txBody>
      </p:sp>
    </p:spTree>
    <p:extLst>
      <p:ext uri="{BB962C8B-B14F-4D97-AF65-F5344CB8AC3E}">
        <p14:creationId xmlns:p14="http://schemas.microsoft.com/office/powerpoint/2010/main" val="416410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29" y="1690688"/>
            <a:ext cx="1180379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586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056"/>
          <a:stretch/>
        </p:blipFill>
        <p:spPr bwMode="auto">
          <a:xfrm>
            <a:off x="3282135" y="-2075"/>
            <a:ext cx="4763436" cy="686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13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 όψεως</a:t>
            </a:r>
            <a:endParaRPr lang="el-GR" dirty="0"/>
          </a:p>
        </p:txBody>
      </p:sp>
      <p:sp>
        <p:nvSpPr>
          <p:cNvPr id="3" name="Θέση περιεχομένου 2"/>
          <p:cNvSpPr>
            <a:spLocks noGrp="1"/>
          </p:cNvSpPr>
          <p:nvPr>
            <p:ph idx="1"/>
          </p:nvPr>
        </p:nvSpPr>
        <p:spPr>
          <a:xfrm>
            <a:off x="9136710" y="2425016"/>
            <a:ext cx="2714297" cy="1169823"/>
          </a:xfrm>
        </p:spPr>
        <p:txBody>
          <a:bodyPr>
            <a:normAutofit lnSpcReduction="10000"/>
          </a:bodyPr>
          <a:lstStyle/>
          <a:p>
            <a:pPr marL="0" indent="0">
              <a:buNone/>
            </a:pPr>
            <a:r>
              <a:rPr lang="el-GR" dirty="0" smtClean="0"/>
              <a:t>Χρειάζεται και λογισμικό, … αργότερα αυτό</a:t>
            </a:r>
            <a:endParaRPr lang="el-GR" dirty="0"/>
          </a:p>
        </p:txBody>
      </p:sp>
      <p:pic>
        <p:nvPicPr>
          <p:cNvPr id="4100" name="Picture 4" descr="learn_arduino_uno_r3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90688"/>
            <a:ext cx="7002199" cy="49781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191" y="3714339"/>
            <a:ext cx="2257336" cy="270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51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58585" y="6187760"/>
            <a:ext cx="8229600" cy="562074"/>
          </a:xfrm>
        </p:spPr>
        <p:txBody>
          <a:bodyPr>
            <a:noAutofit/>
          </a:bodyPr>
          <a:lstStyle/>
          <a:p>
            <a:r>
              <a:rPr lang="el-GR" sz="2000" dirty="0"/>
              <a:t>Η εικόνα δείχνει ένα λίγο παλαιότερο μοντέλο</a:t>
            </a:r>
          </a:p>
        </p:txBody>
      </p:sp>
      <p:sp>
        <p:nvSpPr>
          <p:cNvPr id="3" name="Θέση περιεχομένου 2"/>
          <p:cNvSpPr>
            <a:spLocks noGrp="1"/>
          </p:cNvSpPr>
          <p:nvPr>
            <p:ph idx="1"/>
          </p:nvPr>
        </p:nvSpPr>
        <p:spPr/>
        <p:txBody>
          <a:bodyPr/>
          <a:lstStyle/>
          <a:p>
            <a:endParaRPr lang="el-GR"/>
          </a:p>
        </p:txBody>
      </p:sp>
      <p:pic>
        <p:nvPicPr>
          <p:cNvPr id="4" name="Εικόνα 3" descr="Η ανατομία ενός Arduino Duemilanove.">
            <a:hlinkClick r:id="rId2" tooltip="&quot;Η ανατομία ενός Arduino Duemilanove.&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03512" y="548680"/>
            <a:ext cx="8964488" cy="5472608"/>
          </a:xfrm>
          <a:prstGeom prst="rect">
            <a:avLst/>
          </a:prstGeom>
          <a:noFill/>
          <a:ln>
            <a:noFill/>
          </a:ln>
        </p:spPr>
      </p:pic>
    </p:spTree>
    <p:extLst>
      <p:ext uri="{BB962C8B-B14F-4D97-AF65-F5344CB8AC3E}">
        <p14:creationId xmlns:p14="http://schemas.microsoft.com/office/powerpoint/2010/main" val="69057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4193</TotalTime>
  <Words>499</Words>
  <Application>Microsoft Office PowerPoint</Application>
  <PresentationFormat>Προσαρμογή</PresentationFormat>
  <Paragraphs>126</Paragraphs>
  <Slides>56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56</vt:i4>
      </vt:variant>
    </vt:vector>
  </HeadingPairs>
  <TitlesOfParts>
    <vt:vector size="57" baseType="lpstr">
      <vt:lpstr>Θέμα του Office</vt:lpstr>
      <vt:lpstr>Εκπαιδευτική ρομποτική</vt:lpstr>
      <vt:lpstr>Εκπαιδευτική ρομποτική και Physical Computing Πρώτη συνάντηση</vt:lpstr>
      <vt:lpstr>Παρουσίαση του PowerPoint</vt:lpstr>
      <vt:lpstr>Τι είναι το Arduino</vt:lpstr>
      <vt:lpstr>Παρουσίαση του PowerPoint</vt:lpstr>
      <vt:lpstr>Παρουσίαση του PowerPoint</vt:lpstr>
      <vt:lpstr>Παρουσίαση του PowerPoint</vt:lpstr>
      <vt:lpstr>Εξ όψεως</vt:lpstr>
      <vt:lpstr>Η εικόνα δείχνει ένα λίγο παλαιότερο μοντέλο</vt:lpstr>
      <vt:lpstr>Παρουσίαση του PowerPoint</vt:lpstr>
      <vt:lpstr>Παρουσίαση του PowerPoint</vt:lpstr>
      <vt:lpstr>Παρουσίαση του PowerPoint</vt:lpstr>
      <vt:lpstr>Παρουσίαση του PowerPoint</vt:lpstr>
      <vt:lpstr>Απλό ηλεκτρικό κύκλωμα</vt:lpstr>
      <vt:lpstr>Έχουμε δει αντίσταση;</vt:lpstr>
      <vt:lpstr>Παρουσίαση του PowerPoint</vt:lpstr>
      <vt:lpstr>Απλά ηλεκτρονικά</vt:lpstr>
      <vt:lpstr>Δίοδος</vt:lpstr>
      <vt:lpstr>Φωτοδίοδος (Led)</vt:lpstr>
      <vt:lpstr>Το breadboard</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κύκλωμα</vt:lpstr>
      <vt:lpstr>Το κύκλωμα</vt:lpstr>
      <vt:lpstr>Το ίδιο κύκλωμα</vt:lpstr>
      <vt:lpstr>Το ίδιο κύκλωμα</vt:lpstr>
      <vt:lpstr>Παρουσίαση του PowerPoint</vt:lpstr>
      <vt:lpstr>pin13</vt:lpstr>
      <vt:lpstr>Ο κώδικας</vt:lpstr>
      <vt:lpstr>Παρουσίαση του PowerPoint</vt:lpstr>
      <vt:lpstr>Παρουσίαση του PowerPoint</vt:lpstr>
      <vt:lpstr>blink</vt:lpstr>
      <vt:lpstr>Παρουσίαση του PowerPoint</vt:lpstr>
      <vt:lpstr>blink</vt:lpstr>
      <vt:lpstr>Παρουσίαση του PowerPoint</vt:lpstr>
      <vt:lpstr>επέκταση</vt:lpstr>
      <vt:lpstr>επέκταση</vt:lpstr>
      <vt:lpstr>Παρουσίαση του PowerPoint</vt:lpstr>
      <vt:lpstr>Παρουσίαση του PowerPoint</vt:lpstr>
      <vt:lpstr>Κώδικας και κύκλωμα συνεργάζονται</vt:lpstr>
      <vt:lpstr>Παρουσίαση του PowerPoint</vt:lpstr>
      <vt:lpstr>Προεκτάσεις της άσκησης</vt:lpstr>
      <vt:lpstr>Μια αδίδακτη άσκηση</vt:lpstr>
      <vt:lpstr>Arduino Lesson 7. Make an RGB LED Fader Learn Arduino, Lesson 7. Make an RGB LED Fader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Ακολουθεί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Ανθιμος</dc:creator>
  <cp:lastModifiedBy>Geography</cp:lastModifiedBy>
  <cp:revision>89</cp:revision>
  <dcterms:created xsi:type="dcterms:W3CDTF">2017-05-14T15:15:03Z</dcterms:created>
  <dcterms:modified xsi:type="dcterms:W3CDTF">2018-03-16T10:27:20Z</dcterms:modified>
</cp:coreProperties>
</file>