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9" r:id="rId3"/>
    <p:sldId id="274" r:id="rId4"/>
    <p:sldId id="353" r:id="rId5"/>
    <p:sldId id="277" r:id="rId6"/>
    <p:sldId id="327" r:id="rId7"/>
    <p:sldId id="315" r:id="rId8"/>
    <p:sldId id="329" r:id="rId9"/>
    <p:sldId id="354" r:id="rId10"/>
    <p:sldId id="340" r:id="rId11"/>
    <p:sldId id="348" r:id="rId12"/>
    <p:sldId id="368" r:id="rId13"/>
    <p:sldId id="347" r:id="rId14"/>
    <p:sldId id="359" r:id="rId15"/>
    <p:sldId id="360" r:id="rId16"/>
    <p:sldId id="361" r:id="rId17"/>
    <p:sldId id="362" r:id="rId18"/>
    <p:sldId id="363" r:id="rId19"/>
    <p:sldId id="364" r:id="rId20"/>
    <p:sldId id="341" r:id="rId21"/>
    <p:sldId id="365" r:id="rId22"/>
    <p:sldId id="366" r:id="rId23"/>
    <p:sldId id="367" r:id="rId24"/>
    <p:sldId id="357" r:id="rId25"/>
    <p:sldId id="351" r:id="rId26"/>
    <p:sldId id="304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239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957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709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13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32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505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695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507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490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7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A28-89C3-4F50-A4F4-66906ABE1D6D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159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476704" y="365125"/>
            <a:ext cx="98770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50A28-89C3-4F50-A4F4-66906ABE1D6D}" type="datetimeFigureOut">
              <a:rPr lang="el-GR" smtClean="0"/>
              <a:t>18/1/2018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AE9D-74D5-4605-99B1-A8E84DBB3BD1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2" descr="Αποτέλεσμα εικόνας για robot toy retr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6" y="389402"/>
            <a:ext cx="1277007" cy="127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3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Scfldng2.ev3" TargetMode="External"/><Relationship Id="rId2" Type="http://schemas.openxmlformats.org/officeDocument/2006/relationships/hyperlink" Target="Scfldng1.ev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Scfldng3.ev3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edurobotics.weebly.com/index.html" TargetMode="External"/><Relationship Id="rId3" Type="http://schemas.openxmlformats.org/officeDocument/2006/relationships/hyperlink" Target="http://stemrobotics.cs.pdx.edu/" TargetMode="External"/><Relationship Id="rId7" Type="http://schemas.openxmlformats.org/officeDocument/2006/relationships/hyperlink" Target="http://www.education.rec.ri.cmu.edu/content/lego/ev3/files/EV3%20teachers%20guideWEB.pdf" TargetMode="External"/><Relationship Id="rId2" Type="http://schemas.openxmlformats.org/officeDocument/2006/relationships/hyperlink" Target="http://education.rec.ri.cmu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de.ilei.sch.gr/keplinet/education/articles-rob.php" TargetMode="External"/><Relationship Id="rId5" Type="http://schemas.openxmlformats.org/officeDocument/2006/relationships/hyperlink" Target="http://www.etpe.gr/search" TargetMode="External"/><Relationship Id="rId4" Type="http://schemas.openxmlformats.org/officeDocument/2006/relationships/hyperlink" Target="http://ev3lessons.com/" TargetMode="External"/><Relationship Id="rId9" Type="http://schemas.openxmlformats.org/officeDocument/2006/relationships/hyperlink" Target="https://www.intorobotics.com/best-lego-mindstorms-ev3-robotics-projects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67534" y="365125"/>
            <a:ext cx="6686266" cy="1325563"/>
          </a:xfrm>
        </p:spPr>
        <p:txBody>
          <a:bodyPr/>
          <a:lstStyle/>
          <a:p>
            <a:r>
              <a:rPr lang="el-GR" dirty="0" smtClean="0"/>
              <a:t>Εκπαιδευτική ρομποτική</a:t>
            </a:r>
            <a:endParaRPr lang="el-GR" dirty="0"/>
          </a:p>
        </p:txBody>
      </p:sp>
      <p:pic>
        <p:nvPicPr>
          <p:cNvPr id="3" name="Picture 2" descr="Αποτέλεσμα εικόνας για ev3 childr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59" y="1693284"/>
            <a:ext cx="7212139" cy="480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ποτέλεσμα εικόνας για retro ro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64695"/>
            <a:ext cx="4029485" cy="60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Αισθητήρας χρώματος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16" y="1690687"/>
            <a:ext cx="11314925" cy="430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Εξερευνώ τον αισθητήρα χρώματος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Από το ίδιο το </a:t>
            </a:r>
            <a:r>
              <a:rPr lang="el-GR" dirty="0" err="1" smtClean="0"/>
              <a:t>ρομποτάκι</a:t>
            </a:r>
            <a:r>
              <a:rPr lang="el-GR" dirty="0" smtClean="0"/>
              <a:t> πηγαίνετε στο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 view </a:t>
            </a:r>
            <a:r>
              <a:rPr lang="el-GR" dirty="0" smtClean="0"/>
              <a:t>και πειραματιστείτε με τον αισθητήρα χρώματος</a:t>
            </a:r>
            <a:r>
              <a:rPr lang="el-GR" dirty="0"/>
              <a:t>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Εντοπίστε </a:t>
            </a:r>
            <a:r>
              <a:rPr lang="el-GR" dirty="0"/>
              <a:t>την θύρα στην οποία </a:t>
            </a:r>
            <a:r>
              <a:rPr lang="el-GR" dirty="0" smtClean="0"/>
              <a:t>έχει </a:t>
            </a:r>
            <a:r>
              <a:rPr lang="el-GR" dirty="0"/>
              <a:t>συνδεθεί ο αισθητήρας χρώματος.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l-GR" sz="2800" dirty="0"/>
              <a:t>Εξερευνήστε τις καταστάσεις του (</a:t>
            </a:r>
            <a:r>
              <a:rPr lang="en-GB" sz="2800" dirty="0"/>
              <a:t>modes)</a:t>
            </a:r>
          </a:p>
          <a:p>
            <a:pPr lvl="1"/>
            <a:r>
              <a:rPr lang="en-US" dirty="0"/>
              <a:t>REFLECT</a:t>
            </a:r>
          </a:p>
          <a:p>
            <a:pPr lvl="1"/>
            <a:r>
              <a:rPr lang="en-US" dirty="0" smtClean="0"/>
              <a:t>AMBIENT</a:t>
            </a:r>
          </a:p>
          <a:p>
            <a:pPr lvl="1"/>
            <a:r>
              <a:rPr lang="en-US" dirty="0" smtClean="0"/>
              <a:t>COLOR</a:t>
            </a:r>
          </a:p>
          <a:p>
            <a:pPr marL="0" indent="0">
              <a:buNone/>
            </a:pPr>
            <a:r>
              <a:rPr lang="el-GR" dirty="0" smtClean="0"/>
              <a:t>Τι μετράει το καθένα;</a:t>
            </a:r>
          </a:p>
          <a:p>
            <a:pPr marL="0" indent="0">
              <a:buNone/>
            </a:pPr>
            <a:r>
              <a:rPr lang="el-GR" dirty="0" smtClean="0"/>
              <a:t>Πως επηρεάζεται από διάχυτο φωτισμό, φακούς </a:t>
            </a:r>
            <a:r>
              <a:rPr lang="el-GR" sz="2600" dirty="0" smtClean="0"/>
              <a:t>(χρησιμοποιήστε το φακό του κινητού σας)</a:t>
            </a:r>
            <a:r>
              <a:rPr lang="el-GR" dirty="0" smtClean="0"/>
              <a:t> κτλ;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</a:rPr>
              <a:t>ΣΗΜΕΙΩΣΤΕ τις παρατηρήσεις σας, θα είναι τμήμα της εργασίας σας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53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το ενσωματωμένο μενού …</a:t>
            </a:r>
            <a:endParaRPr lang="el-GR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22" y="1874524"/>
            <a:ext cx="4376663" cy="367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85" y="1779437"/>
            <a:ext cx="4897829" cy="386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9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71752" y="159221"/>
            <a:ext cx="9877096" cy="1325563"/>
          </a:xfrm>
        </p:spPr>
        <p:txBody>
          <a:bodyPr/>
          <a:lstStyle/>
          <a:p>
            <a:r>
              <a:rPr lang="el-GR" dirty="0" smtClean="0"/>
              <a:t>Άγνωστη άσκηση ???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20262" y="2588370"/>
            <a:ext cx="3594538" cy="329216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Τι πιστεύετε ότι κάνει το διπλανό πρόγραμμα;</a:t>
            </a:r>
            <a:endParaRPr lang="en-US" dirty="0" smtClean="0"/>
          </a:p>
          <a:p>
            <a:r>
              <a:rPr lang="el-GR" dirty="0"/>
              <a:t>Φτιάξτε το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ή </a:t>
            </a:r>
            <a:r>
              <a:rPr lang="el-GR" dirty="0"/>
              <a:t>αν υπάρχει έτοιμο ανοίξτε το πρόγραμμα «</a:t>
            </a:r>
            <a:r>
              <a:rPr lang="en-US" dirty="0" err="1"/>
              <a:t>loopkokkino</a:t>
            </a:r>
            <a:r>
              <a:rPr lang="el-GR" dirty="0"/>
              <a:t>» δοκιμάστε το.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32" y="1239089"/>
            <a:ext cx="7317768" cy="603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005064"/>
            <a:ext cx="11329259" cy="2952328"/>
          </a:xfrm>
        </p:spPr>
        <p:txBody>
          <a:bodyPr>
            <a:normAutofit/>
          </a:bodyPr>
          <a:lstStyle/>
          <a:p>
            <a:pPr algn="l"/>
            <a:r>
              <a:rPr lang="el-GR" sz="2600" dirty="0"/>
              <a:t>Κ</a:t>
            </a:r>
            <a:r>
              <a:rPr lang="el-GR" sz="2600" dirty="0" smtClean="0"/>
              <a:t>ατασκευάστε </a:t>
            </a:r>
            <a:r>
              <a:rPr lang="el-GR" sz="2600" dirty="0"/>
              <a:t>έ</a:t>
            </a:r>
            <a:r>
              <a:rPr lang="el-GR" sz="2600" dirty="0" smtClean="0"/>
              <a:t>να </a:t>
            </a:r>
            <a:r>
              <a:rPr lang="el-GR" sz="2600" dirty="0"/>
              <a:t>πρόγραμμα που να οδηγεί ένα φορτηγό</a:t>
            </a:r>
            <a:r>
              <a:rPr lang="en-GB" sz="2600" dirty="0"/>
              <a:t> </a:t>
            </a:r>
            <a:r>
              <a:rPr lang="el-GR" sz="2600" dirty="0"/>
              <a:t>ως εξής:</a:t>
            </a:r>
            <a:endParaRPr lang="en-GB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600" dirty="0"/>
              <a:t>Στο μαύρο να στρίβει δεξιά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600" dirty="0"/>
              <a:t>Στο κόκκινο να </a:t>
            </a:r>
            <a:r>
              <a:rPr lang="el-GR" sz="2600" dirty="0" smtClean="0"/>
              <a:t>σφυρ</a:t>
            </a:r>
            <a:r>
              <a:rPr lang="el-GR" sz="2600" dirty="0"/>
              <a:t>ί</a:t>
            </a:r>
            <a:r>
              <a:rPr lang="el-GR" sz="2600" dirty="0" smtClean="0"/>
              <a:t>ζει </a:t>
            </a:r>
            <a:r>
              <a:rPr lang="el-GR" sz="2600" dirty="0"/>
              <a:t>και να </a:t>
            </a:r>
            <a:r>
              <a:rPr lang="el-GR" sz="2600" dirty="0" smtClean="0"/>
              <a:t>τερματίζει</a:t>
            </a:r>
            <a:r>
              <a:rPr lang="el-GR" sz="2600" dirty="0"/>
              <a:t>.</a:t>
            </a:r>
          </a:p>
          <a:p>
            <a:pPr algn="l"/>
            <a:r>
              <a:rPr lang="el-GR" sz="2600" dirty="0" smtClean="0"/>
              <a:t>Κατασκευάστε </a:t>
            </a:r>
            <a:r>
              <a:rPr lang="el-GR" sz="2600" dirty="0"/>
              <a:t>και την </a:t>
            </a:r>
            <a:r>
              <a:rPr lang="el-GR" sz="2600" dirty="0" smtClean="0"/>
              <a:t>πίστα </a:t>
            </a:r>
            <a:r>
              <a:rPr lang="el-GR" sz="2600" dirty="0"/>
              <a:t>(όχι απαραίτητα ίδια με την εικονιζόμενη, αλλά να χρησιμοποιεί αυτούς τους κανόνες για να οδηγήσει το φορτηγό εκεί που πρέπει)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88640"/>
            <a:ext cx="7351745" cy="362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04246" y="548681"/>
            <a:ext cx="3648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Ά</a:t>
            </a:r>
            <a:r>
              <a:rPr lang="el-G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σκηση </a:t>
            </a:r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n-GB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67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Καταγραφή – </a:t>
            </a:r>
            <a:r>
              <a:rPr lang="el-GR" dirty="0" err="1" smtClean="0"/>
              <a:t>αναστοχασμός</a:t>
            </a:r>
            <a:r>
              <a:rPr lang="el-GR" dirty="0" smtClean="0"/>
              <a:t> (άσκηση 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Φυλάξτε τις διαδοχικές σας προσπάθειες (τουλαχιστον μερικές που έχουν κρίσιμες επιτυχημένες ή αποτυχημένες διορθώσεις).</a:t>
            </a:r>
          </a:p>
          <a:p>
            <a:pPr marL="0" indent="0">
              <a:buNone/>
            </a:pPr>
            <a:r>
              <a:rPr lang="el-GR" dirty="0" smtClean="0"/>
              <a:t>Στο τέλος κάντε μια σύντομη παρουσίαση για το</a:t>
            </a:r>
          </a:p>
          <a:p>
            <a:r>
              <a:rPr lang="el-GR" dirty="0" smtClean="0"/>
              <a:t> τι διορθώνατε κάθε φορά </a:t>
            </a:r>
          </a:p>
          <a:p>
            <a:r>
              <a:rPr lang="el-GR" dirty="0" smtClean="0"/>
              <a:t>τι αποτελέσματα είχε, </a:t>
            </a:r>
          </a:p>
          <a:p>
            <a:r>
              <a:rPr lang="el-GR" dirty="0" smtClean="0"/>
              <a:t>πόσο σας βοηθούσε να καταλάβετε καλύτερα το πρόβλημα και να προσεγγίσετε μια λύση του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>
                <a:solidFill>
                  <a:srgbClr val="C00000"/>
                </a:solidFill>
              </a:rPr>
              <a:t>ΣΗΜΕΙΩΣΤΕ τις παρατηρήσεις σας, θα είναι τμήμα της εργασίας </a:t>
            </a:r>
            <a:r>
              <a:rPr lang="el-GR" dirty="0" smtClean="0">
                <a:solidFill>
                  <a:srgbClr val="C00000"/>
                </a:solidFill>
              </a:rPr>
              <a:t>σας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Φωτογραφήστε</a:t>
            </a:r>
            <a:r>
              <a:rPr lang="el-GR" dirty="0" smtClean="0">
                <a:solidFill>
                  <a:srgbClr val="C00000"/>
                </a:solidFill>
              </a:rPr>
              <a:t>, βιντεοσκοπήστε αν χρειάζεται</a:t>
            </a:r>
            <a:endParaRPr lang="el-GR" dirty="0">
              <a:solidFill>
                <a:srgbClr val="C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9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1 - προέκταση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Δοκιμάστε το ίδιο πρόγραμμα σε μια δεύτερη πίστα όπου οι μαύροι σηματοδότες θα οδηγούν το φορτηγό σε έναν τελικό προορισμό με παράλληλη αποφυγή εμποδίων.</a:t>
            </a: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Φωτογραφίστε</a:t>
            </a:r>
            <a:r>
              <a:rPr lang="el-GR" dirty="0" smtClean="0"/>
              <a:t> τις δυο πίστες και βιντεοσκοπήστε την κίνηση του ρομπότ (θα χρειαστεί στον </a:t>
            </a:r>
            <a:r>
              <a:rPr lang="el-GR" dirty="0" err="1" smtClean="0"/>
              <a:t>αναστοχασμό</a:t>
            </a:r>
            <a:r>
              <a:rPr lang="el-GR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9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682" y="614597"/>
            <a:ext cx="9543738" cy="1052736"/>
          </a:xfrm>
        </p:spPr>
        <p:txBody>
          <a:bodyPr/>
          <a:lstStyle/>
          <a:p>
            <a:r>
              <a:rPr lang="el-GR" sz="3200" dirty="0" smtClean="0"/>
              <a:t>Άσκηση 1 - </a:t>
            </a:r>
            <a:r>
              <a:rPr lang="en-GB" dirty="0" smtClean="0"/>
              <a:t>Scaffoldings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3751"/>
            <a:ext cx="10972800" cy="4222412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Δεν είναι απαραίτητο να ακολουθήσετε αυτή την πορεία. Η πραγματική βοήθεια δίνεται στο «</a:t>
            </a:r>
            <a:r>
              <a:rPr lang="el-GR" dirty="0" err="1" smtClean="0"/>
              <a:t>κοινωνικοπολιτισμικό</a:t>
            </a:r>
            <a:r>
              <a:rPr lang="el-GR" dirty="0" smtClean="0"/>
              <a:t> πλαισιο της τάξης».</a:t>
            </a:r>
          </a:p>
          <a:p>
            <a:r>
              <a:rPr lang="el-GR" dirty="0" smtClean="0"/>
              <a:t>Αν αποφασίσετε να τα χρησιμοποιήσετε, ανοίξτε το πρώτο πειραματιστείτε κι αν βρειτε δικό σας δρομο μη συνεχίσετε με το δεύτερο και το τρίτο. </a:t>
            </a:r>
          </a:p>
          <a:p>
            <a:r>
              <a:rPr lang="el-GR" dirty="0" smtClean="0"/>
              <a:t>Τα «σκαλοπατάκια μας» καταγράφουν μάλλον την πορεία των δικών μας πειραματισμών, κι αποτελούν και ένα παράδειγμα «καταγραφής πορείας»</a:t>
            </a:r>
          </a:p>
          <a:p>
            <a:pPr marL="0" indent="0">
              <a:buNone/>
            </a:pPr>
            <a:r>
              <a:rPr lang="el-GR" dirty="0" smtClean="0">
                <a:hlinkClick r:id="rId2" action="ppaction://hlinkfile" tooltip="Scfldng1.ev3"/>
              </a:rPr>
              <a:t>		Σκαλοπατακι1 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>
                <a:hlinkClick r:id="rId3" action="ppaction://hlinkfile" tooltip="Scfldng2.ev3"/>
              </a:rPr>
              <a:t>			Σκαλοπατάκι2  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>
                <a:hlinkClick r:id="rId4" action="ppaction://hlinkfile" tooltip="Scfldng3.ev3"/>
              </a:rPr>
              <a:t>				Σκαλοπατάκι3</a:t>
            </a:r>
            <a:endParaRPr lang="el-G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3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8643"/>
            <a:ext cx="10515600" cy="4108320"/>
          </a:xfrm>
        </p:spPr>
        <p:txBody>
          <a:bodyPr/>
          <a:lstStyle/>
          <a:p>
            <a:r>
              <a:rPr lang="el-GR" dirty="0" smtClean="0"/>
              <a:t>Γυρίστε τον αισθητήρα να βλέπει μπροστά.</a:t>
            </a:r>
          </a:p>
          <a:p>
            <a:pPr marL="0" indent="0">
              <a:buNone/>
            </a:pPr>
            <a:r>
              <a:rPr lang="el-GR" dirty="0" smtClean="0"/>
              <a:t>(πρέπει να τον ξεμοντάρετε και να τον ξαναβάλετε)</a:t>
            </a:r>
          </a:p>
          <a:p>
            <a:r>
              <a:rPr lang="el-GR" dirty="0" smtClean="0"/>
              <a:t>Φτιάξτε ένα πρόγραμμα που όταν του δείξετε μια πράσινη σημαία ξεκινάει, προχωράει ευθεία, κι όταν του δείξετε μια κόκκινη σημαία σταματάει και τελειώνει το πρόγραμμα.</a:t>
            </a:r>
            <a:endParaRPr lang="en-GB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158584" y="495273"/>
            <a:ext cx="942381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Ά</a:t>
            </a:r>
            <a:r>
              <a:rPr lang="el-GR" sz="4400" dirty="0" smtClean="0"/>
              <a:t>σκηση 2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9199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704" y="365125"/>
            <a:ext cx="10506030" cy="154556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Γνωριμία με έναν δεύτερο αισθητήρα</a:t>
            </a:r>
            <a:r>
              <a:rPr lang="en-US" sz="3600" dirty="0" smtClean="0"/>
              <a:t> </a:t>
            </a:r>
            <a:r>
              <a:rPr lang="el-GR" sz="3600" dirty="0" smtClean="0"/>
              <a:t>(</a:t>
            </a:r>
            <a:r>
              <a:rPr lang="en-US" sz="3600" dirty="0" smtClean="0"/>
              <a:t>ultrasonic)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3633"/>
            <a:ext cx="10515600" cy="4093330"/>
          </a:xfrm>
        </p:spPr>
        <p:txBody>
          <a:bodyPr/>
          <a:lstStyle/>
          <a:p>
            <a:r>
              <a:rPr lang="el-GR" dirty="0"/>
              <a:t>Δοκιμάστε τον αισθητήρα, όπως δοκιμάσατε και τον αισθητήρα χρώματος στην αρχή.</a:t>
            </a:r>
            <a:endParaRPr lang="en-GB" dirty="0"/>
          </a:p>
          <a:p>
            <a:r>
              <a:rPr lang="el-GR" dirty="0" smtClean="0"/>
              <a:t>Ανοίξτε το </a:t>
            </a:r>
            <a:r>
              <a:rPr lang="en-GB" dirty="0" smtClean="0"/>
              <a:t>project ultrasonic</a:t>
            </a:r>
          </a:p>
          <a:p>
            <a:r>
              <a:rPr lang="el-GR" dirty="0" smtClean="0"/>
              <a:t>Δοκιμάστε τα δύο προγράμματά του πλησιάζοντας και απομακρύνοντας το χέρι σας στον αισθητήρα υπερήχων.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6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854440"/>
            <a:ext cx="9144000" cy="1621202"/>
          </a:xfrm>
        </p:spPr>
        <p:txBody>
          <a:bodyPr>
            <a:noAutofit/>
          </a:bodyPr>
          <a:lstStyle/>
          <a:p>
            <a:r>
              <a:rPr lang="el-GR" sz="3600" dirty="0"/>
              <a:t>Εκπαιδευτική </a:t>
            </a:r>
            <a:r>
              <a:rPr lang="el-GR" sz="3600" dirty="0" smtClean="0"/>
              <a:t>ρομποτική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l-GR" sz="6600" i="1" dirty="0" smtClean="0"/>
              <a:t>Δεύτερη συνάντηση</a:t>
            </a:r>
            <a:endParaRPr lang="el-GR" sz="3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2882510"/>
            <a:ext cx="9144000" cy="1655762"/>
          </a:xfrm>
        </p:spPr>
        <p:txBody>
          <a:bodyPr/>
          <a:lstStyle/>
          <a:p>
            <a:r>
              <a:rPr lang="el-GR" dirty="0" smtClean="0"/>
              <a:t>Συνεχίζουμε με το σύστημα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LEGO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Mindstorm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EV3</a:t>
            </a:r>
            <a:endParaRPr lang="el-GR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Υπότιτλος 2"/>
          <p:cNvSpPr txBox="1">
            <a:spLocks/>
          </p:cNvSpPr>
          <p:nvPr/>
        </p:nvSpPr>
        <p:spPr>
          <a:xfrm>
            <a:off x="1524000" y="5257800"/>
            <a:ext cx="9144000" cy="1259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err="1" smtClean="0"/>
              <a:t>Αρτεμησία</a:t>
            </a:r>
            <a:r>
              <a:rPr lang="el-GR" dirty="0" smtClean="0"/>
              <a:t> </a:t>
            </a:r>
            <a:r>
              <a:rPr lang="el-GR" dirty="0" err="1" smtClean="0"/>
              <a:t>Στούμπα</a:t>
            </a:r>
            <a:r>
              <a:rPr lang="el-GR" dirty="0" smtClean="0"/>
              <a:t>, Άνθιμος </a:t>
            </a:r>
            <a:r>
              <a:rPr lang="el-GR" dirty="0" err="1" smtClean="0"/>
              <a:t>Χαλκίδης</a:t>
            </a:r>
            <a:endParaRPr lang="el-GR" dirty="0" smtClean="0"/>
          </a:p>
          <a:p>
            <a:r>
              <a:rPr lang="el-GR" sz="2000" dirty="0" smtClean="0"/>
              <a:t>Αριστοτέλης </a:t>
            </a:r>
            <a:r>
              <a:rPr lang="el-GR" sz="2000" dirty="0" err="1" smtClean="0"/>
              <a:t>Γκιόλμας</a:t>
            </a:r>
            <a:r>
              <a:rPr lang="el-GR" sz="2000" dirty="0" smtClean="0"/>
              <a:t>, Διονύσης </a:t>
            </a:r>
            <a:r>
              <a:rPr lang="el-GR" sz="2000" dirty="0" err="1" smtClean="0"/>
              <a:t>Σπηλιόπουλος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299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90" y="1738859"/>
            <a:ext cx="11607967" cy="39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Γνωριμία </a:t>
            </a:r>
            <a:r>
              <a:rPr lang="el-GR" dirty="0" smtClean="0"/>
              <a:t>με τις μεταβλητές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8721"/>
            <a:ext cx="10515600" cy="4228242"/>
          </a:xfrm>
        </p:spPr>
        <p:txBody>
          <a:bodyPr/>
          <a:lstStyle/>
          <a:p>
            <a:r>
              <a:rPr lang="el-GR" dirty="0"/>
              <a:t>Ανοίξτε </a:t>
            </a:r>
            <a:r>
              <a:rPr lang="el-GR" dirty="0" smtClean="0"/>
              <a:t>ξανά το </a:t>
            </a:r>
            <a:r>
              <a:rPr lang="en-GB" dirty="0"/>
              <a:t>project </a:t>
            </a:r>
            <a:r>
              <a:rPr lang="en-GB" dirty="0" smtClean="0"/>
              <a:t>ultrasonic</a:t>
            </a:r>
            <a:endParaRPr lang="el-GR" dirty="0" smtClean="0"/>
          </a:p>
          <a:p>
            <a:r>
              <a:rPr lang="el-GR" dirty="0" smtClean="0"/>
              <a:t>Μπορείτε να αναγνωρίσετε τη χρήση μεταβλητών; (γραμμάτων που αντιπροσωπεύουν αριθμητικές ποσότητες που μπορούν να αλλάζουν τιμή)</a:t>
            </a:r>
          </a:p>
          <a:p>
            <a:r>
              <a:rPr lang="el-GR" dirty="0" smtClean="0"/>
              <a:t>Μπορείτε να αναγνωρίσετε πράξεις με μεταβλητές;</a:t>
            </a:r>
          </a:p>
          <a:p>
            <a:r>
              <a:rPr lang="el-GR" dirty="0" smtClean="0"/>
              <a:t>Ρίξτε μια ματιά στο αντίστοιχο μπλοκ εντολών</a:t>
            </a:r>
            <a:endParaRPr lang="en-GB" dirty="0"/>
          </a:p>
          <a:p>
            <a:endParaRPr lang="en-GB" dirty="0"/>
          </a:p>
        </p:txBody>
      </p:sp>
      <p:pic>
        <p:nvPicPr>
          <p:cNvPr id="4" name="Θέση περιεχομένου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07"/>
          <a:stretch/>
        </p:blipFill>
        <p:spPr>
          <a:xfrm>
            <a:off x="8124669" y="4495562"/>
            <a:ext cx="3446618" cy="208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</a:t>
            </a:r>
            <a:r>
              <a:rPr lang="el-GR" dirty="0" smtClean="0"/>
              <a:t>σκηση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Δημιουργήστε ένα πρόγραμμα που το ρομποτάκι να προχωράει </a:t>
            </a:r>
            <a:r>
              <a:rPr lang="el-GR" u="sng" dirty="0" smtClean="0"/>
              <a:t>συνεχώς μπροστά </a:t>
            </a:r>
            <a:r>
              <a:rPr lang="el-GR" dirty="0" smtClean="0"/>
              <a:t>κι όταν «δει» εμπόδιο μπροστά του να αλλάζει πορεία μέχρι να βρει καινούργιο εμπόδιο.</a:t>
            </a:r>
          </a:p>
          <a:p>
            <a:endParaRPr lang="el-GR" dirty="0"/>
          </a:p>
          <a:p>
            <a:endParaRPr lang="el-GR" dirty="0" smtClean="0"/>
          </a:p>
          <a:p>
            <a:pPr marL="0" indent="0" algn="ctr">
              <a:buNone/>
            </a:pPr>
            <a:r>
              <a:rPr lang="el-GR" dirty="0" smtClean="0">
                <a:solidFill>
                  <a:srgbClr val="C00000"/>
                </a:solidFill>
              </a:rPr>
              <a:t>Πως θα μπορούσαμε να διατυπώσουμε «δομημένα» το πρόβλημα, ώστε να διαφαίνεται και η λύση του;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904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Παράλληλος προγραμματισμός</a:t>
            </a:r>
            <a:br>
              <a:rPr lang="el-GR" dirty="0" smtClean="0"/>
            </a:br>
            <a:r>
              <a:rPr lang="el-GR" dirty="0" smtClean="0"/>
              <a:t>(προαιρετικό)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659" y="435400"/>
            <a:ext cx="48641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500" y="2211579"/>
            <a:ext cx="1132925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5">
                    <a:lumMod val="50000"/>
                  </a:schemeClr>
                </a:solidFill>
              </a:rPr>
              <a:t>Δοκιμάστε το παραπάνω πρόγραμμα</a:t>
            </a:r>
          </a:p>
          <a:p>
            <a:r>
              <a:rPr lang="el-GR" sz="2800" dirty="0">
                <a:solidFill>
                  <a:schemeClr val="accent5">
                    <a:lumMod val="50000"/>
                  </a:schemeClr>
                </a:solidFill>
              </a:rPr>
              <a:t>Δημιουργήστε ένα άλλο παρόμοιο πρόγραμμα σαν αυτά που προτείνονται παρακάτω ή εντελώς δικό σας.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chemeClr val="accent5">
                    <a:lumMod val="50000"/>
                  </a:schemeClr>
                </a:solidFill>
              </a:rPr>
              <a:t> Προσοχή!!! Να μην συγκρούονται οι δυο «σειρές εντολών»</a:t>
            </a:r>
          </a:p>
          <a:p>
            <a:r>
              <a:rPr lang="el-GR" sz="2800" dirty="0">
                <a:solidFill>
                  <a:schemeClr val="accent5">
                    <a:lumMod val="50000"/>
                  </a:schemeClr>
                </a:solidFill>
              </a:rPr>
              <a:t>Προτάσεις: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800" dirty="0">
                <a:solidFill>
                  <a:schemeClr val="accent5">
                    <a:lumMod val="50000"/>
                  </a:schemeClr>
                </a:solidFill>
              </a:rPr>
              <a:t>Είναι εύκολο να υπολογίσετε χρόνους ώστε συνδιάζοντας παράλληλο προγραμματισμό ήχων (νότες) και κινήσεων το ρομποτάκι να χορεύει;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800" dirty="0">
                <a:solidFill>
                  <a:schemeClr val="accent5">
                    <a:lumMod val="50000"/>
                  </a:schemeClr>
                </a:solidFill>
              </a:rPr>
              <a:t>Δοκιμάστε να  προχωράει το ρομποτάκι και να δίνει διαφορετικά ηχητικά σήματα για διαφορετικά χρώματα πιο σκούρα και πιο ανοιχτά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880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2.wp.com/nepalbuzz.com/wp-content/uploads/2017/01/music-colour-splash.jpg?resize=778%2C4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30" y="2438899"/>
            <a:ext cx="8109679" cy="456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Φως και ήχος (προαιρετικό)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όχημα ρομπότ προχωρά και αλλάζει τη νότα που παίζει ανάλογα με το ποιο χρώμα βρίσκεται από κάτω του. Δηλ. αλλάζοντας «πίστα» μπορούμε να αλλάζουμε «μουσικό μοτίβο»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62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Προτάσεις για υλικό (εντελώς ενδεικτικά)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663908"/>
            <a:ext cx="10515600" cy="451305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Αναζητήστε και θα βρείτε μεγάλο όγκο πληροφόρησης</a:t>
            </a:r>
          </a:p>
          <a:p>
            <a:pPr marL="0" indent="0">
              <a:buNone/>
            </a:pPr>
            <a:r>
              <a:rPr lang="el-GR" b="1" i="1" dirty="0" smtClean="0"/>
              <a:t>Εντελώς ενδεικτικά (χωρίς αξιολόγηση)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Sites</a:t>
            </a:r>
            <a:r>
              <a:rPr lang="el-GR" b="1" i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500" b="1" i="1" dirty="0">
                <a:solidFill>
                  <a:srgbClr val="C00000"/>
                </a:solidFill>
                <a:hlinkClick r:id="rId2"/>
              </a:rPr>
              <a:t>http://education.rec.ri.cmu.edu</a:t>
            </a:r>
            <a:r>
              <a:rPr lang="en-US" sz="2500" b="1" i="1" dirty="0" smtClean="0">
                <a:solidFill>
                  <a:srgbClr val="C00000"/>
                </a:solidFill>
                <a:hlinkClick r:id="rId2"/>
              </a:rPr>
              <a:t>/</a:t>
            </a:r>
            <a:r>
              <a:rPr lang="en-US" sz="2500" b="1" i="1" dirty="0" smtClean="0">
                <a:solidFill>
                  <a:srgbClr val="C00000"/>
                </a:solidFill>
              </a:rPr>
              <a:t>      </a:t>
            </a:r>
            <a:r>
              <a:rPr lang="en-US" sz="2500" b="1" i="1" dirty="0">
                <a:solidFill>
                  <a:srgbClr val="C00000"/>
                </a:solidFill>
                <a:hlinkClick r:id="rId3"/>
              </a:rPr>
              <a:t>http://</a:t>
            </a:r>
            <a:r>
              <a:rPr lang="en-US" sz="2500" b="1" i="1" dirty="0" smtClean="0">
                <a:solidFill>
                  <a:srgbClr val="C00000"/>
                </a:solidFill>
                <a:hlinkClick r:id="rId3"/>
              </a:rPr>
              <a:t>stemrobotics.cs.pdx.edu</a:t>
            </a:r>
            <a:r>
              <a:rPr lang="en-US" sz="2500" b="1" i="1" dirty="0" smtClean="0">
                <a:solidFill>
                  <a:srgbClr val="C00000"/>
                </a:solidFill>
              </a:rPr>
              <a:t>       </a:t>
            </a:r>
            <a:r>
              <a:rPr lang="en-US" sz="2500" b="1" i="1" dirty="0" smtClean="0">
                <a:solidFill>
                  <a:srgbClr val="C00000"/>
                </a:solidFill>
                <a:hlinkClick r:id="rId4"/>
              </a:rPr>
              <a:t>http</a:t>
            </a:r>
            <a:r>
              <a:rPr lang="en-US" sz="2500" b="1" i="1" dirty="0">
                <a:solidFill>
                  <a:srgbClr val="C00000"/>
                </a:solidFill>
                <a:hlinkClick r:id="rId4"/>
              </a:rPr>
              <a:t>://ev3lessons.com</a:t>
            </a:r>
            <a:r>
              <a:rPr lang="en-US" sz="2500" b="1" i="1" dirty="0" smtClean="0">
                <a:solidFill>
                  <a:srgbClr val="C00000"/>
                </a:solidFill>
                <a:hlinkClick r:id="rId4"/>
              </a:rPr>
              <a:t>/</a:t>
            </a:r>
            <a:r>
              <a:rPr lang="en-US" sz="2500" b="1" i="1" dirty="0" smtClean="0">
                <a:solidFill>
                  <a:srgbClr val="C00000"/>
                </a:solidFill>
              </a:rPr>
              <a:t>       </a:t>
            </a:r>
          </a:p>
          <a:p>
            <a:pPr marL="0" indent="0">
              <a:buNone/>
            </a:pPr>
            <a:r>
              <a:rPr lang="el-GR" b="1" i="1" dirty="0" smtClean="0">
                <a:solidFill>
                  <a:srgbClr val="C00000"/>
                </a:solidFill>
              </a:rPr>
              <a:t>Πρακτικά Συνεδρίων [δυο πηγές συγκεντρωμένου υλικού]</a:t>
            </a:r>
          </a:p>
          <a:p>
            <a:pPr marL="0" indent="0">
              <a:buNone/>
            </a:pP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(π.χ. Συνέδρια της ΕΤΠΕ)  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etpe.eu 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επιλογή «Συνέδρια» 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Αναζήτηση με τον όρο «</a:t>
            </a:r>
            <a:r>
              <a:rPr lang="el-GR" b="1" i="1" dirty="0" err="1" smtClean="0">
                <a:solidFill>
                  <a:schemeClr val="tx2">
                    <a:lumMod val="50000"/>
                  </a:schemeClr>
                </a:solidFill>
              </a:rPr>
              <a:t>ρομπο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»   </a:t>
            </a:r>
            <a:r>
              <a:rPr lang="en-US" sz="2900" b="1" i="1" dirty="0" smtClean="0">
                <a:solidFill>
                  <a:srgbClr val="C00000"/>
                </a:solidFill>
                <a:hlinkClick r:id="rId5"/>
              </a:rPr>
              <a:t>http</a:t>
            </a:r>
            <a:r>
              <a:rPr lang="en-US" sz="2900" b="1" i="1" dirty="0">
                <a:solidFill>
                  <a:srgbClr val="C00000"/>
                </a:solidFill>
                <a:hlinkClick r:id="rId5"/>
              </a:rPr>
              <a:t>://</a:t>
            </a:r>
            <a:r>
              <a:rPr lang="en-US" sz="2900" b="1" i="1" dirty="0" smtClean="0">
                <a:solidFill>
                  <a:srgbClr val="C00000"/>
                </a:solidFill>
                <a:hlinkClick r:id="rId5"/>
              </a:rPr>
              <a:t>www.etpe.gr/search</a:t>
            </a:r>
            <a:r>
              <a:rPr lang="el-GR" sz="2900" b="1" i="1" dirty="0" smtClean="0">
                <a:solidFill>
                  <a:srgbClr val="C00000"/>
                </a:solidFill>
              </a:rPr>
              <a:t> </a:t>
            </a:r>
            <a:endParaRPr lang="el-GR" sz="29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sz="2500" b="1" i="1" dirty="0" smtClean="0">
                <a:solidFill>
                  <a:schemeClr val="tx2">
                    <a:lumMod val="50000"/>
                  </a:schemeClr>
                </a:solidFill>
              </a:rPr>
              <a:t>ΚΕΠΛΗΝΕΤ </a:t>
            </a:r>
            <a:r>
              <a:rPr lang="el-GR" sz="2500" b="1" i="1" dirty="0" err="1" smtClean="0">
                <a:solidFill>
                  <a:schemeClr val="tx2">
                    <a:lumMod val="50000"/>
                  </a:schemeClr>
                </a:solidFill>
              </a:rPr>
              <a:t>Ν.Ηλείας</a:t>
            </a:r>
            <a:r>
              <a:rPr lang="el-GR" sz="25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500" b="1" i="1" dirty="0" smtClean="0">
                <a:solidFill>
                  <a:srgbClr val="C00000"/>
                </a:solidFill>
                <a:hlinkClick r:id="rId6"/>
              </a:rPr>
              <a:t>http</a:t>
            </a:r>
            <a:r>
              <a:rPr lang="en-US" sz="2500" b="1" i="1" dirty="0">
                <a:solidFill>
                  <a:srgbClr val="C00000"/>
                </a:solidFill>
                <a:hlinkClick r:id="rId6"/>
              </a:rPr>
              <a:t>://</a:t>
            </a:r>
            <a:r>
              <a:rPr lang="en-US" sz="2500" b="1" i="1" dirty="0" smtClean="0">
                <a:solidFill>
                  <a:srgbClr val="C00000"/>
                </a:solidFill>
                <a:hlinkClick r:id="rId6"/>
              </a:rPr>
              <a:t>dide.ilei.sch.gr/keplinet/education/articles-rob.php</a:t>
            </a:r>
            <a:r>
              <a:rPr lang="el-GR" sz="2500" b="1" i="1" dirty="0" smtClean="0">
                <a:solidFill>
                  <a:srgbClr val="C00000"/>
                </a:solidFill>
              </a:rPr>
              <a:t>  </a:t>
            </a:r>
          </a:p>
          <a:p>
            <a:pPr marL="0" indent="0">
              <a:buNone/>
            </a:pPr>
            <a:r>
              <a:rPr lang="el-GR" b="1" i="1" dirty="0" smtClean="0">
                <a:solidFill>
                  <a:srgbClr val="C00000"/>
                </a:solidFill>
              </a:rPr>
              <a:t>Εγχειρίδια</a:t>
            </a:r>
          </a:p>
          <a:p>
            <a:pPr marL="0" indent="0">
              <a:buNone/>
            </a:pP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(π.χ.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Introduction to Programming EV3 – Teacher’s guide.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Introduction to Programming EV3 Curriculum was produced by Carnegie Mellon’s Robotics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Academy)</a:t>
            </a:r>
            <a:endParaRPr lang="el-GR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500" b="1" i="1" dirty="0">
                <a:solidFill>
                  <a:srgbClr val="C00000"/>
                </a:solidFill>
                <a:hlinkClick r:id="rId7"/>
              </a:rPr>
              <a:t>http://</a:t>
            </a:r>
            <a:r>
              <a:rPr lang="en-US" sz="2500" b="1" i="1" dirty="0" smtClean="0">
                <a:solidFill>
                  <a:srgbClr val="C00000"/>
                </a:solidFill>
                <a:hlinkClick r:id="rId7"/>
              </a:rPr>
              <a:t>www.education.rec.ri.cmu.edu/content/lego/ev3/files/EV3%20teachers%20guideWEB.pdf</a:t>
            </a:r>
            <a:r>
              <a:rPr lang="en-US" sz="2500" b="1" i="1" dirty="0" smtClean="0">
                <a:solidFill>
                  <a:srgbClr val="C00000"/>
                </a:solidFill>
              </a:rPr>
              <a:t> </a:t>
            </a:r>
            <a:endParaRPr lang="el-GR" sz="25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b="1" i="1" dirty="0" smtClean="0">
                <a:solidFill>
                  <a:srgbClr val="C00000"/>
                </a:solidFill>
              </a:rPr>
              <a:t>Εργασία </a:t>
            </a:r>
            <a:r>
              <a:rPr lang="el-GR" b="1" i="1" u="sng" dirty="0" smtClean="0">
                <a:solidFill>
                  <a:srgbClr val="C00000"/>
                </a:solidFill>
              </a:rPr>
              <a:t>μεταπτυχιακού</a:t>
            </a:r>
            <a:r>
              <a:rPr lang="el-GR" b="1" i="1" dirty="0" smtClean="0">
                <a:solidFill>
                  <a:srgbClr val="C00000"/>
                </a:solidFill>
              </a:rPr>
              <a:t> (… μη μας δίνετε ιδέες)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  <a:hlinkClick r:id="rId8"/>
              </a:rPr>
              <a:t>http://</a:t>
            </a:r>
            <a:r>
              <a:rPr lang="en-US" sz="2500" b="1" i="1" dirty="0" smtClean="0">
                <a:solidFill>
                  <a:srgbClr val="C00000"/>
                </a:solidFill>
                <a:hlinkClick r:id="rId8"/>
              </a:rPr>
              <a:t>edurobotics.weebly.com/index.html</a:t>
            </a:r>
            <a:r>
              <a:rPr lang="en-US" sz="2500" b="1" i="1" dirty="0" smtClean="0">
                <a:solidFill>
                  <a:srgbClr val="C00000"/>
                </a:solidFill>
              </a:rPr>
              <a:t> </a:t>
            </a:r>
            <a:endParaRPr lang="el-GR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b="1" i="1" dirty="0" smtClean="0">
                <a:solidFill>
                  <a:srgbClr val="C00000"/>
                </a:solidFill>
              </a:rPr>
              <a:t>Ιδέες για πιο «εξωτικές» κατασκευές και </a:t>
            </a:r>
            <a:r>
              <a:rPr lang="en-US" b="1" i="1" dirty="0" smtClean="0">
                <a:solidFill>
                  <a:srgbClr val="C00000"/>
                </a:solidFill>
              </a:rPr>
              <a:t>projects </a:t>
            </a:r>
            <a:r>
              <a:rPr lang="el-GR" b="1" i="1" dirty="0" smtClean="0">
                <a:solidFill>
                  <a:srgbClr val="C00000"/>
                </a:solidFill>
              </a:rPr>
              <a:t>(… μη σας μπαίνουν ιδέες)</a:t>
            </a:r>
            <a:endParaRPr lang="en-US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rgbClr val="C00000"/>
                </a:solidFill>
                <a:hlinkClick r:id="rId9"/>
              </a:rPr>
              <a:t>https://www.intorobotics.com/best-lego-mindstorms-ev3-robotics-projects</a:t>
            </a:r>
            <a:r>
              <a:rPr lang="en-US" sz="2000" b="1" i="1" dirty="0" smtClean="0">
                <a:solidFill>
                  <a:srgbClr val="C00000"/>
                </a:solidFill>
                <a:hlinkClick r:id="rId9"/>
              </a:rPr>
              <a:t>/</a:t>
            </a:r>
            <a:r>
              <a:rPr lang="el-GR" sz="2000" b="1" i="1" dirty="0" smtClean="0">
                <a:solidFill>
                  <a:srgbClr val="C00000"/>
                </a:solidFill>
              </a:rPr>
              <a:t> </a:t>
            </a:r>
            <a:endParaRPr lang="el-GR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Ραντεβού την </a:t>
            </a:r>
            <a:r>
              <a:rPr lang="el-GR" dirty="0" smtClean="0"/>
              <a:t>επόμενη Πέμπτη </a:t>
            </a:r>
            <a:r>
              <a:rPr lang="el-GR" dirty="0" smtClean="0"/>
              <a:t>στις </a:t>
            </a:r>
            <a:r>
              <a:rPr lang="el-GR" dirty="0" smtClean="0"/>
              <a:t>6μμ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52" y="1825624"/>
            <a:ext cx="4866317" cy="4866317"/>
          </a:xfrm>
        </p:spPr>
      </p:pic>
    </p:spTree>
    <p:extLst>
      <p:ext uri="{BB962C8B-B14F-4D97-AF65-F5344CB8AC3E}">
        <p14:creationId xmlns:p14="http://schemas.microsoft.com/office/powerpoint/2010/main" val="13246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87366" y="365126"/>
            <a:ext cx="9966434" cy="706930"/>
          </a:xfrm>
        </p:spPr>
        <p:txBody>
          <a:bodyPr/>
          <a:lstStyle/>
          <a:p>
            <a:r>
              <a:rPr lang="el-GR" dirty="0" smtClean="0"/>
              <a:t>Πρώτη προσέγγιση (Σύστημα τύπου</a:t>
            </a:r>
            <a:r>
              <a:rPr lang="en-US" dirty="0" smtClean="0"/>
              <a:t> LEGO)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48103" y="1333717"/>
            <a:ext cx="5373414" cy="515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i="1" dirty="0"/>
              <a:t>Πρώτη Συνάντηση</a:t>
            </a:r>
            <a:endParaRPr lang="el-GR" sz="2400" dirty="0"/>
          </a:p>
          <a:p>
            <a:r>
              <a:rPr lang="el-GR" sz="1600" dirty="0"/>
              <a:t>Έννοιες και ορισμοί </a:t>
            </a:r>
            <a:endParaRPr lang="en-US" sz="1600" dirty="0" smtClean="0"/>
          </a:p>
          <a:p>
            <a:r>
              <a:rPr lang="el-GR" sz="1600" dirty="0" smtClean="0"/>
              <a:t>Περιγραφή </a:t>
            </a:r>
            <a:r>
              <a:rPr lang="el-GR" sz="1600" dirty="0"/>
              <a:t>τρόπου «διδασκαλίας», δημιουργία ομάδων. Γενική παιδαγωγική τοποθέτηση. </a:t>
            </a:r>
            <a:endParaRPr lang="en-US" sz="1600" dirty="0" smtClean="0"/>
          </a:p>
          <a:p>
            <a:r>
              <a:rPr lang="el-GR" sz="1600" dirty="0" smtClean="0"/>
              <a:t>Το </a:t>
            </a:r>
            <a:r>
              <a:rPr lang="el-GR" sz="1600" dirty="0"/>
              <a:t>σύστημα </a:t>
            </a:r>
            <a:r>
              <a:rPr lang="en-US" sz="1600" dirty="0"/>
              <a:t>LEGO EV</a:t>
            </a:r>
            <a:r>
              <a:rPr lang="el-GR" sz="1600" dirty="0" smtClean="0"/>
              <a:t>3</a:t>
            </a:r>
            <a:endParaRPr lang="en-US" sz="1600" dirty="0" smtClean="0"/>
          </a:p>
          <a:p>
            <a:r>
              <a:rPr lang="el-GR" sz="1600" dirty="0" smtClean="0"/>
              <a:t>Τα </a:t>
            </a:r>
            <a:r>
              <a:rPr lang="el-GR" sz="1600" dirty="0"/>
              <a:t>δομικά στοιχεία, αισθητήρες, </a:t>
            </a:r>
            <a:r>
              <a:rPr lang="el-GR" sz="1600" dirty="0" err="1" smtClean="0"/>
              <a:t>ενεργοποιητές</a:t>
            </a:r>
            <a:endParaRPr lang="en-US" sz="1600" dirty="0" smtClean="0"/>
          </a:p>
          <a:p>
            <a:r>
              <a:rPr lang="el-GR" sz="1600" dirty="0" smtClean="0"/>
              <a:t>Προγραμματιστικό περιβάλλον</a:t>
            </a:r>
            <a:endParaRPr lang="en-US" sz="1600" dirty="0" smtClean="0"/>
          </a:p>
          <a:p>
            <a:r>
              <a:rPr lang="el-GR" sz="1600" dirty="0" smtClean="0"/>
              <a:t>Απλές </a:t>
            </a:r>
            <a:r>
              <a:rPr lang="el-GR" sz="1600" dirty="0"/>
              <a:t>υλοποιήσεις προγραμμάτων με έτοιμο «όχημα</a:t>
            </a:r>
            <a:r>
              <a:rPr lang="el-GR" sz="1600" dirty="0" smtClean="0"/>
              <a:t>»</a:t>
            </a:r>
            <a:endParaRPr lang="en-US" sz="1600" dirty="0" smtClean="0"/>
          </a:p>
          <a:p>
            <a:r>
              <a:rPr lang="el-GR" sz="1600" dirty="0" smtClean="0"/>
              <a:t>Έλεγχος </a:t>
            </a:r>
            <a:r>
              <a:rPr lang="el-GR" sz="1600" dirty="0"/>
              <a:t>κίνησης, στροφών, κλπ. </a:t>
            </a:r>
            <a:endParaRPr lang="en-US" sz="1600" dirty="0" smtClean="0"/>
          </a:p>
          <a:p>
            <a:r>
              <a:rPr lang="el-GR" sz="1600" dirty="0" smtClean="0"/>
              <a:t>Συζήτηση </a:t>
            </a:r>
            <a:r>
              <a:rPr lang="el-GR" sz="1600" dirty="0"/>
              <a:t>με συγκριτική παρουσίαση διαφορετικών </a:t>
            </a:r>
            <a:r>
              <a:rPr lang="el-GR" sz="1600" dirty="0" smtClean="0"/>
              <a:t>προσεγγίσεων</a:t>
            </a:r>
          </a:p>
          <a:p>
            <a:endParaRPr lang="el-GR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6621517" y="1333717"/>
            <a:ext cx="5373414" cy="4534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b="1" i="1" dirty="0">
                <a:solidFill>
                  <a:schemeClr val="accent5">
                    <a:lumMod val="50000"/>
                  </a:schemeClr>
                </a:solidFill>
              </a:rPr>
              <a:t>Δεύτερη Συνάντηση</a:t>
            </a:r>
            <a:endParaRPr lang="el-GR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Λίγο πιο σύνθετες </a:t>
            </a:r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</a:rPr>
              <a:t>δραστηριότητες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</a:rPr>
              <a:t>Χρήση αισθητήρων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</a:rPr>
              <a:t>Αναδιαμόρφωση 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κατασκευής ή κατασκευή από το </a:t>
            </a:r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</a:rPr>
              <a:t>μηδέν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</a:rPr>
              <a:t>Συγκριτική 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παρουσίαση διαφορετικών </a:t>
            </a:r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</a:rPr>
              <a:t>προσεγγίσεων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</a:rPr>
              <a:t>Συζήτηση 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ολοκλήρωσης </a:t>
            </a:r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</a:rPr>
              <a:t>δεύτερης συνάντησης </a:t>
            </a:r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</a:rPr>
              <a:t>προσέγγισης </a:t>
            </a:r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LEGO</a:t>
            </a:r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l-G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9600" dirty="0" smtClean="0"/>
              <a:t>θυμίζουμε</a:t>
            </a: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val="1958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σύστημα</a:t>
            </a:r>
            <a:r>
              <a:rPr lang="en-US" dirty="0" smtClean="0"/>
              <a:t> </a:t>
            </a:r>
            <a:r>
              <a:rPr lang="en-US" i="1" dirty="0" smtClean="0"/>
              <a:t>LEGO Mindstorms EV3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3039693" cy="2676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700" dirty="0" smtClean="0">
                <a:solidFill>
                  <a:srgbClr val="C00000"/>
                </a:solidFill>
              </a:rPr>
              <a:t>Περιλαμβάνει</a:t>
            </a:r>
          </a:p>
          <a:p>
            <a:r>
              <a:rPr lang="el-GR" sz="1700" dirty="0" smtClean="0"/>
              <a:t>Κεντρική μονάδα</a:t>
            </a:r>
          </a:p>
          <a:p>
            <a:r>
              <a:rPr lang="el-GR" sz="1700" dirty="0" smtClean="0"/>
              <a:t>Αισθητήρες, Μοτέρ</a:t>
            </a:r>
          </a:p>
          <a:p>
            <a:r>
              <a:rPr lang="el-GR" sz="1700" dirty="0"/>
              <a:t>Δομικά υλικά</a:t>
            </a:r>
          </a:p>
          <a:p>
            <a:r>
              <a:rPr lang="el-GR" sz="1700" dirty="0" smtClean="0"/>
              <a:t>Καλώδια</a:t>
            </a:r>
          </a:p>
          <a:p>
            <a:r>
              <a:rPr lang="el-GR" sz="1700" dirty="0" smtClean="0"/>
              <a:t>Μπαταρία, αρχικές οδηγίες</a:t>
            </a:r>
          </a:p>
          <a:p>
            <a:r>
              <a:rPr lang="el-GR" sz="1700" dirty="0" smtClean="0"/>
              <a:t>Κουτί οργάνωσης</a:t>
            </a:r>
          </a:p>
          <a:p>
            <a:endParaRPr lang="el-GR" sz="1700" dirty="0" smtClean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6264166" y="1825625"/>
            <a:ext cx="50896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7677805" y="1902334"/>
            <a:ext cx="4217277" cy="2750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</a:rPr>
              <a:t>Προωθεί (δυνητικά)</a:t>
            </a:r>
          </a:p>
          <a:p>
            <a:r>
              <a:rPr lang="el-GR" dirty="0" smtClean="0"/>
              <a:t>Ιδέες</a:t>
            </a:r>
          </a:p>
          <a:p>
            <a:r>
              <a:rPr lang="el-GR" dirty="0" smtClean="0"/>
              <a:t>Πειραματισμό</a:t>
            </a:r>
          </a:p>
          <a:p>
            <a:r>
              <a:rPr lang="el-GR" dirty="0" smtClean="0"/>
              <a:t>Εφευρετικότητα</a:t>
            </a:r>
          </a:p>
          <a:p>
            <a:r>
              <a:rPr lang="el-GR" dirty="0" smtClean="0"/>
              <a:t>Δημιουργικότητα</a:t>
            </a:r>
          </a:p>
          <a:p>
            <a:r>
              <a:rPr lang="el-GR" dirty="0" smtClean="0"/>
              <a:t>…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75" y="1825625"/>
            <a:ext cx="1996077" cy="1996077"/>
          </a:xfrm>
          <a:prstGeom prst="rect">
            <a:avLst/>
          </a:prstGeom>
        </p:spPr>
      </p:pic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4471282" y="4728549"/>
            <a:ext cx="3206523" cy="1299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 smtClean="0">
                <a:solidFill>
                  <a:srgbClr val="C00000"/>
                </a:solidFill>
              </a:rPr>
              <a:t>Χρειάζεται</a:t>
            </a:r>
          </a:p>
          <a:p>
            <a:r>
              <a:rPr lang="el-GR" dirty="0" smtClean="0"/>
              <a:t>Λογισμικό</a:t>
            </a: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7830205" y="4256689"/>
            <a:ext cx="4217277" cy="2072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dirty="0"/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7093610" y="4937392"/>
            <a:ext cx="4217277" cy="14658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</a:rPr>
              <a:t>Έχει</a:t>
            </a:r>
          </a:p>
          <a:p>
            <a:r>
              <a:rPr lang="el-GR" dirty="0" smtClean="0"/>
              <a:t>Δυνατότητες </a:t>
            </a:r>
          </a:p>
          <a:p>
            <a:r>
              <a:rPr lang="el-GR" dirty="0" smtClean="0"/>
              <a:t>Όρια και περιορισμούς</a:t>
            </a:r>
            <a:endParaRPr lang="el-GR" dirty="0"/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1098760" y="4598956"/>
            <a:ext cx="3474554" cy="207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400" dirty="0" smtClean="0">
                <a:solidFill>
                  <a:srgbClr val="C00000"/>
                </a:solidFill>
              </a:rPr>
              <a:t>Μπορούμε να βρούμε</a:t>
            </a:r>
          </a:p>
          <a:p>
            <a:r>
              <a:rPr lang="en-US" sz="2400" dirty="0" smtClean="0"/>
              <a:t>Projects</a:t>
            </a:r>
          </a:p>
          <a:p>
            <a:r>
              <a:rPr lang="el-GR" sz="2400" dirty="0" smtClean="0"/>
              <a:t>Οδηγίες</a:t>
            </a:r>
          </a:p>
          <a:p>
            <a:r>
              <a:rPr lang="el-GR" sz="2400" dirty="0" smtClean="0"/>
              <a:t>…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84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κεντρική μονάδα (</a:t>
            </a:r>
            <a:r>
              <a:rPr lang="en-US" dirty="0" smtClean="0"/>
              <a:t>p-brick)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972033" cy="435133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Προγραμματίζεται (όχι άμεσα)</a:t>
            </a:r>
          </a:p>
          <a:p>
            <a:endParaRPr lang="el-GR" dirty="0" smtClean="0"/>
          </a:p>
          <a:p>
            <a:r>
              <a:rPr lang="el-GR" dirty="0" smtClean="0"/>
              <a:t>Θύρες επικοινωνίας</a:t>
            </a:r>
          </a:p>
          <a:p>
            <a:pPr lvl="1"/>
            <a:r>
              <a:rPr lang="en-US" dirty="0" smtClean="0"/>
              <a:t>A</a:t>
            </a:r>
            <a:r>
              <a:rPr lang="el-GR" dirty="0" smtClean="0"/>
              <a:t> </a:t>
            </a:r>
            <a:r>
              <a:rPr lang="en-US" dirty="0" smtClean="0"/>
              <a:t>B</a:t>
            </a:r>
            <a:r>
              <a:rPr lang="el-GR" dirty="0" smtClean="0"/>
              <a:t> </a:t>
            </a:r>
            <a:r>
              <a:rPr lang="en-US" dirty="0" smtClean="0"/>
              <a:t>C</a:t>
            </a:r>
            <a:r>
              <a:rPr lang="el-GR" dirty="0" smtClean="0"/>
              <a:t> </a:t>
            </a:r>
            <a:r>
              <a:rPr lang="en-US" dirty="0" smtClean="0"/>
              <a:t>D </a:t>
            </a: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έξοδοι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1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r>
              <a:rPr lang="el-GR" dirty="0" smtClean="0"/>
              <a:t> </a:t>
            </a:r>
            <a:r>
              <a:rPr lang="en-US" dirty="0" smtClean="0"/>
              <a:t>3</a:t>
            </a:r>
            <a:r>
              <a:rPr lang="el-GR" dirty="0" smtClean="0"/>
              <a:t> 4  </a:t>
            </a: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είσοδοι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dirty="0" smtClean="0"/>
              <a:t>Σύνδεση </a:t>
            </a:r>
            <a:r>
              <a:rPr lang="el-GR" b="1" dirty="0" smtClean="0"/>
              <a:t>με </a:t>
            </a:r>
            <a:r>
              <a:rPr lang="en-US" b="1" dirty="0" smtClean="0"/>
              <a:t>pc</a:t>
            </a:r>
            <a:endParaRPr lang="el-GR" b="1" dirty="0" smtClean="0"/>
          </a:p>
          <a:p>
            <a:pPr lvl="1"/>
            <a:r>
              <a:rPr lang="el-GR" dirty="0" smtClean="0"/>
              <a:t>…</a:t>
            </a:r>
          </a:p>
          <a:p>
            <a:pPr lvl="1"/>
            <a:endParaRPr lang="el-GR" dirty="0" smtClean="0"/>
          </a:p>
          <a:p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Μενού</a:t>
            </a:r>
          </a:p>
          <a:p>
            <a:endParaRPr lang="el-GR" dirty="0"/>
          </a:p>
          <a:p>
            <a:r>
              <a:rPr lang="el-GR" dirty="0" smtClean="0"/>
              <a:t>Πως ανοίγει – πως κλείνει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431" y="1549418"/>
            <a:ext cx="5004369" cy="452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7"/>
          <a:stretch/>
        </p:blipFill>
        <p:spPr>
          <a:xfrm>
            <a:off x="1165259" y="3192909"/>
            <a:ext cx="5181600" cy="3313989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7"/>
          <a:stretch/>
        </p:blipFill>
        <p:spPr>
          <a:xfrm>
            <a:off x="6829406" y="2799954"/>
            <a:ext cx="5124450" cy="3181115"/>
          </a:xfrm>
          <a:prstGeom prst="rect">
            <a:avLst/>
          </a:prstGeom>
        </p:spPr>
      </p:pic>
      <p:pic>
        <p:nvPicPr>
          <p:cNvPr id="6" name="Θέση περιεχομένου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1"/>
          <a:stretch/>
        </p:blipFill>
        <p:spPr>
          <a:xfrm>
            <a:off x="2349480" y="308383"/>
            <a:ext cx="4674797" cy="288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Είδαμε (δηλ. κάνατε) 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Εξοικείωση με το περιβάλλον και τη διαδικασία</a:t>
            </a:r>
          </a:p>
          <a:p>
            <a:pPr marL="0" indent="0">
              <a:buNone/>
            </a:pPr>
            <a:r>
              <a:rPr lang="el-GR" dirty="0" smtClean="0"/>
              <a:t>Έλεγχος κίνησης με ακρίβεια</a:t>
            </a:r>
          </a:p>
          <a:p>
            <a:pPr marL="0" indent="0">
              <a:buNone/>
            </a:pPr>
            <a:r>
              <a:rPr lang="el-GR" dirty="0" smtClean="0"/>
              <a:t>Στροφή</a:t>
            </a:r>
          </a:p>
          <a:p>
            <a:pPr marL="0" indent="0">
              <a:buNone/>
            </a:pPr>
            <a:r>
              <a:rPr lang="el-GR" dirty="0" smtClean="0"/>
              <a:t>Επαναλήψεις</a:t>
            </a:r>
          </a:p>
          <a:p>
            <a:pPr marL="0" indent="0">
              <a:buNone/>
            </a:pPr>
            <a:r>
              <a:rPr lang="el-GR" dirty="0" smtClean="0"/>
              <a:t>Είδαμε το ρομπότ να φέρεται ως …</a:t>
            </a:r>
            <a:endParaRPr lang="el-GR" dirty="0"/>
          </a:p>
          <a:p>
            <a:r>
              <a:rPr lang="el-GR" dirty="0" smtClean="0"/>
              <a:t>«ΦΟΡΤΗΓΟ»</a:t>
            </a:r>
          </a:p>
          <a:p>
            <a:r>
              <a:rPr lang="el-GR" strike="dblStrike" dirty="0" smtClean="0"/>
              <a:t>«ΦΥΛΑΚΑΣ</a:t>
            </a:r>
            <a:r>
              <a:rPr lang="el-GR" strike="dblStrike" dirty="0" smtClean="0"/>
              <a:t>»</a:t>
            </a:r>
            <a:endParaRPr lang="el-GR" strike="dblStrike" dirty="0" smtClean="0"/>
          </a:p>
        </p:txBody>
      </p:sp>
    </p:spTree>
    <p:extLst>
      <p:ext uri="{BB962C8B-B14F-4D97-AF65-F5344CB8AC3E}">
        <p14:creationId xmlns:p14="http://schemas.microsoft.com/office/powerpoint/2010/main" val="38441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Σημερινό πλάνο ασκήσεων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«Κατέβασμα» προγράμματος στο ρομπότ</a:t>
            </a:r>
          </a:p>
          <a:p>
            <a:r>
              <a:rPr lang="el-GR" dirty="0" smtClean="0"/>
              <a:t>Αισθητήρας </a:t>
            </a:r>
            <a:r>
              <a:rPr lang="el-GR" dirty="0" smtClean="0"/>
              <a:t>χρώματος </a:t>
            </a:r>
            <a:r>
              <a:rPr lang="el-GR" dirty="0" smtClean="0">
                <a:solidFill>
                  <a:srgbClr val="FF0000"/>
                </a:solidFill>
              </a:rPr>
              <a:t>(ξανά)</a:t>
            </a:r>
            <a:endParaRPr lang="el-GR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Μενού πάνω στην κεντρική </a:t>
            </a:r>
            <a:r>
              <a:rPr lang="el-GR" dirty="0" smtClean="0"/>
              <a:t>μονάδα </a:t>
            </a:r>
            <a:r>
              <a:rPr lang="el-GR" dirty="0" smtClean="0">
                <a:solidFill>
                  <a:srgbClr val="FF0000"/>
                </a:solidFill>
              </a:rPr>
              <a:t>(ξανά)</a:t>
            </a:r>
            <a:endParaRPr lang="el-GR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Έλεγχος κίνησης με χρήση αισθητήρα χρώματος </a:t>
            </a:r>
            <a:r>
              <a:rPr lang="el-GR" dirty="0" smtClean="0">
                <a:solidFill>
                  <a:srgbClr val="C00000"/>
                </a:solidFill>
              </a:rPr>
              <a:t>με διάφορες παραλλαγές</a:t>
            </a:r>
          </a:p>
          <a:p>
            <a:r>
              <a:rPr lang="el-GR" dirty="0" smtClean="0"/>
              <a:t>Προγραμματιστική δομή [πολλαπλής] επιλογής </a:t>
            </a:r>
          </a:p>
          <a:p>
            <a:r>
              <a:rPr lang="el-GR" dirty="0" smtClean="0"/>
              <a:t>Ο αισθητήρας απόστασης </a:t>
            </a:r>
            <a:r>
              <a:rPr lang="en-US" dirty="0" smtClean="0"/>
              <a:t>ultrasonic</a:t>
            </a:r>
            <a:r>
              <a:rPr lang="el-GR" dirty="0" smtClean="0"/>
              <a:t> (???)</a:t>
            </a:r>
            <a:endParaRPr lang="el-GR" dirty="0" smtClean="0"/>
          </a:p>
          <a:p>
            <a:r>
              <a:rPr lang="el-GR" dirty="0" smtClean="0"/>
              <a:t>Η έννοια της μεταβλητής στον </a:t>
            </a:r>
            <a:r>
              <a:rPr lang="el-GR" dirty="0" smtClean="0"/>
              <a:t>προγραμματισμό (!!!)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80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4024</TotalTime>
  <Words>1023</Words>
  <Application>Microsoft Office PowerPoint</Application>
  <PresentationFormat>Ευρεία οθόνη</PresentationFormat>
  <Paragraphs>156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Θέμα του Office</vt:lpstr>
      <vt:lpstr>Εκπαιδευτική ρομποτική</vt:lpstr>
      <vt:lpstr>Εκπαιδευτική ρομποτική Δεύτερη συνάντηση</vt:lpstr>
      <vt:lpstr>Πρώτη προσέγγιση (Σύστημα τύπου LEGO)</vt:lpstr>
      <vt:lpstr>Παρουσίαση του PowerPoint</vt:lpstr>
      <vt:lpstr>Το σύστημα LEGO Mindstorms EV3</vt:lpstr>
      <vt:lpstr>Η κεντρική μονάδα (p-brick)</vt:lpstr>
      <vt:lpstr>Παρουσίαση του PowerPoint</vt:lpstr>
      <vt:lpstr>Είδαμε (δηλ. κάνατε) …</vt:lpstr>
      <vt:lpstr>Σημερινό πλάνο ασκήσεων</vt:lpstr>
      <vt:lpstr>Αισθητήρας χρώματος </vt:lpstr>
      <vt:lpstr>Εξερευνώ τον αισθητήρα χρώματος </vt:lpstr>
      <vt:lpstr>Από το ενσωματωμένο μενού …</vt:lpstr>
      <vt:lpstr>Άγνωστη άσκηση ???</vt:lpstr>
      <vt:lpstr>Παρουσίαση του PowerPoint</vt:lpstr>
      <vt:lpstr>Καταγραφή – αναστοχασμός (άσκηση 1)</vt:lpstr>
      <vt:lpstr>Άσκηση 1 - προέκταση</vt:lpstr>
      <vt:lpstr>Άσκηση 1 - Scaffoldings</vt:lpstr>
      <vt:lpstr>Άσκηση 2</vt:lpstr>
      <vt:lpstr>Γνωριμία με έναν δεύτερο αισθητήρα (ultrasonic)</vt:lpstr>
      <vt:lpstr>Παρουσίαση του PowerPoint</vt:lpstr>
      <vt:lpstr>Γνωριμία με τις μεταβλητές</vt:lpstr>
      <vt:lpstr>Άσκηση 3</vt:lpstr>
      <vt:lpstr>Παράλληλος προγραμματισμός (προαιρετικό)</vt:lpstr>
      <vt:lpstr>Φως και ήχος (προαιρετικό)</vt:lpstr>
      <vt:lpstr>Προτάσεις για υλικό (εντελώς ενδεικτικά)</vt:lpstr>
      <vt:lpstr>Ραντεβού την επόμενη Πέμπτη στις 6μμ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Ανθιμος</dc:creator>
  <cp:lastModifiedBy>Ανθιμος</cp:lastModifiedBy>
  <cp:revision>66</cp:revision>
  <dcterms:created xsi:type="dcterms:W3CDTF">2017-05-14T15:15:03Z</dcterms:created>
  <dcterms:modified xsi:type="dcterms:W3CDTF">2018-01-18T12:39:58Z</dcterms:modified>
</cp:coreProperties>
</file>