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6" r:id="rId4"/>
    <p:sldId id="319" r:id="rId5"/>
    <p:sldId id="274" r:id="rId6"/>
    <p:sldId id="321" r:id="rId7"/>
    <p:sldId id="322" r:id="rId8"/>
    <p:sldId id="330" r:id="rId9"/>
    <p:sldId id="258" r:id="rId10"/>
    <p:sldId id="295" r:id="rId11"/>
    <p:sldId id="326" r:id="rId12"/>
    <p:sldId id="301" r:id="rId13"/>
    <p:sldId id="352" r:id="rId14"/>
    <p:sldId id="278" r:id="rId15"/>
    <p:sldId id="291" r:id="rId16"/>
    <p:sldId id="283" r:id="rId17"/>
    <p:sldId id="284" r:id="rId18"/>
    <p:sldId id="285" r:id="rId19"/>
    <p:sldId id="286" r:id="rId20"/>
    <p:sldId id="293" r:id="rId21"/>
    <p:sldId id="287" r:id="rId22"/>
    <p:sldId id="288" r:id="rId23"/>
    <p:sldId id="289" r:id="rId24"/>
    <p:sldId id="277" r:id="rId25"/>
    <p:sldId id="296" r:id="rId26"/>
    <p:sldId id="280" r:id="rId27"/>
    <p:sldId id="350" r:id="rId28"/>
    <p:sldId id="281" r:id="rId29"/>
    <p:sldId id="351" r:id="rId30"/>
    <p:sldId id="327" r:id="rId31"/>
    <p:sldId id="338" r:id="rId32"/>
    <p:sldId id="282" r:id="rId33"/>
    <p:sldId id="331" r:id="rId34"/>
    <p:sldId id="332" r:id="rId35"/>
    <p:sldId id="356" r:id="rId36"/>
    <p:sldId id="314" r:id="rId37"/>
    <p:sldId id="315" r:id="rId38"/>
    <p:sldId id="317" r:id="rId39"/>
    <p:sldId id="318" r:id="rId40"/>
    <p:sldId id="349" r:id="rId41"/>
    <p:sldId id="339" r:id="rId42"/>
    <p:sldId id="329" r:id="rId43"/>
    <p:sldId id="328" r:id="rId44"/>
    <p:sldId id="344" r:id="rId45"/>
    <p:sldId id="345" r:id="rId46"/>
    <p:sldId id="354" r:id="rId47"/>
    <p:sldId id="343" r:id="rId48"/>
    <p:sldId id="346" r:id="rId49"/>
    <p:sldId id="337" r:id="rId50"/>
    <p:sldId id="353" r:id="rId51"/>
    <p:sldId id="347" r:id="rId52"/>
    <p:sldId id="340" r:id="rId53"/>
    <p:sldId id="341" r:id="rId54"/>
    <p:sldId id="342" r:id="rId55"/>
    <p:sldId id="348" r:id="rId56"/>
    <p:sldId id="355" r:id="rId57"/>
    <p:sldId id="304" r:id="rId5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239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957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09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13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32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50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95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07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90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7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59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476704" y="365125"/>
            <a:ext cx="98770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50A28-89C3-4F50-A4F4-66906ABE1D6D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2" descr="Αποτέλεσμα εικόνας για robot toy retr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6" y="389402"/>
            <a:ext cx="1277007" cy="12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robot toy ret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r="23383"/>
          <a:stretch/>
        </p:blipFill>
        <p:spPr bwMode="auto">
          <a:xfrm>
            <a:off x="13643" y="0"/>
            <a:ext cx="40670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67534" y="365125"/>
            <a:ext cx="6686266" cy="1325563"/>
          </a:xfrm>
        </p:spPr>
        <p:txBody>
          <a:bodyPr/>
          <a:lstStyle/>
          <a:p>
            <a:r>
              <a:rPr lang="el-GR" dirty="0" smtClean="0"/>
              <a:t>Εκπαιδευτική ρομποτική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4" y="2178666"/>
            <a:ext cx="7140238" cy="39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Έννοιες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Ρομπότ, ρομποτική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Αυτόματα, αυτοματισμοί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err="1" smtClean="0"/>
              <a:t>Ανδροειδές</a:t>
            </a:r>
            <a:r>
              <a:rPr lang="el-GR" dirty="0" smtClean="0"/>
              <a:t> (</a:t>
            </a:r>
            <a:r>
              <a:rPr lang="en-US" dirty="0" smtClean="0"/>
              <a:t>humanoid/android</a:t>
            </a:r>
            <a:r>
              <a:rPr lang="el-GR" dirty="0" smtClean="0"/>
              <a:t>)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Cyborg</a:t>
            </a:r>
            <a:r>
              <a:rPr lang="el-GR" dirty="0" smtClean="0"/>
              <a:t> (</a:t>
            </a:r>
            <a:r>
              <a:rPr lang="en-US" dirty="0" smtClean="0"/>
              <a:t>Cybernetic Organism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AI (Artificial Intelligence)</a:t>
            </a:r>
            <a:r>
              <a:rPr lang="el-GR" dirty="0" smtClean="0"/>
              <a:t> </a:t>
            </a:r>
            <a:r>
              <a:rPr lang="en-US" dirty="0" smtClean="0"/>
              <a:t>- </a:t>
            </a:r>
            <a:r>
              <a:rPr lang="el-GR" dirty="0" smtClean="0"/>
              <a:t>Τεχνητή νοημοσύνη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err="1" smtClean="0"/>
              <a:t>Μαθηση</a:t>
            </a:r>
            <a:r>
              <a:rPr lang="el-GR" dirty="0" smtClean="0"/>
              <a:t> μηχανής……, </a:t>
            </a:r>
            <a:r>
              <a:rPr lang="en-US" dirty="0" smtClean="0"/>
              <a:t>deep machine learning</a:t>
            </a:r>
            <a:endParaRPr lang="el-G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Physical Computing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Εκπαιδευτική ρομποτική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STEM (Science – Technology – Engineering – Mathematics)</a:t>
            </a:r>
          </a:p>
        </p:txBody>
      </p:sp>
      <p:sp>
        <p:nvSpPr>
          <p:cNvPr id="4" name="TextBox 3"/>
          <p:cNvSpPr txBox="1"/>
          <p:nvPr/>
        </p:nvSpPr>
        <p:spPr>
          <a:xfrm rot="1356665">
            <a:off x="4467368" y="1036130"/>
            <a:ext cx="102837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C00000"/>
                </a:solidFill>
              </a:rPr>
              <a:t>Θα δούμε ένα «παράρτημα» αργότερα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Εκπαιδευτική ρομποτική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Τι, που, πως, πότε</a:t>
            </a:r>
          </a:p>
          <a:p>
            <a:r>
              <a:rPr lang="el-GR" dirty="0" smtClean="0"/>
              <a:t>Ιστορία</a:t>
            </a:r>
          </a:p>
          <a:p>
            <a:r>
              <a:rPr lang="el-GR" dirty="0" smtClean="0"/>
              <a:t>Παρόν στην Ελλάδα</a:t>
            </a:r>
          </a:p>
          <a:p>
            <a:endParaRPr lang="el-GR" dirty="0"/>
          </a:p>
          <a:p>
            <a:r>
              <a:rPr lang="el-GR" dirty="0" smtClean="0"/>
              <a:t>Παιδαγωγική κάλυψη</a:t>
            </a:r>
          </a:p>
          <a:p>
            <a:endParaRPr lang="el-GR" dirty="0" smtClean="0"/>
          </a:p>
          <a:p>
            <a:r>
              <a:rPr lang="el-GR" dirty="0" smtClean="0"/>
              <a:t>… το μεγάλο ερώτημα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71178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8263" y="729333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0" dirty="0" smtClean="0">
                <a:solidFill>
                  <a:srgbClr val="FF0000"/>
                </a:solidFill>
              </a:rPr>
              <a:t>Χ</a:t>
            </a:r>
            <a:endParaRPr lang="el-GR" sz="4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2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Γιατί εκπαιδευτική ρομποτική?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156345"/>
            <a:ext cx="10515600" cy="402061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ας κρατήσουμε το ερώτημα και ας το συζητήσουμε στο τέλος των συναντήσεών μας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5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Πως????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27405" y="1936836"/>
            <a:ext cx="8351108" cy="10534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Constructionism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l-GR" dirty="0" smtClean="0"/>
              <a:t>Κατασκευαστικός </a:t>
            </a:r>
            <a:r>
              <a:rPr lang="el-GR" dirty="0" err="1" smtClean="0"/>
              <a:t>εποικοδομισμός</a:t>
            </a:r>
            <a:r>
              <a:rPr lang="el-GR" dirty="0" smtClean="0"/>
              <a:t>)</a:t>
            </a:r>
          </a:p>
          <a:p>
            <a:r>
              <a:rPr lang="en-US" dirty="0" smtClean="0"/>
              <a:t>Seymour </a:t>
            </a:r>
            <a:r>
              <a:rPr lang="en-US" dirty="0" err="1" smtClean="0"/>
              <a:t>Papert</a:t>
            </a:r>
            <a:endParaRPr lang="el-GR" dirty="0"/>
          </a:p>
        </p:txBody>
      </p:sp>
      <p:pic>
        <p:nvPicPr>
          <p:cNvPr id="1026" name="Picture 2" descr="http://www.papert.org/media/images/seymour_k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9" y="1743633"/>
            <a:ext cx="2650538" cy="19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papert seymo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r="35004" b="32980"/>
          <a:stretch/>
        </p:blipFill>
        <p:spPr bwMode="auto">
          <a:xfrm>
            <a:off x="8650858" y="1203797"/>
            <a:ext cx="2408439" cy="274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Αποτέλεσμα εικόνας για 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8" descr="Αποτέλεσμα εικόνας για st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4" name="Picture 10" descr="Αποτέλεσμα εικόνας για 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5023852"/>
            <a:ext cx="3447535" cy="16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Βέλος προς τα κάτω 5"/>
          <p:cNvSpPr/>
          <p:nvPr/>
        </p:nvSpPr>
        <p:spPr>
          <a:xfrm>
            <a:off x="4547286" y="3286897"/>
            <a:ext cx="1173892" cy="1736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4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541" y="3338680"/>
            <a:ext cx="1121403" cy="992960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4226">
            <a:off x="8322714" y="4195312"/>
            <a:ext cx="972536" cy="103297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n-US" i="1" dirty="0" smtClean="0"/>
              <a:t>LEGO Mindstorms EV3</a:t>
            </a:r>
            <a:endParaRPr lang="el-GR" i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264166" y="1825625"/>
            <a:ext cx="5089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1382111"/>
            <a:ext cx="5937030" cy="5937030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>
              <a:buNone/>
            </a:pPr>
            <a:r>
              <a:rPr lang="el-GR" dirty="0" smtClean="0"/>
              <a:t>Κεντρική μονάδα</a:t>
            </a:r>
          </a:p>
          <a:p>
            <a:pPr marL="0" indent="0">
              <a:buNone/>
            </a:pPr>
            <a:r>
              <a:rPr lang="el-GR" dirty="0" smtClean="0"/>
              <a:t>Αισθητήρες, Μοτέρ</a:t>
            </a:r>
          </a:p>
          <a:p>
            <a:pPr marL="0" indent="0">
              <a:buNone/>
            </a:pPr>
            <a:r>
              <a:rPr lang="el-GR" dirty="0"/>
              <a:t>Δομικά υλικά</a:t>
            </a:r>
          </a:p>
          <a:p>
            <a:pPr marL="0" indent="0">
              <a:buNone/>
            </a:pPr>
            <a:r>
              <a:rPr lang="el-GR" dirty="0" smtClean="0"/>
              <a:t>Καλώδια</a:t>
            </a:r>
          </a:p>
          <a:p>
            <a:pPr marL="0" indent="0">
              <a:buNone/>
            </a:pPr>
            <a:r>
              <a:rPr lang="el-GR" dirty="0" smtClean="0"/>
              <a:t>Μπαταρία</a:t>
            </a:r>
          </a:p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ρχικές οδηγίες</a:t>
            </a:r>
          </a:p>
          <a:p>
            <a:pPr marL="0" indent="0">
              <a:buNone/>
            </a:pPr>
            <a:r>
              <a:rPr lang="el-GR" dirty="0" smtClean="0"/>
              <a:t>Κουτί οργάνωσης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7265276" y="1960562"/>
            <a:ext cx="4673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 algn="r">
              <a:buNone/>
            </a:pPr>
            <a:r>
              <a:rPr lang="el-GR" dirty="0" smtClean="0"/>
              <a:t>Κεντρική μονάδα</a:t>
            </a:r>
          </a:p>
          <a:p>
            <a:pPr marL="0" indent="0" algn="r">
              <a:buNone/>
            </a:pPr>
            <a:r>
              <a:rPr lang="el-GR" dirty="0" smtClean="0"/>
              <a:t>Αισθητήρες, Μοτέρ</a:t>
            </a:r>
          </a:p>
          <a:p>
            <a:pPr marL="0" indent="0" algn="r">
              <a:buNone/>
            </a:pPr>
            <a:r>
              <a:rPr lang="el-GR" dirty="0" smtClean="0"/>
              <a:t>Δομικά υλικά</a:t>
            </a:r>
          </a:p>
          <a:p>
            <a:pPr marL="0" indent="0" algn="r">
              <a:buNone/>
            </a:pPr>
            <a:r>
              <a:rPr lang="el-GR" dirty="0" smtClean="0"/>
              <a:t>Καλώδια</a:t>
            </a:r>
          </a:p>
          <a:p>
            <a:pPr marL="0" indent="0" algn="r">
              <a:buNone/>
            </a:pPr>
            <a:r>
              <a:rPr lang="el-GR" dirty="0" smtClean="0"/>
              <a:t>Μπαταρία</a:t>
            </a:r>
          </a:p>
          <a:p>
            <a:pPr marL="0" indent="0" algn="r">
              <a:buNone/>
            </a:pPr>
            <a:r>
              <a:rPr lang="el-GR" dirty="0" smtClean="0"/>
              <a:t>Αρχικές οδηγίες</a:t>
            </a:r>
          </a:p>
          <a:p>
            <a:pPr marL="0" indent="0" algn="r">
              <a:buNone/>
            </a:pPr>
            <a:r>
              <a:rPr lang="el-GR" dirty="0" smtClean="0"/>
              <a:t>Κουτί οργάνωσης</a:t>
            </a:r>
          </a:p>
        </p:txBody>
      </p:sp>
      <p:pic>
        <p:nvPicPr>
          <p:cNvPr id="63" name="Picture 2" descr="http://i.ebayimg.com/images/g/6cUAAOSwe7BWtvT2/s-l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3653" r="6553" b="7452"/>
          <a:stretch/>
        </p:blipFill>
        <p:spPr bwMode="auto">
          <a:xfrm>
            <a:off x="7610821" y="2478795"/>
            <a:ext cx="1312736" cy="10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541" y="3338680"/>
            <a:ext cx="1121403" cy="992960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4226">
            <a:off x="8322714" y="4195312"/>
            <a:ext cx="972536" cy="103297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n-US" i="1" dirty="0" smtClean="0"/>
              <a:t>LEGO Mindstorms EV3</a:t>
            </a:r>
            <a:endParaRPr lang="el-GR" i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264166" y="1825625"/>
            <a:ext cx="5089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1382111"/>
            <a:ext cx="5937030" cy="5937030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>
              <a:buNone/>
            </a:pPr>
            <a:r>
              <a:rPr lang="el-GR" dirty="0" smtClean="0"/>
              <a:t>Κεντρική μονάδα</a:t>
            </a:r>
          </a:p>
          <a:p>
            <a:pPr marL="0" indent="0">
              <a:buNone/>
            </a:pPr>
            <a:r>
              <a:rPr lang="el-GR" dirty="0" smtClean="0"/>
              <a:t>Αισθητήρες, Μοτέρ</a:t>
            </a:r>
          </a:p>
          <a:p>
            <a:pPr marL="0" indent="0">
              <a:buNone/>
            </a:pPr>
            <a:r>
              <a:rPr lang="el-GR" dirty="0"/>
              <a:t>Δομικά υλικά</a:t>
            </a:r>
          </a:p>
          <a:p>
            <a:pPr marL="0" indent="0">
              <a:buNone/>
            </a:pPr>
            <a:r>
              <a:rPr lang="el-GR" dirty="0" smtClean="0"/>
              <a:t>Καλώδια</a:t>
            </a:r>
          </a:p>
          <a:p>
            <a:pPr marL="0" indent="0">
              <a:buNone/>
            </a:pPr>
            <a:r>
              <a:rPr lang="el-GR" dirty="0" smtClean="0"/>
              <a:t>Μπαταρία</a:t>
            </a:r>
          </a:p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ρχικές οδηγίες</a:t>
            </a:r>
          </a:p>
          <a:p>
            <a:pPr marL="0" indent="0">
              <a:buNone/>
            </a:pPr>
            <a:r>
              <a:rPr lang="el-GR" dirty="0" smtClean="0"/>
              <a:t>Κουτί οργάνωσης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7265276" y="1960562"/>
            <a:ext cx="4673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 algn="r">
              <a:buNone/>
            </a:pPr>
            <a:r>
              <a:rPr lang="el-GR" dirty="0" smtClean="0"/>
              <a:t>Κεντρική μονάδα</a:t>
            </a:r>
          </a:p>
          <a:p>
            <a:pPr marL="0" indent="0" algn="r">
              <a:buNone/>
            </a:pPr>
            <a:r>
              <a:rPr lang="el-GR" dirty="0" smtClean="0"/>
              <a:t>Αισθητήρες, Μοτέρ</a:t>
            </a:r>
          </a:p>
          <a:p>
            <a:pPr marL="0" indent="0" algn="r">
              <a:buNone/>
            </a:pPr>
            <a:r>
              <a:rPr lang="el-GR" dirty="0" smtClean="0"/>
              <a:t>Δομικά υλικά</a:t>
            </a:r>
          </a:p>
          <a:p>
            <a:pPr marL="0" indent="0" algn="r">
              <a:buNone/>
            </a:pPr>
            <a:r>
              <a:rPr lang="el-GR" dirty="0" smtClean="0"/>
              <a:t>Καλώδια</a:t>
            </a:r>
          </a:p>
          <a:p>
            <a:pPr marL="0" indent="0" algn="r">
              <a:buNone/>
            </a:pPr>
            <a:r>
              <a:rPr lang="el-GR" dirty="0" smtClean="0"/>
              <a:t>Μπαταρία</a:t>
            </a:r>
          </a:p>
          <a:p>
            <a:pPr marL="0" indent="0" algn="r">
              <a:buNone/>
            </a:pPr>
            <a:r>
              <a:rPr lang="el-GR" dirty="0" smtClean="0"/>
              <a:t>Αρχικές οδηγίες</a:t>
            </a:r>
          </a:p>
          <a:p>
            <a:pPr marL="0" indent="0" algn="r">
              <a:buNone/>
            </a:pPr>
            <a:r>
              <a:rPr lang="el-GR" dirty="0" smtClean="0"/>
              <a:t>Κουτί οργάνωσης</a:t>
            </a:r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>
            <a:off x="3501257" y="3233602"/>
            <a:ext cx="960633" cy="69197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>
            <a:off x="2511808" y="3233602"/>
            <a:ext cx="2789679" cy="125196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/>
          <p:cNvCxnSpPr/>
          <p:nvPr/>
        </p:nvCxnSpPr>
        <p:spPr>
          <a:xfrm>
            <a:off x="3501257" y="3233602"/>
            <a:ext cx="45984" cy="111702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/>
          <p:cNvCxnSpPr/>
          <p:nvPr/>
        </p:nvCxnSpPr>
        <p:spPr>
          <a:xfrm flipH="1">
            <a:off x="7868247" y="3792114"/>
            <a:ext cx="1958333" cy="74773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>
            <a:off x="3547241" y="3296249"/>
            <a:ext cx="487624" cy="839982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Έλλειψη 39"/>
          <p:cNvSpPr/>
          <p:nvPr/>
        </p:nvSpPr>
        <p:spPr>
          <a:xfrm rot="20690623">
            <a:off x="3240442" y="3746861"/>
            <a:ext cx="1622711" cy="853889"/>
          </a:xfrm>
          <a:prstGeom prst="ellipse">
            <a:avLst/>
          </a:prstGeom>
          <a:solidFill>
            <a:srgbClr val="FFF2CC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7" name="Ομάδα 56"/>
          <p:cNvGrpSpPr/>
          <p:nvPr/>
        </p:nvGrpSpPr>
        <p:grpSpPr>
          <a:xfrm>
            <a:off x="838200" y="2278800"/>
            <a:ext cx="4882725" cy="2037893"/>
            <a:chOff x="838200" y="2278800"/>
            <a:chExt cx="4882725" cy="2037893"/>
          </a:xfrm>
        </p:grpSpPr>
        <p:cxnSp>
          <p:nvCxnSpPr>
            <p:cNvPr id="12" name="Ευθύγραμμο βέλος σύνδεσης 11"/>
            <p:cNvCxnSpPr/>
            <p:nvPr/>
          </p:nvCxnSpPr>
          <p:spPr>
            <a:xfrm>
              <a:off x="3547241" y="2707674"/>
              <a:ext cx="1229711" cy="9026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Έλλειψη 41"/>
            <p:cNvSpPr/>
            <p:nvPr/>
          </p:nvSpPr>
          <p:spPr>
            <a:xfrm rot="20690623">
              <a:off x="4785911" y="3462804"/>
              <a:ext cx="935014" cy="853889"/>
            </a:xfrm>
            <a:prstGeom prst="ellipse">
              <a:avLst/>
            </a:prstGeom>
            <a:solidFill>
              <a:srgbClr val="FFF2CC">
                <a:alpha val="4196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Ορθογώνιο 48"/>
            <p:cNvSpPr/>
            <p:nvPr/>
          </p:nvSpPr>
          <p:spPr>
            <a:xfrm>
              <a:off x="838200" y="2278800"/>
              <a:ext cx="2660721" cy="5312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8" name="Ομάδα 57"/>
          <p:cNvGrpSpPr/>
          <p:nvPr/>
        </p:nvGrpSpPr>
        <p:grpSpPr>
          <a:xfrm>
            <a:off x="808863" y="2833060"/>
            <a:ext cx="5288533" cy="2310394"/>
            <a:chOff x="808863" y="2833060"/>
            <a:chExt cx="5288533" cy="2310394"/>
          </a:xfrm>
        </p:grpSpPr>
        <p:cxnSp>
          <p:nvCxnSpPr>
            <p:cNvPr id="15" name="Ευθύγραμμο βέλος σύνδεσης 14"/>
            <p:cNvCxnSpPr/>
            <p:nvPr/>
          </p:nvCxnSpPr>
          <p:spPr>
            <a:xfrm>
              <a:off x="2511808" y="3233602"/>
              <a:ext cx="1950082" cy="15083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/>
            <p:nvPr/>
          </p:nvCxnSpPr>
          <p:spPr>
            <a:xfrm>
              <a:off x="2480728" y="3233602"/>
              <a:ext cx="1197319" cy="16694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/>
            <p:nvPr/>
          </p:nvCxnSpPr>
          <p:spPr>
            <a:xfrm>
              <a:off x="2627290" y="3233602"/>
              <a:ext cx="3193961" cy="12519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Έλλειψη 38"/>
            <p:cNvSpPr/>
            <p:nvPr/>
          </p:nvSpPr>
          <p:spPr>
            <a:xfrm rot="20690623">
              <a:off x="3566531" y="4289565"/>
              <a:ext cx="2530865" cy="853889"/>
            </a:xfrm>
            <a:prstGeom prst="ellipse">
              <a:avLst/>
            </a:prstGeom>
            <a:solidFill>
              <a:srgbClr val="FFF2CC">
                <a:alpha val="4196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Ορθογώνιο 49"/>
            <p:cNvSpPr/>
            <p:nvPr/>
          </p:nvSpPr>
          <p:spPr>
            <a:xfrm>
              <a:off x="808863" y="2833060"/>
              <a:ext cx="1901873" cy="5312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51" name="Ορθογώνιο 50"/>
          <p:cNvSpPr/>
          <p:nvPr/>
        </p:nvSpPr>
        <p:spPr>
          <a:xfrm>
            <a:off x="2738930" y="2846564"/>
            <a:ext cx="1144724" cy="531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9" name="Ομάδα 58"/>
          <p:cNvGrpSpPr/>
          <p:nvPr/>
        </p:nvGrpSpPr>
        <p:grpSpPr>
          <a:xfrm>
            <a:off x="3981575" y="3452898"/>
            <a:ext cx="7957139" cy="3010831"/>
            <a:chOff x="3981575" y="3452898"/>
            <a:chExt cx="7957139" cy="3010831"/>
          </a:xfrm>
        </p:grpSpPr>
        <p:cxnSp>
          <p:nvCxnSpPr>
            <p:cNvPr id="33" name="Ευθύγραμμο βέλος σύνδεσης 32"/>
            <p:cNvCxnSpPr/>
            <p:nvPr/>
          </p:nvCxnSpPr>
          <p:spPr>
            <a:xfrm flipH="1">
              <a:off x="7265277" y="3792114"/>
              <a:ext cx="2561303" cy="17243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/>
            <p:nvPr/>
          </p:nvCxnSpPr>
          <p:spPr>
            <a:xfrm flipH="1">
              <a:off x="3981575" y="4741944"/>
              <a:ext cx="6252216" cy="6934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Έλλειψη 44"/>
            <p:cNvSpPr/>
            <p:nvPr/>
          </p:nvSpPr>
          <p:spPr>
            <a:xfrm rot="21077432">
              <a:off x="6349246" y="3672445"/>
              <a:ext cx="2156665" cy="818001"/>
            </a:xfrm>
            <a:prstGeom prst="ellipse">
              <a:avLst/>
            </a:prstGeom>
            <a:solidFill>
              <a:srgbClr val="FFF2CC">
                <a:alpha val="4196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Έλλειψη 46"/>
            <p:cNvSpPr/>
            <p:nvPr/>
          </p:nvSpPr>
          <p:spPr>
            <a:xfrm rot="749258">
              <a:off x="5219360" y="4978839"/>
              <a:ext cx="3367216" cy="1484890"/>
            </a:xfrm>
            <a:prstGeom prst="ellipse">
              <a:avLst/>
            </a:prstGeom>
            <a:solidFill>
              <a:srgbClr val="FFF2CC">
                <a:alpha val="4196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Ορθογώνιο 51"/>
            <p:cNvSpPr/>
            <p:nvPr/>
          </p:nvSpPr>
          <p:spPr>
            <a:xfrm>
              <a:off x="9872867" y="3452898"/>
              <a:ext cx="2065847" cy="5312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1" name="Ομάδα 60"/>
          <p:cNvGrpSpPr/>
          <p:nvPr/>
        </p:nvGrpSpPr>
        <p:grpSpPr>
          <a:xfrm>
            <a:off x="3502935" y="4485564"/>
            <a:ext cx="8435779" cy="2076176"/>
            <a:chOff x="3502935" y="4485564"/>
            <a:chExt cx="8435779" cy="2076176"/>
          </a:xfrm>
        </p:grpSpPr>
        <p:cxnSp>
          <p:nvCxnSpPr>
            <p:cNvPr id="38" name="Ευθύγραμμο βέλος σύνδεσης 37"/>
            <p:cNvCxnSpPr/>
            <p:nvPr/>
          </p:nvCxnSpPr>
          <p:spPr>
            <a:xfrm flipH="1" flipV="1">
              <a:off x="7647673" y="4485564"/>
              <a:ext cx="2586118" cy="2563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Έλλειψη 43"/>
            <p:cNvSpPr/>
            <p:nvPr/>
          </p:nvSpPr>
          <p:spPr>
            <a:xfrm rot="20690623">
              <a:off x="3502935" y="5243181"/>
              <a:ext cx="935014" cy="1318559"/>
            </a:xfrm>
            <a:prstGeom prst="ellipse">
              <a:avLst/>
            </a:prstGeom>
            <a:solidFill>
              <a:srgbClr val="FFF2CC">
                <a:alpha val="4196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Ορθογώνιο 52"/>
            <p:cNvSpPr/>
            <p:nvPr/>
          </p:nvSpPr>
          <p:spPr>
            <a:xfrm>
              <a:off x="10289063" y="4490803"/>
              <a:ext cx="1649651" cy="5312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0" name="Ομάδα 59"/>
          <p:cNvGrpSpPr/>
          <p:nvPr/>
        </p:nvGrpSpPr>
        <p:grpSpPr>
          <a:xfrm>
            <a:off x="8393111" y="3115671"/>
            <a:ext cx="3545604" cy="2276360"/>
            <a:chOff x="8393111" y="3115671"/>
            <a:chExt cx="3545604" cy="2276360"/>
          </a:xfrm>
        </p:grpSpPr>
        <p:cxnSp>
          <p:nvCxnSpPr>
            <p:cNvPr id="34" name="Ευθύγραμμο βέλος σύνδεσης 33"/>
            <p:cNvCxnSpPr/>
            <p:nvPr/>
          </p:nvCxnSpPr>
          <p:spPr>
            <a:xfrm flipH="1">
              <a:off x="8940732" y="4253852"/>
              <a:ext cx="1563530" cy="4515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ύγραμμο βέλος σύνδεσης 34"/>
            <p:cNvCxnSpPr/>
            <p:nvPr/>
          </p:nvCxnSpPr>
          <p:spPr>
            <a:xfrm flipH="1" flipV="1">
              <a:off x="9387973" y="3983978"/>
              <a:ext cx="1107762" cy="2538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Έλλειψη 31"/>
            <p:cNvSpPr/>
            <p:nvPr/>
          </p:nvSpPr>
          <p:spPr>
            <a:xfrm rot="1831118">
              <a:off x="8393111" y="3115671"/>
              <a:ext cx="1396631" cy="2276360"/>
            </a:xfrm>
            <a:prstGeom prst="ellipse">
              <a:avLst/>
            </a:prstGeom>
            <a:solidFill>
              <a:srgbClr val="FFF2CC">
                <a:alpha val="4196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Ορθογώνιο 53"/>
            <p:cNvSpPr/>
            <p:nvPr/>
          </p:nvSpPr>
          <p:spPr>
            <a:xfrm>
              <a:off x="10473167" y="3983978"/>
              <a:ext cx="1465548" cy="5312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2" name="Ομάδα 61"/>
          <p:cNvGrpSpPr/>
          <p:nvPr/>
        </p:nvGrpSpPr>
        <p:grpSpPr>
          <a:xfrm>
            <a:off x="8023539" y="2253803"/>
            <a:ext cx="3915175" cy="3923160"/>
            <a:chOff x="8023539" y="2253803"/>
            <a:chExt cx="3915175" cy="3923160"/>
          </a:xfrm>
        </p:grpSpPr>
        <p:cxnSp>
          <p:nvCxnSpPr>
            <p:cNvPr id="41" name="Ευθύγραμμο βέλος σύνδεσης 40"/>
            <p:cNvCxnSpPr/>
            <p:nvPr/>
          </p:nvCxnSpPr>
          <p:spPr>
            <a:xfrm flipH="1">
              <a:off x="8722109" y="5782614"/>
              <a:ext cx="556556" cy="3943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24"/>
            <p:cNvCxnSpPr/>
            <p:nvPr/>
          </p:nvCxnSpPr>
          <p:spPr>
            <a:xfrm flipH="1" flipV="1">
              <a:off x="8023539" y="2253803"/>
              <a:ext cx="1255126" cy="34257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Ορθογώνιο 54"/>
            <p:cNvSpPr/>
            <p:nvPr/>
          </p:nvSpPr>
          <p:spPr>
            <a:xfrm>
              <a:off x="9291584" y="5558157"/>
              <a:ext cx="2647130" cy="4842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56" name="Ορθογώνιο 55"/>
          <p:cNvSpPr/>
          <p:nvPr/>
        </p:nvSpPr>
        <p:spPr>
          <a:xfrm>
            <a:off x="9426654" y="5054033"/>
            <a:ext cx="2512060" cy="484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6" name="Picture 2" descr="http://i.ebayimg.com/images/g/6cUAAOSwe7BWtvT2/s-l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3653" r="6553" b="7452"/>
          <a:stretch/>
        </p:blipFill>
        <p:spPr bwMode="auto">
          <a:xfrm>
            <a:off x="7610821" y="2478795"/>
            <a:ext cx="1312736" cy="10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541" y="3338680"/>
            <a:ext cx="1121403" cy="992960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4226">
            <a:off x="8322714" y="4195312"/>
            <a:ext cx="972536" cy="103297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n-US" i="1" dirty="0" smtClean="0"/>
              <a:t>LEGO Mindstorms EV3</a:t>
            </a:r>
            <a:endParaRPr lang="el-GR" i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264166" y="1825625"/>
            <a:ext cx="5089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1382111"/>
            <a:ext cx="5937030" cy="5937030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>
              <a:buNone/>
            </a:pPr>
            <a:r>
              <a:rPr lang="el-GR" dirty="0" smtClean="0"/>
              <a:t>Κεντρική μονάδα</a:t>
            </a:r>
          </a:p>
          <a:p>
            <a:pPr marL="0" indent="0">
              <a:buNone/>
            </a:pPr>
            <a:r>
              <a:rPr lang="el-GR" dirty="0" smtClean="0"/>
              <a:t>Αισθητήρες, Μοτέρ</a:t>
            </a:r>
          </a:p>
          <a:p>
            <a:pPr marL="0" indent="0">
              <a:buNone/>
            </a:pPr>
            <a:r>
              <a:rPr lang="el-GR" dirty="0"/>
              <a:t>Δομικά υλικά</a:t>
            </a:r>
          </a:p>
          <a:p>
            <a:pPr marL="0" indent="0">
              <a:buNone/>
            </a:pPr>
            <a:r>
              <a:rPr lang="el-GR" dirty="0" smtClean="0"/>
              <a:t>Καλώδια</a:t>
            </a:r>
          </a:p>
          <a:p>
            <a:pPr marL="0" indent="0">
              <a:buNone/>
            </a:pPr>
            <a:r>
              <a:rPr lang="el-GR" dirty="0" smtClean="0"/>
              <a:t>Μπαταρία</a:t>
            </a:r>
          </a:p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ρχικές οδηγίες</a:t>
            </a:r>
          </a:p>
          <a:p>
            <a:pPr marL="0" indent="0">
              <a:buNone/>
            </a:pPr>
            <a:r>
              <a:rPr lang="el-GR" dirty="0" smtClean="0"/>
              <a:t>Κουτί οργάνωσης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7265276" y="1960562"/>
            <a:ext cx="4673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 algn="r">
              <a:buNone/>
            </a:pPr>
            <a:r>
              <a:rPr lang="el-GR" dirty="0" smtClean="0"/>
              <a:t>Κεντρική μονάδα</a:t>
            </a:r>
          </a:p>
          <a:p>
            <a:pPr marL="0" indent="0" algn="r">
              <a:buNone/>
            </a:pPr>
            <a:r>
              <a:rPr lang="el-GR" dirty="0" smtClean="0"/>
              <a:t>Αισθητήρες, Μοτέρ</a:t>
            </a:r>
          </a:p>
          <a:p>
            <a:pPr marL="0" indent="0" algn="r">
              <a:buNone/>
            </a:pPr>
            <a:r>
              <a:rPr lang="el-GR" dirty="0" smtClean="0"/>
              <a:t>Δομικά υλικά</a:t>
            </a:r>
          </a:p>
          <a:p>
            <a:pPr marL="0" indent="0" algn="r">
              <a:buNone/>
            </a:pPr>
            <a:r>
              <a:rPr lang="el-GR" dirty="0" smtClean="0"/>
              <a:t>Καλώδια</a:t>
            </a:r>
          </a:p>
          <a:p>
            <a:pPr marL="0" indent="0" algn="r">
              <a:buNone/>
            </a:pPr>
            <a:r>
              <a:rPr lang="el-GR" dirty="0" smtClean="0"/>
              <a:t>Μπαταρία</a:t>
            </a:r>
          </a:p>
          <a:p>
            <a:pPr marL="0" indent="0" algn="r">
              <a:buNone/>
            </a:pPr>
            <a:r>
              <a:rPr lang="el-GR" dirty="0" smtClean="0"/>
              <a:t>Αρχικές οδηγίες</a:t>
            </a:r>
          </a:p>
          <a:p>
            <a:pPr marL="0" indent="0" algn="r">
              <a:buNone/>
            </a:pPr>
            <a:r>
              <a:rPr lang="el-GR" dirty="0" smtClean="0"/>
              <a:t>Κουτί οργάνωσης</a:t>
            </a:r>
          </a:p>
        </p:txBody>
      </p:sp>
      <p:grpSp>
        <p:nvGrpSpPr>
          <p:cNvPr id="57" name="Ομάδα 56"/>
          <p:cNvGrpSpPr/>
          <p:nvPr/>
        </p:nvGrpSpPr>
        <p:grpSpPr>
          <a:xfrm>
            <a:off x="838200" y="2278800"/>
            <a:ext cx="4882725" cy="2037893"/>
            <a:chOff x="838200" y="2278800"/>
            <a:chExt cx="4882725" cy="2037893"/>
          </a:xfrm>
        </p:grpSpPr>
        <p:cxnSp>
          <p:nvCxnSpPr>
            <p:cNvPr id="12" name="Ευθύγραμμο βέλος σύνδεσης 11"/>
            <p:cNvCxnSpPr/>
            <p:nvPr/>
          </p:nvCxnSpPr>
          <p:spPr>
            <a:xfrm>
              <a:off x="3547241" y="2707674"/>
              <a:ext cx="1229711" cy="9026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Έλλειψη 41"/>
            <p:cNvSpPr/>
            <p:nvPr/>
          </p:nvSpPr>
          <p:spPr>
            <a:xfrm rot="20690623">
              <a:off x="4785911" y="3462804"/>
              <a:ext cx="935014" cy="853889"/>
            </a:xfrm>
            <a:prstGeom prst="ellipse">
              <a:avLst/>
            </a:prstGeom>
            <a:solidFill>
              <a:srgbClr val="FFF2CC">
                <a:alpha val="4196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Ορθογώνιο 48"/>
            <p:cNvSpPr/>
            <p:nvPr/>
          </p:nvSpPr>
          <p:spPr>
            <a:xfrm>
              <a:off x="838200" y="2278800"/>
              <a:ext cx="2660721" cy="5312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46" name="Picture 2" descr="http://i.ebayimg.com/images/g/6cUAAOSwe7BWtvT2/s-l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3653" r="6553" b="7452"/>
          <a:stretch/>
        </p:blipFill>
        <p:spPr bwMode="auto">
          <a:xfrm>
            <a:off x="7610821" y="2478795"/>
            <a:ext cx="1312736" cy="10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541" y="3338680"/>
            <a:ext cx="1121403" cy="992960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4226">
            <a:off x="8322714" y="4195312"/>
            <a:ext cx="972536" cy="103297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n-US" i="1" dirty="0" smtClean="0"/>
              <a:t>LEGO Mindstorms EV3</a:t>
            </a:r>
            <a:endParaRPr lang="el-GR" i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264166" y="1825625"/>
            <a:ext cx="5089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1382111"/>
            <a:ext cx="5937030" cy="5937030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>
              <a:buNone/>
            </a:pPr>
            <a:r>
              <a:rPr lang="el-GR" dirty="0" smtClean="0"/>
              <a:t>Κεντρική μονάδα</a:t>
            </a:r>
          </a:p>
          <a:p>
            <a:pPr marL="0" indent="0">
              <a:buNone/>
            </a:pPr>
            <a:r>
              <a:rPr lang="el-GR" dirty="0" smtClean="0"/>
              <a:t>Αισθητήρες, Μοτέρ</a:t>
            </a:r>
          </a:p>
          <a:p>
            <a:pPr marL="0" indent="0">
              <a:buNone/>
            </a:pPr>
            <a:r>
              <a:rPr lang="el-GR" dirty="0"/>
              <a:t>Δομικά υλικά</a:t>
            </a:r>
          </a:p>
          <a:p>
            <a:pPr marL="0" indent="0">
              <a:buNone/>
            </a:pPr>
            <a:r>
              <a:rPr lang="el-GR" dirty="0" smtClean="0"/>
              <a:t>Καλώδια</a:t>
            </a:r>
          </a:p>
          <a:p>
            <a:pPr marL="0" indent="0">
              <a:buNone/>
            </a:pPr>
            <a:r>
              <a:rPr lang="el-GR" dirty="0" smtClean="0"/>
              <a:t>Μπαταρία</a:t>
            </a:r>
          </a:p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ρχικές οδηγίες</a:t>
            </a:r>
          </a:p>
          <a:p>
            <a:pPr marL="0" indent="0">
              <a:buNone/>
            </a:pPr>
            <a:r>
              <a:rPr lang="el-GR" dirty="0" smtClean="0"/>
              <a:t>Κουτί οργάνωσης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7265276" y="1960562"/>
            <a:ext cx="4673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 algn="r">
              <a:buNone/>
            </a:pPr>
            <a:r>
              <a:rPr lang="el-GR" dirty="0" smtClean="0"/>
              <a:t>Κεντρική μονάδα</a:t>
            </a:r>
          </a:p>
          <a:p>
            <a:pPr marL="0" indent="0" algn="r">
              <a:buNone/>
            </a:pPr>
            <a:r>
              <a:rPr lang="el-GR" dirty="0" smtClean="0"/>
              <a:t>Αισθητήρες, Μοτέρ</a:t>
            </a:r>
          </a:p>
          <a:p>
            <a:pPr marL="0" indent="0" algn="r">
              <a:buNone/>
            </a:pPr>
            <a:r>
              <a:rPr lang="el-GR" dirty="0" smtClean="0"/>
              <a:t>Δομικά υλικά</a:t>
            </a:r>
          </a:p>
          <a:p>
            <a:pPr marL="0" indent="0" algn="r">
              <a:buNone/>
            </a:pPr>
            <a:r>
              <a:rPr lang="el-GR" dirty="0" smtClean="0"/>
              <a:t>Καλώδια</a:t>
            </a:r>
          </a:p>
          <a:p>
            <a:pPr marL="0" indent="0" algn="r">
              <a:buNone/>
            </a:pPr>
            <a:r>
              <a:rPr lang="el-GR" dirty="0" smtClean="0"/>
              <a:t>Μπαταρία</a:t>
            </a:r>
          </a:p>
          <a:p>
            <a:pPr marL="0" indent="0" algn="r">
              <a:buNone/>
            </a:pPr>
            <a:r>
              <a:rPr lang="el-GR" dirty="0" smtClean="0"/>
              <a:t>Αρχικές οδηγίες</a:t>
            </a:r>
          </a:p>
          <a:p>
            <a:pPr marL="0" indent="0" algn="r">
              <a:buNone/>
            </a:pPr>
            <a:r>
              <a:rPr lang="el-GR" dirty="0" smtClean="0"/>
              <a:t>Κουτί οργάνωσης</a:t>
            </a:r>
          </a:p>
        </p:txBody>
      </p:sp>
      <p:cxnSp>
        <p:nvCxnSpPr>
          <p:cNvPr id="17" name="Ευθύγραμμο βέλος σύνδεσης 16"/>
          <p:cNvCxnSpPr/>
          <p:nvPr/>
        </p:nvCxnSpPr>
        <p:spPr>
          <a:xfrm>
            <a:off x="2511808" y="3233602"/>
            <a:ext cx="2789679" cy="125196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Ομάδα 57"/>
          <p:cNvGrpSpPr/>
          <p:nvPr/>
        </p:nvGrpSpPr>
        <p:grpSpPr>
          <a:xfrm>
            <a:off x="808863" y="2833060"/>
            <a:ext cx="5288533" cy="2310394"/>
            <a:chOff x="808863" y="2833060"/>
            <a:chExt cx="5288533" cy="2310394"/>
          </a:xfrm>
        </p:grpSpPr>
        <p:cxnSp>
          <p:nvCxnSpPr>
            <p:cNvPr id="15" name="Ευθύγραμμο βέλος σύνδεσης 14"/>
            <p:cNvCxnSpPr/>
            <p:nvPr/>
          </p:nvCxnSpPr>
          <p:spPr>
            <a:xfrm>
              <a:off x="2511808" y="3233602"/>
              <a:ext cx="1950082" cy="15083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/>
            <p:nvPr/>
          </p:nvCxnSpPr>
          <p:spPr>
            <a:xfrm>
              <a:off x="2480728" y="3233602"/>
              <a:ext cx="1197319" cy="16694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/>
            <p:nvPr/>
          </p:nvCxnSpPr>
          <p:spPr>
            <a:xfrm>
              <a:off x="2627290" y="3233602"/>
              <a:ext cx="3193961" cy="12519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Έλλειψη 38"/>
            <p:cNvSpPr/>
            <p:nvPr/>
          </p:nvSpPr>
          <p:spPr>
            <a:xfrm rot="20690623">
              <a:off x="3566531" y="4289565"/>
              <a:ext cx="2530865" cy="853889"/>
            </a:xfrm>
            <a:prstGeom prst="ellipse">
              <a:avLst/>
            </a:prstGeom>
            <a:solidFill>
              <a:srgbClr val="FFF2CC">
                <a:alpha val="4196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Ορθογώνιο 49"/>
            <p:cNvSpPr/>
            <p:nvPr/>
          </p:nvSpPr>
          <p:spPr>
            <a:xfrm>
              <a:off x="808863" y="2833060"/>
              <a:ext cx="1901873" cy="5312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46" name="Picture 2" descr="http://i.ebayimg.com/images/g/6cUAAOSwe7BWtvT2/s-l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3653" r="6553" b="7452"/>
          <a:stretch/>
        </p:blipFill>
        <p:spPr bwMode="auto">
          <a:xfrm>
            <a:off x="7610821" y="2478795"/>
            <a:ext cx="1312736" cy="10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541" y="3338680"/>
            <a:ext cx="1121403" cy="992960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4226">
            <a:off x="8322714" y="4195312"/>
            <a:ext cx="972536" cy="103297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n-US" i="1" dirty="0" smtClean="0"/>
              <a:t>LEGO Mindstorms EV3</a:t>
            </a:r>
            <a:endParaRPr lang="el-GR" i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264166" y="1825625"/>
            <a:ext cx="5089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1382111"/>
            <a:ext cx="5937030" cy="5937030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>
              <a:buNone/>
            </a:pPr>
            <a:r>
              <a:rPr lang="el-GR" dirty="0" smtClean="0"/>
              <a:t>Κεντρική μονάδα</a:t>
            </a:r>
          </a:p>
          <a:p>
            <a:pPr marL="0" indent="0">
              <a:buNone/>
            </a:pPr>
            <a:r>
              <a:rPr lang="el-GR" dirty="0" smtClean="0"/>
              <a:t>Αισθητήρες, Μοτέρ</a:t>
            </a:r>
          </a:p>
          <a:p>
            <a:pPr marL="0" indent="0">
              <a:buNone/>
            </a:pPr>
            <a:r>
              <a:rPr lang="el-GR" dirty="0"/>
              <a:t>Δομικά υλικά</a:t>
            </a:r>
          </a:p>
          <a:p>
            <a:pPr marL="0" indent="0">
              <a:buNone/>
            </a:pPr>
            <a:r>
              <a:rPr lang="el-GR" dirty="0" smtClean="0"/>
              <a:t>Καλώδια</a:t>
            </a:r>
          </a:p>
          <a:p>
            <a:pPr marL="0" indent="0">
              <a:buNone/>
            </a:pPr>
            <a:r>
              <a:rPr lang="el-GR" dirty="0" smtClean="0"/>
              <a:t>Μπαταρία</a:t>
            </a:r>
          </a:p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ρχικές οδηγίες</a:t>
            </a:r>
          </a:p>
          <a:p>
            <a:pPr marL="0" indent="0">
              <a:buNone/>
            </a:pPr>
            <a:r>
              <a:rPr lang="el-GR" dirty="0" smtClean="0"/>
              <a:t>Κουτί οργάνωσης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7265276" y="1960562"/>
            <a:ext cx="4673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 algn="r">
              <a:buNone/>
            </a:pPr>
            <a:r>
              <a:rPr lang="el-GR" dirty="0" smtClean="0"/>
              <a:t>Κεντρική μονάδα</a:t>
            </a:r>
          </a:p>
          <a:p>
            <a:pPr marL="0" indent="0" algn="r">
              <a:buNone/>
            </a:pPr>
            <a:r>
              <a:rPr lang="el-GR" dirty="0" smtClean="0"/>
              <a:t>Αισθητήρες, Μοτέρ</a:t>
            </a:r>
          </a:p>
          <a:p>
            <a:pPr marL="0" indent="0" algn="r">
              <a:buNone/>
            </a:pPr>
            <a:r>
              <a:rPr lang="el-GR" dirty="0" smtClean="0"/>
              <a:t>Δομικά υλικά</a:t>
            </a:r>
          </a:p>
          <a:p>
            <a:pPr marL="0" indent="0" algn="r">
              <a:buNone/>
            </a:pPr>
            <a:r>
              <a:rPr lang="el-GR" dirty="0" smtClean="0"/>
              <a:t>Καλώδια</a:t>
            </a:r>
          </a:p>
          <a:p>
            <a:pPr marL="0" indent="0" algn="r">
              <a:buNone/>
            </a:pPr>
            <a:r>
              <a:rPr lang="el-GR" dirty="0" smtClean="0"/>
              <a:t>Μπαταρία</a:t>
            </a:r>
          </a:p>
          <a:p>
            <a:pPr marL="0" indent="0" algn="r">
              <a:buNone/>
            </a:pPr>
            <a:r>
              <a:rPr lang="el-GR" dirty="0" smtClean="0"/>
              <a:t>Αρχικές οδηγίες</a:t>
            </a:r>
          </a:p>
          <a:p>
            <a:pPr marL="0" indent="0" algn="r">
              <a:buNone/>
            </a:pPr>
            <a:r>
              <a:rPr lang="el-GR" dirty="0" smtClean="0"/>
              <a:t>Κουτί οργάνωσης</a:t>
            </a:r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>
            <a:off x="3501257" y="3233602"/>
            <a:ext cx="960633" cy="69197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/>
          <p:cNvCxnSpPr/>
          <p:nvPr/>
        </p:nvCxnSpPr>
        <p:spPr>
          <a:xfrm>
            <a:off x="3501257" y="3233602"/>
            <a:ext cx="45984" cy="111702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>
            <a:off x="3547241" y="3296249"/>
            <a:ext cx="487624" cy="839982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Έλλειψη 39"/>
          <p:cNvSpPr/>
          <p:nvPr/>
        </p:nvSpPr>
        <p:spPr>
          <a:xfrm rot="20690623">
            <a:off x="3240442" y="3746861"/>
            <a:ext cx="1622711" cy="853889"/>
          </a:xfrm>
          <a:prstGeom prst="ellipse">
            <a:avLst/>
          </a:prstGeom>
          <a:solidFill>
            <a:srgbClr val="FFF2CC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Ορθογώνιο 50"/>
          <p:cNvSpPr/>
          <p:nvPr/>
        </p:nvSpPr>
        <p:spPr>
          <a:xfrm>
            <a:off x="2738930" y="2846564"/>
            <a:ext cx="1144724" cy="531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6" name="Picture 2" descr="http://i.ebayimg.com/images/g/6cUAAOSwe7BWtvT2/s-l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3653" r="6553" b="7452"/>
          <a:stretch/>
        </p:blipFill>
        <p:spPr bwMode="auto">
          <a:xfrm>
            <a:off x="7610821" y="2478795"/>
            <a:ext cx="1312736" cy="10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541" y="3338680"/>
            <a:ext cx="1121403" cy="992960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4226">
            <a:off x="8322714" y="4195312"/>
            <a:ext cx="972536" cy="103297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n-US" i="1" dirty="0" smtClean="0"/>
              <a:t>LEGO Mindstorms EV3</a:t>
            </a:r>
            <a:endParaRPr lang="el-GR" i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264166" y="1825625"/>
            <a:ext cx="5089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1382111"/>
            <a:ext cx="5937030" cy="5937030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>
              <a:buNone/>
            </a:pPr>
            <a:r>
              <a:rPr lang="el-GR" dirty="0" smtClean="0"/>
              <a:t>Κεντρική μονάδα</a:t>
            </a:r>
          </a:p>
          <a:p>
            <a:pPr marL="0" indent="0">
              <a:buNone/>
            </a:pPr>
            <a:r>
              <a:rPr lang="el-GR" dirty="0" smtClean="0"/>
              <a:t>Αισθητήρες, Μοτέρ</a:t>
            </a:r>
          </a:p>
          <a:p>
            <a:pPr marL="0" indent="0">
              <a:buNone/>
            </a:pPr>
            <a:r>
              <a:rPr lang="el-GR" dirty="0"/>
              <a:t>Δομικά υλικά</a:t>
            </a:r>
          </a:p>
          <a:p>
            <a:pPr marL="0" indent="0">
              <a:buNone/>
            </a:pPr>
            <a:r>
              <a:rPr lang="el-GR" dirty="0" smtClean="0"/>
              <a:t>Καλώδια</a:t>
            </a:r>
          </a:p>
          <a:p>
            <a:pPr marL="0" indent="0">
              <a:buNone/>
            </a:pPr>
            <a:r>
              <a:rPr lang="el-GR" dirty="0" smtClean="0"/>
              <a:t>Μπαταρία</a:t>
            </a:r>
          </a:p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ρχικές οδηγίες</a:t>
            </a:r>
          </a:p>
          <a:p>
            <a:pPr marL="0" indent="0">
              <a:buNone/>
            </a:pPr>
            <a:r>
              <a:rPr lang="el-GR" dirty="0" smtClean="0"/>
              <a:t>Κουτί οργάνωσης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7265276" y="1960562"/>
            <a:ext cx="4673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 algn="r">
              <a:buNone/>
            </a:pPr>
            <a:r>
              <a:rPr lang="el-GR" dirty="0" smtClean="0"/>
              <a:t>Κεντρική μονάδα</a:t>
            </a:r>
          </a:p>
          <a:p>
            <a:pPr marL="0" indent="0" algn="r">
              <a:buNone/>
            </a:pPr>
            <a:r>
              <a:rPr lang="el-GR" dirty="0" smtClean="0"/>
              <a:t>Αισθητήρες, Μοτέρ</a:t>
            </a:r>
          </a:p>
          <a:p>
            <a:pPr marL="0" indent="0" algn="r">
              <a:buNone/>
            </a:pPr>
            <a:r>
              <a:rPr lang="el-GR" dirty="0" smtClean="0"/>
              <a:t>Δομικά υλικά</a:t>
            </a:r>
          </a:p>
          <a:p>
            <a:pPr marL="0" indent="0" algn="r">
              <a:buNone/>
            </a:pPr>
            <a:r>
              <a:rPr lang="el-GR" dirty="0" smtClean="0"/>
              <a:t>Καλώδια</a:t>
            </a:r>
          </a:p>
          <a:p>
            <a:pPr marL="0" indent="0" algn="r">
              <a:buNone/>
            </a:pPr>
            <a:r>
              <a:rPr lang="el-GR" dirty="0" smtClean="0"/>
              <a:t>Μπαταρία</a:t>
            </a:r>
          </a:p>
          <a:p>
            <a:pPr marL="0" indent="0" algn="r">
              <a:buNone/>
            </a:pPr>
            <a:r>
              <a:rPr lang="el-GR" dirty="0" smtClean="0"/>
              <a:t>Αρχικές οδηγίες</a:t>
            </a:r>
          </a:p>
          <a:p>
            <a:pPr marL="0" indent="0" algn="r">
              <a:buNone/>
            </a:pPr>
            <a:r>
              <a:rPr lang="el-GR" dirty="0" smtClean="0"/>
              <a:t>Κουτί οργάνωσης</a:t>
            </a:r>
          </a:p>
        </p:txBody>
      </p:sp>
      <p:cxnSp>
        <p:nvCxnSpPr>
          <p:cNvPr id="31" name="Ευθύγραμμο βέλος σύνδεσης 30"/>
          <p:cNvCxnSpPr/>
          <p:nvPr/>
        </p:nvCxnSpPr>
        <p:spPr>
          <a:xfrm flipH="1">
            <a:off x="7868247" y="3792114"/>
            <a:ext cx="1958333" cy="74773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/>
          <p:nvPr/>
        </p:nvCxnSpPr>
        <p:spPr>
          <a:xfrm flipH="1">
            <a:off x="7265277" y="3792114"/>
            <a:ext cx="2561303" cy="172435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Έλλειψη 44"/>
          <p:cNvSpPr/>
          <p:nvPr/>
        </p:nvSpPr>
        <p:spPr>
          <a:xfrm rot="21077432">
            <a:off x="6349246" y="3672445"/>
            <a:ext cx="2156665" cy="818001"/>
          </a:xfrm>
          <a:prstGeom prst="ellipse">
            <a:avLst/>
          </a:prstGeom>
          <a:solidFill>
            <a:srgbClr val="FFF2CC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Έλλειψη 46"/>
          <p:cNvSpPr/>
          <p:nvPr/>
        </p:nvSpPr>
        <p:spPr>
          <a:xfrm rot="749258">
            <a:off x="5219360" y="4978839"/>
            <a:ext cx="3367216" cy="1484890"/>
          </a:xfrm>
          <a:prstGeom prst="ellipse">
            <a:avLst/>
          </a:prstGeom>
          <a:solidFill>
            <a:srgbClr val="FFF2CC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Ορθογώνιο 51"/>
          <p:cNvSpPr/>
          <p:nvPr/>
        </p:nvSpPr>
        <p:spPr>
          <a:xfrm>
            <a:off x="9872867" y="3452898"/>
            <a:ext cx="2065847" cy="531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6" name="Picture 2" descr="http://i.ebayimg.com/images/g/6cUAAOSwe7BWtvT2/s-l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3653" r="6553" b="7452"/>
          <a:stretch/>
        </p:blipFill>
        <p:spPr bwMode="auto">
          <a:xfrm>
            <a:off x="7610821" y="2478795"/>
            <a:ext cx="1312736" cy="10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171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3600" dirty="0"/>
              <a:t>Εκπαιδευτική ρομποτική </a:t>
            </a:r>
            <a:r>
              <a:rPr lang="el-GR" sz="3600" dirty="0" smtClean="0"/>
              <a:t>(6 </a:t>
            </a:r>
            <a:r>
              <a:rPr lang="el-GR" sz="3600" dirty="0"/>
              <a:t>συναντήσεις)</a:t>
            </a:r>
            <a:br>
              <a:rPr lang="el-GR" sz="3600" dirty="0"/>
            </a:br>
            <a:r>
              <a:rPr lang="el-GR" sz="2000" i="1" dirty="0"/>
              <a:t>για το μάθημα </a:t>
            </a:r>
            <a:r>
              <a:rPr lang="el-GR" sz="2000" i="1" dirty="0" smtClean="0"/>
              <a:t>«</a:t>
            </a:r>
            <a:r>
              <a:rPr lang="el-GR" sz="2000" i="1" dirty="0" smtClean="0">
                <a:solidFill>
                  <a:srgbClr val="002060"/>
                </a:solidFill>
              </a:rPr>
              <a:t>Εφαρμογές Ψηφιακών Τεχνολογιών στην Εκπαίδευση</a:t>
            </a:r>
            <a:r>
              <a:rPr lang="el-GR" sz="2000" i="1" dirty="0" smtClean="0"/>
              <a:t>»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i="1" dirty="0"/>
              <a:t>στο μεταπτυχιακό του ΠΤΔΕ/Τομέα Φ.Ε. </a:t>
            </a:r>
            <a:r>
              <a:rPr lang="el-GR" sz="2000" i="1" dirty="0" err="1"/>
              <a:t>Εκπ</a:t>
            </a:r>
            <a:r>
              <a:rPr lang="el-GR" sz="2000" i="1" dirty="0"/>
              <a:t>. Τεχνολογίας και </a:t>
            </a:r>
            <a:r>
              <a:rPr lang="el-GR" sz="2000" i="1" dirty="0" smtClean="0"/>
              <a:t>Περιβάλλοντος</a:t>
            </a:r>
            <a:br>
              <a:rPr lang="el-GR" sz="2000" i="1" dirty="0" smtClean="0"/>
            </a:br>
            <a:r>
              <a:rPr lang="el-GR" sz="1000" i="1" dirty="0" smtClean="0"/>
              <a:t>   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Περίγραμμα διδασκαλίας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998794"/>
            <a:ext cx="9144000" cy="1259006"/>
          </a:xfrm>
        </p:spPr>
        <p:txBody>
          <a:bodyPr/>
          <a:lstStyle/>
          <a:p>
            <a:r>
              <a:rPr lang="el-GR" dirty="0" err="1" smtClean="0"/>
              <a:t>Αρτεμησία</a:t>
            </a:r>
            <a:r>
              <a:rPr lang="el-GR" dirty="0" smtClean="0"/>
              <a:t> </a:t>
            </a:r>
            <a:r>
              <a:rPr lang="el-GR" dirty="0" err="1" smtClean="0"/>
              <a:t>Στούμπα</a:t>
            </a:r>
            <a:r>
              <a:rPr lang="el-GR" dirty="0" smtClean="0"/>
              <a:t>, Άνθιμος Χαλκίδης</a:t>
            </a:r>
          </a:p>
          <a:p>
            <a:r>
              <a:rPr lang="el-GR" dirty="0" smtClean="0"/>
              <a:t>Αριστοτέλης </a:t>
            </a:r>
            <a:r>
              <a:rPr lang="el-GR" dirty="0" err="1" smtClean="0"/>
              <a:t>Γκιόλμας</a:t>
            </a:r>
            <a:r>
              <a:rPr lang="el-GR" dirty="0" smtClean="0"/>
              <a:t>, Διονύσης Σπηλιόπουλος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16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541" y="3338680"/>
            <a:ext cx="1121403" cy="992960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4226">
            <a:off x="8322714" y="4195312"/>
            <a:ext cx="972536" cy="103297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n-US" i="1" dirty="0" smtClean="0"/>
              <a:t>LEGO Mindstorms EV3</a:t>
            </a:r>
            <a:endParaRPr lang="el-GR" i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264166" y="1825625"/>
            <a:ext cx="5089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1382111"/>
            <a:ext cx="5937030" cy="5937030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>
              <a:buNone/>
            </a:pPr>
            <a:r>
              <a:rPr lang="el-GR" dirty="0" smtClean="0"/>
              <a:t>Κεντρική μονάδα</a:t>
            </a:r>
          </a:p>
          <a:p>
            <a:pPr marL="0" indent="0">
              <a:buNone/>
            </a:pPr>
            <a:r>
              <a:rPr lang="el-GR" dirty="0" smtClean="0"/>
              <a:t>Αισθητήρες, Μοτέρ</a:t>
            </a:r>
          </a:p>
          <a:p>
            <a:pPr marL="0" indent="0">
              <a:buNone/>
            </a:pPr>
            <a:r>
              <a:rPr lang="el-GR" dirty="0"/>
              <a:t>Δομικά υλικά</a:t>
            </a:r>
          </a:p>
          <a:p>
            <a:pPr marL="0" indent="0">
              <a:buNone/>
            </a:pPr>
            <a:r>
              <a:rPr lang="el-GR" dirty="0" smtClean="0"/>
              <a:t>Καλώδια</a:t>
            </a:r>
          </a:p>
          <a:p>
            <a:pPr marL="0" indent="0">
              <a:buNone/>
            </a:pPr>
            <a:r>
              <a:rPr lang="el-GR" dirty="0" smtClean="0"/>
              <a:t>Μπαταρία</a:t>
            </a:r>
          </a:p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ρχικές οδηγίες</a:t>
            </a:r>
          </a:p>
          <a:p>
            <a:pPr marL="0" indent="0">
              <a:buNone/>
            </a:pPr>
            <a:r>
              <a:rPr lang="el-GR" dirty="0" smtClean="0"/>
              <a:t>Κουτί οργάνωσης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7265276" y="1960562"/>
            <a:ext cx="4673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 algn="r">
              <a:buNone/>
            </a:pPr>
            <a:r>
              <a:rPr lang="el-GR" dirty="0" smtClean="0"/>
              <a:t>Κεντρική μονάδα</a:t>
            </a:r>
          </a:p>
          <a:p>
            <a:pPr marL="0" indent="0" algn="r">
              <a:buNone/>
            </a:pPr>
            <a:r>
              <a:rPr lang="el-GR" dirty="0" smtClean="0"/>
              <a:t>Αισθητήρες, Μοτέρ</a:t>
            </a:r>
          </a:p>
          <a:p>
            <a:pPr marL="0" indent="0" algn="r">
              <a:buNone/>
            </a:pPr>
            <a:r>
              <a:rPr lang="el-GR" dirty="0" smtClean="0"/>
              <a:t>Δομικά υλικά</a:t>
            </a:r>
          </a:p>
          <a:p>
            <a:pPr marL="0" indent="0" algn="r">
              <a:buNone/>
            </a:pPr>
            <a:r>
              <a:rPr lang="el-GR" dirty="0" smtClean="0"/>
              <a:t>Καλώδια</a:t>
            </a:r>
          </a:p>
          <a:p>
            <a:pPr marL="0" indent="0" algn="r">
              <a:buNone/>
            </a:pPr>
            <a:r>
              <a:rPr lang="el-GR" dirty="0" smtClean="0"/>
              <a:t>Μπαταρία</a:t>
            </a:r>
          </a:p>
          <a:p>
            <a:pPr marL="0" indent="0" algn="r">
              <a:buNone/>
            </a:pPr>
            <a:r>
              <a:rPr lang="el-GR" dirty="0" smtClean="0"/>
              <a:t>Αρχικές οδηγίες</a:t>
            </a:r>
          </a:p>
          <a:p>
            <a:pPr marL="0" indent="0" algn="r">
              <a:buNone/>
            </a:pPr>
            <a:r>
              <a:rPr lang="el-GR" dirty="0" smtClean="0"/>
              <a:t>Κουτί οργάνωσης</a:t>
            </a:r>
          </a:p>
        </p:txBody>
      </p:sp>
      <p:cxnSp>
        <p:nvCxnSpPr>
          <p:cNvPr id="31" name="Ευθύγραμμο βέλος σύνδεσης 30"/>
          <p:cNvCxnSpPr/>
          <p:nvPr/>
        </p:nvCxnSpPr>
        <p:spPr>
          <a:xfrm flipH="1">
            <a:off x="9232681" y="4241506"/>
            <a:ext cx="1090491" cy="547632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/>
          <p:nvPr/>
        </p:nvCxnSpPr>
        <p:spPr>
          <a:xfrm flipH="1" flipV="1">
            <a:off x="9369898" y="3897515"/>
            <a:ext cx="953274" cy="30105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Έλλειψη 43"/>
          <p:cNvSpPr/>
          <p:nvPr/>
        </p:nvSpPr>
        <p:spPr>
          <a:xfrm rot="20690623">
            <a:off x="8109356" y="4176815"/>
            <a:ext cx="1336114" cy="1189958"/>
          </a:xfrm>
          <a:prstGeom prst="ellipse">
            <a:avLst/>
          </a:prstGeom>
          <a:solidFill>
            <a:srgbClr val="FFF2CC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Ορθογώνιο 52"/>
          <p:cNvSpPr/>
          <p:nvPr/>
        </p:nvSpPr>
        <p:spPr>
          <a:xfrm>
            <a:off x="10323665" y="3954355"/>
            <a:ext cx="1649651" cy="531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6" name="Picture 2" descr="http://i.ebayimg.com/images/g/6cUAAOSwe7BWtvT2/s-l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3653" r="6553" b="7452"/>
          <a:stretch/>
        </p:blipFill>
        <p:spPr bwMode="auto">
          <a:xfrm>
            <a:off x="7610821" y="2478795"/>
            <a:ext cx="1312736" cy="10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Έλλειψη 62"/>
          <p:cNvSpPr/>
          <p:nvPr/>
        </p:nvSpPr>
        <p:spPr>
          <a:xfrm rot="20690623">
            <a:off x="8617929" y="3281082"/>
            <a:ext cx="1229505" cy="1096523"/>
          </a:xfrm>
          <a:prstGeom prst="ellipse">
            <a:avLst/>
          </a:prstGeom>
          <a:solidFill>
            <a:srgbClr val="FFF2CC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71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541" y="3338680"/>
            <a:ext cx="1121403" cy="992960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4226">
            <a:off x="8322714" y="4195312"/>
            <a:ext cx="972536" cy="103297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n-US" i="1" dirty="0" smtClean="0"/>
              <a:t>LEGO Mindstorms EV3</a:t>
            </a:r>
            <a:endParaRPr lang="el-GR" i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264166" y="1825625"/>
            <a:ext cx="5089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1382111"/>
            <a:ext cx="5937030" cy="5937030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>
              <a:buNone/>
            </a:pPr>
            <a:r>
              <a:rPr lang="el-GR" dirty="0" smtClean="0"/>
              <a:t>Κεντρική μονάδα</a:t>
            </a:r>
          </a:p>
          <a:p>
            <a:pPr marL="0" indent="0">
              <a:buNone/>
            </a:pPr>
            <a:r>
              <a:rPr lang="el-GR" dirty="0" smtClean="0"/>
              <a:t>Αισθητήρες, Μοτέρ</a:t>
            </a:r>
          </a:p>
          <a:p>
            <a:pPr marL="0" indent="0">
              <a:buNone/>
            </a:pPr>
            <a:r>
              <a:rPr lang="el-GR" dirty="0"/>
              <a:t>Δομικά υλικά</a:t>
            </a:r>
          </a:p>
          <a:p>
            <a:pPr marL="0" indent="0">
              <a:buNone/>
            </a:pPr>
            <a:r>
              <a:rPr lang="el-GR" dirty="0" smtClean="0"/>
              <a:t>Καλώδια</a:t>
            </a:r>
          </a:p>
          <a:p>
            <a:pPr marL="0" indent="0">
              <a:buNone/>
            </a:pPr>
            <a:r>
              <a:rPr lang="el-GR" dirty="0" smtClean="0"/>
              <a:t>Μπαταρία</a:t>
            </a:r>
          </a:p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ρχικές οδηγίες</a:t>
            </a:r>
          </a:p>
          <a:p>
            <a:pPr marL="0" indent="0">
              <a:buNone/>
            </a:pPr>
            <a:r>
              <a:rPr lang="el-GR" dirty="0" smtClean="0"/>
              <a:t>Κουτί οργάνωσης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7265276" y="1960562"/>
            <a:ext cx="4673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 algn="r">
              <a:buNone/>
            </a:pPr>
            <a:r>
              <a:rPr lang="el-GR" dirty="0" smtClean="0"/>
              <a:t>Κεντρική μονάδα</a:t>
            </a:r>
          </a:p>
          <a:p>
            <a:pPr marL="0" indent="0" algn="r">
              <a:buNone/>
            </a:pPr>
            <a:r>
              <a:rPr lang="el-GR" dirty="0" smtClean="0"/>
              <a:t>Αισθητήρες, Μοτέρ</a:t>
            </a:r>
          </a:p>
          <a:p>
            <a:pPr marL="0" indent="0" algn="r">
              <a:buNone/>
            </a:pPr>
            <a:r>
              <a:rPr lang="el-GR" dirty="0" smtClean="0"/>
              <a:t>Δομικά υλικά</a:t>
            </a:r>
          </a:p>
          <a:p>
            <a:pPr marL="0" indent="0" algn="r">
              <a:buNone/>
            </a:pPr>
            <a:r>
              <a:rPr lang="el-GR" dirty="0" smtClean="0"/>
              <a:t>Καλώδια</a:t>
            </a:r>
          </a:p>
          <a:p>
            <a:pPr marL="0" indent="0" algn="r">
              <a:buNone/>
            </a:pPr>
            <a:r>
              <a:rPr lang="el-GR" dirty="0" smtClean="0"/>
              <a:t>Μπαταρία</a:t>
            </a:r>
          </a:p>
          <a:p>
            <a:pPr marL="0" indent="0" algn="r">
              <a:buNone/>
            </a:pPr>
            <a:r>
              <a:rPr lang="el-GR" dirty="0" smtClean="0"/>
              <a:t>Αρχικές οδηγίες</a:t>
            </a:r>
          </a:p>
          <a:p>
            <a:pPr marL="0" indent="0" algn="r">
              <a:buNone/>
            </a:pPr>
            <a:r>
              <a:rPr lang="el-GR" dirty="0" smtClean="0"/>
              <a:t>Κουτί οργάνωσης</a:t>
            </a:r>
          </a:p>
        </p:txBody>
      </p:sp>
      <p:cxnSp>
        <p:nvCxnSpPr>
          <p:cNvPr id="31" name="Ευθύγραμμο βέλος σύνδεσης 30"/>
          <p:cNvCxnSpPr/>
          <p:nvPr/>
        </p:nvCxnSpPr>
        <p:spPr>
          <a:xfrm flipH="1">
            <a:off x="4254634" y="5012590"/>
            <a:ext cx="6034428" cy="88987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/>
          <p:nvPr/>
        </p:nvCxnSpPr>
        <p:spPr>
          <a:xfrm flipH="1" flipV="1">
            <a:off x="7647673" y="4485564"/>
            <a:ext cx="2586118" cy="25638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Έλλειψη 43"/>
          <p:cNvSpPr/>
          <p:nvPr/>
        </p:nvSpPr>
        <p:spPr>
          <a:xfrm rot="20690623">
            <a:off x="3502935" y="5243181"/>
            <a:ext cx="935014" cy="1318559"/>
          </a:xfrm>
          <a:prstGeom prst="ellipse">
            <a:avLst/>
          </a:prstGeom>
          <a:solidFill>
            <a:srgbClr val="FFF2CC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Ορθογώνιο 52"/>
          <p:cNvSpPr/>
          <p:nvPr/>
        </p:nvSpPr>
        <p:spPr>
          <a:xfrm>
            <a:off x="10289063" y="4490803"/>
            <a:ext cx="1649651" cy="531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Έλλειψη 47"/>
          <p:cNvSpPr/>
          <p:nvPr/>
        </p:nvSpPr>
        <p:spPr>
          <a:xfrm rot="20690623">
            <a:off x="7002495" y="4008574"/>
            <a:ext cx="1304604" cy="848221"/>
          </a:xfrm>
          <a:prstGeom prst="ellipse">
            <a:avLst/>
          </a:prstGeom>
          <a:solidFill>
            <a:srgbClr val="FFF2CC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3" name="Picture 2" descr="http://i.ebayimg.com/images/g/6cUAAOSwe7BWtvT2/s-l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3653" r="6553" b="7452"/>
          <a:stretch/>
        </p:blipFill>
        <p:spPr bwMode="auto">
          <a:xfrm>
            <a:off x="7610821" y="2478795"/>
            <a:ext cx="1312736" cy="10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541" y="3338680"/>
            <a:ext cx="1121403" cy="992960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4226">
            <a:off x="8322714" y="4195312"/>
            <a:ext cx="972536" cy="103297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n-US" i="1" dirty="0" smtClean="0"/>
              <a:t>LEGO Mindstorms EV3</a:t>
            </a:r>
            <a:endParaRPr lang="el-GR" i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264166" y="1825625"/>
            <a:ext cx="5089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1382111"/>
            <a:ext cx="5937030" cy="5937030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>
              <a:buNone/>
            </a:pPr>
            <a:r>
              <a:rPr lang="el-GR" dirty="0" smtClean="0"/>
              <a:t>Κεντρική μονάδα</a:t>
            </a:r>
          </a:p>
          <a:p>
            <a:pPr marL="0" indent="0">
              <a:buNone/>
            </a:pPr>
            <a:r>
              <a:rPr lang="el-GR" dirty="0" smtClean="0"/>
              <a:t>Αισθητήρες, Μοτέρ</a:t>
            </a:r>
          </a:p>
          <a:p>
            <a:pPr marL="0" indent="0">
              <a:buNone/>
            </a:pPr>
            <a:r>
              <a:rPr lang="el-GR" dirty="0" smtClean="0"/>
              <a:t>Δομικά</a:t>
            </a:r>
            <a:r>
              <a:rPr lang="en-US" dirty="0" smtClean="0"/>
              <a:t> </a:t>
            </a:r>
            <a:r>
              <a:rPr lang="el-GR" dirty="0" smtClean="0"/>
              <a:t>υλικά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Καλώδια</a:t>
            </a:r>
          </a:p>
          <a:p>
            <a:pPr marL="0" indent="0">
              <a:buNone/>
            </a:pPr>
            <a:r>
              <a:rPr lang="el-GR" dirty="0" smtClean="0"/>
              <a:t>Μπαταρία</a:t>
            </a:r>
          </a:p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ρχικές οδηγίες</a:t>
            </a:r>
          </a:p>
          <a:p>
            <a:pPr marL="0" indent="0">
              <a:buNone/>
            </a:pPr>
            <a:r>
              <a:rPr lang="el-GR" dirty="0" smtClean="0"/>
              <a:t>Κουτί οργάνωσης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7265276" y="1960562"/>
            <a:ext cx="4673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 algn="r">
              <a:buNone/>
            </a:pPr>
            <a:r>
              <a:rPr lang="el-GR" dirty="0" smtClean="0"/>
              <a:t>Κεντρική μονάδα</a:t>
            </a:r>
          </a:p>
          <a:p>
            <a:pPr marL="0" indent="0" algn="r">
              <a:buNone/>
            </a:pPr>
            <a:r>
              <a:rPr lang="el-GR" dirty="0" smtClean="0"/>
              <a:t>Αισθητήρες, Μοτέρ</a:t>
            </a:r>
          </a:p>
          <a:p>
            <a:pPr marL="0" indent="0" algn="r">
              <a:buNone/>
            </a:pPr>
            <a:r>
              <a:rPr lang="el-GR" dirty="0" smtClean="0"/>
              <a:t>Δομικά υλικά</a:t>
            </a:r>
          </a:p>
          <a:p>
            <a:pPr marL="0" indent="0" algn="r">
              <a:buNone/>
            </a:pPr>
            <a:r>
              <a:rPr lang="el-GR" dirty="0" smtClean="0"/>
              <a:t>Καλώδια</a:t>
            </a:r>
          </a:p>
          <a:p>
            <a:pPr marL="0" indent="0" algn="r">
              <a:buNone/>
            </a:pPr>
            <a:r>
              <a:rPr lang="el-GR" dirty="0" smtClean="0"/>
              <a:t>Μπαταρία</a:t>
            </a:r>
          </a:p>
          <a:p>
            <a:pPr marL="0" indent="0" algn="r">
              <a:buNone/>
            </a:pPr>
            <a:r>
              <a:rPr lang="el-GR" dirty="0" smtClean="0"/>
              <a:t>Αρχικές οδηγίες</a:t>
            </a:r>
          </a:p>
          <a:p>
            <a:pPr marL="0" indent="0" algn="r">
              <a:buNone/>
            </a:pPr>
            <a:r>
              <a:rPr lang="el-GR" dirty="0" smtClean="0"/>
              <a:t>Κουτί οργάνωσης</a:t>
            </a:r>
          </a:p>
        </p:txBody>
      </p:sp>
      <p:sp>
        <p:nvSpPr>
          <p:cNvPr id="56" name="Ορθογώνιο 55"/>
          <p:cNvSpPr/>
          <p:nvPr/>
        </p:nvSpPr>
        <p:spPr>
          <a:xfrm>
            <a:off x="9426654" y="5054033"/>
            <a:ext cx="2512060" cy="484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http://i.ebayimg.com/images/g/6cUAAOSwe7BWtvT2/s-l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3653" r="6553" b="7452"/>
          <a:stretch/>
        </p:blipFill>
        <p:spPr bwMode="auto">
          <a:xfrm>
            <a:off x="7610821" y="2478795"/>
            <a:ext cx="1312736" cy="10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Ευθύγραμμο βέλος σύνδεσης 47"/>
          <p:cNvCxnSpPr/>
          <p:nvPr/>
        </p:nvCxnSpPr>
        <p:spPr>
          <a:xfrm flipH="1" flipV="1">
            <a:off x="8620838" y="3441106"/>
            <a:ext cx="1182107" cy="1612929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541" y="3338680"/>
            <a:ext cx="1121403" cy="992960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4226">
            <a:off x="8322714" y="4195312"/>
            <a:ext cx="972536" cy="103297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n-US" i="1" dirty="0" smtClean="0"/>
              <a:t>LEGO Mindstorms EV3</a:t>
            </a:r>
            <a:endParaRPr lang="el-GR" i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264166" y="1825625"/>
            <a:ext cx="5089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1382111"/>
            <a:ext cx="5937030" cy="5937030"/>
          </a:xfrm>
          <a:prstGeom prst="rect">
            <a:avLst/>
          </a:prstGeom>
        </p:spPr>
      </p:pic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>
              <a:buNone/>
            </a:pPr>
            <a:r>
              <a:rPr lang="el-GR" dirty="0" smtClean="0"/>
              <a:t>Κεντρική μονάδα</a:t>
            </a:r>
          </a:p>
          <a:p>
            <a:pPr marL="0" indent="0">
              <a:buNone/>
            </a:pPr>
            <a:r>
              <a:rPr lang="el-GR" dirty="0" smtClean="0"/>
              <a:t>Αισθητήρες, Μοτέρ</a:t>
            </a:r>
          </a:p>
          <a:p>
            <a:pPr marL="0" indent="0">
              <a:buNone/>
            </a:pPr>
            <a:r>
              <a:rPr lang="el-GR" dirty="0"/>
              <a:t>Δομικά υλικά</a:t>
            </a:r>
          </a:p>
          <a:p>
            <a:pPr marL="0" indent="0">
              <a:buNone/>
            </a:pPr>
            <a:r>
              <a:rPr lang="el-GR" dirty="0" smtClean="0"/>
              <a:t>Καλώδια</a:t>
            </a:r>
          </a:p>
          <a:p>
            <a:pPr marL="0" indent="0">
              <a:buNone/>
            </a:pPr>
            <a:r>
              <a:rPr lang="el-GR" dirty="0" smtClean="0"/>
              <a:t>Μπαταρία</a:t>
            </a:r>
          </a:p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ρχικές οδηγίες</a:t>
            </a:r>
          </a:p>
          <a:p>
            <a:pPr marL="0" indent="0">
              <a:buNone/>
            </a:pPr>
            <a:r>
              <a:rPr lang="el-GR" dirty="0" smtClean="0"/>
              <a:t>Κουτί οργάνωσης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7265276" y="1960562"/>
            <a:ext cx="4673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</a:t>
            </a:r>
          </a:p>
          <a:p>
            <a:pPr marL="0" indent="0" algn="r">
              <a:buNone/>
            </a:pPr>
            <a:r>
              <a:rPr lang="el-GR" dirty="0" smtClean="0"/>
              <a:t>Κεντρική μονάδα</a:t>
            </a:r>
          </a:p>
          <a:p>
            <a:pPr marL="0" indent="0" algn="r">
              <a:buNone/>
            </a:pPr>
            <a:r>
              <a:rPr lang="el-GR" dirty="0" smtClean="0"/>
              <a:t>Αισθητήρες, Μοτέρ</a:t>
            </a:r>
          </a:p>
          <a:p>
            <a:pPr marL="0" indent="0" algn="r">
              <a:buNone/>
            </a:pPr>
            <a:r>
              <a:rPr lang="el-GR" dirty="0" smtClean="0"/>
              <a:t>Δομικά υλικά</a:t>
            </a:r>
          </a:p>
          <a:p>
            <a:pPr marL="0" indent="0" algn="r">
              <a:buNone/>
            </a:pPr>
            <a:r>
              <a:rPr lang="el-GR" dirty="0" smtClean="0"/>
              <a:t>Καλώδια</a:t>
            </a:r>
          </a:p>
          <a:p>
            <a:pPr marL="0" indent="0" algn="r">
              <a:buNone/>
            </a:pPr>
            <a:r>
              <a:rPr lang="el-GR" dirty="0" smtClean="0"/>
              <a:t>Μπαταρία</a:t>
            </a:r>
          </a:p>
          <a:p>
            <a:pPr marL="0" indent="0" algn="r">
              <a:buNone/>
            </a:pPr>
            <a:r>
              <a:rPr lang="el-GR" dirty="0" smtClean="0"/>
              <a:t>Αρχικές οδηγίες</a:t>
            </a:r>
          </a:p>
          <a:p>
            <a:pPr marL="0" indent="0" algn="r">
              <a:buNone/>
            </a:pPr>
            <a:r>
              <a:rPr lang="el-GR" dirty="0" smtClean="0"/>
              <a:t>Κουτί οργάνωσης</a:t>
            </a:r>
          </a:p>
        </p:txBody>
      </p:sp>
      <p:pic>
        <p:nvPicPr>
          <p:cNvPr id="46" name="Picture 2" descr="http://i.ebayimg.com/images/g/6cUAAOSwe7BWtvT2/s-l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3653" r="6553" b="7452"/>
          <a:stretch/>
        </p:blipFill>
        <p:spPr bwMode="auto">
          <a:xfrm>
            <a:off x="7610821" y="2478795"/>
            <a:ext cx="1312736" cy="10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Ομάδα 61"/>
          <p:cNvGrpSpPr/>
          <p:nvPr/>
        </p:nvGrpSpPr>
        <p:grpSpPr>
          <a:xfrm>
            <a:off x="8023539" y="2253803"/>
            <a:ext cx="3915175" cy="3923160"/>
            <a:chOff x="8023539" y="2253803"/>
            <a:chExt cx="3915175" cy="3923160"/>
          </a:xfrm>
        </p:grpSpPr>
        <p:cxnSp>
          <p:nvCxnSpPr>
            <p:cNvPr id="41" name="Ευθύγραμμο βέλος σύνδεσης 40"/>
            <p:cNvCxnSpPr/>
            <p:nvPr/>
          </p:nvCxnSpPr>
          <p:spPr>
            <a:xfrm flipH="1">
              <a:off x="8722109" y="5782614"/>
              <a:ext cx="556556" cy="3943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24"/>
            <p:cNvCxnSpPr/>
            <p:nvPr/>
          </p:nvCxnSpPr>
          <p:spPr>
            <a:xfrm flipH="1" flipV="1">
              <a:off x="8023539" y="2253803"/>
              <a:ext cx="1255126" cy="34257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Ορθογώνιο 54"/>
            <p:cNvSpPr/>
            <p:nvPr/>
          </p:nvSpPr>
          <p:spPr>
            <a:xfrm>
              <a:off x="9291584" y="5558157"/>
              <a:ext cx="2647130" cy="4842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786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n-US" i="1" dirty="0" smtClean="0"/>
              <a:t>LEGO Mindstorms EV3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3039693" cy="2676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700" dirty="0" smtClean="0">
                <a:solidFill>
                  <a:srgbClr val="C00000"/>
                </a:solidFill>
              </a:rPr>
              <a:t>Περιλαμβάνει</a:t>
            </a:r>
          </a:p>
          <a:p>
            <a:r>
              <a:rPr lang="el-GR" sz="1700" dirty="0" smtClean="0"/>
              <a:t>Κεντρική μονάδα</a:t>
            </a:r>
          </a:p>
          <a:p>
            <a:r>
              <a:rPr lang="el-GR" sz="1700" dirty="0" smtClean="0"/>
              <a:t>Αισθητήρες, Μοτέρ</a:t>
            </a:r>
          </a:p>
          <a:p>
            <a:r>
              <a:rPr lang="el-GR" sz="1700" dirty="0"/>
              <a:t>Δομικά υλικά</a:t>
            </a:r>
          </a:p>
          <a:p>
            <a:r>
              <a:rPr lang="el-GR" sz="1700" dirty="0" smtClean="0"/>
              <a:t>Καλώδια</a:t>
            </a:r>
          </a:p>
          <a:p>
            <a:r>
              <a:rPr lang="el-GR" sz="1700" dirty="0" smtClean="0"/>
              <a:t>Μπαταρία, αρχικές οδηγίες</a:t>
            </a:r>
          </a:p>
          <a:p>
            <a:r>
              <a:rPr lang="el-GR" sz="1700" dirty="0" smtClean="0"/>
              <a:t>Κουτί οργάνωσης</a:t>
            </a:r>
          </a:p>
          <a:p>
            <a:endParaRPr lang="el-GR" sz="1700" dirty="0" smtClean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264166" y="1825625"/>
            <a:ext cx="5089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7677805" y="1902334"/>
            <a:ext cx="4217277" cy="275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</a:rPr>
              <a:t>Προωθεί (δυνητικά)</a:t>
            </a:r>
          </a:p>
          <a:p>
            <a:r>
              <a:rPr lang="el-GR" dirty="0" smtClean="0"/>
              <a:t>Ιδέες</a:t>
            </a:r>
          </a:p>
          <a:p>
            <a:r>
              <a:rPr lang="el-GR" dirty="0" smtClean="0"/>
              <a:t>Πειραματισμό</a:t>
            </a:r>
          </a:p>
          <a:p>
            <a:r>
              <a:rPr lang="el-GR" dirty="0" smtClean="0"/>
              <a:t>Εφευρετικότητα</a:t>
            </a:r>
          </a:p>
          <a:p>
            <a:r>
              <a:rPr lang="el-GR" dirty="0" smtClean="0"/>
              <a:t>Δημιουργικότητα</a:t>
            </a:r>
          </a:p>
          <a:p>
            <a:r>
              <a:rPr lang="el-GR" dirty="0" smtClean="0"/>
              <a:t>…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75" y="1825625"/>
            <a:ext cx="1996077" cy="1996077"/>
          </a:xfrm>
          <a:prstGeom prst="rect">
            <a:avLst/>
          </a:prstGeom>
        </p:spPr>
      </p:pic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471282" y="4728549"/>
            <a:ext cx="3206523" cy="1299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C00000"/>
                </a:solidFill>
              </a:rPr>
              <a:t>Χρειάζεται</a:t>
            </a:r>
          </a:p>
          <a:p>
            <a:r>
              <a:rPr lang="el-GR" dirty="0" smtClean="0"/>
              <a:t>Λογισμικό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7830205" y="4256689"/>
            <a:ext cx="4217277" cy="207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dirty="0"/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7093610" y="4937392"/>
            <a:ext cx="4217277" cy="14658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</a:rPr>
              <a:t>Έχει</a:t>
            </a:r>
          </a:p>
          <a:p>
            <a:r>
              <a:rPr lang="el-GR" dirty="0" smtClean="0"/>
              <a:t>Δυνατότητες </a:t>
            </a:r>
          </a:p>
          <a:p>
            <a:r>
              <a:rPr lang="el-GR" dirty="0" smtClean="0"/>
              <a:t>Όρια και περιορισμούς</a:t>
            </a:r>
            <a:endParaRPr lang="el-GR" dirty="0"/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1098760" y="4598956"/>
            <a:ext cx="3474554" cy="20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dirty="0" smtClean="0">
                <a:solidFill>
                  <a:srgbClr val="C00000"/>
                </a:solidFill>
              </a:rPr>
              <a:t>Μπορούμε να βρούμε</a:t>
            </a:r>
          </a:p>
          <a:p>
            <a:r>
              <a:rPr lang="en-US" sz="2400" dirty="0" smtClean="0"/>
              <a:t>Projects</a:t>
            </a:r>
          </a:p>
          <a:p>
            <a:r>
              <a:rPr lang="el-GR" sz="2400" dirty="0" smtClean="0"/>
              <a:t>Οδηγίες</a:t>
            </a:r>
          </a:p>
          <a:p>
            <a:r>
              <a:rPr lang="el-GR" sz="2400" dirty="0" smtClean="0"/>
              <a:t>…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84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Βέλος προς τα κάτω 6"/>
          <p:cNvSpPr/>
          <p:nvPr/>
        </p:nvSpPr>
        <p:spPr>
          <a:xfrm rot="4213660">
            <a:off x="5052787" y="521879"/>
            <a:ext cx="1441563" cy="3024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Ερωτηματικό, Αναφοράς, Εις Διπλούν, Έρευνα, Θέμα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82" y="76791"/>
            <a:ext cx="5407921" cy="36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3829334" cy="435133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Κατασκευή</a:t>
            </a:r>
          </a:p>
          <a:p>
            <a:r>
              <a:rPr lang="el-GR" dirty="0" smtClean="0"/>
              <a:t>Προγραμματισμός</a:t>
            </a:r>
          </a:p>
          <a:p>
            <a:r>
              <a:rPr lang="el-GR" dirty="0" smtClean="0"/>
              <a:t>Δοκιμές</a:t>
            </a:r>
          </a:p>
          <a:p>
            <a:r>
              <a:rPr lang="el-GR" dirty="0" smtClean="0"/>
              <a:t>Βελτιώσεις</a:t>
            </a:r>
          </a:p>
          <a:p>
            <a:r>
              <a:rPr lang="el-GR" dirty="0" smtClean="0"/>
              <a:t>…</a:t>
            </a:r>
          </a:p>
          <a:p>
            <a:r>
              <a:rPr lang="el-GR" dirty="0" smtClean="0"/>
              <a:t>Δοκιμές</a:t>
            </a:r>
          </a:p>
          <a:p>
            <a:r>
              <a:rPr lang="el-GR" dirty="0" smtClean="0"/>
              <a:t>Βελτιώσεις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r>
              <a:rPr lang="el-GR" dirty="0" smtClean="0"/>
              <a:t>Ολοκλήρωση?!?!?!?!</a:t>
            </a: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069774" y="3719383"/>
            <a:ext cx="479036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Για τη διαδικασία, ιδιαίτερα τη διαδικασία </a:t>
            </a:r>
            <a:r>
              <a:rPr lang="el-GR" sz="2400" dirty="0"/>
              <a:t>τ</a:t>
            </a:r>
            <a:r>
              <a:rPr lang="el-GR" sz="2400" dirty="0" smtClean="0"/>
              <a:t>ου προγραμματισμού θα επανέλθουμε στην επόμενη συνάντηση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61438" y="1371601"/>
            <a:ext cx="446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ΠΡΟΒΛΗΜΑ</a:t>
            </a:r>
            <a:endParaRPr lang="el-GR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9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οχήματα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1434" y="2393184"/>
            <a:ext cx="5457497" cy="2951327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Για τις κατασκευές</a:t>
            </a:r>
          </a:p>
          <a:p>
            <a:pPr marL="0" indent="0" algn="ctr">
              <a:buNone/>
            </a:pPr>
            <a:r>
              <a:rPr lang="el-GR" dirty="0" smtClean="0"/>
              <a:t>αλλά και για την όλη υποστήριξη </a:t>
            </a:r>
            <a:endParaRPr lang="en-US" dirty="0" smtClean="0"/>
          </a:p>
          <a:p>
            <a:pPr marL="0" indent="0" algn="ctr">
              <a:buNone/>
            </a:pPr>
            <a:r>
              <a:rPr lang="el-GR" dirty="0" smtClean="0"/>
              <a:t>στο Εργαστήριο Ρομποτικής</a:t>
            </a:r>
          </a:p>
          <a:p>
            <a:pPr marL="0" indent="0" algn="ctr">
              <a:buNone/>
            </a:pPr>
            <a:r>
              <a:rPr lang="el-GR" b="1" i="1" dirty="0" smtClean="0"/>
              <a:t>θερμότατες ευχαριστίες</a:t>
            </a:r>
          </a:p>
          <a:p>
            <a:pPr marL="0" indent="0" algn="ctr">
              <a:buNone/>
            </a:pPr>
            <a:r>
              <a:rPr lang="el-GR" dirty="0" smtClean="0"/>
              <a:t>στον </a:t>
            </a: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Διονύση Σπηλιόπουλο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dirty="0" smtClean="0"/>
              <a:t>Κάθε ομάδα παίρνει ένα έτοιμο όχημα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423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οχήματα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2" t="7972" r="10439" b="21015"/>
          <a:stretch/>
        </p:blipFill>
        <p:spPr>
          <a:xfrm>
            <a:off x="7677807" y="2878640"/>
            <a:ext cx="4229758" cy="262352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20653" r="16182" b="24864"/>
          <a:stretch/>
        </p:blipFill>
        <p:spPr>
          <a:xfrm>
            <a:off x="4127280" y="2568408"/>
            <a:ext cx="3306162" cy="326483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5747" r="10051" b="45977"/>
          <a:stretch/>
        </p:blipFill>
        <p:spPr>
          <a:xfrm>
            <a:off x="252247" y="2741175"/>
            <a:ext cx="3630668" cy="2855581"/>
          </a:xfrm>
          <a:prstGeom prst="rect">
            <a:avLst/>
          </a:prstGeom>
        </p:spPr>
      </p:pic>
      <p:grpSp>
        <p:nvGrpSpPr>
          <p:cNvPr id="20" name="Ομάδα 19"/>
          <p:cNvGrpSpPr/>
          <p:nvPr/>
        </p:nvGrpSpPr>
        <p:grpSpPr>
          <a:xfrm>
            <a:off x="1686910" y="2878636"/>
            <a:ext cx="9538137" cy="2199057"/>
            <a:chOff x="1686910" y="2878636"/>
            <a:chExt cx="9538137" cy="2199057"/>
          </a:xfrm>
        </p:grpSpPr>
        <p:sp>
          <p:nvSpPr>
            <p:cNvPr id="7" name="Έλλειψη 6"/>
            <p:cNvSpPr/>
            <p:nvPr/>
          </p:nvSpPr>
          <p:spPr>
            <a:xfrm>
              <a:off x="1686910" y="2878640"/>
              <a:ext cx="867104" cy="84202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9086522" y="2878636"/>
              <a:ext cx="2138525" cy="144111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Έλλειψη 13"/>
            <p:cNvSpPr/>
            <p:nvPr/>
          </p:nvSpPr>
          <p:spPr>
            <a:xfrm>
              <a:off x="4879424" y="4048499"/>
              <a:ext cx="851011" cy="102919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6" name="Ευθεία γραμμή σύνδεσης 15"/>
            <p:cNvCxnSpPr>
              <a:stCxn id="7" idx="6"/>
              <a:endCxn id="14" idx="2"/>
            </p:cNvCxnSpPr>
            <p:nvPr/>
          </p:nvCxnSpPr>
          <p:spPr>
            <a:xfrm>
              <a:off x="2554014" y="3299651"/>
              <a:ext cx="2325410" cy="126344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15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οχήματα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2" t="7972" r="10439" b="21015"/>
          <a:stretch/>
        </p:blipFill>
        <p:spPr>
          <a:xfrm>
            <a:off x="7677807" y="2878640"/>
            <a:ext cx="4229758" cy="262352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20653" r="16182" b="24864"/>
          <a:stretch/>
        </p:blipFill>
        <p:spPr>
          <a:xfrm>
            <a:off x="4127280" y="2568408"/>
            <a:ext cx="3306162" cy="326483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5747" r="10051" b="45977"/>
          <a:stretch/>
        </p:blipFill>
        <p:spPr>
          <a:xfrm>
            <a:off x="252247" y="2741175"/>
            <a:ext cx="3630668" cy="2855581"/>
          </a:xfrm>
          <a:prstGeom prst="rect">
            <a:avLst/>
          </a:prstGeom>
        </p:spPr>
      </p:pic>
      <p:grpSp>
        <p:nvGrpSpPr>
          <p:cNvPr id="22" name="Ομάδα 21"/>
          <p:cNvGrpSpPr/>
          <p:nvPr/>
        </p:nvGrpSpPr>
        <p:grpSpPr>
          <a:xfrm>
            <a:off x="5548148" y="3936125"/>
            <a:ext cx="6239204" cy="1800255"/>
            <a:chOff x="5548148" y="3936125"/>
            <a:chExt cx="6239204" cy="1800255"/>
          </a:xfrm>
        </p:grpSpPr>
        <p:sp>
          <p:nvSpPr>
            <p:cNvPr id="10" name="Έλλειψη 9"/>
            <p:cNvSpPr/>
            <p:nvPr/>
          </p:nvSpPr>
          <p:spPr>
            <a:xfrm>
              <a:off x="10920248" y="3936125"/>
              <a:ext cx="867104" cy="842022"/>
            </a:xfrm>
            <a:prstGeom prst="ellipse">
              <a:avLst/>
            </a:pr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5548148" y="4894358"/>
              <a:ext cx="867104" cy="842022"/>
            </a:xfrm>
            <a:prstGeom prst="ellipse">
              <a:avLst/>
            </a:pr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391182" y="3094103"/>
            <a:ext cx="6256283" cy="2221266"/>
            <a:chOff x="391182" y="3094103"/>
            <a:chExt cx="6256283" cy="2221266"/>
          </a:xfrm>
        </p:grpSpPr>
        <p:sp>
          <p:nvSpPr>
            <p:cNvPr id="9" name="Έλλειψη 8"/>
            <p:cNvSpPr/>
            <p:nvPr/>
          </p:nvSpPr>
          <p:spPr>
            <a:xfrm>
              <a:off x="5780361" y="3094103"/>
              <a:ext cx="867104" cy="84202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391182" y="4473347"/>
              <a:ext cx="867104" cy="84202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8" name="Ευθεία γραμμή σύνδεσης 17"/>
            <p:cNvCxnSpPr/>
            <p:nvPr/>
          </p:nvCxnSpPr>
          <p:spPr>
            <a:xfrm flipV="1">
              <a:off x="1258286" y="3510157"/>
              <a:ext cx="4522075" cy="136028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5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08538" y="500062"/>
            <a:ext cx="9955110" cy="1325563"/>
          </a:xfrm>
        </p:spPr>
        <p:txBody>
          <a:bodyPr>
            <a:normAutofit/>
          </a:bodyPr>
          <a:lstStyle/>
          <a:p>
            <a:r>
              <a:rPr lang="el-GR" sz="3600" b="1" dirty="0"/>
              <a:t>Εκπαιδευτική ρομποτική </a:t>
            </a:r>
            <a:r>
              <a:rPr lang="el-GR" sz="3600" i="1" dirty="0" smtClean="0"/>
              <a:t>(</a:t>
            </a:r>
            <a:r>
              <a:rPr lang="en-US" sz="3600" i="1" dirty="0" smtClean="0"/>
              <a:t>6</a:t>
            </a:r>
            <a:r>
              <a:rPr lang="el-GR" sz="3600" i="1" dirty="0" smtClean="0"/>
              <a:t> </a:t>
            </a:r>
            <a:r>
              <a:rPr lang="el-GR" sz="3600" i="1" dirty="0"/>
              <a:t>συναντήσεις)</a:t>
            </a:r>
            <a:br>
              <a:rPr lang="el-GR" sz="3600" i="1" dirty="0"/>
            </a:br>
            <a:r>
              <a:rPr lang="el-GR" b="1" dirty="0" smtClean="0"/>
              <a:t>Περίγραμμα διδασκαλίας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726840" y="2258428"/>
            <a:ext cx="4042893" cy="1522882"/>
          </a:xfrm>
        </p:spPr>
        <p:txBody>
          <a:bodyPr/>
          <a:lstStyle/>
          <a:p>
            <a:r>
              <a:rPr lang="el-GR" dirty="0" smtClean="0"/>
              <a:t>Πρώτη συνάντηση</a:t>
            </a:r>
          </a:p>
          <a:p>
            <a:r>
              <a:rPr lang="el-GR" dirty="0" smtClean="0"/>
              <a:t>Δεύτερη συνάντηση</a:t>
            </a:r>
          </a:p>
          <a:p>
            <a:r>
              <a:rPr lang="el-GR" dirty="0"/>
              <a:t>Τρίτη συνάντηση</a:t>
            </a:r>
          </a:p>
          <a:p>
            <a:endParaRPr lang="el-GR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8375445" y="2258428"/>
            <a:ext cx="3490174" cy="1522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Τέταρτη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συνάντηση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Πέμπτη συνάντηση</a:t>
            </a: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Έκτη συνάντηση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031087" y="4094503"/>
            <a:ext cx="4649437" cy="243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 Θεωρία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 Πρακτική (ομαδική)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 Καθοδηγούμενη διερεύνηση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 Ελεύθερη διερεύνηση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 Εργασίες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2" y="2258428"/>
            <a:ext cx="2471669" cy="2471669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2" y="2258427"/>
            <a:ext cx="2255204" cy="16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κεντρική μονάδα (</a:t>
            </a:r>
            <a:r>
              <a:rPr lang="en-US" dirty="0" smtClean="0"/>
              <a:t>p-brick)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972033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Προγραμματίζεται (όχι άμεσα)</a:t>
            </a:r>
          </a:p>
          <a:p>
            <a:endParaRPr lang="el-GR" dirty="0" smtClean="0"/>
          </a:p>
          <a:p>
            <a:r>
              <a:rPr lang="el-GR" dirty="0" smtClean="0"/>
              <a:t>Θύρες επικοινωνίας</a:t>
            </a:r>
          </a:p>
          <a:p>
            <a:pPr lvl="1"/>
            <a:r>
              <a:rPr lang="en-US" dirty="0" smtClean="0"/>
              <a:t>ABCD </a:t>
            </a: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έξοδοι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123</a:t>
            </a:r>
            <a:r>
              <a:rPr lang="el-GR" dirty="0" smtClean="0"/>
              <a:t>4  </a:t>
            </a: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είσοδοι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dirty="0" smtClean="0"/>
              <a:t>με </a:t>
            </a:r>
            <a:r>
              <a:rPr lang="en-US" dirty="0" smtClean="0"/>
              <a:t>pc</a:t>
            </a:r>
            <a:endParaRPr lang="el-GR" dirty="0" smtClean="0"/>
          </a:p>
          <a:p>
            <a:pPr lvl="1"/>
            <a:r>
              <a:rPr lang="el-GR" dirty="0" smtClean="0"/>
              <a:t>…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Μενού</a:t>
            </a:r>
          </a:p>
          <a:p>
            <a:endParaRPr lang="el-GR" dirty="0"/>
          </a:p>
          <a:p>
            <a:r>
              <a:rPr lang="el-GR" dirty="0" smtClean="0"/>
              <a:t>Πως ανοίγει – πως κλείνει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431" y="1549418"/>
            <a:ext cx="5004369" cy="45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κεντρική μονάδα (</a:t>
            </a:r>
            <a:r>
              <a:rPr lang="en-US" dirty="0" smtClean="0"/>
              <a:t>p-brick)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972033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computer/control center…a.k.a. the “Brick”</a:t>
            </a:r>
          </a:p>
          <a:p>
            <a:pPr marL="0" indent="0">
              <a:buNone/>
            </a:pPr>
            <a:r>
              <a:rPr lang="en-US" dirty="0"/>
              <a:t>o Programs are executed from the Brick.</a:t>
            </a:r>
          </a:p>
          <a:p>
            <a:pPr marL="0" indent="0">
              <a:buNone/>
            </a:pPr>
            <a:r>
              <a:rPr lang="en-US" dirty="0"/>
              <a:t>o Programs are downloaded to, or created from the Brick.</a:t>
            </a:r>
          </a:p>
          <a:p>
            <a:pPr marL="0" indent="0">
              <a:buNone/>
            </a:pPr>
            <a:r>
              <a:rPr lang="en-US" dirty="0"/>
              <a:t> NOTE: directly programming on the brick using its interface is possible, but a bit cumbersome, and will not be covered in this tutorial. There are examples of this function in the EV3 instruction manual for your reference.</a:t>
            </a:r>
          </a:p>
          <a:p>
            <a:pPr marL="0" indent="0">
              <a:buNone/>
            </a:pPr>
            <a:r>
              <a:rPr lang="en-US" dirty="0"/>
              <a:t>o Sends programmed information to motors.</a:t>
            </a:r>
          </a:p>
          <a:p>
            <a:pPr marL="0" indent="0">
              <a:buNone/>
            </a:pPr>
            <a:r>
              <a:rPr lang="en-US" dirty="0"/>
              <a:t>o Receives information from sensors to initiate programmed parameters.</a:t>
            </a:r>
          </a:p>
          <a:p>
            <a:pPr marL="0" indent="0">
              <a:buNone/>
            </a:pPr>
            <a:r>
              <a:rPr lang="en-US" dirty="0"/>
              <a:t>o Must be connected to Motors and Sensors via cabling in order to function.</a:t>
            </a:r>
          </a:p>
          <a:p>
            <a:pPr marL="0" indent="0">
              <a:buNone/>
            </a:pPr>
            <a:r>
              <a:rPr lang="en-US" dirty="0"/>
              <a:t>o Motors MUST be connected to the front alpha ports.</a:t>
            </a:r>
          </a:p>
          <a:p>
            <a:pPr marL="0" indent="0">
              <a:buNone/>
            </a:pPr>
            <a:r>
              <a:rPr lang="en-US" dirty="0"/>
              <a:t> NOTE: alpha ports send information out.</a:t>
            </a:r>
          </a:p>
          <a:p>
            <a:pPr marL="0" indent="0">
              <a:buNone/>
            </a:pPr>
            <a:r>
              <a:rPr lang="en-US" dirty="0"/>
              <a:t>o Sensors MUST be connected to the rear numeric ports.</a:t>
            </a:r>
          </a:p>
          <a:p>
            <a:pPr marL="0" indent="0">
              <a:buNone/>
            </a:pPr>
            <a:r>
              <a:rPr lang="en-US" dirty="0"/>
              <a:t> NOTE: numeric ports receive information in.</a:t>
            </a:r>
          </a:p>
          <a:p>
            <a:pPr marL="0" indent="0">
              <a:buNone/>
            </a:pPr>
            <a:r>
              <a:rPr lang="en-US" dirty="0"/>
              <a:t>o Plays programmed sounds and displays.</a:t>
            </a:r>
          </a:p>
          <a:p>
            <a:pPr marL="0" indent="0">
              <a:buNone/>
            </a:pPr>
            <a:r>
              <a:rPr lang="en-US" dirty="0"/>
              <a:t>o Connects to the computer via PC Port that’s located near the Alpha Ports.</a:t>
            </a:r>
          </a:p>
          <a:p>
            <a:pPr marL="0" indent="0">
              <a:buNone/>
            </a:pPr>
            <a:r>
              <a:rPr lang="en-US" dirty="0"/>
              <a:t>o See “Brick Overview” on page 8 for more information.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431" y="1549418"/>
            <a:ext cx="5004369" cy="45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λογισμικό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0562"/>
            <a:ext cx="6972030" cy="435133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480" y="636687"/>
            <a:ext cx="2824582" cy="31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36"/>
            <a:ext cx="12192000" cy="6854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842" y="169068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2003" y="519110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8328" y="504969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l-GR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49761" y="169068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l-GR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9588" y="-19638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8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9346" y="159067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8058" y="291411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634" y="109643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2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0" y="2345508"/>
            <a:ext cx="11523619" cy="279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50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00" y="1027906"/>
            <a:ext cx="6524625" cy="5154211"/>
          </a:xfrm>
        </p:spPr>
      </p:pic>
    </p:spTree>
    <p:extLst>
      <p:ext uri="{BB962C8B-B14F-4D97-AF65-F5344CB8AC3E}">
        <p14:creationId xmlns:p14="http://schemas.microsoft.com/office/powerpoint/2010/main" val="14880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3" y="1797657"/>
            <a:ext cx="5181600" cy="405765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28" y="1690688"/>
            <a:ext cx="51244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2" y="1787012"/>
            <a:ext cx="4876031" cy="435133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13" y="1787012"/>
            <a:ext cx="54959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 blocks</a:t>
            </a:r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2"/>
          <a:stretch/>
        </p:blipFill>
        <p:spPr>
          <a:xfrm>
            <a:off x="3193115" y="1152010"/>
            <a:ext cx="8891308" cy="5705990"/>
          </a:xfrm>
        </p:spPr>
      </p:pic>
    </p:spTree>
    <p:extLst>
      <p:ext uri="{BB962C8B-B14F-4D97-AF65-F5344CB8AC3E}">
        <p14:creationId xmlns:p14="http://schemas.microsoft.com/office/powerpoint/2010/main" val="29230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Εκπαιδευτική </a:t>
            </a:r>
            <a:r>
              <a:rPr lang="el-GR" sz="3600" dirty="0" smtClean="0"/>
              <a:t>ρομποτική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6600" i="1" dirty="0" smtClean="0"/>
              <a:t>Πρώτη συνάντηση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</a:p>
          <a:p>
            <a:r>
              <a:rPr lang="el-GR" dirty="0" smtClean="0"/>
              <a:t>ΓΝΩΡΙΜΙΑ και ΕΞΟΙΚΕΙΩΣΗ με το σύστημα </a:t>
            </a:r>
            <a:r>
              <a:rPr lang="en-US" dirty="0" smtClean="0"/>
              <a:t>LEGO </a:t>
            </a:r>
            <a:r>
              <a:rPr lang="en-US" dirty="0" err="1" smtClean="0"/>
              <a:t>Mindstorm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EV3</a:t>
            </a:r>
            <a:endParaRPr lang="el-G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9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13" y="2276858"/>
            <a:ext cx="11615678" cy="344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94992" y="365125"/>
            <a:ext cx="8058807" cy="1325563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Οι εντολές είναι «προσαρμοζόμενες»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79" y="3449872"/>
            <a:ext cx="11749499" cy="1831576"/>
          </a:xfrm>
          <a:prstGeom prst="rect">
            <a:avLst/>
          </a:prstGeom>
        </p:spPr>
      </p:pic>
      <p:cxnSp>
        <p:nvCxnSpPr>
          <p:cNvPr id="6" name="Ευθύγραμμο βέλος σύνδεσης 5"/>
          <p:cNvCxnSpPr/>
          <p:nvPr/>
        </p:nvCxnSpPr>
        <p:spPr>
          <a:xfrm flipH="1" flipV="1">
            <a:off x="1899398" y="4553869"/>
            <a:ext cx="27295" cy="215634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 flipH="1" flipV="1">
            <a:off x="3202680" y="4515426"/>
            <a:ext cx="27295" cy="215634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H="1" flipV="1">
            <a:off x="4884334" y="4527340"/>
            <a:ext cx="27295" cy="215634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H="1" flipV="1">
            <a:off x="7393680" y="4568467"/>
            <a:ext cx="27295" cy="215634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H="1" flipV="1">
            <a:off x="9903026" y="4609594"/>
            <a:ext cx="27295" cy="215634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Εικόνα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91" y="-244490"/>
            <a:ext cx="2659779" cy="358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Πλάνο δραστηριοτήτων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Εξοικείωση με το περιβάλλον και τη διαδικασία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Έλεγχος κίνησης με ακρίβεια</a:t>
            </a:r>
          </a:p>
          <a:p>
            <a:pPr marL="0" indent="0">
              <a:buNone/>
            </a:pPr>
            <a:r>
              <a:rPr lang="el-GR" dirty="0" smtClean="0"/>
              <a:t>Στροφή</a:t>
            </a:r>
          </a:p>
          <a:p>
            <a:pPr marL="0" indent="0">
              <a:buNone/>
            </a:pPr>
            <a:r>
              <a:rPr lang="el-GR" dirty="0" smtClean="0"/>
              <a:t>Επαναλήψεις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Μια πρώτη «συμπεριφορά»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41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ΔΡΑΣΤΗΡΙΟΤΗΤΕΣ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«φορτηγό»</a:t>
            </a:r>
          </a:p>
          <a:p>
            <a:r>
              <a:rPr lang="el-GR" dirty="0" smtClean="0"/>
              <a:t>Ο «φύλακας»</a:t>
            </a:r>
          </a:p>
          <a:p>
            <a:r>
              <a:rPr lang="el-GR" dirty="0" smtClean="0"/>
              <a:t>…</a:t>
            </a:r>
          </a:p>
          <a:p>
            <a:r>
              <a:rPr lang="el-GR" dirty="0" smtClean="0"/>
              <a:t>Άγνωστη άσκηση  (?)</a:t>
            </a:r>
          </a:p>
          <a:p>
            <a:r>
              <a:rPr lang="el-GR" dirty="0" smtClean="0"/>
              <a:t>Εξερεύνηση λειτουργίας αισθητήρα (?!?!?!?!)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ΠΡΟΣΕΧΩΣ </a:t>
            </a:r>
          </a:p>
          <a:p>
            <a:r>
              <a:rPr lang="el-GR" dirty="0" smtClean="0"/>
              <a:t>Φως και Ήχος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58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φορτηγό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4855" y="1813034"/>
            <a:ext cx="11051628" cy="4729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α) Το </a:t>
            </a:r>
            <a:r>
              <a:rPr lang="el-GR" dirty="0" err="1" smtClean="0"/>
              <a:t>ρομποτάκι</a:t>
            </a:r>
            <a:r>
              <a:rPr lang="el-GR" dirty="0" smtClean="0"/>
              <a:t> ξεκινάει </a:t>
            </a:r>
            <a:r>
              <a:rPr lang="el-GR" dirty="0" smtClean="0">
                <a:solidFill>
                  <a:srgbClr val="C00000"/>
                </a:solidFill>
              </a:rPr>
              <a:t>ακριβώς</a:t>
            </a:r>
            <a:r>
              <a:rPr lang="el-GR" dirty="0" smtClean="0"/>
              <a:t> στην αρχή της «έδρας» και σταματάει </a:t>
            </a:r>
            <a:r>
              <a:rPr lang="el-GR" dirty="0" smtClean="0">
                <a:solidFill>
                  <a:srgbClr val="C00000"/>
                </a:solidFill>
              </a:rPr>
              <a:t>ακριβώς</a:t>
            </a:r>
            <a:r>
              <a:rPr lang="el-GR" dirty="0" smtClean="0"/>
              <a:t> στο τέλος (αποθηκεύστε σαν</a:t>
            </a:r>
            <a:r>
              <a:rPr lang="en-US" dirty="0" smtClean="0"/>
              <a:t> fortigo1)</a:t>
            </a: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β) Ανοίξτε καινούργιο πρόγραμμα. Το </a:t>
            </a:r>
            <a:r>
              <a:rPr lang="el-GR" dirty="0" err="1" smtClean="0"/>
              <a:t>ρομποτάκι</a:t>
            </a:r>
            <a:r>
              <a:rPr lang="el-GR" dirty="0" smtClean="0"/>
              <a:t> ξεκινάει ακριβώς στην αρχή της «έδρας» και σταματάει ακριβώς στο τέλος.</a:t>
            </a:r>
          </a:p>
          <a:p>
            <a:pPr marL="0" indent="0">
              <a:buNone/>
            </a:pPr>
            <a:r>
              <a:rPr lang="el-GR" dirty="0" smtClean="0"/>
              <a:t> Κατόπιν </a:t>
            </a:r>
            <a:r>
              <a:rPr lang="el-GR" dirty="0" smtClean="0">
                <a:solidFill>
                  <a:srgbClr val="C00000"/>
                </a:solidFill>
              </a:rPr>
              <a:t>γυρνάει</a:t>
            </a:r>
            <a:r>
              <a:rPr lang="el-GR" dirty="0" smtClean="0"/>
              <a:t> ακριβώς στην αρχή (αποθηκεύστε σαν</a:t>
            </a:r>
            <a:r>
              <a:rPr lang="en-US" dirty="0" smtClean="0"/>
              <a:t> </a:t>
            </a:r>
            <a:r>
              <a:rPr lang="en-US" dirty="0" err="1" smtClean="0"/>
              <a:t>fortigo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γ) Όπου χρειάζεται το </a:t>
            </a:r>
            <a:r>
              <a:rPr lang="el-GR" dirty="0" err="1" smtClean="0"/>
              <a:t>ρομποτάκι</a:t>
            </a:r>
            <a:r>
              <a:rPr lang="el-GR" dirty="0" smtClean="0"/>
              <a:t> εκπέμπει κατάλληλα </a:t>
            </a:r>
            <a:r>
              <a:rPr lang="el-GR" dirty="0" smtClean="0">
                <a:solidFill>
                  <a:srgbClr val="C00000"/>
                </a:solidFill>
              </a:rPr>
              <a:t>ηχητικά μηνύματα </a:t>
            </a:r>
            <a:r>
              <a:rPr lang="el-GR" dirty="0" smtClean="0"/>
              <a:t>ώστε να μην γίνει ατύχημα, αλλά και ώστε να ειδοποιηθεί ο «γερανός» που το φορτώνει – ξεφορτώνει (αποθηκεύστε σαν</a:t>
            </a:r>
            <a:r>
              <a:rPr lang="en-US" dirty="0" smtClean="0"/>
              <a:t> </a:t>
            </a:r>
            <a:r>
              <a:rPr lang="en-US" dirty="0" err="1" smtClean="0"/>
              <a:t>fortigo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δ) Το </a:t>
            </a:r>
            <a:r>
              <a:rPr lang="el-GR" dirty="0" err="1" smtClean="0"/>
              <a:t>ρομποτάκι</a:t>
            </a:r>
            <a:r>
              <a:rPr lang="el-GR" dirty="0" smtClean="0"/>
              <a:t> εκτελεί την παραπάνω κίνηση </a:t>
            </a:r>
            <a:r>
              <a:rPr lang="el-GR" dirty="0" smtClean="0">
                <a:solidFill>
                  <a:srgbClr val="C00000"/>
                </a:solidFill>
              </a:rPr>
              <a:t>10 φορές </a:t>
            </a:r>
            <a:r>
              <a:rPr lang="el-GR" dirty="0" smtClean="0"/>
              <a:t>(αποθηκεύστε σαν</a:t>
            </a:r>
            <a:r>
              <a:rPr lang="en-US" dirty="0" smtClean="0"/>
              <a:t> </a:t>
            </a:r>
            <a:r>
              <a:rPr lang="en-US" dirty="0" err="1" smtClean="0"/>
              <a:t>fortigo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53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φορτηγό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Συζήτηση – Παρουσίαση στην ολομέλεια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Διαφορετικοί τρόποι που το λύνει η κάθε ομάδα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Πιθανή παιδαγωγική αξιοποίηση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 smtClean="0">
                <a:solidFill>
                  <a:srgbClr val="C00000"/>
                </a:solidFill>
              </a:rPr>
              <a:t>(τι σημαίνει στροφή?)</a:t>
            </a:r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274541"/>
            <a:ext cx="10515600" cy="976183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Ως εδώ είμαστε πολύ καλά για την πρώτη μέρα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31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Από την 1</a:t>
            </a:r>
            <a:r>
              <a:rPr lang="el-GR" baseline="30000" dirty="0" smtClean="0"/>
              <a:t>η</a:t>
            </a:r>
            <a:r>
              <a:rPr lang="el-GR" dirty="0" smtClean="0"/>
              <a:t> ομάδα εντολών διαλέγουμε την 4</a:t>
            </a:r>
            <a:r>
              <a:rPr lang="el-GR" baseline="30000" dirty="0" smtClean="0"/>
              <a:t>η</a:t>
            </a:r>
            <a:r>
              <a:rPr lang="el-GR" dirty="0" smtClean="0"/>
              <a:t> κατά σειρά εντολή </a:t>
            </a:r>
            <a:r>
              <a:rPr lang="en-US" dirty="0" smtClean="0"/>
              <a:t>(move tank) </a:t>
            </a:r>
            <a:r>
              <a:rPr lang="el-GR" dirty="0" smtClean="0"/>
              <a:t>και τη δοκιμάζουμε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068961"/>
            <a:ext cx="5940152" cy="356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γραμμή 1 5"/>
          <p:cNvSpPr/>
          <p:nvPr/>
        </p:nvSpPr>
        <p:spPr>
          <a:xfrm>
            <a:off x="7752183" y="3645024"/>
            <a:ext cx="1564812" cy="648072"/>
          </a:xfrm>
          <a:prstGeom prst="borderCallout1">
            <a:avLst>
              <a:gd name="adj1" fmla="val 18750"/>
              <a:gd name="adj2" fmla="val -8333"/>
              <a:gd name="adj3" fmla="val 71882"/>
              <a:gd name="adj4" fmla="val -275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Προσέχουμε</a:t>
            </a:r>
            <a:r>
              <a:rPr lang="el-GR" dirty="0" smtClean="0"/>
              <a:t>!!</a:t>
            </a:r>
            <a:endParaRPr lang="el-GR" dirty="0"/>
          </a:p>
        </p:txBody>
      </p:sp>
      <p:sp>
        <p:nvSpPr>
          <p:cNvPr id="7" name="Διάγραμμα ροής: Διεργασία 6"/>
          <p:cNvSpPr/>
          <p:nvPr/>
        </p:nvSpPr>
        <p:spPr>
          <a:xfrm>
            <a:off x="5375920" y="4581128"/>
            <a:ext cx="3312368" cy="1080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Πειραματιζόμαστε!!!</a:t>
            </a:r>
          </a:p>
          <a:p>
            <a:pPr algn="ctr"/>
            <a:r>
              <a:rPr lang="el-GR" dirty="0"/>
              <a:t>1 και οι δυο τιμές ίδιες</a:t>
            </a:r>
          </a:p>
          <a:p>
            <a:pPr algn="ctr"/>
            <a:r>
              <a:rPr lang="el-GR" dirty="0"/>
              <a:t>2 μια ίδια μια 0 (???)</a:t>
            </a:r>
          </a:p>
          <a:p>
            <a:pPr algn="ctr"/>
            <a:r>
              <a:rPr lang="el-GR" dirty="0"/>
              <a:t>3 Μια θετική μια αρνητική (????)</a:t>
            </a: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4799856" y="4437112"/>
            <a:ext cx="576064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4943872" y="4437112"/>
            <a:ext cx="432048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φύλακας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α</a:t>
            </a:r>
            <a:r>
              <a:rPr lang="en-US" dirty="0" smtClean="0"/>
              <a:t>) </a:t>
            </a:r>
            <a:r>
              <a:rPr lang="el-GR" dirty="0" smtClean="0"/>
              <a:t>Το </a:t>
            </a:r>
            <a:r>
              <a:rPr lang="el-GR" dirty="0" err="1" smtClean="0"/>
              <a:t>ρομποτάκι</a:t>
            </a:r>
            <a:r>
              <a:rPr lang="el-GR" dirty="0" smtClean="0"/>
              <a:t> φέρνει </a:t>
            </a:r>
            <a:r>
              <a:rPr lang="el-GR" dirty="0" smtClean="0">
                <a:solidFill>
                  <a:srgbClr val="C00000"/>
                </a:solidFill>
              </a:rPr>
              <a:t>γύρω - γύρω </a:t>
            </a:r>
            <a:r>
              <a:rPr lang="el-GR" dirty="0" smtClean="0"/>
              <a:t>την «έδρα» 10 φορές. Θεωρητικά πρέπει στο τέλος να σταματήσει ακριβώς εκεί που ξεκίνησε (αποθηκεύστε σαν</a:t>
            </a:r>
            <a:r>
              <a:rPr lang="en-US" dirty="0" smtClean="0"/>
              <a:t> fylakas1)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β) Το </a:t>
            </a:r>
            <a:r>
              <a:rPr lang="el-GR" dirty="0" err="1" smtClean="0"/>
              <a:t>ρομποτάκι</a:t>
            </a:r>
            <a:r>
              <a:rPr lang="el-GR" dirty="0" smtClean="0"/>
              <a:t> φέρνει γύρω - γύρω την έδρα 10 φορές. </a:t>
            </a:r>
            <a:r>
              <a:rPr lang="el-GR" dirty="0" smtClean="0">
                <a:solidFill>
                  <a:srgbClr val="C00000"/>
                </a:solidFill>
              </a:rPr>
              <a:t>Εκπέμπει ήχο σε κάθε γωνία</a:t>
            </a:r>
            <a:r>
              <a:rPr lang="el-GR" dirty="0" smtClean="0"/>
              <a:t>. Εκπέμπει </a:t>
            </a:r>
            <a:r>
              <a:rPr lang="el-GR" dirty="0" smtClean="0">
                <a:solidFill>
                  <a:srgbClr val="C00000"/>
                </a:solidFill>
              </a:rPr>
              <a:t>διαφορετικό χαρακτηριστικό ήχο </a:t>
            </a:r>
            <a:r>
              <a:rPr lang="el-GR" dirty="0" smtClean="0"/>
              <a:t>όταν ολοκληρώσει την αποστολή του (αποθηκεύστε σαν</a:t>
            </a:r>
            <a:r>
              <a:rPr lang="en-US" dirty="0" smtClean="0"/>
              <a:t> </a:t>
            </a:r>
            <a:r>
              <a:rPr lang="en-US" dirty="0" err="1" smtClean="0"/>
              <a:t>fylakas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89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76704" y="1825625"/>
            <a:ext cx="987709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Μια παραλλαγή? </a:t>
            </a:r>
          </a:p>
          <a:p>
            <a:pPr marL="0" indent="0" algn="ctr">
              <a:buNone/>
            </a:pPr>
            <a:r>
              <a:rPr lang="el-GR" dirty="0" smtClean="0"/>
              <a:t>Το </a:t>
            </a:r>
            <a:r>
              <a:rPr lang="el-GR" dirty="0" err="1" smtClean="0"/>
              <a:t>ρομποτάκι</a:t>
            </a:r>
            <a:r>
              <a:rPr lang="el-GR" dirty="0" smtClean="0"/>
              <a:t> κάνει «</a:t>
            </a:r>
            <a:r>
              <a:rPr lang="el-GR" dirty="0" err="1" smtClean="0"/>
              <a:t>οχτάρι</a:t>
            </a:r>
            <a:r>
              <a:rPr lang="el-GR" dirty="0" smtClean="0"/>
              <a:t>» (ανοιχτή διατύπωση)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 smtClean="0"/>
              <a:t>Συζήτηση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41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87366" y="365126"/>
            <a:ext cx="9966434" cy="706930"/>
          </a:xfrm>
        </p:spPr>
        <p:txBody>
          <a:bodyPr/>
          <a:lstStyle/>
          <a:p>
            <a:r>
              <a:rPr lang="el-GR" dirty="0" smtClean="0"/>
              <a:t>Πρώτη προσέγγιση (Σύστημα τύπου</a:t>
            </a:r>
            <a:r>
              <a:rPr lang="en-US" dirty="0" smtClean="0"/>
              <a:t> LEGO)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48752" y="1309003"/>
            <a:ext cx="5373414" cy="51585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400" b="1" i="1" dirty="0"/>
              <a:t>Πρώτη Συνάντηση</a:t>
            </a:r>
            <a:endParaRPr lang="el-GR" sz="3400" dirty="0"/>
          </a:p>
          <a:p>
            <a:r>
              <a:rPr lang="el-GR" sz="3400" dirty="0"/>
              <a:t>Έννοιες και ορισμοί </a:t>
            </a:r>
            <a:endParaRPr lang="en-US" sz="3400" dirty="0" smtClean="0"/>
          </a:p>
          <a:p>
            <a:r>
              <a:rPr lang="el-GR" sz="3400" dirty="0" smtClean="0"/>
              <a:t>Περιγραφή </a:t>
            </a:r>
            <a:r>
              <a:rPr lang="el-GR" sz="3400" dirty="0"/>
              <a:t>τρόπου «διδασκαλίας», δημιουργία ομάδων. Γενική παιδαγωγική τοποθέτηση. </a:t>
            </a:r>
            <a:endParaRPr lang="en-US" sz="3400" dirty="0" smtClean="0"/>
          </a:p>
          <a:p>
            <a:r>
              <a:rPr lang="el-GR" sz="3400" dirty="0" smtClean="0"/>
              <a:t>Το </a:t>
            </a:r>
            <a:r>
              <a:rPr lang="el-GR" sz="3400" dirty="0"/>
              <a:t>σύστημα </a:t>
            </a:r>
            <a:r>
              <a:rPr lang="en-US" sz="3400" dirty="0"/>
              <a:t>LEGO EV</a:t>
            </a:r>
            <a:r>
              <a:rPr lang="el-GR" sz="3400" dirty="0" smtClean="0"/>
              <a:t>3</a:t>
            </a:r>
            <a:endParaRPr lang="en-US" sz="3400" dirty="0" smtClean="0"/>
          </a:p>
          <a:p>
            <a:r>
              <a:rPr lang="el-GR" sz="3400" dirty="0" smtClean="0"/>
              <a:t>Τα </a:t>
            </a:r>
            <a:r>
              <a:rPr lang="el-GR" sz="3400" dirty="0"/>
              <a:t>δομικά στοιχεία, αισθητήρες, </a:t>
            </a:r>
            <a:r>
              <a:rPr lang="el-GR" sz="3400" dirty="0" err="1" smtClean="0"/>
              <a:t>ενεργοποιητές</a:t>
            </a:r>
            <a:endParaRPr lang="en-US" sz="3400" dirty="0" smtClean="0"/>
          </a:p>
          <a:p>
            <a:r>
              <a:rPr lang="el-GR" sz="3400" dirty="0" smtClean="0"/>
              <a:t>Προγραμματιστικό περιβάλλον</a:t>
            </a:r>
            <a:endParaRPr lang="en-US" sz="3400" dirty="0" smtClean="0"/>
          </a:p>
          <a:p>
            <a:r>
              <a:rPr lang="el-GR" sz="3400" dirty="0" smtClean="0"/>
              <a:t>Απλές </a:t>
            </a:r>
            <a:r>
              <a:rPr lang="el-GR" sz="3400" dirty="0"/>
              <a:t>υλοποιήσεις προγραμμάτων με έτοιμο «όχημα</a:t>
            </a:r>
            <a:r>
              <a:rPr lang="el-GR" sz="3400" dirty="0" smtClean="0"/>
              <a:t>»</a:t>
            </a:r>
            <a:endParaRPr lang="en-US" sz="3400" dirty="0" smtClean="0"/>
          </a:p>
          <a:p>
            <a:r>
              <a:rPr lang="el-GR" sz="3400" dirty="0" smtClean="0"/>
              <a:t>Έλεγχος </a:t>
            </a:r>
            <a:r>
              <a:rPr lang="el-GR" sz="3400" dirty="0"/>
              <a:t>κίνησης, στροφών, κλπ. </a:t>
            </a:r>
            <a:endParaRPr lang="en-US" sz="3400" dirty="0" smtClean="0"/>
          </a:p>
          <a:p>
            <a:r>
              <a:rPr lang="el-GR" sz="3400" dirty="0" smtClean="0"/>
              <a:t>Συζήτηση </a:t>
            </a:r>
            <a:r>
              <a:rPr lang="el-GR" sz="3400" dirty="0"/>
              <a:t>με συγκριτική παρουσίαση διαφορετικών </a:t>
            </a:r>
            <a:r>
              <a:rPr lang="el-GR" sz="3400" dirty="0" smtClean="0"/>
              <a:t>προσεγγίσεων</a:t>
            </a:r>
          </a:p>
          <a:p>
            <a:r>
              <a:rPr lang="el-GR" sz="3400" dirty="0" smtClean="0"/>
              <a:t>+++ (αισθητήρες)</a:t>
            </a:r>
            <a:endParaRPr lang="el-GR" sz="3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61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274541"/>
            <a:ext cx="10515600" cy="976183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Ως εδώ είμαστε πάρα πολύ καλά για την πρώτη </a:t>
            </a:r>
            <a:r>
              <a:rPr lang="el-GR" dirty="0" err="1" smtClean="0"/>
              <a:t>μερα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17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71752" y="159221"/>
            <a:ext cx="9877096" cy="1325563"/>
          </a:xfrm>
        </p:spPr>
        <p:txBody>
          <a:bodyPr/>
          <a:lstStyle/>
          <a:p>
            <a:r>
              <a:rPr lang="el-GR" dirty="0" smtClean="0"/>
              <a:t>Άγνωστη άσκηση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0262" y="2588370"/>
            <a:ext cx="3594538" cy="3292168"/>
          </a:xfrm>
        </p:spPr>
        <p:txBody>
          <a:bodyPr>
            <a:normAutofit/>
          </a:bodyPr>
          <a:lstStyle/>
          <a:p>
            <a:r>
              <a:rPr lang="el-GR" dirty="0" smtClean="0"/>
              <a:t>Τι πιστεύετε ότι κάνει το διπλανό πρόγραμμα;</a:t>
            </a:r>
            <a:endParaRPr lang="en-US" dirty="0" smtClean="0"/>
          </a:p>
          <a:p>
            <a:r>
              <a:rPr lang="el-GR" dirty="0" smtClean="0"/>
              <a:t>Ανοίξτε το πρόγραμμα «</a:t>
            </a:r>
            <a:r>
              <a:rPr lang="en-US" dirty="0" err="1" smtClean="0"/>
              <a:t>loopkokkino</a:t>
            </a:r>
            <a:r>
              <a:rPr lang="el-GR" dirty="0" smtClean="0"/>
              <a:t>» δοκιμάστε το.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32" y="1239089"/>
            <a:ext cx="7317768" cy="603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Αισθητήρες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16" y="1690687"/>
            <a:ext cx="11314925" cy="43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72" y="442174"/>
            <a:ext cx="9149256" cy="309570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04" y="3793249"/>
            <a:ext cx="9824372" cy="27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10" y="645728"/>
            <a:ext cx="9280962" cy="604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Εξερευνώ τον αισθητήρα χρώματος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Από το ίδιο το </a:t>
            </a:r>
            <a:r>
              <a:rPr lang="el-GR" dirty="0" err="1" smtClean="0"/>
              <a:t>ρομποτάκι</a:t>
            </a:r>
            <a:r>
              <a:rPr lang="el-GR" dirty="0" smtClean="0"/>
              <a:t> πηγαίνετε στο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 view </a:t>
            </a:r>
            <a:r>
              <a:rPr lang="el-GR" dirty="0" smtClean="0"/>
              <a:t>και πειραματιστείτε με τον αισθητήρα χρώματος.</a:t>
            </a:r>
          </a:p>
          <a:p>
            <a:r>
              <a:rPr lang="en-US" dirty="0" smtClean="0"/>
              <a:t>REFLECT</a:t>
            </a:r>
          </a:p>
          <a:p>
            <a:r>
              <a:rPr lang="en-US" dirty="0" smtClean="0"/>
              <a:t>AMBIENT</a:t>
            </a:r>
          </a:p>
          <a:p>
            <a:r>
              <a:rPr lang="en-US" dirty="0" smtClean="0"/>
              <a:t>COLOR</a:t>
            </a:r>
          </a:p>
          <a:p>
            <a:pPr marL="0" indent="0">
              <a:buNone/>
            </a:pPr>
            <a:r>
              <a:rPr lang="el-GR" dirty="0" smtClean="0"/>
              <a:t>Τι μετράει το καθένα;</a:t>
            </a:r>
          </a:p>
          <a:p>
            <a:pPr marL="0" indent="0">
              <a:buNone/>
            </a:pPr>
            <a:r>
              <a:rPr lang="el-GR" dirty="0" smtClean="0"/>
              <a:t>Πως επηρεάζεται από διάχυτο φωτισμό, φακούς </a:t>
            </a:r>
            <a:r>
              <a:rPr lang="el-GR" dirty="0" err="1" smtClean="0"/>
              <a:t>κτλ</a:t>
            </a:r>
            <a:r>
              <a:rPr lang="el-GR" dirty="0" smtClean="0"/>
              <a:t>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53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Οργανωτικά θέματα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Εργαστηριακές αναφορές</a:t>
            </a:r>
          </a:p>
          <a:p>
            <a:r>
              <a:rPr lang="el-GR" dirty="0" smtClean="0"/>
              <a:t>Εργασίες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η</a:t>
            </a:r>
            <a:r>
              <a:rPr lang="el-GR" dirty="0" smtClean="0"/>
              <a:t>-τάξη /</a:t>
            </a:r>
            <a:r>
              <a:rPr lang="en-US" dirty="0" smtClean="0"/>
              <a:t> e-class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78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Ραντεβού την επόμενη Πέμπτη στις 6μμ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52" y="1825624"/>
            <a:ext cx="4866317" cy="4866317"/>
          </a:xfrm>
        </p:spPr>
      </p:pic>
    </p:spTree>
    <p:extLst>
      <p:ext uri="{BB962C8B-B14F-4D97-AF65-F5344CB8AC3E}">
        <p14:creationId xmlns:p14="http://schemas.microsoft.com/office/powerpoint/2010/main" val="13246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4400" dirty="0" smtClean="0"/>
              <a:t>Ας χωριστούμε σε ομάδες των τριών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 smtClean="0"/>
              <a:t>Ακολουθούν προφορικές οδηγίες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21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ρομπότ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03" y="735899"/>
            <a:ext cx="3267735" cy="5466212"/>
          </a:xfrm>
        </p:spPr>
      </p:pic>
      <p:pic>
        <p:nvPicPr>
          <p:cNvPr id="4" name="Picture 2" descr="http://iptmajor.weebly.com/uploads/3/8/3/2/38326191/2319116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4" y="1789964"/>
            <a:ext cx="5037123" cy="33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2939" y="5412900"/>
            <a:ext cx="6305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Δημόσια κατανόηση επιστήμης και τεχνολογίας</a:t>
            </a:r>
          </a:p>
          <a:p>
            <a:pPr algn="ctr"/>
            <a:endParaRPr lang="el-GR" sz="2400" dirty="0">
              <a:solidFill>
                <a:srgbClr val="C00000"/>
              </a:solidFill>
            </a:endParaRPr>
          </a:p>
          <a:p>
            <a:pPr algn="ctr"/>
            <a:r>
              <a:rPr lang="el-G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Οικονομία </a:t>
            </a:r>
            <a:r>
              <a:rPr lang="el-G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Ηθική</a:t>
            </a:r>
            <a:endParaRPr lang="el-G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8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ενός ρομπότ </a:t>
            </a:r>
            <a:r>
              <a:rPr lang="el-GR" dirty="0"/>
              <a:t>(</a:t>
            </a:r>
            <a:r>
              <a:rPr lang="el-GR" dirty="0" smtClean="0"/>
              <a:t>τα βασικά)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Επαναπρογραμματίζεται</a:t>
            </a:r>
            <a:endParaRPr lang="el-GR" dirty="0" smtClean="0"/>
          </a:p>
          <a:p>
            <a:r>
              <a:rPr lang="el-GR" dirty="0" smtClean="0"/>
              <a:t>Παίρνει δεδομένα από το περιβάλλον</a:t>
            </a:r>
          </a:p>
          <a:p>
            <a:r>
              <a:rPr lang="el-GR" dirty="0" smtClean="0"/>
              <a:t>Αντιδρά, ανάλογα με τα δεδομένα εισόδου και τον προγραμματισμό του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99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</a:t>
            </a:r>
            <a:endParaRPr lang="el-GR" dirty="0"/>
          </a:p>
        </p:txBody>
      </p:sp>
      <p:pic>
        <p:nvPicPr>
          <p:cNvPr id="2050" name="Picture 2" descr="http://gigabotics.com/wp-content/uploads/elements-of-robo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86" y="0"/>
            <a:ext cx="8830614" cy="68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9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1300</Words>
  <Application>Microsoft Office PowerPoint</Application>
  <PresentationFormat>Ευρεία οθόνη</PresentationFormat>
  <Paragraphs>386</Paragraphs>
  <Slides>57</Slides>
  <Notes>0</Notes>
  <HiddenSlides>2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Courier New</vt:lpstr>
      <vt:lpstr>Wingdings</vt:lpstr>
      <vt:lpstr>Θέμα του Office</vt:lpstr>
      <vt:lpstr>Εκπαιδευτική ρομποτική</vt:lpstr>
      <vt:lpstr>Εκπαιδευτική ρομποτική (6 συναντήσεις) για το μάθημα «Εφαρμογές Ψηφιακών Τεχνολογιών στην Εκπαίδευση» στο μεταπτυχιακό του ΠΤΔΕ/Τομέα Φ.Ε. Εκπ. Τεχνολογίας και Περιβάλλοντος     Περίγραμμα διδασκαλίας</vt:lpstr>
      <vt:lpstr>Εκπαιδευτική ρομποτική (6 συναντήσεις) Περίγραμμα διδασκαλίας</vt:lpstr>
      <vt:lpstr>Εκπαιδευτική ρομποτική Πρώτη συνάντηση</vt:lpstr>
      <vt:lpstr>Πρώτη προσέγγιση (Σύστημα τύπου LEGO)</vt:lpstr>
      <vt:lpstr>Παρουσίαση του PowerPoint</vt:lpstr>
      <vt:lpstr>ρομπότ</vt:lpstr>
      <vt:lpstr>Χαρακτηριστικά ενός ρομπότ (τα βασικά)</vt:lpstr>
      <vt:lpstr>robotics</vt:lpstr>
      <vt:lpstr>Έννοιες </vt:lpstr>
      <vt:lpstr>Εκπαιδευτική ρομποτική</vt:lpstr>
      <vt:lpstr>Γιατί εκπαιδευτική ρομποτική?</vt:lpstr>
      <vt:lpstr>Πως????</vt:lpstr>
      <vt:lpstr>Το σύστημα LEGO Mindstorms EV3</vt:lpstr>
      <vt:lpstr>Το σύστημα LEGO Mindstorms EV3</vt:lpstr>
      <vt:lpstr>Το σύστημα LEGO Mindstorms EV3</vt:lpstr>
      <vt:lpstr>Το σύστημα LEGO Mindstorms EV3</vt:lpstr>
      <vt:lpstr>Το σύστημα LEGO Mindstorms EV3</vt:lpstr>
      <vt:lpstr>Το σύστημα LEGO Mindstorms EV3</vt:lpstr>
      <vt:lpstr>Το σύστημα LEGO Mindstorms EV3</vt:lpstr>
      <vt:lpstr>Το σύστημα LEGO Mindstorms EV3</vt:lpstr>
      <vt:lpstr>Το σύστημα LEGO Mindstorms EV3</vt:lpstr>
      <vt:lpstr>Το σύστημα LEGO Mindstorms EV3</vt:lpstr>
      <vt:lpstr>Το σύστημα LEGO Mindstorms EV3</vt:lpstr>
      <vt:lpstr>διαδικασία</vt:lpstr>
      <vt:lpstr>Τα οχήματα</vt:lpstr>
      <vt:lpstr>Παρουσίαση του PowerPoint</vt:lpstr>
      <vt:lpstr>Τα οχήματα</vt:lpstr>
      <vt:lpstr>Τα οχήματα</vt:lpstr>
      <vt:lpstr>Η κεντρική μονάδα (p-brick)</vt:lpstr>
      <vt:lpstr>Η κεντρική μονάδα (p-brick)</vt:lpstr>
      <vt:lpstr>λογισμικό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Action blocks</vt:lpstr>
      <vt:lpstr>Παρουσίαση του PowerPoint</vt:lpstr>
      <vt:lpstr>Οι εντολές είναι «προσαρμοζόμενες»</vt:lpstr>
      <vt:lpstr>Πλάνο δραστηριοτήτων</vt:lpstr>
      <vt:lpstr>ΔΡΑΣΤΗΡΙΟΤΗΤΕΣ</vt:lpstr>
      <vt:lpstr>Το φορτηγό</vt:lpstr>
      <vt:lpstr>Το φορτηγό</vt:lpstr>
      <vt:lpstr>Παρουσίαση του PowerPoint</vt:lpstr>
      <vt:lpstr>Παρουσίαση του PowerPoint</vt:lpstr>
      <vt:lpstr>Ο φύλακας</vt:lpstr>
      <vt:lpstr>Παρουσίαση του PowerPoint</vt:lpstr>
      <vt:lpstr>Παρουσίαση του PowerPoint</vt:lpstr>
      <vt:lpstr>Άγνωστη άσκηση</vt:lpstr>
      <vt:lpstr>Αισθητήρες </vt:lpstr>
      <vt:lpstr>Παρουσίαση του PowerPoint</vt:lpstr>
      <vt:lpstr>Παρουσίαση του PowerPoint</vt:lpstr>
      <vt:lpstr>Εξερευνώ τον αισθητήρα χρώματος</vt:lpstr>
      <vt:lpstr>Οργανωτικά θέματα</vt:lpstr>
      <vt:lpstr>Ραντεβού την επόμενη Πέμπτη στις 6μμ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Ανθιμος</dc:creator>
  <cp:lastModifiedBy>Ανθιμος</cp:lastModifiedBy>
  <cp:revision>57</cp:revision>
  <dcterms:created xsi:type="dcterms:W3CDTF">2017-05-14T15:15:03Z</dcterms:created>
  <dcterms:modified xsi:type="dcterms:W3CDTF">2018-01-11T14:18:34Z</dcterms:modified>
</cp:coreProperties>
</file>