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329" r:id="rId3"/>
    <p:sldId id="312" r:id="rId4"/>
    <p:sldId id="313" r:id="rId5"/>
    <p:sldId id="314" r:id="rId6"/>
    <p:sldId id="315" r:id="rId7"/>
    <p:sldId id="316" r:id="rId8"/>
    <p:sldId id="288" r:id="rId9"/>
    <p:sldId id="297" r:id="rId10"/>
    <p:sldId id="289" r:id="rId11"/>
    <p:sldId id="304" r:id="rId12"/>
    <p:sldId id="293" r:id="rId13"/>
    <p:sldId id="321" r:id="rId14"/>
    <p:sldId id="299" r:id="rId15"/>
    <p:sldId id="340" r:id="rId16"/>
    <p:sldId id="290" r:id="rId17"/>
    <p:sldId id="291" r:id="rId18"/>
    <p:sldId id="303" r:id="rId19"/>
    <p:sldId id="333" r:id="rId20"/>
    <p:sldId id="322" r:id="rId21"/>
    <p:sldId id="323" r:id="rId22"/>
    <p:sldId id="324" r:id="rId23"/>
    <p:sldId id="325" r:id="rId24"/>
    <p:sldId id="332" r:id="rId25"/>
    <p:sldId id="292" r:id="rId26"/>
    <p:sldId id="294" r:id="rId27"/>
    <p:sldId id="295" r:id="rId28"/>
    <p:sldId id="296" r:id="rId29"/>
    <p:sldId id="334" r:id="rId30"/>
    <p:sldId id="339" r:id="rId31"/>
    <p:sldId id="328" r:id="rId32"/>
    <p:sldId id="336" r:id="rId33"/>
    <p:sldId id="337" r:id="rId34"/>
    <p:sldId id="338" r:id="rId35"/>
    <p:sldId id="335"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00FF"/>
    <a:srgbClr val="CC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56" autoAdjust="0"/>
  </p:normalViewPr>
  <p:slideViewPr>
    <p:cSldViewPr>
      <p:cViewPr varScale="1">
        <p:scale>
          <a:sx n="90" d="100"/>
          <a:sy n="90" d="100"/>
        </p:scale>
        <p:origin x="-22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EA4D2-4CE5-40DB-877F-A91C5560A48B}" type="doc">
      <dgm:prSet loTypeId="urn:microsoft.com/office/officeart/2005/8/layout/hProcess10#1" loCatId="picture" qsTypeId="urn:microsoft.com/office/officeart/2005/8/quickstyle/simple1" qsCatId="simple" csTypeId="urn:microsoft.com/office/officeart/2005/8/colors/colorful1#1" csCatId="colorful" phldr="1"/>
      <dgm:spPr/>
      <dgm:t>
        <a:bodyPr/>
        <a:lstStyle/>
        <a:p>
          <a:endParaRPr lang="el-GR"/>
        </a:p>
      </dgm:t>
    </dgm:pt>
    <dgm:pt modelId="{26BB73CF-DB80-41C4-9CB2-ABB05AB9294D}">
      <dgm:prSet phldrT="[Text]"/>
      <dgm:spPr/>
      <dgm:t>
        <a:bodyPr/>
        <a:lstStyle/>
        <a:p>
          <a:r>
            <a:rPr lang="el-GR" dirty="0" smtClean="0"/>
            <a:t>επιστήμη</a:t>
          </a:r>
          <a:endParaRPr lang="el-GR" dirty="0"/>
        </a:p>
      </dgm:t>
    </dgm:pt>
    <dgm:pt modelId="{3EB638FC-E639-43ED-B0A9-9AC23BEAB00D}" type="parTrans" cxnId="{80EF31D9-F3DB-45F2-84CC-3B182BE448D7}">
      <dgm:prSet/>
      <dgm:spPr/>
      <dgm:t>
        <a:bodyPr/>
        <a:lstStyle/>
        <a:p>
          <a:endParaRPr lang="el-GR"/>
        </a:p>
      </dgm:t>
    </dgm:pt>
    <dgm:pt modelId="{374908EF-36B5-480F-80C2-27237F1BC28B}" type="sibTrans" cxnId="{80EF31D9-F3DB-45F2-84CC-3B182BE448D7}">
      <dgm:prSet/>
      <dgm:spPr/>
      <dgm:t>
        <a:bodyPr/>
        <a:lstStyle/>
        <a:p>
          <a:endParaRPr lang="el-GR"/>
        </a:p>
      </dgm:t>
    </dgm:pt>
    <dgm:pt modelId="{17025415-7D15-4911-BC5A-40CF4C9DE3D8}">
      <dgm:prSet phldrT="[Text]"/>
      <dgm:spPr/>
      <dgm:t>
        <a:bodyPr/>
        <a:lstStyle/>
        <a:p>
          <a:r>
            <a:rPr lang="el-GR" dirty="0" smtClean="0"/>
            <a:t>θέματα</a:t>
          </a:r>
          <a:endParaRPr lang="el-GR" dirty="0"/>
        </a:p>
      </dgm:t>
    </dgm:pt>
    <dgm:pt modelId="{3B297BE7-BA68-4448-BAC7-1CB8973629C5}" type="parTrans" cxnId="{D3C19633-CF17-4999-AE66-A8DE821B78B9}">
      <dgm:prSet/>
      <dgm:spPr/>
      <dgm:t>
        <a:bodyPr/>
        <a:lstStyle/>
        <a:p>
          <a:endParaRPr lang="el-GR"/>
        </a:p>
      </dgm:t>
    </dgm:pt>
    <dgm:pt modelId="{ECE5966D-06EF-4682-9F11-9F0352BA63AC}" type="sibTrans" cxnId="{D3C19633-CF17-4999-AE66-A8DE821B78B9}">
      <dgm:prSet>
        <dgm:style>
          <a:lnRef idx="0">
            <a:schemeClr val="accent4"/>
          </a:lnRef>
          <a:fillRef idx="3">
            <a:schemeClr val="accent4"/>
          </a:fillRef>
          <a:effectRef idx="3">
            <a:schemeClr val="accent4"/>
          </a:effectRef>
          <a:fontRef idx="minor">
            <a:schemeClr val="lt1"/>
          </a:fontRef>
        </dgm:style>
      </dgm:prSet>
      <dgm:spPr/>
      <dgm:t>
        <a:bodyPr/>
        <a:lstStyle/>
        <a:p>
          <a:endParaRPr lang="el-GR"/>
        </a:p>
      </dgm:t>
    </dgm:pt>
    <dgm:pt modelId="{8D0FCD85-689D-4F6D-8154-9A543E3935C3}">
      <dgm:prSet phldrT="[Text]">
        <dgm:style>
          <a:lnRef idx="3">
            <a:schemeClr val="lt1"/>
          </a:lnRef>
          <a:fillRef idx="1">
            <a:schemeClr val="accent5"/>
          </a:fillRef>
          <a:effectRef idx="1">
            <a:schemeClr val="accent5"/>
          </a:effectRef>
          <a:fontRef idx="minor">
            <a:schemeClr val="lt1"/>
          </a:fontRef>
        </dgm:style>
      </dgm:prSet>
      <dgm:spPr/>
      <dgm:t>
        <a:bodyPr/>
        <a:lstStyle/>
        <a:p>
          <a:r>
            <a:rPr lang="el-GR" dirty="0" smtClean="0"/>
            <a:t>γνώση</a:t>
          </a:r>
          <a:endParaRPr lang="el-GR" dirty="0"/>
        </a:p>
      </dgm:t>
    </dgm:pt>
    <dgm:pt modelId="{9584C46D-F2C1-4078-BBFD-9EA3C486C42E}" type="sibTrans" cxnId="{6AF8C3CA-AE6F-4335-8F60-D204A6C08351}">
      <dgm:prSet/>
      <dgm:spPr/>
      <dgm:t>
        <a:bodyPr/>
        <a:lstStyle/>
        <a:p>
          <a:endParaRPr lang="el-GR"/>
        </a:p>
      </dgm:t>
    </dgm:pt>
    <dgm:pt modelId="{EF0D7569-44BC-43B1-87A5-32A7C1B4E13F}" type="parTrans" cxnId="{6AF8C3CA-AE6F-4335-8F60-D204A6C08351}">
      <dgm:prSet/>
      <dgm:spPr/>
      <dgm:t>
        <a:bodyPr/>
        <a:lstStyle/>
        <a:p>
          <a:endParaRPr lang="el-GR"/>
        </a:p>
      </dgm:t>
    </dgm:pt>
    <dgm:pt modelId="{F33B958A-ADCC-41C6-A4C2-1C329E47B496}" type="pres">
      <dgm:prSet presAssocID="{7D4EA4D2-4CE5-40DB-877F-A91C5560A48B}" presName="Name0" presStyleCnt="0">
        <dgm:presLayoutVars>
          <dgm:dir/>
          <dgm:resizeHandles val="exact"/>
        </dgm:presLayoutVars>
      </dgm:prSet>
      <dgm:spPr/>
      <dgm:t>
        <a:bodyPr/>
        <a:lstStyle/>
        <a:p>
          <a:endParaRPr lang="el-GR"/>
        </a:p>
      </dgm:t>
    </dgm:pt>
    <dgm:pt modelId="{D64674BD-1D61-4F1E-A74B-8A37BF0F4866}" type="pres">
      <dgm:prSet presAssocID="{26BB73CF-DB80-41C4-9CB2-ABB05AB9294D}" presName="composite" presStyleCnt="0"/>
      <dgm:spPr/>
    </dgm:pt>
    <dgm:pt modelId="{80B92496-1A8A-4F2C-93B7-7E16284EE0BD}" type="pres">
      <dgm:prSet presAssocID="{26BB73CF-DB80-41C4-9CB2-ABB05AB9294D}" presName="imagSh" presStyleLbl="bgImgPlace1" presStyleIdx="0" presStyleCnt="3" custScaleX="150292" custScaleY="154716" custLinFactNeighborX="28059" custLinFactNeighborY="-24768"/>
      <dgm:spPr>
        <a:blipFill>
          <a:blip xmlns:r="http://schemas.openxmlformats.org/officeDocument/2006/relationships" r:embed="rId1">
            <a:extLst>
              <a:ext uri="{28A0092B-C50C-407E-A947-70E740481C1C}">
                <a14:useLocalDpi xmlns="" xmlns:a14="http://schemas.microsoft.com/office/drawing/2010/main" val="0"/>
              </a:ext>
            </a:extLst>
          </a:blip>
          <a:srcRect/>
          <a:stretch>
            <a:fillRect t="-23000" b="-23000"/>
          </a:stretch>
        </a:blipFill>
      </dgm:spPr>
    </dgm:pt>
    <dgm:pt modelId="{067C3CD4-FC73-4FF5-9607-5239D310CB6D}" type="pres">
      <dgm:prSet presAssocID="{26BB73CF-DB80-41C4-9CB2-ABB05AB9294D}" presName="txNode" presStyleLbl="node1" presStyleIdx="0" presStyleCnt="3" custScaleY="70127" custLinFactNeighborX="43793" custLinFactNeighborY="15414">
        <dgm:presLayoutVars>
          <dgm:bulletEnabled val="1"/>
        </dgm:presLayoutVars>
      </dgm:prSet>
      <dgm:spPr/>
      <dgm:t>
        <a:bodyPr/>
        <a:lstStyle/>
        <a:p>
          <a:endParaRPr lang="el-GR"/>
        </a:p>
      </dgm:t>
    </dgm:pt>
    <dgm:pt modelId="{1E4111B2-9862-4459-BE56-90BC6093DEBA}" type="pres">
      <dgm:prSet presAssocID="{374908EF-36B5-480F-80C2-27237F1BC28B}" presName="sibTrans" presStyleLbl="sibTrans2D1" presStyleIdx="0" presStyleCnt="2"/>
      <dgm:spPr/>
      <dgm:t>
        <a:bodyPr/>
        <a:lstStyle/>
        <a:p>
          <a:endParaRPr lang="el-GR"/>
        </a:p>
      </dgm:t>
    </dgm:pt>
    <dgm:pt modelId="{97EA1876-91CD-4CEE-B829-4C959F8204E0}" type="pres">
      <dgm:prSet presAssocID="{374908EF-36B5-480F-80C2-27237F1BC28B}" presName="connTx" presStyleLbl="sibTrans2D1" presStyleIdx="0" presStyleCnt="2"/>
      <dgm:spPr/>
      <dgm:t>
        <a:bodyPr/>
        <a:lstStyle/>
        <a:p>
          <a:endParaRPr lang="el-GR"/>
        </a:p>
      </dgm:t>
    </dgm:pt>
    <dgm:pt modelId="{4BA4DEF8-6A74-4087-A01D-8D322049F593}" type="pres">
      <dgm:prSet presAssocID="{17025415-7D15-4911-BC5A-40CF4C9DE3D8}" presName="composite" presStyleCnt="0"/>
      <dgm:spPr/>
    </dgm:pt>
    <dgm:pt modelId="{6158EABF-6455-4B88-B243-F68A8CD84D51}" type="pres">
      <dgm:prSet presAssocID="{17025415-7D15-4911-BC5A-40CF4C9DE3D8}" presName="imagSh" presStyleLbl="bgImgPlace1" presStyleIdx="1" presStyleCnt="3" custScaleX="127479" custScaleY="144409" custLinFactX="56403" custLinFactNeighborX="100000" custLinFactNeighborY="-21403"/>
      <dgm:spPr>
        <a:blipFill>
          <a:blip xmlns:r="http://schemas.openxmlformats.org/officeDocument/2006/relationships" r:embed="rId2">
            <a:extLst>
              <a:ext uri="{28A0092B-C50C-407E-A947-70E740481C1C}">
                <a14:useLocalDpi xmlns="" xmlns:a14="http://schemas.microsoft.com/office/drawing/2010/main" val="0"/>
              </a:ext>
            </a:extLst>
          </a:blip>
          <a:srcRect/>
          <a:stretch>
            <a:fillRect t="-26000" b="-26000"/>
          </a:stretch>
        </a:blipFill>
      </dgm:spPr>
    </dgm:pt>
    <dgm:pt modelId="{B0A830D9-DEFF-4C02-A5C9-B0F26C139A69}" type="pres">
      <dgm:prSet presAssocID="{17025415-7D15-4911-BC5A-40CF4C9DE3D8}" presName="txNode" presStyleLbl="node1" presStyleIdx="1" presStyleCnt="3" custScaleY="64305" custLinFactNeighborX="3503" custLinFactNeighborY="4818">
        <dgm:presLayoutVars>
          <dgm:bulletEnabled val="1"/>
        </dgm:presLayoutVars>
      </dgm:prSet>
      <dgm:spPr/>
      <dgm:t>
        <a:bodyPr/>
        <a:lstStyle/>
        <a:p>
          <a:endParaRPr lang="el-GR"/>
        </a:p>
      </dgm:t>
    </dgm:pt>
    <dgm:pt modelId="{563A0816-DBE5-4703-A3E5-C55A8D87B316}" type="pres">
      <dgm:prSet presAssocID="{ECE5966D-06EF-4682-9F11-9F0352BA63AC}" presName="sibTrans" presStyleLbl="sibTrans2D1" presStyleIdx="1" presStyleCnt="2" custAng="13240146" custScaleX="260593" custScaleY="73167" custLinFactX="-629277" custLinFactNeighborX="-700000" custLinFactNeighborY="-37568"/>
      <dgm:spPr/>
      <dgm:t>
        <a:bodyPr/>
        <a:lstStyle/>
        <a:p>
          <a:endParaRPr lang="el-GR"/>
        </a:p>
      </dgm:t>
    </dgm:pt>
    <dgm:pt modelId="{0C0F19C1-9716-481E-8096-19F157BEE3B8}" type="pres">
      <dgm:prSet presAssocID="{ECE5966D-06EF-4682-9F11-9F0352BA63AC}" presName="connTx" presStyleLbl="sibTrans2D1" presStyleIdx="1" presStyleCnt="2"/>
      <dgm:spPr/>
      <dgm:t>
        <a:bodyPr/>
        <a:lstStyle/>
        <a:p>
          <a:endParaRPr lang="el-GR"/>
        </a:p>
      </dgm:t>
    </dgm:pt>
    <dgm:pt modelId="{D8449455-E7CA-407D-9816-68611CBA9029}" type="pres">
      <dgm:prSet presAssocID="{8D0FCD85-689D-4F6D-8154-9A543E3935C3}" presName="composite" presStyleCnt="0"/>
      <dgm:spPr/>
    </dgm:pt>
    <dgm:pt modelId="{1151BAEE-A59D-471A-A294-A50B8B577DB5}" type="pres">
      <dgm:prSet presAssocID="{8D0FCD85-689D-4F6D-8154-9A543E3935C3}" presName="imagSh" presStyleLbl="bgImgPlace1" presStyleIdx="2" presStyleCnt="3" custScaleX="109109" custScaleY="115334" custLinFactX="-50979" custLinFactNeighborX="-100000" custLinFactNeighborY="-26134"/>
      <dgm:spPr>
        <a:blipFill>
          <a:blip xmlns:r="http://schemas.openxmlformats.org/officeDocument/2006/relationships" r:embed="rId3">
            <a:extLst>
              <a:ext uri="{28A0092B-C50C-407E-A947-70E740481C1C}">
                <a14:useLocalDpi xmlns="" xmlns:a14="http://schemas.microsoft.com/office/drawing/2010/main" val="0"/>
              </a:ext>
            </a:extLst>
          </a:blip>
          <a:srcRect/>
          <a:stretch>
            <a:fillRect t="-17000" b="-17000"/>
          </a:stretch>
        </a:blipFill>
      </dgm:spPr>
    </dgm:pt>
    <dgm:pt modelId="{7EEF23D7-FB86-4C87-82ED-E53479526ADE}" type="pres">
      <dgm:prSet presAssocID="{8D0FCD85-689D-4F6D-8154-9A543E3935C3}" presName="txNode" presStyleLbl="node1" presStyleIdx="2" presStyleCnt="3" custScaleY="72596" custLinFactNeighborX="-38141" custLinFactNeighborY="30100">
        <dgm:presLayoutVars>
          <dgm:bulletEnabled val="1"/>
        </dgm:presLayoutVars>
      </dgm:prSet>
      <dgm:spPr/>
      <dgm:t>
        <a:bodyPr/>
        <a:lstStyle/>
        <a:p>
          <a:endParaRPr lang="el-GR"/>
        </a:p>
      </dgm:t>
    </dgm:pt>
  </dgm:ptLst>
  <dgm:cxnLst>
    <dgm:cxn modelId="{E816D61A-D95C-402D-B409-1C81AD305E90}" type="presOf" srcId="{7D4EA4D2-4CE5-40DB-877F-A91C5560A48B}" destId="{F33B958A-ADCC-41C6-A4C2-1C329E47B496}" srcOrd="0" destOrd="0" presId="urn:microsoft.com/office/officeart/2005/8/layout/hProcess10#1"/>
    <dgm:cxn modelId="{80EF31D9-F3DB-45F2-84CC-3B182BE448D7}" srcId="{7D4EA4D2-4CE5-40DB-877F-A91C5560A48B}" destId="{26BB73CF-DB80-41C4-9CB2-ABB05AB9294D}" srcOrd="0" destOrd="0" parTransId="{3EB638FC-E639-43ED-B0A9-9AC23BEAB00D}" sibTransId="{374908EF-36B5-480F-80C2-27237F1BC28B}"/>
    <dgm:cxn modelId="{7AC7F963-B2F9-4401-8B30-50A2DDC1FD9A}" type="presOf" srcId="{8D0FCD85-689D-4F6D-8154-9A543E3935C3}" destId="{7EEF23D7-FB86-4C87-82ED-E53479526ADE}" srcOrd="0" destOrd="0" presId="urn:microsoft.com/office/officeart/2005/8/layout/hProcess10#1"/>
    <dgm:cxn modelId="{8D676092-5E08-4484-B428-4658695892D6}" type="presOf" srcId="{ECE5966D-06EF-4682-9F11-9F0352BA63AC}" destId="{0C0F19C1-9716-481E-8096-19F157BEE3B8}" srcOrd="1" destOrd="0" presId="urn:microsoft.com/office/officeart/2005/8/layout/hProcess10#1"/>
    <dgm:cxn modelId="{7561EE2C-DE01-4239-8C66-4EAB7FFC6F2A}" type="presOf" srcId="{374908EF-36B5-480F-80C2-27237F1BC28B}" destId="{1E4111B2-9862-4459-BE56-90BC6093DEBA}" srcOrd="0" destOrd="0" presId="urn:microsoft.com/office/officeart/2005/8/layout/hProcess10#1"/>
    <dgm:cxn modelId="{2AB11C69-321F-4E97-A583-5EDDB5759047}" type="presOf" srcId="{26BB73CF-DB80-41C4-9CB2-ABB05AB9294D}" destId="{067C3CD4-FC73-4FF5-9607-5239D310CB6D}" srcOrd="0" destOrd="0" presId="urn:microsoft.com/office/officeart/2005/8/layout/hProcess10#1"/>
    <dgm:cxn modelId="{6AF8C3CA-AE6F-4335-8F60-D204A6C08351}" srcId="{7D4EA4D2-4CE5-40DB-877F-A91C5560A48B}" destId="{8D0FCD85-689D-4F6D-8154-9A543E3935C3}" srcOrd="2" destOrd="0" parTransId="{EF0D7569-44BC-43B1-87A5-32A7C1B4E13F}" sibTransId="{9584C46D-F2C1-4078-BBFD-9EA3C486C42E}"/>
    <dgm:cxn modelId="{E79062B9-4F0E-4192-923C-ED8D80112559}" type="presOf" srcId="{17025415-7D15-4911-BC5A-40CF4C9DE3D8}" destId="{B0A830D9-DEFF-4C02-A5C9-B0F26C139A69}" srcOrd="0" destOrd="0" presId="urn:microsoft.com/office/officeart/2005/8/layout/hProcess10#1"/>
    <dgm:cxn modelId="{D3C19633-CF17-4999-AE66-A8DE821B78B9}" srcId="{7D4EA4D2-4CE5-40DB-877F-A91C5560A48B}" destId="{17025415-7D15-4911-BC5A-40CF4C9DE3D8}" srcOrd="1" destOrd="0" parTransId="{3B297BE7-BA68-4448-BAC7-1CB8973629C5}" sibTransId="{ECE5966D-06EF-4682-9F11-9F0352BA63AC}"/>
    <dgm:cxn modelId="{BBB6E8DF-69FC-4DDF-99B3-5BD29D0C70CD}" type="presOf" srcId="{374908EF-36B5-480F-80C2-27237F1BC28B}" destId="{97EA1876-91CD-4CEE-B829-4C959F8204E0}" srcOrd="1" destOrd="0" presId="urn:microsoft.com/office/officeart/2005/8/layout/hProcess10#1"/>
    <dgm:cxn modelId="{ECBACB6C-D375-478E-A4E0-C50D5E82598A}" type="presOf" srcId="{ECE5966D-06EF-4682-9F11-9F0352BA63AC}" destId="{563A0816-DBE5-4703-A3E5-C55A8D87B316}" srcOrd="0" destOrd="0" presId="urn:microsoft.com/office/officeart/2005/8/layout/hProcess10#1"/>
    <dgm:cxn modelId="{451F7B55-F9CF-4438-8713-E5EB80F1DB02}" type="presParOf" srcId="{F33B958A-ADCC-41C6-A4C2-1C329E47B496}" destId="{D64674BD-1D61-4F1E-A74B-8A37BF0F4866}" srcOrd="0" destOrd="0" presId="urn:microsoft.com/office/officeart/2005/8/layout/hProcess10#1"/>
    <dgm:cxn modelId="{8C6A7BF0-5EE4-45A7-8D02-58E3082D363E}" type="presParOf" srcId="{D64674BD-1D61-4F1E-A74B-8A37BF0F4866}" destId="{80B92496-1A8A-4F2C-93B7-7E16284EE0BD}" srcOrd="0" destOrd="0" presId="urn:microsoft.com/office/officeart/2005/8/layout/hProcess10#1"/>
    <dgm:cxn modelId="{AF75246E-BEB4-4DD8-ADD7-FAA174A761A0}" type="presParOf" srcId="{D64674BD-1D61-4F1E-A74B-8A37BF0F4866}" destId="{067C3CD4-FC73-4FF5-9607-5239D310CB6D}" srcOrd="1" destOrd="0" presId="urn:microsoft.com/office/officeart/2005/8/layout/hProcess10#1"/>
    <dgm:cxn modelId="{C6CA30FA-188F-4C22-95DF-7EE9F8F5D6E6}" type="presParOf" srcId="{F33B958A-ADCC-41C6-A4C2-1C329E47B496}" destId="{1E4111B2-9862-4459-BE56-90BC6093DEBA}" srcOrd="1" destOrd="0" presId="urn:microsoft.com/office/officeart/2005/8/layout/hProcess10#1"/>
    <dgm:cxn modelId="{4C31876D-1E90-422E-AC79-28AE80762DFC}" type="presParOf" srcId="{1E4111B2-9862-4459-BE56-90BC6093DEBA}" destId="{97EA1876-91CD-4CEE-B829-4C959F8204E0}" srcOrd="0" destOrd="0" presId="urn:microsoft.com/office/officeart/2005/8/layout/hProcess10#1"/>
    <dgm:cxn modelId="{78BDC9F9-E2BC-4B9E-B60E-010880DBF932}" type="presParOf" srcId="{F33B958A-ADCC-41C6-A4C2-1C329E47B496}" destId="{4BA4DEF8-6A74-4087-A01D-8D322049F593}" srcOrd="2" destOrd="0" presId="urn:microsoft.com/office/officeart/2005/8/layout/hProcess10#1"/>
    <dgm:cxn modelId="{36455F69-C5F9-4E3B-BF54-CA8C4142DF8B}" type="presParOf" srcId="{4BA4DEF8-6A74-4087-A01D-8D322049F593}" destId="{6158EABF-6455-4B88-B243-F68A8CD84D51}" srcOrd="0" destOrd="0" presId="urn:microsoft.com/office/officeart/2005/8/layout/hProcess10#1"/>
    <dgm:cxn modelId="{242AFF30-7AD6-4C50-BD27-8EB9F6A4ED18}" type="presParOf" srcId="{4BA4DEF8-6A74-4087-A01D-8D322049F593}" destId="{B0A830D9-DEFF-4C02-A5C9-B0F26C139A69}" srcOrd="1" destOrd="0" presId="urn:microsoft.com/office/officeart/2005/8/layout/hProcess10#1"/>
    <dgm:cxn modelId="{5C5A0A83-531E-48F0-9BD0-908A817ADA13}" type="presParOf" srcId="{F33B958A-ADCC-41C6-A4C2-1C329E47B496}" destId="{563A0816-DBE5-4703-A3E5-C55A8D87B316}" srcOrd="3" destOrd="0" presId="urn:microsoft.com/office/officeart/2005/8/layout/hProcess10#1"/>
    <dgm:cxn modelId="{9548F2BE-43D4-4E49-B210-510532768803}" type="presParOf" srcId="{563A0816-DBE5-4703-A3E5-C55A8D87B316}" destId="{0C0F19C1-9716-481E-8096-19F157BEE3B8}" srcOrd="0" destOrd="0" presId="urn:microsoft.com/office/officeart/2005/8/layout/hProcess10#1"/>
    <dgm:cxn modelId="{55988C02-0192-4DFC-BD79-01E620245DA8}" type="presParOf" srcId="{F33B958A-ADCC-41C6-A4C2-1C329E47B496}" destId="{D8449455-E7CA-407D-9816-68611CBA9029}" srcOrd="4" destOrd="0" presId="urn:microsoft.com/office/officeart/2005/8/layout/hProcess10#1"/>
    <dgm:cxn modelId="{7D1AFF89-1481-4EB8-87FC-92C359598EA1}" type="presParOf" srcId="{D8449455-E7CA-407D-9816-68611CBA9029}" destId="{1151BAEE-A59D-471A-A294-A50B8B577DB5}" srcOrd="0" destOrd="0" presId="urn:microsoft.com/office/officeart/2005/8/layout/hProcess10#1"/>
    <dgm:cxn modelId="{70EF5DA2-8313-403C-A5B3-11E4BE5738F7}" type="presParOf" srcId="{D8449455-E7CA-407D-9816-68611CBA9029}" destId="{7EEF23D7-FB86-4C87-82ED-E53479526ADE}"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B92496-1A8A-4F2C-93B7-7E16284EE0BD}">
      <dsp:nvSpPr>
        <dsp:cNvPr id="0" name=""/>
        <dsp:cNvSpPr/>
      </dsp:nvSpPr>
      <dsp:spPr>
        <a:xfrm>
          <a:off x="482549" y="484689"/>
          <a:ext cx="2583902" cy="2659962"/>
        </a:xfrm>
        <a:prstGeom prst="roundRect">
          <a:avLst>
            <a:gd name="adj" fmla="val 10000"/>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7C3CD4-FC73-4FF5-9607-5239D310CB6D}">
      <dsp:nvSpPr>
        <dsp:cNvPr id="0" name=""/>
        <dsp:cNvSpPr/>
      </dsp:nvSpPr>
      <dsp:spPr>
        <a:xfrm>
          <a:off x="1465259" y="2934224"/>
          <a:ext cx="1719255" cy="12056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kern="1200" dirty="0" smtClean="0"/>
            <a:t>επιστήμη</a:t>
          </a:r>
          <a:endParaRPr lang="el-GR" sz="2900" kern="1200" dirty="0"/>
        </a:p>
      </dsp:txBody>
      <dsp:txXfrm>
        <a:off x="1465259" y="2934224"/>
        <a:ext cx="1719255" cy="1205661"/>
      </dsp:txXfrm>
    </dsp:sp>
    <dsp:sp modelId="{1E4111B2-9862-4459-BE56-90BC6093DEBA}">
      <dsp:nvSpPr>
        <dsp:cNvPr id="0" name=""/>
        <dsp:cNvSpPr/>
      </dsp:nvSpPr>
      <dsp:spPr>
        <a:xfrm rot="25208">
          <a:off x="4071943" y="1628648"/>
          <a:ext cx="1005532" cy="41311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l-GR" sz="1700" kern="1200"/>
        </a:p>
      </dsp:txBody>
      <dsp:txXfrm rot="25208">
        <a:off x="4071943" y="1628648"/>
        <a:ext cx="1005532" cy="413113"/>
      </dsp:txXfrm>
    </dsp:sp>
    <dsp:sp modelId="{6158EABF-6455-4B88-B243-F68A8CD84D51}">
      <dsp:nvSpPr>
        <dsp:cNvPr id="0" name=""/>
        <dsp:cNvSpPr/>
      </dsp:nvSpPr>
      <dsp:spPr>
        <a:xfrm>
          <a:off x="5939323" y="611867"/>
          <a:ext cx="2191689" cy="2482759"/>
        </a:xfrm>
        <a:prstGeom prst="roundRect">
          <a:avLst>
            <a:gd name="adj" fmla="val 10000"/>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830D9-DEFF-4C02-A5C9-B0F26C139A69}">
      <dsp:nvSpPr>
        <dsp:cNvPr id="0" name=""/>
        <dsp:cNvSpPr/>
      </dsp:nvSpPr>
      <dsp:spPr>
        <a:xfrm>
          <a:off x="3826678" y="2782822"/>
          <a:ext cx="1719255" cy="11055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kern="1200" dirty="0" smtClean="0"/>
            <a:t>θέματα</a:t>
          </a:r>
          <a:endParaRPr lang="el-GR" sz="2900" kern="1200" dirty="0"/>
        </a:p>
      </dsp:txBody>
      <dsp:txXfrm>
        <a:off x="3826678" y="2782822"/>
        <a:ext cx="1719255" cy="1105566"/>
      </dsp:txXfrm>
    </dsp:sp>
    <dsp:sp modelId="{563A0816-DBE5-4703-A3E5-C55A8D87B316}">
      <dsp:nvSpPr>
        <dsp:cNvPr id="0" name=""/>
        <dsp:cNvSpPr/>
      </dsp:nvSpPr>
      <dsp:spPr>
        <a:xfrm rot="2766497">
          <a:off x="3070536" y="1417220"/>
          <a:ext cx="464657" cy="302262"/>
        </a:xfrm>
        <a:prstGeom prst="rightArrow">
          <a:avLst>
            <a:gd name="adj1" fmla="val 60000"/>
            <a:gd name="adj2" fmla="val 5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rot="2766497">
        <a:off x="3070536" y="1417220"/>
        <a:ext cx="464657" cy="302262"/>
      </dsp:txXfrm>
    </dsp:sp>
    <dsp:sp modelId="{1151BAEE-A59D-471A-A294-A50B8B577DB5}">
      <dsp:nvSpPr>
        <dsp:cNvPr id="0" name=""/>
        <dsp:cNvSpPr/>
      </dsp:nvSpPr>
      <dsp:spPr>
        <a:xfrm>
          <a:off x="3556305" y="619861"/>
          <a:ext cx="1875862" cy="1982885"/>
        </a:xfrm>
        <a:prstGeom prst="roundRect">
          <a:avLst>
            <a:gd name="adj" fmla="val 10000"/>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F23D7-FB86-4C87-82ED-E53479526ADE}">
      <dsp:nvSpPr>
        <dsp:cNvPr id="0" name=""/>
        <dsp:cNvSpPr/>
      </dsp:nvSpPr>
      <dsp:spPr>
        <a:xfrm>
          <a:off x="5854460" y="2985608"/>
          <a:ext cx="1719255" cy="1248110"/>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l-GR" sz="2900" kern="1200" dirty="0" smtClean="0"/>
            <a:t>γνώση</a:t>
          </a:r>
          <a:endParaRPr lang="el-GR" sz="2900" kern="1200" dirty="0"/>
        </a:p>
      </dsp:txBody>
      <dsp:txXfrm>
        <a:off x="5854460" y="2985608"/>
        <a:ext cx="1719255" cy="12481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44078"/>
            <a:ext cx="8386233" cy="1432322"/>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838201" y="1905000"/>
            <a:ext cx="3901017" cy="4191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942418" y="1905000"/>
            <a:ext cx="3903133" cy="203835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942418" y="4057650"/>
            <a:ext cx="3903133" cy="203835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838201" y="6244829"/>
            <a:ext cx="1902884"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429000" y="6244829"/>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938434" y="6244829"/>
            <a:ext cx="1900767" cy="476250"/>
          </a:xfrm>
        </p:spPr>
        <p:txBody>
          <a:bodyPr/>
          <a:lstStyle>
            <a:lvl1pPr>
              <a:defRPr/>
            </a:lvl1pPr>
          </a:lstStyle>
          <a:p>
            <a:fld id="{9DDBAD3F-7E3E-4272-9943-E0264E5732CE}" type="slidenum">
              <a:rPr lang="el-GR"/>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1/11/2017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blip>
          <a:srcRect/>
          <a:stretch>
            <a:fillRect l="-9000" t="-8000" r="-9000" b="-16000"/>
          </a:stretch>
        </a:blipFill>
        <a:effectLst/>
      </p:bgPr>
    </p:bg>
    <p:spTree>
      <p:nvGrpSpPr>
        <p:cNvPr id="1" name=""/>
        <p:cNvGrpSpPr/>
        <p:nvPr/>
      </p:nvGrpSpPr>
      <p:grpSpPr>
        <a:xfrm>
          <a:off x="0" y="0"/>
          <a:ext cx="0" cy="0"/>
          <a:chOff x="0" y="0"/>
          <a:chExt cx="0" cy="0"/>
        </a:xfrm>
      </p:grpSpPr>
      <p:sp>
        <p:nvSpPr>
          <p:cNvPr id="3" name="Rectangle 2"/>
          <p:cNvSpPr/>
          <p:nvPr/>
        </p:nvSpPr>
        <p:spPr>
          <a:xfrm>
            <a:off x="2567517" y="3800437"/>
            <a:ext cx="57700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solidFill>
                    <a:schemeClr val="tx1"/>
                  </a:solidFill>
                </a:ln>
                <a:solidFill>
                  <a:srgbClr val="FFFF00"/>
                </a:solidFill>
                <a:effectLst>
                  <a:outerShdw blurRad="50800" dist="39000" dir="5460000" algn="tl">
                    <a:srgbClr val="000000">
                      <a:alpha val="38000"/>
                    </a:srgbClr>
                  </a:outerShdw>
                </a:effectLst>
              </a:rPr>
              <a:t>ΔΙΑΘΕΜΑΤΙΚΟΤΗΤΑ</a:t>
            </a:r>
          </a:p>
        </p:txBody>
      </p:sp>
      <p:sp>
        <p:nvSpPr>
          <p:cNvPr id="6" name="Rectangle 5"/>
          <p:cNvSpPr/>
          <p:nvPr/>
        </p:nvSpPr>
        <p:spPr>
          <a:xfrm>
            <a:off x="467544" y="1976066"/>
            <a:ext cx="6844952" cy="923330"/>
          </a:xfrm>
          <a:prstGeom prst="rect">
            <a:avLst/>
          </a:prstGeom>
          <a:noFill/>
        </p:spPr>
        <p:txBody>
          <a:bodyPr wrap="none" lIns="91440" tIns="45720" rIns="91440" bIns="45720">
            <a:spAutoFit/>
          </a:bodyPr>
          <a:lstStyle/>
          <a:p>
            <a:pPr algn="ctr"/>
            <a:r>
              <a:rPr lang="el-GR" sz="5400" b="1" dirty="0" smtClean="0">
                <a:ln w="18415" cmpd="sng">
                  <a:solidFill>
                    <a:schemeClr val="tx1"/>
                  </a:solidFill>
                  <a:prstDash val="solid"/>
                </a:ln>
                <a:solidFill>
                  <a:schemeClr val="bg1"/>
                </a:solidFill>
                <a:effectLst>
                  <a:outerShdw blurRad="63500" dir="3600000" algn="tl" rotWithShape="0">
                    <a:srgbClr val="000000">
                      <a:alpha val="70000"/>
                    </a:srgbClr>
                  </a:outerShdw>
                </a:effectLst>
              </a:rPr>
              <a:t>ΔΙΕΠΙΣΤΗΜΟΝΙΚΟΤΗΤΑ</a:t>
            </a:r>
            <a:endParaRPr lang="en-US" sz="5400" b="1" dirty="0">
              <a:ln w="18415" cmpd="sng">
                <a:solidFill>
                  <a:schemeClr val="tx1"/>
                </a:solidFill>
                <a:prstDash val="solid"/>
              </a:ln>
              <a:solidFill>
                <a:schemeClr val="bg1"/>
              </a:solidFill>
              <a:effectLst>
                <a:outerShdw blurRad="63500" dir="3600000" algn="tl" rotWithShape="0">
                  <a:srgbClr val="000000">
                    <a:alpha val="70000"/>
                  </a:srgbClr>
                </a:outerShdw>
              </a:effectLst>
            </a:endParaRPr>
          </a:p>
        </p:txBody>
      </p:sp>
      <p:sp>
        <p:nvSpPr>
          <p:cNvPr id="8" name="Rectangle 7"/>
          <p:cNvSpPr/>
          <p:nvPr/>
        </p:nvSpPr>
        <p:spPr>
          <a:xfrm>
            <a:off x="24245" y="6274584"/>
            <a:ext cx="2398204" cy="400110"/>
          </a:xfrm>
          <a:prstGeom prst="rect">
            <a:avLst/>
          </a:prstGeom>
        </p:spPr>
        <p:txBody>
          <a:bodyPr wrap="square">
            <a:spAutoFit/>
          </a:bodyPr>
          <a:lstStyle/>
          <a:p>
            <a:r>
              <a:rPr lang="el-GR" sz="2000" b="1" dirty="0">
                <a:solidFill>
                  <a:schemeClr val="bg1"/>
                </a:solidFill>
              </a:rPr>
              <a:t>Ιωάννης  Ε. </a:t>
            </a:r>
            <a:r>
              <a:rPr lang="el-GR" sz="2000" b="1" dirty="0" smtClean="0">
                <a:solidFill>
                  <a:schemeClr val="bg1"/>
                </a:solidFill>
              </a:rPr>
              <a:t>Βρεττός</a:t>
            </a:r>
            <a:endParaRPr lang="el-GR" sz="2000"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16000">
              <a:srgbClr val="7D8496"/>
            </a:gs>
            <a:gs pos="47000">
              <a:srgbClr val="E6E6E6"/>
            </a:gs>
            <a:gs pos="83000">
              <a:schemeClr val="bg1">
                <a:lumMod val="75000"/>
              </a:schemeClr>
            </a:gs>
            <a:gs pos="100000">
              <a:srgbClr val="E6E6E6"/>
            </a:gs>
          </a:gsLst>
          <a:lin ang="13500000" scaled="1"/>
          <a:tileRect/>
        </a:gradFill>
        <a:effectLst/>
      </p:bgPr>
    </p:bg>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1B20BB1E-25A5-4D41-A818-373DB8056E0E}" type="slidenum">
              <a:rPr lang="el-GR"/>
              <a:pPr>
                <a:defRPr/>
              </a:pPr>
              <a:t>10</a:t>
            </a:fld>
            <a:endParaRPr lang="el-GR"/>
          </a:p>
        </p:txBody>
      </p:sp>
      <p:sp>
        <p:nvSpPr>
          <p:cNvPr id="106500" name="Rectangle 3"/>
          <p:cNvSpPr>
            <a:spLocks noGrp="1" noChangeArrowheads="1"/>
          </p:cNvSpPr>
          <p:nvPr>
            <p:ph type="body" idx="1"/>
          </p:nvPr>
        </p:nvSpPr>
        <p:spPr>
          <a:xfrm>
            <a:off x="457200" y="1052513"/>
            <a:ext cx="8229600" cy="5073650"/>
          </a:xfrm>
        </p:spPr>
        <p:txBody>
          <a:bodyPr/>
          <a:lstStyle/>
          <a:p>
            <a:pPr algn="just"/>
            <a:r>
              <a:rPr lang="el-GR" dirty="0" smtClean="0"/>
              <a:t>Στο Δ.Ε.Π.Π.Σ. διατηρούνται τα </a:t>
            </a:r>
            <a:r>
              <a:rPr lang="el-GR" u="sng" dirty="0" smtClean="0"/>
              <a:t>διακριτά μαθήματα</a:t>
            </a:r>
            <a:r>
              <a:rPr lang="el-GR" dirty="0" smtClean="0"/>
              <a:t>, αλλά ταυτόχρονα προωθούνται ποικίλοι τρόποι </a:t>
            </a:r>
            <a:r>
              <a:rPr lang="el-GR" u="sng" dirty="0" smtClean="0"/>
              <a:t>συσχέτισης της γνώσης</a:t>
            </a:r>
            <a:r>
              <a:rPr lang="el-GR" dirty="0" smtClean="0"/>
              <a:t> σε δυο άξονες διαθεματικότητας, τον κατακόρυφο και τον οριζόντιο άξονα, όπως εξάλλου  υποδηλώνεται και από τον προσδιορισμό του Πλαισίου Προγράμματος Σπουδών ως διαθεματικού (=οριζόντιος άξονας) και Ενιαίου (= κατακόρυφος άξονας) </a:t>
            </a:r>
            <a:r>
              <a:rPr lang="el-GR" sz="2000" dirty="0" smtClean="0"/>
              <a:t>(ΦΕΚ 303/2003,3736)</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4000" r="-14000"/>
          </a:stretch>
        </a:blipFill>
        <a:effectLst/>
      </p:bgPr>
    </p:bg>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870CE6DB-BE4C-4D27-8E2E-EC3A4886E3C5}" type="slidenum">
              <a:rPr lang="el-GR"/>
              <a:pPr>
                <a:defRPr/>
              </a:pPr>
              <a:t>11</a:t>
            </a:fld>
            <a:endParaRPr lang="el-GR"/>
          </a:p>
        </p:txBody>
      </p:sp>
      <p:sp>
        <p:nvSpPr>
          <p:cNvPr id="87044" name="Rectangle 3"/>
          <p:cNvSpPr>
            <a:spLocks noGrp="1" noChangeArrowheads="1"/>
          </p:cNvSpPr>
          <p:nvPr>
            <p:ph type="body" idx="1"/>
          </p:nvPr>
        </p:nvSpPr>
        <p:spPr>
          <a:xfrm>
            <a:off x="457200" y="1125538"/>
            <a:ext cx="8229600" cy="5000625"/>
          </a:xfrm>
        </p:spPr>
        <p:txBody>
          <a:bodyPr>
            <a:normAutofit/>
          </a:bodyPr>
          <a:lstStyle/>
          <a:p>
            <a:pPr algn="just"/>
            <a:r>
              <a:rPr lang="el-GR" dirty="0" smtClean="0"/>
              <a:t>Αν και τα ΑΠΣ ονομάζονται διαθεματικά η διαθεματικότητα είναι μόνο συμπληρωματική, αφού κυριαρχεί η αρχή της διατήρησης των διακριτών μαθημάτων. Σε όλα τα μαθήματα όμως προτείνονται διεπιστημονικές συγκλίσεις.</a:t>
            </a:r>
          </a:p>
          <a:p>
            <a:pPr algn="just">
              <a:buFont typeface="Wingdings" panose="05000000000000000000" pitchFamily="2" charset="2"/>
              <a:buChar char="Ø"/>
            </a:pPr>
            <a:r>
              <a:rPr lang="el-GR" dirty="0" smtClean="0"/>
              <a:t>Έτσι ο όρος </a:t>
            </a:r>
            <a:r>
              <a:rPr lang="el-GR" dirty="0" err="1" smtClean="0">
                <a:effectLst>
                  <a:glow rad="228600">
                    <a:schemeClr val="accent5">
                      <a:satMod val="175000"/>
                      <a:alpha val="40000"/>
                    </a:schemeClr>
                  </a:glow>
                </a:effectLst>
              </a:rPr>
              <a:t>διαθεματικός</a:t>
            </a:r>
            <a:r>
              <a:rPr lang="el-GR" dirty="0" smtClean="0">
                <a:effectLst>
                  <a:glow rad="228600">
                    <a:schemeClr val="accent5">
                      <a:satMod val="175000"/>
                      <a:alpha val="40000"/>
                    </a:schemeClr>
                  </a:glow>
                </a:effectLst>
              </a:rPr>
              <a:t>/διαθεματικότητα</a:t>
            </a:r>
            <a:r>
              <a:rPr lang="el-GR" dirty="0" smtClean="0"/>
              <a:t> είναι κατ’ </a:t>
            </a:r>
            <a:r>
              <a:rPr lang="el-GR" dirty="0" err="1" smtClean="0"/>
              <a:t>επίφασιν</a:t>
            </a:r>
            <a:r>
              <a:rPr lang="el-GR" dirty="0" smtClean="0"/>
              <a:t> και αντιστοιχεί μόνο στα σχέδια εργασίας. </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2000" b="-2000"/>
          </a:stretch>
        </a:blipFill>
        <a:effectLst/>
      </p:bgPr>
    </p:bg>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normAutofit fontScale="90000"/>
          </a:bodyPr>
          <a:lstStyle/>
          <a:p>
            <a:r>
              <a:rPr lang="el-GR" dirty="0" smtClean="0"/>
              <a:t>Διεπιστημονική προσέγγιση</a:t>
            </a:r>
            <a:r>
              <a:rPr lang="el-GR" dirty="0"/>
              <a:t/>
            </a:r>
            <a:br>
              <a:rPr lang="el-GR" dirty="0"/>
            </a:br>
            <a:endParaRPr lang="el-GR" dirty="0"/>
          </a:p>
        </p:txBody>
      </p:sp>
      <p:sp>
        <p:nvSpPr>
          <p:cNvPr id="9221" name="Rectangle 5"/>
          <p:cNvSpPr>
            <a:spLocks noGrp="1" noRot="1" noChangeArrowheads="1"/>
          </p:cNvSpPr>
          <p:nvPr>
            <p:ph type="body" idx="1"/>
          </p:nvPr>
        </p:nvSpPr>
        <p:spPr>
          <a:xfrm>
            <a:off x="457200" y="2204864"/>
            <a:ext cx="8229600" cy="3921299"/>
          </a:xfrm>
        </p:spPr>
        <p:txBody>
          <a:bodyPr/>
          <a:lstStyle/>
          <a:p>
            <a:pPr algn="just"/>
            <a:r>
              <a:rPr lang="el-GR" b="1" dirty="0"/>
              <a:t>διατηρεί τα διακριτά </a:t>
            </a:r>
            <a:r>
              <a:rPr lang="el-GR" b="1" dirty="0" smtClean="0"/>
              <a:t>μαθήματα</a:t>
            </a:r>
            <a:r>
              <a:rPr lang="el-GR" b="1" dirty="0"/>
              <a:t>, αναζητά όμως τρόπους σύμπραξης και συσχέτισης μεταξύ του περιεχομένου διαφορετικών μαθημάτων προκειμένου να αποκαταστήσει </a:t>
            </a:r>
          </a:p>
          <a:p>
            <a:pPr algn="just">
              <a:buFont typeface="Wingdings" pitchFamily="2" charset="2"/>
              <a:buNone/>
            </a:pPr>
            <a:r>
              <a:rPr lang="el-GR" b="1" dirty="0"/>
              <a:t>	την εσωτερική ενότητα της </a:t>
            </a:r>
            <a:r>
              <a:rPr lang="el-GR" b="1" dirty="0" smtClean="0"/>
              <a:t>γνώσης </a:t>
            </a:r>
            <a:r>
              <a:rPr lang="el-GR" b="1" dirty="0"/>
              <a:t>και την ολιστική </a:t>
            </a:r>
            <a:r>
              <a:rPr lang="el-GR" b="1" dirty="0" smtClean="0"/>
              <a:t>θεώρηση </a:t>
            </a:r>
            <a:r>
              <a:rPr lang="el-GR" b="1" dirty="0"/>
              <a:t>του κόσμου. </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l-GR" sz="4000" b="1" dirty="0" smtClean="0">
                <a:solidFill>
                  <a:srgbClr val="6600FF"/>
                </a:solidFill>
              </a:rPr>
              <a:t>Διεπιστημονική Διδασκαλία</a:t>
            </a:r>
            <a:r>
              <a:rPr lang="el-GR" sz="4000" dirty="0" smtClean="0"/>
              <a:t/>
            </a:r>
            <a:br>
              <a:rPr lang="el-GR" sz="4000" dirty="0" smtClean="0"/>
            </a:br>
            <a:r>
              <a:rPr lang="el-GR" sz="4000" i="1" dirty="0" smtClean="0"/>
              <a:t>Δύο μορφές</a:t>
            </a:r>
            <a:r>
              <a:rPr lang="el-GR" sz="4000" dirty="0" smtClean="0"/>
              <a:t>:</a:t>
            </a:r>
          </a:p>
        </p:txBody>
      </p:sp>
      <p:sp>
        <p:nvSpPr>
          <p:cNvPr id="27651" name="Rectangle 3"/>
          <p:cNvSpPr>
            <a:spLocks noGrp="1" noChangeArrowheads="1"/>
          </p:cNvSpPr>
          <p:nvPr>
            <p:ph type="body" idx="1"/>
          </p:nvPr>
        </p:nvSpPr>
        <p:spPr/>
        <p:txBody>
          <a:bodyPr/>
          <a:lstStyle/>
          <a:p>
            <a:pPr algn="just" eaLnBrk="1" hangingPunct="1"/>
            <a:r>
              <a:rPr lang="el-GR" dirty="0" smtClean="0"/>
              <a:t>Κατά τη διδασκαλία ενός μαθήματος συνδέονται γνώσεις  από άλλα μαθήματα και γνωστικές περιοχές. Διατηρούνται οι διαχωριστικές γραμμές μεταξύ των μαθημάτων.</a:t>
            </a:r>
          </a:p>
          <a:p>
            <a:pPr algn="just" eaLnBrk="1" hangingPunct="1"/>
            <a:r>
              <a:rPr lang="el-GR" dirty="0" smtClean="0"/>
              <a:t>Σχεδιασμένος συνδυασμός (σε επίπεδο σύνταξης του ΑΠ) γνώσεων από διάφορα μαθήματα.</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8000" t="-3000" r="-18000"/>
          </a:stretch>
        </a:blipFill>
        <a:effectLst/>
      </p:bgPr>
    </p:bg>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CE070A08-CC52-4276-860A-E1AB65103374}" type="slidenum">
              <a:rPr lang="el-GR"/>
              <a:pPr>
                <a:defRPr/>
              </a:pPr>
              <a:t>14</a:t>
            </a:fld>
            <a:endParaRPr lang="el-GR"/>
          </a:p>
        </p:txBody>
      </p:sp>
      <p:sp>
        <p:nvSpPr>
          <p:cNvPr id="81923" name="Rectangle 2"/>
          <p:cNvSpPr>
            <a:spLocks noGrp="1" noChangeArrowheads="1"/>
          </p:cNvSpPr>
          <p:nvPr>
            <p:ph type="title"/>
          </p:nvPr>
        </p:nvSpPr>
        <p:spPr/>
        <p:txBody>
          <a:bodyPr/>
          <a:lstStyle/>
          <a:p>
            <a:r>
              <a:rPr lang="el-GR" b="1" dirty="0" smtClean="0">
                <a:solidFill>
                  <a:srgbClr val="CC0066"/>
                </a:solidFill>
                <a:latin typeface="+mn-lt"/>
              </a:rPr>
              <a:t>Διαθεματική προσέγγιση</a:t>
            </a:r>
            <a:r>
              <a:rPr lang="el-GR" dirty="0" smtClean="0">
                <a:solidFill>
                  <a:srgbClr val="CC0066"/>
                </a:solidFill>
                <a:latin typeface="+mn-lt"/>
              </a:rPr>
              <a:t> </a:t>
            </a:r>
          </a:p>
        </p:txBody>
      </p:sp>
      <p:sp>
        <p:nvSpPr>
          <p:cNvPr id="81924" name="Rectangle 3"/>
          <p:cNvSpPr>
            <a:spLocks noGrp="1" noChangeArrowheads="1"/>
          </p:cNvSpPr>
          <p:nvPr>
            <p:ph type="body" idx="1"/>
          </p:nvPr>
        </p:nvSpPr>
        <p:spPr/>
        <p:txBody>
          <a:bodyPr/>
          <a:lstStyle/>
          <a:p>
            <a:pPr algn="just"/>
            <a:r>
              <a:rPr lang="el-GR" dirty="0" smtClean="0"/>
              <a:t>Η διαθεματική προσέγγιση επιδιώκει να δώσει «...τη δυνατότητα στο μαθητή να συγκροτήσει ένα ενιαίο σύνολο γνώσεων και δεξιοτήτων ... που του επιτρέπει να διαμορφώσει προσωπική άποψη για θέματα των επιστημών τα οποία σχετίζονται μεταξύ τους, καθώς και με ζητήματα της καθημερινής ζωής» </a:t>
            </a:r>
            <a:r>
              <a:rPr lang="el-GR" sz="2000" dirty="0" smtClean="0"/>
              <a:t>(ΦΕΚ 303/2003,3737)</a:t>
            </a:r>
          </a:p>
          <a:p>
            <a:endParaRPr lang="el-GR" dirty="0" smtClean="0">
              <a:solidFill>
                <a:schemeClr val="hlin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solidFill>
                  <a:srgbClr val="C00000"/>
                </a:solidFill>
              </a:rPr>
              <a:t>Διαθεματική</a:t>
            </a:r>
            <a:r>
              <a:rPr lang="el-GR" dirty="0" smtClean="0">
                <a:solidFill>
                  <a:srgbClr val="C00000"/>
                </a:solidFill>
              </a:rPr>
              <a:t> προέκταση</a:t>
            </a:r>
            <a:endParaRPr lang="el-GR" dirty="0">
              <a:solidFill>
                <a:srgbClr val="C00000"/>
              </a:solidFill>
            </a:endParaRPr>
          </a:p>
        </p:txBody>
      </p:sp>
      <p:sp>
        <p:nvSpPr>
          <p:cNvPr id="3" name="2 - Θέση περιεχομένου"/>
          <p:cNvSpPr>
            <a:spLocks noGrp="1"/>
          </p:cNvSpPr>
          <p:nvPr>
            <p:ph idx="1"/>
          </p:nvPr>
        </p:nvSpPr>
        <p:spPr/>
        <p:txBody>
          <a:bodyPr/>
          <a:lstStyle/>
          <a:p>
            <a:r>
              <a:rPr lang="el-GR" dirty="0" smtClean="0"/>
              <a:t>Κατά τη διδασκαλία ενός μαθήματος προκύπτει ένα θέμα. Για την επεξεργασία αυτού του θέματος επικαλούμαστε γνώσεις από διάφορες γνωστικές περιοχές. </a:t>
            </a:r>
            <a:endParaRPr lang="el-GR" dirty="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t="-34000" b="-34000"/>
          </a:stretch>
        </a:blipFill>
        <a:effectLst/>
      </p:bgPr>
    </p:bg>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54E54FC2-930E-49C3-A8D7-2BC9A3AE31F9}" type="slidenum">
              <a:rPr lang="el-GR"/>
              <a:pPr>
                <a:defRPr/>
              </a:pPr>
              <a:t>16</a:t>
            </a:fld>
            <a:endParaRPr lang="el-GR"/>
          </a:p>
        </p:txBody>
      </p:sp>
      <p:sp>
        <p:nvSpPr>
          <p:cNvPr id="107523" name="Rectangle 2"/>
          <p:cNvSpPr>
            <a:spLocks noGrp="1" noChangeArrowheads="1"/>
          </p:cNvSpPr>
          <p:nvPr>
            <p:ph type="title"/>
          </p:nvPr>
        </p:nvSpPr>
        <p:spPr/>
        <p:txBody>
          <a:bodyPr>
            <a:normAutofit/>
          </a:bodyPr>
          <a:lstStyle/>
          <a:p>
            <a:r>
              <a:rPr lang="el-GR" sz="3200" b="1" dirty="0" smtClean="0">
                <a:solidFill>
                  <a:srgbClr val="FF0000"/>
                </a:solidFill>
                <a:latin typeface="+mn-lt"/>
              </a:rPr>
              <a:t>Η διαθεματικότητα και ο ενιαίος χαρακτήρας επιτυγχάνονται στα ΑΠΣ επιπλέον με:</a:t>
            </a:r>
          </a:p>
        </p:txBody>
      </p:sp>
      <p:sp>
        <p:nvSpPr>
          <p:cNvPr id="107524" name="Rectangle 3"/>
          <p:cNvSpPr>
            <a:spLocks noGrp="1" noChangeArrowheads="1"/>
          </p:cNvSpPr>
          <p:nvPr>
            <p:ph type="body" idx="1"/>
          </p:nvPr>
        </p:nvSpPr>
        <p:spPr/>
        <p:txBody>
          <a:bodyPr/>
          <a:lstStyle/>
          <a:p>
            <a:endParaRPr lang="el-GR" sz="2400" dirty="0" smtClean="0"/>
          </a:p>
          <a:p>
            <a:pPr algn="just"/>
            <a:r>
              <a:rPr lang="el-GR" sz="2800" b="1" dirty="0" err="1" smtClean="0"/>
              <a:t>διαθεματικές</a:t>
            </a:r>
            <a:r>
              <a:rPr lang="el-GR" sz="2800" b="1" dirty="0" smtClean="0"/>
              <a:t> έννοιες</a:t>
            </a:r>
            <a:r>
              <a:rPr lang="el-GR" sz="2800" dirty="0" smtClean="0"/>
              <a:t>: χώρος, χρόνος, άτομο, ομάδα, ομοιότητα, διαφορά, συνέχεια, μεταβολή, αλληλεπίδραση</a:t>
            </a:r>
            <a:r>
              <a:rPr lang="en-US" sz="2800" dirty="0" smtClean="0"/>
              <a:t>,</a:t>
            </a:r>
            <a:r>
              <a:rPr lang="el-GR" sz="2800" dirty="0" smtClean="0"/>
              <a:t> σύστημα</a:t>
            </a:r>
          </a:p>
          <a:p>
            <a:pPr algn="just"/>
            <a:r>
              <a:rPr lang="el-GR" sz="2800" b="1" dirty="0" smtClean="0"/>
              <a:t>κοινές δεξιότητες από μάθημα σε μάθημα</a:t>
            </a:r>
            <a:r>
              <a:rPr lang="el-GR" sz="2800" dirty="0" smtClean="0"/>
              <a:t> (π.χ. ομάδες, αξιολόγηση)</a:t>
            </a:r>
          </a:p>
          <a:p>
            <a:pPr algn="just"/>
            <a:r>
              <a:rPr lang="el-GR" sz="2800" b="1" dirty="0" smtClean="0"/>
              <a:t>κοινές παιδαγωγικές αξίες που διέπουν τα ΔΕΠΠΣ</a:t>
            </a:r>
            <a:r>
              <a:rPr lang="el-GR" sz="2800" dirty="0" smtClean="0"/>
              <a:t> (ισότητα, ισονομία, ανοχή στο διαφορετικό, δικαιοσύνη).</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2000" r="-2000"/>
          </a:stretch>
        </a:blipFill>
        <a:effectLst/>
      </p:bgPr>
    </p:bg>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60CA412B-07BC-4125-A500-6EB6DC192F40}" type="slidenum">
              <a:rPr lang="el-GR"/>
              <a:pPr>
                <a:defRPr/>
              </a:pPr>
              <a:t>17</a:t>
            </a:fld>
            <a:endParaRPr lang="el-GR"/>
          </a:p>
        </p:txBody>
      </p:sp>
      <p:sp>
        <p:nvSpPr>
          <p:cNvPr id="108547" name="Rectangle 2"/>
          <p:cNvSpPr>
            <a:spLocks noGrp="1" noChangeArrowheads="1"/>
          </p:cNvSpPr>
          <p:nvPr>
            <p:ph type="title"/>
          </p:nvPr>
        </p:nvSpPr>
        <p:spPr>
          <a:xfrm>
            <a:off x="395536" y="188640"/>
            <a:ext cx="8229600" cy="846931"/>
          </a:xfrm>
        </p:spPr>
        <p:txBody>
          <a:bodyPr>
            <a:normAutofit fontScale="90000"/>
          </a:bodyPr>
          <a:lstStyle/>
          <a:p>
            <a:r>
              <a:rPr lang="el-GR" sz="3600" b="1" dirty="0" smtClean="0">
                <a:solidFill>
                  <a:srgbClr val="FF0000"/>
                </a:solidFill>
                <a:latin typeface="+mn-lt"/>
              </a:rPr>
              <a:t>Διαθεματικές οριζόντιες </a:t>
            </a:r>
            <a:br>
              <a:rPr lang="el-GR" sz="3600" b="1" dirty="0" smtClean="0">
                <a:solidFill>
                  <a:srgbClr val="FF0000"/>
                </a:solidFill>
                <a:latin typeface="+mn-lt"/>
              </a:rPr>
            </a:br>
            <a:r>
              <a:rPr lang="el-GR" sz="3600" b="1" dirty="0" smtClean="0">
                <a:solidFill>
                  <a:srgbClr val="FF0000"/>
                </a:solidFill>
                <a:latin typeface="+mn-lt"/>
              </a:rPr>
              <a:t>δεξιότητες/ικανότητες στο ΑΠΣ:</a:t>
            </a:r>
          </a:p>
        </p:txBody>
      </p:sp>
      <p:sp>
        <p:nvSpPr>
          <p:cNvPr id="108548" name="Rectangle 3"/>
          <p:cNvSpPr>
            <a:spLocks noGrp="1" noChangeArrowheads="1"/>
          </p:cNvSpPr>
          <p:nvPr>
            <p:ph type="body" idx="1"/>
          </p:nvPr>
        </p:nvSpPr>
        <p:spPr>
          <a:xfrm>
            <a:off x="457200" y="1484313"/>
            <a:ext cx="8229600" cy="5113337"/>
          </a:xfrm>
        </p:spPr>
        <p:txBody>
          <a:bodyPr/>
          <a:lstStyle/>
          <a:p>
            <a:pPr algn="just">
              <a:lnSpc>
                <a:spcPct val="90000"/>
              </a:lnSpc>
              <a:buFont typeface="Wingdings" panose="05000000000000000000" pitchFamily="2" charset="2"/>
              <a:buChar char="J"/>
            </a:pPr>
            <a:r>
              <a:rPr lang="el-GR" sz="2400" dirty="0" smtClean="0"/>
              <a:t>δεξιότητες πολύτροπης επικοινωνίας </a:t>
            </a:r>
            <a:endParaRPr lang="en-US" sz="2400" dirty="0" smtClean="0"/>
          </a:p>
          <a:p>
            <a:pPr algn="just">
              <a:lnSpc>
                <a:spcPct val="90000"/>
              </a:lnSpc>
              <a:buFont typeface="Wingdings" panose="05000000000000000000" pitchFamily="2" charset="2"/>
              <a:buChar char="J"/>
            </a:pPr>
            <a:r>
              <a:rPr lang="el-GR" sz="2400" dirty="0" err="1" smtClean="0"/>
              <a:t>γλωσσομαθηματικές</a:t>
            </a:r>
            <a:r>
              <a:rPr lang="el-GR" sz="2400" dirty="0" smtClean="0"/>
              <a:t> έννοιες και δεξιότητες στην καθημερινή ζωή</a:t>
            </a:r>
          </a:p>
          <a:p>
            <a:pPr algn="just">
              <a:lnSpc>
                <a:spcPct val="90000"/>
              </a:lnSpc>
              <a:buFont typeface="Wingdings" panose="05000000000000000000" pitchFamily="2" charset="2"/>
              <a:buChar char="J"/>
            </a:pPr>
            <a:r>
              <a:rPr lang="el-GR" sz="2400" dirty="0" smtClean="0"/>
              <a:t>δεξιότητα – ικανότητα χρήσης ποικίλων πηγών </a:t>
            </a:r>
            <a:endParaRPr lang="en-US" sz="2400" dirty="0" smtClean="0"/>
          </a:p>
          <a:p>
            <a:pPr algn="just">
              <a:lnSpc>
                <a:spcPct val="90000"/>
              </a:lnSpc>
              <a:buFont typeface="Wingdings" panose="05000000000000000000" pitchFamily="2" charset="2"/>
              <a:buChar char="J"/>
            </a:pPr>
            <a:r>
              <a:rPr lang="el-GR" sz="2400" dirty="0" smtClean="0"/>
              <a:t>ικανότητα συνεργασίας με άλλα άτομα σε ομαδικές εργασίες</a:t>
            </a:r>
          </a:p>
          <a:p>
            <a:pPr algn="just">
              <a:lnSpc>
                <a:spcPct val="90000"/>
              </a:lnSpc>
              <a:buFont typeface="Wingdings" panose="05000000000000000000" pitchFamily="2" charset="2"/>
              <a:buChar char="J"/>
            </a:pPr>
            <a:r>
              <a:rPr lang="el-GR" sz="2400" dirty="0" smtClean="0"/>
              <a:t>ικανότητα βελτίωσης της ατομικής επίδοσης μέσα από τον αναστοχασμό, την εξεύρεση λύσεων, την κριτική </a:t>
            </a:r>
            <a:r>
              <a:rPr lang="el-GR" sz="2400" dirty="0" err="1" smtClean="0"/>
              <a:t>αυτοαξιολόγηση</a:t>
            </a:r>
            <a:r>
              <a:rPr lang="el-GR" sz="2400" dirty="0" smtClean="0"/>
              <a:t> της εργασίας με βάση εσωτερικά και εξωτερικά κριτήρια </a:t>
            </a:r>
          </a:p>
          <a:p>
            <a:pPr algn="just">
              <a:lnSpc>
                <a:spcPct val="90000"/>
              </a:lnSpc>
              <a:buFont typeface="Wingdings" panose="05000000000000000000" pitchFamily="2" charset="2"/>
              <a:buChar char="J"/>
            </a:pPr>
            <a:r>
              <a:rPr lang="el-GR" sz="2400" dirty="0" smtClean="0"/>
              <a:t>ικανότητα επίλυσης προβλημάτων </a:t>
            </a:r>
          </a:p>
          <a:p>
            <a:pPr algn="just">
              <a:lnSpc>
                <a:spcPct val="90000"/>
              </a:lnSpc>
              <a:buFont typeface="Wingdings" panose="05000000000000000000" pitchFamily="2" charset="2"/>
              <a:buChar char="J"/>
            </a:pPr>
            <a:r>
              <a:rPr lang="el-GR" sz="2400" dirty="0" smtClean="0"/>
              <a:t>Ικανότητα κριτικής επεξεργασίας πληροφοριών, αξιών και παραδοχών κ.ά. </a:t>
            </a:r>
            <a:r>
              <a:rPr lang="el-GR" sz="2000" dirty="0" smtClean="0"/>
              <a:t>(ΦΕΚ 303/2003,3739)</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3000" r="-3000"/>
          </a:stretch>
        </a:blipFill>
        <a:effectLst/>
      </p:bgPr>
    </p:bg>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5ED9D2A4-A2B5-4794-BAFD-18E4592EF98D}" type="slidenum">
              <a:rPr lang="el-GR"/>
              <a:pPr>
                <a:defRPr/>
              </a:pPr>
              <a:t>18</a:t>
            </a:fld>
            <a:endParaRPr lang="el-GR"/>
          </a:p>
        </p:txBody>
      </p:sp>
      <p:sp>
        <p:nvSpPr>
          <p:cNvPr id="86019" name="Rectangle 2"/>
          <p:cNvSpPr>
            <a:spLocks noGrp="1" noChangeArrowheads="1"/>
          </p:cNvSpPr>
          <p:nvPr>
            <p:ph type="title"/>
          </p:nvPr>
        </p:nvSpPr>
        <p:spPr/>
        <p:txBody>
          <a:bodyPr/>
          <a:lstStyle/>
          <a:p>
            <a:r>
              <a:rPr lang="el-GR" sz="3200" b="1" dirty="0" smtClean="0">
                <a:solidFill>
                  <a:srgbClr val="FF0000"/>
                </a:solidFill>
                <a:latin typeface="+mn-lt"/>
              </a:rPr>
              <a:t>Η διαθεματικότητα προωθείται</a:t>
            </a:r>
            <a:br>
              <a:rPr lang="el-GR" sz="3200" b="1" dirty="0" smtClean="0">
                <a:solidFill>
                  <a:srgbClr val="FF0000"/>
                </a:solidFill>
                <a:latin typeface="+mn-lt"/>
              </a:rPr>
            </a:br>
            <a:r>
              <a:rPr lang="el-GR" sz="3200" b="1" dirty="0" smtClean="0">
                <a:solidFill>
                  <a:srgbClr val="FF0000"/>
                </a:solidFill>
                <a:latin typeface="+mn-lt"/>
              </a:rPr>
              <a:t>στη Δευτεροβάθμια εκπαίδευση:</a:t>
            </a:r>
          </a:p>
        </p:txBody>
      </p:sp>
      <p:sp>
        <p:nvSpPr>
          <p:cNvPr id="86020" name="Rectangle 3"/>
          <p:cNvSpPr>
            <a:spLocks noGrp="1" noChangeArrowheads="1"/>
          </p:cNvSpPr>
          <p:nvPr>
            <p:ph type="body" idx="1"/>
          </p:nvPr>
        </p:nvSpPr>
        <p:spPr/>
        <p:txBody>
          <a:bodyPr/>
          <a:lstStyle/>
          <a:p>
            <a:pPr algn="just">
              <a:buFont typeface="Wingdings" pitchFamily="2" charset="2"/>
              <a:buNone/>
            </a:pPr>
            <a:r>
              <a:rPr lang="el-GR" dirty="0" smtClean="0">
                <a:solidFill>
                  <a:schemeClr val="hlink"/>
                </a:solidFill>
                <a:latin typeface="Georgia" pitchFamily="18" charset="0"/>
              </a:rPr>
              <a:t>	</a:t>
            </a:r>
            <a:r>
              <a:rPr lang="el-GR" dirty="0" smtClean="0"/>
              <a:t>«θεωρείται αναγκαία η μελέτη αυτοτελών γνωστικών αντικειμένων, η οποία διευκολύνεται από τη σπειροειδή ανάπτυξη της διδακτέας ύλης. Παράλληλα με την αυτοτελή διδασκαλία των επιμέρους γνωστικών αντικειμένων, κρίνεται σκόπιμο να διασφαλιστεί και η οριζόντια διασύνδεση των ΑΠΣ» </a:t>
            </a:r>
            <a:r>
              <a:rPr lang="el-GR" sz="2000" dirty="0" smtClean="0"/>
              <a:t>(ΦΕΚ 303/2003,3738)</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t="-37000" b="-37000"/>
          </a:stretch>
        </a:blipFill>
        <a:effectLst/>
      </p:bgPr>
    </p:bg>
    <p:spTree>
      <p:nvGrpSpPr>
        <p:cNvPr id="1" name=""/>
        <p:cNvGrpSpPr/>
        <p:nvPr/>
      </p:nvGrpSpPr>
      <p:grpSpPr>
        <a:xfrm>
          <a:off x="0" y="0"/>
          <a:ext cx="0" cy="0"/>
          <a:chOff x="0" y="0"/>
          <a:chExt cx="0" cy="0"/>
        </a:xfrm>
      </p:grpSpPr>
      <p:sp>
        <p:nvSpPr>
          <p:cNvPr id="25602" name="5 - Θέση αριθμού διαφάνειας"/>
          <p:cNvSpPr>
            <a:spLocks noGrp="1"/>
          </p:cNvSpPr>
          <p:nvPr>
            <p:ph type="sldNum" sz="quarter" idx="12"/>
          </p:nvPr>
        </p:nvSpPr>
        <p:spPr>
          <a:noFill/>
        </p:spPr>
        <p:txBody>
          <a:bodyPr/>
          <a:lstStyle/>
          <a:p>
            <a:fld id="{ADE54255-6255-4641-A04D-62EDA56FDACC}" type="slidenum">
              <a:rPr lang="el-GR" smtClean="0"/>
              <a:pPr/>
              <a:t>19</a:t>
            </a:fld>
            <a:endParaRPr lang="el-GR" smtClean="0"/>
          </a:p>
        </p:txBody>
      </p:sp>
      <p:sp>
        <p:nvSpPr>
          <p:cNvPr id="25604" name="Rectangle 3"/>
          <p:cNvSpPr>
            <a:spLocks noGrp="1" noChangeArrowheads="1"/>
          </p:cNvSpPr>
          <p:nvPr>
            <p:ph type="body" idx="1"/>
          </p:nvPr>
        </p:nvSpPr>
        <p:spPr>
          <a:xfrm>
            <a:off x="467544" y="404664"/>
            <a:ext cx="8229600" cy="5648697"/>
          </a:xfrm>
        </p:spPr>
        <p:txBody>
          <a:bodyPr/>
          <a:lstStyle/>
          <a:p>
            <a:pPr>
              <a:buNone/>
            </a:pPr>
            <a:r>
              <a:rPr lang="el-GR" dirty="0" smtClean="0"/>
              <a:t>Θέματα </a:t>
            </a:r>
            <a:r>
              <a:rPr lang="el-GR" dirty="0" err="1" smtClean="0"/>
              <a:t>διαθεματικών</a:t>
            </a:r>
            <a:r>
              <a:rPr lang="el-GR" dirty="0" smtClean="0"/>
              <a:t> προσεγγίσεων:</a:t>
            </a:r>
          </a:p>
          <a:p>
            <a:endParaRPr lang="el-GR" dirty="0" smtClean="0"/>
          </a:p>
          <a:p>
            <a:r>
              <a:rPr lang="el-GR" dirty="0" smtClean="0"/>
              <a:t>Τι πρέπει να κάνουμε για να επιβιώσουμε σε έναν πλανήτη που χάνεται; </a:t>
            </a:r>
          </a:p>
          <a:p>
            <a:r>
              <a:rPr lang="el-GR" dirty="0" smtClean="0"/>
              <a:t>Η διαφήμιση αλώνει τη ζωή μας. Τι κάνουμε;</a:t>
            </a:r>
          </a:p>
          <a:p>
            <a:r>
              <a:rPr lang="el-GR" dirty="0" smtClean="0"/>
              <a:t>Κίνδυνοι από το διαδίκτυο: άμυνα;</a:t>
            </a:r>
          </a:p>
          <a:p>
            <a:pPr lvl="0"/>
            <a:r>
              <a:rPr lang="el-GR" dirty="0" smtClean="0"/>
              <a:t>Προβλήματα επικοινωνίας: μάλωσα με τον/την  φίλο/η μου. Μια φιλία σε κίνδυνο.</a:t>
            </a:r>
          </a:p>
          <a:p>
            <a:endParaRPr lang="el-GR" dirty="0" smtClean="0"/>
          </a:p>
          <a:p>
            <a:pPr algn="just"/>
            <a:endParaRPr lang="el-GR" dirty="0" smtClean="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316451670"/>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8671" y="404664"/>
            <a:ext cx="8874678" cy="646331"/>
          </a:xfrm>
          <a:prstGeom prst="rect">
            <a:avLst/>
          </a:prstGeom>
        </p:spPr>
        <p:txBody>
          <a:bodyPr wrap="square">
            <a:spAutoFit/>
          </a:bodyPr>
          <a:lstStyle/>
          <a:p>
            <a:pPr algn="ctr"/>
            <a:r>
              <a:rPr lang="el-GR" sz="3600" b="1" dirty="0">
                <a:solidFill>
                  <a:srgbClr val="002060"/>
                </a:solidFill>
                <a:ea typeface="+mj-ea"/>
                <a:cs typeface="+mj-cs"/>
              </a:rPr>
              <a:t>Διαθεματική-διεπιστημονική προσέγγιση</a:t>
            </a:r>
            <a:endParaRPr lang="el-GR" sz="3600" b="1" dirty="0">
              <a:solidFill>
                <a:srgbClr val="002060"/>
              </a:solidFill>
            </a:endParaRPr>
          </a:p>
        </p:txBody>
      </p:sp>
      <p:grpSp>
        <p:nvGrpSpPr>
          <p:cNvPr id="8" name="Group 7"/>
          <p:cNvGrpSpPr/>
          <p:nvPr/>
        </p:nvGrpSpPr>
        <p:grpSpPr>
          <a:xfrm rot="10800000">
            <a:off x="5955927" y="3655118"/>
            <a:ext cx="323685" cy="484279"/>
            <a:chOff x="3151734" y="1336022"/>
            <a:chExt cx="302262" cy="464657"/>
          </a:xfrm>
        </p:grpSpPr>
        <p:sp>
          <p:nvSpPr>
            <p:cNvPr id="9" name="Right Arrow 8"/>
            <p:cNvSpPr/>
            <p:nvPr/>
          </p:nvSpPr>
          <p:spPr>
            <a:xfrm rot="2766497">
              <a:off x="3070536" y="1417220"/>
              <a:ext cx="464657" cy="302262"/>
            </a:xfrm>
            <a:prstGeom prst="rightArrow">
              <a:avLst>
                <a:gd name="adj1" fmla="val 60000"/>
                <a:gd name="adj2" fmla="val 50000"/>
              </a:avLst>
            </a:prstGeom>
          </p:spPr>
          <p:style>
            <a:lnRef idx="0">
              <a:schemeClr val="accent6"/>
            </a:lnRef>
            <a:fillRef idx="3">
              <a:schemeClr val="accent6"/>
            </a:fillRef>
            <a:effectRef idx="3">
              <a:schemeClr val="accent6"/>
            </a:effectRef>
            <a:fontRef idx="minor">
              <a:schemeClr val="lt1"/>
            </a:fontRef>
          </p:style>
        </p:sp>
        <p:sp>
          <p:nvSpPr>
            <p:cNvPr id="10" name="Right Arrow 4"/>
            <p:cNvSpPr/>
            <p:nvPr/>
          </p:nvSpPr>
          <p:spPr>
            <a:xfrm rot="13566497">
              <a:off x="3084442" y="1444998"/>
              <a:ext cx="373978" cy="1813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p:txBody>
        </p:sp>
      </p:grpSp>
    </p:spTree>
    <p:extLst>
      <p:ext uri="{BB962C8B-B14F-4D97-AF65-F5344CB8AC3E}">
        <p14:creationId xmlns="" xmlns:p14="http://schemas.microsoft.com/office/powerpoint/2010/main" val="2433510258"/>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t="-6000" b="-6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dirty="0" smtClean="0"/>
              <a:t>Σχέδιο εργασίας:</a:t>
            </a:r>
            <a:r>
              <a:rPr lang="en-US" dirty="0" smtClean="0"/>
              <a:t> </a:t>
            </a:r>
            <a:r>
              <a:rPr lang="en-US" sz="3600" dirty="0" smtClean="0">
                <a:latin typeface="Antique Olive Compact" panose="020B0904030504030204" pitchFamily="34" charset="0"/>
              </a:rPr>
              <a:t>Project</a:t>
            </a:r>
            <a:endParaRPr lang="el-GR" sz="3600" dirty="0" smtClean="0"/>
          </a:p>
        </p:txBody>
      </p:sp>
      <p:sp>
        <p:nvSpPr>
          <p:cNvPr id="28675" name="Rectangle 3"/>
          <p:cNvSpPr>
            <a:spLocks noGrp="1" noChangeArrowheads="1"/>
          </p:cNvSpPr>
          <p:nvPr>
            <p:ph type="body" idx="1"/>
          </p:nvPr>
        </p:nvSpPr>
        <p:spPr>
          <a:xfrm>
            <a:off x="467544" y="1412776"/>
            <a:ext cx="8229600" cy="4525963"/>
          </a:xfrm>
        </p:spPr>
        <p:txBody>
          <a:bodyPr/>
          <a:lstStyle/>
          <a:p>
            <a:pPr eaLnBrk="1" hangingPunct="1">
              <a:lnSpc>
                <a:spcPct val="80000"/>
              </a:lnSpc>
            </a:pPr>
            <a:endParaRPr lang="en-US" sz="2400" dirty="0" smtClean="0"/>
          </a:p>
          <a:p>
            <a:pPr algn="just" eaLnBrk="1" hangingPunct="1">
              <a:lnSpc>
                <a:spcPct val="80000"/>
              </a:lnSpc>
            </a:pPr>
            <a:r>
              <a:rPr lang="el-GR" sz="2400" dirty="0" smtClean="0"/>
              <a:t>Μεθοδευμένη προσέγγιση θεμάτων και προβλημάτων, δημιουργικές δραστηριότητες που οδηγούν σε κατασκευές ή καλλιτεχνικές δημιουργίες.</a:t>
            </a:r>
          </a:p>
          <a:p>
            <a:pPr algn="just" eaLnBrk="1" hangingPunct="1">
              <a:lnSpc>
                <a:spcPct val="80000"/>
              </a:lnSpc>
            </a:pPr>
            <a:r>
              <a:rPr lang="el-GR" sz="2400" dirty="0" smtClean="0"/>
              <a:t>Αναλαμβάνεται κατά κανόνα από ομάδες.</a:t>
            </a:r>
          </a:p>
          <a:p>
            <a:pPr algn="just" eaLnBrk="1" hangingPunct="1">
              <a:lnSpc>
                <a:spcPct val="80000"/>
              </a:lnSpc>
            </a:pPr>
            <a:r>
              <a:rPr lang="el-GR" sz="2400" dirty="0" smtClean="0">
                <a:solidFill>
                  <a:srgbClr val="FF0000"/>
                </a:solidFill>
              </a:rPr>
              <a:t>Κίνδυνος:</a:t>
            </a:r>
            <a:r>
              <a:rPr lang="el-GR" sz="2400" dirty="0" smtClean="0"/>
              <a:t> ασύνδετες μεταξύ τους δραστηριότητες χωρίς οργάνωση, οι οποίες δεν εξυπηρετούν την επίτευξη του σκοπού.</a:t>
            </a:r>
          </a:p>
          <a:p>
            <a:pPr algn="just" eaLnBrk="1" hangingPunct="1">
              <a:lnSpc>
                <a:spcPct val="80000"/>
              </a:lnSpc>
            </a:pPr>
            <a:r>
              <a:rPr lang="el-GR" sz="2400" dirty="0" smtClean="0">
                <a:solidFill>
                  <a:srgbClr val="FF0000"/>
                </a:solidFill>
              </a:rPr>
              <a:t>Πρόβλημα:</a:t>
            </a:r>
            <a:r>
              <a:rPr lang="el-GR" sz="2400" dirty="0" smtClean="0"/>
              <a:t> θα πρέπει να είναι εξοικειωμένος κανείς με την ομαδική εργασία και την ερευνητική δραστηριότητα. </a:t>
            </a:r>
            <a:endParaRPr lang="en-US" sz="2400" dirty="0" smtClean="0"/>
          </a:p>
          <a:p>
            <a:pPr algn="just" eaLnBrk="1" hangingPunct="1">
              <a:lnSpc>
                <a:spcPct val="80000"/>
              </a:lnSpc>
            </a:pPr>
            <a:r>
              <a:rPr lang="en-US" sz="2400" dirty="0" smtClean="0"/>
              <a:t>To project</a:t>
            </a:r>
            <a:r>
              <a:rPr lang="el-GR" sz="2400" dirty="0" smtClean="0"/>
              <a:t> είναι από τη φύση του διαθεματικό.</a:t>
            </a:r>
          </a:p>
          <a:p>
            <a:pPr algn="just" eaLnBrk="1" hangingPunct="1">
              <a:lnSpc>
                <a:spcPct val="80000"/>
              </a:lnSpc>
            </a:pPr>
            <a:r>
              <a:rPr lang="el-GR" sz="2400" dirty="0" smtClean="0"/>
              <a:t>Η διαθεματική προσέγγιση δεν καταλήγει οπωσδήποτε σε</a:t>
            </a:r>
            <a:r>
              <a:rPr lang="en-US" sz="2400" dirty="0" smtClean="0"/>
              <a:t> project.</a:t>
            </a:r>
            <a:r>
              <a:rPr lang="el-GR" sz="2400" dirty="0" smtClean="0"/>
              <a:t> </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3000" t="-2000" r="-13000"/>
          </a:stretch>
        </a:blip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39552" y="980728"/>
            <a:ext cx="8229600" cy="4525963"/>
          </a:xfrm>
        </p:spPr>
        <p:txBody>
          <a:bodyPr>
            <a:normAutofit/>
          </a:bodyPr>
          <a:lstStyle/>
          <a:p>
            <a:pPr marL="0" indent="0" algn="just" eaLnBrk="1" hangingPunct="1">
              <a:lnSpc>
                <a:spcPct val="80000"/>
              </a:lnSpc>
              <a:buNone/>
            </a:pPr>
            <a:r>
              <a:rPr lang="el-GR" sz="2800" b="1" dirty="0" smtClean="0">
                <a:solidFill>
                  <a:srgbClr val="FF0000"/>
                </a:solidFill>
              </a:rPr>
              <a:t>Σκοποί του </a:t>
            </a:r>
            <a:r>
              <a:rPr lang="en-US" sz="2800" b="1" dirty="0" smtClean="0">
                <a:solidFill>
                  <a:srgbClr val="FF0000"/>
                </a:solidFill>
              </a:rPr>
              <a:t>project</a:t>
            </a:r>
            <a:r>
              <a:rPr lang="el-GR" sz="2800" b="1" dirty="0" smtClean="0">
                <a:solidFill>
                  <a:srgbClr val="FF0000"/>
                </a:solidFill>
              </a:rPr>
              <a:t>:</a:t>
            </a:r>
          </a:p>
          <a:p>
            <a:pPr marL="0" indent="0" algn="just" eaLnBrk="1" hangingPunct="1">
              <a:lnSpc>
                <a:spcPct val="80000"/>
              </a:lnSpc>
              <a:buNone/>
            </a:pPr>
            <a:endParaRPr lang="el-GR" sz="2400" b="1" dirty="0" smtClean="0"/>
          </a:p>
          <a:p>
            <a:pPr algn="just" eaLnBrk="1" hangingPunct="1">
              <a:lnSpc>
                <a:spcPct val="80000"/>
              </a:lnSpc>
              <a:buFont typeface="Wingdings" panose="05000000000000000000" pitchFamily="2" charset="2"/>
              <a:buChar char="¤"/>
            </a:pPr>
            <a:r>
              <a:rPr lang="el-GR" sz="2400" dirty="0" smtClean="0"/>
              <a:t>Διαμόρφωση του ώριμου πολίτη, αντιμετώπιση στερεοτύπων</a:t>
            </a:r>
          </a:p>
          <a:p>
            <a:pPr algn="just" eaLnBrk="1" hangingPunct="1">
              <a:lnSpc>
                <a:spcPct val="80000"/>
              </a:lnSpc>
              <a:buFont typeface="Wingdings" panose="05000000000000000000" pitchFamily="2" charset="2"/>
              <a:buChar char="¤"/>
            </a:pPr>
            <a:r>
              <a:rPr lang="el-GR" sz="2400" dirty="0" smtClean="0"/>
              <a:t>Συμμετοχή εκπαιδευομένων διαφορετικών πολιτισμών</a:t>
            </a:r>
          </a:p>
          <a:p>
            <a:pPr algn="just" eaLnBrk="1" hangingPunct="1">
              <a:lnSpc>
                <a:spcPct val="80000"/>
              </a:lnSpc>
              <a:buFont typeface="Wingdings" panose="05000000000000000000" pitchFamily="2" charset="2"/>
              <a:buChar char="¤"/>
            </a:pPr>
            <a:r>
              <a:rPr lang="el-GR" sz="2400" dirty="0"/>
              <a:t>Δ</a:t>
            </a:r>
            <a:r>
              <a:rPr lang="el-GR" sz="2400" dirty="0" smtClean="0"/>
              <a:t>ραστηριοποίηση</a:t>
            </a:r>
          </a:p>
          <a:p>
            <a:pPr algn="just" eaLnBrk="1" hangingPunct="1">
              <a:lnSpc>
                <a:spcPct val="80000"/>
              </a:lnSpc>
              <a:buFont typeface="Wingdings" panose="05000000000000000000" pitchFamily="2" charset="2"/>
              <a:buChar char="¤"/>
            </a:pPr>
            <a:r>
              <a:rPr lang="el-GR" sz="2400" dirty="0" smtClean="0"/>
              <a:t>Βιωματική προσέγγιση της γνώσης, αντιμετώπιση θεμάτων και προβλημάτων της καθημερινής ζωής</a:t>
            </a:r>
          </a:p>
          <a:p>
            <a:pPr algn="just" eaLnBrk="1" hangingPunct="1">
              <a:lnSpc>
                <a:spcPct val="80000"/>
              </a:lnSpc>
              <a:buFont typeface="Wingdings" panose="05000000000000000000" pitchFamily="2" charset="2"/>
              <a:buChar char="¤"/>
            </a:pPr>
            <a:r>
              <a:rPr lang="el-GR" sz="2400" dirty="0" smtClean="0"/>
              <a:t>Ομαδική προσέγγιση θεμάτων, αυτόνομη μάθηση</a:t>
            </a:r>
          </a:p>
          <a:p>
            <a:pPr algn="just" eaLnBrk="1" hangingPunct="1">
              <a:lnSpc>
                <a:spcPct val="80000"/>
              </a:lnSpc>
              <a:buFont typeface="Wingdings" panose="05000000000000000000" pitchFamily="2" charset="2"/>
              <a:buChar char="¤"/>
            </a:pPr>
            <a:r>
              <a:rPr lang="el-GR" sz="2400" dirty="0" smtClean="0"/>
              <a:t>Δραστηριοποίηση της κριτικής σκέψης με τη θέση ερωτημάτων</a:t>
            </a:r>
          </a:p>
          <a:p>
            <a:pPr algn="just" eaLnBrk="1" hangingPunct="1">
              <a:lnSpc>
                <a:spcPct val="80000"/>
              </a:lnSpc>
              <a:buFont typeface="Wingdings" panose="05000000000000000000" pitchFamily="2" charset="2"/>
              <a:buChar char="¤"/>
            </a:pPr>
            <a:r>
              <a:rPr lang="el-GR" sz="2400" dirty="0" smtClean="0"/>
              <a:t>Κεφάλι, καρδιά, χέρι: ενεργοποίηση</a:t>
            </a:r>
          </a:p>
          <a:p>
            <a:pPr algn="just" eaLnBrk="1" hangingPunct="1">
              <a:lnSpc>
                <a:spcPct val="80000"/>
              </a:lnSpc>
              <a:buFont typeface="Wingdings" panose="05000000000000000000" pitchFamily="2" charset="2"/>
              <a:buChar char="¤"/>
            </a:pPr>
            <a:r>
              <a:rPr lang="el-GR" sz="2400" dirty="0" smtClean="0"/>
              <a:t>Διαθεματική προσέγγιση, ολόπλευρη θεώρηση </a:t>
            </a:r>
          </a:p>
          <a:p>
            <a:pPr eaLnBrk="1" hangingPunct="1">
              <a:lnSpc>
                <a:spcPct val="80000"/>
              </a:lnSpc>
            </a:pPr>
            <a:endParaRPr lang="el-GR" sz="2400" dirty="0" smtClean="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4000"/>
            <a:lum/>
          </a:blip>
          <a:srcRect/>
          <a:stretch>
            <a:fillRect l="-1000" r="-1000"/>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67544" y="404664"/>
            <a:ext cx="8229600" cy="6192688"/>
          </a:xfrm>
        </p:spPr>
        <p:txBody>
          <a:bodyPr>
            <a:noAutofit/>
          </a:bodyPr>
          <a:lstStyle/>
          <a:p>
            <a:pPr algn="just" eaLnBrk="1" hangingPunct="1">
              <a:lnSpc>
                <a:spcPct val="80000"/>
              </a:lnSpc>
            </a:pPr>
            <a:r>
              <a:rPr lang="el-GR" sz="2400" dirty="0" smtClean="0">
                <a:effectLst>
                  <a:glow rad="101600">
                    <a:schemeClr val="accent2">
                      <a:satMod val="175000"/>
                      <a:alpha val="40000"/>
                    </a:schemeClr>
                  </a:glow>
                </a:effectLst>
              </a:rPr>
              <a:t>Διάρκεια:</a:t>
            </a:r>
            <a:r>
              <a:rPr lang="el-GR" sz="2400" dirty="0" smtClean="0"/>
              <a:t> </a:t>
            </a:r>
          </a:p>
          <a:p>
            <a:pPr marL="857250" lvl="1" indent="-457200" algn="just">
              <a:lnSpc>
                <a:spcPct val="80000"/>
              </a:lnSpc>
              <a:buFont typeface="+mj-lt"/>
              <a:buAutoNum type="arabicPeriod"/>
            </a:pPr>
            <a:r>
              <a:rPr lang="el-GR" sz="2400" dirty="0" smtClean="0"/>
              <a:t>Λίγων ωρών </a:t>
            </a:r>
          </a:p>
          <a:p>
            <a:pPr marL="857250" lvl="1" indent="-457200" algn="just">
              <a:lnSpc>
                <a:spcPct val="80000"/>
              </a:lnSpc>
              <a:buAutoNum type="arabicPeriod"/>
            </a:pPr>
            <a:r>
              <a:rPr lang="el-GR" sz="2400" dirty="0" smtClean="0"/>
              <a:t>2-5 εβδομάδων</a:t>
            </a:r>
          </a:p>
          <a:p>
            <a:pPr marL="857250" lvl="1" indent="-457200" algn="just">
              <a:lnSpc>
                <a:spcPct val="80000"/>
              </a:lnSpc>
              <a:buAutoNum type="arabicPeriod"/>
            </a:pPr>
            <a:r>
              <a:rPr lang="el-GR" sz="2400" dirty="0" smtClean="0"/>
              <a:t>Από μερικούς μήνες μέχρι 1 έτος ή και περισσότερα, με μαθητές/εκπαιδευόμενους άλλων τάξεων/ομάδων, άλλων σχολείων/ιδρυμάτων άλλων κρατών κλπ.</a:t>
            </a:r>
          </a:p>
          <a:p>
            <a:pPr algn="just" eaLnBrk="1" hangingPunct="1">
              <a:lnSpc>
                <a:spcPct val="80000"/>
              </a:lnSpc>
            </a:pPr>
            <a:r>
              <a:rPr lang="el-GR" sz="2400" dirty="0" smtClean="0">
                <a:effectLst>
                  <a:glow rad="228600">
                    <a:schemeClr val="accent3">
                      <a:satMod val="175000"/>
                      <a:alpha val="40000"/>
                    </a:schemeClr>
                  </a:glow>
                </a:effectLst>
              </a:rPr>
              <a:t>Θέματα:</a:t>
            </a:r>
            <a:r>
              <a:rPr lang="el-GR" sz="2400" dirty="0" smtClean="0"/>
              <a:t>  κοινωνικά (νόμος και ελευθερία,  εθνική και πολιτική ελευθερία, δικαιώματα και υποχρεώσεις, ηθικά διλήμματα, η θέση και τα δικαιώματα της γυναίκας, θανατική ποινή,  ξενοφοβία, ρατσισμός κλπ.)</a:t>
            </a:r>
          </a:p>
          <a:p>
            <a:pPr lvl="1" algn="just">
              <a:lnSpc>
                <a:spcPct val="80000"/>
              </a:lnSpc>
              <a:buFont typeface="Wingdings" panose="05000000000000000000" pitchFamily="2" charset="2"/>
              <a:buChar char="ü"/>
            </a:pPr>
            <a:r>
              <a:rPr lang="el-GR" sz="2400" dirty="0" smtClean="0"/>
              <a:t>Πειράματα (άνωση, ανόργανη φύση, συγκοινωνούντα δοχεία, πτώση σωμάτων, λειτουργία μοχλού, συμπεριφορά μαγνήτη κλπ.)</a:t>
            </a:r>
          </a:p>
          <a:p>
            <a:pPr lvl="1" algn="just">
              <a:lnSpc>
                <a:spcPct val="80000"/>
              </a:lnSpc>
              <a:buFont typeface="Wingdings" panose="05000000000000000000" pitchFamily="2" charset="2"/>
              <a:buChar char="ü"/>
            </a:pPr>
            <a:r>
              <a:rPr lang="el-GR" sz="2400" dirty="0" smtClean="0"/>
              <a:t>Γενικότερα θέματα (Πόλεμος και Ειρήνη, Μόλυνση περιβάλλοντος, Ανθρώπινα δικαιώματα κλπ.)</a:t>
            </a:r>
          </a:p>
          <a:p>
            <a:pPr algn="just" eaLnBrk="1" hangingPunct="1">
              <a:lnSpc>
                <a:spcPct val="80000"/>
              </a:lnSpc>
            </a:pPr>
            <a:r>
              <a:rPr lang="el-GR" sz="2400" dirty="0" smtClean="0">
                <a:effectLst>
                  <a:glow rad="228600">
                    <a:schemeClr val="accent5">
                      <a:satMod val="175000"/>
                      <a:alpha val="40000"/>
                    </a:schemeClr>
                  </a:glow>
                </a:effectLst>
              </a:rPr>
              <a:t>Παραγωγή:</a:t>
            </a:r>
            <a:r>
              <a:rPr lang="el-GR" sz="2400" dirty="0" smtClean="0"/>
              <a:t> κατασκευές και καλλιτεχνικά δημιουργήματα (δημιουργία χρωμάτων και χρησιμοποίησή τους για ζωγραφική, δημιουργίες από πηλό, χαρτί κλπ., θεατρικά και εικαστικά έργα).</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3000" t="-2000" r="-1000" b="-18000"/>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8293"/>
            <a:ext cx="8229600" cy="1143000"/>
          </a:xfrm>
        </p:spPr>
        <p:txBody>
          <a:bodyPr/>
          <a:lstStyle/>
          <a:p>
            <a:pPr eaLnBrk="1" hangingPunct="1"/>
            <a:r>
              <a:rPr lang="el-GR" b="1" dirty="0" smtClean="0">
                <a:solidFill>
                  <a:srgbClr val="FF0000"/>
                </a:solidFill>
              </a:rPr>
              <a:t>Σχεδιασμός και Οργάνωση</a:t>
            </a:r>
          </a:p>
        </p:txBody>
      </p:sp>
      <p:sp>
        <p:nvSpPr>
          <p:cNvPr id="31747" name="Rectangle 3"/>
          <p:cNvSpPr>
            <a:spLocks noGrp="1" noChangeArrowheads="1"/>
          </p:cNvSpPr>
          <p:nvPr>
            <p:ph type="body" idx="1"/>
          </p:nvPr>
        </p:nvSpPr>
        <p:spPr>
          <a:xfrm>
            <a:off x="467544" y="980728"/>
            <a:ext cx="8229600" cy="5877272"/>
          </a:xfrm>
        </p:spPr>
        <p:txBody>
          <a:bodyPr>
            <a:noAutofit/>
          </a:bodyPr>
          <a:lstStyle/>
          <a:p>
            <a:pPr marL="514350" indent="-514350" algn="just">
              <a:lnSpc>
                <a:spcPct val="90000"/>
              </a:lnSpc>
              <a:buFont typeface="+mj-lt"/>
              <a:buAutoNum type="romanUcPeriod"/>
            </a:pPr>
            <a:r>
              <a:rPr lang="el-GR" sz="2800" dirty="0" smtClean="0"/>
              <a:t>διατύπωση γενικού σκοπού περιεχομένου.</a:t>
            </a:r>
          </a:p>
          <a:p>
            <a:pPr marL="514350" indent="-514350" algn="just">
              <a:lnSpc>
                <a:spcPct val="90000"/>
              </a:lnSpc>
              <a:buFont typeface="+mj-lt"/>
              <a:buAutoNum type="romanUcPeriod"/>
            </a:pPr>
            <a:r>
              <a:rPr lang="el-GR" sz="2800" dirty="0" smtClean="0"/>
              <a:t>και (δια</a:t>
            </a:r>
            <a:r>
              <a:rPr lang="en-US" sz="2800" dirty="0" smtClean="0"/>
              <a:t>)</a:t>
            </a:r>
            <a:r>
              <a:rPr lang="el-GR" sz="2800" dirty="0" smtClean="0"/>
              <a:t>πραγμάτευση με τους συμμετέχοντες στο </a:t>
            </a:r>
            <a:r>
              <a:rPr lang="en-US" sz="2800" dirty="0" smtClean="0"/>
              <a:t>project</a:t>
            </a:r>
            <a:r>
              <a:rPr lang="el-GR" sz="2800" dirty="0" smtClean="0"/>
              <a:t>, καθορισμός των κριτηρίων αξιολόγησης). </a:t>
            </a:r>
          </a:p>
          <a:p>
            <a:pPr marL="514350" indent="-514350" algn="just">
              <a:lnSpc>
                <a:spcPct val="90000"/>
              </a:lnSpc>
              <a:buFont typeface="+mj-lt"/>
              <a:buAutoNum type="romanUcPeriod"/>
            </a:pPr>
            <a:r>
              <a:rPr lang="el-GR" sz="2800" dirty="0" smtClean="0"/>
              <a:t>Καθορισμός του  περιεχομένου.</a:t>
            </a:r>
          </a:p>
          <a:p>
            <a:pPr marL="514350" indent="-514350" algn="just">
              <a:lnSpc>
                <a:spcPct val="90000"/>
              </a:lnSpc>
              <a:buFont typeface="+mj-lt"/>
              <a:buAutoNum type="romanUcPeriod"/>
            </a:pPr>
            <a:endParaRPr lang="el-GR" sz="2800" dirty="0" smtClean="0"/>
          </a:p>
          <a:p>
            <a:pPr marL="514350" indent="-514350" algn="just" eaLnBrk="1" hangingPunct="1">
              <a:lnSpc>
                <a:spcPct val="90000"/>
              </a:lnSpc>
              <a:buFont typeface="+mj-lt"/>
              <a:buAutoNum type="romanUcPeriod"/>
            </a:pPr>
            <a:r>
              <a:rPr lang="el-GR" sz="2800" dirty="0" smtClean="0"/>
              <a:t>Διατύπωση επιμέρους στόχων.</a:t>
            </a:r>
          </a:p>
          <a:p>
            <a:pPr marL="514350" indent="-514350" algn="just" eaLnBrk="1" hangingPunct="1">
              <a:lnSpc>
                <a:spcPct val="90000"/>
              </a:lnSpc>
              <a:buFont typeface="+mj-lt"/>
              <a:buAutoNum type="romanUcPeriod"/>
            </a:pPr>
            <a:r>
              <a:rPr lang="el-GR" sz="2800" dirty="0" smtClean="0"/>
              <a:t>Καθορισμός επιμέρους περιεχομένων (</a:t>
            </a:r>
            <a:r>
              <a:rPr lang="el-GR" sz="2800" dirty="0" err="1" smtClean="0"/>
              <a:t>εξακτίνωση</a:t>
            </a:r>
            <a:r>
              <a:rPr lang="el-GR" sz="2800" dirty="0" smtClean="0"/>
              <a:t> του θέματος, καθορισμός ομάδων)</a:t>
            </a:r>
          </a:p>
          <a:p>
            <a:pPr marL="514350" indent="-514350" algn="just" eaLnBrk="1" hangingPunct="1">
              <a:lnSpc>
                <a:spcPct val="90000"/>
              </a:lnSpc>
              <a:buFont typeface="+mj-lt"/>
              <a:buAutoNum type="romanUcPeriod"/>
            </a:pPr>
            <a:r>
              <a:rPr lang="el-GR" sz="2800" dirty="0" smtClean="0"/>
              <a:t>Κάθε ομάδα διερευνά μέσα και τρόπους προσέγγισης του θέματος και επίλυσης του προβλήματος </a:t>
            </a:r>
          </a:p>
          <a:p>
            <a:pPr marL="514350" indent="-514350" algn="just" eaLnBrk="1" hangingPunct="1">
              <a:lnSpc>
                <a:spcPct val="90000"/>
              </a:lnSpc>
              <a:buFont typeface="+mj-lt"/>
              <a:buAutoNum type="romanUcPeriod"/>
            </a:pPr>
            <a:r>
              <a:rPr lang="el-GR" sz="2800" dirty="0" smtClean="0"/>
              <a:t>Παρουσίαση του αποτελέσματος  στο σύνολο των συμμετεχόντων.</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3000" t="-2000" r="-1000" b="-18000"/>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8293"/>
            <a:ext cx="8229600" cy="1143000"/>
          </a:xfrm>
        </p:spPr>
        <p:txBody>
          <a:bodyPr>
            <a:normAutofit fontScale="90000"/>
          </a:bodyPr>
          <a:lstStyle/>
          <a:p>
            <a:r>
              <a:rPr lang="el-GR" dirty="0" smtClean="0"/>
              <a:t>Θέματα για Σχέδια Εργασίας (</a:t>
            </a:r>
            <a:r>
              <a:rPr lang="en-US" dirty="0" smtClean="0"/>
              <a:t>projects)</a:t>
            </a:r>
            <a:endParaRPr lang="el-GR" b="1" dirty="0" smtClean="0">
              <a:solidFill>
                <a:srgbClr val="FF0000"/>
              </a:solidFill>
            </a:endParaRPr>
          </a:p>
        </p:txBody>
      </p:sp>
      <p:sp>
        <p:nvSpPr>
          <p:cNvPr id="31747" name="Rectangle 3"/>
          <p:cNvSpPr>
            <a:spLocks noGrp="1" noChangeArrowheads="1"/>
          </p:cNvSpPr>
          <p:nvPr>
            <p:ph type="body" idx="1"/>
          </p:nvPr>
        </p:nvSpPr>
        <p:spPr>
          <a:xfrm>
            <a:off x="467544" y="1124744"/>
            <a:ext cx="8229600" cy="5472608"/>
          </a:xfrm>
        </p:spPr>
        <p:txBody>
          <a:bodyPr>
            <a:noAutofit/>
          </a:bodyPr>
          <a:lstStyle/>
          <a:p>
            <a:r>
              <a:rPr lang="el-GR" sz="2800" dirty="0" smtClean="0"/>
              <a:t>Στεκόμαστε μπροστά στα αγάλματα του τόπου που ζούμε και τα ρωτάμε. Γιατί τα αγάλματα μερικές φορές… κατεδαφίζονται;</a:t>
            </a:r>
          </a:p>
          <a:p>
            <a:r>
              <a:rPr lang="el-GR" sz="2800" dirty="0" smtClean="0"/>
              <a:t>Η Αφρική είναι η πλουσιότερη ήπειρος, αλλά πεινάει. Γιατί;</a:t>
            </a:r>
          </a:p>
          <a:p>
            <a:r>
              <a:rPr lang="el-GR" sz="2800" dirty="0" smtClean="0"/>
              <a:t>Η συμβίωση διαφορετικών πολιτισμών: δυνατότητα ή ουτοπία; </a:t>
            </a:r>
            <a:endParaRPr lang="en-US" sz="2800" dirty="0" smtClean="0"/>
          </a:p>
          <a:p>
            <a:r>
              <a:rPr lang="el-GR" sz="2800" dirty="0" smtClean="0">
                <a:solidFill>
                  <a:srgbClr val="FF0000"/>
                </a:solidFill>
              </a:rPr>
              <a:t>Τα μνημεία της Αρχαίας Ελλάδος (π.χ. Παρθενών) έχουν χρώματα. Πού έβρισκαν ή πώς έφτιαχναν τα χρώματα οι Αρχαίοι Έλληνες; Ας ζωγραφίσουμε και εμείς μαζί τους.</a:t>
            </a:r>
          </a:p>
          <a:p>
            <a:pPr marL="514350" indent="-514350" algn="just">
              <a:lnSpc>
                <a:spcPct val="90000"/>
              </a:lnSpc>
              <a:buFont typeface="+mj-lt"/>
              <a:buAutoNum type="romanUcPeriod"/>
            </a:pPr>
            <a:endParaRPr lang="el-GR" sz="2800" dirty="0" smtClean="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alphaModFix amt="33000"/>
            <a:lum/>
          </a:blip>
          <a:srcRect/>
          <a:stretch>
            <a:fillRect t="-5000" b="-5000"/>
          </a:stretch>
        </a:blipFill>
        <a:effectLst/>
      </p:bgPr>
    </p:bg>
    <p:spTree>
      <p:nvGrpSpPr>
        <p:cNvPr id="1" name=""/>
        <p:cNvGrpSpPr/>
        <p:nvPr/>
      </p:nvGrpSpPr>
      <p:grpSpPr>
        <a:xfrm>
          <a:off x="0" y="0"/>
          <a:ext cx="0" cy="0"/>
          <a:chOff x="0" y="0"/>
          <a:chExt cx="0" cy="0"/>
        </a:xfrm>
      </p:grpSpPr>
      <p:sp>
        <p:nvSpPr>
          <p:cNvPr id="24594" name="Rectangle 18"/>
          <p:cNvSpPr>
            <a:spLocks noGrp="1" noRot="1" noChangeArrowheads="1"/>
          </p:cNvSpPr>
          <p:nvPr>
            <p:ph type="title"/>
          </p:nvPr>
        </p:nvSpPr>
        <p:spPr/>
        <p:txBody>
          <a:bodyPr/>
          <a:lstStyle/>
          <a:p>
            <a:r>
              <a:rPr lang="el-GR" dirty="0"/>
              <a:t>Αναλυτικό Πρόγραμμα</a:t>
            </a:r>
          </a:p>
        </p:txBody>
      </p:sp>
      <p:sp>
        <p:nvSpPr>
          <p:cNvPr id="24595" name="Rectangle 19"/>
          <p:cNvSpPr>
            <a:spLocks noGrp="1" noRot="1" noChangeArrowheads="1"/>
          </p:cNvSpPr>
          <p:nvPr>
            <p:ph type="body" sz="half" idx="1"/>
          </p:nvPr>
        </p:nvSpPr>
        <p:spPr>
          <a:xfrm>
            <a:off x="918633" y="2852936"/>
            <a:ext cx="3725375" cy="2232248"/>
          </a:xfrm>
        </p:spPr>
        <p:txBody>
          <a:bodyPr>
            <a:normAutofit/>
          </a:bodyPr>
          <a:lstStyle/>
          <a:p>
            <a:r>
              <a:rPr lang="el-GR" b="1" dirty="0">
                <a:solidFill>
                  <a:srgbClr val="FF0000"/>
                </a:solidFill>
              </a:rPr>
              <a:t>Ενιαιοποιημένο Αναλυτικό </a:t>
            </a:r>
            <a:r>
              <a:rPr lang="el-GR" sz="2800" b="1" dirty="0" smtClean="0">
                <a:solidFill>
                  <a:srgbClr val="FF0000"/>
                </a:solidFill>
              </a:rPr>
              <a:t>Πρόγραμμα</a:t>
            </a:r>
            <a:endParaRPr lang="el-GR" sz="2800" b="1" dirty="0">
              <a:solidFill>
                <a:srgbClr val="FF0000"/>
              </a:solidFill>
            </a:endParaRPr>
          </a:p>
        </p:txBody>
      </p:sp>
      <p:sp>
        <p:nvSpPr>
          <p:cNvPr id="24596" name="Rectangle 20"/>
          <p:cNvSpPr>
            <a:spLocks noGrp="1" noRot="1" noChangeArrowheads="1"/>
          </p:cNvSpPr>
          <p:nvPr>
            <p:ph type="body" sz="half" idx="2"/>
          </p:nvPr>
        </p:nvSpPr>
        <p:spPr>
          <a:xfrm>
            <a:off x="4644008" y="1988840"/>
            <a:ext cx="4178300" cy="4191000"/>
          </a:xfrm>
        </p:spPr>
        <p:txBody>
          <a:bodyPr/>
          <a:lstStyle/>
          <a:p>
            <a:r>
              <a:rPr lang="el-GR" sz="2400" b="1" dirty="0"/>
              <a:t>Διεπιστημονικό Αναλυτικό Πρόγραμμα</a:t>
            </a:r>
          </a:p>
          <a:p>
            <a:pPr>
              <a:buFont typeface="Wingdings" pitchFamily="2" charset="2"/>
              <a:buNone/>
            </a:pPr>
            <a:endParaRPr lang="el-GR" sz="2400" b="1" dirty="0"/>
          </a:p>
          <a:p>
            <a:pPr>
              <a:buFont typeface="Wingdings" pitchFamily="2" charset="2"/>
              <a:buNone/>
            </a:pPr>
            <a:endParaRPr lang="el-GR" sz="2400" b="1" dirty="0"/>
          </a:p>
          <a:p>
            <a:r>
              <a:rPr lang="el-GR" sz="2400" b="1" dirty="0"/>
              <a:t>Διαθεματικό Αναλυτικό Πρόγραμμα</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normAutofit fontScale="90000"/>
          </a:bodyPr>
          <a:lstStyle/>
          <a:p>
            <a:r>
              <a:rPr lang="el-GR" dirty="0" err="1" smtClean="0"/>
              <a:t>Διαθεματικότητα</a:t>
            </a:r>
            <a:r>
              <a:rPr lang="el-GR" dirty="0" smtClean="0"/>
              <a:t> </a:t>
            </a:r>
            <a:r>
              <a:rPr lang="el-GR" dirty="0"/>
              <a:t/>
            </a:r>
            <a:br>
              <a:rPr lang="el-GR" dirty="0"/>
            </a:br>
            <a:endParaRPr lang="el-GR" dirty="0"/>
          </a:p>
        </p:txBody>
      </p:sp>
      <p:sp>
        <p:nvSpPr>
          <p:cNvPr id="12291" name="Rectangle 3"/>
          <p:cNvSpPr>
            <a:spLocks noGrp="1" noRot="1" noChangeArrowheads="1"/>
          </p:cNvSpPr>
          <p:nvPr>
            <p:ph type="body" idx="1"/>
          </p:nvPr>
        </p:nvSpPr>
        <p:spPr>
          <a:xfrm>
            <a:off x="467544" y="2132856"/>
            <a:ext cx="8229600" cy="4065315"/>
          </a:xfrm>
        </p:spPr>
        <p:txBody>
          <a:bodyPr/>
          <a:lstStyle/>
          <a:p>
            <a:pPr algn="just"/>
            <a:r>
              <a:rPr lang="el-GR" b="1" dirty="0"/>
              <a:t>καταλύει τα διακριτά μαθήματα ως πλαίσια οργάνωσης της σχολικής γνώσης και επιχειρεί να προσεγγίσει τη σχολική γνώση ενιαιοποιημένη, όπως προκύπτει από τη σφαιρική μελέτη θεμάτων καθολικού ενδιαφέροντος και μείζονος σημασίας για τον πολιτισμό</a:t>
            </a:r>
            <a:r>
              <a:rPr lang="el-GR" b="1" dirty="0" smtClean="0"/>
              <a:t>.</a:t>
            </a:r>
            <a:endParaRPr lang="el-GR" b="1" dirty="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13336" name="Rectangle 24"/>
          <p:cNvSpPr>
            <a:spLocks noGrp="1" noRot="1" noChangeArrowheads="1"/>
          </p:cNvSpPr>
          <p:nvPr>
            <p:ph type="title"/>
          </p:nvPr>
        </p:nvSpPr>
        <p:spPr>
          <a:xfrm>
            <a:off x="457200" y="189310"/>
            <a:ext cx="8229600" cy="647700"/>
          </a:xfrm>
        </p:spPr>
        <p:txBody>
          <a:bodyPr>
            <a:normAutofit/>
          </a:bodyPr>
          <a:lstStyle/>
          <a:p>
            <a:r>
              <a:rPr lang="el-GR" sz="2400" dirty="0"/>
              <a:t>Περιεχόμενα Διαθεματικών Αναλυτικών Προγραμμάτων</a:t>
            </a:r>
          </a:p>
        </p:txBody>
      </p:sp>
      <p:sp>
        <p:nvSpPr>
          <p:cNvPr id="13337" name="Rectangle 25"/>
          <p:cNvSpPr>
            <a:spLocks noGrp="1" noRot="1" noChangeArrowheads="1"/>
          </p:cNvSpPr>
          <p:nvPr>
            <p:ph sz="half" idx="1"/>
          </p:nvPr>
        </p:nvSpPr>
        <p:spPr>
          <a:xfrm>
            <a:off x="467544" y="1412776"/>
            <a:ext cx="4013200" cy="4573066"/>
          </a:xfrm>
        </p:spPr>
        <p:txBody>
          <a:bodyPr>
            <a:normAutofit/>
          </a:bodyPr>
          <a:lstStyle/>
          <a:p>
            <a:pPr algn="ctr">
              <a:buFont typeface="Wingdings" pitchFamily="2" charset="2"/>
              <a:buNone/>
            </a:pPr>
            <a:r>
              <a:rPr lang="el-GR" sz="2100" b="1" dirty="0">
                <a:solidFill>
                  <a:srgbClr val="6600FF"/>
                </a:solidFill>
              </a:rPr>
              <a:t>Θέματα προσωπικού</a:t>
            </a:r>
          </a:p>
          <a:p>
            <a:pPr algn="ctr">
              <a:buFont typeface="Wingdings" pitchFamily="2" charset="2"/>
              <a:buNone/>
            </a:pPr>
            <a:r>
              <a:rPr lang="el-GR" sz="2100" b="1" dirty="0">
                <a:solidFill>
                  <a:srgbClr val="6600FF"/>
                </a:solidFill>
              </a:rPr>
              <a:t>ή </a:t>
            </a:r>
            <a:r>
              <a:rPr lang="el-GR" sz="2100" b="1" dirty="0" smtClean="0">
                <a:solidFill>
                  <a:srgbClr val="6600FF"/>
                </a:solidFill>
              </a:rPr>
              <a:t>καθολικού ενδιαφέροντος</a:t>
            </a:r>
            <a:endParaRPr lang="el-GR" sz="2100" b="1" dirty="0">
              <a:solidFill>
                <a:srgbClr val="6600FF"/>
              </a:solidFill>
            </a:endParaRPr>
          </a:p>
          <a:p>
            <a:pPr>
              <a:buFont typeface="Wingdings" panose="05000000000000000000" pitchFamily="2" charset="2"/>
              <a:buChar char="ü"/>
            </a:pPr>
            <a:r>
              <a:rPr lang="el-GR" sz="2000" dirty="0" smtClean="0"/>
              <a:t>ο </a:t>
            </a:r>
            <a:r>
              <a:rPr lang="el-GR" sz="2000" dirty="0"/>
              <a:t>κύκλος της ζωής</a:t>
            </a:r>
          </a:p>
          <a:p>
            <a:pPr>
              <a:buFont typeface="Wingdings" panose="05000000000000000000" pitchFamily="2" charset="2"/>
              <a:buChar char="ü"/>
            </a:pPr>
            <a:r>
              <a:rPr lang="el-GR" sz="2000" dirty="0"/>
              <a:t>η χρήση των συμβόλων</a:t>
            </a:r>
          </a:p>
          <a:p>
            <a:pPr>
              <a:buFont typeface="Wingdings" panose="05000000000000000000" pitchFamily="2" charset="2"/>
              <a:buChar char="ü"/>
            </a:pPr>
            <a:r>
              <a:rPr lang="el-GR" sz="2000" dirty="0"/>
              <a:t>μέλη σε ομάδες</a:t>
            </a:r>
          </a:p>
          <a:p>
            <a:pPr>
              <a:buFont typeface="Wingdings" panose="05000000000000000000" pitchFamily="2" charset="2"/>
              <a:buChar char="ü"/>
            </a:pPr>
            <a:r>
              <a:rPr lang="el-GR" sz="2000" dirty="0"/>
              <a:t>η αίσθηση του χρόνου</a:t>
            </a:r>
          </a:p>
          <a:p>
            <a:pPr>
              <a:buFont typeface="Wingdings" panose="05000000000000000000" pitchFamily="2" charset="2"/>
              <a:buChar char="ü"/>
            </a:pPr>
            <a:r>
              <a:rPr lang="el-GR" sz="2000" dirty="0"/>
              <a:t>παραγωγή και κατανάλωση</a:t>
            </a:r>
          </a:p>
          <a:p>
            <a:pPr>
              <a:buFont typeface="Wingdings" panose="05000000000000000000" pitchFamily="2" charset="2"/>
              <a:buChar char="ü"/>
            </a:pPr>
            <a:r>
              <a:rPr lang="el-GR" sz="2000" dirty="0"/>
              <a:t>ζώντας για ένα σκοπό</a:t>
            </a:r>
          </a:p>
          <a:p>
            <a:pPr>
              <a:buFont typeface="Wingdings" panose="05000000000000000000" pitchFamily="2" charset="2"/>
              <a:buChar char="ü"/>
            </a:pPr>
            <a:r>
              <a:rPr lang="el-GR" sz="2000" dirty="0"/>
              <a:t>ο εαυτός μας</a:t>
            </a:r>
          </a:p>
          <a:p>
            <a:pPr>
              <a:buFont typeface="Wingdings" panose="05000000000000000000" pitchFamily="2" charset="2"/>
              <a:buChar char="ü"/>
            </a:pPr>
            <a:r>
              <a:rPr lang="el-GR" sz="2000" dirty="0"/>
              <a:t>το φυσικό περιβάλλον</a:t>
            </a:r>
          </a:p>
          <a:p>
            <a:pPr>
              <a:buFont typeface="Wingdings" panose="05000000000000000000" pitchFamily="2" charset="2"/>
              <a:buChar char="ü"/>
            </a:pPr>
            <a:r>
              <a:rPr lang="el-GR" sz="2000" dirty="0"/>
              <a:t>οι κοντινές κοινωνικές σχέσεις</a:t>
            </a:r>
          </a:p>
          <a:p>
            <a:pPr>
              <a:buFont typeface="Wingdings" panose="05000000000000000000" pitchFamily="2" charset="2"/>
              <a:buChar char="ü"/>
            </a:pPr>
            <a:r>
              <a:rPr lang="el-GR" sz="2000" dirty="0"/>
              <a:t>οι μακρινοί άλλοι</a:t>
            </a:r>
            <a:endParaRPr lang="el-GR" sz="2000" b="1" dirty="0"/>
          </a:p>
          <a:p>
            <a:endParaRPr lang="el-GR" sz="2100" b="1" dirty="0"/>
          </a:p>
        </p:txBody>
      </p:sp>
      <p:sp>
        <p:nvSpPr>
          <p:cNvPr id="13338" name="Rectangle 26"/>
          <p:cNvSpPr>
            <a:spLocks noGrp="1" noRot="1" noChangeArrowheads="1"/>
          </p:cNvSpPr>
          <p:nvPr>
            <p:ph sz="quarter" idx="2"/>
          </p:nvPr>
        </p:nvSpPr>
        <p:spPr>
          <a:xfrm>
            <a:off x="4673600" y="944166"/>
            <a:ext cx="4013200" cy="2988890"/>
          </a:xfrm>
        </p:spPr>
        <p:txBody>
          <a:bodyPr>
            <a:normAutofit fontScale="85000" lnSpcReduction="10000"/>
          </a:bodyPr>
          <a:lstStyle/>
          <a:p>
            <a:pPr algn="ctr">
              <a:buFont typeface="Wingdings" pitchFamily="2" charset="2"/>
              <a:buNone/>
            </a:pPr>
            <a:r>
              <a:rPr lang="el-GR" sz="2000" b="1" dirty="0">
                <a:solidFill>
                  <a:schemeClr val="folHlink"/>
                </a:solidFill>
              </a:rPr>
              <a:t>Ζητήματα</a:t>
            </a:r>
          </a:p>
          <a:p>
            <a:pPr algn="ctr">
              <a:buFont typeface="Wingdings" pitchFamily="2" charset="2"/>
              <a:buNone/>
            </a:pPr>
            <a:r>
              <a:rPr lang="el-GR" sz="2000" b="1" dirty="0" smtClean="0">
                <a:solidFill>
                  <a:schemeClr val="folHlink"/>
                </a:solidFill>
              </a:rPr>
              <a:t>προβληματισμού και </a:t>
            </a:r>
            <a:r>
              <a:rPr lang="el-GR" sz="2000" b="1" dirty="0">
                <a:solidFill>
                  <a:schemeClr val="folHlink"/>
                </a:solidFill>
              </a:rPr>
              <a:t>αντιπαράθεσης</a:t>
            </a:r>
            <a:endParaRPr lang="el-GR" sz="2000" dirty="0">
              <a:solidFill>
                <a:schemeClr val="folHlink"/>
              </a:solidFill>
            </a:endParaRPr>
          </a:p>
          <a:p>
            <a:pPr>
              <a:buFont typeface="Wingdings" panose="05000000000000000000" pitchFamily="2" charset="2"/>
              <a:buChar char="§"/>
            </a:pPr>
            <a:r>
              <a:rPr lang="el-GR" sz="2200" dirty="0"/>
              <a:t>τα δικαιώματα των (μη) καπνιστών</a:t>
            </a:r>
          </a:p>
          <a:p>
            <a:pPr>
              <a:buFont typeface="Wingdings" panose="05000000000000000000" pitchFamily="2" charset="2"/>
              <a:buChar char="§"/>
            </a:pPr>
            <a:r>
              <a:rPr lang="el-GR" sz="2200" dirty="0"/>
              <a:t>η αντιμετώπιση των λαθρομεταναστών</a:t>
            </a:r>
          </a:p>
          <a:p>
            <a:pPr>
              <a:buFont typeface="Wingdings" panose="05000000000000000000" pitchFamily="2" charset="2"/>
              <a:buChar char="§"/>
            </a:pPr>
            <a:r>
              <a:rPr lang="el-GR" sz="2200" dirty="0"/>
              <a:t>η λογοκρισία του τύπου</a:t>
            </a:r>
          </a:p>
          <a:p>
            <a:pPr>
              <a:buFont typeface="Wingdings" panose="05000000000000000000" pitchFamily="2" charset="2"/>
              <a:buChar char="§"/>
            </a:pPr>
            <a:r>
              <a:rPr lang="el-GR" sz="2200" dirty="0"/>
              <a:t>τα ατομικά δικαιώματα των υπόπτων</a:t>
            </a:r>
          </a:p>
          <a:p>
            <a:pPr>
              <a:buFont typeface="Wingdings" panose="05000000000000000000" pitchFamily="2" charset="2"/>
              <a:buChar char="§"/>
            </a:pPr>
            <a:r>
              <a:rPr lang="el-GR" sz="2200" dirty="0"/>
              <a:t>το δικαίωμα των μαθητών να επιλέγουν δασκάλους</a:t>
            </a:r>
          </a:p>
        </p:txBody>
      </p:sp>
      <p:sp>
        <p:nvSpPr>
          <p:cNvPr id="13339" name="Rectangle 27"/>
          <p:cNvSpPr>
            <a:spLocks noGrp="1" noRot="1" noChangeArrowheads="1"/>
          </p:cNvSpPr>
          <p:nvPr>
            <p:ph sz="quarter" idx="3"/>
          </p:nvPr>
        </p:nvSpPr>
        <p:spPr>
          <a:xfrm>
            <a:off x="4788024" y="4293096"/>
            <a:ext cx="3907367" cy="2043113"/>
          </a:xfrm>
        </p:spPr>
        <p:txBody>
          <a:bodyPr>
            <a:normAutofit fontScale="92500" lnSpcReduction="20000"/>
          </a:bodyPr>
          <a:lstStyle/>
          <a:p>
            <a:pPr algn="ctr">
              <a:buFont typeface="Wingdings" pitchFamily="2" charset="2"/>
              <a:buNone/>
            </a:pPr>
            <a:r>
              <a:rPr lang="el-GR" sz="2000" b="1" dirty="0" smtClean="0">
                <a:solidFill>
                  <a:srgbClr val="FF0000"/>
                </a:solidFill>
              </a:rPr>
              <a:t>Προβληματικές καταστάσεις</a:t>
            </a:r>
            <a:endParaRPr lang="el-GR" sz="2000" dirty="0">
              <a:solidFill>
                <a:srgbClr val="FF0000"/>
              </a:solidFill>
            </a:endParaRPr>
          </a:p>
          <a:p>
            <a:pPr>
              <a:buFont typeface="Wingdings" panose="05000000000000000000" pitchFamily="2" charset="2"/>
              <a:buChar char="L"/>
            </a:pPr>
            <a:r>
              <a:rPr lang="el-GR" sz="2000" dirty="0"/>
              <a:t>μόλυνση</a:t>
            </a:r>
          </a:p>
          <a:p>
            <a:pPr>
              <a:buFont typeface="Wingdings" panose="05000000000000000000" pitchFamily="2" charset="2"/>
              <a:buChar char="L"/>
            </a:pPr>
            <a:r>
              <a:rPr lang="el-GR" sz="2000" dirty="0"/>
              <a:t>το φαινόμενο του θερμοκηπίου</a:t>
            </a:r>
          </a:p>
          <a:p>
            <a:pPr>
              <a:buFont typeface="Wingdings" panose="05000000000000000000" pitchFamily="2" charset="2"/>
              <a:buChar char="L"/>
            </a:pPr>
            <a:r>
              <a:rPr lang="el-GR" sz="2000" dirty="0"/>
              <a:t>η αντιμετώπιση του υπερπληθυσμού της γης</a:t>
            </a:r>
          </a:p>
          <a:p>
            <a:pPr>
              <a:buFont typeface="Wingdings" panose="05000000000000000000" pitchFamily="2" charset="2"/>
              <a:buChar char="L"/>
            </a:pPr>
            <a:r>
              <a:rPr lang="el-GR" sz="2000" dirty="0"/>
              <a:t>η υπογεννητικότητα στη χώρα μας </a:t>
            </a:r>
          </a:p>
          <a:p>
            <a:endParaRPr lang="el-GR" sz="1800" dirty="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t="-34000" b="-34000"/>
          </a:stretch>
        </a:blipFill>
        <a:effectLst/>
      </p:bgPr>
    </p:bg>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r>
              <a:rPr lang="el-GR" sz="4000"/>
              <a:t>Ερωτήματα που καλούν σε απάντηση:</a:t>
            </a:r>
          </a:p>
        </p:txBody>
      </p:sp>
      <p:sp>
        <p:nvSpPr>
          <p:cNvPr id="94211" name="Rectangle 3"/>
          <p:cNvSpPr>
            <a:spLocks noGrp="1" noRot="1" noChangeArrowheads="1"/>
          </p:cNvSpPr>
          <p:nvPr>
            <p:ph type="body" idx="1"/>
          </p:nvPr>
        </p:nvSpPr>
        <p:spPr/>
        <p:txBody>
          <a:bodyPr/>
          <a:lstStyle/>
          <a:p>
            <a:pPr algn="just">
              <a:buFont typeface="Wingdings" panose="05000000000000000000" pitchFamily="2" charset="2"/>
              <a:buChar char="ü"/>
            </a:pPr>
            <a:r>
              <a:rPr lang="el-GR" sz="2800" dirty="0"/>
              <a:t>σε ποιο βαθμό είναι εφικτή και επιθυμητή η διαθεματικότητα;</a:t>
            </a:r>
          </a:p>
          <a:p>
            <a:pPr algn="just">
              <a:buFont typeface="Wingdings" panose="05000000000000000000" pitchFamily="2" charset="2"/>
              <a:buChar char="ü"/>
            </a:pPr>
            <a:endParaRPr lang="el-GR" sz="2800" dirty="0"/>
          </a:p>
          <a:p>
            <a:pPr algn="just">
              <a:buFont typeface="Wingdings" panose="05000000000000000000" pitchFamily="2" charset="2"/>
              <a:buChar char="ü"/>
            </a:pPr>
            <a:r>
              <a:rPr lang="el-GR" sz="2800" dirty="0"/>
              <a:t>πώς επιτυγχάνεται ο επιθυμητός βαθμός διαθεματικότητας χωρίς να χαθούν τα πλεονεκτήματα των παραδοσιακών προσεγγίσεων;</a:t>
            </a:r>
          </a:p>
          <a:p>
            <a:pPr algn="just">
              <a:buFont typeface="Wingdings" panose="05000000000000000000" pitchFamily="2" charset="2"/>
              <a:buChar char="ü"/>
            </a:pPr>
            <a:endParaRPr lang="el-GR" sz="2800" dirty="0"/>
          </a:p>
          <a:p>
            <a:pPr algn="just">
              <a:buFont typeface="Wingdings" panose="05000000000000000000" pitchFamily="2" charset="2"/>
              <a:buChar char="ü"/>
            </a:pPr>
            <a:r>
              <a:rPr lang="el-GR" sz="2800" dirty="0"/>
              <a:t>πώς διδάσκονται στην πράξη και αξιολογούνται τα διαθεματικά αναλυτικά προγράμματα;</a:t>
            </a:r>
          </a:p>
          <a:p>
            <a:endParaRPr lang="el-GR" sz="2800" dirty="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3000" b="-3000"/>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67544" y="1268760"/>
            <a:ext cx="8229600" cy="5040560"/>
          </a:xfrm>
        </p:spPr>
        <p:txBody>
          <a:bodyPr>
            <a:normAutofit/>
          </a:bodyPr>
          <a:lstStyle/>
          <a:p>
            <a:pPr algn="just" eaLnBrk="1" hangingPunct="1">
              <a:lnSpc>
                <a:spcPct val="80000"/>
              </a:lnSpc>
            </a:pPr>
            <a:r>
              <a:rPr lang="el-GR" dirty="0" smtClean="0">
                <a:cs typeface="Times New Roman" pitchFamily="18" charset="0"/>
              </a:rPr>
              <a:t>Η παραδοσιακή διάταξη των περιεχομένων, η οποία σήμερα εφαρμόζεται ευρύτερα, ακολουθεί την αρχή των επιστημών, δηλαδή </a:t>
            </a:r>
            <a:r>
              <a:rPr lang="el-GR" b="1" dirty="0" smtClean="0">
                <a:solidFill>
                  <a:srgbClr val="C00000"/>
                </a:solidFill>
                <a:cs typeface="Times New Roman" pitchFamily="18" charset="0"/>
              </a:rPr>
              <a:t>τη διάρθρωση και οργάνωση των γνώσεων κατά περιοχές και κλάδους</a:t>
            </a:r>
            <a:r>
              <a:rPr lang="el-GR" dirty="0" smtClean="0">
                <a:cs typeface="Times New Roman" pitchFamily="18" charset="0"/>
              </a:rPr>
              <a:t>. </a:t>
            </a:r>
          </a:p>
          <a:p>
            <a:pPr marL="0" indent="0" algn="just" eaLnBrk="1" hangingPunct="1">
              <a:lnSpc>
                <a:spcPct val="80000"/>
              </a:lnSpc>
              <a:buNone/>
            </a:pPr>
            <a:endParaRPr lang="el-GR" dirty="0" smtClean="0">
              <a:cs typeface="Times New Roman" pitchFamily="18" charset="0"/>
            </a:endParaRPr>
          </a:p>
          <a:p>
            <a:pPr marL="0" indent="0" algn="just" eaLnBrk="1" hangingPunct="1">
              <a:lnSpc>
                <a:spcPct val="80000"/>
              </a:lnSpc>
              <a:buNone/>
            </a:pPr>
            <a:endParaRPr lang="el-GR" dirty="0" smtClean="0">
              <a:cs typeface="Times New Roman" pitchFamily="18" charset="0"/>
            </a:endParaRPr>
          </a:p>
          <a:p>
            <a:pPr algn="just" eaLnBrk="1" hangingPunct="1">
              <a:lnSpc>
                <a:spcPct val="80000"/>
              </a:lnSpc>
            </a:pPr>
            <a:r>
              <a:rPr lang="el-GR" dirty="0" smtClean="0">
                <a:cs typeface="Times New Roman" pitchFamily="18" charset="0"/>
              </a:rPr>
              <a:t>Υποστηρίζεται ότι με αυτόν τον τρόπο θα κατορθώσει ο μαθητής να δαμάσει τις γνώσεις, </a:t>
            </a:r>
            <a:r>
              <a:rPr lang="el-GR" b="1" dirty="0" smtClean="0">
                <a:cs typeface="Times New Roman" pitchFamily="18" charset="0"/>
              </a:rPr>
              <a:t>ταξινομώντας</a:t>
            </a:r>
            <a:r>
              <a:rPr lang="el-GR" dirty="0" smtClean="0">
                <a:cs typeface="Times New Roman" pitchFamily="18" charset="0"/>
              </a:rPr>
              <a:t> και </a:t>
            </a:r>
            <a:r>
              <a:rPr lang="el-GR" b="1" dirty="0" smtClean="0">
                <a:cs typeface="Times New Roman" pitchFamily="18" charset="0"/>
              </a:rPr>
              <a:t>διαρθρώνοντας</a:t>
            </a:r>
            <a:r>
              <a:rPr lang="el-GR" dirty="0" smtClean="0">
                <a:cs typeface="Times New Roman" pitchFamily="18" charset="0"/>
              </a:rPr>
              <a:t> αυτές κατά περιοχές και μαθήματα.</a:t>
            </a:r>
          </a:p>
        </p:txBody>
      </p:sp>
      <p:sp>
        <p:nvSpPr>
          <p:cNvPr id="4" name="5 - Θέση αριθμού διαφάνειας"/>
          <p:cNvSpPr>
            <a:spLocks noGrp="1"/>
          </p:cNvSpPr>
          <p:nvPr>
            <p:ph type="sldNum" sz="quarter" idx="12"/>
          </p:nvPr>
        </p:nvSpPr>
        <p:spPr>
          <a:xfrm>
            <a:off x="6553200" y="6356350"/>
            <a:ext cx="2133600" cy="365125"/>
          </a:xfrm>
          <a:noFill/>
        </p:spPr>
        <p:txBody>
          <a:bodyPr/>
          <a:lstStyle/>
          <a:p>
            <a:fld id="{D4CBB637-A96C-420C-88E9-91DE97DB39C6}" type="slidenum">
              <a:rPr lang="el-GR" smtClean="0"/>
              <a:pPr/>
              <a:t>3</a:t>
            </a:fld>
            <a:endParaRPr lang="el-GR" dirty="0" smtClean="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t="-15000" b="-15000"/>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dirty="0" smtClean="0"/>
              <a:t>Τι είναι πρόγραμμα;</a:t>
            </a:r>
          </a:p>
        </p:txBody>
      </p:sp>
      <p:sp>
        <p:nvSpPr>
          <p:cNvPr id="34819" name="Rectangle 3"/>
          <p:cNvSpPr>
            <a:spLocks noGrp="1" noChangeArrowheads="1"/>
          </p:cNvSpPr>
          <p:nvPr>
            <p:ph type="body" idx="1"/>
          </p:nvPr>
        </p:nvSpPr>
        <p:spPr/>
        <p:txBody>
          <a:bodyPr/>
          <a:lstStyle/>
          <a:p>
            <a:pPr algn="just" eaLnBrk="1" hangingPunct="1"/>
            <a:r>
              <a:rPr lang="el-GR" dirty="0" smtClean="0"/>
              <a:t>Μια κατευθυντήρια πυξίδα</a:t>
            </a:r>
          </a:p>
          <a:p>
            <a:pPr algn="just" eaLnBrk="1" hangingPunct="1"/>
            <a:r>
              <a:rPr lang="el-GR" dirty="0" smtClean="0"/>
              <a:t>Είναι όλα σαφώς προσδιορισμένα ή μπορεί κανείς να  λειτουργήσει σχετικά αυτόνομα;</a:t>
            </a:r>
          </a:p>
          <a:p>
            <a:pPr marL="0" indent="0" algn="just" eaLnBrk="1" hangingPunct="1">
              <a:buNone/>
            </a:pPr>
            <a:endParaRPr lang="el-GR" dirty="0" smtClean="0"/>
          </a:p>
          <a:p>
            <a:pPr algn="ctr">
              <a:buFontTx/>
              <a:buNone/>
            </a:pPr>
            <a:r>
              <a:rPr lang="el-GR" dirty="0" smtClean="0"/>
              <a:t>Η αυτονομία του εκπαιδευτή και του </a:t>
            </a:r>
          </a:p>
          <a:p>
            <a:pPr algn="ctr">
              <a:buFontTx/>
              <a:buNone/>
            </a:pPr>
            <a:r>
              <a:rPr lang="el-GR" dirty="0" smtClean="0"/>
              <a:t>εκπαιδευόμενου: </a:t>
            </a:r>
            <a:r>
              <a:rPr lang="el-GR" i="1" dirty="0" smtClean="0"/>
              <a:t>ποια είναι τα όρια; </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Θέση αριθμού διαφάνειας"/>
          <p:cNvSpPr>
            <a:spLocks noGrp="1"/>
          </p:cNvSpPr>
          <p:nvPr>
            <p:ph type="sldNum" sz="quarter" idx="12"/>
          </p:nvPr>
        </p:nvSpPr>
        <p:spPr>
          <a:noFill/>
        </p:spPr>
        <p:txBody>
          <a:bodyPr/>
          <a:lstStyle/>
          <a:p>
            <a:fld id="{85C27A49-33BF-4A7E-9184-44695DD972DE}" type="slidenum">
              <a:rPr lang="el-GR" smtClean="0"/>
              <a:pPr/>
              <a:t>32</a:t>
            </a:fld>
            <a:endParaRPr lang="el-GR" smtClean="0"/>
          </a:p>
        </p:txBody>
      </p:sp>
      <p:sp>
        <p:nvSpPr>
          <p:cNvPr id="23555" name="Rectangle 2"/>
          <p:cNvSpPr>
            <a:spLocks noGrp="1" noChangeArrowheads="1"/>
          </p:cNvSpPr>
          <p:nvPr>
            <p:ph type="title"/>
          </p:nvPr>
        </p:nvSpPr>
        <p:spPr/>
        <p:txBody>
          <a:bodyPr>
            <a:normAutofit fontScale="90000"/>
          </a:bodyPr>
          <a:lstStyle/>
          <a:p>
            <a:r>
              <a:rPr lang="el-GR" sz="3600" b="1" dirty="0" smtClean="0">
                <a:solidFill>
                  <a:srgbClr val="FF0000"/>
                </a:solidFill>
                <a:latin typeface="+mn-lt"/>
              </a:rPr>
              <a:t>Η διαθεματικότητα προωθείται </a:t>
            </a:r>
            <a:br>
              <a:rPr lang="el-GR" sz="3600" b="1" dirty="0" smtClean="0">
                <a:solidFill>
                  <a:srgbClr val="FF0000"/>
                </a:solidFill>
                <a:latin typeface="+mn-lt"/>
              </a:rPr>
            </a:br>
            <a:r>
              <a:rPr lang="el-GR" sz="3600" b="1" dirty="0" smtClean="0">
                <a:solidFill>
                  <a:srgbClr val="FF0000"/>
                </a:solidFill>
                <a:latin typeface="+mn-lt"/>
              </a:rPr>
              <a:t>στην Πρωτοβάθμια Εκπαίδευση:</a:t>
            </a:r>
          </a:p>
        </p:txBody>
      </p:sp>
      <p:sp>
        <p:nvSpPr>
          <p:cNvPr id="23556" name="Rectangle 3"/>
          <p:cNvSpPr>
            <a:spLocks noGrp="1" noChangeArrowheads="1"/>
          </p:cNvSpPr>
          <p:nvPr>
            <p:ph type="body" idx="1"/>
          </p:nvPr>
        </p:nvSpPr>
        <p:spPr>
          <a:xfrm>
            <a:off x="457200" y="1600200"/>
            <a:ext cx="8229600" cy="4852988"/>
          </a:xfrm>
        </p:spPr>
        <p:txBody>
          <a:bodyPr/>
          <a:lstStyle/>
          <a:p>
            <a:pPr marL="609600" indent="-609600" algn="just">
              <a:buFont typeface="Wingdings" pitchFamily="2" charset="2"/>
              <a:buAutoNum type="arabicPeriod"/>
            </a:pPr>
            <a:r>
              <a:rPr lang="el-GR" dirty="0" smtClean="0"/>
              <a:t>«με τη συγκρότηση ενιαίων ανεξάρτητων διαθεματικών διδακτικών αντικειμένων (π.χ.  Μελέτη του Περιβάλλοντος, «Ερευνώ τον φυσικό κόσμο», «Κοινωνική και Πολιτική Αγωγή» κλπ).</a:t>
            </a:r>
          </a:p>
          <a:p>
            <a:pPr marL="609600" indent="-609600" algn="just">
              <a:buFont typeface="Wingdings" pitchFamily="2" charset="2"/>
              <a:buAutoNum type="arabicPeriod"/>
            </a:pPr>
            <a:r>
              <a:rPr lang="el-GR" dirty="0" smtClean="0"/>
              <a:t>«με την παράλληλη ή διαδοχική διδασκαλία εννοιών στο πλαίσιο περισσότερων του ενός διαφορετικών μαθημάτων» </a:t>
            </a:r>
          </a:p>
          <a:p>
            <a:pPr marL="800100" lvl="2" indent="0" algn="just">
              <a:buNone/>
            </a:pPr>
            <a:r>
              <a:rPr lang="el-GR" sz="2000" dirty="0" smtClean="0"/>
              <a:t>(ΦΕΚ 303/2003,3738)</a:t>
            </a:r>
          </a:p>
          <a:p>
            <a:pPr marL="609600" indent="-609600"/>
            <a:endParaRPr lang="el-GR" dirty="0" smtClean="0">
              <a:solidFill>
                <a:schemeClr val="hlin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 Θέση αριθμού διαφάνειας"/>
          <p:cNvSpPr>
            <a:spLocks noGrp="1"/>
          </p:cNvSpPr>
          <p:nvPr>
            <p:ph type="sldNum" sz="quarter" idx="12"/>
          </p:nvPr>
        </p:nvSpPr>
        <p:spPr>
          <a:noFill/>
        </p:spPr>
        <p:txBody>
          <a:bodyPr/>
          <a:lstStyle/>
          <a:p>
            <a:fld id="{D47CA16F-2912-4091-B971-A4B953AC1140}" type="slidenum">
              <a:rPr lang="el-GR" smtClean="0"/>
              <a:pPr/>
              <a:t>33</a:t>
            </a:fld>
            <a:endParaRPr lang="el-GR" smtClean="0"/>
          </a:p>
        </p:txBody>
      </p:sp>
      <p:sp>
        <p:nvSpPr>
          <p:cNvPr id="24579" name="Rectangle 2"/>
          <p:cNvSpPr>
            <a:spLocks noGrp="1" noChangeArrowheads="1"/>
          </p:cNvSpPr>
          <p:nvPr>
            <p:ph type="title"/>
          </p:nvPr>
        </p:nvSpPr>
        <p:spPr/>
        <p:txBody>
          <a:bodyPr/>
          <a:lstStyle/>
          <a:p>
            <a:r>
              <a:rPr lang="el-GR" sz="3200" b="1" dirty="0" smtClean="0">
                <a:solidFill>
                  <a:srgbClr val="FF0000"/>
                </a:solidFill>
                <a:latin typeface="+mn-lt"/>
              </a:rPr>
              <a:t>Η διαθεματικότητα προωθείται</a:t>
            </a:r>
            <a:br>
              <a:rPr lang="el-GR" sz="3200" b="1" dirty="0" smtClean="0">
                <a:solidFill>
                  <a:srgbClr val="FF0000"/>
                </a:solidFill>
                <a:latin typeface="+mn-lt"/>
              </a:rPr>
            </a:br>
            <a:r>
              <a:rPr lang="el-GR" sz="3200" b="1" dirty="0" smtClean="0">
                <a:solidFill>
                  <a:srgbClr val="FF0000"/>
                </a:solidFill>
                <a:latin typeface="+mn-lt"/>
              </a:rPr>
              <a:t>στην Πρωτοβάθμια Εκπαίδευση:</a:t>
            </a:r>
            <a:r>
              <a:rPr lang="el-GR" sz="3200" dirty="0" smtClean="0">
                <a:solidFill>
                  <a:srgbClr val="FF0000"/>
                </a:solidFill>
                <a:latin typeface="+mn-lt"/>
              </a:rPr>
              <a:t> </a:t>
            </a:r>
          </a:p>
        </p:txBody>
      </p:sp>
      <p:sp>
        <p:nvSpPr>
          <p:cNvPr id="24580" name="Rectangle 3"/>
          <p:cNvSpPr>
            <a:spLocks noGrp="1" noChangeArrowheads="1"/>
          </p:cNvSpPr>
          <p:nvPr>
            <p:ph type="body" idx="1"/>
          </p:nvPr>
        </p:nvSpPr>
        <p:spPr>
          <a:xfrm>
            <a:off x="457200" y="1600200"/>
            <a:ext cx="8435280" cy="4781550"/>
          </a:xfrm>
        </p:spPr>
        <p:txBody>
          <a:bodyPr>
            <a:normAutofit/>
          </a:bodyPr>
          <a:lstStyle/>
          <a:p>
            <a:pPr algn="just">
              <a:lnSpc>
                <a:spcPct val="90000"/>
              </a:lnSpc>
              <a:buFont typeface="Wingdings" pitchFamily="2" charset="2"/>
              <a:buNone/>
            </a:pPr>
            <a:r>
              <a:rPr lang="el-GR" sz="2800" dirty="0" smtClean="0"/>
              <a:t>3</a:t>
            </a:r>
            <a:r>
              <a:rPr lang="el-GR" sz="2800" dirty="0" smtClean="0">
                <a:latin typeface="Georgia" pitchFamily="18" charset="0"/>
              </a:rPr>
              <a:t>. </a:t>
            </a:r>
            <a:r>
              <a:rPr lang="el-GR" sz="2800" dirty="0" smtClean="0"/>
              <a:t>«με  την πραγματοποίηση  στο πλαίσιο διαφορετικών μαθημάτων διαθεματικών δραστηριοτήτων/ εργασιών»  </a:t>
            </a:r>
            <a:r>
              <a:rPr lang="el-GR" sz="2000" dirty="0" smtClean="0"/>
              <a:t>(10% του διδακτικού χρόνου) (ΦΕΚ 303/2003,3738)</a:t>
            </a:r>
          </a:p>
          <a:p>
            <a:pPr algn="just">
              <a:lnSpc>
                <a:spcPct val="90000"/>
              </a:lnSpc>
              <a:buFont typeface="Wingdings" pitchFamily="2" charset="2"/>
              <a:buNone/>
            </a:pPr>
            <a:r>
              <a:rPr lang="el-GR" sz="2800" dirty="0" smtClean="0"/>
              <a:t>4. με την καθιέρωση της Ευέλικτης Ζώνης,  «στο πλαίσιο της οποίας πραγματοποιούνται διαθεματικές δραστηριότητες και σχέδια εργασίας» </a:t>
            </a:r>
            <a:endParaRPr lang="el-GR" sz="2800" dirty="0"/>
          </a:p>
          <a:p>
            <a:pPr lvl="1" algn="just">
              <a:lnSpc>
                <a:spcPct val="90000"/>
              </a:lnSpc>
              <a:buFont typeface="Wingdings" pitchFamily="2" charset="2"/>
              <a:buNone/>
            </a:pPr>
            <a:r>
              <a:rPr lang="el-GR" sz="2000" dirty="0" smtClean="0"/>
              <a:t>(ΦΕΚ 303/2003,3740)</a:t>
            </a:r>
          </a:p>
          <a:p>
            <a:pPr algn="just">
              <a:lnSpc>
                <a:spcPct val="90000"/>
              </a:lnSpc>
              <a:buFont typeface="Wingdings" pitchFamily="2" charset="2"/>
              <a:buNone/>
            </a:pPr>
            <a:r>
              <a:rPr lang="el-GR" sz="2800" dirty="0" smtClean="0"/>
              <a:t>5. με την ανάπτυξη δεξιοτήτων κοινών σε περισσότερα του ενός γνωστικά αντικείμενα και οι οποίες «θα μπορούσαν να χαρακτηριστούν ως διαθεματικές ή οριζόντιες» </a:t>
            </a:r>
            <a:r>
              <a:rPr lang="el-GR" sz="2000" dirty="0" smtClean="0"/>
              <a:t>(ΦΕΚ 303/2003,3739)</a:t>
            </a:r>
          </a:p>
          <a:p>
            <a:pPr>
              <a:lnSpc>
                <a:spcPct val="90000"/>
              </a:lnSpc>
              <a:buFont typeface="Wingdings" pitchFamily="2" charset="2"/>
              <a:buNone/>
            </a:pPr>
            <a:endParaRPr lang="el-GR" sz="2800" dirty="0" smtClean="0">
              <a:solidFill>
                <a:schemeClr val="hlink"/>
              </a:solidFill>
            </a:endParaRPr>
          </a:p>
          <a:p>
            <a:pPr>
              <a:lnSpc>
                <a:spcPct val="90000"/>
              </a:lnSpc>
              <a:buFont typeface="Wingdings" pitchFamily="2" charset="2"/>
              <a:buNone/>
            </a:pPr>
            <a:endParaRPr lang="el-GR" sz="2800" dirty="0" smtClean="0">
              <a:solidFill>
                <a:schemeClr val="hlin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Θέση αριθμού διαφάνειας"/>
          <p:cNvSpPr>
            <a:spLocks noGrp="1"/>
          </p:cNvSpPr>
          <p:nvPr>
            <p:ph type="sldNum" sz="quarter" idx="12"/>
          </p:nvPr>
        </p:nvSpPr>
        <p:spPr>
          <a:noFill/>
        </p:spPr>
        <p:txBody>
          <a:bodyPr/>
          <a:lstStyle/>
          <a:p>
            <a:fld id="{ADE54255-6255-4641-A04D-62EDA56FDACC}" type="slidenum">
              <a:rPr lang="el-GR" smtClean="0"/>
              <a:pPr/>
              <a:t>34</a:t>
            </a:fld>
            <a:endParaRPr lang="el-GR" smtClean="0"/>
          </a:p>
        </p:txBody>
      </p:sp>
      <p:sp>
        <p:nvSpPr>
          <p:cNvPr id="25604" name="Rectangle 3"/>
          <p:cNvSpPr>
            <a:spLocks noGrp="1" noChangeArrowheads="1"/>
          </p:cNvSpPr>
          <p:nvPr>
            <p:ph type="body" idx="1"/>
          </p:nvPr>
        </p:nvSpPr>
        <p:spPr>
          <a:xfrm>
            <a:off x="467544" y="1052736"/>
            <a:ext cx="8229600" cy="5000625"/>
          </a:xfrm>
        </p:spPr>
        <p:txBody>
          <a:bodyPr/>
          <a:lstStyle/>
          <a:p>
            <a:pPr algn="just"/>
            <a:r>
              <a:rPr lang="el-GR" dirty="0" smtClean="0"/>
              <a:t>Αν και τα ΑΠΣ ονομάζονται διαθεματικά η διαθεματικότητα είναι μόνο συμπληρωματική, αφού η αρχή της διατήρησης των διακριτών μαθημάτων κυριαρχεί. Σε όλα τα μαθήματα όμως προτείνονται διεπιστημονικές συγκλίσεις.</a:t>
            </a:r>
          </a:p>
          <a:p>
            <a:pPr algn="just">
              <a:buFont typeface="Wingdings" panose="05000000000000000000" pitchFamily="2" charset="2"/>
              <a:buChar char="Ø"/>
            </a:pPr>
            <a:r>
              <a:rPr lang="el-GR" dirty="0" smtClean="0"/>
              <a:t>Έτσι ο όρος </a:t>
            </a:r>
            <a:r>
              <a:rPr lang="el-GR" dirty="0" err="1" smtClean="0"/>
              <a:t>διαθεματικός</a:t>
            </a:r>
            <a:r>
              <a:rPr lang="el-GR" dirty="0" smtClean="0"/>
              <a:t>/διαθεματικότητα είναι κατ’ </a:t>
            </a:r>
            <a:r>
              <a:rPr lang="el-GR" dirty="0" err="1" smtClean="0"/>
              <a:t>επίφασιν</a:t>
            </a:r>
            <a:r>
              <a:rPr lang="el-GR" dirty="0" smtClean="0"/>
              <a:t> και αντιστοιχεί μόνο στα σχέδια εργασίας. </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l="-4000" r="-4000"/>
          </a:stretch>
        </a:blipFill>
        <a:effectLst/>
      </p:bgPr>
    </p:bg>
    <p:spTree>
      <p:nvGrpSpPr>
        <p:cNvPr id="1" name=""/>
        <p:cNvGrpSpPr/>
        <p:nvPr/>
      </p:nvGrpSpPr>
      <p:grpSpPr>
        <a:xfrm>
          <a:off x="0" y="0"/>
          <a:ext cx="0" cy="0"/>
          <a:chOff x="0" y="0"/>
          <a:chExt cx="0" cy="0"/>
        </a:xfrm>
      </p:grpSpPr>
      <p:sp>
        <p:nvSpPr>
          <p:cNvPr id="18435" name="2 - Θέση περιεχομένου"/>
          <p:cNvSpPr>
            <a:spLocks noGrp="1"/>
          </p:cNvSpPr>
          <p:nvPr>
            <p:ph idx="1"/>
          </p:nvPr>
        </p:nvSpPr>
        <p:spPr>
          <a:xfrm>
            <a:off x="467544" y="980728"/>
            <a:ext cx="8229600" cy="4525963"/>
          </a:xfrm>
        </p:spPr>
        <p:txBody>
          <a:bodyPr/>
          <a:lstStyle/>
          <a:p>
            <a:pPr algn="just"/>
            <a:r>
              <a:rPr lang="el-GR" sz="2800" dirty="0" smtClean="0">
                <a:cs typeface="Times New Roman" pitchFamily="18" charset="0"/>
              </a:rPr>
              <a:t>Στην περίπτωση όμως αυτή προσφέρονται γνώσεις χωρίς πολλές φορές  καμιά σύνδεση και σχέση μεταξύ τους. </a:t>
            </a:r>
          </a:p>
          <a:p>
            <a:pPr algn="just"/>
            <a:r>
              <a:rPr lang="el-GR" sz="2800" dirty="0" smtClean="0">
                <a:cs typeface="Times New Roman" pitchFamily="18" charset="0"/>
              </a:rPr>
              <a:t>Αυτό που στην πραγματικότητα εμφανίζεται στον μαθητή ως ενιαίο αντικείμενο ή φαινόμενο, προσφέρεται αποσπασματικά κατά τη διδασκαλία.</a:t>
            </a:r>
          </a:p>
          <a:p>
            <a:pPr algn="just"/>
            <a:r>
              <a:rPr lang="el-GR" sz="2800" dirty="0" smtClean="0">
                <a:cs typeface="Times New Roman" pitchFamily="18" charset="0"/>
              </a:rPr>
              <a:t>Αυτό σημαίνει ότι κατακερματίζεται η πραγματικότητα σε επιμέρους γνώσεις, οι οποίες είναι δύσκολο να αποτελέσουν ένα ενιαίο σύνολο.</a:t>
            </a:r>
            <a:endParaRPr lang="el-GR" sz="2800" dirty="0" smtClean="0"/>
          </a:p>
        </p:txBody>
      </p:sp>
      <p:sp>
        <p:nvSpPr>
          <p:cNvPr id="4" name="5 - Θέση αριθμού διαφάνειας"/>
          <p:cNvSpPr>
            <a:spLocks noGrp="1"/>
          </p:cNvSpPr>
          <p:nvPr>
            <p:ph type="sldNum" sz="quarter" idx="12"/>
          </p:nvPr>
        </p:nvSpPr>
        <p:spPr>
          <a:xfrm>
            <a:off x="6553200" y="6356350"/>
            <a:ext cx="2133600" cy="365125"/>
          </a:xfrm>
          <a:noFill/>
        </p:spPr>
        <p:txBody>
          <a:bodyPr/>
          <a:lstStyle/>
          <a:p>
            <a:fld id="{D4CBB637-A96C-420C-88E9-91DE97DB39C6}" type="slidenum">
              <a:rPr lang="el-GR" smtClean="0"/>
              <a:pPr/>
              <a:t>4</a:t>
            </a:fld>
            <a:endParaRPr lang="el-GR" dirty="0" smtClean="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67544" y="1052736"/>
            <a:ext cx="8229600" cy="5184576"/>
          </a:xfrm>
        </p:spPr>
        <p:txBody>
          <a:bodyPr>
            <a:noAutofit/>
          </a:bodyPr>
          <a:lstStyle/>
          <a:p>
            <a:pPr algn="just">
              <a:lnSpc>
                <a:spcPct val="90000"/>
              </a:lnSpc>
            </a:pPr>
            <a:r>
              <a:rPr lang="el-GR" sz="2800" dirty="0" smtClean="0"/>
              <a:t>Επί αιώνες δεν είχε αμφισβητηθεί σοβαρά  ο τρόπος   οργάνωσης των περιεχομένων διδασκαλίας  και η διάκριση των μαθημάτων - γνώσεων μεταξύ τους.</a:t>
            </a:r>
          </a:p>
          <a:p>
            <a:pPr algn="just">
              <a:lnSpc>
                <a:spcPct val="90000"/>
              </a:lnSpc>
            </a:pPr>
            <a:r>
              <a:rPr lang="el-GR" sz="2800" dirty="0" smtClean="0"/>
              <a:t>Στις αρχές του 20</a:t>
            </a:r>
            <a:r>
              <a:rPr lang="el-GR" sz="2800" baseline="30000" dirty="0" smtClean="0"/>
              <a:t>ου </a:t>
            </a:r>
            <a:r>
              <a:rPr lang="el-GR" sz="2800" dirty="0" smtClean="0"/>
              <a:t>αιώνα διατυπώθηκε έντονη κριτική από τους εκπροσώπους της Νέας Αγωγής κατά της διάκρισης των γνώσεων κατά μαθήματα και της αποσπασματικής προσφοράς της γνώσης στο σχολείο.</a:t>
            </a:r>
            <a:endParaRPr lang="en-US" sz="2800" dirty="0" smtClean="0"/>
          </a:p>
          <a:p>
            <a:pPr algn="just">
              <a:lnSpc>
                <a:spcPct val="90000"/>
              </a:lnSpc>
            </a:pPr>
            <a:r>
              <a:rPr lang="el-GR" sz="2800" dirty="0" smtClean="0"/>
              <a:t> Ήδη ο Πλάτων είχε διακρίνει τη  ανάγκη για σύνδεση των γνώσεων μεταξύ τους: </a:t>
            </a:r>
          </a:p>
          <a:p>
            <a:pPr marL="400050" lvl="1" indent="0" algn="ctr">
              <a:lnSpc>
                <a:spcPct val="90000"/>
              </a:lnSpc>
              <a:buNone/>
            </a:pPr>
            <a:r>
              <a:rPr lang="el-GR" sz="2400" i="1" dirty="0" smtClean="0">
                <a:latin typeface="Cambria" panose="02040503050406030204" pitchFamily="18" charset="0"/>
              </a:rPr>
              <a:t>«τα χύδην μαθήματα </a:t>
            </a:r>
            <a:r>
              <a:rPr lang="el-GR" sz="2400" i="1" dirty="0" err="1" smtClean="0">
                <a:latin typeface="Cambria" panose="02040503050406030204" pitchFamily="18" charset="0"/>
              </a:rPr>
              <a:t>συναπτέον</a:t>
            </a:r>
            <a:r>
              <a:rPr lang="el-GR" sz="2400" i="1" dirty="0" smtClean="0">
                <a:latin typeface="Cambria" panose="02040503050406030204" pitchFamily="18" charset="0"/>
              </a:rPr>
              <a:t> εις </a:t>
            </a:r>
            <a:r>
              <a:rPr lang="el-GR" sz="2400" i="1" dirty="0" err="1" smtClean="0">
                <a:latin typeface="Cambria" panose="02040503050406030204" pitchFamily="18" charset="0"/>
              </a:rPr>
              <a:t>σύνοψιν</a:t>
            </a:r>
            <a:r>
              <a:rPr lang="el-GR" sz="2400" i="1" dirty="0" smtClean="0">
                <a:latin typeface="Cambria" panose="02040503050406030204" pitchFamily="18" charset="0"/>
              </a:rPr>
              <a:t> αλλήλων των μαθημάτων και της του όντος φύσεως» </a:t>
            </a:r>
          </a:p>
          <a:p>
            <a:pPr marL="0" indent="0" algn="r">
              <a:lnSpc>
                <a:spcPct val="90000"/>
              </a:lnSpc>
              <a:buNone/>
            </a:pPr>
            <a:r>
              <a:rPr lang="el-GR" sz="2400" dirty="0" smtClean="0">
                <a:latin typeface="Cambria" panose="02040503050406030204" pitchFamily="18" charset="0"/>
              </a:rPr>
              <a:t>(Πολιτεία, 735</a:t>
            </a:r>
            <a:r>
              <a:rPr lang="en-US" sz="2400" dirty="0" smtClean="0">
                <a:latin typeface="Cambria" panose="02040503050406030204" pitchFamily="18" charset="0"/>
              </a:rPr>
              <a:t>c</a:t>
            </a:r>
            <a:r>
              <a:rPr lang="el-GR" sz="2400" dirty="0" smtClean="0">
                <a:latin typeface="Cambria" panose="02040503050406030204" pitchFamily="18" charset="0"/>
              </a:rPr>
              <a:t>) </a:t>
            </a:r>
          </a:p>
        </p:txBody>
      </p:sp>
      <p:sp>
        <p:nvSpPr>
          <p:cNvPr id="4" name="5 - Θέση αριθμού διαφάνειας"/>
          <p:cNvSpPr>
            <a:spLocks noGrp="1"/>
          </p:cNvSpPr>
          <p:nvPr>
            <p:ph type="sldNum" sz="quarter" idx="12"/>
          </p:nvPr>
        </p:nvSpPr>
        <p:spPr>
          <a:xfrm>
            <a:off x="6553200" y="6356350"/>
            <a:ext cx="2133600" cy="365125"/>
          </a:xfrm>
          <a:noFill/>
        </p:spPr>
        <p:txBody>
          <a:bodyPr/>
          <a:lstStyle/>
          <a:p>
            <a:fld id="{D4CBB637-A96C-420C-88E9-91DE97DB39C6}" type="slidenum">
              <a:rPr lang="el-GR" smtClean="0"/>
              <a:pPr/>
              <a:t>5</a:t>
            </a:fld>
            <a:endParaRPr lang="el-GR" dirty="0" smtClean="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l="-4000" t="-4000" r="-3000" b="-8000"/>
          </a:stretch>
        </a:blip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67544" y="116632"/>
            <a:ext cx="8229600" cy="6741368"/>
          </a:xfrm>
        </p:spPr>
        <p:txBody>
          <a:bodyPr>
            <a:noAutofit/>
          </a:bodyPr>
          <a:lstStyle/>
          <a:p>
            <a:pPr algn="just" eaLnBrk="1" hangingPunct="1">
              <a:lnSpc>
                <a:spcPct val="80000"/>
              </a:lnSpc>
            </a:pPr>
            <a:r>
              <a:rPr lang="el-GR" sz="2800" dirty="0" smtClean="0"/>
              <a:t>Η  Μορφολογική Ψυχολογία αναφέρεται στην ενιαία συγκρότηση και σύλληψη της πραγματικότητας από τον άνθρωπο, γεγονός που οδηγεί σε διαφορετική διάταξη των περιεχομένων διδασκαλίας. </a:t>
            </a:r>
          </a:p>
          <a:p>
            <a:pPr algn="just" eaLnBrk="1" hangingPunct="1">
              <a:lnSpc>
                <a:spcPct val="80000"/>
              </a:lnSpc>
            </a:pPr>
            <a:r>
              <a:rPr lang="el-GR" sz="2800" dirty="0" smtClean="0"/>
              <a:t>Σύμφωνα με μια από τις σημαντικότερες  σύγχρονες θεωρίες μάθησης, τον </a:t>
            </a:r>
            <a:r>
              <a:rPr lang="el-GR" sz="2800" dirty="0" err="1" smtClean="0">
                <a:effectLst>
                  <a:glow rad="228600">
                    <a:schemeClr val="accent1">
                      <a:satMod val="175000"/>
                      <a:alpha val="40000"/>
                    </a:schemeClr>
                  </a:glow>
                </a:effectLst>
              </a:rPr>
              <a:t>Εποικοδομισμό</a:t>
            </a:r>
            <a:r>
              <a:rPr lang="el-GR" sz="2800" dirty="0" smtClean="0"/>
              <a:t>, η γνώση επιτυγχάνεται  όχι με τη συλλογή και την άθροιση  γνώσεων από διάφορες επιστημονικές περιοχές αλλά από την ένταξη των νέων δεδομένων στα ήδη διαμορφωμένα νοητικά σχήματα, πράγμα που  σημαίνει </a:t>
            </a:r>
            <a:r>
              <a:rPr lang="el-GR" sz="2800" dirty="0" smtClean="0">
                <a:effectLst>
                  <a:glow rad="228600">
                    <a:schemeClr val="accent2">
                      <a:satMod val="175000"/>
                      <a:alpha val="40000"/>
                    </a:schemeClr>
                  </a:glow>
                </a:effectLst>
              </a:rPr>
              <a:t>ότι οι γνώσεις πρέπει να ενιαιοποιούνται</a:t>
            </a:r>
            <a:r>
              <a:rPr lang="el-GR" sz="2800" dirty="0" smtClean="0"/>
              <a:t>. </a:t>
            </a:r>
          </a:p>
          <a:p>
            <a:pPr algn="just" eaLnBrk="1" hangingPunct="1">
              <a:lnSpc>
                <a:spcPct val="80000"/>
              </a:lnSpc>
            </a:pPr>
            <a:r>
              <a:rPr lang="el-GR" sz="2800" dirty="0" smtClean="0"/>
              <a:t>Σύμφωνα με την ίδια θεωρία η μάθηση πρέπει να προκύπτει μέσα από την αντιμετώπιση προβλημάτων και καταστάσεων της καθημερινής ζωής (</a:t>
            </a:r>
            <a:r>
              <a:rPr lang="en-US" sz="2800" dirty="0" smtClean="0"/>
              <a:t>situated learning</a:t>
            </a:r>
            <a:r>
              <a:rPr lang="el-GR" sz="2800" dirty="0" smtClean="0"/>
              <a:t>).</a:t>
            </a:r>
            <a:endParaRPr lang="en-US" sz="2800" dirty="0" smtClean="0"/>
          </a:p>
          <a:p>
            <a:pPr algn="just" eaLnBrk="1" hangingPunct="1">
              <a:lnSpc>
                <a:spcPct val="80000"/>
              </a:lnSpc>
            </a:pPr>
            <a:r>
              <a:rPr lang="el-GR" sz="2800" dirty="0" smtClean="0"/>
              <a:t>Ο </a:t>
            </a:r>
            <a:r>
              <a:rPr lang="el-GR" sz="2800" dirty="0" err="1" smtClean="0"/>
              <a:t>Εποικοδομισμός</a:t>
            </a:r>
            <a:r>
              <a:rPr lang="el-GR" sz="2800" dirty="0" smtClean="0"/>
              <a:t> έχει υποχωρήσει αισθητά σήμερα και έχει παραχωρήσει έδαφος στη διερευνητική μάθηση, η οποία ασφαλώς προωθεί τη </a:t>
            </a:r>
            <a:r>
              <a:rPr lang="el-GR" sz="2800" dirty="0" err="1" smtClean="0"/>
              <a:t>διαθεματική</a:t>
            </a:r>
            <a:r>
              <a:rPr lang="el-GR" sz="2800" dirty="0" smtClean="0"/>
              <a:t> προσέγγιση.</a:t>
            </a:r>
          </a:p>
        </p:txBody>
      </p:sp>
      <p:sp>
        <p:nvSpPr>
          <p:cNvPr id="4" name="5 - Θέση αριθμού διαφάνειας"/>
          <p:cNvSpPr>
            <a:spLocks noGrp="1"/>
          </p:cNvSpPr>
          <p:nvPr>
            <p:ph type="sldNum" sz="quarter" idx="12"/>
          </p:nvPr>
        </p:nvSpPr>
        <p:spPr>
          <a:xfrm>
            <a:off x="6553200" y="6356350"/>
            <a:ext cx="2133600" cy="365125"/>
          </a:xfrm>
          <a:noFill/>
        </p:spPr>
        <p:txBody>
          <a:bodyPr/>
          <a:lstStyle/>
          <a:p>
            <a:fld id="{D4CBB637-A96C-420C-88E9-91DE97DB39C6}" type="slidenum">
              <a:rPr lang="el-GR" smtClean="0"/>
              <a:pPr/>
              <a:t>6</a:t>
            </a:fld>
            <a:endParaRPr lang="el-GR" dirty="0" smtClean="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l="-17000" t="-4000" r="-17000" b="-5000"/>
          </a:stretch>
        </a:blipFill>
        <a:effectLst/>
      </p:bgPr>
    </p:bg>
    <p:spTree>
      <p:nvGrpSpPr>
        <p:cNvPr id="1" name=""/>
        <p:cNvGrpSpPr/>
        <p:nvPr/>
      </p:nvGrpSpPr>
      <p:grpSpPr>
        <a:xfrm>
          <a:off x="0" y="0"/>
          <a:ext cx="0" cy="0"/>
          <a:chOff x="0" y="0"/>
          <a:chExt cx="0" cy="0"/>
        </a:xfrm>
      </p:grpSpPr>
      <p:sp>
        <p:nvSpPr>
          <p:cNvPr id="22530" name="5 - Θέση αριθμού διαφάνειας"/>
          <p:cNvSpPr>
            <a:spLocks noGrp="1"/>
          </p:cNvSpPr>
          <p:nvPr>
            <p:ph type="sldNum" sz="quarter" idx="12"/>
          </p:nvPr>
        </p:nvSpPr>
        <p:spPr>
          <a:noFill/>
        </p:spPr>
        <p:txBody>
          <a:bodyPr/>
          <a:lstStyle/>
          <a:p>
            <a:fld id="{D4CBB637-A96C-420C-88E9-91DE97DB39C6}" type="slidenum">
              <a:rPr lang="el-GR" smtClean="0"/>
              <a:pPr/>
              <a:t>7</a:t>
            </a:fld>
            <a:endParaRPr lang="el-GR" dirty="0" smtClean="0"/>
          </a:p>
        </p:txBody>
      </p:sp>
      <p:sp>
        <p:nvSpPr>
          <p:cNvPr id="22531" name="Rectangle 2"/>
          <p:cNvSpPr>
            <a:spLocks noGrp="1" noChangeArrowheads="1"/>
          </p:cNvSpPr>
          <p:nvPr>
            <p:ph type="title"/>
          </p:nvPr>
        </p:nvSpPr>
        <p:spPr>
          <a:xfrm>
            <a:off x="539750" y="277813"/>
            <a:ext cx="8147050" cy="990600"/>
          </a:xfrm>
        </p:spPr>
        <p:txBody>
          <a:bodyPr>
            <a:normAutofit/>
          </a:bodyPr>
          <a:lstStyle/>
          <a:p>
            <a:r>
              <a:rPr lang="el-GR" sz="3900" b="1" dirty="0" smtClean="0">
                <a:solidFill>
                  <a:srgbClr val="FF0000"/>
                </a:solidFill>
                <a:latin typeface="+mn-lt"/>
              </a:rPr>
              <a:t>Οριζόντια και κάθετη διασύνδεση</a:t>
            </a:r>
            <a:r>
              <a:rPr lang="el-GR" dirty="0" smtClean="0">
                <a:solidFill>
                  <a:srgbClr val="FF0000"/>
                </a:solidFill>
                <a:latin typeface="+mn-lt"/>
              </a:rPr>
              <a:t> </a:t>
            </a:r>
          </a:p>
        </p:txBody>
      </p:sp>
      <p:sp>
        <p:nvSpPr>
          <p:cNvPr id="22532" name="Rectangle 3"/>
          <p:cNvSpPr>
            <a:spLocks noGrp="1" noChangeArrowheads="1"/>
          </p:cNvSpPr>
          <p:nvPr>
            <p:ph type="body" idx="1"/>
          </p:nvPr>
        </p:nvSpPr>
        <p:spPr>
          <a:xfrm>
            <a:off x="467544" y="1628800"/>
            <a:ext cx="8229600" cy="4210050"/>
          </a:xfrm>
        </p:spPr>
        <p:txBody>
          <a:bodyPr>
            <a:normAutofit lnSpcReduction="10000"/>
          </a:bodyPr>
          <a:lstStyle/>
          <a:p>
            <a:pPr algn="just"/>
            <a:r>
              <a:rPr lang="el-GR" sz="2800" b="1" dirty="0" smtClean="0"/>
              <a:t>Οριζόντια διασύνδεση </a:t>
            </a:r>
            <a:r>
              <a:rPr lang="el-GR" sz="2800" dirty="0" smtClean="0"/>
              <a:t>σημαίνει «κατάλληλη οργάνωση της διδακτέας ύλης κάθε μαθήματος-γνωστικού αντικειμένου, με τρόπο που να εξασφαλίζεται η επεξεργασία θεμάτων από πολλές οπτικές γωνίες ...» </a:t>
            </a:r>
            <a:r>
              <a:rPr lang="el-GR" sz="2000" dirty="0" smtClean="0"/>
              <a:t>(ΦΕΚ 303/2003,3737), </a:t>
            </a:r>
            <a:r>
              <a:rPr lang="el-GR" dirty="0" smtClean="0"/>
              <a:t>δηλ. να διαπερνούν τα μαθήματα της τάξης οριζοντίως.</a:t>
            </a:r>
          </a:p>
          <a:p>
            <a:pPr algn="just"/>
            <a:r>
              <a:rPr lang="el-GR" sz="2800" b="1" dirty="0" smtClean="0"/>
              <a:t>Κάθετη διασύνδεση </a:t>
            </a:r>
            <a:r>
              <a:rPr lang="el-GR" sz="2800" dirty="0" smtClean="0"/>
              <a:t>σημαίνει την οργάνωση της διδακτέας ύλης των μαθημάτων με βάση την ανάπτυξη εννοιών και δεξιοτήτων από τάξη σε τάξη. </a:t>
            </a: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FFFFF"/>
            </a:gs>
            <a:gs pos="7001">
              <a:srgbClr val="E6E6E6"/>
            </a:gs>
            <a:gs pos="24000">
              <a:srgbClr val="7D8496"/>
            </a:gs>
            <a:gs pos="47000">
              <a:srgbClr val="E6E6E6"/>
            </a:gs>
            <a:gs pos="84000">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4" name="5 - Θέση αριθμού διαφάνειας"/>
          <p:cNvSpPr>
            <a:spLocks noGrp="1"/>
          </p:cNvSpPr>
          <p:nvPr>
            <p:ph type="sldNum" sz="quarter" idx="12"/>
          </p:nvPr>
        </p:nvSpPr>
        <p:spPr/>
        <p:txBody>
          <a:bodyPr/>
          <a:lstStyle/>
          <a:p>
            <a:pPr>
              <a:defRPr/>
            </a:pPr>
            <a:fld id="{B4D20717-9108-4032-83D9-D6A1B1BE608F}" type="slidenum">
              <a:rPr lang="el-GR"/>
              <a:pPr>
                <a:defRPr/>
              </a:pPr>
              <a:t>8</a:t>
            </a:fld>
            <a:endParaRPr lang="el-GR"/>
          </a:p>
        </p:txBody>
      </p:sp>
      <p:sp>
        <p:nvSpPr>
          <p:cNvPr id="273410" name="Rectangle 2"/>
          <p:cNvSpPr>
            <a:spLocks noGrp="1" noChangeArrowheads="1"/>
          </p:cNvSpPr>
          <p:nvPr>
            <p:ph type="title"/>
          </p:nvPr>
        </p:nvSpPr>
        <p:spPr/>
        <p:txBody>
          <a:bodyPr>
            <a:normAutofit/>
          </a:bodyPr>
          <a:lstStyle/>
          <a:p>
            <a:r>
              <a:rPr lang="el-GR" sz="4800" b="1" dirty="0" smtClean="0">
                <a:latin typeface="+mn-lt"/>
              </a:rPr>
              <a:t>Δ.Ε.Π.Π.Σ.</a:t>
            </a:r>
            <a:r>
              <a:rPr lang="el-GR" sz="4800" dirty="0" smtClean="0">
                <a:latin typeface="+mn-lt"/>
              </a:rPr>
              <a:t/>
            </a:r>
            <a:br>
              <a:rPr lang="el-GR" sz="4800" dirty="0" smtClean="0">
                <a:latin typeface="+mn-lt"/>
              </a:rPr>
            </a:br>
            <a:r>
              <a:rPr lang="el-GR" sz="2000" dirty="0" smtClean="0">
                <a:latin typeface="+mn-lt"/>
              </a:rPr>
              <a:t>(ΦΕΚ. 303, 304/13-3-2003)</a:t>
            </a:r>
          </a:p>
        </p:txBody>
      </p:sp>
      <p:sp>
        <p:nvSpPr>
          <p:cNvPr id="273411" name="Rectangle 3"/>
          <p:cNvSpPr>
            <a:spLocks noGrp="1" noChangeArrowheads="1"/>
          </p:cNvSpPr>
          <p:nvPr>
            <p:ph type="body" idx="1"/>
          </p:nvPr>
        </p:nvSpPr>
        <p:spPr>
          <a:xfrm>
            <a:off x="755576" y="2060848"/>
            <a:ext cx="7560840" cy="3849688"/>
          </a:xfrm>
        </p:spPr>
        <p:txBody>
          <a:bodyPr>
            <a:normAutofit/>
          </a:bodyPr>
          <a:lstStyle/>
          <a:p>
            <a:pPr algn="just"/>
            <a:r>
              <a:rPr lang="el-GR" sz="3600" b="1" dirty="0" smtClean="0">
                <a:solidFill>
                  <a:srgbClr val="FF0000"/>
                </a:solidFill>
              </a:rPr>
              <a:t>Διαθεματικό</a:t>
            </a:r>
            <a:r>
              <a:rPr lang="el-GR" sz="3600" b="1" dirty="0" smtClean="0"/>
              <a:t> </a:t>
            </a:r>
            <a:r>
              <a:rPr lang="el-GR" dirty="0" smtClean="0"/>
              <a:t>(διεπιστημονικότητα/ διαθεματικότητα – οριζόντια διασύνδεση)</a:t>
            </a:r>
          </a:p>
          <a:p>
            <a:pPr algn="just"/>
            <a:r>
              <a:rPr lang="el-GR" sz="3600" b="1" dirty="0" smtClean="0">
                <a:solidFill>
                  <a:srgbClr val="FF0000"/>
                </a:solidFill>
              </a:rPr>
              <a:t>Ενιαίο</a:t>
            </a:r>
            <a:r>
              <a:rPr lang="el-GR" sz="3600" b="1" dirty="0" smtClean="0"/>
              <a:t> </a:t>
            </a:r>
            <a:r>
              <a:rPr lang="el-GR" sz="3600" dirty="0" smtClean="0"/>
              <a:t>(κάθετη διασύνδεση)</a:t>
            </a:r>
          </a:p>
          <a:p>
            <a:pPr algn="just"/>
            <a:r>
              <a:rPr lang="el-GR" sz="3600" b="1" dirty="0" smtClean="0">
                <a:solidFill>
                  <a:srgbClr val="FF0000"/>
                </a:solidFill>
              </a:rPr>
              <a:t>Πλαίσιο</a:t>
            </a:r>
            <a:r>
              <a:rPr lang="el-GR" sz="3600" b="1" dirty="0" smtClean="0"/>
              <a:t> </a:t>
            </a:r>
            <a:r>
              <a:rPr lang="el-GR" sz="3600" dirty="0" smtClean="0"/>
              <a:t>(περιθώρια αυτονομίας στον εκπαιδευτικό)</a:t>
            </a:r>
            <a:endParaRPr lang="el-GR" sz="3600" dirty="0" smtClean="0">
              <a:solidFill>
                <a:schemeClr val="hlin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fade">
                                      <p:cBhvr>
                                        <p:cTn id="7" dur="2000"/>
                                        <p:tgtEl>
                                          <p:spTgt spid="2734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3411">
                                            <p:txEl>
                                              <p:pRg st="0" end="0"/>
                                            </p:txEl>
                                          </p:spTgt>
                                        </p:tgtEl>
                                        <p:attrNameLst>
                                          <p:attrName>style.visibility</p:attrName>
                                        </p:attrNameLst>
                                      </p:cBhvr>
                                      <p:to>
                                        <p:strVal val="visible"/>
                                      </p:to>
                                    </p:set>
                                    <p:animEffect transition="in" filter="fade">
                                      <p:cBhvr>
                                        <p:cTn id="10" dur="2000"/>
                                        <p:tgtEl>
                                          <p:spTgt spid="2734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3411">
                                            <p:txEl>
                                              <p:pRg st="1" end="1"/>
                                            </p:txEl>
                                          </p:spTgt>
                                        </p:tgtEl>
                                        <p:attrNameLst>
                                          <p:attrName>style.visibility</p:attrName>
                                        </p:attrNameLst>
                                      </p:cBhvr>
                                      <p:to>
                                        <p:strVal val="visible"/>
                                      </p:to>
                                    </p:set>
                                    <p:animEffect transition="in" filter="fade">
                                      <p:cBhvr>
                                        <p:cTn id="13" dur="2000"/>
                                        <p:tgtEl>
                                          <p:spTgt spid="2734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3411">
                                            <p:txEl>
                                              <p:pRg st="2" end="2"/>
                                            </p:txEl>
                                          </p:spTgt>
                                        </p:tgtEl>
                                        <p:attrNameLst>
                                          <p:attrName>style.visibility</p:attrName>
                                        </p:attrNameLst>
                                      </p:cBhvr>
                                      <p:to>
                                        <p:strVal val="visible"/>
                                      </p:to>
                                    </p:set>
                                    <p:animEffect transition="in" filter="fade">
                                      <p:cBhvr>
                                        <p:cTn id="16" dur="2000"/>
                                        <p:tgtEl>
                                          <p:spTgt spid="273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73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101" name="Rectangle 5"/>
          <p:cNvSpPr>
            <a:spLocks noGrp="1" noRot="1" noChangeArrowheads="1"/>
          </p:cNvSpPr>
          <p:nvPr>
            <p:ph type="title"/>
          </p:nvPr>
        </p:nvSpPr>
        <p:spPr>
          <a:xfrm>
            <a:off x="467544" y="188640"/>
            <a:ext cx="8386233" cy="703659"/>
          </a:xfrm>
        </p:spPr>
        <p:txBody>
          <a:bodyPr/>
          <a:lstStyle/>
          <a:p>
            <a:r>
              <a:rPr lang="el-GR" sz="3200" b="1" dirty="0"/>
              <a:t>Συναφείς όροι:</a:t>
            </a:r>
          </a:p>
        </p:txBody>
      </p:sp>
      <p:sp>
        <p:nvSpPr>
          <p:cNvPr id="4102" name="Rectangle 6"/>
          <p:cNvSpPr>
            <a:spLocks noGrp="1" noRot="1" noChangeArrowheads="1"/>
          </p:cNvSpPr>
          <p:nvPr>
            <p:ph type="body" sz="half" idx="1"/>
          </p:nvPr>
        </p:nvSpPr>
        <p:spPr>
          <a:xfrm>
            <a:off x="539552" y="1340768"/>
            <a:ext cx="3839633" cy="5128022"/>
          </a:xfrm>
        </p:spPr>
        <p:style>
          <a:lnRef idx="2">
            <a:schemeClr val="accent2"/>
          </a:lnRef>
          <a:fillRef idx="1">
            <a:schemeClr val="lt1"/>
          </a:fillRef>
          <a:effectRef idx="0">
            <a:schemeClr val="accent2"/>
          </a:effectRef>
          <a:fontRef idx="minor">
            <a:schemeClr val="dk1"/>
          </a:fontRef>
        </p:style>
        <p:txBody>
          <a:bodyPr/>
          <a:lstStyle/>
          <a:p>
            <a:pPr algn="ctr">
              <a:lnSpc>
                <a:spcPct val="90000"/>
              </a:lnSpc>
              <a:buFont typeface="Wingdings" pitchFamily="2" charset="2"/>
              <a:buNone/>
            </a:pPr>
            <a:endParaRPr lang="el-GR" sz="2400" b="1" u="sng" dirty="0" smtClean="0">
              <a:solidFill>
                <a:srgbClr val="C00000"/>
              </a:solidFill>
            </a:endParaRPr>
          </a:p>
          <a:p>
            <a:pPr algn="ctr">
              <a:lnSpc>
                <a:spcPct val="90000"/>
              </a:lnSpc>
              <a:buFont typeface="Wingdings" pitchFamily="2" charset="2"/>
              <a:buNone/>
            </a:pPr>
            <a:r>
              <a:rPr lang="el-GR" sz="2400" b="1" u="sng" dirty="0" smtClean="0">
                <a:solidFill>
                  <a:srgbClr val="C00000"/>
                </a:solidFill>
              </a:rPr>
              <a:t>Ελληνική  βιβλιογραφία</a:t>
            </a:r>
            <a:endParaRPr lang="el-GR" sz="2400" b="1" u="sng" dirty="0">
              <a:solidFill>
                <a:srgbClr val="C00000"/>
              </a:solidFill>
            </a:endParaRPr>
          </a:p>
          <a:p>
            <a:pPr>
              <a:lnSpc>
                <a:spcPct val="90000"/>
              </a:lnSpc>
              <a:buFont typeface="Wingdings" pitchFamily="2" charset="2"/>
              <a:buNone/>
            </a:pPr>
            <a:endParaRPr lang="el-GR" sz="2400" b="1" dirty="0">
              <a:sym typeface="Wingdings" pitchFamily="2" charset="2"/>
            </a:endParaRPr>
          </a:p>
          <a:p>
            <a:pPr>
              <a:lnSpc>
                <a:spcPct val="90000"/>
              </a:lnSpc>
              <a:buFont typeface="Wingdings" pitchFamily="2" charset="2"/>
              <a:buChar char="Ä"/>
            </a:pPr>
            <a:r>
              <a:rPr lang="el-GR" sz="2400" b="1" dirty="0"/>
              <a:t>διεπιστημονικά αναλυτικά προγράμματα</a:t>
            </a:r>
          </a:p>
          <a:p>
            <a:pPr marL="0" indent="0">
              <a:lnSpc>
                <a:spcPct val="90000"/>
              </a:lnSpc>
              <a:buNone/>
            </a:pPr>
            <a:endParaRPr lang="el-GR" sz="2400" b="1" dirty="0">
              <a:sym typeface="Wingdings" pitchFamily="2" charset="2"/>
            </a:endParaRPr>
          </a:p>
          <a:p>
            <a:pPr>
              <a:lnSpc>
                <a:spcPct val="90000"/>
              </a:lnSpc>
              <a:buFont typeface="Wingdings" pitchFamily="2" charset="2"/>
              <a:buChar char="Ä"/>
            </a:pPr>
            <a:r>
              <a:rPr lang="el-GR" sz="2400" b="1" dirty="0"/>
              <a:t>διαθεματικά αναλυτικά προγράμματα</a:t>
            </a:r>
          </a:p>
          <a:p>
            <a:pPr>
              <a:lnSpc>
                <a:spcPct val="90000"/>
              </a:lnSpc>
              <a:buFont typeface="Wingdings" pitchFamily="2" charset="2"/>
              <a:buNone/>
            </a:pPr>
            <a:endParaRPr lang="el-GR" sz="2400" b="1" dirty="0">
              <a:sym typeface="Wingdings" pitchFamily="2" charset="2"/>
            </a:endParaRPr>
          </a:p>
          <a:p>
            <a:pPr>
              <a:lnSpc>
                <a:spcPct val="90000"/>
              </a:lnSpc>
              <a:buFont typeface="Wingdings" pitchFamily="2" charset="2"/>
              <a:buNone/>
            </a:pPr>
            <a:r>
              <a:rPr lang="el-GR" sz="2400" b="1" dirty="0">
                <a:sym typeface="Wingdings" pitchFamily="2" charset="2"/>
              </a:rPr>
              <a:t></a:t>
            </a:r>
            <a:r>
              <a:rPr lang="el-GR" sz="2400" b="1" dirty="0"/>
              <a:t>  ενιαιοποιημένα προγράμματα</a:t>
            </a:r>
          </a:p>
        </p:txBody>
      </p:sp>
      <p:sp>
        <p:nvSpPr>
          <p:cNvPr id="4103" name="Rectangle 7"/>
          <p:cNvSpPr>
            <a:spLocks noGrp="1" noRot="1" noChangeArrowheads="1"/>
          </p:cNvSpPr>
          <p:nvPr>
            <p:ph type="body" sz="half" idx="2"/>
          </p:nvPr>
        </p:nvSpPr>
        <p:spPr>
          <a:xfrm>
            <a:off x="4716016" y="1340768"/>
            <a:ext cx="4013200" cy="5235179"/>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lnSpc>
                <a:spcPct val="90000"/>
              </a:lnSpc>
              <a:buFont typeface="Wingdings" pitchFamily="2" charset="2"/>
              <a:buNone/>
            </a:pPr>
            <a:endParaRPr lang="el-GR" sz="2300" b="1" u="sng" dirty="0" smtClean="0">
              <a:solidFill>
                <a:srgbClr val="6600FF"/>
              </a:solidFill>
            </a:endParaRPr>
          </a:p>
          <a:p>
            <a:pPr algn="ctr">
              <a:lnSpc>
                <a:spcPct val="90000"/>
              </a:lnSpc>
              <a:buFont typeface="Wingdings" pitchFamily="2" charset="2"/>
              <a:buNone/>
            </a:pPr>
            <a:r>
              <a:rPr lang="el-GR" sz="2300" b="1" u="sng" dirty="0" smtClean="0">
                <a:solidFill>
                  <a:srgbClr val="6600FF"/>
                </a:solidFill>
              </a:rPr>
              <a:t>Ξενόγλωσση  βιβλιογραφία</a:t>
            </a:r>
            <a:endParaRPr lang="el-GR" sz="2300" b="1" u="sng" dirty="0">
              <a:solidFill>
                <a:srgbClr val="6600FF"/>
              </a:solidFill>
            </a:endParaRPr>
          </a:p>
          <a:p>
            <a:pPr>
              <a:lnSpc>
                <a:spcPct val="90000"/>
              </a:lnSpc>
            </a:pPr>
            <a:endParaRPr lang="el-GR" sz="2300" b="1" dirty="0">
              <a:sym typeface="Wingdings" pitchFamily="2" charset="2"/>
            </a:endParaRPr>
          </a:p>
          <a:p>
            <a:pPr>
              <a:lnSpc>
                <a:spcPct val="90000"/>
              </a:lnSpc>
              <a:buFont typeface="Wingdings" pitchFamily="2" charset="2"/>
              <a:buChar char="Ä"/>
            </a:pPr>
            <a:r>
              <a:rPr lang="en-US" sz="2300" b="1" dirty="0"/>
              <a:t>integrated curriculum</a:t>
            </a:r>
            <a:endParaRPr lang="el-GR" sz="2300" b="1" dirty="0"/>
          </a:p>
          <a:p>
            <a:pPr>
              <a:lnSpc>
                <a:spcPct val="90000"/>
              </a:lnSpc>
              <a:buFont typeface="Wingdings" pitchFamily="2" charset="2"/>
              <a:buChar char="Ä"/>
            </a:pPr>
            <a:endParaRPr lang="el-GR" sz="2300" b="1" dirty="0">
              <a:sym typeface="Wingdings" pitchFamily="2" charset="2"/>
            </a:endParaRPr>
          </a:p>
          <a:p>
            <a:pPr>
              <a:lnSpc>
                <a:spcPct val="90000"/>
              </a:lnSpc>
              <a:buFont typeface="Wingdings" pitchFamily="2" charset="2"/>
              <a:buChar char="Ä"/>
            </a:pPr>
            <a:r>
              <a:rPr lang="en-US" sz="2300" b="1" dirty="0"/>
              <a:t>inter</a:t>
            </a:r>
            <a:r>
              <a:rPr lang="en-GB" sz="2300" b="1" dirty="0"/>
              <a:t>-</a:t>
            </a:r>
            <a:r>
              <a:rPr lang="en-US" sz="2300" b="1" dirty="0"/>
              <a:t>disciplinary curriculum</a:t>
            </a:r>
            <a:endParaRPr lang="el-GR" sz="2300" b="1" dirty="0"/>
          </a:p>
          <a:p>
            <a:pPr>
              <a:lnSpc>
                <a:spcPct val="90000"/>
              </a:lnSpc>
              <a:buFont typeface="Wingdings" pitchFamily="2" charset="2"/>
              <a:buChar char="Ä"/>
            </a:pPr>
            <a:endParaRPr lang="el-GR" sz="2300" b="1" dirty="0">
              <a:sym typeface="Wingdings" pitchFamily="2" charset="2"/>
            </a:endParaRPr>
          </a:p>
          <a:p>
            <a:pPr>
              <a:lnSpc>
                <a:spcPct val="90000"/>
              </a:lnSpc>
              <a:buFont typeface="Wingdings" pitchFamily="2" charset="2"/>
              <a:buChar char="Ä"/>
            </a:pPr>
            <a:r>
              <a:rPr lang="en-US" sz="2300" b="1" dirty="0"/>
              <a:t>thematic integration</a:t>
            </a:r>
            <a:endParaRPr lang="el-GR" sz="2300" b="1" dirty="0"/>
          </a:p>
          <a:p>
            <a:pPr>
              <a:lnSpc>
                <a:spcPct val="90000"/>
              </a:lnSpc>
              <a:buFont typeface="Wingdings" pitchFamily="2" charset="2"/>
              <a:buChar char="Ä"/>
            </a:pPr>
            <a:endParaRPr lang="el-GR" sz="2300" b="1" dirty="0">
              <a:sym typeface="Wingdings" pitchFamily="2" charset="2"/>
            </a:endParaRPr>
          </a:p>
          <a:p>
            <a:pPr>
              <a:lnSpc>
                <a:spcPct val="90000"/>
              </a:lnSpc>
              <a:buFont typeface="Wingdings" pitchFamily="2" charset="2"/>
              <a:buChar char="Ä"/>
            </a:pPr>
            <a:r>
              <a:rPr lang="en-US" sz="2300" b="1" dirty="0"/>
              <a:t>integrated thematic curriculum</a:t>
            </a:r>
            <a:endParaRPr lang="el-GR" sz="2300" b="1" dirty="0"/>
          </a:p>
          <a:p>
            <a:pPr>
              <a:lnSpc>
                <a:spcPct val="90000"/>
              </a:lnSpc>
              <a:buFont typeface="Wingdings" pitchFamily="2" charset="2"/>
              <a:buChar char="Ä"/>
            </a:pPr>
            <a:endParaRPr lang="el-GR" sz="2300" b="1" dirty="0">
              <a:sym typeface="Wingdings" pitchFamily="2" charset="2"/>
            </a:endParaRPr>
          </a:p>
          <a:p>
            <a:pPr>
              <a:lnSpc>
                <a:spcPct val="90000"/>
              </a:lnSpc>
              <a:buFont typeface="Wingdings" pitchFamily="2" charset="2"/>
              <a:buChar char="Ä"/>
            </a:pPr>
            <a:r>
              <a:rPr lang="en-US" sz="2300" b="1" dirty="0"/>
              <a:t>integrated themes</a:t>
            </a:r>
            <a:endParaRPr lang="el-GR" sz="2300" b="1" dirty="0"/>
          </a:p>
          <a:p>
            <a:pPr>
              <a:lnSpc>
                <a:spcPct val="90000"/>
              </a:lnSpc>
              <a:buFont typeface="Wingdings" pitchFamily="2" charset="2"/>
              <a:buChar char="Ä"/>
            </a:pPr>
            <a:endParaRPr lang="el-GR" sz="2300" b="1" dirty="0">
              <a:sym typeface="Wingdings" pitchFamily="2" charset="2"/>
            </a:endParaRPr>
          </a:p>
          <a:p>
            <a:pPr>
              <a:lnSpc>
                <a:spcPct val="90000"/>
              </a:lnSpc>
              <a:buFont typeface="Wingdings" pitchFamily="2" charset="2"/>
              <a:buNone/>
            </a:pPr>
            <a:r>
              <a:rPr lang="el-GR" sz="2300" b="1" dirty="0">
                <a:sym typeface="Wingdings" pitchFamily="2" charset="2"/>
              </a:rPr>
              <a:t></a:t>
            </a:r>
            <a:r>
              <a:rPr lang="en-GB" sz="2300" b="1" dirty="0"/>
              <a:t>  </a:t>
            </a:r>
            <a:r>
              <a:rPr lang="en-US" sz="2300" b="1" dirty="0"/>
              <a:t>cross curricular themes</a:t>
            </a:r>
            <a:endParaRPr lang="el-GR" sz="2300" b="1" dirty="0"/>
          </a:p>
        </p:txBody>
      </p:sp>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1677</Words>
  <Application>Microsoft Office PowerPoint</Application>
  <PresentationFormat>Προβολή στην οθόνη (4:3)</PresentationFormat>
  <Paragraphs>199</Paragraphs>
  <Slides>35</Slides>
  <Notes>0</Notes>
  <HiddenSlides>1</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Διαφάνεια 1</vt:lpstr>
      <vt:lpstr>Διαφάνεια 2</vt:lpstr>
      <vt:lpstr>Διαφάνεια 3</vt:lpstr>
      <vt:lpstr>Διαφάνεια 4</vt:lpstr>
      <vt:lpstr>Διαφάνεια 5</vt:lpstr>
      <vt:lpstr>Διαφάνεια 6</vt:lpstr>
      <vt:lpstr>Οριζόντια και κάθετη διασύνδεση </vt:lpstr>
      <vt:lpstr>Δ.Ε.Π.Π.Σ. (ΦΕΚ. 303, 304/13-3-2003)</vt:lpstr>
      <vt:lpstr>Συναφείς όροι:</vt:lpstr>
      <vt:lpstr>Διαφάνεια 10</vt:lpstr>
      <vt:lpstr>Διαφάνεια 11</vt:lpstr>
      <vt:lpstr>Διεπιστημονική προσέγγιση </vt:lpstr>
      <vt:lpstr>Διεπιστημονική Διδασκαλία Δύο μορφές:</vt:lpstr>
      <vt:lpstr>Διαθεματική προσέγγιση </vt:lpstr>
      <vt:lpstr>Διαθεματική προέκταση</vt:lpstr>
      <vt:lpstr>Η διαθεματικότητα και ο ενιαίος χαρακτήρας επιτυγχάνονται στα ΑΠΣ επιπλέον με:</vt:lpstr>
      <vt:lpstr>Διαθεματικές οριζόντιες  δεξιότητες/ικανότητες στο ΑΠΣ:</vt:lpstr>
      <vt:lpstr>Η διαθεματικότητα προωθείται στη Δευτεροβάθμια εκπαίδευση:</vt:lpstr>
      <vt:lpstr>Διαφάνεια 19</vt:lpstr>
      <vt:lpstr>Σχέδιο εργασίας: Project</vt:lpstr>
      <vt:lpstr>Διαφάνεια 21</vt:lpstr>
      <vt:lpstr>Διαφάνεια 22</vt:lpstr>
      <vt:lpstr>Σχεδιασμός και Οργάνωση</vt:lpstr>
      <vt:lpstr>Θέματα για Σχέδια Εργασίας (projects)</vt:lpstr>
      <vt:lpstr>Αναλυτικό Πρόγραμμα</vt:lpstr>
      <vt:lpstr>Διαθεματικότητα  </vt:lpstr>
      <vt:lpstr>Περιεχόμενα Διαθεματικών Αναλυτικών Προγραμμάτων</vt:lpstr>
      <vt:lpstr>Ερωτήματα που καλούν σε απάντηση:</vt:lpstr>
      <vt:lpstr>Διαφάνεια 29</vt:lpstr>
      <vt:lpstr>Διαφάνεια 30</vt:lpstr>
      <vt:lpstr>Τι είναι πρόγραμμα;</vt:lpstr>
      <vt:lpstr>Η διαθεματικότητα προωθείται  στην Πρωτοβάθμια Εκπαίδευση:</vt:lpstr>
      <vt:lpstr>Η διαθεματικότητα προωθείται στην Πρωτοβάθμια Εκπαίδευση: </vt:lpstr>
      <vt:lpstr>Διαφάνεια 34</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1234</dc:creator>
  <cp:lastModifiedBy>1234</cp:lastModifiedBy>
  <cp:revision>37</cp:revision>
  <dcterms:created xsi:type="dcterms:W3CDTF">2014-10-17T13:50:54Z</dcterms:created>
  <dcterms:modified xsi:type="dcterms:W3CDTF">2017-10-31T22:54:08Z</dcterms:modified>
</cp:coreProperties>
</file>