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56" r:id="rId3"/>
    <p:sldId id="489" r:id="rId4"/>
    <p:sldId id="490" r:id="rId5"/>
    <p:sldId id="491" r:id="rId6"/>
    <p:sldId id="492" r:id="rId7"/>
    <p:sldId id="493" r:id="rId8"/>
    <p:sldId id="460" r:id="rId9"/>
    <p:sldId id="396" r:id="rId10"/>
    <p:sldId id="509" r:id="rId11"/>
    <p:sldId id="494" r:id="rId12"/>
    <p:sldId id="511" r:id="rId13"/>
    <p:sldId id="512" r:id="rId14"/>
    <p:sldId id="513" r:id="rId15"/>
    <p:sldId id="413" r:id="rId16"/>
    <p:sldId id="412" r:id="rId17"/>
    <p:sldId id="414" r:id="rId18"/>
    <p:sldId id="504" r:id="rId19"/>
    <p:sldId id="505" r:id="rId20"/>
    <p:sldId id="506" r:id="rId21"/>
    <p:sldId id="417" r:id="rId22"/>
    <p:sldId id="507" r:id="rId23"/>
    <p:sldId id="508" r:id="rId24"/>
    <p:sldId id="421" r:id="rId25"/>
    <p:sldId id="422" r:id="rId26"/>
    <p:sldId id="423" r:id="rId27"/>
    <p:sldId id="424" r:id="rId28"/>
    <p:sldId id="525" r:id="rId29"/>
    <p:sldId id="526" r:id="rId30"/>
    <p:sldId id="425" r:id="rId31"/>
    <p:sldId id="397" r:id="rId32"/>
    <p:sldId id="429" r:id="rId33"/>
    <p:sldId id="430" r:id="rId34"/>
    <p:sldId id="431" r:id="rId35"/>
    <p:sldId id="432" r:id="rId36"/>
    <p:sldId id="433" r:id="rId37"/>
    <p:sldId id="434" r:id="rId38"/>
    <p:sldId id="435" r:id="rId39"/>
    <p:sldId id="436" r:id="rId40"/>
    <p:sldId id="437" r:id="rId41"/>
    <p:sldId id="438" r:id="rId42"/>
    <p:sldId id="439" r:id="rId43"/>
    <p:sldId id="440" r:id="rId44"/>
    <p:sldId id="441" r:id="rId45"/>
    <p:sldId id="442" r:id="rId46"/>
    <p:sldId id="539" r:id="rId47"/>
    <p:sldId id="444" r:id="rId48"/>
    <p:sldId id="445" r:id="rId49"/>
    <p:sldId id="446" r:id="rId50"/>
    <p:sldId id="447" r:id="rId51"/>
    <p:sldId id="449" r:id="rId52"/>
    <p:sldId id="450" r:id="rId53"/>
    <p:sldId id="451" r:id="rId54"/>
    <p:sldId id="452" r:id="rId55"/>
    <p:sldId id="453" r:id="rId56"/>
    <p:sldId id="454" r:id="rId57"/>
    <p:sldId id="455" r:id="rId58"/>
    <p:sldId id="456" r:id="rId59"/>
    <p:sldId id="457" r:id="rId60"/>
    <p:sldId id="458" r:id="rId61"/>
    <p:sldId id="527" r:id="rId62"/>
    <p:sldId id="528" r:id="rId63"/>
    <p:sldId id="398" r:id="rId64"/>
    <p:sldId id="520" r:id="rId65"/>
    <p:sldId id="529" r:id="rId66"/>
    <p:sldId id="531" r:id="rId67"/>
    <p:sldId id="530" r:id="rId68"/>
    <p:sldId id="532" r:id="rId69"/>
    <p:sldId id="533" r:id="rId70"/>
    <p:sldId id="535" r:id="rId71"/>
    <p:sldId id="534" r:id="rId72"/>
    <p:sldId id="402" r:id="rId73"/>
    <p:sldId id="485" r:id="rId74"/>
    <p:sldId id="486" r:id="rId75"/>
    <p:sldId id="488" r:id="rId76"/>
    <p:sldId id="514" r:id="rId77"/>
    <p:sldId id="487" r:id="rId78"/>
    <p:sldId id="399" r:id="rId79"/>
    <p:sldId id="536" r:id="rId80"/>
    <p:sldId id="515" r:id="rId81"/>
    <p:sldId id="537" r:id="rId82"/>
    <p:sldId id="400" r:id="rId83"/>
    <p:sldId id="519" r:id="rId84"/>
    <p:sldId id="516" r:id="rId85"/>
    <p:sldId id="518" r:id="rId86"/>
    <p:sldId id="401" r:id="rId87"/>
    <p:sldId id="464" r:id="rId88"/>
    <p:sldId id="465" r:id="rId89"/>
    <p:sldId id="466" r:id="rId90"/>
    <p:sldId id="467" r:id="rId91"/>
    <p:sldId id="468" r:id="rId92"/>
    <p:sldId id="469" r:id="rId93"/>
    <p:sldId id="470" r:id="rId94"/>
    <p:sldId id="471" r:id="rId95"/>
    <p:sldId id="472" r:id="rId96"/>
    <p:sldId id="473" r:id="rId97"/>
    <p:sldId id="477" r:id="rId98"/>
    <p:sldId id="478" r:id="rId99"/>
    <p:sldId id="479" r:id="rId100"/>
    <p:sldId id="480" r:id="rId101"/>
    <p:sldId id="538" r:id="rId102"/>
    <p:sldId id="481" r:id="rId103"/>
    <p:sldId id="482" r:id="rId104"/>
    <p:sldId id="483" r:id="rId105"/>
    <p:sldId id="426" r:id="rId106"/>
    <p:sldId id="403" r:id="rId10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666"/>
      </p:cViewPr>
      <p:guideLst>
        <p:guide orient="horz" pos="2160"/>
        <p:guide pos="3840"/>
      </p:guideLst>
    </p:cSldViewPr>
  </p:slideViewPr>
  <p:notesTextViewPr>
    <p:cViewPr>
      <p:scale>
        <a:sx n="1" d="1"/>
        <a:sy n="1" d="1"/>
      </p:scale>
      <p:origin x="0" y="0"/>
    </p:cViewPr>
  </p:notesTextViewPr>
  <p:sorterViewPr>
    <p:cViewPr>
      <p:scale>
        <a:sx n="100" d="100"/>
        <a:sy n="100" d="100"/>
      </p:scale>
      <p:origin x="0" y="44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75F30703-7C15-404D-89FD-D7BF861EE129}" type="datetimeFigureOut">
              <a:rPr lang="el-GR" smtClean="0"/>
              <a:t>18/10/2019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72056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5F30703-7C15-404D-89FD-D7BF861EE129}" type="datetimeFigureOut">
              <a:rPr lang="el-GR" smtClean="0"/>
              <a:t>18/10/2019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197628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5F30703-7C15-404D-89FD-D7BF861EE129}" type="datetimeFigureOut">
              <a:rPr lang="el-GR" smtClean="0"/>
              <a:t>18/10/2019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204891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5F30703-7C15-404D-89FD-D7BF861EE129}" type="datetimeFigureOut">
              <a:rPr lang="el-GR" smtClean="0"/>
              <a:t>18/10/2019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121816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75F30703-7C15-404D-89FD-D7BF861EE129}" type="datetimeFigureOut">
              <a:rPr lang="el-GR" smtClean="0"/>
              <a:t>18/10/2019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33891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75F30703-7C15-404D-89FD-D7BF861EE129}" type="datetimeFigureOut">
              <a:rPr lang="el-GR" smtClean="0"/>
              <a:t>18/10/2019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308702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75F30703-7C15-404D-89FD-D7BF861EE129}" type="datetimeFigureOut">
              <a:rPr lang="el-GR" smtClean="0"/>
              <a:t>18/10/2019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2784188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75F30703-7C15-404D-89FD-D7BF861EE129}" type="datetimeFigureOut">
              <a:rPr lang="el-GR" smtClean="0"/>
              <a:t>18/10/2019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224152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5F30703-7C15-404D-89FD-D7BF861EE129}" type="datetimeFigureOut">
              <a:rPr lang="el-GR" smtClean="0"/>
              <a:t>18/10/2019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528219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75F30703-7C15-404D-89FD-D7BF861EE129}" type="datetimeFigureOut">
              <a:rPr lang="el-GR" smtClean="0"/>
              <a:t>18/10/2019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2740599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75F30703-7C15-404D-89FD-D7BF861EE129}" type="datetimeFigureOut">
              <a:rPr lang="el-GR" smtClean="0"/>
              <a:t>18/10/2019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8A6B7C1-5E40-4121-9950-12F8D224D678}" type="slidenum">
              <a:rPr lang="el-GR" smtClean="0"/>
              <a:t>‹#›</a:t>
            </a:fld>
            <a:endParaRPr lang="el-GR"/>
          </a:p>
        </p:txBody>
      </p:sp>
    </p:spTree>
    <p:extLst>
      <p:ext uri="{BB962C8B-B14F-4D97-AF65-F5344CB8AC3E}">
        <p14:creationId xmlns:p14="http://schemas.microsoft.com/office/powerpoint/2010/main" val="48988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30703-7C15-404D-89FD-D7BF861EE129}" type="datetimeFigureOut">
              <a:rPr lang="el-GR" smtClean="0"/>
              <a:t>18/10/2019</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6B7C1-5E40-4121-9950-12F8D224D678}" type="slidenum">
              <a:rPr lang="el-GR" smtClean="0"/>
              <a:t>‹#›</a:t>
            </a:fld>
            <a:endParaRPr lang="el-GR"/>
          </a:p>
        </p:txBody>
      </p:sp>
    </p:spTree>
    <p:extLst>
      <p:ext uri="{BB962C8B-B14F-4D97-AF65-F5344CB8AC3E}">
        <p14:creationId xmlns:p14="http://schemas.microsoft.com/office/powerpoint/2010/main" val="3803120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C00000"/>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ccl.northwestern.edu/netlogo/models/Ants" TargetMode="External"/><Relationship Id="rId2" Type="http://schemas.openxmlformats.org/officeDocument/2006/relationships/hyperlink" Target="http://ccl.northwestern.edu/netlogo/models/Fire" TargetMode="External"/><Relationship Id="rId1" Type="http://schemas.openxmlformats.org/officeDocument/2006/relationships/slideLayout" Target="../slideLayouts/slideLayout2.xml"/><Relationship Id="rId5" Type="http://schemas.openxmlformats.org/officeDocument/2006/relationships/hyperlink" Target="http://ccl.northwestern.edu/netlogo/" TargetMode="External"/><Relationship Id="rId4" Type="http://schemas.openxmlformats.org/officeDocument/2006/relationships/hyperlink" Target="http://ccl.northwestern.edu/netlogo/models/WolfSheepPredation"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ZGvtnE1Wy6U" TargetMode="External"/><Relationship Id="rId2" Type="http://schemas.openxmlformats.org/officeDocument/2006/relationships/hyperlink" Target="https://www.youtube.com/watch?v=7aSkJCUDA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hyperlink" Target="https://ccl.northwestern.edu/netlogo/"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n-US" dirty="0"/>
              <a:t>cie2016</a:t>
            </a:r>
            <a:endParaRPr lang="el-GR" dirty="0"/>
          </a:p>
        </p:txBody>
      </p:sp>
      <p:sp>
        <p:nvSpPr>
          <p:cNvPr id="3" name="Υπότιτλος 2"/>
          <p:cNvSpPr>
            <a:spLocks noGrp="1"/>
          </p:cNvSpPr>
          <p:nvPr>
            <p:ph type="subTitle" idx="1"/>
          </p:nvPr>
        </p:nvSpPr>
        <p:spPr/>
        <p:txBody>
          <a:bodyPr/>
          <a:lstStyle/>
          <a:p>
            <a:endParaRPr lang="el-G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6" y="0"/>
            <a:ext cx="12243515" cy="6858000"/>
          </a:xfrm>
          <a:prstGeom prst="rect">
            <a:avLst/>
          </a:prstGeom>
        </p:spPr>
      </p:pic>
      <p:grpSp>
        <p:nvGrpSpPr>
          <p:cNvPr id="11" name="Ομάδα 10"/>
          <p:cNvGrpSpPr/>
          <p:nvPr/>
        </p:nvGrpSpPr>
        <p:grpSpPr>
          <a:xfrm>
            <a:off x="7428963" y="227807"/>
            <a:ext cx="4572000" cy="1041461"/>
            <a:chOff x="7428963" y="227807"/>
            <a:chExt cx="4572000" cy="1041461"/>
          </a:xfrm>
        </p:grpSpPr>
        <p:grpSp>
          <p:nvGrpSpPr>
            <p:cNvPr id="8" name="Ομάδα 7"/>
            <p:cNvGrpSpPr/>
            <p:nvPr/>
          </p:nvGrpSpPr>
          <p:grpSpPr>
            <a:xfrm>
              <a:off x="7428963" y="227807"/>
              <a:ext cx="4572000" cy="666750"/>
              <a:chOff x="7428963" y="227807"/>
              <a:chExt cx="4572000" cy="666750"/>
            </a:xfrm>
          </p:grpSpPr>
          <p:pic>
            <p:nvPicPr>
              <p:cNvPr id="5" name="Εικόνα 4"/>
              <p:cNvPicPr>
                <a:picLocks noChangeAspect="1"/>
              </p:cNvPicPr>
              <p:nvPr/>
            </p:nvPicPr>
            <p:blipFill>
              <a:blip r:embed="rId3"/>
              <a:stretch>
                <a:fillRect/>
              </a:stretch>
            </p:blipFill>
            <p:spPr>
              <a:xfrm>
                <a:off x="7428963" y="227807"/>
                <a:ext cx="4572000" cy="666750"/>
              </a:xfrm>
              <a:prstGeom prst="rect">
                <a:avLst/>
              </a:prstGeom>
            </p:spPr>
          </p:pic>
          <p:sp>
            <p:nvSpPr>
              <p:cNvPr id="6" name="Ορθογώνιο 5"/>
              <p:cNvSpPr/>
              <p:nvPr/>
            </p:nvSpPr>
            <p:spPr>
              <a:xfrm>
                <a:off x="8783392" y="579549"/>
                <a:ext cx="193183" cy="257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p:nvSpPr>
            <p:spPr>
              <a:xfrm>
                <a:off x="11890419" y="594351"/>
                <a:ext cx="97665" cy="242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9" name="Εικόνα 8"/>
            <p:cNvPicPr>
              <a:picLocks noChangeAspect="1"/>
            </p:cNvPicPr>
            <p:nvPr/>
          </p:nvPicPr>
          <p:blipFill>
            <a:blip r:embed="rId4"/>
            <a:stretch>
              <a:fillRect/>
            </a:stretch>
          </p:blipFill>
          <p:spPr>
            <a:xfrm>
              <a:off x="8186000" y="973993"/>
              <a:ext cx="790575" cy="295275"/>
            </a:xfrm>
            <a:prstGeom prst="rect">
              <a:avLst/>
            </a:prstGeom>
          </p:spPr>
        </p:pic>
        <p:pic>
          <p:nvPicPr>
            <p:cNvPr id="10" name="Εικόνα 9"/>
            <p:cNvPicPr>
              <a:picLocks noChangeAspect="1"/>
            </p:cNvPicPr>
            <p:nvPr/>
          </p:nvPicPr>
          <p:blipFill>
            <a:blip r:embed="rId5"/>
            <a:stretch>
              <a:fillRect/>
            </a:stretch>
          </p:blipFill>
          <p:spPr>
            <a:xfrm>
              <a:off x="9015212" y="986632"/>
              <a:ext cx="2667000" cy="269998"/>
            </a:xfrm>
            <a:prstGeom prst="rect">
              <a:avLst/>
            </a:prstGeom>
          </p:spPr>
        </p:pic>
      </p:grpSp>
    </p:spTree>
    <p:extLst>
      <p:ext uri="{BB962C8B-B14F-4D97-AF65-F5344CB8AC3E}">
        <p14:creationId xmlns:p14="http://schemas.microsoft.com/office/powerpoint/2010/main" val="2429552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89714" y="4378816"/>
            <a:ext cx="10804301" cy="2197391"/>
          </a:xfrm>
        </p:spPr>
        <p:txBody>
          <a:bodyPr>
            <a:normAutofit/>
          </a:bodyPr>
          <a:lstStyle/>
          <a:p>
            <a:pPr>
              <a:lnSpc>
                <a:spcPct val="150000"/>
              </a:lnSpc>
              <a:buNone/>
            </a:pPr>
            <a:r>
              <a:rPr lang="el-GR" dirty="0"/>
              <a:t>Όλο και περισσότερα συστήματα από τις Φυσικές, τις Περιβαλλοντικές, τις Κοινωνικές, τις Οικονομικές, τις </a:t>
            </a:r>
            <a:r>
              <a:rPr lang="el-GR" dirty="0" err="1"/>
              <a:t>Γεω</a:t>
            </a:r>
            <a:r>
              <a:rPr lang="en-US" dirty="0"/>
              <a:t>-</a:t>
            </a:r>
            <a:r>
              <a:rPr lang="el-GR" dirty="0"/>
              <a:t>επιστήμες κ.α. εντάσσονται στα Πολύπλοκα Συστήματα (</a:t>
            </a:r>
            <a:r>
              <a:rPr lang="en-US" dirty="0"/>
              <a:t>Complex Systems).</a:t>
            </a:r>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2896" y="146184"/>
            <a:ext cx="7029718" cy="4056598"/>
          </a:xfrm>
          <a:prstGeom prst="rect">
            <a:avLst/>
          </a:prstGeom>
        </p:spPr>
      </p:pic>
    </p:spTree>
    <p:extLst>
      <p:ext uri="{BB962C8B-B14F-4D97-AF65-F5344CB8AC3E}">
        <p14:creationId xmlns:p14="http://schemas.microsoft.com/office/powerpoint/2010/main" val="4738655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54083" y="235804"/>
            <a:ext cx="10058400" cy="937904"/>
          </a:xfrm>
        </p:spPr>
        <p:txBody>
          <a:bodyPr/>
          <a:lstStyle/>
          <a:p>
            <a:r>
              <a:rPr lang="el-GR" i="1" dirty="0"/>
              <a:t>Φάσεις της διδακτικής παρέμβασης (2/2)</a:t>
            </a:r>
            <a:endParaRPr lang="el-GR" dirty="0"/>
          </a:p>
        </p:txBody>
      </p:sp>
      <p:sp>
        <p:nvSpPr>
          <p:cNvPr id="3" name="Θέση περιεχομένου 2"/>
          <p:cNvSpPr>
            <a:spLocks noGrp="1"/>
          </p:cNvSpPr>
          <p:nvPr>
            <p:ph idx="1"/>
          </p:nvPr>
        </p:nvSpPr>
        <p:spPr>
          <a:xfrm>
            <a:off x="838200" y="1173708"/>
            <a:ext cx="10515600" cy="5003255"/>
          </a:xfrm>
        </p:spPr>
        <p:txBody>
          <a:bodyPr>
            <a:normAutofit fontScale="77500" lnSpcReduction="20000"/>
          </a:bodyPr>
          <a:lstStyle/>
          <a:p>
            <a:pPr marL="0" indent="0" algn="ctr">
              <a:buNone/>
            </a:pPr>
            <a:r>
              <a:rPr lang="el-GR" dirty="0">
                <a:solidFill>
                  <a:srgbClr val="C00000"/>
                </a:solidFill>
              </a:rPr>
              <a:t>Φάσεις 6-8 (ΑΤΟΜΙΚΕΣ)</a:t>
            </a:r>
          </a:p>
          <a:p>
            <a:r>
              <a:rPr lang="el-GR" dirty="0"/>
              <a:t>Φάση 6: αποτύπωση της γνώμης κάθε μαθητή, ανίχνευση διάκρισης τριών περιοχών διαφορετικής συμπεριφοράς του μοντέλου και πιθανή αντίληψη μη </a:t>
            </a:r>
            <a:r>
              <a:rPr lang="el-GR" dirty="0" err="1"/>
              <a:t>προβλεψιμότητας</a:t>
            </a:r>
            <a:r>
              <a:rPr lang="el-GR" dirty="0"/>
              <a:t> </a:t>
            </a:r>
            <a:br>
              <a:rPr lang="el-GR" dirty="0"/>
            </a:br>
            <a:r>
              <a:rPr lang="el-GR" dirty="0"/>
              <a:t>-  Με αυτήν ολοκληρώνεται η  βασική διαδικασία.</a:t>
            </a:r>
          </a:p>
          <a:p>
            <a:r>
              <a:rPr lang="el-GR" dirty="0"/>
              <a:t>Φάση 7: «Ανατροφοδότηση» επιδιώκει την άντληση στοιχείων για την αίσθηση που αποκόμισαν οι μαθητές από τη διαδικασία. Συμπλήρωση σύντομου ερωτηματολόγιου σε </a:t>
            </a:r>
            <a:r>
              <a:rPr lang="el-GR" dirty="0" err="1"/>
              <a:t>google</a:t>
            </a:r>
            <a:r>
              <a:rPr lang="el-GR" dirty="0"/>
              <a:t> </a:t>
            </a:r>
            <a:r>
              <a:rPr lang="el-GR" dirty="0" err="1"/>
              <a:t>form</a:t>
            </a:r>
            <a:r>
              <a:rPr lang="el-GR" dirty="0"/>
              <a:t> </a:t>
            </a:r>
          </a:p>
          <a:p>
            <a:r>
              <a:rPr lang="el-GR" dirty="0"/>
              <a:t>Φάση 8: «Επέκταση». προαιρετική φάση για όσους ολοκλήρωσαν νωρίτερα από τους άλλους. </a:t>
            </a:r>
            <a:br>
              <a:rPr lang="el-GR" dirty="0"/>
            </a:br>
            <a:r>
              <a:rPr lang="el-GR" dirty="0"/>
              <a:t>Αφορά μια σύντομη διερεύνηση της τεκμηρίωσης του μοντέλου, του πηγαίου του κώδικα  και της βιβλιοθήκης μοντέλων της NetLogo. Επιπλέον επιχειρείται μια πρώτη διερεύνηση για πιθανή γενίκευση των συμπερασμάτων των μαθητών.</a:t>
            </a:r>
          </a:p>
          <a:p>
            <a:pPr marL="0" indent="0" algn="ctr">
              <a:buNone/>
            </a:pPr>
            <a:r>
              <a:rPr lang="el-GR" dirty="0">
                <a:solidFill>
                  <a:srgbClr val="C00000"/>
                </a:solidFill>
                <a:effectLst>
                  <a:outerShdw blurRad="38100" dist="38100" dir="2700000" algn="tl">
                    <a:srgbClr val="000000">
                      <a:alpha val="43137"/>
                    </a:srgbClr>
                  </a:outerShdw>
                </a:effectLst>
              </a:rPr>
              <a:t>Οι φάσεις 1-8 υλοποιούνται συνολικά σε δυο δίωρα, ένα ανά εβδομάδα.</a:t>
            </a:r>
          </a:p>
          <a:p>
            <a:r>
              <a:rPr lang="el-GR" dirty="0"/>
              <a:t>Φάση 9: (ατομική) </a:t>
            </a:r>
            <a:r>
              <a:rPr lang="el-GR" u="sng" dirty="0"/>
              <a:t>Μια εβδομάδα μετά </a:t>
            </a:r>
            <a:r>
              <a:rPr lang="el-GR" dirty="0"/>
              <a:t>οι μαθητές βλέπουν συγκεντρωτικά όλες τις μετρήσεις του τμήματος (σε γράφημα) και τοποθετούνται με στόχο να εκμαιευτεί έμμεσα αν διακρίνουν: </a:t>
            </a:r>
            <a:br>
              <a:rPr lang="el-GR" dirty="0"/>
            </a:br>
            <a:r>
              <a:rPr lang="el-GR" dirty="0"/>
              <a:t>	</a:t>
            </a:r>
            <a:r>
              <a:rPr lang="el-GR" i="1" dirty="0">
                <a:effectLst>
                  <a:outerShdw blurRad="38100" dist="38100" dir="2700000" algn="tl">
                    <a:srgbClr val="000000">
                      <a:alpha val="43137"/>
                    </a:srgbClr>
                  </a:outerShdw>
                </a:effectLst>
              </a:rPr>
              <a:t>φάσεις στο φαινόμενο, 	κρίσιμη κατάσταση, 	μη </a:t>
            </a:r>
            <a:r>
              <a:rPr lang="el-GR" i="1" dirty="0" err="1">
                <a:effectLst>
                  <a:outerShdw blurRad="38100" dist="38100" dir="2700000" algn="tl">
                    <a:srgbClr val="000000">
                      <a:alpha val="43137"/>
                    </a:srgbClr>
                  </a:outerShdw>
                </a:effectLst>
              </a:rPr>
              <a:t>προβλεψιμότητα</a:t>
            </a:r>
            <a:r>
              <a:rPr lang="el-GR" dirty="0"/>
              <a:t>.</a:t>
            </a:r>
          </a:p>
        </p:txBody>
      </p:sp>
      <p:sp>
        <p:nvSpPr>
          <p:cNvPr id="4" name="Ορθογώνιο 3"/>
          <p:cNvSpPr/>
          <p:nvPr/>
        </p:nvSpPr>
        <p:spPr>
          <a:xfrm>
            <a:off x="9056333" y="86548"/>
            <a:ext cx="3135667" cy="400110"/>
          </a:xfrm>
          <a:prstGeom prst="rect">
            <a:avLst/>
          </a:prstGeom>
        </p:spPr>
        <p:txBody>
          <a:bodyPr wrap="none">
            <a:spAutoFit/>
          </a:bodyPr>
          <a:lstStyle/>
          <a:p>
            <a:r>
              <a:rPr lang="el-GR" sz="2000" b="1" dirty="0">
                <a:effectLst>
                  <a:outerShdw blurRad="38100" dist="38100" dir="2700000" algn="tl">
                    <a:srgbClr val="000000">
                      <a:alpha val="43137"/>
                    </a:srgbClr>
                  </a:outerShdw>
                </a:effectLst>
              </a:rPr>
              <a:t>Διαδικασία – Μεθοδολογία</a:t>
            </a:r>
          </a:p>
        </p:txBody>
      </p:sp>
    </p:spTree>
    <p:extLst>
      <p:ext uri="{BB962C8B-B14F-4D97-AF65-F5344CB8AC3E}">
        <p14:creationId xmlns:p14="http://schemas.microsoft.com/office/powerpoint/2010/main" val="2904851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439778"/>
            <a:ext cx="10515600" cy="983137"/>
          </a:xfrm>
        </p:spPr>
        <p:txBody>
          <a:bodyPr>
            <a:normAutofit/>
          </a:bodyPr>
          <a:lstStyle/>
          <a:p>
            <a:pPr marL="0" indent="0" algn="ctr">
              <a:buNone/>
            </a:pPr>
            <a:r>
              <a:rPr lang="el-GR" sz="3600" dirty="0">
                <a:solidFill>
                  <a:srgbClr val="800000"/>
                </a:solidFill>
              </a:rPr>
              <a:t>Ας συζητήσουμε την οργάνωση του φύλλου εργασίας</a:t>
            </a:r>
          </a:p>
        </p:txBody>
      </p:sp>
      <p:pic>
        <p:nvPicPr>
          <p:cNvPr id="4" name="3 - Θέση περιεχομένου" descr="Καταγραφή.PNG"/>
          <p:cNvPicPr>
            <a:picLocks noChangeAspect="1"/>
          </p:cNvPicPr>
          <p:nvPr/>
        </p:nvPicPr>
        <p:blipFill>
          <a:blip r:embed="rId2" cstate="print"/>
          <a:stretch>
            <a:fillRect/>
          </a:stretch>
        </p:blipFill>
        <p:spPr>
          <a:xfrm>
            <a:off x="1089938" y="2808762"/>
            <a:ext cx="3776421" cy="2490698"/>
          </a:xfrm>
          <a:prstGeom prst="rect">
            <a:avLst/>
          </a:prstGeom>
          <a:ln>
            <a:solidFill>
              <a:srgbClr val="C00000"/>
            </a:solidFill>
          </a:ln>
          <a:effectLst>
            <a:outerShdw blurRad="50800" dist="38100" dir="2700000" algn="tl" rotWithShape="0">
              <a:prstClr val="black">
                <a:alpha val="40000"/>
              </a:prstClr>
            </a:outerShdw>
          </a:effectLst>
        </p:spPr>
      </p:pic>
      <p:pic>
        <p:nvPicPr>
          <p:cNvPr id="5" name="6 - Εικόνα" descr="3.PNG"/>
          <p:cNvPicPr>
            <a:picLocks noChangeAspect="1"/>
          </p:cNvPicPr>
          <p:nvPr/>
        </p:nvPicPr>
        <p:blipFill>
          <a:blip r:embed="rId3" cstate="print"/>
          <a:stretch>
            <a:fillRect/>
          </a:stretch>
        </p:blipFill>
        <p:spPr>
          <a:xfrm>
            <a:off x="5552292" y="2951944"/>
            <a:ext cx="4600420" cy="2098699"/>
          </a:xfrm>
          <a:prstGeom prst="rect">
            <a:avLst/>
          </a:prstGeom>
          <a:ln>
            <a:solidFill>
              <a:srgbClr val="C00000"/>
            </a:solidFill>
          </a:ln>
          <a:effectLst>
            <a:outerShdw blurRad="50800" dist="38100" dir="2700000" algn="tl" rotWithShape="0">
              <a:prstClr val="black">
                <a:alpha val="40000"/>
              </a:prstClr>
            </a:outerShdw>
          </a:effectLst>
        </p:spPr>
      </p:pic>
      <p:pic>
        <p:nvPicPr>
          <p:cNvPr id="6" name="5 - Εικόνα" descr="5.PNG"/>
          <p:cNvPicPr>
            <a:picLocks noChangeAspect="1"/>
          </p:cNvPicPr>
          <p:nvPr/>
        </p:nvPicPr>
        <p:blipFill>
          <a:blip r:embed="rId4" cstate="print"/>
          <a:stretch>
            <a:fillRect/>
          </a:stretch>
        </p:blipFill>
        <p:spPr>
          <a:xfrm>
            <a:off x="2535455" y="3723638"/>
            <a:ext cx="3560545" cy="2588262"/>
          </a:xfrm>
          <a:prstGeom prst="rect">
            <a:avLst/>
          </a:prstGeom>
          <a:ln>
            <a:solidFill>
              <a:srgbClr val="C00000"/>
            </a:solidFill>
          </a:ln>
          <a:effectLst>
            <a:outerShdw blurRad="50800" dist="38100" dir="2700000" algn="tl" rotWithShape="0">
              <a:prstClr val="black">
                <a:alpha val="40000"/>
              </a:prstClr>
            </a:outerShdw>
          </a:effectLst>
        </p:spPr>
      </p:pic>
      <p:pic>
        <p:nvPicPr>
          <p:cNvPr id="7" name="4 - Εικόνα" descr="6.PNG"/>
          <p:cNvPicPr>
            <a:picLocks noChangeAspect="1"/>
          </p:cNvPicPr>
          <p:nvPr/>
        </p:nvPicPr>
        <p:blipFill>
          <a:blip r:embed="rId5" cstate="print"/>
          <a:stretch>
            <a:fillRect/>
          </a:stretch>
        </p:blipFill>
        <p:spPr>
          <a:xfrm>
            <a:off x="8140302" y="3723638"/>
            <a:ext cx="3213498" cy="2923113"/>
          </a:xfrm>
          <a:prstGeom prst="rect">
            <a:avLst/>
          </a:prstGeom>
          <a:ln>
            <a:solidFill>
              <a:srgbClr val="C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029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p:nvPr/>
        </p:nvPicPr>
        <p:blipFill>
          <a:blip r:embed="rId2" cstate="print">
            <a:extLst>
              <a:ext uri="{28A0092B-C50C-407E-A947-70E740481C1C}">
                <a14:useLocalDpi xmlns:a14="http://schemas.microsoft.com/office/drawing/2010/main" val="0"/>
              </a:ext>
            </a:extLst>
          </a:blip>
          <a:stretch>
            <a:fillRect/>
          </a:stretch>
        </p:blipFill>
        <p:spPr>
          <a:xfrm>
            <a:off x="0" y="3316406"/>
            <a:ext cx="12192000" cy="3541594"/>
          </a:xfrm>
          <a:prstGeom prst="rect">
            <a:avLst/>
          </a:prstGeom>
          <a:ln>
            <a:solidFill>
              <a:schemeClr val="bg1">
                <a:lumMod val="50000"/>
              </a:schemeClr>
            </a:solidFill>
          </a:ln>
        </p:spPr>
      </p:pic>
      <p:sp>
        <p:nvSpPr>
          <p:cNvPr id="2" name="Τίτλος 1"/>
          <p:cNvSpPr>
            <a:spLocks noGrp="1"/>
          </p:cNvSpPr>
          <p:nvPr>
            <p:ph type="title"/>
          </p:nvPr>
        </p:nvSpPr>
        <p:spPr/>
        <p:txBody>
          <a:bodyPr/>
          <a:lstStyle/>
          <a:p>
            <a:r>
              <a:rPr lang="el-GR" i="1" dirty="0"/>
              <a:t>Δεδομένα από την ανατροφοδότηση</a:t>
            </a:r>
            <a:br>
              <a:rPr lang="el-GR" dirty="0"/>
            </a:br>
            <a:endParaRPr lang="el-GR" dirty="0"/>
          </a:p>
        </p:txBody>
      </p:sp>
      <p:graphicFrame>
        <p:nvGraphicFramePr>
          <p:cNvPr id="4" name="Θέση περιεχομένου 3"/>
          <p:cNvGraphicFramePr>
            <a:graphicFrameLocks noGrp="1"/>
          </p:cNvGraphicFramePr>
          <p:nvPr>
            <p:ph idx="1"/>
          </p:nvPr>
        </p:nvGraphicFramePr>
        <p:xfrm>
          <a:off x="4022905" y="1424892"/>
          <a:ext cx="7619857" cy="2609216"/>
        </p:xfrm>
        <a:graphic>
          <a:graphicData uri="http://schemas.openxmlformats.org/drawingml/2006/table">
            <a:tbl>
              <a:tblPr firstRow="1" firstCol="1" bandRow="1">
                <a:tableStyleId>{5C22544A-7EE6-4342-B048-85BDC9FD1C3A}</a:tableStyleId>
              </a:tblPr>
              <a:tblGrid>
                <a:gridCol w="1467352">
                  <a:extLst>
                    <a:ext uri="{9D8B030D-6E8A-4147-A177-3AD203B41FA5}">
                      <a16:colId xmlns:a16="http://schemas.microsoft.com/office/drawing/2014/main" val="20000"/>
                    </a:ext>
                  </a:extLst>
                </a:gridCol>
                <a:gridCol w="1230501">
                  <a:extLst>
                    <a:ext uri="{9D8B030D-6E8A-4147-A177-3AD203B41FA5}">
                      <a16:colId xmlns:a16="http://schemas.microsoft.com/office/drawing/2014/main" val="20001"/>
                    </a:ext>
                  </a:extLst>
                </a:gridCol>
                <a:gridCol w="1230501">
                  <a:extLst>
                    <a:ext uri="{9D8B030D-6E8A-4147-A177-3AD203B41FA5}">
                      <a16:colId xmlns:a16="http://schemas.microsoft.com/office/drawing/2014/main" val="20002"/>
                    </a:ext>
                  </a:extLst>
                </a:gridCol>
                <a:gridCol w="1230501">
                  <a:extLst>
                    <a:ext uri="{9D8B030D-6E8A-4147-A177-3AD203B41FA5}">
                      <a16:colId xmlns:a16="http://schemas.microsoft.com/office/drawing/2014/main" val="20003"/>
                    </a:ext>
                  </a:extLst>
                </a:gridCol>
                <a:gridCol w="1230501">
                  <a:extLst>
                    <a:ext uri="{9D8B030D-6E8A-4147-A177-3AD203B41FA5}">
                      <a16:colId xmlns:a16="http://schemas.microsoft.com/office/drawing/2014/main" val="20004"/>
                    </a:ext>
                  </a:extLst>
                </a:gridCol>
                <a:gridCol w="1230501">
                  <a:extLst>
                    <a:ext uri="{9D8B030D-6E8A-4147-A177-3AD203B41FA5}">
                      <a16:colId xmlns:a16="http://schemas.microsoft.com/office/drawing/2014/main" val="20005"/>
                    </a:ext>
                  </a:extLst>
                </a:gridCol>
              </a:tblGrid>
              <a:tr h="0">
                <a:tc>
                  <a:txBody>
                    <a:bodyPr/>
                    <a:lstStyle/>
                    <a:p>
                      <a:pPr algn="ctr">
                        <a:lnSpc>
                          <a:spcPct val="107000"/>
                        </a:lnSpc>
                        <a:spcAft>
                          <a:spcPts val="600"/>
                        </a:spcAft>
                      </a:pPr>
                      <a:r>
                        <a:rPr lang="el-GR" sz="1600" dirty="0">
                          <a:effectLst/>
                        </a:rPr>
                        <a:t>Θέμα</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Πολύ αρνητική τοποθέτηση</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Αρνητική τοποθέτηση</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Ουδέτερη τοποθέτηση</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Θετική τοποθέτηση</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Πολύ θετική τοποθέτηση</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a:lnSpc>
                          <a:spcPct val="107000"/>
                        </a:lnSpc>
                        <a:spcAft>
                          <a:spcPts val="600"/>
                        </a:spcAft>
                      </a:pPr>
                      <a:r>
                        <a:rPr lang="el-GR" sz="1600">
                          <a:effectLst/>
                        </a:rPr>
                        <a:t>Σημασία διαδικασίας</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0</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0</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7</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10</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2</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a:lnSpc>
                          <a:spcPct val="107000"/>
                        </a:lnSpc>
                        <a:spcAft>
                          <a:spcPts val="600"/>
                        </a:spcAft>
                      </a:pPr>
                      <a:r>
                        <a:rPr lang="el-GR" sz="1600">
                          <a:effectLst/>
                        </a:rPr>
                        <a:t>Ευχάριστη διαδικασία</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0</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1</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0</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13</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5</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a:lnSpc>
                          <a:spcPct val="107000"/>
                        </a:lnSpc>
                        <a:spcAft>
                          <a:spcPts val="600"/>
                        </a:spcAft>
                      </a:pPr>
                      <a:r>
                        <a:rPr lang="el-GR" sz="1600">
                          <a:effectLst/>
                        </a:rPr>
                        <a:t>Νέες γνώσεις</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0</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2</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1</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14</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2</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a:lnSpc>
                          <a:spcPct val="107000"/>
                        </a:lnSpc>
                        <a:spcAft>
                          <a:spcPts val="600"/>
                        </a:spcAft>
                      </a:pPr>
                      <a:r>
                        <a:rPr lang="el-GR" sz="1600">
                          <a:effectLst/>
                        </a:rPr>
                        <a:t>Νέες δεξιότητες</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0</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1</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a:effectLst/>
                        </a:rPr>
                        <a:t>3</a:t>
                      </a:r>
                      <a:endParaRPr lang="el-G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11</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1600" dirty="0">
                          <a:effectLst/>
                        </a:rPr>
                        <a:t>4</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Ορθογώνιο 5"/>
          <p:cNvSpPr/>
          <p:nvPr/>
        </p:nvSpPr>
        <p:spPr>
          <a:xfrm>
            <a:off x="10369978" y="178229"/>
            <a:ext cx="1272784" cy="400110"/>
          </a:xfrm>
          <a:prstGeom prst="rect">
            <a:avLst/>
          </a:prstGeom>
        </p:spPr>
        <p:txBody>
          <a:bodyPr wrap="none">
            <a:spAutoFit/>
          </a:bodyPr>
          <a:lstStyle/>
          <a:p>
            <a:r>
              <a:rPr lang="el-GR" sz="2000" b="1" dirty="0">
                <a:effectLst>
                  <a:outerShdw blurRad="38100" dist="38100" dir="2700000" algn="tl">
                    <a:srgbClr val="000000">
                      <a:alpha val="43137"/>
                    </a:srgbClr>
                  </a:outerShdw>
                </a:effectLst>
              </a:rPr>
              <a:t>Ευρήματα</a:t>
            </a:r>
          </a:p>
        </p:txBody>
      </p:sp>
      <p:sp>
        <p:nvSpPr>
          <p:cNvPr id="8" name="Θέση περιεχομένου 2"/>
          <p:cNvSpPr txBox="1">
            <a:spLocks/>
          </p:cNvSpPr>
          <p:nvPr/>
        </p:nvSpPr>
        <p:spPr>
          <a:xfrm>
            <a:off x="163773" y="1557824"/>
            <a:ext cx="3234520" cy="1758581"/>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dirty="0"/>
              <a:t>Η αίσθηση από την ανατροφοδότηση (19 απαντήσεις) είναι γενικά ικανοποιητικά ενθαρρυντική καθώς οι μαθητές επέλεξαν σε όλες τις ερωτήσεις σε σημαντικό βαθμό θετικές κρίσεις </a:t>
            </a:r>
          </a:p>
          <a:p>
            <a:endParaRPr lang="el-GR" dirty="0"/>
          </a:p>
        </p:txBody>
      </p:sp>
    </p:spTree>
    <p:extLst>
      <p:ext uri="{BB962C8B-B14F-4D97-AF65-F5344CB8AC3E}">
        <p14:creationId xmlns:p14="http://schemas.microsoft.com/office/powerpoint/2010/main" val="22305874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Συμπεράσματα (1/2)</a:t>
            </a:r>
            <a:br>
              <a:rPr lang="el-GR" dirty="0"/>
            </a:br>
            <a:endParaRPr lang="el-GR" dirty="0"/>
          </a:p>
        </p:txBody>
      </p:sp>
      <p:sp>
        <p:nvSpPr>
          <p:cNvPr id="3" name="Θέση περιεχομένου 2"/>
          <p:cNvSpPr>
            <a:spLocks noGrp="1"/>
          </p:cNvSpPr>
          <p:nvPr>
            <p:ph idx="1"/>
          </p:nvPr>
        </p:nvSpPr>
        <p:spPr/>
        <p:txBody>
          <a:bodyPr>
            <a:normAutofit fontScale="92500" lnSpcReduction="20000"/>
          </a:bodyPr>
          <a:lstStyle/>
          <a:p>
            <a:pPr marL="0" indent="0" algn="ctr">
              <a:buNone/>
            </a:pPr>
            <a:r>
              <a:rPr lang="el-GR" dirty="0"/>
              <a:t>Από την εφαρμογή της διδακτικής παρέμβασης και την πρώτη διερεύνηση των ευρημάτων προκύπτουν, ικανοποιητικά θετικά στοιχεία που σχετίζεται και με τα δυο βασικά ερωτήματα – άξονες της έρευνας.</a:t>
            </a:r>
          </a:p>
          <a:p>
            <a:pPr algn="ctr"/>
            <a:endParaRPr lang="el-GR" dirty="0"/>
          </a:p>
          <a:p>
            <a:pPr lvl="1"/>
            <a:r>
              <a:rPr lang="el-GR" dirty="0"/>
              <a:t>Αρχικά ανιχνεύτηκε όπως ήταν αναμενόμενο πως «αυθορμήτως» οι μαθητές περιμένουν μια (εσφαλμένη) γραμμική εξάρτηση των δυο παραμέτρων που εξετάστηκαν. </a:t>
            </a:r>
          </a:p>
          <a:p>
            <a:pPr lvl="1"/>
            <a:r>
              <a:rPr lang="el-GR" dirty="0"/>
              <a:t>Εξαιρετικά λίγοι έχουν προδιάθεση για αναγνώριση κρίσιμης συμπεριφοράς. </a:t>
            </a:r>
          </a:p>
          <a:p>
            <a:pPr lvl="1"/>
            <a:r>
              <a:rPr lang="el-GR" dirty="0"/>
              <a:t>Αρκετοί μαθητές διατηρούν για αρκετό διάστημα τις λανθασμένες </a:t>
            </a:r>
            <a:r>
              <a:rPr lang="el-GR" dirty="0" err="1"/>
              <a:t>προαντιλήψεις</a:t>
            </a:r>
            <a:r>
              <a:rPr lang="el-GR" dirty="0"/>
              <a:t>. </a:t>
            </a:r>
          </a:p>
          <a:p>
            <a:pPr lvl="1"/>
            <a:r>
              <a:rPr lang="el-GR" dirty="0"/>
              <a:t>Εν τέλει όμως οι μαθητές σε σημαντικό βαθμό συγκρότησαν και αποκόμισαν σωστή αίσθηση για τα θέματα πολυπλοκότητας με τα οποία ασχολήθηκαν. </a:t>
            </a:r>
          </a:p>
          <a:p>
            <a:pPr lvl="1"/>
            <a:r>
              <a:rPr lang="el-GR" dirty="0"/>
              <a:t>Είναι εύλογο να υποθέσουμε ότι η όλη διαδικασία τροποποίησε ή τουλάχιστον άφησε ικανοποιητικά ίχνη «αμφιβολίας» σε σχέση με τις αρχικές αυθόρμητες πεποιθήσεις των μαθητών. </a:t>
            </a:r>
          </a:p>
          <a:p>
            <a:endParaRPr lang="el-GR" dirty="0"/>
          </a:p>
        </p:txBody>
      </p:sp>
      <p:sp>
        <p:nvSpPr>
          <p:cNvPr id="5" name="TextBox 4"/>
          <p:cNvSpPr txBox="1"/>
          <p:nvPr/>
        </p:nvSpPr>
        <p:spPr>
          <a:xfrm>
            <a:off x="341194" y="2756847"/>
            <a:ext cx="565017" cy="1200329"/>
          </a:xfrm>
          <a:prstGeom prst="rect">
            <a:avLst/>
          </a:prstGeom>
          <a:noFill/>
        </p:spPr>
        <p:txBody>
          <a:bodyPr wrap="square" rtlCol="0">
            <a:spAutoFit/>
          </a:bodyPr>
          <a:lstStyle/>
          <a:p>
            <a:r>
              <a:rPr lang="el-GR" sz="7200" dirty="0"/>
              <a:t>1</a:t>
            </a:r>
          </a:p>
        </p:txBody>
      </p:sp>
      <p:sp>
        <p:nvSpPr>
          <p:cNvPr id="4" name="TextBox 3"/>
          <p:cNvSpPr txBox="1"/>
          <p:nvPr/>
        </p:nvSpPr>
        <p:spPr>
          <a:xfrm>
            <a:off x="7550727" y="658574"/>
            <a:ext cx="4001608" cy="461665"/>
          </a:xfrm>
          <a:prstGeom prst="rect">
            <a:avLst/>
          </a:prstGeom>
          <a:solidFill>
            <a:srgbClr val="FFFFCC"/>
          </a:solidFill>
          <a:ln>
            <a:solidFill>
              <a:srgbClr val="C00000"/>
            </a:solidFill>
          </a:ln>
          <a:effectLst>
            <a:outerShdw blurRad="50800" dist="38100" dir="2700000" algn="tl" rotWithShape="0">
              <a:prstClr val="black">
                <a:alpha val="40000"/>
              </a:prstClr>
            </a:outerShdw>
          </a:effectLst>
        </p:spPr>
        <p:txBody>
          <a:bodyPr wrap="none" rtlCol="0">
            <a:spAutoFit/>
          </a:bodyPr>
          <a:lstStyle/>
          <a:p>
            <a:r>
              <a:rPr lang="el-GR" sz="2400" dirty="0">
                <a:solidFill>
                  <a:srgbClr val="C00000"/>
                </a:solidFill>
              </a:rPr>
              <a:t>Σχετικά με την πολυπλοκότητα</a:t>
            </a:r>
          </a:p>
        </p:txBody>
      </p:sp>
    </p:spTree>
    <p:extLst>
      <p:ext uri="{BB962C8B-B14F-4D97-AF65-F5344CB8AC3E}">
        <p14:creationId xmlns:p14="http://schemas.microsoft.com/office/powerpoint/2010/main" val="10633129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Συμπεράσματα (2/2) </a:t>
            </a:r>
            <a:br>
              <a:rPr lang="el-GR" dirty="0"/>
            </a:br>
            <a:endParaRPr lang="el-GR" dirty="0"/>
          </a:p>
        </p:txBody>
      </p:sp>
      <p:sp>
        <p:nvSpPr>
          <p:cNvPr id="3" name="Θέση περιεχομένου 2"/>
          <p:cNvSpPr>
            <a:spLocks noGrp="1"/>
          </p:cNvSpPr>
          <p:nvPr>
            <p:ph idx="1"/>
          </p:nvPr>
        </p:nvSpPr>
        <p:spPr>
          <a:xfrm>
            <a:off x="838200" y="1571223"/>
            <a:ext cx="10515600" cy="4605740"/>
          </a:xfrm>
        </p:spPr>
        <p:txBody>
          <a:bodyPr>
            <a:normAutofit fontScale="77500" lnSpcReduction="20000"/>
          </a:bodyPr>
          <a:lstStyle/>
          <a:p>
            <a:pPr lvl="1"/>
            <a:r>
              <a:rPr lang="el-GR" sz="2600" dirty="0"/>
              <a:t>Οι μαθητές ανταποκρίθηκαν στις απαιτήσεις της διαδικασίας. </a:t>
            </a:r>
          </a:p>
          <a:p>
            <a:pPr lvl="1"/>
            <a:r>
              <a:rPr lang="el-GR" sz="2600" dirty="0"/>
              <a:t>Αναγνώρισαν τη λειτουργία και επέδειξαν επάρκεια στο χειρισμό της εφαρμογής. </a:t>
            </a:r>
          </a:p>
          <a:p>
            <a:pPr lvl="1"/>
            <a:r>
              <a:rPr lang="el-GR" sz="2600" dirty="0"/>
              <a:t>Επιβεβαιώθηκε η λειτουργικότητα της συνεργασίας σε ομάδες και η φάνηκε η ορθότητα της επιλογής για συζήτηση μέσα στην ομάδα.</a:t>
            </a:r>
          </a:p>
          <a:p>
            <a:pPr lvl="1"/>
            <a:r>
              <a:rPr lang="el-GR" sz="2600" dirty="0"/>
              <a:t>Η επιλεγμένη μεθοδολογία άφησε θετική αίσθηση, όπως δήλωσαν ότι αποκόμισαν οι μαθητές στη διαδικασία ανατροφοδότησης.</a:t>
            </a:r>
          </a:p>
          <a:p>
            <a:pPr lvl="1"/>
            <a:r>
              <a:rPr lang="el-GR" sz="2600" dirty="0"/>
              <a:t>Εντοπίστηκαν δυσκολίες </a:t>
            </a:r>
          </a:p>
          <a:p>
            <a:pPr lvl="2"/>
            <a:r>
              <a:rPr lang="el-GR" sz="2300" dirty="0"/>
              <a:t>στην κατανόηση κάποιων σημείων στα ερωτηματολόγια, </a:t>
            </a:r>
          </a:p>
          <a:p>
            <a:pPr lvl="2"/>
            <a:r>
              <a:rPr lang="el-GR" sz="2300" dirty="0"/>
              <a:t>στην ανάγνωση και ερμηνεία δεδομένων από γραφικές παραστάσεις</a:t>
            </a:r>
          </a:p>
          <a:p>
            <a:pPr marL="201168" lvl="1" indent="0">
              <a:buNone/>
            </a:pPr>
            <a:r>
              <a:rPr lang="el-GR" sz="2600" dirty="0"/>
              <a:t>   που θα αντιμετωπιστούν με τροποποιήσεις (γλωσσικές, διευκρινήσεις κ.α.) στο εκπαιδευτικό υλικό και τη μεθοδολογία εφαρμογής.</a:t>
            </a:r>
          </a:p>
          <a:p>
            <a:pPr marL="0" indent="0" algn="ctr">
              <a:buNone/>
            </a:pPr>
            <a:r>
              <a:rPr lang="el-GR" dirty="0">
                <a:solidFill>
                  <a:srgbClr val="C00000"/>
                </a:solidFill>
              </a:rPr>
              <a:t>Άρα …</a:t>
            </a:r>
          </a:p>
          <a:p>
            <a:pPr marL="0" indent="0">
              <a:buNone/>
            </a:pPr>
            <a:r>
              <a:rPr lang="el-GR" dirty="0"/>
              <a:t>επιβεβαιώνεται πως έχει νόημα η </a:t>
            </a:r>
            <a:r>
              <a:rPr lang="el-GR" dirty="0">
                <a:effectLst>
                  <a:outerShdw blurRad="38100" dist="38100" dir="2700000" algn="tl">
                    <a:srgbClr val="000000">
                      <a:alpha val="43137"/>
                    </a:srgbClr>
                  </a:outerShdw>
                </a:effectLst>
              </a:rPr>
              <a:t>επέκταση της έρευνας </a:t>
            </a:r>
            <a:r>
              <a:rPr lang="el-GR" dirty="0"/>
              <a:t>στην ηλικιακή αυτή ομάδα και </a:t>
            </a:r>
            <a:r>
              <a:rPr lang="el-GR" dirty="0">
                <a:effectLst>
                  <a:outerShdw blurRad="38100" dist="38100" dir="2700000" algn="tl">
                    <a:srgbClr val="000000">
                      <a:alpha val="43137"/>
                    </a:srgbClr>
                  </a:outerShdw>
                </a:effectLst>
              </a:rPr>
              <a:t>σε έκταση (μεγαλύτερο δείγμα με επανασχεδιασμένη – βελτιωμένη μεθοδολογία) </a:t>
            </a:r>
            <a:r>
              <a:rPr lang="el-GR" dirty="0"/>
              <a:t>και παράλληλα </a:t>
            </a:r>
            <a:r>
              <a:rPr lang="el-GR" dirty="0">
                <a:effectLst>
                  <a:outerShdw blurRad="38100" dist="38100" dir="2700000" algn="tl">
                    <a:srgbClr val="000000">
                      <a:alpha val="43137"/>
                    </a:srgbClr>
                  </a:outerShdw>
                </a:effectLst>
              </a:rPr>
              <a:t>σε άλλες έννοιες </a:t>
            </a:r>
            <a:r>
              <a:rPr lang="el-GR" dirty="0"/>
              <a:t>που σχετίζονται με τη θεματική της πολυπλοκότητας.</a:t>
            </a:r>
          </a:p>
          <a:p>
            <a:endParaRPr lang="el-GR" dirty="0"/>
          </a:p>
        </p:txBody>
      </p:sp>
      <p:sp>
        <p:nvSpPr>
          <p:cNvPr id="4" name="TextBox 3"/>
          <p:cNvSpPr txBox="1"/>
          <p:nvPr/>
        </p:nvSpPr>
        <p:spPr>
          <a:xfrm>
            <a:off x="278156" y="1686560"/>
            <a:ext cx="565017" cy="1200329"/>
          </a:xfrm>
          <a:prstGeom prst="rect">
            <a:avLst/>
          </a:prstGeom>
          <a:noFill/>
        </p:spPr>
        <p:txBody>
          <a:bodyPr wrap="square" rtlCol="0">
            <a:spAutoFit/>
          </a:bodyPr>
          <a:lstStyle/>
          <a:p>
            <a:r>
              <a:rPr lang="el-GR" sz="7200" dirty="0"/>
              <a:t>2</a:t>
            </a:r>
          </a:p>
        </p:txBody>
      </p:sp>
      <p:sp>
        <p:nvSpPr>
          <p:cNvPr id="5" name="TextBox 4"/>
          <p:cNvSpPr txBox="1"/>
          <p:nvPr/>
        </p:nvSpPr>
        <p:spPr>
          <a:xfrm>
            <a:off x="7509163" y="477508"/>
            <a:ext cx="3431132" cy="830997"/>
          </a:xfrm>
          <a:prstGeom prst="rect">
            <a:avLst/>
          </a:prstGeom>
          <a:solidFill>
            <a:srgbClr val="FFFFCC"/>
          </a:solidFill>
          <a:ln>
            <a:solidFill>
              <a:srgbClr val="C00000"/>
            </a:solidFill>
          </a:ln>
          <a:effectLst>
            <a:outerShdw blurRad="50800" dist="38100" dir="2700000" algn="tl" rotWithShape="0">
              <a:prstClr val="black">
                <a:alpha val="40000"/>
              </a:prstClr>
            </a:outerShdw>
          </a:effectLst>
        </p:spPr>
        <p:txBody>
          <a:bodyPr wrap="none" rtlCol="0">
            <a:spAutoFit/>
          </a:bodyPr>
          <a:lstStyle/>
          <a:p>
            <a:pPr algn="ctr"/>
            <a:r>
              <a:rPr lang="el-GR" sz="2400" dirty="0">
                <a:solidFill>
                  <a:srgbClr val="C00000"/>
                </a:solidFill>
              </a:rPr>
              <a:t>Σχετικά με τη διαδικασία </a:t>
            </a:r>
          </a:p>
          <a:p>
            <a:pPr algn="ctr"/>
            <a:r>
              <a:rPr lang="el-GR" sz="2400" dirty="0">
                <a:solidFill>
                  <a:srgbClr val="C00000"/>
                </a:solidFill>
              </a:rPr>
              <a:t>και το εκπαιδευτικό υλικό</a:t>
            </a:r>
          </a:p>
        </p:txBody>
      </p:sp>
    </p:spTree>
    <p:extLst>
      <p:ext uri="{BB962C8B-B14F-4D97-AF65-F5344CB8AC3E}">
        <p14:creationId xmlns:p14="http://schemas.microsoft.com/office/powerpoint/2010/main" val="26966502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80305" y="618186"/>
            <a:ext cx="11900078" cy="6025500"/>
          </a:xfrm>
        </p:spPr>
        <p:txBody>
          <a:bodyPr>
            <a:noAutofit/>
          </a:bodyPr>
          <a:lstStyle/>
          <a:p>
            <a:pPr marL="0">
              <a:lnSpc>
                <a:spcPct val="100000"/>
              </a:lnSpc>
              <a:spcBef>
                <a:spcPts val="400"/>
              </a:spcBef>
            </a:pPr>
            <a:r>
              <a:rPr lang="en-US" sz="1100" dirty="0" err="1"/>
              <a:t>Bak</a:t>
            </a:r>
            <a:r>
              <a:rPr lang="en-US" sz="1100" dirty="0"/>
              <a:t>, P., Chen, K., &amp; Tang, C. (1990). A forest-fire model and some thoughts on turbulence. </a:t>
            </a:r>
            <a:r>
              <a:rPr lang="en-US" sz="1100" i="1" dirty="0"/>
              <a:t>Physics Letters A, 147</a:t>
            </a:r>
            <a:r>
              <a:rPr lang="en-US" sz="1100" dirty="0"/>
              <a:t>, 297–300.</a:t>
            </a:r>
            <a:endParaRPr lang="el-GR" sz="1100" dirty="0"/>
          </a:p>
          <a:p>
            <a:pPr marL="0">
              <a:lnSpc>
                <a:spcPct val="100000"/>
              </a:lnSpc>
              <a:spcBef>
                <a:spcPts val="400"/>
              </a:spcBef>
            </a:pPr>
            <a:r>
              <a:rPr lang="en-US" sz="1100" dirty="0" err="1"/>
              <a:t>Gkiolmas</a:t>
            </a:r>
            <a:r>
              <a:rPr lang="en-US" sz="1100" dirty="0"/>
              <a:t>, A., </a:t>
            </a:r>
            <a:r>
              <a:rPr lang="en-US" sz="1100" dirty="0" err="1"/>
              <a:t>Karamanos</a:t>
            </a:r>
            <a:r>
              <a:rPr lang="en-US" sz="1100" dirty="0"/>
              <a:t>, K., </a:t>
            </a:r>
            <a:r>
              <a:rPr lang="en-US" sz="1100" dirty="0" err="1"/>
              <a:t>Chalkidis</a:t>
            </a:r>
            <a:r>
              <a:rPr lang="en-US" sz="1100" dirty="0"/>
              <a:t>, A., </a:t>
            </a:r>
            <a:r>
              <a:rPr lang="en-US" sz="1100" dirty="0" err="1"/>
              <a:t>Skordoulis</a:t>
            </a:r>
            <a:r>
              <a:rPr lang="en-US" sz="1100" dirty="0"/>
              <a:t>, C., </a:t>
            </a:r>
            <a:r>
              <a:rPr lang="en-US" sz="1100" dirty="0" err="1"/>
              <a:t>Papaconstantinou</a:t>
            </a:r>
            <a:r>
              <a:rPr lang="en-US" sz="1100" dirty="0"/>
              <a:t>, M., &amp;  </a:t>
            </a:r>
            <a:r>
              <a:rPr lang="en-US" sz="1100" dirty="0" err="1"/>
              <a:t>Stavrou</a:t>
            </a:r>
            <a:r>
              <a:rPr lang="en-US" sz="1100" dirty="0"/>
              <a:t>, D. (2013). Using simulations of NetLogo as a tool for introducing Greek high-school students to eco-systemic thinking. Advances in Systems’ Science and Applications, 13 (3), 276–298.</a:t>
            </a:r>
            <a:endParaRPr lang="el-GR" sz="1100" dirty="0"/>
          </a:p>
          <a:p>
            <a:pPr marL="0">
              <a:lnSpc>
                <a:spcPct val="100000"/>
              </a:lnSpc>
              <a:spcBef>
                <a:spcPts val="400"/>
              </a:spcBef>
            </a:pPr>
            <a:r>
              <a:rPr lang="en-US" sz="1100" dirty="0" err="1"/>
              <a:t>Gkiolmas</a:t>
            </a:r>
            <a:r>
              <a:rPr lang="en-US" sz="1100" dirty="0"/>
              <a:t>, A., </a:t>
            </a:r>
            <a:r>
              <a:rPr lang="en-US" sz="1100" dirty="0" err="1"/>
              <a:t>Papaconstantinou</a:t>
            </a:r>
            <a:r>
              <a:rPr lang="en-US" sz="1100" dirty="0"/>
              <a:t>, M., </a:t>
            </a:r>
            <a:r>
              <a:rPr lang="en-US" sz="1100" dirty="0" err="1"/>
              <a:t>Chalkidis</a:t>
            </a:r>
            <a:r>
              <a:rPr lang="en-US" sz="1100" dirty="0"/>
              <a:t>, A., &amp; </a:t>
            </a:r>
            <a:r>
              <a:rPr lang="en-US" sz="1100" dirty="0" err="1"/>
              <a:t>Skordoulis</a:t>
            </a:r>
            <a:r>
              <a:rPr lang="en-US" sz="1100" dirty="0"/>
              <a:t>, C. (2016). Multi-Agent Models, made in NetLogo, for teaching simple properties of Complex Natural Systems, and their instructional use. </a:t>
            </a:r>
            <a:r>
              <a:rPr lang="el-GR" sz="1100" dirty="0"/>
              <a:t>Στο</a:t>
            </a:r>
            <a:r>
              <a:rPr lang="en-US" sz="1100" dirty="0"/>
              <a:t>: Z. </a:t>
            </a:r>
            <a:r>
              <a:rPr lang="en-US" sz="1100" dirty="0" err="1"/>
              <a:t>Smyrnaiou</a:t>
            </a:r>
            <a:r>
              <a:rPr lang="en-US" sz="1100" dirty="0"/>
              <a:t>, M. </a:t>
            </a:r>
            <a:r>
              <a:rPr lang="en-US" sz="1100" dirty="0" err="1"/>
              <a:t>Riopel</a:t>
            </a:r>
            <a:r>
              <a:rPr lang="en-US" sz="1100" dirty="0"/>
              <a:t> &amp; M. </a:t>
            </a:r>
            <a:r>
              <a:rPr lang="en-US" sz="1100" dirty="0" err="1"/>
              <a:t>Sotiriou</a:t>
            </a:r>
            <a:r>
              <a:rPr lang="en-US" sz="1100" dirty="0"/>
              <a:t> (Eds.), Recent Advances in Science and Technology Education, ranging from Modern Pedagogies to </a:t>
            </a:r>
            <a:r>
              <a:rPr lang="en-US" sz="1100" dirty="0" err="1"/>
              <a:t>Neuroeducation</a:t>
            </a:r>
            <a:r>
              <a:rPr lang="en-US" sz="1100" dirty="0"/>
              <a:t> and Assessment. Newcastle upon Tyne, UK: Cambridge Scholars Publishing, pp. 146-157.</a:t>
            </a:r>
            <a:endParaRPr lang="el-GR" sz="1100" dirty="0"/>
          </a:p>
          <a:p>
            <a:pPr marL="0">
              <a:lnSpc>
                <a:spcPct val="100000"/>
              </a:lnSpc>
              <a:spcBef>
                <a:spcPts val="400"/>
              </a:spcBef>
              <a:tabLst>
                <a:tab pos="720725" algn="l"/>
              </a:tabLst>
            </a:pPr>
            <a:r>
              <a:rPr lang="en-US" sz="1100" dirty="0" err="1"/>
              <a:t>Guo</a:t>
            </a:r>
            <a:r>
              <a:rPr lang="en-US" sz="1100" dirty="0"/>
              <a:t>, Y., &amp; </a:t>
            </a:r>
            <a:r>
              <a:rPr lang="en-US" sz="1100" dirty="0" err="1"/>
              <a:t>Wilensky</a:t>
            </a:r>
            <a:r>
              <a:rPr lang="en-US" sz="1100" dirty="0"/>
              <a:t>, U. (2016). Small bugs, big ideas: Teaching complex systems principles through agent-based models of social insects. </a:t>
            </a:r>
            <a:r>
              <a:rPr lang="el-GR" sz="1100" dirty="0"/>
              <a:t>Στο</a:t>
            </a:r>
            <a:r>
              <a:rPr lang="en-US" sz="1100" dirty="0"/>
              <a:t>: C. </a:t>
            </a:r>
            <a:r>
              <a:rPr lang="en-US" sz="1100" dirty="0" err="1"/>
              <a:t>Gershenson</a:t>
            </a:r>
            <a:r>
              <a:rPr lang="en-US" sz="1100" dirty="0"/>
              <a:t>, T. Froese, J.M. Siqueiros, W. Aguilar, E.J. </a:t>
            </a:r>
            <a:r>
              <a:rPr lang="en-US" sz="1100" dirty="0" err="1"/>
              <a:t>Izquierdo</a:t>
            </a:r>
            <a:r>
              <a:rPr lang="en-US" sz="1100" dirty="0"/>
              <a:t> &amp; H. </a:t>
            </a:r>
            <a:r>
              <a:rPr lang="en-US" sz="1100" dirty="0" err="1"/>
              <a:t>Sayama</a:t>
            </a:r>
            <a:r>
              <a:rPr lang="en-US" sz="1100" dirty="0"/>
              <a:t> (Eds.), Proceedings of the Artificial Life Conference 2016. Cambridge, MA: The MIT Press, pp. 664–665.</a:t>
            </a:r>
            <a:endParaRPr lang="el-GR" sz="1100" dirty="0"/>
          </a:p>
          <a:p>
            <a:pPr marL="0">
              <a:lnSpc>
                <a:spcPct val="100000"/>
              </a:lnSpc>
              <a:spcBef>
                <a:spcPts val="400"/>
              </a:spcBef>
              <a:tabLst>
                <a:tab pos="720725" algn="l"/>
              </a:tabLst>
            </a:pPr>
            <a:r>
              <a:rPr lang="en-US" sz="1100" dirty="0" err="1"/>
              <a:t>Hmelo</a:t>
            </a:r>
            <a:r>
              <a:rPr lang="en-US" sz="1100" dirty="0"/>
              <a:t>-Silver, C., E., &amp; </a:t>
            </a:r>
            <a:r>
              <a:rPr lang="en-US" sz="1100" dirty="0" err="1"/>
              <a:t>Pfeffer</a:t>
            </a:r>
            <a:r>
              <a:rPr lang="en-US" sz="1100" dirty="0"/>
              <a:t>, M., G. (2004). </a:t>
            </a:r>
            <a:r>
              <a:rPr lang="el-GR" sz="1100" dirty="0"/>
              <a:t>  </a:t>
            </a:r>
            <a:r>
              <a:rPr lang="en-US" sz="1100" dirty="0"/>
              <a:t>Comparing expert and novice understanding</a:t>
            </a:r>
            <a:r>
              <a:rPr lang="el-GR" sz="1100" dirty="0"/>
              <a:t> </a:t>
            </a:r>
            <a:r>
              <a:rPr lang="el-GR" sz="1100" dirty="0" err="1"/>
              <a:t>of</a:t>
            </a:r>
            <a:r>
              <a:rPr lang="el-GR" sz="1100" dirty="0"/>
              <a:t> a </a:t>
            </a:r>
            <a:r>
              <a:rPr lang="el-GR" sz="1100" dirty="0" err="1"/>
              <a:t>complex</a:t>
            </a:r>
            <a:r>
              <a:rPr lang="el-GR" sz="1100" dirty="0"/>
              <a:t> </a:t>
            </a:r>
            <a:r>
              <a:rPr lang="el-GR" sz="1100" dirty="0" err="1"/>
              <a:t>system</a:t>
            </a:r>
            <a:r>
              <a:rPr lang="el-GR" sz="1100" dirty="0"/>
              <a:t> </a:t>
            </a:r>
            <a:r>
              <a:rPr lang="el-GR" sz="1100" dirty="0" err="1"/>
              <a:t>from</a:t>
            </a:r>
            <a:r>
              <a:rPr lang="el-GR" sz="1100" dirty="0"/>
              <a:t> </a:t>
            </a:r>
            <a:r>
              <a:rPr lang="el-GR" sz="1100" dirty="0" err="1"/>
              <a:t>the</a:t>
            </a:r>
            <a:r>
              <a:rPr lang="el-GR" sz="1100" dirty="0"/>
              <a:t> </a:t>
            </a:r>
            <a:r>
              <a:rPr lang="el-GR" sz="1100" dirty="0" err="1"/>
              <a:t>perspective</a:t>
            </a:r>
            <a:r>
              <a:rPr lang="el-GR" sz="1100" dirty="0"/>
              <a:t> </a:t>
            </a:r>
            <a:r>
              <a:rPr lang="el-GR" sz="1100" dirty="0" err="1"/>
              <a:t>of</a:t>
            </a:r>
            <a:r>
              <a:rPr lang="el-GR" sz="1100" dirty="0"/>
              <a:t> </a:t>
            </a:r>
            <a:r>
              <a:rPr lang="el-GR" sz="1100" dirty="0" err="1"/>
              <a:t>structures</a:t>
            </a:r>
            <a:r>
              <a:rPr lang="el-GR" sz="1100" dirty="0"/>
              <a:t>, </a:t>
            </a:r>
            <a:r>
              <a:rPr lang="el-GR" sz="1100" dirty="0" err="1"/>
              <a:t>behaviors</a:t>
            </a:r>
            <a:r>
              <a:rPr lang="el-GR" sz="1100" dirty="0"/>
              <a:t>, </a:t>
            </a:r>
            <a:r>
              <a:rPr lang="el-GR" sz="1100" dirty="0" err="1"/>
              <a:t>and</a:t>
            </a:r>
            <a:r>
              <a:rPr lang="el-GR" sz="1100" dirty="0"/>
              <a:t> </a:t>
            </a:r>
            <a:r>
              <a:rPr lang="el-GR" sz="1100" dirty="0" err="1"/>
              <a:t>functions</a:t>
            </a:r>
            <a:r>
              <a:rPr lang="el-GR" sz="1100" dirty="0"/>
              <a:t>. </a:t>
            </a:r>
            <a:r>
              <a:rPr lang="el-GR" sz="1100" dirty="0" err="1"/>
              <a:t>Cognitive</a:t>
            </a:r>
            <a:r>
              <a:rPr lang="el-GR" sz="1100" dirty="0"/>
              <a:t> </a:t>
            </a:r>
            <a:r>
              <a:rPr lang="el-GR" sz="1100" dirty="0" err="1"/>
              <a:t>Science</a:t>
            </a:r>
            <a:r>
              <a:rPr lang="en-US" sz="1100" dirty="0"/>
              <a:t> </a:t>
            </a:r>
            <a:r>
              <a:rPr lang="el-GR" sz="1100" dirty="0"/>
              <a:t>(</a:t>
            </a:r>
            <a:r>
              <a:rPr lang="en-US" sz="1100" dirty="0"/>
              <a:t>28</a:t>
            </a:r>
            <a:r>
              <a:rPr lang="el-GR" sz="1100" dirty="0"/>
              <a:t>)</a:t>
            </a:r>
            <a:r>
              <a:rPr lang="en-US" sz="1100" dirty="0"/>
              <a:t>, </a:t>
            </a:r>
            <a:r>
              <a:rPr lang="el-GR" sz="1100" dirty="0"/>
              <a:t>σελ</a:t>
            </a:r>
            <a:r>
              <a:rPr lang="en-US" sz="1100" dirty="0"/>
              <a:t>. 127-138.</a:t>
            </a:r>
          </a:p>
          <a:p>
            <a:pPr marL="0">
              <a:lnSpc>
                <a:spcPct val="100000"/>
              </a:lnSpc>
              <a:spcBef>
                <a:spcPts val="400"/>
              </a:spcBef>
              <a:tabLst>
                <a:tab pos="720725" algn="l"/>
              </a:tabLst>
            </a:pPr>
            <a:r>
              <a:rPr lang="el-GR" sz="1100" dirty="0" err="1"/>
              <a:t>Jacobson</a:t>
            </a:r>
            <a:r>
              <a:rPr lang="el-GR" sz="1100" dirty="0"/>
              <a:t>, M., J. (2001)</a:t>
            </a:r>
            <a:r>
              <a:rPr lang="en-US" sz="1100" dirty="0"/>
              <a:t>. Problem solving, cognition, and complex systems: Differences between experts and novices</a:t>
            </a:r>
            <a:r>
              <a:rPr lang="el-GR" sz="1100" dirty="0"/>
              <a:t>. </a:t>
            </a:r>
            <a:r>
              <a:rPr lang="el-GR" sz="1100" dirty="0" err="1"/>
              <a:t>Complexity</a:t>
            </a:r>
            <a:r>
              <a:rPr lang="el-GR" sz="1100" dirty="0"/>
              <a:t>, 6 (3), σελ</a:t>
            </a:r>
            <a:r>
              <a:rPr lang="en-US" sz="1100" dirty="0"/>
              <a:t>. 41-49.</a:t>
            </a:r>
            <a:endParaRPr lang="el-GR" sz="1100" dirty="0"/>
          </a:p>
          <a:p>
            <a:pPr marL="0">
              <a:lnSpc>
                <a:spcPct val="100000"/>
              </a:lnSpc>
              <a:spcBef>
                <a:spcPts val="400"/>
              </a:spcBef>
              <a:tabLst>
                <a:tab pos="720725" algn="l"/>
              </a:tabLst>
            </a:pPr>
            <a:r>
              <a:rPr lang="en-US" sz="1100" dirty="0"/>
              <a:t>Lorenz, E. N. (1995) The Essence of Chaos. Washington: The University of Washington Press.</a:t>
            </a:r>
          </a:p>
          <a:p>
            <a:pPr marL="0">
              <a:lnSpc>
                <a:spcPct val="100000"/>
              </a:lnSpc>
              <a:spcBef>
                <a:spcPts val="400"/>
              </a:spcBef>
              <a:tabLst>
                <a:tab pos="720725" algn="l"/>
              </a:tabLst>
            </a:pPr>
            <a:r>
              <a:rPr lang="en-US" sz="1100" dirty="0"/>
              <a:t>May, R., M. (2001) Stability and Complexity in Model Ecosystems. Princeton, NJ: Princeton    University Press.</a:t>
            </a:r>
          </a:p>
          <a:p>
            <a:pPr marL="0">
              <a:lnSpc>
                <a:spcPct val="100000"/>
              </a:lnSpc>
              <a:spcBef>
                <a:spcPts val="400"/>
              </a:spcBef>
              <a:tabLst>
                <a:tab pos="720725" algn="l"/>
              </a:tabLst>
            </a:pPr>
            <a:r>
              <a:rPr lang="en-US" sz="1100" dirty="0"/>
              <a:t>Mitchell, M. (2011) Complexity: A guided tour. New York: Oxford University Press.</a:t>
            </a:r>
            <a:endParaRPr lang="el-GR" sz="1100" dirty="0"/>
          </a:p>
          <a:p>
            <a:pPr marL="0">
              <a:lnSpc>
                <a:spcPct val="100000"/>
              </a:lnSpc>
              <a:spcBef>
                <a:spcPts val="400"/>
              </a:spcBef>
              <a:tabLst>
                <a:tab pos="720725" algn="l"/>
              </a:tabLst>
            </a:pPr>
            <a:r>
              <a:rPr lang="en-US" sz="1100" dirty="0" err="1"/>
              <a:t>Papert</a:t>
            </a:r>
            <a:r>
              <a:rPr lang="en-US" sz="1100" dirty="0"/>
              <a:t>, S. (1991). Situating Constructionism. </a:t>
            </a:r>
            <a:r>
              <a:rPr lang="el-GR" sz="1100" dirty="0"/>
              <a:t>Στο</a:t>
            </a:r>
            <a:r>
              <a:rPr lang="en-US" sz="1100" dirty="0"/>
              <a:t>: S. </a:t>
            </a:r>
            <a:r>
              <a:rPr lang="en-US" sz="1100" dirty="0" err="1"/>
              <a:t>Papert</a:t>
            </a:r>
            <a:r>
              <a:rPr lang="en-US" sz="1100" dirty="0"/>
              <a:t> &amp; I. </a:t>
            </a:r>
            <a:r>
              <a:rPr lang="en-US" sz="1100" dirty="0" err="1"/>
              <a:t>Harel</a:t>
            </a:r>
            <a:r>
              <a:rPr lang="en-US" sz="1100" dirty="0"/>
              <a:t> (Eds.), Constructionism. Norwood, New Jersey: </a:t>
            </a:r>
            <a:r>
              <a:rPr lang="en-US" sz="1100" dirty="0" err="1"/>
              <a:t>Ablex</a:t>
            </a:r>
            <a:r>
              <a:rPr lang="en-US" sz="1100" dirty="0"/>
              <a:t>, pp. 1-11.</a:t>
            </a:r>
            <a:endParaRPr lang="el-GR" sz="1100" dirty="0"/>
          </a:p>
          <a:p>
            <a:pPr marL="0">
              <a:lnSpc>
                <a:spcPct val="100000"/>
              </a:lnSpc>
              <a:spcBef>
                <a:spcPts val="400"/>
              </a:spcBef>
              <a:tabLst>
                <a:tab pos="720725" algn="l"/>
              </a:tabLst>
            </a:pPr>
            <a:r>
              <a:rPr lang="en-US" sz="1100" dirty="0" err="1"/>
              <a:t>Peitgen</a:t>
            </a:r>
            <a:r>
              <a:rPr lang="en-US" sz="1100" dirty="0"/>
              <a:t>, H-O., </a:t>
            </a:r>
            <a:r>
              <a:rPr lang="en-US" sz="1100" dirty="0" err="1"/>
              <a:t>Jürgens</a:t>
            </a:r>
            <a:r>
              <a:rPr lang="en-US" sz="1100" dirty="0"/>
              <a:t>, H., &amp; </a:t>
            </a:r>
            <a:r>
              <a:rPr lang="en-US" sz="1100" dirty="0" err="1"/>
              <a:t>Saupe</a:t>
            </a:r>
            <a:r>
              <a:rPr lang="en-US" sz="1100" dirty="0"/>
              <a:t>, D. (2004). Chaos and Fractals: New Frontiers of Science. New York: Springer – </a:t>
            </a:r>
            <a:r>
              <a:rPr lang="en-US" sz="1100" dirty="0" err="1"/>
              <a:t>Verlag</a:t>
            </a:r>
            <a:r>
              <a:rPr lang="en-US" sz="1100" dirty="0"/>
              <a:t>.</a:t>
            </a:r>
            <a:endParaRPr lang="el-GR" sz="1100" dirty="0"/>
          </a:p>
          <a:p>
            <a:pPr marL="0">
              <a:lnSpc>
                <a:spcPct val="100000"/>
              </a:lnSpc>
              <a:spcBef>
                <a:spcPts val="400"/>
              </a:spcBef>
              <a:tabLst>
                <a:tab pos="720725" algn="l"/>
              </a:tabLst>
            </a:pPr>
            <a:r>
              <a:rPr lang="en-US" sz="1100" dirty="0" err="1"/>
              <a:t>Poincaré</a:t>
            </a:r>
            <a:r>
              <a:rPr lang="en-US" sz="1100" dirty="0"/>
              <a:t>, H. (2016). Science and Hypothesis. [Preface by: j. </a:t>
            </a:r>
            <a:r>
              <a:rPr lang="en-US" sz="1100" dirty="0" err="1"/>
              <a:t>Larmor</a:t>
            </a:r>
            <a:r>
              <a:rPr lang="en-US" sz="1100" dirty="0"/>
              <a:t>]. Worcestershire, UK: Read books Ltd.</a:t>
            </a:r>
            <a:endParaRPr lang="el-GR" sz="1100" dirty="0"/>
          </a:p>
          <a:p>
            <a:pPr marL="0">
              <a:lnSpc>
                <a:spcPct val="100000"/>
              </a:lnSpc>
              <a:spcBef>
                <a:spcPts val="400"/>
              </a:spcBef>
              <a:tabLst>
                <a:tab pos="720725" algn="l"/>
              </a:tabLst>
            </a:pPr>
            <a:r>
              <a:rPr lang="en-US" sz="1100" dirty="0" err="1"/>
              <a:t>Peitgen</a:t>
            </a:r>
            <a:r>
              <a:rPr lang="en-US" sz="1100" dirty="0"/>
              <a:t>, H-O., </a:t>
            </a:r>
            <a:r>
              <a:rPr lang="en-US" sz="1100" dirty="0" err="1"/>
              <a:t>Jürgens</a:t>
            </a:r>
            <a:r>
              <a:rPr lang="en-US" sz="1100" dirty="0"/>
              <a:t>, H., &amp; </a:t>
            </a:r>
            <a:r>
              <a:rPr lang="en-US" sz="1100" dirty="0" err="1"/>
              <a:t>Saupe</a:t>
            </a:r>
            <a:r>
              <a:rPr lang="en-US" sz="1100" dirty="0"/>
              <a:t>, D. (2011) Fractals for the Classroom (Part 1, Part 2 and Part 3). New York: Springer – </a:t>
            </a:r>
            <a:r>
              <a:rPr lang="en-US" sz="1100" dirty="0" err="1"/>
              <a:t>Verlag</a:t>
            </a:r>
            <a:r>
              <a:rPr lang="en-US" sz="1100" dirty="0"/>
              <a:t>.</a:t>
            </a:r>
            <a:endParaRPr lang="el-GR" sz="1100" dirty="0"/>
          </a:p>
          <a:p>
            <a:pPr marL="0">
              <a:lnSpc>
                <a:spcPct val="100000"/>
              </a:lnSpc>
              <a:spcBef>
                <a:spcPts val="400"/>
              </a:spcBef>
              <a:tabLst>
                <a:tab pos="720725" algn="l"/>
              </a:tabLst>
            </a:pPr>
            <a:r>
              <a:rPr lang="en-US" sz="1100" dirty="0"/>
              <a:t>Resnick, M. (1997) Turtles, Termites and Traffic Jams: Explorations in Massively Parallel </a:t>
            </a:r>
            <a:r>
              <a:rPr lang="en-US" sz="1100" dirty="0" err="1"/>
              <a:t>Microworlds</a:t>
            </a:r>
            <a:r>
              <a:rPr lang="en-US" sz="1100" dirty="0"/>
              <a:t>. Cambridge,  Massachusetts: The MIT Press.</a:t>
            </a:r>
            <a:endParaRPr lang="el-GR" sz="1100" dirty="0"/>
          </a:p>
          <a:p>
            <a:pPr marL="0">
              <a:lnSpc>
                <a:spcPct val="100000"/>
              </a:lnSpc>
              <a:spcBef>
                <a:spcPts val="400"/>
              </a:spcBef>
            </a:pPr>
            <a:r>
              <a:rPr lang="en-US" sz="1100" dirty="0" err="1"/>
              <a:t>Tisue</a:t>
            </a:r>
            <a:r>
              <a:rPr lang="en-US" sz="1100" dirty="0"/>
              <a:t>, S., &amp; </a:t>
            </a:r>
            <a:r>
              <a:rPr lang="en-US" sz="1100" dirty="0" err="1"/>
              <a:t>Wilensky</a:t>
            </a:r>
            <a:r>
              <a:rPr lang="en-US" sz="1100" dirty="0"/>
              <a:t>, U. (2004).NetLogo: A simple environment for modeling complexity. Proceedings of the Fifth International Conference on Complex Systems. </a:t>
            </a:r>
            <a:r>
              <a:rPr lang="el-GR" sz="1100" dirty="0"/>
              <a:t>Βοστώνη</a:t>
            </a:r>
            <a:r>
              <a:rPr lang="en-US" sz="1100" dirty="0"/>
              <a:t>, </a:t>
            </a:r>
            <a:r>
              <a:rPr lang="el-GR" sz="1100" dirty="0"/>
              <a:t>Η</a:t>
            </a:r>
            <a:r>
              <a:rPr lang="en-US" sz="1100" dirty="0"/>
              <a:t>.</a:t>
            </a:r>
            <a:r>
              <a:rPr lang="el-GR" sz="1100" dirty="0"/>
              <a:t>Π</a:t>
            </a:r>
            <a:r>
              <a:rPr lang="en-US" sz="1100" dirty="0"/>
              <a:t>.</a:t>
            </a:r>
            <a:r>
              <a:rPr lang="el-GR" sz="1100" dirty="0"/>
              <a:t>Α</a:t>
            </a:r>
            <a:r>
              <a:rPr lang="en-US" sz="1100" dirty="0"/>
              <a:t>. </a:t>
            </a:r>
            <a:r>
              <a:rPr lang="el-GR" sz="1100" dirty="0"/>
              <a:t>Μάιος</a:t>
            </a:r>
            <a:r>
              <a:rPr lang="en-US" sz="1100" dirty="0"/>
              <a:t> 2004.</a:t>
            </a:r>
            <a:endParaRPr lang="el-GR" sz="1100" dirty="0"/>
          </a:p>
          <a:p>
            <a:pPr marL="0">
              <a:lnSpc>
                <a:spcPct val="100000"/>
              </a:lnSpc>
              <a:spcBef>
                <a:spcPts val="400"/>
              </a:spcBef>
            </a:pPr>
            <a:r>
              <a:rPr lang="en-US" sz="1100" dirty="0" err="1"/>
              <a:t>Wilensky</a:t>
            </a:r>
            <a:r>
              <a:rPr lang="en-US" sz="1100" dirty="0"/>
              <a:t>, U. (1997a). NetLogo Fire model. </a:t>
            </a:r>
            <a:r>
              <a:rPr lang="en-US" sz="1100" dirty="0">
                <a:hlinkClick r:id="rId2"/>
              </a:rPr>
              <a:t>http://ccl.northwestern.edu/netlogo/models/Fire</a:t>
            </a:r>
            <a:r>
              <a:rPr lang="en-US" sz="1100" dirty="0"/>
              <a:t>. Center for Connected Learning and Computer-Based Modeling, Northwestern University, Evanston, IL. </a:t>
            </a:r>
            <a:endParaRPr lang="el-GR" sz="1100" dirty="0"/>
          </a:p>
          <a:p>
            <a:pPr marL="0">
              <a:lnSpc>
                <a:spcPct val="100000"/>
              </a:lnSpc>
              <a:spcBef>
                <a:spcPts val="400"/>
              </a:spcBef>
            </a:pPr>
            <a:r>
              <a:rPr lang="en-US" sz="1100" dirty="0" err="1"/>
              <a:t>Wilensky</a:t>
            </a:r>
            <a:r>
              <a:rPr lang="en-US" sz="1100" dirty="0"/>
              <a:t>, U. (1997b). NetLogo Ants model. </a:t>
            </a:r>
            <a:r>
              <a:rPr lang="en-US" sz="1100" dirty="0">
                <a:hlinkClick r:id="rId3"/>
              </a:rPr>
              <a:t>http://ccl.northwestern.edu/netlogo/models/Ants</a:t>
            </a:r>
            <a:r>
              <a:rPr lang="en-US" sz="1100" dirty="0"/>
              <a:t>. Center for Connected Learning and Computer-Based Modeling, Northwestern University, Evanston, IL</a:t>
            </a:r>
            <a:endParaRPr lang="el-GR" sz="1100" dirty="0"/>
          </a:p>
          <a:p>
            <a:pPr marL="0">
              <a:lnSpc>
                <a:spcPct val="100000"/>
              </a:lnSpc>
              <a:spcBef>
                <a:spcPts val="400"/>
              </a:spcBef>
            </a:pPr>
            <a:r>
              <a:rPr lang="en-US" sz="1100" dirty="0" err="1"/>
              <a:t>Wilensky</a:t>
            </a:r>
            <a:r>
              <a:rPr lang="en-US" sz="1100" dirty="0"/>
              <a:t>, U. (1997c). NetLogo Wolf Sheep Predation model. </a:t>
            </a:r>
            <a:r>
              <a:rPr lang="en-US" sz="1100" dirty="0">
                <a:hlinkClick r:id="rId4"/>
              </a:rPr>
              <a:t>http://ccl.northwestern.edu/netlogo/models/WolfSheepPredation</a:t>
            </a:r>
            <a:r>
              <a:rPr lang="en-US" sz="1100" dirty="0"/>
              <a:t>. Center for Connected Learning and Computer-Based Modeling, Northwestern University, Evanston, IL. </a:t>
            </a:r>
            <a:endParaRPr lang="el-GR" sz="1100" dirty="0"/>
          </a:p>
          <a:p>
            <a:pPr marL="0">
              <a:lnSpc>
                <a:spcPct val="100000"/>
              </a:lnSpc>
              <a:spcBef>
                <a:spcPts val="400"/>
              </a:spcBef>
            </a:pPr>
            <a:r>
              <a:rPr lang="en-US" sz="1100" dirty="0" err="1"/>
              <a:t>Wilensky</a:t>
            </a:r>
            <a:r>
              <a:rPr lang="en-US" sz="1100" dirty="0"/>
              <a:t>, U. (1999). NetLogo. </a:t>
            </a:r>
            <a:r>
              <a:rPr lang="en-US" sz="1100" dirty="0">
                <a:hlinkClick r:id="rId5"/>
              </a:rPr>
              <a:t>http://ccl.northwestern.edu/netlogo/</a:t>
            </a:r>
            <a:r>
              <a:rPr lang="en-US" sz="1100" dirty="0"/>
              <a:t>. Center for Connected Learning and Computer-Based Modeling, Northwestern University. Evanston, IL.</a:t>
            </a:r>
            <a:endParaRPr lang="el-GR" sz="1100" dirty="0"/>
          </a:p>
          <a:p>
            <a:pPr marL="0">
              <a:lnSpc>
                <a:spcPct val="100000"/>
              </a:lnSpc>
              <a:spcBef>
                <a:spcPts val="400"/>
              </a:spcBef>
            </a:pPr>
            <a:r>
              <a:rPr lang="en-US" sz="1100" dirty="0" err="1"/>
              <a:t>Wilensky</a:t>
            </a:r>
            <a:r>
              <a:rPr lang="en-US" sz="1100" dirty="0"/>
              <a:t>, U., &amp; </a:t>
            </a:r>
            <a:r>
              <a:rPr lang="en-US" sz="1100" dirty="0" err="1"/>
              <a:t>Reisman</a:t>
            </a:r>
            <a:r>
              <a:rPr lang="en-US" sz="1100" dirty="0"/>
              <a:t>, K. (2006). Thinking like a wolf, a sheep, or a firefly: Learning Biology through constructing and testing computational theories—An embodied modeling approach. Cognition and Instruction</a:t>
            </a:r>
            <a:r>
              <a:rPr lang="el-GR" sz="1100" dirty="0"/>
              <a:t>, 24(2), 171–209.</a:t>
            </a:r>
          </a:p>
          <a:p>
            <a:pPr marL="0">
              <a:lnSpc>
                <a:spcPct val="100000"/>
              </a:lnSpc>
              <a:spcBef>
                <a:spcPts val="400"/>
              </a:spcBef>
              <a:tabLst>
                <a:tab pos="720725" algn="l"/>
              </a:tabLst>
            </a:pPr>
            <a:r>
              <a:rPr lang="en-US" sz="1100" dirty="0" err="1"/>
              <a:t>Wilensky</a:t>
            </a:r>
            <a:r>
              <a:rPr lang="en-US" sz="1100" dirty="0"/>
              <a:t>, U., &amp; Rand, W. (2015) An  Introduction to Agent-Based Modeling:  Modeling Natural, Social and Engineered Complex Systems with NetLogo.  Cambridge, Massachusetts: The MIT Press.</a:t>
            </a:r>
            <a:endParaRPr lang="el-GR" sz="1100" dirty="0"/>
          </a:p>
          <a:p>
            <a:pPr marL="0">
              <a:lnSpc>
                <a:spcPct val="100000"/>
              </a:lnSpc>
              <a:spcBef>
                <a:spcPts val="400"/>
              </a:spcBef>
              <a:tabLst>
                <a:tab pos="720725" algn="l"/>
              </a:tabLst>
            </a:pPr>
            <a:r>
              <a:rPr lang="en-US" sz="1100" dirty="0"/>
              <a:t>Wolfram, S. (2002) A New Kind of Science. Champaign, IL: Wolfram Media.</a:t>
            </a:r>
          </a:p>
          <a:p>
            <a:pPr marL="0" indent="-449263">
              <a:lnSpc>
                <a:spcPct val="100000"/>
              </a:lnSpc>
              <a:spcBef>
                <a:spcPts val="400"/>
              </a:spcBef>
            </a:pPr>
            <a:endParaRPr lang="el-GR" sz="1000" dirty="0"/>
          </a:p>
        </p:txBody>
      </p:sp>
      <p:sp>
        <p:nvSpPr>
          <p:cNvPr id="3" name="2 - Τίτλος"/>
          <p:cNvSpPr>
            <a:spLocks noGrp="1"/>
          </p:cNvSpPr>
          <p:nvPr>
            <p:ph type="title"/>
          </p:nvPr>
        </p:nvSpPr>
        <p:spPr>
          <a:xfrm>
            <a:off x="180305" y="0"/>
            <a:ext cx="9744627" cy="790154"/>
          </a:xfrm>
        </p:spPr>
        <p:txBody>
          <a:bodyPr>
            <a:normAutofit/>
          </a:bodyPr>
          <a:lstStyle/>
          <a:p>
            <a:r>
              <a:rPr lang="el-GR" sz="3200" dirty="0"/>
              <a:t>Ενδεικτική Βιβλιογραφία</a:t>
            </a:r>
          </a:p>
        </p:txBody>
      </p:sp>
    </p:spTree>
    <p:extLst>
      <p:ext uri="{BB962C8B-B14F-4D97-AF65-F5344CB8AC3E}">
        <p14:creationId xmlns:p14="http://schemas.microsoft.com/office/powerpoint/2010/main" val="7523091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86389" y="250031"/>
            <a:ext cx="8268236" cy="1325563"/>
          </a:xfrm>
        </p:spPr>
        <p:txBody>
          <a:bodyPr>
            <a:normAutofit/>
          </a:bodyPr>
          <a:lstStyle/>
          <a:p>
            <a:r>
              <a:rPr lang="el-GR" sz="3600" dirty="0"/>
              <a:t>Σας ευχαριστούμε για την παρουσία</a:t>
            </a:r>
            <a:r>
              <a:rPr lang="en-US" sz="3600" dirty="0"/>
              <a:t> </a:t>
            </a:r>
            <a:r>
              <a:rPr lang="el-GR" sz="3600" dirty="0"/>
              <a:t>σας</a:t>
            </a:r>
          </a:p>
        </p:txBody>
      </p:sp>
      <p:sp>
        <p:nvSpPr>
          <p:cNvPr id="3" name="Θέση περιεχομένου 2"/>
          <p:cNvSpPr>
            <a:spLocks noGrp="1"/>
          </p:cNvSpPr>
          <p:nvPr>
            <p:ph idx="1"/>
          </p:nvPr>
        </p:nvSpPr>
        <p:spPr>
          <a:xfrm>
            <a:off x="3606085" y="1674255"/>
            <a:ext cx="8448540" cy="3078050"/>
          </a:xfrm>
        </p:spPr>
        <p:txBody>
          <a:bodyPr/>
          <a:lstStyle/>
          <a:p>
            <a:pPr marL="0" indent="0">
              <a:buNone/>
            </a:pPr>
            <a:r>
              <a:rPr lang="el-GR" sz="2400" dirty="0"/>
              <a:t>Αριστοτέλης </a:t>
            </a:r>
            <a:r>
              <a:rPr lang="el-GR" sz="2400" dirty="0" err="1"/>
              <a:t>Γκιόλμας</a:t>
            </a:r>
            <a:r>
              <a:rPr lang="el-GR" sz="2400" dirty="0"/>
              <a:t> </a:t>
            </a:r>
            <a:r>
              <a:rPr lang="en-US" sz="2400" dirty="0"/>
              <a:t>	</a:t>
            </a:r>
            <a:r>
              <a:rPr lang="el-GR" sz="2400" dirty="0"/>
              <a:t>     </a:t>
            </a:r>
            <a:r>
              <a:rPr lang="en-US" sz="2400" dirty="0"/>
              <a:t>agkiolm@primedu.uoa.gr</a:t>
            </a:r>
            <a:endParaRPr lang="el-GR" sz="2400" dirty="0"/>
          </a:p>
          <a:p>
            <a:pPr marL="0" indent="0">
              <a:buNone/>
            </a:pPr>
            <a:r>
              <a:rPr lang="el-GR" sz="2400" dirty="0"/>
              <a:t>Άνθιμος Χαλκίδης</a:t>
            </a:r>
            <a:r>
              <a:rPr lang="en-US" sz="2400" dirty="0"/>
              <a:t>		</a:t>
            </a:r>
            <a:r>
              <a:rPr lang="el-GR" sz="2400" dirty="0"/>
              <a:t>     </a:t>
            </a:r>
            <a:r>
              <a:rPr lang="en-US" sz="2400" dirty="0"/>
              <a:t>achalkid@gmail.com</a:t>
            </a:r>
            <a:r>
              <a:rPr lang="el-GR" sz="2400" dirty="0"/>
              <a:t> </a:t>
            </a:r>
          </a:p>
          <a:p>
            <a:pPr marL="0" indent="0">
              <a:buNone/>
            </a:pPr>
            <a:r>
              <a:rPr lang="el-GR" sz="2400" dirty="0" err="1"/>
              <a:t>Αρτεμησία</a:t>
            </a:r>
            <a:r>
              <a:rPr lang="el-GR" sz="2400" dirty="0"/>
              <a:t> </a:t>
            </a:r>
            <a:r>
              <a:rPr lang="el-GR" sz="2400" dirty="0" err="1"/>
              <a:t>Στούμπα</a:t>
            </a:r>
            <a:r>
              <a:rPr lang="el-GR" sz="2400" dirty="0"/>
              <a:t> </a:t>
            </a:r>
            <a:r>
              <a:rPr lang="en-US" sz="2400" dirty="0"/>
              <a:t>	</a:t>
            </a:r>
            <a:r>
              <a:rPr lang="el-GR" sz="2400" dirty="0"/>
              <a:t>	     </a:t>
            </a:r>
            <a:r>
              <a:rPr lang="en-US" sz="2400" dirty="0"/>
              <a:t>artemis.stoumpa@gmail.com</a:t>
            </a:r>
            <a:endParaRPr lang="el-GR" sz="2400" dirty="0"/>
          </a:p>
          <a:p>
            <a:pPr marL="0" indent="0">
              <a:buNone/>
            </a:pPr>
            <a:r>
              <a:rPr lang="el-GR" sz="2400" dirty="0"/>
              <a:t>Ελένη-Μαρία </a:t>
            </a:r>
            <a:r>
              <a:rPr lang="el-GR" sz="2400" dirty="0" err="1"/>
              <a:t>Βαλκάνου</a:t>
            </a:r>
            <a:r>
              <a:rPr lang="en-US" sz="2400" dirty="0"/>
              <a:t>	</a:t>
            </a:r>
            <a:r>
              <a:rPr lang="el-GR" sz="2400" dirty="0"/>
              <a:t>     </a:t>
            </a:r>
            <a:r>
              <a:rPr lang="en-US" sz="2400" dirty="0"/>
              <a:t>marilenaapp</a:t>
            </a:r>
            <a:r>
              <a:rPr lang="el-GR" sz="2400" dirty="0"/>
              <a:t>@</a:t>
            </a:r>
            <a:r>
              <a:rPr lang="en-US" sz="2400" dirty="0" err="1"/>
              <a:t>gmail</a:t>
            </a:r>
            <a:r>
              <a:rPr lang="el-GR" sz="2400" dirty="0"/>
              <a:t>.</a:t>
            </a:r>
            <a:r>
              <a:rPr lang="en-US" sz="2400" dirty="0"/>
              <a:t>com</a:t>
            </a:r>
            <a:endParaRPr lang="el-GR" sz="2400" dirty="0"/>
          </a:p>
          <a:p>
            <a:pPr marL="0" indent="0">
              <a:buNone/>
            </a:pPr>
            <a:r>
              <a:rPr lang="el-GR" sz="2400" dirty="0"/>
              <a:t>Ειρήνη </a:t>
            </a:r>
            <a:r>
              <a:rPr lang="el-GR" sz="2400" dirty="0" err="1"/>
              <a:t>Χατζαρά</a:t>
            </a:r>
            <a:r>
              <a:rPr lang="el-GR" sz="2400" dirty="0"/>
              <a:t>		     </a:t>
            </a:r>
            <a:r>
              <a:rPr lang="en-US" sz="2400" dirty="0" err="1"/>
              <a:t>eirini</a:t>
            </a:r>
            <a:r>
              <a:rPr lang="el-GR" sz="2400" dirty="0"/>
              <a:t>.</a:t>
            </a:r>
            <a:r>
              <a:rPr lang="en-US" sz="2400" dirty="0" err="1"/>
              <a:t>chatzara</a:t>
            </a:r>
            <a:r>
              <a:rPr lang="el-GR" sz="2400" dirty="0"/>
              <a:t>@</a:t>
            </a:r>
            <a:r>
              <a:rPr lang="en-US" sz="2400" dirty="0" err="1"/>
              <a:t>gmail</a:t>
            </a:r>
            <a:r>
              <a:rPr lang="el-GR" sz="2400" dirty="0"/>
              <a:t>.</a:t>
            </a:r>
            <a:r>
              <a:rPr lang="en-US" sz="2400" dirty="0"/>
              <a:t>com</a:t>
            </a:r>
            <a:endParaRPr lang="el-GR" sz="2400" dirty="0"/>
          </a:p>
          <a:p>
            <a:pPr marL="0" indent="0">
              <a:buNone/>
            </a:pPr>
            <a:r>
              <a:rPr lang="el-GR" sz="2400" dirty="0"/>
              <a:t>Δήμητρα - Ευθυμία Νταλούκα    </a:t>
            </a:r>
            <a:r>
              <a:rPr lang="en-US" sz="2400" dirty="0" err="1"/>
              <a:t>ntimmyy</a:t>
            </a:r>
            <a:r>
              <a:rPr lang="el-GR" sz="2400" dirty="0"/>
              <a:t>@</a:t>
            </a:r>
            <a:r>
              <a:rPr lang="en-US" sz="2400" dirty="0" err="1"/>
              <a:t>gmail</a:t>
            </a:r>
            <a:r>
              <a:rPr lang="el-GR" sz="2400" dirty="0"/>
              <a:t>.</a:t>
            </a:r>
            <a:r>
              <a:rPr lang="en-US" sz="2400" dirty="0"/>
              <a:t>com</a:t>
            </a:r>
            <a:endParaRPr lang="el-GR" sz="2400" dirty="0"/>
          </a:p>
          <a:p>
            <a:pPr marL="0" indent="0">
              <a:buNone/>
            </a:pPr>
            <a:endParaRPr lang="el-GR" dirty="0"/>
          </a:p>
        </p:txBody>
      </p:sp>
      <p:pic>
        <p:nvPicPr>
          <p:cNvPr id="1026" name="Picture 2" descr="Αποτέλεσμα εικόνας για κυμα japanes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325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Αποτέλεσμα εικόνας για complex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149" y="4984124"/>
            <a:ext cx="6671257" cy="175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33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57517" y="215154"/>
            <a:ext cx="10515600" cy="1600768"/>
          </a:xfrm>
        </p:spPr>
        <p:txBody>
          <a:bodyPr>
            <a:normAutofit/>
          </a:bodyPr>
          <a:lstStyle/>
          <a:p>
            <a:r>
              <a:rPr lang="el-GR" dirty="0"/>
              <a:t>Πολυπλοκότητα</a:t>
            </a:r>
            <a:r>
              <a:rPr lang="en-US" dirty="0"/>
              <a:t> </a:t>
            </a:r>
            <a:r>
              <a:rPr lang="el-GR" dirty="0"/>
              <a:t>– Γενικά χαρακτηριστικά</a:t>
            </a:r>
            <a:br>
              <a:rPr lang="el-GR" dirty="0"/>
            </a:br>
            <a:r>
              <a:rPr lang="en-US" sz="4000" dirty="0"/>
              <a:t>(</a:t>
            </a:r>
            <a:r>
              <a:rPr lang="el-GR" sz="4000" dirty="0"/>
              <a:t>παράμετροι ή εκδηλώσεις της πολυπλοκότητας)</a:t>
            </a:r>
          </a:p>
        </p:txBody>
      </p:sp>
      <p:sp>
        <p:nvSpPr>
          <p:cNvPr id="3" name="Θέση περιεχομένου 2"/>
          <p:cNvSpPr>
            <a:spLocks noGrp="1"/>
          </p:cNvSpPr>
          <p:nvPr>
            <p:ph idx="1"/>
          </p:nvPr>
        </p:nvSpPr>
        <p:spPr>
          <a:xfrm>
            <a:off x="797859" y="1983346"/>
            <a:ext cx="10515600" cy="5188699"/>
          </a:xfrm>
        </p:spPr>
        <p:txBody>
          <a:bodyPr>
            <a:normAutofit/>
          </a:bodyPr>
          <a:lstStyle/>
          <a:p>
            <a:pPr marL="0" indent="0">
              <a:buNone/>
            </a:pPr>
            <a:r>
              <a:rPr lang="el-GR" i="1" dirty="0"/>
              <a:t>Γενικά: </a:t>
            </a:r>
            <a:r>
              <a:rPr lang="el-GR" b="1" i="1" dirty="0">
                <a:solidFill>
                  <a:srgbClr val="C00000"/>
                </a:solidFill>
              </a:rPr>
              <a:t>δυσκολία ενός και μόνο ορισμού ή συγκεκριμένων χαρακτηριστικών.</a:t>
            </a:r>
            <a:endParaRPr lang="en-US" b="1" i="1" dirty="0">
              <a:solidFill>
                <a:srgbClr val="C00000"/>
              </a:solidFill>
            </a:endParaRPr>
          </a:p>
          <a:p>
            <a:r>
              <a:rPr lang="el-GR" dirty="0"/>
              <a:t>Εξάρτηση από τον παρατηρητή (</a:t>
            </a:r>
            <a:r>
              <a:rPr lang="en-US" dirty="0"/>
              <a:t>observation</a:t>
            </a:r>
            <a:r>
              <a:rPr lang="el-GR" dirty="0"/>
              <a:t>-</a:t>
            </a:r>
            <a:r>
              <a:rPr lang="en-US" dirty="0"/>
              <a:t>dependence</a:t>
            </a:r>
            <a:r>
              <a:rPr lang="el-GR" dirty="0"/>
              <a:t>)</a:t>
            </a:r>
          </a:p>
          <a:p>
            <a:r>
              <a:rPr lang="el-GR" dirty="0" err="1"/>
              <a:t>Αυτ</a:t>
            </a:r>
            <a:r>
              <a:rPr lang="en-US" dirty="0"/>
              <a:t>o</a:t>
            </a:r>
            <a:r>
              <a:rPr lang="el-GR" dirty="0"/>
              <a:t>-οργάνωση (</a:t>
            </a:r>
            <a:r>
              <a:rPr lang="en-US" dirty="0"/>
              <a:t>self-</a:t>
            </a:r>
            <a:r>
              <a:rPr lang="el-GR" dirty="0"/>
              <a:t> </a:t>
            </a:r>
            <a:r>
              <a:rPr lang="en-US" dirty="0"/>
              <a:t>organization</a:t>
            </a:r>
            <a:r>
              <a:rPr lang="el-GR" dirty="0"/>
              <a:t>)</a:t>
            </a:r>
          </a:p>
          <a:p>
            <a:r>
              <a:rPr lang="el-GR" dirty="0"/>
              <a:t>Ανάδυση </a:t>
            </a:r>
            <a:r>
              <a:rPr lang="en-US" dirty="0"/>
              <a:t>(</a:t>
            </a:r>
            <a:r>
              <a:rPr lang="el-GR" dirty="0"/>
              <a:t>μορφών και προτύπων) (</a:t>
            </a:r>
            <a:r>
              <a:rPr lang="en-US" dirty="0"/>
              <a:t>emergence</a:t>
            </a:r>
            <a:r>
              <a:rPr lang="el-GR" dirty="0"/>
              <a:t>)</a:t>
            </a:r>
          </a:p>
          <a:p>
            <a:r>
              <a:rPr lang="el-GR" dirty="0"/>
              <a:t>Ύπαρξη βρόχων ανάδρασης (</a:t>
            </a:r>
            <a:r>
              <a:rPr lang="en-US" dirty="0"/>
              <a:t>feedback loops</a:t>
            </a:r>
            <a:r>
              <a:rPr lang="el-GR" dirty="0"/>
              <a:t>)</a:t>
            </a:r>
          </a:p>
          <a:p>
            <a:r>
              <a:rPr lang="el-GR" dirty="0" err="1"/>
              <a:t>Αυτοποίηση</a:t>
            </a:r>
            <a:r>
              <a:rPr lang="el-GR" dirty="0"/>
              <a:t> (</a:t>
            </a:r>
            <a:r>
              <a:rPr lang="en-US" dirty="0" err="1"/>
              <a:t>autopoiesis</a:t>
            </a:r>
            <a:r>
              <a:rPr lang="el-GR" dirty="0"/>
              <a:t>)</a:t>
            </a:r>
          </a:p>
          <a:p>
            <a:r>
              <a:rPr lang="el-GR" dirty="0"/>
              <a:t>Μετάβαση από ευστάθεια σε αστάθεια και αντίστροφα</a:t>
            </a:r>
          </a:p>
          <a:p>
            <a:pPr marL="0" indent="0">
              <a:buNone/>
            </a:pPr>
            <a:r>
              <a:rPr lang="en-US" dirty="0">
                <a:solidFill>
                  <a:srgbClr val="C00000"/>
                </a:solidFill>
                <a:effectLst>
                  <a:outerShdw blurRad="38100" dist="38100" dir="2700000" algn="tl">
                    <a:srgbClr val="000000">
                      <a:alpha val="43137"/>
                    </a:srgbClr>
                  </a:outerShdw>
                </a:effectLst>
              </a:rPr>
              <a:t>The whole is larger than the sum of its parts.</a:t>
            </a:r>
            <a:endParaRPr lang="el-GR"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5823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Ομάδα 5"/>
          <p:cNvGrpSpPr/>
          <p:nvPr/>
        </p:nvGrpSpPr>
        <p:grpSpPr>
          <a:xfrm>
            <a:off x="725214" y="261736"/>
            <a:ext cx="10067489" cy="6456564"/>
            <a:chOff x="725214" y="261736"/>
            <a:chExt cx="10067489" cy="6456564"/>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903" y="365125"/>
              <a:ext cx="9829800" cy="6353175"/>
            </a:xfrm>
            <a:prstGeom prst="rect">
              <a:avLst/>
            </a:prstGeom>
          </p:spPr>
        </p:pic>
        <p:sp>
          <p:nvSpPr>
            <p:cNvPr id="5" name="Ορθογώνιο 4"/>
            <p:cNvSpPr/>
            <p:nvPr/>
          </p:nvSpPr>
          <p:spPr>
            <a:xfrm>
              <a:off x="725214" y="261736"/>
              <a:ext cx="4871545" cy="66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06145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526851" cy="6858000"/>
          </a:xfrm>
          <a:prstGeom prst="rect">
            <a:avLst/>
          </a:prstGeom>
        </p:spPr>
      </p:pic>
    </p:spTree>
    <p:extLst>
      <p:ext uri="{BB962C8B-B14F-4D97-AF65-F5344CB8AC3E}">
        <p14:creationId xmlns:p14="http://schemas.microsoft.com/office/powerpoint/2010/main" val="41885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pPr>
              <a:lnSpc>
                <a:spcPct val="150000"/>
              </a:lnSpc>
              <a:buNone/>
            </a:pPr>
            <a:r>
              <a:rPr lang="fr-FR" dirty="0" err="1">
                <a:solidFill>
                  <a:srgbClr val="C00000"/>
                </a:solidFill>
              </a:rPr>
              <a:t>Nicolis</a:t>
            </a:r>
            <a:r>
              <a:rPr lang="el-GR" dirty="0">
                <a:solidFill>
                  <a:srgbClr val="C00000"/>
                </a:solidFill>
              </a:rPr>
              <a:t>, </a:t>
            </a:r>
            <a:r>
              <a:rPr lang="en-US" dirty="0">
                <a:solidFill>
                  <a:srgbClr val="C00000"/>
                </a:solidFill>
              </a:rPr>
              <a:t>Mitchell, Holland </a:t>
            </a:r>
            <a:r>
              <a:rPr lang="el-GR" dirty="0">
                <a:solidFill>
                  <a:srgbClr val="C00000"/>
                </a:solidFill>
              </a:rPr>
              <a:t>και άλλοι</a:t>
            </a:r>
            <a:r>
              <a:rPr lang="en-US" dirty="0">
                <a:solidFill>
                  <a:srgbClr val="C00000"/>
                </a:solidFill>
              </a:rPr>
              <a:t>:</a:t>
            </a:r>
            <a:br>
              <a:rPr lang="en-US" dirty="0">
                <a:solidFill>
                  <a:srgbClr val="FF0000"/>
                </a:solidFill>
              </a:rPr>
            </a:br>
            <a:br>
              <a:rPr lang="en-US" dirty="0">
                <a:solidFill>
                  <a:srgbClr val="FF0000"/>
                </a:solidFill>
              </a:rPr>
            </a:br>
            <a:r>
              <a:rPr lang="en-US" dirty="0"/>
              <a:t>“</a:t>
            </a:r>
            <a:r>
              <a:rPr lang="el-GR" dirty="0"/>
              <a:t>Αυτό που στο </a:t>
            </a:r>
            <a:r>
              <a:rPr lang="el-GR" b="1" i="1" dirty="0"/>
              <a:t>χρόνο</a:t>
            </a:r>
            <a:r>
              <a:rPr lang="el-GR" dirty="0"/>
              <a:t> εκδηλώνεται ως </a:t>
            </a:r>
            <a:r>
              <a:rPr lang="el-GR" b="1" i="1" dirty="0">
                <a:solidFill>
                  <a:srgbClr val="C00000"/>
                </a:solidFill>
              </a:rPr>
              <a:t>Χαοτικό</a:t>
            </a:r>
            <a:r>
              <a:rPr lang="el-GR" dirty="0"/>
              <a:t>, </a:t>
            </a:r>
            <a:br>
              <a:rPr lang="el-GR" dirty="0"/>
            </a:br>
            <a:r>
              <a:rPr lang="el-GR" dirty="0"/>
              <a:t>στο </a:t>
            </a:r>
            <a:r>
              <a:rPr lang="el-GR" b="1" i="1" dirty="0"/>
              <a:t>χώρο </a:t>
            </a:r>
            <a:r>
              <a:rPr lang="el-GR" dirty="0"/>
              <a:t>εκδηλώνεται ως </a:t>
            </a:r>
            <a:r>
              <a:rPr lang="el-GR" b="1" i="1" dirty="0">
                <a:solidFill>
                  <a:srgbClr val="C00000"/>
                </a:solidFill>
              </a:rPr>
              <a:t>Πολύπλοκο</a:t>
            </a:r>
            <a:r>
              <a:rPr lang="el-GR" b="1" i="1" dirty="0"/>
              <a:t> </a:t>
            </a:r>
            <a:br>
              <a:rPr lang="el-GR" b="1" i="1" dirty="0"/>
            </a:br>
            <a:r>
              <a:rPr lang="el-GR" dirty="0"/>
              <a:t>και στη Γεωμετρία του εκδηλώνεται ως </a:t>
            </a:r>
            <a:r>
              <a:rPr lang="en-US" b="1" i="1" dirty="0">
                <a:solidFill>
                  <a:srgbClr val="C00000"/>
                </a:solidFill>
              </a:rPr>
              <a:t>Fractal</a:t>
            </a:r>
            <a:r>
              <a:rPr lang="el-GR" dirty="0"/>
              <a:t>…»</a:t>
            </a:r>
          </a:p>
        </p:txBody>
      </p:sp>
    </p:spTree>
    <p:extLst>
      <p:ext uri="{BB962C8B-B14F-4D97-AF65-F5344CB8AC3E}">
        <p14:creationId xmlns:p14="http://schemas.microsoft.com/office/powerpoint/2010/main" val="872581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223493" y="1214423"/>
            <a:ext cx="9440214" cy="4792869"/>
          </a:xfrm>
        </p:spPr>
        <p:txBody>
          <a:bodyPr/>
          <a:lstStyle/>
          <a:p>
            <a:pPr marL="0" indent="0">
              <a:buNone/>
            </a:pPr>
            <a:r>
              <a:rPr lang="el-GR" dirty="0"/>
              <a:t>Παραδείγματα π.χ. από την </a:t>
            </a:r>
            <a:br>
              <a:rPr lang="el-GR" dirty="0"/>
            </a:br>
            <a:r>
              <a:rPr lang="el-GR" dirty="0" err="1"/>
              <a:t>αυτο</a:t>
            </a:r>
            <a:r>
              <a:rPr lang="el-GR" dirty="0"/>
              <a:t>-οργάνωση που έχουν δουλευτεί και διδακτικά:</a:t>
            </a:r>
            <a:br>
              <a:rPr lang="el-GR" dirty="0"/>
            </a:br>
            <a:endParaRPr lang="el-GR" dirty="0"/>
          </a:p>
          <a:p>
            <a:r>
              <a:rPr lang="en-US" dirty="0">
                <a:hlinkClick r:id="rId2"/>
              </a:rPr>
              <a:t>https://www.youtube.com/watch?v=7aSkJCUDAes</a:t>
            </a:r>
            <a:r>
              <a:rPr lang="el-GR" dirty="0"/>
              <a:t> </a:t>
            </a:r>
          </a:p>
          <a:p>
            <a:endParaRPr lang="el-GR" dirty="0"/>
          </a:p>
          <a:p>
            <a:r>
              <a:rPr lang="en-US" dirty="0">
                <a:hlinkClick r:id="rId3"/>
              </a:rPr>
              <a:t>https://www.youtube.com/watch?v=ZGvtnE1Wy6U</a:t>
            </a:r>
            <a:r>
              <a:rPr lang="el-GR" dirty="0"/>
              <a:t> </a:t>
            </a:r>
          </a:p>
        </p:txBody>
      </p:sp>
    </p:spTree>
    <p:extLst>
      <p:ext uri="{BB962C8B-B14F-4D97-AF65-F5344CB8AC3E}">
        <p14:creationId xmlns:p14="http://schemas.microsoft.com/office/powerpoint/2010/main" val="3373710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84D09F93-688F-4067-8297-5C624BC097C0}"/>
              </a:ext>
            </a:extLst>
          </p:cNvPr>
          <p:cNvSpPr>
            <a:spLocks noGrp="1"/>
          </p:cNvSpPr>
          <p:nvPr>
            <p:ph idx="1"/>
          </p:nvPr>
        </p:nvSpPr>
        <p:spPr>
          <a:xfrm>
            <a:off x="618186" y="2704563"/>
            <a:ext cx="9635448" cy="4153438"/>
          </a:xfrm>
        </p:spPr>
        <p:txBody>
          <a:bodyPr/>
          <a:lstStyle/>
          <a:p>
            <a:r>
              <a:rPr lang="el-GR" dirty="0"/>
              <a:t>Το Χάος και η Πολυπλοκότητα αφορούν κλίμακες μεγέθους που είναι κοντινές με την καθημερινότητα.</a:t>
            </a:r>
            <a:br>
              <a:rPr lang="el-GR" dirty="0"/>
            </a:br>
            <a:r>
              <a:rPr lang="el-GR" dirty="0"/>
              <a:t>Αυτό, σε αντιδιαστολή με την Κβαντομηχανική (Μικρόκοσμος) και τη Θεωρία τη Σχετικότητας (πολύ μεγάλες κλίμακες…). </a:t>
            </a:r>
            <a:br>
              <a:rPr lang="el-GR" dirty="0"/>
            </a:br>
            <a:r>
              <a:rPr lang="el-GR" dirty="0"/>
              <a:t>Άρα: είναι</a:t>
            </a:r>
            <a:r>
              <a:rPr lang="el-GR" sz="3200" dirty="0"/>
              <a:t> </a:t>
            </a:r>
            <a:r>
              <a:rPr lang="el-GR" dirty="0" err="1"/>
              <a:t>παρατηρήσιμα</a:t>
            </a:r>
            <a:r>
              <a:rPr lang="el-GR" dirty="0"/>
              <a:t> από τους διδασκόμενους.</a:t>
            </a:r>
          </a:p>
        </p:txBody>
      </p:sp>
      <p:sp>
        <p:nvSpPr>
          <p:cNvPr id="3" name="Τίτλος 2">
            <a:extLst>
              <a:ext uri="{FF2B5EF4-FFF2-40B4-BE49-F238E27FC236}">
                <a16:creationId xmlns:a16="http://schemas.microsoft.com/office/drawing/2014/main" id="{EFB26534-CBC0-4BE5-A51A-5B43B596E363}"/>
              </a:ext>
            </a:extLst>
          </p:cNvPr>
          <p:cNvSpPr>
            <a:spLocks noGrp="1"/>
          </p:cNvSpPr>
          <p:nvPr>
            <p:ph type="title"/>
          </p:nvPr>
        </p:nvSpPr>
        <p:spPr>
          <a:xfrm>
            <a:off x="476517" y="404664"/>
            <a:ext cx="10444767" cy="1575048"/>
          </a:xfrm>
        </p:spPr>
        <p:txBody>
          <a:bodyPr>
            <a:normAutofit/>
          </a:bodyPr>
          <a:lstStyle/>
          <a:p>
            <a:r>
              <a:rPr lang="el-GR" dirty="0"/>
              <a:t>Γιατί έχει αξία και νόημα να ενταχθούν τα Π.Σ. και το Χάος στο Αναλυτικό Πρόγραμμα</a:t>
            </a:r>
          </a:p>
        </p:txBody>
      </p:sp>
    </p:spTree>
    <p:extLst>
      <p:ext uri="{BB962C8B-B14F-4D97-AF65-F5344CB8AC3E}">
        <p14:creationId xmlns:p14="http://schemas.microsoft.com/office/powerpoint/2010/main" val="103321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618186" y="214290"/>
            <a:ext cx="10586434" cy="6453336"/>
          </a:xfrm>
        </p:spPr>
        <p:txBody>
          <a:bodyPr>
            <a:normAutofit lnSpcReduction="10000"/>
          </a:bodyPr>
          <a:lstStyle/>
          <a:p>
            <a:r>
              <a:rPr lang="el-GR" dirty="0"/>
              <a:t>Οι μαθητές και εκπαιδευτικοί είναι χρήσιμο να γνωρίζουν ότι στη Φύση, πολύ παρόμοιες αρχικές συνθήκες πιθανά οδηγούν σε πολύ διαφορετική χρονική εξέλιξη</a:t>
            </a:r>
            <a:r>
              <a:rPr lang="en-US" dirty="0"/>
              <a:t> </a:t>
            </a:r>
            <a:br>
              <a:rPr lang="el-GR" dirty="0"/>
            </a:br>
            <a:br>
              <a:rPr lang="el-GR" dirty="0"/>
            </a:br>
            <a:r>
              <a:rPr lang="el-GR" dirty="0"/>
              <a:t>Αυτό τα μοντέλα της </a:t>
            </a:r>
            <a:r>
              <a:rPr lang="en-US" dirty="0"/>
              <a:t>NetLogo </a:t>
            </a:r>
            <a:r>
              <a:rPr lang="el-GR" dirty="0"/>
              <a:t>το προσφέρουν πολύ καλά, γιατί είναι συνήθως, μη </a:t>
            </a:r>
            <a:r>
              <a:rPr lang="el-GR" dirty="0" err="1"/>
              <a:t>επαναλήψιμα</a:t>
            </a:r>
            <a:r>
              <a:rPr lang="el-GR" dirty="0"/>
              <a:t>..</a:t>
            </a:r>
            <a:br>
              <a:rPr lang="en-US" dirty="0"/>
            </a:br>
            <a:endParaRPr lang="el-GR" dirty="0"/>
          </a:p>
          <a:p>
            <a:r>
              <a:rPr lang="el-GR" dirty="0"/>
              <a:t>Παρατηρείται συλλογική συμπεριφορά</a:t>
            </a:r>
            <a:br>
              <a:rPr lang="el-GR" dirty="0"/>
            </a:br>
            <a:br>
              <a:rPr lang="en-US" dirty="0"/>
            </a:br>
            <a:r>
              <a:rPr lang="en-US" b="1" i="1" dirty="0"/>
              <a:t>“The whole is larger than the sum of its parts”</a:t>
            </a:r>
            <a:r>
              <a:rPr lang="el-GR" b="1" i="1" dirty="0"/>
              <a:t>.</a:t>
            </a:r>
            <a:endParaRPr lang="el-GR" dirty="0"/>
          </a:p>
          <a:p>
            <a:r>
              <a:rPr lang="el-GR" dirty="0"/>
              <a:t>Δεν υπάρχει πάντα σχέση ένα-προς-ένα ανάμεσα σε αίτιο και αποτέλεσμα (γραμμικός </a:t>
            </a:r>
            <a:r>
              <a:rPr lang="el-GR" dirty="0" err="1"/>
              <a:t>αιτιακός</a:t>
            </a:r>
            <a:r>
              <a:rPr lang="el-GR" dirty="0"/>
              <a:t> συλλογισμός)</a:t>
            </a:r>
          </a:p>
          <a:p>
            <a:r>
              <a:rPr lang="el-GR" dirty="0"/>
              <a:t>Δεν ερμηνεύονται όλα τα φαινόμενα με την </a:t>
            </a:r>
            <a:r>
              <a:rPr lang="en-US" dirty="0"/>
              <a:t>clock-wise </a:t>
            </a:r>
            <a:r>
              <a:rPr lang="fr-FR" dirty="0"/>
              <a:t> </a:t>
            </a:r>
            <a:r>
              <a:rPr lang="el-GR" dirty="0"/>
              <a:t>συλλογιστική (</a:t>
            </a:r>
            <a:r>
              <a:rPr lang="en-US" dirty="0"/>
              <a:t>Jacobson)</a:t>
            </a:r>
          </a:p>
          <a:p>
            <a:r>
              <a:rPr lang="el-GR" dirty="0"/>
              <a:t>Μη </a:t>
            </a:r>
            <a:r>
              <a:rPr lang="el-GR" dirty="0" err="1"/>
              <a:t>κεντροποιημένος</a:t>
            </a:r>
            <a:r>
              <a:rPr lang="el-GR" dirty="0"/>
              <a:t> έλεγχος, αλλά αποκεντρωμένα συστήματα στη Φύση, με τοπικές αλληλεπιδράσεις γειτόνων (</a:t>
            </a:r>
            <a:r>
              <a:rPr lang="en-US" dirty="0"/>
              <a:t>de-centralized thinking)</a:t>
            </a:r>
            <a:r>
              <a:rPr lang="el-GR" dirty="0"/>
              <a:t> </a:t>
            </a:r>
          </a:p>
        </p:txBody>
      </p:sp>
    </p:spTree>
    <p:extLst>
      <p:ext uri="{BB962C8B-B14F-4D97-AF65-F5344CB8AC3E}">
        <p14:creationId xmlns:p14="http://schemas.microsoft.com/office/powerpoint/2010/main" val="919542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a:t>Η Διδακτική και Μαθησιακή αξία των </a:t>
            </a:r>
            <a:r>
              <a:rPr lang="el-GR" sz="3600" dirty="0" err="1"/>
              <a:t>Πολυπλόκων</a:t>
            </a:r>
            <a:r>
              <a:rPr lang="el-GR" sz="3600" dirty="0"/>
              <a:t> Συστημάτων (</a:t>
            </a:r>
            <a:r>
              <a:rPr lang="en-US" sz="3600" dirty="0"/>
              <a:t>CS)</a:t>
            </a:r>
            <a:endParaRPr lang="el-GR" sz="3600" dirty="0"/>
          </a:p>
        </p:txBody>
      </p:sp>
      <p:sp>
        <p:nvSpPr>
          <p:cNvPr id="3" name="2 - Θέση περιεχομένου"/>
          <p:cNvSpPr>
            <a:spLocks noGrp="1"/>
          </p:cNvSpPr>
          <p:nvPr>
            <p:ph idx="1"/>
          </p:nvPr>
        </p:nvSpPr>
        <p:spPr/>
        <p:txBody>
          <a:bodyPr>
            <a:normAutofit fontScale="85000" lnSpcReduction="20000"/>
          </a:bodyPr>
          <a:lstStyle/>
          <a:p>
            <a:pPr marL="0" indent="0" algn="ctr">
              <a:buNone/>
            </a:pPr>
            <a:r>
              <a:rPr lang="el-GR" b="1" dirty="0">
                <a:effectLst>
                  <a:outerShdw blurRad="38100" dist="38100" dir="2700000" algn="tl">
                    <a:srgbClr val="000000">
                      <a:alpha val="43137"/>
                    </a:srgbClr>
                  </a:outerShdw>
                </a:effectLst>
              </a:rPr>
              <a:t>Ενισχύουν την ολιστική σκέψη</a:t>
            </a:r>
            <a:endParaRPr lang="el-GR" sz="3200" b="1" dirty="0">
              <a:effectLst>
                <a:outerShdw blurRad="38100" dist="38100" dir="2700000" algn="tl">
                  <a:srgbClr val="000000">
                    <a:alpha val="43137"/>
                  </a:srgbClr>
                </a:outerShdw>
              </a:effectLst>
            </a:endParaRPr>
          </a:p>
          <a:p>
            <a:pPr marL="0" indent="0" algn="ctr">
              <a:buNone/>
            </a:pPr>
            <a:r>
              <a:rPr lang="el-GR" b="1" dirty="0">
                <a:effectLst>
                  <a:outerShdw blurRad="38100" dist="38100" dir="2700000" algn="tl">
                    <a:srgbClr val="000000">
                      <a:alpha val="43137"/>
                    </a:srgbClr>
                  </a:outerShdw>
                </a:effectLst>
              </a:rPr>
              <a:t>Αναιρούν </a:t>
            </a:r>
            <a:r>
              <a:rPr lang="el-GR" b="1" dirty="0" err="1">
                <a:effectLst>
                  <a:outerShdw blurRad="38100" dist="38100" dir="2700000" algn="tl">
                    <a:srgbClr val="000000">
                      <a:alpha val="43137"/>
                    </a:srgbClr>
                  </a:outerShdw>
                </a:effectLst>
              </a:rPr>
              <a:t>αναγωγιστικές</a:t>
            </a:r>
            <a:r>
              <a:rPr lang="el-GR" b="1" dirty="0">
                <a:effectLst>
                  <a:outerShdw blurRad="38100" dist="38100" dir="2700000" algn="tl">
                    <a:srgbClr val="000000">
                      <a:alpha val="43137"/>
                    </a:srgbClr>
                  </a:outerShdw>
                </a:effectLst>
              </a:rPr>
              <a:t> λογικές</a:t>
            </a:r>
            <a:br>
              <a:rPr lang="el-GR" dirty="0"/>
            </a:br>
            <a:endParaRPr lang="el-GR" dirty="0"/>
          </a:p>
          <a:p>
            <a:pPr marL="0" indent="0">
              <a:lnSpc>
                <a:spcPct val="110000"/>
              </a:lnSpc>
              <a:buNone/>
            </a:pPr>
            <a:r>
              <a:rPr lang="el-GR" dirty="0"/>
              <a:t>Από μία αντίληψη του κόσμου «τύπου ωρολογιακού μηχανισμού» οδηγούν σε μία πιο σύνθετη αντίληψη.</a:t>
            </a:r>
          </a:p>
          <a:p>
            <a:pPr marL="0" indent="0">
              <a:lnSpc>
                <a:spcPct val="110000"/>
              </a:lnSpc>
              <a:buNone/>
            </a:pPr>
            <a:br>
              <a:rPr lang="el-GR" dirty="0"/>
            </a:br>
            <a:r>
              <a:rPr lang="el-GR" dirty="0"/>
              <a:t>Κατά τον </a:t>
            </a:r>
            <a:r>
              <a:rPr lang="el-GR" dirty="0" err="1"/>
              <a:t>γνωσεοθεωρητικό</a:t>
            </a:r>
            <a:r>
              <a:rPr lang="el-GR" dirty="0"/>
              <a:t> και  ειδικό της εκπαίδευσης</a:t>
            </a:r>
            <a:r>
              <a:rPr lang="en-US" dirty="0"/>
              <a:t> </a:t>
            </a:r>
            <a:r>
              <a:rPr lang="el-GR" dirty="0"/>
              <a:t>στα Πολύπλοκα Συστήματα, </a:t>
            </a:r>
            <a:r>
              <a:rPr lang="en-US" dirty="0"/>
              <a:t>Jacobson</a:t>
            </a:r>
            <a:r>
              <a:rPr lang="el-GR" dirty="0"/>
              <a:t> (2001):</a:t>
            </a:r>
            <a:br>
              <a:rPr lang="el-GR" dirty="0"/>
            </a:br>
            <a:r>
              <a:rPr lang="el-GR" dirty="0"/>
              <a:t>…το μανθάνον υποκείμενο όταν μετατρέπεται σταδιακά από «Αρχάριο στα Πολύπλοκα Συστήματα» (</a:t>
            </a:r>
            <a:r>
              <a:rPr lang="en-US" dirty="0"/>
              <a:t>Complex Systems’ </a:t>
            </a:r>
            <a:r>
              <a:rPr lang="en-US" dirty="0">
                <a:solidFill>
                  <a:srgbClr val="800000"/>
                </a:solidFill>
              </a:rPr>
              <a:t>novice</a:t>
            </a:r>
            <a:r>
              <a:rPr lang="en-US" dirty="0"/>
              <a:t>) </a:t>
            </a:r>
            <a:r>
              <a:rPr lang="el-GR" dirty="0"/>
              <a:t> σε «</a:t>
            </a:r>
            <a:r>
              <a:rPr lang="en-US" dirty="0"/>
              <a:t>E</a:t>
            </a:r>
            <a:r>
              <a:rPr lang="el-GR" dirty="0"/>
              <a:t>ιδικό στα Πολύπλοκα συστήματα»</a:t>
            </a:r>
            <a:r>
              <a:rPr lang="en-US" dirty="0"/>
              <a:t> </a:t>
            </a:r>
            <a:r>
              <a:rPr lang="el-GR" dirty="0"/>
              <a:t>(</a:t>
            </a:r>
            <a:r>
              <a:rPr lang="en-US" dirty="0"/>
              <a:t>Complex Systems’ </a:t>
            </a:r>
            <a:r>
              <a:rPr lang="en-US" dirty="0">
                <a:solidFill>
                  <a:srgbClr val="800000"/>
                </a:solidFill>
              </a:rPr>
              <a:t>expert</a:t>
            </a:r>
            <a:r>
              <a:rPr lang="en-US" dirty="0"/>
              <a:t>)</a:t>
            </a:r>
            <a:r>
              <a:rPr lang="el-GR" dirty="0"/>
              <a:t>, υφίσταται τις παρακάτω </a:t>
            </a:r>
            <a:r>
              <a:rPr lang="el-GR" b="1" i="1" dirty="0"/>
              <a:t>γνωστικές και επιστημολογικές μεταβολές </a:t>
            </a:r>
            <a:r>
              <a:rPr lang="el-GR" dirty="0"/>
              <a:t>και βελτιώσεις:</a:t>
            </a:r>
          </a:p>
        </p:txBody>
      </p:sp>
    </p:spTree>
    <p:extLst>
      <p:ext uri="{BB962C8B-B14F-4D97-AF65-F5344CB8AC3E}">
        <p14:creationId xmlns:p14="http://schemas.microsoft.com/office/powerpoint/2010/main" val="373607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543011" y="136152"/>
            <a:ext cx="10738881" cy="6470709"/>
          </a:xfrm>
          <a:prstGeom prst="rect">
            <a:avLst/>
          </a:prstGeom>
          <a:noFill/>
          <a:ln w="9525">
            <a:noFill/>
            <a:miter lim="800000"/>
            <a:headEnd/>
            <a:tailEnd/>
          </a:ln>
        </p:spPr>
      </p:pic>
    </p:spTree>
    <p:extLst>
      <p:ext uri="{BB962C8B-B14F-4D97-AF65-F5344CB8AC3E}">
        <p14:creationId xmlns:p14="http://schemas.microsoft.com/office/powerpoint/2010/main" val="2879141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492" y="0"/>
            <a:ext cx="12228491" cy="6878447"/>
          </a:xfrm>
          <a:prstGeom prst="rect">
            <a:avLst/>
          </a:prstGeom>
        </p:spPr>
      </p:pic>
      <p:sp>
        <p:nvSpPr>
          <p:cNvPr id="2" name="Τίτλος 1"/>
          <p:cNvSpPr>
            <a:spLocks noGrp="1"/>
          </p:cNvSpPr>
          <p:nvPr>
            <p:ph type="ctrTitle"/>
          </p:nvPr>
        </p:nvSpPr>
        <p:spPr>
          <a:xfrm>
            <a:off x="631064" y="2356833"/>
            <a:ext cx="10856891" cy="1230765"/>
          </a:xfrm>
          <a:effectLst>
            <a:outerShdw blurRad="50800" dist="38100" dir="2700000" algn="tl" rotWithShape="0">
              <a:prstClr val="black">
                <a:alpha val="40000"/>
              </a:prstClr>
            </a:outerShdw>
          </a:effectLst>
        </p:spPr>
        <p:txBody>
          <a:bodyPr>
            <a:noAutofit/>
          </a:bodyPr>
          <a:lstStyle/>
          <a:p>
            <a:pPr>
              <a:lnSpc>
                <a:spcPct val="120000"/>
              </a:lnSpc>
            </a:pPr>
            <a:r>
              <a:rPr lang="el-GR" sz="3200" b="1" dirty="0">
                <a:solidFill>
                  <a:srgbClr val="800000"/>
                </a:solidFill>
              </a:rPr>
              <a:t>Διδασκαλία και μάθηση με το  περιβάλλον της NetLogo </a:t>
            </a:r>
            <a:br>
              <a:rPr lang="el-GR" sz="3200" b="1" dirty="0">
                <a:solidFill>
                  <a:srgbClr val="800000"/>
                </a:solidFill>
              </a:rPr>
            </a:br>
            <a:r>
              <a:rPr lang="el-GR" sz="3200" b="1" dirty="0">
                <a:solidFill>
                  <a:srgbClr val="800000"/>
                </a:solidFill>
              </a:rPr>
              <a:t>με έμφαση στις Φυσικές Επιστήμες </a:t>
            </a:r>
          </a:p>
        </p:txBody>
      </p:sp>
      <p:sp>
        <p:nvSpPr>
          <p:cNvPr id="3" name="Υπότιτλος 2"/>
          <p:cNvSpPr>
            <a:spLocks noGrp="1"/>
          </p:cNvSpPr>
          <p:nvPr>
            <p:ph type="subTitle" idx="1"/>
          </p:nvPr>
        </p:nvSpPr>
        <p:spPr>
          <a:xfrm>
            <a:off x="-1" y="3952356"/>
            <a:ext cx="12088647" cy="1600629"/>
          </a:xfrm>
        </p:spPr>
        <p:txBody>
          <a:bodyPr>
            <a:normAutofit/>
          </a:bodyPr>
          <a:lstStyle/>
          <a:p>
            <a:r>
              <a:rPr lang="el-GR" b="1" dirty="0"/>
              <a:t>Αριστοτέλης </a:t>
            </a:r>
            <a:r>
              <a:rPr lang="el-GR" b="1" dirty="0" err="1"/>
              <a:t>Γκιόλμας</a:t>
            </a:r>
            <a:r>
              <a:rPr lang="el-GR" b="1" dirty="0"/>
              <a:t>, Άνθιμος Χαλκίδης, </a:t>
            </a:r>
            <a:r>
              <a:rPr lang="el-GR" b="1" dirty="0" err="1"/>
              <a:t>Αρτεμησία</a:t>
            </a:r>
            <a:r>
              <a:rPr lang="el-GR" b="1" dirty="0"/>
              <a:t> </a:t>
            </a:r>
            <a:r>
              <a:rPr lang="el-GR" b="1" dirty="0" err="1"/>
              <a:t>Στούμπα</a:t>
            </a:r>
            <a:r>
              <a:rPr lang="el-GR" dirty="0">
                <a:solidFill>
                  <a:srgbClr val="C00000"/>
                </a:solidFill>
                <a:effectLst>
                  <a:outerShdw blurRad="38100" dist="38100" dir="2700000" algn="tl">
                    <a:srgbClr val="000000">
                      <a:alpha val="43137"/>
                    </a:srgbClr>
                  </a:outerShdw>
                </a:effectLst>
              </a:rPr>
              <a:t>,</a:t>
            </a:r>
            <a:br>
              <a:rPr lang="el-GR" dirty="0">
                <a:solidFill>
                  <a:srgbClr val="C00000"/>
                </a:solidFill>
                <a:effectLst>
                  <a:outerShdw blurRad="38100" dist="38100" dir="2700000" algn="tl">
                    <a:srgbClr val="000000">
                      <a:alpha val="43137"/>
                    </a:srgbClr>
                  </a:outerShdw>
                </a:effectLst>
              </a:rPr>
            </a:br>
            <a:r>
              <a:rPr lang="el-GR" b="1" dirty="0"/>
              <a:t>Ελένη-Μαρία </a:t>
            </a:r>
            <a:r>
              <a:rPr lang="el-GR" b="1" dirty="0" err="1"/>
              <a:t>Βαλκάνου</a:t>
            </a:r>
            <a:r>
              <a:rPr lang="el-GR" b="1" dirty="0"/>
              <a:t>, Ειρήνη </a:t>
            </a:r>
            <a:r>
              <a:rPr lang="el-GR" b="1" dirty="0" err="1"/>
              <a:t>Χατζαρά</a:t>
            </a:r>
            <a:r>
              <a:rPr lang="el-GR" b="1" dirty="0"/>
              <a:t> &amp; Δήμητρα - Ευθυμία Νταλούκα</a:t>
            </a:r>
          </a:p>
          <a:p>
            <a:r>
              <a:rPr lang="el-GR" b="1" dirty="0">
                <a:solidFill>
                  <a:srgbClr val="800000"/>
                </a:solidFill>
                <a:effectLst>
                  <a:outerShdw blurRad="38100" dist="38100" dir="2700000" algn="tl">
                    <a:srgbClr val="000000">
                      <a:alpha val="43137"/>
                    </a:srgbClr>
                  </a:outerShdw>
                </a:effectLst>
                <a:latin typeface="+mj-lt"/>
                <a:ea typeface="+mj-ea"/>
                <a:cs typeface="+mj-cs"/>
              </a:rPr>
              <a:t>ΠΤΔΕ/ΕΚΠΑ</a:t>
            </a:r>
          </a:p>
          <a:p>
            <a:endParaRPr lang="en-US" sz="1800" dirty="0"/>
          </a:p>
          <a:p>
            <a:endParaRPr lang="el-GR" sz="1800" dirty="0"/>
          </a:p>
        </p:txBody>
      </p:sp>
      <p:sp>
        <p:nvSpPr>
          <p:cNvPr id="10" name="Τίτλος 1"/>
          <p:cNvSpPr txBox="1">
            <a:spLocks/>
          </p:cNvSpPr>
          <p:nvPr/>
        </p:nvSpPr>
        <p:spPr>
          <a:xfrm>
            <a:off x="4199117" y="1609867"/>
            <a:ext cx="3322347" cy="561731"/>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C00000"/>
                </a:solidFill>
                <a:effectLst>
                  <a:outerShdw blurRad="38100" dist="38100" dir="2700000" algn="tl">
                    <a:srgbClr val="000000">
                      <a:alpha val="43137"/>
                    </a:srgbClr>
                  </a:outerShdw>
                </a:effectLst>
                <a:latin typeface="+mj-lt"/>
                <a:ea typeface="+mj-ea"/>
                <a:cs typeface="+mj-cs"/>
              </a:defRPr>
            </a:lvl1pPr>
          </a:lstStyle>
          <a:p>
            <a:pPr>
              <a:lnSpc>
                <a:spcPct val="120000"/>
              </a:lnSpc>
            </a:pPr>
            <a:r>
              <a:rPr lang="el-GR" sz="2400" b="1" dirty="0">
                <a:solidFill>
                  <a:srgbClr val="002060"/>
                </a:solidFill>
                <a:latin typeface="+mn-lt"/>
                <a:ea typeface="+mn-ea"/>
                <a:cs typeface="+mn-cs"/>
              </a:rPr>
              <a:t>Εργαστηριακή Συνεδρία</a:t>
            </a:r>
          </a:p>
        </p:txBody>
      </p:sp>
      <p:grpSp>
        <p:nvGrpSpPr>
          <p:cNvPr id="16" name="Ομάδα 15"/>
          <p:cNvGrpSpPr/>
          <p:nvPr/>
        </p:nvGrpSpPr>
        <p:grpSpPr>
          <a:xfrm>
            <a:off x="5265807" y="104845"/>
            <a:ext cx="6822840" cy="684788"/>
            <a:chOff x="5265807" y="104845"/>
            <a:chExt cx="6822840" cy="684788"/>
          </a:xfrm>
        </p:grpSpPr>
        <p:pic>
          <p:nvPicPr>
            <p:cNvPr id="9" name="Εικόνα 8"/>
            <p:cNvPicPr>
              <a:picLocks noChangeAspect="1"/>
            </p:cNvPicPr>
            <p:nvPr/>
          </p:nvPicPr>
          <p:blipFill>
            <a:blip r:embed="rId3">
              <a:clrChange>
                <a:clrFrom>
                  <a:srgbClr val="F0F4F7"/>
                </a:clrFrom>
                <a:clrTo>
                  <a:srgbClr val="F0F4F7">
                    <a:alpha val="0"/>
                  </a:srgbClr>
                </a:clrTo>
              </a:clrChange>
            </a:blip>
            <a:stretch>
              <a:fillRect/>
            </a:stretch>
          </p:blipFill>
          <p:spPr>
            <a:xfrm>
              <a:off x="8654603" y="104845"/>
              <a:ext cx="3434044" cy="671179"/>
            </a:xfrm>
            <a:prstGeom prst="rect">
              <a:avLst/>
            </a:prstGeom>
          </p:spPr>
        </p:pic>
        <p:pic>
          <p:nvPicPr>
            <p:cNvPr id="11" name="Εικόνα 10"/>
            <p:cNvPicPr>
              <a:picLocks noChangeAspect="1"/>
            </p:cNvPicPr>
            <p:nvPr/>
          </p:nvPicPr>
          <p:blipFill>
            <a:blip r:embed="rId4">
              <a:clrChange>
                <a:clrFrom>
                  <a:srgbClr val="FFFFFF"/>
                </a:clrFrom>
                <a:clrTo>
                  <a:srgbClr val="FFFFFF">
                    <a:alpha val="0"/>
                  </a:srgbClr>
                </a:clrTo>
              </a:clrChange>
            </a:blip>
            <a:stretch>
              <a:fillRect/>
            </a:stretch>
          </p:blipFill>
          <p:spPr>
            <a:xfrm>
              <a:off x="5265807" y="104845"/>
              <a:ext cx="3285444" cy="684788"/>
            </a:xfrm>
            <a:prstGeom prst="rect">
              <a:avLst/>
            </a:prstGeom>
          </p:spPr>
        </p:pic>
      </p:grpSp>
      <p:grpSp>
        <p:nvGrpSpPr>
          <p:cNvPr id="15" name="Ομάδα 14"/>
          <p:cNvGrpSpPr/>
          <p:nvPr/>
        </p:nvGrpSpPr>
        <p:grpSpPr>
          <a:xfrm>
            <a:off x="329651" y="5819198"/>
            <a:ext cx="8653632" cy="980771"/>
            <a:chOff x="329651" y="5819198"/>
            <a:chExt cx="8653632" cy="980771"/>
          </a:xfrm>
        </p:grpSpPr>
        <p:pic>
          <p:nvPicPr>
            <p:cNvPr id="12" name="Picture 8" descr="ÎÏÎ¿ÏÎ­Î»ÎµÏÎ¼Î± ÎµÎ¹ÎºÏÎ½Î±Ï Î³Î¹Î± ÎµÎºÏÎ± Î±Î¸Î·Î½Î± ÏÎ·Î¼Î±"/>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29651" y="5819198"/>
              <a:ext cx="662022" cy="9807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19107" y="6143395"/>
              <a:ext cx="2855707" cy="630942"/>
            </a:xfrm>
            <a:prstGeom prst="rect">
              <a:avLst/>
            </a:prstGeom>
            <a:noFill/>
          </p:spPr>
          <p:txBody>
            <a:bodyPr wrap="square" rtlCol="0">
              <a:spAutoFit/>
            </a:bodyPr>
            <a:lstStyle/>
            <a:p>
              <a:r>
                <a:rPr lang="el-GR" sz="3500" dirty="0">
                  <a:effectLst>
                    <a:outerShdw blurRad="38100" dist="38100" dir="2700000" algn="tl">
                      <a:srgbClr val="000000">
                        <a:alpha val="43137"/>
                      </a:srgbClr>
                    </a:outerShdw>
                  </a:effectLst>
                </a:rPr>
                <a:t>ΕΚΠΑ / ΠΤΔΕ</a:t>
              </a:r>
              <a:endParaRPr lang="el-GR" sz="4499" dirty="0">
                <a:effectLst>
                  <a:outerShdw blurRad="38100" dist="38100" dir="2700000" algn="tl">
                    <a:srgbClr val="000000">
                      <a:alpha val="43137"/>
                    </a:srgbClr>
                  </a:outerShdw>
                </a:effectLst>
              </a:endParaRPr>
            </a:p>
          </p:txBody>
        </p:sp>
        <p:sp>
          <p:nvSpPr>
            <p:cNvPr id="14" name="TextBox 13"/>
            <p:cNvSpPr txBox="1"/>
            <p:nvPr/>
          </p:nvSpPr>
          <p:spPr>
            <a:xfrm>
              <a:off x="3546345" y="6024264"/>
              <a:ext cx="5436938" cy="769441"/>
            </a:xfrm>
            <a:prstGeom prst="rect">
              <a:avLst/>
            </a:prstGeom>
            <a:noFill/>
          </p:spPr>
          <p:txBody>
            <a:bodyPr wrap="none" rtlCol="0">
              <a:spAutoFit/>
            </a:bodyPr>
            <a:lstStyle/>
            <a:p>
              <a:r>
                <a:rPr lang="en-US" sz="4400" dirty="0">
                  <a:solidFill>
                    <a:srgbClr val="CC0000"/>
                  </a:solidFill>
                  <a:effectLst>
                    <a:outerShdw blurRad="38100" dist="38100" dir="2700000" algn="tl">
                      <a:srgbClr val="000000">
                        <a:alpha val="43137"/>
                      </a:srgbClr>
                    </a:outerShdw>
                  </a:effectLst>
                </a:rPr>
                <a:t>A</a:t>
              </a:r>
              <a:r>
                <a:rPr lang="en-US" sz="3200" dirty="0">
                  <a:effectLst>
                    <a:outerShdw blurRad="38100" dist="38100" dir="2700000" algn="tl">
                      <a:srgbClr val="000000">
                        <a:alpha val="43137"/>
                      </a:srgbClr>
                    </a:outerShdw>
                  </a:effectLst>
                </a:rPr>
                <a:t>thens </a:t>
              </a:r>
              <a:r>
                <a:rPr lang="en-US" sz="4400" dirty="0">
                  <a:solidFill>
                    <a:srgbClr val="CC0000"/>
                  </a:solidFill>
                  <a:effectLst>
                    <a:outerShdw blurRad="38100" dist="38100" dir="2700000" algn="tl">
                      <a:srgbClr val="000000">
                        <a:alpha val="43137"/>
                      </a:srgbClr>
                    </a:outerShdw>
                  </a:effectLst>
                </a:rPr>
                <a:t>S</a:t>
              </a:r>
              <a:r>
                <a:rPr lang="en-US" sz="3200" dirty="0">
                  <a:effectLst>
                    <a:outerShdw blurRad="38100" dist="38100" dir="2700000" algn="tl">
                      <a:srgbClr val="000000">
                        <a:alpha val="43137"/>
                      </a:srgbClr>
                    </a:outerShdw>
                  </a:effectLst>
                </a:rPr>
                <a:t>cience </a:t>
              </a:r>
              <a:r>
                <a:rPr lang="en-US" sz="4400" dirty="0">
                  <a:solidFill>
                    <a:srgbClr val="CC0000"/>
                  </a:solidFill>
                  <a:effectLst>
                    <a:outerShdw blurRad="38100" dist="38100" dir="2700000" algn="tl">
                      <a:srgbClr val="000000">
                        <a:alpha val="43137"/>
                      </a:srgbClr>
                    </a:outerShdw>
                  </a:effectLst>
                </a:rPr>
                <a:t>E</a:t>
              </a:r>
              <a:r>
                <a:rPr lang="en-US" sz="3200" dirty="0">
                  <a:effectLst>
                    <a:outerShdw blurRad="38100" dist="38100" dir="2700000" algn="tl">
                      <a:srgbClr val="000000">
                        <a:alpha val="43137"/>
                      </a:srgbClr>
                    </a:outerShdw>
                  </a:effectLst>
                </a:rPr>
                <a:t>ducation </a:t>
              </a:r>
              <a:r>
                <a:rPr lang="en-US" sz="4400" dirty="0">
                  <a:solidFill>
                    <a:srgbClr val="CC0000"/>
                  </a:solidFill>
                  <a:effectLst>
                    <a:outerShdw blurRad="38100" dist="38100" dir="2700000" algn="tl">
                      <a:srgbClr val="000000">
                        <a:alpha val="43137"/>
                      </a:srgbClr>
                    </a:outerShdw>
                  </a:effectLst>
                </a:rPr>
                <a:t>L</a:t>
              </a:r>
              <a:r>
                <a:rPr lang="en-US" sz="3200" dirty="0">
                  <a:effectLst>
                    <a:outerShdw blurRad="38100" dist="38100" dir="2700000" algn="tl">
                      <a:srgbClr val="000000">
                        <a:alpha val="43137"/>
                      </a:srgbClr>
                    </a:outerShdw>
                  </a:effectLst>
                </a:rPr>
                <a:t>ab</a:t>
              </a:r>
              <a:endParaRPr lang="el-GR" sz="44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97673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6"/>
            <a:ext cx="10515600" cy="446244"/>
          </a:xfrm>
        </p:spPr>
        <p:txBody>
          <a:bodyPr>
            <a:normAutofit fontScale="90000"/>
          </a:bodyPr>
          <a:lstStyle/>
          <a:p>
            <a:endParaRPr lang="el-GR" dirty="0"/>
          </a:p>
        </p:txBody>
      </p:sp>
      <p:sp>
        <p:nvSpPr>
          <p:cNvPr id="3" name="2 - Θέση περιεχομένου"/>
          <p:cNvSpPr>
            <a:spLocks noGrp="1"/>
          </p:cNvSpPr>
          <p:nvPr>
            <p:ph idx="1"/>
          </p:nvPr>
        </p:nvSpPr>
        <p:spPr>
          <a:xfrm>
            <a:off x="851647" y="1081825"/>
            <a:ext cx="10515600" cy="6439844"/>
          </a:xfrm>
        </p:spPr>
        <p:txBody>
          <a:bodyPr/>
          <a:lstStyle/>
          <a:p>
            <a:pPr marL="0" indent="0">
              <a:buNone/>
            </a:pPr>
            <a:r>
              <a:rPr lang="el-GR" dirty="0"/>
              <a:t>Η </a:t>
            </a:r>
            <a:r>
              <a:rPr lang="en-US" dirty="0"/>
              <a:t>Cindy </a:t>
            </a:r>
            <a:r>
              <a:rPr lang="en-US" dirty="0" err="1"/>
              <a:t>Hmelo</a:t>
            </a:r>
            <a:r>
              <a:rPr lang="en-US" dirty="0"/>
              <a:t>-Silver </a:t>
            </a:r>
            <a:r>
              <a:rPr lang="el-GR" sz="1800" dirty="0"/>
              <a:t>(</a:t>
            </a:r>
            <a:r>
              <a:rPr lang="en-US" sz="1800" dirty="0" err="1"/>
              <a:t>Hmelo</a:t>
            </a:r>
            <a:r>
              <a:rPr lang="en-US" sz="1800" dirty="0"/>
              <a:t>-Silver &amp; </a:t>
            </a:r>
            <a:r>
              <a:rPr lang="en-US" sz="1800" dirty="0" err="1"/>
              <a:t>Pfeffer</a:t>
            </a:r>
            <a:r>
              <a:rPr lang="en-US" sz="1800" dirty="0"/>
              <a:t>, 2004)</a:t>
            </a:r>
            <a:r>
              <a:rPr lang="el-GR" sz="1800" dirty="0"/>
              <a:t> </a:t>
            </a:r>
            <a:r>
              <a:rPr lang="el-GR" dirty="0"/>
              <a:t>στηριγμένη σε πρότερες δουλειές του </a:t>
            </a:r>
            <a:r>
              <a:rPr lang="en-US" dirty="0" err="1"/>
              <a:t>Goel</a:t>
            </a:r>
            <a:r>
              <a:rPr lang="en-US" dirty="0"/>
              <a:t>, </a:t>
            </a:r>
            <a:r>
              <a:rPr lang="el-GR" dirty="0"/>
              <a:t>θεωρεί ότι ένας μαθητής μπορεί να διδαχτεί και να κατανοήσει ένα Πολύπλοκο Σύστημα σε τρία επίπεδα: </a:t>
            </a:r>
          </a:p>
          <a:p>
            <a:pPr marL="0" indent="0">
              <a:buNone/>
            </a:pPr>
            <a:r>
              <a:rPr lang="el-GR" b="1" dirty="0">
                <a:solidFill>
                  <a:srgbClr val="C00000"/>
                </a:solidFill>
              </a:rPr>
              <a:t>Δομής  - Συμπεριφοράς - Λειτουργίας </a:t>
            </a:r>
          </a:p>
          <a:p>
            <a:pPr marL="0" indent="0">
              <a:buNone/>
            </a:pPr>
            <a:r>
              <a:rPr lang="el-GR" dirty="0">
                <a:solidFill>
                  <a:srgbClr val="C00000"/>
                </a:solidFill>
              </a:rPr>
              <a:t>(</a:t>
            </a:r>
            <a:r>
              <a:rPr lang="en-US" dirty="0">
                <a:solidFill>
                  <a:srgbClr val="C00000"/>
                </a:solidFill>
              </a:rPr>
              <a:t>Structure – Behavior – Function ) </a:t>
            </a:r>
            <a:r>
              <a:rPr lang="el-GR" dirty="0">
                <a:solidFill>
                  <a:srgbClr val="C00000"/>
                </a:solidFill>
              </a:rPr>
              <a:t>Θεωρία </a:t>
            </a:r>
            <a:r>
              <a:rPr lang="de-DE" dirty="0">
                <a:solidFill>
                  <a:srgbClr val="C00000"/>
                </a:solidFill>
              </a:rPr>
              <a:t>SBF</a:t>
            </a:r>
            <a:r>
              <a:rPr lang="el-GR" dirty="0">
                <a:solidFill>
                  <a:srgbClr val="C00000"/>
                </a:solidFill>
              </a:rPr>
              <a:t>  </a:t>
            </a:r>
          </a:p>
          <a:p>
            <a:pPr marL="0" indent="0">
              <a:buNone/>
            </a:pPr>
            <a:r>
              <a:rPr lang="el-GR" dirty="0"/>
              <a:t>Συνήθως από το 1</a:t>
            </a:r>
            <a:r>
              <a:rPr lang="el-GR" baseline="30000" dirty="0"/>
              <a:t>ο</a:t>
            </a:r>
            <a:r>
              <a:rPr lang="el-GR" dirty="0"/>
              <a:t> προς το 3</a:t>
            </a:r>
            <a:r>
              <a:rPr lang="el-GR" baseline="30000" dirty="0"/>
              <a:t>ο</a:t>
            </a:r>
            <a:r>
              <a:rPr lang="el-GR" dirty="0"/>
              <a:t> επίπεδο η δυσκολία αυξάνει, χωρίς να είναι απαραίτητο.</a:t>
            </a:r>
            <a:br>
              <a:rPr lang="el-GR" dirty="0"/>
            </a:br>
            <a:br>
              <a:rPr lang="el-GR" dirty="0"/>
            </a:br>
            <a:endParaRPr lang="el-GR" dirty="0"/>
          </a:p>
        </p:txBody>
      </p:sp>
    </p:spTree>
    <p:extLst>
      <p:ext uri="{BB962C8B-B14F-4D97-AF65-F5344CB8AC3E}">
        <p14:creationId xmlns:p14="http://schemas.microsoft.com/office/powerpoint/2010/main" val="2927070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981200" y="500043"/>
            <a:ext cx="8229600" cy="5507249"/>
          </a:xfrm>
        </p:spPr>
        <p:txBody>
          <a:bodyPr>
            <a:normAutofit/>
          </a:bodyPr>
          <a:lstStyle/>
          <a:p>
            <a:pPr marL="0" indent="0">
              <a:buNone/>
            </a:pPr>
            <a:r>
              <a:rPr lang="el-GR" b="1" i="1" dirty="0"/>
              <a:t>τρία </a:t>
            </a:r>
            <a:r>
              <a:rPr lang="el-GR" dirty="0"/>
              <a:t> επίπεδα (από το κατώτερο προς το ανώτερο):</a:t>
            </a:r>
            <a:br>
              <a:rPr lang="en-US" dirty="0"/>
            </a:br>
            <a:br>
              <a:rPr lang="el-GR" dirty="0"/>
            </a:br>
            <a:r>
              <a:rPr lang="el-GR" dirty="0"/>
              <a:t>- τις </a:t>
            </a:r>
            <a:r>
              <a:rPr lang="el-GR" b="1" dirty="0"/>
              <a:t>δομές (</a:t>
            </a:r>
            <a:r>
              <a:rPr lang="en-US" b="1" dirty="0"/>
              <a:t>Structures, S)</a:t>
            </a:r>
            <a:r>
              <a:rPr lang="en-US" dirty="0"/>
              <a:t>, </a:t>
            </a:r>
            <a:r>
              <a:rPr lang="el-GR" dirty="0"/>
              <a:t>δηλαδή από ποια στοιχεία αποτελείται το σύστημα αυτό και πώς διαρθρώνονται</a:t>
            </a:r>
            <a:r>
              <a:rPr lang="en-US" dirty="0"/>
              <a:t>,</a:t>
            </a:r>
            <a:endParaRPr lang="el-GR" dirty="0"/>
          </a:p>
          <a:p>
            <a:pPr>
              <a:buNone/>
            </a:pPr>
            <a:r>
              <a:rPr lang="el-GR" dirty="0"/>
              <a:t>- τις </a:t>
            </a:r>
            <a:r>
              <a:rPr lang="el-GR" b="1" dirty="0"/>
              <a:t>συμπεριφορές (</a:t>
            </a:r>
            <a:r>
              <a:rPr lang="en-US" b="1" dirty="0"/>
              <a:t>Behaviors, B)</a:t>
            </a:r>
            <a:r>
              <a:rPr lang="en-US" dirty="0"/>
              <a:t> </a:t>
            </a:r>
            <a:r>
              <a:rPr lang="el-GR" dirty="0"/>
              <a:t>δηλαδή τι κάνει κάθε στοιχείο του Πολύπλοκου Συστήματος και </a:t>
            </a:r>
          </a:p>
          <a:p>
            <a:pPr>
              <a:buNone/>
            </a:pPr>
            <a:r>
              <a:rPr lang="el-GR" dirty="0"/>
              <a:t>- τις </a:t>
            </a:r>
            <a:r>
              <a:rPr lang="el-GR" b="1" dirty="0"/>
              <a:t>λειτουργίες (</a:t>
            </a:r>
            <a:r>
              <a:rPr lang="en-US" b="1" dirty="0"/>
              <a:t>Functions</a:t>
            </a:r>
            <a:r>
              <a:rPr lang="el-GR" b="1" dirty="0"/>
              <a:t>, </a:t>
            </a:r>
            <a:r>
              <a:rPr lang="en-US" b="1" dirty="0"/>
              <a:t>F) </a:t>
            </a:r>
            <a:r>
              <a:rPr lang="el-GR" dirty="0"/>
              <a:t>δηλαδή πώς λειτούργει συλλογικά το Πολύπλοκο Σύστημα.</a:t>
            </a:r>
          </a:p>
        </p:txBody>
      </p:sp>
      <p:sp>
        <p:nvSpPr>
          <p:cNvPr id="3" name="Ορθογώνιο 2"/>
          <p:cNvSpPr/>
          <p:nvPr/>
        </p:nvSpPr>
        <p:spPr>
          <a:xfrm>
            <a:off x="1491214" y="5227681"/>
            <a:ext cx="9209572" cy="584775"/>
          </a:xfrm>
          <a:prstGeom prst="rect">
            <a:avLst/>
          </a:prstGeom>
        </p:spPr>
        <p:txBody>
          <a:bodyPr wrap="none">
            <a:spAutoFit/>
          </a:bodyPr>
          <a:lstStyle/>
          <a:p>
            <a:r>
              <a:rPr lang="el-GR" sz="3200" dirty="0"/>
              <a:t>Παράδειγμα, το Πολύπλοκο Σύστημα ενός ενυδρείου!</a:t>
            </a:r>
          </a:p>
        </p:txBody>
      </p:sp>
    </p:spTree>
    <p:extLst>
      <p:ext uri="{BB962C8B-B14F-4D97-AF65-F5344CB8AC3E}">
        <p14:creationId xmlns:p14="http://schemas.microsoft.com/office/powerpoint/2010/main" val="2455500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193568" y="216289"/>
            <a:ext cx="9843626" cy="6535401"/>
          </a:xfrm>
          <a:prstGeom prst="rect">
            <a:avLst/>
          </a:prstGeom>
          <a:noFill/>
          <a:ln w="9525">
            <a:noFill/>
            <a:miter lim="800000"/>
            <a:headEnd/>
            <a:tailEnd/>
          </a:ln>
          <a:effectLst/>
        </p:spPr>
      </p:pic>
      <p:sp>
        <p:nvSpPr>
          <p:cNvPr id="3" name="Ορθογώνιο 2"/>
          <p:cNvSpPr/>
          <p:nvPr/>
        </p:nvSpPr>
        <p:spPr>
          <a:xfrm>
            <a:off x="1510595" y="5704199"/>
            <a:ext cx="9209572" cy="584775"/>
          </a:xfrm>
          <a:prstGeom prst="rect">
            <a:avLst/>
          </a:prstGeom>
        </p:spPr>
        <p:txBody>
          <a:bodyPr wrap="none">
            <a:spAutoFit/>
          </a:bodyPr>
          <a:lstStyle/>
          <a:p>
            <a:r>
              <a:rPr lang="el-GR" sz="3200" dirty="0"/>
              <a:t>Παράδειγμα, το Πολύπλοκο Σύστημα ενός ενυδρείου!</a:t>
            </a:r>
          </a:p>
        </p:txBody>
      </p:sp>
    </p:spTree>
    <p:extLst>
      <p:ext uri="{BB962C8B-B14F-4D97-AF65-F5344CB8AC3E}">
        <p14:creationId xmlns:p14="http://schemas.microsoft.com/office/powerpoint/2010/main" val="3533134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12443" y="1194560"/>
            <a:ext cx="10515600" cy="4351338"/>
          </a:xfrm>
        </p:spPr>
        <p:txBody>
          <a:bodyPr>
            <a:normAutofit fontScale="92500" lnSpcReduction="20000"/>
          </a:bodyPr>
          <a:lstStyle/>
          <a:p>
            <a:pPr marL="0" indent="0">
              <a:lnSpc>
                <a:spcPct val="150000"/>
              </a:lnSpc>
              <a:buNone/>
            </a:pPr>
            <a:r>
              <a:rPr lang="el-GR" dirty="0"/>
              <a:t>Αλλά και μοντέλα της </a:t>
            </a:r>
            <a:r>
              <a:rPr lang="en-US" dirty="0"/>
              <a:t>NetLogo </a:t>
            </a:r>
            <a:r>
              <a:rPr lang="el-GR" dirty="0"/>
              <a:t>που προσομοιώνουν Πολύπλοκα Συστήματα, όπως το «Φωτιά σε Δάσος», τα «Μυρμήγκια» και το «Λύκοι που θηρεύουν πρόβατα» μπορούν να δομηθούν για διδασκαλία και μάθηση, υπό το πρίσμα της Θεωρίας </a:t>
            </a:r>
            <a:r>
              <a:rPr lang="en-US" dirty="0"/>
              <a:t>SBF.</a:t>
            </a:r>
            <a:r>
              <a:rPr lang="el-GR" dirty="0"/>
              <a:t> </a:t>
            </a:r>
          </a:p>
          <a:p>
            <a:pPr marL="0" indent="0">
              <a:lnSpc>
                <a:spcPct val="150000"/>
              </a:lnSpc>
              <a:buNone/>
            </a:pPr>
            <a:br>
              <a:rPr lang="en-US" dirty="0"/>
            </a:br>
            <a:r>
              <a:rPr lang="el-GR" dirty="0"/>
              <a:t>Στη </a:t>
            </a:r>
            <a:r>
              <a:rPr lang="en-US" dirty="0"/>
              <a:t>NetLogo </a:t>
            </a:r>
            <a:r>
              <a:rPr lang="el-GR" dirty="0"/>
              <a:t>τα τρία αυτά επίπεδα είναι διακριτά, γιατί έχει: </a:t>
            </a:r>
            <a:r>
              <a:rPr lang="en-US" b="1" i="1" dirty="0"/>
              <a:t>agents</a:t>
            </a:r>
            <a:r>
              <a:rPr lang="en-US" dirty="0"/>
              <a:t>,</a:t>
            </a:r>
            <a:r>
              <a:rPr lang="en-US" b="1" i="1" dirty="0"/>
              <a:t> agent groups</a:t>
            </a:r>
            <a:r>
              <a:rPr lang="en-US" dirty="0"/>
              <a:t>,</a:t>
            </a:r>
            <a:r>
              <a:rPr lang="en-US" b="1" i="1" dirty="0"/>
              <a:t> links</a:t>
            </a:r>
            <a:r>
              <a:rPr lang="en-US" dirty="0"/>
              <a:t>, </a:t>
            </a:r>
            <a:r>
              <a:rPr lang="el-GR" dirty="0"/>
              <a:t>καθώς και εντολές στο επίπεδο </a:t>
            </a:r>
            <a:r>
              <a:rPr lang="en-US" b="1" i="1" dirty="0"/>
              <a:t>observer</a:t>
            </a:r>
            <a:r>
              <a:rPr lang="en-US" dirty="0"/>
              <a:t>.</a:t>
            </a:r>
            <a:br>
              <a:rPr lang="en-US" dirty="0">
                <a:solidFill>
                  <a:srgbClr val="FF0000"/>
                </a:solidFill>
              </a:rPr>
            </a:br>
            <a:endParaRPr lang="en-US" dirty="0">
              <a:solidFill>
                <a:srgbClr val="FF0000"/>
              </a:solidFill>
            </a:endParaRPr>
          </a:p>
        </p:txBody>
      </p:sp>
    </p:spTree>
    <p:extLst>
      <p:ext uri="{BB962C8B-B14F-4D97-AF65-F5344CB8AC3E}">
        <p14:creationId xmlns:p14="http://schemas.microsoft.com/office/powerpoint/2010/main" val="950254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normAutofit/>
          </a:bodyPr>
          <a:lstStyle/>
          <a:p>
            <a:pPr marL="0" indent="0">
              <a:buNone/>
            </a:pPr>
            <a:r>
              <a:rPr lang="el-GR" dirty="0"/>
              <a:t>Το Κατασκευαστικό Εποικοδομητικό στοιχείο, έγκειται το ότι το κάθε μοντέλο τροποποιείται ή δομείται από τους εκπαιδευόμενους , ώστε να κάνει «</a:t>
            </a:r>
            <a:r>
              <a:rPr lang="el-GR" b="1" dirty="0"/>
              <a:t>με</a:t>
            </a:r>
            <a:r>
              <a:rPr lang="el-GR" dirty="0"/>
              <a:t> </a:t>
            </a:r>
            <a:r>
              <a:rPr lang="el-GR" b="1" dirty="0"/>
              <a:t>βέλτιστο τρόπο</a:t>
            </a:r>
            <a:r>
              <a:rPr lang="el-GR" dirty="0"/>
              <a:t>, κάτι».</a:t>
            </a:r>
            <a:br>
              <a:rPr lang="el-GR" dirty="0"/>
            </a:br>
            <a:endParaRPr lang="el-GR" dirty="0"/>
          </a:p>
          <a:p>
            <a:pPr>
              <a:buFont typeface="Wingdings" pitchFamily="2" charset="2"/>
              <a:buChar char="q"/>
            </a:pPr>
            <a:r>
              <a:rPr lang="el-GR" dirty="0"/>
              <a:t>Στη</a:t>
            </a:r>
            <a:r>
              <a:rPr lang="el-GR"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NetLogo, </a:t>
            </a:r>
            <a:r>
              <a:rPr lang="el-GR" b="1" dirty="0"/>
              <a:t>π</a:t>
            </a:r>
            <a:r>
              <a:rPr lang="el-GR" dirty="0"/>
              <a:t>ολύ εκτεταμένα, έχουν δουλευτεί σε διδακτικές παρεμβάσεις και σε εμπειρικές έρευνες με δείγματα εκπαιδευομένων, </a:t>
            </a:r>
            <a:r>
              <a:rPr lang="el-GR" b="1" i="1" dirty="0">
                <a:effectLst>
                  <a:outerShdw blurRad="38100" dist="38100" dir="2700000" algn="tl">
                    <a:srgbClr val="000000">
                      <a:alpha val="43137"/>
                    </a:srgbClr>
                  </a:outerShdw>
                </a:effectLst>
              </a:rPr>
              <a:t>τρία  </a:t>
            </a:r>
            <a:r>
              <a:rPr lang="el-GR" dirty="0"/>
              <a:t>βασικά μοντέλα:</a:t>
            </a:r>
            <a:endParaRPr lang="el-G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974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981200" y="476673"/>
            <a:ext cx="8229600" cy="5530619"/>
          </a:xfrm>
        </p:spPr>
        <p:txBody>
          <a:bodyPr/>
          <a:lstStyle/>
          <a:p>
            <a:pPr marL="0" indent="0">
              <a:buNone/>
            </a:pPr>
            <a:r>
              <a:rPr lang="el-GR" b="1" dirty="0">
                <a:effectLst>
                  <a:outerShdw blurRad="38100" dist="38100" dir="2700000" algn="tl">
                    <a:srgbClr val="000000">
                      <a:alpha val="43137"/>
                    </a:srgbClr>
                  </a:outerShdw>
                </a:effectLst>
              </a:rPr>
              <a:t>Το Μοντέλο «Φωτιά στο Δάσος</a:t>
            </a:r>
            <a:r>
              <a:rPr lang="el-GR" dirty="0"/>
              <a:t>» </a:t>
            </a:r>
            <a:r>
              <a:rPr lang="en-US" dirty="0"/>
              <a:t>(“Fire”) </a:t>
            </a:r>
            <a:r>
              <a:rPr lang="el-GR" dirty="0"/>
              <a:t>(Κρίσιμη κατάσταση, κρίσιμες τιμές, </a:t>
            </a:r>
            <a:r>
              <a:rPr lang="en-US" dirty="0"/>
              <a:t>percolation, </a:t>
            </a:r>
            <a:r>
              <a:rPr lang="el-GR" dirty="0"/>
              <a:t>μη </a:t>
            </a:r>
            <a:r>
              <a:rPr lang="el-GR" dirty="0" err="1"/>
              <a:t>επαναληψιμότητα</a:t>
            </a:r>
            <a:r>
              <a:rPr lang="el-GR" dirty="0"/>
              <a:t>..</a:t>
            </a:r>
            <a:r>
              <a:rPr lang="en-US" dirty="0"/>
              <a:t>)</a:t>
            </a:r>
            <a:br>
              <a:rPr lang="en-US" dirty="0"/>
            </a:br>
            <a:br>
              <a:rPr lang="en-US" dirty="0"/>
            </a:br>
            <a:endParaRPr lang="en-US" dirty="0"/>
          </a:p>
          <a:p>
            <a:pPr>
              <a:buFont typeface="Wingdings" pitchFamily="2" charset="2"/>
              <a:buChar char="q"/>
            </a:pPr>
            <a:endParaRPr lang="en-US" dirty="0"/>
          </a:p>
          <a:p>
            <a:pPr>
              <a:buFont typeface="Wingdings" pitchFamily="2" charset="2"/>
              <a:buChar char="q"/>
            </a:pPr>
            <a:endParaRPr lang="el-GR" dirty="0"/>
          </a:p>
        </p:txBody>
      </p:sp>
      <p:pic>
        <p:nvPicPr>
          <p:cNvPr id="5" name="4 - Εικόνα" descr="C:\Users\Telis\Desktop\Fire interface.png"/>
          <p:cNvPicPr/>
          <p:nvPr/>
        </p:nvPicPr>
        <p:blipFill>
          <a:blip r:embed="rId2" cstate="print"/>
          <a:srcRect/>
          <a:stretch>
            <a:fillRect/>
          </a:stretch>
        </p:blipFill>
        <p:spPr bwMode="auto">
          <a:xfrm>
            <a:off x="2855640" y="1817440"/>
            <a:ext cx="6984776" cy="5040560"/>
          </a:xfrm>
          <a:prstGeom prst="rect">
            <a:avLst/>
          </a:prstGeom>
          <a:noFill/>
          <a:ln w="9525">
            <a:noFill/>
            <a:miter lim="800000"/>
            <a:headEnd/>
            <a:tailEnd/>
          </a:ln>
        </p:spPr>
      </p:pic>
    </p:spTree>
    <p:extLst>
      <p:ext uri="{BB962C8B-B14F-4D97-AF65-F5344CB8AC3E}">
        <p14:creationId xmlns:p14="http://schemas.microsoft.com/office/powerpoint/2010/main" val="2475304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75520" y="1"/>
            <a:ext cx="8568952" cy="6007291"/>
          </a:xfrm>
        </p:spPr>
        <p:txBody>
          <a:bodyPr/>
          <a:lstStyle/>
          <a:p>
            <a:pPr marL="0" indent="0">
              <a:buNone/>
            </a:pPr>
            <a:r>
              <a:rPr lang="el-GR" b="1" dirty="0">
                <a:effectLst>
                  <a:outerShdw blurRad="38100" dist="38100" dir="2700000" algn="tl">
                    <a:srgbClr val="000000">
                      <a:alpha val="43137"/>
                    </a:srgbClr>
                  </a:outerShdw>
                </a:effectLst>
              </a:rPr>
              <a:t>Το Μοντέλο «Μυρμήγκια» (</a:t>
            </a:r>
            <a:r>
              <a:rPr lang="en-US" b="1" dirty="0">
                <a:effectLst>
                  <a:outerShdw blurRad="38100" dist="38100" dir="2700000" algn="tl">
                    <a:srgbClr val="000000">
                      <a:alpha val="43137"/>
                    </a:srgbClr>
                  </a:outerShdw>
                </a:effectLst>
              </a:rPr>
              <a:t>“Ants”) </a:t>
            </a:r>
            <a:br>
              <a:rPr lang="en-US" b="1" dirty="0">
                <a:effectLst>
                  <a:outerShdw blurRad="38100" dist="38100" dir="2700000" algn="tl">
                    <a:srgbClr val="000000">
                      <a:alpha val="43137"/>
                    </a:srgbClr>
                  </a:outerShdw>
                </a:effectLst>
              </a:rPr>
            </a:br>
            <a:r>
              <a:rPr lang="en-US" dirty="0"/>
              <a:t>(</a:t>
            </a:r>
            <a:r>
              <a:rPr lang="el-GR" dirty="0"/>
              <a:t>Αυτό-οργάνωση, συλλογική συμπεριφορά, τοπικές αλληλεπιδράσεις, απουσία κεντρικού ελέγχου</a:t>
            </a:r>
            <a:r>
              <a:rPr lang="en-US" dirty="0"/>
              <a:t>, </a:t>
            </a:r>
            <a:r>
              <a:rPr lang="el-GR" dirty="0"/>
              <a:t>ανάδυση μορφών </a:t>
            </a:r>
            <a:r>
              <a:rPr lang="en-US" dirty="0"/>
              <a:t>“emergence”)</a:t>
            </a:r>
            <a:endParaRPr lang="el-GR" dirty="0"/>
          </a:p>
          <a:p>
            <a:pPr>
              <a:buNone/>
            </a:pPr>
            <a:endParaRPr lang="el-GR" dirty="0"/>
          </a:p>
        </p:txBody>
      </p:sp>
      <p:pic>
        <p:nvPicPr>
          <p:cNvPr id="4" name="3 - Εικόνα" descr="C:\Users\Telis\Desktop\Ants interface.png"/>
          <p:cNvPicPr/>
          <p:nvPr/>
        </p:nvPicPr>
        <p:blipFill>
          <a:blip r:embed="rId2" cstate="print"/>
          <a:srcRect/>
          <a:stretch>
            <a:fillRect/>
          </a:stretch>
        </p:blipFill>
        <p:spPr bwMode="auto">
          <a:xfrm>
            <a:off x="2881290" y="2214554"/>
            <a:ext cx="7345386" cy="4643446"/>
          </a:xfrm>
          <a:prstGeom prst="rect">
            <a:avLst/>
          </a:prstGeom>
          <a:noFill/>
          <a:ln w="9525">
            <a:noFill/>
            <a:miter lim="800000"/>
            <a:headEnd/>
            <a:tailEnd/>
          </a:ln>
        </p:spPr>
      </p:pic>
    </p:spTree>
    <p:extLst>
      <p:ext uri="{BB962C8B-B14F-4D97-AF65-F5344CB8AC3E}">
        <p14:creationId xmlns:p14="http://schemas.microsoft.com/office/powerpoint/2010/main" val="363939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981200" y="1"/>
            <a:ext cx="8229600" cy="6007291"/>
          </a:xfrm>
        </p:spPr>
        <p:txBody>
          <a:bodyPr/>
          <a:lstStyle/>
          <a:p>
            <a:pPr marL="0" indent="0">
              <a:buNone/>
            </a:pPr>
            <a:r>
              <a:rPr lang="el-GR" b="1" dirty="0">
                <a:effectLst>
                  <a:outerShdw blurRad="38100" dist="38100" dir="2700000" algn="tl">
                    <a:srgbClr val="000000">
                      <a:alpha val="43137"/>
                    </a:srgbClr>
                  </a:outerShdw>
                </a:effectLst>
              </a:rPr>
              <a:t>Το Μοντέλο «Λύκοι που θηρεύουν Πρόβατα» </a:t>
            </a:r>
            <a:r>
              <a:rPr lang="el-GR" dirty="0"/>
              <a:t>(</a:t>
            </a:r>
            <a:r>
              <a:rPr lang="en-US" dirty="0"/>
              <a:t>“Wolf-Sheep Predation”) (</a:t>
            </a:r>
            <a:r>
              <a:rPr lang="el-GR" dirty="0"/>
              <a:t>Ευστάθεια και Αστάθεια, Μη γραμμικοί βρόχοι ανάδρασης κλπ)</a:t>
            </a:r>
            <a:r>
              <a:rPr lang="en-US" dirty="0"/>
              <a:t> </a:t>
            </a:r>
            <a:endParaRPr lang="el-GR" dirty="0"/>
          </a:p>
        </p:txBody>
      </p:sp>
      <p:pic>
        <p:nvPicPr>
          <p:cNvPr id="4" name="3 - Εικόνα" descr="C:\Users\Telis\Desktop\Wolf Sheep Predation interface.png"/>
          <p:cNvPicPr/>
          <p:nvPr/>
        </p:nvPicPr>
        <p:blipFill>
          <a:blip r:embed="rId2" cstate="print"/>
          <a:srcRect/>
          <a:stretch>
            <a:fillRect/>
          </a:stretch>
        </p:blipFill>
        <p:spPr bwMode="auto">
          <a:xfrm>
            <a:off x="2999657" y="1700810"/>
            <a:ext cx="6768751" cy="5157191"/>
          </a:xfrm>
          <a:prstGeom prst="rect">
            <a:avLst/>
          </a:prstGeom>
          <a:noFill/>
          <a:ln w="9525">
            <a:noFill/>
            <a:miter lim="800000"/>
            <a:headEnd/>
            <a:tailEnd/>
          </a:ln>
        </p:spPr>
      </p:pic>
    </p:spTree>
    <p:extLst>
      <p:ext uri="{BB962C8B-B14F-4D97-AF65-F5344CB8AC3E}">
        <p14:creationId xmlns:p14="http://schemas.microsoft.com/office/powerpoint/2010/main" val="2372799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rotWithShape="1">
          <a:blip r:embed="rId2" cstate="print">
            <a:extLst>
              <a:ext uri="{28A0092B-C50C-407E-A947-70E740481C1C}">
                <a14:useLocalDpi xmlns:a14="http://schemas.microsoft.com/office/drawing/2010/main" val="0"/>
              </a:ext>
            </a:extLst>
          </a:blip>
          <a:srcRect l="60791" t="14402" r="-608" b="15081"/>
          <a:stretch/>
        </p:blipFill>
        <p:spPr>
          <a:xfrm>
            <a:off x="10045521" y="2640169"/>
            <a:ext cx="1687132" cy="2240924"/>
          </a:xfrm>
          <a:prstGeom prst="rect">
            <a:avLst/>
          </a:prstGeom>
        </p:spPr>
      </p:pic>
      <p:sp>
        <p:nvSpPr>
          <p:cNvPr id="2" name="Τίτλος 1"/>
          <p:cNvSpPr>
            <a:spLocks noGrp="1"/>
          </p:cNvSpPr>
          <p:nvPr>
            <p:ph type="title"/>
          </p:nvPr>
        </p:nvSpPr>
        <p:spPr/>
        <p:txBody>
          <a:bodyPr>
            <a:normAutofit fontScale="90000"/>
          </a:bodyPr>
          <a:lstStyle/>
          <a:p>
            <a:r>
              <a:rPr lang="el-GR" dirty="0"/>
              <a:t>Τι κρατάμε στην διδακτική  μας προσέγγιση </a:t>
            </a:r>
            <a:r>
              <a:rPr lang="el-GR" sz="3100" dirty="0"/>
              <a:t>(</a:t>
            </a:r>
            <a:r>
              <a:rPr lang="el-GR" sz="3100" b="1" dirty="0"/>
              <a:t>Απλοποίηση – όχι απλούστευση)</a:t>
            </a:r>
            <a:br>
              <a:rPr lang="el-GR" b="1" dirty="0">
                <a:solidFill>
                  <a:srgbClr val="FF0000"/>
                </a:solidFill>
              </a:rPr>
            </a:br>
            <a:endParaRPr lang="el-GR" dirty="0"/>
          </a:p>
        </p:txBody>
      </p:sp>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70" y="2310916"/>
            <a:ext cx="4610100" cy="2921000"/>
          </a:xfrm>
          <a:prstGeom prst="rect">
            <a:avLst/>
          </a:prstGeom>
        </p:spPr>
      </p:pic>
      <p:sp>
        <p:nvSpPr>
          <p:cNvPr id="3" name="Δεξιό βέλος 2"/>
          <p:cNvSpPr/>
          <p:nvPr/>
        </p:nvSpPr>
        <p:spPr>
          <a:xfrm>
            <a:off x="4690212" y="3146790"/>
            <a:ext cx="5602310" cy="1249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Θέση περιεχομένου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548" r="4109"/>
          <a:stretch/>
        </p:blipFill>
        <p:spPr>
          <a:xfrm>
            <a:off x="5576552" y="1690688"/>
            <a:ext cx="3528811" cy="3380326"/>
          </a:xfrm>
        </p:spPr>
      </p:pic>
    </p:spTree>
    <p:extLst>
      <p:ext uri="{BB962C8B-B14F-4D97-AF65-F5344CB8AC3E}">
        <p14:creationId xmlns:p14="http://schemas.microsoft.com/office/powerpoint/2010/main" val="314920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Πολυπλοκότητα</a:t>
            </a:r>
            <a:r>
              <a:rPr lang="en-US" dirty="0"/>
              <a:t>:</a:t>
            </a:r>
            <a:r>
              <a:rPr lang="el-GR" dirty="0"/>
              <a:t> τι κρατάμε</a:t>
            </a:r>
          </a:p>
        </p:txBody>
      </p:sp>
      <p:sp>
        <p:nvSpPr>
          <p:cNvPr id="3" name="Θέση περιεχομένου 2"/>
          <p:cNvSpPr>
            <a:spLocks noGrp="1"/>
          </p:cNvSpPr>
          <p:nvPr>
            <p:ph idx="1"/>
          </p:nvPr>
        </p:nvSpPr>
        <p:spPr/>
        <p:txBody>
          <a:bodyPr/>
          <a:lstStyle/>
          <a:p>
            <a:r>
              <a:rPr lang="el-GR" dirty="0"/>
              <a:t>εστίαση στα χαρακτηριστικά </a:t>
            </a:r>
          </a:p>
          <a:p>
            <a:r>
              <a:rPr lang="el-GR" dirty="0"/>
              <a:t>μη </a:t>
            </a:r>
            <a:r>
              <a:rPr lang="el-GR" dirty="0" err="1"/>
              <a:t>επαναλήψιμη</a:t>
            </a:r>
            <a:r>
              <a:rPr lang="el-GR" dirty="0"/>
              <a:t> και μη προβλέψιμη συμπεριφορά </a:t>
            </a:r>
          </a:p>
          <a:p>
            <a:r>
              <a:rPr lang="el-GR" dirty="0"/>
              <a:t>μικρές αλλαγές στο αίτιο μπορούν να επιφέρουν  τεράστιες (ή  πολύ μικρές αντίστοιχα) και γενικά απρόβλεπτες αλλαγές στο άμεσα σχετιζόμενο αποτέλεσμα </a:t>
            </a:r>
            <a:r>
              <a:rPr lang="el-GR" sz="2000" dirty="0"/>
              <a:t>(</a:t>
            </a:r>
            <a:r>
              <a:rPr lang="en-US" sz="2000" dirty="0" err="1"/>
              <a:t>Cilliers</a:t>
            </a:r>
            <a:r>
              <a:rPr lang="el-GR" sz="2000" dirty="0"/>
              <a:t>, 1998; </a:t>
            </a:r>
            <a:r>
              <a:rPr lang="en-US" sz="2000" dirty="0"/>
              <a:t>Jensen</a:t>
            </a:r>
            <a:r>
              <a:rPr lang="el-GR" sz="2000" dirty="0"/>
              <a:t>, 1998; </a:t>
            </a:r>
            <a:r>
              <a:rPr lang="en-US" sz="2000" dirty="0"/>
              <a:t>J</a:t>
            </a:r>
            <a:r>
              <a:rPr lang="el-GR" sz="2000" dirty="0"/>
              <a:t>ø</a:t>
            </a:r>
            <a:r>
              <a:rPr lang="en-US" sz="2000" dirty="0" err="1"/>
              <a:t>rgensen</a:t>
            </a:r>
            <a:r>
              <a:rPr lang="el-GR" sz="2000" dirty="0"/>
              <a:t>, 2009).</a:t>
            </a:r>
          </a:p>
          <a:p>
            <a:r>
              <a:rPr lang="el-GR" dirty="0"/>
              <a:t>«Κρίσιμη Συμπεριφορά» ή «Κρίσιμη κατάσταση» </a:t>
            </a:r>
            <a:r>
              <a:rPr lang="el-GR" sz="2000" dirty="0"/>
              <a:t>(</a:t>
            </a:r>
            <a:r>
              <a:rPr lang="en-US" sz="2000" dirty="0" err="1"/>
              <a:t>Scheffer</a:t>
            </a:r>
            <a:r>
              <a:rPr lang="el-GR" sz="2000" dirty="0"/>
              <a:t>, 2009;  </a:t>
            </a:r>
            <a:r>
              <a:rPr lang="en-US" sz="2000" dirty="0"/>
              <a:t>Buchanan</a:t>
            </a:r>
            <a:r>
              <a:rPr lang="el-GR" sz="2000" dirty="0"/>
              <a:t>, 2001, </a:t>
            </a:r>
            <a:r>
              <a:rPr lang="el-GR" sz="2000" dirty="0" err="1"/>
              <a:t>Bak</a:t>
            </a:r>
            <a:r>
              <a:rPr lang="el-GR" sz="2000" dirty="0"/>
              <a:t>, </a:t>
            </a:r>
            <a:r>
              <a:rPr lang="el-GR" sz="2000" dirty="0" err="1"/>
              <a:t>Chen</a:t>
            </a:r>
            <a:r>
              <a:rPr lang="el-GR" sz="2000" dirty="0"/>
              <a:t>, &amp; </a:t>
            </a:r>
            <a:r>
              <a:rPr lang="el-GR" sz="2000" dirty="0" err="1"/>
              <a:t>Tang</a:t>
            </a:r>
            <a:r>
              <a:rPr lang="el-GR" sz="2000" dirty="0"/>
              <a:t>, 1990;  </a:t>
            </a:r>
            <a:r>
              <a:rPr lang="en-US" sz="2000" dirty="0" err="1"/>
              <a:t>Bak</a:t>
            </a:r>
            <a:r>
              <a:rPr lang="el-GR" sz="2000" dirty="0"/>
              <a:t>, 2008).</a:t>
            </a:r>
          </a:p>
          <a:p>
            <a:endParaRPr lang="el-GR" dirty="0"/>
          </a:p>
        </p:txBody>
      </p:sp>
    </p:spTree>
    <p:extLst>
      <p:ext uri="{BB962C8B-B14F-4D97-AF65-F5344CB8AC3E}">
        <p14:creationId xmlns:p14="http://schemas.microsoft.com/office/powerpoint/2010/main" val="1822425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030310" y="1690688"/>
            <a:ext cx="9800822" cy="4264012"/>
          </a:xfrm>
        </p:spPr>
        <p:txBody>
          <a:bodyPr/>
          <a:lstStyle/>
          <a:p>
            <a:r>
              <a:rPr lang="el-GR" dirty="0"/>
              <a:t>Μία ομάδα επιστημόνων και ερευνητών των Φυσικών Επιστημών και της Πληροφορικής, από το Πανεπιστήμιο Αθήνας, και εκτός αυτού.</a:t>
            </a:r>
          </a:p>
          <a:p>
            <a:r>
              <a:rPr lang="el-GR" dirty="0"/>
              <a:t>Έδρα</a:t>
            </a:r>
            <a:r>
              <a:rPr lang="en-US" dirty="0"/>
              <a:t> </a:t>
            </a:r>
            <a:r>
              <a:rPr lang="el-GR" dirty="0"/>
              <a:t>μας : το Παιδαγωγικό Τμήμα Δημοτικής Εκπαίδευσης του Πανεπιστημίου της Αθήνας</a:t>
            </a:r>
            <a:r>
              <a:rPr lang="en-US" dirty="0"/>
              <a:t>. </a:t>
            </a:r>
            <a:endParaRPr lang="el-GR" dirty="0"/>
          </a:p>
        </p:txBody>
      </p:sp>
      <p:sp>
        <p:nvSpPr>
          <p:cNvPr id="3" name="2 - Τίτλος"/>
          <p:cNvSpPr>
            <a:spLocks noGrp="1"/>
          </p:cNvSpPr>
          <p:nvPr>
            <p:ph type="title"/>
          </p:nvPr>
        </p:nvSpPr>
        <p:spPr/>
        <p:txBody>
          <a:bodyPr>
            <a:normAutofit/>
          </a:bodyPr>
          <a:lstStyle/>
          <a:p>
            <a:r>
              <a:rPr lang="el-GR" sz="3600" dirty="0"/>
              <a:t>Ποιοι είμαστε</a:t>
            </a:r>
          </a:p>
        </p:txBody>
      </p:sp>
    </p:spTree>
    <p:extLst>
      <p:ext uri="{BB962C8B-B14F-4D97-AF65-F5344CB8AC3E}">
        <p14:creationId xmlns:p14="http://schemas.microsoft.com/office/powerpoint/2010/main" val="1545656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981200" y="692697"/>
            <a:ext cx="8229600" cy="5314595"/>
          </a:xfrm>
        </p:spPr>
        <p:txBody>
          <a:bodyPr/>
          <a:lstStyle/>
          <a:p>
            <a:pPr>
              <a:lnSpc>
                <a:spcPct val="200000"/>
              </a:lnSpc>
            </a:pPr>
            <a:r>
              <a:rPr lang="el-GR" dirty="0"/>
              <a:t>Έχουν δουλευτεί και άλλα μοντέλα: </a:t>
            </a:r>
            <a:br>
              <a:rPr lang="en-US" dirty="0"/>
            </a:br>
            <a:r>
              <a:rPr lang="en-US" dirty="0"/>
              <a:t>- </a:t>
            </a:r>
            <a:r>
              <a:rPr lang="el-GR" dirty="0"/>
              <a:t>Τα «Σμήνη Πουλιών» (</a:t>
            </a:r>
            <a:r>
              <a:rPr lang="en-US" dirty="0"/>
              <a:t>“Flocking”) </a:t>
            </a:r>
            <a:r>
              <a:rPr lang="el-GR" dirty="0"/>
              <a:t>που στηρίζονται στα </a:t>
            </a:r>
            <a:r>
              <a:rPr lang="en-US" dirty="0" err="1"/>
              <a:t>boids</a:t>
            </a:r>
            <a:r>
              <a:rPr lang="en-US" dirty="0"/>
              <a:t> </a:t>
            </a:r>
            <a:r>
              <a:rPr lang="el-GR" dirty="0"/>
              <a:t>του </a:t>
            </a:r>
            <a:r>
              <a:rPr lang="en-US" dirty="0"/>
              <a:t>Greg Reynolds</a:t>
            </a:r>
            <a:br>
              <a:rPr lang="en-US" dirty="0"/>
            </a:br>
            <a:r>
              <a:rPr lang="en-US" dirty="0"/>
              <a:t>- To </a:t>
            </a:r>
            <a:r>
              <a:rPr lang="el-GR" dirty="0"/>
              <a:t>«Μποτιλιάρισμα» (</a:t>
            </a:r>
            <a:r>
              <a:rPr lang="en-US" dirty="0"/>
              <a:t>“Traffic Jam”) </a:t>
            </a:r>
            <a:br>
              <a:rPr lang="en-US" dirty="0"/>
            </a:br>
            <a:r>
              <a:rPr lang="en-US" dirty="0"/>
              <a:t>- To AIDS (</a:t>
            </a:r>
            <a:r>
              <a:rPr lang="el-GR" dirty="0"/>
              <a:t>διάδοση ασθενειών)</a:t>
            </a:r>
            <a:br>
              <a:rPr lang="el-GR" dirty="0"/>
            </a:br>
            <a:r>
              <a:rPr lang="el-GR" dirty="0"/>
              <a:t>κλπ. </a:t>
            </a:r>
          </a:p>
        </p:txBody>
      </p:sp>
    </p:spTree>
    <p:extLst>
      <p:ext uri="{BB962C8B-B14F-4D97-AF65-F5344CB8AC3E}">
        <p14:creationId xmlns:p14="http://schemas.microsoft.com/office/powerpoint/2010/main" val="833327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76837" y="2670444"/>
            <a:ext cx="10515600" cy="1325563"/>
          </a:xfrm>
        </p:spPr>
        <p:txBody>
          <a:bodyPr>
            <a:normAutofit/>
          </a:bodyPr>
          <a:lstStyle/>
          <a:p>
            <a:pPr algn="ctr"/>
            <a:r>
              <a:rPr lang="en-US" dirty="0">
                <a:latin typeface="Bernard MT Condensed" panose="02050806060905020404" pitchFamily="18" charset="0"/>
              </a:rPr>
              <a:t>Episode II : </a:t>
            </a:r>
            <a:r>
              <a:rPr lang="el-GR" sz="4800" dirty="0">
                <a:solidFill>
                  <a:srgbClr val="002060"/>
                </a:solidFill>
                <a:latin typeface="+mn-lt"/>
              </a:rPr>
              <a:t>Το περιβάλλον της </a:t>
            </a:r>
            <a:r>
              <a:rPr lang="en-US" sz="4800" dirty="0">
                <a:solidFill>
                  <a:srgbClr val="002060"/>
                </a:solidFill>
                <a:latin typeface="+mn-lt"/>
              </a:rPr>
              <a:t>NetLogo</a:t>
            </a:r>
            <a:endParaRPr lang="el-GR" sz="4800" dirty="0">
              <a:solidFill>
                <a:srgbClr val="002060"/>
              </a:solidFill>
              <a:latin typeface="+mn-lt"/>
            </a:endParaRPr>
          </a:p>
        </p:txBody>
      </p:sp>
    </p:spTree>
    <p:extLst>
      <p:ext uri="{BB962C8B-B14F-4D97-AF65-F5344CB8AC3E}">
        <p14:creationId xmlns:p14="http://schemas.microsoft.com/office/powerpoint/2010/main" val="154269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Picture 2" descr="NetLogo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31"/>
            <a:ext cx="12226062" cy="163014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8673">
            <a:off x="766764" y="2240709"/>
            <a:ext cx="5450618" cy="4087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6" name="Picture 8" descr="Αποτέλεσμα εικόνας για uri wilens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90332">
            <a:off x="7740958" y="2514424"/>
            <a:ext cx="3706265" cy="2470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8" name="Picture 10" descr="Αποτέλεσμα εικόνας για uri wilensky"/>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rot="20964912">
            <a:off x="7220296" y="4484206"/>
            <a:ext cx="2191186" cy="2191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Ορθογώνιο 13"/>
          <p:cNvSpPr/>
          <p:nvPr/>
        </p:nvSpPr>
        <p:spPr>
          <a:xfrm>
            <a:off x="0" y="-19125"/>
            <a:ext cx="4994444" cy="461665"/>
          </a:xfrm>
          <a:prstGeom prst="rect">
            <a:avLst/>
          </a:prstGeom>
        </p:spPr>
        <p:txBody>
          <a:bodyPr wrap="none">
            <a:spAutoFit/>
          </a:bodyPr>
          <a:lstStyle/>
          <a:p>
            <a:r>
              <a:rPr lang="en-US" sz="2400" dirty="0">
                <a:solidFill>
                  <a:srgbClr val="C00000"/>
                </a:solidFill>
              </a:rPr>
              <a:t>https://ccl.northwestern.edu/netlogo/</a:t>
            </a:r>
            <a:endParaRPr lang="el-GR" sz="2400" dirty="0">
              <a:solidFill>
                <a:srgbClr val="C00000"/>
              </a:solidFill>
            </a:endParaRPr>
          </a:p>
        </p:txBody>
      </p:sp>
      <p:pic>
        <p:nvPicPr>
          <p:cNvPr id="15" name="Picture 2" descr="https://ccl.northwestern.edu/Front%20page%20images/ccl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7263" y="324537"/>
            <a:ext cx="2423343" cy="120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Northwestern University"/>
          <p:cNvPicPr>
            <a:picLocks noChangeAspect="1" noChangeArrowheads="1"/>
          </p:cNvPicPr>
          <p:nvPr/>
        </p:nvPicPr>
        <p:blipFill>
          <a:blip r:embed="rId7"/>
          <a:srcRect/>
          <a:stretch>
            <a:fillRect/>
          </a:stretch>
        </p:blipFill>
        <p:spPr bwMode="auto">
          <a:xfrm>
            <a:off x="3667294" y="535283"/>
            <a:ext cx="1327150" cy="792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306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2458" y="1287407"/>
            <a:ext cx="10898373" cy="1325563"/>
          </a:xfrm>
        </p:spPr>
        <p:txBody>
          <a:bodyPr>
            <a:normAutofit/>
          </a:bodyPr>
          <a:lstStyle/>
          <a:p>
            <a:r>
              <a:rPr lang="el-GR" sz="3200" dirty="0"/>
              <a:t>Στοιχεία ταυτότητας και Ιστορία</a:t>
            </a:r>
          </a:p>
        </p:txBody>
      </p:sp>
      <p:sp>
        <p:nvSpPr>
          <p:cNvPr id="3" name="Θέση περιεχομένου 2"/>
          <p:cNvSpPr>
            <a:spLocks noGrp="1"/>
          </p:cNvSpPr>
          <p:nvPr>
            <p:ph idx="1"/>
          </p:nvPr>
        </p:nvSpPr>
        <p:spPr>
          <a:xfrm>
            <a:off x="472458" y="2229406"/>
            <a:ext cx="11281145" cy="4493941"/>
          </a:xfrm>
        </p:spPr>
        <p:txBody>
          <a:bodyPr>
            <a:normAutofit fontScale="55000" lnSpcReduction="20000"/>
          </a:bodyPr>
          <a:lstStyle/>
          <a:p>
            <a:pPr marL="0" indent="0">
              <a:lnSpc>
                <a:spcPct val="120000"/>
              </a:lnSpc>
              <a:buNone/>
            </a:pPr>
            <a:r>
              <a:rPr lang="el-GR" sz="3400" dirty="0"/>
              <a:t>Δημιουργήθηκε το </a:t>
            </a:r>
            <a:r>
              <a:rPr lang="en-US" sz="3400" dirty="0"/>
              <a:t>1999 </a:t>
            </a:r>
            <a:r>
              <a:rPr lang="el-GR" sz="3400" dirty="0"/>
              <a:t>από τον </a:t>
            </a:r>
            <a:r>
              <a:rPr lang="en-US" sz="3400" dirty="0"/>
              <a:t>Uri </a:t>
            </a:r>
            <a:r>
              <a:rPr lang="en-US" sz="3400" dirty="0" err="1"/>
              <a:t>Wilensky</a:t>
            </a:r>
            <a:r>
              <a:rPr lang="en-US" sz="3400" dirty="0"/>
              <a:t> </a:t>
            </a:r>
            <a:r>
              <a:rPr lang="el-GR" sz="3400" dirty="0"/>
              <a:t>στο </a:t>
            </a:r>
            <a:r>
              <a:rPr lang="en-US" sz="3400" dirty="0">
                <a:solidFill>
                  <a:srgbClr val="C00000"/>
                </a:solidFill>
              </a:rPr>
              <a:t>Center for Connected Learning and Computer-Based Modeling</a:t>
            </a:r>
            <a:r>
              <a:rPr lang="el-GR" sz="3400" dirty="0">
                <a:solidFill>
                  <a:srgbClr val="C00000"/>
                </a:solidFill>
              </a:rPr>
              <a:t> </a:t>
            </a:r>
            <a:r>
              <a:rPr lang="el-GR" sz="3400" dirty="0"/>
              <a:t>(</a:t>
            </a:r>
            <a:r>
              <a:rPr lang="en-US" sz="3400" dirty="0"/>
              <a:t>CCL), </a:t>
            </a:r>
            <a:r>
              <a:rPr lang="el-GR" sz="3400" dirty="0"/>
              <a:t>στο </a:t>
            </a:r>
            <a:r>
              <a:rPr lang="en-US" sz="3400" dirty="0"/>
              <a:t>Tufts University </a:t>
            </a:r>
            <a:r>
              <a:rPr lang="el-GR" sz="3400" dirty="0"/>
              <a:t>(</a:t>
            </a:r>
            <a:r>
              <a:rPr lang="en-US" sz="3400" dirty="0"/>
              <a:t>Boston area</a:t>
            </a:r>
            <a:r>
              <a:rPr lang="el-GR" sz="3400" dirty="0"/>
              <a:t>)</a:t>
            </a:r>
            <a:endParaRPr lang="en-US" sz="3400" dirty="0"/>
          </a:p>
          <a:p>
            <a:pPr marL="0" indent="0">
              <a:lnSpc>
                <a:spcPct val="120000"/>
              </a:lnSpc>
              <a:buNone/>
            </a:pPr>
            <a:r>
              <a:rPr lang="el-GR" sz="3400" dirty="0"/>
              <a:t>Προέρχεται από την </a:t>
            </a:r>
            <a:r>
              <a:rPr lang="en-US" sz="3400" dirty="0" err="1"/>
              <a:t>StarLogoT</a:t>
            </a:r>
            <a:r>
              <a:rPr lang="en-US" sz="3400" dirty="0"/>
              <a:t>, </a:t>
            </a:r>
            <a:r>
              <a:rPr lang="el-GR" sz="3400" dirty="0"/>
              <a:t>δημιουργημένη πάλι από τον </a:t>
            </a:r>
            <a:r>
              <a:rPr lang="en-US" sz="3400" dirty="0" err="1"/>
              <a:t>Wilensky</a:t>
            </a:r>
            <a:r>
              <a:rPr lang="en-US" sz="3400" dirty="0"/>
              <a:t> </a:t>
            </a:r>
            <a:r>
              <a:rPr lang="el-GR" sz="3400" dirty="0"/>
              <a:t>το </a:t>
            </a:r>
            <a:r>
              <a:rPr lang="en-US" sz="3400" dirty="0"/>
              <a:t>1997 (</a:t>
            </a:r>
            <a:r>
              <a:rPr lang="el-GR" sz="3400" dirty="0"/>
              <a:t>για</a:t>
            </a:r>
            <a:r>
              <a:rPr lang="en-US" sz="3400" dirty="0"/>
              <a:t> Mac)</a:t>
            </a:r>
          </a:p>
          <a:p>
            <a:pPr marL="0" indent="0">
              <a:lnSpc>
                <a:spcPct val="120000"/>
              </a:lnSpc>
              <a:buNone/>
            </a:pPr>
            <a:r>
              <a:rPr lang="el-GR" sz="3400" dirty="0"/>
              <a:t>Το </a:t>
            </a:r>
            <a:r>
              <a:rPr lang="en-US" sz="3400" dirty="0"/>
              <a:t>2000, </a:t>
            </a:r>
            <a:r>
              <a:rPr lang="el-GR" sz="3400" dirty="0"/>
              <a:t>το </a:t>
            </a:r>
            <a:r>
              <a:rPr lang="en-US" sz="3400" dirty="0"/>
              <a:t>CCL </a:t>
            </a:r>
            <a:r>
              <a:rPr lang="el-GR" sz="3400" dirty="0"/>
              <a:t>μετακινήθηκε στο </a:t>
            </a:r>
            <a:r>
              <a:rPr lang="en-US" sz="3400" dirty="0"/>
              <a:t>Northwestern University</a:t>
            </a:r>
            <a:r>
              <a:rPr lang="el-GR" sz="3400" dirty="0"/>
              <a:t> (</a:t>
            </a:r>
            <a:r>
              <a:rPr lang="en-US" sz="3400" dirty="0"/>
              <a:t>Chicago area</a:t>
            </a:r>
            <a:r>
              <a:rPr lang="el-GR" sz="3400" dirty="0"/>
              <a:t>)</a:t>
            </a:r>
            <a:endParaRPr lang="en-US" sz="3400" dirty="0"/>
          </a:p>
          <a:p>
            <a:pPr marL="0" indent="0">
              <a:lnSpc>
                <a:spcPct val="120000"/>
              </a:lnSpc>
              <a:buNone/>
            </a:pPr>
            <a:r>
              <a:rPr lang="el-GR" sz="3400" dirty="0"/>
              <a:t>Τρέχουσα </a:t>
            </a:r>
            <a:r>
              <a:rPr lang="el-GR" sz="3400" dirty="0">
                <a:solidFill>
                  <a:srgbClr val="C00000"/>
                </a:solidFill>
              </a:rPr>
              <a:t>έκδοση 6.1.1</a:t>
            </a:r>
            <a:r>
              <a:rPr lang="el-GR" sz="3400" dirty="0"/>
              <a:t>,   είναι </a:t>
            </a:r>
            <a:r>
              <a:rPr lang="en-US" sz="3400" dirty="0">
                <a:solidFill>
                  <a:srgbClr val="C00000"/>
                </a:solidFill>
              </a:rPr>
              <a:t>free</a:t>
            </a:r>
            <a:r>
              <a:rPr lang="el-GR" sz="3400" dirty="0">
                <a:solidFill>
                  <a:srgbClr val="C00000"/>
                </a:solidFill>
              </a:rPr>
              <a:t> και </a:t>
            </a:r>
            <a:r>
              <a:rPr lang="en-US" sz="3400" dirty="0">
                <a:solidFill>
                  <a:srgbClr val="C00000"/>
                </a:solidFill>
              </a:rPr>
              <a:t> open source software </a:t>
            </a:r>
            <a:r>
              <a:rPr lang="en-US" sz="3300" dirty="0"/>
              <a:t>under the GPL (GNU General Public License), version 2, </a:t>
            </a:r>
            <a:r>
              <a:rPr lang="el-GR" sz="3300" dirty="0"/>
              <a:t>ή όποιας νεότερης έκδοσης. Διατίθεται και εμπορική έκδοση.</a:t>
            </a:r>
            <a:r>
              <a:rPr lang="en-US" sz="3300" dirty="0"/>
              <a:t> </a:t>
            </a:r>
            <a:r>
              <a:rPr lang="el-GR" sz="3300" dirty="0"/>
              <a:t>Είναι γραμμένη κυρίως σε </a:t>
            </a:r>
            <a:r>
              <a:rPr lang="en-US" sz="3300" dirty="0"/>
              <a:t>Scala, </a:t>
            </a:r>
            <a:r>
              <a:rPr lang="el-GR" sz="3300" dirty="0"/>
              <a:t>με κάποια τμήματα σε </a:t>
            </a:r>
            <a:r>
              <a:rPr lang="en-US" sz="3300" dirty="0"/>
              <a:t>Java. (</a:t>
            </a:r>
            <a:r>
              <a:rPr lang="el-GR" sz="3300" dirty="0"/>
              <a:t>Η </a:t>
            </a:r>
            <a:r>
              <a:rPr lang="en-US" sz="3300" dirty="0"/>
              <a:t>Scala </a:t>
            </a:r>
            <a:r>
              <a:rPr lang="el-GR" sz="3300" dirty="0"/>
              <a:t>είναι πλήρως συμβατή με </a:t>
            </a:r>
            <a:r>
              <a:rPr lang="en-US" sz="3300" dirty="0"/>
              <a:t> Java </a:t>
            </a:r>
            <a:r>
              <a:rPr lang="el-GR" sz="3300" dirty="0"/>
              <a:t>και άλλες </a:t>
            </a:r>
            <a:r>
              <a:rPr lang="en-US" sz="3300" dirty="0"/>
              <a:t>JVM </a:t>
            </a:r>
            <a:r>
              <a:rPr lang="el-GR" sz="3300" dirty="0"/>
              <a:t>γλώσσες</a:t>
            </a:r>
            <a:r>
              <a:rPr lang="en-US" sz="3300" dirty="0"/>
              <a:t>)</a:t>
            </a:r>
          </a:p>
          <a:p>
            <a:pPr marL="0" indent="0">
              <a:lnSpc>
                <a:spcPct val="120000"/>
              </a:lnSpc>
              <a:buNone/>
            </a:pPr>
            <a:endParaRPr lang="el-GR" sz="3400" dirty="0">
              <a:solidFill>
                <a:srgbClr val="C00000"/>
              </a:solidFill>
            </a:endParaRPr>
          </a:p>
          <a:p>
            <a:pPr marL="0" indent="0">
              <a:lnSpc>
                <a:spcPct val="120000"/>
              </a:lnSpc>
              <a:buNone/>
            </a:pPr>
            <a:r>
              <a:rPr lang="el-GR" sz="3600" dirty="0">
                <a:solidFill>
                  <a:srgbClr val="C00000"/>
                </a:solidFill>
              </a:rPr>
              <a:t>Για την ιστορία </a:t>
            </a:r>
            <a:r>
              <a:rPr lang="en-US" sz="3600" dirty="0">
                <a:solidFill>
                  <a:srgbClr val="C00000"/>
                </a:solidFill>
              </a:rPr>
              <a:t>(</a:t>
            </a:r>
            <a:r>
              <a:rPr lang="en-US" sz="3600" dirty="0" err="1">
                <a:solidFill>
                  <a:srgbClr val="C00000"/>
                </a:solidFill>
              </a:rPr>
              <a:t>StarLogo</a:t>
            </a:r>
            <a:r>
              <a:rPr lang="en-US" sz="3600" dirty="0">
                <a:solidFill>
                  <a:srgbClr val="C00000"/>
                </a:solidFill>
              </a:rPr>
              <a:t> </a:t>
            </a:r>
            <a:r>
              <a:rPr lang="en-US" sz="3600" dirty="0">
                <a:solidFill>
                  <a:srgbClr val="C00000"/>
                </a:solidFill>
                <a:sym typeface="Wingdings" panose="05000000000000000000" pitchFamily="2" charset="2"/>
              </a:rPr>
              <a:t> </a:t>
            </a:r>
            <a:r>
              <a:rPr lang="en-US" sz="3600" dirty="0" err="1">
                <a:solidFill>
                  <a:srgbClr val="C00000"/>
                </a:solidFill>
              </a:rPr>
              <a:t>StarLogoTNG</a:t>
            </a:r>
            <a:r>
              <a:rPr lang="en-US" sz="3600" dirty="0">
                <a:solidFill>
                  <a:srgbClr val="C00000"/>
                </a:solidFill>
              </a:rPr>
              <a:t> + NetLogo)</a:t>
            </a:r>
          </a:p>
          <a:p>
            <a:pPr marL="0" indent="0">
              <a:lnSpc>
                <a:spcPct val="120000"/>
              </a:lnSpc>
              <a:buNone/>
            </a:pPr>
            <a:r>
              <a:rPr lang="el-GR" sz="2900" dirty="0"/>
              <a:t>Η </a:t>
            </a:r>
            <a:r>
              <a:rPr lang="en-US" sz="2900" dirty="0" err="1"/>
              <a:t>StarLogo</a:t>
            </a:r>
            <a:r>
              <a:rPr lang="el-GR" sz="2900" dirty="0"/>
              <a:t> ξεκίνησε στο </a:t>
            </a:r>
            <a:r>
              <a:rPr lang="en-US" sz="2900" dirty="0"/>
              <a:t>MIT Media Lab </a:t>
            </a:r>
            <a:r>
              <a:rPr lang="el-GR" sz="2900" dirty="0"/>
              <a:t>το</a:t>
            </a:r>
            <a:r>
              <a:rPr lang="en-US" sz="2900" dirty="0"/>
              <a:t>1989</a:t>
            </a:r>
          </a:p>
          <a:p>
            <a:pPr marL="0" indent="0">
              <a:lnSpc>
                <a:spcPct val="120000"/>
              </a:lnSpc>
              <a:buNone/>
            </a:pPr>
            <a:r>
              <a:rPr lang="el-GR" sz="2900" dirty="0"/>
              <a:t>Επόμενες εκδόσεις αναπτύχθηκαν για </a:t>
            </a:r>
            <a:r>
              <a:rPr lang="en-US" sz="2900" dirty="0"/>
              <a:t>Macintosh: </a:t>
            </a:r>
            <a:r>
              <a:rPr lang="en-US" sz="2900" dirty="0" err="1"/>
              <a:t>MacStarLogo</a:t>
            </a:r>
            <a:r>
              <a:rPr lang="en-US" sz="2900" dirty="0"/>
              <a:t> (1994, MIT) </a:t>
            </a:r>
            <a:r>
              <a:rPr lang="el-GR" sz="2900" dirty="0"/>
              <a:t>και </a:t>
            </a:r>
            <a:r>
              <a:rPr lang="en-US" sz="2900" dirty="0" err="1"/>
              <a:t>StarLogoT</a:t>
            </a:r>
            <a:r>
              <a:rPr lang="en-US" sz="2900" dirty="0"/>
              <a:t> (1997, Tufts)</a:t>
            </a:r>
          </a:p>
          <a:p>
            <a:pPr marL="0" indent="0">
              <a:lnSpc>
                <a:spcPct val="120000"/>
              </a:lnSpc>
              <a:buNone/>
            </a:pPr>
            <a:r>
              <a:rPr lang="el-GR" sz="2900" dirty="0"/>
              <a:t>Οι τρέχοντες διάδοχοι είναι η </a:t>
            </a:r>
            <a:r>
              <a:rPr lang="en-US" sz="2900" dirty="0" err="1"/>
              <a:t>StarLogo</a:t>
            </a:r>
            <a:r>
              <a:rPr lang="en-US" sz="2900" dirty="0"/>
              <a:t> TNG </a:t>
            </a:r>
            <a:r>
              <a:rPr lang="el-GR" sz="2900" dirty="0"/>
              <a:t> και η </a:t>
            </a:r>
            <a:r>
              <a:rPr lang="en-US" sz="2900" dirty="0"/>
              <a:t>NetLogo</a:t>
            </a:r>
            <a:endParaRPr lang="el-GR" sz="2900" dirty="0"/>
          </a:p>
          <a:p>
            <a:pPr>
              <a:lnSpc>
                <a:spcPct val="120000"/>
              </a:lnSpc>
            </a:pPr>
            <a:endParaRPr lang="el-GR" dirty="0"/>
          </a:p>
        </p:txBody>
      </p:sp>
      <p:pic>
        <p:nvPicPr>
          <p:cNvPr id="4" name="Picture 2" descr="NetLogo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31"/>
            <a:ext cx="12226062" cy="163014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Ομάδα 6"/>
          <p:cNvGrpSpPr/>
          <p:nvPr/>
        </p:nvGrpSpPr>
        <p:grpSpPr>
          <a:xfrm>
            <a:off x="4447635" y="-159530"/>
            <a:ext cx="3330790" cy="2086739"/>
            <a:chOff x="4097592" y="-93791"/>
            <a:chExt cx="3330790" cy="2086739"/>
          </a:xfrm>
        </p:grpSpPr>
        <p:pic>
          <p:nvPicPr>
            <p:cNvPr id="12290" name="Picture 2" descr="Σχετική εικόνα"/>
            <p:cNvPicPr>
              <a:picLocks noChangeAspect="1" noChangeArrowheads="1"/>
            </p:cNvPicPr>
            <p:nvPr/>
          </p:nvPicPr>
          <p:blipFill>
            <a:blip r:embed="rId3">
              <a:clrChange>
                <a:clrFrom>
                  <a:srgbClr val="010005"/>
                </a:clrFrom>
                <a:clrTo>
                  <a:srgbClr val="010005">
                    <a:alpha val="0"/>
                  </a:srgbClr>
                </a:clrTo>
              </a:clrChange>
              <a:extLst>
                <a:ext uri="{28A0092B-C50C-407E-A947-70E740481C1C}">
                  <a14:useLocalDpi xmlns:a14="http://schemas.microsoft.com/office/drawing/2010/main" val="0"/>
                </a:ext>
              </a:extLst>
            </a:blip>
            <a:srcRect/>
            <a:stretch>
              <a:fillRect/>
            </a:stretch>
          </p:blipFill>
          <p:spPr bwMode="auto">
            <a:xfrm rot="20731752">
              <a:off x="4097592" y="274415"/>
              <a:ext cx="1990983" cy="1332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Αποτέλεσμα εικόνας για net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23001">
              <a:off x="4285354" y="790056"/>
              <a:ext cx="549089" cy="5490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292" name="Picture 4" descr="Αποτέλεσμα εικόνας για history channel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9332">
              <a:off x="5341643" y="-93791"/>
              <a:ext cx="2086739" cy="2086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7078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NetLogo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95"/>
            <a:ext cx="6184900" cy="82465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Αποτέλεσμα εικόνας για pape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946" y="2686904"/>
            <a:ext cx="931814" cy="10017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Αποτέλεσμα εικόνας για wilensky ur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0101" y="5662112"/>
            <a:ext cx="838230" cy="83823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Αποτέλεσμα εικόνας για wilensky ur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0590" y="5611554"/>
            <a:ext cx="838230" cy="83823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Σχετική εικόν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390" y="3962052"/>
            <a:ext cx="962536" cy="96253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Ομάδα 1"/>
          <p:cNvGrpSpPr/>
          <p:nvPr/>
        </p:nvGrpSpPr>
        <p:grpSpPr>
          <a:xfrm>
            <a:off x="710137" y="2123258"/>
            <a:ext cx="11362378" cy="3725728"/>
            <a:chOff x="632864" y="526278"/>
            <a:chExt cx="11362378" cy="3725728"/>
          </a:xfrm>
        </p:grpSpPr>
        <p:sp>
          <p:nvSpPr>
            <p:cNvPr id="4" name="TextBox 3"/>
            <p:cNvSpPr txBox="1"/>
            <p:nvPr/>
          </p:nvSpPr>
          <p:spPr>
            <a:xfrm>
              <a:off x="632864" y="526278"/>
              <a:ext cx="829073" cy="58477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solidFill>
                    <a:srgbClr val="002060"/>
                  </a:solidFill>
                </a:rPr>
                <a:t>Lisp</a:t>
              </a:r>
              <a:endParaRPr lang="el-GR" dirty="0">
                <a:solidFill>
                  <a:srgbClr val="002060"/>
                </a:solidFill>
              </a:endParaRPr>
            </a:p>
          </p:txBody>
        </p:sp>
        <p:sp>
          <p:nvSpPr>
            <p:cNvPr id="5" name="TextBox 4"/>
            <p:cNvSpPr txBox="1"/>
            <p:nvPr/>
          </p:nvSpPr>
          <p:spPr>
            <a:xfrm>
              <a:off x="1681164" y="1830094"/>
              <a:ext cx="879536" cy="523220"/>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solidFill>
                    <a:srgbClr val="002060"/>
                  </a:solidFill>
                </a:rPr>
                <a:t>Logo</a:t>
              </a:r>
              <a:endParaRPr lang="el-GR" dirty="0">
                <a:solidFill>
                  <a:srgbClr val="002060"/>
                </a:solidFill>
              </a:endParaRPr>
            </a:p>
          </p:txBody>
        </p:sp>
        <p:sp>
          <p:nvSpPr>
            <p:cNvPr id="6" name="TextBox 5"/>
            <p:cNvSpPr txBox="1"/>
            <p:nvPr/>
          </p:nvSpPr>
          <p:spPr>
            <a:xfrm>
              <a:off x="2486482" y="3172272"/>
              <a:ext cx="1425903" cy="46166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solidFill>
                    <a:srgbClr val="002060"/>
                  </a:solidFill>
                </a:rPr>
                <a:t>StarLogo</a:t>
              </a:r>
              <a:endParaRPr lang="el-GR" sz="1400" dirty="0">
                <a:solidFill>
                  <a:srgbClr val="002060"/>
                </a:solidFill>
              </a:endParaRPr>
            </a:p>
          </p:txBody>
        </p:sp>
        <p:sp>
          <p:nvSpPr>
            <p:cNvPr id="7" name="TextBox 6"/>
            <p:cNvSpPr txBox="1"/>
            <p:nvPr/>
          </p:nvSpPr>
          <p:spPr>
            <a:xfrm>
              <a:off x="2486482" y="3667232"/>
              <a:ext cx="1425903" cy="46166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err="1">
                  <a:solidFill>
                    <a:srgbClr val="C00000"/>
                  </a:solidFill>
                </a:rPr>
                <a:t>StarLogoT</a:t>
              </a:r>
              <a:endParaRPr lang="el-GR" sz="1100" dirty="0">
                <a:solidFill>
                  <a:srgbClr val="C00000"/>
                </a:solidFill>
              </a:endParaRPr>
            </a:p>
          </p:txBody>
        </p:sp>
        <p:sp>
          <p:nvSpPr>
            <p:cNvPr id="8" name="TextBox 7"/>
            <p:cNvSpPr txBox="1"/>
            <p:nvPr/>
          </p:nvSpPr>
          <p:spPr>
            <a:xfrm>
              <a:off x="7217775" y="1950442"/>
              <a:ext cx="1887568" cy="46166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err="1">
                  <a:solidFill>
                    <a:srgbClr val="7030A0"/>
                  </a:solidFill>
                </a:rPr>
                <a:t>StarLogo</a:t>
              </a:r>
              <a:r>
                <a:rPr lang="en-US" sz="2400" dirty="0">
                  <a:solidFill>
                    <a:srgbClr val="7030A0"/>
                  </a:solidFill>
                </a:rPr>
                <a:t> TNG</a:t>
              </a:r>
              <a:endParaRPr lang="el-GR" sz="1100" dirty="0">
                <a:solidFill>
                  <a:srgbClr val="7030A0"/>
                </a:solidFill>
              </a:endParaRPr>
            </a:p>
          </p:txBody>
        </p:sp>
        <p:sp>
          <p:nvSpPr>
            <p:cNvPr id="9" name="TextBox 8"/>
            <p:cNvSpPr txBox="1"/>
            <p:nvPr/>
          </p:nvSpPr>
          <p:spPr>
            <a:xfrm>
              <a:off x="7586444" y="3667231"/>
              <a:ext cx="1585499" cy="58477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solidFill>
                    <a:srgbClr val="C00000"/>
                  </a:solidFill>
                </a:rPr>
                <a:t>NetLogo</a:t>
              </a:r>
              <a:endParaRPr lang="el-GR" sz="1400" dirty="0">
                <a:solidFill>
                  <a:srgbClr val="C00000"/>
                </a:solidFill>
              </a:endParaRPr>
            </a:p>
          </p:txBody>
        </p:sp>
        <p:sp>
          <p:nvSpPr>
            <p:cNvPr id="10" name="TextBox 9"/>
            <p:cNvSpPr txBox="1"/>
            <p:nvPr/>
          </p:nvSpPr>
          <p:spPr>
            <a:xfrm>
              <a:off x="9914288" y="1988837"/>
              <a:ext cx="2080954" cy="46166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err="1">
                  <a:solidFill>
                    <a:srgbClr val="7030A0"/>
                  </a:solidFill>
                </a:rPr>
                <a:t>StarLogo</a:t>
              </a:r>
              <a:r>
                <a:rPr lang="en-US" sz="2400" dirty="0">
                  <a:solidFill>
                    <a:srgbClr val="7030A0"/>
                  </a:solidFill>
                </a:rPr>
                <a:t> NOVA</a:t>
              </a:r>
              <a:endParaRPr lang="el-GR" sz="1100" dirty="0">
                <a:solidFill>
                  <a:srgbClr val="7030A0"/>
                </a:solidFill>
              </a:endParaRPr>
            </a:p>
          </p:txBody>
        </p:sp>
        <p:cxnSp>
          <p:nvCxnSpPr>
            <p:cNvPr id="12" name="Ευθύγραμμο βέλος σύνδεσης 11"/>
            <p:cNvCxnSpPr>
              <a:stCxn id="4" idx="2"/>
              <a:endCxn id="5" idx="0"/>
            </p:cNvCxnSpPr>
            <p:nvPr/>
          </p:nvCxnSpPr>
          <p:spPr>
            <a:xfrm>
              <a:off x="1047401" y="1111053"/>
              <a:ext cx="1073531" cy="719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stCxn id="5" idx="3"/>
              <a:endCxn id="6" idx="0"/>
            </p:cNvCxnSpPr>
            <p:nvPr/>
          </p:nvCxnSpPr>
          <p:spPr>
            <a:xfrm>
              <a:off x="2560700" y="2091704"/>
              <a:ext cx="638734" cy="1080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a:endCxn id="8" idx="1"/>
            </p:cNvCxnSpPr>
            <p:nvPr/>
          </p:nvCxnSpPr>
          <p:spPr>
            <a:xfrm flipV="1">
              <a:off x="3978985" y="2181275"/>
              <a:ext cx="3238790" cy="1452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p:cNvCxnSpPr>
              <a:stCxn id="21" idx="3"/>
              <a:endCxn id="9" idx="1"/>
            </p:cNvCxnSpPr>
            <p:nvPr/>
          </p:nvCxnSpPr>
          <p:spPr>
            <a:xfrm>
              <a:off x="6588119" y="3928842"/>
              <a:ext cx="998325" cy="30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Ευθύγραμμο βέλος σύνδεσης 26"/>
            <p:cNvCxnSpPr>
              <a:endCxn id="10" idx="1"/>
            </p:cNvCxnSpPr>
            <p:nvPr/>
          </p:nvCxnSpPr>
          <p:spPr>
            <a:xfrm>
              <a:off x="9171943" y="2219669"/>
              <a:ext cx="7423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2417" y="2822916"/>
              <a:ext cx="1161921" cy="46166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err="1">
                  <a:solidFill>
                    <a:srgbClr val="002060"/>
                  </a:solidFill>
                </a:rPr>
                <a:t>StarLisp</a:t>
              </a:r>
              <a:endParaRPr lang="el-GR" sz="1200" dirty="0">
                <a:solidFill>
                  <a:srgbClr val="002060"/>
                </a:solidFill>
              </a:endParaRPr>
            </a:p>
          </p:txBody>
        </p:sp>
        <p:cxnSp>
          <p:nvCxnSpPr>
            <p:cNvPr id="33" name="Ευθύγραμμο βέλος σύνδεσης 32"/>
            <p:cNvCxnSpPr>
              <a:stCxn id="4" idx="2"/>
              <a:endCxn id="32" idx="0"/>
            </p:cNvCxnSpPr>
            <p:nvPr/>
          </p:nvCxnSpPr>
          <p:spPr>
            <a:xfrm>
              <a:off x="1047401" y="1111053"/>
              <a:ext cx="205977" cy="1711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p:cNvCxnSpPr>
              <a:stCxn id="32" idx="3"/>
            </p:cNvCxnSpPr>
            <p:nvPr/>
          </p:nvCxnSpPr>
          <p:spPr>
            <a:xfrm>
              <a:off x="1834338" y="3053749"/>
              <a:ext cx="698438" cy="613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Ευθύγραμμο βέλος σύνδεσης 48"/>
            <p:cNvCxnSpPr>
              <a:stCxn id="5" idx="3"/>
            </p:cNvCxnSpPr>
            <p:nvPr/>
          </p:nvCxnSpPr>
          <p:spPr>
            <a:xfrm flipV="1">
              <a:off x="2560700" y="1789900"/>
              <a:ext cx="1782155" cy="301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Ευθύγραμμο βέλος σύνδεσης 49"/>
            <p:cNvCxnSpPr/>
            <p:nvPr/>
          </p:nvCxnSpPr>
          <p:spPr>
            <a:xfrm flipV="1">
              <a:off x="2588624" y="1406765"/>
              <a:ext cx="2035614" cy="684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Ευθύγραμμο βέλος σύνδεσης 50"/>
            <p:cNvCxnSpPr>
              <a:stCxn id="5" idx="3"/>
            </p:cNvCxnSpPr>
            <p:nvPr/>
          </p:nvCxnSpPr>
          <p:spPr>
            <a:xfrm flipV="1">
              <a:off x="2560700" y="1002579"/>
              <a:ext cx="1838958" cy="1089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65540" y="3667232"/>
              <a:ext cx="1222579" cy="523220"/>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solidFill>
                    <a:srgbClr val="C00000"/>
                  </a:solidFill>
                </a:rPr>
                <a:t>N-Logo</a:t>
              </a:r>
              <a:endParaRPr lang="el-GR" sz="1400" dirty="0">
                <a:solidFill>
                  <a:srgbClr val="C00000"/>
                </a:solidFill>
              </a:endParaRPr>
            </a:p>
          </p:txBody>
        </p:sp>
        <p:cxnSp>
          <p:nvCxnSpPr>
            <p:cNvPr id="22" name="Ευθύγραμμο βέλος σύνδεσης 21"/>
            <p:cNvCxnSpPr>
              <a:endCxn id="21" idx="1"/>
            </p:cNvCxnSpPr>
            <p:nvPr/>
          </p:nvCxnSpPr>
          <p:spPr>
            <a:xfrm>
              <a:off x="3912385" y="3786389"/>
              <a:ext cx="1453155" cy="142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4" name="Εικόνα 23"/>
          <p:cNvPicPr>
            <a:picLocks noChangeAspect="1"/>
          </p:cNvPicPr>
          <p:nvPr/>
        </p:nvPicPr>
        <p:blipFill rotWithShape="1">
          <a:blip r:embed="rId6">
            <a:clrChange>
              <a:clrFrom>
                <a:srgbClr val="FFFFFF"/>
              </a:clrFrom>
              <a:clrTo>
                <a:srgbClr val="FFFFFF">
                  <a:alpha val="0"/>
                </a:srgbClr>
              </a:clrTo>
            </a:clrChange>
            <a:duotone>
              <a:schemeClr val="accent5">
                <a:shade val="45000"/>
                <a:satMod val="135000"/>
              </a:schemeClr>
              <a:prstClr val="white"/>
            </a:duotone>
          </a:blip>
          <a:srcRect l="16533" t="27322" r="16026" b="15425"/>
          <a:stretch/>
        </p:blipFill>
        <p:spPr>
          <a:xfrm>
            <a:off x="6184900" y="820659"/>
            <a:ext cx="5524572" cy="2636794"/>
          </a:xfrm>
          <a:prstGeom prst="rect">
            <a:avLst/>
          </a:prstGeom>
        </p:spPr>
      </p:pic>
      <p:sp>
        <p:nvSpPr>
          <p:cNvPr id="30" name="Τίτλος 1"/>
          <p:cNvSpPr>
            <a:spLocks noGrp="1"/>
          </p:cNvSpPr>
          <p:nvPr>
            <p:ph type="title"/>
          </p:nvPr>
        </p:nvSpPr>
        <p:spPr>
          <a:xfrm>
            <a:off x="6375507" y="42515"/>
            <a:ext cx="5972510" cy="760248"/>
          </a:xfrm>
        </p:spPr>
        <p:txBody>
          <a:bodyPr/>
          <a:lstStyle/>
          <a:p>
            <a:r>
              <a:rPr lang="el-GR" dirty="0"/>
              <a:t>Από που μας έρχεται</a:t>
            </a:r>
          </a:p>
        </p:txBody>
      </p:sp>
    </p:spTree>
    <p:extLst>
      <p:ext uri="{BB962C8B-B14F-4D97-AF65-F5344CB8AC3E}">
        <p14:creationId xmlns:p14="http://schemas.microsoft.com/office/powerpoint/2010/main" val="3531857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1153510" y="2938684"/>
            <a:ext cx="2425262" cy="1563961"/>
          </a:xfrm>
        </p:spPr>
        <p:txBody>
          <a:bodyPr/>
          <a:lstStyle/>
          <a:p>
            <a:pPr marL="0" indent="0" algn="ctr">
              <a:buNone/>
            </a:pPr>
            <a:r>
              <a:rPr lang="el-GR" dirty="0"/>
              <a:t>Τρέχει σε </a:t>
            </a:r>
            <a:r>
              <a:rPr lang="en-US" dirty="0"/>
              <a:t>Java Virtual Machine (JVM)</a:t>
            </a:r>
            <a:endParaRPr lang="el-GR" dirty="0"/>
          </a:p>
        </p:txBody>
      </p:sp>
      <p:pic>
        <p:nvPicPr>
          <p:cNvPr id="4" name="Εικόνα 3"/>
          <p:cNvPicPr>
            <a:picLocks noChangeAspect="1"/>
          </p:cNvPicPr>
          <p:nvPr/>
        </p:nvPicPr>
        <p:blipFill>
          <a:blip r:embed="rId2"/>
          <a:stretch>
            <a:fillRect/>
          </a:stretch>
        </p:blipFill>
        <p:spPr>
          <a:xfrm>
            <a:off x="4950372" y="365125"/>
            <a:ext cx="6721694" cy="6166991"/>
          </a:xfrm>
          <a:prstGeom prst="rect">
            <a:avLst/>
          </a:prstGeom>
          <a:ln>
            <a:noFill/>
          </a:ln>
          <a:effectLst>
            <a:outerShdw blurRad="292100" dist="139700" dir="2700000" algn="tl" rotWithShape="0">
              <a:srgbClr val="333333">
                <a:alpha val="65000"/>
              </a:srgbClr>
            </a:outerShdw>
          </a:effectLst>
        </p:spPr>
      </p:pic>
      <p:sp>
        <p:nvSpPr>
          <p:cNvPr id="5" name="Δεξιό βέλος 4"/>
          <p:cNvSpPr/>
          <p:nvPr/>
        </p:nvSpPr>
        <p:spPr>
          <a:xfrm>
            <a:off x="3736428" y="3184634"/>
            <a:ext cx="2081048" cy="851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0" y="-19125"/>
            <a:ext cx="4994444" cy="461665"/>
          </a:xfrm>
          <a:prstGeom prst="rect">
            <a:avLst/>
          </a:prstGeom>
        </p:spPr>
        <p:txBody>
          <a:bodyPr wrap="none">
            <a:spAutoFit/>
          </a:bodyPr>
          <a:lstStyle/>
          <a:p>
            <a:r>
              <a:rPr lang="en-US" sz="2400" dirty="0">
                <a:hlinkClick r:id="rId3"/>
              </a:rPr>
              <a:t>https://ccl.northwestern.edu/netlogo/</a:t>
            </a:r>
            <a:endParaRPr lang="el-GR" sz="2400" dirty="0"/>
          </a:p>
        </p:txBody>
      </p:sp>
    </p:spTree>
    <p:extLst>
      <p:ext uri="{BB962C8B-B14F-4D97-AF65-F5344CB8AC3E}">
        <p14:creationId xmlns:p14="http://schemas.microsoft.com/office/powerpoint/2010/main" val="2182542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a:xfrm>
            <a:off x="342900" y="2060944"/>
            <a:ext cx="5892800" cy="4116019"/>
          </a:xfrm>
        </p:spPr>
        <p:txBody>
          <a:bodyPr>
            <a:normAutofit fontScale="92500" lnSpcReduction="10000"/>
          </a:bodyPr>
          <a:lstStyle/>
          <a:p>
            <a:pPr>
              <a:lnSpc>
                <a:spcPct val="110000"/>
              </a:lnSpc>
              <a:buFont typeface="Wingdings" pitchFamily="2" charset="2"/>
              <a:buChar char="Ø"/>
            </a:pPr>
            <a:r>
              <a:rPr lang="el-GR" dirty="0">
                <a:latin typeface="Calibri" pitchFamily="34" charset="0"/>
              </a:rPr>
              <a:t>Πρόκειται για ένα </a:t>
            </a:r>
            <a:r>
              <a:rPr lang="el-GR" dirty="0">
                <a:solidFill>
                  <a:srgbClr val="C00000"/>
                </a:solidFill>
                <a:latin typeface="Calibri" pitchFamily="34" charset="0"/>
              </a:rPr>
              <a:t>περιβάλλον προγραμματισμού </a:t>
            </a:r>
            <a:r>
              <a:rPr lang="el-GR" dirty="0">
                <a:latin typeface="Calibri" pitchFamily="34" charset="0"/>
              </a:rPr>
              <a:t>και παράλληλα ένα </a:t>
            </a:r>
            <a:r>
              <a:rPr lang="el-GR" dirty="0">
                <a:solidFill>
                  <a:srgbClr val="C00000"/>
                </a:solidFill>
                <a:latin typeface="Calibri" pitchFamily="34" charset="0"/>
              </a:rPr>
              <a:t>περιβάλλον προσομοιώσεων </a:t>
            </a:r>
            <a:r>
              <a:rPr lang="el-GR" dirty="0">
                <a:latin typeface="Calibri" pitchFamily="34" charset="0"/>
              </a:rPr>
              <a:t>φυσικών και κοινωνικών φαινομένων </a:t>
            </a:r>
          </a:p>
          <a:p>
            <a:pPr>
              <a:lnSpc>
                <a:spcPct val="110000"/>
              </a:lnSpc>
              <a:buFont typeface="Wingdings" pitchFamily="2" charset="2"/>
              <a:buChar char="Ø"/>
            </a:pPr>
            <a:r>
              <a:rPr lang="el-GR" dirty="0"/>
              <a:t>Υποστηρίζει χρήση </a:t>
            </a:r>
            <a:r>
              <a:rPr lang="en-US" dirty="0"/>
              <a:t>Logo-like</a:t>
            </a:r>
            <a:r>
              <a:rPr lang="el-GR" dirty="0"/>
              <a:t> γλώσσας προγραμματισμού (</a:t>
            </a:r>
            <a:r>
              <a:rPr lang="en-US" dirty="0"/>
              <a:t>NetLogo</a:t>
            </a:r>
            <a:r>
              <a:rPr lang="el-GR" dirty="0"/>
              <a:t>) </a:t>
            </a:r>
          </a:p>
          <a:p>
            <a:pPr>
              <a:lnSpc>
                <a:spcPct val="110000"/>
              </a:lnSpc>
              <a:buFont typeface="Wingdings" pitchFamily="2" charset="2"/>
              <a:buChar char="Ø"/>
            </a:pPr>
            <a:r>
              <a:rPr lang="el-GR" dirty="0">
                <a:latin typeface="Calibri" pitchFamily="34" charset="0"/>
              </a:rPr>
              <a:t>Το περιβάλλον είναι κατάλληλο για </a:t>
            </a:r>
            <a:r>
              <a:rPr lang="el-GR" dirty="0" err="1">
                <a:solidFill>
                  <a:srgbClr val="C00000"/>
                </a:solidFill>
                <a:latin typeface="Calibri" pitchFamily="34" charset="0"/>
              </a:rPr>
              <a:t>μοντελοποίηση</a:t>
            </a:r>
            <a:r>
              <a:rPr lang="el-GR" dirty="0">
                <a:solidFill>
                  <a:srgbClr val="C00000"/>
                </a:solidFill>
                <a:latin typeface="Calibri" pitchFamily="34" charset="0"/>
              </a:rPr>
              <a:t> </a:t>
            </a:r>
            <a:r>
              <a:rPr lang="el-GR" dirty="0">
                <a:latin typeface="Calibri" pitchFamily="34" charset="0"/>
              </a:rPr>
              <a:t>σύνθετων φαινομένων τα οποία εξελίσσονται στο χρόνο. </a:t>
            </a:r>
          </a:p>
          <a:p>
            <a:pPr>
              <a:lnSpc>
                <a:spcPct val="110000"/>
              </a:lnSpc>
            </a:pPr>
            <a:endParaRPr lang="el-GR" dirty="0"/>
          </a:p>
        </p:txBody>
      </p:sp>
      <p:pic>
        <p:nvPicPr>
          <p:cNvPr id="11" name="Picture 2" descr="NetLogo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31"/>
            <a:ext cx="12226062" cy="1630143"/>
          </a:xfrm>
          <a:prstGeom prst="rect">
            <a:avLst/>
          </a:prstGeom>
          <a:noFill/>
          <a:extLst>
            <a:ext uri="{909E8E84-426E-40DD-AFC4-6F175D3DCCD1}">
              <a14:hiddenFill xmlns:a14="http://schemas.microsoft.com/office/drawing/2010/main">
                <a:solidFill>
                  <a:srgbClr val="FFFFFF"/>
                </a:solidFill>
              </a14:hiddenFill>
            </a:ext>
          </a:extLst>
        </p:spPr>
      </p:pic>
      <p:pic>
        <p:nvPicPr>
          <p:cNvPr id="12" name="Εικόνα 11"/>
          <p:cNvPicPr>
            <a:picLocks noChangeAspect="1"/>
          </p:cNvPicPr>
          <p:nvPr/>
        </p:nvPicPr>
        <p:blipFill>
          <a:blip r:embed="rId3">
            <a:clrChange>
              <a:clrFrom>
                <a:srgbClr val="FFFFFF"/>
              </a:clrFrom>
              <a:clrTo>
                <a:srgbClr val="FFFFFF">
                  <a:alpha val="0"/>
                </a:srgbClr>
              </a:clrTo>
            </a:clrChange>
          </a:blip>
          <a:stretch>
            <a:fillRect/>
          </a:stretch>
        </p:blipFill>
        <p:spPr>
          <a:xfrm>
            <a:off x="6409977" y="2478964"/>
            <a:ext cx="5782023" cy="3553535"/>
          </a:xfrm>
          <a:prstGeom prst="rect">
            <a:avLst/>
          </a:prstGeom>
        </p:spPr>
      </p:pic>
    </p:spTree>
    <p:extLst>
      <p:ext uri="{BB962C8B-B14F-4D97-AF65-F5344CB8AC3E}">
        <p14:creationId xmlns:p14="http://schemas.microsoft.com/office/powerpoint/2010/main" val="3535647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3779" y="239001"/>
            <a:ext cx="11761075" cy="653681"/>
          </a:xfrm>
        </p:spPr>
        <p:txBody>
          <a:bodyPr>
            <a:normAutofit fontScale="90000"/>
          </a:bodyPr>
          <a:lstStyle/>
          <a:p>
            <a:r>
              <a:rPr lang="el-GR" dirty="0"/>
              <a:t>Τεκμηρίωση, κοινότητα χρηστών, </a:t>
            </a:r>
            <a:r>
              <a:rPr lang="en-US" dirty="0"/>
              <a:t>extra </a:t>
            </a:r>
            <a:r>
              <a:rPr lang="el-GR" dirty="0"/>
              <a:t>εργαλεία…</a:t>
            </a: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283779" y="1018810"/>
            <a:ext cx="9616966" cy="4573305"/>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a:stretch>
            <a:fillRect/>
          </a:stretch>
        </p:blipFill>
        <p:spPr>
          <a:xfrm>
            <a:off x="4966138" y="2036498"/>
            <a:ext cx="6942083" cy="4635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5552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28184"/>
            <a:ext cx="10515600" cy="986618"/>
          </a:xfrm>
        </p:spPr>
        <p:txBody>
          <a:bodyPr/>
          <a:lstStyle/>
          <a:p>
            <a:pPr algn="ctr"/>
            <a:r>
              <a:rPr lang="el-GR" dirty="0"/>
              <a:t>Γενική ιδέα χειρισμού</a:t>
            </a:r>
          </a:p>
        </p:txBody>
      </p:sp>
      <p:sp>
        <p:nvSpPr>
          <p:cNvPr id="3" name="Θέση περιεχομένου 2"/>
          <p:cNvSpPr>
            <a:spLocks noGrp="1"/>
          </p:cNvSpPr>
          <p:nvPr>
            <p:ph idx="1"/>
          </p:nvPr>
        </p:nvSpPr>
        <p:spPr/>
        <p:txBody>
          <a:bodyPr/>
          <a:lstStyle/>
          <a:p>
            <a:endParaRPr lang="el-GR"/>
          </a:p>
        </p:txBody>
      </p:sp>
      <p:pic>
        <p:nvPicPr>
          <p:cNvPr id="5122" name="Picture 2" descr="Αποτέλεσμα εικόνας για netlogo animate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0537" y="1351743"/>
            <a:ext cx="8770926" cy="529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01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NetLogo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31"/>
            <a:ext cx="12226062" cy="1630143"/>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a:stretch>
            <a:fillRect/>
          </a:stretch>
        </p:blipFill>
        <p:spPr>
          <a:xfrm>
            <a:off x="4637923" y="0"/>
            <a:ext cx="6734175" cy="6829425"/>
          </a:xfrm>
          <a:prstGeom prst="rect">
            <a:avLst/>
          </a:prstGeom>
        </p:spPr>
      </p:pic>
      <p:pic>
        <p:nvPicPr>
          <p:cNvPr id="5" name="Εικόνα 4"/>
          <p:cNvPicPr>
            <a:picLocks noChangeAspect="1"/>
          </p:cNvPicPr>
          <p:nvPr/>
        </p:nvPicPr>
        <p:blipFill>
          <a:blip r:embed="rId4"/>
          <a:stretch>
            <a:fillRect/>
          </a:stretch>
        </p:blipFill>
        <p:spPr>
          <a:xfrm>
            <a:off x="2926439" y="912993"/>
            <a:ext cx="4020823" cy="1416139"/>
          </a:xfrm>
          <a:prstGeom prst="rect">
            <a:avLst/>
          </a:prstGeom>
          <a:ln w="28575">
            <a:solidFill>
              <a:srgbClr val="FF0000"/>
            </a:solidFill>
          </a:ln>
        </p:spPr>
      </p:pic>
      <p:sp>
        <p:nvSpPr>
          <p:cNvPr id="6" name="Ορθογώνιο 5"/>
          <p:cNvSpPr/>
          <p:nvPr/>
        </p:nvSpPr>
        <p:spPr>
          <a:xfrm>
            <a:off x="4726664" y="415233"/>
            <a:ext cx="1496767" cy="497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Θέση περιεχομένου 1"/>
          <p:cNvSpPr>
            <a:spLocks noGrp="1"/>
          </p:cNvSpPr>
          <p:nvPr>
            <p:ph idx="1"/>
          </p:nvPr>
        </p:nvSpPr>
        <p:spPr/>
        <p:txBody>
          <a:bodyPr/>
          <a:lstStyle/>
          <a:p>
            <a:endParaRPr lang="el-GR" dirty="0"/>
          </a:p>
        </p:txBody>
      </p:sp>
      <p:sp>
        <p:nvSpPr>
          <p:cNvPr id="9" name="Θέση περιεχομένου 10"/>
          <p:cNvSpPr txBox="1">
            <a:spLocks/>
          </p:cNvSpPr>
          <p:nvPr/>
        </p:nvSpPr>
        <p:spPr>
          <a:xfrm>
            <a:off x="327711" y="5948949"/>
            <a:ext cx="3633495" cy="675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sz="3600">
                <a:solidFill>
                  <a:srgbClr val="C00000"/>
                </a:solidFill>
              </a:rPr>
              <a:t>Οργάνωση</a:t>
            </a:r>
            <a:endParaRPr lang="el-GR" dirty="0">
              <a:solidFill>
                <a:srgbClr val="C00000"/>
              </a:solidFill>
            </a:endParaRPr>
          </a:p>
        </p:txBody>
      </p:sp>
    </p:spTree>
    <p:extLst>
      <p:ext uri="{BB962C8B-B14F-4D97-AF65-F5344CB8AC3E}">
        <p14:creationId xmlns:p14="http://schemas.microsoft.com/office/powerpoint/2010/main" val="32633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515154" y="1030310"/>
            <a:ext cx="5267459" cy="5628068"/>
          </a:xfrm>
        </p:spPr>
        <p:txBody>
          <a:bodyPr>
            <a:normAutofit fontScale="92500" lnSpcReduction="20000"/>
          </a:bodyPr>
          <a:lstStyle/>
          <a:p>
            <a:pPr lvl="1">
              <a:lnSpc>
                <a:spcPct val="120000"/>
              </a:lnSpc>
              <a:buFont typeface="Wingdings" pitchFamily="2" charset="2"/>
              <a:buChar char="§"/>
            </a:pPr>
            <a:r>
              <a:rPr lang="el-GR" dirty="0"/>
              <a:t>Αριστοτέλης </a:t>
            </a:r>
            <a:r>
              <a:rPr lang="el-GR" dirty="0" err="1"/>
              <a:t>Γκιόλμας</a:t>
            </a:r>
            <a:r>
              <a:rPr lang="el-GR" dirty="0"/>
              <a:t>, Φυσικός, (Δρ.),  ΕΔΙΠ ΠΤΔΕ/ΕΚΠΑ </a:t>
            </a:r>
          </a:p>
          <a:p>
            <a:pPr lvl="1">
              <a:lnSpc>
                <a:spcPct val="120000"/>
              </a:lnSpc>
              <a:buFont typeface="Wingdings" pitchFamily="2" charset="2"/>
              <a:buChar char="§"/>
            </a:pPr>
            <a:r>
              <a:rPr lang="el-GR" dirty="0"/>
              <a:t>Άνθιμος Χαλκίδης, Φυσικός εκπαιδευτικός Πληροφορικής (Δρ.)</a:t>
            </a:r>
            <a:endParaRPr lang="en-US" dirty="0"/>
          </a:p>
          <a:p>
            <a:pPr lvl="1">
              <a:lnSpc>
                <a:spcPct val="120000"/>
              </a:lnSpc>
              <a:buFont typeface="Wingdings" pitchFamily="2" charset="2"/>
              <a:buChar char="§"/>
            </a:pPr>
            <a:r>
              <a:rPr lang="el-GR" dirty="0" err="1"/>
              <a:t>Αρτεμησία</a:t>
            </a:r>
            <a:r>
              <a:rPr lang="el-GR" dirty="0"/>
              <a:t> </a:t>
            </a:r>
            <a:r>
              <a:rPr lang="el-GR" dirty="0" err="1"/>
              <a:t>Στούμπα</a:t>
            </a:r>
            <a:r>
              <a:rPr lang="el-GR" dirty="0"/>
              <a:t>, Χημικός &amp; εκπαιδευτικός Πληροφορικής (Δρ.)</a:t>
            </a:r>
            <a:endParaRPr lang="en-US" dirty="0"/>
          </a:p>
          <a:p>
            <a:pPr lvl="1">
              <a:lnSpc>
                <a:spcPct val="120000"/>
              </a:lnSpc>
              <a:buFont typeface="Wingdings" pitchFamily="2" charset="2"/>
              <a:buChar char="§"/>
            </a:pPr>
            <a:r>
              <a:rPr lang="el-GR" dirty="0"/>
              <a:t>Κώστας Καραμάνος, Φυσικός, ερευνητής (Δρ.)</a:t>
            </a:r>
            <a:endParaRPr lang="en-US" dirty="0"/>
          </a:p>
          <a:p>
            <a:pPr lvl="1">
              <a:lnSpc>
                <a:spcPct val="120000"/>
              </a:lnSpc>
              <a:buFont typeface="Wingdings" pitchFamily="2" charset="2"/>
              <a:buChar char="§"/>
            </a:pPr>
            <a:r>
              <a:rPr lang="el-GR" dirty="0"/>
              <a:t>Παναγιώτης Λάζος, Φυσικός (υπ. Δρ.)</a:t>
            </a:r>
          </a:p>
          <a:p>
            <a:pPr lvl="1">
              <a:lnSpc>
                <a:spcPct val="120000"/>
              </a:lnSpc>
              <a:buFont typeface="Wingdings" pitchFamily="2" charset="2"/>
              <a:buChar char="§"/>
            </a:pPr>
            <a:r>
              <a:rPr lang="el-GR" dirty="0"/>
              <a:t>Βασίλης Μιχαλόπουλος, Φυσικός</a:t>
            </a:r>
          </a:p>
          <a:p>
            <a:pPr lvl="1">
              <a:lnSpc>
                <a:spcPct val="120000"/>
              </a:lnSpc>
              <a:buFont typeface="Wingdings" pitchFamily="2" charset="2"/>
              <a:buChar char="§"/>
            </a:pPr>
            <a:r>
              <a:rPr lang="el-GR" dirty="0"/>
              <a:t>Γιώργος </a:t>
            </a:r>
            <a:r>
              <a:rPr lang="el-GR" dirty="0" err="1"/>
              <a:t>Μοριανόπουλος</a:t>
            </a:r>
            <a:r>
              <a:rPr lang="el-GR" dirty="0"/>
              <a:t>, Φυσικός </a:t>
            </a:r>
            <a:r>
              <a:rPr lang="el-GR"/>
              <a:t>και Δάσκαλος</a:t>
            </a:r>
            <a:endParaRPr lang="el-GR" dirty="0"/>
          </a:p>
          <a:p>
            <a:pPr lvl="1">
              <a:lnSpc>
                <a:spcPct val="120000"/>
              </a:lnSpc>
              <a:buNone/>
            </a:pPr>
            <a:br>
              <a:rPr lang="el-GR" dirty="0"/>
            </a:br>
            <a:r>
              <a:rPr lang="el-GR" dirty="0"/>
              <a:t>	</a:t>
            </a:r>
          </a:p>
        </p:txBody>
      </p:sp>
      <p:sp>
        <p:nvSpPr>
          <p:cNvPr id="3" name="1 - Θέση περιεχομένου"/>
          <p:cNvSpPr txBox="1">
            <a:spLocks/>
          </p:cNvSpPr>
          <p:nvPr/>
        </p:nvSpPr>
        <p:spPr>
          <a:xfrm>
            <a:off x="5589431" y="1030310"/>
            <a:ext cx="6246254" cy="5628068"/>
          </a:xfrm>
          <a:prstGeom prst="rect">
            <a:avLst/>
          </a:prstGeom>
        </p:spPr>
        <p:txBody>
          <a:bodyPr vert="horz" lIns="91440" tIns="45720" rIns="91440" bIns="45720" rtlCol="0">
            <a:normAutofit fontScale="77500" lnSpcReduction="20000"/>
          </a:bodyPr>
          <a:lstStyle>
            <a:lvl1pPr indent="0">
              <a:lnSpc>
                <a:spcPct val="120000"/>
              </a:lnSpc>
              <a:spcBef>
                <a:spcPts val="1000"/>
              </a:spcBef>
              <a:buFont typeface="Arial" panose="020B0604020202020204" pitchFamily="34" charset="0"/>
              <a:buNone/>
              <a:defRPr sz="3000" b="1">
                <a:solidFill>
                  <a:schemeClr val="tx2">
                    <a:lumMod val="50000"/>
                  </a:schemeClr>
                </a:solidFill>
                <a:effectLst>
                  <a:outerShdw blurRad="38100" dist="38100" dir="2700000" algn="tl">
                    <a:srgbClr val="000000">
                      <a:alpha val="43137"/>
                    </a:srgbClr>
                  </a:outerShdw>
                </a:effectLst>
              </a:defRPr>
            </a:lvl1pPr>
            <a:lvl2pPr marL="685800" lvl="1" indent="-228600">
              <a:lnSpc>
                <a:spcPct val="120000"/>
              </a:lnSpc>
              <a:spcBef>
                <a:spcPts val="500"/>
              </a:spcBef>
              <a:buFont typeface="Wingdings" pitchFamily="2" charset="2"/>
              <a:buChar char="§"/>
              <a:defRPr sz="2800">
                <a:solidFill>
                  <a:schemeClr val="tx2">
                    <a:lumMod val="50000"/>
                  </a:schemeClr>
                </a:solidFill>
              </a:defRPr>
            </a:lvl2pPr>
            <a:lvl3pPr marL="1143000" indent="-228600">
              <a:lnSpc>
                <a:spcPct val="90000"/>
              </a:lnSpc>
              <a:spcBef>
                <a:spcPts val="500"/>
              </a:spcBef>
              <a:buFont typeface="Arial" panose="020B0604020202020204" pitchFamily="34" charset="0"/>
              <a:buChar char="•"/>
              <a:defRPr sz="2000">
                <a:solidFill>
                  <a:schemeClr val="tx2">
                    <a:lumMod val="50000"/>
                  </a:schemeClr>
                </a:solidFill>
              </a:defRPr>
            </a:lvl3pPr>
            <a:lvl4pPr marL="1600200" indent="-228600">
              <a:lnSpc>
                <a:spcPct val="90000"/>
              </a:lnSpc>
              <a:spcBef>
                <a:spcPts val="500"/>
              </a:spcBef>
              <a:buFont typeface="Arial" panose="020B0604020202020204" pitchFamily="34" charset="0"/>
              <a:buChar char="•"/>
              <a:defRPr>
                <a:solidFill>
                  <a:schemeClr val="tx2">
                    <a:lumMod val="50000"/>
                  </a:schemeClr>
                </a:solidFill>
              </a:defRPr>
            </a:lvl4pPr>
            <a:lvl5pPr marL="2057400" indent="-228600">
              <a:lnSpc>
                <a:spcPct val="90000"/>
              </a:lnSpc>
              <a:spcBef>
                <a:spcPts val="500"/>
              </a:spcBef>
              <a:buFont typeface="Arial" panose="020B0604020202020204" pitchFamily="34" charset="0"/>
              <a:buChar char="•"/>
              <a:defRPr>
                <a:solidFill>
                  <a:schemeClr val="tx2">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US" dirty="0"/>
              <a:t>John </a:t>
            </a:r>
            <a:r>
              <a:rPr lang="en-US" dirty="0" err="1"/>
              <a:t>Balwit</a:t>
            </a:r>
            <a:r>
              <a:rPr lang="en-US" dirty="0"/>
              <a:t>, </a:t>
            </a:r>
            <a:r>
              <a:rPr lang="el-GR" dirty="0"/>
              <a:t>Φυσικός και προγραμματιστής, </a:t>
            </a:r>
            <a:r>
              <a:rPr lang="en-US" dirty="0"/>
              <a:t>Portland State University.</a:t>
            </a:r>
            <a:endParaRPr lang="el-GR" dirty="0"/>
          </a:p>
          <a:p>
            <a:pPr lvl="1"/>
            <a:r>
              <a:rPr lang="el-GR" dirty="0"/>
              <a:t>Μαρία Παπακωνσταντίνου, προγραμματίστρια Η/Υ (Πανεπιστήμιο Πειραιώς)</a:t>
            </a:r>
          </a:p>
          <a:p>
            <a:pPr lvl="1"/>
            <a:r>
              <a:rPr lang="en-US" dirty="0"/>
              <a:t>Zafar Iqbal </a:t>
            </a:r>
            <a:r>
              <a:rPr lang="el-GR" dirty="0"/>
              <a:t>προγραμματιστής Η/Υ και μηχανικός λογισμικού (Ιδιωτικός τομέας)</a:t>
            </a:r>
          </a:p>
          <a:p>
            <a:pPr lvl="1"/>
            <a:r>
              <a:rPr lang="el-GR" dirty="0"/>
              <a:t>Ειρήνη </a:t>
            </a:r>
            <a:r>
              <a:rPr lang="el-GR" dirty="0" err="1"/>
              <a:t>Χατζαρά</a:t>
            </a:r>
            <a:r>
              <a:rPr lang="el-GR" dirty="0"/>
              <a:t>, Φυσικός</a:t>
            </a:r>
          </a:p>
          <a:p>
            <a:pPr lvl="1"/>
            <a:r>
              <a:rPr lang="el-GR" dirty="0"/>
              <a:t>Δήμητρα - Ευθυμία Νταλούκα, Παιδαγωγός</a:t>
            </a:r>
          </a:p>
          <a:p>
            <a:pPr lvl="1"/>
            <a:r>
              <a:rPr lang="el-GR" dirty="0"/>
              <a:t>Ελένη-Μαρία </a:t>
            </a:r>
            <a:r>
              <a:rPr lang="el-GR" dirty="0" err="1"/>
              <a:t>Βαλκάνου</a:t>
            </a:r>
            <a:r>
              <a:rPr lang="el-GR" dirty="0"/>
              <a:t>, </a:t>
            </a:r>
            <a:r>
              <a:rPr lang="el-GR" dirty="0" err="1"/>
              <a:t>Φοιτ</a:t>
            </a:r>
            <a:r>
              <a:rPr lang="el-GR" dirty="0"/>
              <a:t>. Παιδαγωγός</a:t>
            </a:r>
          </a:p>
          <a:p>
            <a:pPr lvl="1"/>
            <a:endParaRPr lang="el-GR" dirty="0"/>
          </a:p>
          <a:p>
            <a:pPr lvl="1"/>
            <a:r>
              <a:rPr lang="el-GR" dirty="0"/>
              <a:t>Κωνσταντίνος Σκορδούλης, Καθηγητής ΕΚΠΑ</a:t>
            </a:r>
          </a:p>
        </p:txBody>
      </p:sp>
      <p:sp>
        <p:nvSpPr>
          <p:cNvPr id="4" name="TextBox 3"/>
          <p:cNvSpPr txBox="1"/>
          <p:nvPr/>
        </p:nvSpPr>
        <p:spPr>
          <a:xfrm>
            <a:off x="1107583" y="291646"/>
            <a:ext cx="2875980" cy="738664"/>
          </a:xfrm>
          <a:prstGeom prst="rect">
            <a:avLst/>
          </a:prstGeom>
          <a:noFill/>
        </p:spPr>
        <p:txBody>
          <a:bodyPr wrap="none" rtlCol="0">
            <a:spAutoFit/>
          </a:bodyPr>
          <a:lstStyle/>
          <a:p>
            <a:r>
              <a:rPr lang="el-GR" sz="2400" b="1" dirty="0">
                <a:solidFill>
                  <a:srgbClr val="800000"/>
                </a:solidFill>
                <a:effectLst>
                  <a:outerShdw blurRad="38100" dist="38100" dir="2700000" algn="tl">
                    <a:srgbClr val="000000">
                      <a:alpha val="43137"/>
                    </a:srgbClr>
                  </a:outerShdw>
                </a:effectLst>
              </a:rPr>
              <a:t>Τα μέλη της Ομάδας</a:t>
            </a:r>
            <a:r>
              <a:rPr lang="el-GR" sz="2400" dirty="0">
                <a:solidFill>
                  <a:srgbClr val="800000"/>
                </a:solidFill>
              </a:rPr>
              <a:t>:</a:t>
            </a:r>
          </a:p>
          <a:p>
            <a:endParaRPr lang="el-GR" dirty="0"/>
          </a:p>
        </p:txBody>
      </p:sp>
    </p:spTree>
    <p:extLst>
      <p:ext uri="{BB962C8B-B14F-4D97-AF65-F5344CB8AC3E}">
        <p14:creationId xmlns:p14="http://schemas.microsoft.com/office/powerpoint/2010/main" val="2276556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5" name="Εικόνα 4"/>
          <p:cNvPicPr>
            <a:picLocks noChangeAspect="1"/>
          </p:cNvPicPr>
          <p:nvPr/>
        </p:nvPicPr>
        <p:blipFill rotWithShape="1">
          <a:blip r:embed="rId2"/>
          <a:srcRect t="13283" b="21962"/>
          <a:stretch/>
        </p:blipFill>
        <p:spPr>
          <a:xfrm>
            <a:off x="4330909" y="-2117"/>
            <a:ext cx="3530181" cy="805129"/>
          </a:xfrm>
          <a:prstGeom prst="rect">
            <a:avLst/>
          </a:prstGeom>
          <a:ln w="28575">
            <a:noFill/>
          </a:ln>
        </p:spPr>
      </p:pic>
      <p:grpSp>
        <p:nvGrpSpPr>
          <p:cNvPr id="18" name="Ομάδα 17"/>
          <p:cNvGrpSpPr/>
          <p:nvPr/>
        </p:nvGrpSpPr>
        <p:grpSpPr>
          <a:xfrm>
            <a:off x="58537" y="165070"/>
            <a:ext cx="5814704" cy="4162231"/>
            <a:chOff x="58537" y="165070"/>
            <a:chExt cx="5814704" cy="4162231"/>
          </a:xfrm>
        </p:grpSpPr>
        <p:pic>
          <p:nvPicPr>
            <p:cNvPr id="7" name="Εικόνα 6"/>
            <p:cNvPicPr>
              <a:picLocks noChangeAspect="1"/>
            </p:cNvPicPr>
            <p:nvPr/>
          </p:nvPicPr>
          <p:blipFill>
            <a:blip r:embed="rId3"/>
            <a:stretch>
              <a:fillRect/>
            </a:stretch>
          </p:blipFill>
          <p:spPr>
            <a:xfrm>
              <a:off x="58537" y="633021"/>
              <a:ext cx="5814704" cy="3694280"/>
            </a:xfrm>
            <a:prstGeom prst="rect">
              <a:avLst/>
            </a:prstGeom>
            <a:ln w="28575">
              <a:solidFill>
                <a:schemeClr val="accent6">
                  <a:lumMod val="75000"/>
                </a:schemeClr>
              </a:solidFill>
            </a:ln>
          </p:spPr>
        </p:pic>
        <p:sp>
          <p:nvSpPr>
            <p:cNvPr id="12" name="TextBox 11"/>
            <p:cNvSpPr txBox="1"/>
            <p:nvPr/>
          </p:nvSpPr>
          <p:spPr>
            <a:xfrm>
              <a:off x="327712" y="165070"/>
              <a:ext cx="3296991" cy="400110"/>
            </a:xfrm>
            <a:prstGeom prst="rect">
              <a:avLst/>
            </a:prstGeom>
            <a:solidFill>
              <a:srgbClr val="FFFFCC"/>
            </a:solidFill>
            <a:ln>
              <a:solidFill>
                <a:schemeClr val="accent6">
                  <a:lumMod val="75000"/>
                </a:schemeClr>
              </a:solidFill>
            </a:ln>
          </p:spPr>
          <p:txBody>
            <a:bodyPr wrap="square" rtlCol="0">
              <a:spAutoFit/>
            </a:bodyPr>
            <a:lstStyle/>
            <a:p>
              <a:pPr algn="ctr"/>
              <a:r>
                <a:rPr lang="el-GR" sz="2000" dirty="0">
                  <a:solidFill>
                    <a:srgbClr val="C00000"/>
                  </a:solidFill>
                </a:rPr>
                <a:t>Περιβάλλον εκτέλεσης</a:t>
              </a:r>
            </a:p>
          </p:txBody>
        </p:sp>
        <p:sp>
          <p:nvSpPr>
            <p:cNvPr id="4" name="Δεξιό βέλος 3"/>
            <p:cNvSpPr/>
            <p:nvPr/>
          </p:nvSpPr>
          <p:spPr>
            <a:xfrm rot="10346741">
              <a:off x="3351859" y="365126"/>
              <a:ext cx="1223492" cy="267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6" name="Ομάδα 5"/>
          <p:cNvGrpSpPr/>
          <p:nvPr/>
        </p:nvGrpSpPr>
        <p:grpSpPr>
          <a:xfrm>
            <a:off x="2833295" y="548212"/>
            <a:ext cx="5425374" cy="6238957"/>
            <a:chOff x="2833295" y="251995"/>
            <a:chExt cx="5425374" cy="6238957"/>
          </a:xfrm>
        </p:grpSpPr>
        <p:pic>
          <p:nvPicPr>
            <p:cNvPr id="9" name="Εικόνα 8"/>
            <p:cNvPicPr>
              <a:picLocks noChangeAspect="1"/>
            </p:cNvPicPr>
            <p:nvPr/>
          </p:nvPicPr>
          <p:blipFill>
            <a:blip r:embed="rId4"/>
            <a:stretch>
              <a:fillRect/>
            </a:stretch>
          </p:blipFill>
          <p:spPr>
            <a:xfrm>
              <a:off x="2833295" y="1026458"/>
              <a:ext cx="2952542" cy="4535789"/>
            </a:xfrm>
            <a:prstGeom prst="rect">
              <a:avLst/>
            </a:prstGeom>
            <a:ln w="28575">
              <a:solidFill>
                <a:schemeClr val="accent1">
                  <a:lumMod val="50000"/>
                </a:schemeClr>
              </a:solidFill>
            </a:ln>
          </p:spPr>
        </p:pic>
        <p:pic>
          <p:nvPicPr>
            <p:cNvPr id="10" name="Εικόνα 9"/>
            <p:cNvPicPr>
              <a:picLocks noChangeAspect="1"/>
            </p:cNvPicPr>
            <p:nvPr/>
          </p:nvPicPr>
          <p:blipFill>
            <a:blip r:embed="rId5"/>
            <a:stretch>
              <a:fillRect/>
            </a:stretch>
          </p:blipFill>
          <p:spPr>
            <a:xfrm>
              <a:off x="4171434" y="1930490"/>
              <a:ext cx="2749096" cy="3939115"/>
            </a:xfrm>
            <a:prstGeom prst="rect">
              <a:avLst/>
            </a:prstGeom>
            <a:ln w="28575">
              <a:solidFill>
                <a:schemeClr val="accent1">
                  <a:lumMod val="50000"/>
                </a:schemeClr>
              </a:solidFill>
            </a:ln>
          </p:spPr>
        </p:pic>
        <p:pic>
          <p:nvPicPr>
            <p:cNvPr id="11" name="Εικόνα 10"/>
            <p:cNvPicPr>
              <a:picLocks noChangeAspect="1"/>
            </p:cNvPicPr>
            <p:nvPr/>
          </p:nvPicPr>
          <p:blipFill rotWithShape="1">
            <a:blip r:embed="rId6"/>
            <a:srcRect b="3674"/>
            <a:stretch/>
          </p:blipFill>
          <p:spPr>
            <a:xfrm>
              <a:off x="5857815" y="2390259"/>
              <a:ext cx="2400854" cy="4100693"/>
            </a:xfrm>
            <a:prstGeom prst="rect">
              <a:avLst/>
            </a:prstGeom>
            <a:ln w="28575">
              <a:solidFill>
                <a:schemeClr val="accent1">
                  <a:lumMod val="50000"/>
                </a:schemeClr>
              </a:solidFill>
            </a:ln>
          </p:spPr>
        </p:pic>
        <p:sp>
          <p:nvSpPr>
            <p:cNvPr id="13" name="TextBox 12"/>
            <p:cNvSpPr txBox="1"/>
            <p:nvPr/>
          </p:nvSpPr>
          <p:spPr>
            <a:xfrm>
              <a:off x="4404368" y="1408616"/>
              <a:ext cx="3296991" cy="400110"/>
            </a:xfrm>
            <a:prstGeom prst="rect">
              <a:avLst/>
            </a:prstGeom>
            <a:solidFill>
              <a:srgbClr val="FFFFCC"/>
            </a:solidFill>
            <a:ln>
              <a:solidFill>
                <a:schemeClr val="accent5">
                  <a:lumMod val="75000"/>
                </a:schemeClr>
              </a:solidFill>
            </a:ln>
          </p:spPr>
          <p:txBody>
            <a:bodyPr wrap="square" rtlCol="0">
              <a:spAutoFit/>
            </a:bodyPr>
            <a:lstStyle/>
            <a:p>
              <a:pPr algn="ctr"/>
              <a:r>
                <a:rPr lang="el-GR" sz="2000" dirty="0">
                  <a:solidFill>
                    <a:srgbClr val="C00000"/>
                  </a:solidFill>
                </a:rPr>
                <a:t>Τεκμηρίωση</a:t>
              </a:r>
            </a:p>
          </p:txBody>
        </p:sp>
        <p:sp>
          <p:nvSpPr>
            <p:cNvPr id="15" name="Δεξιό βέλος 14"/>
            <p:cNvSpPr/>
            <p:nvPr/>
          </p:nvSpPr>
          <p:spPr>
            <a:xfrm rot="6053176">
              <a:off x="5344836" y="718489"/>
              <a:ext cx="1215694" cy="282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7" name="Ομάδα 16"/>
          <p:cNvGrpSpPr/>
          <p:nvPr/>
        </p:nvGrpSpPr>
        <p:grpSpPr>
          <a:xfrm>
            <a:off x="7164544" y="185738"/>
            <a:ext cx="4790271" cy="6438508"/>
            <a:chOff x="7164544" y="185738"/>
            <a:chExt cx="4790271" cy="6438508"/>
          </a:xfrm>
        </p:grpSpPr>
        <p:pic>
          <p:nvPicPr>
            <p:cNvPr id="8" name="Εικόνα 7"/>
            <p:cNvPicPr>
              <a:picLocks noChangeAspect="1"/>
            </p:cNvPicPr>
            <p:nvPr/>
          </p:nvPicPr>
          <p:blipFill rotWithShape="1">
            <a:blip r:embed="rId7"/>
            <a:srcRect r="37537"/>
            <a:stretch/>
          </p:blipFill>
          <p:spPr>
            <a:xfrm>
              <a:off x="8679122" y="633021"/>
              <a:ext cx="3254397" cy="5991225"/>
            </a:xfrm>
            <a:prstGeom prst="rect">
              <a:avLst/>
            </a:prstGeom>
            <a:ln w="28575">
              <a:solidFill>
                <a:srgbClr val="FF0000"/>
              </a:solidFill>
            </a:ln>
          </p:spPr>
        </p:pic>
        <p:sp>
          <p:nvSpPr>
            <p:cNvPr id="14" name="TextBox 13"/>
            <p:cNvSpPr txBox="1"/>
            <p:nvPr/>
          </p:nvSpPr>
          <p:spPr>
            <a:xfrm>
              <a:off x="8657824" y="185738"/>
              <a:ext cx="3296991" cy="400110"/>
            </a:xfrm>
            <a:prstGeom prst="rect">
              <a:avLst/>
            </a:prstGeom>
            <a:solidFill>
              <a:srgbClr val="FFFFCC"/>
            </a:solidFill>
            <a:ln>
              <a:solidFill>
                <a:srgbClr val="FF0000"/>
              </a:solidFill>
            </a:ln>
          </p:spPr>
          <p:txBody>
            <a:bodyPr wrap="square" rtlCol="0">
              <a:spAutoFit/>
            </a:bodyPr>
            <a:lstStyle/>
            <a:p>
              <a:pPr algn="ctr"/>
              <a:r>
                <a:rPr lang="el-GR" sz="2000" dirty="0">
                  <a:solidFill>
                    <a:srgbClr val="C00000"/>
                  </a:solidFill>
                </a:rPr>
                <a:t>Πηγαίος κώδικας</a:t>
              </a:r>
            </a:p>
          </p:txBody>
        </p:sp>
        <p:sp>
          <p:nvSpPr>
            <p:cNvPr id="16" name="Δεξιό βέλος 15"/>
            <p:cNvSpPr/>
            <p:nvPr/>
          </p:nvSpPr>
          <p:spPr>
            <a:xfrm rot="777338">
              <a:off x="7164544" y="559021"/>
              <a:ext cx="1871397" cy="306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9" name="Θέση περιεχομένου 10"/>
          <p:cNvSpPr>
            <a:spLocks noGrp="1"/>
          </p:cNvSpPr>
          <p:nvPr>
            <p:ph idx="1"/>
          </p:nvPr>
        </p:nvSpPr>
        <p:spPr>
          <a:xfrm>
            <a:off x="327711" y="5948949"/>
            <a:ext cx="3633495" cy="675298"/>
          </a:xfrm>
        </p:spPr>
        <p:txBody>
          <a:bodyPr/>
          <a:lstStyle/>
          <a:p>
            <a:pPr marL="0" indent="0">
              <a:buNone/>
            </a:pPr>
            <a:r>
              <a:rPr lang="el-GR" sz="3600" dirty="0">
                <a:solidFill>
                  <a:srgbClr val="C00000"/>
                </a:solidFill>
              </a:rPr>
              <a:t>Οργάνωση</a:t>
            </a:r>
            <a:endParaRPr lang="el-GR" dirty="0">
              <a:solidFill>
                <a:srgbClr val="C00000"/>
              </a:solidFill>
            </a:endParaRPr>
          </a:p>
        </p:txBody>
      </p:sp>
    </p:spTree>
    <p:extLst>
      <p:ext uri="{BB962C8B-B14F-4D97-AF65-F5344CB8AC3E}">
        <p14:creationId xmlns:p14="http://schemas.microsoft.com/office/powerpoint/2010/main" val="15608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Ορθογώνιο 13"/>
          <p:cNvSpPr/>
          <p:nvPr/>
        </p:nvSpPr>
        <p:spPr>
          <a:xfrm>
            <a:off x="1185930" y="274538"/>
            <a:ext cx="4274712" cy="2777755"/>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Εικόνα 11"/>
          <p:cNvPicPr>
            <a:picLocks noChangeAspect="1"/>
          </p:cNvPicPr>
          <p:nvPr/>
        </p:nvPicPr>
        <p:blipFill>
          <a:blip r:embed="rId2"/>
          <a:stretch>
            <a:fillRect/>
          </a:stretch>
        </p:blipFill>
        <p:spPr>
          <a:xfrm>
            <a:off x="6800408" y="309824"/>
            <a:ext cx="2886075" cy="2755214"/>
          </a:xfrm>
          <a:prstGeom prst="rect">
            <a:avLst/>
          </a:prstGeom>
          <a:effectLst>
            <a:outerShdw blurRad="50800" dist="38100" dir="2700000" algn="tl" rotWithShape="0">
              <a:prstClr val="black">
                <a:alpha val="40000"/>
              </a:prstClr>
            </a:outerShdw>
          </a:effectLst>
        </p:spPr>
      </p:pic>
      <p:pic>
        <p:nvPicPr>
          <p:cNvPr id="10" name="Εικόνα 9"/>
          <p:cNvPicPr>
            <a:picLocks noChangeAspect="1"/>
          </p:cNvPicPr>
          <p:nvPr/>
        </p:nvPicPr>
        <p:blipFill>
          <a:blip r:embed="rId3">
            <a:clrChange>
              <a:clrFrom>
                <a:srgbClr val="FFFFFF"/>
              </a:clrFrom>
              <a:clrTo>
                <a:srgbClr val="FFFFFF">
                  <a:alpha val="0"/>
                </a:srgbClr>
              </a:clrTo>
            </a:clrChange>
          </a:blip>
          <a:stretch>
            <a:fillRect/>
          </a:stretch>
        </p:blipFill>
        <p:spPr>
          <a:xfrm>
            <a:off x="1190228" y="263324"/>
            <a:ext cx="4292958" cy="2778587"/>
          </a:xfrm>
          <a:prstGeom prst="rect">
            <a:avLst/>
          </a:prstGeom>
          <a:effectLst/>
        </p:spPr>
      </p:pic>
      <p:pic>
        <p:nvPicPr>
          <p:cNvPr id="8" name="Εικόνα 7"/>
          <p:cNvPicPr>
            <a:picLocks noChangeAspect="1"/>
          </p:cNvPicPr>
          <p:nvPr/>
        </p:nvPicPr>
        <p:blipFill rotWithShape="1">
          <a:blip r:embed="rId4"/>
          <a:srcRect t="58216"/>
          <a:stretch/>
        </p:blipFill>
        <p:spPr>
          <a:xfrm>
            <a:off x="5" y="3992450"/>
            <a:ext cx="12192000" cy="2865549"/>
          </a:xfrm>
          <a:prstGeom prst="rect">
            <a:avLst/>
          </a:prstGeom>
        </p:spPr>
      </p:pic>
      <p:sp>
        <p:nvSpPr>
          <p:cNvPr id="6" name="Επεξήγηση με σύννεφο 5"/>
          <p:cNvSpPr/>
          <p:nvPr/>
        </p:nvSpPr>
        <p:spPr>
          <a:xfrm rot="10800000">
            <a:off x="-609600" y="3532030"/>
            <a:ext cx="13471301" cy="4365938"/>
          </a:xfrm>
          <a:prstGeom prst="cloudCallout">
            <a:avLst>
              <a:gd name="adj1" fmla="val 391"/>
              <a:gd name="adj2" fmla="val -30715"/>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icture 2" descr="Αποτέλεσμα εικόνας για netlogo animated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160289"/>
            <a:ext cx="5092700" cy="3168271"/>
          </a:xfrm>
          <a:prstGeom prst="rect">
            <a:avLst/>
          </a:prstGeom>
          <a:noFill/>
          <a:extLst>
            <a:ext uri="{909E8E84-426E-40DD-AFC4-6F175D3DCCD1}">
              <a14:hiddenFill xmlns:a14="http://schemas.microsoft.com/office/drawing/2010/main">
                <a:solidFill>
                  <a:srgbClr val="FFFFFF"/>
                </a:solidFill>
              </a14:hiddenFill>
            </a:ext>
          </a:extLst>
        </p:spPr>
      </p:pic>
      <p:sp>
        <p:nvSpPr>
          <p:cNvPr id="5" name="Βέλος προς τα κάτω 4"/>
          <p:cNvSpPr/>
          <p:nvPr/>
        </p:nvSpPr>
        <p:spPr>
          <a:xfrm rot="16200000">
            <a:off x="5638801" y="699088"/>
            <a:ext cx="540913" cy="2090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ιό βέλος 6"/>
          <p:cNvSpPr/>
          <p:nvPr/>
        </p:nvSpPr>
        <p:spPr>
          <a:xfrm rot="8613497">
            <a:off x="6860559" y="3628615"/>
            <a:ext cx="3185042" cy="463639"/>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94997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Θέση περιεχομένου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154546"/>
            <a:ext cx="12192000" cy="6368604"/>
          </a:xfrm>
          <a:prstGeom prst="rect">
            <a:avLst/>
          </a:prstGeom>
          <a:ln>
            <a:solidFill>
              <a:schemeClr val="bg1">
                <a:lumMod val="50000"/>
              </a:schemeClr>
            </a:solidFill>
          </a:ln>
        </p:spPr>
      </p:pic>
      <p:sp>
        <p:nvSpPr>
          <p:cNvPr id="5" name="Θέση περιεχομένου 10"/>
          <p:cNvSpPr txBox="1">
            <a:spLocks/>
          </p:cNvSpPr>
          <p:nvPr/>
        </p:nvSpPr>
        <p:spPr>
          <a:xfrm>
            <a:off x="279585" y="5196167"/>
            <a:ext cx="3633495" cy="11538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3600" dirty="0">
                <a:solidFill>
                  <a:srgbClr val="C00000"/>
                </a:solidFill>
              </a:rPr>
              <a:t>Εξελληνισμός</a:t>
            </a:r>
            <a:br>
              <a:rPr lang="el-GR" sz="3600" dirty="0">
                <a:solidFill>
                  <a:srgbClr val="C00000"/>
                </a:solidFill>
              </a:rPr>
            </a:br>
            <a:r>
              <a:rPr lang="el-GR" sz="3600" dirty="0">
                <a:solidFill>
                  <a:srgbClr val="C00000"/>
                </a:solidFill>
              </a:rPr>
              <a:t>περιβάλλοντος</a:t>
            </a:r>
            <a:endParaRPr lang="el-GR" dirty="0">
              <a:solidFill>
                <a:srgbClr val="C00000"/>
              </a:solidFill>
            </a:endParaRPr>
          </a:p>
        </p:txBody>
      </p:sp>
    </p:spTree>
    <p:extLst>
      <p:ext uri="{BB962C8B-B14F-4D97-AF65-F5344CB8AC3E}">
        <p14:creationId xmlns:p14="http://schemas.microsoft.com/office/powerpoint/2010/main" val="232830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p:nvPr/>
        </p:nvPicPr>
        <p:blipFill rotWithShape="1">
          <a:blip r:embed="rId2"/>
          <a:srcRect b="5477"/>
          <a:stretch/>
        </p:blipFill>
        <p:spPr>
          <a:xfrm>
            <a:off x="0" y="0"/>
            <a:ext cx="12192000" cy="6858000"/>
          </a:xfrm>
          <a:prstGeom prst="rect">
            <a:avLst/>
          </a:prstGeom>
        </p:spPr>
      </p:pic>
    </p:spTree>
    <p:extLst>
      <p:ext uri="{BB962C8B-B14F-4D97-AF65-F5344CB8AC3E}">
        <p14:creationId xmlns:p14="http://schemas.microsoft.com/office/powerpoint/2010/main" val="474221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a:stretch>
            <a:fillRect/>
          </a:stretch>
        </p:blipFill>
        <p:spPr>
          <a:xfrm>
            <a:off x="385636" y="111623"/>
            <a:ext cx="2021682" cy="3158130"/>
          </a:xfrm>
          <a:prstGeom prst="rect">
            <a:avLst/>
          </a:prstGeom>
          <a:ln>
            <a:noFill/>
          </a:ln>
          <a:effectLst>
            <a:outerShdw blurRad="292100" dist="139700" dir="2700000" algn="tl" rotWithShape="0">
              <a:srgbClr val="333333">
                <a:alpha val="65000"/>
              </a:srgbClr>
            </a:outerShdw>
          </a:effectLst>
        </p:spPr>
      </p:pic>
      <p:pic>
        <p:nvPicPr>
          <p:cNvPr id="7" name="Εικόνα 6"/>
          <p:cNvPicPr>
            <a:picLocks noChangeAspect="1"/>
          </p:cNvPicPr>
          <p:nvPr/>
        </p:nvPicPr>
        <p:blipFill>
          <a:blip r:embed="rId3"/>
          <a:stretch>
            <a:fillRect/>
          </a:stretch>
        </p:blipFill>
        <p:spPr>
          <a:xfrm>
            <a:off x="2447925" y="355600"/>
            <a:ext cx="5724525" cy="4533900"/>
          </a:xfrm>
          <a:prstGeom prst="rect">
            <a:avLst/>
          </a:prstGeom>
          <a:ln>
            <a:noFill/>
          </a:ln>
          <a:effectLst>
            <a:outerShdw blurRad="292100" dist="139700" dir="2700000" algn="tl" rotWithShape="0">
              <a:srgbClr val="333333">
                <a:alpha val="65000"/>
              </a:srgbClr>
            </a:outerShdw>
          </a:effectLst>
        </p:spPr>
      </p:pic>
      <p:pic>
        <p:nvPicPr>
          <p:cNvPr id="10" name="Εικόνα 9"/>
          <p:cNvPicPr>
            <a:picLocks noChangeAspect="1"/>
          </p:cNvPicPr>
          <p:nvPr/>
        </p:nvPicPr>
        <p:blipFill>
          <a:blip r:embed="rId4"/>
          <a:stretch>
            <a:fillRect/>
          </a:stretch>
        </p:blipFill>
        <p:spPr>
          <a:xfrm>
            <a:off x="6096000" y="2140148"/>
            <a:ext cx="6096000" cy="4619625"/>
          </a:xfrm>
          <a:prstGeom prst="rect">
            <a:avLst/>
          </a:prstGeom>
          <a:ln>
            <a:noFill/>
          </a:ln>
          <a:effectLst>
            <a:outerShdw blurRad="292100" dist="139700" dir="2700000" algn="tl" rotWithShape="0">
              <a:srgbClr val="333333">
                <a:alpha val="65000"/>
              </a:srgbClr>
            </a:outerShdw>
          </a:effectLst>
        </p:spPr>
      </p:pic>
      <p:sp>
        <p:nvSpPr>
          <p:cNvPr id="11" name="Θέση περιεχομένου 10"/>
          <p:cNvSpPr>
            <a:spLocks noGrp="1"/>
          </p:cNvSpPr>
          <p:nvPr>
            <p:ph idx="1"/>
          </p:nvPr>
        </p:nvSpPr>
        <p:spPr>
          <a:xfrm>
            <a:off x="7077953" y="456604"/>
            <a:ext cx="4728411" cy="1039813"/>
          </a:xfrm>
        </p:spPr>
        <p:txBody>
          <a:bodyPr/>
          <a:lstStyle/>
          <a:p>
            <a:pPr marL="0" indent="0" algn="r">
              <a:buNone/>
            </a:pPr>
            <a:r>
              <a:rPr lang="el-GR" sz="3600" dirty="0">
                <a:solidFill>
                  <a:srgbClr val="C00000"/>
                </a:solidFill>
              </a:rPr>
              <a:t>Προγραμματισμός</a:t>
            </a:r>
            <a:endParaRPr lang="el-GR" dirty="0">
              <a:solidFill>
                <a:srgbClr val="C00000"/>
              </a:solidFill>
            </a:endParaRPr>
          </a:p>
        </p:txBody>
      </p:sp>
    </p:spTree>
    <p:extLst>
      <p:ext uri="{BB962C8B-B14F-4D97-AF65-F5344CB8AC3E}">
        <p14:creationId xmlns:p14="http://schemas.microsoft.com/office/powerpoint/2010/main" val="366628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7" name="Θέση περιεχομένου 7"/>
          <p:cNvPicPr>
            <a:picLocks noChangeAspect="1"/>
          </p:cNvPicPr>
          <p:nvPr/>
        </p:nvPicPr>
        <p:blipFill>
          <a:blip r:embed="rId2"/>
          <a:stretch>
            <a:fillRect/>
          </a:stretch>
        </p:blipFill>
        <p:spPr>
          <a:xfrm>
            <a:off x="654842" y="1161505"/>
            <a:ext cx="2752445" cy="4566195"/>
          </a:xfrm>
          <a:prstGeom prst="rect">
            <a:avLst/>
          </a:prstGeom>
          <a:ln>
            <a:noFill/>
          </a:ln>
          <a:effectLst>
            <a:outerShdw blurRad="292100" dist="139700" dir="2700000" algn="tl" rotWithShape="0">
              <a:srgbClr val="333333">
                <a:alpha val="65000"/>
              </a:srgbClr>
            </a:outerShdw>
          </a:effectLst>
        </p:spPr>
      </p:pic>
      <p:pic>
        <p:nvPicPr>
          <p:cNvPr id="8" name="Εικόνα 7"/>
          <p:cNvPicPr>
            <a:picLocks noChangeAspect="1"/>
          </p:cNvPicPr>
          <p:nvPr/>
        </p:nvPicPr>
        <p:blipFill>
          <a:blip r:embed="rId3"/>
          <a:stretch>
            <a:fillRect/>
          </a:stretch>
        </p:blipFill>
        <p:spPr>
          <a:xfrm>
            <a:off x="3794124" y="365125"/>
            <a:ext cx="7292975" cy="5890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41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5842492"/>
          </a:xfrm>
        </p:spPr>
        <p:txBody>
          <a:bodyPr>
            <a:normAutofit/>
          </a:bodyPr>
          <a:lstStyle/>
          <a:p>
            <a:pPr algn="ctr"/>
            <a:r>
              <a:rPr lang="el-GR" sz="6000" dirty="0"/>
              <a:t>Προγραμματίσατε;</a:t>
            </a:r>
            <a:br>
              <a:rPr lang="el-GR" sz="6000" dirty="0"/>
            </a:br>
            <a:br>
              <a:rPr lang="el-GR" sz="6000" dirty="0"/>
            </a:br>
            <a:r>
              <a:rPr lang="el-GR" sz="6000" dirty="0"/>
              <a:t>Τι περιμένετε;;;!!!</a:t>
            </a:r>
          </a:p>
        </p:txBody>
      </p:sp>
    </p:spTree>
    <p:extLst>
      <p:ext uri="{BB962C8B-B14F-4D97-AF65-F5344CB8AC3E}">
        <p14:creationId xmlns:p14="http://schemas.microsoft.com/office/powerpoint/2010/main" val="694192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etLogo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31"/>
            <a:ext cx="12226062" cy="1630143"/>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rotWithShape="1">
          <a:blip r:embed="rId3"/>
          <a:srcRect l="24528" r="24495" b="7659"/>
          <a:stretch/>
        </p:blipFill>
        <p:spPr>
          <a:xfrm>
            <a:off x="4054241" y="103031"/>
            <a:ext cx="6632619" cy="6754969"/>
          </a:xfrm>
          <a:prstGeom prst="rect">
            <a:avLst/>
          </a:prstGeom>
        </p:spPr>
      </p:pic>
      <p:sp>
        <p:nvSpPr>
          <p:cNvPr id="6" name="Δεξιό βέλος 5"/>
          <p:cNvSpPr/>
          <p:nvPr/>
        </p:nvSpPr>
        <p:spPr>
          <a:xfrm rot="19877991">
            <a:off x="944349" y="1828959"/>
            <a:ext cx="3724583" cy="595852"/>
          </a:xfrm>
          <a:prstGeom prst="rightArrow">
            <a:avLst>
              <a:gd name="adj1" fmla="val 50000"/>
              <a:gd name="adj2" fmla="val 126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Θέση περιεχομένου 10"/>
          <p:cNvSpPr>
            <a:spLocks noGrp="1"/>
          </p:cNvSpPr>
          <p:nvPr>
            <p:ph idx="1"/>
          </p:nvPr>
        </p:nvSpPr>
        <p:spPr>
          <a:xfrm>
            <a:off x="160422" y="3072741"/>
            <a:ext cx="3011504" cy="1039813"/>
          </a:xfrm>
        </p:spPr>
        <p:txBody>
          <a:bodyPr>
            <a:normAutofit lnSpcReduction="10000"/>
          </a:bodyPr>
          <a:lstStyle/>
          <a:p>
            <a:pPr marL="0" indent="0">
              <a:buNone/>
            </a:pPr>
            <a:r>
              <a:rPr lang="el-GR" sz="3600" dirty="0">
                <a:solidFill>
                  <a:srgbClr val="C00000"/>
                </a:solidFill>
              </a:rPr>
              <a:t>ΒΙΒΛΙΟΘΗΚΗ ΜΟΝΤΕΛΩΝ</a:t>
            </a:r>
            <a:endParaRPr lang="el-GR" dirty="0">
              <a:solidFill>
                <a:srgbClr val="C00000"/>
              </a:solidFill>
            </a:endParaRPr>
          </a:p>
        </p:txBody>
      </p:sp>
    </p:spTree>
    <p:extLst>
      <p:ext uri="{BB962C8B-B14F-4D97-AF65-F5344CB8AC3E}">
        <p14:creationId xmlns:p14="http://schemas.microsoft.com/office/powerpoint/2010/main" val="6502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1274403" y="365125"/>
            <a:ext cx="3001382" cy="6103229"/>
          </a:xfrm>
          <a:prstGeom prst="rect">
            <a:avLst/>
          </a:prstGeom>
        </p:spPr>
      </p:pic>
      <p:grpSp>
        <p:nvGrpSpPr>
          <p:cNvPr id="12" name="Ομάδα 11"/>
          <p:cNvGrpSpPr/>
          <p:nvPr/>
        </p:nvGrpSpPr>
        <p:grpSpPr>
          <a:xfrm>
            <a:off x="1842751" y="195262"/>
            <a:ext cx="9319609" cy="6467475"/>
            <a:chOff x="838200" y="195262"/>
            <a:chExt cx="9319609" cy="6467475"/>
          </a:xfrm>
        </p:grpSpPr>
        <p:pic>
          <p:nvPicPr>
            <p:cNvPr id="5" name="Εικόνα 4"/>
            <p:cNvPicPr>
              <a:picLocks noChangeAspect="1"/>
            </p:cNvPicPr>
            <p:nvPr/>
          </p:nvPicPr>
          <p:blipFill>
            <a:blip r:embed="rId3"/>
            <a:stretch>
              <a:fillRect/>
            </a:stretch>
          </p:blipFill>
          <p:spPr>
            <a:xfrm>
              <a:off x="3090259" y="195262"/>
              <a:ext cx="7067550" cy="6467475"/>
            </a:xfrm>
            <a:prstGeom prst="rect">
              <a:avLst/>
            </a:prstGeom>
          </p:spPr>
        </p:pic>
        <p:sp>
          <p:nvSpPr>
            <p:cNvPr id="6" name="Ορθογώνιο 5"/>
            <p:cNvSpPr/>
            <p:nvPr/>
          </p:nvSpPr>
          <p:spPr>
            <a:xfrm>
              <a:off x="838200" y="1589334"/>
              <a:ext cx="1635617" cy="25402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Ευθύγραμμο βέλος σύνδεσης 7"/>
            <p:cNvCxnSpPr/>
            <p:nvPr/>
          </p:nvCxnSpPr>
          <p:spPr>
            <a:xfrm flipV="1">
              <a:off x="2382592" y="1237261"/>
              <a:ext cx="1119690" cy="479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flipV="1">
              <a:off x="4802277" y="1778243"/>
              <a:ext cx="121618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9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5" name="Εικόνα 4"/>
          <p:cNvPicPr>
            <a:picLocks noChangeAspect="1"/>
          </p:cNvPicPr>
          <p:nvPr/>
        </p:nvPicPr>
        <p:blipFill>
          <a:blip r:embed="rId2"/>
          <a:stretch>
            <a:fillRect/>
          </a:stretch>
        </p:blipFill>
        <p:spPr>
          <a:xfrm>
            <a:off x="1975762" y="220286"/>
            <a:ext cx="3049969" cy="6684707"/>
          </a:xfrm>
          <a:prstGeom prst="rect">
            <a:avLst/>
          </a:prstGeom>
          <a:ln>
            <a:noFill/>
          </a:ln>
          <a:effectLst>
            <a:outerShdw blurRad="292100" dist="139700" dir="2700000" algn="tl" rotWithShape="0">
              <a:srgbClr val="333333">
                <a:alpha val="65000"/>
              </a:srgbClr>
            </a:outerShdw>
          </a:effectLst>
        </p:spPr>
      </p:pic>
      <p:pic>
        <p:nvPicPr>
          <p:cNvPr id="7" name="Εικόνα 6"/>
          <p:cNvPicPr>
            <a:picLocks noChangeAspect="1"/>
          </p:cNvPicPr>
          <p:nvPr/>
        </p:nvPicPr>
        <p:blipFill>
          <a:blip r:embed="rId3"/>
          <a:stretch>
            <a:fillRect/>
          </a:stretch>
        </p:blipFill>
        <p:spPr>
          <a:xfrm>
            <a:off x="5324266" y="220286"/>
            <a:ext cx="2805865" cy="6913551"/>
          </a:xfrm>
          <a:prstGeom prst="rect">
            <a:avLst/>
          </a:prstGeom>
          <a:ln>
            <a:noFill/>
          </a:ln>
          <a:effectLst>
            <a:outerShdw blurRad="292100" dist="139700" dir="2700000" algn="tl" rotWithShape="0">
              <a:srgbClr val="333333">
                <a:alpha val="65000"/>
              </a:srgbClr>
            </a:outerShdw>
          </a:effectLst>
        </p:spPr>
      </p:pic>
      <p:pic>
        <p:nvPicPr>
          <p:cNvPr id="10" name="Εικόνα 9"/>
          <p:cNvPicPr>
            <a:picLocks noChangeAspect="1"/>
          </p:cNvPicPr>
          <p:nvPr/>
        </p:nvPicPr>
        <p:blipFill>
          <a:blip r:embed="rId4"/>
          <a:stretch>
            <a:fillRect/>
          </a:stretch>
        </p:blipFill>
        <p:spPr>
          <a:xfrm>
            <a:off x="8428665" y="220286"/>
            <a:ext cx="3165765" cy="6670719"/>
          </a:xfrm>
          <a:prstGeom prst="rect">
            <a:avLst/>
          </a:prstGeom>
          <a:ln>
            <a:noFill/>
          </a:ln>
          <a:effectLst>
            <a:outerShdw blurRad="292100" dist="139700" dir="2700000" algn="tl" rotWithShape="0">
              <a:srgbClr val="333333">
                <a:alpha val="65000"/>
              </a:srgbClr>
            </a:outerShdw>
          </a:effectLst>
        </p:spPr>
      </p:pic>
      <p:pic>
        <p:nvPicPr>
          <p:cNvPr id="13" name="Εικόνα 12"/>
          <p:cNvPicPr>
            <a:picLocks noChangeAspect="1"/>
          </p:cNvPicPr>
          <p:nvPr/>
        </p:nvPicPr>
        <p:blipFill>
          <a:blip r:embed="rId5"/>
          <a:stretch>
            <a:fillRect/>
          </a:stretch>
        </p:blipFill>
        <p:spPr>
          <a:xfrm rot="20665059">
            <a:off x="164281" y="1828960"/>
            <a:ext cx="2843166" cy="832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0448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502277" y="1395769"/>
            <a:ext cx="10114208" cy="5736130"/>
          </a:xfrm>
        </p:spPr>
        <p:txBody>
          <a:bodyPr>
            <a:noAutofit/>
          </a:bodyPr>
          <a:lstStyle/>
          <a:p>
            <a:pPr>
              <a:lnSpc>
                <a:spcPct val="170000"/>
              </a:lnSpc>
            </a:pPr>
            <a:r>
              <a:rPr lang="el-GR" sz="2000" dirty="0"/>
              <a:t>Εδώ και περισσότερα από δώδεκα χρόνια, εστιάζουμε το ένα από τα δύο σκέλη της έρευνάς μας στο: </a:t>
            </a:r>
            <a:r>
              <a:rPr lang="el-GR" sz="2000" b="1" i="1" dirty="0"/>
              <a:t>«γιατί»  </a:t>
            </a:r>
            <a:r>
              <a:rPr lang="el-GR" sz="2000" dirty="0"/>
              <a:t>και στο «</a:t>
            </a:r>
            <a:r>
              <a:rPr lang="el-GR" sz="2000" b="1" i="1" dirty="0"/>
              <a:t>πώς» </a:t>
            </a:r>
            <a:r>
              <a:rPr lang="el-GR" sz="2000" dirty="0"/>
              <a:t>πρέπει να διδάσκονται στοιχεία από τα Πολύπλοκα Συστήματα (κυρίως) και από το Χάος και τα </a:t>
            </a:r>
            <a:r>
              <a:rPr lang="en-US" sz="2000" dirty="0"/>
              <a:t>Fractals</a:t>
            </a:r>
            <a:r>
              <a:rPr lang="el-GR" sz="2000" dirty="0"/>
              <a:t> </a:t>
            </a:r>
            <a:r>
              <a:rPr lang="en-US" sz="2000" dirty="0"/>
              <a:t>(</a:t>
            </a:r>
            <a:r>
              <a:rPr lang="el-GR" sz="2000" dirty="0"/>
              <a:t>δευτερευόντως).</a:t>
            </a:r>
            <a:br>
              <a:rPr lang="el-GR" sz="2000" dirty="0"/>
            </a:br>
            <a:r>
              <a:rPr lang="el-GR" sz="2000" dirty="0"/>
              <a:t>Επιπρόσθετα μελετάμε </a:t>
            </a:r>
            <a:r>
              <a:rPr lang="el-GR" sz="2000" b="1" i="1" dirty="0"/>
              <a:t>«ποια»  </a:t>
            </a:r>
            <a:r>
              <a:rPr lang="el-GR" sz="2000" dirty="0"/>
              <a:t>είναι τα στοιχεία αυτά που αξίζει και έχει νόημα να διδαχτούν. </a:t>
            </a:r>
          </a:p>
          <a:p>
            <a:pPr>
              <a:lnSpc>
                <a:spcPct val="170000"/>
              </a:lnSpc>
            </a:pPr>
            <a:r>
              <a:rPr lang="el-GR" sz="2000" dirty="0"/>
              <a:t>Ουσιαστικά προσπαθούμε να αναπτυχθεί περαιτέρω ένας κλάδος της Επιστήμης που στην Ελλάδα έχει μικρή ιστορία και είναι:   </a:t>
            </a:r>
            <a:r>
              <a:rPr lang="el-GR" sz="2000" b="1" u="sng" dirty="0">
                <a:effectLst>
                  <a:outerShdw blurRad="38100" dist="38100" dir="2700000" algn="tl">
                    <a:srgbClr val="000000">
                      <a:alpha val="43137"/>
                    </a:srgbClr>
                  </a:outerShdw>
                </a:effectLst>
              </a:rPr>
              <a:t>η «Διδακτική της Πολυπλοκότητας (και του Χάους)»</a:t>
            </a:r>
          </a:p>
        </p:txBody>
      </p:sp>
      <p:sp>
        <p:nvSpPr>
          <p:cNvPr id="3" name="2 - Τίτλος"/>
          <p:cNvSpPr>
            <a:spLocks noGrp="1"/>
          </p:cNvSpPr>
          <p:nvPr>
            <p:ph type="title"/>
          </p:nvPr>
        </p:nvSpPr>
        <p:spPr>
          <a:xfrm>
            <a:off x="0" y="252769"/>
            <a:ext cx="12192000" cy="1143000"/>
          </a:xfrm>
        </p:spPr>
        <p:txBody>
          <a:bodyPr>
            <a:normAutofit/>
          </a:bodyPr>
          <a:lstStyle/>
          <a:p>
            <a:pPr algn="ctr"/>
            <a:r>
              <a:rPr lang="el-GR" sz="3200" dirty="0"/>
              <a:t>Το ερευνητικό μας πεδίο, που σχετίζεται με τη σημερινή συνάντηση</a:t>
            </a:r>
          </a:p>
        </p:txBody>
      </p:sp>
    </p:spTree>
    <p:extLst>
      <p:ext uri="{BB962C8B-B14F-4D97-AF65-F5344CB8AC3E}">
        <p14:creationId xmlns:p14="http://schemas.microsoft.com/office/powerpoint/2010/main" val="62909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a:blip r:embed="rId2"/>
          <a:stretch>
            <a:fillRect/>
          </a:stretch>
        </p:blipFill>
        <p:spPr>
          <a:xfrm>
            <a:off x="8832872" y="599376"/>
            <a:ext cx="3047310" cy="2045648"/>
          </a:xfrm>
          <a:prstGeom prst="rect">
            <a:avLst/>
          </a:prstGeom>
          <a:ln>
            <a:noFill/>
          </a:ln>
          <a:effectLst>
            <a:outerShdw blurRad="292100" dist="139700" dir="2700000" algn="tl" rotWithShape="0">
              <a:srgbClr val="333333">
                <a:alpha val="65000"/>
              </a:srgbClr>
            </a:outerShdw>
          </a:effectLst>
        </p:spPr>
      </p:pic>
      <p:pic>
        <p:nvPicPr>
          <p:cNvPr id="9" name="Εικόνα 8"/>
          <p:cNvPicPr>
            <a:picLocks noChangeAspect="1"/>
          </p:cNvPicPr>
          <p:nvPr/>
        </p:nvPicPr>
        <p:blipFill>
          <a:blip r:embed="rId3"/>
          <a:stretch>
            <a:fillRect/>
          </a:stretch>
        </p:blipFill>
        <p:spPr>
          <a:xfrm>
            <a:off x="4857547" y="599376"/>
            <a:ext cx="3661517" cy="5937252"/>
          </a:xfrm>
          <a:prstGeom prst="rect">
            <a:avLst/>
          </a:prstGeom>
          <a:ln>
            <a:noFill/>
          </a:ln>
          <a:effectLst>
            <a:outerShdw blurRad="292100" dist="139700" dir="2700000" algn="tl" rotWithShape="0">
              <a:srgbClr val="333333">
                <a:alpha val="65000"/>
              </a:srgbClr>
            </a:outerShdw>
          </a:effectLst>
        </p:spPr>
      </p:pic>
      <p:pic>
        <p:nvPicPr>
          <p:cNvPr id="11" name="Εικόνα 10"/>
          <p:cNvPicPr>
            <a:picLocks noChangeAspect="1"/>
          </p:cNvPicPr>
          <p:nvPr/>
        </p:nvPicPr>
        <p:blipFill>
          <a:blip r:embed="rId4"/>
          <a:stretch>
            <a:fillRect/>
          </a:stretch>
        </p:blipFill>
        <p:spPr>
          <a:xfrm>
            <a:off x="80937" y="365124"/>
            <a:ext cx="3045886" cy="6492875"/>
          </a:xfrm>
          <a:prstGeom prst="rect">
            <a:avLst/>
          </a:prstGeom>
          <a:ln>
            <a:noFill/>
          </a:ln>
          <a:effectLst>
            <a:outerShdw blurRad="292100" dist="139700" dir="2700000" algn="tl" rotWithShape="0">
              <a:srgbClr val="333333">
                <a:alpha val="65000"/>
              </a:srgbClr>
            </a:outerShdw>
          </a:effectLst>
        </p:spPr>
      </p:pic>
      <p:pic>
        <p:nvPicPr>
          <p:cNvPr id="12" name="Εικόνα 11"/>
          <p:cNvPicPr>
            <a:picLocks noChangeAspect="1"/>
          </p:cNvPicPr>
          <p:nvPr/>
        </p:nvPicPr>
        <p:blipFill rotWithShape="1">
          <a:blip r:embed="rId5"/>
          <a:srcRect r="29662"/>
          <a:stretch/>
        </p:blipFill>
        <p:spPr>
          <a:xfrm>
            <a:off x="2199599" y="2920150"/>
            <a:ext cx="2408718" cy="3993329"/>
          </a:xfrm>
          <a:prstGeom prst="rect">
            <a:avLst/>
          </a:prstGeom>
          <a:ln>
            <a:noFill/>
          </a:ln>
          <a:effectLst>
            <a:outerShdw blurRad="292100" dist="139700" dir="2700000" algn="tl" rotWithShape="0">
              <a:srgbClr val="333333">
                <a:alpha val="65000"/>
              </a:srgbClr>
            </a:outerShdw>
          </a:effectLst>
        </p:spPr>
      </p:pic>
      <p:pic>
        <p:nvPicPr>
          <p:cNvPr id="14" name="Εικόνα 13"/>
          <p:cNvPicPr>
            <a:picLocks noChangeAspect="1"/>
          </p:cNvPicPr>
          <p:nvPr/>
        </p:nvPicPr>
        <p:blipFill>
          <a:blip r:embed="rId6"/>
          <a:stretch>
            <a:fillRect/>
          </a:stretch>
        </p:blipFill>
        <p:spPr>
          <a:xfrm rot="20665059">
            <a:off x="2099046" y="217030"/>
            <a:ext cx="2843166" cy="832146"/>
          </a:xfrm>
          <a:prstGeom prst="rect">
            <a:avLst/>
          </a:prstGeom>
          <a:ln>
            <a:noFill/>
          </a:ln>
          <a:effectLst>
            <a:outerShdw blurRad="292100" dist="139700" dir="2700000" algn="tl" rotWithShape="0">
              <a:srgbClr val="333333">
                <a:alpha val="65000"/>
              </a:srgbClr>
            </a:outerShdw>
          </a:effectLst>
        </p:spPr>
      </p:pic>
      <p:pic>
        <p:nvPicPr>
          <p:cNvPr id="6" name="Εικόνα 5"/>
          <p:cNvPicPr>
            <a:picLocks noChangeAspect="1"/>
          </p:cNvPicPr>
          <p:nvPr/>
        </p:nvPicPr>
        <p:blipFill>
          <a:blip r:embed="rId7"/>
          <a:stretch>
            <a:fillRect/>
          </a:stretch>
        </p:blipFill>
        <p:spPr>
          <a:xfrm>
            <a:off x="7108269" y="2849960"/>
            <a:ext cx="2747712" cy="3941811"/>
          </a:xfrm>
          <a:prstGeom prst="rect">
            <a:avLst/>
          </a:prstGeom>
          <a:ln>
            <a:noFill/>
          </a:ln>
          <a:effectLst>
            <a:outerShdw blurRad="292100" dist="139700" dir="2700000" algn="tl" rotWithShape="0">
              <a:srgbClr val="333333">
                <a:alpha val="65000"/>
              </a:srgbClr>
            </a:outerShdw>
          </a:effectLst>
        </p:spPr>
      </p:pic>
      <p:pic>
        <p:nvPicPr>
          <p:cNvPr id="8" name="Εικόνα 7"/>
          <p:cNvPicPr>
            <a:picLocks noChangeAspect="1"/>
          </p:cNvPicPr>
          <p:nvPr/>
        </p:nvPicPr>
        <p:blipFill>
          <a:blip r:embed="rId8"/>
          <a:stretch>
            <a:fillRect/>
          </a:stretch>
        </p:blipFill>
        <p:spPr>
          <a:xfrm>
            <a:off x="8983862" y="3679825"/>
            <a:ext cx="3119395" cy="2907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6571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5620" y="73857"/>
            <a:ext cx="10515600" cy="852410"/>
          </a:xfrm>
        </p:spPr>
        <p:txBody>
          <a:bodyPr/>
          <a:lstStyle/>
          <a:p>
            <a:r>
              <a:rPr lang="en-US" dirty="0"/>
              <a:t>Virus on network</a:t>
            </a:r>
            <a:endParaRPr lang="el-GR" dirty="0"/>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a:blip r:embed="rId2"/>
          <a:stretch>
            <a:fillRect/>
          </a:stretch>
        </p:blipFill>
        <p:spPr>
          <a:xfrm>
            <a:off x="1052763" y="926267"/>
            <a:ext cx="10086474" cy="5745659"/>
          </a:xfrm>
          <a:prstGeom prst="rect">
            <a:avLst/>
          </a:prstGeom>
        </p:spPr>
      </p:pic>
    </p:spTree>
    <p:extLst>
      <p:ext uri="{BB962C8B-B14F-4D97-AF65-F5344CB8AC3E}">
        <p14:creationId xmlns:p14="http://schemas.microsoft.com/office/powerpoint/2010/main" val="1607751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491664" y="500062"/>
            <a:ext cx="2415508" cy="1325563"/>
          </a:xfrm>
        </p:spPr>
        <p:txBody>
          <a:bodyPr/>
          <a:lstStyle/>
          <a:p>
            <a:pPr algn="ctr"/>
            <a:r>
              <a:rPr lang="en-US" dirty="0"/>
              <a:t>Fireworks</a:t>
            </a:r>
            <a:br>
              <a:rPr lang="en-US" dirty="0"/>
            </a:br>
            <a:r>
              <a:rPr lang="en-US" dirty="0"/>
              <a:t>(art)</a:t>
            </a:r>
            <a:endParaRPr lang="el-GR" dirty="0"/>
          </a:p>
        </p:txBody>
      </p:sp>
      <p:sp>
        <p:nvSpPr>
          <p:cNvPr id="3" name="Θέση περιεχομένου 2"/>
          <p:cNvSpPr>
            <a:spLocks noGrp="1"/>
          </p:cNvSpPr>
          <p:nvPr>
            <p:ph idx="1"/>
          </p:nvPr>
        </p:nvSpPr>
        <p:spPr/>
        <p:txBody>
          <a:bodyPr/>
          <a:lstStyle/>
          <a:p>
            <a:endParaRPr lang="el-GR" dirty="0"/>
          </a:p>
        </p:txBody>
      </p:sp>
      <p:pic>
        <p:nvPicPr>
          <p:cNvPr id="1026" name="Picture 2" descr="[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29" y="-304800"/>
            <a:ext cx="8653463" cy="770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67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61390" y="0"/>
            <a:ext cx="7090893" cy="1027906"/>
          </a:xfrm>
        </p:spPr>
        <p:txBody>
          <a:bodyPr/>
          <a:lstStyle/>
          <a:p>
            <a:r>
              <a:rPr lang="en-US" dirty="0"/>
              <a:t>Sound machine (art)</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724372" y="1018679"/>
            <a:ext cx="10950269" cy="5839321"/>
          </a:xfrm>
          <a:prstGeom prst="rect">
            <a:avLst/>
          </a:prstGeom>
        </p:spPr>
      </p:pic>
    </p:spTree>
    <p:extLst>
      <p:ext uri="{BB962C8B-B14F-4D97-AF65-F5344CB8AC3E}">
        <p14:creationId xmlns:p14="http://schemas.microsoft.com/office/powerpoint/2010/main" val="628812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stretch>
            <a:fillRect/>
          </a:stretch>
        </p:blipFill>
        <p:spPr>
          <a:xfrm>
            <a:off x="7864248" y="2739030"/>
            <a:ext cx="3940845" cy="3871164"/>
          </a:xfrm>
          <a:prstGeom prst="rect">
            <a:avLst/>
          </a:prstGeom>
        </p:spPr>
      </p:pic>
      <p:sp>
        <p:nvSpPr>
          <p:cNvPr id="2" name="Τίτλος 1"/>
          <p:cNvSpPr>
            <a:spLocks noGrp="1"/>
          </p:cNvSpPr>
          <p:nvPr>
            <p:ph type="title"/>
          </p:nvPr>
        </p:nvSpPr>
        <p:spPr/>
        <p:txBody>
          <a:bodyPr/>
          <a:lstStyle/>
          <a:p>
            <a:r>
              <a:rPr lang="en-US" dirty="0"/>
              <a:t>Follower (art)</a:t>
            </a:r>
            <a:endParaRPr lang="el-GR" dirty="0"/>
          </a:p>
        </p:txBody>
      </p:sp>
      <p:pic>
        <p:nvPicPr>
          <p:cNvPr id="4" name="Εικόνα 3"/>
          <p:cNvPicPr>
            <a:picLocks noChangeAspect="1"/>
          </p:cNvPicPr>
          <p:nvPr/>
        </p:nvPicPr>
        <p:blipFill>
          <a:blip r:embed="rId3"/>
          <a:stretch>
            <a:fillRect/>
          </a:stretch>
        </p:blipFill>
        <p:spPr>
          <a:xfrm>
            <a:off x="6096000" y="70435"/>
            <a:ext cx="4069811" cy="4053693"/>
          </a:xfrm>
          <a:prstGeom prst="rect">
            <a:avLst/>
          </a:prstGeom>
        </p:spPr>
      </p:pic>
      <p:pic>
        <p:nvPicPr>
          <p:cNvPr id="7" name="Εικόνα 6"/>
          <p:cNvPicPr>
            <a:picLocks noChangeAspect="1"/>
          </p:cNvPicPr>
          <p:nvPr/>
        </p:nvPicPr>
        <p:blipFill>
          <a:blip r:embed="rId4"/>
          <a:stretch>
            <a:fillRect/>
          </a:stretch>
        </p:blipFill>
        <p:spPr>
          <a:xfrm>
            <a:off x="259538" y="1538459"/>
            <a:ext cx="4050779" cy="2489033"/>
          </a:xfrm>
          <a:prstGeom prst="rect">
            <a:avLst/>
          </a:prstGeom>
        </p:spPr>
      </p:pic>
      <p:pic>
        <p:nvPicPr>
          <p:cNvPr id="5" name="Εικόνα 4"/>
          <p:cNvPicPr>
            <a:picLocks noChangeAspect="1"/>
          </p:cNvPicPr>
          <p:nvPr/>
        </p:nvPicPr>
        <p:blipFill>
          <a:blip r:embed="rId5"/>
          <a:stretch>
            <a:fillRect/>
          </a:stretch>
        </p:blipFill>
        <p:spPr>
          <a:xfrm>
            <a:off x="2786317" y="2782975"/>
            <a:ext cx="3966048" cy="3934696"/>
          </a:xfrm>
          <a:prstGeom prst="rect">
            <a:avLst/>
          </a:prstGeom>
        </p:spPr>
      </p:pic>
    </p:spTree>
    <p:extLst>
      <p:ext uri="{BB962C8B-B14F-4D97-AF65-F5344CB8AC3E}">
        <p14:creationId xmlns:p14="http://schemas.microsoft.com/office/powerpoint/2010/main" val="3491517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5861" y="5999747"/>
            <a:ext cx="10515600" cy="686401"/>
          </a:xfrm>
        </p:spPr>
        <p:txBody>
          <a:bodyPr>
            <a:normAutofit fontScale="90000"/>
          </a:bodyPr>
          <a:lstStyle/>
          <a:p>
            <a:r>
              <a:rPr lang="en-US" b="1" dirty="0"/>
              <a:t>Diffusion Graphics </a:t>
            </a:r>
            <a:r>
              <a:rPr lang="en-US" dirty="0"/>
              <a:t>(art)</a:t>
            </a:r>
            <a:r>
              <a:rPr lang="en-US" b="1" dirty="0"/>
              <a:t> </a:t>
            </a:r>
          </a:p>
        </p:txBody>
      </p:sp>
      <p:pic>
        <p:nvPicPr>
          <p:cNvPr id="4" name="Εικόνα 3"/>
          <p:cNvPicPr>
            <a:picLocks noChangeAspect="1"/>
          </p:cNvPicPr>
          <p:nvPr/>
        </p:nvPicPr>
        <p:blipFill>
          <a:blip r:embed="rId2"/>
          <a:stretch>
            <a:fillRect/>
          </a:stretch>
        </p:blipFill>
        <p:spPr>
          <a:xfrm>
            <a:off x="278389" y="47625"/>
            <a:ext cx="4781550" cy="4752975"/>
          </a:xfrm>
          <a:prstGeom prst="rect">
            <a:avLst/>
          </a:prstGeom>
        </p:spPr>
      </p:pic>
      <p:pic>
        <p:nvPicPr>
          <p:cNvPr id="5" name="Εικόνα 4"/>
          <p:cNvPicPr>
            <a:picLocks noChangeAspect="1"/>
          </p:cNvPicPr>
          <p:nvPr/>
        </p:nvPicPr>
        <p:blipFill>
          <a:blip r:embed="rId3"/>
          <a:stretch>
            <a:fillRect/>
          </a:stretch>
        </p:blipFill>
        <p:spPr>
          <a:xfrm>
            <a:off x="2260569" y="1237247"/>
            <a:ext cx="4772025" cy="4762500"/>
          </a:xfrm>
          <a:prstGeom prst="rect">
            <a:avLst/>
          </a:prstGeom>
        </p:spPr>
      </p:pic>
      <p:pic>
        <p:nvPicPr>
          <p:cNvPr id="6" name="Εικόνα 5"/>
          <p:cNvPicPr>
            <a:picLocks noChangeAspect="1"/>
          </p:cNvPicPr>
          <p:nvPr/>
        </p:nvPicPr>
        <p:blipFill>
          <a:blip r:embed="rId4"/>
          <a:stretch>
            <a:fillRect/>
          </a:stretch>
        </p:blipFill>
        <p:spPr>
          <a:xfrm>
            <a:off x="5059939" y="23812"/>
            <a:ext cx="4810125" cy="4800600"/>
          </a:xfrm>
          <a:prstGeom prst="rect">
            <a:avLst/>
          </a:prstGeom>
        </p:spPr>
      </p:pic>
      <p:pic>
        <p:nvPicPr>
          <p:cNvPr id="7" name="Εικόνα 6"/>
          <p:cNvPicPr>
            <a:picLocks noChangeAspect="1"/>
          </p:cNvPicPr>
          <p:nvPr/>
        </p:nvPicPr>
        <p:blipFill>
          <a:blip r:embed="rId5"/>
          <a:stretch>
            <a:fillRect/>
          </a:stretch>
        </p:blipFill>
        <p:spPr>
          <a:xfrm>
            <a:off x="7204907" y="1904598"/>
            <a:ext cx="4800600" cy="4781550"/>
          </a:xfrm>
          <a:prstGeom prst="rect">
            <a:avLst/>
          </a:prstGeom>
        </p:spPr>
      </p:pic>
    </p:spTree>
    <p:extLst>
      <p:ext uri="{BB962C8B-B14F-4D97-AF65-F5344CB8AC3E}">
        <p14:creationId xmlns:p14="http://schemas.microsoft.com/office/powerpoint/2010/main" val="239793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779463"/>
          </a:xfrm>
        </p:spPr>
        <p:txBody>
          <a:bodyPr/>
          <a:lstStyle/>
          <a:p>
            <a:r>
              <a:rPr lang="en-US" dirty="0"/>
              <a:t>AIDS (social)</a:t>
            </a:r>
            <a:endParaRPr lang="el-GR" dirty="0"/>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1097129" y="1283915"/>
            <a:ext cx="8512092" cy="5574085"/>
          </a:xfrm>
          <a:prstGeom prst="rect">
            <a:avLst/>
          </a:prstGeom>
        </p:spPr>
      </p:pic>
    </p:spTree>
    <p:extLst>
      <p:ext uri="{BB962C8B-B14F-4D97-AF65-F5344CB8AC3E}">
        <p14:creationId xmlns:p14="http://schemas.microsoft.com/office/powerpoint/2010/main" val="2090999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Διαγράμματα </a:t>
            </a:r>
            <a:r>
              <a:rPr lang="en-US" dirty="0" err="1"/>
              <a:t>Voronoi</a:t>
            </a:r>
            <a:r>
              <a:rPr lang="en-US" dirty="0"/>
              <a:t> (</a:t>
            </a:r>
            <a:r>
              <a:rPr lang="el-GR" dirty="0"/>
              <a:t>μαθηματικά)</a:t>
            </a: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838200" y="1690688"/>
            <a:ext cx="10515599" cy="5131195"/>
          </a:xfrm>
          <a:prstGeom prst="rect">
            <a:avLst/>
          </a:prstGeom>
        </p:spPr>
      </p:pic>
    </p:spTree>
    <p:extLst>
      <p:ext uri="{BB962C8B-B14F-4D97-AF65-F5344CB8AC3E}">
        <p14:creationId xmlns:p14="http://schemas.microsoft.com/office/powerpoint/2010/main" val="1732119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2558" y="365125"/>
            <a:ext cx="10515600" cy="779463"/>
          </a:xfrm>
        </p:spPr>
        <p:txBody>
          <a:bodyPr/>
          <a:lstStyle/>
          <a:p>
            <a:r>
              <a:rPr lang="en-US" dirty="0"/>
              <a:t>Cellular automata</a:t>
            </a:r>
            <a:endParaRPr lang="el-GR" dirty="0"/>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87762" y="1283661"/>
            <a:ext cx="6400800" cy="4248150"/>
          </a:xfrm>
          <a:prstGeom prst="rect">
            <a:avLst/>
          </a:prstGeom>
        </p:spPr>
      </p:pic>
      <p:pic>
        <p:nvPicPr>
          <p:cNvPr id="5" name="Εικόνα 4"/>
          <p:cNvPicPr>
            <a:picLocks noChangeAspect="1"/>
          </p:cNvPicPr>
          <p:nvPr/>
        </p:nvPicPr>
        <p:blipFill>
          <a:blip r:embed="rId3"/>
          <a:stretch>
            <a:fillRect/>
          </a:stretch>
        </p:blipFill>
        <p:spPr>
          <a:xfrm>
            <a:off x="5738124" y="2247900"/>
            <a:ext cx="6572250" cy="4610100"/>
          </a:xfrm>
          <a:prstGeom prst="rect">
            <a:avLst/>
          </a:prstGeom>
        </p:spPr>
      </p:pic>
    </p:spTree>
    <p:extLst>
      <p:ext uri="{BB962C8B-B14F-4D97-AF65-F5344CB8AC3E}">
        <p14:creationId xmlns:p14="http://schemas.microsoft.com/office/powerpoint/2010/main" val="1562483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84118" y="4836139"/>
            <a:ext cx="2102871" cy="570122"/>
          </a:xfrm>
        </p:spPr>
        <p:txBody>
          <a:bodyPr>
            <a:normAutofit fontScale="90000"/>
          </a:bodyPr>
          <a:lstStyle/>
          <a:p>
            <a:r>
              <a:rPr lang="en-US" dirty="0"/>
              <a:t>Gas lab</a:t>
            </a:r>
            <a:endParaRPr lang="el-GR" dirty="0"/>
          </a:p>
        </p:txBody>
      </p:sp>
      <p:sp>
        <p:nvSpPr>
          <p:cNvPr id="3" name="Θέση περιεχομένου 2"/>
          <p:cNvSpPr>
            <a:spLocks noGrp="1"/>
          </p:cNvSpPr>
          <p:nvPr>
            <p:ph idx="1"/>
          </p:nvPr>
        </p:nvSpPr>
        <p:spPr>
          <a:xfrm>
            <a:off x="499916" y="5643676"/>
            <a:ext cx="10515600" cy="994612"/>
          </a:xfrm>
        </p:spPr>
        <p:txBody>
          <a:bodyPr/>
          <a:lstStyle/>
          <a:p>
            <a:pPr marL="0" indent="0" algn="ctr">
              <a:buNone/>
            </a:pPr>
            <a:r>
              <a:rPr lang="el-GR" sz="3600" dirty="0"/>
              <a:t>Φυσική</a:t>
            </a:r>
            <a:endParaRPr lang="el-GR" dirty="0"/>
          </a:p>
        </p:txBody>
      </p:sp>
      <p:pic>
        <p:nvPicPr>
          <p:cNvPr id="7170" name="Picture 2" descr="Αποτέλεσμα εικόνας για netlogo 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588" y="175032"/>
            <a:ext cx="4661106" cy="4661107"/>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p:cNvSpPr txBox="1">
            <a:spLocks/>
          </p:cNvSpPr>
          <p:nvPr/>
        </p:nvSpPr>
        <p:spPr>
          <a:xfrm>
            <a:off x="7832559" y="4836139"/>
            <a:ext cx="2594810" cy="61109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dirty="0"/>
              <a:t>N-bodies</a:t>
            </a:r>
            <a:endParaRPr lang="el-GR" dirty="0"/>
          </a:p>
        </p:txBody>
      </p:sp>
      <p:pic>
        <p:nvPicPr>
          <p:cNvPr id="6"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367" y="175032"/>
            <a:ext cx="4661106" cy="466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67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normAutofit/>
          </a:bodyPr>
          <a:lstStyle/>
          <a:p>
            <a:r>
              <a:rPr lang="el-GR" dirty="0"/>
              <a:t>Αφ</a:t>
            </a:r>
            <a:r>
              <a:rPr lang="en-US" dirty="0"/>
              <a:t>’ </a:t>
            </a:r>
            <a:r>
              <a:rPr lang="el-GR" dirty="0"/>
              <a:t>ενός επιδιώκεται η </a:t>
            </a:r>
            <a:r>
              <a:rPr lang="el-GR" i="1" u="sng" dirty="0"/>
              <a:t>διάχυση</a:t>
            </a:r>
            <a:r>
              <a:rPr lang="en-US" dirty="0"/>
              <a:t> (diffusion) </a:t>
            </a:r>
            <a:r>
              <a:rPr lang="el-GR" dirty="0"/>
              <a:t>της επιστημονικής γνώσης</a:t>
            </a:r>
            <a:r>
              <a:rPr lang="en-US" dirty="0"/>
              <a:t>, </a:t>
            </a:r>
            <a:r>
              <a:rPr lang="el-GR" spc="-1" dirty="0">
                <a:uFill>
                  <a:solidFill>
                    <a:srgbClr val="FFFFFF"/>
                  </a:solidFill>
                </a:uFill>
              </a:rPr>
              <a:t>και ειδικότερα των Φυσικών και </a:t>
            </a:r>
            <a:r>
              <a:rPr lang="el-GR" spc="-1" dirty="0" err="1">
                <a:uFill>
                  <a:solidFill>
                    <a:srgbClr val="FFFFFF"/>
                  </a:solidFill>
                </a:uFill>
              </a:rPr>
              <a:t>Περιβαλλονικών</a:t>
            </a:r>
            <a:r>
              <a:rPr lang="el-GR" spc="-1" dirty="0">
                <a:uFill>
                  <a:solidFill>
                    <a:srgbClr val="FFFFFF"/>
                  </a:solidFill>
                </a:uFill>
              </a:rPr>
              <a:t> Επιστημών</a:t>
            </a:r>
            <a:r>
              <a:rPr lang="en-US" spc="-1" dirty="0">
                <a:uFill>
                  <a:solidFill>
                    <a:srgbClr val="FFFFFF"/>
                  </a:solidFill>
                </a:uFill>
              </a:rPr>
              <a:t>,</a:t>
            </a:r>
            <a:r>
              <a:rPr lang="el-GR" dirty="0"/>
              <a:t> προς το ευρύ κοινό</a:t>
            </a:r>
            <a:r>
              <a:rPr lang="en-US" dirty="0"/>
              <a:t>.</a:t>
            </a:r>
            <a:endParaRPr lang="el-GR" dirty="0"/>
          </a:p>
          <a:p>
            <a:r>
              <a:rPr lang="el-GR" dirty="0"/>
              <a:t>Αυτή η διάχυση είναι πιο σύνθετη και απαιτεί πολύ πιο επιστημονικούς όρους και κανόνες από την, απλά αποκαλούμενη, «εκλαΐκευση».</a:t>
            </a:r>
          </a:p>
          <a:p>
            <a:r>
              <a:rPr lang="el-GR" dirty="0"/>
              <a:t>Αφ’ ετέρου επιδιώκουμε οι υποψήφιοι και οι εν ενεργεία εκπαιδευτικοί να </a:t>
            </a:r>
            <a:r>
              <a:rPr lang="el-GR" i="1" u="sng" dirty="0"/>
              <a:t>βελτιώσουν κατά πολύ τις γνώσεις τους</a:t>
            </a:r>
            <a:r>
              <a:rPr lang="el-GR" dirty="0"/>
              <a:t> πάνω σε τομείς της σύγχρονης Φυσικής.</a:t>
            </a:r>
          </a:p>
        </p:txBody>
      </p:sp>
      <p:sp>
        <p:nvSpPr>
          <p:cNvPr id="3" name="2 - Τίτλος"/>
          <p:cNvSpPr>
            <a:spLocks noGrp="1"/>
          </p:cNvSpPr>
          <p:nvPr>
            <p:ph type="title"/>
          </p:nvPr>
        </p:nvSpPr>
        <p:spPr/>
        <p:txBody>
          <a:bodyPr>
            <a:noAutofit/>
          </a:bodyPr>
          <a:lstStyle/>
          <a:p>
            <a:r>
              <a:rPr lang="el-GR" sz="3600" dirty="0"/>
              <a:t>Ο διττός στόχος του Εργαστηρίου μας</a:t>
            </a:r>
          </a:p>
        </p:txBody>
      </p:sp>
    </p:spTree>
    <p:extLst>
      <p:ext uri="{BB962C8B-B14F-4D97-AF65-F5344CB8AC3E}">
        <p14:creationId xmlns:p14="http://schemas.microsoft.com/office/powerpoint/2010/main" val="2298219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9218" name="Picture 2" descr="Αποτέλεσμα εικόνας για netlogo models frac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54" y="240212"/>
            <a:ext cx="6744704" cy="645870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Αποτέλεσμα εικόνας για netlogo models frac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254" y="228599"/>
            <a:ext cx="4828092" cy="173355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Αποτέλεσμα εικόνας για netlogo models frac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4254" y="2097087"/>
            <a:ext cx="4828092" cy="464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60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28352" y="2580291"/>
            <a:ext cx="10515600" cy="1325563"/>
          </a:xfrm>
        </p:spPr>
        <p:txBody>
          <a:bodyPr/>
          <a:lstStyle/>
          <a:p>
            <a:pPr algn="ctr"/>
            <a:r>
              <a:rPr lang="el-GR" dirty="0"/>
              <a:t>Δείτε για λίγο κάποια μοντέλα που σας φαίνονται ενδιαφέροντα</a:t>
            </a:r>
          </a:p>
        </p:txBody>
      </p:sp>
    </p:spTree>
    <p:extLst>
      <p:ext uri="{BB962C8B-B14F-4D97-AF65-F5344CB8AC3E}">
        <p14:creationId xmlns:p14="http://schemas.microsoft.com/office/powerpoint/2010/main" val="1641146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24695" y="5838933"/>
            <a:ext cx="5947610" cy="774368"/>
          </a:xfrm>
        </p:spPr>
        <p:txBody>
          <a:bodyPr/>
          <a:lstStyle/>
          <a:p>
            <a:r>
              <a:rPr lang="el-GR" dirty="0"/>
              <a:t>Μοντέλο </a:t>
            </a:r>
            <a:r>
              <a:rPr lang="en-US" dirty="0"/>
              <a:t>flocking</a:t>
            </a:r>
            <a:endParaRPr lang="el-GR" dirty="0"/>
          </a:p>
        </p:txBody>
      </p:sp>
      <p:sp>
        <p:nvSpPr>
          <p:cNvPr id="3" name="Θέση περιεχομένου 2"/>
          <p:cNvSpPr>
            <a:spLocks noGrp="1"/>
          </p:cNvSpPr>
          <p:nvPr>
            <p:ph idx="1"/>
          </p:nvPr>
        </p:nvSpPr>
        <p:spPr>
          <a:xfrm>
            <a:off x="341703" y="3825025"/>
            <a:ext cx="5199303" cy="2595566"/>
          </a:xfrm>
        </p:spPr>
        <p:txBody>
          <a:bodyPr>
            <a:normAutofit lnSpcReduction="10000"/>
          </a:bodyPr>
          <a:lstStyle/>
          <a:p>
            <a:pPr marL="0" indent="0">
              <a:lnSpc>
                <a:spcPct val="100000"/>
              </a:lnSpc>
              <a:buNone/>
            </a:pPr>
            <a:r>
              <a:rPr lang="el-GR" sz="3200" dirty="0"/>
              <a:t>Συνδέουμε το </a:t>
            </a:r>
            <a:r>
              <a:rPr lang="el-GR" sz="3200" dirty="0" err="1">
                <a:solidFill>
                  <a:srgbClr val="C00000"/>
                </a:solidFill>
              </a:rPr>
              <a:t>μικρο</a:t>
            </a:r>
            <a:r>
              <a:rPr lang="el-GR" sz="3200" dirty="0">
                <a:solidFill>
                  <a:srgbClr val="C00000"/>
                </a:solidFill>
              </a:rPr>
              <a:t>-επίπεδο</a:t>
            </a:r>
            <a:r>
              <a:rPr lang="el-GR" sz="3200" dirty="0"/>
              <a:t> (συμπεριφορά ενός </a:t>
            </a:r>
            <a:r>
              <a:rPr lang="en-US" sz="3200" dirty="0"/>
              <a:t>agent)</a:t>
            </a:r>
            <a:r>
              <a:rPr lang="el-GR" sz="3200" dirty="0"/>
              <a:t> </a:t>
            </a:r>
          </a:p>
          <a:p>
            <a:pPr marL="0" indent="0">
              <a:lnSpc>
                <a:spcPct val="100000"/>
              </a:lnSpc>
              <a:buNone/>
            </a:pPr>
            <a:r>
              <a:rPr lang="el-GR" sz="3200" dirty="0"/>
              <a:t>με το </a:t>
            </a:r>
            <a:r>
              <a:rPr lang="el-GR" sz="3200" dirty="0" err="1">
                <a:solidFill>
                  <a:srgbClr val="C00000"/>
                </a:solidFill>
              </a:rPr>
              <a:t>μάκρο</a:t>
            </a:r>
            <a:r>
              <a:rPr lang="el-GR" sz="3200" dirty="0">
                <a:solidFill>
                  <a:srgbClr val="C00000"/>
                </a:solidFill>
              </a:rPr>
              <a:t>-επίπεδο</a:t>
            </a:r>
            <a:r>
              <a:rPr lang="el-GR" sz="3200" dirty="0"/>
              <a:t> (</a:t>
            </a:r>
            <a:r>
              <a:rPr lang="en-US" sz="3200" dirty="0"/>
              <a:t>patterns </a:t>
            </a:r>
            <a:r>
              <a:rPr lang="el-GR" sz="3200" dirty="0"/>
              <a:t>που εμφανίζονται από την αλληλεπίδρασή τους)</a:t>
            </a:r>
          </a:p>
        </p:txBody>
      </p:sp>
      <p:pic>
        <p:nvPicPr>
          <p:cNvPr id="6146" name="Picture 2" descr="Αποτέλεσμα εικόνας για netlogo 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000" y="78489"/>
            <a:ext cx="5587000" cy="55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p:cNvPicPr/>
          <p:nvPr/>
        </p:nvPicPr>
        <p:blipFill rotWithShape="1">
          <a:blip r:embed="rId3"/>
          <a:srcRect b="5477"/>
          <a:stretch/>
        </p:blipFill>
        <p:spPr>
          <a:xfrm>
            <a:off x="740948" y="216003"/>
            <a:ext cx="4359837" cy="3316310"/>
          </a:xfrm>
          <a:prstGeom prst="rect">
            <a:avLst/>
          </a:prstGeom>
        </p:spPr>
      </p:pic>
      <p:sp>
        <p:nvSpPr>
          <p:cNvPr id="4" name="Δεξιό βέλος 3"/>
          <p:cNvSpPr/>
          <p:nvPr/>
        </p:nvSpPr>
        <p:spPr>
          <a:xfrm>
            <a:off x="3773510" y="1532586"/>
            <a:ext cx="3889419" cy="11977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992714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76837" y="2670444"/>
            <a:ext cx="10515600" cy="1325563"/>
          </a:xfrm>
        </p:spPr>
        <p:txBody>
          <a:bodyPr>
            <a:normAutofit/>
          </a:bodyPr>
          <a:lstStyle/>
          <a:p>
            <a:pPr algn="ctr"/>
            <a:r>
              <a:rPr lang="en-US" dirty="0">
                <a:latin typeface="Bernard MT Condensed" panose="02050806060905020404" pitchFamily="18" charset="0"/>
              </a:rPr>
              <a:t>Episode III : </a:t>
            </a:r>
            <a:r>
              <a:rPr lang="el-GR" sz="4800" dirty="0">
                <a:solidFill>
                  <a:srgbClr val="002060"/>
                </a:solidFill>
                <a:latin typeface="+mn-lt"/>
              </a:rPr>
              <a:t>Φωτιά στο Δάσος</a:t>
            </a:r>
          </a:p>
        </p:txBody>
      </p:sp>
    </p:spTree>
    <p:extLst>
      <p:ext uri="{BB962C8B-B14F-4D97-AF65-F5344CB8AC3E}">
        <p14:creationId xmlns:p14="http://schemas.microsoft.com/office/powerpoint/2010/main" val="71965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Θέση περιεχομένου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154546"/>
            <a:ext cx="12192000" cy="6368604"/>
          </a:xfrm>
          <a:prstGeom prst="rect">
            <a:avLst/>
          </a:prstGeom>
          <a:ln>
            <a:solidFill>
              <a:schemeClr val="bg1">
                <a:lumMod val="50000"/>
              </a:schemeClr>
            </a:solidFill>
          </a:ln>
        </p:spPr>
      </p:pic>
    </p:spTree>
    <p:extLst>
      <p:ext uri="{BB962C8B-B14F-4D97-AF65-F5344CB8AC3E}">
        <p14:creationId xmlns:p14="http://schemas.microsoft.com/office/powerpoint/2010/main" val="31770954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 Εικόνα" descr="C:\Users\Telis\Desktop\Fire interface.png"/>
          <p:cNvPicPr/>
          <p:nvPr/>
        </p:nvPicPr>
        <p:blipFill>
          <a:blip r:embed="rId2" cstate="print"/>
          <a:srcRect/>
          <a:stretch>
            <a:fillRect/>
          </a:stretch>
        </p:blipFill>
        <p:spPr bwMode="auto">
          <a:xfrm>
            <a:off x="6884831" y="695460"/>
            <a:ext cx="5379076" cy="4192073"/>
          </a:xfrm>
          <a:prstGeom prst="rect">
            <a:avLst/>
          </a:prstGeom>
          <a:noFill/>
          <a:ln w="9525">
            <a:noFill/>
            <a:miter lim="800000"/>
            <a:headEnd/>
            <a:tailEnd/>
          </a:ln>
        </p:spPr>
      </p:pic>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t>Δώστε τιμή </a:t>
            </a:r>
            <a:r>
              <a:rPr lang="en-US" dirty="0"/>
              <a:t>density=</a:t>
            </a:r>
            <a:r>
              <a:rPr lang="el-GR" dirty="0"/>
              <a:t>2</a:t>
            </a:r>
            <a:r>
              <a:rPr lang="en-US" dirty="0"/>
              <a:t>0 </a:t>
            </a:r>
            <a:r>
              <a:rPr lang="el-GR" dirty="0"/>
              <a:t>,  </a:t>
            </a:r>
            <a:r>
              <a:rPr lang="en-US" dirty="0"/>
              <a:t>Setup,   Go   </a:t>
            </a:r>
          </a:p>
          <a:p>
            <a:r>
              <a:rPr lang="el-GR" dirty="0"/>
              <a:t>Πόσο είναι το ποσοστό του καμένου δάσους;</a:t>
            </a:r>
          </a:p>
          <a:p>
            <a:endParaRPr lang="el-GR" dirty="0"/>
          </a:p>
          <a:p>
            <a:r>
              <a:rPr lang="el-GR" dirty="0"/>
              <a:t>Πόσο είναι σε άλλες ομάδες;</a:t>
            </a:r>
          </a:p>
          <a:p>
            <a:endParaRPr lang="el-GR" dirty="0"/>
          </a:p>
          <a:p>
            <a:r>
              <a:rPr lang="el-GR" dirty="0"/>
              <a:t>ΓΙΑΤΙ?????????</a:t>
            </a:r>
          </a:p>
          <a:p>
            <a:endParaRPr lang="el-GR" dirty="0"/>
          </a:p>
        </p:txBody>
      </p:sp>
    </p:spTree>
    <p:extLst>
      <p:ext uri="{BB962C8B-B14F-4D97-AF65-F5344CB8AC3E}">
        <p14:creationId xmlns:p14="http://schemas.microsoft.com/office/powerpoint/2010/main" val="547183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503017"/>
            <a:ext cx="10515600" cy="1325563"/>
          </a:xfrm>
        </p:spPr>
        <p:txBody>
          <a:bodyPr/>
          <a:lstStyle/>
          <a:p>
            <a:pPr algn="ctr"/>
            <a:r>
              <a:rPr lang="el-GR" dirty="0"/>
              <a:t>Ας κάνουμε κάτι βαρετό!!!  </a:t>
            </a:r>
          </a:p>
        </p:txBody>
      </p:sp>
    </p:spTree>
    <p:extLst>
      <p:ext uri="{BB962C8B-B14F-4D97-AF65-F5344CB8AC3E}">
        <p14:creationId xmlns:p14="http://schemas.microsoft.com/office/powerpoint/2010/main" val="758649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57577"/>
            <a:ext cx="7172459" cy="5919386"/>
          </a:xfrm>
        </p:spPr>
        <p:txBody>
          <a:bodyPr>
            <a:normAutofit fontScale="92500" lnSpcReduction="20000"/>
          </a:bodyPr>
          <a:lstStyle/>
          <a:p>
            <a:r>
              <a:rPr lang="el-GR" dirty="0"/>
              <a:t>Δώστε τιμή </a:t>
            </a:r>
            <a:r>
              <a:rPr lang="en-US" dirty="0"/>
              <a:t>density=</a:t>
            </a:r>
            <a:r>
              <a:rPr lang="el-GR" dirty="0"/>
              <a:t>3</a:t>
            </a:r>
            <a:r>
              <a:rPr lang="en-US" dirty="0"/>
              <a:t>0 </a:t>
            </a:r>
            <a:r>
              <a:rPr lang="el-GR" dirty="0"/>
              <a:t>,  </a:t>
            </a:r>
            <a:r>
              <a:rPr lang="en-US" dirty="0"/>
              <a:t>Setup,   Go   </a:t>
            </a:r>
          </a:p>
          <a:p>
            <a:r>
              <a:rPr lang="el-GR" dirty="0"/>
              <a:t>Πόσο είναι το ποσοστό του καμένου δάσους;</a:t>
            </a:r>
          </a:p>
          <a:p>
            <a:endParaRPr lang="el-GR" dirty="0"/>
          </a:p>
          <a:p>
            <a:r>
              <a:rPr lang="el-GR" dirty="0"/>
              <a:t>Δώστε τιμή </a:t>
            </a:r>
            <a:r>
              <a:rPr lang="en-US" dirty="0"/>
              <a:t>density=</a:t>
            </a:r>
            <a:r>
              <a:rPr lang="el-GR" dirty="0"/>
              <a:t>4</a:t>
            </a:r>
            <a:r>
              <a:rPr lang="en-US" dirty="0"/>
              <a:t>0 </a:t>
            </a:r>
            <a:r>
              <a:rPr lang="el-GR" dirty="0"/>
              <a:t>,  </a:t>
            </a:r>
            <a:r>
              <a:rPr lang="en-US" dirty="0"/>
              <a:t>Setup,   Go   </a:t>
            </a:r>
          </a:p>
          <a:p>
            <a:r>
              <a:rPr lang="el-GR" dirty="0"/>
              <a:t>Πόσο είναι το ποσοστό του καμένου δάσους;</a:t>
            </a:r>
          </a:p>
          <a:p>
            <a:endParaRPr lang="el-GR" dirty="0"/>
          </a:p>
          <a:p>
            <a:r>
              <a:rPr lang="el-GR" dirty="0"/>
              <a:t>Δώστε τιμή </a:t>
            </a:r>
            <a:r>
              <a:rPr lang="en-US" dirty="0"/>
              <a:t>density=</a:t>
            </a:r>
            <a:r>
              <a:rPr lang="el-GR" dirty="0"/>
              <a:t>5</a:t>
            </a:r>
            <a:r>
              <a:rPr lang="en-US" dirty="0"/>
              <a:t>0 </a:t>
            </a:r>
            <a:r>
              <a:rPr lang="el-GR" dirty="0"/>
              <a:t>,  </a:t>
            </a:r>
            <a:r>
              <a:rPr lang="en-US" dirty="0"/>
              <a:t>Setup,   Go   </a:t>
            </a:r>
          </a:p>
          <a:p>
            <a:r>
              <a:rPr lang="el-GR" dirty="0"/>
              <a:t>Πόσο είναι το ποσοστό του καμένου δάσους;</a:t>
            </a:r>
          </a:p>
          <a:p>
            <a:endParaRPr lang="el-GR" dirty="0"/>
          </a:p>
          <a:p>
            <a:r>
              <a:rPr lang="el-GR" dirty="0"/>
              <a:t>Δώστε τιμή </a:t>
            </a:r>
            <a:r>
              <a:rPr lang="en-US" dirty="0"/>
              <a:t>density=</a:t>
            </a:r>
            <a:r>
              <a:rPr lang="el-GR" dirty="0"/>
              <a:t>6</a:t>
            </a:r>
            <a:r>
              <a:rPr lang="en-US" dirty="0"/>
              <a:t>0 </a:t>
            </a:r>
            <a:r>
              <a:rPr lang="el-GR" dirty="0"/>
              <a:t>,  </a:t>
            </a:r>
            <a:r>
              <a:rPr lang="en-US" dirty="0"/>
              <a:t>Setup,   Go   </a:t>
            </a:r>
          </a:p>
          <a:p>
            <a:r>
              <a:rPr lang="el-GR" dirty="0"/>
              <a:t>Πόσο είναι το ποσοστό του καμένου δάσους;</a:t>
            </a:r>
          </a:p>
          <a:p>
            <a:endParaRPr lang="el-GR" dirty="0"/>
          </a:p>
          <a:p>
            <a:r>
              <a:rPr lang="el-GR" dirty="0"/>
              <a:t>Δώστε τιμή </a:t>
            </a:r>
            <a:r>
              <a:rPr lang="en-US" dirty="0"/>
              <a:t>density=</a:t>
            </a:r>
            <a:r>
              <a:rPr lang="el-GR" dirty="0"/>
              <a:t>7</a:t>
            </a:r>
            <a:r>
              <a:rPr lang="en-US" dirty="0"/>
              <a:t>0 </a:t>
            </a:r>
            <a:r>
              <a:rPr lang="el-GR" dirty="0"/>
              <a:t>,  </a:t>
            </a:r>
            <a:r>
              <a:rPr lang="en-US" dirty="0"/>
              <a:t>Setup,   Go   </a:t>
            </a:r>
          </a:p>
          <a:p>
            <a:r>
              <a:rPr lang="el-GR" dirty="0"/>
              <a:t>Πόσο είναι το ποσοστό του καμένου δάσους;</a:t>
            </a:r>
          </a:p>
          <a:p>
            <a:endParaRPr lang="el-GR" dirty="0"/>
          </a:p>
          <a:p>
            <a:endParaRPr lang="el-GR" dirty="0"/>
          </a:p>
          <a:p>
            <a:endParaRPr lang="el-GR" dirty="0"/>
          </a:p>
        </p:txBody>
      </p:sp>
      <p:sp>
        <p:nvSpPr>
          <p:cNvPr id="4" name="Τίτλος 1"/>
          <p:cNvSpPr>
            <a:spLocks noGrp="1"/>
          </p:cNvSpPr>
          <p:nvPr>
            <p:ph type="title"/>
          </p:nvPr>
        </p:nvSpPr>
        <p:spPr>
          <a:xfrm rot="20655469">
            <a:off x="7549173" y="1386811"/>
            <a:ext cx="4073916" cy="701230"/>
          </a:xfrm>
        </p:spPr>
        <p:txBody>
          <a:bodyPr>
            <a:normAutofit fontScale="90000"/>
          </a:bodyPr>
          <a:lstStyle/>
          <a:p>
            <a:pPr algn="ctr"/>
            <a:r>
              <a:rPr lang="el-GR" dirty="0"/>
              <a:t>Παρατηρείτε κάτι;;</a:t>
            </a:r>
          </a:p>
        </p:txBody>
      </p:sp>
      <p:sp>
        <p:nvSpPr>
          <p:cNvPr id="5" name="Τίτλος 1"/>
          <p:cNvSpPr txBox="1">
            <a:spLocks/>
          </p:cNvSpPr>
          <p:nvPr/>
        </p:nvSpPr>
        <p:spPr>
          <a:xfrm rot="538349">
            <a:off x="7538139" y="3530665"/>
            <a:ext cx="4073916" cy="70123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rgbClr val="C00000"/>
                </a:solidFill>
                <a:effectLst>
                  <a:outerShdw blurRad="38100" dist="38100" dir="2700000" algn="tl">
                    <a:srgbClr val="000000">
                      <a:alpha val="43137"/>
                    </a:srgbClr>
                  </a:outerShdw>
                </a:effectLst>
                <a:latin typeface="+mj-lt"/>
                <a:ea typeface="+mj-ea"/>
                <a:cs typeface="+mj-cs"/>
              </a:defRPr>
            </a:lvl1pPr>
          </a:lstStyle>
          <a:p>
            <a:pPr algn="ctr"/>
            <a:r>
              <a:rPr lang="el-GR" dirty="0"/>
              <a:t>Ας συζητήσουμε…</a:t>
            </a:r>
          </a:p>
        </p:txBody>
      </p:sp>
      <p:sp>
        <p:nvSpPr>
          <p:cNvPr id="6" name="Τίτλος 1"/>
          <p:cNvSpPr txBox="1">
            <a:spLocks/>
          </p:cNvSpPr>
          <p:nvPr/>
        </p:nvSpPr>
        <p:spPr>
          <a:xfrm>
            <a:off x="7778245" y="4843521"/>
            <a:ext cx="4073916" cy="157882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rgbClr val="C00000"/>
                </a:solidFill>
                <a:effectLst>
                  <a:outerShdw blurRad="38100" dist="38100" dir="2700000" algn="tl">
                    <a:srgbClr val="000000">
                      <a:alpha val="43137"/>
                    </a:srgbClr>
                  </a:outerShdw>
                </a:effectLst>
                <a:latin typeface="+mj-lt"/>
                <a:ea typeface="+mj-ea"/>
                <a:cs typeface="+mj-cs"/>
              </a:defRPr>
            </a:lvl1pPr>
          </a:lstStyle>
          <a:p>
            <a:pPr algn="ctr"/>
            <a:r>
              <a:rPr lang="el-GR" dirty="0"/>
              <a:t>Που έχει ενδιαφέρον να ψάξουμε περισσότερο;</a:t>
            </a:r>
          </a:p>
        </p:txBody>
      </p:sp>
    </p:spTree>
    <p:extLst>
      <p:ext uri="{BB962C8B-B14F-4D97-AF65-F5344CB8AC3E}">
        <p14:creationId xmlns:p14="http://schemas.microsoft.com/office/powerpoint/2010/main" val="2607449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57577"/>
            <a:ext cx="7172459" cy="3284113"/>
          </a:xfrm>
        </p:spPr>
        <p:txBody>
          <a:bodyPr>
            <a:normAutofit fontScale="92500" lnSpcReduction="20000"/>
          </a:bodyPr>
          <a:lstStyle/>
          <a:p>
            <a:r>
              <a:rPr lang="el-GR" dirty="0"/>
              <a:t>Δώστε τιμή </a:t>
            </a:r>
            <a:r>
              <a:rPr lang="en-US" dirty="0"/>
              <a:t>density=</a:t>
            </a:r>
            <a:r>
              <a:rPr lang="el-GR" dirty="0"/>
              <a:t>50</a:t>
            </a:r>
            <a:r>
              <a:rPr lang="en-US" dirty="0"/>
              <a:t> </a:t>
            </a:r>
            <a:r>
              <a:rPr lang="el-GR" dirty="0"/>
              <a:t>,  </a:t>
            </a:r>
            <a:r>
              <a:rPr lang="en-US" dirty="0"/>
              <a:t>Setup,   Go   </a:t>
            </a:r>
          </a:p>
          <a:p>
            <a:r>
              <a:rPr lang="el-GR" dirty="0"/>
              <a:t>Πόσο είναι το ποσοστό του καμένου δάσους;</a:t>
            </a:r>
          </a:p>
          <a:p>
            <a:endParaRPr lang="el-GR" dirty="0"/>
          </a:p>
          <a:p>
            <a:r>
              <a:rPr lang="el-GR" dirty="0"/>
              <a:t>Δώστε τιμή </a:t>
            </a:r>
            <a:r>
              <a:rPr lang="en-US" dirty="0"/>
              <a:t>density=</a:t>
            </a:r>
            <a:r>
              <a:rPr lang="el-GR" dirty="0"/>
              <a:t>55</a:t>
            </a:r>
            <a:r>
              <a:rPr lang="en-US" dirty="0"/>
              <a:t> </a:t>
            </a:r>
            <a:r>
              <a:rPr lang="el-GR" dirty="0"/>
              <a:t>,  </a:t>
            </a:r>
            <a:r>
              <a:rPr lang="en-US" dirty="0"/>
              <a:t>Setup,   Go   </a:t>
            </a:r>
          </a:p>
          <a:p>
            <a:r>
              <a:rPr lang="el-GR" dirty="0"/>
              <a:t>Πόσο είναι το ποσοστό του καμένου δάσους;</a:t>
            </a:r>
          </a:p>
          <a:p>
            <a:endParaRPr lang="el-GR" dirty="0"/>
          </a:p>
          <a:p>
            <a:r>
              <a:rPr lang="el-GR" dirty="0"/>
              <a:t>Δώστε τιμή </a:t>
            </a:r>
            <a:r>
              <a:rPr lang="en-US" dirty="0"/>
              <a:t>density=</a:t>
            </a:r>
            <a:r>
              <a:rPr lang="el-GR" dirty="0"/>
              <a:t>60</a:t>
            </a:r>
            <a:r>
              <a:rPr lang="en-US" dirty="0"/>
              <a:t> </a:t>
            </a:r>
            <a:r>
              <a:rPr lang="el-GR" dirty="0"/>
              <a:t>,  </a:t>
            </a:r>
            <a:r>
              <a:rPr lang="en-US" dirty="0"/>
              <a:t>Setup,   Go   </a:t>
            </a:r>
          </a:p>
          <a:p>
            <a:r>
              <a:rPr lang="el-GR" dirty="0"/>
              <a:t>Πόσο είναι το ποσοστό του καμένου δάσους;</a:t>
            </a:r>
          </a:p>
          <a:p>
            <a:endParaRPr lang="el-GR" dirty="0"/>
          </a:p>
          <a:p>
            <a:endParaRPr lang="el-GR" dirty="0"/>
          </a:p>
          <a:p>
            <a:endParaRPr lang="el-GR" dirty="0"/>
          </a:p>
          <a:p>
            <a:endParaRPr lang="el-GR" dirty="0"/>
          </a:p>
        </p:txBody>
      </p:sp>
      <p:sp>
        <p:nvSpPr>
          <p:cNvPr id="6" name="Τίτλος 1"/>
          <p:cNvSpPr txBox="1">
            <a:spLocks/>
          </p:cNvSpPr>
          <p:nvPr/>
        </p:nvSpPr>
        <p:spPr>
          <a:xfrm>
            <a:off x="4996409" y="4545289"/>
            <a:ext cx="4073916" cy="157882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rgbClr val="C00000"/>
                </a:solidFill>
                <a:effectLst>
                  <a:outerShdw blurRad="38100" dist="38100" dir="2700000" algn="tl">
                    <a:srgbClr val="000000">
                      <a:alpha val="43137"/>
                    </a:srgbClr>
                  </a:outerShdw>
                </a:effectLst>
                <a:latin typeface="+mj-lt"/>
                <a:ea typeface="+mj-ea"/>
                <a:cs typeface="+mj-cs"/>
              </a:defRPr>
            </a:lvl1pPr>
          </a:lstStyle>
          <a:p>
            <a:pPr algn="ctr"/>
            <a:r>
              <a:rPr lang="el-GR" dirty="0"/>
              <a:t>Που έχει ενδιαφέρον να ψάξουμε περισσότερο;</a:t>
            </a:r>
          </a:p>
        </p:txBody>
      </p:sp>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2319244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55371" y="911225"/>
            <a:ext cx="10515600" cy="647119"/>
          </a:xfrm>
        </p:spPr>
        <p:txBody>
          <a:bodyPr/>
          <a:lstStyle/>
          <a:p>
            <a:pPr marL="0" indent="0">
              <a:buNone/>
            </a:pPr>
            <a:r>
              <a:rPr lang="el-GR" dirty="0"/>
              <a:t>Συνεχίστε ……</a:t>
            </a:r>
          </a:p>
        </p:txBody>
      </p:sp>
      <p:pic>
        <p:nvPicPr>
          <p:cNvPr id="3074" name="Picture 2" descr="Αποτέλεσμα εικόνας για κωπηλάτε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560351"/>
            <a:ext cx="6602703" cy="4949116"/>
          </a:xfrm>
          <a:prstGeom prst="rect">
            <a:avLst/>
          </a:prstGeom>
          <a:noFill/>
          <a:extLst>
            <a:ext uri="{909E8E84-426E-40DD-AFC4-6F175D3DCCD1}">
              <a14:hiddenFill xmlns:a14="http://schemas.microsoft.com/office/drawing/2010/main">
                <a:solidFill>
                  <a:srgbClr val="FFFFFF"/>
                </a:solidFill>
              </a14:hiddenFill>
            </a:ext>
          </a:extLst>
        </p:spPr>
      </p:pic>
      <p:sp>
        <p:nvSpPr>
          <p:cNvPr id="5" name="Επεξήγηση με σύννεφο 4"/>
          <p:cNvSpPr/>
          <p:nvPr/>
        </p:nvSpPr>
        <p:spPr>
          <a:xfrm>
            <a:off x="8165205" y="746975"/>
            <a:ext cx="3528812" cy="1622738"/>
          </a:xfrm>
          <a:prstGeom prst="cloudCallout">
            <a:avLst>
              <a:gd name="adj1" fmla="val -77211"/>
              <a:gd name="adj2" fmla="val 633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Δεν θα έβλαπτε να έχουμε και κάποιο </a:t>
            </a:r>
            <a:r>
              <a:rPr lang="en-US" sz="2400" dirty="0"/>
              <a:t>excel</a:t>
            </a:r>
            <a:endParaRPr lang="el-GR" sz="2400" dirty="0"/>
          </a:p>
        </p:txBody>
      </p:sp>
    </p:spTree>
    <p:extLst>
      <p:ext uri="{BB962C8B-B14F-4D97-AF65-F5344CB8AC3E}">
        <p14:creationId xmlns:p14="http://schemas.microsoft.com/office/powerpoint/2010/main" val="4237730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1972" y="857233"/>
            <a:ext cx="11475076" cy="5150059"/>
          </a:xfrm>
        </p:spPr>
        <p:txBody>
          <a:bodyPr/>
          <a:lstStyle/>
          <a:p>
            <a:pPr marL="0" indent="0">
              <a:spcBef>
                <a:spcPts val="1200"/>
              </a:spcBef>
              <a:buNone/>
            </a:pPr>
            <a:r>
              <a:rPr lang="el-GR" dirty="0"/>
              <a:t>Ειδικότερα για τους υποψήφιους εκπαιδευτικούς Πρωτοβάθμιας Εκπαίδευσης, που αποτελούν το δικό μας κυρίως ακροατήριο και πεδίο έρευνας – χωρίς καθόλου να αποκλείουμε τους διδάσκοντες στη Δευτεροβάθμια – η βελτίωση αυτή των γνώσεων επιδιώκεται να γίνει </a:t>
            </a:r>
            <a:r>
              <a:rPr lang="el-GR" b="1" i="1" dirty="0"/>
              <a:t>χωρίς </a:t>
            </a:r>
          </a:p>
          <a:p>
            <a:pPr>
              <a:spcBef>
                <a:spcPts val="1200"/>
              </a:spcBef>
            </a:pPr>
            <a:endParaRPr lang="el-GR" b="1" i="1" dirty="0"/>
          </a:p>
          <a:p>
            <a:pPr marL="601200" indent="-457200" defTabSz="972000"/>
            <a:r>
              <a:rPr lang="el-GR" dirty="0"/>
              <a:t>Το βαρύ μαθηματικό φορμαλισμό και </a:t>
            </a:r>
          </a:p>
          <a:p>
            <a:pPr marL="601200" indent="-457200" defTabSz="972000"/>
            <a:r>
              <a:rPr lang="el-GR" dirty="0"/>
              <a:t>Τις δύσκολες Φυσικές έννοιες που συνοδεύουν τα πεδία αυτά της Φυσικής.</a:t>
            </a:r>
          </a:p>
        </p:txBody>
      </p:sp>
    </p:spTree>
    <p:extLst>
      <p:ext uri="{BB962C8B-B14F-4D97-AF65-F5344CB8AC3E}">
        <p14:creationId xmlns:p14="http://schemas.microsoft.com/office/powerpoint/2010/main" val="17756948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sp>
        <p:nvSpPr>
          <p:cNvPr id="5" name="Ορθογώνιο 4"/>
          <p:cNvSpPr/>
          <p:nvPr/>
        </p:nvSpPr>
        <p:spPr>
          <a:xfrm>
            <a:off x="286603" y="6322385"/>
            <a:ext cx="11709779" cy="388696"/>
          </a:xfrm>
          <a:prstGeom prst="rect">
            <a:avLst/>
          </a:prstGeom>
        </p:spPr>
        <p:txBody>
          <a:bodyPr wrap="square">
            <a:spAutoFit/>
          </a:bodyPr>
          <a:lstStyle/>
          <a:p>
            <a:pPr algn="ctr">
              <a:lnSpc>
                <a:spcPct val="107000"/>
              </a:lnSpc>
              <a:spcBef>
                <a:spcPts val="600"/>
              </a:spcBef>
              <a:spcAft>
                <a:spcPts val="1200"/>
              </a:spcAft>
            </a:pPr>
            <a:r>
              <a:rPr lang="el-GR" b="1" dirty="0">
                <a:latin typeface="Book Antiqua" panose="02040602050305030304" pitchFamily="18" charset="0"/>
                <a:ea typeface="Times New Roman" panose="02020603050405020304" pitchFamily="18" charset="0"/>
                <a:cs typeface="Times New Roman" panose="02020603050405020304" pitchFamily="18" charset="0"/>
              </a:rPr>
              <a:t>Συνολικά δεδομένα από όλες τις μετρήσεις με άξονες «πυκνότητα βλάστησης» – «ποσοστό καμένου δάσους»</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Εικόνα 5"/>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223380"/>
          </a:xfrm>
          <a:prstGeom prst="rect">
            <a:avLst/>
          </a:prstGeom>
          <a:ln>
            <a:solidFill>
              <a:schemeClr val="tx1"/>
            </a:solidFill>
          </a:ln>
        </p:spPr>
      </p:pic>
    </p:spTree>
    <p:extLst>
      <p:ext uri="{BB962C8B-B14F-4D97-AF65-F5344CB8AC3E}">
        <p14:creationId xmlns:p14="http://schemas.microsoft.com/office/powerpoint/2010/main" val="3848057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7006106" y="1109102"/>
            <a:ext cx="4932610" cy="5628067"/>
          </a:xfrm>
        </p:spPr>
        <p:txBody>
          <a:bodyPr>
            <a:normAutofit/>
          </a:bodyPr>
          <a:lstStyle/>
          <a:p>
            <a:pPr marL="0" indent="0">
              <a:buNone/>
            </a:pPr>
            <a:r>
              <a:rPr lang="el-GR" b="1" dirty="0">
                <a:effectLst>
                  <a:outerShdw blurRad="38100" dist="38100" dir="2700000" algn="tl">
                    <a:srgbClr val="000000">
                      <a:alpha val="43137"/>
                    </a:srgbClr>
                  </a:outerShdw>
                </a:effectLst>
              </a:rPr>
              <a:t>Το Μοντέλο «Φωτιά στο Δάσος</a:t>
            </a:r>
            <a:r>
              <a:rPr lang="el-GR" dirty="0"/>
              <a:t>» </a:t>
            </a:r>
            <a:r>
              <a:rPr lang="en-US" dirty="0"/>
              <a:t>(“Fire”) </a:t>
            </a:r>
            <a:endParaRPr lang="el-GR" dirty="0"/>
          </a:p>
          <a:p>
            <a:pPr marL="0" indent="0">
              <a:buNone/>
            </a:pPr>
            <a:endParaRPr lang="el-GR" dirty="0"/>
          </a:p>
          <a:p>
            <a:pPr marL="0" indent="0">
              <a:buNone/>
            </a:pPr>
            <a:r>
              <a:rPr lang="el-GR" dirty="0"/>
              <a:t>Κρίσιμη κατάσταση, </a:t>
            </a:r>
          </a:p>
          <a:p>
            <a:pPr marL="0" indent="0">
              <a:buNone/>
            </a:pPr>
            <a:r>
              <a:rPr lang="el-GR" dirty="0"/>
              <a:t>κρίσιμες τιμές, </a:t>
            </a:r>
          </a:p>
          <a:p>
            <a:pPr marL="0" indent="0">
              <a:buNone/>
            </a:pPr>
            <a:r>
              <a:rPr lang="en-US" dirty="0"/>
              <a:t>percolation, </a:t>
            </a:r>
            <a:endParaRPr lang="el-GR" dirty="0"/>
          </a:p>
          <a:p>
            <a:pPr marL="0" indent="0">
              <a:buNone/>
            </a:pPr>
            <a:r>
              <a:rPr lang="el-GR" dirty="0"/>
              <a:t>μη </a:t>
            </a:r>
            <a:r>
              <a:rPr lang="el-GR" dirty="0" err="1"/>
              <a:t>επαναληψιμότητα</a:t>
            </a:r>
            <a:r>
              <a:rPr lang="el-GR" dirty="0"/>
              <a:t>.</a:t>
            </a:r>
            <a:br>
              <a:rPr lang="en-US" dirty="0"/>
            </a:br>
            <a:br>
              <a:rPr lang="en-US" dirty="0"/>
            </a:br>
            <a:endParaRPr lang="en-US" dirty="0"/>
          </a:p>
          <a:p>
            <a:pPr>
              <a:buFont typeface="Wingdings" pitchFamily="2" charset="2"/>
              <a:buChar char="q"/>
            </a:pPr>
            <a:endParaRPr lang="en-US" dirty="0"/>
          </a:p>
          <a:p>
            <a:pPr>
              <a:buFont typeface="Wingdings" pitchFamily="2" charset="2"/>
              <a:buChar char="q"/>
            </a:pPr>
            <a:endParaRPr lang="el-GR" dirty="0"/>
          </a:p>
        </p:txBody>
      </p:sp>
      <p:pic>
        <p:nvPicPr>
          <p:cNvPr id="4" name="4 - Εικόνα" descr="C:\Users\Telis\Desktop\Fire interface.png"/>
          <p:cNvPicPr/>
          <p:nvPr/>
        </p:nvPicPr>
        <p:blipFill>
          <a:blip r:embed="rId2" cstate="print"/>
          <a:srcRect/>
          <a:stretch>
            <a:fillRect/>
          </a:stretch>
        </p:blipFill>
        <p:spPr bwMode="auto">
          <a:xfrm>
            <a:off x="305624" y="1109102"/>
            <a:ext cx="5927751" cy="4647754"/>
          </a:xfrm>
          <a:prstGeom prst="rect">
            <a:avLst/>
          </a:prstGeom>
          <a:noFill/>
          <a:ln w="9525">
            <a:noFill/>
            <a:miter lim="800000"/>
            <a:headEnd/>
            <a:tailEnd/>
          </a:ln>
        </p:spPr>
      </p:pic>
    </p:spTree>
    <p:extLst>
      <p:ext uri="{BB962C8B-B14F-4D97-AF65-F5344CB8AC3E}">
        <p14:creationId xmlns:p14="http://schemas.microsoft.com/office/powerpoint/2010/main" val="670804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76837" y="2670444"/>
            <a:ext cx="10515600" cy="1325563"/>
          </a:xfrm>
        </p:spPr>
        <p:txBody>
          <a:bodyPr>
            <a:normAutofit/>
          </a:bodyPr>
          <a:lstStyle/>
          <a:p>
            <a:pPr algn="ctr"/>
            <a:r>
              <a:rPr lang="en-US" dirty="0">
                <a:latin typeface="Bernard MT Condensed" panose="02050806060905020404" pitchFamily="18" charset="0"/>
              </a:rPr>
              <a:t>Episode </a:t>
            </a:r>
            <a:r>
              <a:rPr lang="en-US" dirty="0" err="1">
                <a:latin typeface="Bernard MT Condensed" panose="02050806060905020404" pitchFamily="18" charset="0"/>
              </a:rPr>
              <a:t>IIIa</a:t>
            </a:r>
            <a:r>
              <a:rPr lang="en-US" dirty="0">
                <a:latin typeface="Bernard MT Condensed" panose="02050806060905020404" pitchFamily="18" charset="0"/>
              </a:rPr>
              <a:t> : </a:t>
            </a:r>
            <a:r>
              <a:rPr lang="el-GR" sz="4000" dirty="0">
                <a:solidFill>
                  <a:srgbClr val="002060"/>
                </a:solidFill>
                <a:latin typeface="+mn-lt"/>
              </a:rPr>
              <a:t>Φωτιά στο Δάσος</a:t>
            </a:r>
            <a:r>
              <a:rPr lang="en-US" sz="4000" dirty="0">
                <a:solidFill>
                  <a:srgbClr val="002060"/>
                </a:solidFill>
                <a:latin typeface="+mn-lt"/>
              </a:rPr>
              <a:t>, </a:t>
            </a:r>
            <a:r>
              <a:rPr lang="el-GR" sz="4800" dirty="0">
                <a:solidFill>
                  <a:srgbClr val="002060"/>
                </a:solidFill>
                <a:latin typeface="+mn-lt"/>
              </a:rPr>
              <a:t>Κώδικας</a:t>
            </a:r>
          </a:p>
        </p:txBody>
      </p:sp>
    </p:spTree>
    <p:extLst>
      <p:ext uri="{BB962C8B-B14F-4D97-AF65-F5344CB8AC3E}">
        <p14:creationId xmlns:p14="http://schemas.microsoft.com/office/powerpoint/2010/main" val="8515376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2443" y="1828800"/>
            <a:ext cx="10515600" cy="2257358"/>
          </a:xfrm>
        </p:spPr>
        <p:txBody>
          <a:bodyPr>
            <a:normAutofit fontScale="90000"/>
          </a:bodyPr>
          <a:lstStyle/>
          <a:p>
            <a:pPr algn="ctr"/>
            <a:r>
              <a:rPr lang="el-GR" dirty="0"/>
              <a:t>ώρα για κώδικα!! &amp; λίγες παρεμβάσεις…</a:t>
            </a:r>
            <a:br>
              <a:rPr lang="el-GR" dirty="0"/>
            </a:br>
            <a:br>
              <a:rPr lang="en-US" dirty="0"/>
            </a:br>
            <a:br>
              <a:rPr lang="en-US" dirty="0"/>
            </a:br>
            <a:br>
              <a:rPr lang="el-GR" dirty="0"/>
            </a:br>
            <a:r>
              <a:rPr lang="el-GR" dirty="0"/>
              <a:t>Στο μοντέλο </a:t>
            </a:r>
            <a:r>
              <a:rPr lang="en-US" dirty="0"/>
              <a:t>Fire, </a:t>
            </a:r>
            <a:r>
              <a:rPr lang="el-GR" dirty="0"/>
              <a:t>πηγαίνουμε στην καρτέλα </a:t>
            </a:r>
            <a:r>
              <a:rPr lang="en-US" dirty="0"/>
              <a:t>Code</a:t>
            </a:r>
            <a:endParaRPr lang="el-GR" dirty="0"/>
          </a:p>
        </p:txBody>
      </p:sp>
    </p:spTree>
    <p:extLst>
      <p:ext uri="{BB962C8B-B14F-4D97-AF65-F5344CB8AC3E}">
        <p14:creationId xmlns:p14="http://schemas.microsoft.com/office/powerpoint/2010/main" val="1585205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b="46094"/>
          <a:stretch/>
        </p:blipFill>
        <p:spPr bwMode="auto">
          <a:xfrm>
            <a:off x="242833" y="172960"/>
            <a:ext cx="6476026" cy="3497519"/>
          </a:xfrm>
          <a:prstGeom prst="rect">
            <a:avLst/>
          </a:prstGeom>
          <a:noFill/>
          <a:ln w="9525">
            <a:solidFill>
              <a:schemeClr val="bg2"/>
            </a:solidFill>
            <a:miter lim="800000"/>
            <a:headEnd/>
            <a:tailEnd/>
          </a:ln>
        </p:spPr>
      </p:pic>
      <p:pic>
        <p:nvPicPr>
          <p:cNvPr id="7" name="Picture 2"/>
          <p:cNvPicPr>
            <a:picLocks noChangeAspect="1" noChangeArrowheads="1"/>
          </p:cNvPicPr>
          <p:nvPr/>
        </p:nvPicPr>
        <p:blipFill rotWithShape="1">
          <a:blip r:embed="rId2" cstate="print"/>
          <a:srcRect t="54614"/>
          <a:stretch/>
        </p:blipFill>
        <p:spPr bwMode="auto">
          <a:xfrm>
            <a:off x="5305128" y="1494082"/>
            <a:ext cx="6502514" cy="2956739"/>
          </a:xfrm>
          <a:prstGeom prst="rect">
            <a:avLst/>
          </a:prstGeom>
          <a:noFill/>
          <a:ln w="9525">
            <a:solidFill>
              <a:schemeClr val="bg1">
                <a:lumMod val="85000"/>
              </a:schemeClr>
            </a:solid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34910" y="4446770"/>
            <a:ext cx="5809362" cy="2411230"/>
          </a:xfrm>
          <a:prstGeom prst="rect">
            <a:avLst/>
          </a:prstGeom>
          <a:noFill/>
          <a:ln w="9525">
            <a:solidFill>
              <a:schemeClr val="bg1">
                <a:lumMod val="85000"/>
              </a:schemeClr>
            </a:solidFill>
            <a:miter lim="800000"/>
            <a:headEnd/>
            <a:tailEnd/>
          </a:ln>
        </p:spPr>
      </p:pic>
      <p:sp>
        <p:nvSpPr>
          <p:cNvPr id="2" name="Τίτλος 1"/>
          <p:cNvSpPr>
            <a:spLocks noGrp="1"/>
          </p:cNvSpPr>
          <p:nvPr>
            <p:ph type="title"/>
          </p:nvPr>
        </p:nvSpPr>
        <p:spPr>
          <a:xfrm>
            <a:off x="1461059" y="188114"/>
            <a:ext cx="10515600" cy="525626"/>
          </a:xfrm>
        </p:spPr>
        <p:txBody>
          <a:bodyPr>
            <a:normAutofit fontScale="90000"/>
          </a:bodyPr>
          <a:lstStyle/>
          <a:p>
            <a:pPr algn="r"/>
            <a:r>
              <a:rPr lang="el-GR" dirty="0"/>
              <a:t>Μια ματιά στον κώδικα</a:t>
            </a:r>
          </a:p>
        </p:txBody>
      </p:sp>
    </p:spTree>
    <p:extLst>
      <p:ext uri="{BB962C8B-B14F-4D97-AF65-F5344CB8AC3E}">
        <p14:creationId xmlns:p14="http://schemas.microsoft.com/office/powerpoint/2010/main" val="3522503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b="46094"/>
          <a:stretch/>
        </p:blipFill>
        <p:spPr bwMode="auto">
          <a:xfrm>
            <a:off x="242833" y="172960"/>
            <a:ext cx="6476026" cy="3497519"/>
          </a:xfrm>
          <a:prstGeom prst="rect">
            <a:avLst/>
          </a:prstGeom>
          <a:noFill/>
          <a:ln w="9525">
            <a:solidFill>
              <a:schemeClr val="bg2"/>
            </a:solidFill>
            <a:miter lim="800000"/>
            <a:headEnd/>
            <a:tailEnd/>
          </a:ln>
        </p:spPr>
      </p:pic>
      <p:pic>
        <p:nvPicPr>
          <p:cNvPr id="7" name="Picture 2"/>
          <p:cNvPicPr>
            <a:picLocks noChangeAspect="1" noChangeArrowheads="1"/>
          </p:cNvPicPr>
          <p:nvPr/>
        </p:nvPicPr>
        <p:blipFill rotWithShape="1">
          <a:blip r:embed="rId2" cstate="print"/>
          <a:srcRect t="54614"/>
          <a:stretch/>
        </p:blipFill>
        <p:spPr bwMode="auto">
          <a:xfrm>
            <a:off x="5305128" y="1494082"/>
            <a:ext cx="6502514" cy="2956739"/>
          </a:xfrm>
          <a:prstGeom prst="rect">
            <a:avLst/>
          </a:prstGeom>
          <a:noFill/>
          <a:ln w="9525">
            <a:solidFill>
              <a:schemeClr val="bg1">
                <a:lumMod val="85000"/>
              </a:schemeClr>
            </a:solid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634910" y="4446770"/>
            <a:ext cx="5809362" cy="2411230"/>
          </a:xfrm>
          <a:prstGeom prst="rect">
            <a:avLst/>
          </a:prstGeom>
          <a:noFill/>
          <a:ln w="9525">
            <a:solidFill>
              <a:schemeClr val="bg1">
                <a:lumMod val="85000"/>
              </a:schemeClr>
            </a:solidFill>
            <a:miter lim="800000"/>
            <a:headEnd/>
            <a:tailEnd/>
          </a:ln>
        </p:spPr>
      </p:pic>
      <p:sp>
        <p:nvSpPr>
          <p:cNvPr id="3" name="Έλλειψη 2"/>
          <p:cNvSpPr/>
          <p:nvPr/>
        </p:nvSpPr>
        <p:spPr>
          <a:xfrm>
            <a:off x="5962918" y="2163651"/>
            <a:ext cx="1313645" cy="3219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title"/>
          </p:nvPr>
        </p:nvSpPr>
        <p:spPr>
          <a:xfrm>
            <a:off x="1461059" y="188114"/>
            <a:ext cx="10515600" cy="525626"/>
          </a:xfrm>
        </p:spPr>
        <p:txBody>
          <a:bodyPr>
            <a:normAutofit fontScale="90000"/>
          </a:bodyPr>
          <a:lstStyle/>
          <a:p>
            <a:pPr algn="r"/>
            <a:r>
              <a:rPr lang="el-GR" dirty="0"/>
              <a:t>Μια παρέμβαση στον κώδικα</a:t>
            </a:r>
          </a:p>
        </p:txBody>
      </p:sp>
      <p:sp>
        <p:nvSpPr>
          <p:cNvPr id="8" name="TextBox 7"/>
          <p:cNvSpPr txBox="1"/>
          <p:nvPr/>
        </p:nvSpPr>
        <p:spPr>
          <a:xfrm>
            <a:off x="7797721" y="919245"/>
            <a:ext cx="1483483" cy="369332"/>
          </a:xfrm>
          <a:prstGeom prst="rect">
            <a:avLst/>
          </a:prstGeom>
          <a:noFill/>
        </p:spPr>
        <p:txBody>
          <a:bodyPr wrap="none" rtlCol="0">
            <a:spAutoFit/>
          </a:bodyPr>
          <a:lstStyle/>
          <a:p>
            <a:r>
              <a:rPr lang="en-US" b="1" dirty="0">
                <a:solidFill>
                  <a:schemeClr val="accent5">
                    <a:lumMod val="50000"/>
                  </a:schemeClr>
                </a:solidFill>
              </a:rPr>
              <a:t>neighboards</a:t>
            </a:r>
            <a:r>
              <a:rPr lang="en-US" b="1" strike="dblStrike" dirty="0">
                <a:solidFill>
                  <a:srgbClr val="FF0000"/>
                </a:solidFill>
              </a:rPr>
              <a:t>4</a:t>
            </a:r>
            <a:endParaRPr lang="el-GR" b="1" strike="dblStrike" dirty="0">
              <a:solidFill>
                <a:srgbClr val="FF0000"/>
              </a:solidFill>
            </a:endParaRPr>
          </a:p>
        </p:txBody>
      </p:sp>
      <p:cxnSp>
        <p:nvCxnSpPr>
          <p:cNvPr id="10" name="Ευθύγραμμο βέλος σύνδεσης 9"/>
          <p:cNvCxnSpPr/>
          <p:nvPr/>
        </p:nvCxnSpPr>
        <p:spPr>
          <a:xfrm flipH="1">
            <a:off x="6968359" y="1288577"/>
            <a:ext cx="993228" cy="823119"/>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099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a:t>Τι νομίζετε πως θα συμβεί με αυτή τη «μικρή» αλλαγή;</a:t>
            </a:r>
          </a:p>
        </p:txBody>
      </p:sp>
      <p:sp>
        <p:nvSpPr>
          <p:cNvPr id="3" name="Θέση περιεχομένου 2"/>
          <p:cNvSpPr>
            <a:spLocks noGrp="1"/>
          </p:cNvSpPr>
          <p:nvPr>
            <p:ph idx="1"/>
          </p:nvPr>
        </p:nvSpPr>
        <p:spPr>
          <a:xfrm>
            <a:off x="838200" y="2318197"/>
            <a:ext cx="10515600" cy="3858766"/>
          </a:xfrm>
        </p:spPr>
        <p:txBody>
          <a:bodyPr/>
          <a:lstStyle/>
          <a:p>
            <a:r>
              <a:rPr lang="el-GR" sz="3600" dirty="0"/>
              <a:t>Δοκιμάστε ……</a:t>
            </a:r>
          </a:p>
          <a:p>
            <a:endParaRPr lang="el-GR" dirty="0"/>
          </a:p>
          <a:p>
            <a:endParaRPr lang="el-GR" dirty="0"/>
          </a:p>
          <a:p>
            <a:endParaRPr lang="el-GR" dirty="0"/>
          </a:p>
          <a:p>
            <a:r>
              <a:rPr lang="el-GR" sz="3600" dirty="0"/>
              <a:t>Συζητάμε …..</a:t>
            </a:r>
          </a:p>
        </p:txBody>
      </p:sp>
    </p:spTree>
    <p:extLst>
      <p:ext uri="{BB962C8B-B14F-4D97-AF65-F5344CB8AC3E}">
        <p14:creationId xmlns:p14="http://schemas.microsoft.com/office/powerpoint/2010/main" val="25870365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rotWithShape="1">
          <a:blip r:embed="rId2"/>
          <a:srcRect l="15620" t="7702" r="6677" b="3169"/>
          <a:stretch/>
        </p:blipFill>
        <p:spPr>
          <a:xfrm>
            <a:off x="6096000" y="3398007"/>
            <a:ext cx="5365124" cy="3459993"/>
          </a:xfrm>
          <a:prstGeom prst="rect">
            <a:avLst/>
          </a:prstGeom>
        </p:spPr>
      </p:pic>
      <p:pic>
        <p:nvPicPr>
          <p:cNvPr id="6" name="Θέση περιεχομένου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950040" y="467049"/>
            <a:ext cx="5005587" cy="2863489"/>
          </a:xfrm>
          <a:prstGeom prst="rect">
            <a:avLst/>
          </a:prstGeom>
          <a:ln>
            <a:solidFill>
              <a:schemeClr val="bg1">
                <a:lumMod val="50000"/>
              </a:schemeClr>
            </a:solidFill>
          </a:ln>
        </p:spPr>
      </p:pic>
      <p:sp>
        <p:nvSpPr>
          <p:cNvPr id="7" name="Δεξιό βέλος 6"/>
          <p:cNvSpPr/>
          <p:nvPr/>
        </p:nvSpPr>
        <p:spPr>
          <a:xfrm rot="20106665">
            <a:off x="3281675" y="2477582"/>
            <a:ext cx="2697854" cy="679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Δεξιό βέλος 7"/>
          <p:cNvSpPr/>
          <p:nvPr/>
        </p:nvSpPr>
        <p:spPr>
          <a:xfrm rot="1172215">
            <a:off x="3272103" y="3993672"/>
            <a:ext cx="3679953" cy="682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p:cNvPicPr>
            <a:picLocks noChangeAspect="1"/>
          </p:cNvPicPr>
          <p:nvPr/>
        </p:nvPicPr>
        <p:blipFill>
          <a:blip r:embed="rId4"/>
          <a:stretch>
            <a:fillRect/>
          </a:stretch>
        </p:blipFill>
        <p:spPr>
          <a:xfrm>
            <a:off x="154546" y="1144588"/>
            <a:ext cx="3732659" cy="3336847"/>
          </a:xfrm>
          <a:prstGeom prst="rect">
            <a:avLst/>
          </a:prstGeom>
        </p:spPr>
      </p:pic>
      <p:sp>
        <p:nvSpPr>
          <p:cNvPr id="9" name="TextBox 8"/>
          <p:cNvSpPr txBox="1"/>
          <p:nvPr/>
        </p:nvSpPr>
        <p:spPr>
          <a:xfrm>
            <a:off x="459287" y="3508857"/>
            <a:ext cx="1641861" cy="369332"/>
          </a:xfrm>
          <a:prstGeom prst="rect">
            <a:avLst/>
          </a:prstGeom>
          <a:solidFill>
            <a:srgbClr val="FFFFCC"/>
          </a:solidFill>
          <a:ln>
            <a:solidFill>
              <a:srgbClr val="C00000"/>
            </a:solidFill>
          </a:ln>
          <a:effectLst>
            <a:outerShdw blurRad="50800" dist="38100" dir="2700000" algn="tl" rotWithShape="0">
              <a:prstClr val="black">
                <a:alpha val="40000"/>
              </a:prstClr>
            </a:outerShdw>
          </a:effectLst>
        </p:spPr>
        <p:txBody>
          <a:bodyPr wrap="none" rtlCol="0">
            <a:spAutoFit/>
          </a:bodyPr>
          <a:lstStyle/>
          <a:p>
            <a:pPr algn="ctr"/>
            <a:r>
              <a:rPr lang="el-GR" dirty="0">
                <a:solidFill>
                  <a:srgbClr val="C00000"/>
                </a:solidFill>
              </a:rPr>
              <a:t>Αρχικό μοντέλο</a:t>
            </a:r>
          </a:p>
        </p:txBody>
      </p:sp>
      <p:sp>
        <p:nvSpPr>
          <p:cNvPr id="10" name="TextBox 9"/>
          <p:cNvSpPr txBox="1"/>
          <p:nvPr/>
        </p:nvSpPr>
        <p:spPr>
          <a:xfrm>
            <a:off x="6183271" y="2595733"/>
            <a:ext cx="4506194" cy="369332"/>
          </a:xfrm>
          <a:prstGeom prst="rect">
            <a:avLst/>
          </a:prstGeom>
          <a:solidFill>
            <a:srgbClr val="FFFFCC"/>
          </a:solidFill>
          <a:ln>
            <a:solidFill>
              <a:srgbClr val="C00000"/>
            </a:solidFill>
          </a:ln>
          <a:effectLst>
            <a:outerShdw blurRad="50800" dist="38100" dir="2700000" algn="tl" rotWithShape="0">
              <a:prstClr val="black">
                <a:alpha val="40000"/>
              </a:prstClr>
            </a:outerShdw>
          </a:effectLst>
        </p:spPr>
        <p:txBody>
          <a:bodyPr wrap="square" rtlCol="0">
            <a:spAutoFit/>
          </a:bodyPr>
          <a:lstStyle/>
          <a:p>
            <a:pPr algn="ctr"/>
            <a:r>
              <a:rPr lang="el-GR" dirty="0">
                <a:solidFill>
                  <a:srgbClr val="C00000"/>
                </a:solidFill>
              </a:rPr>
              <a:t>Εξελληνισμένη εκδοχή</a:t>
            </a:r>
          </a:p>
        </p:txBody>
      </p:sp>
      <p:sp>
        <p:nvSpPr>
          <p:cNvPr id="11" name="TextBox 10"/>
          <p:cNvSpPr txBox="1"/>
          <p:nvPr/>
        </p:nvSpPr>
        <p:spPr>
          <a:xfrm>
            <a:off x="6031629" y="6176963"/>
            <a:ext cx="5420872" cy="646331"/>
          </a:xfrm>
          <a:prstGeom prst="rect">
            <a:avLst/>
          </a:prstGeom>
          <a:solidFill>
            <a:srgbClr val="FFFFCC"/>
          </a:solidFill>
          <a:ln>
            <a:solidFill>
              <a:srgbClr val="C00000"/>
            </a:solidFill>
          </a:ln>
          <a:effectLst>
            <a:outerShdw blurRad="50800" dist="38100" dir="2700000" algn="tl" rotWithShape="0">
              <a:prstClr val="black">
                <a:alpha val="40000"/>
              </a:prstClr>
            </a:outerShdw>
          </a:effectLst>
        </p:spPr>
        <p:txBody>
          <a:bodyPr wrap="square" rtlCol="0">
            <a:spAutoFit/>
          </a:bodyPr>
          <a:lstStyle/>
          <a:p>
            <a:pPr algn="ctr"/>
            <a:r>
              <a:rPr lang="el-GR" dirty="0">
                <a:solidFill>
                  <a:srgbClr val="C00000"/>
                </a:solidFill>
              </a:rPr>
              <a:t>Μια εκδοχή με άνεμο και υγρασία </a:t>
            </a:r>
            <a:br>
              <a:rPr lang="el-GR" dirty="0">
                <a:solidFill>
                  <a:srgbClr val="C00000"/>
                </a:solidFill>
              </a:rPr>
            </a:br>
            <a:r>
              <a:rPr lang="el-GR" dirty="0">
                <a:solidFill>
                  <a:srgbClr val="C00000"/>
                </a:solidFill>
              </a:rPr>
              <a:t>(Μ. Παπακωνσταντίνου)</a:t>
            </a:r>
          </a:p>
        </p:txBody>
      </p:sp>
    </p:spTree>
    <p:extLst>
      <p:ext uri="{BB962C8B-B14F-4D97-AF65-F5344CB8AC3E}">
        <p14:creationId xmlns:p14="http://schemas.microsoft.com/office/powerpoint/2010/main" val="8530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3334" y="2670444"/>
            <a:ext cx="11487955" cy="1325563"/>
          </a:xfrm>
        </p:spPr>
        <p:txBody>
          <a:bodyPr>
            <a:normAutofit fontScale="90000"/>
          </a:bodyPr>
          <a:lstStyle/>
          <a:p>
            <a:pPr algn="ctr"/>
            <a:r>
              <a:rPr lang="en-US" dirty="0">
                <a:latin typeface="Bernard MT Condensed" panose="02050806060905020404" pitchFamily="18" charset="0"/>
              </a:rPr>
              <a:t>Episode IV : </a:t>
            </a:r>
            <a:r>
              <a:rPr lang="el-GR" sz="4800" dirty="0">
                <a:solidFill>
                  <a:srgbClr val="002060"/>
                </a:solidFill>
                <a:latin typeface="+mn-lt"/>
              </a:rPr>
              <a:t>Μυρμήγκια που (</a:t>
            </a:r>
            <a:r>
              <a:rPr lang="el-GR" sz="4800" dirty="0" err="1">
                <a:solidFill>
                  <a:srgbClr val="002060"/>
                </a:solidFill>
                <a:latin typeface="+mn-lt"/>
              </a:rPr>
              <a:t>αυτο</a:t>
            </a:r>
            <a:r>
              <a:rPr lang="el-GR" sz="4800" dirty="0">
                <a:solidFill>
                  <a:srgbClr val="002060"/>
                </a:solidFill>
                <a:latin typeface="+mn-lt"/>
              </a:rPr>
              <a:t>)</a:t>
            </a:r>
            <a:r>
              <a:rPr lang="el-GR" sz="4800" dirty="0" err="1">
                <a:solidFill>
                  <a:srgbClr val="002060"/>
                </a:solidFill>
                <a:latin typeface="+mn-lt"/>
              </a:rPr>
              <a:t>οργανώνοται</a:t>
            </a:r>
            <a:endParaRPr lang="el-GR" sz="4800" dirty="0">
              <a:solidFill>
                <a:srgbClr val="002060"/>
              </a:solidFill>
              <a:latin typeface="+mn-lt"/>
            </a:endParaRPr>
          </a:p>
        </p:txBody>
      </p:sp>
    </p:spTree>
    <p:extLst>
      <p:ext uri="{BB962C8B-B14F-4D97-AF65-F5344CB8AC3E}">
        <p14:creationId xmlns:p14="http://schemas.microsoft.com/office/powerpoint/2010/main" val="3002356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3 - Εικόνα" descr="C:\Users\Telis\Desktop\Ants interface.png"/>
          <p:cNvPicPr/>
          <p:nvPr/>
        </p:nvPicPr>
        <p:blipFill>
          <a:blip r:embed="rId2" cstate="print"/>
          <a:srcRect/>
          <a:stretch>
            <a:fillRect/>
          </a:stretch>
        </p:blipFill>
        <p:spPr bwMode="auto">
          <a:xfrm>
            <a:off x="838200" y="109470"/>
            <a:ext cx="10165009" cy="6748530"/>
          </a:xfrm>
          <a:prstGeom prst="rect">
            <a:avLst/>
          </a:prstGeom>
          <a:noFill/>
          <a:ln w="9525">
            <a:noFill/>
            <a:miter lim="800000"/>
            <a:headEnd/>
            <a:tailEnd/>
          </a:ln>
        </p:spPr>
      </p:pic>
    </p:spTree>
    <p:extLst>
      <p:ext uri="{BB962C8B-B14F-4D97-AF65-F5344CB8AC3E}">
        <p14:creationId xmlns:p14="http://schemas.microsoft.com/office/powerpoint/2010/main" val="296867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Στη σημερινή μας συνάντηση, θα δούμε, θα δουλέψουμε και θα συζητήσουμε για …</a:t>
            </a:r>
          </a:p>
        </p:txBody>
      </p:sp>
      <p:sp>
        <p:nvSpPr>
          <p:cNvPr id="3" name="Θέση περιεχομένου 2"/>
          <p:cNvSpPr>
            <a:spLocks noGrp="1"/>
          </p:cNvSpPr>
          <p:nvPr>
            <p:ph idx="1"/>
          </p:nvPr>
        </p:nvSpPr>
        <p:spPr>
          <a:xfrm>
            <a:off x="1313644" y="2292439"/>
            <a:ext cx="10040155" cy="3884524"/>
          </a:xfrm>
        </p:spPr>
        <p:txBody>
          <a:bodyPr/>
          <a:lstStyle/>
          <a:p>
            <a:pPr marL="0" indent="0">
              <a:buNone/>
            </a:pPr>
            <a:r>
              <a:rPr lang="en-US" dirty="0">
                <a:latin typeface="Bernard MT Condensed" panose="02050806060905020404" pitchFamily="18" charset="0"/>
              </a:rPr>
              <a:t>Episode I : </a:t>
            </a:r>
            <a:r>
              <a:rPr lang="el-GR" dirty="0">
                <a:solidFill>
                  <a:srgbClr val="002060"/>
                </a:solidFill>
              </a:rPr>
              <a:t>Πολυπλοκότητα &amp; Εκπαίδευση</a:t>
            </a:r>
          </a:p>
          <a:p>
            <a:pPr marL="0" indent="0">
              <a:buNone/>
            </a:pPr>
            <a:r>
              <a:rPr lang="en-US" dirty="0">
                <a:latin typeface="Bernard MT Condensed" panose="02050806060905020404" pitchFamily="18" charset="0"/>
              </a:rPr>
              <a:t>Episode II : </a:t>
            </a:r>
            <a:r>
              <a:rPr lang="el-GR" dirty="0">
                <a:solidFill>
                  <a:srgbClr val="002060"/>
                </a:solidFill>
              </a:rPr>
              <a:t>Το περιβάλλον της </a:t>
            </a:r>
            <a:r>
              <a:rPr lang="en-US" dirty="0">
                <a:solidFill>
                  <a:srgbClr val="002060"/>
                </a:solidFill>
              </a:rPr>
              <a:t>NetLogo</a:t>
            </a:r>
            <a:endParaRPr lang="el-GR" dirty="0">
              <a:solidFill>
                <a:srgbClr val="002060"/>
              </a:solidFill>
            </a:endParaRPr>
          </a:p>
          <a:p>
            <a:pPr marL="0" indent="0">
              <a:buNone/>
            </a:pPr>
            <a:r>
              <a:rPr lang="en-US" dirty="0">
                <a:latin typeface="Bernard MT Condensed" panose="02050806060905020404" pitchFamily="18" charset="0"/>
              </a:rPr>
              <a:t>Episode III : </a:t>
            </a:r>
            <a:r>
              <a:rPr lang="el-GR" dirty="0">
                <a:solidFill>
                  <a:srgbClr val="002060"/>
                </a:solidFill>
              </a:rPr>
              <a:t>Φωτιά στο Δάσος</a:t>
            </a:r>
          </a:p>
          <a:p>
            <a:pPr marL="457200" lvl="1" indent="0">
              <a:buNone/>
            </a:pPr>
            <a:r>
              <a:rPr lang="el-GR" dirty="0">
                <a:latin typeface="Bernard MT Condensed" panose="02050806060905020404" pitchFamily="18" charset="0"/>
              </a:rPr>
              <a:t>- </a:t>
            </a:r>
            <a:r>
              <a:rPr lang="en-US" dirty="0">
                <a:latin typeface="Bernard MT Condensed" panose="02050806060905020404" pitchFamily="18" charset="0"/>
              </a:rPr>
              <a:t>Episode </a:t>
            </a:r>
            <a:r>
              <a:rPr lang="en-US" dirty="0" err="1">
                <a:latin typeface="Bernard MT Condensed" panose="02050806060905020404" pitchFamily="18" charset="0"/>
              </a:rPr>
              <a:t>IIIa</a:t>
            </a:r>
            <a:r>
              <a:rPr lang="en-US" dirty="0">
                <a:latin typeface="Bernard MT Condensed" panose="02050806060905020404" pitchFamily="18" charset="0"/>
              </a:rPr>
              <a:t> : </a:t>
            </a:r>
            <a:r>
              <a:rPr lang="el-GR" dirty="0">
                <a:solidFill>
                  <a:srgbClr val="002060"/>
                </a:solidFill>
              </a:rPr>
              <a:t>Φωτιά στο Δάσος</a:t>
            </a:r>
            <a:r>
              <a:rPr lang="en-US" dirty="0">
                <a:solidFill>
                  <a:srgbClr val="002060"/>
                </a:solidFill>
              </a:rPr>
              <a:t>, </a:t>
            </a:r>
            <a:r>
              <a:rPr lang="el-GR" sz="2800" dirty="0">
                <a:solidFill>
                  <a:srgbClr val="002060"/>
                </a:solidFill>
              </a:rPr>
              <a:t>Κώδικας</a:t>
            </a:r>
          </a:p>
          <a:p>
            <a:pPr marL="0" indent="0">
              <a:buNone/>
            </a:pPr>
            <a:r>
              <a:rPr lang="en-US" dirty="0">
                <a:latin typeface="Bernard MT Condensed" panose="02050806060905020404" pitchFamily="18" charset="0"/>
              </a:rPr>
              <a:t>Episode IV : </a:t>
            </a:r>
            <a:r>
              <a:rPr lang="el-GR" dirty="0">
                <a:solidFill>
                  <a:srgbClr val="002060"/>
                </a:solidFill>
              </a:rPr>
              <a:t>Μυρμήγκια που (</a:t>
            </a:r>
            <a:r>
              <a:rPr lang="el-GR" dirty="0" err="1">
                <a:solidFill>
                  <a:srgbClr val="002060"/>
                </a:solidFill>
              </a:rPr>
              <a:t>αυτο</a:t>
            </a:r>
            <a:r>
              <a:rPr lang="el-GR" dirty="0">
                <a:solidFill>
                  <a:srgbClr val="002060"/>
                </a:solidFill>
              </a:rPr>
              <a:t>)</a:t>
            </a:r>
            <a:r>
              <a:rPr lang="el-GR" dirty="0" err="1">
                <a:solidFill>
                  <a:srgbClr val="002060"/>
                </a:solidFill>
              </a:rPr>
              <a:t>οργανώνοται</a:t>
            </a:r>
            <a:endParaRPr lang="el-GR" dirty="0">
              <a:solidFill>
                <a:srgbClr val="002060"/>
              </a:solidFill>
            </a:endParaRPr>
          </a:p>
          <a:p>
            <a:pPr marL="0" indent="0">
              <a:buNone/>
            </a:pPr>
            <a:r>
              <a:rPr lang="en-US" dirty="0">
                <a:latin typeface="Bernard MT Condensed" panose="02050806060905020404" pitchFamily="18" charset="0"/>
              </a:rPr>
              <a:t>Episode V : </a:t>
            </a:r>
            <a:r>
              <a:rPr lang="el-GR" dirty="0">
                <a:solidFill>
                  <a:srgbClr val="002060"/>
                </a:solidFill>
              </a:rPr>
              <a:t>Λύκοι θηρεύουν πρόβατα</a:t>
            </a:r>
          </a:p>
          <a:p>
            <a:pPr marL="0" indent="0">
              <a:buNone/>
            </a:pPr>
            <a:r>
              <a:rPr lang="en-US" dirty="0">
                <a:latin typeface="Bernard MT Condensed" panose="02050806060905020404" pitchFamily="18" charset="0"/>
              </a:rPr>
              <a:t>Episode VI : </a:t>
            </a:r>
            <a:r>
              <a:rPr lang="el-GR" dirty="0">
                <a:solidFill>
                  <a:srgbClr val="002060"/>
                </a:solidFill>
              </a:rPr>
              <a:t>Σχολιάζοντας παιδαγωγικά μια εφαρμογή (σε σχολείο)</a:t>
            </a:r>
          </a:p>
          <a:p>
            <a:endParaRPr lang="el-GR" dirty="0"/>
          </a:p>
        </p:txBody>
      </p:sp>
    </p:spTree>
    <p:extLst>
      <p:ext uri="{BB962C8B-B14F-4D97-AF65-F5344CB8AC3E}">
        <p14:creationId xmlns:p14="http://schemas.microsoft.com/office/powerpoint/2010/main" val="3142053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746975"/>
            <a:ext cx="10515600" cy="5429988"/>
          </a:xfrm>
        </p:spPr>
        <p:txBody>
          <a:bodyPr/>
          <a:lstStyle/>
          <a:p>
            <a:pPr marL="0" indent="0">
              <a:buNone/>
            </a:pPr>
            <a:r>
              <a:rPr lang="el-GR" dirty="0"/>
              <a:t>Ας το δούμε 2-3 φορές να τρέχει</a:t>
            </a:r>
          </a:p>
          <a:p>
            <a:pPr marL="0" indent="0">
              <a:buNone/>
            </a:pPr>
            <a:endParaRPr lang="el-GR" dirty="0"/>
          </a:p>
          <a:p>
            <a:pPr marL="0" indent="0">
              <a:buNone/>
            </a:pPr>
            <a:r>
              <a:rPr lang="el-GR" dirty="0"/>
              <a:t>Κατανοήστε πως λειτουργεί (τι ρόλο παίζουν τα χειριστήρια)</a:t>
            </a:r>
          </a:p>
          <a:p>
            <a:pPr marL="0" indent="0">
              <a:buNone/>
            </a:pPr>
            <a:endParaRPr lang="el-GR" dirty="0"/>
          </a:p>
          <a:p>
            <a:pPr marL="0" indent="0">
              <a:buNone/>
            </a:pPr>
            <a:r>
              <a:rPr lang="el-GR" dirty="0"/>
              <a:t>Κάντε δοκιμές</a:t>
            </a:r>
          </a:p>
          <a:p>
            <a:pPr marL="0" indent="0">
              <a:buNone/>
            </a:pPr>
            <a:endParaRPr lang="el-GR" dirty="0"/>
          </a:p>
          <a:p>
            <a:pPr marL="0" indent="0">
              <a:buNone/>
            </a:pPr>
            <a:r>
              <a:rPr lang="el-GR" dirty="0"/>
              <a:t>ΣΥΖΗΤΑΜΕ</a:t>
            </a:r>
          </a:p>
        </p:txBody>
      </p:sp>
      <p:pic>
        <p:nvPicPr>
          <p:cNvPr id="4" name="3 - Εικόνα" descr="C:\Users\Telis\Desktop\Ants interface.png"/>
          <p:cNvPicPr/>
          <p:nvPr/>
        </p:nvPicPr>
        <p:blipFill>
          <a:blip r:embed="rId2" cstate="print"/>
          <a:srcRect/>
          <a:stretch>
            <a:fillRect/>
          </a:stretch>
        </p:blipFill>
        <p:spPr bwMode="auto">
          <a:xfrm>
            <a:off x="4855336" y="3116687"/>
            <a:ext cx="6328178" cy="3406462"/>
          </a:xfrm>
          <a:prstGeom prst="rect">
            <a:avLst/>
          </a:prstGeom>
          <a:noFill/>
          <a:ln w="9525">
            <a:noFill/>
            <a:miter lim="800000"/>
            <a:headEnd/>
            <a:tailEnd/>
          </a:ln>
        </p:spPr>
      </p:pic>
    </p:spTree>
    <p:extLst>
      <p:ext uri="{BB962C8B-B14F-4D97-AF65-F5344CB8AC3E}">
        <p14:creationId xmlns:p14="http://schemas.microsoft.com/office/powerpoint/2010/main" val="3149418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7675808" y="605307"/>
            <a:ext cx="3979572" cy="5401985"/>
          </a:xfrm>
        </p:spPr>
        <p:txBody>
          <a:bodyPr>
            <a:normAutofit/>
          </a:bodyPr>
          <a:lstStyle/>
          <a:p>
            <a:pPr marL="0" indent="0">
              <a:buNone/>
            </a:pPr>
            <a:r>
              <a:rPr lang="el-GR" b="1" dirty="0">
                <a:effectLst>
                  <a:outerShdw blurRad="38100" dist="38100" dir="2700000" algn="tl">
                    <a:srgbClr val="000000">
                      <a:alpha val="43137"/>
                    </a:srgbClr>
                  </a:outerShdw>
                </a:effectLst>
              </a:rPr>
              <a:t>Το Μοντέλο «Μυρμήγκια» (</a:t>
            </a:r>
            <a:r>
              <a:rPr lang="en-US" b="1" dirty="0">
                <a:effectLst>
                  <a:outerShdw blurRad="38100" dist="38100" dir="2700000" algn="tl">
                    <a:srgbClr val="000000">
                      <a:alpha val="43137"/>
                    </a:srgbClr>
                  </a:outerShdw>
                </a:effectLst>
              </a:rPr>
              <a:t>“Ants”) </a:t>
            </a:r>
            <a:endParaRPr lang="el-GR" b="1" dirty="0">
              <a:effectLst>
                <a:outerShdw blurRad="38100" dist="38100" dir="2700000" algn="tl">
                  <a:srgbClr val="000000">
                    <a:alpha val="43137"/>
                  </a:srgbClr>
                </a:outerShdw>
              </a:effectLst>
            </a:endParaRPr>
          </a:p>
          <a:p>
            <a:pPr marL="0" indent="0">
              <a:buNone/>
            </a:pPr>
            <a:br>
              <a:rPr lang="en-US" b="1" dirty="0">
                <a:effectLst>
                  <a:outerShdw blurRad="38100" dist="38100" dir="2700000" algn="tl">
                    <a:srgbClr val="000000">
                      <a:alpha val="43137"/>
                    </a:srgbClr>
                  </a:outerShdw>
                </a:effectLst>
              </a:rPr>
            </a:br>
            <a:r>
              <a:rPr lang="el-GR" dirty="0" err="1"/>
              <a:t>Αυτο</a:t>
            </a:r>
            <a:r>
              <a:rPr lang="el-GR" dirty="0"/>
              <a:t>-οργάνωση, </a:t>
            </a:r>
          </a:p>
          <a:p>
            <a:pPr marL="0" indent="0">
              <a:buNone/>
            </a:pPr>
            <a:r>
              <a:rPr lang="el-GR" dirty="0"/>
              <a:t>συλλογική συμπεριφορά,</a:t>
            </a:r>
          </a:p>
          <a:p>
            <a:pPr marL="0" indent="0">
              <a:buNone/>
            </a:pPr>
            <a:r>
              <a:rPr lang="el-GR" dirty="0"/>
              <a:t>τοπικές αλληλεπιδράσεις, </a:t>
            </a:r>
          </a:p>
          <a:p>
            <a:pPr marL="0" indent="0">
              <a:buNone/>
            </a:pPr>
            <a:r>
              <a:rPr lang="el-GR" dirty="0"/>
              <a:t>απουσία κεντρικού ελέγχου</a:t>
            </a:r>
            <a:r>
              <a:rPr lang="en-US" dirty="0"/>
              <a:t>, </a:t>
            </a:r>
            <a:endParaRPr lang="el-GR" dirty="0"/>
          </a:p>
          <a:p>
            <a:pPr marL="0" indent="0">
              <a:buNone/>
            </a:pPr>
            <a:r>
              <a:rPr lang="el-GR" dirty="0"/>
              <a:t>ανάδυση μορφών</a:t>
            </a:r>
          </a:p>
          <a:p>
            <a:pPr marL="0" indent="0">
              <a:buNone/>
            </a:pPr>
            <a:r>
              <a:rPr lang="el-GR" dirty="0"/>
              <a:t> </a:t>
            </a:r>
            <a:r>
              <a:rPr lang="en-US" dirty="0"/>
              <a:t>“emergence”</a:t>
            </a:r>
            <a:endParaRPr lang="el-GR" dirty="0"/>
          </a:p>
          <a:p>
            <a:pPr>
              <a:buNone/>
            </a:pPr>
            <a:endParaRPr lang="el-GR" dirty="0"/>
          </a:p>
        </p:txBody>
      </p:sp>
      <p:pic>
        <p:nvPicPr>
          <p:cNvPr id="4" name="3 - Εικόνα" descr="C:\Users\Telis\Desktop\Ants interface.png"/>
          <p:cNvPicPr/>
          <p:nvPr/>
        </p:nvPicPr>
        <p:blipFill>
          <a:blip r:embed="rId2" cstate="print"/>
          <a:srcRect/>
          <a:stretch>
            <a:fillRect/>
          </a:stretch>
        </p:blipFill>
        <p:spPr bwMode="auto">
          <a:xfrm>
            <a:off x="189606" y="1261517"/>
            <a:ext cx="7345386" cy="4643446"/>
          </a:xfrm>
          <a:prstGeom prst="rect">
            <a:avLst/>
          </a:prstGeom>
          <a:noFill/>
          <a:ln w="9525">
            <a:noFill/>
            <a:miter lim="800000"/>
            <a:headEnd/>
            <a:tailEnd/>
          </a:ln>
        </p:spPr>
      </p:pic>
    </p:spTree>
    <p:extLst>
      <p:ext uri="{BB962C8B-B14F-4D97-AF65-F5344CB8AC3E}">
        <p14:creationId xmlns:p14="http://schemas.microsoft.com/office/powerpoint/2010/main" val="1894037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3334" y="2670444"/>
            <a:ext cx="11487955" cy="1325563"/>
          </a:xfrm>
        </p:spPr>
        <p:txBody>
          <a:bodyPr>
            <a:normAutofit/>
          </a:bodyPr>
          <a:lstStyle/>
          <a:p>
            <a:pPr algn="ctr"/>
            <a:r>
              <a:rPr lang="en-US" dirty="0">
                <a:latin typeface="Bernard MT Condensed" panose="02050806060905020404" pitchFamily="18" charset="0"/>
              </a:rPr>
              <a:t>Episode V : </a:t>
            </a:r>
            <a:r>
              <a:rPr lang="el-GR" sz="4800" dirty="0">
                <a:solidFill>
                  <a:srgbClr val="002060"/>
                </a:solidFill>
                <a:latin typeface="+mn-lt"/>
              </a:rPr>
              <a:t>Λύκοι θηρεύουν πρόβατα</a:t>
            </a:r>
          </a:p>
        </p:txBody>
      </p:sp>
    </p:spTree>
    <p:extLst>
      <p:ext uri="{BB962C8B-B14F-4D97-AF65-F5344CB8AC3E}">
        <p14:creationId xmlns:p14="http://schemas.microsoft.com/office/powerpoint/2010/main" val="9574033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981200" y="1"/>
            <a:ext cx="8229600" cy="6007291"/>
          </a:xfrm>
        </p:spPr>
        <p:txBody>
          <a:bodyPr/>
          <a:lstStyle/>
          <a:p>
            <a:pPr marL="0" indent="0">
              <a:buNone/>
            </a:pPr>
            <a:endParaRPr lang="el-GR" dirty="0"/>
          </a:p>
        </p:txBody>
      </p:sp>
      <p:pic>
        <p:nvPicPr>
          <p:cNvPr id="4" name="3 - Εικόνα" descr="C:\Users\Telis\Desktop\Wolf Sheep Predation interface.png"/>
          <p:cNvPicPr/>
          <p:nvPr/>
        </p:nvPicPr>
        <p:blipFill>
          <a:blip r:embed="rId2" cstate="print"/>
          <a:srcRect/>
          <a:stretch>
            <a:fillRect/>
          </a:stretch>
        </p:blipFill>
        <p:spPr bwMode="auto">
          <a:xfrm>
            <a:off x="978795" y="-103032"/>
            <a:ext cx="10071278" cy="6961032"/>
          </a:xfrm>
          <a:prstGeom prst="rect">
            <a:avLst/>
          </a:prstGeom>
          <a:noFill/>
          <a:ln w="9525">
            <a:noFill/>
            <a:miter lim="800000"/>
            <a:headEnd/>
            <a:tailEnd/>
          </a:ln>
        </p:spPr>
      </p:pic>
    </p:spTree>
    <p:extLst>
      <p:ext uri="{BB962C8B-B14F-4D97-AF65-F5344CB8AC3E}">
        <p14:creationId xmlns:p14="http://schemas.microsoft.com/office/powerpoint/2010/main" val="16909585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Αποτέλεσμα εικόνας για δικό σα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671" y="2301693"/>
            <a:ext cx="6858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838200" y="1162887"/>
            <a:ext cx="4841383" cy="2269857"/>
          </a:xfrm>
        </p:spPr>
        <p:txBody>
          <a:bodyPr>
            <a:normAutofit/>
          </a:bodyPr>
          <a:lstStyle/>
          <a:p>
            <a:pPr marL="0" indent="0" algn="ctr">
              <a:buNone/>
            </a:pPr>
            <a:r>
              <a:rPr lang="el-GR" sz="9600" dirty="0"/>
              <a:t>Δικό σας</a:t>
            </a:r>
          </a:p>
        </p:txBody>
      </p:sp>
    </p:spTree>
    <p:extLst>
      <p:ext uri="{BB962C8B-B14F-4D97-AF65-F5344CB8AC3E}">
        <p14:creationId xmlns:p14="http://schemas.microsoft.com/office/powerpoint/2010/main" val="13619396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6297768" y="1648496"/>
            <a:ext cx="5537917" cy="4358796"/>
          </a:xfrm>
        </p:spPr>
        <p:txBody>
          <a:bodyPr/>
          <a:lstStyle/>
          <a:p>
            <a:pPr marL="0" indent="0">
              <a:buNone/>
            </a:pPr>
            <a:r>
              <a:rPr lang="el-GR" b="1" dirty="0">
                <a:effectLst>
                  <a:outerShdw blurRad="38100" dist="38100" dir="2700000" algn="tl">
                    <a:srgbClr val="000000">
                      <a:alpha val="43137"/>
                    </a:srgbClr>
                  </a:outerShdw>
                </a:effectLst>
              </a:rPr>
              <a:t>Το Μοντέλο «Λύκοι που θηρεύουν Πρόβατα» </a:t>
            </a:r>
            <a:r>
              <a:rPr lang="el-GR" dirty="0"/>
              <a:t>(</a:t>
            </a:r>
            <a:r>
              <a:rPr lang="en-US" dirty="0"/>
              <a:t>“Wolf-Sheep Predation”)</a:t>
            </a:r>
            <a:endParaRPr lang="el-GR" dirty="0"/>
          </a:p>
          <a:p>
            <a:pPr marL="0" indent="0">
              <a:buNone/>
            </a:pPr>
            <a:r>
              <a:rPr lang="en-US" dirty="0"/>
              <a:t> </a:t>
            </a:r>
            <a:endParaRPr lang="el-GR" dirty="0"/>
          </a:p>
          <a:p>
            <a:pPr marL="0" indent="0">
              <a:buNone/>
            </a:pPr>
            <a:r>
              <a:rPr lang="el-GR" dirty="0"/>
              <a:t>Ευστάθεια και Αστάθεια</a:t>
            </a:r>
          </a:p>
          <a:p>
            <a:pPr marL="0" indent="0">
              <a:buNone/>
            </a:pPr>
            <a:r>
              <a:rPr lang="el-GR" dirty="0"/>
              <a:t>Μη γραμμικοί βρόχοι ανάδρασης</a:t>
            </a:r>
          </a:p>
          <a:p>
            <a:pPr marL="0" indent="0">
              <a:buNone/>
            </a:pPr>
            <a:r>
              <a:rPr lang="el-GR" dirty="0" err="1"/>
              <a:t>κλπ</a:t>
            </a:r>
            <a:endParaRPr lang="el-GR" dirty="0"/>
          </a:p>
        </p:txBody>
      </p:sp>
      <p:pic>
        <p:nvPicPr>
          <p:cNvPr id="4" name="3 - Εικόνα" descr="C:\Users\Telis\Desktop\Wolf Sheep Predation interface.png"/>
          <p:cNvPicPr/>
          <p:nvPr/>
        </p:nvPicPr>
        <p:blipFill>
          <a:blip r:embed="rId2" cstate="print"/>
          <a:srcRect/>
          <a:stretch>
            <a:fillRect/>
          </a:stretch>
        </p:blipFill>
        <p:spPr bwMode="auto">
          <a:xfrm>
            <a:off x="360608" y="1120463"/>
            <a:ext cx="5782613" cy="4430332"/>
          </a:xfrm>
          <a:prstGeom prst="rect">
            <a:avLst/>
          </a:prstGeom>
          <a:noFill/>
          <a:ln w="9525">
            <a:noFill/>
            <a:miter lim="800000"/>
            <a:headEnd/>
            <a:tailEnd/>
          </a:ln>
        </p:spPr>
      </p:pic>
    </p:spTree>
    <p:extLst>
      <p:ext uri="{BB962C8B-B14F-4D97-AF65-F5344CB8AC3E}">
        <p14:creationId xmlns:p14="http://schemas.microsoft.com/office/powerpoint/2010/main" val="22827478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670444"/>
            <a:ext cx="12192000" cy="1325563"/>
          </a:xfrm>
        </p:spPr>
        <p:txBody>
          <a:bodyPr>
            <a:normAutofit fontScale="90000"/>
          </a:bodyPr>
          <a:lstStyle/>
          <a:p>
            <a:pPr algn="ctr"/>
            <a:r>
              <a:rPr lang="en-US" dirty="0">
                <a:latin typeface="Bernard MT Condensed" panose="02050806060905020404" pitchFamily="18" charset="0"/>
              </a:rPr>
              <a:t>Episode VI : </a:t>
            </a:r>
            <a:r>
              <a:rPr lang="el-GR" sz="4800" dirty="0">
                <a:solidFill>
                  <a:srgbClr val="002060"/>
                </a:solidFill>
                <a:latin typeface="+mn-lt"/>
              </a:rPr>
              <a:t>Σχολιάζοντας παιδαγωγικά μια εφαρμογή</a:t>
            </a:r>
          </a:p>
        </p:txBody>
      </p:sp>
    </p:spTree>
    <p:extLst>
      <p:ext uri="{BB962C8B-B14F-4D97-AF65-F5344CB8AC3E}">
        <p14:creationId xmlns:p14="http://schemas.microsoft.com/office/powerpoint/2010/main" val="18707559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410237"/>
            <a:ext cx="10515600" cy="5447763"/>
          </a:xfrm>
        </p:spPr>
        <p:txBody>
          <a:bodyPr>
            <a:normAutofit/>
          </a:bodyPr>
          <a:lstStyle/>
          <a:p>
            <a:pPr>
              <a:lnSpc>
                <a:spcPct val="130000"/>
              </a:lnSpc>
            </a:pPr>
            <a:r>
              <a:rPr lang="el-GR" dirty="0"/>
              <a:t>Σε όλα τα περιβάλλοντα διδασκαλίας και μάθησης που στηρίζονται σε </a:t>
            </a:r>
            <a:r>
              <a:rPr lang="el-GR" dirty="0" err="1"/>
              <a:t>Logo</a:t>
            </a:r>
            <a:r>
              <a:rPr lang="el-GR" dirty="0"/>
              <a:t> </a:t>
            </a:r>
            <a:r>
              <a:rPr lang="el-GR" dirty="0" err="1"/>
              <a:t>like</a:t>
            </a:r>
            <a:r>
              <a:rPr lang="el-GR" dirty="0"/>
              <a:t> περιβάλλοντα, η θεωρία μάθησης που αποτελεί το γενικότερο πλαίσιο είναι ο </a:t>
            </a:r>
            <a:r>
              <a:rPr lang="el-GR" dirty="0">
                <a:solidFill>
                  <a:srgbClr val="C00000"/>
                </a:solidFill>
              </a:rPr>
              <a:t>κατασκευαστικός </a:t>
            </a:r>
            <a:r>
              <a:rPr lang="el-GR" dirty="0" err="1">
                <a:solidFill>
                  <a:srgbClr val="C00000"/>
                </a:solidFill>
              </a:rPr>
              <a:t>εποικοδομητισμός</a:t>
            </a:r>
            <a:r>
              <a:rPr lang="el-GR" dirty="0">
                <a:solidFill>
                  <a:srgbClr val="C00000"/>
                </a:solidFill>
              </a:rPr>
              <a:t> (</a:t>
            </a:r>
            <a:r>
              <a:rPr lang="el-GR" dirty="0" err="1">
                <a:solidFill>
                  <a:srgbClr val="C00000"/>
                </a:solidFill>
              </a:rPr>
              <a:t>Constructionism</a:t>
            </a:r>
            <a:r>
              <a:rPr lang="el-GR" dirty="0">
                <a:solidFill>
                  <a:srgbClr val="C00000"/>
                </a:solidFill>
              </a:rPr>
              <a:t>) </a:t>
            </a:r>
            <a:r>
              <a:rPr lang="el-GR" sz="1700" dirty="0"/>
              <a:t>(Papert,1991).</a:t>
            </a:r>
            <a:endParaRPr lang="en-US" dirty="0"/>
          </a:p>
          <a:p>
            <a:pPr>
              <a:lnSpc>
                <a:spcPct val="130000"/>
              </a:lnSpc>
            </a:pPr>
            <a:r>
              <a:rPr lang="el-GR" dirty="0"/>
              <a:t> Στη θεωρία μάθησης αυτή επικρατεί η λογική </a:t>
            </a:r>
            <a:r>
              <a:rPr lang="el-GR" dirty="0">
                <a:solidFill>
                  <a:srgbClr val="C00000"/>
                </a:solidFill>
              </a:rPr>
              <a:t>ο μαθητής να </a:t>
            </a:r>
            <a:r>
              <a:rPr lang="el-GR" dirty="0" err="1">
                <a:solidFill>
                  <a:srgbClr val="C00000"/>
                </a:solidFill>
              </a:rPr>
              <a:t>οικοδομεί</a:t>
            </a:r>
            <a:r>
              <a:rPr lang="el-GR" dirty="0">
                <a:solidFill>
                  <a:srgbClr val="C00000"/>
                </a:solidFill>
              </a:rPr>
              <a:t> μόνος του τη γνώση και μάλιστα δομώντας ένα αντικείμενο / τέχνημα (</a:t>
            </a:r>
            <a:r>
              <a:rPr lang="el-GR" dirty="0" err="1">
                <a:solidFill>
                  <a:srgbClr val="C00000"/>
                </a:solidFill>
              </a:rPr>
              <a:t>artifact</a:t>
            </a:r>
            <a:r>
              <a:rPr lang="el-GR" dirty="0">
                <a:solidFill>
                  <a:srgbClr val="C00000"/>
                </a:solidFill>
              </a:rPr>
              <a:t>) </a:t>
            </a:r>
            <a:r>
              <a:rPr lang="el-GR" dirty="0"/>
              <a:t>είτε πραγματικό είτε σε υπολογιστικό περιβάλλον </a:t>
            </a:r>
            <a:r>
              <a:rPr lang="el-GR" sz="1700" dirty="0"/>
              <a:t>(</a:t>
            </a:r>
            <a:r>
              <a:rPr lang="el-GR" sz="1700" dirty="0" err="1"/>
              <a:t>ενδ</a:t>
            </a:r>
            <a:r>
              <a:rPr lang="el-GR" sz="1700" dirty="0"/>
              <a:t>. </a:t>
            </a:r>
            <a:r>
              <a:rPr lang="el-GR" sz="1700" dirty="0" err="1"/>
              <a:t>Papert</a:t>
            </a:r>
            <a:r>
              <a:rPr lang="el-GR" sz="1700" dirty="0"/>
              <a:t> &amp; </a:t>
            </a:r>
            <a:r>
              <a:rPr lang="el-GR" sz="1700" dirty="0" err="1"/>
              <a:t>Harel</a:t>
            </a:r>
            <a:r>
              <a:rPr lang="el-GR" sz="1700" dirty="0"/>
              <a:t>, 1991). </a:t>
            </a:r>
            <a:endParaRPr lang="en-US" sz="1700" dirty="0"/>
          </a:p>
        </p:txBody>
      </p:sp>
      <p:sp>
        <p:nvSpPr>
          <p:cNvPr id="4" name="Τίτλος 1"/>
          <p:cNvSpPr>
            <a:spLocks noGrp="1"/>
          </p:cNvSpPr>
          <p:nvPr>
            <p:ph type="title"/>
          </p:nvPr>
        </p:nvSpPr>
        <p:spPr>
          <a:xfrm>
            <a:off x="838200" y="0"/>
            <a:ext cx="10515600" cy="1325563"/>
          </a:xfrm>
        </p:spPr>
        <p:txBody>
          <a:bodyPr/>
          <a:lstStyle/>
          <a:p>
            <a:r>
              <a:rPr lang="el-GR" dirty="0"/>
              <a:t>Διδακτική προσέγγιση</a:t>
            </a:r>
          </a:p>
        </p:txBody>
      </p:sp>
    </p:spTree>
    <p:extLst>
      <p:ext uri="{BB962C8B-B14F-4D97-AF65-F5344CB8AC3E}">
        <p14:creationId xmlns:p14="http://schemas.microsoft.com/office/powerpoint/2010/main" val="40293121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02276"/>
            <a:ext cx="10515600" cy="5975797"/>
          </a:xfrm>
        </p:spPr>
        <p:txBody>
          <a:bodyPr>
            <a:normAutofit lnSpcReduction="10000"/>
          </a:bodyPr>
          <a:lstStyle/>
          <a:p>
            <a:pPr>
              <a:lnSpc>
                <a:spcPct val="120000"/>
              </a:lnSpc>
            </a:pPr>
            <a:r>
              <a:rPr lang="el-GR" dirty="0"/>
              <a:t>Στην παρούσα διδακτική παρέμβαση επελέγη η </a:t>
            </a:r>
            <a:r>
              <a:rPr lang="el-GR" dirty="0">
                <a:solidFill>
                  <a:srgbClr val="C00000"/>
                </a:solidFill>
              </a:rPr>
              <a:t>NetLogo</a:t>
            </a:r>
            <a:r>
              <a:rPr lang="el-GR" dirty="0"/>
              <a:t> </a:t>
            </a:r>
            <a:r>
              <a:rPr lang="el-GR" sz="1700" dirty="0"/>
              <a:t>(</a:t>
            </a:r>
            <a:r>
              <a:rPr lang="el-GR" sz="1700" dirty="0" err="1"/>
              <a:t>Wilensky</a:t>
            </a:r>
            <a:r>
              <a:rPr lang="el-GR" sz="1700" dirty="0"/>
              <a:t>, 1999), </a:t>
            </a:r>
            <a:r>
              <a:rPr lang="el-GR" dirty="0"/>
              <a:t>ως η καταλληλότερη για τη διδασκαλία και </a:t>
            </a:r>
            <a:r>
              <a:rPr lang="el-GR" dirty="0" err="1"/>
              <a:t>μοντελοποίηση</a:t>
            </a:r>
            <a:r>
              <a:rPr lang="el-GR" dirty="0"/>
              <a:t> πολύπλοκων συστημάτων </a:t>
            </a:r>
            <a:r>
              <a:rPr lang="el-GR" sz="1700" dirty="0"/>
              <a:t>(</a:t>
            </a:r>
            <a:r>
              <a:rPr lang="el-GR" sz="1700" dirty="0" err="1"/>
              <a:t>Tisue</a:t>
            </a:r>
            <a:r>
              <a:rPr lang="el-GR" sz="1700" dirty="0"/>
              <a:t> &amp; </a:t>
            </a:r>
            <a:r>
              <a:rPr lang="el-GR" sz="1700" dirty="0" err="1"/>
              <a:t>Wilensky</a:t>
            </a:r>
            <a:r>
              <a:rPr lang="el-GR" sz="1700" dirty="0"/>
              <a:t>, 2004). </a:t>
            </a:r>
            <a:endParaRPr lang="en-US" dirty="0"/>
          </a:p>
          <a:p>
            <a:pPr>
              <a:lnSpc>
                <a:spcPct val="120000"/>
              </a:lnSpc>
            </a:pPr>
            <a:r>
              <a:rPr lang="el-GR" dirty="0"/>
              <a:t>Έτσι επικρατεί η λογική ο μαθητής να </a:t>
            </a:r>
            <a:r>
              <a:rPr lang="el-GR" dirty="0">
                <a:solidFill>
                  <a:srgbClr val="C00000"/>
                </a:solidFill>
              </a:rPr>
              <a:t>δομεί, ως ένα βαθμό</a:t>
            </a:r>
            <a:r>
              <a:rPr lang="el-GR" dirty="0"/>
              <a:t>, στην οθόνη του υπολογιστή </a:t>
            </a:r>
            <a:r>
              <a:rPr lang="el-GR" dirty="0">
                <a:solidFill>
                  <a:srgbClr val="C00000"/>
                </a:solidFill>
              </a:rPr>
              <a:t>το προς μελέτη «σύστημα», </a:t>
            </a:r>
            <a:r>
              <a:rPr lang="el-GR" dirty="0"/>
              <a:t>όχι βέβαια προγραμματίζοντας σε NetLogo αλλά </a:t>
            </a:r>
            <a:r>
              <a:rPr lang="el-GR" dirty="0">
                <a:solidFill>
                  <a:srgbClr val="C00000"/>
                </a:solidFill>
              </a:rPr>
              <a:t>δοκιμάζοντας ποικίλες τιμές σε μεταβλητές</a:t>
            </a:r>
            <a:r>
              <a:rPr lang="el-GR" dirty="0"/>
              <a:t> που καθορίζουν τη λειτουργία των μοντέλων της NetLogo. </a:t>
            </a:r>
          </a:p>
          <a:p>
            <a:pPr>
              <a:lnSpc>
                <a:spcPct val="120000"/>
              </a:lnSpc>
            </a:pPr>
            <a:r>
              <a:rPr lang="el-GR" dirty="0"/>
              <a:t>Επιπλέον, </a:t>
            </a:r>
            <a:r>
              <a:rPr lang="el-GR" dirty="0">
                <a:solidFill>
                  <a:srgbClr val="C00000"/>
                </a:solidFill>
              </a:rPr>
              <a:t>ζητάμε από τους μαθητές να δουν τη δόμηση του μοντέλου</a:t>
            </a:r>
            <a:r>
              <a:rPr lang="el-GR" dirty="0"/>
              <a:t>, χωρίς πάντα να γράφουν κώδικα σύμφωνα με ανάλογες ερευνητικές πρακτικές </a:t>
            </a:r>
            <a:r>
              <a:rPr lang="el-GR" sz="1700" dirty="0"/>
              <a:t>(</a:t>
            </a:r>
            <a:r>
              <a:rPr lang="el-GR" sz="1700" dirty="0" err="1"/>
              <a:t>ενδ</a:t>
            </a:r>
            <a:r>
              <a:rPr lang="el-GR" sz="1700" dirty="0"/>
              <a:t> </a:t>
            </a:r>
            <a:r>
              <a:rPr lang="el-GR" sz="1700" dirty="0" err="1"/>
              <a:t>Levy</a:t>
            </a:r>
            <a:r>
              <a:rPr lang="el-GR" sz="1700" dirty="0"/>
              <a:t> &amp; </a:t>
            </a:r>
            <a:r>
              <a:rPr lang="el-GR" sz="1700" dirty="0" err="1"/>
              <a:t>Wilensky</a:t>
            </a:r>
            <a:r>
              <a:rPr lang="el-GR" sz="1700" dirty="0"/>
              <a:t>, 2011; </a:t>
            </a:r>
            <a:r>
              <a:rPr lang="el-GR" sz="1700" dirty="0" err="1"/>
              <a:t>Hmelo</a:t>
            </a:r>
            <a:r>
              <a:rPr lang="el-GR" sz="1700" dirty="0"/>
              <a:t>-Silver &amp; </a:t>
            </a:r>
            <a:r>
              <a:rPr lang="el-GR" sz="1700" dirty="0" err="1"/>
              <a:t>Azevedo</a:t>
            </a:r>
            <a:r>
              <a:rPr lang="el-GR" sz="1700" dirty="0"/>
              <a:t>, 2006).</a:t>
            </a:r>
            <a:endParaRPr lang="el-GR" dirty="0"/>
          </a:p>
        </p:txBody>
      </p:sp>
    </p:spTree>
    <p:extLst>
      <p:ext uri="{BB962C8B-B14F-4D97-AF65-F5344CB8AC3E}">
        <p14:creationId xmlns:p14="http://schemas.microsoft.com/office/powerpoint/2010/main" val="39392948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671179"/>
            <a:ext cx="12192000" cy="1325563"/>
          </a:xfrm>
        </p:spPr>
        <p:txBody>
          <a:bodyPr>
            <a:normAutofit/>
          </a:bodyPr>
          <a:lstStyle/>
          <a:p>
            <a:pPr algn="ctr"/>
            <a:r>
              <a:rPr lang="el-GR" sz="3200" dirty="0"/>
              <a:t>Διδακτική παρέμβαση στο 2</a:t>
            </a:r>
            <a:r>
              <a:rPr lang="el-GR" sz="3200" baseline="30000" dirty="0"/>
              <a:t>ο</a:t>
            </a:r>
            <a:r>
              <a:rPr lang="el-GR" sz="3200" dirty="0"/>
              <a:t> Πειραματικό Γυμνάσιο Αθήνας</a:t>
            </a:r>
          </a:p>
        </p:txBody>
      </p:sp>
      <p:pic>
        <p:nvPicPr>
          <p:cNvPr id="3" name="Εικόνα 2"/>
          <p:cNvPicPr>
            <a:picLocks noChangeAspect="1"/>
          </p:cNvPicPr>
          <p:nvPr/>
        </p:nvPicPr>
        <p:blipFill rotWithShape="1">
          <a:blip r:embed="rId2"/>
          <a:srcRect b="36151"/>
          <a:stretch/>
        </p:blipFill>
        <p:spPr>
          <a:xfrm>
            <a:off x="2458787" y="3724545"/>
            <a:ext cx="7805673" cy="2964397"/>
          </a:xfrm>
          <a:prstGeom prst="rect">
            <a:avLst/>
          </a:prstGeom>
        </p:spPr>
      </p:pic>
    </p:spTree>
    <p:extLst>
      <p:ext uri="{BB962C8B-B14F-4D97-AF65-F5344CB8AC3E}">
        <p14:creationId xmlns:p14="http://schemas.microsoft.com/office/powerpoint/2010/main" val="172640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76837" y="2670444"/>
            <a:ext cx="10515600" cy="1325563"/>
          </a:xfrm>
        </p:spPr>
        <p:txBody>
          <a:bodyPr>
            <a:normAutofit fontScale="90000"/>
          </a:bodyPr>
          <a:lstStyle/>
          <a:p>
            <a:pPr algn="ctr"/>
            <a:r>
              <a:rPr lang="en-US" dirty="0">
                <a:latin typeface="Bernard MT Condensed" panose="02050806060905020404" pitchFamily="18" charset="0"/>
              </a:rPr>
              <a:t>Episode I : </a:t>
            </a:r>
            <a:r>
              <a:rPr lang="el-GR" sz="5300" dirty="0">
                <a:solidFill>
                  <a:srgbClr val="002060"/>
                </a:solidFill>
                <a:latin typeface="+mn-lt"/>
              </a:rPr>
              <a:t>Πολυπλοκότητα &amp; Εκπαίδευση</a:t>
            </a:r>
          </a:p>
        </p:txBody>
      </p:sp>
    </p:spTree>
    <p:extLst>
      <p:ext uri="{BB962C8B-B14F-4D97-AF65-F5344CB8AC3E}">
        <p14:creationId xmlns:p14="http://schemas.microsoft.com/office/powerpoint/2010/main" val="7092270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dirty="0"/>
              <a:t>Διδακτική παρέμβαση – Σκοπός / Βασικός στόχος</a:t>
            </a:r>
          </a:p>
        </p:txBody>
      </p:sp>
      <p:sp>
        <p:nvSpPr>
          <p:cNvPr id="3" name="Θέση περιεχομένου 2"/>
          <p:cNvSpPr>
            <a:spLocks noGrp="1"/>
          </p:cNvSpPr>
          <p:nvPr>
            <p:ph idx="1"/>
          </p:nvPr>
        </p:nvSpPr>
        <p:spPr/>
        <p:txBody>
          <a:bodyPr/>
          <a:lstStyle/>
          <a:p>
            <a:r>
              <a:rPr lang="el-GR" dirty="0">
                <a:solidFill>
                  <a:srgbClr val="C00000"/>
                </a:solidFill>
                <a:effectLst>
                  <a:outerShdw blurRad="38100" dist="38100" dir="2700000" algn="tl">
                    <a:srgbClr val="000000">
                      <a:alpha val="43137"/>
                    </a:srgbClr>
                  </a:outerShdw>
                </a:effectLst>
              </a:rPr>
              <a:t>να διερευνηθεί </a:t>
            </a:r>
          </a:p>
          <a:p>
            <a:pPr lvl="1"/>
            <a:r>
              <a:rPr lang="el-GR" dirty="0"/>
              <a:t>η δυνατότητα να αντιληφθούν οι μαθητές κάποιες βασικές έννοιες της πολυπλοκότητας, όπως είναι αυτή της «κρίσιμης κατάστασης» και της «μη προβλέψιμης συμπεριφοράς» </a:t>
            </a:r>
          </a:p>
          <a:p>
            <a:pPr lvl="1"/>
            <a:r>
              <a:rPr lang="el-GR" dirty="0"/>
              <a:t>μέσα από διερευνητικού τύπου προσέγγιση και </a:t>
            </a:r>
          </a:p>
          <a:p>
            <a:pPr lvl="1"/>
            <a:r>
              <a:rPr lang="el-GR" dirty="0"/>
              <a:t>σε πραγματικές σχολικές συνθήκες</a:t>
            </a:r>
          </a:p>
        </p:txBody>
      </p:sp>
    </p:spTree>
    <p:extLst>
      <p:ext uri="{BB962C8B-B14F-4D97-AF65-F5344CB8AC3E}">
        <p14:creationId xmlns:p14="http://schemas.microsoft.com/office/powerpoint/2010/main" val="34852604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Υλοποίηση διδακτικής παρέμβασης (1/2)</a:t>
            </a:r>
          </a:p>
        </p:txBody>
      </p:sp>
      <p:sp>
        <p:nvSpPr>
          <p:cNvPr id="3" name="Θέση περιεχομένου 2"/>
          <p:cNvSpPr>
            <a:spLocks noGrp="1"/>
          </p:cNvSpPr>
          <p:nvPr>
            <p:ph idx="1"/>
          </p:nvPr>
        </p:nvSpPr>
        <p:spPr>
          <a:xfrm>
            <a:off x="838200" y="1584101"/>
            <a:ext cx="10515600" cy="5035640"/>
          </a:xfrm>
        </p:spPr>
        <p:txBody>
          <a:bodyPr>
            <a:normAutofit fontScale="70000" lnSpcReduction="20000"/>
          </a:bodyPr>
          <a:lstStyle/>
          <a:p>
            <a:pPr>
              <a:lnSpc>
                <a:spcPct val="120000"/>
              </a:lnSpc>
            </a:pPr>
            <a:r>
              <a:rPr lang="el-GR" sz="3400" dirty="0"/>
              <a:t>Η υλοποίηση της παρέμβασης έγινε στο εργαστήριο Πληροφορικής του σχολείου </a:t>
            </a:r>
            <a:r>
              <a:rPr lang="el-GR" sz="3400" dirty="0">
                <a:solidFill>
                  <a:srgbClr val="C00000"/>
                </a:solidFill>
              </a:rPr>
              <a:t>κατά τη χρόνο διδασκαλίας του μαθήματος της Πληροφορικής</a:t>
            </a:r>
            <a:r>
              <a:rPr lang="el-GR" sz="3400" dirty="0"/>
              <a:t>. </a:t>
            </a:r>
          </a:p>
          <a:p>
            <a:pPr>
              <a:lnSpc>
                <a:spcPct val="120000"/>
              </a:lnSpc>
            </a:pPr>
            <a:r>
              <a:rPr lang="el-GR" sz="3400" dirty="0"/>
              <a:t>Αξιοποιήθηκε το γεγονός της </a:t>
            </a:r>
            <a:r>
              <a:rPr lang="el-GR" sz="3400" dirty="0">
                <a:solidFill>
                  <a:srgbClr val="C00000"/>
                </a:solidFill>
              </a:rPr>
              <a:t>δίωρης συνεχόμενης διδασκαλίας </a:t>
            </a:r>
            <a:r>
              <a:rPr lang="el-GR" sz="3400" dirty="0"/>
              <a:t>του μαθήματος ανά εβδομάδα, σε συνδυασμό με την εφαρμοζόμενη στο σχολείο </a:t>
            </a:r>
            <a:r>
              <a:rPr lang="el-GR" sz="3400" dirty="0">
                <a:solidFill>
                  <a:srgbClr val="C00000"/>
                </a:solidFill>
              </a:rPr>
              <a:t>πρακτική</a:t>
            </a:r>
            <a:r>
              <a:rPr lang="el-GR" sz="3400" dirty="0"/>
              <a:t> των </a:t>
            </a:r>
            <a:r>
              <a:rPr lang="el-GR" sz="3400" dirty="0">
                <a:solidFill>
                  <a:srgbClr val="C00000"/>
                </a:solidFill>
              </a:rPr>
              <a:t>διαθεματικών συνεργασιών εντός διδακτικού ωραρίου</a:t>
            </a:r>
            <a:r>
              <a:rPr lang="el-GR" sz="3400" dirty="0"/>
              <a:t>. </a:t>
            </a:r>
          </a:p>
          <a:p>
            <a:pPr>
              <a:lnSpc>
                <a:spcPct val="120000"/>
              </a:lnSpc>
            </a:pPr>
            <a:r>
              <a:rPr lang="el-GR" sz="3400" dirty="0"/>
              <a:t>Ο ρόλος των εκπαιδευτικών ήταν κυρίως </a:t>
            </a:r>
            <a:r>
              <a:rPr lang="el-GR" sz="3400" dirty="0">
                <a:solidFill>
                  <a:srgbClr val="C00000"/>
                </a:solidFill>
              </a:rPr>
              <a:t>υποστηρικτικός και </a:t>
            </a:r>
            <a:r>
              <a:rPr lang="el-GR" sz="3400" dirty="0" err="1">
                <a:solidFill>
                  <a:srgbClr val="C00000"/>
                </a:solidFill>
              </a:rPr>
              <a:t>διευκολυντικός</a:t>
            </a:r>
            <a:r>
              <a:rPr lang="el-GR" sz="3400" dirty="0"/>
              <a:t>, χωρίς να παρεμβαίνουν πέρα από τα διαδικαστικά και χωρίς να υποβάλλουν ιδέες στους μαθητές. Ενθαρρύνουν τους μαθητές να εκφράσουν ελεύθερα τη γνώμη τους όπου ζητείται από το φύλλο εργασίας. </a:t>
            </a:r>
          </a:p>
          <a:p>
            <a:pPr>
              <a:lnSpc>
                <a:spcPct val="120000"/>
              </a:lnSpc>
            </a:pPr>
            <a:r>
              <a:rPr lang="el-GR" sz="3400" dirty="0"/>
              <a:t>Οι μαθητές (συνολικά 27) εργάστηκαν με το μοντέλο της </a:t>
            </a:r>
            <a:r>
              <a:rPr lang="el-GR" sz="3400" dirty="0" err="1"/>
              <a:t>Netlogo</a:t>
            </a:r>
            <a:r>
              <a:rPr lang="el-GR" sz="3400" dirty="0"/>
              <a:t> σε δώδεκα </a:t>
            </a:r>
            <a:r>
              <a:rPr lang="el-GR" sz="3400" dirty="0">
                <a:solidFill>
                  <a:srgbClr val="C00000"/>
                </a:solidFill>
              </a:rPr>
              <a:t>ομάδες των δυο ή τριών ατόμων</a:t>
            </a:r>
            <a:r>
              <a:rPr lang="el-GR" sz="3400" dirty="0"/>
              <a:t>, ακολουθώντας με το δικό της ρυθμό η κάθε μια το φύλλο εργασίας. </a:t>
            </a:r>
          </a:p>
          <a:p>
            <a:pPr>
              <a:lnSpc>
                <a:spcPct val="120000"/>
              </a:lnSpc>
            </a:pPr>
            <a:endParaRPr lang="el-GR" dirty="0"/>
          </a:p>
        </p:txBody>
      </p:sp>
    </p:spTree>
    <p:extLst>
      <p:ext uri="{BB962C8B-B14F-4D97-AF65-F5344CB8AC3E}">
        <p14:creationId xmlns:p14="http://schemas.microsoft.com/office/powerpoint/2010/main" val="2325534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Υλοποίηση διδακτικής παρέμβασης (2/2)</a:t>
            </a:r>
          </a:p>
        </p:txBody>
      </p:sp>
      <p:sp>
        <p:nvSpPr>
          <p:cNvPr id="3" name="Θέση περιεχομένου 2"/>
          <p:cNvSpPr>
            <a:spLocks noGrp="1"/>
          </p:cNvSpPr>
          <p:nvPr>
            <p:ph idx="1"/>
          </p:nvPr>
        </p:nvSpPr>
        <p:spPr>
          <a:xfrm>
            <a:off x="838200" y="1429554"/>
            <a:ext cx="10958848" cy="5318975"/>
          </a:xfrm>
        </p:spPr>
        <p:txBody>
          <a:bodyPr>
            <a:normAutofit fontScale="70000" lnSpcReduction="20000"/>
          </a:bodyPr>
          <a:lstStyle/>
          <a:p>
            <a:pPr>
              <a:lnSpc>
                <a:spcPct val="120000"/>
              </a:lnSpc>
            </a:pPr>
            <a:r>
              <a:rPr lang="el-GR" sz="3400" dirty="0"/>
              <a:t>Όλες οι μετρήσεις που λήφθηκαν από τη χρήση του μοντέλου, συμπληρώθηκαν από τους μαθητές και σε προκατασκευασμένα αρχεία του </a:t>
            </a:r>
            <a:r>
              <a:rPr lang="el-GR" sz="3400" dirty="0" err="1">
                <a:solidFill>
                  <a:srgbClr val="C00000"/>
                </a:solidFill>
              </a:rPr>
              <a:t>excel</a:t>
            </a:r>
            <a:r>
              <a:rPr lang="el-GR" sz="3400" dirty="0">
                <a:solidFill>
                  <a:srgbClr val="C00000"/>
                </a:solidFill>
              </a:rPr>
              <a:t> </a:t>
            </a:r>
            <a:r>
              <a:rPr lang="el-GR" sz="3400" dirty="0"/>
              <a:t>ώστε να έχουν άμεσα </a:t>
            </a:r>
            <a:r>
              <a:rPr lang="el-GR" sz="3400" dirty="0" err="1"/>
              <a:t>οπτικοποιημένες</a:t>
            </a:r>
            <a:r>
              <a:rPr lang="el-GR" sz="3400" dirty="0"/>
              <a:t> τις μετρήσεις τους σε γραφική παράσταση (με άξονες πυκνότητα βλάστησης – ποσοστό καμένου δάσους). </a:t>
            </a:r>
          </a:p>
          <a:p>
            <a:pPr>
              <a:lnSpc>
                <a:spcPct val="120000"/>
              </a:lnSpc>
            </a:pPr>
            <a:r>
              <a:rPr lang="el-GR" sz="3400" dirty="0"/>
              <a:t>Τα συμπληρωμένα αρχεία τα ανάρτησαν επίσης στην «</a:t>
            </a:r>
            <a:r>
              <a:rPr lang="el-GR" sz="3400" dirty="0">
                <a:solidFill>
                  <a:srgbClr val="C00000"/>
                </a:solidFill>
              </a:rPr>
              <a:t>η-τάξη</a:t>
            </a:r>
            <a:r>
              <a:rPr lang="el-GR" sz="3400" dirty="0"/>
              <a:t>» του Πανελλήνιου Σχολικού Δικτύου στο αντίστοιχο μάθημα Πληροφορικής. </a:t>
            </a:r>
          </a:p>
          <a:p>
            <a:pPr>
              <a:lnSpc>
                <a:spcPct val="120000"/>
              </a:lnSpc>
            </a:pPr>
            <a:r>
              <a:rPr lang="el-GR" sz="3400" dirty="0"/>
              <a:t>Μετά την ολοκλήρωση των δυο δίωρων (και ανεξάρτητα από το βαθμό στον οποίο είχαν ολοκληρώσει τη διαδικασία) συμπλήρωσαν τη διαδικτυακή </a:t>
            </a:r>
            <a:r>
              <a:rPr lang="el-GR" sz="3400" dirty="0">
                <a:solidFill>
                  <a:srgbClr val="C00000"/>
                </a:solidFill>
              </a:rPr>
              <a:t>φόρμα ανατροφοδότησης </a:t>
            </a:r>
            <a:r>
              <a:rPr lang="el-GR" sz="3400" dirty="0"/>
              <a:t>σχετικά με την αίσθηση που αποκόμισαν από τη διαδικασία.</a:t>
            </a:r>
          </a:p>
          <a:p>
            <a:pPr>
              <a:lnSpc>
                <a:spcPct val="120000"/>
              </a:lnSpc>
            </a:pPr>
            <a:r>
              <a:rPr lang="el-GR" sz="3400" dirty="0">
                <a:solidFill>
                  <a:srgbClr val="C00000"/>
                </a:solidFill>
              </a:rPr>
              <a:t>Μια εβδομάδα μετά </a:t>
            </a:r>
            <a:r>
              <a:rPr lang="el-GR" sz="3400" dirty="0"/>
              <a:t>από την ολοκλήρωση της διδακτικής παρέμβασης συμπλήρωσαν μια σύντομη φόρμα (ατομικό φύλλο εργασίας) έχοντας μπροστά τους σε ένα κοινό γράφημα, όλες τις μετρήσεις που έγιναν, από όλες τις ομάδες κατά τη διάρκεια της διδακτικής παρέμβασης.</a:t>
            </a:r>
          </a:p>
        </p:txBody>
      </p:sp>
    </p:spTree>
    <p:extLst>
      <p:ext uri="{BB962C8B-B14F-4D97-AF65-F5344CB8AC3E}">
        <p14:creationId xmlns:p14="http://schemas.microsoft.com/office/powerpoint/2010/main" val="12660042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279525"/>
            <a:ext cx="10515600" cy="1325563"/>
          </a:xfrm>
        </p:spPr>
        <p:txBody>
          <a:bodyPr/>
          <a:lstStyle/>
          <a:p>
            <a:r>
              <a:rPr lang="el-GR" dirty="0">
                <a:solidFill>
                  <a:srgbClr val="FF0000"/>
                </a:solidFill>
              </a:rPr>
              <a:t>Υλικό (μοντέλο και φύλλα εργασίας)</a:t>
            </a:r>
          </a:p>
        </p:txBody>
      </p:sp>
    </p:spTree>
    <p:extLst>
      <p:ext uri="{BB962C8B-B14F-4D97-AF65-F5344CB8AC3E}">
        <p14:creationId xmlns:p14="http://schemas.microsoft.com/office/powerpoint/2010/main" val="8426305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Θέση περιεχομένου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154546"/>
            <a:ext cx="12192000" cy="6368604"/>
          </a:xfrm>
          <a:prstGeom prst="rect">
            <a:avLst/>
          </a:prstGeom>
          <a:ln>
            <a:solidFill>
              <a:schemeClr val="bg1">
                <a:lumMod val="50000"/>
              </a:schemeClr>
            </a:solidFill>
          </a:ln>
        </p:spPr>
      </p:pic>
      <p:sp>
        <p:nvSpPr>
          <p:cNvPr id="6" name="Ορθογώνιο 5"/>
          <p:cNvSpPr/>
          <p:nvPr/>
        </p:nvSpPr>
        <p:spPr>
          <a:xfrm>
            <a:off x="413754" y="4596215"/>
            <a:ext cx="3662926" cy="769441"/>
          </a:xfrm>
          <a:prstGeom prst="rect">
            <a:avLst/>
          </a:prstGeom>
        </p:spPr>
        <p:txBody>
          <a:bodyPr wrap="none">
            <a:spAutoFit/>
          </a:bodyPr>
          <a:lstStyle/>
          <a:p>
            <a:r>
              <a:rPr lang="el-GR" sz="4400" dirty="0">
                <a:solidFill>
                  <a:srgbClr val="C00000"/>
                </a:solidFill>
                <a:effectLst>
                  <a:outerShdw blurRad="38100" dist="38100" dir="2700000" algn="tl">
                    <a:srgbClr val="000000">
                      <a:alpha val="43137"/>
                    </a:srgbClr>
                  </a:outerShdw>
                </a:effectLst>
                <a:latin typeface="Calibri Light" panose="020F0302020204030204"/>
                <a:ea typeface="+mj-ea"/>
                <a:cs typeface="+mj-cs"/>
              </a:rPr>
              <a:t>Μοντέλο </a:t>
            </a:r>
            <a:r>
              <a:rPr lang="en-US" sz="4400" dirty="0">
                <a:solidFill>
                  <a:srgbClr val="C00000"/>
                </a:solidFill>
                <a:effectLst>
                  <a:outerShdw blurRad="38100" dist="38100" dir="2700000" algn="tl">
                    <a:srgbClr val="000000">
                      <a:alpha val="43137"/>
                    </a:srgbClr>
                  </a:outerShdw>
                </a:effectLst>
                <a:latin typeface="Calibri Light" panose="020F0302020204030204"/>
                <a:ea typeface="+mj-ea"/>
                <a:cs typeface="+mj-cs"/>
              </a:rPr>
              <a:t>“Fire”</a:t>
            </a:r>
            <a:endParaRPr lang="el-GR" dirty="0"/>
          </a:p>
        </p:txBody>
      </p:sp>
    </p:spTree>
    <p:extLst>
      <p:ext uri="{BB962C8B-B14F-4D97-AF65-F5344CB8AC3E}">
        <p14:creationId xmlns:p14="http://schemas.microsoft.com/office/powerpoint/2010/main" val="22608360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Εκπαιδευτικό υλικό</a:t>
            </a:r>
          </a:p>
        </p:txBody>
      </p:sp>
      <p:sp>
        <p:nvSpPr>
          <p:cNvPr id="3" name="Θέση περιεχομένου 2"/>
          <p:cNvSpPr>
            <a:spLocks noGrp="1"/>
          </p:cNvSpPr>
          <p:nvPr>
            <p:ph idx="1"/>
          </p:nvPr>
        </p:nvSpPr>
        <p:spPr>
          <a:xfrm>
            <a:off x="6313558" y="1452138"/>
            <a:ext cx="5594033" cy="4351338"/>
          </a:xfrm>
        </p:spPr>
        <p:txBody>
          <a:bodyPr/>
          <a:lstStyle/>
          <a:p>
            <a:pPr marL="0" indent="0">
              <a:buNone/>
            </a:pPr>
            <a:r>
              <a:rPr lang="el-GR" dirty="0"/>
              <a:t>Ενδεικτικά σημεία από τα </a:t>
            </a:r>
            <a:r>
              <a:rPr lang="el-GR" dirty="0" err="1"/>
              <a:t>φ.ε</a:t>
            </a:r>
            <a:r>
              <a:rPr lang="el-GR" dirty="0"/>
              <a:t>.</a:t>
            </a:r>
          </a:p>
          <a:p>
            <a:endParaRPr lang="el-GR" dirty="0"/>
          </a:p>
        </p:txBody>
      </p:sp>
      <p:pic>
        <p:nvPicPr>
          <p:cNvPr id="4" name="3 - Θέση περιεχομένου" descr="Καταγραφή.PNG"/>
          <p:cNvPicPr>
            <a:picLocks noChangeAspect="1"/>
          </p:cNvPicPr>
          <p:nvPr/>
        </p:nvPicPr>
        <p:blipFill>
          <a:blip r:embed="rId2" cstate="print"/>
          <a:stretch>
            <a:fillRect/>
          </a:stretch>
        </p:blipFill>
        <p:spPr>
          <a:xfrm>
            <a:off x="399244" y="731724"/>
            <a:ext cx="5360523" cy="3535476"/>
          </a:xfrm>
          <a:prstGeom prst="rect">
            <a:avLst/>
          </a:prstGeom>
          <a:ln>
            <a:solidFill>
              <a:srgbClr val="C00000"/>
            </a:solidFill>
          </a:ln>
          <a:effectLst>
            <a:outerShdw blurRad="50800" dist="38100" dir="2700000" algn="tl" rotWithShape="0">
              <a:prstClr val="black">
                <a:alpha val="40000"/>
              </a:prstClr>
            </a:outerShdw>
          </a:effectLst>
        </p:spPr>
      </p:pic>
      <p:pic>
        <p:nvPicPr>
          <p:cNvPr id="5" name="6 - Εικόνα" descr="3.PNG"/>
          <p:cNvPicPr>
            <a:picLocks noChangeAspect="1"/>
          </p:cNvPicPr>
          <p:nvPr/>
        </p:nvPicPr>
        <p:blipFill>
          <a:blip r:embed="rId3" cstate="print"/>
          <a:stretch>
            <a:fillRect/>
          </a:stretch>
        </p:blipFill>
        <p:spPr>
          <a:xfrm>
            <a:off x="5001057" y="3309600"/>
            <a:ext cx="6025921" cy="2749008"/>
          </a:xfrm>
          <a:prstGeom prst="rect">
            <a:avLst/>
          </a:prstGeom>
          <a:ln>
            <a:solidFill>
              <a:srgbClr val="C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5990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55860"/>
            <a:ext cx="10515600" cy="1325563"/>
          </a:xfrm>
        </p:spPr>
        <p:txBody>
          <a:bodyPr/>
          <a:lstStyle/>
          <a:p>
            <a:endParaRPr lang="el-GR" dirty="0"/>
          </a:p>
        </p:txBody>
      </p:sp>
      <p:sp>
        <p:nvSpPr>
          <p:cNvPr id="3" name="Θέση περιεχομένου 2"/>
          <p:cNvSpPr>
            <a:spLocks noGrp="1"/>
          </p:cNvSpPr>
          <p:nvPr>
            <p:ph idx="1"/>
          </p:nvPr>
        </p:nvSpPr>
        <p:spPr/>
        <p:txBody>
          <a:bodyPr/>
          <a:lstStyle/>
          <a:p>
            <a:endParaRPr lang="el-GR" dirty="0"/>
          </a:p>
        </p:txBody>
      </p:sp>
      <p:pic>
        <p:nvPicPr>
          <p:cNvPr id="6" name="5 - Εικόνα" descr="5.PNG"/>
          <p:cNvPicPr>
            <a:picLocks noChangeAspect="1"/>
          </p:cNvPicPr>
          <p:nvPr/>
        </p:nvPicPr>
        <p:blipFill>
          <a:blip r:embed="rId2" cstate="print"/>
          <a:stretch>
            <a:fillRect/>
          </a:stretch>
        </p:blipFill>
        <p:spPr>
          <a:xfrm>
            <a:off x="212137" y="176974"/>
            <a:ext cx="6840760" cy="4972744"/>
          </a:xfrm>
          <a:prstGeom prst="rect">
            <a:avLst/>
          </a:prstGeom>
          <a:ln>
            <a:solidFill>
              <a:srgbClr val="C00000"/>
            </a:solidFill>
          </a:ln>
          <a:effectLst>
            <a:outerShdw blurRad="50800" dist="38100" dir="2700000" algn="tl" rotWithShape="0">
              <a:prstClr val="black">
                <a:alpha val="40000"/>
              </a:prstClr>
            </a:outerShdw>
          </a:effectLst>
        </p:spPr>
      </p:pic>
      <p:pic>
        <p:nvPicPr>
          <p:cNvPr id="7" name="4 - Εικόνα" descr="6.PNG"/>
          <p:cNvPicPr>
            <a:picLocks noChangeAspect="1"/>
          </p:cNvPicPr>
          <p:nvPr/>
        </p:nvPicPr>
        <p:blipFill>
          <a:blip r:embed="rId3" cstate="print"/>
          <a:stretch>
            <a:fillRect/>
          </a:stretch>
        </p:blipFill>
        <p:spPr>
          <a:xfrm>
            <a:off x="5121026" y="1091462"/>
            <a:ext cx="6232774" cy="5669556"/>
          </a:xfrm>
          <a:prstGeom prst="rect">
            <a:avLst/>
          </a:prstGeom>
          <a:ln>
            <a:solidFill>
              <a:srgbClr val="C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36603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sp>
        <p:nvSpPr>
          <p:cNvPr id="5" name="Ορθογώνιο 4"/>
          <p:cNvSpPr/>
          <p:nvPr/>
        </p:nvSpPr>
        <p:spPr>
          <a:xfrm>
            <a:off x="286603" y="6322385"/>
            <a:ext cx="11709779" cy="388696"/>
          </a:xfrm>
          <a:prstGeom prst="rect">
            <a:avLst/>
          </a:prstGeom>
        </p:spPr>
        <p:txBody>
          <a:bodyPr wrap="square">
            <a:spAutoFit/>
          </a:bodyPr>
          <a:lstStyle/>
          <a:p>
            <a:pPr algn="ctr">
              <a:lnSpc>
                <a:spcPct val="107000"/>
              </a:lnSpc>
              <a:spcBef>
                <a:spcPts val="600"/>
              </a:spcBef>
              <a:spcAft>
                <a:spcPts val="1200"/>
              </a:spcAft>
            </a:pPr>
            <a:r>
              <a:rPr lang="el-GR" b="1" dirty="0">
                <a:latin typeface="Book Antiqua" panose="02040602050305030304" pitchFamily="18" charset="0"/>
                <a:ea typeface="Times New Roman" panose="02020603050405020304" pitchFamily="18" charset="0"/>
                <a:cs typeface="Times New Roman" panose="02020603050405020304" pitchFamily="18" charset="0"/>
              </a:rPr>
              <a:t>Συνολικά δεδομένα από όλες τις μετρήσεις με άξονες «πυκνότητα βλάστησης» – «ποσοστό καμένου δάσους»</a:t>
            </a:r>
            <a:endParaRPr lang="el-GR"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Εικόνα 5"/>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223380"/>
          </a:xfrm>
          <a:prstGeom prst="rect">
            <a:avLst/>
          </a:prstGeom>
          <a:ln>
            <a:solidFill>
              <a:schemeClr val="tx1"/>
            </a:solidFill>
          </a:ln>
        </p:spPr>
      </p:pic>
      <p:sp>
        <p:nvSpPr>
          <p:cNvPr id="7" name="Ορθογώνιο 6"/>
          <p:cNvSpPr/>
          <p:nvPr/>
        </p:nvSpPr>
        <p:spPr>
          <a:xfrm>
            <a:off x="10369978" y="178229"/>
            <a:ext cx="1272784" cy="400110"/>
          </a:xfrm>
          <a:prstGeom prst="rect">
            <a:avLst/>
          </a:prstGeom>
        </p:spPr>
        <p:txBody>
          <a:bodyPr wrap="none">
            <a:spAutoFit/>
          </a:bodyPr>
          <a:lstStyle/>
          <a:p>
            <a:r>
              <a:rPr lang="el-GR" sz="2000" b="1" dirty="0">
                <a:effectLst>
                  <a:outerShdw blurRad="38100" dist="38100" dir="2700000" algn="tl">
                    <a:srgbClr val="000000">
                      <a:alpha val="43137"/>
                    </a:srgbClr>
                  </a:outerShdw>
                </a:effectLst>
              </a:rPr>
              <a:t>Ευρήματα</a:t>
            </a:r>
          </a:p>
        </p:txBody>
      </p:sp>
    </p:spTree>
    <p:extLst>
      <p:ext uri="{BB962C8B-B14F-4D97-AF65-F5344CB8AC3E}">
        <p14:creationId xmlns:p14="http://schemas.microsoft.com/office/powerpoint/2010/main" val="25858296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369677"/>
            <a:ext cx="10515600" cy="1325563"/>
          </a:xfrm>
        </p:spPr>
        <p:txBody>
          <a:bodyPr/>
          <a:lstStyle/>
          <a:p>
            <a:r>
              <a:rPr lang="el-GR" dirty="0"/>
              <a:t>Διαδικασία στο σχολείο</a:t>
            </a:r>
          </a:p>
        </p:txBody>
      </p:sp>
    </p:spTree>
    <p:extLst>
      <p:ext uri="{BB962C8B-B14F-4D97-AF65-F5344CB8AC3E}">
        <p14:creationId xmlns:p14="http://schemas.microsoft.com/office/powerpoint/2010/main" val="39316449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97280" y="286603"/>
            <a:ext cx="10058400" cy="1014163"/>
          </a:xfrm>
        </p:spPr>
        <p:txBody>
          <a:bodyPr/>
          <a:lstStyle/>
          <a:p>
            <a:r>
              <a:rPr lang="el-GR" i="1" dirty="0"/>
              <a:t>Φάσεις της διδακτικής παρέμβασης (1/2)</a:t>
            </a:r>
            <a:endParaRPr lang="el-GR" dirty="0"/>
          </a:p>
        </p:txBody>
      </p:sp>
      <p:sp>
        <p:nvSpPr>
          <p:cNvPr id="3" name="Θέση περιεχομένου 2"/>
          <p:cNvSpPr>
            <a:spLocks noGrp="1"/>
          </p:cNvSpPr>
          <p:nvPr>
            <p:ph idx="1"/>
          </p:nvPr>
        </p:nvSpPr>
        <p:spPr>
          <a:xfrm>
            <a:off x="1097280" y="1500821"/>
            <a:ext cx="10058400" cy="4368273"/>
          </a:xfrm>
        </p:spPr>
        <p:txBody>
          <a:bodyPr>
            <a:normAutofit fontScale="85000" lnSpcReduction="20000"/>
          </a:bodyPr>
          <a:lstStyle/>
          <a:p>
            <a:pPr marL="0" indent="0" algn="ctr">
              <a:buNone/>
            </a:pPr>
            <a:r>
              <a:rPr lang="el-GR" dirty="0">
                <a:solidFill>
                  <a:srgbClr val="C00000"/>
                </a:solidFill>
              </a:rPr>
              <a:t>Φάσεις 1-5 (ΟΜΑΔΙΚΕΣ)</a:t>
            </a:r>
          </a:p>
          <a:p>
            <a:r>
              <a:rPr lang="el-GR" dirty="0"/>
              <a:t>Φάση 1: αρχική αποτύπωση </a:t>
            </a:r>
            <a:r>
              <a:rPr lang="el-GR" dirty="0" err="1"/>
              <a:t>προϋπαρχουσών</a:t>
            </a:r>
            <a:r>
              <a:rPr lang="el-GR" dirty="0"/>
              <a:t> ιδεών/απόψεων των μαθητών. </a:t>
            </a:r>
          </a:p>
          <a:p>
            <a:r>
              <a:rPr lang="el-GR" dirty="0"/>
              <a:t>Φάση 2: πρώτη επαφή με το λογισμικό, διερεύνηση της κατανόησης της λειτουργίας του μοντέλου αποτύπωση της βασικής ιδέας των μαθητών για την σχέση πυκνότητας βλάστησης – ποσοστού καμένου δάσους. Περιλαμβάνει και τη σχεδίαση ενός γραφήματος (πρόβλεψη).</a:t>
            </a:r>
          </a:p>
          <a:p>
            <a:r>
              <a:rPr lang="el-GR" dirty="0"/>
              <a:t>Φάση 3: λήψη μετρήσεων σε μικρές και μεγάλες τιμές πυκνότητας δασοκάλυψης</a:t>
            </a:r>
          </a:p>
          <a:p>
            <a:r>
              <a:rPr lang="el-GR" dirty="0"/>
              <a:t>Φάση 4: λήψη μετρήσεων σε όλο το εύρος τιμών πυκνότητας δασοκάλυψης, δημιουργία γραφικής παράστασης σε Excel, ζητείται ένας πρώτος επανέλεγχος της αρχικής πρόβλεψης των μαθητών.</a:t>
            </a:r>
          </a:p>
          <a:p>
            <a:r>
              <a:rPr lang="el-GR" dirty="0"/>
              <a:t>Φάση 5: λήψη μετρήσεων σε ενδιάμεσες τιμές πυκνότητας δασοκάλυψης (στην περιοχή εμφάνισης κρίσιμης συμπεριφοράς) - πιθανή αναγνώριση κρίσιμης συμπεριφοράς</a:t>
            </a:r>
          </a:p>
          <a:p>
            <a:endParaRPr lang="el-GR" dirty="0"/>
          </a:p>
        </p:txBody>
      </p:sp>
      <p:sp>
        <p:nvSpPr>
          <p:cNvPr id="4" name="Ορθογώνιο 3"/>
          <p:cNvSpPr/>
          <p:nvPr/>
        </p:nvSpPr>
        <p:spPr>
          <a:xfrm>
            <a:off x="9056333" y="86548"/>
            <a:ext cx="3135667" cy="400110"/>
          </a:xfrm>
          <a:prstGeom prst="rect">
            <a:avLst/>
          </a:prstGeom>
        </p:spPr>
        <p:txBody>
          <a:bodyPr wrap="none">
            <a:spAutoFit/>
          </a:bodyPr>
          <a:lstStyle/>
          <a:p>
            <a:r>
              <a:rPr lang="el-GR" sz="2000" b="1" dirty="0">
                <a:effectLst>
                  <a:outerShdw blurRad="38100" dist="38100" dir="2700000" algn="tl">
                    <a:srgbClr val="000000">
                      <a:alpha val="43137"/>
                    </a:srgbClr>
                  </a:outerShdw>
                </a:effectLst>
              </a:rPr>
              <a:t>Διαδικασία – Μεθοδολογία</a:t>
            </a:r>
          </a:p>
        </p:txBody>
      </p:sp>
    </p:spTree>
    <p:extLst>
      <p:ext uri="{BB962C8B-B14F-4D97-AF65-F5344CB8AC3E}">
        <p14:creationId xmlns:p14="http://schemas.microsoft.com/office/powerpoint/2010/main" val="111044363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2963</TotalTime>
  <Words>3532</Words>
  <Application>Microsoft Office PowerPoint</Application>
  <PresentationFormat>Ευρεία οθόνη</PresentationFormat>
  <Paragraphs>366</Paragraphs>
  <Slides>106</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106</vt:i4>
      </vt:variant>
    </vt:vector>
  </HeadingPairs>
  <TitlesOfParts>
    <vt:vector size="113" baseType="lpstr">
      <vt:lpstr>Arial</vt:lpstr>
      <vt:lpstr>Bernard MT Condensed</vt:lpstr>
      <vt:lpstr>Book Antiqua</vt:lpstr>
      <vt:lpstr>Calibri</vt:lpstr>
      <vt:lpstr>Calibri Light</vt:lpstr>
      <vt:lpstr>Wingdings</vt:lpstr>
      <vt:lpstr>Θέμα του Office</vt:lpstr>
      <vt:lpstr>cie2016</vt:lpstr>
      <vt:lpstr>Διδασκαλία και μάθηση με το  περιβάλλον της NetLogo  με έμφαση στις Φυσικές Επιστήμες </vt:lpstr>
      <vt:lpstr>Ποιοι είμαστε</vt:lpstr>
      <vt:lpstr>Παρουσίαση του PowerPoint</vt:lpstr>
      <vt:lpstr>Το ερευνητικό μας πεδίο, που σχετίζεται με τη σημερινή συνάντηση</vt:lpstr>
      <vt:lpstr>Ο διττός στόχος του Εργαστηρίου μας</vt:lpstr>
      <vt:lpstr>Παρουσίαση του PowerPoint</vt:lpstr>
      <vt:lpstr>Στη σημερινή μας συνάντηση, θα δούμε, θα δουλέψουμε και θα συζητήσουμε για …</vt:lpstr>
      <vt:lpstr>Episode I : Πολυπλοκότητα &amp; Εκπαίδευση</vt:lpstr>
      <vt:lpstr>Παρουσίαση του PowerPoint</vt:lpstr>
      <vt:lpstr>Πολυπλοκότητα – Γενικά χαρακτηριστικά (παράμετροι ή εκδηλώσεις της πολυπλοκότητας)</vt:lpstr>
      <vt:lpstr>Παρουσίαση του PowerPoint</vt:lpstr>
      <vt:lpstr>Παρουσίαση του PowerPoint</vt:lpstr>
      <vt:lpstr>Παρουσίαση του PowerPoint</vt:lpstr>
      <vt:lpstr>Παρουσίαση του PowerPoint</vt:lpstr>
      <vt:lpstr>Γιατί έχει αξία και νόημα να ενταχθούν τα Π.Σ. και το Χάος στο Αναλυτικό Πρόγραμμα</vt:lpstr>
      <vt:lpstr>Παρουσίαση του PowerPoint</vt:lpstr>
      <vt:lpstr>Η Διδακτική και Μαθησιακή αξία των Πολυπλόκων Συστημάτων (CS)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Τι κρατάμε στην διδακτική  μας προσέγγιση (Απλοποίηση – όχι απλούστευση) </vt:lpstr>
      <vt:lpstr>Πολυπλοκότητα: τι κρατάμε</vt:lpstr>
      <vt:lpstr>Παρουσίαση του PowerPoint</vt:lpstr>
      <vt:lpstr>Episode II : Το περιβάλλον της NetLogo</vt:lpstr>
      <vt:lpstr>Παρουσίαση του PowerPoint</vt:lpstr>
      <vt:lpstr>Στοιχεία ταυτότητας και Ιστορία</vt:lpstr>
      <vt:lpstr>Από που μας έρχεται</vt:lpstr>
      <vt:lpstr>Παρουσίαση του PowerPoint</vt:lpstr>
      <vt:lpstr>Παρουσίαση του PowerPoint</vt:lpstr>
      <vt:lpstr>Τεκμηρίωση, κοινότητα χρηστών, extra εργαλεία…</vt:lpstr>
      <vt:lpstr>Γενική ιδέα χειρισμού</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Προγραμματίσατε;  Τι περιμένετε;;;!!!</vt:lpstr>
      <vt:lpstr>Παρουσίαση του PowerPoint</vt:lpstr>
      <vt:lpstr>Παρουσίαση του PowerPoint</vt:lpstr>
      <vt:lpstr>Παρουσίαση του PowerPoint</vt:lpstr>
      <vt:lpstr>Παρουσίαση του PowerPoint</vt:lpstr>
      <vt:lpstr>Virus on network</vt:lpstr>
      <vt:lpstr>Fireworks (art)</vt:lpstr>
      <vt:lpstr>Sound machine (art)</vt:lpstr>
      <vt:lpstr>Follower (art)</vt:lpstr>
      <vt:lpstr>Diffusion Graphics (art) </vt:lpstr>
      <vt:lpstr>AIDS (social)</vt:lpstr>
      <vt:lpstr>Διαγράμματα Voronoi (μαθηματικά)</vt:lpstr>
      <vt:lpstr>Cellular automata</vt:lpstr>
      <vt:lpstr>Gas lab</vt:lpstr>
      <vt:lpstr>Παρουσίαση του PowerPoint</vt:lpstr>
      <vt:lpstr>Δείτε για λίγο κάποια μοντέλα που σας φαίνονται ενδιαφέροντα</vt:lpstr>
      <vt:lpstr>Μοντέλο flocking</vt:lpstr>
      <vt:lpstr>Episode III : Φωτιά στο Δάσος</vt:lpstr>
      <vt:lpstr>Παρουσίαση του PowerPoint</vt:lpstr>
      <vt:lpstr>Παρουσίαση του PowerPoint</vt:lpstr>
      <vt:lpstr>Ας κάνουμε κάτι βαρετό!!!  </vt:lpstr>
      <vt:lpstr>Παρατηρείτε κάτι;;</vt:lpstr>
      <vt:lpstr>Παρουσίαση του PowerPoint</vt:lpstr>
      <vt:lpstr>Παρουσίαση του PowerPoint</vt:lpstr>
      <vt:lpstr>Παρουσίαση του PowerPoint</vt:lpstr>
      <vt:lpstr>Παρουσίαση του PowerPoint</vt:lpstr>
      <vt:lpstr>Episode IIIa : Φωτιά στο Δάσος, Κώδικας</vt:lpstr>
      <vt:lpstr>ώρα για κώδικα!! &amp; λίγες παρεμβάσεις…    Στο μοντέλο Fire, πηγαίνουμε στην καρτέλα Code</vt:lpstr>
      <vt:lpstr>Μια ματιά στον κώδικα</vt:lpstr>
      <vt:lpstr>Μια παρέμβαση στον κώδικα</vt:lpstr>
      <vt:lpstr>Τι νομίζετε πως θα συμβεί με αυτή τη «μικρή» αλλαγή;</vt:lpstr>
      <vt:lpstr>Παρουσίαση του PowerPoint</vt:lpstr>
      <vt:lpstr>Episode IV : Μυρμήγκια που (αυτο)οργανώνοται</vt:lpstr>
      <vt:lpstr>Παρουσίαση του PowerPoint</vt:lpstr>
      <vt:lpstr>Παρουσίαση του PowerPoint</vt:lpstr>
      <vt:lpstr>Παρουσίαση του PowerPoint</vt:lpstr>
      <vt:lpstr>Episode V : Λύκοι θηρεύουν πρόβατα</vt:lpstr>
      <vt:lpstr>Παρουσίαση του PowerPoint</vt:lpstr>
      <vt:lpstr>Παρουσίαση του PowerPoint</vt:lpstr>
      <vt:lpstr>Παρουσίαση του PowerPoint</vt:lpstr>
      <vt:lpstr>Episode VI : Σχολιάζοντας παιδαγωγικά μια εφαρμογή</vt:lpstr>
      <vt:lpstr>Διδακτική προσέγγιση</vt:lpstr>
      <vt:lpstr>Παρουσίαση του PowerPoint</vt:lpstr>
      <vt:lpstr>Διδακτική παρέμβαση στο 2ο Πειραματικό Γυμνάσιο Αθήνας</vt:lpstr>
      <vt:lpstr>Διδακτική παρέμβαση – Σκοπός / Βασικός στόχος</vt:lpstr>
      <vt:lpstr>Υλοποίηση διδακτικής παρέμβασης (1/2)</vt:lpstr>
      <vt:lpstr>Υλοποίηση διδακτικής παρέμβασης (2/2)</vt:lpstr>
      <vt:lpstr>Υλικό (μοντέλο και φύλλα εργασίας)</vt:lpstr>
      <vt:lpstr>Παρουσίαση του PowerPoint</vt:lpstr>
      <vt:lpstr>Εκπαιδευτικό υλικό</vt:lpstr>
      <vt:lpstr>Παρουσίαση του PowerPoint</vt:lpstr>
      <vt:lpstr>Παρουσίαση του PowerPoint</vt:lpstr>
      <vt:lpstr>Διαδικασία στο σχολείο</vt:lpstr>
      <vt:lpstr>Φάσεις της διδακτικής παρέμβασης (1/2)</vt:lpstr>
      <vt:lpstr>Φάσεις της διδακτικής παρέμβασης (2/2)</vt:lpstr>
      <vt:lpstr>Παρουσίαση του PowerPoint</vt:lpstr>
      <vt:lpstr>Δεδομένα από την ανατροφοδότηση </vt:lpstr>
      <vt:lpstr>Συμπεράσματα (1/2) </vt:lpstr>
      <vt:lpstr>Συμπεράσματα (2/2)  </vt:lpstr>
      <vt:lpstr>Ενδεικτική Βιβλιογραφία</vt:lpstr>
      <vt:lpstr>Σας ευχαριστούμε για την παρουσία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cie2016</dc:title>
  <dc:creator>Ανθιμος</dc:creator>
  <cp:lastModifiedBy>Tellis</cp:lastModifiedBy>
  <cp:revision>89</cp:revision>
  <dcterms:created xsi:type="dcterms:W3CDTF">2016-10-02T09:51:59Z</dcterms:created>
  <dcterms:modified xsi:type="dcterms:W3CDTF">2019-10-18T10:22:11Z</dcterms:modified>
</cp:coreProperties>
</file>