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5" r:id="rId9"/>
    <p:sldId id="266" r:id="rId10"/>
    <p:sldId id="268" r:id="rId11"/>
    <p:sldId id="270" r:id="rId12"/>
    <p:sldId id="271" r:id="rId13"/>
    <p:sldId id="272" r:id="rId14"/>
    <p:sldId id="274" r:id="rId15"/>
    <p:sldId id="275" r:id="rId16"/>
    <p:sldId id="276" r:id="rId17"/>
    <p:sldId id="277" r:id="rId18"/>
    <p:sldId id="280" r:id="rId19"/>
    <p:sldId id="278" r:id="rId20"/>
    <p:sldId id="279" r:id="rId21"/>
    <p:sldId id="285" r:id="rId22"/>
    <p:sldId id="286" r:id="rId23"/>
    <p:sldId id="281" r:id="rId24"/>
    <p:sldId id="282" r:id="rId25"/>
    <p:sldId id="283" r:id="rId26"/>
    <p:sldId id="284" r:id="rId27"/>
    <p:sldId id="287" r:id="rId28"/>
    <p:sldId id="308" r:id="rId29"/>
    <p:sldId id="289" r:id="rId30"/>
    <p:sldId id="290" r:id="rId31"/>
    <p:sldId id="291" r:id="rId32"/>
    <p:sldId id="292" r:id="rId33"/>
    <p:sldId id="293" r:id="rId34"/>
    <p:sldId id="294" r:id="rId35"/>
    <p:sldId id="296" r:id="rId36"/>
    <p:sldId id="295" r:id="rId37"/>
    <p:sldId id="306" r:id="rId38"/>
    <p:sldId id="297" r:id="rId39"/>
    <p:sldId id="298" r:id="rId40"/>
    <p:sldId id="299" r:id="rId41"/>
    <p:sldId id="300" r:id="rId42"/>
    <p:sldId id="301" r:id="rId43"/>
    <p:sldId id="302" r:id="rId44"/>
    <p:sldId id="303" r:id="rId45"/>
    <p:sldId id="304" r:id="rId46"/>
    <p:sldId id="305" r:id="rId47"/>
    <p:sldId id="307" r:id="rId4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Τίτλος 28"/>
          <p:cNvSpPr>
            <a:spLocks noGrp="1"/>
          </p:cNvSpPr>
          <p:nvPr>
            <p:ph type="ctrTitle"/>
          </p:nvPr>
        </p:nvSpPr>
        <p:spPr>
          <a:xfrm>
            <a:off x="381000" y="4853411"/>
            <a:ext cx="8458200" cy="1222375"/>
          </a:xfrm>
        </p:spPr>
        <p:txBody>
          <a:bodyPr anchor="t"/>
          <a:lstStyle/>
          <a:p>
            <a:r>
              <a:rPr kumimoji="0" lang="el-GR"/>
              <a:t>Στυλ κύριου τίτλου</a:t>
            </a:r>
            <a:endParaRPr kumimoji="0" lang="en-US"/>
          </a:p>
        </p:txBody>
      </p:sp>
      <p:sp>
        <p:nvSpPr>
          <p:cNvPr id="9" name="Υπότιτλος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16" name="Θέση ημερομηνίας 15"/>
          <p:cNvSpPr>
            <a:spLocks noGrp="1"/>
          </p:cNvSpPr>
          <p:nvPr>
            <p:ph type="dt" sz="half" idx="10"/>
          </p:nvPr>
        </p:nvSpPr>
        <p:spPr/>
        <p:txBody>
          <a:bodyPr/>
          <a:lstStyle/>
          <a:p>
            <a:fld id="{5F6C3121-27EF-42DC-A400-680C5B86EC08}" type="datetimeFigureOut">
              <a:rPr lang="el-GR" smtClean="0"/>
              <a:pPr/>
              <a:t>4/3/2020</a:t>
            </a:fld>
            <a:endParaRPr lang="el-GR"/>
          </a:p>
        </p:txBody>
      </p:sp>
      <p:sp>
        <p:nvSpPr>
          <p:cNvPr id="2" name="Θέση υποσέλιδου 1"/>
          <p:cNvSpPr>
            <a:spLocks noGrp="1"/>
          </p:cNvSpPr>
          <p:nvPr>
            <p:ph type="ftr" sz="quarter" idx="11"/>
          </p:nvPr>
        </p:nvSpPr>
        <p:spPr/>
        <p:txBody>
          <a:bodyPr/>
          <a:lstStyle/>
          <a:p>
            <a:endParaRPr lang="el-GR"/>
          </a:p>
        </p:txBody>
      </p:sp>
      <p:sp>
        <p:nvSpPr>
          <p:cNvPr id="15" name="Θέση αριθμού διαφάνειας 14"/>
          <p:cNvSpPr>
            <a:spLocks noGrp="1"/>
          </p:cNvSpPr>
          <p:nvPr>
            <p:ph type="sldNum" sz="quarter" idx="12"/>
          </p:nvPr>
        </p:nvSpPr>
        <p:spPr>
          <a:xfrm>
            <a:off x="8229600" y="6473952"/>
            <a:ext cx="758952" cy="246888"/>
          </a:xfrm>
        </p:spPr>
        <p:txBody>
          <a:bodyPr/>
          <a:lstStyle/>
          <a:p>
            <a:fld id="{2D1B7219-66ED-46DE-9670-661AE237D55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5F6C3121-27EF-42DC-A400-680C5B86EC08}" type="datetimeFigureOut">
              <a:rPr lang="el-GR" smtClean="0"/>
              <a:pPr/>
              <a:t>4/3/2020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D1B7219-66ED-46DE-9670-661AE237D55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58000" y="549276"/>
            <a:ext cx="1828800" cy="5851525"/>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549276"/>
            <a:ext cx="6248400" cy="5851525"/>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5F6C3121-27EF-42DC-A400-680C5B86EC08}" type="datetimeFigureOut">
              <a:rPr lang="el-GR" smtClean="0"/>
              <a:pPr/>
              <a:t>4/3/2020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D1B7219-66ED-46DE-9670-661AE237D55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2" name="Τίτλος 21"/>
          <p:cNvSpPr>
            <a:spLocks noGrp="1"/>
          </p:cNvSpPr>
          <p:nvPr>
            <p:ph type="title"/>
          </p:nvPr>
        </p:nvSpPr>
        <p:spPr/>
        <p:txBody>
          <a:bodyPr/>
          <a:lstStyle/>
          <a:p>
            <a:r>
              <a:rPr kumimoji="0" lang="el-GR"/>
              <a:t>Στυλ κύριου τίτλου</a:t>
            </a:r>
            <a:endParaRPr kumimoji="0" lang="en-US"/>
          </a:p>
        </p:txBody>
      </p:sp>
      <p:sp>
        <p:nvSpPr>
          <p:cNvPr id="27" name="Θέση περιεχομένου 26"/>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Θέση ημερομηνίας 24"/>
          <p:cNvSpPr>
            <a:spLocks noGrp="1"/>
          </p:cNvSpPr>
          <p:nvPr>
            <p:ph type="dt" sz="half" idx="10"/>
          </p:nvPr>
        </p:nvSpPr>
        <p:spPr/>
        <p:txBody>
          <a:bodyPr/>
          <a:lstStyle/>
          <a:p>
            <a:fld id="{5F6C3121-27EF-42DC-A400-680C5B86EC08}" type="datetimeFigureOut">
              <a:rPr lang="el-GR" smtClean="0"/>
              <a:pPr/>
              <a:t>4/3/2020</a:t>
            </a:fld>
            <a:endParaRPr lang="el-GR"/>
          </a:p>
        </p:txBody>
      </p:sp>
      <p:sp>
        <p:nvSpPr>
          <p:cNvPr id="19" name="Θέση υποσέλιδου 18"/>
          <p:cNvSpPr>
            <a:spLocks noGrp="1"/>
          </p:cNvSpPr>
          <p:nvPr>
            <p:ph type="ftr" sz="quarter" idx="11"/>
          </p:nvPr>
        </p:nvSpPr>
        <p:spPr>
          <a:xfrm>
            <a:off x="3581400" y="76200"/>
            <a:ext cx="2895600" cy="288925"/>
          </a:xfrm>
        </p:spPr>
        <p:txBody>
          <a:bodyPr/>
          <a:lstStyle/>
          <a:p>
            <a:endParaRPr lang="el-GR"/>
          </a:p>
        </p:txBody>
      </p:sp>
      <p:sp>
        <p:nvSpPr>
          <p:cNvPr id="16" name="Θέση αριθμού διαφάνειας 15"/>
          <p:cNvSpPr>
            <a:spLocks noGrp="1"/>
          </p:cNvSpPr>
          <p:nvPr>
            <p:ph type="sldNum" sz="quarter" idx="12"/>
          </p:nvPr>
        </p:nvSpPr>
        <p:spPr>
          <a:xfrm>
            <a:off x="8229600" y="6473952"/>
            <a:ext cx="758952" cy="246888"/>
          </a:xfrm>
        </p:spPr>
        <p:txBody>
          <a:bodyPr/>
          <a:lstStyle/>
          <a:p>
            <a:fld id="{2D1B7219-66ED-46DE-9670-661AE237D55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κειμένου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19" name="Θέση ημερομηνίας 18"/>
          <p:cNvSpPr>
            <a:spLocks noGrp="1"/>
          </p:cNvSpPr>
          <p:nvPr>
            <p:ph type="dt" sz="half" idx="10"/>
          </p:nvPr>
        </p:nvSpPr>
        <p:spPr/>
        <p:txBody>
          <a:bodyPr/>
          <a:lstStyle/>
          <a:p>
            <a:fld id="{5F6C3121-27EF-42DC-A400-680C5B86EC08}" type="datetimeFigureOut">
              <a:rPr lang="el-GR" smtClean="0"/>
              <a:pPr/>
              <a:t>4/3/2020</a:t>
            </a:fld>
            <a:endParaRPr lang="el-GR"/>
          </a:p>
        </p:txBody>
      </p:sp>
      <p:sp>
        <p:nvSpPr>
          <p:cNvPr id="11" name="Θέση υποσέλιδου 10"/>
          <p:cNvSpPr>
            <a:spLocks noGrp="1"/>
          </p:cNvSpPr>
          <p:nvPr>
            <p:ph type="ftr" sz="quarter" idx="11"/>
          </p:nvPr>
        </p:nvSpPr>
        <p:spPr/>
        <p:txBody>
          <a:bodyPr/>
          <a:lstStyle/>
          <a:p>
            <a:endParaRPr lang="el-GR"/>
          </a:p>
        </p:txBody>
      </p:sp>
      <p:sp>
        <p:nvSpPr>
          <p:cNvPr id="16" name="Θέση αριθμού διαφάνειας 15"/>
          <p:cNvSpPr>
            <a:spLocks noGrp="1"/>
          </p:cNvSpPr>
          <p:nvPr>
            <p:ph type="sldNum" sz="quarter" idx="12"/>
          </p:nvPr>
        </p:nvSpPr>
        <p:spPr/>
        <p:txBody>
          <a:bodyPr/>
          <a:lstStyle/>
          <a:p>
            <a:fld id="{2D1B7219-66ED-46DE-9670-661AE237D554}" type="slidenum">
              <a:rPr lang="el-GR" smtClean="0"/>
              <a:pPr/>
              <a:t>‹#›</a:t>
            </a:fld>
            <a:endParaRPr lang="el-GR"/>
          </a:p>
        </p:txBody>
      </p:sp>
      <p:sp>
        <p:nvSpPr>
          <p:cNvPr id="8" name="Τίτλος 7"/>
          <p:cNvSpPr>
            <a:spLocks noGrp="1"/>
          </p:cNvSpPr>
          <p:nvPr>
            <p:ph type="title"/>
          </p:nvPr>
        </p:nvSpPr>
        <p:spPr>
          <a:xfrm>
            <a:off x="180475" y="2947085"/>
            <a:ext cx="8686800" cy="1184825"/>
          </a:xfrm>
        </p:spPr>
        <p:txBody>
          <a:bodyPr rtlCol="0" anchor="t"/>
          <a:lstStyle>
            <a:lvl1pPr algn="r">
              <a:defRPr/>
            </a:lvl1pPr>
          </a:lstStyle>
          <a:p>
            <a:r>
              <a:rPr kumimoji="0" lang="el-GR"/>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Τίτλος 19"/>
          <p:cNvSpPr>
            <a:spLocks noGrp="1"/>
          </p:cNvSpPr>
          <p:nvPr>
            <p:ph type="title"/>
          </p:nvPr>
        </p:nvSpPr>
        <p:spPr>
          <a:xfrm>
            <a:off x="301752" y="457200"/>
            <a:ext cx="8686800" cy="841248"/>
          </a:xfrm>
        </p:spPr>
        <p:txBody>
          <a:bodyPr/>
          <a:lstStyle/>
          <a:p>
            <a:r>
              <a:rPr kumimoji="0" lang="el-GR"/>
              <a:t>Στυλ κύριου τίτλου</a:t>
            </a:r>
            <a:endParaRPr kumimoji="0" lang="en-US"/>
          </a:p>
        </p:txBody>
      </p:sp>
      <p:sp>
        <p:nvSpPr>
          <p:cNvPr id="14" name="Θέση περιεχομένου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Θέση περιεχομένου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Θέση ημερομηνίας 20"/>
          <p:cNvSpPr>
            <a:spLocks noGrp="1"/>
          </p:cNvSpPr>
          <p:nvPr>
            <p:ph type="dt" sz="half" idx="10"/>
          </p:nvPr>
        </p:nvSpPr>
        <p:spPr/>
        <p:txBody>
          <a:bodyPr/>
          <a:lstStyle/>
          <a:p>
            <a:fld id="{5F6C3121-27EF-42DC-A400-680C5B86EC08}" type="datetimeFigureOut">
              <a:rPr lang="el-GR" smtClean="0"/>
              <a:pPr/>
              <a:t>4/3/2020</a:t>
            </a:fld>
            <a:endParaRPr lang="el-GR"/>
          </a:p>
        </p:txBody>
      </p:sp>
      <p:sp>
        <p:nvSpPr>
          <p:cNvPr id="10" name="Θέση υποσέλιδου 9"/>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2D1B7219-66ED-46DE-9670-661AE237D55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Τίτλος 28"/>
          <p:cNvSpPr>
            <a:spLocks noGrp="1"/>
          </p:cNvSpPr>
          <p:nvPr>
            <p:ph type="title"/>
          </p:nvPr>
        </p:nvSpPr>
        <p:spPr>
          <a:xfrm>
            <a:off x="304800" y="5410200"/>
            <a:ext cx="8610600" cy="882650"/>
          </a:xfrm>
        </p:spPr>
        <p:txBody>
          <a:bodyPr anchor="ctr"/>
          <a:lstStyle>
            <a:lvl1pPr>
              <a:defRPr/>
            </a:lvl1pPr>
          </a:lstStyle>
          <a:p>
            <a:r>
              <a:rPr kumimoji="0" lang="el-GR"/>
              <a:t>Στυλ κύριου τίτλου</a:t>
            </a:r>
            <a:endParaRPr kumimoji="0" lang="en-US"/>
          </a:p>
        </p:txBody>
      </p:sp>
      <p:sp>
        <p:nvSpPr>
          <p:cNvPr id="13" name="Θέση κειμένου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25" name="Θέση κειμένου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Θέση περιεχομένου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8" name="Θέση περιεχομένου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Θέση ημερομηνίας 9"/>
          <p:cNvSpPr>
            <a:spLocks noGrp="1"/>
          </p:cNvSpPr>
          <p:nvPr>
            <p:ph type="dt" sz="half" idx="10"/>
          </p:nvPr>
        </p:nvSpPr>
        <p:spPr/>
        <p:txBody>
          <a:bodyPr/>
          <a:lstStyle/>
          <a:p>
            <a:fld id="{5F6C3121-27EF-42DC-A400-680C5B86EC08}" type="datetimeFigureOut">
              <a:rPr lang="el-GR" smtClean="0"/>
              <a:pPr/>
              <a:t>4/3/2020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a:xfrm>
            <a:off x="8229600" y="6477000"/>
            <a:ext cx="762000" cy="246888"/>
          </a:xfrm>
        </p:spPr>
        <p:txBody>
          <a:bodyPr/>
          <a:lstStyle/>
          <a:p>
            <a:fld id="{2D1B7219-66ED-46DE-9670-661AE237D554}" type="slidenum">
              <a:rPr lang="el-GR" smtClean="0"/>
              <a:pPr/>
              <a:t>‹#›</a:t>
            </a:fld>
            <a:endParaRPr lang="el-GR"/>
          </a:p>
        </p:txBody>
      </p:sp>
      <p:sp>
        <p:nvSpPr>
          <p:cNvPr id="11" name="Ευθεία γραμμή σύνδεσης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Τίτλος 29"/>
          <p:cNvSpPr>
            <a:spLocks noGrp="1"/>
          </p:cNvSpPr>
          <p:nvPr>
            <p:ph type="title"/>
          </p:nvPr>
        </p:nvSpPr>
        <p:spPr>
          <a:xfrm>
            <a:off x="301752" y="457200"/>
            <a:ext cx="8686800" cy="841248"/>
          </a:xfrm>
        </p:spPr>
        <p:txBody>
          <a:bodyPr/>
          <a:lstStyle/>
          <a:p>
            <a:r>
              <a:rPr kumimoji="0" lang="el-GR"/>
              <a:t>Στυλ κύριου τίτλου</a:t>
            </a:r>
            <a:endParaRPr kumimoji="0" lang="en-US"/>
          </a:p>
        </p:txBody>
      </p:sp>
      <p:sp>
        <p:nvSpPr>
          <p:cNvPr id="12" name="Θέση ημερομηνίας 11"/>
          <p:cNvSpPr>
            <a:spLocks noGrp="1"/>
          </p:cNvSpPr>
          <p:nvPr>
            <p:ph type="dt" sz="half" idx="10"/>
          </p:nvPr>
        </p:nvSpPr>
        <p:spPr/>
        <p:txBody>
          <a:bodyPr/>
          <a:lstStyle/>
          <a:p>
            <a:fld id="{5F6C3121-27EF-42DC-A400-680C5B86EC08}" type="datetimeFigureOut">
              <a:rPr lang="el-GR" smtClean="0"/>
              <a:pPr/>
              <a:t>4/3/2020</a:t>
            </a:fld>
            <a:endParaRPr lang="el-GR"/>
          </a:p>
        </p:txBody>
      </p:sp>
      <p:sp>
        <p:nvSpPr>
          <p:cNvPr id="21" name="Θέση υποσέλιδου 20"/>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D1B7219-66ED-46DE-9670-661AE237D55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5F6C3121-27EF-42DC-A400-680C5B86EC08}" type="datetimeFigureOut">
              <a:rPr lang="el-GR" smtClean="0"/>
              <a:pPr/>
              <a:t>4/3/2020</a:t>
            </a:fld>
            <a:endParaRPr lang="el-GR"/>
          </a:p>
        </p:txBody>
      </p:sp>
      <p:sp>
        <p:nvSpPr>
          <p:cNvPr id="24" name="Θέση υποσέλιδου 23"/>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D1B7219-66ED-46DE-9670-661AE237D55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Ευθεία γραμμή σύνδεσης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Τίτλος 11"/>
          <p:cNvSpPr>
            <a:spLocks noGrp="1"/>
          </p:cNvSpPr>
          <p:nvPr>
            <p:ph type="title"/>
          </p:nvPr>
        </p:nvSpPr>
        <p:spPr>
          <a:xfrm>
            <a:off x="457200" y="5486400"/>
            <a:ext cx="8458200" cy="520700"/>
          </a:xfrm>
        </p:spPr>
        <p:txBody>
          <a:bodyPr anchor="ctr"/>
          <a:lstStyle>
            <a:lvl1pPr algn="l">
              <a:buNone/>
              <a:defRPr sz="2000" b="1"/>
            </a:lvl1pPr>
          </a:lstStyle>
          <a:p>
            <a:r>
              <a:rPr kumimoji="0" lang="el-GR"/>
              <a:t>Στυλ κύριου τίτλου</a:t>
            </a:r>
            <a:endParaRPr kumimoji="0" lang="en-US"/>
          </a:p>
        </p:txBody>
      </p:sp>
      <p:sp>
        <p:nvSpPr>
          <p:cNvPr id="26" name="Θέση κειμένου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Στυλ υποδείγματος κειμένου</a:t>
            </a:r>
          </a:p>
        </p:txBody>
      </p:sp>
      <p:sp>
        <p:nvSpPr>
          <p:cNvPr id="14" name="Θέση περιεχομένου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Θέση ημερομηνίας 24"/>
          <p:cNvSpPr>
            <a:spLocks noGrp="1"/>
          </p:cNvSpPr>
          <p:nvPr>
            <p:ph type="dt" sz="half" idx="10"/>
          </p:nvPr>
        </p:nvSpPr>
        <p:spPr/>
        <p:txBody>
          <a:bodyPr/>
          <a:lstStyle/>
          <a:p>
            <a:fld id="{5F6C3121-27EF-42DC-A400-680C5B86EC08}" type="datetimeFigureOut">
              <a:rPr lang="el-GR" smtClean="0"/>
              <a:pPr/>
              <a:t>4/3/2020</a:t>
            </a:fld>
            <a:endParaRPr lang="el-GR"/>
          </a:p>
        </p:txBody>
      </p:sp>
      <p:sp>
        <p:nvSpPr>
          <p:cNvPr id="29" name="Θέση υποσέλιδου 28"/>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D1B7219-66ED-46DE-9670-661AE237D55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Θέση εικόνας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7" name="Θέση ημερομηνίας 6"/>
          <p:cNvSpPr>
            <a:spLocks noGrp="1"/>
          </p:cNvSpPr>
          <p:nvPr>
            <p:ph type="dt" sz="half" idx="10"/>
          </p:nvPr>
        </p:nvSpPr>
        <p:spPr/>
        <p:txBody>
          <a:bodyPr/>
          <a:lstStyle/>
          <a:p>
            <a:fld id="{5F6C3121-27EF-42DC-A400-680C5B86EC08}" type="datetimeFigureOut">
              <a:rPr lang="el-GR" smtClean="0"/>
              <a:pPr/>
              <a:t>4/3/2020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2D1B7219-66ED-46DE-9670-661AE237D554}" type="slidenum">
              <a:rPr lang="el-GR" smtClean="0"/>
              <a:pPr/>
              <a:t>‹#›</a:t>
            </a:fld>
            <a:endParaRPr lang="el-GR"/>
          </a:p>
        </p:txBody>
      </p:sp>
      <p:sp>
        <p:nvSpPr>
          <p:cNvPr id="17" name="Τίτλος 16"/>
          <p:cNvSpPr>
            <a:spLocks noGrp="1"/>
          </p:cNvSpPr>
          <p:nvPr>
            <p:ph type="title"/>
          </p:nvPr>
        </p:nvSpPr>
        <p:spPr>
          <a:xfrm>
            <a:off x="381000" y="4993760"/>
            <a:ext cx="5867400" cy="522288"/>
          </a:xfrm>
        </p:spPr>
        <p:txBody>
          <a:bodyPr anchor="ctr"/>
          <a:lstStyle>
            <a:lvl1pPr algn="l">
              <a:buNone/>
              <a:defRPr sz="2000" b="1"/>
            </a:lvl1pPr>
          </a:lstStyle>
          <a:p>
            <a:r>
              <a:rPr kumimoji="0" lang="el-GR"/>
              <a:t>Στυλ κύριου τίτλου</a:t>
            </a:r>
            <a:endParaRPr kumimoji="0" lang="en-US"/>
          </a:p>
        </p:txBody>
      </p:sp>
      <p:sp>
        <p:nvSpPr>
          <p:cNvPr id="26" name="Θέση κειμένου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Θέση κειμένου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1" name="Θέση ημερομηνίας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F6C3121-27EF-42DC-A400-680C5B86EC08}" type="datetimeFigureOut">
              <a:rPr lang="el-GR" smtClean="0"/>
              <a:pPr/>
              <a:t>4/3/2020</a:t>
            </a:fld>
            <a:endParaRPr lang="el-GR"/>
          </a:p>
        </p:txBody>
      </p:sp>
      <p:sp>
        <p:nvSpPr>
          <p:cNvPr id="28" name="Θέση υποσέλιδου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Θέση αριθμού διαφάνειας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D1B7219-66ED-46DE-9670-661AE237D554}" type="slidenum">
              <a:rPr lang="el-GR" smtClean="0"/>
              <a:pPr/>
              <a:t>‹#›</a:t>
            </a:fld>
            <a:endParaRPr lang="el-GR"/>
          </a:p>
        </p:txBody>
      </p:sp>
      <p:sp>
        <p:nvSpPr>
          <p:cNvPr id="10" name="Θέση τίτλου 9"/>
          <p:cNvSpPr>
            <a:spLocks noGrp="1"/>
          </p:cNvSpPr>
          <p:nvPr>
            <p:ph type="title"/>
          </p:nvPr>
        </p:nvSpPr>
        <p:spPr>
          <a:xfrm>
            <a:off x="304800" y="457200"/>
            <a:ext cx="8686800" cy="838200"/>
          </a:xfrm>
          <a:prstGeom prst="rect">
            <a:avLst/>
          </a:prstGeom>
        </p:spPr>
        <p:txBody>
          <a:bodyPr vert="horz" anchor="ctr">
            <a:normAutofit/>
          </a:bodyPr>
          <a:lstStyle/>
          <a:p>
            <a:r>
              <a:rPr kumimoji="0" lang="el-GR"/>
              <a:t>Στυλ κύριου τίτλου</a:t>
            </a:r>
            <a:endParaRPr kumimoji="0" lang="en-US"/>
          </a:p>
        </p:txBody>
      </p:sp>
      <p:sp>
        <p:nvSpPr>
          <p:cNvPr id="9" name="Ευθεία γραμμή σύνδεσης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Ευθεία γραμμή σύνδεσης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14282" y="1142984"/>
            <a:ext cx="8711462" cy="5526376"/>
          </a:xfrm>
        </p:spPr>
        <p:txBody>
          <a:bodyPr>
            <a:normAutofit/>
          </a:bodyPr>
          <a:lstStyle/>
          <a:p>
            <a:pPr algn="ctr"/>
            <a:br>
              <a:rPr lang="el-GR" dirty="0"/>
            </a:br>
            <a:r>
              <a:rPr lang="el-GR" b="1" dirty="0">
                <a:solidFill>
                  <a:srgbClr val="002060"/>
                </a:solidFill>
              </a:rPr>
              <a:t>ΑΝΑΠΤΥΞΗ ΚΑΙ ΔΙΑΧΕΙΡΙΣΗ ΤΟΥ ΑΝΘΡΩΠΙΝΟΥ ΔΥΝΑΜΙΚΟΥ </a:t>
            </a:r>
            <a:br>
              <a:rPr lang="el-GR" b="1" dirty="0">
                <a:solidFill>
                  <a:srgbClr val="002060"/>
                </a:solidFill>
              </a:rPr>
            </a:br>
            <a:r>
              <a:rPr lang="el-GR" b="1" dirty="0">
                <a:solidFill>
                  <a:srgbClr val="002060"/>
                </a:solidFill>
              </a:rPr>
              <a:t>ΤΗΣ ΕΚΠΑΙΔΕΥΣΗΣ</a:t>
            </a:r>
            <a:br>
              <a:rPr lang="el-GR" b="1" dirty="0">
                <a:solidFill>
                  <a:srgbClr val="002060"/>
                </a:solidFill>
              </a:rPr>
            </a:br>
            <a:br>
              <a:rPr lang="el-GR" dirty="0"/>
            </a:br>
            <a:r>
              <a:rPr lang="el-GR" sz="2700" b="1" dirty="0">
                <a:solidFill>
                  <a:schemeClr val="tx1"/>
                </a:solidFill>
              </a:rPr>
              <a:t>ΕΠΙΚΟΙΝΩΝΙΑ :</a:t>
            </a:r>
            <a:br>
              <a:rPr lang="el-GR" sz="2700" b="1" dirty="0">
                <a:solidFill>
                  <a:schemeClr val="tx1"/>
                </a:solidFill>
              </a:rPr>
            </a:br>
            <a:r>
              <a:rPr lang="el-GR" sz="2700" b="1" dirty="0">
                <a:solidFill>
                  <a:schemeClr val="tx1"/>
                </a:solidFill>
              </a:rPr>
              <a:t>ΣΧΟΛΙΚΗ ΜΟΝΑΔΑ ΚΑΙ (ΥΠΟ)ΣΥΣΤΗΜΑΤΑ </a:t>
            </a:r>
            <a:br>
              <a:rPr lang="el-GR" dirty="0"/>
            </a:br>
            <a:br>
              <a:rPr lang="el-GR" dirty="0"/>
            </a:br>
            <a:br>
              <a:rPr lang="el-GR" dirty="0"/>
            </a:br>
            <a:r>
              <a:rPr lang="el-GR" sz="2000" i="1" dirty="0" err="1">
                <a:solidFill>
                  <a:srgbClr val="002060"/>
                </a:solidFill>
              </a:rPr>
              <a:t>Διδασκουσα</a:t>
            </a:r>
            <a:r>
              <a:rPr lang="el-GR" sz="2000" i="1" dirty="0">
                <a:solidFill>
                  <a:srgbClr val="002060"/>
                </a:solidFill>
              </a:rPr>
              <a:t>: </a:t>
            </a:r>
            <a:r>
              <a:rPr lang="el-GR" sz="2000" i="1" dirty="0" err="1">
                <a:solidFill>
                  <a:srgbClr val="002060"/>
                </a:solidFill>
              </a:rPr>
              <a:t>χριστινα</a:t>
            </a:r>
            <a:r>
              <a:rPr lang="el-GR" sz="2000" i="1" dirty="0">
                <a:solidFill>
                  <a:srgbClr val="002060"/>
                </a:solidFill>
              </a:rPr>
              <a:t> </a:t>
            </a:r>
            <a:r>
              <a:rPr lang="el-GR" sz="2000" i="1" dirty="0" err="1">
                <a:solidFill>
                  <a:srgbClr val="002060"/>
                </a:solidFill>
              </a:rPr>
              <a:t>κουτουβελα</a:t>
            </a:r>
            <a:br>
              <a:rPr lang="el-GR" sz="2000" i="1" dirty="0">
                <a:solidFill>
                  <a:srgbClr val="002060"/>
                </a:solidFill>
              </a:rPr>
            </a:br>
            <a:r>
              <a:rPr lang="el-GR" sz="2000" i="1" dirty="0" err="1">
                <a:solidFill>
                  <a:srgbClr val="002060"/>
                </a:solidFill>
              </a:rPr>
              <a:t>ακαδ.ετοσ</a:t>
            </a:r>
            <a:r>
              <a:rPr lang="el-GR" sz="2000" i="1">
                <a:solidFill>
                  <a:srgbClr val="002060"/>
                </a:solidFill>
              </a:rPr>
              <a:t>: 2019-2020</a:t>
            </a:r>
            <a:endParaRPr lang="el-GR" sz="2000" i="1" dirty="0">
              <a:solidFill>
                <a:srgbClr val="002060"/>
              </a:solidFill>
            </a:endParaRPr>
          </a:p>
        </p:txBody>
      </p:sp>
      <p:sp>
        <p:nvSpPr>
          <p:cNvPr id="3" name="Υπότιτλος 2"/>
          <p:cNvSpPr>
            <a:spLocks noGrp="1"/>
          </p:cNvSpPr>
          <p:nvPr>
            <p:ph type="subTitle" idx="1"/>
          </p:nvPr>
        </p:nvSpPr>
        <p:spPr>
          <a:xfrm>
            <a:off x="467544" y="188640"/>
            <a:ext cx="8458200" cy="914400"/>
          </a:xfrm>
        </p:spPr>
        <p:txBody>
          <a:bodyPr/>
          <a:lstStyle/>
          <a:p>
            <a:pPr algn="ctr"/>
            <a:r>
              <a:rPr lang="el-GR" dirty="0"/>
              <a:t>ΕΘΝΙΚΟ ΚΑΙ ΚΑΠΟΣΤΡΙΑΚΟ ΠΑΝΕΠΙΣΤΗΜΙΟ ΑΘΗΝΩΝ</a:t>
            </a:r>
          </a:p>
          <a:p>
            <a:pPr algn="ctr"/>
            <a:r>
              <a:rPr lang="el-GR" dirty="0"/>
              <a:t>ΠΑΙΔΑΓΩΓΙΚΟ ΤΜΗΜΑ ΔΗΜΟΤΙΚΗΣ ΕΚΠΑΙΔΕΥΣΗΣ</a:t>
            </a:r>
          </a:p>
        </p:txBody>
      </p:sp>
    </p:spTree>
    <p:extLst>
      <p:ext uri="{BB962C8B-B14F-4D97-AF65-F5344CB8AC3E}">
        <p14:creationId xmlns:p14="http://schemas.microsoft.com/office/powerpoint/2010/main" val="3999906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5" name="Ορθογώνιο 4"/>
          <p:cNvSpPr/>
          <p:nvPr/>
        </p:nvSpPr>
        <p:spPr>
          <a:xfrm>
            <a:off x="0" y="1340768"/>
            <a:ext cx="9144000" cy="115212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l-GR" dirty="0"/>
              <a:t>Η ΣΥΣΧΕΤΙΣΗ ΤΗΣ ΤΕΧΝΟΛΟΓΙΚΗΣ ΑΙΤΙΟΚΡΑΤΙΑΣ ΜΕ ΤΟ ΦΑΙΝΟΜΕΝΟ ΤΟΥ ΣΠΙΡΑΛ ΤΗΣ ΣΙΩΠΗΣ ΥΦΙΣΤΑΤΑΙ.</a:t>
            </a:r>
          </a:p>
        </p:txBody>
      </p:sp>
      <p:sp>
        <p:nvSpPr>
          <p:cNvPr id="6" name="Ορθογώνιο 5"/>
          <p:cNvSpPr/>
          <p:nvPr/>
        </p:nvSpPr>
        <p:spPr>
          <a:xfrm>
            <a:off x="0" y="2708920"/>
            <a:ext cx="9144000" cy="122413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l-GR" dirty="0"/>
              <a:t>ΤΟ ΣΠΙΡΑΛ ΤΗΣ ΣΙΩΠΗΣ ΕΝΙΣΧΥΕΤΑΙ ΜΕΣΑ ΑΠΟ ΤΗΝ ΤΕΧΝΟΛΟΓΙΚΗ ΕΞΕΛΙΞΗ:</a:t>
            </a:r>
          </a:p>
          <a:p>
            <a:pPr algn="ctr"/>
            <a:r>
              <a:rPr lang="el-GR" dirty="0"/>
              <a:t>ΤΙΜΗΜΑ;</a:t>
            </a:r>
          </a:p>
        </p:txBody>
      </p:sp>
      <p:sp>
        <p:nvSpPr>
          <p:cNvPr id="7" name="Ορθογώνιο 6"/>
          <p:cNvSpPr/>
          <p:nvPr/>
        </p:nvSpPr>
        <p:spPr>
          <a:xfrm>
            <a:off x="-24974" y="4149080"/>
            <a:ext cx="9144000" cy="115212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l-GR" dirty="0"/>
              <a:t>Η ΥΠΟΧΩΡΗΣΗ, Ο ΦΟΒΟΣ, Η ΣΙΩΠΗ ΕΞΑΡΤΩΝΤΑΙ ΑΠΟ ΤΙΣ ΣΧΕΣΕΙΣ ΕΞΟΥΣΙΑΣ.</a:t>
            </a:r>
          </a:p>
        </p:txBody>
      </p:sp>
    </p:spTree>
    <p:extLst>
      <p:ext uri="{BB962C8B-B14F-4D97-AF65-F5344CB8AC3E}">
        <p14:creationId xmlns:p14="http://schemas.microsoft.com/office/powerpoint/2010/main" val="1620136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5" name="Ορθογώνιο 4"/>
          <p:cNvSpPr/>
          <p:nvPr/>
        </p:nvSpPr>
        <p:spPr>
          <a:xfrm>
            <a:off x="0" y="1340768"/>
            <a:ext cx="9144000" cy="8640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l-GR" sz="2400" dirty="0"/>
              <a:t>ΤΟ ΣΠΙΡΑΛ ΤΗΣ ΣΙΩΠΗΣ ΩΣ ΦΑΙΝΟΜΕΝΟ Ή ΩΣ ΛΕΙΤΟΥΡΓΙΑ;</a:t>
            </a:r>
          </a:p>
        </p:txBody>
      </p:sp>
      <p:sp>
        <p:nvSpPr>
          <p:cNvPr id="10" name="Ορθογώνιο 9"/>
          <p:cNvSpPr/>
          <p:nvPr/>
        </p:nvSpPr>
        <p:spPr>
          <a:xfrm>
            <a:off x="0" y="2571744"/>
            <a:ext cx="9144000" cy="316835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l-GR" sz="2400" dirty="0"/>
              <a:t>-ΠΡΟΘΕΤΙΚΟΤΗΤΑ ΣΤΗΝ ΕΠΙΒΟΛΗ ΑΠΟΨΕΩΝ</a:t>
            </a:r>
          </a:p>
          <a:p>
            <a:pPr algn="ctr"/>
            <a:r>
              <a:rPr lang="el-GR" sz="2400" dirty="0"/>
              <a:t>-ΣΥΛΛΗΨΗ ΤΗΣ ΕΝΝΟΙΑΣ ΤΗΣ ΚΟΙΝΗΣ ΓΝΩΜΗΣ ΩΣ ΤΥΠΟ ΚΟΙΝΩΝΙΚΟΥ ΕΛΕΓΧΟΥ </a:t>
            </a:r>
          </a:p>
          <a:p>
            <a:pPr algn="ctr"/>
            <a:r>
              <a:rPr lang="en-US" sz="2400" dirty="0"/>
              <a:t>-</a:t>
            </a:r>
            <a:r>
              <a:rPr lang="el-GR" sz="2400" dirty="0"/>
              <a:t>ΑΣΥΝΕΙΔΗΤΗ Η ΔΙΑΔΙΚΑΣΙΑ  ΔΙΣΤΑΓΜΟΥ</a:t>
            </a:r>
          </a:p>
        </p:txBody>
      </p:sp>
    </p:spTree>
    <p:extLst>
      <p:ext uri="{BB962C8B-B14F-4D97-AF65-F5344CB8AC3E}">
        <p14:creationId xmlns:p14="http://schemas.microsoft.com/office/powerpoint/2010/main" val="333429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5" name="Ορθογώνιο 4"/>
          <p:cNvSpPr/>
          <p:nvPr/>
        </p:nvSpPr>
        <p:spPr>
          <a:xfrm>
            <a:off x="0" y="1340768"/>
            <a:ext cx="9144000" cy="8640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l-GR" sz="2400" dirty="0"/>
              <a:t>ΤΟ ΣΠΙΡΑΛ ΤΗΣ ΣΙΩΠΗΣ</a:t>
            </a:r>
          </a:p>
        </p:txBody>
      </p:sp>
      <p:sp>
        <p:nvSpPr>
          <p:cNvPr id="6" name="Κορνίζα 5"/>
          <p:cNvSpPr/>
          <p:nvPr/>
        </p:nvSpPr>
        <p:spPr>
          <a:xfrm>
            <a:off x="0" y="2204864"/>
            <a:ext cx="9144000" cy="4536504"/>
          </a:xfrm>
          <a:prstGeom prst="beve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000" b="1" dirty="0"/>
              <a:t>Η ΑΛΛΗΛΕΠΙΔΡΑΣΗ ΠΑΡΑΓΟΝΤΩΝ </a:t>
            </a:r>
          </a:p>
          <a:p>
            <a:pPr algn="ctr"/>
            <a:r>
              <a:rPr lang="el-GR" sz="2000" dirty="0"/>
              <a:t>[1. ΕΠΙΘΥΜΙΑ ΝΑ ΜΙΛΑΣ ΟΤΑΝ Η ΑΠΟΨΗ ΣΟΥ ΕΙΝΑΙ Η ΚΥΡΙΑΡΧΗ ΚΑΙ ΤΟ ΑΝΤΙΣΤΡΟΦΟ, 2. ΑΠΕΙΛΗ ΑΠΟΜΟΝΩΣΗΣ, 3. ΦΟΒΟΣ ΑΠΟΜΟΝΩΣΗΣ, 4. ΕΛΕΓΧΟΣ ΑΠΟΨΕΩΝ]</a:t>
            </a:r>
          </a:p>
          <a:p>
            <a:pPr algn="ctr"/>
            <a:r>
              <a:rPr lang="el-GR" sz="2000" b="1" dirty="0"/>
              <a:t>ΟΔΗΓΕΙ ΣΕ ΜΙΑ ΔΙΑΔΙΚΑΣΙΑ ΔΙΑΜΟΡΦΩΣΗΣ</a:t>
            </a:r>
            <a:r>
              <a:rPr lang="en-US" sz="2000" b="1" dirty="0"/>
              <a:t>,</a:t>
            </a:r>
            <a:r>
              <a:rPr lang="el-GR" sz="2000" b="1" dirty="0"/>
              <a:t> ΑΛΛΑΓΗΣ ΚΑΙ ΕΝΙΣΧΥΣΗΣ ΤΗΣ ΚΟΙΝΗΣ ΓΝΩΜΗΣ.</a:t>
            </a:r>
          </a:p>
          <a:p>
            <a:pPr algn="ctr"/>
            <a:r>
              <a:rPr lang="el-GR" sz="2000" b="1" dirty="0"/>
              <a:t>Η ΤΑΣΗ ΤΟΥ ΕΝ</a:t>
            </a:r>
            <a:r>
              <a:rPr lang="en-US" sz="2000" b="1" dirty="0"/>
              <a:t>O</a:t>
            </a:r>
            <a:r>
              <a:rPr lang="el-GR" sz="2000" b="1" dirty="0"/>
              <a:t>Σ ΝΑ ΜΙΛΑ ΚΑΙ ΤΟΥ ΑΛΛΟΥ ΝΑ ΣΩΠΑΙΝΕΙ ΞΕΚΙΝΑ ΜΙΑ ΣΠΕΙΡΟΕΙΔΗ ΔΙΑΔΙΚΑΣΙΑ Η ΟΠΟΙΑ ΤΕΛΙΚΑ ΚΑΘΙΕΡΩΝΕΙ ΜΙΑ ΑΠΟΨΗ ΩΣ ΤΗΝ ΚΥΡΙΑΡΧΗ.</a:t>
            </a:r>
          </a:p>
          <a:p>
            <a:pPr algn="ctr"/>
            <a:r>
              <a:rPr lang="el-GR" sz="2000" dirty="0"/>
              <a:t>(</a:t>
            </a:r>
            <a:r>
              <a:rPr lang="en-US" sz="2000" dirty="0"/>
              <a:t>NOELLE-NEUMANN, 1974).</a:t>
            </a:r>
            <a:endParaRPr lang="el-GR" sz="2000" dirty="0"/>
          </a:p>
        </p:txBody>
      </p:sp>
    </p:spTree>
    <p:extLst>
      <p:ext uri="{BB962C8B-B14F-4D97-AF65-F5344CB8AC3E}">
        <p14:creationId xmlns:p14="http://schemas.microsoft.com/office/powerpoint/2010/main" val="2402308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5" name="Ορθογώνιο 4"/>
          <p:cNvSpPr/>
          <p:nvPr/>
        </p:nvSpPr>
        <p:spPr>
          <a:xfrm>
            <a:off x="0" y="1340768"/>
            <a:ext cx="9144000" cy="8640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sz="2400" dirty="0"/>
          </a:p>
        </p:txBody>
      </p:sp>
      <p:sp>
        <p:nvSpPr>
          <p:cNvPr id="6" name="Κορνίζα 5"/>
          <p:cNvSpPr/>
          <p:nvPr/>
        </p:nvSpPr>
        <p:spPr>
          <a:xfrm>
            <a:off x="0" y="1466795"/>
            <a:ext cx="9144000" cy="5400600"/>
          </a:xfrm>
          <a:prstGeom prst="beve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l-GR" sz="2400" b="1" dirty="0"/>
          </a:p>
          <a:p>
            <a:pPr algn="ctr"/>
            <a:r>
              <a:rPr lang="el-GR" sz="2400" b="1" dirty="0"/>
              <a:t>● ΩΣ ΚΟΙΝΩΝΙΚΟ-ΨΥΧΟΛΟΓΙΚΟ </a:t>
            </a:r>
            <a:r>
              <a:rPr lang="el-GR" sz="2400" b="1" u="sng" dirty="0"/>
              <a:t>ΦΑΙΝΟΜΕΝΟ</a:t>
            </a:r>
          </a:p>
          <a:p>
            <a:pPr algn="ctr"/>
            <a:endParaRPr lang="el-GR" sz="2400" b="1" dirty="0"/>
          </a:p>
          <a:p>
            <a:pPr algn="ctr"/>
            <a:r>
              <a:rPr lang="el-GR" sz="2400" b="1" dirty="0"/>
              <a:t>● ΩΣ </a:t>
            </a:r>
            <a:r>
              <a:rPr lang="el-GR" sz="2400" b="1" u="sng" dirty="0"/>
              <a:t>ΛΕΙΤΟΥΡΓΙΑ</a:t>
            </a:r>
            <a:r>
              <a:rPr lang="el-GR" sz="2400" b="1" dirty="0"/>
              <a:t> ΑΣΚΗΣΗΣ ΕΞΟΥΣΙΑΣ </a:t>
            </a:r>
          </a:p>
          <a:p>
            <a:pPr algn="ctr"/>
            <a:endParaRPr lang="el-GR" sz="2400" b="1" dirty="0"/>
          </a:p>
          <a:p>
            <a:pPr algn="ctr"/>
            <a:r>
              <a:rPr lang="el-GR" sz="2400" b="1" dirty="0"/>
              <a:t>● ΩΣ ΠΟΛΙΤΙΚΟ </a:t>
            </a:r>
            <a:r>
              <a:rPr lang="el-GR" sz="2400" b="1" u="sng" dirty="0"/>
              <a:t>ΕΡΓΑΛΕΙΟ</a:t>
            </a:r>
            <a:r>
              <a:rPr lang="el-GR" sz="2400" b="1" dirty="0"/>
              <a:t> </a:t>
            </a:r>
            <a:endParaRPr lang="el-GR" sz="2400" dirty="0"/>
          </a:p>
        </p:txBody>
      </p:sp>
      <p:sp>
        <p:nvSpPr>
          <p:cNvPr id="7" name="Ορθογώνιο 6"/>
          <p:cNvSpPr/>
          <p:nvPr/>
        </p:nvSpPr>
        <p:spPr>
          <a:xfrm>
            <a:off x="683568" y="2204864"/>
            <a:ext cx="7776864"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2400" b="1" dirty="0"/>
              <a:t>ΠΛΑΙΣΙΟ: </a:t>
            </a:r>
          </a:p>
          <a:p>
            <a:pPr algn="ctr"/>
            <a:r>
              <a:rPr lang="el-GR" sz="2400" b="1" dirty="0"/>
              <a:t>ΣΠΙΡΑΛ ΤΗΣ ΣΙΩΠΗΣ ΚΑΙ ΤΕΧΝΟΛΟΓΙΑ </a:t>
            </a:r>
          </a:p>
        </p:txBody>
      </p:sp>
    </p:spTree>
    <p:extLst>
      <p:ext uri="{BB962C8B-B14F-4D97-AF65-F5344CB8AC3E}">
        <p14:creationId xmlns:p14="http://schemas.microsoft.com/office/powerpoint/2010/main" val="679420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5" name="Ορθογώνιο 4"/>
          <p:cNvSpPr/>
          <p:nvPr/>
        </p:nvSpPr>
        <p:spPr>
          <a:xfrm>
            <a:off x="0" y="1340768"/>
            <a:ext cx="9144000" cy="8640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sz="2400" dirty="0"/>
          </a:p>
        </p:txBody>
      </p:sp>
      <p:sp>
        <p:nvSpPr>
          <p:cNvPr id="6" name="Κορνίζα 5"/>
          <p:cNvSpPr/>
          <p:nvPr/>
        </p:nvSpPr>
        <p:spPr>
          <a:xfrm>
            <a:off x="0" y="1466795"/>
            <a:ext cx="9144000" cy="5400600"/>
          </a:xfrm>
          <a:prstGeom prst="beve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dirty="0"/>
              <a:t>Ο ιερός Ξενοφών, δραστήριος ρεπόρτερ της αρχαίας Ελλάδας, καταγράφει την παρωδία της δίκης του Θηραμένη ο οποίος καταλήγει χωρίς να χάνει το χιούμορ του να πιει το κώνειο. </a:t>
            </a:r>
          </a:p>
          <a:p>
            <a:pPr algn="ctr"/>
            <a:r>
              <a:rPr lang="el-GR" sz="2400" b="1" dirty="0"/>
              <a:t>Ο Κριτίας μέσα από έναν «συλλογισμό της σιωπής» καταφέρνει να κάνει τη βουλή να σωπάσει υπέρ του τελικά, ενώ εμφανώς η βουλή υποστήριζε τον Θηραμένη! </a:t>
            </a:r>
          </a:p>
          <a:p>
            <a:pPr algn="ctr"/>
            <a:endParaRPr lang="el-GR" sz="2400" b="1" dirty="0"/>
          </a:p>
          <a:p>
            <a:pPr algn="ctr"/>
            <a:r>
              <a:rPr lang="el-GR" sz="2400" b="1" dirty="0"/>
              <a:t>«Η δε βουλή </a:t>
            </a:r>
            <a:r>
              <a:rPr lang="el-GR" sz="2400" b="1" dirty="0" err="1"/>
              <a:t>ησυχίαν</a:t>
            </a:r>
            <a:r>
              <a:rPr lang="el-GR" sz="2400" b="1" dirty="0"/>
              <a:t> </a:t>
            </a:r>
            <a:r>
              <a:rPr lang="el-GR" sz="2400" b="1" dirty="0" err="1"/>
              <a:t>είχεν</a:t>
            </a:r>
            <a:r>
              <a:rPr lang="el-GR" sz="2400" b="1" dirty="0"/>
              <a:t>…»</a:t>
            </a:r>
          </a:p>
        </p:txBody>
      </p:sp>
      <p:sp>
        <p:nvSpPr>
          <p:cNvPr id="7" name="Ορθογώνιο 6"/>
          <p:cNvSpPr/>
          <p:nvPr/>
        </p:nvSpPr>
        <p:spPr>
          <a:xfrm>
            <a:off x="714348" y="1571612"/>
            <a:ext cx="7776864"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2400" b="1" dirty="0"/>
              <a:t>ΣΠΙΡΑΛ ΤΗΣ ΣΙΩΠΗΣ ΩΣ ΔΙΑΧΡΟΝΙΚΟ ΦΑΙΝΟΜΕΝΟ:</a:t>
            </a:r>
          </a:p>
        </p:txBody>
      </p:sp>
    </p:spTree>
    <p:extLst>
      <p:ext uri="{BB962C8B-B14F-4D97-AF65-F5344CB8AC3E}">
        <p14:creationId xmlns:p14="http://schemas.microsoft.com/office/powerpoint/2010/main" val="679420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5" name="Ορθογώνιο 4"/>
          <p:cNvSpPr/>
          <p:nvPr/>
        </p:nvSpPr>
        <p:spPr>
          <a:xfrm>
            <a:off x="0" y="1340768"/>
            <a:ext cx="9144000" cy="8640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sz="2400" dirty="0"/>
          </a:p>
        </p:txBody>
      </p:sp>
      <p:sp>
        <p:nvSpPr>
          <p:cNvPr id="6" name="Κορνίζα 5"/>
          <p:cNvSpPr/>
          <p:nvPr/>
        </p:nvSpPr>
        <p:spPr>
          <a:xfrm>
            <a:off x="0" y="1466795"/>
            <a:ext cx="9144000" cy="5400600"/>
          </a:xfrm>
          <a:prstGeom prst="beve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l-GR" sz="2400" b="1" dirty="0"/>
          </a:p>
          <a:p>
            <a:pPr algn="ctr"/>
            <a:endParaRPr lang="el-GR" sz="2400" b="1" dirty="0"/>
          </a:p>
          <a:p>
            <a:pPr algn="ctr"/>
            <a:r>
              <a:rPr lang="el-GR" sz="2400" b="1" dirty="0"/>
              <a:t>ΜΗΠΩΣ ΤΟ ΖΗΤΗΜΑ ΤΗΣ ΣΙΩΠΗΣ ΕΙΝΑΙ ΤΕΛΙΚΑ ΤΟ ΘΕΜΑ; </a:t>
            </a:r>
          </a:p>
          <a:p>
            <a:pPr algn="ctr"/>
            <a:endParaRPr lang="el-GR" sz="2400" b="1" dirty="0"/>
          </a:p>
        </p:txBody>
      </p:sp>
      <p:sp>
        <p:nvSpPr>
          <p:cNvPr id="7" name="Ορθογώνιο 6"/>
          <p:cNvSpPr/>
          <p:nvPr/>
        </p:nvSpPr>
        <p:spPr>
          <a:xfrm>
            <a:off x="714348" y="1571612"/>
            <a:ext cx="7776864"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2800" b="1" dirty="0"/>
              <a:t>ΤΡΟΦΗ ΓΙΑ ΣΚΕΨΗ… </a:t>
            </a:r>
          </a:p>
        </p:txBody>
      </p:sp>
    </p:spTree>
    <p:extLst>
      <p:ext uri="{BB962C8B-B14F-4D97-AF65-F5344CB8AC3E}">
        <p14:creationId xmlns:p14="http://schemas.microsoft.com/office/powerpoint/2010/main" val="679420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5" name="Ορθογώνιο 4"/>
          <p:cNvSpPr/>
          <p:nvPr/>
        </p:nvSpPr>
        <p:spPr>
          <a:xfrm>
            <a:off x="0" y="1340768"/>
            <a:ext cx="9144000" cy="8640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sz="2400" dirty="0"/>
          </a:p>
        </p:txBody>
      </p:sp>
      <p:sp>
        <p:nvSpPr>
          <p:cNvPr id="6" name="Κορνίζα 5"/>
          <p:cNvSpPr/>
          <p:nvPr/>
        </p:nvSpPr>
        <p:spPr>
          <a:xfrm>
            <a:off x="0" y="1466795"/>
            <a:ext cx="9144000" cy="5400600"/>
          </a:xfrm>
          <a:prstGeom prst="bevel">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l-GR" sz="2400" b="1" dirty="0"/>
          </a:p>
          <a:p>
            <a:pPr algn="ctr"/>
            <a:endParaRPr lang="el-GR" sz="2400" b="1" dirty="0"/>
          </a:p>
        </p:txBody>
      </p:sp>
      <p:pic>
        <p:nvPicPr>
          <p:cNvPr id="1026" name="Picture 2"/>
          <p:cNvPicPr>
            <a:picLocks noChangeAspect="1" noChangeArrowheads="1"/>
          </p:cNvPicPr>
          <p:nvPr/>
        </p:nvPicPr>
        <p:blipFill>
          <a:blip r:embed="rId2"/>
          <a:srcRect/>
          <a:stretch>
            <a:fillRect/>
          </a:stretch>
        </p:blipFill>
        <p:spPr bwMode="auto">
          <a:xfrm>
            <a:off x="2286000" y="1717675"/>
            <a:ext cx="4572000" cy="3429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extLst>
      <p:ext uri="{BB962C8B-B14F-4D97-AF65-F5344CB8AC3E}">
        <p14:creationId xmlns:p14="http://schemas.microsoft.com/office/powerpoint/2010/main" val="679420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685784"/>
          </a:xfrm>
        </p:spPr>
        <p:txBody>
          <a:bodyPr/>
          <a:lstStyle/>
          <a:p>
            <a:pPr algn="ctr"/>
            <a:r>
              <a:rPr lang="el-GR" dirty="0">
                <a:solidFill>
                  <a:schemeClr val="tx1"/>
                </a:solidFill>
              </a:rPr>
              <a:t>Τι </a:t>
            </a:r>
            <a:r>
              <a:rPr lang="el-GR" dirty="0" err="1">
                <a:solidFill>
                  <a:schemeClr val="tx1"/>
                </a:solidFill>
              </a:rPr>
              <a:t>ειναι</a:t>
            </a:r>
            <a:r>
              <a:rPr lang="el-GR" dirty="0">
                <a:solidFill>
                  <a:schemeClr val="tx1"/>
                </a:solidFill>
              </a:rPr>
              <a:t> η </a:t>
            </a:r>
            <a:r>
              <a:rPr lang="el-GR" dirty="0" err="1">
                <a:solidFill>
                  <a:schemeClr val="tx1"/>
                </a:solidFill>
              </a:rPr>
              <a:t>επικοινωνια</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4" name="3 - Ορθογώνιο"/>
          <p:cNvSpPr/>
          <p:nvPr/>
        </p:nvSpPr>
        <p:spPr>
          <a:xfrm>
            <a:off x="0" y="1357298"/>
            <a:ext cx="9144000" cy="914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l-GR" sz="2000" b="1" dirty="0">
                <a:solidFill>
                  <a:schemeClr val="tx1"/>
                </a:solidFill>
              </a:rPr>
              <a:t>Η ΕΠΙΚΟΙΝΩΝΙΑ ΕΙΝΑΙ ΕΝΑΣ ΟΡΟΣ ΠΟΥ, ΕΝΩ ΕΥΚΟΛΑ ΑΝΑΓΝΩΡΙΖΕΤΑΙ ΚΑΙ ΧΡΗΣΙΜΟΠΟΙΕΙΤΑΙ, ΔΥΣΚΟΛΑ ΜΠΟΡΕΙ ΝΑ ΟΡΙΣΤΕΙ ΜΕ ΠΛΗΡΟΤΗΤΑ.</a:t>
            </a:r>
          </a:p>
        </p:txBody>
      </p:sp>
      <p:sp>
        <p:nvSpPr>
          <p:cNvPr id="5" name="4 - Ορθογώνιο"/>
          <p:cNvSpPr/>
          <p:nvPr/>
        </p:nvSpPr>
        <p:spPr>
          <a:xfrm>
            <a:off x="0" y="2428868"/>
            <a:ext cx="9144000" cy="785818"/>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l-GR" sz="2000" b="1" dirty="0">
                <a:solidFill>
                  <a:schemeClr val="tx1"/>
                </a:solidFill>
              </a:rPr>
              <a:t>ΕΝΑ ΠΟΛΥ ΣΗΜΑΝΤΙΚΟ ΜΕΡΟΣ ΤΟΥ ΧΡΟΝΟΥ ΤΩΝ ΑΝΘΡΩΠΩΝ ΑΦΙΕΡΩΝΕΤΑΙ ΣΕ ΑΥΤΗ. </a:t>
            </a:r>
          </a:p>
        </p:txBody>
      </p:sp>
      <p:sp>
        <p:nvSpPr>
          <p:cNvPr id="6" name="5 - Ορθογώνιο"/>
          <p:cNvSpPr/>
          <p:nvPr/>
        </p:nvSpPr>
        <p:spPr>
          <a:xfrm>
            <a:off x="0" y="3500438"/>
            <a:ext cx="9144000" cy="142876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l-GR" sz="2000" b="1" dirty="0">
                <a:solidFill>
                  <a:schemeClr val="tx1"/>
                </a:solidFill>
              </a:rPr>
              <a:t>ΔΙΑΦΟΡΕΤΙΚΟΙ ΕΠΙΣΤΗΜΟΝΙΚΟΙ ΚΛΑΔΟΙ ΕΝΔΙΑΦΕΡΟΝΤΑΙ ΚΑΙ ΑΣΧΟΛΟΥΝΤΑΙ ΜΕ ΤΗΝ ΕΠΙΚΟΙΝΩΝΙΑ: ΟΙΚΟΝΟΜΙΚΑ, ΠΑΙΔΑΓΩΓΙΚΗ, ΨΥΧΟΛΟΓΙΑ, ΚΟΙΝΩΝΙΟΛΟΓΙΑ, ΑΝΘΡΩΠΟΛΟΓΙΑ, ΦΙΛΟΣΟΦΙΑ, ΣΗΜΕΙΟΛΟΓΙΑ, ΘΕΩΡΙΑ ΣΥΣΤΗΜΑΤΩΝ.</a:t>
            </a:r>
          </a:p>
        </p:txBody>
      </p:sp>
      <p:sp>
        <p:nvSpPr>
          <p:cNvPr id="7" name="6 - Ορθογώνιο"/>
          <p:cNvSpPr/>
          <p:nvPr/>
        </p:nvSpPr>
        <p:spPr>
          <a:xfrm>
            <a:off x="0" y="5143512"/>
            <a:ext cx="9144000" cy="85725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l-GR" sz="2000" dirty="0">
                <a:solidFill>
                  <a:schemeClr val="tx1"/>
                </a:solidFill>
              </a:rPr>
              <a:t>Η ΤΕΧΝΗ ΩΣ ΜΟΡΦΗ ΕΠΙΚΟΙΝΩΝΙΑΣ.</a:t>
            </a:r>
          </a:p>
        </p:txBody>
      </p:sp>
      <p:sp>
        <p:nvSpPr>
          <p:cNvPr id="8" name="7 - Ορθογώνιο"/>
          <p:cNvSpPr/>
          <p:nvPr/>
        </p:nvSpPr>
        <p:spPr>
          <a:xfrm>
            <a:off x="2857488" y="6286520"/>
            <a:ext cx="3500462" cy="35719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l-GR" dirty="0"/>
              <a:t>(ΜΥΛΩΝΑΚΟΥ-ΚΕΚΕ, 2009)</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685784"/>
          </a:xfrm>
        </p:spPr>
        <p:txBody>
          <a:bodyPr/>
          <a:lstStyle/>
          <a:p>
            <a:pPr algn="ctr"/>
            <a:r>
              <a:rPr lang="el-GR" dirty="0">
                <a:solidFill>
                  <a:schemeClr val="tx1"/>
                </a:solidFill>
              </a:rPr>
              <a:t>Τι </a:t>
            </a:r>
            <a:r>
              <a:rPr lang="el-GR" dirty="0" err="1">
                <a:solidFill>
                  <a:schemeClr val="tx1"/>
                </a:solidFill>
              </a:rPr>
              <a:t>ειναι</a:t>
            </a:r>
            <a:r>
              <a:rPr lang="el-GR" dirty="0">
                <a:solidFill>
                  <a:schemeClr val="tx1"/>
                </a:solidFill>
              </a:rPr>
              <a:t> η </a:t>
            </a:r>
            <a:r>
              <a:rPr lang="el-GR" dirty="0" err="1">
                <a:solidFill>
                  <a:schemeClr val="tx1"/>
                </a:solidFill>
              </a:rPr>
              <a:t>επικοινωνια</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4" name="3 - Ορθογώνιο"/>
          <p:cNvSpPr/>
          <p:nvPr/>
        </p:nvSpPr>
        <p:spPr>
          <a:xfrm>
            <a:off x="0" y="1357298"/>
            <a:ext cx="9144000" cy="914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l-GR" sz="2000" b="1" dirty="0">
                <a:solidFill>
                  <a:schemeClr val="tx1"/>
                </a:solidFill>
              </a:rPr>
              <a:t>ΜΕΤΑΔΟΣΗ/ΑΝΤΑΛΛΑΓΗ ΠΛΗΡΟΦΟΡΙΩΝ, ΓΝΩΣΕΩΝ, ΙΔΕΩΝ, ΑΠΟΨΕΩΝ ΚΑΙ ΣΥΝΑΙΣΘΗΜΑΤΩΝ.</a:t>
            </a:r>
          </a:p>
        </p:txBody>
      </p:sp>
      <p:sp>
        <p:nvSpPr>
          <p:cNvPr id="5" name="4 - Ορθογώνιο"/>
          <p:cNvSpPr/>
          <p:nvPr/>
        </p:nvSpPr>
        <p:spPr>
          <a:xfrm>
            <a:off x="0" y="2428868"/>
            <a:ext cx="9144000" cy="785818"/>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l-GR" sz="2000" b="1" dirty="0">
                <a:solidFill>
                  <a:schemeClr val="tx1"/>
                </a:solidFill>
              </a:rPr>
              <a:t>ΠΟΜΠΟΣ, ΔΕΚΤΗΣ, ΜΗΝΥΜΑ, ΔΙΑΥΛΟΣ, ΚΩΔΙΚΑΣ, ΚΩΔΙΚΟΠΟΙΗΣΗ/ΑΠΟΚΩΔΙΚΟΠΟΙΗΣΗ ΜΗΝΥΜΑΤΟΣ, </a:t>
            </a:r>
            <a:r>
              <a:rPr lang="el-GR" sz="2000" b="1" i="1" dirty="0">
                <a:solidFill>
                  <a:schemeClr val="tx1"/>
                </a:solidFill>
              </a:rPr>
              <a:t>ΘΟΡΥΒΟΣ</a:t>
            </a:r>
            <a:r>
              <a:rPr lang="el-GR" sz="2000" b="1" dirty="0">
                <a:solidFill>
                  <a:schemeClr val="tx1"/>
                </a:solidFill>
              </a:rPr>
              <a:t> </a:t>
            </a:r>
          </a:p>
        </p:txBody>
      </p:sp>
      <p:sp>
        <p:nvSpPr>
          <p:cNvPr id="6" name="5 - Ορθογώνιο"/>
          <p:cNvSpPr/>
          <p:nvPr/>
        </p:nvSpPr>
        <p:spPr>
          <a:xfrm>
            <a:off x="0" y="3500438"/>
            <a:ext cx="9144000" cy="142876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l-GR" sz="2000" b="1" dirty="0">
                <a:solidFill>
                  <a:schemeClr val="tx1"/>
                </a:solidFill>
              </a:rPr>
              <a:t>Η ΕΠΙΚΟΙΝΩΝΙΑ ΑΠΟΤΕΛΕΙ ΘΕΜΕΛΙΩΔΗ ΑΝΘΡΩΠΙΝΗ ΔΡΑΣΤΗΡΙΟΤΗΤΑ. ΣΕ ΕΠΙΠΕΔΟ ΟΡΓΑΝΙΣΜΩΝ Η ΕΠΙΚΟΙΝΩΝΙΑ ΑΠΟΤΕΛΕΙ ΑΝΑΓΚΑΙΑ ΠΡΟΫΠΟΘΕΣΗ ΟΧΙ ΜΟΝΟ ΤΗΣ ΑΠΟΤΕΛΕΣΜΑΤΙΚΟΤΗΤΑΣ ΑΛΛΑ ΚΑΙ ΤΗΣ ΙΔΙΑΣ ΤΗΣ ΣΥΓΚΡΟΤΗΣΗΣ ΚΑΙ ΛΕΙΤΟΥΡΓΙΑΣ ΤΟΥΣ.</a:t>
            </a:r>
          </a:p>
        </p:txBody>
      </p:sp>
      <p:sp>
        <p:nvSpPr>
          <p:cNvPr id="7" name="6 - Ορθογώνιο"/>
          <p:cNvSpPr/>
          <p:nvPr/>
        </p:nvSpPr>
        <p:spPr>
          <a:xfrm>
            <a:off x="0" y="5143512"/>
            <a:ext cx="9144000" cy="1000132"/>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l-GR" sz="2000" b="1" u="sng" dirty="0">
                <a:solidFill>
                  <a:schemeClr val="tx1"/>
                </a:solidFill>
              </a:rPr>
              <a:t>ΑΠΟΤΕΛΕΣΜΑΤΙΚΗ ΕΠΙΚΟΙΝΩΝΙΑ ΑΝΑΜΕΣΑ ΣΤΑ ΜΕΛΗ ΜΙΑΣ ΟΜΑΔΑΣ ΕΙΝΑΙ ΤΟ ΣΥΣΤΑΤΙΚΟ ΠΟΥ ΕΠΗΡΕΑΖΕΙ ΤΗΝ ΙΚΑΝΟΤΗΤΑ ΤΗΣ ΝΑ ΠΕΤΥΧΕΙ ΤΟΥΣ ΣΤΟΧΟΥΣ ΤΗΣ.</a:t>
            </a:r>
          </a:p>
        </p:txBody>
      </p:sp>
      <p:sp>
        <p:nvSpPr>
          <p:cNvPr id="8" name="7 - Ορθογώνιο"/>
          <p:cNvSpPr/>
          <p:nvPr/>
        </p:nvSpPr>
        <p:spPr>
          <a:xfrm>
            <a:off x="2857488" y="6286520"/>
            <a:ext cx="3500462" cy="5714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l-GR" dirty="0"/>
              <a:t>(ΜΠΑΚΑΣ, 2014∙ ΧΑΤΖΗΠΑΝΤΕΛΗ, 1999)</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457200"/>
            <a:ext cx="8686800" cy="685784"/>
          </a:xfrm>
        </p:spPr>
        <p:txBody>
          <a:bodyPr/>
          <a:lstStyle/>
          <a:p>
            <a:pPr algn="ctr"/>
            <a:r>
              <a:rPr lang="el-GR" dirty="0" err="1">
                <a:solidFill>
                  <a:schemeClr val="tx1"/>
                </a:solidFill>
              </a:rPr>
              <a:t>επικοινωνια</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6" name="5 - Ορθογώνιο"/>
          <p:cNvSpPr/>
          <p:nvPr/>
        </p:nvSpPr>
        <p:spPr>
          <a:xfrm>
            <a:off x="0" y="1357298"/>
            <a:ext cx="9144000" cy="4500594"/>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l-GR" sz="2400" b="1" dirty="0">
                <a:solidFill>
                  <a:schemeClr val="tx1"/>
                </a:solidFill>
              </a:rPr>
              <a:t>ΜΕ ΤΗΝ ΕΠΙΚΟΙΝΩΝΙΑ ΓΙΝΕΤΑΙ ΕΦΙΚΤΗ Η ΕΝΕΡΓΟΠΟΙΗΣΗ ΤΩΝ ΠΡΟΘΕΣΕΩΝ ΤΩΝ ΔΡΩΝΤΩΝ ΥΠΟΚΕΙΜΕΝΩΝ ΕΝΩ ΠΑΡΑΛΛΗΛΑ ΜΕ ΤΗΝ ΕΚΦΟΡΑ ΤΟΥ ΛΟΓΟΥ ΔΙΝΕΤΑΙ Η ΔΥΝΑΤΟΤΗΤΑ ΝΑ ΕΝΕΡΓΟΠΟΙΗΘΟΥΝ ΚΟΙΝΩΝΙΚΕΣ ΑΝΑΠΑΡΑΣΤΑΣΕΙΣ, ΑΝΤΙΛΗΨΕΙΣ ΤΗΣ -ΚΟΙΝΩΝΙΚΗΣ- ΠΡΑΓΜΑΤΙΚΟΤΗΤΑΣ ΚΑΘΩΣ ΚΑΙ ΣΧΕΣΕΙΣ ΕΞΟΥΣΙΑΣ.</a:t>
            </a:r>
          </a:p>
        </p:txBody>
      </p:sp>
      <p:sp>
        <p:nvSpPr>
          <p:cNvPr id="8" name="7 - Ορθογώνιο"/>
          <p:cNvSpPr/>
          <p:nvPr/>
        </p:nvSpPr>
        <p:spPr>
          <a:xfrm>
            <a:off x="2857488" y="6286520"/>
            <a:ext cx="3500462" cy="35719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l-GR" dirty="0"/>
              <a:t>(</a:t>
            </a:r>
            <a:r>
              <a:rPr lang="el-GR" dirty="0" err="1"/>
              <a:t>Ψύλλα</a:t>
            </a:r>
            <a:r>
              <a:rPr lang="el-GR" dirty="0"/>
              <a:t>, 2003∙ </a:t>
            </a:r>
            <a:r>
              <a:rPr lang="en-US" dirty="0"/>
              <a:t>Foucault, 1971)</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67544" y="857232"/>
            <a:ext cx="8458200" cy="5812128"/>
          </a:xfrm>
        </p:spPr>
        <p:txBody>
          <a:bodyPr>
            <a:normAutofit fontScale="90000"/>
          </a:bodyPr>
          <a:lstStyle/>
          <a:p>
            <a:br>
              <a:rPr lang="el-GR" dirty="0"/>
            </a:br>
            <a:br>
              <a:rPr lang="el-GR" dirty="0"/>
            </a:br>
            <a:r>
              <a:rPr lang="el-GR" sz="2700" dirty="0">
                <a:solidFill>
                  <a:schemeClr val="tx1"/>
                </a:solidFill>
              </a:rPr>
              <a:t>ΛΕΞΕΙΣ-ΚΛΕΙΔΙΑ: </a:t>
            </a:r>
            <a:r>
              <a:rPr lang="el-GR" sz="2700" dirty="0" err="1">
                <a:solidFill>
                  <a:srgbClr val="7030A0"/>
                </a:solidFill>
              </a:rPr>
              <a:t>επικοινωνια</a:t>
            </a:r>
            <a:r>
              <a:rPr lang="el-GR" sz="2700" dirty="0">
                <a:solidFill>
                  <a:srgbClr val="7030A0"/>
                </a:solidFill>
              </a:rPr>
              <a:t>, </a:t>
            </a:r>
            <a:r>
              <a:rPr lang="el-GR" sz="2700" dirty="0" err="1">
                <a:solidFill>
                  <a:srgbClr val="7030A0"/>
                </a:solidFill>
              </a:rPr>
              <a:t>συστημα</a:t>
            </a:r>
            <a:r>
              <a:rPr lang="el-GR" sz="2700" dirty="0">
                <a:solidFill>
                  <a:srgbClr val="7030A0"/>
                </a:solidFill>
              </a:rPr>
              <a:t>, ΠΡΟΣΔΟΚΙΕΣ, ΕΞΟΥΣΙΑ, </a:t>
            </a:r>
            <a:r>
              <a:rPr lang="el-GR" sz="2700" dirty="0" err="1">
                <a:solidFill>
                  <a:srgbClr val="7030A0"/>
                </a:solidFill>
              </a:rPr>
              <a:t>ατομο</a:t>
            </a:r>
            <a:r>
              <a:rPr lang="el-GR" sz="2700" dirty="0">
                <a:solidFill>
                  <a:srgbClr val="7030A0"/>
                </a:solidFill>
              </a:rPr>
              <a:t>, ΣΥΛΛΟΓΙΚΟΤΗΤΕΣ, ΛΕΚΤΙΚΗ ΚΑΙ ΜΗ ΛΕΚΤΙΚΗ ΕΠΙΚΟΙΝΩΝΙΑ</a:t>
            </a:r>
            <a:r>
              <a:rPr lang="en-US" sz="2700" dirty="0">
                <a:solidFill>
                  <a:srgbClr val="7030A0"/>
                </a:solidFill>
              </a:rPr>
              <a:t>, </a:t>
            </a:r>
            <a:r>
              <a:rPr lang="el-GR" sz="2700" dirty="0" err="1">
                <a:solidFill>
                  <a:srgbClr val="7030A0"/>
                </a:solidFill>
              </a:rPr>
              <a:t>ρητορικη</a:t>
            </a:r>
            <a:r>
              <a:rPr lang="el-GR" sz="2700" dirty="0">
                <a:solidFill>
                  <a:srgbClr val="7030A0"/>
                </a:solidFill>
              </a:rPr>
              <a:t>, </a:t>
            </a:r>
            <a:r>
              <a:rPr lang="el-GR" sz="2700" dirty="0" err="1">
                <a:solidFill>
                  <a:srgbClr val="7030A0"/>
                </a:solidFill>
              </a:rPr>
              <a:t>πειθω</a:t>
            </a:r>
            <a:r>
              <a:rPr lang="el-GR" sz="2700" dirty="0">
                <a:solidFill>
                  <a:srgbClr val="7030A0"/>
                </a:solidFill>
              </a:rPr>
              <a:t>, ΣΙΩΠΗ</a:t>
            </a:r>
            <a:br>
              <a:rPr lang="el-GR" sz="2700" dirty="0"/>
            </a:br>
            <a:br>
              <a:rPr lang="el-GR" sz="2700" dirty="0"/>
            </a:br>
            <a:r>
              <a:rPr lang="el-GR" sz="2700" dirty="0">
                <a:solidFill>
                  <a:schemeClr val="tx1"/>
                </a:solidFill>
              </a:rPr>
              <a:t>ΕΝΝΟΙΕΣ-ΚΛΕΙΔΙΑ:</a:t>
            </a:r>
            <a:r>
              <a:rPr lang="el-GR" sz="2700" dirty="0"/>
              <a:t> </a:t>
            </a:r>
            <a:r>
              <a:rPr lang="el-GR" sz="2700" dirty="0">
                <a:solidFill>
                  <a:srgbClr val="7030A0"/>
                </a:solidFill>
              </a:rPr>
              <a:t>ΕΠΙΚΟΙΝΩΝΙΑΚΟ ΣΥΣΤΗΜΑ, ΤΕΧΝΟΛΟΓΙΚΕΣ ΜΕΤΑΒΟΛΕΣ, ΣΧΕΣΕΙΣ ΕΞΟΥΣΙΑΣ, ΕΠΙΚΟΙΝΩΝΙΑΚΕΣ ΔΕΞΙΟΤΗΤΕΣ, η </a:t>
            </a:r>
            <a:r>
              <a:rPr lang="el-GR" sz="2700" dirty="0" err="1">
                <a:solidFill>
                  <a:srgbClr val="7030A0"/>
                </a:solidFill>
              </a:rPr>
              <a:t>σιωπη</a:t>
            </a:r>
            <a:r>
              <a:rPr lang="el-GR" sz="2700" dirty="0">
                <a:solidFill>
                  <a:srgbClr val="7030A0"/>
                </a:solidFill>
              </a:rPr>
              <a:t> </a:t>
            </a:r>
            <a:r>
              <a:rPr lang="el-GR" sz="2700" dirty="0" err="1">
                <a:solidFill>
                  <a:srgbClr val="7030A0"/>
                </a:solidFill>
              </a:rPr>
              <a:t>ωσ</a:t>
            </a:r>
            <a:r>
              <a:rPr lang="el-GR" sz="2700" dirty="0">
                <a:solidFill>
                  <a:srgbClr val="7030A0"/>
                </a:solidFill>
              </a:rPr>
              <a:t> </a:t>
            </a:r>
            <a:r>
              <a:rPr lang="el-GR" sz="2700" dirty="0" err="1">
                <a:solidFill>
                  <a:srgbClr val="7030A0"/>
                </a:solidFill>
              </a:rPr>
              <a:t>μορφη</a:t>
            </a:r>
            <a:r>
              <a:rPr lang="el-GR" sz="2700" dirty="0">
                <a:solidFill>
                  <a:srgbClr val="7030A0"/>
                </a:solidFill>
              </a:rPr>
              <a:t> </a:t>
            </a:r>
            <a:r>
              <a:rPr lang="el-GR" sz="2700" dirty="0" err="1">
                <a:solidFill>
                  <a:srgbClr val="7030A0"/>
                </a:solidFill>
              </a:rPr>
              <a:t>επικοινωνιασ</a:t>
            </a:r>
            <a:r>
              <a:rPr lang="el-GR" sz="2700" dirty="0">
                <a:solidFill>
                  <a:srgbClr val="7030A0"/>
                </a:solidFill>
              </a:rPr>
              <a:t>, ΓΛΩΣΣΑ ΤΟΥ ΣΩΜΑΤΟΣ, </a:t>
            </a:r>
            <a:r>
              <a:rPr lang="el-GR" sz="2700" dirty="0" err="1">
                <a:solidFill>
                  <a:srgbClr val="7030A0"/>
                </a:solidFill>
              </a:rPr>
              <a:t>υποσυστηματα</a:t>
            </a:r>
            <a:r>
              <a:rPr lang="en-US" sz="2700" dirty="0">
                <a:solidFill>
                  <a:srgbClr val="7030A0"/>
                </a:solidFill>
              </a:rPr>
              <a:t>,</a:t>
            </a:r>
            <a:r>
              <a:rPr lang="el-GR" sz="2700" dirty="0">
                <a:solidFill>
                  <a:srgbClr val="7030A0"/>
                </a:solidFill>
              </a:rPr>
              <a:t> </a:t>
            </a:r>
            <a:r>
              <a:rPr lang="el-GR" sz="2700" dirty="0" err="1">
                <a:solidFill>
                  <a:srgbClr val="7030A0"/>
                </a:solidFill>
              </a:rPr>
              <a:t>γονεισ</a:t>
            </a:r>
            <a:r>
              <a:rPr lang="en-US" sz="2700" dirty="0">
                <a:solidFill>
                  <a:srgbClr val="7030A0"/>
                </a:solidFill>
              </a:rPr>
              <a:t>-</a:t>
            </a:r>
            <a:r>
              <a:rPr lang="el-GR" sz="2700" dirty="0" err="1">
                <a:solidFill>
                  <a:srgbClr val="7030A0"/>
                </a:solidFill>
              </a:rPr>
              <a:t>μαθητεσ</a:t>
            </a:r>
            <a:r>
              <a:rPr lang="en-US" sz="2700" dirty="0">
                <a:solidFill>
                  <a:srgbClr val="7030A0"/>
                </a:solidFill>
              </a:rPr>
              <a:t>-</a:t>
            </a:r>
            <a:r>
              <a:rPr lang="el-GR" sz="2700" dirty="0" err="1">
                <a:solidFill>
                  <a:srgbClr val="7030A0"/>
                </a:solidFill>
              </a:rPr>
              <a:t>εκπαιδευτικοι</a:t>
            </a:r>
            <a:r>
              <a:rPr lang="el-GR" sz="2700" dirty="0">
                <a:solidFill>
                  <a:srgbClr val="7030A0"/>
                </a:solidFill>
              </a:rPr>
              <a:t> </a:t>
            </a:r>
            <a:br>
              <a:rPr lang="el-GR" sz="2700" dirty="0"/>
            </a:br>
            <a:br>
              <a:rPr lang="el-GR" sz="2700" dirty="0"/>
            </a:br>
            <a:r>
              <a:rPr lang="el-GR" sz="2700" dirty="0">
                <a:solidFill>
                  <a:schemeClr val="tx1"/>
                </a:solidFill>
              </a:rPr>
              <a:t>ΠΛΑΙΣΙΑ ΑΝΑΦΟΡΑΣ:</a:t>
            </a:r>
            <a:r>
              <a:rPr lang="el-GR" sz="2700" dirty="0">
                <a:solidFill>
                  <a:srgbClr val="7030A0"/>
                </a:solidFill>
              </a:rPr>
              <a:t> ΕΠΙΚΟΙΝΩΝΙΑ ΚΑΙ ΠΟΙΟΤΗΤΑ, </a:t>
            </a:r>
            <a:r>
              <a:rPr lang="el-GR" sz="2700" dirty="0" err="1">
                <a:solidFill>
                  <a:srgbClr val="7030A0"/>
                </a:solidFill>
              </a:rPr>
              <a:t>αποτελεσματικοτητα</a:t>
            </a:r>
            <a:r>
              <a:rPr lang="el-GR" sz="2700" dirty="0">
                <a:solidFill>
                  <a:srgbClr val="7030A0"/>
                </a:solidFill>
              </a:rPr>
              <a:t> στην </a:t>
            </a:r>
            <a:r>
              <a:rPr lang="el-GR" sz="2700" dirty="0" err="1">
                <a:solidFill>
                  <a:srgbClr val="7030A0"/>
                </a:solidFill>
              </a:rPr>
              <a:t>επικοινωνια</a:t>
            </a:r>
            <a:r>
              <a:rPr lang="en-US" sz="2700" dirty="0">
                <a:solidFill>
                  <a:srgbClr val="7030A0"/>
                </a:solidFill>
              </a:rPr>
              <a:t>, </a:t>
            </a:r>
            <a:r>
              <a:rPr lang="el-GR" sz="2700" i="1" dirty="0">
                <a:solidFill>
                  <a:srgbClr val="7030A0"/>
                </a:solidFill>
              </a:rPr>
              <a:t>ΣΠΙΡΑΛ </a:t>
            </a:r>
            <a:r>
              <a:rPr lang="el-GR" sz="2700" dirty="0">
                <a:solidFill>
                  <a:srgbClr val="7030A0"/>
                </a:solidFill>
              </a:rPr>
              <a:t>ΤΗΣ ΣΙΩΠΗΣ</a:t>
            </a:r>
            <a:r>
              <a:rPr lang="en-US" sz="2700" dirty="0">
                <a:solidFill>
                  <a:srgbClr val="7030A0"/>
                </a:solidFill>
              </a:rPr>
              <a:t> </a:t>
            </a: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0"/>
            <a:ext cx="8458200" cy="1571612"/>
          </a:xfrm>
        </p:spPr>
        <p:txBody>
          <a:bodyPr>
            <a:noAutofit/>
          </a:bodyPr>
          <a:lstStyle/>
          <a:p>
            <a:pPr algn="ctr"/>
            <a:endParaRPr lang="el-GR" b="1" dirty="0">
              <a:solidFill>
                <a:schemeClr val="tx1"/>
              </a:solidFill>
            </a:endParaRPr>
          </a:p>
          <a:p>
            <a:pPr algn="ctr"/>
            <a:endParaRPr lang="el-GR" b="1" dirty="0">
              <a:solidFill>
                <a:schemeClr val="tx1"/>
              </a:solidFill>
            </a:endParaRPr>
          </a:p>
          <a:p>
            <a:pPr algn="ctr"/>
            <a:r>
              <a:rPr lang="el-GR" b="1" dirty="0">
                <a:solidFill>
                  <a:schemeClr val="tx1"/>
                </a:solidFill>
              </a:rPr>
              <a:t>Η ΕΠΙΚΟΙΝΩΝΙΑ </a:t>
            </a:r>
            <a:br>
              <a:rPr lang="el-GR" b="1" dirty="0">
                <a:solidFill>
                  <a:schemeClr val="tx1"/>
                </a:solidFill>
              </a:rPr>
            </a:br>
            <a:r>
              <a:rPr lang="el-GR" b="1" dirty="0">
                <a:solidFill>
                  <a:schemeClr val="tx1"/>
                </a:solidFill>
              </a:rPr>
              <a:t>ΕΝΤΟΣ ΤΟΥ ΟΡΓΑΝΙΣΜΟΥ:</a:t>
            </a:r>
            <a:br>
              <a:rPr lang="el-GR" b="1" dirty="0">
                <a:solidFill>
                  <a:schemeClr val="tx1"/>
                </a:solidFill>
              </a:rPr>
            </a:br>
            <a:r>
              <a:rPr lang="el-GR" b="1" dirty="0">
                <a:solidFill>
                  <a:schemeClr val="tx1"/>
                </a:solidFill>
              </a:rPr>
              <a:t>ΣΧΟΛΙΚΗ ΜΟΝΑΔΑ ΚΑΙ ΥΠΟΣΥΣΤΗΜΑΤΑ</a:t>
            </a:r>
            <a:endParaRPr lang="el-GR" dirty="0"/>
          </a:p>
        </p:txBody>
      </p:sp>
    </p:spTree>
    <p:extLst>
      <p:ext uri="{BB962C8B-B14F-4D97-AF65-F5344CB8AC3E}">
        <p14:creationId xmlns:p14="http://schemas.microsoft.com/office/powerpoint/2010/main" val="3482601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7" name="6 - Επεξήγηση με στρογγυλεμένο παραλληλόγραμμο"/>
          <p:cNvSpPr/>
          <p:nvPr/>
        </p:nvSpPr>
        <p:spPr>
          <a:xfrm>
            <a:off x="714348" y="2143116"/>
            <a:ext cx="7643866" cy="3857652"/>
          </a:xfrm>
          <a:prstGeom prst="wedgeRoundRectCallou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l-GR" sz="2800" dirty="0"/>
              <a:t>Η ΑΝΑΠΤΥΞΗ ΤΗΣ ΕΠΙΔΕΞΙΟΤΗΤΑΣ ΣΤΗΝ ΤΕΧΝΗ ΤΗΣ </a:t>
            </a:r>
            <a:r>
              <a:rPr lang="el-GR" sz="3200" b="1" dirty="0">
                <a:solidFill>
                  <a:schemeClr val="tx1"/>
                </a:solidFill>
              </a:rPr>
              <a:t>ΕΠΙΚΟΙΝΩΝΙΑΣ ΚΑΙ ΤΗΣ ΡΗΤΟΡΙΚΗΣ </a:t>
            </a:r>
            <a:r>
              <a:rPr lang="el-GR" sz="2800" dirty="0"/>
              <a:t>ΕΙΝΑΙ ΕΝΑ ΑΠΟ ΤΑ ΒΑΣΙΚΑ ΣΤΟΙΧΕΙΑ ΤΗΣ ΚΑΤΑΡΤΙΣΗΣ ΤΩΝ ΗΓΕΤΙΚΩΝ ΣΤΕΛΕΧΩΝ ΣΤΗ ΣΥΓΧΡΟΝΗ ΔΙΟΙΚΗΣΗ:</a:t>
            </a:r>
          </a:p>
          <a:p>
            <a:pPr algn="ctr"/>
            <a:endParaRPr lang="el-GR" sz="2800" dirty="0"/>
          </a:p>
          <a:p>
            <a:pPr algn="ctr"/>
            <a:r>
              <a:rPr lang="el-GR" sz="3200" b="1" u="sng" dirty="0">
                <a:solidFill>
                  <a:schemeClr val="tx1"/>
                </a:solidFill>
              </a:rPr>
              <a:t>ΙΚΑΝΟΤΗΤΑ ΠΕΙΘΟΥΣ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7" name="6 - Επεξήγηση με στρογγυλεμένο παραλληλόγραμμο"/>
          <p:cNvSpPr/>
          <p:nvPr/>
        </p:nvSpPr>
        <p:spPr>
          <a:xfrm>
            <a:off x="0" y="1428736"/>
            <a:ext cx="9144000" cy="4786346"/>
          </a:xfrm>
          <a:prstGeom prst="wedgeRoundRectCallou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l-GR" sz="2800" dirty="0"/>
          </a:p>
          <a:p>
            <a:pPr algn="ctr"/>
            <a:r>
              <a:rPr lang="el-GR" sz="3200" b="1" u="sng" dirty="0">
                <a:solidFill>
                  <a:schemeClr val="tx1"/>
                </a:solidFill>
              </a:rPr>
              <a:t>ΑΡΙΣΤΟΤΕΛΗΣ, </a:t>
            </a:r>
            <a:r>
              <a:rPr lang="el-GR" sz="3200" b="1" i="1" u="sng" dirty="0">
                <a:solidFill>
                  <a:schemeClr val="tx1"/>
                </a:solidFill>
              </a:rPr>
              <a:t>ΡΗΤΟΡΙΚΗ ΤΕΧΝΗ</a:t>
            </a: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p:txBody>
      </p:sp>
      <p:sp>
        <p:nvSpPr>
          <p:cNvPr id="5" name="4 - Ορθογώνιο"/>
          <p:cNvSpPr/>
          <p:nvPr/>
        </p:nvSpPr>
        <p:spPr>
          <a:xfrm>
            <a:off x="0" y="2285992"/>
            <a:ext cx="9144000" cy="342902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sz="2800" dirty="0"/>
              <a:t>Ο Αριστοτέλης ερμηνεύει τη </a:t>
            </a:r>
            <a:r>
              <a:rPr lang="el-GR" sz="2800" b="1" dirty="0"/>
              <a:t>ρητορική με όρους πειθούς</a:t>
            </a:r>
            <a:r>
              <a:rPr lang="el-GR" sz="2800" dirty="0"/>
              <a:t>. </a:t>
            </a:r>
          </a:p>
          <a:p>
            <a:pPr algn="just"/>
            <a:r>
              <a:rPr lang="el-GR" sz="2800" dirty="0"/>
              <a:t>Είναι, ωστόσο, ιδιαίτερα προσεκτικός και επισημαίνει πως η πραγματικά αποτελεσματική πειθώ δεν αποτελεί προαπαιτούμενο της τέχνης. Όπως ένας ικανότατος γιατρός μπορεί να εφαρμόζει άριστα την τέχνη του αλλά να μην καταφέρνει να θεραπεύσει έναν βαριά άρρωστο, έτσι και ο πρακτικός της ρητορικής μπορεί να εκφωνήσει έναν άρτιο λόγο, χωρίς ωστόσο να πείσει το ακροατήριό του.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7" name="6 - Επεξήγηση με στρογγυλεμένο παραλληλόγραμμο"/>
          <p:cNvSpPr/>
          <p:nvPr/>
        </p:nvSpPr>
        <p:spPr>
          <a:xfrm>
            <a:off x="0" y="1428736"/>
            <a:ext cx="9144000" cy="4786346"/>
          </a:xfrm>
          <a:prstGeom prst="wedgeRoundRectCallou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l-GR" sz="2800" dirty="0"/>
          </a:p>
          <a:p>
            <a:pPr algn="ctr"/>
            <a:r>
              <a:rPr lang="el-GR" sz="3200" b="1" u="sng" dirty="0">
                <a:solidFill>
                  <a:schemeClr val="tx1"/>
                </a:solidFill>
              </a:rPr>
              <a:t>ΑΡΙΣΤΟΤΕΛΗΣ, </a:t>
            </a:r>
            <a:r>
              <a:rPr lang="el-GR" sz="3200" b="1" i="1" u="sng" dirty="0">
                <a:solidFill>
                  <a:schemeClr val="tx1"/>
                </a:solidFill>
              </a:rPr>
              <a:t>ΡΗΤΟΡΙΚΗ ΤΕΧΝΗ</a:t>
            </a: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a:p>
            <a:pPr algn="ctr"/>
            <a:endParaRPr lang="el-GR" sz="3200" b="1" u="sng" dirty="0">
              <a:solidFill>
                <a:schemeClr val="tx1"/>
              </a:solidFill>
            </a:endParaRPr>
          </a:p>
        </p:txBody>
      </p:sp>
      <p:sp>
        <p:nvSpPr>
          <p:cNvPr id="5" name="4 - Ορθογώνιο"/>
          <p:cNvSpPr/>
          <p:nvPr/>
        </p:nvSpPr>
        <p:spPr>
          <a:xfrm>
            <a:off x="0" y="2143116"/>
            <a:ext cx="9144000" cy="471488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l-GR" sz="2800" dirty="0"/>
              <a:t>Έτσι, ορίζει τη ρητορική ως </a:t>
            </a:r>
            <a:r>
              <a:rPr lang="el-GR" sz="2800" b="1" dirty="0"/>
              <a:t>την </a:t>
            </a:r>
            <a:r>
              <a:rPr lang="el-GR" sz="2800" b="1" u="sng" dirty="0"/>
              <a:t>ικανότητα συλλογισμού </a:t>
            </a:r>
            <a:r>
              <a:rPr lang="el-GR" sz="2800" b="1" dirty="0"/>
              <a:t>σε κάθε περίσταση όλων των δυνατών μέσων πειθούς</a:t>
            </a:r>
            <a:r>
              <a:rPr lang="el-GR" sz="2800" dirty="0"/>
              <a:t>, ενώ αναγνωρίζει πως δεν ανήκουν όλα τα είδη πειθούς στη ρητορική τέχνη. Για παράδειγμα, ο φυσικός βασανισμός, μπορεί να επιφέρει συναίνεση, αλλά δεν αποτελεί μέρος της τέχνης. Αντίθετα, υπάρχουν </a:t>
            </a:r>
            <a:r>
              <a:rPr lang="el-GR" sz="2800" b="1" dirty="0"/>
              <a:t>τρεις περίτεχνοι τρόποι πειθούς </a:t>
            </a:r>
            <a:r>
              <a:rPr lang="el-GR" sz="2800" dirty="0"/>
              <a:t>που εκπληρώνονται μέσα από τα λεγόμενα του ομιλητή: α. πειθώ μέσα από την </a:t>
            </a:r>
            <a:r>
              <a:rPr lang="el-GR" sz="2800" b="1" dirty="0">
                <a:solidFill>
                  <a:srgbClr val="00B050"/>
                </a:solidFill>
              </a:rPr>
              <a:t>υποστήριξη ενός θέματος</a:t>
            </a:r>
            <a:r>
              <a:rPr lang="el-GR" sz="2800" dirty="0"/>
              <a:t>, β. μέσα από την παρουσίαση του </a:t>
            </a:r>
            <a:r>
              <a:rPr lang="el-GR" sz="2800" b="1" dirty="0">
                <a:solidFill>
                  <a:srgbClr val="00B050"/>
                </a:solidFill>
              </a:rPr>
              <a:t>ήθους</a:t>
            </a:r>
            <a:r>
              <a:rPr lang="el-GR" sz="2800" dirty="0">
                <a:solidFill>
                  <a:srgbClr val="00B050"/>
                </a:solidFill>
              </a:rPr>
              <a:t> </a:t>
            </a:r>
            <a:r>
              <a:rPr lang="el-GR" sz="2800" dirty="0"/>
              <a:t>του ομιλητή, γ. μέσα από τη </a:t>
            </a:r>
            <a:r>
              <a:rPr lang="el-GR" sz="2800" b="1" dirty="0">
                <a:solidFill>
                  <a:srgbClr val="00B050"/>
                </a:solidFill>
              </a:rPr>
              <a:t>συναισθηματική κίνηση </a:t>
            </a:r>
            <a:r>
              <a:rPr lang="el-GR" sz="2800" dirty="0"/>
              <a:t>του ακροατηρίου.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r>
              <a:rPr lang="el-GR" dirty="0" err="1">
                <a:solidFill>
                  <a:schemeClr val="tx1"/>
                </a:solidFill>
              </a:rPr>
              <a:t>εντοσ</a:t>
            </a:r>
            <a:r>
              <a:rPr lang="el-GR" dirty="0">
                <a:solidFill>
                  <a:schemeClr val="tx1"/>
                </a:solidFill>
              </a:rPr>
              <a:t> του </a:t>
            </a:r>
            <a:r>
              <a:rPr lang="el-GR" dirty="0" err="1">
                <a:solidFill>
                  <a:schemeClr val="tx1"/>
                </a:solidFill>
              </a:rPr>
              <a:t>σχολικου</a:t>
            </a:r>
            <a:r>
              <a:rPr lang="el-GR" dirty="0">
                <a:solidFill>
                  <a:schemeClr val="tx1"/>
                </a:solidFill>
              </a:rPr>
              <a:t> </a:t>
            </a:r>
            <a:r>
              <a:rPr lang="el-GR" dirty="0" err="1">
                <a:solidFill>
                  <a:schemeClr val="tx1"/>
                </a:solidFill>
              </a:rPr>
              <a:t>οργανισμου</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5" name="4 - Στρογγυλεμένο ορθογώνιο"/>
          <p:cNvSpPr/>
          <p:nvPr/>
        </p:nvSpPr>
        <p:spPr>
          <a:xfrm>
            <a:off x="0" y="1428736"/>
            <a:ext cx="9144000" cy="54292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l-GR"/>
          </a:p>
        </p:txBody>
      </p:sp>
      <p:pic>
        <p:nvPicPr>
          <p:cNvPr id="1026" name="Picture 2"/>
          <p:cNvPicPr>
            <a:picLocks noChangeAspect="1" noChangeArrowheads="1"/>
          </p:cNvPicPr>
          <p:nvPr/>
        </p:nvPicPr>
        <p:blipFill>
          <a:blip r:embed="rId2"/>
          <a:srcRect/>
          <a:stretch>
            <a:fillRect/>
          </a:stretch>
        </p:blipFill>
        <p:spPr bwMode="auto">
          <a:xfrm>
            <a:off x="0" y="1428736"/>
            <a:ext cx="9144000" cy="5429264"/>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r>
              <a:rPr lang="el-GR" dirty="0" err="1">
                <a:solidFill>
                  <a:schemeClr val="tx1"/>
                </a:solidFill>
              </a:rPr>
              <a:t>εντοσ</a:t>
            </a:r>
            <a:r>
              <a:rPr lang="el-GR" dirty="0">
                <a:solidFill>
                  <a:schemeClr val="tx1"/>
                </a:solidFill>
              </a:rPr>
              <a:t> του </a:t>
            </a:r>
            <a:r>
              <a:rPr lang="el-GR" dirty="0" err="1">
                <a:solidFill>
                  <a:schemeClr val="tx1"/>
                </a:solidFill>
              </a:rPr>
              <a:t>σχολικου</a:t>
            </a:r>
            <a:r>
              <a:rPr lang="el-GR" dirty="0">
                <a:solidFill>
                  <a:schemeClr val="tx1"/>
                </a:solidFill>
              </a:rPr>
              <a:t> </a:t>
            </a:r>
            <a:r>
              <a:rPr lang="el-GR" dirty="0" err="1">
                <a:solidFill>
                  <a:schemeClr val="tx1"/>
                </a:solidFill>
              </a:rPr>
              <a:t>οργανισμου</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5" name="4 - Στρογγυλεμένο ορθογώνιο"/>
          <p:cNvSpPr/>
          <p:nvPr/>
        </p:nvSpPr>
        <p:spPr>
          <a:xfrm>
            <a:off x="0" y="1400600"/>
            <a:ext cx="9186204" cy="54292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3200" b="1" dirty="0"/>
              <a:t>ΑΡΧΕΣ ΕΠΙΚΟΙΝΩΝΙΑΣ</a:t>
            </a:r>
          </a:p>
          <a:p>
            <a:pPr algn="ctr"/>
            <a:endParaRPr lang="el-GR" sz="3200" dirty="0"/>
          </a:p>
          <a:p>
            <a:pPr algn="ctr"/>
            <a:r>
              <a:rPr lang="el-GR" sz="2000" dirty="0" err="1">
                <a:latin typeface="Arial"/>
                <a:cs typeface="Arial"/>
              </a:rPr>
              <a:t>►Ο</a:t>
            </a:r>
            <a:r>
              <a:rPr lang="el-GR" sz="2000" dirty="0">
                <a:latin typeface="Arial"/>
                <a:cs typeface="Arial"/>
              </a:rPr>
              <a:t> </a:t>
            </a:r>
            <a:r>
              <a:rPr lang="el-GR" sz="2000" b="1" dirty="0">
                <a:latin typeface="Arial"/>
                <a:cs typeface="Arial"/>
              </a:rPr>
              <a:t>ΣΤΟΧΟΣ </a:t>
            </a:r>
            <a:r>
              <a:rPr lang="el-GR" sz="2000" dirty="0">
                <a:latin typeface="Arial"/>
                <a:cs typeface="Arial"/>
              </a:rPr>
              <a:t>ΤΗΣ ΕΠΙΚΟΙΝΩΝΙΑΣ ΘΑ ΠΡΕΠΕΙ ΝΑ ΕΙΝΑΙ ΣΑΦΗΣ.</a:t>
            </a:r>
          </a:p>
          <a:p>
            <a:pPr algn="ctr"/>
            <a:r>
              <a:rPr lang="el-GR" sz="2000" dirty="0" err="1">
                <a:latin typeface="Arial"/>
                <a:cs typeface="Arial"/>
              </a:rPr>
              <a:t>►Η</a:t>
            </a:r>
            <a:r>
              <a:rPr lang="el-GR" sz="2000" dirty="0">
                <a:latin typeface="Arial"/>
                <a:cs typeface="Arial"/>
              </a:rPr>
              <a:t> ΕΠΙΚΟΙΝΩΝΙΑ ΘΑ ΠΡΕΠΕΙ ΝΑ </a:t>
            </a:r>
            <a:r>
              <a:rPr lang="el-GR" sz="2000" b="1" dirty="0">
                <a:latin typeface="Arial"/>
                <a:cs typeface="Arial"/>
              </a:rPr>
              <a:t>ΠΡΟΓΡΑΜΜΑΤΙΖΕΤΑΙ </a:t>
            </a:r>
            <a:r>
              <a:rPr lang="el-GR" sz="2000" dirty="0">
                <a:latin typeface="Arial"/>
                <a:cs typeface="Arial"/>
              </a:rPr>
              <a:t>ΚΑΙ ΝΑ ΠΡΟΕΤΟΙΜΑΖΕΤΑΙ. ΠΡΟΣΟΧΗ ΣΤΙΣ ΣΥΝΘΗΚΕΣ.</a:t>
            </a:r>
          </a:p>
          <a:p>
            <a:pPr algn="ctr"/>
            <a:r>
              <a:rPr lang="el-GR" sz="2000" dirty="0" err="1">
                <a:latin typeface="Arial"/>
                <a:cs typeface="Arial"/>
              </a:rPr>
              <a:t>►ΤΑ</a:t>
            </a:r>
            <a:r>
              <a:rPr lang="el-GR" sz="2000" dirty="0">
                <a:latin typeface="Arial"/>
                <a:cs typeface="Arial"/>
              </a:rPr>
              <a:t> </a:t>
            </a:r>
            <a:r>
              <a:rPr lang="el-GR" sz="2000" b="1" dirty="0">
                <a:latin typeface="Arial"/>
                <a:cs typeface="Arial"/>
              </a:rPr>
              <a:t>ΜΗΝΥΜΑΤΑ</a:t>
            </a:r>
            <a:r>
              <a:rPr lang="el-GR" sz="2000" dirty="0">
                <a:latin typeface="Arial"/>
                <a:cs typeface="Arial"/>
              </a:rPr>
              <a:t> ΘΑ ΠΡΕΠΕΙ ΝΑ ΕΊΝΑΙ ΣΑΦΗ, ΑΠΛΑ, ΚΑΤΑΝΟΗΤΑ, ΠΕΡΙΕΚΤΙΚΑ, ΑΠΑΛΛΑΓΜΕΝΑ  ΑΠΟ ΑΝΑΚΡΙΒΕΙΕΣ.</a:t>
            </a:r>
          </a:p>
          <a:p>
            <a:pPr algn="ctr"/>
            <a:r>
              <a:rPr lang="el-GR" sz="2000" dirty="0" err="1">
                <a:latin typeface="Arial"/>
                <a:cs typeface="Arial"/>
              </a:rPr>
              <a:t>►Ο</a:t>
            </a:r>
            <a:r>
              <a:rPr lang="el-GR" sz="2000" dirty="0">
                <a:latin typeface="Arial"/>
                <a:cs typeface="Arial"/>
              </a:rPr>
              <a:t> </a:t>
            </a:r>
            <a:r>
              <a:rPr lang="el-GR" sz="2000" b="1" dirty="0">
                <a:latin typeface="Arial"/>
                <a:cs typeface="Arial"/>
              </a:rPr>
              <a:t>ΤΡΟΠΟΣ ΜΕΤΑΔΟΣΗΣ </a:t>
            </a:r>
            <a:r>
              <a:rPr lang="el-GR" sz="2000" dirty="0">
                <a:latin typeface="Arial"/>
                <a:cs typeface="Arial"/>
              </a:rPr>
              <a:t>ΤΟΥ ΜΗΝΥΜΑΤΟΣ ΘΑ ΠΡΕΠΕΙ ΝΑ ΕΙΝΑΙ ΑΝΑΛΟΓΟΣ ΤΟΥ ΣΚΟΠΟΥ ΕΠΙΚΟΙΝΩΝΙΑΣ.</a:t>
            </a:r>
          </a:p>
          <a:p>
            <a:pPr algn="ctr"/>
            <a:r>
              <a:rPr lang="el-GR" sz="2000" dirty="0" err="1">
                <a:latin typeface="Arial"/>
                <a:cs typeface="Arial"/>
              </a:rPr>
              <a:t>►Η</a:t>
            </a:r>
            <a:r>
              <a:rPr lang="el-GR" sz="2000" dirty="0">
                <a:latin typeface="Arial"/>
                <a:cs typeface="Arial"/>
              </a:rPr>
              <a:t> ΚΑΤΑΝΟΗΣΗ ΤΩΝ ΜΗΝΥΜΑΤΩΝ ΘΑ ΠΡΕΠΕΙ ΝΑ ΕΛΕΓΧΕΤΑΙ ΜΕ ΤΗΝ</a:t>
            </a:r>
            <a:r>
              <a:rPr lang="el-GR" sz="2000" b="1" dirty="0">
                <a:latin typeface="Arial"/>
                <a:cs typeface="Arial"/>
              </a:rPr>
              <a:t> ΕΠΑΝΑΠΛΗΡΟΦΟΡΗΣΗ </a:t>
            </a:r>
            <a:r>
              <a:rPr lang="el-GR" sz="2000" dirty="0">
                <a:latin typeface="Arial"/>
                <a:cs typeface="Arial"/>
              </a:rPr>
              <a:t>ΠΡΙΝ ΑΠΟ ΤΗ ΛΗΞΗ ΤΗΣ ΕΠΙΚΟΙΝΩΝΙΑΣ.</a:t>
            </a:r>
          </a:p>
          <a:p>
            <a:pPr algn="ctr"/>
            <a:r>
              <a:rPr lang="el-GR" sz="2000" dirty="0" err="1">
                <a:latin typeface="Arial"/>
                <a:cs typeface="Arial"/>
              </a:rPr>
              <a:t>►Ο</a:t>
            </a:r>
            <a:r>
              <a:rPr lang="el-GR" sz="2000" dirty="0">
                <a:latin typeface="Arial"/>
                <a:cs typeface="Arial"/>
              </a:rPr>
              <a:t> ΑΠΟΔΕΚΤΗΣ ΤΟΥ ΜΗΝΥΜΑΤΟΣ ΘΑ ΠΡΕΠΕΙ ΝΑ ΔΕΙΧΝΕΙ ΠΡΟΣΟΧΗ-</a:t>
            </a:r>
            <a:r>
              <a:rPr lang="el-GR" sz="2000" b="1" dirty="0">
                <a:latin typeface="Arial"/>
                <a:cs typeface="Arial"/>
              </a:rPr>
              <a:t>ΑΠΟΤΕΛΕΣΜΑΤΙΚΗ ΑΚΡΟΑΣΗ</a:t>
            </a:r>
            <a:endParaRPr lang="el-GR" sz="2000" b="1" dirty="0"/>
          </a:p>
          <a:p>
            <a:pPr algn="ct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r>
              <a:rPr lang="el-GR" dirty="0" err="1">
                <a:solidFill>
                  <a:schemeClr val="tx1"/>
                </a:solidFill>
              </a:rPr>
              <a:t>εντοσ</a:t>
            </a:r>
            <a:r>
              <a:rPr lang="el-GR" dirty="0">
                <a:solidFill>
                  <a:schemeClr val="tx1"/>
                </a:solidFill>
              </a:rPr>
              <a:t> του </a:t>
            </a:r>
            <a:r>
              <a:rPr lang="el-GR" dirty="0" err="1">
                <a:solidFill>
                  <a:schemeClr val="tx1"/>
                </a:solidFill>
              </a:rPr>
              <a:t>σχολικου</a:t>
            </a:r>
            <a:r>
              <a:rPr lang="el-GR" dirty="0">
                <a:solidFill>
                  <a:schemeClr val="tx1"/>
                </a:solidFill>
              </a:rPr>
              <a:t> </a:t>
            </a:r>
            <a:r>
              <a:rPr lang="el-GR" dirty="0" err="1">
                <a:solidFill>
                  <a:schemeClr val="tx1"/>
                </a:solidFill>
              </a:rPr>
              <a:t>οργανισμου</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5" name="4 - Στρογγυλεμένο ορθογώνιο"/>
          <p:cNvSpPr/>
          <p:nvPr/>
        </p:nvSpPr>
        <p:spPr>
          <a:xfrm>
            <a:off x="0" y="1400600"/>
            <a:ext cx="9186204" cy="54292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3200" b="1" u="sng" dirty="0"/>
              <a:t>ΟΔΗΓΙΕΣ ΓΙΑ ΜΙΑ ΑΠΟΤΕΛΕΣΜΑΤΙΚΗ ΑΚΡΟΑΣΗ</a:t>
            </a:r>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p:txBody>
      </p:sp>
      <p:sp>
        <p:nvSpPr>
          <p:cNvPr id="6" name="5 - Ελλειψοειδής επεξήγηση"/>
          <p:cNvSpPr/>
          <p:nvPr/>
        </p:nvSpPr>
        <p:spPr>
          <a:xfrm>
            <a:off x="142844" y="2285992"/>
            <a:ext cx="2143140" cy="1428760"/>
          </a:xfrm>
          <a:prstGeom prst="wedgeEllipseCallou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l-GR" sz="2400" dirty="0"/>
              <a:t>ΣΤΑΜΑΤΑ ΝΑ ΜΙΛΑΣ!</a:t>
            </a:r>
          </a:p>
        </p:txBody>
      </p:sp>
      <p:sp>
        <p:nvSpPr>
          <p:cNvPr id="7" name="6 - Ελλειψοειδής επεξήγηση"/>
          <p:cNvSpPr/>
          <p:nvPr/>
        </p:nvSpPr>
        <p:spPr>
          <a:xfrm>
            <a:off x="357158" y="4357694"/>
            <a:ext cx="3000396" cy="2000264"/>
          </a:xfrm>
          <a:prstGeom prst="wedgeEllipseCallou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l-GR" sz="2400" dirty="0"/>
              <a:t>ΑΠΟΜΑΚΡΥΝΕ Ο,ΤΙ ΕΝΟΧΛΗΤΙΚΟ!</a:t>
            </a:r>
          </a:p>
        </p:txBody>
      </p:sp>
      <p:sp>
        <p:nvSpPr>
          <p:cNvPr id="8" name="7 - Ελλειψοειδής επεξήγηση"/>
          <p:cNvSpPr/>
          <p:nvPr/>
        </p:nvSpPr>
        <p:spPr>
          <a:xfrm>
            <a:off x="3143240" y="2357430"/>
            <a:ext cx="2643206" cy="2071702"/>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dirty="0"/>
              <a:t>ΚΑΝΕ ΤΟΝ ΟΜΙΛΗΤΗ ΝΑ ΝΙΩΣΕΙ ΑΝΕΤΑ!</a:t>
            </a:r>
          </a:p>
        </p:txBody>
      </p:sp>
      <p:sp>
        <p:nvSpPr>
          <p:cNvPr id="9" name="8 - Ελλειψοειδής επεξήγηση"/>
          <p:cNvSpPr/>
          <p:nvPr/>
        </p:nvSpPr>
        <p:spPr>
          <a:xfrm>
            <a:off x="4357686" y="4643446"/>
            <a:ext cx="2928958" cy="185738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a:t>ΚΑΝΕ ΕΡΩΤΗΣΕΙΣ!</a:t>
            </a:r>
          </a:p>
        </p:txBody>
      </p:sp>
      <p:sp>
        <p:nvSpPr>
          <p:cNvPr id="10" name="9 - Ελλειψοειδής επεξήγηση"/>
          <p:cNvSpPr/>
          <p:nvPr/>
        </p:nvSpPr>
        <p:spPr>
          <a:xfrm>
            <a:off x="6500826" y="2428868"/>
            <a:ext cx="2428892" cy="1928826"/>
          </a:xfrm>
          <a:prstGeom prst="wedgeEllipseCallou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l-GR" sz="2400" dirty="0"/>
              <a:t>ΕΧΕ ΥΠΟΜΟΝΗ!</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r>
              <a:rPr lang="el-GR" dirty="0" err="1">
                <a:solidFill>
                  <a:schemeClr val="tx1"/>
                </a:solidFill>
              </a:rPr>
              <a:t>εντοσ</a:t>
            </a:r>
            <a:r>
              <a:rPr lang="el-GR" dirty="0">
                <a:solidFill>
                  <a:schemeClr val="tx1"/>
                </a:solidFill>
              </a:rPr>
              <a:t> του </a:t>
            </a:r>
            <a:r>
              <a:rPr lang="el-GR" dirty="0" err="1">
                <a:solidFill>
                  <a:schemeClr val="tx1"/>
                </a:solidFill>
              </a:rPr>
              <a:t>σχολικου</a:t>
            </a:r>
            <a:r>
              <a:rPr lang="el-GR" dirty="0">
                <a:solidFill>
                  <a:schemeClr val="tx1"/>
                </a:solidFill>
              </a:rPr>
              <a:t> </a:t>
            </a:r>
            <a:r>
              <a:rPr lang="el-GR" dirty="0" err="1">
                <a:solidFill>
                  <a:schemeClr val="tx1"/>
                </a:solidFill>
              </a:rPr>
              <a:t>οργανισμου</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5" name="4 - Στρογγυλεμένο ορθογώνιο"/>
          <p:cNvSpPr/>
          <p:nvPr/>
        </p:nvSpPr>
        <p:spPr>
          <a:xfrm>
            <a:off x="0" y="1428736"/>
            <a:ext cx="9186204" cy="54292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3200" b="1" u="sng" dirty="0"/>
              <a:t>ΟΔΗΓΙΕΣ ΓΙΑ ΜΙΑ ΑΠΟΤΕΛΕΣΜΑΤΙΚΗ ΑΚΡΟΑΣΗ</a:t>
            </a:r>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p:txBody>
      </p:sp>
      <p:sp>
        <p:nvSpPr>
          <p:cNvPr id="6" name="5 - Ελλειψοειδής επεξήγηση"/>
          <p:cNvSpPr/>
          <p:nvPr/>
        </p:nvSpPr>
        <p:spPr>
          <a:xfrm>
            <a:off x="142844" y="2285992"/>
            <a:ext cx="2143140" cy="1428760"/>
          </a:xfrm>
          <a:prstGeom prst="wedgeEllipseCallou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l-GR" sz="2400" dirty="0"/>
              <a:t>ΘΕΤΙΚΟ</a:t>
            </a:r>
          </a:p>
          <a:p>
            <a:pPr algn="ctr"/>
            <a:r>
              <a:rPr lang="el-GR" sz="2400" dirty="0"/>
              <a:t>ΚΛΙΜΑ</a:t>
            </a:r>
          </a:p>
        </p:txBody>
      </p:sp>
      <p:sp>
        <p:nvSpPr>
          <p:cNvPr id="7" name="6 - Ελλειψοειδής επεξήγηση"/>
          <p:cNvSpPr/>
          <p:nvPr/>
        </p:nvSpPr>
        <p:spPr>
          <a:xfrm>
            <a:off x="285720" y="4214818"/>
            <a:ext cx="4143372" cy="2214578"/>
          </a:xfrm>
          <a:prstGeom prst="wedgeEllipseCallou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l-GR" sz="2400" dirty="0"/>
              <a:t>ΟΧΙ ΥΠΕΡΒΟΛΗ ΣΤΗ ΧΡΗΣΗ ΑΝΤΕΠΙΧΕΙΡΗΜΑΤΩΝ</a:t>
            </a:r>
          </a:p>
        </p:txBody>
      </p:sp>
      <p:sp>
        <p:nvSpPr>
          <p:cNvPr id="8" name="7 - Ελλειψοειδής επεξήγηση"/>
          <p:cNvSpPr/>
          <p:nvPr/>
        </p:nvSpPr>
        <p:spPr>
          <a:xfrm>
            <a:off x="3071802" y="2214554"/>
            <a:ext cx="3214710" cy="2071702"/>
          </a:xfrm>
          <a:prstGeom prst="wedgeEllipse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dirty="0"/>
              <a:t>ΕΝΣΥΝΑΙΣΘΗΣΗ</a:t>
            </a:r>
          </a:p>
        </p:txBody>
      </p:sp>
      <p:sp>
        <p:nvSpPr>
          <p:cNvPr id="10" name="9 - Ελλειψοειδής επεξήγηση"/>
          <p:cNvSpPr/>
          <p:nvPr/>
        </p:nvSpPr>
        <p:spPr>
          <a:xfrm>
            <a:off x="6500826" y="2428868"/>
            <a:ext cx="2428892" cy="1928826"/>
          </a:xfrm>
          <a:prstGeom prst="wedgeEllipseCallou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l-GR" sz="2400" dirty="0"/>
              <a:t>ΟΧΙ ΥΠΕΡΒΟΛΗ ΣΤΗΝ ΚΡΙΤΙΚΗ</a:t>
            </a:r>
          </a:p>
        </p:txBody>
      </p:sp>
      <p:sp>
        <p:nvSpPr>
          <p:cNvPr id="11" name="10 - Ορθογώνιο"/>
          <p:cNvSpPr/>
          <p:nvPr/>
        </p:nvSpPr>
        <p:spPr>
          <a:xfrm>
            <a:off x="5072066" y="4929198"/>
            <a:ext cx="2714644" cy="1357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Davis, 1978,</a:t>
            </a:r>
          </a:p>
          <a:p>
            <a:pPr algn="ctr"/>
            <a:r>
              <a:rPr lang="el-GR" dirty="0" err="1"/>
              <a:t>Χατζηπαντελή</a:t>
            </a:r>
            <a:r>
              <a:rPr lang="el-GR" dirty="0"/>
              <a:t>, 1999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r>
              <a:rPr lang="el-GR" dirty="0" err="1">
                <a:solidFill>
                  <a:schemeClr val="tx1"/>
                </a:solidFill>
              </a:rPr>
              <a:t>εντοσ</a:t>
            </a:r>
            <a:r>
              <a:rPr lang="el-GR" dirty="0">
                <a:solidFill>
                  <a:schemeClr val="tx1"/>
                </a:solidFill>
              </a:rPr>
              <a:t> του </a:t>
            </a:r>
            <a:r>
              <a:rPr lang="el-GR" dirty="0" err="1">
                <a:solidFill>
                  <a:schemeClr val="tx1"/>
                </a:solidFill>
              </a:rPr>
              <a:t>σχολικου</a:t>
            </a:r>
            <a:r>
              <a:rPr lang="el-GR" dirty="0">
                <a:solidFill>
                  <a:schemeClr val="tx1"/>
                </a:solidFill>
              </a:rPr>
              <a:t> </a:t>
            </a:r>
            <a:r>
              <a:rPr lang="el-GR" dirty="0" err="1">
                <a:solidFill>
                  <a:schemeClr val="tx1"/>
                </a:solidFill>
              </a:rPr>
              <a:t>οργανισμου</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5" name="4 - Στρογγυλεμένο ορθογώνιο"/>
          <p:cNvSpPr/>
          <p:nvPr/>
        </p:nvSpPr>
        <p:spPr>
          <a:xfrm>
            <a:off x="0" y="1428736"/>
            <a:ext cx="9186204" cy="54292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sz="3200" b="1" u="sng" dirty="0"/>
              <a:t>ΕΜΠΟΔΙΑ ΣΤΗΝ ΕΠΙΚΟΙΝΩΝΙΑ</a:t>
            </a:r>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p:txBody>
      </p:sp>
      <p:sp>
        <p:nvSpPr>
          <p:cNvPr id="13" name="12 - Επεξήγηση με παραλληλόγραμμο"/>
          <p:cNvSpPr/>
          <p:nvPr/>
        </p:nvSpPr>
        <p:spPr>
          <a:xfrm>
            <a:off x="500034" y="4214818"/>
            <a:ext cx="2214578" cy="1571636"/>
          </a:xfrm>
          <a:prstGeom prst="wedgeRect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400" dirty="0"/>
              <a:t>ΣΥΝΘΗΚΕΣ</a:t>
            </a:r>
          </a:p>
          <a:p>
            <a:pPr algn="ctr"/>
            <a:r>
              <a:rPr lang="el-GR" sz="2400" dirty="0"/>
              <a:t>ΕΠΙΚΟΙΝΩΝΙΑΣ</a:t>
            </a:r>
          </a:p>
        </p:txBody>
      </p:sp>
      <p:sp>
        <p:nvSpPr>
          <p:cNvPr id="14" name="13 - Επεξήγηση με παραλληλόγραμμο"/>
          <p:cNvSpPr/>
          <p:nvPr/>
        </p:nvSpPr>
        <p:spPr>
          <a:xfrm>
            <a:off x="1142976" y="2357430"/>
            <a:ext cx="2214578" cy="1214446"/>
          </a:xfrm>
          <a:prstGeom prst="wedgeRect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400" dirty="0"/>
              <a:t>ΚΩΔΙΚΕΣ</a:t>
            </a:r>
          </a:p>
          <a:p>
            <a:pPr algn="ctr"/>
            <a:r>
              <a:rPr lang="el-GR" sz="2400" dirty="0"/>
              <a:t>ΕΠΙΚΟΙΝΩΝΙΑΣ</a:t>
            </a:r>
          </a:p>
        </p:txBody>
      </p:sp>
      <p:sp>
        <p:nvSpPr>
          <p:cNvPr id="15" name="14 - Επεξήγηση με παραλληλόγραμμο"/>
          <p:cNvSpPr/>
          <p:nvPr/>
        </p:nvSpPr>
        <p:spPr>
          <a:xfrm>
            <a:off x="3143240" y="4572008"/>
            <a:ext cx="2571768" cy="1785950"/>
          </a:xfrm>
          <a:prstGeom prst="wedgeRect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400" dirty="0"/>
              <a:t>ΚΑΚΗ</a:t>
            </a:r>
          </a:p>
          <a:p>
            <a:pPr algn="ctr"/>
            <a:r>
              <a:rPr lang="el-GR" sz="2400" dirty="0"/>
              <a:t>ΔΙΑΜΟΡΦΩΣΗ</a:t>
            </a:r>
          </a:p>
          <a:p>
            <a:pPr algn="ctr"/>
            <a:r>
              <a:rPr lang="el-GR" sz="2400" dirty="0"/>
              <a:t>ΤΟΥ </a:t>
            </a:r>
          </a:p>
          <a:p>
            <a:pPr algn="ctr"/>
            <a:r>
              <a:rPr lang="el-GR" sz="2400" dirty="0"/>
              <a:t>ΜΗΝΥΜΑΤΟΣ</a:t>
            </a:r>
          </a:p>
        </p:txBody>
      </p:sp>
      <p:sp>
        <p:nvSpPr>
          <p:cNvPr id="16" name="15 - Επεξήγηση με παραλληλόγραμμο"/>
          <p:cNvSpPr/>
          <p:nvPr/>
        </p:nvSpPr>
        <p:spPr>
          <a:xfrm>
            <a:off x="4572000" y="2500306"/>
            <a:ext cx="1928826" cy="1214446"/>
          </a:xfrm>
          <a:prstGeom prst="wedgeRect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400" dirty="0"/>
              <a:t>ΑΝΤΙΛΗΨΗ</a:t>
            </a:r>
          </a:p>
        </p:txBody>
      </p:sp>
      <p:sp>
        <p:nvSpPr>
          <p:cNvPr id="17" name="16 - Επεξήγηση με παραλληλόγραμμο"/>
          <p:cNvSpPr/>
          <p:nvPr/>
        </p:nvSpPr>
        <p:spPr>
          <a:xfrm>
            <a:off x="6000760" y="4000504"/>
            <a:ext cx="2786082" cy="1000132"/>
          </a:xfrm>
          <a:prstGeom prst="wedgeRect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400" dirty="0"/>
              <a:t>ΠΕΡΙΕΧΟΜΕΝΟ</a:t>
            </a:r>
          </a:p>
          <a:p>
            <a:pPr algn="ctr"/>
            <a:r>
              <a:rPr lang="el-GR" sz="2400" dirty="0"/>
              <a:t>ΕΝΝΟΙΩΝ</a:t>
            </a:r>
          </a:p>
        </p:txBody>
      </p:sp>
      <p:sp>
        <p:nvSpPr>
          <p:cNvPr id="18" name="17 - Επεξήγηση με παραλληλόγραμμο"/>
          <p:cNvSpPr/>
          <p:nvPr/>
        </p:nvSpPr>
        <p:spPr>
          <a:xfrm>
            <a:off x="6072198" y="5429264"/>
            <a:ext cx="2643206" cy="928694"/>
          </a:xfrm>
          <a:prstGeom prst="wedgeRect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sz="2400" dirty="0"/>
              <a:t>ΠΡΟΔΙΑΘΕΣΗ</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r>
              <a:rPr lang="el-GR" dirty="0" err="1">
                <a:solidFill>
                  <a:schemeClr val="tx1"/>
                </a:solidFill>
              </a:rPr>
              <a:t>εντοσ</a:t>
            </a:r>
            <a:r>
              <a:rPr lang="el-GR" dirty="0">
                <a:solidFill>
                  <a:schemeClr val="tx1"/>
                </a:solidFill>
              </a:rPr>
              <a:t> του </a:t>
            </a:r>
            <a:r>
              <a:rPr lang="el-GR" dirty="0" err="1">
                <a:solidFill>
                  <a:schemeClr val="tx1"/>
                </a:solidFill>
              </a:rPr>
              <a:t>σχολικου</a:t>
            </a:r>
            <a:r>
              <a:rPr lang="el-GR" dirty="0">
                <a:solidFill>
                  <a:schemeClr val="tx1"/>
                </a:solidFill>
              </a:rPr>
              <a:t> </a:t>
            </a:r>
            <a:r>
              <a:rPr lang="el-GR" dirty="0" err="1">
                <a:solidFill>
                  <a:schemeClr val="tx1"/>
                </a:solidFill>
              </a:rPr>
              <a:t>οργανισμου</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11" name="10 - Ορθογώνιο"/>
          <p:cNvSpPr/>
          <p:nvPr/>
        </p:nvSpPr>
        <p:spPr>
          <a:xfrm>
            <a:off x="0" y="1357298"/>
            <a:ext cx="9144000" cy="5500702"/>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l-GR" sz="2800" b="1" dirty="0">
                <a:solidFill>
                  <a:schemeClr val="tx1"/>
                </a:solidFill>
              </a:rPr>
              <a:t>ΜΟΡΦΕΣ ΕΠΙΚΟΙΝΩΝΙΑΣ</a:t>
            </a:r>
            <a:endParaRPr lang="el-GR" sz="2800" b="1" dirty="0"/>
          </a:p>
          <a:p>
            <a:pPr algn="ctr"/>
            <a:endParaRPr lang="el-GR" dirty="0"/>
          </a:p>
          <a:p>
            <a:pPr algn="ctr"/>
            <a:endParaRPr lang="el-GR" sz="2000" b="1" dirty="0"/>
          </a:p>
          <a:p>
            <a:pPr marL="342900" indent="-342900" algn="ctr">
              <a:buAutoNum type="arabicPeriod"/>
            </a:pPr>
            <a:r>
              <a:rPr lang="el-GR" sz="2000" b="1" dirty="0">
                <a:solidFill>
                  <a:schemeClr val="tx1"/>
                </a:solidFill>
              </a:rPr>
              <a:t>ΛΕΚΤΙΚΗ ΕΠΙΚΟΙΝΩΝΙΑ (</a:t>
            </a:r>
            <a:r>
              <a:rPr lang="en-US" sz="2000" b="1" dirty="0">
                <a:solidFill>
                  <a:schemeClr val="tx1"/>
                </a:solidFill>
              </a:rPr>
              <a:t>VERBAL COMMUNICATION)</a:t>
            </a:r>
          </a:p>
          <a:p>
            <a:pPr marL="342900" indent="-342900" algn="ctr">
              <a:buAutoNum type="arabicPeriod"/>
            </a:pPr>
            <a:r>
              <a:rPr lang="el-GR" sz="2000" b="1" dirty="0">
                <a:solidFill>
                  <a:schemeClr val="tx1"/>
                </a:solidFill>
              </a:rPr>
              <a:t>ΜΗ ΛΕΚΤΙΚΗ ΕΠΙΚΟΙΝΩΝΙΑ (</a:t>
            </a:r>
            <a:r>
              <a:rPr lang="en-US" sz="2000" b="1" dirty="0">
                <a:solidFill>
                  <a:schemeClr val="tx1"/>
                </a:solidFill>
              </a:rPr>
              <a:t>NON VERBAL COMMUNICATION)</a:t>
            </a:r>
          </a:p>
          <a:p>
            <a:pPr marL="342900" indent="-342900" algn="ctr">
              <a:buAutoNum type="arabicPeriod"/>
            </a:pPr>
            <a:r>
              <a:rPr lang="el-GR" sz="2000" b="1" dirty="0">
                <a:solidFill>
                  <a:schemeClr val="tx1"/>
                </a:solidFill>
              </a:rPr>
              <a:t>ΕΝΔΟΠΡΟΣΩΠΙΚΗ ΕΠΙΚΟΙΝΩΝΙΑ (</a:t>
            </a:r>
            <a:r>
              <a:rPr lang="en-US" sz="2000" b="1" dirty="0">
                <a:solidFill>
                  <a:schemeClr val="tx1"/>
                </a:solidFill>
              </a:rPr>
              <a:t>INTRAPERSONAL COMMUNICATION)</a:t>
            </a:r>
          </a:p>
          <a:p>
            <a:pPr marL="342900" indent="-342900" algn="ctr">
              <a:buAutoNum type="arabicPeriod"/>
            </a:pPr>
            <a:r>
              <a:rPr lang="el-GR" sz="2000" b="1" dirty="0">
                <a:solidFill>
                  <a:schemeClr val="tx1"/>
                </a:solidFill>
              </a:rPr>
              <a:t>ΔΙΑΠΡΟΣΩΠΙΚΗ ΕΠΙΚΟΙΝΩΝΙΑ (</a:t>
            </a:r>
            <a:r>
              <a:rPr lang="en-US" sz="2000" b="1" dirty="0">
                <a:solidFill>
                  <a:schemeClr val="tx1"/>
                </a:solidFill>
              </a:rPr>
              <a:t>INTERPERSONAL COMMUNICATION)</a:t>
            </a:r>
          </a:p>
          <a:p>
            <a:pPr marL="342900" indent="-342900" algn="ctr">
              <a:buAutoNum type="arabicPeriod"/>
            </a:pPr>
            <a:r>
              <a:rPr lang="el-GR" sz="2000" b="1" dirty="0">
                <a:solidFill>
                  <a:schemeClr val="tx1"/>
                </a:solidFill>
              </a:rPr>
              <a:t>ΟΜΑΔΙΚΗ ΚΑΙ ΜΑΖΙΚΗ ΕΠΙΚΟΙΝΩΝΙΑ (</a:t>
            </a:r>
            <a:r>
              <a:rPr lang="en-US" sz="2000" b="1" dirty="0">
                <a:solidFill>
                  <a:schemeClr val="tx1"/>
                </a:solidFill>
              </a:rPr>
              <a:t>GROUP-MASS COMMUNICATION)</a:t>
            </a:r>
            <a:endParaRPr lang="el-GR" sz="2000" b="1" dirty="0">
              <a:solidFill>
                <a:schemeClr val="tx1"/>
              </a:solidFill>
            </a:endParaRPr>
          </a:p>
          <a:p>
            <a:pPr marL="342900" indent="-342900" algn="ctr">
              <a:buAutoNum type="arabicPeriod"/>
            </a:pPr>
            <a:r>
              <a:rPr lang="el-GR" sz="2000" b="1" dirty="0">
                <a:solidFill>
                  <a:schemeClr val="tx1"/>
                </a:solidFill>
              </a:rPr>
              <a:t>ΔΙΑΠΟΛΙΤΙΣΜΙΚΗ ΕΠΙΚΟΙΝΩΝΙΑ (</a:t>
            </a:r>
            <a:r>
              <a:rPr lang="en-US" sz="2000" b="1" dirty="0">
                <a:solidFill>
                  <a:schemeClr val="tx1"/>
                </a:solidFill>
              </a:rPr>
              <a:t>INTERCULTURAL COMMUNICATION)</a:t>
            </a:r>
          </a:p>
          <a:p>
            <a:pPr marL="342900" indent="-342900" algn="ctr">
              <a:buAutoNum type="arabicPeriod"/>
            </a:pPr>
            <a:endParaRPr lang="el-GR" sz="2000" b="1" dirty="0">
              <a:solidFill>
                <a:schemeClr val="tx1"/>
              </a:solidFill>
            </a:endParaRPr>
          </a:p>
          <a:p>
            <a:pPr marL="342900" indent="-342900" algn="ctr"/>
            <a:r>
              <a:rPr lang="el-GR" sz="2000" b="1" dirty="0">
                <a:solidFill>
                  <a:schemeClr val="tx1"/>
                </a:solidFill>
              </a:rPr>
              <a:t>(ΣΤΑΜΑΤΗΣ, 2011)</a:t>
            </a:r>
          </a:p>
          <a:p>
            <a:pPr marL="342900" indent="-342900" algn="ctr">
              <a:buAutoNum type="arabicPeriod"/>
            </a:pPr>
            <a:endParaRPr lang="el-GR" sz="2000" b="1" dirty="0"/>
          </a:p>
          <a:p>
            <a:pPr marL="342900" indent="-342900" algn="ctr">
              <a:buAutoNum type="arabicPeriod"/>
            </a:pPr>
            <a:endParaRPr lang="el-GR" dirty="0"/>
          </a:p>
          <a:p>
            <a:pPr marL="342900" indent="-342900" algn="ctr">
              <a:buAutoNum type="arabicPeriod"/>
            </a:pP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r>
              <a:rPr lang="el-GR" dirty="0" err="1">
                <a:solidFill>
                  <a:schemeClr val="tx1"/>
                </a:solidFill>
              </a:rPr>
              <a:t>εντοσ</a:t>
            </a:r>
            <a:r>
              <a:rPr lang="el-GR" dirty="0">
                <a:solidFill>
                  <a:schemeClr val="tx1"/>
                </a:solidFill>
              </a:rPr>
              <a:t> του </a:t>
            </a:r>
            <a:r>
              <a:rPr lang="el-GR" dirty="0" err="1">
                <a:solidFill>
                  <a:schemeClr val="tx1"/>
                </a:solidFill>
              </a:rPr>
              <a:t>σχολικου</a:t>
            </a:r>
            <a:r>
              <a:rPr lang="el-GR" dirty="0">
                <a:solidFill>
                  <a:schemeClr val="tx1"/>
                </a:solidFill>
              </a:rPr>
              <a:t> </a:t>
            </a:r>
            <a:r>
              <a:rPr lang="el-GR" dirty="0" err="1">
                <a:solidFill>
                  <a:schemeClr val="tx1"/>
                </a:solidFill>
              </a:rPr>
              <a:t>οργανισμου</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11" name="10 - Ορθογώνιο"/>
          <p:cNvSpPr/>
          <p:nvPr/>
        </p:nvSpPr>
        <p:spPr>
          <a:xfrm>
            <a:off x="0" y="1357298"/>
            <a:ext cx="9144000" cy="5500702"/>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l-GR" sz="2800" dirty="0">
                <a:solidFill>
                  <a:schemeClr val="tx1"/>
                </a:solidFill>
              </a:rPr>
              <a:t>ΜΟΡΦΕΣ/ΤΥΠΟΙ ΕΠΙΚΟΙΝΩΝΙΑΣ</a:t>
            </a:r>
            <a:endParaRPr lang="el-GR" sz="2800" dirty="0"/>
          </a:p>
          <a:p>
            <a:pPr algn="ctr"/>
            <a:endParaRPr lang="el-GR" dirty="0"/>
          </a:p>
          <a:p>
            <a:pPr algn="ctr"/>
            <a:endParaRPr lang="el-GR" sz="2000" b="1" dirty="0"/>
          </a:p>
          <a:p>
            <a:pPr marL="342900" indent="-342900" algn="ctr">
              <a:buAutoNum type="arabicPeriod"/>
            </a:pPr>
            <a:r>
              <a:rPr lang="el-GR" sz="2000" b="1" dirty="0">
                <a:solidFill>
                  <a:schemeClr val="tx1"/>
                </a:solidFill>
              </a:rPr>
              <a:t>ΕΠΙΚΟΙΝΩΝΙΑΚΟΣ ΜΟΝΟΔΡΟΜΟΣ: </a:t>
            </a:r>
            <a:r>
              <a:rPr lang="el-GR" sz="2000" b="1" dirty="0"/>
              <a:t>ΔΙΝΟΝΤΑΙ ΕΝΤΟΛΕΣ ΚΑΙ ΔΕΝ ΖΗΤΕΙΤΑΙ Η ΓΝΩΜΗ ΤΟΥ ΑΠΟΔΕΚΤΗ ΟΣΟΝ ΑΦΟΡΑ ΤΟ ΠΕΡΙΕΧΟΜΕΝΟ ΤΟΥΣ. ΜΗ ΔΗΜΟΚΡΑΤΙΚΟΣ ΟΡΓΑΝΙΣΜΟΣ. ΟΧΙ ΔΙΕΥΚΡΙΝΙΣΕΙΣ</a:t>
            </a:r>
            <a:r>
              <a:rPr lang="el-GR" sz="2000" b="1" dirty="0">
                <a:latin typeface="Arial"/>
                <a:cs typeface="Arial"/>
              </a:rPr>
              <a:t>→ ΕΝΔΕΧΟΜΕΝΗ ΛΑΘΕΜΕΝΗ ΠΛΗΡΟΦΟΡΗΣΗ, ΠΑΡΕΞΗΓΗΣΕΙΣ, ΠΑΡΕΡΜΗΝΕΙΕΣ, ΔΥΣΦΟΡΙΑ ΥΦΙΣΤΑΜΕΝΟΥ, ΕΛΛΕΙΨΗ ΣΥΝΑΙΣΘΗΜΑΤΟΣ ΣΥΜΜΕΤΟΧΗΣ-ΥΠΕΥΘΥΝΟΤΗΤΑΣ.</a:t>
            </a:r>
          </a:p>
          <a:p>
            <a:pPr marL="342900" indent="-342900" algn="ctr">
              <a:buAutoNum type="arabicPeriod"/>
            </a:pPr>
            <a:endParaRPr lang="el-GR" sz="2000" b="1" dirty="0">
              <a:latin typeface="Arial"/>
              <a:cs typeface="Arial"/>
            </a:endParaRPr>
          </a:p>
          <a:p>
            <a:pPr marL="342900" indent="-342900" algn="ctr">
              <a:buAutoNum type="arabicPeriod"/>
            </a:pPr>
            <a:endParaRPr lang="el-GR" sz="2000" b="1" dirty="0">
              <a:latin typeface="Arial"/>
              <a:cs typeface="Arial"/>
            </a:endParaRPr>
          </a:p>
          <a:p>
            <a:pPr marL="342900" indent="-342900" algn="ctr">
              <a:buAutoNum type="arabicPeriod"/>
            </a:pPr>
            <a:r>
              <a:rPr lang="el-GR" sz="2000" b="1" dirty="0">
                <a:solidFill>
                  <a:schemeClr val="tx1"/>
                </a:solidFill>
                <a:latin typeface="Arial"/>
                <a:cs typeface="Arial"/>
              </a:rPr>
              <a:t>ΑΝΟΙΧΤΗ/ΑΜΦΙΠΛΕΥΡΗ ΕΠΙΚΟΙΝΩΝΙΑ: </a:t>
            </a:r>
            <a:r>
              <a:rPr lang="el-GR" sz="2000" b="1" dirty="0">
                <a:latin typeface="Arial"/>
                <a:cs typeface="Arial"/>
              </a:rPr>
              <a:t>ΣΩΣΤΗ ΠΛΗΡΟΦΟΡΗΣΗ, ΚΑΤΑΝΟΗΣΗ ΤΟΥ ΜΗΝΥΜΑΤΟΣ, ΠΡΟΛΗΨΗ ΛΑΘΟΥΣ, ΕΞΑΛΕΙΨΗ ΔΥΣΦΟΡΙΑΣ, ΔΙΕΥΚΡΙΝΙΣΕΙΣ, ΑΝΑΤΡΟΦΟΔΟΤΗΣΗ.</a:t>
            </a:r>
            <a:endParaRPr lang="el-GR" sz="2000" b="1" dirty="0"/>
          </a:p>
          <a:p>
            <a:pPr marL="342900" indent="-342900" algn="ctr">
              <a:buAutoNum type="arabicPeriod"/>
            </a:pPr>
            <a:endParaRPr lang="el-GR" dirty="0"/>
          </a:p>
          <a:p>
            <a:pPr marL="342900" indent="-342900" algn="ctr">
              <a:buAutoNum type="arabicPeriod"/>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5" name="Ορθογώνιο 4"/>
          <p:cNvSpPr/>
          <p:nvPr/>
        </p:nvSpPr>
        <p:spPr>
          <a:xfrm>
            <a:off x="0" y="1340768"/>
            <a:ext cx="9144000" cy="936104"/>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l-GR" dirty="0"/>
              <a:t>ΤΟ ΑΤΟΜΟ ΥΠΟΧΩΡΕΙ ΥΠΟ ΤΗΝ ΠΙΕΣΗ ΤΗΣ ΕΞΟΥΣΙΑΣ:</a:t>
            </a:r>
          </a:p>
          <a:p>
            <a:pPr algn="ctr"/>
            <a:r>
              <a:rPr lang="el-GR" dirty="0"/>
              <a:t>ΠΕΙΡΑΜΑ ΤΟΥ </a:t>
            </a:r>
            <a:r>
              <a:rPr lang="en-US" dirty="0"/>
              <a:t>MILGRAM </a:t>
            </a:r>
            <a:endParaRPr lang="el-GR" dirty="0"/>
          </a:p>
        </p:txBody>
      </p:sp>
      <p:sp>
        <p:nvSpPr>
          <p:cNvPr id="6" name="Ορθογώνιο 5"/>
          <p:cNvSpPr/>
          <p:nvPr/>
        </p:nvSpPr>
        <p:spPr>
          <a:xfrm>
            <a:off x="0" y="2708920"/>
            <a:ext cx="9144000"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t>ΤΟ ΑΤΟΜΟ ΥΠΟΧΩΡΕΙ ΥΠΟ ΤΗΝ ΠΙΕΣΗ ΤΗΣ ΟΜΑΔΑΣ:</a:t>
            </a:r>
          </a:p>
          <a:p>
            <a:pPr algn="ctr"/>
            <a:r>
              <a:rPr lang="el-GR" dirty="0"/>
              <a:t>ΠΕΙΡΑΜΑ ΤΟΥ </a:t>
            </a:r>
            <a:r>
              <a:rPr lang="en-US" dirty="0"/>
              <a:t>ASCH. </a:t>
            </a:r>
            <a:endParaRPr lang="el-GR" dirty="0"/>
          </a:p>
        </p:txBody>
      </p:sp>
      <p:sp>
        <p:nvSpPr>
          <p:cNvPr id="7" name="Ορθογώνιο 6"/>
          <p:cNvSpPr/>
          <p:nvPr/>
        </p:nvSpPr>
        <p:spPr>
          <a:xfrm>
            <a:off x="0" y="4149080"/>
            <a:ext cx="9144000" cy="93610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a:t>ΤΟ ΑΤΟΜΟ ΣΩΠΑΙΝΕΙ  ΕΝ ΜΕΣΩ ΠΛΗΘΟΥΣ:</a:t>
            </a:r>
          </a:p>
          <a:p>
            <a:pPr algn="ctr"/>
            <a:r>
              <a:rPr lang="el-GR" dirty="0"/>
              <a:t>ΠΕΙΡΑΜΑ ΝΤΑΡΛΕΪ ΚΑΙ ΛΑΤΑΝΕ. </a:t>
            </a:r>
          </a:p>
        </p:txBody>
      </p:sp>
      <p:sp>
        <p:nvSpPr>
          <p:cNvPr id="8" name="Ορθογώνιο 7"/>
          <p:cNvSpPr/>
          <p:nvPr/>
        </p:nvSpPr>
        <p:spPr>
          <a:xfrm>
            <a:off x="0" y="5373216"/>
            <a:ext cx="9144000" cy="13681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sz="3200" dirty="0">
                <a:solidFill>
                  <a:schemeClr val="tx1"/>
                </a:solidFill>
              </a:rPr>
              <a:t>ΤΟ ΑΤΟΜΟ ΥΠΟΧΩΡΕΙ ΚΑΙ ΣΩΠΑΙΝΕΙ. </a:t>
            </a:r>
          </a:p>
        </p:txBody>
      </p:sp>
    </p:spTree>
    <p:extLst>
      <p:ext uri="{BB962C8B-B14F-4D97-AF65-F5344CB8AC3E}">
        <p14:creationId xmlns:p14="http://schemas.microsoft.com/office/powerpoint/2010/main" val="1739360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143008"/>
          </a:xfrm>
        </p:spPr>
        <p:txBody>
          <a:bodyPr>
            <a:normAutofit fontScale="90000"/>
          </a:bodyPr>
          <a:lstStyle/>
          <a:p>
            <a:pPr algn="ctr"/>
            <a:r>
              <a:rPr lang="el-GR" dirty="0" err="1">
                <a:solidFill>
                  <a:schemeClr val="tx1"/>
                </a:solidFill>
              </a:rPr>
              <a:t>αποτελεσματικη</a:t>
            </a:r>
            <a:r>
              <a:rPr lang="el-GR" dirty="0">
                <a:solidFill>
                  <a:schemeClr val="tx1"/>
                </a:solidFill>
              </a:rPr>
              <a:t> </a:t>
            </a:r>
            <a:r>
              <a:rPr lang="el-GR" dirty="0" err="1">
                <a:solidFill>
                  <a:schemeClr val="tx1"/>
                </a:solidFill>
              </a:rPr>
              <a:t>επικοινωνια</a:t>
            </a:r>
            <a:r>
              <a:rPr lang="el-GR" dirty="0">
                <a:solidFill>
                  <a:schemeClr val="tx1"/>
                </a:solidFill>
              </a:rPr>
              <a:t> </a:t>
            </a:r>
            <a:br>
              <a:rPr lang="el-GR" dirty="0">
                <a:solidFill>
                  <a:schemeClr val="tx1"/>
                </a:solidFill>
              </a:rPr>
            </a:br>
            <a:r>
              <a:rPr lang="el-GR" dirty="0" err="1">
                <a:solidFill>
                  <a:schemeClr val="tx1"/>
                </a:solidFill>
              </a:rPr>
              <a:t>εντοσ</a:t>
            </a:r>
            <a:r>
              <a:rPr lang="el-GR" dirty="0">
                <a:solidFill>
                  <a:schemeClr val="tx1"/>
                </a:solidFill>
              </a:rPr>
              <a:t> του </a:t>
            </a:r>
            <a:r>
              <a:rPr lang="el-GR" dirty="0" err="1">
                <a:solidFill>
                  <a:schemeClr val="tx1"/>
                </a:solidFill>
              </a:rPr>
              <a:t>σχολικου</a:t>
            </a:r>
            <a:r>
              <a:rPr lang="el-GR" dirty="0">
                <a:solidFill>
                  <a:schemeClr val="tx1"/>
                </a:solidFill>
              </a:rPr>
              <a:t> </a:t>
            </a:r>
            <a:r>
              <a:rPr lang="el-GR" dirty="0" err="1">
                <a:solidFill>
                  <a:schemeClr val="tx1"/>
                </a:solidFill>
              </a:rPr>
              <a:t>οργανισμου</a:t>
            </a:r>
            <a:endParaRPr lang="el-GR" dirty="0">
              <a:solidFill>
                <a:schemeClr val="tx1"/>
              </a:solidFill>
            </a:endParaRPr>
          </a:p>
        </p:txBody>
      </p:sp>
      <p:sp>
        <p:nvSpPr>
          <p:cNvPr id="3" name="2 - Θέση περιεχομένου"/>
          <p:cNvSpPr>
            <a:spLocks noGrp="1"/>
          </p:cNvSpPr>
          <p:nvPr>
            <p:ph idx="1"/>
          </p:nvPr>
        </p:nvSpPr>
        <p:spPr>
          <a:xfrm>
            <a:off x="0" y="1357298"/>
            <a:ext cx="9144000" cy="5500702"/>
          </a:xfrm>
        </p:spPr>
        <p:txBody>
          <a:bodyPr/>
          <a:lstStyle/>
          <a:p>
            <a:endParaRPr lang="el-GR" dirty="0"/>
          </a:p>
        </p:txBody>
      </p:sp>
      <p:sp>
        <p:nvSpPr>
          <p:cNvPr id="6" name="5 - Έλλειψη"/>
          <p:cNvSpPr/>
          <p:nvPr/>
        </p:nvSpPr>
        <p:spPr>
          <a:xfrm>
            <a:off x="0" y="1428736"/>
            <a:ext cx="9144000" cy="5214974"/>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l-GR" sz="2800" b="1" dirty="0">
                <a:solidFill>
                  <a:schemeClr val="tx1"/>
                </a:solidFill>
              </a:rPr>
              <a:t>ΜΕΣΑ ΕΠΙΚΟΙΝΩΝΙΑΣ</a:t>
            </a:r>
          </a:p>
          <a:p>
            <a:pPr algn="ctr"/>
            <a:endParaRPr lang="el-GR" sz="2800" b="1" dirty="0">
              <a:solidFill>
                <a:schemeClr val="tx1"/>
              </a:solidFill>
            </a:endParaRPr>
          </a:p>
          <a:p>
            <a:pPr algn="ctr"/>
            <a:r>
              <a:rPr lang="el-GR" sz="2000" b="1" dirty="0">
                <a:solidFill>
                  <a:schemeClr val="tx1"/>
                </a:solidFill>
              </a:rPr>
              <a:t>Α. ΤΑ ΜΕΣΑ ΠΡΟΦΟΡΙΚΗΣ ΕΠΙΚΟΙΝΩΝΙΑΣ ΣΤΟΥΣ ΟΡΓΑΝΙΣΜΟΥΣ</a:t>
            </a:r>
            <a:r>
              <a:rPr lang="el-GR" sz="2000" dirty="0"/>
              <a:t>: ΣΥΖΗΤΗΣΗ, ΣΥΝΕΛΕΥΣΕΙΣ, ΣΕΜΙΝΑΡΙΑ ΕΝΗΜΕΡΩΣΗΣ.</a:t>
            </a:r>
          </a:p>
          <a:p>
            <a:pPr algn="ctr"/>
            <a:endParaRPr lang="el-GR" sz="2000" dirty="0"/>
          </a:p>
          <a:p>
            <a:pPr algn="ctr"/>
            <a:r>
              <a:rPr lang="el-GR" sz="2000" b="1" dirty="0">
                <a:solidFill>
                  <a:schemeClr val="tx1"/>
                </a:solidFill>
              </a:rPr>
              <a:t>Β. ΤΑ ΜΕΣΑ ΓΡΑΠΤΗΣ ΕΠΙΚΟΙΝΩΝΙΑΣ ΣΤΟΥΣ ΟΡΓΑΝΙΣΜΟΥΣ: </a:t>
            </a:r>
            <a:r>
              <a:rPr lang="el-GR" sz="2000" dirty="0"/>
              <a:t>ΕΓΓΡΑΦΕΣ ΑΝΑΚΟΙΝΩΣΕΙΣ, ΕΓΚΥΚΛΙΟΙ, ΕΝΗΜΕΡΩΤΙΚΑ ΕΝΤΥΠΑ.</a:t>
            </a:r>
          </a:p>
          <a:p>
            <a:pPr algn="ctr"/>
            <a:endParaRPr lang="el-GR" sz="2000" dirty="0"/>
          </a:p>
          <a:p>
            <a:pPr algn="ctr"/>
            <a:r>
              <a:rPr lang="el-GR" sz="2000" dirty="0">
                <a:solidFill>
                  <a:schemeClr val="tx1"/>
                </a:solidFill>
              </a:rPr>
              <a:t>!!! ΑΤΥΠΗ ΕΠΙΚΟΙΝΩΝΙΑ: </a:t>
            </a:r>
            <a:r>
              <a:rPr lang="el-GR" sz="2000" dirty="0"/>
              <a:t>ΔΕΝ ΠΡΑΓΜΑΤΟΠΟΙΕΙΤΑΙ ΜΕ ΒΑΣΗ ΕΠΙΣΗΜΟΥΣ ΚΑΝΟΝΕΣ, ΑΛΛΑ ΑΠΟΤΕΛΕΙ ΤΟ ΑΣΧΕΔΙΑΣΤΟ ΠΡΟΪΟΝ ΤΩΝ ΣΥΝΑΝΤΗΣΕΩΝ ΣΤΟΝ ΧΩΡΟ ΕΡΓΑΣΙΑΣ.</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643074"/>
          </a:xfrm>
        </p:spPr>
        <p:txBody>
          <a:bodyPr>
            <a:normAutofit fontScale="90000"/>
          </a:bodyPr>
          <a:lstStyle/>
          <a:p>
            <a:pPr algn="ctr"/>
            <a:r>
              <a:rPr lang="el-GR" b="1" dirty="0">
                <a:solidFill>
                  <a:schemeClr val="tx1"/>
                </a:solidFill>
              </a:rPr>
              <a:t>ΠΟΙΟΤΗΤΑ ΚΑΙ ΕΠΙΚΟΙΝΩΝΙΑ</a:t>
            </a:r>
            <a:br>
              <a:rPr lang="el-GR" b="1" dirty="0">
                <a:solidFill>
                  <a:schemeClr val="tx1"/>
                </a:solidFill>
              </a:rPr>
            </a:br>
            <a:r>
              <a:rPr lang="el-GR" b="1" dirty="0">
                <a:solidFill>
                  <a:schemeClr val="tx1"/>
                </a:solidFill>
              </a:rPr>
              <a:t>ΕΝΤΟΣ ΤΟΥ ΣΧΟΛΙΚΟΥ ΟΡΓΑΝΙΣΜΟΥ:</a:t>
            </a:r>
            <a:br>
              <a:rPr lang="el-GR" dirty="0">
                <a:solidFill>
                  <a:schemeClr val="tx1"/>
                </a:solidFill>
              </a:rPr>
            </a:br>
            <a:r>
              <a:rPr lang="el-GR" sz="3100" dirty="0">
                <a:solidFill>
                  <a:schemeClr val="tx1"/>
                </a:solidFill>
              </a:rPr>
              <a:t>ΕΠΙΚΟΙΝΩΝΙΑΚΕΣ ΔΕΞΙΟΤΗΤΕΣ ΑΤΟΜΩΝ </a:t>
            </a: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928802"/>
            <a:ext cx="9144000" cy="492919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sz="2800" b="1" dirty="0"/>
              <a:t>ΤΑ ΑΤΟΜΑ ΜΕ ΕΠΙΚΟΙΝΩΝΙΑΚΕΣ ΔΕΞΙΟΤΗΤΕΣ ΕΧΟΥΝ ΤΙΣ ΠΑΡΑΚΑΤΩ ΑΡΕΤΕΣ:</a:t>
            </a:r>
          </a:p>
          <a:p>
            <a:pPr algn="ctr"/>
            <a:endParaRPr lang="el-GR" sz="2800" b="1" dirty="0"/>
          </a:p>
          <a:p>
            <a:pPr marL="342900" indent="-342900" algn="ctr">
              <a:buAutoNum type="arabicPeriod"/>
            </a:pPr>
            <a:r>
              <a:rPr lang="el-GR" sz="2000" dirty="0"/>
              <a:t>ΝΑ ΠΑΡΟΥΣΙΑΖΟΥΝ ΜΕ ΣΑΦΗΝΕΙΑ ΓΕΓΟΝΟΤΑ, ΙΔΕΕΣ, ΣΥΝΑΙΣΘΗΜΑΤΑ ΣΕ ΑΛΛΟΥΣ.</a:t>
            </a:r>
          </a:p>
          <a:p>
            <a:pPr marL="342900" indent="-342900" algn="ctr">
              <a:buAutoNum type="arabicPeriod"/>
            </a:pPr>
            <a:r>
              <a:rPr lang="el-GR" sz="2000" dirty="0"/>
              <a:t>ΝΑ ΑΚΟΥΝ ΜΕ ΠΡΟΣΟΧΗ ΚΑΙ ΝΑ ΚΑΤΑΝΟΟΥΝ ΑΥΤΟ ΠΟΥ ΟΙ ΑΛΛΟΙ ΛΕΝΕ.</a:t>
            </a:r>
          </a:p>
          <a:p>
            <a:pPr marL="342900" indent="-342900" algn="ctr">
              <a:buAutoNum type="arabicPeriod"/>
            </a:pPr>
            <a:r>
              <a:rPr lang="el-GR" sz="2000" dirty="0"/>
              <a:t>ΝΑ ΚΑΝΟΥΝ ΕΡΩΤΗΣΕΙΣ ΓΙΑ ΝΑ ΣΥΓΚΕΝΤΡΩΝΟΥΝ ΧΡΗΣΙΜΕΣ ΠΛΗΡΟΦΟΡΙΕΣ.</a:t>
            </a:r>
          </a:p>
          <a:p>
            <a:pPr marL="342900" indent="-342900" algn="ctr">
              <a:buAutoNum type="arabicPeriod"/>
            </a:pPr>
            <a:r>
              <a:rPr lang="el-GR" sz="2000" dirty="0"/>
              <a:t>ΝΑ ΚΑΤΑΝΟΟΥΝ ΤΑ ΣΥΝΑΙΣΘΗΜΑΤΑ ΤΩΝ ΑΛΛΩΝ.</a:t>
            </a:r>
          </a:p>
          <a:p>
            <a:pPr marL="342900" indent="-342900" algn="ctr">
              <a:buAutoNum type="arabicPeriod"/>
            </a:pPr>
            <a:r>
              <a:rPr lang="el-GR" sz="2000" dirty="0"/>
              <a:t>ΝΑ ΠΑΡΕΧΟΥΝ ΑΝΑΤΡΟΦΟΔΟΤΗΣΗ.</a:t>
            </a:r>
          </a:p>
          <a:p>
            <a:pPr marL="342900" indent="-342900" algn="ctr">
              <a:buAutoNum type="arabicPeriod"/>
            </a:pPr>
            <a:r>
              <a:rPr lang="el-GR" sz="2000" dirty="0"/>
              <a:t>ΝΑ ΔΙΑΧΩΡΙΖΟΥΝ ΤΑ ΓΕΓΟΝΟΤΑ ΑΠΟ ΤΙΣ ΓΝΩΜΕΣ ΚΑΙ ΤΙΣ ΥΠΟΘΕΣΕΙΣ.</a:t>
            </a:r>
          </a:p>
          <a:p>
            <a:pPr marL="342900" indent="-342900" algn="ctr">
              <a:buAutoNum type="arabicPeriod"/>
            </a:pPr>
            <a:r>
              <a:rPr lang="el-GR" sz="2000" dirty="0"/>
              <a:t>ΝΑ ΧΕΙΡΙΖΟΝΤΑΙ ΜΕ ΣΑΦΗΝΕΙΑ ΤΟΝ ΓΡΑΠΤΟ ΚΑΙ ΠΡΟΦΟΡΙΚΟ ΛΟΓΟ.</a:t>
            </a:r>
          </a:p>
          <a:p>
            <a:pPr marL="342900" indent="-342900" algn="ctr"/>
            <a:r>
              <a:rPr lang="el-GR" dirty="0"/>
              <a:t>(</a:t>
            </a:r>
            <a:r>
              <a:rPr lang="el-GR" dirty="0" err="1"/>
              <a:t>Ζαβλανός</a:t>
            </a:r>
            <a:r>
              <a:rPr lang="el-GR" dirty="0"/>
              <a:t>, 2003)</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214446"/>
          </a:xfrm>
        </p:spPr>
        <p:txBody>
          <a:bodyPr>
            <a:normAutofit fontScale="90000"/>
          </a:bodyPr>
          <a:lstStyle/>
          <a:p>
            <a:pPr algn="ctr"/>
            <a:r>
              <a:rPr lang="el-GR" b="1" dirty="0">
                <a:solidFill>
                  <a:schemeClr val="tx1"/>
                </a:solidFill>
              </a:rPr>
              <a:t>ΠΟΙΟΤΗΤΑ στην ΕΠΙΚΟΙΝΩΝΙΑ</a:t>
            </a:r>
            <a:br>
              <a:rPr lang="el-GR" b="1" dirty="0">
                <a:solidFill>
                  <a:schemeClr val="tx1"/>
                </a:solidFill>
              </a:rPr>
            </a:br>
            <a:r>
              <a:rPr lang="el-GR" b="1" dirty="0">
                <a:solidFill>
                  <a:schemeClr val="tx1"/>
                </a:solidFill>
              </a:rPr>
              <a:t>ΕΝΤΟΣ </a:t>
            </a:r>
            <a:r>
              <a:rPr lang="el-GR" b="1" dirty="0" err="1">
                <a:solidFill>
                  <a:schemeClr val="tx1"/>
                </a:solidFill>
              </a:rPr>
              <a:t>τησ</a:t>
            </a:r>
            <a:r>
              <a:rPr lang="el-GR" b="1" dirty="0">
                <a:solidFill>
                  <a:schemeClr val="tx1"/>
                </a:solidFill>
              </a:rPr>
              <a:t> </a:t>
            </a:r>
            <a:r>
              <a:rPr lang="el-GR" b="1" dirty="0" err="1">
                <a:solidFill>
                  <a:schemeClr val="tx1"/>
                </a:solidFill>
              </a:rPr>
              <a:t>σχολικησ</a:t>
            </a:r>
            <a:r>
              <a:rPr lang="el-GR" b="1" dirty="0">
                <a:solidFill>
                  <a:schemeClr val="tx1"/>
                </a:solidFill>
              </a:rPr>
              <a:t> </a:t>
            </a:r>
            <a:r>
              <a:rPr lang="el-GR" b="1" dirty="0" err="1">
                <a:solidFill>
                  <a:schemeClr val="tx1"/>
                </a:solidFill>
              </a:rPr>
              <a:t>ταξησ</a:t>
            </a:r>
            <a:r>
              <a:rPr lang="el-GR" b="1" dirty="0">
                <a:solidFill>
                  <a:schemeClr val="tx1"/>
                </a:solidFill>
              </a:rPr>
              <a:t>:</a:t>
            </a:r>
            <a:br>
              <a:rPr lang="el-GR" dirty="0">
                <a:solidFill>
                  <a:schemeClr val="tx1"/>
                </a:solidFill>
              </a:rPr>
            </a:br>
            <a:r>
              <a:rPr lang="el-GR" sz="3100" dirty="0" err="1">
                <a:solidFill>
                  <a:schemeClr val="tx1"/>
                </a:solidFill>
              </a:rPr>
              <a:t>ενεργοσ</a:t>
            </a:r>
            <a:r>
              <a:rPr lang="el-GR" sz="3100" dirty="0">
                <a:solidFill>
                  <a:schemeClr val="tx1"/>
                </a:solidFill>
              </a:rPr>
              <a:t> </a:t>
            </a:r>
            <a:r>
              <a:rPr lang="el-GR" sz="3100" dirty="0" err="1">
                <a:solidFill>
                  <a:schemeClr val="tx1"/>
                </a:solidFill>
              </a:rPr>
              <a:t>ακροαση</a:t>
            </a:r>
            <a:endParaRPr lang="el-GR" sz="31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571612"/>
            <a:ext cx="9144000" cy="52863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sz="2800" b="1" dirty="0"/>
              <a:t>Η ακρόαση είναι επίπονη διαδικασία και χρειάζεται προσοχή, προσπάθεια, ικανότητα και ενεργητική συμμετοχή. Συγκεκριμένα:</a:t>
            </a:r>
          </a:p>
          <a:p>
            <a:pPr algn="ctr"/>
            <a:endParaRPr lang="el-GR" sz="2800" b="1" dirty="0"/>
          </a:p>
          <a:p>
            <a:pPr marL="342900" indent="-342900" algn="ctr">
              <a:buAutoNum type="arabicPeriod"/>
            </a:pPr>
            <a:r>
              <a:rPr lang="el-GR" sz="2000" dirty="0"/>
              <a:t>Η ΚΑΛΗ ΑΚΡΟΑΣΗ ΑΠΟΤΕΛΕΙ ΜΕΡΟΣ ΤΗΣ ΣΧΕΣΗΣ ΕΜΠΙΣΤΟΣΥΝΗΣ ΜΕΤΑΞΥ ΕΚΠΑΙΔΕΥΤΙΚΟΥ ΚΑΙ ΜΑΘΗΤΗ.</a:t>
            </a:r>
          </a:p>
          <a:p>
            <a:pPr marL="342900" indent="-342900" algn="ctr">
              <a:buAutoNum type="arabicPeriod"/>
            </a:pPr>
            <a:r>
              <a:rPr lang="el-GR" sz="2000" dirty="0"/>
              <a:t>Ο ΕΚΠΑΙΔΕΥΤΙΚΟΣ ΠΡΕΠΕΙ ΝΑ ΒΡΙΣΚΕΤΑΙ ΚΟΝΤΑ ΣΤΟΝ ΜΑΘΗΤΗ.</a:t>
            </a:r>
          </a:p>
          <a:p>
            <a:pPr marL="342900" indent="-342900" algn="ctr">
              <a:buAutoNum type="arabicPeriod"/>
            </a:pPr>
            <a:r>
              <a:rPr lang="el-GR" sz="2000" dirty="0"/>
              <a:t>Ο ΕΚΠΑΙΔΕΥΤΙΚΟΣ ΠΡΕΠΕΙ ΝΑ ΕΠΙΒΕΒΑΙΩΝΕΙ ΤΟΝ ΜΑΘΗΤΗ ΟΤΙ ΤΟΝ ΑΚΟΥΕΙ ΚΑΙ ΟΤΙ ΚΑΤΑΛΑΒΑΙΝΕΙ ΑΥΤΑ ΠΟΥ ΤΟΥ ΛΕΕΙ.</a:t>
            </a:r>
          </a:p>
          <a:p>
            <a:pPr marL="342900" indent="-342900" algn="ctr">
              <a:buAutoNum type="arabicPeriod"/>
            </a:pPr>
            <a:r>
              <a:rPr lang="el-GR" sz="2000" dirty="0"/>
              <a:t>ΜΕ ΤΗΝ ΚΑΛΗ ΑΚΡΟΑΣΗ Ο ΜΑΘΗΤΗΣ ΣΥΝΕΧΙΖΕΙ ΝΑ ΜΟΙΡΑΖΕΤΑΙ ΜΕ ΤΟΝ ΔΑΣΚΑΛΟ ΤΑ ΣΥΝΑΙΣΘΗΜΑΤΑ ΤΟΥ.</a:t>
            </a:r>
          </a:p>
          <a:p>
            <a:pPr marL="342900" indent="-342900" algn="ctr">
              <a:buAutoNum type="arabicPeriod"/>
            </a:pPr>
            <a:r>
              <a:rPr lang="el-GR" sz="2000" dirty="0"/>
              <a:t>Η ΚΑΛΗ ΑΚΡΟΑΣΗ ΔΕΙΧΝΕΙ ΟΤΙ Ο ΕΚΠΑΙΔΕΥΤΙΚΟΣ ΕΝΔΙΑΦΕΡΕΤΑΙ ΓΙΑ ΤΑ ΣΥΝΑΙΣΘΗΜΑΤΑ ΤΩΝ ΑΛΛΩΝ.</a:t>
            </a:r>
          </a:p>
          <a:p>
            <a:pPr marL="342900" indent="-342900" algn="ctr">
              <a:buAutoNum type="arabicPeriod"/>
            </a:pPr>
            <a:r>
              <a:rPr lang="el-GR" sz="2000" dirty="0"/>
              <a:t>Η ΕΥΑΙΣΘΗΤΟΠΟΙΗΣΗ ΣΤΗΝ ΚΑΛΗ ΑΚΡΟΑΣΗ ΤΗΣ ΛΕΚΤΙΚΗΣ ΚΑΙ ΜΗ ΛΕΚΤΙΚΗΣ ΕΠΙΚΟΙΝΩΝΙΑΣ ΤΩΝ ΜΗΝΥΜΑΤΩΝ ΑΠΟΤΕΛΕΙ ΣΗΜΑΝΤΙΚΟ ΒΗΜΑ. </a:t>
            </a:r>
          </a:p>
          <a:p>
            <a:pPr marL="342900" indent="-342900" algn="ctr"/>
            <a:r>
              <a:rPr lang="el-GR" dirty="0"/>
              <a:t>(</a:t>
            </a:r>
            <a:r>
              <a:rPr lang="el-GR" dirty="0" err="1"/>
              <a:t>Ζαβλανός</a:t>
            </a:r>
            <a:r>
              <a:rPr lang="el-GR" dirty="0"/>
              <a:t>, 2003)</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214446"/>
          </a:xfrm>
        </p:spPr>
        <p:txBody>
          <a:bodyPr>
            <a:normAutofit fontScale="90000"/>
          </a:bodyPr>
          <a:lstStyle/>
          <a:p>
            <a:pPr algn="ctr"/>
            <a:r>
              <a:rPr lang="el-GR" b="1" dirty="0">
                <a:solidFill>
                  <a:schemeClr val="tx1"/>
                </a:solidFill>
              </a:rPr>
              <a:t>ΠΟΙΟΤΗΤΑ στην ΕΠΙΚΟΙΝΩΝΙΑ</a:t>
            </a:r>
            <a:br>
              <a:rPr lang="el-GR" b="1" dirty="0">
                <a:solidFill>
                  <a:schemeClr val="tx1"/>
                </a:solidFill>
              </a:rPr>
            </a:br>
            <a:r>
              <a:rPr lang="el-GR" b="1" dirty="0">
                <a:solidFill>
                  <a:schemeClr val="tx1"/>
                </a:solidFill>
              </a:rPr>
              <a:t>ΕΝΤΟΣ </a:t>
            </a:r>
            <a:r>
              <a:rPr lang="el-GR" b="1" dirty="0" err="1">
                <a:solidFill>
                  <a:schemeClr val="tx1"/>
                </a:solidFill>
              </a:rPr>
              <a:t>τησ</a:t>
            </a:r>
            <a:r>
              <a:rPr lang="el-GR" b="1" dirty="0">
                <a:solidFill>
                  <a:schemeClr val="tx1"/>
                </a:solidFill>
              </a:rPr>
              <a:t> </a:t>
            </a:r>
            <a:r>
              <a:rPr lang="el-GR" b="1" dirty="0" err="1">
                <a:solidFill>
                  <a:schemeClr val="tx1"/>
                </a:solidFill>
              </a:rPr>
              <a:t>σχολικησ</a:t>
            </a:r>
            <a:r>
              <a:rPr lang="el-GR" b="1" dirty="0">
                <a:solidFill>
                  <a:schemeClr val="tx1"/>
                </a:solidFill>
              </a:rPr>
              <a:t> </a:t>
            </a:r>
            <a:r>
              <a:rPr lang="el-GR" b="1" dirty="0" err="1">
                <a:solidFill>
                  <a:schemeClr val="tx1"/>
                </a:solidFill>
              </a:rPr>
              <a:t>ταξησ</a:t>
            </a:r>
            <a:r>
              <a:rPr lang="el-GR" b="1" dirty="0">
                <a:solidFill>
                  <a:schemeClr val="tx1"/>
                </a:solidFill>
              </a:rPr>
              <a:t>:</a:t>
            </a:r>
            <a:br>
              <a:rPr lang="el-GR" dirty="0">
                <a:solidFill>
                  <a:schemeClr val="tx1"/>
                </a:solidFill>
              </a:rPr>
            </a:br>
            <a:r>
              <a:rPr lang="el-GR" sz="3100" dirty="0">
                <a:solidFill>
                  <a:schemeClr val="tx1"/>
                </a:solidFill>
              </a:rPr>
              <a:t>ΑΠΟΤΕΛΕΣΜΑΤΙΚΗ </a:t>
            </a:r>
            <a:r>
              <a:rPr lang="el-GR" sz="3100" dirty="0" err="1">
                <a:solidFill>
                  <a:schemeClr val="tx1"/>
                </a:solidFill>
              </a:rPr>
              <a:t>ακροαση</a:t>
            </a:r>
            <a:endParaRPr lang="el-GR" sz="31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571612"/>
            <a:ext cx="9144000" cy="52863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sz="2800" b="1" dirty="0"/>
              <a:t>ΓΙΑ ΝΑ ΕΙΝΑΙ Η ΑΚΡΟΑΣΗ ΑΠΟΤΕΛΕΣΜΑΤΙΚΗ ΧΡΕΙΑΖΕΤΑΙ Ο ΕΚΠΑΙΔΕΥΤΙΚΟΣ ΝΑ:</a:t>
            </a:r>
          </a:p>
          <a:p>
            <a:pPr algn="ctr"/>
            <a:endParaRPr lang="el-GR" sz="2800" b="1" dirty="0"/>
          </a:p>
          <a:p>
            <a:pPr marL="342900" indent="-342900" algn="ctr">
              <a:buAutoNum type="arabicPeriod"/>
            </a:pPr>
            <a:r>
              <a:rPr lang="el-GR" sz="2000" dirty="0"/>
              <a:t>ΕΜΠΙΣΤΕΥΕΤΑΙ ΤΙΣ ΙΚΑΝΟΤΗΤΕΣ ΤΟΥ ΜΑΘΗΤΗ.</a:t>
            </a:r>
          </a:p>
          <a:p>
            <a:pPr marL="342900" indent="-342900" algn="ctr">
              <a:buAutoNum type="arabicPeriod"/>
            </a:pPr>
            <a:r>
              <a:rPr lang="el-GR" sz="2000" dirty="0"/>
              <a:t>ΔΕΧΕΤΑΙ ΤΑ ΣΥΝΑΙΣΘΗΜΑΤΑ ΤΟΥ ΜΑΘΗΤΗ ΓΙΑ ΤΟ ΜΑΘΗΜΑ.</a:t>
            </a:r>
          </a:p>
          <a:p>
            <a:pPr marL="342900" indent="-342900" algn="ctr">
              <a:buAutoNum type="arabicPeriod"/>
            </a:pPr>
            <a:r>
              <a:rPr lang="el-GR" sz="2000" dirty="0"/>
              <a:t>ΓΝΩΡΙΖΕΙ ΟΤΙ ΤΑ ΣΥΝΑΙΣΘΗΜΑΤΑ ΕΙΝΑΙ ΠΑΡΟΔΙΚΑ.</a:t>
            </a:r>
          </a:p>
          <a:p>
            <a:pPr marL="342900" indent="-342900" algn="ctr">
              <a:buAutoNum type="arabicPeriod"/>
            </a:pPr>
            <a:r>
              <a:rPr lang="el-GR" sz="2000" dirty="0"/>
              <a:t>ΣΥΜΜΕΡΙΖΕΤΑΙ ΑΠΟΛΥΤΑ ΤΑ ΣΥΝΑΙΣΘΗΜΑΤΑ ΤΩΝ ΜΑΘΗΤΩΝ.</a:t>
            </a:r>
          </a:p>
          <a:p>
            <a:pPr marL="342900" indent="-342900" algn="ctr">
              <a:buAutoNum type="arabicPeriod"/>
            </a:pPr>
            <a:r>
              <a:rPr lang="el-GR" sz="2000" dirty="0"/>
              <a:t>ΔΙΑΘΕΤΕΙ ΧΡΟΝΟ ΚΑΙ ΝΑ ΘΕΛΕΙ ΝΑ ΑΣΧΟΛΗΘΕΙ ΜΕ ΤΑ ΠΡΟΒΛΗΜΑΤΑ ΤΩΝ ΜΑΘΗΤΩΝ</a:t>
            </a:r>
          </a:p>
          <a:p>
            <a:pPr marL="342900" indent="-342900" algn="ctr">
              <a:buAutoNum type="arabicPeriod"/>
            </a:pPr>
            <a:r>
              <a:rPr lang="el-GR" sz="2000" dirty="0"/>
              <a:t>ΓΝΩΡΙΖΕΙ ΟΤΙ Η ΕΝΕΡΓΟΣ ΑΚΡΟΑΣΗ ΣΥΝΤΕΛΕΙ ΣΤΟ ΝΑ ΠΡΟΧΩΡΗΣΕΙ ΒΑΘΥΤΕΡΑ Η ΚΑΤΑΝΟΗΣΗ ΤΟΥ ΜΑΘΗΤΗ.</a:t>
            </a:r>
          </a:p>
          <a:p>
            <a:pPr marL="342900" indent="-342900" algn="ctr">
              <a:buAutoNum type="arabicPeriod"/>
            </a:pPr>
            <a:r>
              <a:rPr lang="el-GR" sz="2000" dirty="0"/>
              <a:t>ΣΕΒΕΤΑΙ ΤΗΝ ΙΔΙΩΤΙΚΗ ΖΩΗ ΤΟΥ ΜΑΘΗΤΗ.</a:t>
            </a:r>
          </a:p>
          <a:p>
            <a:pPr marL="342900" indent="-342900" algn="ctr"/>
            <a:endParaRPr lang="el-GR" dirty="0"/>
          </a:p>
          <a:p>
            <a:pPr marL="342900" indent="-342900" algn="ctr"/>
            <a:r>
              <a:rPr lang="el-GR" dirty="0"/>
              <a:t>(</a:t>
            </a:r>
            <a:r>
              <a:rPr lang="el-GR" dirty="0" err="1"/>
              <a:t>Ζαβλανός</a:t>
            </a:r>
            <a:r>
              <a:rPr lang="el-GR" dirty="0"/>
              <a:t>, 2003)</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214446"/>
          </a:xfrm>
        </p:spPr>
        <p:txBody>
          <a:bodyPr>
            <a:normAutofit fontScale="90000"/>
          </a:bodyPr>
          <a:lstStyle/>
          <a:p>
            <a:pPr algn="ctr"/>
            <a:r>
              <a:rPr lang="el-GR" b="1" dirty="0">
                <a:solidFill>
                  <a:schemeClr val="tx1"/>
                </a:solidFill>
              </a:rPr>
              <a:t>ΠΟΙΟΤΗΤΑ στην ΕΠΙΚΟΙΝΩΝΙΑ</a:t>
            </a:r>
            <a:br>
              <a:rPr lang="el-GR" b="1" dirty="0">
                <a:solidFill>
                  <a:schemeClr val="tx1"/>
                </a:solidFill>
              </a:rPr>
            </a:br>
            <a:r>
              <a:rPr lang="el-GR" b="1" dirty="0">
                <a:solidFill>
                  <a:schemeClr val="tx1"/>
                </a:solidFill>
              </a:rPr>
              <a:t>ΕΝΤΟΣ </a:t>
            </a:r>
            <a:r>
              <a:rPr lang="el-GR" b="1" dirty="0" err="1">
                <a:solidFill>
                  <a:schemeClr val="tx1"/>
                </a:solidFill>
              </a:rPr>
              <a:t>τησ</a:t>
            </a:r>
            <a:r>
              <a:rPr lang="el-GR" b="1" dirty="0">
                <a:solidFill>
                  <a:schemeClr val="tx1"/>
                </a:solidFill>
              </a:rPr>
              <a:t> </a:t>
            </a:r>
            <a:r>
              <a:rPr lang="el-GR" b="1" dirty="0" err="1">
                <a:solidFill>
                  <a:schemeClr val="tx1"/>
                </a:solidFill>
              </a:rPr>
              <a:t>σχολικησ</a:t>
            </a:r>
            <a:r>
              <a:rPr lang="el-GR" b="1" dirty="0">
                <a:solidFill>
                  <a:schemeClr val="tx1"/>
                </a:solidFill>
              </a:rPr>
              <a:t> </a:t>
            </a:r>
            <a:r>
              <a:rPr lang="el-GR" b="1" dirty="0" err="1">
                <a:solidFill>
                  <a:schemeClr val="tx1"/>
                </a:solidFill>
              </a:rPr>
              <a:t>ταξησ</a:t>
            </a:r>
            <a:r>
              <a:rPr lang="el-GR" b="1" dirty="0">
                <a:solidFill>
                  <a:schemeClr val="tx1"/>
                </a:solidFill>
              </a:rPr>
              <a:t>:</a:t>
            </a:r>
            <a:br>
              <a:rPr lang="el-GR" dirty="0">
                <a:solidFill>
                  <a:schemeClr val="tx1"/>
                </a:solidFill>
              </a:rPr>
            </a:br>
            <a:r>
              <a:rPr lang="el-GR" sz="3100" dirty="0">
                <a:solidFill>
                  <a:schemeClr val="tx1"/>
                </a:solidFill>
              </a:rPr>
              <a:t>ΜΗ ΛΕΚΤΙΚΗ ΕΠΙΚΟΙΝΩΝΙΑ</a:t>
            </a: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571612"/>
            <a:ext cx="9144000" cy="52863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sz="2400" b="1" dirty="0"/>
              <a:t>Η ΜΗ ΛΕΚΤΙΚΗ ΕΠΙΚΟΙΝΩΝΙΑ ΕΙΝΑΙ Η ΧΡΗΣΙΜΟΠΟΙΗΣΗ ΕΚΦΡΑΣΕΩΝ ΠΡΟΣΩΠΟΥ, ΚΙΝΗΣΕΩΝ, ΒΛΕΜΜΑΤΟΣ ΠΟΥ ΜΕΤΑΦΕΡΟΥΝ ΜΗΝΥΜΑΤΑ.</a:t>
            </a:r>
          </a:p>
          <a:p>
            <a:pPr algn="ctr"/>
            <a:endParaRPr lang="el-GR" sz="2400" b="1" dirty="0"/>
          </a:p>
          <a:p>
            <a:pPr algn="ctr"/>
            <a:r>
              <a:rPr lang="el-GR" sz="2400" b="1" dirty="0">
                <a:solidFill>
                  <a:srgbClr val="7030A0"/>
                </a:solidFill>
              </a:rPr>
              <a:t>!</a:t>
            </a:r>
            <a:r>
              <a:rPr lang="el-GR" sz="2400" b="1" dirty="0"/>
              <a:t> Η ΜΗ ΛΕΚΤΙΚΗ ΕΠΙΚΟΙΝΩΝΙΑ ΕΙΝΑΙ </a:t>
            </a:r>
            <a:r>
              <a:rPr lang="el-GR" sz="2800" b="1" dirty="0"/>
              <a:t>ΣΥΝΕΧΗΣ</a:t>
            </a:r>
            <a:r>
              <a:rPr lang="el-GR" sz="2400" b="1" dirty="0"/>
              <a:t>.</a:t>
            </a:r>
          </a:p>
          <a:p>
            <a:pPr algn="ctr"/>
            <a:endParaRPr lang="el-GR" sz="2400" b="1" dirty="0"/>
          </a:p>
          <a:p>
            <a:pPr algn="ctr"/>
            <a:r>
              <a:rPr lang="el-GR" sz="2400" b="1" dirty="0">
                <a:solidFill>
                  <a:srgbClr val="7030A0"/>
                </a:solidFill>
              </a:rPr>
              <a:t>!! </a:t>
            </a:r>
            <a:r>
              <a:rPr lang="el-GR" sz="2400" b="1" dirty="0"/>
              <a:t>Η ΜΗ ΛΕΚΤΙΚΗ ΕΠΙΚΟΙΝΩΝΙΑ ΔΕΙΧΝΕΙ ΣΥΧΝΑ ΤΗ ΣΥΝΑΙΣΘΗΜΑΤΙΚΗ ΚΑΤΑΣΤΑΣΗ ΤΟΥ ΑΤΟΜΟΥ.</a:t>
            </a:r>
          </a:p>
          <a:p>
            <a:pPr algn="ctr"/>
            <a:endParaRPr lang="el-GR" sz="2400" b="1" dirty="0"/>
          </a:p>
          <a:p>
            <a:pPr algn="ctr"/>
            <a:r>
              <a:rPr lang="el-GR" sz="2400" b="1" dirty="0">
                <a:solidFill>
                  <a:srgbClr val="7030A0"/>
                </a:solidFill>
              </a:rPr>
              <a:t>!!!</a:t>
            </a:r>
            <a:r>
              <a:rPr lang="el-GR" sz="2400" b="1" dirty="0"/>
              <a:t> ΤΑ ΜΗΝΥΜΑΤΑ ΤΗΣ ΜΗ ΛΕΚΤΙΚΗΣ ΕΠΙΚΟΙΝΩΝΙΑΣ ΚΑΘΟΡΙΖΟΥΝ ΤΗΝ ΠΟΛΙΤΙΣΜΙΚΗ ΚΑΤΑΣΤΑΣΗ…</a:t>
            </a:r>
            <a:r>
              <a:rPr lang="en-US" sz="2400" b="1" dirty="0"/>
              <a:t> </a:t>
            </a:r>
            <a:endParaRPr lang="el-GR" sz="2400" b="1" dirty="0"/>
          </a:p>
          <a:p>
            <a:pPr algn="ctr"/>
            <a:endParaRPr lang="el-GR" sz="28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214446"/>
          </a:xfrm>
        </p:spPr>
        <p:txBody>
          <a:bodyPr>
            <a:normAutofit fontScale="90000"/>
          </a:bodyPr>
          <a:lstStyle/>
          <a:p>
            <a:pPr algn="ctr"/>
            <a:r>
              <a:rPr lang="el-GR" b="1" dirty="0">
                <a:solidFill>
                  <a:schemeClr val="tx1"/>
                </a:solidFill>
              </a:rPr>
              <a:t>ΠΟΙΟΤΗΤΑ στην ΕΠΙΚΟΙΝΩΝΙΑ</a:t>
            </a:r>
            <a:br>
              <a:rPr lang="el-GR" b="1" dirty="0">
                <a:solidFill>
                  <a:schemeClr val="tx1"/>
                </a:solidFill>
              </a:rPr>
            </a:br>
            <a:r>
              <a:rPr lang="el-GR" b="1" dirty="0">
                <a:solidFill>
                  <a:schemeClr val="tx1"/>
                </a:solidFill>
              </a:rPr>
              <a:t>ΕΝΤΟΣ </a:t>
            </a:r>
            <a:r>
              <a:rPr lang="el-GR" b="1" dirty="0" err="1">
                <a:solidFill>
                  <a:schemeClr val="tx1"/>
                </a:solidFill>
              </a:rPr>
              <a:t>τησ</a:t>
            </a:r>
            <a:r>
              <a:rPr lang="el-GR" b="1" dirty="0">
                <a:solidFill>
                  <a:schemeClr val="tx1"/>
                </a:solidFill>
              </a:rPr>
              <a:t> </a:t>
            </a:r>
            <a:r>
              <a:rPr lang="el-GR" b="1" dirty="0" err="1">
                <a:solidFill>
                  <a:schemeClr val="tx1"/>
                </a:solidFill>
              </a:rPr>
              <a:t>σχολικησ</a:t>
            </a:r>
            <a:r>
              <a:rPr lang="el-GR" b="1" dirty="0">
                <a:solidFill>
                  <a:schemeClr val="tx1"/>
                </a:solidFill>
              </a:rPr>
              <a:t> </a:t>
            </a:r>
            <a:r>
              <a:rPr lang="el-GR" b="1" dirty="0" err="1">
                <a:solidFill>
                  <a:schemeClr val="tx1"/>
                </a:solidFill>
              </a:rPr>
              <a:t>ταξησ</a:t>
            </a:r>
            <a:r>
              <a:rPr lang="el-GR" b="1" dirty="0">
                <a:solidFill>
                  <a:schemeClr val="tx1"/>
                </a:solidFill>
              </a:rPr>
              <a:t>:</a:t>
            </a:r>
            <a:br>
              <a:rPr lang="el-GR" dirty="0">
                <a:solidFill>
                  <a:schemeClr val="tx1"/>
                </a:solidFill>
              </a:rPr>
            </a:br>
            <a:r>
              <a:rPr lang="el-GR" sz="3100" dirty="0">
                <a:solidFill>
                  <a:schemeClr val="tx1"/>
                </a:solidFill>
              </a:rPr>
              <a:t>ΜΗ ΛΕΚΤΙΚΗ ΕΠΙΚΟΙΝΩΝΙΑ</a:t>
            </a: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571612"/>
            <a:ext cx="9144000" cy="52863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sz="2800" b="1" dirty="0"/>
          </a:p>
        </p:txBody>
      </p:sp>
      <p:pic>
        <p:nvPicPr>
          <p:cNvPr id="1026" name="Picture 2"/>
          <p:cNvPicPr>
            <a:picLocks noChangeAspect="1" noChangeArrowheads="1"/>
          </p:cNvPicPr>
          <p:nvPr/>
        </p:nvPicPr>
        <p:blipFill>
          <a:blip r:embed="rId2"/>
          <a:srcRect/>
          <a:stretch>
            <a:fillRect/>
          </a:stretch>
        </p:blipFill>
        <p:spPr bwMode="auto">
          <a:xfrm>
            <a:off x="1643042" y="3357562"/>
            <a:ext cx="5929354" cy="3071834"/>
          </a:xfrm>
          <a:prstGeom prst="rect">
            <a:avLst/>
          </a:prstGeom>
          <a:noFill/>
          <a:ln w="9525">
            <a:noFill/>
            <a:miter lim="800000"/>
            <a:headEnd/>
            <a:tailEnd/>
          </a:ln>
          <a:effectLst/>
        </p:spPr>
      </p:pic>
      <p:sp>
        <p:nvSpPr>
          <p:cNvPr id="6" name="5 - Ορθογώνιο"/>
          <p:cNvSpPr/>
          <p:nvPr/>
        </p:nvSpPr>
        <p:spPr>
          <a:xfrm>
            <a:off x="1285852" y="1928802"/>
            <a:ext cx="6500858" cy="107157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3600" dirty="0"/>
              <a:t>Mon </a:t>
            </a:r>
            <a:r>
              <a:rPr lang="en-US" sz="3600" dirty="0" err="1"/>
              <a:t>oeil</a:t>
            </a:r>
            <a:r>
              <a:rPr lang="en-US" sz="3600" dirty="0"/>
              <a:t>! </a:t>
            </a:r>
            <a:endParaRPr lang="el-GR" sz="3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214446"/>
          </a:xfrm>
        </p:spPr>
        <p:txBody>
          <a:bodyPr>
            <a:normAutofit fontScale="90000"/>
          </a:bodyPr>
          <a:lstStyle/>
          <a:p>
            <a:pPr algn="ctr"/>
            <a:r>
              <a:rPr lang="el-GR" b="1" dirty="0">
                <a:solidFill>
                  <a:schemeClr val="tx1"/>
                </a:solidFill>
              </a:rPr>
              <a:t>ΠΟΙΟΤΗΤΑ στην ΕΠΙΚΟΙΝΩΝΙΑ</a:t>
            </a:r>
            <a:br>
              <a:rPr lang="el-GR" b="1" dirty="0">
                <a:solidFill>
                  <a:schemeClr val="tx1"/>
                </a:solidFill>
              </a:rPr>
            </a:br>
            <a:r>
              <a:rPr lang="el-GR" b="1" dirty="0">
                <a:solidFill>
                  <a:schemeClr val="tx1"/>
                </a:solidFill>
              </a:rPr>
              <a:t>ΕΝΤΟΣ </a:t>
            </a:r>
            <a:r>
              <a:rPr lang="el-GR" b="1" dirty="0" err="1">
                <a:solidFill>
                  <a:schemeClr val="tx1"/>
                </a:solidFill>
              </a:rPr>
              <a:t>τησ</a:t>
            </a:r>
            <a:r>
              <a:rPr lang="el-GR" b="1" dirty="0">
                <a:solidFill>
                  <a:schemeClr val="tx1"/>
                </a:solidFill>
              </a:rPr>
              <a:t> </a:t>
            </a:r>
            <a:r>
              <a:rPr lang="el-GR" b="1" dirty="0" err="1">
                <a:solidFill>
                  <a:schemeClr val="tx1"/>
                </a:solidFill>
              </a:rPr>
              <a:t>σχολικησ</a:t>
            </a:r>
            <a:r>
              <a:rPr lang="el-GR" b="1" dirty="0">
                <a:solidFill>
                  <a:schemeClr val="tx1"/>
                </a:solidFill>
              </a:rPr>
              <a:t> </a:t>
            </a:r>
            <a:r>
              <a:rPr lang="el-GR" b="1" dirty="0" err="1">
                <a:solidFill>
                  <a:schemeClr val="tx1"/>
                </a:solidFill>
              </a:rPr>
              <a:t>ταξησ</a:t>
            </a:r>
            <a:r>
              <a:rPr lang="el-GR" b="1" dirty="0">
                <a:solidFill>
                  <a:schemeClr val="tx1"/>
                </a:solidFill>
              </a:rPr>
              <a:t>:</a:t>
            </a:r>
            <a:br>
              <a:rPr lang="el-GR" dirty="0">
                <a:solidFill>
                  <a:schemeClr val="tx1"/>
                </a:solidFill>
              </a:rPr>
            </a:br>
            <a:r>
              <a:rPr lang="el-GR" sz="3100" dirty="0">
                <a:solidFill>
                  <a:schemeClr val="tx1"/>
                </a:solidFill>
              </a:rPr>
              <a:t>ΜΟΡΦΕΣ</a:t>
            </a:r>
            <a:r>
              <a:rPr lang="el-GR" dirty="0">
                <a:solidFill>
                  <a:schemeClr val="tx1"/>
                </a:solidFill>
              </a:rPr>
              <a:t> </a:t>
            </a:r>
            <a:r>
              <a:rPr lang="el-GR" sz="3100" dirty="0">
                <a:solidFill>
                  <a:schemeClr val="tx1"/>
                </a:solidFill>
              </a:rPr>
              <a:t>ΜΗ ΛΕΚΤΙΚΗΣ ΕΠΙΚ/ΝΙΑΣ/ΣΥΜΠΕΡΙΦΟΡΑΣ</a:t>
            </a: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sz="2800" b="1" dirty="0" err="1">
                <a:solidFill>
                  <a:srgbClr val="00B050"/>
                </a:solidFill>
                <a:latin typeface="Arial"/>
                <a:cs typeface="Arial"/>
              </a:rPr>
              <a:t>►ΕΚΦΡΑΣΗ</a:t>
            </a:r>
            <a:r>
              <a:rPr lang="el-GR" sz="2800" b="1" dirty="0">
                <a:solidFill>
                  <a:srgbClr val="00B050"/>
                </a:solidFill>
                <a:latin typeface="Arial"/>
                <a:cs typeface="Arial"/>
              </a:rPr>
              <a:t> ΚΑΙ ΜΟΡΦΑΣΜΟΙ</a:t>
            </a:r>
          </a:p>
          <a:p>
            <a:pPr algn="ctr"/>
            <a:r>
              <a:rPr lang="el-GR" sz="2800" b="1" dirty="0" err="1">
                <a:solidFill>
                  <a:srgbClr val="7030A0"/>
                </a:solidFill>
                <a:latin typeface="Arial"/>
                <a:cs typeface="Arial"/>
              </a:rPr>
              <a:t>►ΟΠΤΙΚΗ</a:t>
            </a:r>
            <a:r>
              <a:rPr lang="el-GR" sz="2800" b="1" dirty="0">
                <a:solidFill>
                  <a:srgbClr val="7030A0"/>
                </a:solidFill>
                <a:latin typeface="Arial"/>
                <a:cs typeface="Arial"/>
              </a:rPr>
              <a:t> ΕΠΑΦΗ</a:t>
            </a:r>
          </a:p>
          <a:p>
            <a:pPr algn="ctr"/>
            <a:r>
              <a:rPr lang="el-GR" sz="2800" b="1" dirty="0" err="1">
                <a:solidFill>
                  <a:srgbClr val="0070C0"/>
                </a:solidFill>
                <a:latin typeface="Arial"/>
                <a:cs typeface="Arial"/>
              </a:rPr>
              <a:t>►ΚΙΝΗΣΕΙΣ</a:t>
            </a:r>
            <a:r>
              <a:rPr lang="el-GR" sz="2800" b="1" dirty="0">
                <a:solidFill>
                  <a:srgbClr val="0070C0"/>
                </a:solidFill>
                <a:latin typeface="Arial"/>
                <a:cs typeface="Arial"/>
              </a:rPr>
              <a:t> ΧΕΡΙΩΝ-ΣΩΜΑΤΟΣ</a:t>
            </a:r>
          </a:p>
          <a:p>
            <a:pPr algn="ctr"/>
            <a:r>
              <a:rPr lang="el-GR" sz="2800" b="1" dirty="0" err="1">
                <a:solidFill>
                  <a:srgbClr val="00B050"/>
                </a:solidFill>
                <a:latin typeface="Arial"/>
                <a:cs typeface="Arial"/>
              </a:rPr>
              <a:t>►ΚΙΝΗΣΕΙΣ</a:t>
            </a:r>
            <a:r>
              <a:rPr lang="el-GR" sz="2800" b="1" dirty="0">
                <a:solidFill>
                  <a:srgbClr val="00B050"/>
                </a:solidFill>
                <a:latin typeface="Arial"/>
                <a:cs typeface="Arial"/>
              </a:rPr>
              <a:t>-ΣΤΑΣΗ ΤΟΥ ΣΩΜΑΤΟΣ</a:t>
            </a:r>
          </a:p>
          <a:p>
            <a:pPr algn="ctr"/>
            <a:r>
              <a:rPr lang="el-GR" sz="2800" b="1" dirty="0" err="1">
                <a:solidFill>
                  <a:srgbClr val="7030A0"/>
                </a:solidFill>
                <a:latin typeface="Arial"/>
                <a:cs typeface="Arial"/>
              </a:rPr>
              <a:t>►ΑΠΟΣΤΑΣΗ</a:t>
            </a:r>
            <a:r>
              <a:rPr lang="el-GR" sz="2800" b="1" dirty="0">
                <a:solidFill>
                  <a:srgbClr val="7030A0"/>
                </a:solidFill>
                <a:latin typeface="Arial"/>
                <a:cs typeface="Arial"/>
              </a:rPr>
              <a:t> ΕΚΠ/ΚΟΥ-ΜΑΘΗΤΗ</a:t>
            </a:r>
          </a:p>
          <a:p>
            <a:pPr algn="ctr"/>
            <a:r>
              <a:rPr lang="el-GR" sz="2800" b="1" dirty="0" err="1">
                <a:solidFill>
                  <a:srgbClr val="0070C0"/>
                </a:solidFill>
                <a:latin typeface="Arial"/>
                <a:cs typeface="Arial"/>
              </a:rPr>
              <a:t>►Η</a:t>
            </a:r>
            <a:r>
              <a:rPr lang="el-GR" sz="2800" b="1" dirty="0">
                <a:solidFill>
                  <a:srgbClr val="0070C0"/>
                </a:solidFill>
                <a:latin typeface="Arial"/>
                <a:cs typeface="Arial"/>
              </a:rPr>
              <a:t> ΣΙΩΠΗ ΤΟΥ ΕΚΠΑΙΔΕΥΤΙΚΟΥ</a:t>
            </a:r>
          </a:p>
          <a:p>
            <a:pPr algn="ctr"/>
            <a:r>
              <a:rPr lang="el-GR" sz="2800" b="1" dirty="0" err="1">
                <a:solidFill>
                  <a:srgbClr val="00B050"/>
                </a:solidFill>
                <a:latin typeface="Arial"/>
                <a:cs typeface="Arial"/>
              </a:rPr>
              <a:t>►Η</a:t>
            </a:r>
            <a:r>
              <a:rPr lang="el-GR" sz="2800" b="1" dirty="0">
                <a:solidFill>
                  <a:srgbClr val="00B050"/>
                </a:solidFill>
                <a:latin typeface="Arial"/>
                <a:cs typeface="Arial"/>
              </a:rPr>
              <a:t> ΦΩΝΗ ΤΟΥ ΕΚΠΑΙΔΕΥΤΙΚΟΥ </a:t>
            </a:r>
          </a:p>
          <a:p>
            <a:pPr algn="ctr"/>
            <a:endParaRPr lang="el-GR" sz="2000" b="1" dirty="0">
              <a:latin typeface="Arial"/>
              <a:cs typeface="Arial"/>
            </a:endParaRPr>
          </a:p>
          <a:p>
            <a:pPr algn="ctr"/>
            <a:r>
              <a:rPr lang="el-GR" sz="2000" b="1" dirty="0">
                <a:latin typeface="Arial"/>
                <a:cs typeface="Arial"/>
              </a:rPr>
              <a:t>(Βρεττός, 2003) </a:t>
            </a:r>
            <a:endParaRPr lang="el-GR" sz="20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214446"/>
          </a:xfrm>
        </p:spPr>
        <p:txBody>
          <a:bodyPr>
            <a:normAutofit fontScale="90000"/>
          </a:bodyPr>
          <a:lstStyle/>
          <a:p>
            <a:pPr algn="ctr"/>
            <a:r>
              <a:rPr lang="el-GR" b="1" dirty="0">
                <a:solidFill>
                  <a:schemeClr val="tx1"/>
                </a:solidFill>
              </a:rPr>
              <a:t>ΠΟΙΟΤΗΤΑ στην ΕΠΙΚΟΙΝΩΝΙΑ</a:t>
            </a:r>
            <a:br>
              <a:rPr lang="el-GR" b="1" dirty="0">
                <a:solidFill>
                  <a:schemeClr val="tx1"/>
                </a:solidFill>
              </a:rPr>
            </a:br>
            <a:r>
              <a:rPr lang="el-GR" b="1" dirty="0">
                <a:solidFill>
                  <a:schemeClr val="tx1"/>
                </a:solidFill>
              </a:rPr>
              <a:t>ΕΝΤΟΣ </a:t>
            </a:r>
            <a:r>
              <a:rPr lang="el-GR" b="1" dirty="0" err="1">
                <a:solidFill>
                  <a:schemeClr val="tx1"/>
                </a:solidFill>
              </a:rPr>
              <a:t>τησ</a:t>
            </a:r>
            <a:r>
              <a:rPr lang="el-GR" b="1" dirty="0">
                <a:solidFill>
                  <a:schemeClr val="tx1"/>
                </a:solidFill>
              </a:rPr>
              <a:t> </a:t>
            </a:r>
            <a:r>
              <a:rPr lang="el-GR" b="1" dirty="0" err="1">
                <a:solidFill>
                  <a:schemeClr val="tx1"/>
                </a:solidFill>
              </a:rPr>
              <a:t>σχολικησ</a:t>
            </a:r>
            <a:r>
              <a:rPr lang="el-GR" b="1" dirty="0">
                <a:solidFill>
                  <a:schemeClr val="tx1"/>
                </a:solidFill>
              </a:rPr>
              <a:t> </a:t>
            </a:r>
            <a:r>
              <a:rPr lang="el-GR" b="1" dirty="0" err="1">
                <a:solidFill>
                  <a:schemeClr val="tx1"/>
                </a:solidFill>
              </a:rPr>
              <a:t>ταξησ</a:t>
            </a:r>
            <a:r>
              <a:rPr lang="el-GR" b="1" dirty="0">
                <a:solidFill>
                  <a:schemeClr val="tx1"/>
                </a:solidFill>
              </a:rPr>
              <a:t>:</a:t>
            </a:r>
            <a:br>
              <a:rPr lang="el-GR" dirty="0">
                <a:solidFill>
                  <a:schemeClr val="tx1"/>
                </a:solidFill>
              </a:rPr>
            </a:br>
            <a:r>
              <a:rPr lang="el-GR" sz="3100" dirty="0">
                <a:solidFill>
                  <a:schemeClr val="tx1"/>
                </a:solidFill>
              </a:rPr>
              <a:t>ΜΟΡΦΕΣ</a:t>
            </a:r>
            <a:r>
              <a:rPr lang="el-GR" dirty="0">
                <a:solidFill>
                  <a:schemeClr val="tx1"/>
                </a:solidFill>
              </a:rPr>
              <a:t> </a:t>
            </a:r>
            <a:r>
              <a:rPr lang="el-GR" sz="3100" dirty="0">
                <a:solidFill>
                  <a:schemeClr val="tx1"/>
                </a:solidFill>
              </a:rPr>
              <a:t>ΜΗ ΛΕΚΤΙΚΗΣ ΕΠΙΚ/ΝΙΑΣ</a:t>
            </a:r>
            <a:r>
              <a:rPr lang="en-US" sz="3100" dirty="0">
                <a:solidFill>
                  <a:schemeClr val="tx1"/>
                </a:solidFill>
              </a:rPr>
              <a:t>-</a:t>
            </a:r>
            <a:r>
              <a:rPr lang="el-GR" sz="3100" dirty="0">
                <a:solidFill>
                  <a:schemeClr val="tx1"/>
                </a:solidFill>
              </a:rPr>
              <a:t>ΣΥΜΠΕΡΙΦΟΡΑΣ</a:t>
            </a: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sz="2000" b="1" dirty="0"/>
          </a:p>
        </p:txBody>
      </p:sp>
      <p:pic>
        <p:nvPicPr>
          <p:cNvPr id="2050" name="Picture 2"/>
          <p:cNvPicPr>
            <a:picLocks noChangeAspect="1" noChangeArrowheads="1"/>
          </p:cNvPicPr>
          <p:nvPr/>
        </p:nvPicPr>
        <p:blipFill>
          <a:blip r:embed="rId2"/>
          <a:srcRect/>
          <a:stretch>
            <a:fillRect/>
          </a:stretch>
        </p:blipFill>
        <p:spPr bwMode="auto">
          <a:xfrm>
            <a:off x="0" y="1714488"/>
            <a:ext cx="9144000" cy="5143512"/>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214446"/>
          </a:xfrm>
        </p:spPr>
        <p:txBody>
          <a:bodyPr>
            <a:normAutofit/>
          </a:bodyPr>
          <a:lstStyle/>
          <a:p>
            <a:pPr algn="ctr"/>
            <a:r>
              <a:rPr lang="el-GR" b="1" dirty="0">
                <a:solidFill>
                  <a:schemeClr val="tx1"/>
                </a:solidFill>
              </a:rPr>
              <a:t>ΠΟΙΟΤΗΤΑ στην ΕΠΙΚΟΙΝΩΝΙΑ:</a:t>
            </a:r>
            <a:br>
              <a:rPr lang="el-GR" dirty="0">
                <a:solidFill>
                  <a:schemeClr val="tx1"/>
                </a:solidFill>
              </a:rPr>
            </a:br>
            <a:r>
              <a:rPr lang="el-GR" sz="3200" dirty="0">
                <a:solidFill>
                  <a:schemeClr val="tx1"/>
                </a:solidFill>
              </a:rPr>
              <a:t>ΔΙΕΥΘΥΝΤΗΣ-ΕΚΠΑΙΔΕΥΤΙΚΟΙ-</a:t>
            </a:r>
            <a:r>
              <a:rPr lang="el-GR" sz="3200" dirty="0" err="1">
                <a:solidFill>
                  <a:schemeClr val="tx1"/>
                </a:solidFill>
              </a:rPr>
              <a:t>γονεισ</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sz="2800" b="1" dirty="0">
                <a:solidFill>
                  <a:srgbClr val="7030A0"/>
                </a:solidFill>
              </a:rPr>
              <a:t>Α. ΕΠΙΚΟΙΝΩΝΙΑ ΣΕ ΕΠΙΠΕΔΟ ΣΧΟΛΕΙΟΥ</a:t>
            </a:r>
          </a:p>
          <a:p>
            <a:pPr algn="ctr"/>
            <a:endParaRPr lang="el-GR" sz="2800" b="1" dirty="0"/>
          </a:p>
          <a:p>
            <a:pPr algn="ctr"/>
            <a:r>
              <a:rPr lang="el-GR" sz="2800" b="1" dirty="0">
                <a:solidFill>
                  <a:srgbClr val="0070C0"/>
                </a:solidFill>
              </a:rPr>
              <a:t>Ο ΔΙΕΥΘΥΝΤΗΣ ΧΡΕΙΑΖΕΤΑΙ ΝΑ:</a:t>
            </a:r>
          </a:p>
          <a:p>
            <a:pPr algn="ctr"/>
            <a:endParaRPr lang="el-GR" sz="2800" b="1" dirty="0"/>
          </a:p>
          <a:p>
            <a:pPr marL="457200" indent="-457200" algn="ctr">
              <a:buAutoNum type="arabicPeriod"/>
            </a:pPr>
            <a:r>
              <a:rPr lang="el-GR" sz="2400" b="1" dirty="0"/>
              <a:t>ΕΙΝΑΙ ΔΡΑΣΤΗΡΙΟΣ</a:t>
            </a:r>
          </a:p>
          <a:p>
            <a:pPr marL="457200" indent="-457200" algn="ctr">
              <a:buAutoNum type="arabicPeriod"/>
            </a:pPr>
            <a:r>
              <a:rPr lang="el-GR" sz="2400" b="1" dirty="0"/>
              <a:t>ΕΧΕΙ ΤΟΝ ΜΑΘΗΤΗ ΣΤΟ ΚΕΝΤΡΟ: ΑΝΤΙΚΕΙΜΕΝΙΚΟΤΗΤΑ ΚΑΙ ΕΥΘΥΤΗΤΑ</a:t>
            </a:r>
          </a:p>
          <a:p>
            <a:pPr marL="457200" indent="-457200" algn="ctr">
              <a:buAutoNum type="arabicPeriod"/>
            </a:pPr>
            <a:r>
              <a:rPr lang="el-GR" sz="2400" b="1" dirty="0"/>
              <a:t>ΕΙΝΑΙ ΡΕΑΛΙΣΤΙΚΟΣ</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214446"/>
          </a:xfrm>
        </p:spPr>
        <p:txBody>
          <a:bodyPr>
            <a:normAutofit/>
          </a:bodyPr>
          <a:lstStyle/>
          <a:p>
            <a:pPr algn="ctr"/>
            <a:r>
              <a:rPr lang="el-GR" b="1" dirty="0">
                <a:solidFill>
                  <a:schemeClr val="tx1"/>
                </a:solidFill>
              </a:rPr>
              <a:t>ΠΟΙΟΤΗΤΑ στην ΕΠΙΚΟΙΝΩΝΙΑ:</a:t>
            </a:r>
            <a:br>
              <a:rPr lang="el-GR" dirty="0">
                <a:solidFill>
                  <a:schemeClr val="tx1"/>
                </a:solidFill>
              </a:rPr>
            </a:br>
            <a:r>
              <a:rPr lang="el-GR" sz="3200" dirty="0">
                <a:solidFill>
                  <a:schemeClr val="tx1"/>
                </a:solidFill>
              </a:rPr>
              <a:t>ΔΙΕΥΘΥΝΤΗΣ-ΕΚΠΑΙΔΕΥΤΙΚΟΙ-</a:t>
            </a:r>
            <a:r>
              <a:rPr lang="el-GR" sz="3200" dirty="0" err="1">
                <a:solidFill>
                  <a:schemeClr val="tx1"/>
                </a:solidFill>
              </a:rPr>
              <a:t>γονεισ</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sz="2800" b="1" dirty="0">
                <a:solidFill>
                  <a:srgbClr val="7030A0"/>
                </a:solidFill>
              </a:rPr>
              <a:t>Α. ΕΠΙΚΟΙΝΩΝΙΑ ΣΕ ΕΠΙΠΕΔΟ ΤΑΞΗΣ:</a:t>
            </a:r>
          </a:p>
          <a:p>
            <a:pPr algn="ctr"/>
            <a:endParaRPr lang="el-GR" sz="2800" b="1" dirty="0"/>
          </a:p>
          <a:p>
            <a:pPr algn="ctr"/>
            <a:r>
              <a:rPr lang="el-GR" sz="2800" b="1" dirty="0">
                <a:solidFill>
                  <a:srgbClr val="0070C0"/>
                </a:solidFill>
              </a:rPr>
              <a:t>Ο ΕΚΠΑΙΔΕΥΤΙΚΟΣ ΧΡΕΙΑΖΕΤΑΙ ΝΑ:</a:t>
            </a:r>
          </a:p>
          <a:p>
            <a:pPr algn="ctr"/>
            <a:endParaRPr lang="el-GR" sz="2800" b="1" dirty="0"/>
          </a:p>
          <a:p>
            <a:pPr marL="457200" indent="-457200" algn="ctr">
              <a:buAutoNum type="arabicPeriod"/>
            </a:pPr>
            <a:r>
              <a:rPr lang="el-GR" sz="2400" b="1" dirty="0"/>
              <a:t>ΟΡΓΑΝΩΝΕΙ ΣΥΝΑΝΤΗΣΗ ΜΕ ΤΟΥΣ ΓΟΝΕΙΣ</a:t>
            </a:r>
          </a:p>
          <a:p>
            <a:pPr marL="457200" indent="-457200" algn="ctr">
              <a:buAutoNum type="arabicPeriod"/>
            </a:pPr>
            <a:r>
              <a:rPr lang="el-GR" sz="2400" b="1" dirty="0"/>
              <a:t>ΔΙΑΤΥΠΩΝΕΙ ΤΟΥΣ ΣΚΟΠΟΥΣ ΜΕ ΣΑΦΗΝΕΙΑ</a:t>
            </a:r>
          </a:p>
          <a:p>
            <a:pPr marL="457200" indent="-457200" algn="ctr">
              <a:buAutoNum type="arabicPeriod"/>
            </a:pPr>
            <a:r>
              <a:rPr lang="el-GR" sz="2400" b="1" dirty="0"/>
              <a:t>ΣΥΓΚΕΝΤΡΩΝΕΙ ΠΛΗΡΟΦΟΡΙΕΣ</a:t>
            </a:r>
          </a:p>
          <a:p>
            <a:pPr marL="457200" indent="-457200" algn="ctr">
              <a:buAutoNum type="arabicPeriod"/>
            </a:pPr>
            <a:r>
              <a:rPr lang="el-GR" sz="2400" b="1" dirty="0"/>
              <a:t>ΕΙΝΑΙ ΥΠΕΥΘΥΝΟΣ</a:t>
            </a:r>
          </a:p>
          <a:p>
            <a:pPr marL="457200" indent="-457200" algn="ctr">
              <a:buAutoNum type="arabicPeriod"/>
            </a:pPr>
            <a:r>
              <a:rPr lang="el-GR" sz="2400" b="1" dirty="0"/>
              <a:t>ΒΟΗΘΑΕΙ ΤΟΥΣ ΓΟΝΕΙΣ</a:t>
            </a:r>
          </a:p>
          <a:p>
            <a:pPr marL="457200" indent="-457200" algn="ctr"/>
            <a:endParaRPr lang="el-GR" sz="2400" b="1" dirty="0"/>
          </a:p>
          <a:p>
            <a:pPr marL="457200" indent="-457200" algn="ctr"/>
            <a:r>
              <a:rPr lang="el-GR" b="1" dirty="0"/>
              <a:t>(</a:t>
            </a:r>
            <a:r>
              <a:rPr lang="el-GR" b="1" dirty="0" err="1"/>
              <a:t>Ζαβλανός</a:t>
            </a:r>
            <a:r>
              <a:rPr lang="el-GR" b="1" dirty="0"/>
              <a:t>, 2003)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6" name="Ορθογώνιο 5"/>
          <p:cNvSpPr/>
          <p:nvPr/>
        </p:nvSpPr>
        <p:spPr>
          <a:xfrm>
            <a:off x="0" y="1880828"/>
            <a:ext cx="9144000" cy="4500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0828"/>
            <a:ext cx="4572000" cy="45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Αριστερό βέλος 8"/>
          <p:cNvSpPr/>
          <p:nvPr/>
        </p:nvSpPr>
        <p:spPr>
          <a:xfrm>
            <a:off x="5148064" y="3573016"/>
            <a:ext cx="3312368" cy="1422158"/>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Η κραυγή, </a:t>
            </a:r>
            <a:r>
              <a:rPr lang="el-GR" dirty="0" err="1"/>
              <a:t>Έντ</a:t>
            </a:r>
            <a:r>
              <a:rPr lang="el-GR" dirty="0"/>
              <a:t>. </a:t>
            </a:r>
            <a:r>
              <a:rPr lang="el-GR" dirty="0" err="1"/>
              <a:t>Μουνκ</a:t>
            </a:r>
            <a:r>
              <a:rPr lang="el-GR" dirty="0"/>
              <a:t>  </a:t>
            </a:r>
          </a:p>
        </p:txBody>
      </p:sp>
    </p:spTree>
    <p:extLst>
      <p:ext uri="{BB962C8B-B14F-4D97-AF65-F5344CB8AC3E}">
        <p14:creationId xmlns:p14="http://schemas.microsoft.com/office/powerpoint/2010/main" val="716904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357322"/>
          </a:xfrm>
        </p:spPr>
        <p:txBody>
          <a:bodyPr>
            <a:normAutofit fontScale="90000"/>
          </a:bodyPr>
          <a:lstStyle/>
          <a:p>
            <a:pPr algn="ctr"/>
            <a:r>
              <a:rPr lang="el-GR" sz="3200" b="1" dirty="0" err="1">
                <a:solidFill>
                  <a:schemeClr val="tx1"/>
                </a:solidFill>
              </a:rPr>
              <a:t>Αποτελεσματικοτητα</a:t>
            </a:r>
            <a:r>
              <a:rPr lang="el-GR" sz="3200" b="1" dirty="0">
                <a:solidFill>
                  <a:schemeClr val="tx1"/>
                </a:solidFill>
              </a:rPr>
              <a:t> στην </a:t>
            </a:r>
            <a:r>
              <a:rPr lang="el-GR" sz="3200" b="1" dirty="0" err="1">
                <a:solidFill>
                  <a:schemeClr val="tx1"/>
                </a:solidFill>
              </a:rPr>
              <a:t>επικοινωνια</a:t>
            </a:r>
            <a:br>
              <a:rPr lang="el-GR" sz="3200" b="1" dirty="0">
                <a:solidFill>
                  <a:schemeClr val="tx1"/>
                </a:solidFill>
              </a:rPr>
            </a:br>
            <a:r>
              <a:rPr lang="el-GR" sz="3200" b="1" dirty="0" err="1">
                <a:solidFill>
                  <a:schemeClr val="tx1"/>
                </a:solidFill>
              </a:rPr>
              <a:t>σχολειου</a:t>
            </a:r>
            <a:r>
              <a:rPr lang="el-GR" sz="3200" b="1" dirty="0">
                <a:solidFill>
                  <a:schemeClr val="tx1"/>
                </a:solidFill>
              </a:rPr>
              <a:t>-</a:t>
            </a:r>
            <a:r>
              <a:rPr lang="el-GR" sz="3200" b="1" dirty="0" err="1">
                <a:solidFill>
                  <a:schemeClr val="tx1"/>
                </a:solidFill>
              </a:rPr>
              <a:t>οικογενειασ</a:t>
            </a:r>
            <a:r>
              <a:rPr lang="el-GR" sz="3200" b="1" dirty="0">
                <a:solidFill>
                  <a:schemeClr val="tx1"/>
                </a:solidFill>
              </a:rPr>
              <a:t>-</a:t>
            </a:r>
            <a:r>
              <a:rPr lang="el-GR" sz="3200" b="1" dirty="0" err="1">
                <a:solidFill>
                  <a:schemeClr val="tx1"/>
                </a:solidFill>
              </a:rPr>
              <a:t>κοινοτητασ</a:t>
            </a:r>
            <a:r>
              <a:rPr lang="el-GR" sz="3200" b="1" dirty="0">
                <a:solidFill>
                  <a:schemeClr val="tx1"/>
                </a:solidFill>
              </a:rPr>
              <a:t>: </a:t>
            </a:r>
            <a:br>
              <a:rPr lang="el-GR" sz="3200" b="1" dirty="0">
                <a:solidFill>
                  <a:schemeClr val="tx1"/>
                </a:solidFill>
              </a:rPr>
            </a:br>
            <a:r>
              <a:rPr lang="el-GR" sz="3200" b="1" dirty="0" err="1">
                <a:solidFill>
                  <a:schemeClr val="tx1"/>
                </a:solidFill>
              </a:rPr>
              <a:t>τροποι</a:t>
            </a:r>
            <a:r>
              <a:rPr lang="el-GR" sz="3200" b="1" dirty="0">
                <a:solidFill>
                  <a:schemeClr val="tx1"/>
                </a:solidFill>
              </a:rPr>
              <a:t> </a:t>
            </a:r>
            <a:r>
              <a:rPr lang="el-GR" sz="3200" b="1" dirty="0" err="1">
                <a:solidFill>
                  <a:schemeClr val="tx1"/>
                </a:solidFill>
              </a:rPr>
              <a:t>επικοινωνιασ</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lgn="ctr">
              <a:buAutoNum type="arabicPeriod"/>
            </a:pPr>
            <a:endParaRPr lang="el-GR" sz="2400" b="1" dirty="0"/>
          </a:p>
          <a:p>
            <a:pPr marL="342900" indent="-342900" algn="ctr">
              <a:buAutoNum type="arabicPeriod"/>
            </a:pPr>
            <a:endParaRPr lang="el-GR" sz="2400" b="1" dirty="0"/>
          </a:p>
          <a:p>
            <a:pPr marL="342900" indent="-342900" algn="ctr">
              <a:buAutoNum type="arabicPeriod"/>
            </a:pPr>
            <a:r>
              <a:rPr lang="el-GR" sz="2400" b="1" dirty="0"/>
              <a:t>ΑΡΧΙΚΗ ΕΝΗΜΕΡΩΣΗ ΓΟΝΕΩΝ</a:t>
            </a:r>
          </a:p>
          <a:p>
            <a:pPr marL="342900" indent="-342900" algn="ctr">
              <a:buAutoNum type="arabicPeriod"/>
            </a:pPr>
            <a:r>
              <a:rPr lang="el-GR" sz="2400" b="1" dirty="0"/>
              <a:t>ΠΡΟΣΚΛΗΣΕΙΣ</a:t>
            </a:r>
          </a:p>
          <a:p>
            <a:pPr marL="342900" indent="-342900" algn="ctr">
              <a:buAutoNum type="arabicPeriod"/>
            </a:pPr>
            <a:r>
              <a:rPr lang="el-GR" sz="2400" b="1" dirty="0"/>
              <a:t>ΣΥΝΑΝΤΗΣΕΙΣ ΓΟΝΕΩΝ-ΕΚΠΑΙΔΕΥΤΙΚΩΝ</a:t>
            </a:r>
          </a:p>
          <a:p>
            <a:pPr marL="342900" indent="-342900" algn="ctr">
              <a:buAutoNum type="arabicPeriod"/>
            </a:pPr>
            <a:r>
              <a:rPr lang="el-GR" sz="2400" b="1" dirty="0"/>
              <a:t>ΕΝΗΜΕΡΩΣΗ ΤΩΝ ΓΟΝΕΩΝ ΓΙΑ ΔΡΑΣΤΗΡΙΟΤΗΤΕΣ ΣΤΗΝ ΤΑΞΗ</a:t>
            </a:r>
          </a:p>
          <a:p>
            <a:pPr marL="342900" indent="-342900" algn="ctr">
              <a:buAutoNum type="arabicPeriod"/>
            </a:pPr>
            <a:r>
              <a:rPr lang="el-GR" sz="2400" b="1" dirty="0"/>
              <a:t>ΚΟΙΝΟΠΟΙΗΣΗ ΘΕΤΙΚΩΝ ΕΙΔΗΣΕΩΝ ΓΙΑ ΤΟ ΠΑΙΔΙ</a:t>
            </a:r>
          </a:p>
          <a:p>
            <a:pPr marL="342900" indent="-342900" algn="ctr">
              <a:buAutoNum type="arabicPeriod"/>
            </a:pPr>
            <a:r>
              <a:rPr lang="el-GR" sz="2400" b="1" dirty="0"/>
              <a:t>ΔΗΜΙΟΥΡΓΙΑ ΕΦΗΜΕΡΙΔΑΣ ΓΙΑ ΓΟΝΕΙΣ</a:t>
            </a:r>
          </a:p>
          <a:p>
            <a:pPr marL="342900" indent="-342900" algn="ctr">
              <a:buAutoNum type="arabicPeriod"/>
            </a:pPr>
            <a:r>
              <a:rPr lang="el-GR" sz="2400" b="1" dirty="0"/>
              <a:t>ΕΝΕΡΓΟΣ ΓΟΝΕΪΚΗ ΕΜΠΛΟΚΗ ΣΤΗΝ ΠΡΟΕΤΟΙΜΑΣΙΑ ΕΚΔΗΛΩΣΕΩΝ</a:t>
            </a:r>
          </a:p>
          <a:p>
            <a:pPr marL="342900" indent="-342900" algn="ctr">
              <a:buAutoNum type="arabicPeriod"/>
            </a:pPr>
            <a:r>
              <a:rPr lang="el-GR" sz="2400" b="1" dirty="0"/>
              <a:t>ΠΡΟΣΚΛΗΣΕΙΣ ΕΘΕΛΟΝΤΙΚΗΣ ΣΥΜΜΕΤΟΧΗΣ</a:t>
            </a:r>
          </a:p>
          <a:p>
            <a:pPr marL="342900" indent="-342900" algn="ctr">
              <a:buAutoNum type="arabicPeriod"/>
            </a:pPr>
            <a:r>
              <a:rPr lang="el-GR" sz="2400" b="1" dirty="0"/>
              <a:t>ΕΚΠΑΙΔΕΥΤΙΚΑ ΠΡΟΓΡΑΜΜΑΤΑ ΕΙΔΙΚΑ ΓΙΑ ΓΟΝΕΙΣ</a:t>
            </a:r>
          </a:p>
          <a:p>
            <a:pPr marL="342900" indent="-342900" algn="ctr">
              <a:buAutoNum type="arabicPeriod"/>
            </a:pPr>
            <a:r>
              <a:rPr lang="el-GR" sz="2400" b="1" dirty="0"/>
              <a:t>ΣΥΛΛΟΓΙΚΕΣ ΔΡΑΣΕΙΣ: ΕΚΠΑΙΔΕΥΤΙΚΟΙ-ΜΑΘΗΤΕΣ-ΓΟΝΕΙΣ</a:t>
            </a:r>
          </a:p>
          <a:p>
            <a:pPr marL="342900" indent="-342900" algn="ctr"/>
            <a:endParaRPr lang="el-GR" b="1" dirty="0"/>
          </a:p>
        </p:txBody>
      </p:sp>
      <p:sp>
        <p:nvSpPr>
          <p:cNvPr id="6" name="5 - Ορθογώνιο"/>
          <p:cNvSpPr/>
          <p:nvPr/>
        </p:nvSpPr>
        <p:spPr>
          <a:xfrm>
            <a:off x="0" y="1785926"/>
            <a:ext cx="9144000" cy="64294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l-GR" sz="2800" dirty="0"/>
              <a:t>ΤΥΠΙΚΕΣ ΔΙΑΔΙΚΑΣΙΕΣ</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357322"/>
          </a:xfrm>
        </p:spPr>
        <p:txBody>
          <a:bodyPr>
            <a:normAutofit fontScale="90000"/>
          </a:bodyPr>
          <a:lstStyle/>
          <a:p>
            <a:pPr algn="ctr"/>
            <a:r>
              <a:rPr lang="el-GR" sz="3200" b="1" dirty="0" err="1">
                <a:solidFill>
                  <a:schemeClr val="tx1"/>
                </a:solidFill>
              </a:rPr>
              <a:t>Αποτελεσματικοτητα</a:t>
            </a:r>
            <a:r>
              <a:rPr lang="el-GR" sz="3200" b="1" dirty="0">
                <a:solidFill>
                  <a:schemeClr val="tx1"/>
                </a:solidFill>
              </a:rPr>
              <a:t> στην </a:t>
            </a:r>
            <a:r>
              <a:rPr lang="el-GR" sz="3200" b="1" dirty="0" err="1">
                <a:solidFill>
                  <a:schemeClr val="tx1"/>
                </a:solidFill>
              </a:rPr>
              <a:t>επικοινωνια</a:t>
            </a:r>
            <a:br>
              <a:rPr lang="el-GR" sz="3200" b="1" dirty="0">
                <a:solidFill>
                  <a:schemeClr val="tx1"/>
                </a:solidFill>
              </a:rPr>
            </a:br>
            <a:r>
              <a:rPr lang="el-GR" sz="3200" b="1" dirty="0" err="1">
                <a:solidFill>
                  <a:schemeClr val="tx1"/>
                </a:solidFill>
              </a:rPr>
              <a:t>σχολειου</a:t>
            </a:r>
            <a:r>
              <a:rPr lang="el-GR" sz="3200" b="1" dirty="0">
                <a:solidFill>
                  <a:schemeClr val="tx1"/>
                </a:solidFill>
              </a:rPr>
              <a:t>-</a:t>
            </a:r>
            <a:r>
              <a:rPr lang="el-GR" sz="3200" b="1" dirty="0" err="1">
                <a:solidFill>
                  <a:schemeClr val="tx1"/>
                </a:solidFill>
              </a:rPr>
              <a:t>οικογενειασ</a:t>
            </a:r>
            <a:r>
              <a:rPr lang="el-GR" sz="3200" b="1" dirty="0">
                <a:solidFill>
                  <a:schemeClr val="tx1"/>
                </a:solidFill>
              </a:rPr>
              <a:t>-</a:t>
            </a:r>
            <a:r>
              <a:rPr lang="el-GR" sz="3200" b="1" dirty="0" err="1">
                <a:solidFill>
                  <a:schemeClr val="tx1"/>
                </a:solidFill>
              </a:rPr>
              <a:t>κοινοτητασ</a:t>
            </a:r>
            <a:r>
              <a:rPr lang="el-GR" sz="3200" b="1" dirty="0">
                <a:solidFill>
                  <a:schemeClr val="tx1"/>
                </a:solidFill>
              </a:rPr>
              <a:t>: </a:t>
            </a:r>
            <a:br>
              <a:rPr lang="el-GR" sz="3200" b="1" dirty="0">
                <a:solidFill>
                  <a:schemeClr val="tx1"/>
                </a:solidFill>
              </a:rPr>
            </a:br>
            <a:r>
              <a:rPr lang="el-GR" sz="3200" b="1" dirty="0" err="1">
                <a:solidFill>
                  <a:schemeClr val="tx1"/>
                </a:solidFill>
              </a:rPr>
              <a:t>τροποι</a:t>
            </a:r>
            <a:r>
              <a:rPr lang="el-GR" sz="3200" b="1" dirty="0">
                <a:solidFill>
                  <a:schemeClr val="tx1"/>
                </a:solidFill>
              </a:rPr>
              <a:t> </a:t>
            </a:r>
            <a:r>
              <a:rPr lang="el-GR" sz="3200" b="1" dirty="0" err="1">
                <a:solidFill>
                  <a:schemeClr val="tx1"/>
                </a:solidFill>
              </a:rPr>
              <a:t>επικοινωνιασ</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lgn="ctr">
              <a:buAutoNum type="arabicPeriod"/>
            </a:pPr>
            <a:endParaRPr lang="el-GR" sz="2400" b="1" dirty="0"/>
          </a:p>
          <a:p>
            <a:pPr marL="342900" indent="-342900" algn="ctr">
              <a:buAutoNum type="arabicPeriod"/>
            </a:pPr>
            <a:endParaRPr lang="el-GR" sz="2400" b="1" dirty="0"/>
          </a:p>
          <a:p>
            <a:pPr marL="342900" indent="-342900" algn="ctr">
              <a:buAutoNum type="arabicPeriod"/>
            </a:pPr>
            <a:r>
              <a:rPr lang="el-GR" sz="2400" b="1" dirty="0"/>
              <a:t>ΕΠΙΣΚΕΨΕΙΣ ΓΟΝΕΩΝ ΣΤΗΝ ΤΑΞΗ</a:t>
            </a:r>
          </a:p>
          <a:p>
            <a:pPr marL="342900" indent="-342900" algn="ctr">
              <a:buAutoNum type="arabicPeriod"/>
            </a:pPr>
            <a:r>
              <a:rPr lang="el-GR" sz="2400" b="1" dirty="0"/>
              <a:t>ΣΥΝΤΟΜΕΣ ΣΥΖΗΤΗΣΕΙΣ-ΑΝΤΑΛΛΑΓΗ ΑΠΟΨΕΩΝ</a:t>
            </a:r>
          </a:p>
          <a:p>
            <a:pPr marL="342900" indent="-342900" algn="ctr">
              <a:buAutoNum type="arabicPeriod"/>
            </a:pPr>
            <a:r>
              <a:rPr lang="el-GR" sz="2400" b="1" dirty="0"/>
              <a:t>ΤΗΛΕΦΩΝΙΚΗ ΕΠΙΚΟΙΝΩΝΙΑ</a:t>
            </a:r>
          </a:p>
          <a:p>
            <a:pPr marL="342900" indent="-342900" algn="ctr">
              <a:buAutoNum type="arabicPeriod"/>
            </a:pPr>
            <a:r>
              <a:rPr lang="el-GR" sz="2400" b="1" dirty="0"/>
              <a:t>ΑΝΤΑΛΛΑΓΗ </a:t>
            </a:r>
            <a:r>
              <a:rPr lang="en-US" sz="2400" b="1" dirty="0"/>
              <a:t>EMAIL</a:t>
            </a:r>
            <a:endParaRPr lang="el-GR" sz="2400" b="1" dirty="0"/>
          </a:p>
          <a:p>
            <a:pPr marL="342900" indent="-342900" algn="ctr">
              <a:buAutoNum type="arabicPeriod"/>
            </a:pPr>
            <a:r>
              <a:rPr lang="el-GR" sz="2400" b="1" dirty="0"/>
              <a:t>ΕΥΚΑΙΡΙΑΚΗ ΠΑΡΟΧΗ ΒΟΗΘΕΙΑΣ ΑΠΟ ΤΟΥΣ ΓΟΝΕΙΣ ΓΙΑ ΤΗΝ ΑΝΤΙΜΕΤΩΠΙΣΗ ΤΡΕΧΟΝΤΩΝ ΠΡΑΚΤΙΚΩΝ ΠΡΟΒΛΗΜΑΤΩΝ</a:t>
            </a:r>
          </a:p>
          <a:p>
            <a:pPr marL="342900" indent="-342900" algn="ctr">
              <a:buAutoNum type="arabicPeriod"/>
            </a:pPr>
            <a:r>
              <a:rPr lang="el-GR" sz="2400" b="1" dirty="0"/>
              <a:t>ΑΤΥΠΕΣ ΕΠΙΣΚΕΨΕΙΣ ΕΚΠΑΙΔΕΥΤΙΚΩΝ ΣΤΟ ΣΠΙΤΙ</a:t>
            </a:r>
          </a:p>
          <a:p>
            <a:pPr marL="342900" indent="-342900" algn="ctr"/>
            <a:endParaRPr lang="el-GR" b="1" dirty="0"/>
          </a:p>
          <a:p>
            <a:pPr marL="342900" indent="-342900" algn="ctr"/>
            <a:r>
              <a:rPr lang="el-GR" b="1" dirty="0"/>
              <a:t>(</a:t>
            </a:r>
            <a:r>
              <a:rPr lang="el-GR" b="1" dirty="0" err="1"/>
              <a:t>Μυλωνάκου</a:t>
            </a:r>
            <a:r>
              <a:rPr lang="el-GR" b="1" dirty="0"/>
              <a:t>-Κεκέ, 2009).</a:t>
            </a:r>
          </a:p>
        </p:txBody>
      </p:sp>
      <p:sp>
        <p:nvSpPr>
          <p:cNvPr id="6" name="5 - Ορθογώνιο"/>
          <p:cNvSpPr/>
          <p:nvPr/>
        </p:nvSpPr>
        <p:spPr>
          <a:xfrm>
            <a:off x="0" y="1785926"/>
            <a:ext cx="9144000" cy="642942"/>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l-GR" sz="2800" dirty="0"/>
              <a:t>ΑΤΥΠΕΣ ΔΙΑΔΙΚΑΣΙΕΣ</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357322"/>
          </a:xfrm>
        </p:spPr>
        <p:txBody>
          <a:bodyPr>
            <a:normAutofit/>
          </a:bodyPr>
          <a:lstStyle/>
          <a:p>
            <a:pPr algn="ctr"/>
            <a:r>
              <a:rPr lang="el-GR" sz="3200" b="1" dirty="0">
                <a:solidFill>
                  <a:schemeClr val="tx1"/>
                </a:solidFill>
              </a:rPr>
              <a:t>το </a:t>
            </a:r>
            <a:r>
              <a:rPr lang="el-GR" sz="3200" b="1" dirty="0" err="1">
                <a:solidFill>
                  <a:schemeClr val="tx1"/>
                </a:solidFill>
              </a:rPr>
              <a:t>βιο</a:t>
            </a:r>
            <a:r>
              <a:rPr lang="el-GR" sz="3200" b="1" dirty="0">
                <a:solidFill>
                  <a:schemeClr val="tx1"/>
                </a:solidFill>
              </a:rPr>
              <a:t>-</a:t>
            </a:r>
            <a:r>
              <a:rPr lang="el-GR" sz="3200" b="1" dirty="0" err="1">
                <a:solidFill>
                  <a:schemeClr val="tx1"/>
                </a:solidFill>
              </a:rPr>
              <a:t>οικοσυστημικο</a:t>
            </a:r>
            <a:r>
              <a:rPr lang="el-GR" sz="3200" b="1" dirty="0">
                <a:solidFill>
                  <a:schemeClr val="tx1"/>
                </a:solidFill>
              </a:rPr>
              <a:t> </a:t>
            </a:r>
            <a:r>
              <a:rPr lang="el-GR" sz="3200" b="1" dirty="0" err="1">
                <a:solidFill>
                  <a:schemeClr val="tx1"/>
                </a:solidFill>
              </a:rPr>
              <a:t>μοντελο</a:t>
            </a:r>
            <a:r>
              <a:rPr lang="el-GR" sz="3200" b="1" dirty="0">
                <a:solidFill>
                  <a:schemeClr val="tx1"/>
                </a:solidFill>
              </a:rPr>
              <a:t> </a:t>
            </a:r>
            <a:br>
              <a:rPr lang="el-GR" sz="3200" b="1" dirty="0">
                <a:solidFill>
                  <a:schemeClr val="tx1"/>
                </a:solidFill>
              </a:rPr>
            </a:br>
            <a:r>
              <a:rPr lang="el-GR" sz="3200" b="1" dirty="0">
                <a:solidFill>
                  <a:schemeClr val="tx1"/>
                </a:solidFill>
              </a:rPr>
              <a:t>του </a:t>
            </a:r>
            <a:r>
              <a:rPr lang="en-US" sz="3200" b="1" dirty="0">
                <a:solidFill>
                  <a:schemeClr val="tx1"/>
                </a:solidFill>
              </a:rPr>
              <a:t>BRONFENBRENNER </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lgn="ctr"/>
            <a:endParaRPr lang="el-GR" sz="2400" b="1" i="1" dirty="0"/>
          </a:p>
          <a:p>
            <a:pPr marL="342900" indent="-342900" algn="ctr"/>
            <a:r>
              <a:rPr lang="el-GR" sz="2000" b="1" i="1" dirty="0"/>
              <a:t>ΒΑΣΙΚΗ ΠΑΡΑΔΟΧΗ: </a:t>
            </a:r>
          </a:p>
          <a:p>
            <a:pPr marL="342900" indent="-342900" algn="ctr"/>
            <a:r>
              <a:rPr lang="el-GR" sz="2000" b="1" dirty="0"/>
              <a:t>ΤΟ ΑΤΟΜΟ ΚΑΘ΄ΟΛΗ ΤΗ ΔΙΑΡΚΕΙΑ ΤΗΣ ΖΩΗΣ ΤΟΥ ΜΕΤΕΧΕΙ ΣΕ ΠΟΛΛΑ ΔΙΑΦΟΡΕΤΙΚΑ ΣΥΣΤΗΜΑΤΑ ΤΑ ΟΠΟΙΑ ΕΧΟΥΝ ΣΧΕΣΕΙΣ ΑΛΛΗΛΕΠΙΔΡΑΣΗΣ ΚΑΙ ΑΛΛΗΛΕΞΑΡΤΗΣΗΣ ΜΕΤΑΞΥ ΤΟΥΣ.</a:t>
            </a:r>
          </a:p>
          <a:p>
            <a:pPr marL="342900" indent="-342900" algn="ctr"/>
            <a:endParaRPr lang="el-GR" sz="2000" b="1" dirty="0"/>
          </a:p>
          <a:p>
            <a:pPr marL="342900" indent="-342900" algn="ctr"/>
            <a:r>
              <a:rPr lang="el-GR" sz="2000" b="1" i="1" dirty="0"/>
              <a:t>ΕΤΣΙ:</a:t>
            </a:r>
          </a:p>
          <a:p>
            <a:pPr marL="342900" indent="-342900" algn="ctr"/>
            <a:r>
              <a:rPr lang="el-GR" sz="2000" b="1" dirty="0"/>
              <a:t>ΚΑΤΑ ΤΗΝ ΑΝΑΠΤΥΞΗ ΤΟΥ ΠΑΙΔΙΟΥ Ο ΒΑΘΜΟΣ ΑΛΛΗΛΕΠΙΔΡΑΣΗΣ ΓΙΝΕΤΑΙ ΟΛΟ ΚΑΙ ΠΙΟ ΠΟΛΥΠΛΟΚΟΣ.</a:t>
            </a:r>
          </a:p>
          <a:p>
            <a:pPr marL="342900" indent="-342900" algn="ctr"/>
            <a:endParaRPr lang="el-GR" sz="2000" b="1" dirty="0"/>
          </a:p>
          <a:p>
            <a:pPr marL="342900" indent="-342900" algn="ctr"/>
            <a:r>
              <a:rPr lang="el-GR" sz="2000" b="1" dirty="0"/>
              <a:t>ΜΕ ΔΕΔΟΜΕΝΟ ΠΩΣ Η ΦΥΣΗ ΑΚΟΛΟΥΘΕΙ ΤΟ ΔΙΚΟ ΤΗΣ ΒΙΟΛΟΓΙΚΑ ΠΡΟΔΙΑΓΕΓΡΑΜΜΕΝΟ ΔΡΟΜΟ, Ο ΤΡΟΠΟΣ ΜΕ ΤΟΝ ΟΠΟΙΟ ΤΟ ΚΟΙΝΩΝΙΚΟ ΚΑΙ ΕΥΡΥΤΕΡΟ ΠΕΡΙΒΑΛΛΟΝ ΑΛΛΗΛΕΠΙΔΡΑ ΜΕ ΤΟ ΠΑΙΔΙ ΠΑΡΑΜΕΝΕΙ ΚΟΡΥΦΑΙΟ ΖΗΤΟΥΜΕΝΟ</a:t>
            </a:r>
            <a:r>
              <a:rPr lang="el-GR" b="1" dirty="0"/>
              <a:t>.</a:t>
            </a:r>
          </a:p>
        </p:txBody>
      </p:sp>
      <p:sp>
        <p:nvSpPr>
          <p:cNvPr id="7" name="6 - Ορθογώνιο"/>
          <p:cNvSpPr/>
          <p:nvPr/>
        </p:nvSpPr>
        <p:spPr>
          <a:xfrm>
            <a:off x="0" y="1714488"/>
            <a:ext cx="9144000"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dirty="0"/>
              <a:t>ΕΣΤΙΑΣΗ ΣΤΟ ΠΕΡΙΒΑΛΛΟΝ ΟΠΟΥ ΖΕΙ, ΔΡΑΣΤΗΡΙΟΠΟΙΕΙΤΑΙ ΚΑΙ ΑΝΑΠΤΥΣΣΕΤΑΙ ΤΟ ΠΑΙΔΙ.</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357322"/>
          </a:xfrm>
        </p:spPr>
        <p:txBody>
          <a:bodyPr>
            <a:normAutofit fontScale="90000"/>
          </a:bodyPr>
          <a:lstStyle/>
          <a:p>
            <a:pPr algn="ctr"/>
            <a:r>
              <a:rPr lang="el-GR" sz="3200" b="1" dirty="0">
                <a:solidFill>
                  <a:schemeClr val="tx1"/>
                </a:solidFill>
              </a:rPr>
              <a:t>το </a:t>
            </a:r>
            <a:r>
              <a:rPr lang="el-GR" sz="3200" b="1" dirty="0" err="1">
                <a:solidFill>
                  <a:schemeClr val="tx1"/>
                </a:solidFill>
              </a:rPr>
              <a:t>μοντελο</a:t>
            </a:r>
            <a:r>
              <a:rPr lang="el-GR" sz="3200" b="1" dirty="0">
                <a:solidFill>
                  <a:schemeClr val="tx1"/>
                </a:solidFill>
              </a:rPr>
              <a:t> </a:t>
            </a:r>
            <a:br>
              <a:rPr lang="el-GR" sz="3200" b="1" dirty="0">
                <a:solidFill>
                  <a:schemeClr val="tx1"/>
                </a:solidFill>
              </a:rPr>
            </a:br>
            <a:r>
              <a:rPr lang="el-GR" sz="3200" b="1" dirty="0">
                <a:solidFill>
                  <a:schemeClr val="tx1"/>
                </a:solidFill>
              </a:rPr>
              <a:t>ΤΩΝ ΕΠΙΚΑΛΥΠΤΟΜΕΝΩΝ ΣΦΑΙΡΩΝ ΕΠΙΡΡΟΗΣ ΤΗΣ </a:t>
            </a:r>
            <a:r>
              <a:rPr lang="en-US" sz="3200" b="1" dirty="0" err="1">
                <a:solidFill>
                  <a:schemeClr val="tx1"/>
                </a:solidFill>
              </a:rPr>
              <a:t>epstein</a:t>
            </a:r>
            <a:r>
              <a:rPr lang="en-US" sz="3200" b="1" dirty="0">
                <a:solidFill>
                  <a:schemeClr val="tx1"/>
                </a:solidFill>
              </a:rPr>
              <a:t> </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lgn="ctr"/>
            <a:endParaRPr lang="el-GR" sz="2400" b="1" i="1" dirty="0"/>
          </a:p>
          <a:p>
            <a:pPr marL="342900" indent="-342900" algn="ctr"/>
            <a:r>
              <a:rPr lang="el-GR" sz="2400" b="1" i="1" dirty="0"/>
              <a:t>ΒΑΣΙΚΗ ΠΑΡΑΔΟΧΗ: </a:t>
            </a:r>
          </a:p>
          <a:p>
            <a:pPr marL="342900" indent="-342900" algn="just"/>
            <a:r>
              <a:rPr lang="el-GR" sz="2400" b="1" dirty="0"/>
              <a:t>ΤΟ ΜΟΝΤΕΛΟ ΠΕΡΙΓΡΑΦΕΙ ΤΑ  ΤΡΙΑ ΣΥΣΤΗΜΑΤΑ (ΟΙΚΟΓΕΝΕΙΑ, ΣΧΟΛΕΙΟ, ΚΟΙΝΟΤΗΤΑ) ΜΕΣΑ ΣΤΑ ΟΠΟΙΑ ΤΑ ΠΑΙΔΙΑ ΖΟΥΝ ΚΑΙ ΕΞΕΛΙΣΣΟΝΤΑΙ, ΚΑΘΩΣ ΚΑΙ ΤΙΣ ΜΕΤΑΞΥ ΤΟΥΣ ΔΥΝΑΤΕΣ ΣΧΕΣΕΙΣ ΚΑΙ ΑΛΛΗΛΕΠΙΔΡΑΣΕΙΣ, ΜΕ ΣΤΟΧΟ ΤΗ ΛΕΙΤΟΥΡΓΙΚΗ ΣΥΝΥΠΑΡΞΗ, ΜΕ ΕΠΙΚΕΝΤΡΟ ΤΟ ΠΑΙΔΙ. </a:t>
            </a:r>
          </a:p>
          <a:p>
            <a:pPr marL="342900" indent="-342900" algn="just"/>
            <a:endParaRPr lang="el-GR" sz="2400" b="1" dirty="0"/>
          </a:p>
          <a:p>
            <a:pPr marL="342900" indent="-342900" algn="just"/>
            <a:r>
              <a:rPr lang="el-GR" sz="2400" b="1" dirty="0"/>
              <a:t>ΤΟ ΜΟΝΤΕΛΟ ΤΩΝ ΕΠΙΚΑΛΥΠΤΟΜΕΝΩΝ ΣΦΑΙΡΩΝ ΕΠΙΡΡΟΗΣ ΔΗΜΙΟΥΡΓΗΣΕ ΣΤΑ </a:t>
            </a:r>
            <a:r>
              <a:rPr lang="el-GR" sz="2400" b="1" u="sng" dirty="0"/>
              <a:t>ΕΞΕΙΔΙΚΕΥΜΕΝΑ ΖΗΤΗΜΑΤΑ ΤΗΣ ΕΠΙΚΟΙΝΩΝΙΑΣ </a:t>
            </a:r>
            <a:r>
              <a:rPr lang="el-GR" sz="2400" b="1" dirty="0"/>
              <a:t>ΣΧΟΛΕΙΟΥ, ΟΙΚΟΓΕΝΕΙΑΣ, ΚΟΙΝΟΤΗΤΑΣ ΜΙΑ ΔΙΑΚΡΙΤΗ ΣΧΟΛΗ ΣΚΕΨΗΣ, Η ΟΠΟΙΑ ΕΠΙΚΕΝΤΡΩΝΕΙ ΤΟ ΕΝΔΙΑΦΕΡΟΝ ΟΧΙ ΜΟΝΟ ΣΤΙΣ ΛΕΙΤΟΥΡΓΙΚΕΣ ΣΧΕΣΕΙΣ ΣΧΟΛΕΙΟΥ ΚΑΙ ΟΙΚΟΓΕΝΕΙΑΣ, ΑΛΛΑ ΚΑΙ ΣΤΗΝ ΕΝΕΡΓΟΠΟΙΗΣΗ ΤΗΣ ΚΟΙΝΟΤΗΤΑΣ.</a:t>
            </a:r>
          </a:p>
        </p:txBody>
      </p:sp>
      <p:sp>
        <p:nvSpPr>
          <p:cNvPr id="7" name="6 - Ορθογώνιο"/>
          <p:cNvSpPr/>
          <p:nvPr/>
        </p:nvSpPr>
        <p:spPr>
          <a:xfrm>
            <a:off x="0" y="1714488"/>
            <a:ext cx="9144000"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dirty="0"/>
              <a:t>ΣΥΣΤΗΜΙΚΟΣ ΠΡΟΣΑΝΑΤΟΛΙΣΜΟΣ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357322"/>
          </a:xfrm>
        </p:spPr>
        <p:txBody>
          <a:bodyPr>
            <a:normAutofit fontScale="90000"/>
          </a:bodyPr>
          <a:lstStyle/>
          <a:p>
            <a:pPr algn="ctr"/>
            <a:r>
              <a:rPr lang="el-GR" sz="3200" b="1" dirty="0">
                <a:solidFill>
                  <a:schemeClr val="tx1"/>
                </a:solidFill>
              </a:rPr>
              <a:t>το </a:t>
            </a:r>
            <a:r>
              <a:rPr lang="el-GR" sz="3200" b="1" dirty="0" err="1">
                <a:solidFill>
                  <a:schemeClr val="tx1"/>
                </a:solidFill>
              </a:rPr>
              <a:t>μοντελο</a:t>
            </a:r>
            <a:r>
              <a:rPr lang="el-GR" sz="3200" b="1" dirty="0">
                <a:solidFill>
                  <a:schemeClr val="tx1"/>
                </a:solidFill>
              </a:rPr>
              <a:t> </a:t>
            </a:r>
            <a:br>
              <a:rPr lang="el-GR" sz="3200" b="1" dirty="0">
                <a:solidFill>
                  <a:schemeClr val="tx1"/>
                </a:solidFill>
              </a:rPr>
            </a:br>
            <a:r>
              <a:rPr lang="el-GR" sz="3200" b="1" dirty="0">
                <a:solidFill>
                  <a:schemeClr val="tx1"/>
                </a:solidFill>
              </a:rPr>
              <a:t>ΤΩΝ ΣΧΕΣΕΩΝ ΟΙΚΟΓΕΝΕΙΑΣ-ΣΧΟΛΕΙΟΥ ΤΩΝ</a:t>
            </a:r>
            <a:br>
              <a:rPr lang="el-GR" sz="3200" b="1" dirty="0">
                <a:solidFill>
                  <a:schemeClr val="tx1"/>
                </a:solidFill>
              </a:rPr>
            </a:br>
            <a:r>
              <a:rPr lang="en-US" sz="3200" b="1" dirty="0" err="1">
                <a:solidFill>
                  <a:schemeClr val="tx1"/>
                </a:solidFill>
              </a:rPr>
              <a:t>ryan-adams</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lgn="ctr"/>
            <a:endParaRPr lang="el-GR" sz="2400" b="1" i="1" dirty="0"/>
          </a:p>
          <a:p>
            <a:pPr marL="342900" indent="-342900" algn="just"/>
            <a:r>
              <a:rPr lang="el-GR" sz="2400" b="1" dirty="0"/>
              <a:t>ΤΟ ΜΟΝΤΕΛΟ ΠΕΡΙΓΡΑΦΕΙ ΣΥΣΤΗΜΑΤΑ ΣΧΕΣΕΩΝ ΚΑΙ ΠΑΡΑΜΕΤΡΟΥΣ ΠΟΥ ΣΧΕΤΙΖΟΝΤΑΙ ΜΕ ΧΑΡΑΚΤΗΡΙΣΤΙΚΑ ΠΡΟΣΩΠΙΚΟΤΗΤΑΣ ΚΑΙ ΑΛΛΗΛΕΠΙΔΡΑΣΕΙΣ ΤΩΝ ΜΕΛΩΝ ΤΗΣ ΟΙΚΟΓΕΝΕΙΑΣ ΚΑΙ ΕΠΗΡΕΑΖΟΥΝ ΣΕ ΜΕΓΑΛΟ ΒΑΘΜΟ ΤΗ ΓΕΝΙΚΟΤΕΡΗ ΣΥΜΠΕΡΙΦΟΡΑ ΤΟΥ ΠΑΙΔΙΟΥ ΣΤΗΝ ΟΙΚΟΓΕΝΕΙΑ ΚΑΙ ΣΤΟ ΣΧΟΛΕΙΟ, ΚΑΘΩΣ ΚΑΙ ΤΗΝ ΕΠΙΚΟΙΝΩΝΙΑ ΜΕΤΑΞΥ ΤΩΝ ΤΕΛΕΥΤΑΙΩΝ.</a:t>
            </a:r>
          </a:p>
        </p:txBody>
      </p:sp>
      <p:sp>
        <p:nvSpPr>
          <p:cNvPr id="7" name="6 - Ορθογώνιο"/>
          <p:cNvSpPr/>
          <p:nvPr/>
        </p:nvSpPr>
        <p:spPr>
          <a:xfrm>
            <a:off x="0" y="1714488"/>
            <a:ext cx="9144000"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dirty="0"/>
              <a:t>ΠΑΙΔΙ-ΜΑΘΗΤΗΣ ΚΑΙ ΑΜΕΣΟ ΟΙΚΟΓΕΝΕΙΑΚΟ ΠΕΡΙΒΑΛΛΟΝ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357322"/>
          </a:xfrm>
        </p:spPr>
        <p:txBody>
          <a:bodyPr>
            <a:normAutofit fontScale="90000"/>
          </a:bodyPr>
          <a:lstStyle/>
          <a:p>
            <a:pPr algn="ctr"/>
            <a:r>
              <a:rPr lang="el-GR" sz="3200" b="1" dirty="0">
                <a:solidFill>
                  <a:schemeClr val="tx1"/>
                </a:solidFill>
              </a:rPr>
              <a:t>το </a:t>
            </a:r>
            <a:r>
              <a:rPr lang="el-GR" sz="3200" b="1" dirty="0" err="1">
                <a:solidFill>
                  <a:schemeClr val="tx1"/>
                </a:solidFill>
              </a:rPr>
              <a:t>μοντελο</a:t>
            </a:r>
            <a:r>
              <a:rPr lang="el-GR" sz="3200" b="1" dirty="0">
                <a:solidFill>
                  <a:schemeClr val="tx1"/>
                </a:solidFill>
              </a:rPr>
              <a:t> </a:t>
            </a:r>
            <a:br>
              <a:rPr lang="el-GR" sz="3200" b="1" dirty="0">
                <a:solidFill>
                  <a:schemeClr val="tx1"/>
                </a:solidFill>
              </a:rPr>
            </a:br>
            <a:r>
              <a:rPr lang="el-GR" sz="3200" b="1" dirty="0">
                <a:solidFill>
                  <a:schemeClr val="tx1"/>
                </a:solidFill>
              </a:rPr>
              <a:t>ΤΩΝ </a:t>
            </a:r>
            <a:r>
              <a:rPr lang="en-US" sz="3200" b="1" dirty="0">
                <a:solidFill>
                  <a:schemeClr val="tx1"/>
                </a:solidFill>
              </a:rPr>
              <a:t>HOOVER-DEMPSEY </a:t>
            </a:r>
            <a:r>
              <a:rPr lang="el-GR" sz="3200" b="1" dirty="0">
                <a:solidFill>
                  <a:schemeClr val="tx1"/>
                </a:solidFill>
              </a:rPr>
              <a:t>ΚΑΙ </a:t>
            </a:r>
            <a:r>
              <a:rPr lang="en-US" sz="3200" b="1" dirty="0">
                <a:solidFill>
                  <a:schemeClr val="tx1"/>
                </a:solidFill>
              </a:rPr>
              <a:t>SANDLER </a:t>
            </a:r>
            <a:r>
              <a:rPr lang="el-GR" sz="3200" b="1" dirty="0">
                <a:solidFill>
                  <a:schemeClr val="tx1"/>
                </a:solidFill>
              </a:rPr>
              <a:t>ΓΙΑ ΤΗ ΓΟΝΕΪΚΗ ΕΜΠΛΟΚΗ</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lgn="ctr"/>
            <a:endParaRPr lang="el-GR" sz="2400" b="1" i="1" dirty="0"/>
          </a:p>
          <a:p>
            <a:pPr marL="342900" indent="-342900" algn="ctr"/>
            <a:r>
              <a:rPr lang="el-GR" sz="2400" b="1" dirty="0"/>
              <a:t>ΤΟ ΜΟΝΤΕΛΟ ΠΡΟΣΦΕΡΕΙ ΤΗ ΔΥΝΑΤΟΤΗΤΑ ΔΙΕΞΟΔΙΚΗΣ ΕΞΕΤΑΣΗΣ ΚΑΙ ΕΙΣ ΒΑΘΟΣ ΚΑΤΑΝΟΗΣΗΣ ΤΟΣΟ ΤΩΝ ΛΟΓΩΝ ΓΙΑ ΤΟΥΣ ΟΠΟΙΟΥΣ ΟΙ ΓΟΝΕΙΣ ΑΠΟΦΑΣΙΖΟΥΝ ΝΑ ΕΜΠΛΑΚΟΥΝ ΣΤΗΝ ΕΚΠΑΙΔΕΥΣΗ ΤΩΝ ΠΑΙΔΙΩΝ ΤΟΥΣ ΟΣΟ ΚΑΙ ΤΩΝ ΕΠΙΡΡΟΩΝ ΤΟΥΣ ΑΠΟ ΔΙΑΦΟΡΟΥΣ ΠΑΡΑΓΟΝΤΕΣ. ΤΟ ΜΟΝΤΕΛΟ ΔΙΕΥΚΟΛΥΝΕΙ ΤΗΝ ΕΞΑΓΩΓΗ ΣΥΜΠΕΡΑΣΜΑΤΩΝ ΠΟΥ ΑΦΟΡΟΥΝ ΕΥΡΥΤΕΡΑ ΤΗΝ ΑΠΟΤΕΛΕΣΜΑΤΙΚΟΤΗΤΑ ΤΟΥ ΣΧΟΛΕΙΟΥ.</a:t>
            </a:r>
          </a:p>
          <a:p>
            <a:pPr marL="342900" indent="-342900" algn="ctr"/>
            <a:endParaRPr lang="el-GR" sz="2400" b="1" dirty="0"/>
          </a:p>
          <a:p>
            <a:pPr marL="342900" indent="-342900" algn="ctr"/>
            <a:r>
              <a:rPr lang="el-GR" b="1" dirty="0"/>
              <a:t>(</a:t>
            </a:r>
            <a:r>
              <a:rPr lang="el-GR" b="1" dirty="0" err="1"/>
              <a:t>Μυλωνάκου</a:t>
            </a:r>
            <a:r>
              <a:rPr lang="el-GR" b="1" dirty="0"/>
              <a:t>-Κεκέ, 2009)</a:t>
            </a:r>
          </a:p>
        </p:txBody>
      </p:sp>
      <p:sp>
        <p:nvSpPr>
          <p:cNvPr id="7" name="6 - Ορθογώνιο"/>
          <p:cNvSpPr/>
          <p:nvPr/>
        </p:nvSpPr>
        <p:spPr>
          <a:xfrm>
            <a:off x="0" y="1714488"/>
            <a:ext cx="9144000"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dirty="0"/>
              <a:t>ΓΟΝΕΪΚΗ ΕΜΠΛΟΚΗ</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1357322"/>
          </a:xfrm>
        </p:spPr>
        <p:txBody>
          <a:bodyPr>
            <a:normAutofit fontScale="90000"/>
          </a:bodyPr>
          <a:lstStyle/>
          <a:p>
            <a:pPr algn="ctr"/>
            <a:r>
              <a:rPr lang="el-GR" sz="3200" b="1" dirty="0">
                <a:solidFill>
                  <a:schemeClr val="tx1"/>
                </a:solidFill>
              </a:rPr>
              <a:t>το </a:t>
            </a:r>
            <a:r>
              <a:rPr lang="el-GR" sz="3200" b="1" dirty="0" err="1">
                <a:solidFill>
                  <a:schemeClr val="tx1"/>
                </a:solidFill>
              </a:rPr>
              <a:t>μοντελο</a:t>
            </a:r>
            <a:r>
              <a:rPr lang="el-GR" sz="3200" b="1" dirty="0">
                <a:solidFill>
                  <a:schemeClr val="tx1"/>
                </a:solidFill>
              </a:rPr>
              <a:t> </a:t>
            </a:r>
            <a:br>
              <a:rPr lang="el-GR" sz="3200" b="1" dirty="0">
                <a:solidFill>
                  <a:schemeClr val="tx1"/>
                </a:solidFill>
              </a:rPr>
            </a:br>
            <a:r>
              <a:rPr lang="el-GR" sz="3200" b="1" dirty="0">
                <a:solidFill>
                  <a:schemeClr val="tx1"/>
                </a:solidFill>
              </a:rPr>
              <a:t>ΤΩΝ </a:t>
            </a:r>
            <a:r>
              <a:rPr lang="en-US" sz="3200" b="1" dirty="0">
                <a:solidFill>
                  <a:schemeClr val="tx1"/>
                </a:solidFill>
              </a:rPr>
              <a:t>HOOVER-DEMPSEY </a:t>
            </a:r>
            <a:r>
              <a:rPr lang="el-GR" sz="3200" b="1" dirty="0">
                <a:solidFill>
                  <a:schemeClr val="tx1"/>
                </a:solidFill>
              </a:rPr>
              <a:t>ΚΑΙ </a:t>
            </a:r>
            <a:r>
              <a:rPr lang="en-US" sz="3200" b="1" dirty="0">
                <a:solidFill>
                  <a:schemeClr val="tx1"/>
                </a:solidFill>
              </a:rPr>
              <a:t>SANDLER </a:t>
            </a:r>
            <a:r>
              <a:rPr lang="el-GR" sz="3200" b="1" dirty="0">
                <a:solidFill>
                  <a:schemeClr val="tx1"/>
                </a:solidFill>
              </a:rPr>
              <a:t>ΓΙΑ ΤΗ ΓΟΝΕΪΚΗ ΕΜΠΛΟΚΗ</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1714488"/>
            <a:ext cx="9144000" cy="5143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lgn="ctr"/>
            <a:endParaRPr lang="el-GR" sz="2400" b="1" i="1" dirty="0"/>
          </a:p>
          <a:p>
            <a:pPr marL="342900" indent="-342900" algn="ctr"/>
            <a:r>
              <a:rPr lang="el-GR" sz="2400" b="1" dirty="0"/>
              <a:t>ΤΟ ΜΟΝΤΕΛΟ ΠΡΟΣΦΕΡΕΙ ΤΗ ΔΥΝΑΤΟΤΗΤΑ ΔΙΕΞΟΔΙΚΗΣ ΕΞΕΤΑΣΗΣ ΚΑΙ ΕΙΣ ΒΑΘΟΣ ΚΑΤΑΝΟΗΣΗΣ ΤΟΣΟ ΤΩΝ ΛΟΓΩΝ ΓΙΑ ΤΟΥΣ ΟΠΟΙΟΥΣ ΟΙ ΓΟΝΕΙΣ ΑΠΟΦΑΣΙΖΟΥΝ ΝΑ ΕΜΠΛΑΚΟΥΝ ΣΤΗΝ ΕΚΠΑΙΔΕΥΣΗ ΤΩΝ ΠΑΙΔΙΩΝ ΤΟΥΣ ΟΣΟ ΚΑΙ ΤΩΝ ΕΠΙΡΡΟΩΝ ΤΟΥΣ ΑΠΟ ΔΙΑΦΟΡΟΥΣ ΠΑΡΑΓΟΝΤΕΣ. ΤΟ ΜΟΝΤΕΛΟ ΔΙΕΥΚΟΛΥΝΕΙ ΤΗΝ ΕΞΑΓΩΓΗ ΣΥΜΠΕΡΑΣΜΑΤΩΝ ΠΟΥ ΑΦΟΡΟΥΝ ΕΥΡΥΤΕΡΑ ΤΗΝ ΑΠΟΤΕΛΕΣΜΑΤΙΚΟΤΗΤΑ ΤΟΥ ΣΧΟΛΕΙΟΥ.</a:t>
            </a:r>
          </a:p>
          <a:p>
            <a:pPr marL="342900" indent="-342900" algn="ctr"/>
            <a:endParaRPr lang="el-GR" sz="2400" b="1" dirty="0"/>
          </a:p>
          <a:p>
            <a:pPr marL="342900" indent="-342900" algn="ctr"/>
            <a:r>
              <a:rPr lang="el-GR" b="1" dirty="0"/>
              <a:t>(</a:t>
            </a:r>
            <a:r>
              <a:rPr lang="el-GR" b="1" dirty="0" err="1"/>
              <a:t>Μυλωνάκου</a:t>
            </a:r>
            <a:r>
              <a:rPr lang="el-GR" b="1" dirty="0"/>
              <a:t>-Κεκέ, 2009)</a:t>
            </a:r>
          </a:p>
        </p:txBody>
      </p:sp>
      <p:sp>
        <p:nvSpPr>
          <p:cNvPr id="7" name="6 - Ορθογώνιο"/>
          <p:cNvSpPr/>
          <p:nvPr/>
        </p:nvSpPr>
        <p:spPr>
          <a:xfrm>
            <a:off x="0" y="1714488"/>
            <a:ext cx="9144000"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l-GR" sz="2400" b="1" dirty="0"/>
              <a:t>ΓΟΝΕΪΚΗ ΕΜΠΛΟΚΗ</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214290"/>
            <a:ext cx="8686800" cy="571504"/>
          </a:xfrm>
        </p:spPr>
        <p:txBody>
          <a:bodyPr>
            <a:normAutofit fontScale="90000"/>
          </a:bodyPr>
          <a:lstStyle/>
          <a:p>
            <a:pPr algn="ctr"/>
            <a:r>
              <a:rPr lang="el-GR" sz="3200" b="1" dirty="0">
                <a:solidFill>
                  <a:schemeClr val="tx1"/>
                </a:solidFill>
              </a:rPr>
              <a:t>ΕΝΔΕΙΚΤΙΚΗ ΒΙΒΛΙΟΓΡΑΦΙΑ</a:t>
            </a:r>
            <a:endParaRPr lang="el-GR" sz="3200" dirty="0">
              <a:solidFill>
                <a:schemeClr val="tx1"/>
              </a:solidFill>
            </a:endParaRPr>
          </a:p>
        </p:txBody>
      </p:sp>
      <p:sp>
        <p:nvSpPr>
          <p:cNvPr id="3" name="2 - Θέση περιεχομένου"/>
          <p:cNvSpPr>
            <a:spLocks noGrp="1"/>
          </p:cNvSpPr>
          <p:nvPr>
            <p:ph idx="1"/>
          </p:nvPr>
        </p:nvSpPr>
        <p:spPr>
          <a:xfrm>
            <a:off x="0" y="2000240"/>
            <a:ext cx="9144000" cy="4857760"/>
          </a:xfrm>
        </p:spPr>
        <p:txBody>
          <a:bodyPr/>
          <a:lstStyle/>
          <a:p>
            <a:endParaRPr lang="el-GR" dirty="0"/>
          </a:p>
        </p:txBody>
      </p:sp>
      <p:sp>
        <p:nvSpPr>
          <p:cNvPr id="5" name="4 - Ορθογώνιο"/>
          <p:cNvSpPr/>
          <p:nvPr/>
        </p:nvSpPr>
        <p:spPr>
          <a:xfrm>
            <a:off x="0" y="785794"/>
            <a:ext cx="9144000" cy="607220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r>
              <a:rPr lang="el-GR" b="1" dirty="0"/>
              <a:t>ΒΡΕΤΤΟΣ, Ι</a:t>
            </a:r>
            <a:r>
              <a:rPr lang="el-GR" dirty="0"/>
              <a:t>. (2003). </a:t>
            </a:r>
            <a:r>
              <a:rPr lang="el-GR" i="1" dirty="0"/>
              <a:t>ΜΗ ΛΕΚΤΙΚΗ ΣΥΜΠΕΡΙΦΟΡΑ ΕΚΠΑΙΔΕΥΤΙΚΟΥ-ΜΑΘΗΤΗ. ΑΣΚΗΣΗ ΜΕ ΜΙΚΡΟΔΙΔΑΣΚΑΛΙΑ. </a:t>
            </a:r>
            <a:r>
              <a:rPr lang="el-GR" dirty="0"/>
              <a:t>ΑΘΗΝΑ: ΑΤΡΑΠΟΣ. </a:t>
            </a:r>
          </a:p>
          <a:p>
            <a:pPr marL="342900" indent="-342900"/>
            <a:r>
              <a:rPr lang="el-GR" b="1" dirty="0"/>
              <a:t>ΓΕΩΡΓΙΟΥ, ΣΤ. </a:t>
            </a:r>
            <a:r>
              <a:rPr lang="el-GR" dirty="0"/>
              <a:t>(2011). </a:t>
            </a:r>
            <a:r>
              <a:rPr lang="el-GR" i="1" dirty="0"/>
              <a:t>ΣΧΕΣΗ ΣΧΟΛΕΙΟΥ-ΟΙΚΟΓΕΝΕΙΑΣ ΚΑΙ ΑΝΑΠΤΥΞΗ ΤΟΥ ΠΑΙΔΙΟΥ</a:t>
            </a:r>
            <a:r>
              <a:rPr lang="el-GR" dirty="0"/>
              <a:t>. ΑΘΗΝΑ: ΔΙΑΔΡΑΣΗ.</a:t>
            </a:r>
          </a:p>
          <a:p>
            <a:pPr marL="342900" indent="-342900"/>
            <a:r>
              <a:rPr lang="en-US" b="1" dirty="0"/>
              <a:t>EPSTEIN, J.L. </a:t>
            </a:r>
            <a:r>
              <a:rPr lang="en-US" dirty="0"/>
              <a:t>(1995). SCHOOL/FAMILY/COMMUNITY PARTNERSHIPS</a:t>
            </a:r>
            <a:r>
              <a:rPr lang="el-GR" dirty="0"/>
              <a:t>: </a:t>
            </a:r>
            <a:r>
              <a:rPr lang="en-US" dirty="0"/>
              <a:t>CARING FOR THE CHILDREN WE SHARE. </a:t>
            </a:r>
            <a:r>
              <a:rPr lang="en-US" i="1" dirty="0"/>
              <a:t>PHI DELTA KAPPAN</a:t>
            </a:r>
            <a:r>
              <a:rPr lang="en-US" dirty="0"/>
              <a:t>, 76(9), 701-712.</a:t>
            </a:r>
          </a:p>
          <a:p>
            <a:pPr marL="342900" indent="-342900"/>
            <a:r>
              <a:rPr lang="el-GR" b="1" dirty="0"/>
              <a:t>ΖΑΒΛΑΝΟΣ, Μ. </a:t>
            </a:r>
            <a:r>
              <a:rPr lang="el-GR" dirty="0"/>
              <a:t>(2003). </a:t>
            </a:r>
            <a:r>
              <a:rPr lang="el-GR" i="1" dirty="0"/>
              <a:t>Η ΟΛΙΚΗ ΠΟΙΟΤΗΤΑ ΣΤΗΝ ΕΚΠΑΙΔΕΥΣΗ. </a:t>
            </a:r>
            <a:r>
              <a:rPr lang="el-GR" dirty="0"/>
              <a:t>ΑΘΗΝΑ: ΣΤΑΜΟΥΛΗΣ.</a:t>
            </a:r>
          </a:p>
          <a:p>
            <a:pPr marL="342900" indent="-342900"/>
            <a:r>
              <a:rPr lang="el-GR" b="1" dirty="0"/>
              <a:t>ΚΟΝΤΑΚΟΣ, ΑΝ. </a:t>
            </a:r>
            <a:r>
              <a:rPr lang="el-GR" dirty="0"/>
              <a:t>(2011). ΣΥΣΤΗΜΙΚΗ ΕΚΠΑΙΔΕΥΤΙΚΗ ΗΓΕΣΙΑ. </a:t>
            </a:r>
            <a:r>
              <a:rPr lang="el-GR" i="1" dirty="0"/>
              <a:t>ΘΕΜΑΤΑ ΕΚΠΑΙΔΕΥΤΙΚΟΥ ΣΧΕΔΙΑΣΜΟΥ</a:t>
            </a:r>
            <a:r>
              <a:rPr lang="el-GR" dirty="0"/>
              <a:t>, 4, 75-91. ΑΘΗΝΑ: ΔΙΑΔΡΑΣΗ.</a:t>
            </a:r>
          </a:p>
          <a:p>
            <a:pPr marL="342900" indent="-342900"/>
            <a:r>
              <a:rPr lang="el-GR" b="1" dirty="0"/>
              <a:t>ΚΟΥΤΟΥΒΕΛΑ ΧΡΙΣΤΙΝΑ </a:t>
            </a:r>
            <a:r>
              <a:rPr lang="el-GR" dirty="0"/>
              <a:t>(2016). </a:t>
            </a:r>
            <a:r>
              <a:rPr lang="el-GR" i="1" dirty="0"/>
              <a:t>ΤΟ ΠΕΙΡΑΜΑ ΤΗΣ ΕΚΠΑΙΔΕΥΣΗΣ. ΑΠΟΤΕΛΕΣΜΑΤΙΚΟΤΗΤΑ ΚΑΙ ΠΟΙΟΤΗΤΑ ΩΣ ΠΡΟΣ ΤΙ; ΠΟΛΙΤΙΚΗ, ΕΡΕΥΝΑ ΚΑΙ ΚΡΙΤΙΚΗ.</a:t>
            </a:r>
            <a:r>
              <a:rPr lang="el-GR" dirty="0"/>
              <a:t> ΑΘΗΝΑ: ΓΡΗΓΟΡΗ.</a:t>
            </a:r>
          </a:p>
          <a:p>
            <a:pPr marL="342900" indent="-342900"/>
            <a:r>
              <a:rPr lang="el-GR" b="1" dirty="0"/>
              <a:t>ΜΠΑΜΠΑΛΗΣ, Θ. &amp; ΚΑΤΣΑΟΥΝΗ, Κ. </a:t>
            </a:r>
            <a:r>
              <a:rPr lang="el-GR" dirty="0"/>
              <a:t>(2011).  ΣΧΕΣΗ ΟΙΚΟΓΕΝΕΙΑΣ-ΣΧΟΛΕΙΟΥ. Ο ΡΟΛΟΣ ΤΩΝ ΓΟΝΕΩΝ. </a:t>
            </a:r>
            <a:r>
              <a:rPr lang="el-GR" i="1" dirty="0"/>
              <a:t>ΘΕΜΑΤΑ ΕΚΠΑΙΔΕΥΤΙΚΟΥ ΣΧΕΔΙΑΣΜΟΥ</a:t>
            </a:r>
            <a:r>
              <a:rPr lang="el-GR" dirty="0"/>
              <a:t>, 4, 148-166. </a:t>
            </a:r>
            <a:r>
              <a:rPr lang="el-GR" dirty="0" err="1"/>
              <a:t>ΑθΗΝΑ</a:t>
            </a:r>
            <a:r>
              <a:rPr lang="el-GR" dirty="0"/>
              <a:t>: ΔΙΑΔΡΑΣΗ.</a:t>
            </a:r>
          </a:p>
          <a:p>
            <a:pPr marL="342900" indent="-342900"/>
            <a:r>
              <a:rPr lang="el-GR" b="1" dirty="0"/>
              <a:t>ΜΥΛΩΝΑΚΟΥ-ΚΕΚΕ, Η. </a:t>
            </a:r>
            <a:r>
              <a:rPr lang="el-GR" dirty="0"/>
              <a:t>(2009). </a:t>
            </a:r>
            <a:r>
              <a:rPr lang="el-GR" i="1" dirty="0"/>
              <a:t>ΣΥΝΕΡΓΑΣΙΑ ΣΧΟΛΕΙΟΥ ΟΙΚΟΓΕΝΕΙΑΣ ΚΑΙ ΚΟΙΝΟΤΗΤΑΣ. ΘΕΩΡΗΤΙΚΕΣ ΠΡΟΣΕΓΓΙΣΕΙΣ ΚΑΙ ΠΡΑΚΤΙΚΕΣ ΕΦΑΡΜΟΓΕΣ</a:t>
            </a:r>
            <a:r>
              <a:rPr lang="el-GR" dirty="0"/>
              <a:t>. ΑΘΗΝΑ.</a:t>
            </a:r>
          </a:p>
          <a:p>
            <a:pPr marL="342900" indent="-342900"/>
            <a:r>
              <a:rPr lang="en-US" b="1" dirty="0"/>
              <a:t>PETRICK, J., &amp; FURR, D. </a:t>
            </a:r>
            <a:r>
              <a:rPr lang="en-US" dirty="0"/>
              <a:t>(1995). </a:t>
            </a:r>
            <a:r>
              <a:rPr lang="en-US" i="1" dirty="0"/>
              <a:t>TOTAL QUALITY IN MANAGING HUMAN RESOURCES. </a:t>
            </a:r>
            <a:r>
              <a:rPr lang="en-US" dirty="0"/>
              <a:t>FLORIDA</a:t>
            </a:r>
            <a:r>
              <a:rPr lang="el-GR" dirty="0"/>
              <a:t>: </a:t>
            </a:r>
            <a:r>
              <a:rPr lang="en-US" dirty="0"/>
              <a:t>ST. LUCIE PRESS.</a:t>
            </a:r>
            <a:endParaRPr lang="el-GR" dirty="0"/>
          </a:p>
          <a:p>
            <a:pPr marL="342900" indent="-342900"/>
            <a:r>
              <a:rPr lang="el-GR" b="1" dirty="0"/>
              <a:t>ΣΤΑΜΑΤΗΣ, Π. </a:t>
            </a:r>
            <a:r>
              <a:rPr lang="el-GR" dirty="0"/>
              <a:t>(2011). ΕΙΣΑΓΩΓΗ: ΕΝΝΟΙΑ ΚΑΙ ΜΟΡΦΕΣ ΕΠΙΚΟΙΝΩΝΙΑΣ. </a:t>
            </a:r>
            <a:r>
              <a:rPr lang="el-GR" i="1" dirty="0"/>
              <a:t>ΘΕΜΑΤΑ ΕΚΠΑΙΔΕΥΤΙΚΟΥ ΣΧΕΔΙΑΣΜΟΥ</a:t>
            </a:r>
            <a:r>
              <a:rPr lang="el-GR" dirty="0"/>
              <a:t>, 4, 9-20. ΑΘΗΝΑ: ΔΙΑΔΡΑΣΗ.</a:t>
            </a:r>
          </a:p>
          <a:p>
            <a:pPr marL="342900" indent="-342900"/>
            <a:r>
              <a:rPr lang="el-GR" b="1" dirty="0"/>
              <a:t>ΧΥΤΗΡΗΣ, Λ. </a:t>
            </a:r>
            <a:r>
              <a:rPr lang="el-GR" dirty="0"/>
              <a:t>(2001). </a:t>
            </a:r>
            <a:r>
              <a:rPr lang="el-GR" i="1" dirty="0"/>
              <a:t>ΔΙΟΙΚΗΣΗ ΑΝΘΡΩΠΙΝΩΝ ΠΟΡΩΝ</a:t>
            </a:r>
            <a:r>
              <a:rPr lang="el-GR" dirty="0"/>
              <a:t>. ΑΘΗΝΑ: </a:t>
            </a:r>
            <a:r>
              <a:rPr lang="en-US" dirty="0"/>
              <a:t>INTERBOOKS.</a:t>
            </a:r>
          </a:p>
          <a:p>
            <a:pPr marL="342900" indent="-342900"/>
            <a:r>
              <a:rPr lang="el-GR" b="1" dirty="0"/>
              <a:t>ΨΥΛΛΑ, Μ. </a:t>
            </a:r>
            <a:r>
              <a:rPr lang="el-GR" dirty="0"/>
              <a:t>(2003). </a:t>
            </a:r>
            <a:r>
              <a:rPr lang="el-GR" i="1" dirty="0"/>
              <a:t>Η ΠΟΛΙΤΙΚΗ ΩΣ ΔΡΑΣΗ ΚΑΙ ΛΟΓΟΣ. </a:t>
            </a:r>
            <a:r>
              <a:rPr lang="el-GR" dirty="0"/>
              <a:t>ΑΘΗΝΑ: ΤΥΠΩΘΗΤΩ-ΓΙΩΡΓΟΣ ΔΑΡΔΑΝΟΣ.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6" name="Ορθογώνιο 5"/>
          <p:cNvSpPr/>
          <p:nvPr/>
        </p:nvSpPr>
        <p:spPr>
          <a:xfrm>
            <a:off x="0" y="1950368"/>
            <a:ext cx="9144000" cy="4500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dirty="0"/>
          </a:p>
        </p:txBody>
      </p:sp>
      <p:sp>
        <p:nvSpPr>
          <p:cNvPr id="5" name="Ορθογώνιο 4"/>
          <p:cNvSpPr/>
          <p:nvPr/>
        </p:nvSpPr>
        <p:spPr>
          <a:xfrm>
            <a:off x="0" y="1988840"/>
            <a:ext cx="3347864" cy="12241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ΤΕΧΝΟΛΟΓΙΚΕΣ</a:t>
            </a:r>
          </a:p>
          <a:p>
            <a:pPr algn="ctr"/>
            <a:r>
              <a:rPr lang="el-GR" dirty="0"/>
              <a:t>ΜΕΤΑΒΟΛΕΣ</a:t>
            </a:r>
          </a:p>
        </p:txBody>
      </p:sp>
      <p:sp>
        <p:nvSpPr>
          <p:cNvPr id="7" name="Ορθογώνιο 6"/>
          <p:cNvSpPr/>
          <p:nvPr/>
        </p:nvSpPr>
        <p:spPr>
          <a:xfrm>
            <a:off x="0" y="3519010"/>
            <a:ext cx="3347864" cy="12241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ΕΠΑΝΑΔΙΑΜΟΡΦΩΣΗ</a:t>
            </a:r>
          </a:p>
          <a:p>
            <a:pPr algn="ctr"/>
            <a:r>
              <a:rPr lang="el-GR" dirty="0"/>
              <a:t>ΕΠΙΚΟΙΝΩΝΙΑΚΟΥ ΣΥΣΤΗΜΑΤΟΣ</a:t>
            </a:r>
          </a:p>
        </p:txBody>
      </p:sp>
      <p:sp>
        <p:nvSpPr>
          <p:cNvPr id="8" name="Ορθογώνιο 7"/>
          <p:cNvSpPr/>
          <p:nvPr/>
        </p:nvSpPr>
        <p:spPr>
          <a:xfrm>
            <a:off x="0" y="5085184"/>
            <a:ext cx="3347864" cy="129614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ΚΑΘΟΡΙΣΤΙΚΗ ΕΠΙΔΡΑΣΗ</a:t>
            </a:r>
          </a:p>
          <a:p>
            <a:pPr algn="ctr"/>
            <a:r>
              <a:rPr lang="el-GR" dirty="0"/>
              <a:t>ΣΤΙΣ ΣΧΕΣΕΙΣ ΕΞΟΥΣΙΑΣ</a:t>
            </a:r>
          </a:p>
        </p:txBody>
      </p:sp>
      <p:sp>
        <p:nvSpPr>
          <p:cNvPr id="10" name="Καμπύλο αριστερό βέλος 9"/>
          <p:cNvSpPr/>
          <p:nvPr/>
        </p:nvSpPr>
        <p:spPr>
          <a:xfrm>
            <a:off x="3491880" y="2312876"/>
            <a:ext cx="576064" cy="1728192"/>
          </a:xfrm>
          <a:prstGeom prst="curved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l-GR">
              <a:solidFill>
                <a:schemeClr val="tx1"/>
              </a:solidFill>
            </a:endParaRPr>
          </a:p>
        </p:txBody>
      </p:sp>
      <p:sp>
        <p:nvSpPr>
          <p:cNvPr id="11" name="Καμπύλο αριστερό βέλος 10"/>
          <p:cNvSpPr/>
          <p:nvPr/>
        </p:nvSpPr>
        <p:spPr>
          <a:xfrm>
            <a:off x="3563888" y="4476060"/>
            <a:ext cx="504056" cy="1761251"/>
          </a:xfrm>
          <a:prstGeom prst="curved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l-GR">
              <a:solidFill>
                <a:schemeClr val="tx1"/>
              </a:solidFill>
            </a:endParaRPr>
          </a:p>
        </p:txBody>
      </p:sp>
      <p:sp>
        <p:nvSpPr>
          <p:cNvPr id="12" name="Ελλειψοειδής επεξήγηση 11"/>
          <p:cNvSpPr/>
          <p:nvPr/>
        </p:nvSpPr>
        <p:spPr>
          <a:xfrm>
            <a:off x="4067944" y="1988840"/>
            <a:ext cx="3204356" cy="1224136"/>
          </a:xfrm>
          <a:prstGeom prst="wedgeEllipseCallou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l-GR" dirty="0"/>
              <a:t>ΑΝΕΞΑΡΤΗΤΗ ΜΕΤΑΒΛΗΤΗ</a:t>
            </a:r>
          </a:p>
        </p:txBody>
      </p:sp>
      <p:sp>
        <p:nvSpPr>
          <p:cNvPr id="13" name="Ελλειψοειδής επεξήγηση 12"/>
          <p:cNvSpPr/>
          <p:nvPr/>
        </p:nvSpPr>
        <p:spPr>
          <a:xfrm>
            <a:off x="5940152" y="3284984"/>
            <a:ext cx="2808312" cy="1368152"/>
          </a:xfrm>
          <a:prstGeom prst="wedgeEllipseCallou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l-GR" dirty="0"/>
              <a:t>ΕΝΔΙΑΜΕΣΗ ΜΕΤΑΒΛΗΤΗ</a:t>
            </a:r>
          </a:p>
        </p:txBody>
      </p:sp>
      <p:sp>
        <p:nvSpPr>
          <p:cNvPr id="14" name="Ελλειψοειδής επεξήγηση 13"/>
          <p:cNvSpPr/>
          <p:nvPr/>
        </p:nvSpPr>
        <p:spPr>
          <a:xfrm>
            <a:off x="4355976" y="4941168"/>
            <a:ext cx="2988332" cy="1296143"/>
          </a:xfrm>
          <a:prstGeom prst="wedgeEllipseCallou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l-GR" dirty="0"/>
              <a:t>ΕΞΑΡΤΗΜΕΝΗ</a:t>
            </a:r>
          </a:p>
          <a:p>
            <a:pPr algn="ctr"/>
            <a:r>
              <a:rPr lang="el-GR" dirty="0"/>
              <a:t>ΜΕΤΑΒΛΗΤΗ </a:t>
            </a:r>
          </a:p>
        </p:txBody>
      </p:sp>
    </p:spTree>
    <p:extLst>
      <p:ext uri="{BB962C8B-B14F-4D97-AF65-F5344CB8AC3E}">
        <p14:creationId xmlns:p14="http://schemas.microsoft.com/office/powerpoint/2010/main" val="1806799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6" name="Ορθογώνιο 5"/>
          <p:cNvSpPr/>
          <p:nvPr/>
        </p:nvSpPr>
        <p:spPr>
          <a:xfrm>
            <a:off x="0" y="1950368"/>
            <a:ext cx="9144000" cy="4500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dirty="0"/>
          </a:p>
        </p:txBody>
      </p:sp>
      <p:sp>
        <p:nvSpPr>
          <p:cNvPr id="5" name="Ορθογώνιο 4"/>
          <p:cNvSpPr/>
          <p:nvPr/>
        </p:nvSpPr>
        <p:spPr>
          <a:xfrm>
            <a:off x="6540" y="1988840"/>
            <a:ext cx="3347864" cy="12241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ΤΕΧΝΟΛΟΓΙΚΑ ΦΟΡΤΙΣΜΕΝΕΣ </a:t>
            </a:r>
          </a:p>
          <a:p>
            <a:pPr algn="ctr"/>
            <a:r>
              <a:rPr lang="el-GR" dirty="0"/>
              <a:t>ΟΙ </a:t>
            </a:r>
          </a:p>
          <a:p>
            <a:pPr algn="ctr"/>
            <a:r>
              <a:rPr lang="el-GR" dirty="0"/>
              <a:t>ΣΧΕΣΕΙΣ ΕΞΟΥΣΙΑΣ</a:t>
            </a:r>
          </a:p>
        </p:txBody>
      </p:sp>
      <p:sp>
        <p:nvSpPr>
          <p:cNvPr id="7" name="Ορθογώνιο 6"/>
          <p:cNvSpPr/>
          <p:nvPr/>
        </p:nvSpPr>
        <p:spPr>
          <a:xfrm>
            <a:off x="0" y="3519010"/>
            <a:ext cx="3347864" cy="12241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ΑΝΑΔΙΑΜΟΡΦΩΣΗ ΤΗΣ ΣΥΛΛΟΓΙΚΟΤΗΤΑΣ</a:t>
            </a:r>
          </a:p>
        </p:txBody>
      </p:sp>
      <p:sp>
        <p:nvSpPr>
          <p:cNvPr id="8" name="Ορθογώνιο 7"/>
          <p:cNvSpPr/>
          <p:nvPr/>
        </p:nvSpPr>
        <p:spPr>
          <a:xfrm>
            <a:off x="0" y="5085184"/>
            <a:ext cx="3347864" cy="129614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ΣΥΓΚΡΟΥΣΗ</a:t>
            </a:r>
          </a:p>
          <a:p>
            <a:pPr algn="ctr"/>
            <a:r>
              <a:rPr lang="el-GR" dirty="0"/>
              <a:t>ΑΤΟΜΙΚΟΤΗΤΑΣ ΚΑΙ</a:t>
            </a:r>
          </a:p>
          <a:p>
            <a:pPr algn="ctr"/>
            <a:r>
              <a:rPr lang="el-GR" dirty="0"/>
              <a:t>ΣΥΛΛΟΓΙΚΟΤΗΤΑΣ</a:t>
            </a:r>
          </a:p>
        </p:txBody>
      </p:sp>
      <p:sp>
        <p:nvSpPr>
          <p:cNvPr id="10" name="Καμπύλο αριστερό βέλος 9"/>
          <p:cNvSpPr/>
          <p:nvPr/>
        </p:nvSpPr>
        <p:spPr>
          <a:xfrm>
            <a:off x="3491880" y="2312876"/>
            <a:ext cx="576064" cy="1728192"/>
          </a:xfrm>
          <a:prstGeom prst="curved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l-GR">
              <a:solidFill>
                <a:schemeClr val="tx1"/>
              </a:solidFill>
            </a:endParaRPr>
          </a:p>
        </p:txBody>
      </p:sp>
      <p:sp>
        <p:nvSpPr>
          <p:cNvPr id="11" name="Καμπύλο αριστερό βέλος 10"/>
          <p:cNvSpPr/>
          <p:nvPr/>
        </p:nvSpPr>
        <p:spPr>
          <a:xfrm>
            <a:off x="3563888" y="4476060"/>
            <a:ext cx="504056" cy="1761251"/>
          </a:xfrm>
          <a:prstGeom prst="curved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l-GR">
              <a:solidFill>
                <a:schemeClr val="tx1"/>
              </a:solidFill>
            </a:endParaRPr>
          </a:p>
        </p:txBody>
      </p:sp>
      <p:sp>
        <p:nvSpPr>
          <p:cNvPr id="9" name="Επεξήγηση με στρογγυλεμένο παραλληλόγραμμο 8"/>
          <p:cNvSpPr/>
          <p:nvPr/>
        </p:nvSpPr>
        <p:spPr>
          <a:xfrm>
            <a:off x="4572000" y="2708920"/>
            <a:ext cx="4176464" cy="2880320"/>
          </a:xfrm>
          <a:prstGeom prst="wedgeRoundRect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ΟΙ ΘΕΤΙΚΕΣ ΠΡΟΣΔΟΚΙΕΣ </a:t>
            </a:r>
            <a:r>
              <a:rPr lang="el-GR" b="1" dirty="0"/>
              <a:t>ΣΥΛΛΟΓΙΚΟΥ</a:t>
            </a:r>
            <a:r>
              <a:rPr lang="el-GR" dirty="0"/>
              <a:t> ΧΑΡΑΚΤΗΡΑ ΜΕΤΑΤΡΕΠΟΝΤΑΙ ΣΕ </a:t>
            </a:r>
            <a:r>
              <a:rPr lang="el-GR" b="1" dirty="0"/>
              <a:t>ΑΤΟΜΙΚΟ</a:t>
            </a:r>
            <a:r>
              <a:rPr lang="el-GR" dirty="0"/>
              <a:t> ΦΟΒΟ.</a:t>
            </a:r>
          </a:p>
        </p:txBody>
      </p:sp>
    </p:spTree>
    <p:extLst>
      <p:ext uri="{BB962C8B-B14F-4D97-AF65-F5344CB8AC3E}">
        <p14:creationId xmlns:p14="http://schemas.microsoft.com/office/powerpoint/2010/main" val="2342187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6" name="Ορθογώνιο 5"/>
          <p:cNvSpPr/>
          <p:nvPr/>
        </p:nvSpPr>
        <p:spPr>
          <a:xfrm>
            <a:off x="0" y="1950368"/>
            <a:ext cx="9144000" cy="4500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dirty="0"/>
          </a:p>
        </p:txBody>
      </p:sp>
      <p:sp>
        <p:nvSpPr>
          <p:cNvPr id="5" name="Ορθογώνιο 4"/>
          <p:cNvSpPr/>
          <p:nvPr/>
        </p:nvSpPr>
        <p:spPr>
          <a:xfrm>
            <a:off x="611560" y="2492896"/>
            <a:ext cx="8208912" cy="316835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pic>
        <p:nvPicPr>
          <p:cNvPr id="3074" name="Picture 2" descr="Image result for ησυχία ΠΙΝΑΚΑ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492896"/>
            <a:ext cx="8352928"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8138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6" name="Ορθογώνιο 5"/>
          <p:cNvSpPr/>
          <p:nvPr/>
        </p:nvSpPr>
        <p:spPr>
          <a:xfrm>
            <a:off x="0" y="1484784"/>
            <a:ext cx="9144000" cy="496608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dirty="0"/>
          </a:p>
        </p:txBody>
      </p:sp>
      <p:sp>
        <p:nvSpPr>
          <p:cNvPr id="5" name="Ορθογώνιο 4"/>
          <p:cNvSpPr/>
          <p:nvPr/>
        </p:nvSpPr>
        <p:spPr>
          <a:xfrm>
            <a:off x="611560" y="2348880"/>
            <a:ext cx="8208912" cy="352839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dirty="0"/>
          </a:p>
        </p:txBody>
      </p:sp>
      <p:sp>
        <p:nvSpPr>
          <p:cNvPr id="7" name="Κατακόρυφος πάπυρος 6"/>
          <p:cNvSpPr/>
          <p:nvPr/>
        </p:nvSpPr>
        <p:spPr>
          <a:xfrm>
            <a:off x="755576" y="2564904"/>
            <a:ext cx="3312368" cy="2952328"/>
          </a:xfrm>
          <a:prstGeom prst="verticalScrol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l-GR" sz="2000" b="1" dirty="0"/>
              <a:t>ΔΙΑΔΡΑΣΤΙΚΑ ΜΕΣΑ ΕΠΙΚΟΙΝΩΝΙΑΣ</a:t>
            </a:r>
          </a:p>
          <a:p>
            <a:pPr algn="ctr"/>
            <a:r>
              <a:rPr lang="el-GR" sz="2000" b="1" dirty="0"/>
              <a:t>ΚΑΙ ΕΦΑΡΜΟΓΕΣ:</a:t>
            </a:r>
            <a:endParaRPr lang="en-US" sz="2000" b="1" dirty="0"/>
          </a:p>
          <a:p>
            <a:pPr algn="ctr"/>
            <a:endParaRPr lang="el-GR" sz="2000" b="1" dirty="0"/>
          </a:p>
          <a:p>
            <a:pPr algn="ctr"/>
            <a:r>
              <a:rPr lang="en-US" sz="2000" b="1" dirty="0"/>
              <a:t>FACEBOOK! </a:t>
            </a:r>
            <a:endParaRPr lang="el-GR" sz="2000" b="1" dirty="0"/>
          </a:p>
        </p:txBody>
      </p:sp>
      <p:sp>
        <p:nvSpPr>
          <p:cNvPr id="8" name="Επεξήγηση με σύννεφο 7"/>
          <p:cNvSpPr/>
          <p:nvPr/>
        </p:nvSpPr>
        <p:spPr>
          <a:xfrm>
            <a:off x="4211960" y="2924944"/>
            <a:ext cx="3528392" cy="2016224"/>
          </a:xfrm>
          <a:prstGeom prst="cloudCallou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l-GR" dirty="0"/>
              <a:t>ΑΝΑΡΤΗΣΕΙΣ, ΚΡΙΤΙΚΗ, </a:t>
            </a:r>
            <a:r>
              <a:rPr lang="en-US" dirty="0"/>
              <a:t>LIKE (!), </a:t>
            </a:r>
            <a:r>
              <a:rPr lang="el-GR" dirty="0"/>
              <a:t>ΦΟΒΟΣ</a:t>
            </a:r>
            <a:r>
              <a:rPr lang="en-US" dirty="0"/>
              <a:t>… </a:t>
            </a:r>
            <a:r>
              <a:rPr lang="el-GR" dirty="0"/>
              <a:t> ΑΠΟΜΟΝΩΣΗΣ </a:t>
            </a:r>
          </a:p>
        </p:txBody>
      </p:sp>
      <p:sp>
        <p:nvSpPr>
          <p:cNvPr id="9" name="Ορθογώνιο 8"/>
          <p:cNvSpPr/>
          <p:nvPr/>
        </p:nvSpPr>
        <p:spPr>
          <a:xfrm>
            <a:off x="971600" y="1594876"/>
            <a:ext cx="7560840" cy="72008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ΤΟ ΣΠΙΡΑΛ ΤΗΣ ΣΙΩΠΗΣ ΩΣ ΜΑΖΙΚΟ ΦΑΙΝΟΜΕΝΟ </a:t>
            </a:r>
          </a:p>
        </p:txBody>
      </p:sp>
    </p:spTree>
    <p:extLst>
      <p:ext uri="{BB962C8B-B14F-4D97-AF65-F5344CB8AC3E}">
        <p14:creationId xmlns:p14="http://schemas.microsoft.com/office/powerpoint/2010/main" val="76582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036496" cy="5328592"/>
          </a:xfrm>
        </p:spPr>
        <p:txBody>
          <a:bodyPr/>
          <a:lstStyle/>
          <a:p>
            <a:br>
              <a:rPr lang="el-GR" dirty="0"/>
            </a:br>
            <a:br>
              <a:rPr lang="el-GR" dirty="0"/>
            </a:br>
            <a:br>
              <a:rPr lang="el-GR" sz="1800" dirty="0"/>
            </a:br>
            <a:br>
              <a:rPr lang="el-GR" sz="1800" dirty="0"/>
            </a:br>
            <a:br>
              <a:rPr lang="el-GR" sz="1800" dirty="0"/>
            </a:br>
            <a:endParaRPr lang="el-GR" dirty="0"/>
          </a:p>
        </p:txBody>
      </p:sp>
      <p:sp>
        <p:nvSpPr>
          <p:cNvPr id="3" name="Υπότιτλος 2"/>
          <p:cNvSpPr>
            <a:spLocks noGrp="1"/>
          </p:cNvSpPr>
          <p:nvPr>
            <p:ph type="subTitle" idx="1"/>
          </p:nvPr>
        </p:nvSpPr>
        <p:spPr>
          <a:xfrm>
            <a:off x="467544" y="188640"/>
            <a:ext cx="8458200" cy="914400"/>
          </a:xfrm>
        </p:spPr>
        <p:txBody>
          <a:bodyPr>
            <a:normAutofit/>
          </a:bodyPr>
          <a:lstStyle/>
          <a:p>
            <a:pPr algn="ctr"/>
            <a:r>
              <a:rPr lang="el-GR" sz="2800" b="1" dirty="0"/>
              <a:t>Η ΣΙΩΠΗ ΩΣ ΕΠΙΚΟΙΝΩΝΙΑ </a:t>
            </a:r>
          </a:p>
        </p:txBody>
      </p:sp>
      <p:sp>
        <p:nvSpPr>
          <p:cNvPr id="4" name="Ορθογώνιο 3"/>
          <p:cNvSpPr/>
          <p:nvPr/>
        </p:nvSpPr>
        <p:spPr>
          <a:xfrm>
            <a:off x="0" y="1340768"/>
            <a:ext cx="9144000" cy="54006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Ορθογώνιο 8"/>
          <p:cNvSpPr/>
          <p:nvPr/>
        </p:nvSpPr>
        <p:spPr>
          <a:xfrm>
            <a:off x="971600" y="1594876"/>
            <a:ext cx="7560840" cy="8980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l-GR" dirty="0"/>
              <a:t>ΠΟΣΟ ΕΥΚΟΛΑ ΘΑ ΜΟΙΡΑΖΟΣΟΥΝ ΣΤΟ </a:t>
            </a:r>
            <a:r>
              <a:rPr lang="en-US" dirty="0"/>
              <a:t>FACEBOOK </a:t>
            </a:r>
            <a:r>
              <a:rPr lang="el-GR" dirty="0"/>
              <a:t>ΜΙΑ </a:t>
            </a:r>
            <a:r>
              <a:rPr lang="en-US" i="1" dirty="0">
                <a:solidFill>
                  <a:srgbClr val="7030A0"/>
                </a:solidFill>
              </a:rPr>
              <a:t>UNPOPULAR</a:t>
            </a:r>
            <a:r>
              <a:rPr lang="en-US" dirty="0">
                <a:solidFill>
                  <a:srgbClr val="7030A0"/>
                </a:solidFill>
              </a:rPr>
              <a:t> </a:t>
            </a:r>
            <a:r>
              <a:rPr lang="el-GR" dirty="0">
                <a:solidFill>
                  <a:srgbClr val="7030A0"/>
                </a:solidFill>
              </a:rPr>
              <a:t> </a:t>
            </a:r>
            <a:r>
              <a:rPr lang="el-GR" dirty="0"/>
              <a:t>ΑΠΟΨΗ</a:t>
            </a:r>
            <a:r>
              <a:rPr lang="en-US" dirty="0"/>
              <a:t> </a:t>
            </a:r>
            <a:r>
              <a:rPr lang="el-GR" dirty="0"/>
              <a:t>ΥΠΟ ΤΟΝ ΦΟΒΟ ΜΗΝ ΧΑΡΑΚΤΗΡΙΣΤΕΙΣ; ΜΗΝ ΑΠΟΜΟΝΩΘΕΙΣ; ΜΗΝ ΠΕΡΙΓΕΛΑΣΤΕΙΣ; ΜΗΝ ΚΑΤΗΓΟΡΙΟΠΟΙΗΘΕΙΣ;  ΜΗΝ ΑΠΟΛΥΘΕΙΣ;</a:t>
            </a:r>
          </a:p>
        </p:txBody>
      </p:sp>
      <p:sp>
        <p:nvSpPr>
          <p:cNvPr id="10" name="Επεξήγηση με σύννεφο 9"/>
          <p:cNvSpPr/>
          <p:nvPr/>
        </p:nvSpPr>
        <p:spPr>
          <a:xfrm>
            <a:off x="1475656" y="2816932"/>
            <a:ext cx="6336704" cy="2448272"/>
          </a:xfrm>
          <a:prstGeom prst="cloudCallou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l-GR" dirty="0"/>
              <a:t>ΑΠΑΝΤΗΣΕΙΣ… </a:t>
            </a:r>
          </a:p>
        </p:txBody>
      </p:sp>
    </p:spTree>
    <p:extLst>
      <p:ext uri="{BB962C8B-B14F-4D97-AF65-F5344CB8AC3E}">
        <p14:creationId xmlns:p14="http://schemas.microsoft.com/office/powerpoint/2010/main" val="5783272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404</TotalTime>
  <Words>2757</Words>
  <Application>Microsoft Office PowerPoint</Application>
  <PresentationFormat>Προβολή στην οθόνη (4:3)</PresentationFormat>
  <Paragraphs>399</Paragraphs>
  <Slides>47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47</vt:i4>
      </vt:variant>
    </vt:vector>
  </HeadingPairs>
  <TitlesOfParts>
    <vt:vector size="52" baseType="lpstr">
      <vt:lpstr>Arial</vt:lpstr>
      <vt:lpstr>Franklin Gothic Book</vt:lpstr>
      <vt:lpstr>Franklin Gothic Medium</vt:lpstr>
      <vt:lpstr>Wingdings 2</vt:lpstr>
      <vt:lpstr>Διαστημικό</vt:lpstr>
      <vt:lpstr> ΑΝΑΠΤΥΞΗ ΚΑΙ ΔΙΑΧΕΙΡΙΣΗ ΤΟΥ ΑΝΘΡΩΠΙΝΟΥ ΔΥΝΑΜΙΚΟΥ  ΤΗΣ ΕΚΠΑΙΔΕΥΣΗΣ  ΕΠΙΚΟΙΝΩΝΙΑ : ΣΧΟΛΙΚΗ ΜΟΝΑΔΑ ΚΑΙ (ΥΠΟ)ΣΥΣΤΗΜΑΤΑ    Διδασκουσα: χριστινα κουτουβελα ακαδ.ετοσ: 2019-2020</vt:lpstr>
      <vt:lpstr>  ΛΕΞΕΙΣ-ΚΛΕΙΔΙΑ: επικοινωνια, συστημα, ΠΡΟΣΔΟΚΙΕΣ, ΕΞΟΥΣΙΑ, ατομο, ΣΥΛΛΟΓΙΚΟΤΗΤΕΣ, ΛΕΚΤΙΚΗ ΚΑΙ ΜΗ ΛΕΚΤΙΚΗ ΕΠΙΚΟΙΝΩΝΙΑ, ρητορικη, πειθω, ΣΙΩΠΗ  ΕΝΝΟΙΕΣ-ΚΛΕΙΔΙΑ: ΕΠΙΚΟΙΝΩΝΙΑΚΟ ΣΥΣΤΗΜΑ, ΤΕΧΝΟΛΟΓΙΚΕΣ ΜΕΤΑΒΟΛΕΣ, ΣΧΕΣΕΙΣ ΕΞΟΥΣΙΑΣ, ΕΠΙΚΟΙΝΩΝΙΑΚΕΣ ΔΕΞΙΟΤΗΤΕΣ, η σιωπη ωσ μορφη επικοινωνιασ, ΓΛΩΣΣΑ ΤΟΥ ΣΩΜΑΤΟΣ, υποσυστηματα, γονεισ-μαθητεσ-εκπαιδευτικοι   ΠΛΑΙΣΙΑ ΑΝΑΦΟΡΑΣ: ΕΠΙΚΟΙΝΩΝΙΑ ΚΑΙ ΠΟΙΟΤΗΤΑ, αποτελεσματικοτητα στην επικοινωνια, ΣΠΙΡΑΛ ΤΗΣ ΣΙΩΠΗΣ     </vt:lpstr>
      <vt:lpstr>     </vt:lpstr>
      <vt:lpstr>     </vt:lpstr>
      <vt:lpstr>     </vt:lpstr>
      <vt:lpstr>     </vt:lpstr>
      <vt:lpstr>     </vt:lpstr>
      <vt:lpstr>     </vt:lpstr>
      <vt:lpstr>     </vt:lpstr>
      <vt:lpstr>     </vt:lpstr>
      <vt:lpstr>     </vt:lpstr>
      <vt:lpstr>     </vt:lpstr>
      <vt:lpstr>     </vt:lpstr>
      <vt:lpstr>     </vt:lpstr>
      <vt:lpstr>     </vt:lpstr>
      <vt:lpstr>     </vt:lpstr>
      <vt:lpstr>Τι ειναι η επικοινωνια</vt:lpstr>
      <vt:lpstr>Τι ειναι η επικοινωνια</vt:lpstr>
      <vt:lpstr>επικοινωνια</vt:lpstr>
      <vt:lpstr>αποτελεσματικη επικοινωνια  </vt:lpstr>
      <vt:lpstr>αποτελεσματικη επικοινωνια  </vt:lpstr>
      <vt:lpstr>αποτελεσματικη επικοινωνια  </vt:lpstr>
      <vt:lpstr>αποτελεσματικη επικοινωνια  εντοσ του σχολικου οργανισμου</vt:lpstr>
      <vt:lpstr>αποτελεσματικη επικοινωνια  εντοσ του σχολικου οργανισμου</vt:lpstr>
      <vt:lpstr>αποτελεσματικη επικοινωνια  εντοσ του σχολικου οργανισμου</vt:lpstr>
      <vt:lpstr>αποτελεσματικη επικοινωνια  εντοσ του σχολικου οργανισμου</vt:lpstr>
      <vt:lpstr>αποτελεσματικη επικοινωνια  εντοσ του σχολικου οργανισμου</vt:lpstr>
      <vt:lpstr>αποτελεσματικη επικοινωνια  εντοσ του σχολικου οργανισμου</vt:lpstr>
      <vt:lpstr>αποτελεσματικη επικοινωνια  εντοσ του σχολικου οργανισμου</vt:lpstr>
      <vt:lpstr>αποτελεσματικη επικοινωνια  εντοσ του σχολικου οργανισμου</vt:lpstr>
      <vt:lpstr>ΠΟΙΟΤΗΤΑ ΚΑΙ ΕΠΙΚΟΙΝΩΝΙΑ ΕΝΤΟΣ ΤΟΥ ΣΧΟΛΙΚΟΥ ΟΡΓΑΝΙΣΜΟΥ: ΕΠΙΚΟΙΝΩΝΙΑΚΕΣ ΔΕΞΙΟΤΗΤΕΣ ΑΤΟΜΩΝ </vt:lpstr>
      <vt:lpstr>ΠΟΙΟΤΗΤΑ στην ΕΠΙΚΟΙΝΩΝΙΑ ΕΝΤΟΣ τησ σχολικησ ταξησ: ενεργοσ ακροαση</vt:lpstr>
      <vt:lpstr>ΠΟΙΟΤΗΤΑ στην ΕΠΙΚΟΙΝΩΝΙΑ ΕΝΤΟΣ τησ σχολικησ ταξησ: ΑΠΟΤΕΛΕΣΜΑΤΙΚΗ ακροαση</vt:lpstr>
      <vt:lpstr>ΠΟΙΟΤΗΤΑ στην ΕΠΙΚΟΙΝΩΝΙΑ ΕΝΤΟΣ τησ σχολικησ ταξησ: ΜΗ ΛΕΚΤΙΚΗ ΕΠΙΚΟΙΝΩΝΙΑ</vt:lpstr>
      <vt:lpstr>ΠΟΙΟΤΗΤΑ στην ΕΠΙΚΟΙΝΩΝΙΑ ΕΝΤΟΣ τησ σχολικησ ταξησ: ΜΗ ΛΕΚΤΙΚΗ ΕΠΙΚΟΙΝΩΝΙΑ</vt:lpstr>
      <vt:lpstr>ΠΟΙΟΤΗΤΑ στην ΕΠΙΚΟΙΝΩΝΙΑ ΕΝΤΟΣ τησ σχολικησ ταξησ: ΜΟΡΦΕΣ ΜΗ ΛΕΚΤΙΚΗΣ ΕΠΙΚ/ΝΙΑΣ/ΣΥΜΠΕΡΙΦΟΡΑΣ</vt:lpstr>
      <vt:lpstr>ΠΟΙΟΤΗΤΑ στην ΕΠΙΚΟΙΝΩΝΙΑ ΕΝΤΟΣ τησ σχολικησ ταξησ: ΜΟΡΦΕΣ ΜΗ ΛΕΚΤΙΚΗΣ ΕΠΙΚ/ΝΙΑΣ-ΣΥΜΠΕΡΙΦΟΡΑΣ</vt:lpstr>
      <vt:lpstr>ΠΟΙΟΤΗΤΑ στην ΕΠΙΚΟΙΝΩΝΙΑ: ΔΙΕΥΘΥΝΤΗΣ-ΕΚΠΑΙΔΕΥΤΙΚΟΙ-γονεισ</vt:lpstr>
      <vt:lpstr>ΠΟΙΟΤΗΤΑ στην ΕΠΙΚΟΙΝΩΝΙΑ: ΔΙΕΥΘΥΝΤΗΣ-ΕΚΠΑΙΔΕΥΤΙΚΟΙ-γονεισ</vt:lpstr>
      <vt:lpstr>Αποτελεσματικοτητα στην επικοινωνια σχολειου-οικογενειασ-κοινοτητασ:  τροποι επικοινωνιασ</vt:lpstr>
      <vt:lpstr>Αποτελεσματικοτητα στην επικοινωνια σχολειου-οικογενειασ-κοινοτητασ:  τροποι επικοινωνιασ</vt:lpstr>
      <vt:lpstr>το βιο-οικοσυστημικο μοντελο  του BRONFENBRENNER </vt:lpstr>
      <vt:lpstr>το μοντελο  ΤΩΝ ΕΠΙΚΑΛΥΠΤΟΜΕΝΩΝ ΣΦΑΙΡΩΝ ΕΠΙΡΡΟΗΣ ΤΗΣ epstein </vt:lpstr>
      <vt:lpstr>το μοντελο  ΤΩΝ ΣΧΕΣΕΩΝ ΟΙΚΟΓΕΝΕΙΑΣ-ΣΧΟΛΕΙΟΥ ΤΩΝ ryan-adams</vt:lpstr>
      <vt:lpstr>το μοντελο  ΤΩΝ HOOVER-DEMPSEY ΚΑΙ SANDLER ΓΙΑ ΤΗ ΓΟΝΕΪΚΗ ΕΜΠΛΟΚΗ</vt:lpstr>
      <vt:lpstr>το μοντελο  ΤΩΝ HOOVER-DEMPSEY ΚΑΙ SANDLER ΓΙΑ ΤΗ ΓΟΝΕΪΚΗ ΕΜΠΛΟΚΗ</vt:lpstr>
      <vt:lpstr>ΕΝΔΕΙΚΤΙΚΗ 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«ΜΕΤΑΜΟΝΤΕΡΝΟΙ ΦΟΒΟΙ»: ΤΕΧΝΟΛΟΓΙΚΗ ΑΙΤΙΟΚΡΑΤΙΑ ΚΑΙ  ΤΟ ΣΠΙΡΑΛ ΤΗΣ ΣΙΩΠΗΣ   Χριστινα κουτουβελα νοεμβριοσ 2017    υπευθυνοσ καθηγητησ: αθ. Σαμαρασ</dc:title>
  <dc:creator>LITSA</dc:creator>
  <cp:lastModifiedBy>Xristina Koutouvela</cp:lastModifiedBy>
  <cp:revision>118</cp:revision>
  <dcterms:created xsi:type="dcterms:W3CDTF">2017-11-16T22:50:22Z</dcterms:created>
  <dcterms:modified xsi:type="dcterms:W3CDTF">2020-03-04T18:24:10Z</dcterms:modified>
</cp:coreProperties>
</file>