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8" r:id="rId4"/>
    <p:sldId id="261" r:id="rId5"/>
    <p:sldId id="262" r:id="rId6"/>
    <p:sldId id="263" r:id="rId7"/>
    <p:sldId id="264" r:id="rId8"/>
    <p:sldId id="280" r:id="rId9"/>
    <p:sldId id="281" r:id="rId10"/>
    <p:sldId id="282" r:id="rId11"/>
    <p:sldId id="284" r:id="rId12"/>
    <p:sldId id="285" r:id="rId13"/>
    <p:sldId id="279" r:id="rId14"/>
    <p:sldId id="283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A29D8D-997D-4B2E-B7BD-B6016938F809}" type="datetimeFigureOut">
              <a:rPr lang="el-GR" smtClean="0"/>
              <a:pPr/>
              <a:t>10/10/2022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DB979D-D500-4E80-9D75-EDAA211920A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060848"/>
            <a:ext cx="7992888" cy="2306687"/>
          </a:xfrm>
        </p:spPr>
        <p:txBody>
          <a:bodyPr/>
          <a:lstStyle/>
          <a:p>
            <a:r>
              <a:rPr lang="el-GR" dirty="0"/>
              <a:t>Ο Σύμβουλος</a:t>
            </a:r>
            <a:br>
              <a:rPr lang="el-GR" dirty="0"/>
            </a:br>
            <a:r>
              <a:rPr lang="el-GR" dirty="0"/>
              <a:t>μέσα στο σχολείο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707259"/>
            <a:ext cx="3563888" cy="1320552"/>
          </a:xfrm>
        </p:spPr>
        <p:txBody>
          <a:bodyPr/>
          <a:lstStyle/>
          <a:p>
            <a:r>
              <a:rPr lang="el-GR" dirty="0"/>
              <a:t>Στέλιος Ν. Γεωργίου</a:t>
            </a:r>
            <a:endParaRPr lang="en-GB" dirty="0"/>
          </a:p>
          <a:p>
            <a:r>
              <a:rPr lang="el-GR" dirty="0"/>
              <a:t>Καθηγητής Εκπαιδευτικής Ψυχολογίας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Ανοικτό σχολείο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l-GR" dirty="0"/>
              <a:t>Περιλαμβάνει τους γονείς στις αποφάσεις και ζητά τη γνώμη τους</a:t>
            </a:r>
          </a:p>
          <a:p>
            <a:pPr marL="457200" indent="-457200">
              <a:buAutoNum type="arabicPeriod"/>
            </a:pPr>
            <a:r>
              <a:rPr lang="el-GR" dirty="0"/>
              <a:t>Επιδιώκει τη συνεργασία και συμμετοχή, γονείς = συνέταιροι</a:t>
            </a:r>
          </a:p>
          <a:p>
            <a:pPr marL="457200" indent="-457200">
              <a:buAutoNum type="arabicPeriod"/>
            </a:pPr>
            <a:r>
              <a:rPr lang="el-GR" dirty="0"/>
              <a:t>Επικοινωνεί συχνά με τους γονείς</a:t>
            </a:r>
          </a:p>
          <a:p>
            <a:pPr marL="457200" indent="-457200">
              <a:buAutoNum type="arabicPeriod"/>
            </a:pPr>
            <a:r>
              <a:rPr lang="el-GR" dirty="0"/>
              <a:t>Πρόσβαση γονιών σε πληροφορίες και προγράμματα, γονείς ρόλο στην εκπαίδευση</a:t>
            </a:r>
          </a:p>
          <a:p>
            <a:pPr marL="457200" indent="-457200">
              <a:buAutoNum type="arabicPeriod"/>
            </a:pPr>
            <a:r>
              <a:rPr lang="el-GR" dirty="0"/>
              <a:t>Δημιουργεί χώρο και χρόνο για άνετες και ευπρόσδεκτες επισκέψεις γονιών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Σύμβουλος και οι μαθησιακές διαδικασίες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err="1"/>
              <a:t>Συμπεριφορική</a:t>
            </a:r>
            <a:r>
              <a:rPr lang="el-GR" dirty="0"/>
              <a:t> και γνωστική μάθηση</a:t>
            </a:r>
          </a:p>
          <a:p>
            <a:r>
              <a:rPr lang="el-GR" dirty="0"/>
              <a:t>Συνειρμική (κλασική εξαρτημένη) μάθηση</a:t>
            </a:r>
          </a:p>
          <a:p>
            <a:r>
              <a:rPr lang="el-GR" dirty="0"/>
              <a:t>Συντελεστική μάθηση και έλεγχος συμπεριφοράς</a:t>
            </a:r>
          </a:p>
          <a:p>
            <a:r>
              <a:rPr lang="el-GR" dirty="0"/>
              <a:t>Κοινωνική μάθηση – σημασία των προτύπων </a:t>
            </a:r>
          </a:p>
          <a:p>
            <a:r>
              <a:rPr lang="el-GR" dirty="0"/>
              <a:t>Στιλ μάθησης</a:t>
            </a:r>
          </a:p>
          <a:p>
            <a:endParaRPr lang="el-GR" dirty="0"/>
          </a:p>
          <a:p>
            <a:r>
              <a:rPr lang="el-GR" dirty="0"/>
              <a:t>Ο Σύμβουλος μπορεί να συνεργαστεί (ή και να ηγηθεί) μέσα σε </a:t>
            </a:r>
            <a:r>
              <a:rPr lang="el-GR" dirty="0" err="1"/>
              <a:t>πολυθεματικές</a:t>
            </a:r>
            <a:r>
              <a:rPr lang="el-GR" dirty="0"/>
              <a:t> ομάδες για να βοηθηθεί συγκεκριμένος μαθητής που παρουσιάζει πρόβλημα μη λειτουργικής μάθησης.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Σύμβουλος και τα κίνητρα των μαθητών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Παράγοντες που σχετίζονται με το άτομο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/>
              <a:t>Αξία του έργου (γιατί το κάνω</a:t>
            </a:r>
            <a:r>
              <a:rPr lang="en-US" dirty="0"/>
              <a:t>;)</a:t>
            </a:r>
            <a:endParaRPr lang="el-GR" dirty="0"/>
          </a:p>
          <a:p>
            <a:pPr lvl="1">
              <a:buFont typeface="Wingdings" pitchFamily="2" charset="2"/>
              <a:buChar char="§"/>
            </a:pPr>
            <a:r>
              <a:rPr lang="el-GR" dirty="0"/>
              <a:t>Αξία του εαυτού – αυτό-εκτίμηση</a:t>
            </a:r>
            <a:r>
              <a:rPr lang="en-US" dirty="0"/>
              <a:t> (</a:t>
            </a:r>
            <a:r>
              <a:rPr lang="el-GR" dirty="0"/>
              <a:t>τι μου κάνει</a:t>
            </a:r>
            <a:r>
              <a:rPr lang="en-US" dirty="0"/>
              <a:t>;</a:t>
            </a:r>
            <a:r>
              <a:rPr lang="el-GR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/>
              <a:t>Αυτό-αποτελεσματικότητα</a:t>
            </a:r>
            <a:r>
              <a:rPr lang="en-US" dirty="0"/>
              <a:t> (</a:t>
            </a:r>
            <a:r>
              <a:rPr lang="el-GR" dirty="0"/>
              <a:t>μπορώ να το κάνω</a:t>
            </a:r>
            <a:r>
              <a:rPr lang="en-US" dirty="0"/>
              <a:t>;</a:t>
            </a:r>
            <a:r>
              <a:rPr lang="el-GR" dirty="0"/>
              <a:t>)</a:t>
            </a:r>
          </a:p>
          <a:p>
            <a:r>
              <a:rPr lang="el-GR" dirty="0"/>
              <a:t>Παράγοντες που σχετίζονται με τον εκπαιδευτικό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/>
              <a:t>Προσδοκίες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/>
              <a:t>Απόδοση αιτίας</a:t>
            </a:r>
          </a:p>
          <a:p>
            <a:r>
              <a:rPr lang="el-GR" dirty="0"/>
              <a:t>Παράγοντες που σχετίζονται με τη διδασκαλία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/>
              <a:t>Το έργο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/>
              <a:t>Η αναγνώριση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/>
              <a:t>Η αξιολόγηση</a:t>
            </a:r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σχολείο ως σύστημα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i="1" dirty="0"/>
              <a:t>Χώρος: </a:t>
            </a:r>
            <a:r>
              <a:rPr lang="el-GR" dirty="0"/>
              <a:t>Μπορεί ο χώρος και η διαρρύθμιση να έχουν επιδράσεις στη συμπεριφορά των ατόμων;</a:t>
            </a:r>
          </a:p>
          <a:p>
            <a:pPr lvl="1"/>
            <a:r>
              <a:rPr lang="el-GR" dirty="0"/>
              <a:t>Χαρακτηριστικά του χώρου μπορεί να αποκαλύπτουν τους τρόπους εργασίας και επικοινωνίας που επικρατούν</a:t>
            </a:r>
          </a:p>
          <a:p>
            <a:pPr lvl="1"/>
            <a:r>
              <a:rPr lang="el-GR" dirty="0"/>
              <a:t>Ανάγκη για λειτουργικούς και ευέλικτους σχολικούς χώρους</a:t>
            </a:r>
            <a:endParaRPr lang="en-GB" dirty="0"/>
          </a:p>
          <a:p>
            <a:pPr lvl="1"/>
            <a:endParaRPr lang="el-GR" dirty="0"/>
          </a:p>
          <a:p>
            <a:r>
              <a:rPr lang="el-GR" i="1" dirty="0"/>
              <a:t>Άνθρωποι: </a:t>
            </a:r>
            <a:r>
              <a:rPr lang="el-GR" dirty="0"/>
              <a:t>Σχέση και συνύπαρξη μαθητών, εκπαιδευτικών και γονιών</a:t>
            </a:r>
          </a:p>
          <a:p>
            <a:pPr lvl="1"/>
            <a:r>
              <a:rPr lang="el-GR" dirty="0"/>
              <a:t>Μεταφορά συμπεριφορών και στάσεων μεταξύ των πλαισίων (π.χ. συγκρούσεις στο σπίτι – σχολική επιθετικότητα)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Προληπτικά και παρεμβατικά προγράμματα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Κάπνισμα και αλκοόλ</a:t>
            </a:r>
          </a:p>
          <a:p>
            <a:r>
              <a:rPr lang="el-GR" dirty="0" err="1"/>
              <a:t>Τοξικο</a:t>
            </a:r>
            <a:r>
              <a:rPr lang="el-GR" dirty="0"/>
              <a:t>-εξαρτήσεις από ουσίες</a:t>
            </a:r>
          </a:p>
          <a:p>
            <a:r>
              <a:rPr lang="el-GR" dirty="0"/>
              <a:t>Σχολική επιθετικότητα και εκφοβισμός (</a:t>
            </a:r>
            <a:r>
              <a:rPr lang="en-US" dirty="0"/>
              <a:t>bullying)</a:t>
            </a:r>
            <a:endParaRPr lang="el-GR" dirty="0"/>
          </a:p>
          <a:p>
            <a:r>
              <a:rPr lang="el-GR" dirty="0"/>
              <a:t>Συναισθηματική αγωγή </a:t>
            </a:r>
          </a:p>
          <a:p>
            <a:r>
              <a:rPr lang="el-GR" dirty="0"/>
              <a:t>Επίλυση συγκρούσεων</a:t>
            </a:r>
          </a:p>
          <a:p>
            <a:r>
              <a:rPr lang="el-GR" dirty="0"/>
              <a:t>Προκαταλήψεις και στερεότυπα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Λαμβάνονται πάντα υπόψη οι ιδιαίτερες συνθήκες που επικρατούν στο συγκεκριμένο σχολείο.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κάνει ο Σύμβουλος</a:t>
            </a:r>
            <a:r>
              <a:rPr lang="en-US" dirty="0"/>
              <a:t>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Ατομική συμβουλευτική μαθητών (προσωπικά, εκπαιδευτικά και επαγγελματικά θέματα)</a:t>
            </a:r>
            <a:endParaRPr lang="en-US" dirty="0"/>
          </a:p>
          <a:p>
            <a:r>
              <a:rPr lang="el-GR" dirty="0"/>
              <a:t>Ομαδική συμβουλευτική (πχ ενημέρωση για σπουδές)</a:t>
            </a:r>
          </a:p>
          <a:p>
            <a:r>
              <a:rPr lang="el-GR" dirty="0"/>
              <a:t>Συμβουλευτική οικογενειών</a:t>
            </a:r>
          </a:p>
          <a:p>
            <a:r>
              <a:rPr lang="el-GR" dirty="0"/>
              <a:t>Διαλεκτική συμβουλευτική - Συνεργασία με άλλους επαγγελματίες (Σχολικό ψυχολόγο, κοινωνικό λειτουργό, εκπαιδευτικούς </a:t>
            </a:r>
            <a:r>
              <a:rPr lang="el-GR" dirty="0" err="1"/>
              <a:t>κλπ</a:t>
            </a:r>
            <a:r>
              <a:rPr lang="el-GR" dirty="0"/>
              <a:t>) ως μέρος συμβουλευτικής διαδικασίας με μαθητή/πελάτη</a:t>
            </a:r>
          </a:p>
          <a:p>
            <a:r>
              <a:rPr lang="el-GR" dirty="0"/>
              <a:t>Σχεδιασμός και ανάπτυξη προληπτικών και παρεμβατικών προγραμμάτων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Ανάπτυξη και υποστήριξη γονικής εμπλοκής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Θεωρητικά μοντέλα για τις σχέσεις σχολείου-οικογένειας</a:t>
            </a:r>
          </a:p>
          <a:p>
            <a:r>
              <a:rPr lang="el-GR" dirty="0"/>
              <a:t>Παλαιότερα (αλλά σε κάποιο βαθμό ακόμα και σήμερα) κυριαρχούσαν μοντέλα που εμπόδιζαν ή και απέκλειαν τη συνεργασία γονέων-εκπαιδευτικών.</a:t>
            </a:r>
          </a:p>
          <a:p>
            <a:r>
              <a:rPr lang="el-GR" dirty="0"/>
              <a:t>Τέτοια είναι το σταδιακό και το </a:t>
            </a:r>
            <a:r>
              <a:rPr lang="el-GR" dirty="0" err="1"/>
              <a:t>οργανισμικό</a:t>
            </a:r>
            <a:r>
              <a:rPr lang="el-GR" dirty="0"/>
              <a:t> μοντέλο.</a:t>
            </a:r>
          </a:p>
          <a:p>
            <a:r>
              <a:rPr lang="el-GR" dirty="0"/>
              <a:t>Τα </a:t>
            </a:r>
            <a:r>
              <a:rPr lang="el-GR" dirty="0" err="1"/>
              <a:t>οικο</a:t>
            </a:r>
            <a:r>
              <a:rPr lang="el-GR" dirty="0"/>
              <a:t>-</a:t>
            </a:r>
            <a:r>
              <a:rPr lang="el-GR" dirty="0" err="1"/>
              <a:t>συστημικά</a:t>
            </a:r>
            <a:r>
              <a:rPr lang="el-GR" dirty="0"/>
              <a:t> μοντέλα άλλαξαν αυτή τη λογική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sz="3600" dirty="0"/>
            </a:br>
            <a:br>
              <a:rPr lang="el-GR" sz="3600" dirty="0"/>
            </a:br>
            <a:br>
              <a:rPr lang="el-GR" sz="3600" dirty="0"/>
            </a:br>
            <a:r>
              <a:rPr lang="el-GR" sz="3600" dirty="0"/>
              <a:t>Οικολογικό μοντέλο του </a:t>
            </a:r>
            <a:r>
              <a:rPr lang="en-GB" sz="3600" dirty="0" err="1"/>
              <a:t>Bronfenbrenner</a:t>
            </a:r>
            <a:r>
              <a:rPr lang="el-GR" sz="3600" dirty="0"/>
              <a:t> (1979)</a:t>
            </a:r>
            <a:r>
              <a:rPr lang="en-GB" sz="3600" dirty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 descr="Bronfenbrenners-system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700808"/>
            <a:ext cx="5760640" cy="45952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Autofit/>
          </a:bodyPr>
          <a:lstStyle/>
          <a:p>
            <a:r>
              <a:rPr lang="el-GR" dirty="0" err="1"/>
              <a:t>Συστημικό</a:t>
            </a:r>
            <a:r>
              <a:rPr lang="el-GR" dirty="0"/>
              <a:t> μοντέλο της </a:t>
            </a:r>
            <a:r>
              <a:rPr lang="en-GB" dirty="0"/>
              <a:t>Epstein</a:t>
            </a:r>
            <a:r>
              <a:rPr lang="el-GR" dirty="0"/>
              <a:t> (1987)</a:t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Picture 3" descr="bridging-the-communication-gap-19-7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6302" y="1238384"/>
            <a:ext cx="6275412" cy="470655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644008" y="3933056"/>
            <a:ext cx="1224136" cy="28803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CHILD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Γονική εμπλοκή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Διαστάσεις της γονικής εμπλοκής – </a:t>
            </a:r>
            <a:r>
              <a:rPr lang="en-GB" dirty="0"/>
              <a:t>Epstein et al. (1997): </a:t>
            </a:r>
            <a:endParaRPr lang="el-GR" dirty="0"/>
          </a:p>
          <a:p>
            <a:pPr lvl="1"/>
            <a:r>
              <a:rPr lang="el-GR" dirty="0"/>
              <a:t>Επίβλεψη συμπεριφοράς του παιδιού στο σπίτι</a:t>
            </a:r>
          </a:p>
          <a:p>
            <a:pPr lvl="1"/>
            <a:r>
              <a:rPr lang="el-GR" dirty="0"/>
              <a:t>Βοήθεια στην κατ’ οίκον εργασία</a:t>
            </a:r>
          </a:p>
          <a:p>
            <a:pPr lvl="1"/>
            <a:r>
              <a:rPr lang="el-GR" dirty="0"/>
              <a:t>Επικοινωνία με το σχολείο</a:t>
            </a:r>
          </a:p>
          <a:p>
            <a:pPr lvl="1"/>
            <a:r>
              <a:rPr lang="el-GR" dirty="0"/>
              <a:t>Εθελοντική προσφορά υπηρεσιών στο σχολείο</a:t>
            </a:r>
          </a:p>
          <a:p>
            <a:pPr lvl="1"/>
            <a:r>
              <a:rPr lang="el-GR" dirty="0"/>
              <a:t>Συμμετοχή στη λήψη αποφάσεων του σχολείου</a:t>
            </a:r>
          </a:p>
          <a:p>
            <a:r>
              <a:rPr lang="el-GR" dirty="0"/>
              <a:t>Συσχετίσεις με σχολική επίδοση και προσαρμογή</a:t>
            </a:r>
          </a:p>
          <a:p>
            <a:r>
              <a:rPr lang="el-GR" dirty="0"/>
              <a:t>Παράγοντες που συνδέονται: κοινωνικοοικονομική κατάσταση, μορφωτικό επίπεδο, φύλο γονέα</a:t>
            </a:r>
          </a:p>
          <a:p>
            <a:r>
              <a:rPr lang="el-GR" dirty="0"/>
              <a:t>Ρόλος των αποδόσεων αιτιότητας </a:t>
            </a:r>
            <a:r>
              <a:rPr lang="en-US" dirty="0"/>
              <a:t>(attribution theory)</a:t>
            </a:r>
            <a:endParaRPr lang="el-GR" dirty="0"/>
          </a:p>
          <a:p>
            <a:pPr lvl="1"/>
            <a:r>
              <a:rPr lang="en-US" dirty="0"/>
              <a:t>“</a:t>
            </a:r>
            <a:r>
              <a:rPr lang="el-GR" dirty="0"/>
              <a:t>έχω ρόλο στη διαδικασία μάθησης του παιδιού μου και μπορώ να κάνω τη διαφορά;</a:t>
            </a:r>
            <a:r>
              <a:rPr lang="en-US" dirty="0"/>
              <a:t>”</a:t>
            </a:r>
            <a:r>
              <a:rPr lang="el-GR" dirty="0"/>
              <a:t> </a:t>
            </a:r>
          </a:p>
          <a:p>
            <a:pPr lvl="1"/>
            <a:r>
              <a:rPr lang="el-GR" dirty="0"/>
              <a:t>Σχέση με πεποιθήσεις για τους γονικούς ρόλους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Γονικό στυλ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err="1"/>
              <a:t>Baumrid</a:t>
            </a:r>
            <a:r>
              <a:rPr lang="el-GR" dirty="0"/>
              <a:t> (1991): διαστάσεις της απαιτητικότητας και της φροντίδας διαφοροποιούν τα γονικά στυλ</a:t>
            </a:r>
            <a:endParaRPr lang="en-US" dirty="0"/>
          </a:p>
          <a:p>
            <a:r>
              <a:rPr lang="el-GR" dirty="0"/>
              <a:t>Συμμετοχικό ή διαλεκτικό στυλ</a:t>
            </a:r>
          </a:p>
          <a:p>
            <a:pPr lvl="1"/>
            <a:r>
              <a:rPr lang="el-GR" dirty="0"/>
              <a:t>       απαιτητικότητα,       φροντίδα</a:t>
            </a:r>
          </a:p>
          <a:p>
            <a:r>
              <a:rPr lang="el-GR" dirty="0"/>
              <a:t>Αυταρχικό στυλ</a:t>
            </a:r>
          </a:p>
          <a:p>
            <a:pPr lvl="1"/>
            <a:r>
              <a:rPr lang="el-GR" dirty="0"/>
              <a:t>       απαιτητικότητα,        φροντίδα</a:t>
            </a:r>
          </a:p>
          <a:p>
            <a:r>
              <a:rPr lang="el-GR" dirty="0"/>
              <a:t>Παραχωρητικό στυλ</a:t>
            </a:r>
          </a:p>
          <a:p>
            <a:pPr lvl="1"/>
            <a:r>
              <a:rPr lang="el-GR" dirty="0"/>
              <a:t>       απαιτητικότητα,        φροντίδα</a:t>
            </a:r>
          </a:p>
          <a:p>
            <a:r>
              <a:rPr lang="el-GR" dirty="0"/>
              <a:t>Αδιάφορο στυλ</a:t>
            </a:r>
          </a:p>
          <a:p>
            <a:pPr lvl="1"/>
            <a:r>
              <a:rPr lang="el-GR" dirty="0"/>
              <a:t>       απαιτητικότητα,        φροντίδα</a:t>
            </a:r>
          </a:p>
        </p:txBody>
      </p:sp>
      <p:sp>
        <p:nvSpPr>
          <p:cNvPr id="6" name="Up Arrow 5"/>
          <p:cNvSpPr/>
          <p:nvPr/>
        </p:nvSpPr>
        <p:spPr>
          <a:xfrm>
            <a:off x="1115616" y="2564904"/>
            <a:ext cx="288032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Up Arrow 6"/>
          <p:cNvSpPr/>
          <p:nvPr/>
        </p:nvSpPr>
        <p:spPr>
          <a:xfrm>
            <a:off x="3563888" y="2564904"/>
            <a:ext cx="288032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Up Arrow 7"/>
          <p:cNvSpPr/>
          <p:nvPr/>
        </p:nvSpPr>
        <p:spPr>
          <a:xfrm>
            <a:off x="1115616" y="3429000"/>
            <a:ext cx="288032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Down Arrow 8"/>
          <p:cNvSpPr/>
          <p:nvPr/>
        </p:nvSpPr>
        <p:spPr>
          <a:xfrm>
            <a:off x="3491880" y="3429000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Down Arrow 9"/>
          <p:cNvSpPr/>
          <p:nvPr/>
        </p:nvSpPr>
        <p:spPr>
          <a:xfrm>
            <a:off x="1043608" y="4293096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Up Arrow 10"/>
          <p:cNvSpPr/>
          <p:nvPr/>
        </p:nvSpPr>
        <p:spPr>
          <a:xfrm>
            <a:off x="3491880" y="4293096"/>
            <a:ext cx="288032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Down Arrow 11"/>
          <p:cNvSpPr/>
          <p:nvPr/>
        </p:nvSpPr>
        <p:spPr>
          <a:xfrm>
            <a:off x="1043608" y="5229200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Down Arrow 12"/>
          <p:cNvSpPr/>
          <p:nvPr/>
        </p:nvSpPr>
        <p:spPr>
          <a:xfrm>
            <a:off x="3491880" y="5157192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Κλειστό σχολείο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l-GR" dirty="0"/>
              <a:t>Αποκλείει τους γονείς και αποφασίζει χωρίς να τους λαμβάνει υπόψη</a:t>
            </a:r>
          </a:p>
          <a:p>
            <a:pPr marL="457200" indent="-457200">
              <a:buAutoNum type="arabicPeriod"/>
            </a:pPr>
            <a:r>
              <a:rPr lang="el-GR" dirty="0"/>
              <a:t>Η σχέση ελέγχεται πλήρως από τους ειδικούς (που είναι οι εκπαιδευτικοί)</a:t>
            </a:r>
          </a:p>
          <a:p>
            <a:pPr marL="457200" indent="-457200">
              <a:buAutoNum type="arabicPeriod"/>
            </a:pPr>
            <a:r>
              <a:rPr lang="el-GR" dirty="0" err="1"/>
              <a:t>Μονόδρομη</a:t>
            </a:r>
            <a:r>
              <a:rPr lang="el-GR" dirty="0"/>
              <a:t> επικοινωνία με γονείς</a:t>
            </a:r>
          </a:p>
          <a:p>
            <a:pPr marL="457200" indent="-457200">
              <a:buAutoNum type="arabicPeriod"/>
            </a:pPr>
            <a:r>
              <a:rPr lang="el-GR" dirty="0"/>
              <a:t>Δυσκολεύει την πρόσβαση των γονιών και αποθαρρύνει την επικοινωνία γονιών-εκπαιδευτικών (οι γονείς θεωρούνται περίπου ως παρείσακτοι)</a:t>
            </a:r>
          </a:p>
          <a:p>
            <a:pPr marL="457200" indent="-457200">
              <a:buAutoNum type="arabicPeriod"/>
            </a:pPr>
            <a:r>
              <a:rPr lang="el-GR" dirty="0"/>
              <a:t>Καχυποψία στους απέξω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Χειριστικό σχολείο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lvl="0" indent="-457200">
              <a:buSzPct val="70000"/>
              <a:buFont typeface="Wingdings"/>
              <a:buAutoNum type="arabicPeriod"/>
              <a:defRPr/>
            </a:pPr>
            <a:r>
              <a:rPr lang="el-GR" sz="2800" dirty="0"/>
              <a:t>Χρησιμοποιεί τους γονείς</a:t>
            </a:r>
          </a:p>
          <a:p>
            <a:pPr marL="457200" lvl="0" indent="-457200">
              <a:buSzPct val="70000"/>
              <a:buFont typeface="Wingdings"/>
              <a:buAutoNum type="arabicPeriod"/>
              <a:defRPr/>
            </a:pPr>
            <a:r>
              <a:rPr lang="el-GR" sz="2800" dirty="0"/>
              <a:t>Χρειάζεται τη συνεργασία με τους γονείς, αλλά με τους δικούς του όρους</a:t>
            </a:r>
          </a:p>
          <a:p>
            <a:pPr marL="457200" lvl="0" indent="-457200">
              <a:buSzPct val="70000"/>
              <a:buFont typeface="Wingdings"/>
              <a:buAutoNum type="arabicPeriod"/>
              <a:defRPr/>
            </a:pPr>
            <a:r>
              <a:rPr lang="el-GR" sz="2800" dirty="0"/>
              <a:t>Κατανέμει ρόλους στους γονείς (επιστρατεύει για εργασίες, υποστήριξη δράσεων των εκπαιδευτικών πρακτικά και οικονομικά)</a:t>
            </a:r>
          </a:p>
          <a:p>
            <a:pPr marL="457200" lvl="0" indent="-457200">
              <a:buSzPct val="70000"/>
              <a:buFont typeface="Wingdings"/>
              <a:buAutoNum type="arabicPeriod"/>
              <a:defRPr/>
            </a:pPr>
            <a:r>
              <a:rPr lang="el-GR" sz="2800" dirty="0"/>
              <a:t>Γονείς = μπελάς που πρέπει να τύχει κατάλληλου χειρισμού</a:t>
            </a:r>
          </a:p>
          <a:p>
            <a:pPr marL="457200" lvl="0" indent="-457200">
              <a:buSzPct val="70000"/>
              <a:buFont typeface="Wingdings"/>
              <a:buAutoNum type="arabicPeriod"/>
              <a:defRPr/>
            </a:pPr>
            <a:r>
              <a:rPr lang="el-GR" sz="2800" dirty="0"/>
              <a:t>Προσκαλεί τους γονείς ως θεατές σε εκδηλώσεις και διοργανώνει διαλέξεις για επίδοση και συμπεριφορά των παιδιών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560</TotalTime>
  <Words>635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Bookman Old Style</vt:lpstr>
      <vt:lpstr>Calibri</vt:lpstr>
      <vt:lpstr>Cambria</vt:lpstr>
      <vt:lpstr>Gill Sans MT</vt:lpstr>
      <vt:lpstr>Wingdings</vt:lpstr>
      <vt:lpstr>Wingdings 3</vt:lpstr>
      <vt:lpstr>Origin</vt:lpstr>
      <vt:lpstr>Ο Σύμβουλος μέσα στο σχολείο</vt:lpstr>
      <vt:lpstr>Τι κάνει ο Σύμβουλος;</vt:lpstr>
      <vt:lpstr>Ανάπτυξη και υποστήριξη γονικής εμπλοκής</vt:lpstr>
      <vt:lpstr>   Οικολογικό μοντέλο του Bronfenbrenner (1979) </vt:lpstr>
      <vt:lpstr>Συστημικό μοντέλο της Epstein (1987) </vt:lpstr>
      <vt:lpstr>Γονική εμπλοκή</vt:lpstr>
      <vt:lpstr>Γονικό στυλ</vt:lpstr>
      <vt:lpstr>Κλειστό σχολείο</vt:lpstr>
      <vt:lpstr>Χειριστικό σχολείο</vt:lpstr>
      <vt:lpstr>Ανοικτό σχολείο</vt:lpstr>
      <vt:lpstr>Ο Σύμβουλος και οι μαθησιακές διαδικασίες</vt:lpstr>
      <vt:lpstr>Ο Σύμβουλος και τα κίνητρα των μαθητών</vt:lpstr>
      <vt:lpstr>Το σχολείο ως σύστημα</vt:lpstr>
      <vt:lpstr>Προληπτικά και παρεμβατικά προγράμματα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4:  Το πλαίσιο της ανάπτυξης</dc:title>
  <dc:creator>Myria</dc:creator>
  <cp:lastModifiedBy>Stelios Georgiou</cp:lastModifiedBy>
  <cp:revision>27</cp:revision>
  <dcterms:created xsi:type="dcterms:W3CDTF">2015-09-24T17:19:09Z</dcterms:created>
  <dcterms:modified xsi:type="dcterms:W3CDTF">2022-10-10T07:33:17Z</dcterms:modified>
</cp:coreProperties>
</file>