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9" r:id="rId3"/>
    <p:sldId id="270" r:id="rId4"/>
    <p:sldId id="272" r:id="rId5"/>
    <p:sldId id="274" r:id="rId6"/>
    <p:sldId id="307" r:id="rId7"/>
    <p:sldId id="276" r:id="rId8"/>
    <p:sldId id="278" r:id="rId9"/>
    <p:sldId id="302" r:id="rId10"/>
    <p:sldId id="283" r:id="rId11"/>
    <p:sldId id="264" r:id="rId12"/>
    <p:sldId id="30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3364" autoAdjust="0"/>
  </p:normalViewPr>
  <p:slideViewPr>
    <p:cSldViewPr snapToGrid="0" snapToObjects="1">
      <p:cViewPr varScale="1">
        <p:scale>
          <a:sx n="47" d="100"/>
          <a:sy n="47" d="100"/>
        </p:scale>
        <p:origin x="-120" y="-123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830283-D6B8-4191-91B7-15567DAFA678}" type="datetimeFigureOut">
              <a:rPr lang="en-US" smtClean="0"/>
              <a:pPr/>
              <a:t>9/30/2019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674F61-D408-4E25-AA99-63DF985A5E2A}" type="slidenum">
              <a:rPr lang="en-US" smtClean="0"/>
              <a:pPr/>
              <a:t>‹#›</a:t>
            </a:fld>
            <a:endParaRPr lang="en-US"/>
          </a:p>
        </p:txBody>
      </p:sp>
    </p:spTree>
    <p:extLst>
      <p:ext uri="{BB962C8B-B14F-4D97-AF65-F5344CB8AC3E}">
        <p14:creationId xmlns="" xmlns:p14="http://schemas.microsoft.com/office/powerpoint/2010/main" val="1107162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Η έννοια της ανάγκης για θετική αναγνώριση, περιλαμβάνει στάσεις, όπως συμπάθεια, σεβασμό, ζεστασιά, τρυφερότητα, συμπόνια και αποδοχή από τους άλλους εφόσον το ίδιο διάκειται θετικά απέναντι στους άλλους</a:t>
            </a:r>
            <a:endParaRPr lang="en-US" dirty="0"/>
          </a:p>
          <a:p>
            <a:endParaRPr lang="en-US" dirty="0"/>
          </a:p>
        </p:txBody>
      </p:sp>
      <p:sp>
        <p:nvSpPr>
          <p:cNvPr id="4" name="Slide Number Placeholder 3"/>
          <p:cNvSpPr>
            <a:spLocks noGrp="1"/>
          </p:cNvSpPr>
          <p:nvPr>
            <p:ph type="sldNum" sz="quarter" idx="10"/>
          </p:nvPr>
        </p:nvSpPr>
        <p:spPr/>
        <p:txBody>
          <a:bodyPr/>
          <a:lstStyle/>
          <a:p>
            <a:fld id="{76674F61-D408-4E25-AA99-63DF985A5E2A}" type="slidenum">
              <a:rPr lang="en-US" smtClean="0"/>
              <a:pPr/>
              <a:t>5</a:t>
            </a:fld>
            <a:endParaRPr lang="en-US"/>
          </a:p>
        </p:txBody>
      </p:sp>
    </p:spTree>
    <p:extLst>
      <p:ext uri="{BB962C8B-B14F-4D97-AF65-F5344CB8AC3E}">
        <p14:creationId xmlns="" xmlns:p14="http://schemas.microsoft.com/office/powerpoint/2010/main" val="2833057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CCAE1F1F-DD74-9F46-B4E3-328DEB164244}" type="datetimeFigureOut">
              <a:rPr lang="en-US" smtClean="0"/>
              <a:pPr/>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FBC64-9D87-704A-BC0F-F8DB793F7329}" type="slidenum">
              <a:rPr lang="en-US" smtClean="0"/>
              <a:pPr/>
              <a:t>‹#›</a:t>
            </a:fld>
            <a:endParaRPr lang="en-US"/>
          </a:p>
        </p:txBody>
      </p:sp>
    </p:spTree>
    <p:extLst>
      <p:ext uri="{BB962C8B-B14F-4D97-AF65-F5344CB8AC3E}">
        <p14:creationId xmlns="" xmlns:p14="http://schemas.microsoft.com/office/powerpoint/2010/main" val="846930886"/>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Date Placeholder 3"/>
          <p:cNvSpPr>
            <a:spLocks noGrp="1"/>
          </p:cNvSpPr>
          <p:nvPr>
            <p:ph type="dt" sz="half" idx="10"/>
          </p:nvPr>
        </p:nvSpPr>
        <p:spPr/>
        <p:txBody>
          <a:bodyPr/>
          <a:lstStyle/>
          <a:p>
            <a:fld id="{CCAE1F1F-DD74-9F46-B4E3-328DEB164244}" type="datetimeFigureOut">
              <a:rPr lang="en-US" smtClean="0"/>
              <a:pPr/>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FBC64-9D87-704A-BC0F-F8DB793F7329}" type="slidenum">
              <a:rPr lang="en-US" smtClean="0"/>
              <a:pPr/>
              <a:t>‹#›</a:t>
            </a:fld>
            <a:endParaRPr lang="en-US"/>
          </a:p>
        </p:txBody>
      </p:sp>
    </p:spTree>
    <p:extLst>
      <p:ext uri="{BB962C8B-B14F-4D97-AF65-F5344CB8AC3E}">
        <p14:creationId xmlns="" xmlns:p14="http://schemas.microsoft.com/office/powerpoint/2010/main" val="1469834481"/>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Date Placeholder 3"/>
          <p:cNvSpPr>
            <a:spLocks noGrp="1"/>
          </p:cNvSpPr>
          <p:nvPr>
            <p:ph type="dt" sz="half" idx="10"/>
          </p:nvPr>
        </p:nvSpPr>
        <p:spPr/>
        <p:txBody>
          <a:bodyPr/>
          <a:lstStyle/>
          <a:p>
            <a:fld id="{CCAE1F1F-DD74-9F46-B4E3-328DEB164244}" type="datetimeFigureOut">
              <a:rPr lang="en-US" smtClean="0"/>
              <a:pPr/>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FBC64-9D87-704A-BC0F-F8DB793F7329}" type="slidenum">
              <a:rPr lang="en-US" smtClean="0"/>
              <a:pPr/>
              <a:t>‹#›</a:t>
            </a:fld>
            <a:endParaRPr lang="en-US"/>
          </a:p>
        </p:txBody>
      </p:sp>
    </p:spTree>
    <p:extLst>
      <p:ext uri="{BB962C8B-B14F-4D97-AF65-F5344CB8AC3E}">
        <p14:creationId xmlns="" xmlns:p14="http://schemas.microsoft.com/office/powerpoint/2010/main" val="822890675"/>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CCAE1F1F-DD74-9F46-B4E3-328DEB164244}" type="datetimeFigureOut">
              <a:rPr lang="en-US" smtClean="0"/>
              <a:pPr/>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FBC64-9D87-704A-BC0F-F8DB793F7329}" type="slidenum">
              <a:rPr lang="en-US" smtClean="0"/>
              <a:pPr/>
              <a:t>‹#›</a:t>
            </a:fld>
            <a:endParaRPr lang="en-US"/>
          </a:p>
        </p:txBody>
      </p:sp>
    </p:spTree>
    <p:extLst>
      <p:ext uri="{BB962C8B-B14F-4D97-AF65-F5344CB8AC3E}">
        <p14:creationId xmlns="" xmlns:p14="http://schemas.microsoft.com/office/powerpoint/2010/main" val="1957747793"/>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Click to edit Master text styles</a:t>
            </a:r>
          </a:p>
        </p:txBody>
      </p:sp>
      <p:sp>
        <p:nvSpPr>
          <p:cNvPr id="4" name="Date Placeholder 3"/>
          <p:cNvSpPr>
            <a:spLocks noGrp="1"/>
          </p:cNvSpPr>
          <p:nvPr>
            <p:ph type="dt" sz="half" idx="10"/>
          </p:nvPr>
        </p:nvSpPr>
        <p:spPr/>
        <p:txBody>
          <a:bodyPr/>
          <a:lstStyle/>
          <a:p>
            <a:fld id="{CCAE1F1F-DD74-9F46-B4E3-328DEB164244}" type="datetimeFigureOut">
              <a:rPr lang="en-US" smtClean="0"/>
              <a:pPr/>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FBC64-9D87-704A-BC0F-F8DB793F7329}" type="slidenum">
              <a:rPr lang="en-US" smtClean="0"/>
              <a:pPr/>
              <a:t>‹#›</a:t>
            </a:fld>
            <a:endParaRPr lang="en-US"/>
          </a:p>
        </p:txBody>
      </p:sp>
    </p:spTree>
    <p:extLst>
      <p:ext uri="{BB962C8B-B14F-4D97-AF65-F5344CB8AC3E}">
        <p14:creationId xmlns="" xmlns:p14="http://schemas.microsoft.com/office/powerpoint/2010/main" val="1947346619"/>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Date Placeholder 4"/>
          <p:cNvSpPr>
            <a:spLocks noGrp="1"/>
          </p:cNvSpPr>
          <p:nvPr>
            <p:ph type="dt" sz="half" idx="10"/>
          </p:nvPr>
        </p:nvSpPr>
        <p:spPr/>
        <p:txBody>
          <a:bodyPr/>
          <a:lstStyle/>
          <a:p>
            <a:fld id="{CCAE1F1F-DD74-9F46-B4E3-328DEB164244}" type="datetimeFigureOut">
              <a:rPr lang="en-US" smtClean="0"/>
              <a:pPr/>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5FBC64-9D87-704A-BC0F-F8DB793F7329}" type="slidenum">
              <a:rPr lang="en-US" smtClean="0"/>
              <a:pPr/>
              <a:t>‹#›</a:t>
            </a:fld>
            <a:endParaRPr lang="en-US"/>
          </a:p>
        </p:txBody>
      </p:sp>
    </p:spTree>
    <p:extLst>
      <p:ext uri="{BB962C8B-B14F-4D97-AF65-F5344CB8AC3E}">
        <p14:creationId xmlns="" xmlns:p14="http://schemas.microsoft.com/office/powerpoint/2010/main" val="221558440"/>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7" name="Date Placeholder 6"/>
          <p:cNvSpPr>
            <a:spLocks noGrp="1"/>
          </p:cNvSpPr>
          <p:nvPr>
            <p:ph type="dt" sz="half" idx="10"/>
          </p:nvPr>
        </p:nvSpPr>
        <p:spPr/>
        <p:txBody>
          <a:bodyPr/>
          <a:lstStyle/>
          <a:p>
            <a:fld id="{CCAE1F1F-DD74-9F46-B4E3-328DEB164244}" type="datetimeFigureOut">
              <a:rPr lang="en-US" smtClean="0"/>
              <a:pPr/>
              <a:t>9/30/2019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5FBC64-9D87-704A-BC0F-F8DB793F7329}" type="slidenum">
              <a:rPr lang="en-US" smtClean="0"/>
              <a:pPr/>
              <a:t>‹#›</a:t>
            </a:fld>
            <a:endParaRPr lang="en-US"/>
          </a:p>
        </p:txBody>
      </p:sp>
    </p:spTree>
    <p:extLst>
      <p:ext uri="{BB962C8B-B14F-4D97-AF65-F5344CB8AC3E}">
        <p14:creationId xmlns="" xmlns:p14="http://schemas.microsoft.com/office/powerpoint/2010/main" val="270744729"/>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Date Placeholder 2"/>
          <p:cNvSpPr>
            <a:spLocks noGrp="1"/>
          </p:cNvSpPr>
          <p:nvPr>
            <p:ph type="dt" sz="half" idx="10"/>
          </p:nvPr>
        </p:nvSpPr>
        <p:spPr/>
        <p:txBody>
          <a:bodyPr/>
          <a:lstStyle/>
          <a:p>
            <a:fld id="{CCAE1F1F-DD74-9F46-B4E3-328DEB164244}" type="datetimeFigureOut">
              <a:rPr lang="en-US" smtClean="0"/>
              <a:pPr/>
              <a:t>9/30/2019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5FBC64-9D87-704A-BC0F-F8DB793F7329}" type="slidenum">
              <a:rPr lang="en-US" smtClean="0"/>
              <a:pPr/>
              <a:t>‹#›</a:t>
            </a:fld>
            <a:endParaRPr lang="en-US"/>
          </a:p>
        </p:txBody>
      </p:sp>
    </p:spTree>
    <p:extLst>
      <p:ext uri="{BB962C8B-B14F-4D97-AF65-F5344CB8AC3E}">
        <p14:creationId xmlns="" xmlns:p14="http://schemas.microsoft.com/office/powerpoint/2010/main" val="1063958031"/>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AE1F1F-DD74-9F46-B4E3-328DEB164244}" type="datetimeFigureOut">
              <a:rPr lang="en-US" smtClean="0"/>
              <a:pPr/>
              <a:t>9/30/2019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5FBC64-9D87-704A-BC0F-F8DB793F7329}" type="slidenum">
              <a:rPr lang="en-US" smtClean="0"/>
              <a:pPr/>
              <a:t>‹#›</a:t>
            </a:fld>
            <a:endParaRPr lang="en-US"/>
          </a:p>
        </p:txBody>
      </p:sp>
    </p:spTree>
    <p:extLst>
      <p:ext uri="{BB962C8B-B14F-4D97-AF65-F5344CB8AC3E}">
        <p14:creationId xmlns="" xmlns:p14="http://schemas.microsoft.com/office/powerpoint/2010/main" val="1633108117"/>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Click to edit Master text styles</a:t>
            </a:r>
          </a:p>
        </p:txBody>
      </p:sp>
      <p:sp>
        <p:nvSpPr>
          <p:cNvPr id="5" name="Date Placeholder 4"/>
          <p:cNvSpPr>
            <a:spLocks noGrp="1"/>
          </p:cNvSpPr>
          <p:nvPr>
            <p:ph type="dt" sz="half" idx="10"/>
          </p:nvPr>
        </p:nvSpPr>
        <p:spPr/>
        <p:txBody>
          <a:bodyPr/>
          <a:lstStyle/>
          <a:p>
            <a:fld id="{CCAE1F1F-DD74-9F46-B4E3-328DEB164244}" type="datetimeFigureOut">
              <a:rPr lang="en-US" smtClean="0"/>
              <a:pPr/>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5FBC64-9D87-704A-BC0F-F8DB793F7329}" type="slidenum">
              <a:rPr lang="en-US" smtClean="0"/>
              <a:pPr/>
              <a:t>‹#›</a:t>
            </a:fld>
            <a:endParaRPr lang="en-US"/>
          </a:p>
        </p:txBody>
      </p:sp>
    </p:spTree>
    <p:extLst>
      <p:ext uri="{BB962C8B-B14F-4D97-AF65-F5344CB8AC3E}">
        <p14:creationId xmlns="" xmlns:p14="http://schemas.microsoft.com/office/powerpoint/2010/main" val="2114738097"/>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Click to edit Master text styles</a:t>
            </a:r>
          </a:p>
        </p:txBody>
      </p:sp>
      <p:sp>
        <p:nvSpPr>
          <p:cNvPr id="5" name="Date Placeholder 4"/>
          <p:cNvSpPr>
            <a:spLocks noGrp="1"/>
          </p:cNvSpPr>
          <p:nvPr>
            <p:ph type="dt" sz="half" idx="10"/>
          </p:nvPr>
        </p:nvSpPr>
        <p:spPr/>
        <p:txBody>
          <a:bodyPr/>
          <a:lstStyle/>
          <a:p>
            <a:fld id="{CCAE1F1F-DD74-9F46-B4E3-328DEB164244}" type="datetimeFigureOut">
              <a:rPr lang="en-US" smtClean="0"/>
              <a:pPr/>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5FBC64-9D87-704A-BC0F-F8DB793F7329}" type="slidenum">
              <a:rPr lang="en-US" smtClean="0"/>
              <a:pPr/>
              <a:t>‹#›</a:t>
            </a:fld>
            <a:endParaRPr lang="en-US"/>
          </a:p>
        </p:txBody>
      </p:sp>
    </p:spTree>
    <p:extLst>
      <p:ext uri="{BB962C8B-B14F-4D97-AF65-F5344CB8AC3E}">
        <p14:creationId xmlns="" xmlns:p14="http://schemas.microsoft.com/office/powerpoint/2010/main" val="2007905771"/>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AE1F1F-DD74-9F46-B4E3-328DEB164244}" type="datetimeFigureOut">
              <a:rPr lang="en-US" smtClean="0"/>
              <a:pPr/>
              <a:t>9/30/2019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5FBC64-9D87-704A-BC0F-F8DB793F7329}" type="slidenum">
              <a:rPr lang="en-US" smtClean="0"/>
              <a:pPr/>
              <a:t>‹#›</a:t>
            </a:fld>
            <a:endParaRPr lang="en-US"/>
          </a:p>
        </p:txBody>
      </p:sp>
    </p:spTree>
    <p:extLst>
      <p:ext uri="{BB962C8B-B14F-4D97-AF65-F5344CB8AC3E}">
        <p14:creationId xmlns="" xmlns:p14="http://schemas.microsoft.com/office/powerpoint/2010/main" val="1804289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30843" y="307206"/>
            <a:ext cx="7562449" cy="2461161"/>
          </a:xfrm>
        </p:spPr>
        <p:txBody>
          <a:bodyPr>
            <a:normAutofit/>
          </a:bodyPr>
          <a:lstStyle/>
          <a:p>
            <a:r>
              <a:rPr lang="el-GR" altLang="en-US" dirty="0" err="1" smtClean="0">
                <a:latin typeface="Times New Roman" pitchFamily="18" charset="0"/>
                <a:ea typeface="Batang" panose="02030600000101010101" pitchFamily="18" charset="-127"/>
                <a:cs typeface="Times New Roman" pitchFamily="18" charset="0"/>
              </a:rPr>
              <a:t>Προσωπο</a:t>
            </a:r>
            <a:r>
              <a:rPr lang="el-GR" altLang="en-US" dirty="0" smtClean="0">
                <a:latin typeface="Times New Roman" pitchFamily="18" charset="0"/>
                <a:ea typeface="Batang" panose="02030600000101010101" pitchFamily="18" charset="-127"/>
                <a:cs typeface="Times New Roman" pitchFamily="18" charset="0"/>
              </a:rPr>
              <a:t>-κεντρική Θεωρία</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2210125" y="3744097"/>
            <a:ext cx="9144000" cy="2928552"/>
          </a:xfrm>
        </p:spPr>
        <p:txBody>
          <a:bodyPr>
            <a:normAutofit/>
          </a:bodyPr>
          <a:lstStyle/>
          <a:p>
            <a:r>
              <a:rPr lang="el-GR" altLang="en-US" dirty="0">
                <a:latin typeface="Times New Roman" pitchFamily="18" charset="0"/>
                <a:cs typeface="Times New Roman" pitchFamily="18" charset="0"/>
              </a:rPr>
              <a:t>Στέλιος Ν. Γεωργίου</a:t>
            </a:r>
            <a:endParaRPr lang="en-GB" altLang="en-US" dirty="0">
              <a:latin typeface="Times New Roman" pitchFamily="18" charset="0"/>
              <a:cs typeface="Times New Roman" pitchFamily="18" charset="0"/>
            </a:endParaRPr>
          </a:p>
          <a:p>
            <a:r>
              <a:rPr lang="el-GR" altLang="en-US" dirty="0">
                <a:latin typeface="Times New Roman" pitchFamily="18" charset="0"/>
                <a:cs typeface="Times New Roman" pitchFamily="18" charset="0"/>
              </a:rPr>
              <a:t>Καθηγητής Εκπαιδευτικής Ψυχολογίας</a:t>
            </a:r>
          </a:p>
          <a:p>
            <a:r>
              <a:rPr lang="el-GR" altLang="en-US" dirty="0">
                <a:latin typeface="Times New Roman" pitchFamily="18" charset="0"/>
                <a:cs typeface="Times New Roman" pitchFamily="18" charset="0"/>
              </a:rPr>
              <a:t>Πανεπιστήμιο Κύπρου</a:t>
            </a:r>
          </a:p>
        </p:txBody>
      </p:sp>
    </p:spTree>
    <p:extLst>
      <p:ext uri="{BB962C8B-B14F-4D97-AF65-F5344CB8AC3E}">
        <p14:creationId xmlns="" xmlns:p14="http://schemas.microsoft.com/office/powerpoint/2010/main" val="16816927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smtClean="0"/>
              <a:t>Συμβουλευτική διαδικασία</a:t>
            </a:r>
            <a:r>
              <a:rPr lang="en-US" b="1" dirty="0" smtClean="0"/>
              <a:t>:</a:t>
            </a:r>
            <a:r>
              <a:rPr lang="el-GR" b="1" dirty="0" smtClean="0"/>
              <a:t> </a:t>
            </a:r>
            <a:br>
              <a:rPr lang="el-GR" b="1" dirty="0" smtClean="0"/>
            </a:br>
            <a:r>
              <a:rPr lang="el-GR" b="1" dirty="0" smtClean="0"/>
              <a:t>προϋποθέσεις αλλαγής</a:t>
            </a:r>
            <a:endParaRPr lang="en-US" b="1" dirty="0"/>
          </a:p>
        </p:txBody>
      </p:sp>
      <p:sp>
        <p:nvSpPr>
          <p:cNvPr id="3" name="Content Placeholder 2"/>
          <p:cNvSpPr>
            <a:spLocks noGrp="1"/>
          </p:cNvSpPr>
          <p:nvPr>
            <p:ph idx="1"/>
          </p:nvPr>
        </p:nvSpPr>
        <p:spPr/>
        <p:txBody>
          <a:bodyPr>
            <a:normAutofit/>
          </a:bodyPr>
          <a:lstStyle/>
          <a:p>
            <a:pPr algn="ctr"/>
            <a:r>
              <a:rPr lang="el-GR" sz="4400" b="1" dirty="0" smtClean="0"/>
              <a:t>Αποδοχή</a:t>
            </a:r>
            <a:endParaRPr lang="en-US" sz="4400" b="1" dirty="0" smtClean="0"/>
          </a:p>
          <a:p>
            <a:pPr algn="ctr"/>
            <a:r>
              <a:rPr lang="el-GR" sz="4400" b="1" dirty="0" err="1" smtClean="0"/>
              <a:t>Ενσυναίσθηση</a:t>
            </a:r>
            <a:endParaRPr lang="el-GR" sz="4400" b="1" dirty="0" smtClean="0"/>
          </a:p>
          <a:p>
            <a:pPr algn="ctr"/>
            <a:r>
              <a:rPr lang="el-GR" sz="4400" b="1" dirty="0" smtClean="0"/>
              <a:t> </a:t>
            </a:r>
            <a:r>
              <a:rPr lang="el-GR" sz="4400" b="1" dirty="0"/>
              <a:t>Αυθεντικότητα</a:t>
            </a:r>
            <a:endParaRPr lang="el-GR" sz="4400" dirty="0"/>
          </a:p>
        </p:txBody>
      </p:sp>
    </p:spTree>
    <p:extLst>
      <p:ext uri="{BB962C8B-B14F-4D97-AF65-F5344CB8AC3E}">
        <p14:creationId xmlns="" xmlns:p14="http://schemas.microsoft.com/office/powerpoint/2010/main" val="24182508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solidFill>
                  <a:schemeClr val="accent1"/>
                </a:solidFill>
              </a:rPr>
              <a:t>Κριτική </a:t>
            </a:r>
            <a:endParaRPr lang="en-GB" dirty="0">
              <a:solidFill>
                <a:schemeClr val="accent1"/>
              </a:solidFill>
            </a:endParaRPr>
          </a:p>
        </p:txBody>
      </p:sp>
      <p:sp>
        <p:nvSpPr>
          <p:cNvPr id="3" name="Content Placeholder 2"/>
          <p:cNvSpPr>
            <a:spLocks noGrp="1"/>
          </p:cNvSpPr>
          <p:nvPr>
            <p:ph idx="1"/>
          </p:nvPr>
        </p:nvSpPr>
        <p:spPr/>
        <p:txBody>
          <a:bodyPr>
            <a:normAutofit/>
          </a:bodyPr>
          <a:lstStyle/>
          <a:p>
            <a:r>
              <a:rPr lang="el-GR" dirty="0"/>
              <a:t>Αδικαιολόγητη αισιοδοξία για την καλοσύνη της ανθρώπινης φύσης </a:t>
            </a:r>
            <a:r>
              <a:rPr lang="mr-IN" dirty="0"/>
              <a:t>–</a:t>
            </a:r>
            <a:r>
              <a:rPr lang="el-GR" dirty="0"/>
              <a:t>μη αναγνώριση της ανθρώπινης δυνατότητας για το κακό.</a:t>
            </a:r>
            <a:r>
              <a:rPr lang="en-GB" dirty="0">
                <a:effectLst/>
              </a:rPr>
              <a:t> </a:t>
            </a:r>
            <a:endParaRPr lang="el-GR" dirty="0">
              <a:effectLst/>
            </a:endParaRPr>
          </a:p>
          <a:p>
            <a:r>
              <a:rPr lang="el-GR" dirty="0"/>
              <a:t>Απροετοίμαστη να αντιμετωπίσει επαρκώς αρνητικά συναισθήματα, όπως θυμός και επιθετικότητα.</a:t>
            </a:r>
            <a:r>
              <a:rPr lang="en-GB" dirty="0">
                <a:effectLst/>
              </a:rPr>
              <a:t> </a:t>
            </a:r>
            <a:endParaRPr lang="el-GR" dirty="0">
              <a:effectLst/>
            </a:endParaRPr>
          </a:p>
          <a:p>
            <a:pPr lvl="0"/>
            <a:r>
              <a:rPr lang="el-GR" dirty="0"/>
              <a:t>Δ</a:t>
            </a:r>
            <a:r>
              <a:rPr lang="el-GR" dirty="0" smtClean="0"/>
              <a:t>εν </a:t>
            </a:r>
            <a:r>
              <a:rPr lang="el-GR" dirty="0"/>
              <a:t>έλαβε καθόλου υπόψη </a:t>
            </a:r>
            <a:r>
              <a:rPr lang="el-GR" dirty="0" smtClean="0"/>
              <a:t>της </a:t>
            </a:r>
            <a:r>
              <a:rPr lang="el-GR" dirty="0"/>
              <a:t>τις δυνάμεις του ασυνείδητου στη θεωρία που ανέπτυξε.</a:t>
            </a:r>
          </a:p>
          <a:p>
            <a:pPr lvl="0"/>
            <a:r>
              <a:rPr lang="el-GR" dirty="0"/>
              <a:t>Έμφαση στην παρούσα εμπειρία του ανθρώπου, στο «εδώ και τώρα»,</a:t>
            </a:r>
            <a:r>
              <a:rPr lang="en-GB" dirty="0">
                <a:effectLst/>
              </a:rPr>
              <a:t> </a:t>
            </a:r>
            <a:r>
              <a:rPr lang="el-GR" dirty="0" smtClean="0"/>
              <a:t>και όχι σε εμπειρίες και βιώματα του παρελθόντος.</a:t>
            </a:r>
          </a:p>
          <a:p>
            <a:pPr lvl="0"/>
            <a:r>
              <a:rPr lang="el-GR" dirty="0" smtClean="0"/>
              <a:t>Δεν υποστηρίζεται επαρκώς από ερευνητικά δεδομένα.</a:t>
            </a:r>
          </a:p>
          <a:p>
            <a:pPr marL="0" lvl="0" indent="0">
              <a:buNone/>
            </a:pPr>
            <a:endParaRPr lang="en-GB" dirty="0"/>
          </a:p>
          <a:p>
            <a:endParaRPr lang="en-US" dirty="0"/>
          </a:p>
        </p:txBody>
      </p:sp>
    </p:spTree>
    <p:extLst>
      <p:ext uri="{BB962C8B-B14F-4D97-AF65-F5344CB8AC3E}">
        <p14:creationId xmlns="" xmlns:p14="http://schemas.microsoft.com/office/powerpoint/2010/main" val="7126334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CCAFE3-1C22-4B64-BC95-C1096CC02978}"/>
              </a:ext>
            </a:extLst>
          </p:cNvPr>
          <p:cNvSpPr>
            <a:spLocks noGrp="1"/>
          </p:cNvSpPr>
          <p:nvPr>
            <p:ph type="title"/>
          </p:nvPr>
        </p:nvSpPr>
        <p:spPr/>
        <p:txBody>
          <a:bodyPr/>
          <a:lstStyle/>
          <a:p>
            <a:pPr algn="ctr"/>
            <a:r>
              <a:rPr lang="el-GR" b="1" dirty="0">
                <a:solidFill>
                  <a:schemeClr val="accent1"/>
                </a:solidFill>
              </a:rPr>
              <a:t>Η συμβολή της Προσωποκεντρικής θεωρίας στη Συμβουλευτική</a:t>
            </a:r>
          </a:p>
        </p:txBody>
      </p:sp>
      <p:sp>
        <p:nvSpPr>
          <p:cNvPr id="3" name="Content Placeholder 2">
            <a:extLst>
              <a:ext uri="{FF2B5EF4-FFF2-40B4-BE49-F238E27FC236}">
                <a16:creationId xmlns="" xmlns:a16="http://schemas.microsoft.com/office/drawing/2014/main" id="{F2F6AE7F-72F3-4439-A646-A02B812D5B14}"/>
              </a:ext>
            </a:extLst>
          </p:cNvPr>
          <p:cNvSpPr>
            <a:spLocks noGrp="1"/>
          </p:cNvSpPr>
          <p:nvPr>
            <p:ph idx="1"/>
          </p:nvPr>
        </p:nvSpPr>
        <p:spPr/>
        <p:txBody>
          <a:bodyPr/>
          <a:lstStyle/>
          <a:p>
            <a:r>
              <a:rPr lang="el-GR" dirty="0"/>
              <a:t>Έδωσε έμφαση </a:t>
            </a:r>
            <a:r>
              <a:rPr lang="el-GR" dirty="0" smtClean="0"/>
              <a:t>στον υγιή, καθημερινό άνθρωπο</a:t>
            </a:r>
            <a:r>
              <a:rPr lang="el-GR" dirty="0"/>
              <a:t>, ξεφεύγοντας από </a:t>
            </a:r>
            <a:r>
              <a:rPr lang="el-GR" dirty="0" smtClean="0"/>
              <a:t>την </a:t>
            </a:r>
            <a:r>
              <a:rPr lang="el-GR" dirty="0"/>
              <a:t>ψυχοπαθολογία.</a:t>
            </a:r>
          </a:p>
          <a:p>
            <a:r>
              <a:rPr lang="el-GR" dirty="0" smtClean="0"/>
              <a:t>Έδωσε </a:t>
            </a:r>
            <a:r>
              <a:rPr lang="el-GR" dirty="0"/>
              <a:t>έμφαση στο μέλλον και στην ικανότητα του ατόμου για αλλαγή.</a:t>
            </a:r>
          </a:p>
          <a:p>
            <a:r>
              <a:rPr lang="el-GR" dirty="0"/>
              <a:t> Έδωσε έμφαση </a:t>
            </a:r>
            <a:r>
              <a:rPr lang="el-GR" dirty="0" smtClean="0"/>
              <a:t>στο συνειδητό εαυτό.</a:t>
            </a:r>
          </a:p>
          <a:p>
            <a:pPr marL="0" indent="0">
              <a:buNone/>
            </a:pPr>
            <a:endParaRPr lang="el-GR" dirty="0" smtClean="0"/>
          </a:p>
          <a:p>
            <a:pPr marL="0" indent="0">
              <a:buNone/>
            </a:pPr>
            <a:r>
              <a:rPr lang="el-GR" dirty="0" smtClean="0"/>
              <a:t>Από </a:t>
            </a:r>
            <a:r>
              <a:rPr lang="el-GR" dirty="0"/>
              <a:t>τη θεωρία αυτή προκύπτουν οι περισσότερες τεχνικές συμβουλευτικής.</a:t>
            </a:r>
            <a:endParaRPr lang="en-US" dirty="0"/>
          </a:p>
          <a:p>
            <a:pPr marL="0" indent="0">
              <a:buNone/>
            </a:pPr>
            <a:endParaRPr lang="el-GR" dirty="0"/>
          </a:p>
          <a:p>
            <a:pPr marL="0" indent="0">
              <a:buNone/>
            </a:pPr>
            <a:endParaRPr lang="el-GR" dirty="0"/>
          </a:p>
        </p:txBody>
      </p:sp>
    </p:spTree>
    <p:extLst>
      <p:ext uri="{BB962C8B-B14F-4D97-AF65-F5344CB8AC3E}">
        <p14:creationId xmlns="" xmlns:p14="http://schemas.microsoft.com/office/powerpoint/2010/main" val="8134899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altLang="en-US" sz="3600" dirty="0" err="1">
                <a:latin typeface="Times New Roman" pitchFamily="18" charset="0"/>
                <a:ea typeface="Batang" panose="02030600000101010101" pitchFamily="18" charset="-127"/>
                <a:cs typeface="Times New Roman" pitchFamily="18" charset="0"/>
              </a:rPr>
              <a:t>Προσωπο</a:t>
            </a:r>
            <a:r>
              <a:rPr lang="el-GR" altLang="en-US" sz="3600" dirty="0">
                <a:latin typeface="Times New Roman" pitchFamily="18" charset="0"/>
                <a:ea typeface="Batang" panose="02030600000101010101" pitchFamily="18" charset="-127"/>
                <a:cs typeface="Times New Roman" pitchFamily="18" charset="0"/>
              </a:rPr>
              <a:t>-κεντρική Θεωρία</a:t>
            </a:r>
            <a:endParaRPr lang="en-US" sz="3600" b="1" dirty="0">
              <a:solidFill>
                <a:schemeClr val="accent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endParaRPr lang="el-GR" dirty="0" smtClean="0"/>
          </a:p>
          <a:p>
            <a:r>
              <a:rPr lang="el-GR" dirty="0" smtClean="0">
                <a:latin typeface="Times New Roman" pitchFamily="18" charset="0"/>
                <a:cs typeface="Times New Roman" pitchFamily="18" charset="0"/>
              </a:rPr>
              <a:t>Θ</a:t>
            </a:r>
            <a:r>
              <a:rPr lang="en-GB" dirty="0" err="1">
                <a:latin typeface="Times New Roman" pitchFamily="18" charset="0"/>
                <a:cs typeface="Times New Roman" pitchFamily="18" charset="0"/>
              </a:rPr>
              <a:t>έτει</a:t>
            </a:r>
            <a:r>
              <a:rPr lang="en-GB" dirty="0">
                <a:latin typeface="Times New Roman" pitchFamily="18" charset="0"/>
                <a:cs typeface="Times New Roman" pitchFamily="18" charset="0"/>
              </a:rPr>
              <a:t> </a:t>
            </a:r>
            <a:r>
              <a:rPr lang="en-GB" dirty="0" err="1">
                <a:latin typeface="Times New Roman" pitchFamily="18" charset="0"/>
                <a:cs typeface="Times New Roman" pitchFamily="18" charset="0"/>
              </a:rPr>
              <a:t>τον</a:t>
            </a:r>
            <a:r>
              <a:rPr lang="en-GB" dirty="0">
                <a:latin typeface="Times New Roman" pitchFamily="18" charset="0"/>
                <a:cs typeface="Times New Roman" pitchFamily="18" charset="0"/>
              </a:rPr>
              <a:t> π</a:t>
            </a:r>
            <a:r>
              <a:rPr lang="en-GB" dirty="0" err="1">
                <a:latin typeface="Times New Roman" pitchFamily="18" charset="0"/>
                <a:cs typeface="Times New Roman" pitchFamily="18" charset="0"/>
              </a:rPr>
              <a:t>ελάτη</a:t>
            </a:r>
            <a:r>
              <a:rPr lang="en-GB" dirty="0">
                <a:latin typeface="Times New Roman" pitchFamily="18" charset="0"/>
                <a:cs typeface="Times New Roman" pitchFamily="18" charset="0"/>
              </a:rPr>
              <a:t> </a:t>
            </a:r>
            <a:r>
              <a:rPr lang="el-GR" dirty="0" smtClean="0">
                <a:latin typeface="Times New Roman" pitchFamily="18" charset="0"/>
                <a:cs typeface="Times New Roman" pitchFamily="18" charset="0"/>
              </a:rPr>
              <a:t>(και όχι το σύμβουλο) </a:t>
            </a:r>
            <a:r>
              <a:rPr lang="en-GB" dirty="0" err="1" smtClean="0">
                <a:latin typeface="Times New Roman" pitchFamily="18" charset="0"/>
                <a:cs typeface="Times New Roman" pitchFamily="18" charset="0"/>
              </a:rPr>
              <a:t>στο</a:t>
            </a:r>
            <a:r>
              <a:rPr lang="en-GB" dirty="0" smtClean="0">
                <a:latin typeface="Times New Roman" pitchFamily="18" charset="0"/>
                <a:cs typeface="Times New Roman" pitchFamily="18" charset="0"/>
              </a:rPr>
              <a:t> επ</a:t>
            </a:r>
            <a:r>
              <a:rPr lang="en-GB" dirty="0" err="1" smtClean="0">
                <a:latin typeface="Times New Roman" pitchFamily="18" charset="0"/>
                <a:cs typeface="Times New Roman" pitchFamily="18" charset="0"/>
              </a:rPr>
              <a:t>ίκεντρο</a:t>
            </a:r>
            <a:r>
              <a:rPr lang="el-GR" dirty="0" smtClean="0">
                <a:latin typeface="Times New Roman" pitchFamily="18" charset="0"/>
                <a:cs typeface="Times New Roman" pitchFamily="18" charset="0"/>
              </a:rPr>
              <a:t> της συμβουλευτικής διαδικασίας.</a:t>
            </a:r>
            <a:endParaRPr lang="el-GR" dirty="0">
              <a:latin typeface="Times New Roman" pitchFamily="18" charset="0"/>
              <a:cs typeface="Times New Roman" pitchFamily="18" charset="0"/>
            </a:endParaRPr>
          </a:p>
          <a:p>
            <a:r>
              <a:rPr lang="el-GR" dirty="0">
                <a:latin typeface="Times New Roman" pitchFamily="18" charset="0"/>
                <a:cs typeface="Times New Roman" pitchFamily="18" charset="0"/>
              </a:rPr>
              <a:t>Κατανοεί την ανθρώπινη συμπεριφορά μέσα από το πώς τη βιώνει το ίδιο το </a:t>
            </a:r>
            <a:r>
              <a:rPr lang="el-GR" dirty="0" smtClean="0">
                <a:latin typeface="Times New Roman" pitchFamily="18" charset="0"/>
                <a:cs typeface="Times New Roman" pitchFamily="18" charset="0"/>
              </a:rPr>
              <a:t>άτομο </a:t>
            </a:r>
            <a:r>
              <a:rPr lang="en-GB"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φαινομενολογία). </a:t>
            </a:r>
            <a:endParaRPr lang="el-GR" dirty="0">
              <a:latin typeface="Times New Roman" pitchFamily="18" charset="0"/>
              <a:cs typeface="Times New Roman" pitchFamily="18" charset="0"/>
            </a:endParaRPr>
          </a:p>
          <a:p>
            <a:r>
              <a:rPr lang="en-GB" dirty="0">
                <a:latin typeface="Times New Roman" pitchFamily="18" charset="0"/>
                <a:cs typeface="Times New Roman" pitchFamily="18" charset="0"/>
              </a:rPr>
              <a:t> </a:t>
            </a:r>
            <a:r>
              <a:rPr lang="el-GR" dirty="0" smtClean="0">
                <a:latin typeface="Times New Roman" pitchFamily="18" charset="0"/>
                <a:cs typeface="Times New Roman" pitchFamily="18" charset="0"/>
              </a:rPr>
              <a:t>Δίνει έ</a:t>
            </a:r>
            <a:r>
              <a:rPr lang="en-GB" dirty="0" err="1" smtClean="0">
                <a:latin typeface="Times New Roman" pitchFamily="18" charset="0"/>
                <a:cs typeface="Times New Roman" pitchFamily="18" charset="0"/>
              </a:rPr>
              <a:t>μφ</a:t>
            </a:r>
            <a:r>
              <a:rPr lang="en-GB" dirty="0" smtClean="0">
                <a:latin typeface="Times New Roman" pitchFamily="18" charset="0"/>
                <a:cs typeface="Times New Roman" pitchFamily="18" charset="0"/>
              </a:rPr>
              <a:t>αση </a:t>
            </a:r>
            <a:r>
              <a:rPr lang="el-GR" dirty="0" smtClean="0">
                <a:latin typeface="Times New Roman" pitchFamily="18" charset="0"/>
                <a:cs typeface="Times New Roman" pitchFamily="18" charset="0"/>
              </a:rPr>
              <a:t>στην </a:t>
            </a:r>
            <a:r>
              <a:rPr lang="en-GB" dirty="0" smtClean="0">
                <a:latin typeface="Times New Roman" pitchFamily="18" charset="0"/>
                <a:cs typeface="Times New Roman" pitchFamily="18" charset="0"/>
              </a:rPr>
              <a:t>α</a:t>
            </a:r>
            <a:r>
              <a:rPr lang="en-GB" dirty="0" err="1" smtClean="0">
                <a:latin typeface="Times New Roman" pitchFamily="18" charset="0"/>
                <a:cs typeface="Times New Roman" pitchFamily="18" charset="0"/>
              </a:rPr>
              <a:t>ισιοδοξί</a:t>
            </a:r>
            <a:r>
              <a:rPr lang="en-GB" dirty="0" smtClean="0">
                <a:latin typeface="Times New Roman" pitchFamily="18" charset="0"/>
                <a:cs typeface="Times New Roman" pitchFamily="18" charset="0"/>
              </a:rPr>
              <a:t>α </a:t>
            </a:r>
            <a:r>
              <a:rPr lang="en-GB" dirty="0">
                <a:latin typeface="Times New Roman" pitchFamily="18" charset="0"/>
                <a:cs typeface="Times New Roman" pitchFamily="18" charset="0"/>
              </a:rPr>
              <a:t>για το τι </a:t>
            </a:r>
            <a:r>
              <a:rPr lang="el-GR" dirty="0">
                <a:latin typeface="Times New Roman" pitchFamily="18" charset="0"/>
                <a:cs typeface="Times New Roman" pitchFamily="18" charset="0"/>
              </a:rPr>
              <a:t>είναι</a:t>
            </a:r>
            <a:r>
              <a:rPr lang="en-GB" dirty="0">
                <a:latin typeface="Times New Roman" pitchFamily="18" charset="0"/>
                <a:cs typeface="Times New Roman" pitchFamily="18" charset="0"/>
              </a:rPr>
              <a:t> </a:t>
            </a:r>
            <a:r>
              <a:rPr lang="en-GB" dirty="0" err="1" smtClean="0">
                <a:latin typeface="Times New Roman" pitchFamily="18" charset="0"/>
                <a:cs typeface="Times New Roman" pitchFamily="18" charset="0"/>
              </a:rPr>
              <a:t>δυν</a:t>
            </a:r>
            <a:r>
              <a:rPr lang="en-GB" dirty="0" smtClean="0">
                <a:latin typeface="Times New Roman" pitchFamily="18" charset="0"/>
                <a:cs typeface="Times New Roman" pitchFamily="18" charset="0"/>
              </a:rPr>
              <a:t>ατό</a:t>
            </a:r>
            <a:r>
              <a:rPr lang="en-GB" dirty="0" smtClean="0">
                <a:effectLst/>
                <a:latin typeface="Times New Roman" pitchFamily="18" charset="0"/>
                <a:cs typeface="Times New Roman" pitchFamily="18" charset="0"/>
              </a:rPr>
              <a:t> </a:t>
            </a:r>
            <a:r>
              <a:rPr lang="el-GR" dirty="0">
                <a:effectLst/>
                <a:latin typeface="Times New Roman" pitchFamily="18" charset="0"/>
                <a:cs typeface="Times New Roman" pitchFamily="18" charset="0"/>
              </a:rPr>
              <a:t>να επιτευχθεί από το ίδιο το άτομο.</a:t>
            </a:r>
          </a:p>
          <a:p>
            <a:r>
              <a:rPr lang="el-GR" dirty="0" smtClean="0">
                <a:latin typeface="Times New Roman" pitchFamily="18" charset="0"/>
                <a:cs typeface="Times New Roman" pitchFamily="18" charset="0"/>
              </a:rPr>
              <a:t>Δέχεται ότι ο </a:t>
            </a:r>
            <a:r>
              <a:rPr lang="el-GR" dirty="0">
                <a:latin typeface="Times New Roman" pitchFamily="18" charset="0"/>
                <a:cs typeface="Times New Roman" pitchFamily="18" charset="0"/>
              </a:rPr>
              <a:t>άνθρωπος έχει απεριόριστες ευκαιρίες για αλλαγή και μπορεί από μόνος του να κατευθύνει τη συμπεριφορά του. </a:t>
            </a:r>
          </a:p>
          <a:p>
            <a:pPr marL="0" indent="0">
              <a:buNone/>
            </a:pPr>
            <a:endParaRPr lang="en-GB" b="1" dirty="0"/>
          </a:p>
          <a:p>
            <a:endParaRPr lang="en-GB" dirty="0"/>
          </a:p>
          <a:p>
            <a:endParaRPr lang="en-US" dirty="0"/>
          </a:p>
        </p:txBody>
      </p:sp>
      <p:pic>
        <p:nvPicPr>
          <p:cNvPr id="5" name="Picture 4">
            <a:extLst>
              <a:ext uri="{FF2B5EF4-FFF2-40B4-BE49-F238E27FC236}">
                <a16:creationId xmlns="" xmlns:a16="http://schemas.microsoft.com/office/drawing/2014/main" id="{B6983DDC-6E4C-484A-B62D-43B0B0B09AC9}"/>
              </a:ext>
            </a:extLst>
          </p:cNvPr>
          <p:cNvPicPr>
            <a:picLocks noChangeAspect="1"/>
          </p:cNvPicPr>
          <p:nvPr/>
        </p:nvPicPr>
        <p:blipFill>
          <a:blip r:embed="rId2"/>
          <a:stretch>
            <a:fillRect/>
          </a:stretch>
        </p:blipFill>
        <p:spPr>
          <a:xfrm>
            <a:off x="1015066" y="241945"/>
            <a:ext cx="2306973" cy="1766226"/>
          </a:xfrm>
          <a:prstGeom prst="rect">
            <a:avLst/>
          </a:prstGeom>
          <a:ln>
            <a:noFill/>
          </a:ln>
          <a:effectLst>
            <a:softEdge rad="112500"/>
          </a:effectLst>
        </p:spPr>
      </p:pic>
    </p:spTree>
    <p:extLst>
      <p:ext uri="{BB962C8B-B14F-4D97-AF65-F5344CB8AC3E}">
        <p14:creationId xmlns="" xmlns:p14="http://schemas.microsoft.com/office/powerpoint/2010/main" val="4802984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1"/>
            </a:solidFill>
          </a:ln>
        </p:spPr>
        <p:txBody>
          <a:bodyPr/>
          <a:lstStyle/>
          <a:p>
            <a:pPr algn="ctr"/>
            <a:r>
              <a:rPr lang="el-GR" b="1" dirty="0"/>
              <a:t>Η έννοια του εαυτού</a:t>
            </a:r>
            <a:endParaRPr lang="en-US" b="1" dirty="0"/>
          </a:p>
        </p:txBody>
      </p:sp>
      <p:sp>
        <p:nvSpPr>
          <p:cNvPr id="3" name="Content Placeholder 2"/>
          <p:cNvSpPr>
            <a:spLocks noGrp="1"/>
          </p:cNvSpPr>
          <p:nvPr>
            <p:ph idx="1"/>
          </p:nvPr>
        </p:nvSpPr>
        <p:spPr>
          <a:xfrm>
            <a:off x="733926" y="1690688"/>
            <a:ext cx="11265816" cy="4444285"/>
          </a:xfrm>
        </p:spPr>
        <p:txBody>
          <a:bodyPr>
            <a:normAutofit/>
          </a:bodyPr>
          <a:lstStyle/>
          <a:p>
            <a:r>
              <a:rPr lang="el-GR" dirty="0" smtClean="0"/>
              <a:t>Η συνειδητή αίσθηση του ποιος είμαι.</a:t>
            </a:r>
            <a:endParaRPr lang="el-GR" dirty="0"/>
          </a:p>
          <a:p>
            <a:r>
              <a:rPr lang="el-GR" dirty="0" smtClean="0"/>
              <a:t>Ο </a:t>
            </a:r>
            <a:r>
              <a:rPr lang="el-GR" dirty="0"/>
              <a:t>εαυτός διαμορφώνεται, αναπτύσσεται και αλλάζει, μέσα από τις εμπειρίες </a:t>
            </a:r>
            <a:r>
              <a:rPr lang="el-GR" dirty="0" smtClean="0"/>
              <a:t>αλληλεπίδρασης με </a:t>
            </a:r>
            <a:r>
              <a:rPr lang="el-GR" dirty="0"/>
              <a:t>τους «σημαντικούς άλλους».</a:t>
            </a:r>
          </a:p>
          <a:p>
            <a:r>
              <a:rPr lang="el-GR" dirty="0"/>
              <a:t>Το άτομο δεν αντιδρά στην «πραγματικότητα», αλλά στην αντίληψη της πραγματικότητας, όπως καθορίζεται από το εσωτερικό πλαίσιο αναφοράς.</a:t>
            </a:r>
          </a:p>
          <a:p>
            <a:r>
              <a:rPr lang="el-GR" dirty="0"/>
              <a:t>Οι περισσότερες μορφές συμπεριφοράς που υιοθετεί ο οργανισμός είναι εκείνες που είναι συνεπείς με την έννοια του εαυτού μας.</a:t>
            </a:r>
          </a:p>
          <a:p>
            <a:endParaRPr lang="el-GR" dirty="0"/>
          </a:p>
          <a:p>
            <a:endParaRPr lang="en-US" dirty="0"/>
          </a:p>
        </p:txBody>
      </p:sp>
    </p:spTree>
    <p:extLst>
      <p:ext uri="{BB962C8B-B14F-4D97-AF65-F5344CB8AC3E}">
        <p14:creationId xmlns="" xmlns:p14="http://schemas.microsoft.com/office/powerpoint/2010/main" val="40208697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t>Ο ιδανικός εαυτός</a:t>
            </a:r>
            <a:endParaRPr lang="en-US" b="1" dirty="0"/>
          </a:p>
        </p:txBody>
      </p:sp>
      <p:sp>
        <p:nvSpPr>
          <p:cNvPr id="3" name="Content Placeholder 2"/>
          <p:cNvSpPr>
            <a:spLocks noGrp="1"/>
          </p:cNvSpPr>
          <p:nvPr>
            <p:ph idx="1"/>
          </p:nvPr>
        </p:nvSpPr>
        <p:spPr>
          <a:xfrm>
            <a:off x="838199" y="1825625"/>
            <a:ext cx="11105271" cy="4351338"/>
          </a:xfrm>
        </p:spPr>
        <p:txBody>
          <a:bodyPr/>
          <a:lstStyle/>
          <a:p>
            <a:r>
              <a:rPr lang="el-GR" dirty="0" smtClean="0"/>
              <a:t>Το </a:t>
            </a:r>
            <a:r>
              <a:rPr lang="el-GR" dirty="0"/>
              <a:t>επίπεδο αυτοεκτίμησης είναι ο βαθμός συμφωνίας ανάμεσα στην αντίληψη που έχουμε για τον εαυτό μας και στον ιδανικό εαυτό.</a:t>
            </a:r>
          </a:p>
          <a:p>
            <a:r>
              <a:rPr lang="el-GR" dirty="0"/>
              <a:t>Το άτομο κατευθύνει τη συμπεριφορά του σύμφωνα με την αυτοαντίληψη του και γι’ αυτό αρνείται τις εμπειρίες, που δε συμφωνούν με αυτή.</a:t>
            </a:r>
          </a:p>
          <a:p>
            <a:endParaRPr lang="en-US" dirty="0"/>
          </a:p>
        </p:txBody>
      </p:sp>
    </p:spTree>
    <p:extLst>
      <p:ext uri="{BB962C8B-B14F-4D97-AF65-F5344CB8AC3E}">
        <p14:creationId xmlns="" xmlns:p14="http://schemas.microsoft.com/office/powerpoint/2010/main" val="5431670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solidFill>
                  <a:schemeClr val="accent1"/>
                </a:solidFill>
              </a:rPr>
              <a:t>Η ανάγκη του ατόμου για θετική αναγνώριση</a:t>
            </a:r>
            <a:endParaRPr lang="en-US" b="1" dirty="0">
              <a:solidFill>
                <a:schemeClr val="accent1"/>
              </a:solidFill>
            </a:endParaRPr>
          </a:p>
        </p:txBody>
      </p:sp>
      <p:sp>
        <p:nvSpPr>
          <p:cNvPr id="3" name="Content Placeholder 2"/>
          <p:cNvSpPr>
            <a:spLocks noGrp="1"/>
          </p:cNvSpPr>
          <p:nvPr>
            <p:ph idx="1"/>
          </p:nvPr>
        </p:nvSpPr>
        <p:spPr>
          <a:xfrm>
            <a:off x="838200" y="1825625"/>
            <a:ext cx="10795782" cy="4351338"/>
          </a:xfrm>
        </p:spPr>
        <p:txBody>
          <a:bodyPr>
            <a:normAutofit lnSpcReduction="10000"/>
          </a:bodyPr>
          <a:lstStyle/>
          <a:p>
            <a:r>
              <a:rPr lang="el-GR" dirty="0"/>
              <a:t>Η έννοια της ανάγκης για θετική αναγνώριση, περιλαμβάνει στάσεις, όπως συμπάθεια, σεβασμό, ζεστασιά, τρυφερότητα, συμπόνια και αποδοχή από τους άλλους. </a:t>
            </a:r>
            <a:endParaRPr lang="en-US" dirty="0"/>
          </a:p>
          <a:p>
            <a:r>
              <a:rPr lang="en-US" dirty="0"/>
              <a:t>A</a:t>
            </a:r>
            <a:r>
              <a:rPr lang="el-GR" dirty="0"/>
              <a:t>περιόριστη θετική αναγνώριση, βοηθά το άτομο να αποδέχεται τις εμπειρίες του.</a:t>
            </a:r>
          </a:p>
          <a:p>
            <a:r>
              <a:rPr lang="el-GR" dirty="0"/>
              <a:t>Η θετική αναγνώριση υπό όρους, οδηγεί το άτομο στην απόρριψη των εμπειριών, ιδιαίτερα αυτών που έρχονται σε σύγκρουση με την αυτοαντίληψή του.</a:t>
            </a:r>
          </a:p>
          <a:p>
            <a:r>
              <a:rPr lang="el-GR" dirty="0"/>
              <a:t>Όταν το άτομο ενδιαφέρεται για τη θετική εκτίμηση των άλλων προς τον ίδιο, τότε παραποιεί την εμπειρία του και την αντιλαμβάνεται σε σχέση με τις αξίες των άλλων.</a:t>
            </a:r>
            <a:endParaRPr lang="en-US" dirty="0"/>
          </a:p>
        </p:txBody>
      </p:sp>
    </p:spTree>
    <p:extLst>
      <p:ext uri="{BB962C8B-B14F-4D97-AF65-F5344CB8AC3E}">
        <p14:creationId xmlns="" xmlns:p14="http://schemas.microsoft.com/office/powerpoint/2010/main" val="30756064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a:t>Η έννοια της αυτοπραγμάτωσης</a:t>
            </a:r>
            <a:endParaRPr lang="en-US" b="1" dirty="0"/>
          </a:p>
        </p:txBody>
      </p:sp>
      <p:sp>
        <p:nvSpPr>
          <p:cNvPr id="3" name="Content Placeholder 2"/>
          <p:cNvSpPr>
            <a:spLocks noGrp="1"/>
          </p:cNvSpPr>
          <p:nvPr>
            <p:ph idx="1"/>
          </p:nvPr>
        </p:nvSpPr>
        <p:spPr/>
        <p:txBody>
          <a:bodyPr/>
          <a:lstStyle/>
          <a:p>
            <a:r>
              <a:rPr lang="el-GR" dirty="0"/>
              <a:t>Είναι η τάση του ανθρώπου να εξελιχθεί από μια απλή σε μια σύνθετη οντότητα, να μεταβεί από την εξάρτηση στην ανεξαρτησία, από τη σταθερότητα και την ακαμψία σε μια διαδικασία αλλαγής και ελεύθερης έκφρασης. </a:t>
            </a:r>
            <a:endParaRPr lang="el-GR" dirty="0" smtClean="0"/>
          </a:p>
          <a:p>
            <a:endParaRPr lang="en-US" dirty="0"/>
          </a:p>
          <a:p>
            <a:r>
              <a:rPr lang="el-GR" dirty="0" smtClean="0"/>
              <a:t>Ο </a:t>
            </a:r>
            <a:r>
              <a:rPr lang="el-GR" dirty="0"/>
              <a:t>Rogers αναγνώριζε ως </a:t>
            </a:r>
            <a:r>
              <a:rPr lang="el-GR" dirty="0" smtClean="0"/>
              <a:t>έμφυτη ορμή/ένστικτο </a:t>
            </a:r>
            <a:r>
              <a:rPr lang="el-GR" dirty="0"/>
              <a:t>του ανθρώπου, εκτός από εκείνο της ικανοποίησης των βιολογικών </a:t>
            </a:r>
            <a:r>
              <a:rPr lang="el-GR" dirty="0" smtClean="0"/>
              <a:t>του αναγκών, </a:t>
            </a:r>
            <a:r>
              <a:rPr lang="el-GR" dirty="0"/>
              <a:t>την </a:t>
            </a:r>
            <a:r>
              <a:rPr lang="el-GR" dirty="0" smtClean="0">
                <a:latin typeface="Times New Roman" panose="02020603050405020304" pitchFamily="18" charset="0"/>
                <a:cs typeface="Times New Roman" panose="02020603050405020304" pitchFamily="18" charset="0"/>
              </a:rPr>
              <a:t>ανάγκη για </a:t>
            </a:r>
            <a:r>
              <a:rPr lang="el-GR" dirty="0" smtClean="0"/>
              <a:t>αυτοπραγμάτωση</a:t>
            </a:r>
            <a:r>
              <a:rPr lang="el-GR" dirty="0" smtClean="0">
                <a:latin typeface="Times New Roman" panose="02020603050405020304" pitchFamily="18" charset="0"/>
                <a:cs typeface="Times New Roman" panose="02020603050405020304" pitchFamily="18" charset="0"/>
              </a:rPr>
              <a:t>.</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5243320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491319" y="95535"/>
            <a:ext cx="5445456" cy="649633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8" name="TextBox 7"/>
          <p:cNvSpPr txBox="1"/>
          <p:nvPr/>
        </p:nvSpPr>
        <p:spPr>
          <a:xfrm>
            <a:off x="557284" y="477671"/>
            <a:ext cx="5445456" cy="4893647"/>
          </a:xfrm>
          <a:prstGeom prst="rect">
            <a:avLst/>
          </a:prstGeom>
          <a:noFill/>
        </p:spPr>
        <p:txBody>
          <a:bodyPr wrap="square" rtlCol="0">
            <a:spAutoFit/>
          </a:bodyPr>
          <a:lstStyle/>
          <a:p>
            <a:pPr algn="ctr"/>
            <a:r>
              <a:rPr lang="el-GR" sz="2400" b="1" dirty="0"/>
              <a:t>Ασυμφωνία </a:t>
            </a:r>
          </a:p>
          <a:p>
            <a:pPr algn="ctr"/>
            <a:endParaRPr lang="el-GR" sz="2400" dirty="0"/>
          </a:p>
          <a:p>
            <a:pPr marL="342900" indent="-342900">
              <a:buFont typeface="Arial" panose="020B0604020202020204" pitchFamily="34" charset="0"/>
              <a:buChar char="•"/>
            </a:pPr>
            <a:r>
              <a:rPr lang="el-GR" sz="2400" dirty="0"/>
              <a:t>Είναι μια κατάσταση εσωτερικής σύγχυσης, που εξωτερικεύεται με το άγχος.</a:t>
            </a:r>
          </a:p>
          <a:p>
            <a:pPr marL="342900" indent="-342900">
              <a:buFont typeface="Arial" panose="020B0604020202020204" pitchFamily="34" charset="0"/>
              <a:buChar char="•"/>
            </a:pPr>
            <a:r>
              <a:rPr lang="el-GR" sz="2400" dirty="0"/>
              <a:t>Έχουμε σύγκρουση ανάμεσα στην αυτοαντίληψη και την εμπειρία.</a:t>
            </a:r>
          </a:p>
          <a:p>
            <a:pPr marL="342900" indent="-342900">
              <a:buFont typeface="Arial" panose="020B0604020202020204" pitchFamily="34" charset="0"/>
              <a:buChar char="•"/>
            </a:pPr>
            <a:r>
              <a:rPr lang="el-GR" sz="2400" dirty="0"/>
              <a:t>Οι άνθρωποι κατευθύνουν τις ενέργειες τους με τέτοιο τρόπο, ώστε να έχουν αντίληψη της αυτό-συνέπειας και να διατηρήσουν την ισορροπία μεταξύ αυτοαντίληψης και εμπειρίας. </a:t>
            </a:r>
          </a:p>
          <a:p>
            <a:pPr marL="342900" indent="-342900">
              <a:buFont typeface="Arial" panose="020B0604020202020204" pitchFamily="34" charset="0"/>
              <a:buChar char="•"/>
            </a:pPr>
            <a:endParaRPr lang="en-US" sz="2400" dirty="0">
              <a:solidFill>
                <a:schemeClr val="bg1"/>
              </a:solidFill>
            </a:endParaRPr>
          </a:p>
        </p:txBody>
      </p:sp>
      <p:pic>
        <p:nvPicPr>
          <p:cNvPr id="11" name="Content Placeholder 10"/>
          <p:cNvPicPr>
            <a:picLocks noGrp="1" noChangeAspect="1"/>
          </p:cNvPicPr>
          <p:nvPr>
            <p:ph idx="1"/>
          </p:nvPr>
        </p:nvPicPr>
        <p:blipFill>
          <a:blip r:embed="rId2"/>
          <a:stretch>
            <a:fillRect/>
          </a:stretch>
        </p:blipFill>
        <p:spPr>
          <a:xfrm>
            <a:off x="6308419" y="95535"/>
            <a:ext cx="5449126" cy="6496334"/>
          </a:xfrm>
          <a:prstGeom prst="rect">
            <a:avLst/>
          </a:prstGeom>
        </p:spPr>
      </p:pic>
      <p:sp>
        <p:nvSpPr>
          <p:cNvPr id="12" name="TextBox 11"/>
          <p:cNvSpPr txBox="1"/>
          <p:nvPr/>
        </p:nvSpPr>
        <p:spPr>
          <a:xfrm>
            <a:off x="6673755" y="313899"/>
            <a:ext cx="4667535" cy="646331"/>
          </a:xfrm>
          <a:prstGeom prst="rect">
            <a:avLst/>
          </a:prstGeom>
          <a:noFill/>
        </p:spPr>
        <p:txBody>
          <a:bodyPr wrap="square" rtlCol="0">
            <a:spAutoFit/>
          </a:bodyPr>
          <a:lstStyle/>
          <a:p>
            <a:endParaRPr lang="el-GR" dirty="0"/>
          </a:p>
          <a:p>
            <a:pPr algn="ctr"/>
            <a:endParaRPr lang="en-US" dirty="0"/>
          </a:p>
        </p:txBody>
      </p:sp>
      <p:sp>
        <p:nvSpPr>
          <p:cNvPr id="13" name="TextBox 12"/>
          <p:cNvSpPr txBox="1"/>
          <p:nvPr/>
        </p:nvSpPr>
        <p:spPr>
          <a:xfrm>
            <a:off x="6308419" y="313899"/>
            <a:ext cx="5449126" cy="3785652"/>
          </a:xfrm>
          <a:prstGeom prst="rect">
            <a:avLst/>
          </a:prstGeom>
          <a:noFill/>
        </p:spPr>
        <p:txBody>
          <a:bodyPr wrap="square" rtlCol="0">
            <a:spAutoFit/>
          </a:bodyPr>
          <a:lstStyle/>
          <a:p>
            <a:pPr algn="ctr"/>
            <a:r>
              <a:rPr lang="el-GR" sz="2400" b="1" dirty="0"/>
              <a:t>Συμφωνία</a:t>
            </a:r>
          </a:p>
          <a:p>
            <a:pPr algn="ctr"/>
            <a:endParaRPr lang="el-GR" sz="2400" dirty="0"/>
          </a:p>
          <a:p>
            <a:pPr marL="342900" indent="-342900">
              <a:buFont typeface="Arial" panose="020B0604020202020204" pitchFamily="34" charset="0"/>
              <a:buChar char="•"/>
            </a:pPr>
            <a:r>
              <a:rPr lang="el-GR" sz="2400" dirty="0"/>
              <a:t>Η συμφωνία για τον </a:t>
            </a:r>
            <a:r>
              <a:rPr lang="el-GR" sz="2400" dirty="0" err="1"/>
              <a:t>Rogers</a:t>
            </a:r>
            <a:r>
              <a:rPr lang="el-GR" sz="2400" dirty="0"/>
              <a:t> εμπερικλείει τρεις πτυχές:</a:t>
            </a:r>
          </a:p>
          <a:p>
            <a:pPr marL="514350" indent="-514350">
              <a:buFont typeface="+mj-lt"/>
              <a:buAutoNum type="romanUcPeriod"/>
            </a:pPr>
            <a:r>
              <a:rPr lang="el-GR" sz="2400" dirty="0"/>
              <a:t>Συμφωνία μεταξύ εαυτού και τρέχουσας </a:t>
            </a:r>
            <a:r>
              <a:rPr lang="el-GR" sz="2400" dirty="0" smtClean="0"/>
              <a:t>εμπειρίας</a:t>
            </a:r>
            <a:endParaRPr lang="el-GR" sz="2400" dirty="0"/>
          </a:p>
          <a:p>
            <a:pPr marL="514350" indent="-514350">
              <a:buFont typeface="+mj-lt"/>
              <a:buAutoNum type="romanUcPeriod"/>
            </a:pPr>
            <a:r>
              <a:rPr lang="el-GR" sz="2400" dirty="0"/>
              <a:t>συμφωνία υποκειμενικής </a:t>
            </a:r>
            <a:r>
              <a:rPr lang="el-GR" sz="2400" dirty="0" smtClean="0"/>
              <a:t>εμπειρίας και εξωτερικής πραγματικότητας</a:t>
            </a:r>
            <a:r>
              <a:rPr lang="el-GR" sz="2400" dirty="0"/>
              <a:t>,</a:t>
            </a:r>
          </a:p>
          <a:p>
            <a:pPr marL="514350" indent="-514350">
              <a:buFont typeface="+mj-lt"/>
              <a:buAutoNum type="romanUcPeriod"/>
            </a:pPr>
            <a:r>
              <a:rPr lang="el-GR" sz="2400" dirty="0"/>
              <a:t>συμφωνία μεταξύ εαυτού και ιδεώδους εαυτού.</a:t>
            </a:r>
          </a:p>
        </p:txBody>
      </p:sp>
    </p:spTree>
    <p:extLst>
      <p:ext uri="{BB962C8B-B14F-4D97-AF65-F5344CB8AC3E}">
        <p14:creationId xmlns="" xmlns:p14="http://schemas.microsoft.com/office/powerpoint/2010/main" val="7427287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433484" y="220039"/>
            <a:ext cx="10515600" cy="1325563"/>
          </a:xfrm>
        </p:spPr>
        <p:txBody>
          <a:bodyPr>
            <a:normAutofit/>
          </a:bodyPr>
          <a:lstStyle/>
          <a:p>
            <a:r>
              <a:rPr lang="el-GR" sz="2000" dirty="0" smtClean="0">
                <a:solidFill>
                  <a:schemeClr val="accent1"/>
                </a:solidFill>
              </a:rPr>
              <a:t>            </a:t>
            </a:r>
            <a:r>
              <a:rPr lang="el-GR" sz="2400" b="1" dirty="0" smtClean="0">
                <a:solidFill>
                  <a:schemeClr val="accent1"/>
                </a:solidFill>
              </a:rPr>
              <a:t>Βασικές Ανάγκες                           Περιβάλλον                           Αποτέλεσμα</a:t>
            </a:r>
            <a:br>
              <a:rPr lang="el-GR" sz="2400" b="1" dirty="0" smtClean="0">
                <a:solidFill>
                  <a:schemeClr val="accent1"/>
                </a:solidFill>
              </a:rPr>
            </a:br>
            <a:r>
              <a:rPr lang="el-GR" sz="2400" b="1" dirty="0" smtClean="0">
                <a:solidFill>
                  <a:schemeClr val="accent1"/>
                </a:solidFill>
              </a:rPr>
              <a:t>            του ανθρώπου</a:t>
            </a:r>
            <a:endParaRPr lang="en-US" sz="2400" b="1" dirty="0">
              <a:solidFill>
                <a:schemeClr val="accent1"/>
              </a:solidFill>
            </a:endParaRPr>
          </a:p>
        </p:txBody>
      </p:sp>
      <p:pic>
        <p:nvPicPr>
          <p:cNvPr id="5" name="Content Placeholder 4"/>
          <p:cNvPicPr>
            <a:picLocks noGrp="1" noChangeAspect="1"/>
          </p:cNvPicPr>
          <p:nvPr>
            <p:ph idx="4294967295"/>
          </p:nvPr>
        </p:nvPicPr>
        <p:blipFill>
          <a:blip r:embed="rId2"/>
          <a:stretch>
            <a:fillRect/>
          </a:stretch>
        </p:blipFill>
        <p:spPr>
          <a:xfrm>
            <a:off x="1432208" y="3579813"/>
            <a:ext cx="2747963" cy="2060575"/>
          </a:xfrm>
          <a:prstGeom prst="rect">
            <a:avLst/>
          </a:prstGeom>
          <a:gradFill flip="none" rotWithShape="1">
            <a:gsLst>
              <a:gs pos="81000">
                <a:schemeClr val="bg2"/>
              </a:gs>
              <a:gs pos="0">
                <a:schemeClr val="bg2">
                  <a:lumMod val="90000"/>
                </a:schemeClr>
              </a:gs>
              <a:gs pos="100000">
                <a:schemeClr val="bg1"/>
              </a:gs>
            </a:gsLst>
            <a:path path="circle">
              <a:fillToRect l="50000" t="50000" r="50000" b="50000"/>
            </a:path>
            <a:tileRect/>
          </a:gradFill>
        </p:spPr>
      </p:pic>
      <p:sp>
        <p:nvSpPr>
          <p:cNvPr id="4" name="Cube 3"/>
          <p:cNvSpPr/>
          <p:nvPr/>
        </p:nvSpPr>
        <p:spPr>
          <a:xfrm>
            <a:off x="1657122" y="1324041"/>
            <a:ext cx="2555900" cy="1800756"/>
          </a:xfrm>
          <a:prstGeom prst="cub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b="1" dirty="0">
                <a:solidFill>
                  <a:schemeClr val="accent1">
                    <a:lumMod val="75000"/>
                  </a:schemeClr>
                </a:solidFill>
              </a:rPr>
              <a:t>Ανάγκη για πραγμάτωση του οργανισμού και του εαυτού</a:t>
            </a:r>
            <a:endParaRPr lang="en-US" b="1" dirty="0">
              <a:solidFill>
                <a:schemeClr val="accent1">
                  <a:lumMod val="75000"/>
                </a:schemeClr>
              </a:solidFill>
            </a:endParaRPr>
          </a:p>
        </p:txBody>
      </p:sp>
      <p:pic>
        <p:nvPicPr>
          <p:cNvPr id="6" name="Picture 5"/>
          <p:cNvPicPr>
            <a:picLocks noChangeAspect="1"/>
          </p:cNvPicPr>
          <p:nvPr/>
        </p:nvPicPr>
        <p:blipFill>
          <a:blip r:embed="rId2"/>
          <a:stretch>
            <a:fillRect/>
          </a:stretch>
        </p:blipFill>
        <p:spPr>
          <a:xfrm>
            <a:off x="5292353" y="3514941"/>
            <a:ext cx="2612299" cy="2069603"/>
          </a:xfrm>
          <a:prstGeom prst="rect">
            <a:avLst/>
          </a:prstGeom>
        </p:spPr>
      </p:pic>
      <p:pic>
        <p:nvPicPr>
          <p:cNvPr id="7" name="Picture 6"/>
          <p:cNvPicPr>
            <a:picLocks noChangeAspect="1"/>
          </p:cNvPicPr>
          <p:nvPr/>
        </p:nvPicPr>
        <p:blipFill>
          <a:blip r:embed="rId2"/>
          <a:stretch>
            <a:fillRect/>
          </a:stretch>
        </p:blipFill>
        <p:spPr>
          <a:xfrm>
            <a:off x="8800178" y="3540978"/>
            <a:ext cx="2721177" cy="2155862"/>
          </a:xfrm>
          <a:prstGeom prst="rect">
            <a:avLst/>
          </a:prstGeom>
        </p:spPr>
      </p:pic>
      <p:pic>
        <p:nvPicPr>
          <p:cNvPr id="8" name="Picture 7"/>
          <p:cNvPicPr>
            <a:picLocks noChangeAspect="1"/>
          </p:cNvPicPr>
          <p:nvPr/>
        </p:nvPicPr>
        <p:blipFill>
          <a:blip r:embed="rId2"/>
          <a:stretch>
            <a:fillRect/>
          </a:stretch>
        </p:blipFill>
        <p:spPr>
          <a:xfrm>
            <a:off x="8800178" y="1177823"/>
            <a:ext cx="2837208" cy="1800756"/>
          </a:xfrm>
          <a:prstGeom prst="rect">
            <a:avLst/>
          </a:prstGeom>
        </p:spPr>
      </p:pic>
      <p:pic>
        <p:nvPicPr>
          <p:cNvPr id="9" name="Picture 8"/>
          <p:cNvPicPr>
            <a:picLocks noChangeAspect="1"/>
          </p:cNvPicPr>
          <p:nvPr/>
        </p:nvPicPr>
        <p:blipFill>
          <a:blip r:embed="rId2"/>
          <a:stretch>
            <a:fillRect/>
          </a:stretch>
        </p:blipFill>
        <p:spPr>
          <a:xfrm>
            <a:off x="5474357" y="1213568"/>
            <a:ext cx="2433855" cy="1928231"/>
          </a:xfrm>
          <a:prstGeom prst="rect">
            <a:avLst/>
          </a:prstGeom>
        </p:spPr>
      </p:pic>
      <p:sp>
        <p:nvSpPr>
          <p:cNvPr id="10" name="TextBox 9"/>
          <p:cNvSpPr txBox="1"/>
          <p:nvPr/>
        </p:nvSpPr>
        <p:spPr>
          <a:xfrm>
            <a:off x="1793600" y="4203411"/>
            <a:ext cx="1635616" cy="923330"/>
          </a:xfrm>
          <a:prstGeom prst="rect">
            <a:avLst/>
          </a:prstGeom>
          <a:noFill/>
        </p:spPr>
        <p:txBody>
          <a:bodyPr wrap="square" rtlCol="0">
            <a:spAutoFit/>
          </a:bodyPr>
          <a:lstStyle/>
          <a:p>
            <a:r>
              <a:rPr lang="el-GR" b="1" dirty="0">
                <a:solidFill>
                  <a:schemeClr val="accent1">
                    <a:lumMod val="75000"/>
                  </a:schemeClr>
                </a:solidFill>
              </a:rPr>
              <a:t>Ανάγκη για θετική αναγνώριση</a:t>
            </a:r>
            <a:endParaRPr lang="en-US" b="1" dirty="0">
              <a:solidFill>
                <a:schemeClr val="accent1">
                  <a:lumMod val="75000"/>
                </a:schemeClr>
              </a:solidFill>
            </a:endParaRPr>
          </a:p>
        </p:txBody>
      </p:sp>
      <p:sp>
        <p:nvSpPr>
          <p:cNvPr id="11" name="TextBox 10"/>
          <p:cNvSpPr txBox="1"/>
          <p:nvPr/>
        </p:nvSpPr>
        <p:spPr>
          <a:xfrm>
            <a:off x="5742112" y="1896487"/>
            <a:ext cx="1553652" cy="830997"/>
          </a:xfrm>
          <a:prstGeom prst="rect">
            <a:avLst/>
          </a:prstGeom>
          <a:noFill/>
        </p:spPr>
        <p:txBody>
          <a:bodyPr wrap="square" rtlCol="0">
            <a:spAutoFit/>
          </a:bodyPr>
          <a:lstStyle/>
          <a:p>
            <a:r>
              <a:rPr lang="el-GR" sz="1600" b="1" dirty="0">
                <a:solidFill>
                  <a:schemeClr val="accent1">
                    <a:lumMod val="75000"/>
                  </a:schemeClr>
                </a:solidFill>
              </a:rPr>
              <a:t>Ανεπιφύλακτη θετική αναγνώριση</a:t>
            </a:r>
            <a:endParaRPr lang="en-US" sz="1600" b="1" dirty="0">
              <a:solidFill>
                <a:schemeClr val="accent1">
                  <a:lumMod val="75000"/>
                </a:schemeClr>
              </a:solidFill>
            </a:endParaRPr>
          </a:p>
        </p:txBody>
      </p:sp>
      <p:sp>
        <p:nvSpPr>
          <p:cNvPr id="2" name="TextBox 1"/>
          <p:cNvSpPr txBox="1"/>
          <p:nvPr/>
        </p:nvSpPr>
        <p:spPr>
          <a:xfrm>
            <a:off x="5484873" y="4250657"/>
            <a:ext cx="1925948" cy="1015663"/>
          </a:xfrm>
          <a:prstGeom prst="rect">
            <a:avLst/>
          </a:prstGeom>
          <a:noFill/>
        </p:spPr>
        <p:txBody>
          <a:bodyPr wrap="square" rtlCol="0">
            <a:spAutoFit/>
          </a:bodyPr>
          <a:lstStyle/>
          <a:p>
            <a:r>
              <a:rPr lang="el-GR" sz="2000" b="1" dirty="0">
                <a:solidFill>
                  <a:schemeClr val="accent1">
                    <a:lumMod val="75000"/>
                  </a:schemeClr>
                </a:solidFill>
              </a:rPr>
              <a:t>Υπό όρους θετική αναγνώριση</a:t>
            </a:r>
            <a:endParaRPr lang="en-US" sz="2000" b="1" dirty="0">
              <a:solidFill>
                <a:schemeClr val="accent1">
                  <a:lumMod val="75000"/>
                </a:schemeClr>
              </a:solidFill>
            </a:endParaRPr>
          </a:p>
        </p:txBody>
      </p:sp>
      <p:sp>
        <p:nvSpPr>
          <p:cNvPr id="3" name="TextBox 2"/>
          <p:cNvSpPr txBox="1"/>
          <p:nvPr/>
        </p:nvSpPr>
        <p:spPr>
          <a:xfrm>
            <a:off x="8916209" y="2077424"/>
            <a:ext cx="2228045" cy="369332"/>
          </a:xfrm>
          <a:prstGeom prst="rect">
            <a:avLst/>
          </a:prstGeom>
          <a:noFill/>
        </p:spPr>
        <p:txBody>
          <a:bodyPr wrap="square" rtlCol="0">
            <a:spAutoFit/>
          </a:bodyPr>
          <a:lstStyle/>
          <a:p>
            <a:r>
              <a:rPr lang="el-GR" b="1" dirty="0">
                <a:solidFill>
                  <a:schemeClr val="accent1">
                    <a:lumMod val="75000"/>
                  </a:schemeClr>
                </a:solidFill>
              </a:rPr>
              <a:t>Αυτοπραγμάτωση</a:t>
            </a:r>
            <a:endParaRPr lang="en-US" b="1" dirty="0">
              <a:solidFill>
                <a:schemeClr val="accent1">
                  <a:lumMod val="75000"/>
                </a:schemeClr>
              </a:solidFill>
            </a:endParaRPr>
          </a:p>
        </p:txBody>
      </p:sp>
      <p:sp>
        <p:nvSpPr>
          <p:cNvPr id="12" name="TextBox 11"/>
          <p:cNvSpPr txBox="1"/>
          <p:nvPr/>
        </p:nvSpPr>
        <p:spPr>
          <a:xfrm>
            <a:off x="8916209" y="4315082"/>
            <a:ext cx="2337523" cy="830997"/>
          </a:xfrm>
          <a:prstGeom prst="rect">
            <a:avLst/>
          </a:prstGeom>
          <a:noFill/>
        </p:spPr>
        <p:txBody>
          <a:bodyPr wrap="square" rtlCol="0">
            <a:spAutoFit/>
          </a:bodyPr>
          <a:lstStyle/>
          <a:p>
            <a:r>
              <a:rPr lang="el-GR" sz="2400" b="1" dirty="0">
                <a:solidFill>
                  <a:schemeClr val="accent1">
                    <a:lumMod val="75000"/>
                  </a:schemeClr>
                </a:solidFill>
              </a:rPr>
              <a:t>Ασυμφωνία του εαυτού</a:t>
            </a:r>
            <a:endParaRPr lang="en-US" sz="2400" b="1" dirty="0">
              <a:solidFill>
                <a:schemeClr val="accent1">
                  <a:lumMod val="75000"/>
                </a:schemeClr>
              </a:solidFill>
            </a:endParaRPr>
          </a:p>
        </p:txBody>
      </p:sp>
      <p:cxnSp>
        <p:nvCxnSpPr>
          <p:cNvPr id="15" name="Straight Arrow Connector 14"/>
          <p:cNvCxnSpPr/>
          <p:nvPr/>
        </p:nvCxnSpPr>
        <p:spPr>
          <a:xfrm flipV="1">
            <a:off x="4213022" y="2649604"/>
            <a:ext cx="1095396" cy="19058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213022" y="3404968"/>
            <a:ext cx="954723" cy="4188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7908212" y="2446756"/>
            <a:ext cx="678873"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7908212" y="4610100"/>
            <a:ext cx="678873"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4968627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F5B9ED-D194-41F0-B75C-020BE08FC0FC}"/>
              </a:ext>
            </a:extLst>
          </p:cNvPr>
          <p:cNvSpPr>
            <a:spLocks noGrp="1"/>
          </p:cNvSpPr>
          <p:nvPr>
            <p:ph type="title"/>
          </p:nvPr>
        </p:nvSpPr>
        <p:spPr/>
        <p:txBody>
          <a:bodyPr>
            <a:normAutofit fontScale="90000"/>
          </a:bodyPr>
          <a:lstStyle/>
          <a:p>
            <a:pPr algn="ctr"/>
            <a:r>
              <a:rPr lang="el-GR" sz="6700" dirty="0" smtClean="0"/>
              <a:t>Ψυχική Διαταραχή</a:t>
            </a:r>
            <a:r>
              <a:rPr lang="el-GR" dirty="0"/>
              <a:t/>
            </a:r>
            <a:br>
              <a:rPr lang="el-GR" dirty="0"/>
            </a:br>
            <a:endParaRPr lang="el-GR" dirty="0"/>
          </a:p>
        </p:txBody>
      </p:sp>
      <p:sp>
        <p:nvSpPr>
          <p:cNvPr id="3" name="Content Placeholder 2">
            <a:extLst>
              <a:ext uri="{FF2B5EF4-FFF2-40B4-BE49-F238E27FC236}">
                <a16:creationId xmlns="" xmlns:a16="http://schemas.microsoft.com/office/drawing/2014/main" id="{DA80C82C-F3E3-4A51-98C9-D29AC6A7A28F}"/>
              </a:ext>
            </a:extLst>
          </p:cNvPr>
          <p:cNvSpPr>
            <a:spLocks noGrp="1"/>
          </p:cNvSpPr>
          <p:nvPr>
            <p:ph idx="1"/>
          </p:nvPr>
        </p:nvSpPr>
        <p:spPr/>
        <p:txBody>
          <a:bodyPr>
            <a:normAutofit/>
          </a:bodyPr>
          <a:lstStyle/>
          <a:p>
            <a:pPr marL="0" indent="0" algn="ctr">
              <a:buNone/>
            </a:pPr>
            <a:r>
              <a:rPr lang="el-GR" sz="4400" dirty="0"/>
              <a:t>Η κύρια αιτία </a:t>
            </a:r>
            <a:r>
              <a:rPr lang="el-GR" sz="4400" dirty="0" smtClean="0"/>
              <a:t>της ψυχικής </a:t>
            </a:r>
            <a:r>
              <a:rPr lang="el-GR" sz="4400" dirty="0"/>
              <a:t>διαταραχής </a:t>
            </a:r>
            <a:r>
              <a:rPr lang="el-GR" sz="4400" dirty="0" smtClean="0"/>
              <a:t>σε ένα άτομο σύμφωνα </a:t>
            </a:r>
            <a:r>
              <a:rPr lang="el-GR" sz="4400" dirty="0"/>
              <a:t>με την προσωποκεντρική προσέγγιση είναι η </a:t>
            </a:r>
            <a:r>
              <a:rPr lang="el-GR" sz="4400" b="1" dirty="0"/>
              <a:t>ασυμφωνία</a:t>
            </a:r>
            <a:r>
              <a:rPr lang="el-GR" sz="4400" dirty="0"/>
              <a:t> ανάμεσα στον </a:t>
            </a:r>
            <a:r>
              <a:rPr lang="el-GR" sz="4400" dirty="0" smtClean="0"/>
              <a:t>ιδανικό του εαυτό και την εμπειρία που έχει για τον πραγματικό του εαυτό. </a:t>
            </a:r>
            <a:endParaRPr lang="el-GR" sz="4400" dirty="0"/>
          </a:p>
          <a:p>
            <a:pPr marL="0" indent="0">
              <a:buNone/>
            </a:pPr>
            <a:endParaRPr lang="el-GR" sz="4400" dirty="0"/>
          </a:p>
        </p:txBody>
      </p:sp>
    </p:spTree>
    <p:extLst>
      <p:ext uri="{BB962C8B-B14F-4D97-AF65-F5344CB8AC3E}">
        <p14:creationId xmlns="" xmlns:p14="http://schemas.microsoft.com/office/powerpoint/2010/main" val="41751960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1360</TotalTime>
  <Words>641</Words>
  <Application>Microsoft Office PowerPoint</Application>
  <PresentationFormat>Custom</PresentationFormat>
  <Paragraphs>66</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Προσωπο-κεντρική Θεωρία</vt:lpstr>
      <vt:lpstr>Προσωπο-κεντρική Θεωρία</vt:lpstr>
      <vt:lpstr>Η έννοια του εαυτού</vt:lpstr>
      <vt:lpstr>Ο ιδανικός εαυτός</vt:lpstr>
      <vt:lpstr>Η ανάγκη του ατόμου για θετική αναγνώριση</vt:lpstr>
      <vt:lpstr>Η έννοια της αυτοπραγμάτωσης</vt:lpstr>
      <vt:lpstr>Slide 7</vt:lpstr>
      <vt:lpstr>            Βασικές Ανάγκες                           Περιβάλλον                           Αποτέλεσμα             του ανθρώπου</vt:lpstr>
      <vt:lpstr>Ψυχική Διαταραχή </vt:lpstr>
      <vt:lpstr>Συμβουλευτική διαδικασία:  προϋποθέσεις αλλαγής</vt:lpstr>
      <vt:lpstr>Κριτική </vt:lpstr>
      <vt:lpstr>Η συμβολή της Προσωποκεντρικής θεωρίας στη Συμβουλευτική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User</cp:lastModifiedBy>
  <cp:revision>116</cp:revision>
  <dcterms:created xsi:type="dcterms:W3CDTF">2017-10-02T06:01:54Z</dcterms:created>
  <dcterms:modified xsi:type="dcterms:W3CDTF">2019-09-30T07:52:28Z</dcterms:modified>
</cp:coreProperties>
</file>