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3.xml" ContentType="application/vnd.openxmlformats-officedocument.drawingml.diagramLayout+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diagrams/quickStyle3.xml" ContentType="application/vnd.openxmlformats-officedocument.drawingml.diagramStyl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6.xml" ContentType="application/vnd.openxmlformats-officedocument.presentationml.notesSlide+xml"/>
  <Override PartName="/ppt/diagrams/data3.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60" r:id="rId3"/>
    <p:sldId id="261" r:id="rId4"/>
    <p:sldId id="299" r:id="rId5"/>
    <p:sldId id="262" r:id="rId6"/>
    <p:sldId id="263" r:id="rId7"/>
    <p:sldId id="264" r:id="rId8"/>
    <p:sldId id="265" r:id="rId9"/>
    <p:sldId id="266" r:id="rId10"/>
    <p:sldId id="267" r:id="rId11"/>
    <p:sldId id="268" r:id="rId12"/>
    <p:sldId id="276" r:id="rId13"/>
    <p:sldId id="271" r:id="rId14"/>
    <p:sldId id="272" r:id="rId15"/>
    <p:sldId id="287" r:id="rId16"/>
    <p:sldId id="288" r:id="rId17"/>
    <p:sldId id="289" r:id="rId18"/>
    <p:sldId id="290" r:id="rId19"/>
    <p:sldId id="291" r:id="rId20"/>
    <p:sldId id="295" r:id="rId21"/>
    <p:sldId id="274" r:id="rId22"/>
    <p:sldId id="275" r:id="rId23"/>
    <p:sldId id="278" r:id="rId24"/>
    <p:sldId id="279" r:id="rId25"/>
    <p:sldId id="284" r:id="rId26"/>
    <p:sldId id="281" r:id="rId27"/>
    <p:sldId id="30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505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59779" autoAdjust="0"/>
  </p:normalViewPr>
  <p:slideViewPr>
    <p:cSldViewPr snapToGrid="0">
      <p:cViewPr varScale="1">
        <p:scale>
          <a:sx n="48" d="100"/>
          <a:sy n="48" d="100"/>
        </p:scale>
        <p:origin x="-96" y="-4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51"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3FE78B-0404-47B8-9993-FB9DEF2EE09D}"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l-GR"/>
        </a:p>
      </dgm:t>
    </dgm:pt>
    <dgm:pt modelId="{F2F3B36B-F012-4A95-889E-50F7FD3510C0}">
      <dgm:prSet phldrT="[Κείμενο]" custT="1"/>
      <dgm:spPr>
        <a:solidFill>
          <a:schemeClr val="accent5">
            <a:lumMod val="40000"/>
            <a:lumOff val="60000"/>
          </a:schemeClr>
        </a:solidFill>
      </dgm:spPr>
      <dgm:t>
        <a:bodyPr/>
        <a:lstStyle/>
        <a:p>
          <a:r>
            <a:rPr lang="el-GR" sz="2000" dirty="0">
              <a:solidFill>
                <a:schemeClr val="tx1"/>
              </a:solidFill>
            </a:rPr>
            <a:t>Ανακάλυψη και αποκάλυψη ασυνείδητων τάσεων, σκέψεων, συναισθημάτων, επιθυμιών και διαδικασιών.</a:t>
          </a:r>
        </a:p>
      </dgm:t>
    </dgm:pt>
    <dgm:pt modelId="{A4DE2E71-2107-43DE-8DB8-9D20B6A3DB2B}" type="parTrans" cxnId="{AE938D40-CEF6-4362-9504-15EE658677E7}">
      <dgm:prSet/>
      <dgm:spPr/>
      <dgm:t>
        <a:bodyPr/>
        <a:lstStyle/>
        <a:p>
          <a:endParaRPr lang="el-GR"/>
        </a:p>
      </dgm:t>
    </dgm:pt>
    <dgm:pt modelId="{064603F1-8005-402C-BD88-D71D23BC28F6}" type="sibTrans" cxnId="{AE938D40-CEF6-4362-9504-15EE658677E7}">
      <dgm:prSet/>
      <dgm:spPr/>
      <dgm:t>
        <a:bodyPr/>
        <a:lstStyle/>
        <a:p>
          <a:endParaRPr lang="el-GR"/>
        </a:p>
      </dgm:t>
    </dgm:pt>
    <dgm:pt modelId="{DEEF1808-569F-440B-B04C-A86FACFD8675}">
      <dgm:prSet phldrT="[Κείμενο]" custT="1"/>
      <dgm:spPr>
        <a:solidFill>
          <a:schemeClr val="accent5">
            <a:lumMod val="60000"/>
            <a:lumOff val="40000"/>
          </a:schemeClr>
        </a:solidFill>
      </dgm:spPr>
      <dgm:t>
        <a:bodyPr/>
        <a:lstStyle/>
        <a:p>
          <a:r>
            <a:rPr lang="el-GR" sz="2000" dirty="0">
              <a:solidFill>
                <a:schemeClr val="tx1"/>
              </a:solidFill>
            </a:rPr>
            <a:t>Προσωπική ενόραση- κατανόηση των προβλημάτων. </a:t>
          </a:r>
        </a:p>
      </dgm:t>
    </dgm:pt>
    <dgm:pt modelId="{736347DB-D685-4C78-9885-F1F19270F78D}" type="parTrans" cxnId="{1E52B96D-A198-4512-A2D4-46A021C37A2C}">
      <dgm:prSet/>
      <dgm:spPr/>
      <dgm:t>
        <a:bodyPr/>
        <a:lstStyle/>
        <a:p>
          <a:endParaRPr lang="el-GR"/>
        </a:p>
      </dgm:t>
    </dgm:pt>
    <dgm:pt modelId="{4D016CF3-A136-4698-BF2D-A3FF45F67245}" type="sibTrans" cxnId="{1E52B96D-A198-4512-A2D4-46A021C37A2C}">
      <dgm:prSet/>
      <dgm:spPr/>
      <dgm:t>
        <a:bodyPr/>
        <a:lstStyle/>
        <a:p>
          <a:endParaRPr lang="el-GR"/>
        </a:p>
      </dgm:t>
    </dgm:pt>
    <dgm:pt modelId="{1BB55FEC-2EE1-47C6-B5B8-EF24B95EE6E8}">
      <dgm:prSet phldrT="[Κείμενο]" custT="1"/>
      <dgm:spPr>
        <a:solidFill>
          <a:schemeClr val="accent5">
            <a:lumMod val="75000"/>
          </a:schemeClr>
        </a:solidFill>
      </dgm:spPr>
      <dgm:t>
        <a:bodyPr/>
        <a:lstStyle/>
        <a:p>
          <a:r>
            <a:rPr lang="el-GR" sz="2000" dirty="0"/>
            <a:t>Εξισορρόπηση των επιπέδων της προσωπικότητας. </a:t>
          </a:r>
        </a:p>
      </dgm:t>
    </dgm:pt>
    <dgm:pt modelId="{ACC792F3-74F7-4F2A-8745-4D5941C9BEF8}" type="parTrans" cxnId="{309DE3D0-D06C-4F6A-8755-15913F06E7A0}">
      <dgm:prSet/>
      <dgm:spPr/>
      <dgm:t>
        <a:bodyPr/>
        <a:lstStyle/>
        <a:p>
          <a:endParaRPr lang="el-GR"/>
        </a:p>
      </dgm:t>
    </dgm:pt>
    <dgm:pt modelId="{11D35C91-ADFF-474C-980F-E3388E696DB9}" type="sibTrans" cxnId="{309DE3D0-D06C-4F6A-8755-15913F06E7A0}">
      <dgm:prSet/>
      <dgm:spPr/>
      <dgm:t>
        <a:bodyPr/>
        <a:lstStyle/>
        <a:p>
          <a:endParaRPr lang="el-GR"/>
        </a:p>
      </dgm:t>
    </dgm:pt>
    <dgm:pt modelId="{19690C03-1252-461B-B9A6-F44E32386106}">
      <dgm:prSet phldrT="[Κείμενο]" custT="1"/>
      <dgm:spPr>
        <a:solidFill>
          <a:schemeClr val="accent1">
            <a:lumMod val="75000"/>
          </a:schemeClr>
        </a:solidFill>
      </dgm:spPr>
      <dgm:t>
        <a:bodyPr/>
        <a:lstStyle/>
        <a:p>
          <a:r>
            <a:rPr lang="el-GR" sz="2000" dirty="0"/>
            <a:t>Ανασυγκρότηση της προσωπικότητας και επένδυση σε εφικτούς στόχους. </a:t>
          </a:r>
        </a:p>
      </dgm:t>
    </dgm:pt>
    <dgm:pt modelId="{81185792-8E6E-44C4-B5C7-3778AC977489}" type="parTrans" cxnId="{A8B52E07-8275-4648-8F47-A84F1419098B}">
      <dgm:prSet/>
      <dgm:spPr/>
      <dgm:t>
        <a:bodyPr/>
        <a:lstStyle/>
        <a:p>
          <a:endParaRPr lang="el-GR"/>
        </a:p>
      </dgm:t>
    </dgm:pt>
    <dgm:pt modelId="{7C8543B1-41B8-4615-B63F-098E13FF370D}" type="sibTrans" cxnId="{A8B52E07-8275-4648-8F47-A84F1419098B}">
      <dgm:prSet/>
      <dgm:spPr/>
      <dgm:t>
        <a:bodyPr/>
        <a:lstStyle/>
        <a:p>
          <a:endParaRPr lang="el-GR"/>
        </a:p>
      </dgm:t>
    </dgm:pt>
    <dgm:pt modelId="{F2C5B014-8C57-4C7C-AA9B-6116142B4539}">
      <dgm:prSet phldrT="[Κείμενο]" custT="1"/>
      <dgm:spPr>
        <a:solidFill>
          <a:schemeClr val="accent1">
            <a:lumMod val="50000"/>
          </a:schemeClr>
        </a:solidFill>
      </dgm:spPr>
      <dgm:t>
        <a:bodyPr/>
        <a:lstStyle/>
        <a:p>
          <a:r>
            <a:rPr lang="el-GR" sz="2000" dirty="0"/>
            <a:t>Μετατροπή των ασυνείδητων τάσεων σε συνειδητές και αποκάλυψη των μηχανισμών άμυνας.  </a:t>
          </a:r>
        </a:p>
      </dgm:t>
    </dgm:pt>
    <dgm:pt modelId="{81B5705B-4CC9-462F-BF06-AB861CD0B10F}" type="parTrans" cxnId="{E2981775-4208-47EC-ABFB-CA31EB793A14}">
      <dgm:prSet/>
      <dgm:spPr/>
      <dgm:t>
        <a:bodyPr/>
        <a:lstStyle/>
        <a:p>
          <a:endParaRPr lang="el-GR"/>
        </a:p>
      </dgm:t>
    </dgm:pt>
    <dgm:pt modelId="{8E35EF36-FDFA-41D8-9AD7-5E2153579DCA}" type="sibTrans" cxnId="{E2981775-4208-47EC-ABFB-CA31EB793A14}">
      <dgm:prSet/>
      <dgm:spPr/>
      <dgm:t>
        <a:bodyPr/>
        <a:lstStyle/>
        <a:p>
          <a:endParaRPr lang="el-GR"/>
        </a:p>
      </dgm:t>
    </dgm:pt>
    <dgm:pt modelId="{933A4B53-6E7E-4E6D-97BB-1EDD1D528D5A}" type="pres">
      <dgm:prSet presAssocID="{E83FE78B-0404-47B8-9993-FB9DEF2EE09D}" presName="diagram" presStyleCnt="0">
        <dgm:presLayoutVars>
          <dgm:dir/>
          <dgm:resizeHandles val="exact"/>
        </dgm:presLayoutVars>
      </dgm:prSet>
      <dgm:spPr/>
      <dgm:t>
        <a:bodyPr/>
        <a:lstStyle/>
        <a:p>
          <a:endParaRPr lang="fr-FR"/>
        </a:p>
      </dgm:t>
    </dgm:pt>
    <dgm:pt modelId="{A17A6529-32C6-44CD-96DB-2D65A59CDF55}" type="pres">
      <dgm:prSet presAssocID="{F2F3B36B-F012-4A95-889E-50F7FD3510C0}" presName="node" presStyleLbl="node1" presStyleIdx="0" presStyleCnt="5">
        <dgm:presLayoutVars>
          <dgm:bulletEnabled val="1"/>
        </dgm:presLayoutVars>
      </dgm:prSet>
      <dgm:spPr/>
      <dgm:t>
        <a:bodyPr/>
        <a:lstStyle/>
        <a:p>
          <a:endParaRPr lang="fr-FR"/>
        </a:p>
      </dgm:t>
    </dgm:pt>
    <dgm:pt modelId="{917A9E5E-D454-417D-9429-ED05FB4CEC57}" type="pres">
      <dgm:prSet presAssocID="{064603F1-8005-402C-BD88-D71D23BC28F6}" presName="sibTrans" presStyleCnt="0"/>
      <dgm:spPr/>
    </dgm:pt>
    <dgm:pt modelId="{2A15036E-557F-4E78-8F99-28E96DBAD66F}" type="pres">
      <dgm:prSet presAssocID="{DEEF1808-569F-440B-B04C-A86FACFD8675}" presName="node" presStyleLbl="node1" presStyleIdx="1" presStyleCnt="5">
        <dgm:presLayoutVars>
          <dgm:bulletEnabled val="1"/>
        </dgm:presLayoutVars>
      </dgm:prSet>
      <dgm:spPr/>
      <dgm:t>
        <a:bodyPr/>
        <a:lstStyle/>
        <a:p>
          <a:endParaRPr lang="fr-FR"/>
        </a:p>
      </dgm:t>
    </dgm:pt>
    <dgm:pt modelId="{2DE69757-27C0-4B32-9573-2EC0848E07C9}" type="pres">
      <dgm:prSet presAssocID="{4D016CF3-A136-4698-BF2D-A3FF45F67245}" presName="sibTrans" presStyleCnt="0"/>
      <dgm:spPr/>
    </dgm:pt>
    <dgm:pt modelId="{4AAB30C6-D078-4BE9-83E1-1A88C1DD204D}" type="pres">
      <dgm:prSet presAssocID="{1BB55FEC-2EE1-47C6-B5B8-EF24B95EE6E8}" presName="node" presStyleLbl="node1" presStyleIdx="2" presStyleCnt="5">
        <dgm:presLayoutVars>
          <dgm:bulletEnabled val="1"/>
        </dgm:presLayoutVars>
      </dgm:prSet>
      <dgm:spPr/>
      <dgm:t>
        <a:bodyPr/>
        <a:lstStyle/>
        <a:p>
          <a:endParaRPr lang="fr-FR"/>
        </a:p>
      </dgm:t>
    </dgm:pt>
    <dgm:pt modelId="{7406A50C-E0D4-480B-8EEB-788977016863}" type="pres">
      <dgm:prSet presAssocID="{11D35C91-ADFF-474C-980F-E3388E696DB9}" presName="sibTrans" presStyleCnt="0"/>
      <dgm:spPr/>
    </dgm:pt>
    <dgm:pt modelId="{C11969C2-D16E-4AF5-9AB1-93DBFFBB40E3}" type="pres">
      <dgm:prSet presAssocID="{19690C03-1252-461B-B9A6-F44E32386106}" presName="node" presStyleLbl="node1" presStyleIdx="3" presStyleCnt="5">
        <dgm:presLayoutVars>
          <dgm:bulletEnabled val="1"/>
        </dgm:presLayoutVars>
      </dgm:prSet>
      <dgm:spPr/>
      <dgm:t>
        <a:bodyPr/>
        <a:lstStyle/>
        <a:p>
          <a:endParaRPr lang="fr-FR"/>
        </a:p>
      </dgm:t>
    </dgm:pt>
    <dgm:pt modelId="{F68F32A3-939D-45A7-99CD-9D60C90BD714}" type="pres">
      <dgm:prSet presAssocID="{7C8543B1-41B8-4615-B63F-098E13FF370D}" presName="sibTrans" presStyleCnt="0"/>
      <dgm:spPr/>
    </dgm:pt>
    <dgm:pt modelId="{308364A9-C5EA-4462-A318-5864786503F4}" type="pres">
      <dgm:prSet presAssocID="{F2C5B014-8C57-4C7C-AA9B-6116142B4539}" presName="node" presStyleLbl="node1" presStyleIdx="4" presStyleCnt="5">
        <dgm:presLayoutVars>
          <dgm:bulletEnabled val="1"/>
        </dgm:presLayoutVars>
      </dgm:prSet>
      <dgm:spPr/>
      <dgm:t>
        <a:bodyPr/>
        <a:lstStyle/>
        <a:p>
          <a:endParaRPr lang="fr-FR"/>
        </a:p>
      </dgm:t>
    </dgm:pt>
  </dgm:ptLst>
  <dgm:cxnLst>
    <dgm:cxn modelId="{7A694AFF-06F3-497E-BBD1-73C2FFF8580E}" type="presOf" srcId="{19690C03-1252-461B-B9A6-F44E32386106}" destId="{C11969C2-D16E-4AF5-9AB1-93DBFFBB40E3}" srcOrd="0" destOrd="0" presId="urn:microsoft.com/office/officeart/2005/8/layout/default#1"/>
    <dgm:cxn modelId="{65D8CB50-F578-4ED3-9BC7-B5CF7ECE4284}" type="presOf" srcId="{1BB55FEC-2EE1-47C6-B5B8-EF24B95EE6E8}" destId="{4AAB30C6-D078-4BE9-83E1-1A88C1DD204D}" srcOrd="0" destOrd="0" presId="urn:microsoft.com/office/officeart/2005/8/layout/default#1"/>
    <dgm:cxn modelId="{1E52B96D-A198-4512-A2D4-46A021C37A2C}" srcId="{E83FE78B-0404-47B8-9993-FB9DEF2EE09D}" destId="{DEEF1808-569F-440B-B04C-A86FACFD8675}" srcOrd="1" destOrd="0" parTransId="{736347DB-D685-4C78-9885-F1F19270F78D}" sibTransId="{4D016CF3-A136-4698-BF2D-A3FF45F67245}"/>
    <dgm:cxn modelId="{29ADAE83-BE1D-4B3A-A2FC-1957609FF1B8}" type="presOf" srcId="{DEEF1808-569F-440B-B04C-A86FACFD8675}" destId="{2A15036E-557F-4E78-8F99-28E96DBAD66F}" srcOrd="0" destOrd="0" presId="urn:microsoft.com/office/officeart/2005/8/layout/default#1"/>
    <dgm:cxn modelId="{A8B52E07-8275-4648-8F47-A84F1419098B}" srcId="{E83FE78B-0404-47B8-9993-FB9DEF2EE09D}" destId="{19690C03-1252-461B-B9A6-F44E32386106}" srcOrd="3" destOrd="0" parTransId="{81185792-8E6E-44C4-B5C7-3778AC977489}" sibTransId="{7C8543B1-41B8-4615-B63F-098E13FF370D}"/>
    <dgm:cxn modelId="{309DE3D0-D06C-4F6A-8755-15913F06E7A0}" srcId="{E83FE78B-0404-47B8-9993-FB9DEF2EE09D}" destId="{1BB55FEC-2EE1-47C6-B5B8-EF24B95EE6E8}" srcOrd="2" destOrd="0" parTransId="{ACC792F3-74F7-4F2A-8745-4D5941C9BEF8}" sibTransId="{11D35C91-ADFF-474C-980F-E3388E696DB9}"/>
    <dgm:cxn modelId="{8C7CF46F-2D4B-4E59-826B-A8D6DB95BC6B}" type="presOf" srcId="{F2C5B014-8C57-4C7C-AA9B-6116142B4539}" destId="{308364A9-C5EA-4462-A318-5864786503F4}" srcOrd="0" destOrd="0" presId="urn:microsoft.com/office/officeart/2005/8/layout/default#1"/>
    <dgm:cxn modelId="{54D1F777-76E2-4D05-982E-F409843DC8CB}" type="presOf" srcId="{E83FE78B-0404-47B8-9993-FB9DEF2EE09D}" destId="{933A4B53-6E7E-4E6D-97BB-1EDD1D528D5A}" srcOrd="0" destOrd="0" presId="urn:microsoft.com/office/officeart/2005/8/layout/default#1"/>
    <dgm:cxn modelId="{5A1390A0-FF17-41D7-9352-583C08C85122}" type="presOf" srcId="{F2F3B36B-F012-4A95-889E-50F7FD3510C0}" destId="{A17A6529-32C6-44CD-96DB-2D65A59CDF55}" srcOrd="0" destOrd="0" presId="urn:microsoft.com/office/officeart/2005/8/layout/default#1"/>
    <dgm:cxn modelId="{E2981775-4208-47EC-ABFB-CA31EB793A14}" srcId="{E83FE78B-0404-47B8-9993-FB9DEF2EE09D}" destId="{F2C5B014-8C57-4C7C-AA9B-6116142B4539}" srcOrd="4" destOrd="0" parTransId="{81B5705B-4CC9-462F-BF06-AB861CD0B10F}" sibTransId="{8E35EF36-FDFA-41D8-9AD7-5E2153579DCA}"/>
    <dgm:cxn modelId="{AE938D40-CEF6-4362-9504-15EE658677E7}" srcId="{E83FE78B-0404-47B8-9993-FB9DEF2EE09D}" destId="{F2F3B36B-F012-4A95-889E-50F7FD3510C0}" srcOrd="0" destOrd="0" parTransId="{A4DE2E71-2107-43DE-8DB8-9D20B6A3DB2B}" sibTransId="{064603F1-8005-402C-BD88-D71D23BC28F6}"/>
    <dgm:cxn modelId="{AD78AEEE-EC36-46F2-8A07-48B3A5D54424}" type="presParOf" srcId="{933A4B53-6E7E-4E6D-97BB-1EDD1D528D5A}" destId="{A17A6529-32C6-44CD-96DB-2D65A59CDF55}" srcOrd="0" destOrd="0" presId="urn:microsoft.com/office/officeart/2005/8/layout/default#1"/>
    <dgm:cxn modelId="{DCCC59CA-5415-42D9-8475-76A220D99E9E}" type="presParOf" srcId="{933A4B53-6E7E-4E6D-97BB-1EDD1D528D5A}" destId="{917A9E5E-D454-417D-9429-ED05FB4CEC57}" srcOrd="1" destOrd="0" presId="urn:microsoft.com/office/officeart/2005/8/layout/default#1"/>
    <dgm:cxn modelId="{0F5CFF01-7D85-4478-868B-838221D502E7}" type="presParOf" srcId="{933A4B53-6E7E-4E6D-97BB-1EDD1D528D5A}" destId="{2A15036E-557F-4E78-8F99-28E96DBAD66F}" srcOrd="2" destOrd="0" presId="urn:microsoft.com/office/officeart/2005/8/layout/default#1"/>
    <dgm:cxn modelId="{9E76B129-D6C7-4085-A62A-D75D479542F4}" type="presParOf" srcId="{933A4B53-6E7E-4E6D-97BB-1EDD1D528D5A}" destId="{2DE69757-27C0-4B32-9573-2EC0848E07C9}" srcOrd="3" destOrd="0" presId="urn:microsoft.com/office/officeart/2005/8/layout/default#1"/>
    <dgm:cxn modelId="{0AEF6FC1-2919-4DED-9A10-945604A51A24}" type="presParOf" srcId="{933A4B53-6E7E-4E6D-97BB-1EDD1D528D5A}" destId="{4AAB30C6-D078-4BE9-83E1-1A88C1DD204D}" srcOrd="4" destOrd="0" presId="urn:microsoft.com/office/officeart/2005/8/layout/default#1"/>
    <dgm:cxn modelId="{875ABDC6-80A3-449F-BB44-CC18D66CF334}" type="presParOf" srcId="{933A4B53-6E7E-4E6D-97BB-1EDD1D528D5A}" destId="{7406A50C-E0D4-480B-8EEB-788977016863}" srcOrd="5" destOrd="0" presId="urn:microsoft.com/office/officeart/2005/8/layout/default#1"/>
    <dgm:cxn modelId="{993C4576-0550-47BE-BADD-A2039F83B659}" type="presParOf" srcId="{933A4B53-6E7E-4E6D-97BB-1EDD1D528D5A}" destId="{C11969C2-D16E-4AF5-9AB1-93DBFFBB40E3}" srcOrd="6" destOrd="0" presId="urn:microsoft.com/office/officeart/2005/8/layout/default#1"/>
    <dgm:cxn modelId="{78FE42E6-0DBB-4E6F-879A-B78FE5ED8C17}" type="presParOf" srcId="{933A4B53-6E7E-4E6D-97BB-1EDD1D528D5A}" destId="{F68F32A3-939D-45A7-99CD-9D60C90BD714}" srcOrd="7" destOrd="0" presId="urn:microsoft.com/office/officeart/2005/8/layout/default#1"/>
    <dgm:cxn modelId="{066C29A6-ABB4-4EBD-9BA1-C0AB0FC6E2A7}" type="presParOf" srcId="{933A4B53-6E7E-4E6D-97BB-1EDD1D528D5A}" destId="{308364A9-C5EA-4462-A318-5864786503F4}" srcOrd="8" destOrd="0" presId="urn:microsoft.com/office/officeart/2005/8/layout/defaul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590A3C-53D8-49AB-AF86-5EED30935195}"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l-GR"/>
        </a:p>
      </dgm:t>
    </dgm:pt>
    <dgm:pt modelId="{205258FA-4866-4968-BEDA-8821915BD504}">
      <dgm:prSet phldrT="[Κείμενο]"/>
      <dgm:spPr>
        <a:solidFill>
          <a:schemeClr val="accent5">
            <a:lumMod val="20000"/>
            <a:lumOff val="80000"/>
          </a:schemeClr>
        </a:solidFill>
      </dgm:spPr>
      <dgm:t>
        <a:bodyPr/>
        <a:lstStyle/>
        <a:p>
          <a:endParaRPr lang="el-GR" dirty="0"/>
        </a:p>
      </dgm:t>
    </dgm:pt>
    <dgm:pt modelId="{7F52E66E-73C6-4A2E-86D1-DEA05E81E487}" type="parTrans" cxnId="{51BDCD90-F82A-433F-83F4-158E454B2B6D}">
      <dgm:prSet/>
      <dgm:spPr/>
      <dgm:t>
        <a:bodyPr/>
        <a:lstStyle/>
        <a:p>
          <a:endParaRPr lang="el-GR"/>
        </a:p>
      </dgm:t>
    </dgm:pt>
    <dgm:pt modelId="{87CB2CC7-3941-4DC7-99F6-DAD5209727BB}" type="sibTrans" cxnId="{51BDCD90-F82A-433F-83F4-158E454B2B6D}">
      <dgm:prSet/>
      <dgm:spPr/>
      <dgm:t>
        <a:bodyPr/>
        <a:lstStyle/>
        <a:p>
          <a:endParaRPr lang="el-GR"/>
        </a:p>
      </dgm:t>
    </dgm:pt>
    <dgm:pt modelId="{F76E44AF-9A8C-4198-A303-DA5B77981B3A}">
      <dgm:prSet phldrT="[Κείμενο]"/>
      <dgm:spPr/>
      <dgm:t>
        <a:bodyPr/>
        <a:lstStyle/>
        <a:p>
          <a:r>
            <a:rPr lang="el-GR" b="1" dirty="0"/>
            <a:t>Τόνισαν πως η παράληψη των πολιτισμικών παραγόντων αποτελεί σοβαρή αδυναμία της θεωρίας.</a:t>
          </a:r>
        </a:p>
      </dgm:t>
    </dgm:pt>
    <dgm:pt modelId="{E820C115-145A-4481-84EB-555C32514923}" type="parTrans" cxnId="{43B20091-7D33-4D95-AF63-3F3826A7640F}">
      <dgm:prSet/>
      <dgm:spPr/>
      <dgm:t>
        <a:bodyPr/>
        <a:lstStyle/>
        <a:p>
          <a:endParaRPr lang="el-GR"/>
        </a:p>
      </dgm:t>
    </dgm:pt>
    <dgm:pt modelId="{EE403B79-1AE5-4D92-80C5-81DEF62822FD}" type="sibTrans" cxnId="{43B20091-7D33-4D95-AF63-3F3826A7640F}">
      <dgm:prSet/>
      <dgm:spPr/>
      <dgm:t>
        <a:bodyPr/>
        <a:lstStyle/>
        <a:p>
          <a:endParaRPr lang="el-GR"/>
        </a:p>
      </dgm:t>
    </dgm:pt>
    <dgm:pt modelId="{C7486253-5D30-4A93-8A1E-B90B24C577CC}">
      <dgm:prSet phldrT="[Κείμενο]"/>
      <dgm:spPr>
        <a:solidFill>
          <a:schemeClr val="accent5">
            <a:lumMod val="60000"/>
            <a:lumOff val="40000"/>
          </a:schemeClr>
        </a:solidFill>
      </dgm:spPr>
      <dgm:t>
        <a:bodyPr/>
        <a:lstStyle/>
        <a:p>
          <a:endParaRPr lang="el-GR" dirty="0"/>
        </a:p>
      </dgm:t>
    </dgm:pt>
    <dgm:pt modelId="{2E7F1CE2-9141-4B5E-BB18-2ADE3870230D}" type="parTrans" cxnId="{1498D26C-29E7-46F5-B236-5056DCD5DAD4}">
      <dgm:prSet/>
      <dgm:spPr/>
      <dgm:t>
        <a:bodyPr/>
        <a:lstStyle/>
        <a:p>
          <a:endParaRPr lang="el-GR"/>
        </a:p>
      </dgm:t>
    </dgm:pt>
    <dgm:pt modelId="{80661577-B18C-4E30-A138-DA36208B8E42}" type="sibTrans" cxnId="{1498D26C-29E7-46F5-B236-5056DCD5DAD4}">
      <dgm:prSet/>
      <dgm:spPr/>
      <dgm:t>
        <a:bodyPr/>
        <a:lstStyle/>
        <a:p>
          <a:endParaRPr lang="el-GR"/>
        </a:p>
      </dgm:t>
    </dgm:pt>
    <dgm:pt modelId="{99B41401-ACE7-4B21-AF81-9D7C5A6B17BE}">
      <dgm:prSet phldrT="[Κείμενο]"/>
      <dgm:spPr/>
      <dgm:t>
        <a:bodyPr/>
        <a:lstStyle/>
        <a:p>
          <a:pPr>
            <a:buFont typeface="Arial" panose="020B0604020202020204" pitchFamily="34" charset="0"/>
            <a:buChar char="•"/>
          </a:pPr>
          <a:endParaRPr lang="el-GR" dirty="0"/>
        </a:p>
      </dgm:t>
    </dgm:pt>
    <dgm:pt modelId="{E967C60A-DE9F-4AA9-8725-7CE4B077E6D4}" type="parTrans" cxnId="{C81ABE9E-52C7-4046-8345-9DB665C99122}">
      <dgm:prSet/>
      <dgm:spPr/>
      <dgm:t>
        <a:bodyPr/>
        <a:lstStyle/>
        <a:p>
          <a:endParaRPr lang="el-GR"/>
        </a:p>
      </dgm:t>
    </dgm:pt>
    <dgm:pt modelId="{F27C7C98-D7B6-42EE-8F08-41ACEFE6E692}" type="sibTrans" cxnId="{C81ABE9E-52C7-4046-8345-9DB665C99122}">
      <dgm:prSet/>
      <dgm:spPr/>
      <dgm:t>
        <a:bodyPr/>
        <a:lstStyle/>
        <a:p>
          <a:endParaRPr lang="el-GR"/>
        </a:p>
      </dgm:t>
    </dgm:pt>
    <dgm:pt modelId="{B8D752AB-2BFE-4F26-AE1B-829AE57AF36B}">
      <dgm:prSet phldrT="[Κείμενο]"/>
      <dgm:spPr>
        <a:solidFill>
          <a:schemeClr val="accent5">
            <a:lumMod val="50000"/>
          </a:schemeClr>
        </a:solidFill>
      </dgm:spPr>
      <dgm:t>
        <a:bodyPr/>
        <a:lstStyle/>
        <a:p>
          <a:endParaRPr lang="el-GR" dirty="0"/>
        </a:p>
      </dgm:t>
    </dgm:pt>
    <dgm:pt modelId="{7DB3F7C5-A992-4E16-B4A6-640D1E878410}" type="parTrans" cxnId="{F6C55391-3798-4DBD-ACF0-BDD7D978D144}">
      <dgm:prSet/>
      <dgm:spPr/>
      <dgm:t>
        <a:bodyPr/>
        <a:lstStyle/>
        <a:p>
          <a:endParaRPr lang="el-GR"/>
        </a:p>
      </dgm:t>
    </dgm:pt>
    <dgm:pt modelId="{82BDB610-FE3B-4350-AA11-3E0193352CF5}" type="sibTrans" cxnId="{F6C55391-3798-4DBD-ACF0-BDD7D978D144}">
      <dgm:prSet/>
      <dgm:spPr/>
      <dgm:t>
        <a:bodyPr/>
        <a:lstStyle/>
        <a:p>
          <a:endParaRPr lang="el-GR"/>
        </a:p>
      </dgm:t>
    </dgm:pt>
    <dgm:pt modelId="{5D16529B-7C4E-49C1-9D71-B485790E7780}">
      <dgm:prSet phldrT="[Κείμενο]"/>
      <dgm:spPr/>
      <dgm:t>
        <a:bodyPr/>
        <a:lstStyle/>
        <a:p>
          <a:r>
            <a:rPr lang="el-GR" b="1" dirty="0"/>
            <a:t>Έδωσαν σημασία στις επιδράσεις της εμπειρίας,  κατά την διάρκεια όλης της ζωής του ατόμου.</a:t>
          </a:r>
        </a:p>
      </dgm:t>
    </dgm:pt>
    <dgm:pt modelId="{185220C7-C35B-4645-A805-363A08210568}" type="parTrans" cxnId="{7C20F1CF-A042-432D-A5EB-BAE6C941601F}">
      <dgm:prSet/>
      <dgm:spPr/>
      <dgm:t>
        <a:bodyPr/>
        <a:lstStyle/>
        <a:p>
          <a:endParaRPr lang="el-GR"/>
        </a:p>
      </dgm:t>
    </dgm:pt>
    <dgm:pt modelId="{18151B8D-DCE7-4AE5-9F1E-38EBC785E4A9}" type="sibTrans" cxnId="{7C20F1CF-A042-432D-A5EB-BAE6C941601F}">
      <dgm:prSet/>
      <dgm:spPr/>
      <dgm:t>
        <a:bodyPr/>
        <a:lstStyle/>
        <a:p>
          <a:endParaRPr lang="el-GR"/>
        </a:p>
      </dgm:t>
    </dgm:pt>
    <dgm:pt modelId="{C8A28EF2-B4E0-4392-B267-AF6D6FE28B4D}">
      <dgm:prSet/>
      <dgm:spPr/>
      <dgm:t>
        <a:bodyPr/>
        <a:lstStyle/>
        <a:p>
          <a:r>
            <a:rPr lang="el-GR" b="1" dirty="0"/>
            <a:t>Δεν στηρίχθηκαν μόνο σε τραύματα της πρώιμης παιδικής ηλικίας.</a:t>
          </a:r>
        </a:p>
      </dgm:t>
    </dgm:pt>
    <dgm:pt modelId="{E228BB67-2B7B-4550-B3DB-F716457A4EAD}" type="parTrans" cxnId="{2DF59DB3-488E-4986-A682-CF2EB600B679}">
      <dgm:prSet/>
      <dgm:spPr/>
      <dgm:t>
        <a:bodyPr/>
        <a:lstStyle/>
        <a:p>
          <a:endParaRPr lang="el-GR"/>
        </a:p>
      </dgm:t>
    </dgm:pt>
    <dgm:pt modelId="{8D5456E1-D0C3-40CF-BCA3-D0F387A8031E}" type="sibTrans" cxnId="{2DF59DB3-488E-4986-A682-CF2EB600B679}">
      <dgm:prSet/>
      <dgm:spPr/>
      <dgm:t>
        <a:bodyPr/>
        <a:lstStyle/>
        <a:p>
          <a:endParaRPr lang="el-GR"/>
        </a:p>
      </dgm:t>
    </dgm:pt>
    <dgm:pt modelId="{979B4DCE-89F1-4467-A29C-9FE1CD7DFDD3}">
      <dgm:prSet/>
      <dgm:spPr/>
      <dgm:t>
        <a:bodyPr/>
        <a:lstStyle/>
        <a:p>
          <a:r>
            <a:rPr lang="el-GR" b="1" dirty="0"/>
            <a:t>Κράτησαν τις βασικές ιδέες της κλασσικής Ψυχανάλυσης.</a:t>
          </a:r>
        </a:p>
      </dgm:t>
    </dgm:pt>
    <dgm:pt modelId="{661A0BB6-1247-41A7-90BB-B388C033D0D5}" type="parTrans" cxnId="{1FFEDB76-2C13-41FB-9400-ACDB3287F5E1}">
      <dgm:prSet/>
      <dgm:spPr/>
      <dgm:t>
        <a:bodyPr/>
        <a:lstStyle/>
        <a:p>
          <a:endParaRPr lang="el-GR"/>
        </a:p>
      </dgm:t>
    </dgm:pt>
    <dgm:pt modelId="{AB9CA0CE-6821-482B-BDC8-8198B9D0D9C0}" type="sibTrans" cxnId="{1FFEDB76-2C13-41FB-9400-ACDB3287F5E1}">
      <dgm:prSet/>
      <dgm:spPr/>
      <dgm:t>
        <a:bodyPr/>
        <a:lstStyle/>
        <a:p>
          <a:endParaRPr lang="el-GR"/>
        </a:p>
      </dgm:t>
    </dgm:pt>
    <dgm:pt modelId="{C452DF3B-D85A-449E-9165-E0E7A97C43D2}">
      <dgm:prSet/>
      <dgm:spPr/>
      <dgm:t>
        <a:bodyPr/>
        <a:lstStyle/>
        <a:p>
          <a:r>
            <a:rPr lang="el-GR" b="1" dirty="0"/>
            <a:t>Έδωσαν έμφαση στο κοινωνικό περιβάλλον του ατόμου, παρά στο παρελθόν.</a:t>
          </a:r>
        </a:p>
      </dgm:t>
    </dgm:pt>
    <dgm:pt modelId="{6BE2EA3E-B1A1-4EA3-ADB6-CCF1828AA215}" type="parTrans" cxnId="{8202BF88-0B3B-4A71-92F0-3927F9159FF0}">
      <dgm:prSet/>
      <dgm:spPr/>
      <dgm:t>
        <a:bodyPr/>
        <a:lstStyle/>
        <a:p>
          <a:endParaRPr lang="el-GR"/>
        </a:p>
      </dgm:t>
    </dgm:pt>
    <dgm:pt modelId="{068D6A41-ABE9-46D2-846A-AC48C943E68F}" type="sibTrans" cxnId="{8202BF88-0B3B-4A71-92F0-3927F9159FF0}">
      <dgm:prSet/>
      <dgm:spPr/>
      <dgm:t>
        <a:bodyPr/>
        <a:lstStyle/>
        <a:p>
          <a:endParaRPr lang="el-GR"/>
        </a:p>
      </dgm:t>
    </dgm:pt>
    <dgm:pt modelId="{5E68D6E3-20D6-429A-8006-1B6CDEF20AC5}" type="pres">
      <dgm:prSet presAssocID="{FE590A3C-53D8-49AB-AF86-5EED30935195}" presName="linearFlow" presStyleCnt="0">
        <dgm:presLayoutVars>
          <dgm:dir/>
          <dgm:animLvl val="lvl"/>
          <dgm:resizeHandles val="exact"/>
        </dgm:presLayoutVars>
      </dgm:prSet>
      <dgm:spPr/>
      <dgm:t>
        <a:bodyPr/>
        <a:lstStyle/>
        <a:p>
          <a:endParaRPr lang="fr-FR"/>
        </a:p>
      </dgm:t>
    </dgm:pt>
    <dgm:pt modelId="{7DC4542C-CB69-49F9-B6E0-0360C5BD472F}" type="pres">
      <dgm:prSet presAssocID="{205258FA-4866-4968-BEDA-8821915BD504}" presName="composite" presStyleCnt="0"/>
      <dgm:spPr/>
    </dgm:pt>
    <dgm:pt modelId="{4D448148-D5D7-4ABC-A8AF-7D322EAEF887}" type="pres">
      <dgm:prSet presAssocID="{205258FA-4866-4968-BEDA-8821915BD504}" presName="parentText" presStyleLbl="alignNode1" presStyleIdx="0" presStyleCnt="3">
        <dgm:presLayoutVars>
          <dgm:chMax val="1"/>
          <dgm:bulletEnabled val="1"/>
        </dgm:presLayoutVars>
      </dgm:prSet>
      <dgm:spPr/>
      <dgm:t>
        <a:bodyPr/>
        <a:lstStyle/>
        <a:p>
          <a:endParaRPr lang="fr-FR"/>
        </a:p>
      </dgm:t>
    </dgm:pt>
    <dgm:pt modelId="{B2CC6E1B-93FB-4C24-9BC5-6353E3EA4CA3}" type="pres">
      <dgm:prSet presAssocID="{205258FA-4866-4968-BEDA-8821915BD504}" presName="descendantText" presStyleLbl="alignAcc1" presStyleIdx="0" presStyleCnt="3">
        <dgm:presLayoutVars>
          <dgm:bulletEnabled val="1"/>
        </dgm:presLayoutVars>
      </dgm:prSet>
      <dgm:spPr/>
      <dgm:t>
        <a:bodyPr/>
        <a:lstStyle/>
        <a:p>
          <a:endParaRPr lang="fr-FR"/>
        </a:p>
      </dgm:t>
    </dgm:pt>
    <dgm:pt modelId="{60F8D99E-CFE2-490D-A918-3B72E6B779C2}" type="pres">
      <dgm:prSet presAssocID="{87CB2CC7-3941-4DC7-99F6-DAD5209727BB}" presName="sp" presStyleCnt="0"/>
      <dgm:spPr/>
    </dgm:pt>
    <dgm:pt modelId="{95789FE6-510B-4147-98F3-D2BEF0D9F033}" type="pres">
      <dgm:prSet presAssocID="{C7486253-5D30-4A93-8A1E-B90B24C577CC}" presName="composite" presStyleCnt="0"/>
      <dgm:spPr/>
    </dgm:pt>
    <dgm:pt modelId="{F39ADD00-BAAE-4382-9D5D-7E131E357BA5}" type="pres">
      <dgm:prSet presAssocID="{C7486253-5D30-4A93-8A1E-B90B24C577CC}" presName="parentText" presStyleLbl="alignNode1" presStyleIdx="1" presStyleCnt="3">
        <dgm:presLayoutVars>
          <dgm:chMax val="1"/>
          <dgm:bulletEnabled val="1"/>
        </dgm:presLayoutVars>
      </dgm:prSet>
      <dgm:spPr/>
      <dgm:t>
        <a:bodyPr/>
        <a:lstStyle/>
        <a:p>
          <a:endParaRPr lang="fr-FR"/>
        </a:p>
      </dgm:t>
    </dgm:pt>
    <dgm:pt modelId="{B2DD7055-2BA8-4CA3-B541-2874190DBA25}" type="pres">
      <dgm:prSet presAssocID="{C7486253-5D30-4A93-8A1E-B90B24C577CC}" presName="descendantText" presStyleLbl="alignAcc1" presStyleIdx="1" presStyleCnt="3">
        <dgm:presLayoutVars>
          <dgm:bulletEnabled val="1"/>
        </dgm:presLayoutVars>
      </dgm:prSet>
      <dgm:spPr/>
      <dgm:t>
        <a:bodyPr/>
        <a:lstStyle/>
        <a:p>
          <a:endParaRPr lang="fr-FR"/>
        </a:p>
      </dgm:t>
    </dgm:pt>
    <dgm:pt modelId="{8E32534B-44AB-4B55-A9BB-4E4094791D11}" type="pres">
      <dgm:prSet presAssocID="{80661577-B18C-4E30-A138-DA36208B8E42}" presName="sp" presStyleCnt="0"/>
      <dgm:spPr/>
    </dgm:pt>
    <dgm:pt modelId="{64D297BC-CF02-4CDB-AC9A-89042FDE3B00}" type="pres">
      <dgm:prSet presAssocID="{B8D752AB-2BFE-4F26-AE1B-829AE57AF36B}" presName="composite" presStyleCnt="0"/>
      <dgm:spPr/>
    </dgm:pt>
    <dgm:pt modelId="{0BC7518C-8CD1-48DC-B82B-417DA4AF22E6}" type="pres">
      <dgm:prSet presAssocID="{B8D752AB-2BFE-4F26-AE1B-829AE57AF36B}" presName="parentText" presStyleLbl="alignNode1" presStyleIdx="2" presStyleCnt="3">
        <dgm:presLayoutVars>
          <dgm:chMax val="1"/>
          <dgm:bulletEnabled val="1"/>
        </dgm:presLayoutVars>
      </dgm:prSet>
      <dgm:spPr/>
      <dgm:t>
        <a:bodyPr/>
        <a:lstStyle/>
        <a:p>
          <a:endParaRPr lang="fr-FR"/>
        </a:p>
      </dgm:t>
    </dgm:pt>
    <dgm:pt modelId="{37FEE0A8-61AA-4A50-9A3B-863246C0E3CF}" type="pres">
      <dgm:prSet presAssocID="{B8D752AB-2BFE-4F26-AE1B-829AE57AF36B}" presName="descendantText" presStyleLbl="alignAcc1" presStyleIdx="2" presStyleCnt="3">
        <dgm:presLayoutVars>
          <dgm:bulletEnabled val="1"/>
        </dgm:presLayoutVars>
      </dgm:prSet>
      <dgm:spPr/>
      <dgm:t>
        <a:bodyPr/>
        <a:lstStyle/>
        <a:p>
          <a:endParaRPr lang="fr-FR"/>
        </a:p>
      </dgm:t>
    </dgm:pt>
  </dgm:ptLst>
  <dgm:cxnLst>
    <dgm:cxn modelId="{6773509E-25E8-4BB6-BA3C-6C0A36D81C26}" type="presOf" srcId="{C7486253-5D30-4A93-8A1E-B90B24C577CC}" destId="{F39ADD00-BAAE-4382-9D5D-7E131E357BA5}" srcOrd="0" destOrd="0" presId="urn:microsoft.com/office/officeart/2005/8/layout/chevron2"/>
    <dgm:cxn modelId="{51BDCD90-F82A-433F-83F4-158E454B2B6D}" srcId="{FE590A3C-53D8-49AB-AF86-5EED30935195}" destId="{205258FA-4866-4968-BEDA-8821915BD504}" srcOrd="0" destOrd="0" parTransId="{7F52E66E-73C6-4A2E-86D1-DEA05E81E487}" sibTransId="{87CB2CC7-3941-4DC7-99F6-DAD5209727BB}"/>
    <dgm:cxn modelId="{25D0DA5D-37DE-43EB-8D8D-8BF4907188EE}" type="presOf" srcId="{979B4DCE-89F1-4467-A29C-9FE1CD7DFDD3}" destId="{B2DD7055-2BA8-4CA3-B541-2874190DBA25}" srcOrd="0" destOrd="1" presId="urn:microsoft.com/office/officeart/2005/8/layout/chevron2"/>
    <dgm:cxn modelId="{8685034A-9B38-4065-82D4-2507BC2CDF55}" type="presOf" srcId="{B8D752AB-2BFE-4F26-AE1B-829AE57AF36B}" destId="{0BC7518C-8CD1-48DC-B82B-417DA4AF22E6}" srcOrd="0" destOrd="0" presId="urn:microsoft.com/office/officeart/2005/8/layout/chevron2"/>
    <dgm:cxn modelId="{F6C55391-3798-4DBD-ACF0-BDD7D978D144}" srcId="{FE590A3C-53D8-49AB-AF86-5EED30935195}" destId="{B8D752AB-2BFE-4F26-AE1B-829AE57AF36B}" srcOrd="2" destOrd="0" parTransId="{7DB3F7C5-A992-4E16-B4A6-640D1E878410}" sibTransId="{82BDB610-FE3B-4350-AA11-3E0193352CF5}"/>
    <dgm:cxn modelId="{7C20F1CF-A042-432D-A5EB-BAE6C941601F}" srcId="{B8D752AB-2BFE-4F26-AE1B-829AE57AF36B}" destId="{5D16529B-7C4E-49C1-9D71-B485790E7780}" srcOrd="0" destOrd="0" parTransId="{185220C7-C35B-4645-A805-363A08210568}" sibTransId="{18151B8D-DCE7-4AE5-9F1E-38EBC785E4A9}"/>
    <dgm:cxn modelId="{51E7B3BC-4947-4B93-B734-B9A858D4C4BA}" type="presOf" srcId="{5D16529B-7C4E-49C1-9D71-B485790E7780}" destId="{37FEE0A8-61AA-4A50-9A3B-863246C0E3CF}" srcOrd="0" destOrd="0" presId="urn:microsoft.com/office/officeart/2005/8/layout/chevron2"/>
    <dgm:cxn modelId="{1498D26C-29E7-46F5-B236-5056DCD5DAD4}" srcId="{FE590A3C-53D8-49AB-AF86-5EED30935195}" destId="{C7486253-5D30-4A93-8A1E-B90B24C577CC}" srcOrd="1" destOrd="0" parTransId="{2E7F1CE2-9141-4B5E-BB18-2ADE3870230D}" sibTransId="{80661577-B18C-4E30-A138-DA36208B8E42}"/>
    <dgm:cxn modelId="{8202BF88-0B3B-4A71-92F0-3927F9159FF0}" srcId="{C7486253-5D30-4A93-8A1E-B90B24C577CC}" destId="{C452DF3B-D85A-449E-9165-E0E7A97C43D2}" srcOrd="2" destOrd="0" parTransId="{6BE2EA3E-B1A1-4EA3-ADB6-CCF1828AA215}" sibTransId="{068D6A41-ABE9-46D2-846A-AC48C943E68F}"/>
    <dgm:cxn modelId="{7191AD92-AA11-4E03-9A26-B4FEFC4B186B}" type="presOf" srcId="{205258FA-4866-4968-BEDA-8821915BD504}" destId="{4D448148-D5D7-4ABC-A8AF-7D322EAEF887}" srcOrd="0" destOrd="0" presId="urn:microsoft.com/office/officeart/2005/8/layout/chevron2"/>
    <dgm:cxn modelId="{C81ABE9E-52C7-4046-8345-9DB665C99122}" srcId="{C7486253-5D30-4A93-8A1E-B90B24C577CC}" destId="{99B41401-ACE7-4B21-AF81-9D7C5A6B17BE}" srcOrd="0" destOrd="0" parTransId="{E967C60A-DE9F-4AA9-8725-7CE4B077E6D4}" sibTransId="{F27C7C98-D7B6-42EE-8F08-41ACEFE6E692}"/>
    <dgm:cxn modelId="{5F0423DB-41F5-4F90-AA57-E3C4496331E5}" type="presOf" srcId="{C452DF3B-D85A-449E-9165-E0E7A97C43D2}" destId="{B2DD7055-2BA8-4CA3-B541-2874190DBA25}" srcOrd="0" destOrd="2" presId="urn:microsoft.com/office/officeart/2005/8/layout/chevron2"/>
    <dgm:cxn modelId="{955BC2B2-ACCC-472A-BCAA-0100CD1F51E2}" type="presOf" srcId="{C8A28EF2-B4E0-4392-B267-AF6D6FE28B4D}" destId="{37FEE0A8-61AA-4A50-9A3B-863246C0E3CF}" srcOrd="0" destOrd="1" presId="urn:microsoft.com/office/officeart/2005/8/layout/chevron2"/>
    <dgm:cxn modelId="{2DF59DB3-488E-4986-A682-CF2EB600B679}" srcId="{B8D752AB-2BFE-4F26-AE1B-829AE57AF36B}" destId="{C8A28EF2-B4E0-4392-B267-AF6D6FE28B4D}" srcOrd="1" destOrd="0" parTransId="{E228BB67-2B7B-4550-B3DB-F716457A4EAD}" sibTransId="{8D5456E1-D0C3-40CF-BCA3-D0F387A8031E}"/>
    <dgm:cxn modelId="{CB88C4D0-A953-40AE-A758-D6A4262DA7B4}" type="presOf" srcId="{99B41401-ACE7-4B21-AF81-9D7C5A6B17BE}" destId="{B2DD7055-2BA8-4CA3-B541-2874190DBA25}" srcOrd="0" destOrd="0" presId="urn:microsoft.com/office/officeart/2005/8/layout/chevron2"/>
    <dgm:cxn modelId="{1593963D-8478-4736-B911-63F76A8127D8}" type="presOf" srcId="{FE590A3C-53D8-49AB-AF86-5EED30935195}" destId="{5E68D6E3-20D6-429A-8006-1B6CDEF20AC5}" srcOrd="0" destOrd="0" presId="urn:microsoft.com/office/officeart/2005/8/layout/chevron2"/>
    <dgm:cxn modelId="{43B20091-7D33-4D95-AF63-3F3826A7640F}" srcId="{205258FA-4866-4968-BEDA-8821915BD504}" destId="{F76E44AF-9A8C-4198-A303-DA5B77981B3A}" srcOrd="0" destOrd="0" parTransId="{E820C115-145A-4481-84EB-555C32514923}" sibTransId="{EE403B79-1AE5-4D92-80C5-81DEF62822FD}"/>
    <dgm:cxn modelId="{1FFEDB76-2C13-41FB-9400-ACDB3287F5E1}" srcId="{C7486253-5D30-4A93-8A1E-B90B24C577CC}" destId="{979B4DCE-89F1-4467-A29C-9FE1CD7DFDD3}" srcOrd="1" destOrd="0" parTransId="{661A0BB6-1247-41A7-90BB-B388C033D0D5}" sibTransId="{AB9CA0CE-6821-482B-BDC8-8198B9D0D9C0}"/>
    <dgm:cxn modelId="{E91BB101-7FE3-4B80-9F25-65687D92F099}" type="presOf" srcId="{F76E44AF-9A8C-4198-A303-DA5B77981B3A}" destId="{B2CC6E1B-93FB-4C24-9BC5-6353E3EA4CA3}" srcOrd="0" destOrd="0" presId="urn:microsoft.com/office/officeart/2005/8/layout/chevron2"/>
    <dgm:cxn modelId="{EA1401D6-970F-4F8B-8CDA-42DA480F12F3}" type="presParOf" srcId="{5E68D6E3-20D6-429A-8006-1B6CDEF20AC5}" destId="{7DC4542C-CB69-49F9-B6E0-0360C5BD472F}" srcOrd="0" destOrd="0" presId="urn:microsoft.com/office/officeart/2005/8/layout/chevron2"/>
    <dgm:cxn modelId="{DDC9761E-C8B4-469E-86ED-75B329935D3C}" type="presParOf" srcId="{7DC4542C-CB69-49F9-B6E0-0360C5BD472F}" destId="{4D448148-D5D7-4ABC-A8AF-7D322EAEF887}" srcOrd="0" destOrd="0" presId="urn:microsoft.com/office/officeart/2005/8/layout/chevron2"/>
    <dgm:cxn modelId="{5CBC2895-2C01-4057-BC0F-863C96899A89}" type="presParOf" srcId="{7DC4542C-CB69-49F9-B6E0-0360C5BD472F}" destId="{B2CC6E1B-93FB-4C24-9BC5-6353E3EA4CA3}" srcOrd="1" destOrd="0" presId="urn:microsoft.com/office/officeart/2005/8/layout/chevron2"/>
    <dgm:cxn modelId="{127D16FF-621D-41F1-85E9-16F7D67B855E}" type="presParOf" srcId="{5E68D6E3-20D6-429A-8006-1B6CDEF20AC5}" destId="{60F8D99E-CFE2-490D-A918-3B72E6B779C2}" srcOrd="1" destOrd="0" presId="urn:microsoft.com/office/officeart/2005/8/layout/chevron2"/>
    <dgm:cxn modelId="{BAA81376-7294-43EB-87CE-313318501D01}" type="presParOf" srcId="{5E68D6E3-20D6-429A-8006-1B6CDEF20AC5}" destId="{95789FE6-510B-4147-98F3-D2BEF0D9F033}" srcOrd="2" destOrd="0" presId="urn:microsoft.com/office/officeart/2005/8/layout/chevron2"/>
    <dgm:cxn modelId="{0F0CBC3A-7ACC-4170-B0AD-E911DA623C3B}" type="presParOf" srcId="{95789FE6-510B-4147-98F3-D2BEF0D9F033}" destId="{F39ADD00-BAAE-4382-9D5D-7E131E357BA5}" srcOrd="0" destOrd="0" presId="urn:microsoft.com/office/officeart/2005/8/layout/chevron2"/>
    <dgm:cxn modelId="{12EC81A0-B92D-4223-AAFC-883F9BA2EDED}" type="presParOf" srcId="{95789FE6-510B-4147-98F3-D2BEF0D9F033}" destId="{B2DD7055-2BA8-4CA3-B541-2874190DBA25}" srcOrd="1" destOrd="0" presId="urn:microsoft.com/office/officeart/2005/8/layout/chevron2"/>
    <dgm:cxn modelId="{E2FEB3EB-8EFE-448A-B9BD-0A35B9416D7D}" type="presParOf" srcId="{5E68D6E3-20D6-429A-8006-1B6CDEF20AC5}" destId="{8E32534B-44AB-4B55-A9BB-4E4094791D11}" srcOrd="3" destOrd="0" presId="urn:microsoft.com/office/officeart/2005/8/layout/chevron2"/>
    <dgm:cxn modelId="{725851A6-399D-444E-B581-F432115E30CF}" type="presParOf" srcId="{5E68D6E3-20D6-429A-8006-1B6CDEF20AC5}" destId="{64D297BC-CF02-4CDB-AC9A-89042FDE3B00}" srcOrd="4" destOrd="0" presId="urn:microsoft.com/office/officeart/2005/8/layout/chevron2"/>
    <dgm:cxn modelId="{B0871080-D7A0-4AC9-B694-9FD9C4AD230D}" type="presParOf" srcId="{64D297BC-CF02-4CDB-AC9A-89042FDE3B00}" destId="{0BC7518C-8CD1-48DC-B82B-417DA4AF22E6}" srcOrd="0" destOrd="0" presId="urn:microsoft.com/office/officeart/2005/8/layout/chevron2"/>
    <dgm:cxn modelId="{152D1CA1-FE49-4F5D-8C99-D63B0F438E22}" type="presParOf" srcId="{64D297BC-CF02-4CDB-AC9A-89042FDE3B00}" destId="{37FEE0A8-61AA-4A50-9A3B-863246C0E3CF}"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8A605D5-9AF7-489D-BEFA-DE5FB311B287}" type="doc">
      <dgm:prSet loTypeId="urn:microsoft.com/office/officeart/2005/8/layout/default#2" loCatId="list" qsTypeId="urn:microsoft.com/office/officeart/2005/8/quickstyle/simple1" qsCatId="simple" csTypeId="urn:microsoft.com/office/officeart/2005/8/colors/accent1_2" csCatId="accent1" phldr="1"/>
      <dgm:spPr/>
      <dgm:t>
        <a:bodyPr/>
        <a:lstStyle/>
        <a:p>
          <a:endParaRPr lang="el-GR"/>
        </a:p>
      </dgm:t>
    </dgm:pt>
    <dgm:pt modelId="{C430F4B4-3927-45B8-AA92-454C57570A1E}">
      <dgm:prSet phldrT="[Κείμενο]" custT="1">
        <dgm:style>
          <a:lnRef idx="1">
            <a:schemeClr val="accent2"/>
          </a:lnRef>
          <a:fillRef idx="2">
            <a:schemeClr val="accent2"/>
          </a:fillRef>
          <a:effectRef idx="1">
            <a:schemeClr val="accent2"/>
          </a:effectRef>
          <a:fontRef idx="minor">
            <a:schemeClr val="dk1"/>
          </a:fontRef>
        </dgm:style>
      </dgm:prSet>
      <dgm:spPr>
        <a:ln/>
      </dgm:spPr>
      <dgm:t>
        <a:bodyPr/>
        <a:lstStyle/>
        <a:p>
          <a:r>
            <a:rPr lang="el-GR" sz="1800" b="1" dirty="0">
              <a:solidFill>
                <a:schemeClr val="tx1"/>
              </a:solidFill>
            </a:rPr>
            <a:t>Πρωτότοκο παιδί: έχει όλη τη προσοχή και συμπεριφέρεται αλαζονικά. Αν γίνει δεύτερο βιώνει τον «εκθρονισμό». Σαν επαγγελματίες επιλέγουν εργασίες με υπευθυνότητα.  </a:t>
          </a:r>
        </a:p>
      </dgm:t>
    </dgm:pt>
    <dgm:pt modelId="{9134DF76-B31C-4B64-B428-0C00C7CCD5D2}" type="parTrans" cxnId="{BEDE2D11-F747-4666-B943-65B55B6DDDD5}">
      <dgm:prSet/>
      <dgm:spPr/>
      <dgm:t>
        <a:bodyPr/>
        <a:lstStyle/>
        <a:p>
          <a:endParaRPr lang="el-GR"/>
        </a:p>
      </dgm:t>
    </dgm:pt>
    <dgm:pt modelId="{0EE2618A-B3CC-41DD-8B31-B2281BF3D859}" type="sibTrans" cxnId="{BEDE2D11-F747-4666-B943-65B55B6DDDD5}">
      <dgm:prSet/>
      <dgm:spPr/>
      <dgm:t>
        <a:bodyPr/>
        <a:lstStyle/>
        <a:p>
          <a:endParaRPr lang="el-GR"/>
        </a:p>
      </dgm:t>
    </dgm:pt>
    <dgm:pt modelId="{B1A050D7-1035-4053-BB02-E5F5DCBF54A0}">
      <dgm:prSet phldrT="[Κείμενο]" custT="1">
        <dgm:style>
          <a:lnRef idx="1">
            <a:schemeClr val="accent1"/>
          </a:lnRef>
          <a:fillRef idx="2">
            <a:schemeClr val="accent1"/>
          </a:fillRef>
          <a:effectRef idx="1">
            <a:schemeClr val="accent1"/>
          </a:effectRef>
          <a:fontRef idx="minor">
            <a:schemeClr val="dk1"/>
          </a:fontRef>
        </dgm:style>
      </dgm:prSet>
      <dgm:spPr/>
      <dgm:t>
        <a:bodyPr/>
        <a:lstStyle/>
        <a:p>
          <a:r>
            <a:rPr lang="el-GR" sz="1800" b="1" dirty="0">
              <a:solidFill>
                <a:schemeClr val="tx1"/>
              </a:solidFill>
            </a:rPr>
            <a:t>Δευτερότοκο παιδί: αναπτύσσει επιτυχημένους μηχανισμούς, πρέπει κερδίζει τη προσοχή και τη συμπάθεια. Σαν επαγγελματίες επιλέγουν εργασίες με κοινωνικές δεξιότητες </a:t>
          </a:r>
        </a:p>
      </dgm:t>
    </dgm:pt>
    <dgm:pt modelId="{982473A4-1333-4AC0-90D9-14C56DBB06F8}" type="parTrans" cxnId="{BE0AA8C3-398A-4E3A-BAD3-14FA9589C630}">
      <dgm:prSet/>
      <dgm:spPr/>
      <dgm:t>
        <a:bodyPr/>
        <a:lstStyle/>
        <a:p>
          <a:endParaRPr lang="el-GR"/>
        </a:p>
      </dgm:t>
    </dgm:pt>
    <dgm:pt modelId="{73F6E6B0-CEA8-4DE7-A2C8-FA993C243E0E}" type="sibTrans" cxnId="{BE0AA8C3-398A-4E3A-BAD3-14FA9589C630}">
      <dgm:prSet/>
      <dgm:spPr/>
      <dgm:t>
        <a:bodyPr/>
        <a:lstStyle/>
        <a:p>
          <a:endParaRPr lang="el-GR"/>
        </a:p>
      </dgm:t>
    </dgm:pt>
    <dgm:pt modelId="{FA6777E1-3B8F-4EC8-8E47-85A5BA4E0414}">
      <dgm:prSet phldrT="[Κείμενο]" custT="1">
        <dgm:style>
          <a:lnRef idx="1">
            <a:schemeClr val="accent3"/>
          </a:lnRef>
          <a:fillRef idx="2">
            <a:schemeClr val="accent3"/>
          </a:fillRef>
          <a:effectRef idx="1">
            <a:schemeClr val="accent3"/>
          </a:effectRef>
          <a:fontRef idx="minor">
            <a:schemeClr val="dk1"/>
          </a:fontRef>
        </dgm:style>
      </dgm:prSet>
      <dgm:spPr/>
      <dgm:t>
        <a:bodyPr/>
        <a:lstStyle/>
        <a:p>
          <a:r>
            <a:rPr lang="el-GR" sz="2000" b="1" dirty="0">
              <a:solidFill>
                <a:schemeClr val="tx1"/>
              </a:solidFill>
            </a:rPr>
            <a:t>Τελευταίο παιδί: παραχαϊδευμένα, βιώνουν έντονο συναίσθημα κατωτερότητας. </a:t>
          </a:r>
        </a:p>
      </dgm:t>
    </dgm:pt>
    <dgm:pt modelId="{F9551E5D-1ED2-4712-93C5-07095BA1EEE3}" type="parTrans" cxnId="{24938165-CDC5-4E2D-BE58-30AD17D6EC37}">
      <dgm:prSet/>
      <dgm:spPr/>
      <dgm:t>
        <a:bodyPr/>
        <a:lstStyle/>
        <a:p>
          <a:endParaRPr lang="el-GR"/>
        </a:p>
      </dgm:t>
    </dgm:pt>
    <dgm:pt modelId="{2B5BADCB-BD59-4E42-B356-D6E69B9AC691}" type="sibTrans" cxnId="{24938165-CDC5-4E2D-BE58-30AD17D6EC37}">
      <dgm:prSet/>
      <dgm:spPr/>
      <dgm:t>
        <a:bodyPr/>
        <a:lstStyle/>
        <a:p>
          <a:endParaRPr lang="el-GR"/>
        </a:p>
      </dgm:t>
    </dgm:pt>
    <dgm:pt modelId="{4CAAD173-4E80-4D2C-8D06-261232A32E13}">
      <dgm:prSet phldrT="[Κείμενο]" custT="1"/>
      <dgm:spPr/>
      <dgm:t>
        <a:bodyPr/>
        <a:lstStyle/>
        <a:p>
          <a:r>
            <a:rPr lang="el-GR" sz="1800" b="1" dirty="0">
              <a:solidFill>
                <a:schemeClr val="tx1"/>
              </a:solidFill>
            </a:rPr>
            <a:t>Μοναχοπαίδι: Σύγκρουση με τον γονέα του ιδίου φύλου στην εφηβεία. Προτιμάει τη συντροφιά των ενηλίκων. Δυσκολεύεται να μοιραστεί συναισθήματα και αντικείμενα</a:t>
          </a:r>
          <a:r>
            <a:rPr lang="el-GR" sz="1600" dirty="0"/>
            <a:t>.   </a:t>
          </a:r>
        </a:p>
      </dgm:t>
    </dgm:pt>
    <dgm:pt modelId="{063CA3B8-42FF-4B0E-AA2D-F84C91BD58CC}" type="parTrans" cxnId="{80974624-9A7A-4F8A-B7E5-A60586945D2D}">
      <dgm:prSet/>
      <dgm:spPr/>
      <dgm:t>
        <a:bodyPr/>
        <a:lstStyle/>
        <a:p>
          <a:endParaRPr lang="el-GR"/>
        </a:p>
      </dgm:t>
    </dgm:pt>
    <dgm:pt modelId="{D15CEBB7-A2E7-42F9-9EB2-88E5CA0E2253}" type="sibTrans" cxnId="{80974624-9A7A-4F8A-B7E5-A60586945D2D}">
      <dgm:prSet/>
      <dgm:spPr/>
      <dgm:t>
        <a:bodyPr/>
        <a:lstStyle/>
        <a:p>
          <a:endParaRPr lang="el-GR"/>
        </a:p>
      </dgm:t>
    </dgm:pt>
    <dgm:pt modelId="{ED9A5307-58AB-438B-9D39-9D1215F4EA2C}" type="pres">
      <dgm:prSet presAssocID="{A8A605D5-9AF7-489D-BEFA-DE5FB311B287}" presName="diagram" presStyleCnt="0">
        <dgm:presLayoutVars>
          <dgm:dir/>
          <dgm:resizeHandles val="exact"/>
        </dgm:presLayoutVars>
      </dgm:prSet>
      <dgm:spPr/>
      <dgm:t>
        <a:bodyPr/>
        <a:lstStyle/>
        <a:p>
          <a:endParaRPr lang="fr-FR"/>
        </a:p>
      </dgm:t>
    </dgm:pt>
    <dgm:pt modelId="{B7A355CB-A1A3-4B50-8AAC-78D3325254BE}" type="pres">
      <dgm:prSet presAssocID="{C430F4B4-3927-45B8-AA92-454C57570A1E}" presName="node" presStyleLbl="node1" presStyleIdx="0" presStyleCnt="4" custLinFactNeighborX="2448" custLinFactNeighborY="-1632">
        <dgm:presLayoutVars>
          <dgm:bulletEnabled val="1"/>
        </dgm:presLayoutVars>
      </dgm:prSet>
      <dgm:spPr/>
      <dgm:t>
        <a:bodyPr/>
        <a:lstStyle/>
        <a:p>
          <a:endParaRPr lang="fr-FR"/>
        </a:p>
      </dgm:t>
    </dgm:pt>
    <dgm:pt modelId="{0B65DADE-DAF6-415F-877D-2C1EBB656FDC}" type="pres">
      <dgm:prSet presAssocID="{0EE2618A-B3CC-41DD-8B31-B2281BF3D859}" presName="sibTrans" presStyleCnt="0"/>
      <dgm:spPr/>
    </dgm:pt>
    <dgm:pt modelId="{973B14D3-8086-423B-8808-0D3BBF06D549}" type="pres">
      <dgm:prSet presAssocID="{B1A050D7-1035-4053-BB02-E5F5DCBF54A0}" presName="node" presStyleLbl="node1" presStyleIdx="1" presStyleCnt="4" custLinFactNeighborY="-163">
        <dgm:presLayoutVars>
          <dgm:bulletEnabled val="1"/>
        </dgm:presLayoutVars>
      </dgm:prSet>
      <dgm:spPr/>
      <dgm:t>
        <a:bodyPr/>
        <a:lstStyle/>
        <a:p>
          <a:endParaRPr lang="fr-FR"/>
        </a:p>
      </dgm:t>
    </dgm:pt>
    <dgm:pt modelId="{1A9A25FA-F492-4A77-AB16-A93444DD26E1}" type="pres">
      <dgm:prSet presAssocID="{73F6E6B0-CEA8-4DE7-A2C8-FA993C243E0E}" presName="sibTrans" presStyleCnt="0"/>
      <dgm:spPr/>
    </dgm:pt>
    <dgm:pt modelId="{AEB12C3F-4800-4DA4-9AEB-F92B7775364E}" type="pres">
      <dgm:prSet presAssocID="{FA6777E1-3B8F-4EC8-8E47-85A5BA4E0414}" presName="node" presStyleLbl="node1" presStyleIdx="2" presStyleCnt="4">
        <dgm:presLayoutVars>
          <dgm:bulletEnabled val="1"/>
        </dgm:presLayoutVars>
      </dgm:prSet>
      <dgm:spPr/>
      <dgm:t>
        <a:bodyPr/>
        <a:lstStyle/>
        <a:p>
          <a:endParaRPr lang="fr-FR"/>
        </a:p>
      </dgm:t>
    </dgm:pt>
    <dgm:pt modelId="{B8B2DDA7-A1BE-4449-8E3B-312373D60555}" type="pres">
      <dgm:prSet presAssocID="{2B5BADCB-BD59-4E42-B356-D6E69B9AC691}" presName="sibTrans" presStyleCnt="0"/>
      <dgm:spPr/>
    </dgm:pt>
    <dgm:pt modelId="{2BEABA17-40A4-4C29-AFFF-8FAA087B9859}" type="pres">
      <dgm:prSet presAssocID="{4CAAD173-4E80-4D2C-8D06-261232A32E13}" presName="node" presStyleLbl="node1" presStyleIdx="3" presStyleCnt="4">
        <dgm:presLayoutVars>
          <dgm:bulletEnabled val="1"/>
        </dgm:presLayoutVars>
      </dgm:prSet>
      <dgm:spPr/>
      <dgm:t>
        <a:bodyPr/>
        <a:lstStyle/>
        <a:p>
          <a:endParaRPr lang="fr-FR"/>
        </a:p>
      </dgm:t>
    </dgm:pt>
  </dgm:ptLst>
  <dgm:cxnLst>
    <dgm:cxn modelId="{B47BE105-1B8C-4666-AEA5-8855D2A15BC1}" type="presOf" srcId="{FA6777E1-3B8F-4EC8-8E47-85A5BA4E0414}" destId="{AEB12C3F-4800-4DA4-9AEB-F92B7775364E}" srcOrd="0" destOrd="0" presId="urn:microsoft.com/office/officeart/2005/8/layout/default#2"/>
    <dgm:cxn modelId="{24938165-CDC5-4E2D-BE58-30AD17D6EC37}" srcId="{A8A605D5-9AF7-489D-BEFA-DE5FB311B287}" destId="{FA6777E1-3B8F-4EC8-8E47-85A5BA4E0414}" srcOrd="2" destOrd="0" parTransId="{F9551E5D-1ED2-4712-93C5-07095BA1EEE3}" sibTransId="{2B5BADCB-BD59-4E42-B356-D6E69B9AC691}"/>
    <dgm:cxn modelId="{80974624-9A7A-4F8A-B7E5-A60586945D2D}" srcId="{A8A605D5-9AF7-489D-BEFA-DE5FB311B287}" destId="{4CAAD173-4E80-4D2C-8D06-261232A32E13}" srcOrd="3" destOrd="0" parTransId="{063CA3B8-42FF-4B0E-AA2D-F84C91BD58CC}" sibTransId="{D15CEBB7-A2E7-42F9-9EB2-88E5CA0E2253}"/>
    <dgm:cxn modelId="{1CDBDF27-332B-439C-8959-ED6458614D4C}" type="presOf" srcId="{B1A050D7-1035-4053-BB02-E5F5DCBF54A0}" destId="{973B14D3-8086-423B-8808-0D3BBF06D549}" srcOrd="0" destOrd="0" presId="urn:microsoft.com/office/officeart/2005/8/layout/default#2"/>
    <dgm:cxn modelId="{BE0AA8C3-398A-4E3A-BAD3-14FA9589C630}" srcId="{A8A605D5-9AF7-489D-BEFA-DE5FB311B287}" destId="{B1A050D7-1035-4053-BB02-E5F5DCBF54A0}" srcOrd="1" destOrd="0" parTransId="{982473A4-1333-4AC0-90D9-14C56DBB06F8}" sibTransId="{73F6E6B0-CEA8-4DE7-A2C8-FA993C243E0E}"/>
    <dgm:cxn modelId="{BEDE2D11-F747-4666-B943-65B55B6DDDD5}" srcId="{A8A605D5-9AF7-489D-BEFA-DE5FB311B287}" destId="{C430F4B4-3927-45B8-AA92-454C57570A1E}" srcOrd="0" destOrd="0" parTransId="{9134DF76-B31C-4B64-B428-0C00C7CCD5D2}" sibTransId="{0EE2618A-B3CC-41DD-8B31-B2281BF3D859}"/>
    <dgm:cxn modelId="{6556C04C-EF53-4756-B387-57A9F73B4513}" type="presOf" srcId="{A8A605D5-9AF7-489D-BEFA-DE5FB311B287}" destId="{ED9A5307-58AB-438B-9D39-9D1215F4EA2C}" srcOrd="0" destOrd="0" presId="urn:microsoft.com/office/officeart/2005/8/layout/default#2"/>
    <dgm:cxn modelId="{EF98A62F-DB3D-4413-9431-BBFE26C28FA2}" type="presOf" srcId="{4CAAD173-4E80-4D2C-8D06-261232A32E13}" destId="{2BEABA17-40A4-4C29-AFFF-8FAA087B9859}" srcOrd="0" destOrd="0" presId="urn:microsoft.com/office/officeart/2005/8/layout/default#2"/>
    <dgm:cxn modelId="{9F6867BB-A6C2-4E62-B6A6-BE61AC29F6DC}" type="presOf" srcId="{C430F4B4-3927-45B8-AA92-454C57570A1E}" destId="{B7A355CB-A1A3-4B50-8AAC-78D3325254BE}" srcOrd="0" destOrd="0" presId="urn:microsoft.com/office/officeart/2005/8/layout/default#2"/>
    <dgm:cxn modelId="{423495FD-EBE7-4F7D-ACD6-A39B7D8BDDCE}" type="presParOf" srcId="{ED9A5307-58AB-438B-9D39-9D1215F4EA2C}" destId="{B7A355CB-A1A3-4B50-8AAC-78D3325254BE}" srcOrd="0" destOrd="0" presId="urn:microsoft.com/office/officeart/2005/8/layout/default#2"/>
    <dgm:cxn modelId="{A236042C-D7E3-4A99-8F13-B1EC53A975D5}" type="presParOf" srcId="{ED9A5307-58AB-438B-9D39-9D1215F4EA2C}" destId="{0B65DADE-DAF6-415F-877D-2C1EBB656FDC}" srcOrd="1" destOrd="0" presId="urn:microsoft.com/office/officeart/2005/8/layout/default#2"/>
    <dgm:cxn modelId="{20BF32A5-D1A4-4600-BEF7-F5A9D91C6435}" type="presParOf" srcId="{ED9A5307-58AB-438B-9D39-9D1215F4EA2C}" destId="{973B14D3-8086-423B-8808-0D3BBF06D549}" srcOrd="2" destOrd="0" presId="urn:microsoft.com/office/officeart/2005/8/layout/default#2"/>
    <dgm:cxn modelId="{4F78CDE4-3C5D-4F7C-9D29-2E88BF7F1455}" type="presParOf" srcId="{ED9A5307-58AB-438B-9D39-9D1215F4EA2C}" destId="{1A9A25FA-F492-4A77-AB16-A93444DD26E1}" srcOrd="3" destOrd="0" presId="urn:microsoft.com/office/officeart/2005/8/layout/default#2"/>
    <dgm:cxn modelId="{6C73BDC6-A97C-4F7C-8251-47A1ABE523EC}" type="presParOf" srcId="{ED9A5307-58AB-438B-9D39-9D1215F4EA2C}" destId="{AEB12C3F-4800-4DA4-9AEB-F92B7775364E}" srcOrd="4" destOrd="0" presId="urn:microsoft.com/office/officeart/2005/8/layout/default#2"/>
    <dgm:cxn modelId="{EA1C6499-5B18-4889-820E-4E2E7A23CD14}" type="presParOf" srcId="{ED9A5307-58AB-438B-9D39-9D1215F4EA2C}" destId="{B8B2DDA7-A1BE-4449-8E3B-312373D60555}" srcOrd="5" destOrd="0" presId="urn:microsoft.com/office/officeart/2005/8/layout/default#2"/>
    <dgm:cxn modelId="{F2A76823-5BD4-4F3A-92F8-8A0C1AB6749A}" type="presParOf" srcId="{ED9A5307-58AB-438B-9D39-9D1215F4EA2C}" destId="{2BEABA17-40A4-4C29-AFFF-8FAA087B9859}" srcOrd="6" destOrd="0" presId="urn:microsoft.com/office/officeart/2005/8/layout/defaul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17A6529-32C6-44CD-96DB-2D65A59CDF55}">
      <dsp:nvSpPr>
        <dsp:cNvPr id="0" name=""/>
        <dsp:cNvSpPr/>
      </dsp:nvSpPr>
      <dsp:spPr>
        <a:xfrm>
          <a:off x="0" y="39687"/>
          <a:ext cx="3286125" cy="1971675"/>
        </a:xfrm>
        <a:prstGeom prst="rect">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kern="1200" dirty="0">
              <a:solidFill>
                <a:schemeClr val="tx1"/>
              </a:solidFill>
            </a:rPr>
            <a:t>Ανακάλυψη και αποκάλυψη ασυνείδητων τάσεων, σκέψεων, συναισθημάτων, επιθυμιών και διαδικασιών.</a:t>
          </a:r>
        </a:p>
      </dsp:txBody>
      <dsp:txXfrm>
        <a:off x="0" y="39687"/>
        <a:ext cx="3286125" cy="1971675"/>
      </dsp:txXfrm>
    </dsp:sp>
    <dsp:sp modelId="{2A15036E-557F-4E78-8F99-28E96DBAD66F}">
      <dsp:nvSpPr>
        <dsp:cNvPr id="0" name=""/>
        <dsp:cNvSpPr/>
      </dsp:nvSpPr>
      <dsp:spPr>
        <a:xfrm>
          <a:off x="3614737" y="39687"/>
          <a:ext cx="3286125" cy="1971675"/>
        </a:xfrm>
        <a:prstGeom prst="rect">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kern="1200" dirty="0">
              <a:solidFill>
                <a:schemeClr val="tx1"/>
              </a:solidFill>
            </a:rPr>
            <a:t>Προσωπική ενόραση- κατανόηση των προβλημάτων. </a:t>
          </a:r>
        </a:p>
      </dsp:txBody>
      <dsp:txXfrm>
        <a:off x="3614737" y="39687"/>
        <a:ext cx="3286125" cy="1971675"/>
      </dsp:txXfrm>
    </dsp:sp>
    <dsp:sp modelId="{4AAB30C6-D078-4BE9-83E1-1A88C1DD204D}">
      <dsp:nvSpPr>
        <dsp:cNvPr id="0" name=""/>
        <dsp:cNvSpPr/>
      </dsp:nvSpPr>
      <dsp:spPr>
        <a:xfrm>
          <a:off x="7229475" y="39687"/>
          <a:ext cx="3286125" cy="1971675"/>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kern="1200" dirty="0"/>
            <a:t>Εξισορρόπηση των επιπέδων της προσωπικότητας. </a:t>
          </a:r>
        </a:p>
      </dsp:txBody>
      <dsp:txXfrm>
        <a:off x="7229475" y="39687"/>
        <a:ext cx="3286125" cy="1971675"/>
      </dsp:txXfrm>
    </dsp:sp>
    <dsp:sp modelId="{C11969C2-D16E-4AF5-9AB1-93DBFFBB40E3}">
      <dsp:nvSpPr>
        <dsp:cNvPr id="0" name=""/>
        <dsp:cNvSpPr/>
      </dsp:nvSpPr>
      <dsp:spPr>
        <a:xfrm>
          <a:off x="1807368" y="2339975"/>
          <a:ext cx="3286125" cy="1971675"/>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kern="1200" dirty="0"/>
            <a:t>Ανασυγκρότηση της προσωπικότητας και επένδυση σε εφικτούς στόχους. </a:t>
          </a:r>
        </a:p>
      </dsp:txBody>
      <dsp:txXfrm>
        <a:off x="1807368" y="2339975"/>
        <a:ext cx="3286125" cy="1971675"/>
      </dsp:txXfrm>
    </dsp:sp>
    <dsp:sp modelId="{308364A9-C5EA-4462-A318-5864786503F4}">
      <dsp:nvSpPr>
        <dsp:cNvPr id="0" name=""/>
        <dsp:cNvSpPr/>
      </dsp:nvSpPr>
      <dsp:spPr>
        <a:xfrm>
          <a:off x="5422106" y="2339975"/>
          <a:ext cx="3286125" cy="1971675"/>
        </a:xfrm>
        <a:prstGeom prst="rect">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kern="1200" dirty="0"/>
            <a:t>Μετατροπή των ασυνείδητων τάσεων σε συνειδητές και αποκάλυψη των μηχανισμών άμυνας.  </a:t>
          </a:r>
        </a:p>
      </dsp:txBody>
      <dsp:txXfrm>
        <a:off x="5422106" y="2339975"/>
        <a:ext cx="3286125" cy="197167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D448148-D5D7-4ABC-A8AF-7D322EAEF887}">
      <dsp:nvSpPr>
        <dsp:cNvPr id="0" name=""/>
        <dsp:cNvSpPr/>
      </dsp:nvSpPr>
      <dsp:spPr>
        <a:xfrm rot="5400000">
          <a:off x="-236795" y="238852"/>
          <a:ext cx="1578634" cy="1105044"/>
        </a:xfrm>
        <a:prstGeom prst="chevron">
          <a:avLst/>
        </a:prstGeom>
        <a:solidFill>
          <a:schemeClr val="accent5">
            <a:lumMod val="20000"/>
            <a:lumOff val="8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endParaRPr lang="el-GR" sz="3100" kern="1200" dirty="0"/>
        </a:p>
      </dsp:txBody>
      <dsp:txXfrm rot="5400000">
        <a:off x="-236795" y="238852"/>
        <a:ext cx="1578634" cy="1105044"/>
      </dsp:txXfrm>
    </dsp:sp>
    <dsp:sp modelId="{B2CC6E1B-93FB-4C24-9BC5-6353E3EA4CA3}">
      <dsp:nvSpPr>
        <dsp:cNvPr id="0" name=""/>
        <dsp:cNvSpPr/>
      </dsp:nvSpPr>
      <dsp:spPr>
        <a:xfrm rot="5400000">
          <a:off x="5297265" y="-4190163"/>
          <a:ext cx="1026112" cy="941055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l-GR" sz="1900" b="1" kern="1200" dirty="0"/>
            <a:t>Τόνισαν πως η παράληψη των πολιτισμικών παραγόντων αποτελεί σοβαρή αδυναμία της θεωρίας.</a:t>
          </a:r>
        </a:p>
      </dsp:txBody>
      <dsp:txXfrm rot="5400000">
        <a:off x="5297265" y="-4190163"/>
        <a:ext cx="1026112" cy="9410555"/>
      </dsp:txXfrm>
    </dsp:sp>
    <dsp:sp modelId="{F39ADD00-BAAE-4382-9D5D-7E131E357BA5}">
      <dsp:nvSpPr>
        <dsp:cNvPr id="0" name=""/>
        <dsp:cNvSpPr/>
      </dsp:nvSpPr>
      <dsp:spPr>
        <a:xfrm rot="5400000">
          <a:off x="-236795" y="1623146"/>
          <a:ext cx="1578634" cy="1105044"/>
        </a:xfrm>
        <a:prstGeom prst="chevron">
          <a:avLst/>
        </a:prstGeom>
        <a:solidFill>
          <a:schemeClr val="accent5">
            <a:lumMod val="60000"/>
            <a:lumOff val="4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endParaRPr lang="el-GR" sz="3100" kern="1200" dirty="0"/>
        </a:p>
      </dsp:txBody>
      <dsp:txXfrm rot="5400000">
        <a:off x="-236795" y="1623146"/>
        <a:ext cx="1578634" cy="1105044"/>
      </dsp:txXfrm>
    </dsp:sp>
    <dsp:sp modelId="{B2DD7055-2BA8-4CA3-B541-2874190DBA25}">
      <dsp:nvSpPr>
        <dsp:cNvPr id="0" name=""/>
        <dsp:cNvSpPr/>
      </dsp:nvSpPr>
      <dsp:spPr>
        <a:xfrm rot="5400000">
          <a:off x="5297265" y="-2805869"/>
          <a:ext cx="1026112" cy="941055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Font typeface="Arial" panose="020B0604020202020204" pitchFamily="34" charset="0"/>
            <a:buChar char="••"/>
          </a:pPr>
          <a:endParaRPr lang="el-GR" sz="1900" kern="1200" dirty="0"/>
        </a:p>
        <a:p>
          <a:pPr marL="171450" lvl="1" indent="-171450" algn="l" defTabSz="844550">
            <a:lnSpc>
              <a:spcPct val="90000"/>
            </a:lnSpc>
            <a:spcBef>
              <a:spcPct val="0"/>
            </a:spcBef>
            <a:spcAft>
              <a:spcPct val="15000"/>
            </a:spcAft>
            <a:buChar char="••"/>
          </a:pPr>
          <a:r>
            <a:rPr lang="el-GR" sz="1900" b="1" kern="1200" dirty="0"/>
            <a:t>Κράτησαν τις βασικές ιδέες της κλασσικής Ψυχανάλυσης.</a:t>
          </a:r>
        </a:p>
        <a:p>
          <a:pPr marL="171450" lvl="1" indent="-171450" algn="l" defTabSz="844550">
            <a:lnSpc>
              <a:spcPct val="90000"/>
            </a:lnSpc>
            <a:spcBef>
              <a:spcPct val="0"/>
            </a:spcBef>
            <a:spcAft>
              <a:spcPct val="15000"/>
            </a:spcAft>
            <a:buChar char="••"/>
          </a:pPr>
          <a:r>
            <a:rPr lang="el-GR" sz="1900" b="1" kern="1200" dirty="0"/>
            <a:t>Έδωσαν έμφαση στο κοινωνικό περιβάλλον του ατόμου, παρά στο παρελθόν.</a:t>
          </a:r>
        </a:p>
      </dsp:txBody>
      <dsp:txXfrm rot="5400000">
        <a:off x="5297265" y="-2805869"/>
        <a:ext cx="1026112" cy="9410555"/>
      </dsp:txXfrm>
    </dsp:sp>
    <dsp:sp modelId="{0BC7518C-8CD1-48DC-B82B-417DA4AF22E6}">
      <dsp:nvSpPr>
        <dsp:cNvPr id="0" name=""/>
        <dsp:cNvSpPr/>
      </dsp:nvSpPr>
      <dsp:spPr>
        <a:xfrm rot="5400000">
          <a:off x="-236795" y="3007440"/>
          <a:ext cx="1578634" cy="1105044"/>
        </a:xfrm>
        <a:prstGeom prst="chevron">
          <a:avLst/>
        </a:prstGeom>
        <a:solidFill>
          <a:schemeClr val="accent5">
            <a:lumMod val="5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endParaRPr lang="el-GR" sz="3100" kern="1200" dirty="0"/>
        </a:p>
      </dsp:txBody>
      <dsp:txXfrm rot="5400000">
        <a:off x="-236795" y="3007440"/>
        <a:ext cx="1578634" cy="1105044"/>
      </dsp:txXfrm>
    </dsp:sp>
    <dsp:sp modelId="{37FEE0A8-61AA-4A50-9A3B-863246C0E3CF}">
      <dsp:nvSpPr>
        <dsp:cNvPr id="0" name=""/>
        <dsp:cNvSpPr/>
      </dsp:nvSpPr>
      <dsp:spPr>
        <a:xfrm rot="5400000">
          <a:off x="5297265" y="-1421576"/>
          <a:ext cx="1026112" cy="941055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l-GR" sz="1900" b="1" kern="1200" dirty="0"/>
            <a:t>Έδωσαν σημασία στις επιδράσεις της εμπειρίας,  κατά την διάρκεια όλης της ζωής του ατόμου.</a:t>
          </a:r>
        </a:p>
        <a:p>
          <a:pPr marL="171450" lvl="1" indent="-171450" algn="l" defTabSz="844550">
            <a:lnSpc>
              <a:spcPct val="90000"/>
            </a:lnSpc>
            <a:spcBef>
              <a:spcPct val="0"/>
            </a:spcBef>
            <a:spcAft>
              <a:spcPct val="15000"/>
            </a:spcAft>
            <a:buChar char="••"/>
          </a:pPr>
          <a:r>
            <a:rPr lang="el-GR" sz="1900" b="1" kern="1200" dirty="0"/>
            <a:t>Δεν στηρίχθηκαν μόνο σε τραύματα της πρώιμης παιδικής ηλικίας.</a:t>
          </a:r>
        </a:p>
      </dsp:txBody>
      <dsp:txXfrm rot="5400000">
        <a:off x="5297265" y="-1421576"/>
        <a:ext cx="1026112" cy="941055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7A355CB-A1A3-4B50-8AAC-78D3325254BE}">
      <dsp:nvSpPr>
        <dsp:cNvPr id="0" name=""/>
        <dsp:cNvSpPr/>
      </dsp:nvSpPr>
      <dsp:spPr>
        <a:xfrm>
          <a:off x="1619267" y="0"/>
          <a:ext cx="3547988" cy="2128792"/>
        </a:xfrm>
        <a:prstGeom prst="rect">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1" kern="1200" dirty="0">
              <a:solidFill>
                <a:schemeClr val="tx1"/>
              </a:solidFill>
            </a:rPr>
            <a:t>Πρωτότοκο παιδί: έχει όλη τη προσοχή και συμπεριφέρεται αλαζονικά. Αν γίνει δεύτερο βιώνει τον «εκθρονισμό». Σαν επαγγελματίες επιλέγουν εργασίες με υπευθυνότητα.  </a:t>
          </a:r>
        </a:p>
      </dsp:txBody>
      <dsp:txXfrm>
        <a:off x="1619267" y="0"/>
        <a:ext cx="3547988" cy="2128792"/>
      </dsp:txXfrm>
    </dsp:sp>
    <dsp:sp modelId="{973B14D3-8086-423B-8808-0D3BBF06D549}">
      <dsp:nvSpPr>
        <dsp:cNvPr id="0" name=""/>
        <dsp:cNvSpPr/>
      </dsp:nvSpPr>
      <dsp:spPr>
        <a:xfrm>
          <a:off x="5435199" y="0"/>
          <a:ext cx="3547988" cy="2128792"/>
        </a:xfrm>
        <a:prstGeom prst="rect">
          <a:avLst/>
        </a:prstGeom>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1" kern="1200" dirty="0">
              <a:solidFill>
                <a:schemeClr val="tx1"/>
              </a:solidFill>
            </a:rPr>
            <a:t>Δευτερότοκο παιδί: αναπτύσσει επιτυχημένους μηχανισμούς, πρέπει κερδίζει τη προσοχή και τη συμπάθεια. Σαν επαγγελματίες επιλέγουν εργασίες με κοινωνικές δεξιότητες </a:t>
          </a:r>
        </a:p>
      </dsp:txBody>
      <dsp:txXfrm>
        <a:off x="5435199" y="0"/>
        <a:ext cx="3547988" cy="2128792"/>
      </dsp:txXfrm>
    </dsp:sp>
    <dsp:sp modelId="{AEB12C3F-4800-4DA4-9AEB-F92B7775364E}">
      <dsp:nvSpPr>
        <dsp:cNvPr id="0" name=""/>
        <dsp:cNvSpPr/>
      </dsp:nvSpPr>
      <dsp:spPr>
        <a:xfrm>
          <a:off x="1532412" y="2486072"/>
          <a:ext cx="3547988" cy="2128792"/>
        </a:xfrm>
        <a:prstGeom prst="rect">
          <a:avLst/>
        </a:prstGeom>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6350" cap="flat" cmpd="sng" algn="ctr">
          <a:solidFill>
            <a:schemeClr val="accent3"/>
          </a:solidFill>
          <a:prstDash val="solid"/>
          <a:miter lim="800000"/>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b="1" kern="1200" dirty="0">
              <a:solidFill>
                <a:schemeClr val="tx1"/>
              </a:solidFill>
            </a:rPr>
            <a:t>Τελευταίο παιδί: παραχαϊδευμένα, βιώνουν έντονο συναίσθημα κατωτερότητας. </a:t>
          </a:r>
        </a:p>
      </dsp:txBody>
      <dsp:txXfrm>
        <a:off x="1532412" y="2486072"/>
        <a:ext cx="3547988" cy="2128792"/>
      </dsp:txXfrm>
    </dsp:sp>
    <dsp:sp modelId="{2BEABA17-40A4-4C29-AFFF-8FAA087B9859}">
      <dsp:nvSpPr>
        <dsp:cNvPr id="0" name=""/>
        <dsp:cNvSpPr/>
      </dsp:nvSpPr>
      <dsp:spPr>
        <a:xfrm>
          <a:off x="5435199" y="2486072"/>
          <a:ext cx="3547988" cy="212879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1" kern="1200" dirty="0">
              <a:solidFill>
                <a:schemeClr val="tx1"/>
              </a:solidFill>
            </a:rPr>
            <a:t>Μοναχοπαίδι: Σύγκρουση με τον γονέα του ιδίου φύλου στην εφηβεία. Προτιμάει τη συντροφιά των ενηλίκων. Δυσκολεύεται να μοιραστεί συναισθήματα και αντικείμενα</a:t>
          </a:r>
          <a:r>
            <a:rPr lang="el-GR" sz="1600" kern="1200" dirty="0"/>
            <a:t>.   </a:t>
          </a:r>
        </a:p>
      </dsp:txBody>
      <dsp:txXfrm>
        <a:off x="5435199" y="2486072"/>
        <a:ext cx="3547988" cy="2128792"/>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2">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0AB049-C397-418C-A964-CA6C505376D8}" type="datetimeFigureOut">
              <a:rPr lang="en-US" smtClean="0"/>
              <a:pPr/>
              <a:t>9/30/2019</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FB0B26-D724-4CC3-B794-398C59AD13F1}" type="slidenum">
              <a:rPr lang="en-US" smtClean="0"/>
              <a:pPr/>
              <a:t>‹#›</a:t>
            </a:fld>
            <a:endParaRPr lang="en-US"/>
          </a:p>
        </p:txBody>
      </p:sp>
    </p:spTree>
    <p:extLst>
      <p:ext uri="{BB962C8B-B14F-4D97-AF65-F5344CB8AC3E}">
        <p14:creationId xmlns="" xmlns:p14="http://schemas.microsoft.com/office/powerpoint/2010/main" val="4250754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10"/>
          </p:nvPr>
        </p:nvSpPr>
        <p:spPr/>
        <p:txBody>
          <a:bodyPr/>
          <a:lstStyle/>
          <a:p>
            <a:fld id="{3EFB0B26-D724-4CC3-B794-398C59AD13F1}" type="slidenum">
              <a:rPr lang="en-US" smtClean="0"/>
              <a:pPr/>
              <a:t>2</a:t>
            </a:fld>
            <a:endParaRPr lang="en-US"/>
          </a:p>
        </p:txBody>
      </p:sp>
    </p:spTree>
    <p:extLst>
      <p:ext uri="{BB962C8B-B14F-4D97-AF65-F5344CB8AC3E}">
        <p14:creationId xmlns="" xmlns:p14="http://schemas.microsoft.com/office/powerpoint/2010/main" val="1692923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ΠΡΟΒΟΛΙΚΑ: Στόχος είναι η εις βάθος μελέτη του ασυνείδητου, μέσα από προβολικά τεστ. … (συνήθως ιδέες ή καταστάσεις που φοβάται, μισεί, ποθεί). </a:t>
            </a:r>
          </a:p>
          <a:p>
            <a:endParaRPr lang="el-GR" dirty="0"/>
          </a:p>
          <a:p>
            <a:r>
              <a:rPr lang="el-GR" dirty="0"/>
              <a:t>ΜΕΤΑΒΙΒΑΣΗ:. Μεταφέρουν στον θεραπευτή συναισθήματα  και συμπεριφορές που είχαν στη σχέση τους με αυτά τα άτομα εξουσίας. Είναι ένα είδος σχέσης που αναπτύσσεται μεταξύ </a:t>
            </a:r>
            <a:r>
              <a:rPr lang="el-GR" dirty="0" err="1"/>
              <a:t>συμβουλευόμενου</a:t>
            </a:r>
            <a:r>
              <a:rPr lang="el-GR" dirty="0"/>
              <a:t> και ψυχοθεραπευτή, η οποία είναι παθολογική και χρήζει επίλυσης</a:t>
            </a:r>
            <a:endParaRPr lang="en-US" dirty="0"/>
          </a:p>
        </p:txBody>
      </p:sp>
      <p:sp>
        <p:nvSpPr>
          <p:cNvPr id="4" name="Θέση αριθμού διαφάνειας 3"/>
          <p:cNvSpPr>
            <a:spLocks noGrp="1"/>
          </p:cNvSpPr>
          <p:nvPr>
            <p:ph type="sldNum" sz="quarter" idx="10"/>
          </p:nvPr>
        </p:nvSpPr>
        <p:spPr/>
        <p:txBody>
          <a:bodyPr/>
          <a:lstStyle/>
          <a:p>
            <a:fld id="{3EFB0B26-D724-4CC3-B794-398C59AD13F1}" type="slidenum">
              <a:rPr lang="en-US" smtClean="0"/>
              <a:pPr/>
              <a:t>11</a:t>
            </a:fld>
            <a:endParaRPr lang="en-US"/>
          </a:p>
        </p:txBody>
      </p:sp>
    </p:spTree>
    <p:extLst>
      <p:ext uri="{BB962C8B-B14F-4D97-AF65-F5344CB8AC3E}">
        <p14:creationId xmlns="" xmlns:p14="http://schemas.microsoft.com/office/powerpoint/2010/main" val="3938913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dirty="0"/>
              <a:t>Δεν είναι καθολικά αποδεκτή</a:t>
            </a:r>
            <a:r>
              <a:rPr lang="en-US" sz="1200" dirty="0"/>
              <a:t> </a:t>
            </a:r>
            <a:endParaRPr lang="el-GR" sz="1200" dirty="0"/>
          </a:p>
          <a:p>
            <a:pPr marL="0" indent="0">
              <a:buNone/>
            </a:pPr>
            <a:r>
              <a:rPr lang="el-GR" sz="1200" dirty="0"/>
              <a:t>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l-GR" sz="1200" dirty="0"/>
              <a:t>ΙΑΤΡΙΚΟ ΜΟΝΤΕΛΟ. Ο πελάτης αντιμετωπίζεται ως ασθενής και θεωρείται αποπροσανατολισμένος και δεν έχει επαφή με την πραγματικότητα. Ενώ ο ψυχαναλυτής έχει πολλή εξουσία.</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l-GR" sz="1200" dirty="0"/>
              <a:t>Ενώ πιο σύγχρονοι ψυχαναλυτές δίνουν πιο μεγάλη έμφαση στο συνειδητό ΕΓΩ</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l-GR" sz="1200" dirty="0"/>
              <a:t>Αφού κατά τον Φρόιντ ο άνθρωπος κατευθύνεται από άλογα ένστικτα και το μόνο που μπορεί να κάνει είναι να τα θέσει υπό έλεγχο ή να τα μετουσιώσει</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1200" dirty="0"/>
          </a:p>
          <a:p>
            <a:pPr marL="0" indent="0">
              <a:buNone/>
            </a:pPr>
            <a:endParaRPr lang="el-GR" sz="1200" dirty="0"/>
          </a:p>
          <a:p>
            <a:pPr marL="0" indent="0">
              <a:buNone/>
            </a:pPr>
            <a:r>
              <a:rPr lang="el-GR" sz="1200" dirty="0"/>
              <a:t>(</a:t>
            </a:r>
            <a:r>
              <a:rPr lang="el-GR" sz="1200" dirty="0" err="1"/>
              <a:t>Μοκό</a:t>
            </a:r>
            <a:r>
              <a:rPr lang="el-GR" sz="1200" dirty="0"/>
              <a:t>, 1997, Πανοπούλου-</a:t>
            </a:r>
            <a:r>
              <a:rPr lang="el-GR" sz="1200" dirty="0" err="1"/>
              <a:t>Μαράτου</a:t>
            </a:r>
            <a:r>
              <a:rPr lang="el-GR" sz="1200" dirty="0"/>
              <a:t>, 1998).</a:t>
            </a:r>
          </a:p>
          <a:p>
            <a:pPr marL="0" indent="0">
              <a:buNone/>
            </a:pPr>
            <a:r>
              <a:rPr lang="en-US" sz="1200" dirty="0"/>
              <a:t>(</a:t>
            </a:r>
            <a:r>
              <a:rPr lang="en-US" sz="1200" dirty="0" err="1"/>
              <a:t>Medcof</a:t>
            </a:r>
            <a:r>
              <a:rPr lang="en-US" sz="1200" dirty="0"/>
              <a:t> &amp; Roth, 1979). (</a:t>
            </a:r>
            <a:r>
              <a:rPr lang="en-US" sz="1200" dirty="0" err="1"/>
              <a:t>Lobrot</a:t>
            </a:r>
            <a:r>
              <a:rPr lang="en-US" sz="1200" dirty="0"/>
              <a:t> et al.,1999</a:t>
            </a:r>
            <a:r>
              <a:rPr lang="el-GR" sz="1200" dirty="0"/>
              <a:t>)</a:t>
            </a:r>
            <a:r>
              <a:rPr lang="en-US" sz="1200" dirty="0"/>
              <a:t>. (Feist &amp; Feist, 1998).</a:t>
            </a:r>
            <a:endParaRPr lang="el-GR" sz="1200" dirty="0"/>
          </a:p>
          <a:p>
            <a:endParaRPr lang="en-US" dirty="0"/>
          </a:p>
        </p:txBody>
      </p:sp>
      <p:sp>
        <p:nvSpPr>
          <p:cNvPr id="4" name="Θέση αριθμού διαφάνειας 3"/>
          <p:cNvSpPr>
            <a:spLocks noGrp="1"/>
          </p:cNvSpPr>
          <p:nvPr>
            <p:ph type="sldNum" sz="quarter" idx="10"/>
          </p:nvPr>
        </p:nvSpPr>
        <p:spPr/>
        <p:txBody>
          <a:bodyPr/>
          <a:lstStyle/>
          <a:p>
            <a:fld id="{3EFB0B26-D724-4CC3-B794-398C59AD13F1}" type="slidenum">
              <a:rPr lang="en-US" smtClean="0"/>
              <a:pPr/>
              <a:t>12</a:t>
            </a:fld>
            <a:endParaRPr lang="en-US"/>
          </a:p>
        </p:txBody>
      </p:sp>
    </p:spTree>
    <p:extLst>
      <p:ext uri="{BB962C8B-B14F-4D97-AF65-F5344CB8AC3E}">
        <p14:creationId xmlns="" xmlns:p14="http://schemas.microsoft.com/office/powerpoint/2010/main" val="3220968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dirty="0"/>
              <a:t>6. Το δείγμα που εξέταζε ο </a:t>
            </a:r>
            <a:r>
              <a:rPr lang="el-GR" sz="1200" dirty="0" err="1"/>
              <a:t>Φροϋντ</a:t>
            </a:r>
            <a:r>
              <a:rPr lang="el-GR" sz="1200" dirty="0"/>
              <a:t> ήταν από τη μεσαία και ανώτερη κοινωνική τάξη-δεν είναι αντιπροσωπευτικό του πληθυσμού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l-GR" sz="1200" dirty="0"/>
              <a:t>7. </a:t>
            </a:r>
            <a:r>
              <a:rPr lang="el-GR" dirty="0"/>
              <a:t>Κατά τη διάρκεια της ψυχοθεραπείας, ο Φρόιντ, δεν κρατούσε σημειώσεις, έτσι δεν μπορούσε να εξηγήσει τους συλλογισμούς που τον οδηγούσαν στα πορίσματα του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l-GR" dirty="0"/>
          </a:p>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a:t>
            </a:r>
            <a:r>
              <a:rPr lang="en-US" dirty="0"/>
              <a:t>Atkinson et al., 1990</a:t>
            </a:r>
            <a:r>
              <a:rPr lang="el-GR" dirty="0"/>
              <a:t>)</a:t>
            </a:r>
            <a:r>
              <a:rPr lang="en-US" dirty="0"/>
              <a:t>. </a:t>
            </a:r>
            <a:r>
              <a:rPr lang="el-GR" dirty="0"/>
              <a:t>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a:t>
            </a:r>
            <a:r>
              <a:rPr lang="el-GR" dirty="0" err="1"/>
              <a:t>Νέστορος</a:t>
            </a:r>
            <a:r>
              <a:rPr lang="el-GR" dirty="0"/>
              <a:t> &amp; </a:t>
            </a:r>
            <a:r>
              <a:rPr lang="el-GR" dirty="0" err="1"/>
              <a:t>Βαλλιανάτου</a:t>
            </a:r>
            <a:r>
              <a:rPr lang="el-GR" dirty="0"/>
              <a:t>, 1996).</a:t>
            </a:r>
          </a:p>
          <a:p>
            <a:r>
              <a:rPr lang="el-GR" dirty="0"/>
              <a:t>(</a:t>
            </a:r>
            <a:r>
              <a:rPr lang="el-GR" dirty="0" err="1"/>
              <a:t>Βοσνιάδου</a:t>
            </a:r>
            <a:r>
              <a:rPr lang="el-GR" dirty="0"/>
              <a:t>, 2000). </a:t>
            </a:r>
            <a:endParaRPr lang="en-US" dirty="0"/>
          </a:p>
        </p:txBody>
      </p:sp>
      <p:sp>
        <p:nvSpPr>
          <p:cNvPr id="4" name="Θέση αριθμού διαφάνειας 3"/>
          <p:cNvSpPr>
            <a:spLocks noGrp="1"/>
          </p:cNvSpPr>
          <p:nvPr>
            <p:ph type="sldNum" sz="quarter" idx="10"/>
          </p:nvPr>
        </p:nvSpPr>
        <p:spPr/>
        <p:txBody>
          <a:bodyPr/>
          <a:lstStyle/>
          <a:p>
            <a:fld id="{3EFB0B26-D724-4CC3-B794-398C59AD13F1}" type="slidenum">
              <a:rPr lang="en-US" smtClean="0"/>
              <a:pPr/>
              <a:t>13</a:t>
            </a:fld>
            <a:endParaRPr lang="en-US"/>
          </a:p>
        </p:txBody>
      </p:sp>
    </p:spTree>
    <p:extLst>
      <p:ext uri="{BB962C8B-B14F-4D97-AF65-F5344CB8AC3E}">
        <p14:creationId xmlns="" xmlns:p14="http://schemas.microsoft.com/office/powerpoint/2010/main" val="37670814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10"/>
          </p:nvPr>
        </p:nvSpPr>
        <p:spPr/>
        <p:txBody>
          <a:bodyPr/>
          <a:lstStyle/>
          <a:p>
            <a:fld id="{3EFB0B26-D724-4CC3-B794-398C59AD13F1}" type="slidenum">
              <a:rPr lang="en-US" smtClean="0"/>
              <a:pPr/>
              <a:t>14</a:t>
            </a:fld>
            <a:endParaRPr lang="en-US"/>
          </a:p>
        </p:txBody>
      </p:sp>
    </p:spTree>
    <p:extLst>
      <p:ext uri="{BB962C8B-B14F-4D97-AF65-F5344CB8AC3E}">
        <p14:creationId xmlns="" xmlns:p14="http://schemas.microsoft.com/office/powerpoint/2010/main" val="30084814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EFB0B26-D724-4CC3-B794-398C59AD13F1}" type="slidenum">
              <a:rPr lang="en-US" smtClean="0"/>
              <a:pPr/>
              <a:t>15</a:t>
            </a:fld>
            <a:endParaRPr lang="en-US"/>
          </a:p>
        </p:txBody>
      </p:sp>
    </p:spTree>
    <p:extLst>
      <p:ext uri="{BB962C8B-B14F-4D97-AF65-F5344CB8AC3E}">
        <p14:creationId xmlns="" xmlns:p14="http://schemas.microsoft.com/office/powerpoint/2010/main" val="1042753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EFB0B26-D724-4CC3-B794-398C59AD13F1}" type="slidenum">
              <a:rPr lang="en-US" smtClean="0"/>
              <a:pPr/>
              <a:t>16</a:t>
            </a:fld>
            <a:endParaRPr lang="en-US"/>
          </a:p>
        </p:txBody>
      </p:sp>
    </p:spTree>
    <p:extLst>
      <p:ext uri="{BB962C8B-B14F-4D97-AF65-F5344CB8AC3E}">
        <p14:creationId xmlns="" xmlns:p14="http://schemas.microsoft.com/office/powerpoint/2010/main" val="1692398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b="1" dirty="0"/>
          </a:p>
        </p:txBody>
      </p:sp>
      <p:sp>
        <p:nvSpPr>
          <p:cNvPr id="4" name="Θέση αριθμού διαφάνειας 3"/>
          <p:cNvSpPr>
            <a:spLocks noGrp="1"/>
          </p:cNvSpPr>
          <p:nvPr>
            <p:ph type="sldNum" sz="quarter" idx="10"/>
          </p:nvPr>
        </p:nvSpPr>
        <p:spPr/>
        <p:txBody>
          <a:bodyPr/>
          <a:lstStyle/>
          <a:p>
            <a:fld id="{3EFB0B26-D724-4CC3-B794-398C59AD13F1}" type="slidenum">
              <a:rPr lang="en-US" smtClean="0"/>
              <a:pPr/>
              <a:t>17</a:t>
            </a:fld>
            <a:endParaRPr lang="en-US"/>
          </a:p>
        </p:txBody>
      </p:sp>
    </p:spTree>
    <p:extLst>
      <p:ext uri="{BB962C8B-B14F-4D97-AF65-F5344CB8AC3E}">
        <p14:creationId xmlns="" xmlns:p14="http://schemas.microsoft.com/office/powerpoint/2010/main" val="29823159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10"/>
          </p:nvPr>
        </p:nvSpPr>
        <p:spPr/>
        <p:txBody>
          <a:bodyPr/>
          <a:lstStyle/>
          <a:p>
            <a:fld id="{3EFB0B26-D724-4CC3-B794-398C59AD13F1}" type="slidenum">
              <a:rPr lang="en-US" smtClean="0"/>
              <a:pPr/>
              <a:t>18</a:t>
            </a:fld>
            <a:endParaRPr lang="en-US"/>
          </a:p>
        </p:txBody>
      </p:sp>
    </p:spTree>
    <p:extLst>
      <p:ext uri="{BB962C8B-B14F-4D97-AF65-F5344CB8AC3E}">
        <p14:creationId xmlns="" xmlns:p14="http://schemas.microsoft.com/office/powerpoint/2010/main" val="20385521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EFB0B26-D724-4CC3-B794-398C59AD13F1}" type="slidenum">
              <a:rPr lang="en-US" smtClean="0"/>
              <a:pPr/>
              <a:t>19</a:t>
            </a:fld>
            <a:endParaRPr lang="en-US"/>
          </a:p>
        </p:txBody>
      </p:sp>
    </p:spTree>
    <p:extLst>
      <p:ext uri="{BB962C8B-B14F-4D97-AF65-F5344CB8AC3E}">
        <p14:creationId xmlns="" xmlns:p14="http://schemas.microsoft.com/office/powerpoint/2010/main" val="4000640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kern="1200" dirty="0">
                <a:solidFill>
                  <a:schemeClr val="tx1"/>
                </a:solidFill>
                <a:effectLst/>
                <a:latin typeface="+mn-lt"/>
                <a:ea typeface="+mn-ea"/>
                <a:cs typeface="+mn-cs"/>
              </a:rPr>
              <a:t>Ο </a:t>
            </a:r>
            <a:r>
              <a:rPr lang="el-GR" sz="1200" kern="1200" dirty="0" err="1">
                <a:solidFill>
                  <a:schemeClr val="tx1"/>
                </a:solidFill>
                <a:effectLst/>
                <a:latin typeface="+mn-lt"/>
                <a:ea typeface="+mn-ea"/>
                <a:cs typeface="+mn-cs"/>
              </a:rPr>
              <a:t>Έρικσον</a:t>
            </a:r>
            <a:r>
              <a:rPr lang="el-GR" sz="1200" kern="1200" dirty="0">
                <a:solidFill>
                  <a:schemeClr val="tx1"/>
                </a:solidFill>
                <a:effectLst/>
                <a:latin typeface="+mn-lt"/>
                <a:ea typeface="+mn-ea"/>
                <a:cs typeface="+mn-cs"/>
              </a:rPr>
              <a:t> Επέκτεινε τα στάδια ανάπτυξης που πρότεινε ο Φρόιντ, υποστηρίζοντας ότι η ανθρώπινη προσωπικότητα διαμορφώνεται και εξελίσσεται σε όλη τη διάρκεια της ζωής, και όχι μόνο μέχρι το τέλος της εφηβείας</a:t>
            </a:r>
            <a:endParaRPr lang="en-GB" sz="1200" kern="1200" dirty="0">
              <a:solidFill>
                <a:schemeClr val="tx1"/>
              </a:solidFill>
              <a:effectLst/>
              <a:latin typeface="+mn-lt"/>
              <a:ea typeface="+mn-ea"/>
              <a:cs typeface="+mn-cs"/>
            </a:endParaRPr>
          </a:p>
          <a:p>
            <a:r>
              <a:rPr lang="el-GR"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GB" dirty="0"/>
          </a:p>
          <a:p>
            <a:endParaRPr lang="fr-FR" dirty="0"/>
          </a:p>
        </p:txBody>
      </p:sp>
      <p:sp>
        <p:nvSpPr>
          <p:cNvPr id="4" name="Slide Number Placeholder 3"/>
          <p:cNvSpPr>
            <a:spLocks noGrp="1"/>
          </p:cNvSpPr>
          <p:nvPr>
            <p:ph type="sldNum" sz="quarter" idx="10"/>
          </p:nvPr>
        </p:nvSpPr>
        <p:spPr/>
        <p:txBody>
          <a:bodyPr/>
          <a:lstStyle/>
          <a:p>
            <a:fld id="{3EFB0B26-D724-4CC3-B794-398C59AD13F1}" type="slidenum">
              <a:rPr lang="en-US" smtClean="0"/>
              <a:pPr/>
              <a:t>20</a:t>
            </a:fld>
            <a:endParaRPr lang="en-US"/>
          </a:p>
        </p:txBody>
      </p:sp>
    </p:spTree>
    <p:extLst>
      <p:ext uri="{BB962C8B-B14F-4D97-AF65-F5344CB8AC3E}">
        <p14:creationId xmlns="" xmlns:p14="http://schemas.microsoft.com/office/powerpoint/2010/main" val="3413742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sz="1200" kern="1200" dirty="0" smtClean="0">
                <a:solidFill>
                  <a:schemeClr val="tx1"/>
                </a:solidFill>
                <a:effectLst/>
                <a:latin typeface="+mn-lt"/>
                <a:ea typeface="+mn-ea"/>
                <a:cs typeface="+mn-cs"/>
              </a:rPr>
              <a:t>-</a:t>
            </a:r>
            <a:endParaRPr lang="en-US" dirty="0"/>
          </a:p>
        </p:txBody>
      </p:sp>
      <p:sp>
        <p:nvSpPr>
          <p:cNvPr id="4" name="Θέση αριθμού διαφάνειας 3"/>
          <p:cNvSpPr>
            <a:spLocks noGrp="1"/>
          </p:cNvSpPr>
          <p:nvPr>
            <p:ph type="sldNum" sz="quarter" idx="10"/>
          </p:nvPr>
        </p:nvSpPr>
        <p:spPr/>
        <p:txBody>
          <a:bodyPr/>
          <a:lstStyle/>
          <a:p>
            <a:fld id="{3EFB0B26-D724-4CC3-B794-398C59AD13F1}" type="slidenum">
              <a:rPr lang="en-US" smtClean="0"/>
              <a:pPr/>
              <a:t>3</a:t>
            </a:fld>
            <a:endParaRPr lang="en-US"/>
          </a:p>
        </p:txBody>
      </p:sp>
    </p:spTree>
    <p:extLst>
      <p:ext uri="{BB962C8B-B14F-4D97-AF65-F5344CB8AC3E}">
        <p14:creationId xmlns="" xmlns:p14="http://schemas.microsoft.com/office/powerpoint/2010/main" val="3470494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a:p>
            <a:endParaRPr lang="en-US" dirty="0"/>
          </a:p>
        </p:txBody>
      </p:sp>
      <p:sp>
        <p:nvSpPr>
          <p:cNvPr id="4" name="Θέση αριθμού διαφάνειας 3"/>
          <p:cNvSpPr>
            <a:spLocks noGrp="1"/>
          </p:cNvSpPr>
          <p:nvPr>
            <p:ph type="sldNum" sz="quarter" idx="10"/>
          </p:nvPr>
        </p:nvSpPr>
        <p:spPr/>
        <p:txBody>
          <a:bodyPr/>
          <a:lstStyle/>
          <a:p>
            <a:fld id="{3EFB0B26-D724-4CC3-B794-398C59AD13F1}" type="slidenum">
              <a:rPr lang="en-US" smtClean="0"/>
              <a:pPr/>
              <a:t>4</a:t>
            </a:fld>
            <a:endParaRPr lang="en-US"/>
          </a:p>
        </p:txBody>
      </p:sp>
    </p:spTree>
    <p:extLst>
      <p:ext uri="{BB962C8B-B14F-4D97-AF65-F5344CB8AC3E}">
        <p14:creationId xmlns="" xmlns:p14="http://schemas.microsoft.com/office/powerpoint/2010/main" val="3950896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10"/>
          </p:nvPr>
        </p:nvSpPr>
        <p:spPr/>
        <p:txBody>
          <a:bodyPr/>
          <a:lstStyle/>
          <a:p>
            <a:fld id="{3EFB0B26-D724-4CC3-B794-398C59AD13F1}" type="slidenum">
              <a:rPr lang="en-US" smtClean="0"/>
              <a:pPr/>
              <a:t>5</a:t>
            </a:fld>
            <a:endParaRPr lang="en-US"/>
          </a:p>
        </p:txBody>
      </p:sp>
    </p:spTree>
    <p:extLst>
      <p:ext uri="{BB962C8B-B14F-4D97-AF65-F5344CB8AC3E}">
        <p14:creationId xmlns="" xmlns:p14="http://schemas.microsoft.com/office/powerpoint/2010/main" val="2745387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10"/>
          </p:nvPr>
        </p:nvSpPr>
        <p:spPr/>
        <p:txBody>
          <a:bodyPr/>
          <a:lstStyle/>
          <a:p>
            <a:fld id="{3EFB0B26-D724-4CC3-B794-398C59AD13F1}" type="slidenum">
              <a:rPr lang="en-US" smtClean="0"/>
              <a:pPr/>
              <a:t>6</a:t>
            </a:fld>
            <a:endParaRPr lang="en-US"/>
          </a:p>
        </p:txBody>
      </p:sp>
    </p:spTree>
    <p:extLst>
      <p:ext uri="{BB962C8B-B14F-4D97-AF65-F5344CB8AC3E}">
        <p14:creationId xmlns="" xmlns:p14="http://schemas.microsoft.com/office/powerpoint/2010/main" val="33076935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3EFB0B26-D724-4CC3-B794-398C59AD13F1}" type="slidenum">
              <a:rPr lang="en-US" smtClean="0"/>
              <a:pPr/>
              <a:t>7</a:t>
            </a:fld>
            <a:endParaRPr lang="en-US"/>
          </a:p>
        </p:txBody>
      </p:sp>
    </p:spTree>
    <p:extLst>
      <p:ext uri="{BB962C8B-B14F-4D97-AF65-F5344CB8AC3E}">
        <p14:creationId xmlns="" xmlns:p14="http://schemas.microsoft.com/office/powerpoint/2010/main" val="1080797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Αντιδραστικός Σχηματισμός:  Μια ανεπιθύμητη ορμή ή συμπεριφορά μετατρέπεται στην εκ διαμέτρου αντίθετη της. </a:t>
            </a:r>
            <a:endParaRPr lang="en-US" dirty="0"/>
          </a:p>
        </p:txBody>
      </p:sp>
      <p:sp>
        <p:nvSpPr>
          <p:cNvPr id="4" name="Θέση αριθμού διαφάνειας 3"/>
          <p:cNvSpPr>
            <a:spLocks noGrp="1"/>
          </p:cNvSpPr>
          <p:nvPr>
            <p:ph type="sldNum" sz="quarter" idx="10"/>
          </p:nvPr>
        </p:nvSpPr>
        <p:spPr/>
        <p:txBody>
          <a:bodyPr/>
          <a:lstStyle/>
          <a:p>
            <a:fld id="{3EFB0B26-D724-4CC3-B794-398C59AD13F1}" type="slidenum">
              <a:rPr lang="en-US" smtClean="0"/>
              <a:pPr/>
              <a:t>8</a:t>
            </a:fld>
            <a:endParaRPr lang="en-US"/>
          </a:p>
        </p:txBody>
      </p:sp>
    </p:spTree>
    <p:extLst>
      <p:ext uri="{BB962C8B-B14F-4D97-AF65-F5344CB8AC3E}">
        <p14:creationId xmlns="" xmlns:p14="http://schemas.microsoft.com/office/powerpoint/2010/main" val="5148360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Στόχοι της ψυχαναλυτικής θεραπείας</a:t>
            </a:r>
            <a:endParaRPr lang="en-US" dirty="0"/>
          </a:p>
        </p:txBody>
      </p:sp>
      <p:sp>
        <p:nvSpPr>
          <p:cNvPr id="4" name="Θέση αριθμού διαφάνειας 3"/>
          <p:cNvSpPr>
            <a:spLocks noGrp="1"/>
          </p:cNvSpPr>
          <p:nvPr>
            <p:ph type="sldNum" sz="quarter" idx="10"/>
          </p:nvPr>
        </p:nvSpPr>
        <p:spPr/>
        <p:txBody>
          <a:bodyPr/>
          <a:lstStyle/>
          <a:p>
            <a:fld id="{3EFB0B26-D724-4CC3-B794-398C59AD13F1}" type="slidenum">
              <a:rPr lang="en-US" smtClean="0"/>
              <a:pPr/>
              <a:t>9</a:t>
            </a:fld>
            <a:endParaRPr lang="en-US"/>
          </a:p>
        </p:txBody>
      </p:sp>
    </p:spTree>
    <p:extLst>
      <p:ext uri="{BB962C8B-B14F-4D97-AF65-F5344CB8AC3E}">
        <p14:creationId xmlns="" xmlns:p14="http://schemas.microsoft.com/office/powerpoint/2010/main" val="3046096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ΣΤΟΧΟΣ ΟΛΩΝ ΤΩΝ ΤΕΧΝΙΚΩΝ ΕΊΝΑΙ Η ΕΞΕΡΕΥΝΗΣΗ ΤΟΥ ΑΣΥΝΕΙΔΗΤΟΥ</a:t>
            </a:r>
          </a:p>
          <a:p>
            <a:endParaRPr lang="el-GR" dirty="0"/>
          </a:p>
          <a:p>
            <a:r>
              <a:rPr lang="el-GR" dirty="0"/>
              <a:t>ΕΛΕΥΘΕΡΟΙ ΣΥΝΕΙΡΜΟΙ: Μέσα από αυτήν την τεχνική ο </a:t>
            </a:r>
            <a:r>
              <a:rPr lang="el-GR" dirty="0" err="1"/>
              <a:t>Φροϋντ</a:t>
            </a:r>
            <a:r>
              <a:rPr lang="el-GR" dirty="0"/>
              <a:t>, στήριξε πως συνήθως τα προβλήματα προκύπτουν από τραύματα της πρώιμης παιδικής ηλικίας</a:t>
            </a:r>
            <a:r>
              <a:rPr lang="en-US" dirty="0"/>
              <a:t> </a:t>
            </a:r>
            <a:endParaRPr lang="el-GR" dirty="0"/>
          </a:p>
          <a:p>
            <a:endParaRPr lang="el-GR" dirty="0"/>
          </a:p>
          <a:p>
            <a:r>
              <a:rPr lang="el-GR" dirty="0"/>
              <a:t>ΑΝΑΛΥΣΗ ΟΝΕΙΡΩΝ: Ζητούσε από τους πελάτες του να εκφράζουν ελεύθερους συνειρμούς σχετικά με τα όνειρα τους. </a:t>
            </a:r>
          </a:p>
          <a:p>
            <a:endParaRPr lang="en-US" dirty="0"/>
          </a:p>
        </p:txBody>
      </p:sp>
      <p:sp>
        <p:nvSpPr>
          <p:cNvPr id="4" name="Θέση αριθμού διαφάνειας 3"/>
          <p:cNvSpPr>
            <a:spLocks noGrp="1"/>
          </p:cNvSpPr>
          <p:nvPr>
            <p:ph type="sldNum" sz="quarter" idx="10"/>
          </p:nvPr>
        </p:nvSpPr>
        <p:spPr/>
        <p:txBody>
          <a:bodyPr/>
          <a:lstStyle/>
          <a:p>
            <a:fld id="{3EFB0B26-D724-4CC3-B794-398C59AD13F1}" type="slidenum">
              <a:rPr lang="en-US" smtClean="0"/>
              <a:pPr/>
              <a:t>10</a:t>
            </a:fld>
            <a:endParaRPr lang="en-US"/>
          </a:p>
        </p:txBody>
      </p:sp>
    </p:spTree>
    <p:extLst>
      <p:ext uri="{BB962C8B-B14F-4D97-AF65-F5344CB8AC3E}">
        <p14:creationId xmlns="" xmlns:p14="http://schemas.microsoft.com/office/powerpoint/2010/main" val="3673098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352EE94-58AC-4352-A7A2-2F30DCA88A1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a:p>
        </p:txBody>
      </p:sp>
      <p:sp>
        <p:nvSpPr>
          <p:cNvPr id="3" name="Υπότιτλος 2">
            <a:extLst>
              <a:ext uri="{FF2B5EF4-FFF2-40B4-BE49-F238E27FC236}">
                <a16:creationId xmlns:a16="http://schemas.microsoft.com/office/drawing/2014/main" xmlns="" id="{9A6A3A3A-D9D2-4D9F-83CC-B4F6784C41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a:p>
        </p:txBody>
      </p:sp>
      <p:sp>
        <p:nvSpPr>
          <p:cNvPr id="4" name="Θέση ημερομηνίας 3">
            <a:extLst>
              <a:ext uri="{FF2B5EF4-FFF2-40B4-BE49-F238E27FC236}">
                <a16:creationId xmlns:a16="http://schemas.microsoft.com/office/drawing/2014/main" xmlns="" id="{56EC4179-5572-45CE-B45C-779853DECCF6}"/>
              </a:ext>
            </a:extLst>
          </p:cNvPr>
          <p:cNvSpPr>
            <a:spLocks noGrp="1"/>
          </p:cNvSpPr>
          <p:nvPr>
            <p:ph type="dt" sz="half" idx="10"/>
          </p:nvPr>
        </p:nvSpPr>
        <p:spPr/>
        <p:txBody>
          <a:bodyPr/>
          <a:lstStyle/>
          <a:p>
            <a:fld id="{3ADF98D3-2A0B-4E1D-A2A9-971AE6A73765}" type="datetimeFigureOut">
              <a:rPr lang="en-US" smtClean="0"/>
              <a:pPr/>
              <a:t>9/30/2019</a:t>
            </a:fld>
            <a:endParaRPr lang="en-US"/>
          </a:p>
        </p:txBody>
      </p:sp>
      <p:sp>
        <p:nvSpPr>
          <p:cNvPr id="5" name="Θέση υποσέλιδου 4">
            <a:extLst>
              <a:ext uri="{FF2B5EF4-FFF2-40B4-BE49-F238E27FC236}">
                <a16:creationId xmlns:a16="http://schemas.microsoft.com/office/drawing/2014/main" xmlns="" id="{FF0506A9-33EF-41D5-BA1C-6A30267D9643}"/>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xmlns="" id="{9DA1A1FD-C284-4EF6-B44C-F809C9C597C7}"/>
              </a:ext>
            </a:extLst>
          </p:cNvPr>
          <p:cNvSpPr>
            <a:spLocks noGrp="1"/>
          </p:cNvSpPr>
          <p:nvPr>
            <p:ph type="sldNum" sz="quarter" idx="12"/>
          </p:nvPr>
        </p:nvSpPr>
        <p:spPr/>
        <p:txBody>
          <a:bodyPr/>
          <a:lstStyle/>
          <a:p>
            <a:fld id="{39F8F6FE-9997-43B1-A618-1B4D9BC78B22}" type="slidenum">
              <a:rPr lang="en-US" smtClean="0"/>
              <a:pPr/>
              <a:t>‹#›</a:t>
            </a:fld>
            <a:endParaRPr lang="en-US"/>
          </a:p>
        </p:txBody>
      </p:sp>
    </p:spTree>
    <p:extLst>
      <p:ext uri="{BB962C8B-B14F-4D97-AF65-F5344CB8AC3E}">
        <p14:creationId xmlns="" xmlns:p14="http://schemas.microsoft.com/office/powerpoint/2010/main" val="1763607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2769D8F-B968-404E-A087-C0394CF489F1}"/>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xmlns="" id="{D561B40F-EB80-4A86-A60A-8161BBC24E60}"/>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a:extLst>
              <a:ext uri="{FF2B5EF4-FFF2-40B4-BE49-F238E27FC236}">
                <a16:creationId xmlns:a16="http://schemas.microsoft.com/office/drawing/2014/main" xmlns="" id="{3DBE5DB8-20B6-4F49-8C8E-158CAA3238C7}"/>
              </a:ext>
            </a:extLst>
          </p:cNvPr>
          <p:cNvSpPr>
            <a:spLocks noGrp="1"/>
          </p:cNvSpPr>
          <p:nvPr>
            <p:ph type="dt" sz="half" idx="10"/>
          </p:nvPr>
        </p:nvSpPr>
        <p:spPr/>
        <p:txBody>
          <a:bodyPr/>
          <a:lstStyle/>
          <a:p>
            <a:fld id="{3ADF98D3-2A0B-4E1D-A2A9-971AE6A73765}" type="datetimeFigureOut">
              <a:rPr lang="en-US" smtClean="0"/>
              <a:pPr/>
              <a:t>9/30/2019</a:t>
            </a:fld>
            <a:endParaRPr lang="en-US"/>
          </a:p>
        </p:txBody>
      </p:sp>
      <p:sp>
        <p:nvSpPr>
          <p:cNvPr id="5" name="Θέση υποσέλιδου 4">
            <a:extLst>
              <a:ext uri="{FF2B5EF4-FFF2-40B4-BE49-F238E27FC236}">
                <a16:creationId xmlns:a16="http://schemas.microsoft.com/office/drawing/2014/main" xmlns="" id="{8267B4E7-FFEA-4BCD-A636-F1C34FE3455C}"/>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xmlns="" id="{88CA14B2-9782-4F10-9AA8-5DB407BE6039}"/>
              </a:ext>
            </a:extLst>
          </p:cNvPr>
          <p:cNvSpPr>
            <a:spLocks noGrp="1"/>
          </p:cNvSpPr>
          <p:nvPr>
            <p:ph type="sldNum" sz="quarter" idx="12"/>
          </p:nvPr>
        </p:nvSpPr>
        <p:spPr/>
        <p:txBody>
          <a:bodyPr/>
          <a:lstStyle/>
          <a:p>
            <a:fld id="{39F8F6FE-9997-43B1-A618-1B4D9BC78B22}" type="slidenum">
              <a:rPr lang="en-US" smtClean="0"/>
              <a:pPr/>
              <a:t>‹#›</a:t>
            </a:fld>
            <a:endParaRPr lang="en-US"/>
          </a:p>
        </p:txBody>
      </p:sp>
    </p:spTree>
    <p:extLst>
      <p:ext uri="{BB962C8B-B14F-4D97-AF65-F5344CB8AC3E}">
        <p14:creationId xmlns="" xmlns:p14="http://schemas.microsoft.com/office/powerpoint/2010/main" val="664484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xmlns="" id="{58151D5F-29C1-4847-8667-7803E2E387D3}"/>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xmlns="" id="{6AF5BE4A-E727-4927-AD8A-4D07377BD4EF}"/>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a:extLst>
              <a:ext uri="{FF2B5EF4-FFF2-40B4-BE49-F238E27FC236}">
                <a16:creationId xmlns:a16="http://schemas.microsoft.com/office/drawing/2014/main" xmlns="" id="{E3E4DC18-5930-4B81-A9C9-007F1B7D5CA0}"/>
              </a:ext>
            </a:extLst>
          </p:cNvPr>
          <p:cNvSpPr>
            <a:spLocks noGrp="1"/>
          </p:cNvSpPr>
          <p:nvPr>
            <p:ph type="dt" sz="half" idx="10"/>
          </p:nvPr>
        </p:nvSpPr>
        <p:spPr/>
        <p:txBody>
          <a:bodyPr/>
          <a:lstStyle/>
          <a:p>
            <a:fld id="{3ADF98D3-2A0B-4E1D-A2A9-971AE6A73765}" type="datetimeFigureOut">
              <a:rPr lang="en-US" smtClean="0"/>
              <a:pPr/>
              <a:t>9/30/2019</a:t>
            </a:fld>
            <a:endParaRPr lang="en-US"/>
          </a:p>
        </p:txBody>
      </p:sp>
      <p:sp>
        <p:nvSpPr>
          <p:cNvPr id="5" name="Θέση υποσέλιδου 4">
            <a:extLst>
              <a:ext uri="{FF2B5EF4-FFF2-40B4-BE49-F238E27FC236}">
                <a16:creationId xmlns:a16="http://schemas.microsoft.com/office/drawing/2014/main" xmlns="" id="{194C471C-476D-4052-9B39-E603B1792579}"/>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xmlns="" id="{784D4F34-A952-4FF1-A98E-D3A12C688B4C}"/>
              </a:ext>
            </a:extLst>
          </p:cNvPr>
          <p:cNvSpPr>
            <a:spLocks noGrp="1"/>
          </p:cNvSpPr>
          <p:nvPr>
            <p:ph type="sldNum" sz="quarter" idx="12"/>
          </p:nvPr>
        </p:nvSpPr>
        <p:spPr/>
        <p:txBody>
          <a:bodyPr/>
          <a:lstStyle/>
          <a:p>
            <a:fld id="{39F8F6FE-9997-43B1-A618-1B4D9BC78B22}" type="slidenum">
              <a:rPr lang="en-US" smtClean="0"/>
              <a:pPr/>
              <a:t>‹#›</a:t>
            </a:fld>
            <a:endParaRPr lang="en-US"/>
          </a:p>
        </p:txBody>
      </p:sp>
    </p:spTree>
    <p:extLst>
      <p:ext uri="{BB962C8B-B14F-4D97-AF65-F5344CB8AC3E}">
        <p14:creationId xmlns="" xmlns:p14="http://schemas.microsoft.com/office/powerpoint/2010/main" val="1807716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6460FF5-4DE9-4129-89CA-F9BBD42E2E9C}"/>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xmlns="" id="{0AD7837E-4B2B-4693-9853-46297966EAE7}"/>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a:extLst>
              <a:ext uri="{FF2B5EF4-FFF2-40B4-BE49-F238E27FC236}">
                <a16:creationId xmlns:a16="http://schemas.microsoft.com/office/drawing/2014/main" xmlns="" id="{F1FCA166-9331-4AFE-B45C-D0339809C3E5}"/>
              </a:ext>
            </a:extLst>
          </p:cNvPr>
          <p:cNvSpPr>
            <a:spLocks noGrp="1"/>
          </p:cNvSpPr>
          <p:nvPr>
            <p:ph type="dt" sz="half" idx="10"/>
          </p:nvPr>
        </p:nvSpPr>
        <p:spPr/>
        <p:txBody>
          <a:bodyPr/>
          <a:lstStyle/>
          <a:p>
            <a:fld id="{3ADF98D3-2A0B-4E1D-A2A9-971AE6A73765}" type="datetimeFigureOut">
              <a:rPr lang="en-US" smtClean="0"/>
              <a:pPr/>
              <a:t>9/30/2019</a:t>
            </a:fld>
            <a:endParaRPr lang="en-US"/>
          </a:p>
        </p:txBody>
      </p:sp>
      <p:sp>
        <p:nvSpPr>
          <p:cNvPr id="5" name="Θέση υποσέλιδου 4">
            <a:extLst>
              <a:ext uri="{FF2B5EF4-FFF2-40B4-BE49-F238E27FC236}">
                <a16:creationId xmlns:a16="http://schemas.microsoft.com/office/drawing/2014/main" xmlns="" id="{E616D93B-70AF-4AA6-BC52-B54B50DBD415}"/>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xmlns="" id="{961E5B6A-0847-43F3-BF06-445EFE032F33}"/>
              </a:ext>
            </a:extLst>
          </p:cNvPr>
          <p:cNvSpPr>
            <a:spLocks noGrp="1"/>
          </p:cNvSpPr>
          <p:nvPr>
            <p:ph type="sldNum" sz="quarter" idx="12"/>
          </p:nvPr>
        </p:nvSpPr>
        <p:spPr/>
        <p:txBody>
          <a:bodyPr/>
          <a:lstStyle/>
          <a:p>
            <a:fld id="{39F8F6FE-9997-43B1-A618-1B4D9BC78B22}" type="slidenum">
              <a:rPr lang="en-US" smtClean="0"/>
              <a:pPr/>
              <a:t>‹#›</a:t>
            </a:fld>
            <a:endParaRPr lang="en-US"/>
          </a:p>
        </p:txBody>
      </p:sp>
    </p:spTree>
    <p:extLst>
      <p:ext uri="{BB962C8B-B14F-4D97-AF65-F5344CB8AC3E}">
        <p14:creationId xmlns="" xmlns:p14="http://schemas.microsoft.com/office/powerpoint/2010/main" val="83637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FCEB833-8638-4E81-82AB-78572AD7BEF6}"/>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xmlns="" id="{F998A6BD-26CB-49D8-A56F-306A8E892B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xmlns="" id="{31C79578-B763-4AF4-A119-0C255DDBBADF}"/>
              </a:ext>
            </a:extLst>
          </p:cNvPr>
          <p:cNvSpPr>
            <a:spLocks noGrp="1"/>
          </p:cNvSpPr>
          <p:nvPr>
            <p:ph type="dt" sz="half" idx="10"/>
          </p:nvPr>
        </p:nvSpPr>
        <p:spPr/>
        <p:txBody>
          <a:bodyPr/>
          <a:lstStyle/>
          <a:p>
            <a:fld id="{3ADF98D3-2A0B-4E1D-A2A9-971AE6A73765}" type="datetimeFigureOut">
              <a:rPr lang="en-US" smtClean="0"/>
              <a:pPr/>
              <a:t>9/30/2019</a:t>
            </a:fld>
            <a:endParaRPr lang="en-US"/>
          </a:p>
        </p:txBody>
      </p:sp>
      <p:sp>
        <p:nvSpPr>
          <p:cNvPr id="5" name="Θέση υποσέλιδου 4">
            <a:extLst>
              <a:ext uri="{FF2B5EF4-FFF2-40B4-BE49-F238E27FC236}">
                <a16:creationId xmlns:a16="http://schemas.microsoft.com/office/drawing/2014/main" xmlns="" id="{87CAF803-5162-4C5A-8DB0-90122B620C55}"/>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xmlns="" id="{E9293671-CA24-4950-B096-B9386E3799F3}"/>
              </a:ext>
            </a:extLst>
          </p:cNvPr>
          <p:cNvSpPr>
            <a:spLocks noGrp="1"/>
          </p:cNvSpPr>
          <p:nvPr>
            <p:ph type="sldNum" sz="quarter" idx="12"/>
          </p:nvPr>
        </p:nvSpPr>
        <p:spPr/>
        <p:txBody>
          <a:bodyPr/>
          <a:lstStyle/>
          <a:p>
            <a:fld id="{39F8F6FE-9997-43B1-A618-1B4D9BC78B22}" type="slidenum">
              <a:rPr lang="en-US" smtClean="0"/>
              <a:pPr/>
              <a:t>‹#›</a:t>
            </a:fld>
            <a:endParaRPr lang="en-US"/>
          </a:p>
        </p:txBody>
      </p:sp>
    </p:spTree>
    <p:extLst>
      <p:ext uri="{BB962C8B-B14F-4D97-AF65-F5344CB8AC3E}">
        <p14:creationId xmlns="" xmlns:p14="http://schemas.microsoft.com/office/powerpoint/2010/main" val="823366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F1529C2-160E-4076-A379-2AF1FF0EF7A3}"/>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xmlns="" id="{6556FBB4-5C50-48F1-925C-428E2A4BB1BC}"/>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περιεχομένου 3">
            <a:extLst>
              <a:ext uri="{FF2B5EF4-FFF2-40B4-BE49-F238E27FC236}">
                <a16:creationId xmlns:a16="http://schemas.microsoft.com/office/drawing/2014/main" xmlns="" id="{5E5965B4-183F-4BEF-8FB5-20520E5B0A4F}"/>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ημερομηνίας 4">
            <a:extLst>
              <a:ext uri="{FF2B5EF4-FFF2-40B4-BE49-F238E27FC236}">
                <a16:creationId xmlns:a16="http://schemas.microsoft.com/office/drawing/2014/main" xmlns="" id="{5AA0CE6F-BA28-47AD-8FC0-B562E894F376}"/>
              </a:ext>
            </a:extLst>
          </p:cNvPr>
          <p:cNvSpPr>
            <a:spLocks noGrp="1"/>
          </p:cNvSpPr>
          <p:nvPr>
            <p:ph type="dt" sz="half" idx="10"/>
          </p:nvPr>
        </p:nvSpPr>
        <p:spPr/>
        <p:txBody>
          <a:bodyPr/>
          <a:lstStyle/>
          <a:p>
            <a:fld id="{3ADF98D3-2A0B-4E1D-A2A9-971AE6A73765}" type="datetimeFigureOut">
              <a:rPr lang="en-US" smtClean="0"/>
              <a:pPr/>
              <a:t>9/30/2019</a:t>
            </a:fld>
            <a:endParaRPr lang="en-US"/>
          </a:p>
        </p:txBody>
      </p:sp>
      <p:sp>
        <p:nvSpPr>
          <p:cNvPr id="6" name="Θέση υποσέλιδου 5">
            <a:extLst>
              <a:ext uri="{FF2B5EF4-FFF2-40B4-BE49-F238E27FC236}">
                <a16:creationId xmlns:a16="http://schemas.microsoft.com/office/drawing/2014/main" xmlns="" id="{85089031-C341-46AC-9C9D-B975AD0A4B13}"/>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xmlns="" id="{2017AF8C-F2FD-48C7-A6DA-1808DF12BC58}"/>
              </a:ext>
            </a:extLst>
          </p:cNvPr>
          <p:cNvSpPr>
            <a:spLocks noGrp="1"/>
          </p:cNvSpPr>
          <p:nvPr>
            <p:ph type="sldNum" sz="quarter" idx="12"/>
          </p:nvPr>
        </p:nvSpPr>
        <p:spPr/>
        <p:txBody>
          <a:bodyPr/>
          <a:lstStyle/>
          <a:p>
            <a:fld id="{39F8F6FE-9997-43B1-A618-1B4D9BC78B22}" type="slidenum">
              <a:rPr lang="en-US" smtClean="0"/>
              <a:pPr/>
              <a:t>‹#›</a:t>
            </a:fld>
            <a:endParaRPr lang="en-US"/>
          </a:p>
        </p:txBody>
      </p:sp>
    </p:spTree>
    <p:extLst>
      <p:ext uri="{BB962C8B-B14F-4D97-AF65-F5344CB8AC3E}">
        <p14:creationId xmlns="" xmlns:p14="http://schemas.microsoft.com/office/powerpoint/2010/main" val="34571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56578D7-FAD6-4F38-A5D3-17BB5F868748}"/>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xmlns="" id="{5EDCB43E-B45B-41DB-9AE4-12985EDC1E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xmlns="" id="{36AA8AF7-8FC8-4C8F-8778-775C31FF8BA5}"/>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κειμένου 4">
            <a:extLst>
              <a:ext uri="{FF2B5EF4-FFF2-40B4-BE49-F238E27FC236}">
                <a16:creationId xmlns:a16="http://schemas.microsoft.com/office/drawing/2014/main" xmlns="" id="{A2FD53C2-6D60-4C3B-BFE5-45213335CC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xmlns="" id="{68A31AD9-19C9-4E4A-A7BC-0994550EE9E8}"/>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Θέση ημερομηνίας 6">
            <a:extLst>
              <a:ext uri="{FF2B5EF4-FFF2-40B4-BE49-F238E27FC236}">
                <a16:creationId xmlns:a16="http://schemas.microsoft.com/office/drawing/2014/main" xmlns="" id="{911A641A-AD50-46D1-A389-E9648F462E22}"/>
              </a:ext>
            </a:extLst>
          </p:cNvPr>
          <p:cNvSpPr>
            <a:spLocks noGrp="1"/>
          </p:cNvSpPr>
          <p:nvPr>
            <p:ph type="dt" sz="half" idx="10"/>
          </p:nvPr>
        </p:nvSpPr>
        <p:spPr/>
        <p:txBody>
          <a:bodyPr/>
          <a:lstStyle/>
          <a:p>
            <a:fld id="{3ADF98D3-2A0B-4E1D-A2A9-971AE6A73765}" type="datetimeFigureOut">
              <a:rPr lang="en-US" smtClean="0"/>
              <a:pPr/>
              <a:t>9/30/2019</a:t>
            </a:fld>
            <a:endParaRPr lang="en-US"/>
          </a:p>
        </p:txBody>
      </p:sp>
      <p:sp>
        <p:nvSpPr>
          <p:cNvPr id="8" name="Θέση υποσέλιδου 7">
            <a:extLst>
              <a:ext uri="{FF2B5EF4-FFF2-40B4-BE49-F238E27FC236}">
                <a16:creationId xmlns:a16="http://schemas.microsoft.com/office/drawing/2014/main" xmlns="" id="{89D8D1B7-DB8A-4606-AFC1-E5C06057B7F9}"/>
              </a:ext>
            </a:extLst>
          </p:cNvPr>
          <p:cNvSpPr>
            <a:spLocks noGrp="1"/>
          </p:cNvSpPr>
          <p:nvPr>
            <p:ph type="ftr" sz="quarter" idx="11"/>
          </p:nvPr>
        </p:nvSpPr>
        <p:spPr/>
        <p:txBody>
          <a:bodyPr/>
          <a:lstStyle/>
          <a:p>
            <a:endParaRPr lang="en-US"/>
          </a:p>
        </p:txBody>
      </p:sp>
      <p:sp>
        <p:nvSpPr>
          <p:cNvPr id="9" name="Θέση αριθμού διαφάνειας 8">
            <a:extLst>
              <a:ext uri="{FF2B5EF4-FFF2-40B4-BE49-F238E27FC236}">
                <a16:creationId xmlns:a16="http://schemas.microsoft.com/office/drawing/2014/main" xmlns="" id="{27423613-989A-46F2-BC77-CE2F50FF615D}"/>
              </a:ext>
            </a:extLst>
          </p:cNvPr>
          <p:cNvSpPr>
            <a:spLocks noGrp="1"/>
          </p:cNvSpPr>
          <p:nvPr>
            <p:ph type="sldNum" sz="quarter" idx="12"/>
          </p:nvPr>
        </p:nvSpPr>
        <p:spPr/>
        <p:txBody>
          <a:bodyPr/>
          <a:lstStyle/>
          <a:p>
            <a:fld id="{39F8F6FE-9997-43B1-A618-1B4D9BC78B22}" type="slidenum">
              <a:rPr lang="en-US" smtClean="0"/>
              <a:pPr/>
              <a:t>‹#›</a:t>
            </a:fld>
            <a:endParaRPr lang="en-US"/>
          </a:p>
        </p:txBody>
      </p:sp>
    </p:spTree>
    <p:extLst>
      <p:ext uri="{BB962C8B-B14F-4D97-AF65-F5344CB8AC3E}">
        <p14:creationId xmlns="" xmlns:p14="http://schemas.microsoft.com/office/powerpoint/2010/main" val="3732898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C7CE5AE-ED92-43DD-866A-714AD8159A95}"/>
              </a:ext>
            </a:extLst>
          </p:cNvPr>
          <p:cNvSpPr>
            <a:spLocks noGrp="1"/>
          </p:cNvSpPr>
          <p:nvPr>
            <p:ph type="title"/>
          </p:nvPr>
        </p:nvSpPr>
        <p:spPr/>
        <p:txBody>
          <a:bodyPr/>
          <a:lstStyle>
            <a:lvl1pPr algn="ctr">
              <a:defRPr b="1">
                <a:solidFill>
                  <a:schemeClr val="accent1">
                    <a:lumMod val="50000"/>
                  </a:schemeClr>
                </a:solidFill>
              </a:defRPr>
            </a:lvl1pPr>
          </a:lstStyle>
          <a:p>
            <a:r>
              <a:rPr lang="el-GR" dirty="0"/>
              <a:t>Κάντε κλικ για να επεξεργαστείτε τον τίτλο υποδείγματος</a:t>
            </a:r>
            <a:endParaRPr lang="en-US" dirty="0"/>
          </a:p>
        </p:txBody>
      </p:sp>
      <p:sp>
        <p:nvSpPr>
          <p:cNvPr id="3" name="Θέση ημερομηνίας 2">
            <a:extLst>
              <a:ext uri="{FF2B5EF4-FFF2-40B4-BE49-F238E27FC236}">
                <a16:creationId xmlns:a16="http://schemas.microsoft.com/office/drawing/2014/main" xmlns="" id="{25454895-C074-41C8-B952-B61CDD5A1413}"/>
              </a:ext>
            </a:extLst>
          </p:cNvPr>
          <p:cNvSpPr>
            <a:spLocks noGrp="1"/>
          </p:cNvSpPr>
          <p:nvPr>
            <p:ph type="dt" sz="half" idx="10"/>
          </p:nvPr>
        </p:nvSpPr>
        <p:spPr/>
        <p:txBody>
          <a:bodyPr/>
          <a:lstStyle/>
          <a:p>
            <a:fld id="{3ADF98D3-2A0B-4E1D-A2A9-971AE6A73765}" type="datetimeFigureOut">
              <a:rPr lang="en-US" smtClean="0"/>
              <a:pPr/>
              <a:t>9/30/2019</a:t>
            </a:fld>
            <a:endParaRPr lang="en-US"/>
          </a:p>
        </p:txBody>
      </p:sp>
      <p:sp>
        <p:nvSpPr>
          <p:cNvPr id="4" name="Θέση υποσέλιδου 3">
            <a:extLst>
              <a:ext uri="{FF2B5EF4-FFF2-40B4-BE49-F238E27FC236}">
                <a16:creationId xmlns:a16="http://schemas.microsoft.com/office/drawing/2014/main" xmlns="" id="{13608F81-9243-4754-BFEA-596FBCE05056}"/>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xmlns="" id="{2B046200-4452-4854-BD47-06EF2293A3A0}"/>
              </a:ext>
            </a:extLst>
          </p:cNvPr>
          <p:cNvSpPr>
            <a:spLocks noGrp="1"/>
          </p:cNvSpPr>
          <p:nvPr>
            <p:ph type="sldNum" sz="quarter" idx="12"/>
          </p:nvPr>
        </p:nvSpPr>
        <p:spPr/>
        <p:txBody>
          <a:bodyPr/>
          <a:lstStyle/>
          <a:p>
            <a:fld id="{39F8F6FE-9997-43B1-A618-1B4D9BC78B22}" type="slidenum">
              <a:rPr lang="en-US" smtClean="0"/>
              <a:pPr/>
              <a:t>‹#›</a:t>
            </a:fld>
            <a:endParaRPr lang="en-US"/>
          </a:p>
        </p:txBody>
      </p:sp>
    </p:spTree>
    <p:extLst>
      <p:ext uri="{BB962C8B-B14F-4D97-AF65-F5344CB8AC3E}">
        <p14:creationId xmlns="" xmlns:p14="http://schemas.microsoft.com/office/powerpoint/2010/main" val="3947817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xmlns="" id="{B672AAA6-74EE-4E8A-8AFE-6476E74BBFA5}"/>
              </a:ext>
            </a:extLst>
          </p:cNvPr>
          <p:cNvSpPr>
            <a:spLocks noGrp="1"/>
          </p:cNvSpPr>
          <p:nvPr>
            <p:ph type="dt" sz="half" idx="10"/>
          </p:nvPr>
        </p:nvSpPr>
        <p:spPr/>
        <p:txBody>
          <a:bodyPr/>
          <a:lstStyle/>
          <a:p>
            <a:fld id="{3ADF98D3-2A0B-4E1D-A2A9-971AE6A73765}" type="datetimeFigureOut">
              <a:rPr lang="en-US" smtClean="0"/>
              <a:pPr/>
              <a:t>9/30/2019</a:t>
            </a:fld>
            <a:endParaRPr lang="en-US"/>
          </a:p>
        </p:txBody>
      </p:sp>
      <p:sp>
        <p:nvSpPr>
          <p:cNvPr id="3" name="Θέση υποσέλιδου 2">
            <a:extLst>
              <a:ext uri="{FF2B5EF4-FFF2-40B4-BE49-F238E27FC236}">
                <a16:creationId xmlns:a16="http://schemas.microsoft.com/office/drawing/2014/main" xmlns="" id="{0BE86478-CF8A-4F5E-8286-73857EFE66EC}"/>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xmlns="" id="{74276F19-5DE8-47D4-8FB7-28C2145C7F0A}"/>
              </a:ext>
            </a:extLst>
          </p:cNvPr>
          <p:cNvSpPr>
            <a:spLocks noGrp="1"/>
          </p:cNvSpPr>
          <p:nvPr>
            <p:ph type="sldNum" sz="quarter" idx="12"/>
          </p:nvPr>
        </p:nvSpPr>
        <p:spPr/>
        <p:txBody>
          <a:bodyPr/>
          <a:lstStyle/>
          <a:p>
            <a:fld id="{39F8F6FE-9997-43B1-A618-1B4D9BC78B22}" type="slidenum">
              <a:rPr lang="en-US" smtClean="0"/>
              <a:pPr/>
              <a:t>‹#›</a:t>
            </a:fld>
            <a:endParaRPr lang="en-US"/>
          </a:p>
        </p:txBody>
      </p:sp>
    </p:spTree>
    <p:extLst>
      <p:ext uri="{BB962C8B-B14F-4D97-AF65-F5344CB8AC3E}">
        <p14:creationId xmlns="" xmlns:p14="http://schemas.microsoft.com/office/powerpoint/2010/main" val="2961724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9AF3FDF-010A-4D13-B6E3-F436945FB40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xmlns="" id="{D38B6BE3-13BE-41D3-AB68-79965C6B8B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κειμένου 3">
            <a:extLst>
              <a:ext uri="{FF2B5EF4-FFF2-40B4-BE49-F238E27FC236}">
                <a16:creationId xmlns:a16="http://schemas.microsoft.com/office/drawing/2014/main" xmlns="" id="{21FA143C-9554-45AE-8A00-BDCDAA747B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xmlns="" id="{B62F14CE-19FF-4954-AEB6-09D13A356556}"/>
              </a:ext>
            </a:extLst>
          </p:cNvPr>
          <p:cNvSpPr>
            <a:spLocks noGrp="1"/>
          </p:cNvSpPr>
          <p:nvPr>
            <p:ph type="dt" sz="half" idx="10"/>
          </p:nvPr>
        </p:nvSpPr>
        <p:spPr/>
        <p:txBody>
          <a:bodyPr/>
          <a:lstStyle/>
          <a:p>
            <a:fld id="{3ADF98D3-2A0B-4E1D-A2A9-971AE6A73765}" type="datetimeFigureOut">
              <a:rPr lang="en-US" smtClean="0"/>
              <a:pPr/>
              <a:t>9/30/2019</a:t>
            </a:fld>
            <a:endParaRPr lang="en-US"/>
          </a:p>
        </p:txBody>
      </p:sp>
      <p:sp>
        <p:nvSpPr>
          <p:cNvPr id="6" name="Θέση υποσέλιδου 5">
            <a:extLst>
              <a:ext uri="{FF2B5EF4-FFF2-40B4-BE49-F238E27FC236}">
                <a16:creationId xmlns:a16="http://schemas.microsoft.com/office/drawing/2014/main" xmlns="" id="{41A32B20-B384-48E1-B107-B833A509AA21}"/>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xmlns="" id="{D0A3209E-AE0F-43E1-99CB-DA05045A1741}"/>
              </a:ext>
            </a:extLst>
          </p:cNvPr>
          <p:cNvSpPr>
            <a:spLocks noGrp="1"/>
          </p:cNvSpPr>
          <p:nvPr>
            <p:ph type="sldNum" sz="quarter" idx="12"/>
          </p:nvPr>
        </p:nvSpPr>
        <p:spPr/>
        <p:txBody>
          <a:bodyPr/>
          <a:lstStyle/>
          <a:p>
            <a:fld id="{39F8F6FE-9997-43B1-A618-1B4D9BC78B22}" type="slidenum">
              <a:rPr lang="en-US" smtClean="0"/>
              <a:pPr/>
              <a:t>‹#›</a:t>
            </a:fld>
            <a:endParaRPr lang="en-US"/>
          </a:p>
        </p:txBody>
      </p:sp>
    </p:spTree>
    <p:extLst>
      <p:ext uri="{BB962C8B-B14F-4D97-AF65-F5344CB8AC3E}">
        <p14:creationId xmlns="" xmlns:p14="http://schemas.microsoft.com/office/powerpoint/2010/main" val="4243912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7054D3-A81B-4041-9753-C8F9D472CE2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εικόνας 2">
            <a:extLst>
              <a:ext uri="{FF2B5EF4-FFF2-40B4-BE49-F238E27FC236}">
                <a16:creationId xmlns:a16="http://schemas.microsoft.com/office/drawing/2014/main" xmlns="" id="{CE137564-3660-4F8D-AE5A-2784BEFB73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a:extLst>
              <a:ext uri="{FF2B5EF4-FFF2-40B4-BE49-F238E27FC236}">
                <a16:creationId xmlns:a16="http://schemas.microsoft.com/office/drawing/2014/main" xmlns="" id="{6EA000F2-A0E8-47B7-8F05-3EDAB5F12C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xmlns="" id="{894243EE-6FB6-4C62-8766-E708E2793372}"/>
              </a:ext>
            </a:extLst>
          </p:cNvPr>
          <p:cNvSpPr>
            <a:spLocks noGrp="1"/>
          </p:cNvSpPr>
          <p:nvPr>
            <p:ph type="dt" sz="half" idx="10"/>
          </p:nvPr>
        </p:nvSpPr>
        <p:spPr/>
        <p:txBody>
          <a:bodyPr/>
          <a:lstStyle/>
          <a:p>
            <a:fld id="{3ADF98D3-2A0B-4E1D-A2A9-971AE6A73765}" type="datetimeFigureOut">
              <a:rPr lang="en-US" smtClean="0"/>
              <a:pPr/>
              <a:t>9/30/2019</a:t>
            </a:fld>
            <a:endParaRPr lang="en-US"/>
          </a:p>
        </p:txBody>
      </p:sp>
      <p:sp>
        <p:nvSpPr>
          <p:cNvPr id="6" name="Θέση υποσέλιδου 5">
            <a:extLst>
              <a:ext uri="{FF2B5EF4-FFF2-40B4-BE49-F238E27FC236}">
                <a16:creationId xmlns:a16="http://schemas.microsoft.com/office/drawing/2014/main" xmlns="" id="{45404C6B-BF38-4D53-9DFE-D51200E67DA8}"/>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xmlns="" id="{A58B0605-760B-4494-9328-7D8753AEFFAF}"/>
              </a:ext>
            </a:extLst>
          </p:cNvPr>
          <p:cNvSpPr>
            <a:spLocks noGrp="1"/>
          </p:cNvSpPr>
          <p:nvPr>
            <p:ph type="sldNum" sz="quarter" idx="12"/>
          </p:nvPr>
        </p:nvSpPr>
        <p:spPr/>
        <p:txBody>
          <a:bodyPr/>
          <a:lstStyle/>
          <a:p>
            <a:fld id="{39F8F6FE-9997-43B1-A618-1B4D9BC78B22}" type="slidenum">
              <a:rPr lang="en-US" smtClean="0"/>
              <a:pPr/>
              <a:t>‹#›</a:t>
            </a:fld>
            <a:endParaRPr lang="en-US"/>
          </a:p>
        </p:txBody>
      </p:sp>
    </p:spTree>
    <p:extLst>
      <p:ext uri="{BB962C8B-B14F-4D97-AF65-F5344CB8AC3E}">
        <p14:creationId xmlns="" xmlns:p14="http://schemas.microsoft.com/office/powerpoint/2010/main" val="3016724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xmlns="" id="{402CB9A0-4FCC-4931-AB15-799A4CEB0A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xmlns="" id="{7E28D2CA-5388-4729-ADB1-39042EE2C1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a:extLst>
              <a:ext uri="{FF2B5EF4-FFF2-40B4-BE49-F238E27FC236}">
                <a16:creationId xmlns:a16="http://schemas.microsoft.com/office/drawing/2014/main" xmlns="" id="{756FD2A8-A41C-4899-B852-2545646DEE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DF98D3-2A0B-4E1D-A2A9-971AE6A73765}" type="datetimeFigureOut">
              <a:rPr lang="en-US" smtClean="0"/>
              <a:pPr/>
              <a:t>9/30/2019</a:t>
            </a:fld>
            <a:endParaRPr lang="en-US"/>
          </a:p>
        </p:txBody>
      </p:sp>
      <p:sp>
        <p:nvSpPr>
          <p:cNvPr id="5" name="Θέση υποσέλιδου 4">
            <a:extLst>
              <a:ext uri="{FF2B5EF4-FFF2-40B4-BE49-F238E27FC236}">
                <a16:creationId xmlns:a16="http://schemas.microsoft.com/office/drawing/2014/main" xmlns="" id="{57F83D9F-1285-405B-860B-3055A40233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Θέση αριθμού διαφάνειας 5">
            <a:extLst>
              <a:ext uri="{FF2B5EF4-FFF2-40B4-BE49-F238E27FC236}">
                <a16:creationId xmlns:a16="http://schemas.microsoft.com/office/drawing/2014/main" xmlns="" id="{3614DC1B-FE23-4B0C-BD0E-AE9FC392FF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F8F6FE-9997-43B1-A618-1B4D9BC78B22}" type="slidenum">
              <a:rPr lang="en-US" smtClean="0"/>
              <a:pPr/>
              <a:t>‹#›</a:t>
            </a:fld>
            <a:endParaRPr lang="en-US"/>
          </a:p>
        </p:txBody>
      </p:sp>
    </p:spTree>
    <p:extLst>
      <p:ext uri="{BB962C8B-B14F-4D97-AF65-F5344CB8AC3E}">
        <p14:creationId xmlns="" xmlns:p14="http://schemas.microsoft.com/office/powerpoint/2010/main" val="2085536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61CBEE6-0EFC-44B7-AD64-FA27291D9FA4}"/>
              </a:ext>
            </a:extLst>
          </p:cNvPr>
          <p:cNvSpPr>
            <a:spLocks noGrp="1"/>
          </p:cNvSpPr>
          <p:nvPr>
            <p:ph type="ctrTitle"/>
          </p:nvPr>
        </p:nvSpPr>
        <p:spPr>
          <a:xfrm>
            <a:off x="3048000" y="477786"/>
            <a:ext cx="9144000" cy="2387600"/>
          </a:xfrm>
        </p:spPr>
        <p:txBody>
          <a:bodyPr/>
          <a:lstStyle/>
          <a:p>
            <a:r>
              <a:rPr lang="el-GR" b="1" dirty="0">
                <a:solidFill>
                  <a:schemeClr val="accent1">
                    <a:lumMod val="50000"/>
                  </a:schemeClr>
                </a:solidFill>
              </a:rPr>
              <a:t>ΨΥΧΟΔΥΝΑΜΙΚΕΣ ΘΕΩΡΙΕΣ</a:t>
            </a:r>
            <a:endParaRPr lang="en-US" b="1" dirty="0">
              <a:solidFill>
                <a:schemeClr val="accent1">
                  <a:lumMod val="50000"/>
                </a:schemeClr>
              </a:solidFill>
            </a:endParaRPr>
          </a:p>
        </p:txBody>
      </p:sp>
      <p:sp>
        <p:nvSpPr>
          <p:cNvPr id="3" name="Υπότιτλος 2">
            <a:extLst>
              <a:ext uri="{FF2B5EF4-FFF2-40B4-BE49-F238E27FC236}">
                <a16:creationId xmlns:a16="http://schemas.microsoft.com/office/drawing/2014/main" xmlns="" id="{7AEE9434-EAC0-484A-B2C0-E2952D109304}"/>
              </a:ext>
            </a:extLst>
          </p:cNvPr>
          <p:cNvSpPr>
            <a:spLocks noGrp="1"/>
          </p:cNvSpPr>
          <p:nvPr>
            <p:ph type="subTitle" idx="1"/>
          </p:nvPr>
        </p:nvSpPr>
        <p:spPr>
          <a:xfrm>
            <a:off x="3412760" y="3192905"/>
            <a:ext cx="7769046" cy="2587976"/>
          </a:xfrm>
        </p:spPr>
        <p:txBody>
          <a:bodyPr>
            <a:normAutofit/>
          </a:bodyPr>
          <a:lstStyle/>
          <a:p>
            <a:endParaRPr lang="en-US" dirty="0"/>
          </a:p>
          <a:p>
            <a:r>
              <a:rPr lang="el-GR" altLang="en-US" dirty="0"/>
              <a:t>Στέλιος Ν. Γεωργίου</a:t>
            </a:r>
            <a:endParaRPr lang="en-GB" altLang="en-US" dirty="0"/>
          </a:p>
          <a:p>
            <a:r>
              <a:rPr lang="el-GR" altLang="en-US" dirty="0"/>
              <a:t>Καθηγητής Εκπαιδευτικής Ψυχολογίας</a:t>
            </a:r>
          </a:p>
          <a:p>
            <a:r>
              <a:rPr lang="el-GR" altLang="en-US" dirty="0"/>
              <a:t>Πανεπιστήμιο Κύπρου</a:t>
            </a:r>
          </a:p>
          <a:p>
            <a:endParaRPr lang="en-US" dirty="0"/>
          </a:p>
        </p:txBody>
      </p:sp>
      <p:pic>
        <p:nvPicPr>
          <p:cNvPr id="5" name="Picture 2" descr="Αποτέλεσμα εικόνας για FREUD">
            <a:extLst>
              <a:ext uri="{FF2B5EF4-FFF2-40B4-BE49-F238E27FC236}">
                <a16:creationId xmlns:a16="http://schemas.microsoft.com/office/drawing/2014/main" xmlns="" id="{731F131D-5FEA-46B2-813B-48603CBFB777}"/>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95487" y="294029"/>
            <a:ext cx="2852514" cy="3611767"/>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0507509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A461BEA-8E88-4F73-823B-427F57DCC74A}"/>
              </a:ext>
            </a:extLst>
          </p:cNvPr>
          <p:cNvSpPr>
            <a:spLocks noGrp="1"/>
          </p:cNvSpPr>
          <p:nvPr>
            <p:ph type="title"/>
          </p:nvPr>
        </p:nvSpPr>
        <p:spPr>
          <a:xfrm>
            <a:off x="34374" y="251446"/>
            <a:ext cx="12157626" cy="1325563"/>
          </a:xfrm>
        </p:spPr>
        <p:txBody>
          <a:bodyPr/>
          <a:lstStyle/>
          <a:p>
            <a:pPr algn="ctr"/>
            <a:r>
              <a:rPr lang="el-GR" b="1" dirty="0">
                <a:solidFill>
                  <a:srgbClr val="002060"/>
                </a:solidFill>
              </a:rPr>
              <a:t>ΣΥΜΒΟΥΛΕΥΤΙΚΗ ΔΙΑΔΙΚΑΣΙΑ – ΤΕΧΝΙΚΕΣ</a:t>
            </a:r>
            <a:endParaRPr lang="el-GR" dirty="0">
              <a:solidFill>
                <a:schemeClr val="accent6">
                  <a:lumMod val="50000"/>
                </a:schemeClr>
              </a:solidFill>
            </a:endParaRPr>
          </a:p>
        </p:txBody>
      </p:sp>
      <p:sp>
        <p:nvSpPr>
          <p:cNvPr id="11" name="Θέση περιεχομένου 10">
            <a:extLst>
              <a:ext uri="{FF2B5EF4-FFF2-40B4-BE49-F238E27FC236}">
                <a16:creationId xmlns:a16="http://schemas.microsoft.com/office/drawing/2014/main" xmlns="" id="{2A15C29A-FBCE-42EF-905C-3B529AAA6EFD}"/>
              </a:ext>
            </a:extLst>
          </p:cNvPr>
          <p:cNvSpPr>
            <a:spLocks noGrp="1"/>
          </p:cNvSpPr>
          <p:nvPr>
            <p:ph idx="1"/>
          </p:nvPr>
        </p:nvSpPr>
        <p:spPr>
          <a:xfrm>
            <a:off x="272717" y="1577009"/>
            <a:ext cx="10103736" cy="4863548"/>
          </a:xfrm>
        </p:spPr>
        <p:txBody>
          <a:bodyPr>
            <a:normAutofit/>
          </a:bodyPr>
          <a:lstStyle/>
          <a:p>
            <a:pPr>
              <a:buFont typeface="Wingdings" panose="05000000000000000000" pitchFamily="2" charset="2"/>
              <a:buChar char="§"/>
            </a:pPr>
            <a:r>
              <a:rPr lang="el-GR" dirty="0">
                <a:solidFill>
                  <a:schemeClr val="accent6">
                    <a:lumMod val="50000"/>
                  </a:schemeClr>
                </a:solidFill>
              </a:rPr>
              <a:t>Ελεύθεροι συνειρμοί:</a:t>
            </a:r>
            <a:r>
              <a:rPr lang="el-GR" dirty="0"/>
              <a:t> το άτομο καλείται να εκφραστεί ελεύθερα, χωρίς λογική συνάφεια και χωρίς να προβαίνει σε συνειδητές επιλογές.  Το ΕΚΕΙΝΟ καλείται να «εκφραστεί», ενώ το ΕΓΩ μένει στο παρασκήνιο </a:t>
            </a:r>
            <a:r>
              <a:rPr lang="el-GR" sz="2000" dirty="0"/>
              <a:t>(</a:t>
            </a:r>
            <a:r>
              <a:rPr lang="en-US" sz="2000" dirty="0" err="1"/>
              <a:t>Ryckman</a:t>
            </a:r>
            <a:r>
              <a:rPr lang="en-US" sz="2000" dirty="0"/>
              <a:t>, 2000</a:t>
            </a:r>
            <a:r>
              <a:rPr lang="el-GR" sz="2000" dirty="0"/>
              <a:t>).</a:t>
            </a:r>
            <a:endParaRPr lang="en-US" sz="2000" dirty="0"/>
          </a:p>
          <a:p>
            <a:pPr marL="0" indent="0">
              <a:buNone/>
            </a:pPr>
            <a:endParaRPr lang="el-GR" dirty="0"/>
          </a:p>
          <a:p>
            <a:pPr>
              <a:buFont typeface="Wingdings" panose="05000000000000000000" pitchFamily="2" charset="2"/>
              <a:buChar char="§"/>
            </a:pPr>
            <a:r>
              <a:rPr lang="el-GR" dirty="0">
                <a:solidFill>
                  <a:schemeClr val="accent6">
                    <a:lumMod val="50000"/>
                  </a:schemeClr>
                </a:solidFill>
              </a:rPr>
              <a:t>Ανάλυση ονείρων:</a:t>
            </a:r>
            <a:r>
              <a:rPr lang="en-US" dirty="0">
                <a:solidFill>
                  <a:schemeClr val="accent6">
                    <a:lumMod val="50000"/>
                  </a:schemeClr>
                </a:solidFill>
              </a:rPr>
              <a:t> </a:t>
            </a:r>
            <a:r>
              <a:rPr lang="el-GR" dirty="0"/>
              <a:t>ο Φρόιντ, είχε ως στόχο να αναλύει και να ερμηνεύει τα σύμβολα που παρουσιάζονταν στο συνειδητό επίπεδο των ονείρων για να μπορέσει να ανακαλύψει το κρυμμένο τους μήνυμα. Πίστευε πως οι ονειρικές παραστάσεις συμβολίζουν σημαντικές παρορμήσεις και γεγονότα. </a:t>
            </a:r>
          </a:p>
        </p:txBody>
      </p:sp>
      <p:pic>
        <p:nvPicPr>
          <p:cNvPr id="12" name="Εικόνα 11">
            <a:extLst>
              <a:ext uri="{FF2B5EF4-FFF2-40B4-BE49-F238E27FC236}">
                <a16:creationId xmlns:a16="http://schemas.microsoft.com/office/drawing/2014/main" xmlns="" id="{6363B8EF-BB28-4A9F-87A5-CA487082B03F}"/>
              </a:ext>
            </a:extLst>
          </p:cNvPr>
          <p:cNvPicPr>
            <a:picLocks noChangeAspect="1"/>
          </p:cNvPicPr>
          <p:nvPr/>
        </p:nvPicPr>
        <p:blipFill>
          <a:blip r:embed="rId3" cstate="print"/>
          <a:stretch>
            <a:fillRect/>
          </a:stretch>
        </p:blipFill>
        <p:spPr>
          <a:xfrm>
            <a:off x="10376452" y="3744464"/>
            <a:ext cx="1781175" cy="2571750"/>
          </a:xfrm>
          <a:prstGeom prst="rect">
            <a:avLst/>
          </a:prstGeom>
        </p:spPr>
      </p:pic>
    </p:spTree>
    <p:extLst>
      <p:ext uri="{BB962C8B-B14F-4D97-AF65-F5344CB8AC3E}">
        <p14:creationId xmlns="" xmlns:p14="http://schemas.microsoft.com/office/powerpoint/2010/main" val="3172410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9591666-08DA-4042-94F1-AC3B5A05C2CE}"/>
              </a:ext>
            </a:extLst>
          </p:cNvPr>
          <p:cNvSpPr>
            <a:spLocks noGrp="1"/>
          </p:cNvSpPr>
          <p:nvPr>
            <p:ph type="title"/>
          </p:nvPr>
        </p:nvSpPr>
        <p:spPr>
          <a:xfrm>
            <a:off x="854242" y="77304"/>
            <a:ext cx="10515600" cy="1325563"/>
          </a:xfrm>
        </p:spPr>
        <p:txBody>
          <a:bodyPr/>
          <a:lstStyle/>
          <a:p>
            <a:pPr algn="ctr"/>
            <a:r>
              <a:rPr lang="el-GR" b="1" dirty="0">
                <a:solidFill>
                  <a:srgbClr val="002060"/>
                </a:solidFill>
              </a:rPr>
              <a:t>ΣΥΜΒΟΥΛΕΥΤΙΚΗ ΔΙΑΔΙΚΑΣΙΑ – ΤΕΧΝΙΚΕΣ</a:t>
            </a:r>
            <a:endParaRPr lang="el-GR" dirty="0">
              <a:solidFill>
                <a:srgbClr val="C00000"/>
              </a:solidFill>
            </a:endParaRPr>
          </a:p>
        </p:txBody>
      </p:sp>
      <p:sp>
        <p:nvSpPr>
          <p:cNvPr id="3" name="Θέση περιεχομένου 2">
            <a:extLst>
              <a:ext uri="{FF2B5EF4-FFF2-40B4-BE49-F238E27FC236}">
                <a16:creationId xmlns:a16="http://schemas.microsoft.com/office/drawing/2014/main" xmlns="" id="{BF637455-C6A6-4547-8C87-5B2A4ACC4D6B}"/>
              </a:ext>
            </a:extLst>
          </p:cNvPr>
          <p:cNvSpPr>
            <a:spLocks noGrp="1"/>
          </p:cNvSpPr>
          <p:nvPr>
            <p:ph idx="1"/>
          </p:nvPr>
        </p:nvSpPr>
        <p:spPr>
          <a:xfrm>
            <a:off x="188844" y="1402867"/>
            <a:ext cx="7338391" cy="5209968"/>
          </a:xfrm>
        </p:spPr>
        <p:txBody>
          <a:bodyPr>
            <a:normAutofit lnSpcReduction="10000"/>
          </a:bodyPr>
          <a:lstStyle/>
          <a:p>
            <a:pPr>
              <a:buFont typeface="Wingdings" panose="05000000000000000000" pitchFamily="2" charset="2"/>
              <a:buChar char="§"/>
            </a:pPr>
            <a:r>
              <a:rPr lang="el-GR" dirty="0">
                <a:solidFill>
                  <a:srgbClr val="C00000"/>
                </a:solidFill>
              </a:rPr>
              <a:t>Προβολικά Τεστ: </a:t>
            </a:r>
            <a:r>
              <a:rPr lang="el-GR" dirty="0"/>
              <a:t>π.χ.</a:t>
            </a:r>
            <a:r>
              <a:rPr lang="el-GR" dirty="0">
                <a:solidFill>
                  <a:srgbClr val="C00000"/>
                </a:solidFill>
              </a:rPr>
              <a:t> </a:t>
            </a:r>
            <a:r>
              <a:rPr lang="en-US" dirty="0"/>
              <a:t>Rorschach </a:t>
            </a:r>
            <a:r>
              <a:rPr lang="el-GR" dirty="0"/>
              <a:t>τεστ (σταγόνες μελανού) και </a:t>
            </a:r>
            <a:r>
              <a:rPr lang="en-US" dirty="0"/>
              <a:t>TAT</a:t>
            </a:r>
            <a:r>
              <a:rPr lang="el-GR" dirty="0"/>
              <a:t> (σκηνές από την καθημερινότητα).  Το άτομο καλείται να ονομάσει ασαφές οπτικά ερεθίσματα, έτσι αναγκάζεται να αντλήσει πληροφορίες από το ασυνείδητο του</a:t>
            </a:r>
          </a:p>
          <a:p>
            <a:pPr>
              <a:buFont typeface="Wingdings" panose="05000000000000000000" pitchFamily="2" charset="2"/>
              <a:buChar char="§"/>
            </a:pPr>
            <a:endParaRPr lang="el-GR" dirty="0"/>
          </a:p>
          <a:p>
            <a:pPr>
              <a:buFont typeface="Wingdings" panose="05000000000000000000" pitchFamily="2" charset="2"/>
              <a:buChar char="§"/>
            </a:pPr>
            <a:r>
              <a:rPr lang="el-GR" dirty="0"/>
              <a:t> </a:t>
            </a:r>
            <a:r>
              <a:rPr lang="el-GR" dirty="0">
                <a:solidFill>
                  <a:srgbClr val="C00000"/>
                </a:solidFill>
              </a:rPr>
              <a:t>Μεταβίβαση: </a:t>
            </a:r>
            <a:r>
              <a:rPr lang="el-GR" dirty="0"/>
              <a:t>το άτομο </a:t>
            </a:r>
            <a:r>
              <a:rPr lang="el-GR" dirty="0" err="1"/>
              <a:t>ξαναβιώνει</a:t>
            </a:r>
            <a:r>
              <a:rPr lang="el-GR" dirty="0"/>
              <a:t> τις συγκρούσεις με πρόσωπα της εξουσίας. Οι </a:t>
            </a:r>
            <a:r>
              <a:rPr lang="el-GR" dirty="0" err="1"/>
              <a:t>συμβουλευόμενοι</a:t>
            </a:r>
            <a:r>
              <a:rPr lang="el-GR" dirty="0"/>
              <a:t>  βλέπουν τον θεραπευτή ως μετενσάρκωση των σημαντικών ανθρώπων του παρελθόντος. Υπάρχει και το αντίστροφο, η </a:t>
            </a:r>
            <a:r>
              <a:rPr lang="el-GR" dirty="0" err="1">
                <a:solidFill>
                  <a:srgbClr val="C00000"/>
                </a:solidFill>
              </a:rPr>
              <a:t>Αντι</a:t>
            </a:r>
            <a:r>
              <a:rPr lang="el-GR" dirty="0">
                <a:solidFill>
                  <a:srgbClr val="C00000"/>
                </a:solidFill>
              </a:rPr>
              <a:t>-Μεταβίβαση.  </a:t>
            </a:r>
          </a:p>
        </p:txBody>
      </p:sp>
      <p:pic>
        <p:nvPicPr>
          <p:cNvPr id="5" name="Εικόνα 4">
            <a:extLst>
              <a:ext uri="{FF2B5EF4-FFF2-40B4-BE49-F238E27FC236}">
                <a16:creationId xmlns:a16="http://schemas.microsoft.com/office/drawing/2014/main" xmlns="" id="{9A8AC32A-C6CA-4569-AB6A-D174F0ED6DC8}"/>
              </a:ext>
            </a:extLst>
          </p:cNvPr>
          <p:cNvPicPr>
            <a:picLocks noChangeAspect="1"/>
          </p:cNvPicPr>
          <p:nvPr/>
        </p:nvPicPr>
        <p:blipFill>
          <a:blip r:embed="rId3" cstate="print"/>
          <a:stretch>
            <a:fillRect/>
          </a:stretch>
        </p:blipFill>
        <p:spPr>
          <a:xfrm>
            <a:off x="7805530" y="1285461"/>
            <a:ext cx="3750366" cy="2138777"/>
          </a:xfrm>
          <a:prstGeom prst="rect">
            <a:avLst/>
          </a:prstGeom>
        </p:spPr>
      </p:pic>
      <p:pic>
        <p:nvPicPr>
          <p:cNvPr id="6" name="Εικόνα 5">
            <a:extLst>
              <a:ext uri="{FF2B5EF4-FFF2-40B4-BE49-F238E27FC236}">
                <a16:creationId xmlns:a16="http://schemas.microsoft.com/office/drawing/2014/main" xmlns="" id="{5CF18BCB-C024-4B82-9E4B-DDB181F45DEC}"/>
              </a:ext>
            </a:extLst>
          </p:cNvPr>
          <p:cNvPicPr>
            <a:picLocks noChangeAspect="1"/>
          </p:cNvPicPr>
          <p:nvPr/>
        </p:nvPicPr>
        <p:blipFill>
          <a:blip r:embed="rId4" cstate="print"/>
          <a:stretch>
            <a:fillRect/>
          </a:stretch>
        </p:blipFill>
        <p:spPr>
          <a:xfrm>
            <a:off x="7434470" y="3424238"/>
            <a:ext cx="4558748" cy="3188597"/>
          </a:xfrm>
          <a:prstGeom prst="rect">
            <a:avLst/>
          </a:prstGeom>
        </p:spPr>
      </p:pic>
    </p:spTree>
    <p:extLst>
      <p:ext uri="{BB962C8B-B14F-4D97-AF65-F5344CB8AC3E}">
        <p14:creationId xmlns="" xmlns:p14="http://schemas.microsoft.com/office/powerpoint/2010/main" val="4083750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A380ED2-E10D-4B1D-A1BD-41C13C727C82}"/>
              </a:ext>
            </a:extLst>
          </p:cNvPr>
          <p:cNvSpPr>
            <a:spLocks noGrp="1"/>
          </p:cNvSpPr>
          <p:nvPr>
            <p:ph type="title"/>
          </p:nvPr>
        </p:nvSpPr>
        <p:spPr/>
        <p:txBody>
          <a:bodyPr/>
          <a:lstStyle/>
          <a:p>
            <a:pPr algn="ctr"/>
            <a:r>
              <a:rPr lang="el-GR" b="1" dirty="0">
                <a:solidFill>
                  <a:schemeClr val="accent1">
                    <a:lumMod val="50000"/>
                  </a:schemeClr>
                </a:solidFill>
              </a:rPr>
              <a:t>ΚΡΙΤΙΚΗ ΨΥΧΑΝΑΛΥΤΙΚΗΣ ΘΕΩΡΙΑΣ</a:t>
            </a:r>
          </a:p>
        </p:txBody>
      </p:sp>
      <p:sp>
        <p:nvSpPr>
          <p:cNvPr id="3" name="Θέση περιεχομένου 2">
            <a:extLst>
              <a:ext uri="{FF2B5EF4-FFF2-40B4-BE49-F238E27FC236}">
                <a16:creationId xmlns:a16="http://schemas.microsoft.com/office/drawing/2014/main" xmlns="" id="{4831CF13-5C60-4113-B99F-99B8415B6A3D}"/>
              </a:ext>
            </a:extLst>
          </p:cNvPr>
          <p:cNvSpPr>
            <a:spLocks noGrp="1"/>
          </p:cNvSpPr>
          <p:nvPr>
            <p:ph sz="half" idx="1"/>
          </p:nvPr>
        </p:nvSpPr>
        <p:spPr>
          <a:xfrm>
            <a:off x="320843" y="1507958"/>
            <a:ext cx="11619366" cy="5350041"/>
          </a:xfrm>
        </p:spPr>
        <p:txBody>
          <a:bodyPr>
            <a:normAutofit/>
          </a:bodyPr>
          <a:lstStyle/>
          <a:p>
            <a:pPr marL="514350" indent="-514350">
              <a:buFont typeface="+mj-lt"/>
              <a:buAutoNum type="arabicPeriod"/>
            </a:pPr>
            <a:r>
              <a:rPr lang="el-GR" sz="2400" dirty="0"/>
              <a:t>Ιατρικό Μοντέλο</a:t>
            </a:r>
            <a:r>
              <a:rPr lang="en-US" sz="2400" dirty="0"/>
              <a:t> </a:t>
            </a:r>
            <a:endParaRPr lang="el-GR" sz="2400" dirty="0"/>
          </a:p>
          <a:p>
            <a:pPr marL="514350" indent="-514350">
              <a:buFont typeface="+mj-lt"/>
              <a:buAutoNum type="arabicPeriod"/>
            </a:pPr>
            <a:endParaRPr lang="el-GR" sz="2400" dirty="0"/>
          </a:p>
          <a:p>
            <a:pPr marL="514350" indent="-514350">
              <a:buFont typeface="+mj-lt"/>
              <a:buAutoNum type="arabicPeriod"/>
            </a:pPr>
            <a:r>
              <a:rPr lang="el-GR" sz="2400" dirty="0"/>
              <a:t>Υπερβολική σημασία του ασυνειδήτου στην καθημερινή συμπεριφορά του ανθρώπου</a:t>
            </a:r>
          </a:p>
          <a:p>
            <a:pPr marL="514350" indent="-514350">
              <a:buFont typeface="+mj-lt"/>
              <a:buAutoNum type="arabicPeriod"/>
            </a:pPr>
            <a:endParaRPr lang="el-GR" sz="2400" dirty="0"/>
          </a:p>
          <a:p>
            <a:pPr marL="514350" indent="-514350">
              <a:buFont typeface="+mj-lt"/>
              <a:buAutoNum type="arabicPeriod"/>
            </a:pPr>
            <a:r>
              <a:rPr lang="el-GR" sz="2400" dirty="0"/>
              <a:t>Απαισιόδοξη θεωρία-δίνει έμφαση σε καταστροφικές τάσεις του ατόμου</a:t>
            </a:r>
            <a:r>
              <a:rPr lang="en-US" sz="2400" dirty="0"/>
              <a:t> </a:t>
            </a:r>
            <a:endParaRPr lang="el-GR" sz="2400" dirty="0"/>
          </a:p>
          <a:p>
            <a:pPr marL="514350" indent="-514350">
              <a:buFont typeface="+mj-lt"/>
              <a:buAutoNum type="arabicPeriod"/>
            </a:pPr>
            <a:endParaRPr lang="el-GR" sz="2400" dirty="0"/>
          </a:p>
          <a:p>
            <a:pPr marL="514350" indent="-514350">
              <a:buFont typeface="+mj-lt"/>
              <a:buAutoNum type="arabicPeriod"/>
            </a:pPr>
            <a:r>
              <a:rPr lang="el-GR" sz="2400" dirty="0"/>
              <a:t>Δεν αναφέρεται σε υγιείς τρόπους ζωής</a:t>
            </a:r>
            <a:r>
              <a:rPr lang="en-US" sz="2400" dirty="0"/>
              <a:t> </a:t>
            </a:r>
            <a:endParaRPr lang="el-GR" sz="2400" dirty="0"/>
          </a:p>
          <a:p>
            <a:pPr marL="514350" indent="-514350">
              <a:buFont typeface="+mj-lt"/>
              <a:buAutoNum type="arabicPeriod"/>
            </a:pPr>
            <a:endParaRPr lang="el-GR" sz="2400" dirty="0"/>
          </a:p>
          <a:p>
            <a:pPr marL="514350" indent="-514350">
              <a:buFont typeface="+mj-lt"/>
              <a:buAutoNum type="arabicPeriod"/>
            </a:pPr>
            <a:r>
              <a:rPr lang="el-GR" sz="2400" dirty="0"/>
              <a:t>Στηρίζεται στις προκαταλήψεις του Φρόιντ και στηρίζεται στο αντρικό φύλο</a:t>
            </a:r>
            <a:r>
              <a:rPr lang="en-US" sz="2400" dirty="0"/>
              <a:t> </a:t>
            </a:r>
            <a:endParaRPr lang="el-GR" sz="2400" dirty="0"/>
          </a:p>
          <a:p>
            <a:pPr marL="0" indent="0">
              <a:buNone/>
            </a:pPr>
            <a:endParaRPr lang="el-GR" sz="2400" dirty="0"/>
          </a:p>
          <a:p>
            <a:pPr marL="0" indent="0">
              <a:buNone/>
            </a:pPr>
            <a:r>
              <a:rPr lang="el-GR" sz="1900" dirty="0"/>
              <a:t>										</a:t>
            </a:r>
          </a:p>
          <a:p>
            <a:pPr marL="0" indent="0">
              <a:buNone/>
            </a:pPr>
            <a:endParaRPr lang="el-GR" sz="2400" dirty="0"/>
          </a:p>
          <a:p>
            <a:pPr marL="0" indent="0">
              <a:buNone/>
            </a:pPr>
            <a:endParaRPr lang="el-GR" sz="2400" dirty="0"/>
          </a:p>
          <a:p>
            <a:pPr marL="514350" indent="-514350">
              <a:buFont typeface="+mj-lt"/>
              <a:buAutoNum type="arabicPeriod"/>
            </a:pPr>
            <a:endParaRPr lang="el-GR" dirty="0"/>
          </a:p>
        </p:txBody>
      </p:sp>
    </p:spTree>
    <p:extLst>
      <p:ext uri="{BB962C8B-B14F-4D97-AF65-F5344CB8AC3E}">
        <p14:creationId xmlns="" xmlns:p14="http://schemas.microsoft.com/office/powerpoint/2010/main" val="776315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929DF5C-905E-473E-9631-4CFC82B18FDB}"/>
              </a:ext>
            </a:extLst>
          </p:cNvPr>
          <p:cNvSpPr>
            <a:spLocks noGrp="1"/>
          </p:cNvSpPr>
          <p:nvPr>
            <p:ph type="title"/>
          </p:nvPr>
        </p:nvSpPr>
        <p:spPr/>
        <p:txBody>
          <a:bodyPr/>
          <a:lstStyle/>
          <a:p>
            <a:pPr algn="ctr"/>
            <a:r>
              <a:rPr lang="el-GR" b="1" dirty="0">
                <a:solidFill>
                  <a:schemeClr val="accent1">
                    <a:lumMod val="50000"/>
                  </a:schemeClr>
                </a:solidFill>
              </a:rPr>
              <a:t>ΚΡΙΤΙΚΗ ΨΥΧΑΝΑΛΥΤΙΚΗΣ ΘΕΩΡΙΑΣ</a:t>
            </a:r>
            <a:endParaRPr lang="el-GR" dirty="0"/>
          </a:p>
        </p:txBody>
      </p:sp>
      <p:sp>
        <p:nvSpPr>
          <p:cNvPr id="3" name="Θέση περιεχομένου 2">
            <a:extLst>
              <a:ext uri="{FF2B5EF4-FFF2-40B4-BE49-F238E27FC236}">
                <a16:creationId xmlns:a16="http://schemas.microsoft.com/office/drawing/2014/main" xmlns="" id="{F3BFA543-0E35-4D2D-ADD3-592DEED4F579}"/>
              </a:ext>
            </a:extLst>
          </p:cNvPr>
          <p:cNvSpPr>
            <a:spLocks noGrp="1"/>
          </p:cNvSpPr>
          <p:nvPr>
            <p:ph idx="1"/>
          </p:nvPr>
        </p:nvSpPr>
        <p:spPr>
          <a:xfrm>
            <a:off x="481263" y="1491916"/>
            <a:ext cx="11277599" cy="5245768"/>
          </a:xfrm>
        </p:spPr>
        <p:txBody>
          <a:bodyPr>
            <a:normAutofit fontScale="85000" lnSpcReduction="20000"/>
          </a:bodyPr>
          <a:lstStyle/>
          <a:p>
            <a:pPr marL="514350" indent="-514350">
              <a:buFont typeface="+mj-lt"/>
              <a:buAutoNum type="arabicPeriod" startAt="6"/>
            </a:pPr>
            <a:r>
              <a:rPr lang="el-GR" dirty="0"/>
              <a:t>Παράλειψη πολιτισμικών παραγόντων – όχι αντιπροσωπευτικό δείγμα</a:t>
            </a:r>
          </a:p>
          <a:p>
            <a:pPr marL="514350" indent="-514350">
              <a:buFont typeface="+mj-lt"/>
              <a:buAutoNum type="arabicPeriod" startAt="6"/>
            </a:pPr>
            <a:endParaRPr lang="el-GR" dirty="0"/>
          </a:p>
          <a:p>
            <a:pPr marL="514350" indent="-514350">
              <a:buFont typeface="+mj-lt"/>
              <a:buAutoNum type="arabicPeriod" startAt="6"/>
            </a:pPr>
            <a:r>
              <a:rPr lang="el-GR" dirty="0"/>
              <a:t>Δεν έχει εμπειρική βάση.  </a:t>
            </a:r>
          </a:p>
          <a:p>
            <a:pPr marL="514350" indent="-514350">
              <a:buFont typeface="+mj-lt"/>
              <a:buAutoNum type="arabicPeriod" startAt="6"/>
            </a:pPr>
            <a:endParaRPr lang="el-GR" dirty="0"/>
          </a:p>
          <a:p>
            <a:pPr marL="514350" indent="-514350">
              <a:buFont typeface="+mj-lt"/>
              <a:buAutoNum type="arabicPeriod" startAt="6"/>
            </a:pPr>
            <a:r>
              <a:rPr lang="el-GR" dirty="0"/>
              <a:t>Περιγραφική θεωρία, η οποία εξηγεί εύκολα κάθε δυσκολία και δεν περιέχει στοιχεία που θα μπορούσαν να προβλέπουν μια συμπεριφορά.</a:t>
            </a:r>
          </a:p>
          <a:p>
            <a:pPr marL="514350" indent="-514350">
              <a:buFont typeface="+mj-lt"/>
              <a:buAutoNum type="arabicPeriod" startAt="6"/>
            </a:pPr>
            <a:endParaRPr lang="el-GR" dirty="0"/>
          </a:p>
          <a:p>
            <a:pPr marL="514350" indent="-514350">
              <a:buFont typeface="+mj-lt"/>
              <a:buAutoNum type="arabicPeriod" startAt="6"/>
            </a:pPr>
            <a:r>
              <a:rPr lang="el-GR" dirty="0"/>
              <a:t> Η θεωρία χρησιμοποιεί έννοιες ασαφείς που δεν μπορούν να οριστούν λειτουργικά </a:t>
            </a:r>
          </a:p>
          <a:p>
            <a:pPr marL="514350" indent="-514350">
              <a:buFont typeface="+mj-lt"/>
              <a:buAutoNum type="arabicPeriod" startAt="6"/>
            </a:pPr>
            <a:endParaRPr lang="el-GR" dirty="0"/>
          </a:p>
          <a:p>
            <a:pPr marL="514350" indent="-514350">
              <a:buFont typeface="+mj-lt"/>
              <a:buAutoNum type="arabicPeriod" startAt="6"/>
            </a:pPr>
            <a:r>
              <a:rPr lang="el-GR" dirty="0" err="1"/>
              <a:t>Ψυχολογο</a:t>
            </a:r>
            <a:r>
              <a:rPr lang="el-GR" dirty="0"/>
              <a:t>-κεντρική θεωρία: υπάρχει απόσταση μεταξύ </a:t>
            </a:r>
            <a:r>
              <a:rPr lang="el-GR" dirty="0" err="1"/>
              <a:t>συμβουλευόμενου</a:t>
            </a:r>
            <a:r>
              <a:rPr lang="el-GR" dirty="0"/>
              <a:t> και θεραπευτή.  Ο θεραπευτής δεν δίνει έμφαση στην πραγματική, συνειδητή εμπειρία του ατόμου και δεν γίνεται αναφορά στην ελεύθερη βούληση</a:t>
            </a:r>
          </a:p>
          <a:p>
            <a:pPr marL="0" indent="0">
              <a:buNone/>
            </a:pPr>
            <a:endParaRPr lang="el-GR" dirty="0"/>
          </a:p>
          <a:p>
            <a:pPr marL="0" indent="0">
              <a:buNone/>
            </a:pPr>
            <a:r>
              <a:rPr lang="el-GR" sz="1900" dirty="0"/>
              <a:t>										</a:t>
            </a:r>
            <a:endParaRPr lang="el-GR" sz="3200" dirty="0"/>
          </a:p>
          <a:p>
            <a:pPr marL="0" indent="0">
              <a:buNone/>
            </a:pPr>
            <a:endParaRPr lang="el-GR" dirty="0"/>
          </a:p>
          <a:p>
            <a:pPr marL="514350" indent="-514350">
              <a:buFont typeface="+mj-lt"/>
              <a:buAutoNum type="arabicPeriod" startAt="6"/>
            </a:pPr>
            <a:endParaRPr lang="el-GR" dirty="0"/>
          </a:p>
          <a:p>
            <a:pPr marL="514350" indent="-514350">
              <a:buFont typeface="+mj-lt"/>
              <a:buAutoNum type="arabicPeriod" startAt="6"/>
            </a:pPr>
            <a:endParaRPr lang="el-GR" dirty="0"/>
          </a:p>
          <a:p>
            <a:pPr marL="514350" indent="-514350">
              <a:buFont typeface="+mj-lt"/>
              <a:buAutoNum type="arabicPeriod" startAt="6"/>
            </a:pPr>
            <a:endParaRPr lang="el-GR" dirty="0"/>
          </a:p>
        </p:txBody>
      </p:sp>
    </p:spTree>
    <p:extLst>
      <p:ext uri="{BB962C8B-B14F-4D97-AF65-F5344CB8AC3E}">
        <p14:creationId xmlns="" xmlns:p14="http://schemas.microsoft.com/office/powerpoint/2010/main" val="3945930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A9EA9A3-48A7-4417-AE2C-D282A96BCD80}"/>
              </a:ext>
            </a:extLst>
          </p:cNvPr>
          <p:cNvSpPr>
            <a:spLocks noGrp="1"/>
          </p:cNvSpPr>
          <p:nvPr>
            <p:ph type="title"/>
          </p:nvPr>
        </p:nvSpPr>
        <p:spPr/>
        <p:txBody>
          <a:bodyPr/>
          <a:lstStyle/>
          <a:p>
            <a:pPr algn="ctr"/>
            <a:r>
              <a:rPr lang="el-GR" b="1" dirty="0">
                <a:solidFill>
                  <a:schemeClr val="accent1">
                    <a:lumMod val="50000"/>
                  </a:schemeClr>
                </a:solidFill>
              </a:rPr>
              <a:t>ΝΈΟ-ΦΡΟΫΔΙΚΕΣ ΘΕΩΡΙΕΣ</a:t>
            </a:r>
          </a:p>
        </p:txBody>
      </p:sp>
      <p:graphicFrame>
        <p:nvGraphicFramePr>
          <p:cNvPr id="4" name="Θέση περιεχομένου 3">
            <a:extLst>
              <a:ext uri="{FF2B5EF4-FFF2-40B4-BE49-F238E27FC236}">
                <a16:creationId xmlns:a16="http://schemas.microsoft.com/office/drawing/2014/main" xmlns="" id="{C5E1E2FF-09A4-493F-8614-BD48ED54EF57}"/>
              </a:ext>
            </a:extLst>
          </p:cNvPr>
          <p:cNvGraphicFramePr>
            <a:graphicFrameLocks noGrp="1"/>
          </p:cNvGraphicFramePr>
          <p:nvPr>
            <p:ph idx="1"/>
            <p:extLst>
              <p:ext uri="{D42A27DB-BD31-4B8C-83A1-F6EECF244321}">
                <p14:modId xmlns="" xmlns:p14="http://schemas.microsoft.com/office/powerpoint/2010/main" val="235765938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3198488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79B116-6D05-40F3-AC3C-50623C615543}"/>
              </a:ext>
            </a:extLst>
          </p:cNvPr>
          <p:cNvSpPr>
            <a:spLocks noGrp="1"/>
          </p:cNvSpPr>
          <p:nvPr>
            <p:ph type="title"/>
          </p:nvPr>
        </p:nvSpPr>
        <p:spPr/>
        <p:txBody>
          <a:bodyPr/>
          <a:lstStyle/>
          <a:p>
            <a:pPr algn="ctr"/>
            <a:r>
              <a:rPr lang="el-GR" b="1" dirty="0">
                <a:solidFill>
                  <a:schemeClr val="accent1">
                    <a:lumMod val="50000"/>
                  </a:schemeClr>
                </a:solidFill>
              </a:rPr>
              <a:t>ΨΥΧΟΚΟΙΝΩΝΙΚΗ ΘΕΩΡΙΑ</a:t>
            </a:r>
            <a:endParaRPr lang="en-GB" b="1" dirty="0">
              <a:solidFill>
                <a:schemeClr val="accent1">
                  <a:lumMod val="50000"/>
                </a:schemeClr>
              </a:solidFill>
            </a:endParaRPr>
          </a:p>
        </p:txBody>
      </p:sp>
      <p:sp>
        <p:nvSpPr>
          <p:cNvPr id="3" name="Content Placeholder 2">
            <a:extLst>
              <a:ext uri="{FF2B5EF4-FFF2-40B4-BE49-F238E27FC236}">
                <a16:creationId xmlns:a16="http://schemas.microsoft.com/office/drawing/2014/main" xmlns="" id="{5D2DF970-FA67-40F1-BD7C-77662DF7EC3A}"/>
              </a:ext>
            </a:extLst>
          </p:cNvPr>
          <p:cNvSpPr>
            <a:spLocks noGrp="1"/>
          </p:cNvSpPr>
          <p:nvPr>
            <p:ph idx="1"/>
          </p:nvPr>
        </p:nvSpPr>
        <p:spPr>
          <a:xfrm>
            <a:off x="838200" y="1460810"/>
            <a:ext cx="10515600" cy="4226312"/>
          </a:xfrm>
        </p:spPr>
        <p:txBody>
          <a:bodyPr>
            <a:normAutofit fontScale="85000" lnSpcReduction="20000"/>
          </a:bodyPr>
          <a:lstStyle/>
          <a:p>
            <a:r>
              <a:rPr lang="el-GR" sz="3000" dirty="0">
                <a:cs typeface="Times New Roman" panose="02020603050405020304" pitchFamily="18" charset="0"/>
              </a:rPr>
              <a:t>Εκπρόσωπος: </a:t>
            </a:r>
            <a:r>
              <a:rPr lang="en-US" sz="3000" b="1" dirty="0">
                <a:cs typeface="Times New Roman" panose="02020603050405020304" pitchFamily="18" charset="0"/>
              </a:rPr>
              <a:t>Erick Erikson </a:t>
            </a:r>
            <a:r>
              <a:rPr lang="el-GR" dirty="0"/>
              <a:t>(1902-1994)</a:t>
            </a:r>
            <a:endParaRPr lang="en-US" sz="3000" b="1" dirty="0">
              <a:cs typeface="Times New Roman" panose="02020603050405020304" pitchFamily="18" charset="0"/>
            </a:endParaRPr>
          </a:p>
          <a:p>
            <a:pPr marL="0" indent="0">
              <a:buNone/>
            </a:pPr>
            <a:endParaRPr lang="en-US" sz="3000" dirty="0">
              <a:cs typeface="Times New Roman" panose="02020603050405020304" pitchFamily="18" charset="0"/>
            </a:endParaRPr>
          </a:p>
          <a:p>
            <a:pPr algn="just"/>
            <a:r>
              <a:rPr lang="en-US" sz="3000" dirty="0">
                <a:cs typeface="Times New Roman" panose="02020603050405020304" pitchFamily="18" charset="0"/>
              </a:rPr>
              <a:t> </a:t>
            </a:r>
            <a:r>
              <a:rPr lang="el-GR" altLang="en-US" sz="3000" dirty="0">
                <a:cs typeface="Times New Roman" panose="02020603050405020304" pitchFamily="18" charset="0"/>
              </a:rPr>
              <a:t>Σύμφωνα με τον </a:t>
            </a:r>
            <a:r>
              <a:rPr lang="en-US" altLang="en-US" sz="3000" dirty="0">
                <a:cs typeface="Times New Roman" panose="02020603050405020304" pitchFamily="18" charset="0"/>
              </a:rPr>
              <a:t>Erikson</a:t>
            </a:r>
            <a:r>
              <a:rPr lang="el-GR" altLang="en-US" sz="3000" dirty="0">
                <a:cs typeface="Times New Roman" panose="02020603050405020304" pitchFamily="18" charset="0"/>
              </a:rPr>
              <a:t> η ψυχολογική μας ανάπτυξη είναι το αποτέλεσμα της αλληλεπίδρασης ανάμεσα στις βιολογικά προσδιορισμένες ορμές και ανάγκες και το κοινωνικό και πολιτισμικό μας περιβάλλον.</a:t>
            </a:r>
          </a:p>
          <a:p>
            <a:pPr algn="just">
              <a:buFontTx/>
              <a:buNone/>
            </a:pPr>
            <a:endParaRPr lang="el-GR" altLang="en-US" sz="3000" dirty="0">
              <a:cs typeface="Times New Roman" panose="02020603050405020304" pitchFamily="18" charset="0"/>
            </a:endParaRPr>
          </a:p>
          <a:p>
            <a:pPr algn="just"/>
            <a:r>
              <a:rPr lang="el-GR" altLang="en-US" sz="3000" dirty="0">
                <a:cs typeface="Times New Roman" panose="02020603050405020304" pitchFamily="18" charset="0"/>
              </a:rPr>
              <a:t>Υπό αυτήν την έννοια, η ανάπτυξη περιγράφεται με ψυχο-κοινωνικούς όρους και όχι με όρους σεξουαλικών και επιθετικών ορμών όπως στον </a:t>
            </a:r>
            <a:r>
              <a:rPr lang="en-US" altLang="en-US" sz="3000" dirty="0">
                <a:cs typeface="Times New Roman" panose="02020603050405020304" pitchFamily="18" charset="0"/>
              </a:rPr>
              <a:t>Freud</a:t>
            </a:r>
            <a:r>
              <a:rPr lang="el-GR" altLang="en-US" sz="3000" dirty="0">
                <a:cs typeface="Times New Roman" panose="02020603050405020304" pitchFamily="18" charset="0"/>
              </a:rPr>
              <a:t>.</a:t>
            </a:r>
          </a:p>
          <a:p>
            <a:endParaRPr lang="en-US" dirty="0"/>
          </a:p>
          <a:p>
            <a:pPr marL="0" indent="0">
              <a:buNone/>
            </a:pPr>
            <a:r>
              <a:rPr lang="en-US" dirty="0"/>
              <a:t>                                                                                                                                                                                                                                                                                                                                                                                                                                                                                                                                </a:t>
            </a:r>
            <a:endParaRPr lang="en-GB" dirty="0"/>
          </a:p>
        </p:txBody>
      </p:sp>
      <p:pic>
        <p:nvPicPr>
          <p:cNvPr id="5" name="Picture 4">
            <a:extLst>
              <a:ext uri="{FF2B5EF4-FFF2-40B4-BE49-F238E27FC236}">
                <a16:creationId xmlns:a16="http://schemas.microsoft.com/office/drawing/2014/main" xmlns="" id="{AF08C4C9-97AF-4CD6-91A5-8EA3653D9265}"/>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549698" y="4517924"/>
            <a:ext cx="1546302" cy="1949784"/>
          </a:xfrm>
          <a:prstGeom prst="rect">
            <a:avLst/>
          </a:prstGeom>
        </p:spPr>
      </p:pic>
    </p:spTree>
    <p:extLst>
      <p:ext uri="{BB962C8B-B14F-4D97-AF65-F5344CB8AC3E}">
        <p14:creationId xmlns="" xmlns:p14="http://schemas.microsoft.com/office/powerpoint/2010/main" val="4150513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20A5C7-58DA-411A-9E19-ACB454C89CC9}"/>
              </a:ext>
            </a:extLst>
          </p:cNvPr>
          <p:cNvSpPr>
            <a:spLocks noGrp="1"/>
          </p:cNvSpPr>
          <p:nvPr>
            <p:ph type="title"/>
          </p:nvPr>
        </p:nvSpPr>
        <p:spPr/>
        <p:txBody>
          <a:bodyPr/>
          <a:lstStyle/>
          <a:p>
            <a:pPr algn="ctr"/>
            <a:r>
              <a:rPr lang="el-GR" b="1" dirty="0">
                <a:solidFill>
                  <a:schemeClr val="accent1">
                    <a:lumMod val="50000"/>
                  </a:schemeClr>
                </a:solidFill>
              </a:rPr>
              <a:t>ΣΤΑΔΙΑ</a:t>
            </a:r>
            <a:endParaRPr lang="en-GB" b="1" dirty="0">
              <a:solidFill>
                <a:schemeClr val="accent1">
                  <a:lumMod val="50000"/>
                </a:schemeClr>
              </a:solidFill>
            </a:endParaRPr>
          </a:p>
        </p:txBody>
      </p:sp>
      <p:sp>
        <p:nvSpPr>
          <p:cNvPr id="3" name="Content Placeholder 2">
            <a:extLst>
              <a:ext uri="{FF2B5EF4-FFF2-40B4-BE49-F238E27FC236}">
                <a16:creationId xmlns:a16="http://schemas.microsoft.com/office/drawing/2014/main" xmlns="" id="{C47B0BF4-D785-4119-B6C5-13D9DA0127D7}"/>
              </a:ext>
            </a:extLst>
          </p:cNvPr>
          <p:cNvSpPr>
            <a:spLocks noGrp="1"/>
          </p:cNvSpPr>
          <p:nvPr>
            <p:ph idx="1"/>
          </p:nvPr>
        </p:nvSpPr>
        <p:spPr>
          <a:xfrm>
            <a:off x="838199" y="1690688"/>
            <a:ext cx="10669859" cy="4486275"/>
          </a:xfrm>
        </p:spPr>
        <p:txBody>
          <a:bodyPr>
            <a:normAutofit fontScale="92500" lnSpcReduction="10000"/>
          </a:bodyPr>
          <a:lstStyle/>
          <a:p>
            <a:pPr algn="just"/>
            <a:r>
              <a:rPr lang="el-GR" altLang="en-US" dirty="0">
                <a:cs typeface="Times New Roman" panose="02020603050405020304" pitchFamily="18" charset="0"/>
              </a:rPr>
              <a:t>Η θεωρία του υποστηρίζει ότι όλοι οι άνθρωποι θα διατρέξουν συγκεκριμένα εξελικτικά στάδια, τα οποία και περιέγραψε ως τις </a:t>
            </a:r>
            <a:r>
              <a:rPr lang="el-GR" altLang="en-US" b="1" dirty="0">
                <a:cs typeface="Times New Roman" panose="02020603050405020304" pitchFamily="18" charset="0"/>
              </a:rPr>
              <a:t>«οκτώ εποχές του ανθρώπου». </a:t>
            </a:r>
          </a:p>
          <a:p>
            <a:pPr algn="just"/>
            <a:endParaRPr lang="en-US" altLang="en-US" b="1" dirty="0">
              <a:cs typeface="Times New Roman" panose="02020603050405020304" pitchFamily="18" charset="0"/>
            </a:endParaRPr>
          </a:p>
          <a:p>
            <a:pPr algn="just"/>
            <a:r>
              <a:rPr lang="el-GR" altLang="en-US" dirty="0">
                <a:cs typeface="Times New Roman" panose="02020603050405020304" pitchFamily="18" charset="0"/>
              </a:rPr>
              <a:t>Τα εξελικτικά στάδια προσδιορίζονται αφενός από υποστηρικτικές δυνάμεις που ωθούν προς την ωρίμανση, και αφετέρου από συγκρούσεις ή κρίσεις που μοιραία θα εμφανιστούν. </a:t>
            </a:r>
          </a:p>
          <a:p>
            <a:pPr marL="0" indent="0" algn="just">
              <a:buNone/>
            </a:pPr>
            <a:endParaRPr lang="el-GR" altLang="en-US" dirty="0"/>
          </a:p>
          <a:p>
            <a:pPr algn="just"/>
            <a:r>
              <a:rPr lang="el-GR" altLang="en-US" dirty="0">
                <a:cs typeface="Times New Roman" panose="02020603050405020304" pitchFamily="18" charset="0"/>
              </a:rPr>
              <a:t>Σε κάθε ένα από τα οκτώ </a:t>
            </a:r>
            <a:r>
              <a:rPr lang="el-GR" altLang="en-US" dirty="0" err="1">
                <a:cs typeface="Times New Roman" panose="02020603050405020304" pitchFamily="18" charset="0"/>
              </a:rPr>
              <a:t>ψυχο</a:t>
            </a:r>
            <a:r>
              <a:rPr lang="en-US" altLang="en-US" dirty="0">
                <a:cs typeface="Times New Roman" panose="02020603050405020304" pitchFamily="18" charset="0"/>
              </a:rPr>
              <a:t>-</a:t>
            </a:r>
            <a:r>
              <a:rPr lang="el-GR" altLang="en-US" dirty="0">
                <a:cs typeface="Times New Roman" panose="02020603050405020304" pitchFamily="18" charset="0"/>
              </a:rPr>
              <a:t>κοινωνικά στάδια θα εκδηλωθεί μια ορισμένη </a:t>
            </a:r>
            <a:r>
              <a:rPr lang="el-GR" altLang="en-US" b="1" dirty="0">
                <a:cs typeface="Times New Roman" panose="02020603050405020304" pitchFamily="18" charset="0"/>
              </a:rPr>
              <a:t>κρίση</a:t>
            </a:r>
            <a:r>
              <a:rPr lang="el-GR" altLang="en-US" dirty="0">
                <a:cs typeface="Times New Roman" panose="02020603050405020304" pitchFamily="18" charset="0"/>
              </a:rPr>
              <a:t>, η υπέρβαση της οποίας διαμορφώνει τις προϋποθέσεις για την είσοδο σ’ ένα νέο στάδιο ανάπτυξης.</a:t>
            </a:r>
            <a:endParaRPr lang="el-GR" altLang="en-US" dirty="0"/>
          </a:p>
          <a:p>
            <a:endParaRPr lang="en-GB" dirty="0"/>
          </a:p>
        </p:txBody>
      </p:sp>
    </p:spTree>
    <p:extLst>
      <p:ext uri="{BB962C8B-B14F-4D97-AF65-F5344CB8AC3E}">
        <p14:creationId xmlns="" xmlns:p14="http://schemas.microsoft.com/office/powerpoint/2010/main" val="3375556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1782BC8-FE65-44EE-AEB3-B5D1A8B946EF}"/>
              </a:ext>
            </a:extLst>
          </p:cNvPr>
          <p:cNvSpPr>
            <a:spLocks noGrp="1"/>
          </p:cNvSpPr>
          <p:nvPr>
            <p:ph type="title"/>
          </p:nvPr>
        </p:nvSpPr>
        <p:spPr>
          <a:xfrm>
            <a:off x="756325" y="0"/>
            <a:ext cx="10515600" cy="1325563"/>
          </a:xfrm>
        </p:spPr>
        <p:txBody>
          <a:bodyPr/>
          <a:lstStyle/>
          <a:p>
            <a:pPr algn="ctr"/>
            <a:r>
              <a:rPr lang="el-GR" dirty="0"/>
              <a:t>ΣΤΑΔΙΑ</a:t>
            </a:r>
            <a:endParaRPr lang="en-US" dirty="0"/>
          </a:p>
        </p:txBody>
      </p:sp>
      <p:sp>
        <p:nvSpPr>
          <p:cNvPr id="7" name="Ορθογώνιο: Στρογγύλεμα γωνιών 6">
            <a:extLst>
              <a:ext uri="{FF2B5EF4-FFF2-40B4-BE49-F238E27FC236}">
                <a16:creationId xmlns:a16="http://schemas.microsoft.com/office/drawing/2014/main" xmlns="" id="{BFBABA5C-0CBC-450A-993A-FA4F39DAEBCB}"/>
              </a:ext>
            </a:extLst>
          </p:cNvPr>
          <p:cNvSpPr/>
          <p:nvPr/>
        </p:nvSpPr>
        <p:spPr>
          <a:xfrm>
            <a:off x="153316" y="1465545"/>
            <a:ext cx="3072408" cy="239957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marL="457200" indent="-457200" algn="ctr">
              <a:buAutoNum type="arabicPeriod"/>
            </a:pPr>
            <a:r>
              <a:rPr lang="el-GR" sz="2100" b="1" dirty="0"/>
              <a:t>ΕΜΠΙΣΤΟΣΥΝΗ-ΔΥΣΠΙΣΤΙΑ (βρεφική ηλικία/ από γέννηση μέχρι 2 ετών)</a:t>
            </a:r>
          </a:p>
          <a:p>
            <a:pPr marL="457200" indent="-457200">
              <a:buAutoNum type="arabicPeriod"/>
            </a:pPr>
            <a:endParaRPr lang="el-GR" sz="2100" dirty="0"/>
          </a:p>
        </p:txBody>
      </p:sp>
      <p:sp>
        <p:nvSpPr>
          <p:cNvPr id="13" name="Ορθογώνιο: Στρογγύλεμα γωνιών 12">
            <a:extLst>
              <a:ext uri="{FF2B5EF4-FFF2-40B4-BE49-F238E27FC236}">
                <a16:creationId xmlns:a16="http://schemas.microsoft.com/office/drawing/2014/main" xmlns="" id="{A042CA95-2B36-4EDD-B760-3E8F65BCDDB7}"/>
              </a:ext>
            </a:extLst>
          </p:cNvPr>
          <p:cNvSpPr/>
          <p:nvPr/>
        </p:nvSpPr>
        <p:spPr>
          <a:xfrm>
            <a:off x="1570251" y="4192995"/>
            <a:ext cx="3659542" cy="212992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l-GR" sz="2100" b="1" dirty="0"/>
              <a:t>4. ΕΠΙΤΥΧΙΑ-ΚΑΤΩΤΕΡΟΤΗΤΑ</a:t>
            </a:r>
          </a:p>
          <a:p>
            <a:pPr algn="ctr"/>
            <a:r>
              <a:rPr lang="el-GR" sz="2100" b="1" dirty="0"/>
              <a:t> (6-12 ετών)</a:t>
            </a:r>
          </a:p>
          <a:p>
            <a:pPr algn="ctr"/>
            <a:endParaRPr lang="en-US" sz="2100" dirty="0"/>
          </a:p>
        </p:txBody>
      </p:sp>
      <p:sp>
        <p:nvSpPr>
          <p:cNvPr id="14" name="Ορθογώνιο: Στρογγύλεμα γωνιών 13">
            <a:extLst>
              <a:ext uri="{FF2B5EF4-FFF2-40B4-BE49-F238E27FC236}">
                <a16:creationId xmlns:a16="http://schemas.microsoft.com/office/drawing/2014/main" xmlns="" id="{0D39D5BC-6D9C-4350-8D08-CBCE6B0917E5}"/>
              </a:ext>
            </a:extLst>
          </p:cNvPr>
          <p:cNvSpPr/>
          <p:nvPr/>
        </p:nvSpPr>
        <p:spPr>
          <a:xfrm>
            <a:off x="6497383" y="4192995"/>
            <a:ext cx="3394553" cy="226094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l-GR" sz="2100" b="1" dirty="0"/>
              <a:t>5. ΤΑΥΤΟΤΗΤΑ –ΣΥΓΧΥΣΗ ΡΟΛΩΝ (12-20 ετών)</a:t>
            </a:r>
          </a:p>
        </p:txBody>
      </p:sp>
      <p:sp>
        <p:nvSpPr>
          <p:cNvPr id="15" name="Ορθογώνιο: Στρογγύλεμα γωνιών 14">
            <a:extLst>
              <a:ext uri="{FF2B5EF4-FFF2-40B4-BE49-F238E27FC236}">
                <a16:creationId xmlns:a16="http://schemas.microsoft.com/office/drawing/2014/main" xmlns="" id="{B357B383-D0ED-436E-BE00-ED040549F1D0}"/>
              </a:ext>
            </a:extLst>
          </p:cNvPr>
          <p:cNvSpPr/>
          <p:nvPr/>
        </p:nvSpPr>
        <p:spPr>
          <a:xfrm>
            <a:off x="4321479" y="1465545"/>
            <a:ext cx="3450109" cy="239957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l-GR" sz="2100" b="1" dirty="0"/>
              <a:t>2. ΑΥΤΟΝΟΜΙΑ-ΑΜΦΙΒΟΛΙΑ (2-3 ετών)</a:t>
            </a:r>
          </a:p>
        </p:txBody>
      </p:sp>
      <p:sp>
        <p:nvSpPr>
          <p:cNvPr id="16" name="Ορθογώνιο: Στρογγύλεμα γωνιών 15">
            <a:extLst>
              <a:ext uri="{FF2B5EF4-FFF2-40B4-BE49-F238E27FC236}">
                <a16:creationId xmlns:a16="http://schemas.microsoft.com/office/drawing/2014/main" xmlns="" id="{CF64D53B-C00C-4271-88C4-FA81A409B8E9}"/>
              </a:ext>
            </a:extLst>
          </p:cNvPr>
          <p:cNvSpPr/>
          <p:nvPr/>
        </p:nvSpPr>
        <p:spPr>
          <a:xfrm>
            <a:off x="8668011" y="1465545"/>
            <a:ext cx="3326192" cy="239957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l-GR" sz="2100" b="1" dirty="0"/>
              <a:t>3. ΠΡΩΤΟΒΟΥΛΙΑ-ΕΝΟΧΗ (3-6 ετών)</a:t>
            </a:r>
          </a:p>
          <a:p>
            <a:endParaRPr lang="en-US" sz="2100" dirty="0"/>
          </a:p>
        </p:txBody>
      </p:sp>
    </p:spTree>
    <p:extLst>
      <p:ext uri="{BB962C8B-B14F-4D97-AF65-F5344CB8AC3E}">
        <p14:creationId xmlns="" xmlns:p14="http://schemas.microsoft.com/office/powerpoint/2010/main" val="1395432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1782BC8-FE65-44EE-AEB3-B5D1A8B946EF}"/>
              </a:ext>
            </a:extLst>
          </p:cNvPr>
          <p:cNvSpPr>
            <a:spLocks noGrp="1"/>
          </p:cNvSpPr>
          <p:nvPr>
            <p:ph type="title"/>
          </p:nvPr>
        </p:nvSpPr>
        <p:spPr>
          <a:xfrm>
            <a:off x="756325" y="0"/>
            <a:ext cx="10515600" cy="1325563"/>
          </a:xfrm>
        </p:spPr>
        <p:txBody>
          <a:bodyPr/>
          <a:lstStyle/>
          <a:p>
            <a:pPr algn="ctr"/>
            <a:r>
              <a:rPr lang="el-GR" dirty="0"/>
              <a:t>ΣΤΑΔΙΑ</a:t>
            </a:r>
            <a:endParaRPr lang="en-US" dirty="0"/>
          </a:p>
        </p:txBody>
      </p:sp>
      <p:sp>
        <p:nvSpPr>
          <p:cNvPr id="7" name="Ορθογώνιο: Στρογγύλεμα γωνιών 6">
            <a:extLst>
              <a:ext uri="{FF2B5EF4-FFF2-40B4-BE49-F238E27FC236}">
                <a16:creationId xmlns:a16="http://schemas.microsoft.com/office/drawing/2014/main" xmlns="" id="{BFBABA5C-0CBC-450A-993A-FA4F39DAEBCB}"/>
              </a:ext>
            </a:extLst>
          </p:cNvPr>
          <p:cNvSpPr/>
          <p:nvPr/>
        </p:nvSpPr>
        <p:spPr>
          <a:xfrm>
            <a:off x="34047" y="970841"/>
            <a:ext cx="3514928" cy="289428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l-GR" sz="2100" b="1" dirty="0"/>
              <a:t>6. ΟΙΚΕΙΟΤΗΤΑ- ΑΠΟΜΟΝΩΣΗ (20-40 ετών)</a:t>
            </a:r>
          </a:p>
        </p:txBody>
      </p:sp>
      <p:sp>
        <p:nvSpPr>
          <p:cNvPr id="15" name="Ορθογώνιο: Στρογγύλεμα γωνιών 14">
            <a:extLst>
              <a:ext uri="{FF2B5EF4-FFF2-40B4-BE49-F238E27FC236}">
                <a16:creationId xmlns:a16="http://schemas.microsoft.com/office/drawing/2014/main" xmlns="" id="{B357B383-D0ED-436E-BE00-ED040549F1D0}"/>
              </a:ext>
            </a:extLst>
          </p:cNvPr>
          <p:cNvSpPr/>
          <p:nvPr/>
        </p:nvSpPr>
        <p:spPr>
          <a:xfrm>
            <a:off x="4344343" y="970840"/>
            <a:ext cx="3514928" cy="289428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l-GR" sz="2100" b="1" dirty="0"/>
              <a:t>7. ΓΕΝΝΑΙΟΔΩΡΙΑ- ΑΥΤ0-ΑΠΟΡΡΟΦΗΣΗ (40-6</a:t>
            </a:r>
            <a:r>
              <a:rPr lang="en-US" sz="2100" b="1" dirty="0"/>
              <a:t>0 </a:t>
            </a:r>
            <a:r>
              <a:rPr lang="el-GR" sz="2100" b="1" dirty="0"/>
              <a:t>ετών)</a:t>
            </a:r>
          </a:p>
        </p:txBody>
      </p:sp>
      <p:sp>
        <p:nvSpPr>
          <p:cNvPr id="16" name="Ορθογώνιο: Στρογγύλεμα γωνιών 15">
            <a:extLst>
              <a:ext uri="{FF2B5EF4-FFF2-40B4-BE49-F238E27FC236}">
                <a16:creationId xmlns:a16="http://schemas.microsoft.com/office/drawing/2014/main" xmlns="" id="{CF64D53B-C00C-4271-88C4-FA81A409B8E9}"/>
              </a:ext>
            </a:extLst>
          </p:cNvPr>
          <p:cNvSpPr/>
          <p:nvPr/>
        </p:nvSpPr>
        <p:spPr>
          <a:xfrm>
            <a:off x="8479275" y="970840"/>
            <a:ext cx="3514928" cy="289428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l-GR" sz="2100" b="1" dirty="0"/>
              <a:t>8. ΟΛΟΚΛΗΡΩΣΗ- ΑΠΕΛΠΙΣΙΑ (60 ετών μέχρι το τέλος ζωής)</a:t>
            </a:r>
          </a:p>
          <a:p>
            <a:endParaRPr lang="en-US" sz="2100" dirty="0"/>
          </a:p>
        </p:txBody>
      </p:sp>
      <p:pic>
        <p:nvPicPr>
          <p:cNvPr id="6" name="Picture 5">
            <a:extLst>
              <a:ext uri="{FF2B5EF4-FFF2-40B4-BE49-F238E27FC236}">
                <a16:creationId xmlns:a16="http://schemas.microsoft.com/office/drawing/2014/main" xmlns="" id="{F5FE87BA-69C4-4117-9DF5-77712199AB6B}"/>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562743" y="4710700"/>
            <a:ext cx="3412713" cy="2147300"/>
          </a:xfrm>
          <a:prstGeom prst="rect">
            <a:avLst/>
          </a:prstGeom>
        </p:spPr>
      </p:pic>
    </p:spTree>
    <p:extLst>
      <p:ext uri="{BB962C8B-B14F-4D97-AF65-F5344CB8AC3E}">
        <p14:creationId xmlns="" xmlns:p14="http://schemas.microsoft.com/office/powerpoint/2010/main" val="1021377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409AF0-044D-4259-B276-B94F3FA3C9D3}"/>
              </a:ext>
            </a:extLst>
          </p:cNvPr>
          <p:cNvSpPr>
            <a:spLocks noGrp="1"/>
          </p:cNvSpPr>
          <p:nvPr>
            <p:ph type="title"/>
          </p:nvPr>
        </p:nvSpPr>
        <p:spPr>
          <a:xfrm>
            <a:off x="838200" y="365125"/>
            <a:ext cx="10515600" cy="1287829"/>
          </a:xfrm>
        </p:spPr>
        <p:txBody>
          <a:bodyPr>
            <a:normAutofit fontScale="90000"/>
          </a:bodyPr>
          <a:lstStyle/>
          <a:p>
            <a:pPr algn="ctr"/>
            <a:r>
              <a:rPr lang="el-GR" b="1" dirty="0">
                <a:solidFill>
                  <a:schemeClr val="accent1">
                    <a:lumMod val="50000"/>
                  </a:schemeClr>
                </a:solidFill>
              </a:rPr>
              <a:t>Συμβουλευτική διαδικασία κατά την </a:t>
            </a:r>
            <a:br>
              <a:rPr lang="el-GR" b="1" dirty="0">
                <a:solidFill>
                  <a:schemeClr val="accent1">
                    <a:lumMod val="50000"/>
                  </a:schemeClr>
                </a:solidFill>
              </a:rPr>
            </a:br>
            <a:r>
              <a:rPr lang="el-GR" b="1" dirty="0">
                <a:solidFill>
                  <a:schemeClr val="accent1">
                    <a:lumMod val="50000"/>
                  </a:schemeClr>
                </a:solidFill>
              </a:rPr>
              <a:t>Ψυχο-κοινωνική θεωρία</a:t>
            </a:r>
            <a:endParaRPr lang="en-GB" b="1" dirty="0">
              <a:solidFill>
                <a:schemeClr val="accent1">
                  <a:lumMod val="50000"/>
                </a:schemeClr>
              </a:solidFill>
            </a:endParaRPr>
          </a:p>
        </p:txBody>
      </p:sp>
      <p:sp>
        <p:nvSpPr>
          <p:cNvPr id="3" name="Content Placeholder 2">
            <a:extLst>
              <a:ext uri="{FF2B5EF4-FFF2-40B4-BE49-F238E27FC236}">
                <a16:creationId xmlns:a16="http://schemas.microsoft.com/office/drawing/2014/main" xmlns="" id="{42E04634-7EBB-4B22-9E0C-154B0A77A09A}"/>
              </a:ext>
            </a:extLst>
          </p:cNvPr>
          <p:cNvSpPr>
            <a:spLocks noGrp="1"/>
          </p:cNvSpPr>
          <p:nvPr>
            <p:ph idx="1"/>
          </p:nvPr>
        </p:nvSpPr>
        <p:spPr>
          <a:xfrm>
            <a:off x="838200" y="1851101"/>
            <a:ext cx="10515600" cy="4760714"/>
          </a:xfrm>
        </p:spPr>
        <p:txBody>
          <a:bodyPr>
            <a:normAutofit lnSpcReduction="10000"/>
          </a:bodyPr>
          <a:lstStyle/>
          <a:p>
            <a:endParaRPr lang="en-GB" dirty="0" smtClean="0"/>
          </a:p>
          <a:p>
            <a:r>
              <a:rPr lang="el-GR" dirty="0" smtClean="0"/>
              <a:t>Οι </a:t>
            </a:r>
            <a:r>
              <a:rPr lang="el-GR" dirty="0"/>
              <a:t>οπαδοί της θεωρίας του εγώ δίνουν έμφαση στην υγιή προσωπικότητα, την οποία επιδιώκουν να ενισχύσουν μέσα από τη συμβουλευτική, αλλάζοντας κάποια πρότυπα συμπεριφοράς που έμαθε το άτομο τα οποία περιορίζουν την ικανότητά του να ελέγχει την συμπεριφορά του.</a:t>
            </a:r>
            <a:endParaRPr lang="en-US" dirty="0"/>
          </a:p>
          <a:p>
            <a:r>
              <a:rPr lang="en-US" dirty="0" smtClean="0"/>
              <a:t>O </a:t>
            </a:r>
            <a:r>
              <a:rPr lang="en-US" dirty="0"/>
              <a:t>Erikson </a:t>
            </a:r>
            <a:r>
              <a:rPr lang="el-GR" dirty="0"/>
              <a:t>δεν ανέπτυξε δικές του τεχνικές. Χρησιμοποιούσε ορθόδοξες ψυχαναλυτικές μεθόδους, όπως την ανάλυση ονείρων, την τεχνική των ελεύθερων συνειρμών και τη ψυχολογική μεταβίβαση</a:t>
            </a:r>
          </a:p>
          <a:p>
            <a:r>
              <a:rPr lang="el-GR" dirty="0" smtClean="0"/>
              <a:t>Ιδιαίτερη </a:t>
            </a:r>
            <a:r>
              <a:rPr lang="el-GR" dirty="0"/>
              <a:t>σημασία έδωσε στη διαδικασία ανακάλυψης παιδικών ανησυχιών και στη διασύνδεση τους με την ενήλικη ζωή.</a:t>
            </a:r>
          </a:p>
          <a:p>
            <a:pPr>
              <a:buNone/>
            </a:pPr>
            <a:endParaRPr lang="el-GR" dirty="0"/>
          </a:p>
          <a:p>
            <a:endParaRPr lang="en-GB" dirty="0"/>
          </a:p>
        </p:txBody>
      </p:sp>
      <p:pic>
        <p:nvPicPr>
          <p:cNvPr id="4" name="Θέση περιεχομένου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62683" y="33058"/>
            <a:ext cx="1557558" cy="1951961"/>
          </a:xfrm>
          <a:prstGeom prst="rect">
            <a:avLst/>
          </a:prstGeom>
        </p:spPr>
      </p:pic>
    </p:spTree>
    <p:extLst>
      <p:ext uri="{BB962C8B-B14F-4D97-AF65-F5344CB8AC3E}">
        <p14:creationId xmlns="" xmlns:p14="http://schemas.microsoft.com/office/powerpoint/2010/main" val="2293695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E97963E-A6A2-48AE-8566-310693A306CE}"/>
              </a:ext>
            </a:extLst>
          </p:cNvPr>
          <p:cNvSpPr>
            <a:spLocks noGrp="1"/>
          </p:cNvSpPr>
          <p:nvPr>
            <p:ph type="title"/>
          </p:nvPr>
        </p:nvSpPr>
        <p:spPr/>
        <p:txBody>
          <a:bodyPr>
            <a:normAutofit/>
          </a:bodyPr>
          <a:lstStyle/>
          <a:p>
            <a:pPr algn="ctr"/>
            <a:r>
              <a:rPr lang="el-GR" dirty="0"/>
              <a:t>ΤΡΕΙΣ ΔΙΑΣΤΑΣΕΙΣ ΑΝΘΡΩΠΙΝΗΣ ΥΠΑΡΞΗΣ</a:t>
            </a:r>
            <a:endParaRPr lang="en-US" dirty="0"/>
          </a:p>
        </p:txBody>
      </p:sp>
      <p:sp>
        <p:nvSpPr>
          <p:cNvPr id="4" name="Οβάλ 3">
            <a:extLst>
              <a:ext uri="{FF2B5EF4-FFF2-40B4-BE49-F238E27FC236}">
                <a16:creationId xmlns:a16="http://schemas.microsoft.com/office/drawing/2014/main" xmlns="" id="{03A48903-323D-4367-A442-8FFC1857C1D1}"/>
              </a:ext>
            </a:extLst>
          </p:cNvPr>
          <p:cNvSpPr/>
          <p:nvPr/>
        </p:nvSpPr>
        <p:spPr>
          <a:xfrm>
            <a:off x="571500" y="1900238"/>
            <a:ext cx="3057525" cy="2643187"/>
          </a:xfrm>
          <a:prstGeom prst="ellipse">
            <a:avLst/>
          </a:prstGeom>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scene3d>
              <a:camera prst="orthographicFront"/>
              <a:lightRig rig="harsh" dir="t"/>
            </a:scene3d>
            <a:sp3d extrusionH="57150" prstMaterial="matte">
              <a:bevelT w="63500" h="12700" prst="angle"/>
              <a:contourClr>
                <a:schemeClr val="bg1">
                  <a:lumMod val="65000"/>
                </a:schemeClr>
              </a:contourClr>
            </a:sp3d>
          </a:bodyPr>
          <a:lstStyle/>
          <a:p>
            <a:pPr algn="ctr"/>
            <a:r>
              <a:rPr lang="el-GR" sz="3200" b="1" dirty="0">
                <a:ln/>
                <a:solidFill>
                  <a:schemeClr val="accent3"/>
                </a:solidFill>
              </a:rPr>
              <a:t>ΔΥΝΑΜΙΚΗ</a:t>
            </a:r>
            <a:endParaRPr lang="en-US" sz="3200" b="1" dirty="0">
              <a:ln/>
              <a:solidFill>
                <a:schemeClr val="accent3"/>
              </a:solidFill>
            </a:endParaRPr>
          </a:p>
        </p:txBody>
      </p:sp>
      <p:sp>
        <p:nvSpPr>
          <p:cNvPr id="5" name="Οβάλ 4">
            <a:extLst>
              <a:ext uri="{FF2B5EF4-FFF2-40B4-BE49-F238E27FC236}">
                <a16:creationId xmlns:a16="http://schemas.microsoft.com/office/drawing/2014/main" xmlns="" id="{36FCBD5B-22BC-45E1-A65D-842F2E07DBFF}"/>
              </a:ext>
            </a:extLst>
          </p:cNvPr>
          <p:cNvSpPr/>
          <p:nvPr/>
        </p:nvSpPr>
        <p:spPr>
          <a:xfrm>
            <a:off x="4424363" y="1900237"/>
            <a:ext cx="3057525" cy="2643187"/>
          </a:xfrm>
          <a:prstGeom prst="ellipse">
            <a:avLst/>
          </a:prstGeom>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scene3d>
              <a:camera prst="orthographicFront"/>
              <a:lightRig rig="harsh" dir="t"/>
            </a:scene3d>
            <a:sp3d extrusionH="57150" prstMaterial="matte">
              <a:bevelT w="63500" h="12700" prst="angle"/>
              <a:contourClr>
                <a:schemeClr val="bg1">
                  <a:lumMod val="65000"/>
                </a:schemeClr>
              </a:contourClr>
            </a:sp3d>
          </a:bodyPr>
          <a:lstStyle/>
          <a:p>
            <a:pPr algn="ctr"/>
            <a:r>
              <a:rPr lang="el-GR" sz="3200" b="1" dirty="0">
                <a:ln/>
                <a:solidFill>
                  <a:schemeClr val="accent3"/>
                </a:solidFill>
              </a:rPr>
              <a:t>ΔΟΜΙΚΗ</a:t>
            </a:r>
            <a:endParaRPr lang="en-US" sz="3200" b="1" dirty="0">
              <a:ln/>
              <a:solidFill>
                <a:schemeClr val="accent3"/>
              </a:solidFill>
            </a:endParaRPr>
          </a:p>
        </p:txBody>
      </p:sp>
      <p:sp>
        <p:nvSpPr>
          <p:cNvPr id="6" name="Οβάλ 5">
            <a:extLst>
              <a:ext uri="{FF2B5EF4-FFF2-40B4-BE49-F238E27FC236}">
                <a16:creationId xmlns:a16="http://schemas.microsoft.com/office/drawing/2014/main" xmlns="" id="{BD832367-EA4E-4916-99FD-0AFBB8F5FDCB}"/>
              </a:ext>
            </a:extLst>
          </p:cNvPr>
          <p:cNvSpPr/>
          <p:nvPr/>
        </p:nvSpPr>
        <p:spPr>
          <a:xfrm>
            <a:off x="8277226" y="1900236"/>
            <a:ext cx="3057525" cy="2643187"/>
          </a:xfrm>
          <a:prstGeom prst="ellipse">
            <a:avLst/>
          </a:prstGeom>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scene3d>
              <a:camera prst="orthographicFront"/>
              <a:lightRig rig="harsh" dir="t"/>
            </a:scene3d>
            <a:sp3d extrusionH="57150" prstMaterial="matte">
              <a:bevelT w="63500" h="12700" prst="angle"/>
              <a:contourClr>
                <a:schemeClr val="bg1">
                  <a:lumMod val="65000"/>
                </a:schemeClr>
              </a:contourClr>
            </a:sp3d>
          </a:bodyPr>
          <a:lstStyle/>
          <a:p>
            <a:pPr algn="ctr"/>
            <a:r>
              <a:rPr lang="el-GR" sz="3200" b="1" dirty="0">
                <a:ln/>
                <a:solidFill>
                  <a:schemeClr val="accent3"/>
                </a:solidFill>
              </a:rPr>
              <a:t>ΣΤΑΔΙΑΚΗ</a:t>
            </a:r>
            <a:endParaRPr lang="en-US" sz="3200" b="1" dirty="0">
              <a:ln/>
              <a:solidFill>
                <a:schemeClr val="accent3"/>
              </a:solidFill>
            </a:endParaRPr>
          </a:p>
        </p:txBody>
      </p:sp>
    </p:spTree>
    <p:extLst>
      <p:ext uri="{BB962C8B-B14F-4D97-AF65-F5344CB8AC3E}">
        <p14:creationId xmlns="" xmlns:p14="http://schemas.microsoft.com/office/powerpoint/2010/main" val="23437982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2800" y="365126"/>
            <a:ext cx="10541000" cy="999218"/>
          </a:xfrm>
        </p:spPr>
        <p:txBody>
          <a:bodyPr>
            <a:normAutofit fontScale="90000"/>
          </a:bodyPr>
          <a:lstStyle/>
          <a:p>
            <a:pPr algn="ctr"/>
            <a:r>
              <a:rPr lang="el-GR" b="1" dirty="0">
                <a:solidFill>
                  <a:schemeClr val="accent1">
                    <a:lumMod val="50000"/>
                  </a:schemeClr>
                </a:solidFill>
              </a:rPr>
              <a:t>Σημεία διαφοροποίησης</a:t>
            </a:r>
            <a:br>
              <a:rPr lang="el-GR" b="1" dirty="0">
                <a:solidFill>
                  <a:schemeClr val="accent1">
                    <a:lumMod val="50000"/>
                  </a:schemeClr>
                </a:solidFill>
              </a:rPr>
            </a:br>
            <a:r>
              <a:rPr lang="el-GR" b="1" dirty="0">
                <a:solidFill>
                  <a:schemeClr val="accent1">
                    <a:lumMod val="50000"/>
                  </a:schemeClr>
                </a:solidFill>
              </a:rPr>
              <a:t> του </a:t>
            </a:r>
            <a:r>
              <a:rPr lang="en-US" b="1" dirty="0">
                <a:solidFill>
                  <a:schemeClr val="accent1">
                    <a:lumMod val="50000"/>
                  </a:schemeClr>
                </a:solidFill>
              </a:rPr>
              <a:t>E</a:t>
            </a:r>
            <a:r>
              <a:rPr lang="el-GR" b="1" dirty="0" err="1">
                <a:solidFill>
                  <a:schemeClr val="accent1">
                    <a:lumMod val="50000"/>
                  </a:schemeClr>
                </a:solidFill>
              </a:rPr>
              <a:t>rikson</a:t>
            </a:r>
            <a:r>
              <a:rPr lang="el-GR" b="1" dirty="0">
                <a:solidFill>
                  <a:schemeClr val="accent1">
                    <a:lumMod val="50000"/>
                  </a:schemeClr>
                </a:solidFill>
              </a:rPr>
              <a:t> από τον </a:t>
            </a:r>
            <a:r>
              <a:rPr lang="en-US" b="1" dirty="0">
                <a:solidFill>
                  <a:schemeClr val="accent1">
                    <a:lumMod val="50000"/>
                  </a:schemeClr>
                </a:solidFill>
              </a:rPr>
              <a:t>F</a:t>
            </a:r>
            <a:r>
              <a:rPr lang="el-GR" b="1" dirty="0" err="1">
                <a:solidFill>
                  <a:schemeClr val="accent1">
                    <a:lumMod val="50000"/>
                  </a:schemeClr>
                </a:solidFill>
              </a:rPr>
              <a:t>reud</a:t>
            </a:r>
            <a:r>
              <a:rPr lang="el-GR" b="1" dirty="0">
                <a:solidFill>
                  <a:schemeClr val="accent1">
                    <a:lumMod val="50000"/>
                  </a:schemeClr>
                </a:solidFill>
              </a:rPr>
              <a:t> </a:t>
            </a:r>
          </a:p>
        </p:txBody>
      </p:sp>
      <p:sp>
        <p:nvSpPr>
          <p:cNvPr id="3" name="Θέση περιεχομένου 2"/>
          <p:cNvSpPr>
            <a:spLocks noGrp="1"/>
          </p:cNvSpPr>
          <p:nvPr>
            <p:ph idx="1"/>
          </p:nvPr>
        </p:nvSpPr>
        <p:spPr>
          <a:xfrm>
            <a:off x="239350" y="1370546"/>
            <a:ext cx="5664629" cy="5040560"/>
          </a:xfrm>
        </p:spPr>
        <p:txBody>
          <a:bodyPr>
            <a:normAutofit fontScale="92500" lnSpcReduction="10000"/>
          </a:bodyPr>
          <a:lstStyle/>
          <a:p>
            <a:pPr marL="0" indent="0" algn="ctr">
              <a:buNone/>
            </a:pPr>
            <a:r>
              <a:rPr lang="en-US" b="1" dirty="0">
                <a:solidFill>
                  <a:srgbClr val="820000"/>
                </a:solidFill>
              </a:rPr>
              <a:t>Freud</a:t>
            </a:r>
          </a:p>
          <a:p>
            <a:pPr marL="457200" indent="-457200">
              <a:buFont typeface="+mj-lt"/>
              <a:buAutoNum type="arabicPeriod"/>
            </a:pPr>
            <a:r>
              <a:rPr lang="el-GR" dirty="0"/>
              <a:t>Η προσωπικότητα διαμορφώνεται ολοκληρωτικά στα πέντε πρώτα χρόνια της ζωής</a:t>
            </a:r>
          </a:p>
          <a:p>
            <a:pPr marL="457200" indent="-457200">
              <a:buFont typeface="+mj-lt"/>
              <a:buAutoNum type="arabicPeriod"/>
            </a:pPr>
            <a:r>
              <a:rPr lang="el-GR" dirty="0"/>
              <a:t> Οι σεξουαλικές ορμές βρίσκονται στο επίκεντρο.</a:t>
            </a:r>
          </a:p>
          <a:p>
            <a:pPr marL="457200" indent="-457200">
              <a:buFont typeface="+mj-lt"/>
              <a:buAutoNum type="arabicPeriod"/>
            </a:pPr>
            <a:r>
              <a:rPr lang="el-GR" dirty="0"/>
              <a:t> Η ανθρώπινη φύση είναι «σκοτεινή».</a:t>
            </a:r>
          </a:p>
          <a:p>
            <a:pPr marL="457200" indent="-457200">
              <a:buFont typeface="+mj-lt"/>
              <a:buAutoNum type="arabicPeriod"/>
            </a:pPr>
            <a:r>
              <a:rPr lang="el-GR" dirty="0"/>
              <a:t>Οι συγκρούσεις που έχει να επιλύσει το άτομο σε κάθε φάση της ζωής του είναι σεξουαλικής φύσης.</a:t>
            </a:r>
          </a:p>
          <a:p>
            <a:pPr marL="457200" indent="-457200">
              <a:buFont typeface="+mj-lt"/>
              <a:buAutoNum type="arabicPeriod"/>
            </a:pPr>
            <a:r>
              <a:rPr lang="el-GR" dirty="0"/>
              <a:t>Το παιδί είναι παθητικό στην αναπτυξιακή του πορεία.</a:t>
            </a:r>
          </a:p>
          <a:p>
            <a:pPr marL="457200" indent="-457200">
              <a:buFont typeface="+mj-lt"/>
              <a:buAutoNum type="arabicPeriod"/>
            </a:pPr>
            <a:endParaRPr lang="el-GR" b="1" dirty="0">
              <a:solidFill>
                <a:srgbClr val="820000"/>
              </a:solidFill>
            </a:endParaRPr>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20</a:t>
            </a:fld>
            <a:endParaRPr lang="el-GR">
              <a:solidFill>
                <a:prstClr val="black"/>
              </a:solidFill>
            </a:endParaRPr>
          </a:p>
        </p:txBody>
      </p:sp>
      <p:sp>
        <p:nvSpPr>
          <p:cNvPr id="5" name="Θέση περιεχομένου 2"/>
          <p:cNvSpPr txBox="1">
            <a:spLocks/>
          </p:cNvSpPr>
          <p:nvPr/>
        </p:nvSpPr>
        <p:spPr>
          <a:xfrm>
            <a:off x="6109792" y="1370546"/>
            <a:ext cx="5486400" cy="504056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ts val="12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Font typeface="Courier New" panose="02070309020205020404" pitchFamily="49" charset="0"/>
              <a:buChar char="o"/>
              <a:defRPr sz="2200" kern="1200">
                <a:solidFill>
                  <a:schemeClr val="tx1"/>
                </a:solidFill>
                <a:latin typeface="+mn-lt"/>
                <a:ea typeface="+mn-ea"/>
                <a:cs typeface="+mn-cs"/>
              </a:defRPr>
            </a:lvl2pPr>
            <a:lvl3pPr marL="1143000" indent="-228600" algn="l" defTabSz="914400" rtl="0" eaLnBrk="1" latinLnBrk="0" hangingPunct="1">
              <a:spcBef>
                <a:spcPct val="20000"/>
              </a:spcBef>
              <a:buFont typeface="Wingdings" panose="05000000000000000000" pitchFamily="2" charset="2"/>
              <a:buChar char="§"/>
              <a:defRPr sz="2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Font typeface="Arial" pitchFamily="34" charset="0"/>
              <a:buNone/>
            </a:pPr>
            <a:r>
              <a:rPr lang="en-US" b="1" dirty="0">
                <a:solidFill>
                  <a:srgbClr val="820000"/>
                </a:solidFill>
              </a:rPr>
              <a:t>Erikson</a:t>
            </a:r>
          </a:p>
          <a:p>
            <a:pPr marL="457200" indent="-457200" fontAlgn="auto">
              <a:spcAft>
                <a:spcPts val="0"/>
              </a:spcAft>
              <a:buFont typeface="+mj-lt"/>
              <a:buAutoNum type="arabicPeriod"/>
            </a:pPr>
            <a:r>
              <a:rPr lang="el-GR" dirty="0">
                <a:solidFill>
                  <a:prstClr val="black"/>
                </a:solidFill>
              </a:rPr>
              <a:t>Η προσωπικότητα εξελίσσεται σε όλη τη διάρκεια της ζωής.</a:t>
            </a:r>
          </a:p>
          <a:p>
            <a:pPr marL="457200" indent="-457200" fontAlgn="auto">
              <a:spcAft>
                <a:spcPts val="0"/>
              </a:spcAft>
              <a:buFont typeface="+mj-lt"/>
              <a:buAutoNum type="arabicPeriod"/>
            </a:pPr>
            <a:r>
              <a:rPr lang="el-GR" dirty="0">
                <a:solidFill>
                  <a:prstClr val="black"/>
                </a:solidFill>
              </a:rPr>
              <a:t>Οι κοινωνικές αλληλεπιδράσεις βρίσκονται στο επίκεντρο.</a:t>
            </a:r>
          </a:p>
          <a:p>
            <a:pPr marL="457200" indent="-457200" fontAlgn="auto">
              <a:spcAft>
                <a:spcPts val="0"/>
              </a:spcAft>
              <a:buFont typeface="+mj-lt"/>
              <a:buAutoNum type="arabicPeriod"/>
            </a:pPr>
            <a:r>
              <a:rPr lang="el-GR" dirty="0">
                <a:solidFill>
                  <a:prstClr val="black"/>
                </a:solidFill>
              </a:rPr>
              <a:t>Δίνεται έμφαση στη θετική πλευρά της ανθρώπινης φύσης.</a:t>
            </a:r>
          </a:p>
          <a:p>
            <a:pPr marL="457200" indent="-457200" fontAlgn="auto">
              <a:spcAft>
                <a:spcPts val="0"/>
              </a:spcAft>
              <a:buFont typeface="+mj-lt"/>
              <a:buAutoNum type="arabicPeriod"/>
            </a:pPr>
            <a:r>
              <a:rPr lang="el-GR" dirty="0">
                <a:solidFill>
                  <a:prstClr val="black"/>
                </a:solidFill>
              </a:rPr>
              <a:t>Οι συγκρούσεις που έχει να επιλύσει το άτομο σε κάθε φάση της ζωής του είναι κοινωνικής φύσης.</a:t>
            </a:r>
          </a:p>
          <a:p>
            <a:pPr marL="457200" indent="-457200" fontAlgn="auto">
              <a:spcAft>
                <a:spcPts val="0"/>
              </a:spcAft>
              <a:buFont typeface="+mj-lt"/>
              <a:buAutoNum type="arabicPeriod"/>
            </a:pPr>
            <a:r>
              <a:rPr lang="el-GR" dirty="0">
                <a:solidFill>
                  <a:prstClr val="black"/>
                </a:solidFill>
              </a:rPr>
              <a:t>Το παιδί είναι ενεργητικό στην αναπτυξιακή του πορεία.</a:t>
            </a:r>
          </a:p>
          <a:p>
            <a:pPr marL="457200" indent="-457200" fontAlgn="auto">
              <a:spcAft>
                <a:spcPts val="0"/>
              </a:spcAft>
              <a:buFont typeface="+mj-lt"/>
              <a:buAutoNum type="arabicPeriod"/>
            </a:pPr>
            <a:endParaRPr lang="el-GR" b="1" dirty="0">
              <a:solidFill>
                <a:srgbClr val="820000"/>
              </a:solidFill>
            </a:endParaRPr>
          </a:p>
        </p:txBody>
      </p:sp>
    </p:spTree>
    <p:extLst>
      <p:ext uri="{BB962C8B-B14F-4D97-AF65-F5344CB8AC3E}">
        <p14:creationId xmlns="" xmlns:p14="http://schemas.microsoft.com/office/powerpoint/2010/main" val="1029558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16C7943-B31F-4312-AA40-4C24E0110C24}"/>
              </a:ext>
            </a:extLst>
          </p:cNvPr>
          <p:cNvSpPr>
            <a:spLocks noGrp="1"/>
          </p:cNvSpPr>
          <p:nvPr>
            <p:ph type="title"/>
          </p:nvPr>
        </p:nvSpPr>
        <p:spPr>
          <a:xfrm>
            <a:off x="4271553" y="260622"/>
            <a:ext cx="6688184" cy="2456452"/>
          </a:xfrm>
        </p:spPr>
        <p:txBody>
          <a:bodyPr/>
          <a:lstStyle/>
          <a:p>
            <a:pPr algn="ctr"/>
            <a:r>
              <a:rPr lang="el-GR" b="1" dirty="0">
                <a:solidFill>
                  <a:schemeClr val="accent1">
                    <a:lumMod val="50000"/>
                  </a:schemeClr>
                </a:solidFill>
              </a:rPr>
              <a:t>Ατομική </a:t>
            </a:r>
            <a:r>
              <a:rPr lang="el-GR" b="1" dirty="0" smtClean="0">
                <a:solidFill>
                  <a:schemeClr val="accent1">
                    <a:lumMod val="50000"/>
                  </a:schemeClr>
                </a:solidFill>
              </a:rPr>
              <a:t>Ψυχολογία</a:t>
            </a:r>
            <a:r>
              <a:rPr lang="en-GB" b="1" dirty="0" smtClean="0">
                <a:solidFill>
                  <a:schemeClr val="accent1">
                    <a:lumMod val="50000"/>
                  </a:schemeClr>
                </a:solidFill>
              </a:rPr>
              <a:t/>
            </a:r>
            <a:br>
              <a:rPr lang="en-GB" b="1" dirty="0" smtClean="0">
                <a:solidFill>
                  <a:schemeClr val="accent1">
                    <a:lumMod val="50000"/>
                  </a:schemeClr>
                </a:solidFill>
              </a:rPr>
            </a:br>
            <a:r>
              <a:rPr lang="en-GB" b="1" dirty="0" smtClean="0">
                <a:solidFill>
                  <a:schemeClr val="accent1">
                    <a:lumMod val="50000"/>
                  </a:schemeClr>
                </a:solidFill>
              </a:rPr>
              <a:t>Alfred Adler</a:t>
            </a:r>
            <a:endParaRPr lang="el-GR" b="1" dirty="0">
              <a:solidFill>
                <a:schemeClr val="accent1">
                  <a:lumMod val="50000"/>
                </a:schemeClr>
              </a:solidFill>
            </a:endParaRPr>
          </a:p>
        </p:txBody>
      </p:sp>
      <p:sp>
        <p:nvSpPr>
          <p:cNvPr id="3" name="Θέση περιεχομένου 2">
            <a:extLst>
              <a:ext uri="{FF2B5EF4-FFF2-40B4-BE49-F238E27FC236}">
                <a16:creationId xmlns:a16="http://schemas.microsoft.com/office/drawing/2014/main" xmlns="" id="{7BDB67D3-99A2-4111-A616-7D060D9C06FC}"/>
              </a:ext>
            </a:extLst>
          </p:cNvPr>
          <p:cNvSpPr>
            <a:spLocks noGrp="1"/>
          </p:cNvSpPr>
          <p:nvPr>
            <p:ph idx="1"/>
          </p:nvPr>
        </p:nvSpPr>
        <p:spPr>
          <a:xfrm>
            <a:off x="4456611" y="2975156"/>
            <a:ext cx="5209903" cy="2968444"/>
          </a:xfrm>
        </p:spPr>
        <p:txBody>
          <a:bodyPr/>
          <a:lstStyle/>
          <a:p>
            <a:r>
              <a:rPr lang="el-GR" dirty="0" smtClean="0">
                <a:solidFill>
                  <a:srgbClr val="FF5050"/>
                </a:solidFill>
              </a:rPr>
              <a:t>Τρόπος </a:t>
            </a:r>
            <a:r>
              <a:rPr lang="el-GR" dirty="0">
                <a:solidFill>
                  <a:srgbClr val="FF5050"/>
                </a:solidFill>
              </a:rPr>
              <a:t>Ζωής, </a:t>
            </a:r>
            <a:endParaRPr lang="en-GB" dirty="0" smtClean="0">
              <a:solidFill>
                <a:srgbClr val="FF5050"/>
              </a:solidFill>
            </a:endParaRPr>
          </a:p>
          <a:p>
            <a:r>
              <a:rPr lang="el-GR" dirty="0" smtClean="0">
                <a:solidFill>
                  <a:srgbClr val="FF5050"/>
                </a:solidFill>
              </a:rPr>
              <a:t>Αίσθημα </a:t>
            </a:r>
            <a:r>
              <a:rPr lang="el-GR" dirty="0">
                <a:solidFill>
                  <a:srgbClr val="FF5050"/>
                </a:solidFill>
              </a:rPr>
              <a:t>Κατωτερότητας, </a:t>
            </a:r>
            <a:endParaRPr lang="en-GB" dirty="0" smtClean="0">
              <a:solidFill>
                <a:srgbClr val="FF5050"/>
              </a:solidFill>
            </a:endParaRPr>
          </a:p>
          <a:p>
            <a:r>
              <a:rPr lang="el-GR" dirty="0" smtClean="0">
                <a:solidFill>
                  <a:srgbClr val="FF5050"/>
                </a:solidFill>
              </a:rPr>
              <a:t>Οικογενειακή </a:t>
            </a:r>
            <a:r>
              <a:rPr lang="el-GR" dirty="0">
                <a:solidFill>
                  <a:srgbClr val="FF5050"/>
                </a:solidFill>
              </a:rPr>
              <a:t>Ατμόσφαιρα, </a:t>
            </a:r>
            <a:endParaRPr lang="en-GB" dirty="0" smtClean="0">
              <a:solidFill>
                <a:srgbClr val="FF5050"/>
              </a:solidFill>
            </a:endParaRPr>
          </a:p>
          <a:p>
            <a:r>
              <a:rPr lang="el-GR" dirty="0" smtClean="0">
                <a:solidFill>
                  <a:srgbClr val="FF5050"/>
                </a:solidFill>
              </a:rPr>
              <a:t>Σειρά </a:t>
            </a:r>
            <a:r>
              <a:rPr lang="el-GR" dirty="0">
                <a:solidFill>
                  <a:srgbClr val="FF5050"/>
                </a:solidFill>
              </a:rPr>
              <a:t>Γέννησης και </a:t>
            </a:r>
            <a:endParaRPr lang="en-GB" dirty="0" smtClean="0">
              <a:solidFill>
                <a:srgbClr val="FF5050"/>
              </a:solidFill>
            </a:endParaRPr>
          </a:p>
          <a:p>
            <a:r>
              <a:rPr lang="el-GR" dirty="0" smtClean="0">
                <a:solidFill>
                  <a:srgbClr val="FF5050"/>
                </a:solidFill>
              </a:rPr>
              <a:t>Κοινωνικό </a:t>
            </a:r>
            <a:r>
              <a:rPr lang="el-GR" dirty="0">
                <a:solidFill>
                  <a:srgbClr val="FF5050"/>
                </a:solidFill>
              </a:rPr>
              <a:t>Ενδιαφέρον  </a:t>
            </a:r>
          </a:p>
        </p:txBody>
      </p:sp>
      <p:pic>
        <p:nvPicPr>
          <p:cNvPr id="4" name="Εικόνα 10">
            <a:extLst>
              <a:ext uri="{FF2B5EF4-FFF2-40B4-BE49-F238E27FC236}">
                <a16:creationId xmlns:a16="http://schemas.microsoft.com/office/drawing/2014/main" xmlns="" id="{3974BB9D-A8CA-4533-A110-6DAD6C64A18C}"/>
              </a:ext>
            </a:extLst>
          </p:cNvPr>
          <p:cNvPicPr>
            <a:picLocks noChangeAspect="1"/>
          </p:cNvPicPr>
          <p:nvPr/>
        </p:nvPicPr>
        <p:blipFill>
          <a:blip r:embed="rId2" cstate="print"/>
          <a:stretch>
            <a:fillRect/>
          </a:stretch>
        </p:blipFill>
        <p:spPr>
          <a:xfrm>
            <a:off x="720633" y="1030764"/>
            <a:ext cx="2662512" cy="2149792"/>
          </a:xfrm>
          <a:prstGeom prst="rect">
            <a:avLst/>
          </a:prstGeom>
        </p:spPr>
      </p:pic>
    </p:spTree>
    <p:extLst>
      <p:ext uri="{BB962C8B-B14F-4D97-AF65-F5344CB8AC3E}">
        <p14:creationId xmlns="" xmlns:p14="http://schemas.microsoft.com/office/powerpoint/2010/main" val="3553792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0827650-9FE2-495A-9E6B-9B3892534D5A}"/>
              </a:ext>
            </a:extLst>
          </p:cNvPr>
          <p:cNvSpPr>
            <a:spLocks noGrp="1"/>
          </p:cNvSpPr>
          <p:nvPr>
            <p:ph type="title"/>
          </p:nvPr>
        </p:nvSpPr>
        <p:spPr/>
        <p:txBody>
          <a:bodyPr/>
          <a:lstStyle/>
          <a:p>
            <a:pPr algn="ctr"/>
            <a:r>
              <a:rPr lang="el-GR" b="1" dirty="0">
                <a:solidFill>
                  <a:schemeClr val="accent1">
                    <a:lumMod val="50000"/>
                  </a:schemeClr>
                </a:solidFill>
              </a:rPr>
              <a:t>Τρόπος Ζωής</a:t>
            </a:r>
          </a:p>
        </p:txBody>
      </p:sp>
      <p:sp>
        <p:nvSpPr>
          <p:cNvPr id="3" name="Θέση περιεχομένου 2">
            <a:extLst>
              <a:ext uri="{FF2B5EF4-FFF2-40B4-BE49-F238E27FC236}">
                <a16:creationId xmlns:a16="http://schemas.microsoft.com/office/drawing/2014/main" xmlns="" id="{2370EF99-77E5-4938-8AB3-8F6D9735EA62}"/>
              </a:ext>
            </a:extLst>
          </p:cNvPr>
          <p:cNvSpPr>
            <a:spLocks noGrp="1"/>
          </p:cNvSpPr>
          <p:nvPr>
            <p:ph idx="1"/>
          </p:nvPr>
        </p:nvSpPr>
        <p:spPr>
          <a:xfrm>
            <a:off x="838200" y="1524000"/>
            <a:ext cx="10515600" cy="4731026"/>
          </a:xfrm>
        </p:spPr>
        <p:txBody>
          <a:bodyPr>
            <a:normAutofit fontScale="85000" lnSpcReduction="20000"/>
          </a:bodyPr>
          <a:lstStyle/>
          <a:p>
            <a:r>
              <a:rPr lang="el-GR" dirty="0"/>
              <a:t>Κατά τα </a:t>
            </a:r>
            <a:r>
              <a:rPr lang="el-GR" dirty="0">
                <a:solidFill>
                  <a:srgbClr val="FF0000"/>
                </a:solidFill>
              </a:rPr>
              <a:t>πρώτα 5 έτη ζωής </a:t>
            </a:r>
            <a:r>
              <a:rPr lang="el-GR" dirty="0"/>
              <a:t>το άτομο διαμορφώνει τη προσωπική του ανάπτυξη που προσδιορίζεται από το τρόπο ζωής του.  </a:t>
            </a:r>
          </a:p>
          <a:p>
            <a:r>
              <a:rPr lang="el-GR" dirty="0"/>
              <a:t>Λαμβάνονται υπόψη οι κληρονομικές προδιαθέσεις και οι νέες του εμπειρίες ερμηνεύονται από το ίδιο άτομο μέσα από το προσωπικό του πλαίσιο- υποκειμενική αντίληψη των δεδομένων ζωής.</a:t>
            </a:r>
          </a:p>
          <a:p>
            <a:r>
              <a:rPr lang="el-GR" dirty="0"/>
              <a:t> Άτομα τα οποία μεγαλώνουν στο ίδιο περιβάλλον έχουν τη δυνατότητα να αναπτύξουν δικό τους τρόπο ζωής και διαφέρουν στα κοινωνικά τους χαρακτηριστικά.</a:t>
            </a:r>
          </a:p>
          <a:p>
            <a:r>
              <a:rPr lang="el-GR" dirty="0"/>
              <a:t>Τρόπος ζωής= </a:t>
            </a:r>
            <a:r>
              <a:rPr lang="el-GR" dirty="0">
                <a:solidFill>
                  <a:srgbClr val="FF0000"/>
                </a:solidFill>
              </a:rPr>
              <a:t>Δέντρο</a:t>
            </a:r>
            <a:r>
              <a:rPr lang="el-GR" dirty="0"/>
              <a:t>-ρίζες, κορμό και φύλλα.</a:t>
            </a:r>
          </a:p>
          <a:p>
            <a:pPr marL="0" indent="0">
              <a:buNone/>
            </a:pPr>
            <a:r>
              <a:rPr lang="el-GR" dirty="0">
                <a:solidFill>
                  <a:srgbClr val="FF0000"/>
                </a:solidFill>
              </a:rPr>
              <a:t>Ρίζες:</a:t>
            </a:r>
            <a:r>
              <a:rPr lang="el-GR" dirty="0"/>
              <a:t> επιδράσεις που δέχεται από το κοινωνικό περιβάλλον και κληρονομικής προέλευσης</a:t>
            </a:r>
          </a:p>
          <a:p>
            <a:pPr marL="0" indent="0">
              <a:buNone/>
            </a:pPr>
            <a:r>
              <a:rPr lang="el-GR" dirty="0">
                <a:solidFill>
                  <a:srgbClr val="FF0000"/>
                </a:solidFill>
              </a:rPr>
              <a:t>Κορμός: </a:t>
            </a:r>
            <a:r>
              <a:rPr lang="el-GR" dirty="0"/>
              <a:t>ο τρόπος με τον οποίο ερμηνεύει γεγονότα της ζωής</a:t>
            </a:r>
          </a:p>
          <a:p>
            <a:pPr marL="0" indent="0">
              <a:buNone/>
            </a:pPr>
            <a:r>
              <a:rPr lang="el-GR" dirty="0">
                <a:solidFill>
                  <a:srgbClr val="FF0000"/>
                </a:solidFill>
              </a:rPr>
              <a:t>Φύλλα: </a:t>
            </a:r>
            <a:r>
              <a:rPr lang="el-GR" dirty="0"/>
              <a:t>τα τρία καθήκοντα της ζωής-φιλικές σχέσεις, χρήσιμη εργασία και ερωτικές σχέσεις </a:t>
            </a:r>
          </a:p>
        </p:txBody>
      </p:sp>
    </p:spTree>
    <p:extLst>
      <p:ext uri="{BB962C8B-B14F-4D97-AF65-F5344CB8AC3E}">
        <p14:creationId xmlns="" xmlns:p14="http://schemas.microsoft.com/office/powerpoint/2010/main" val="19618249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A8A7B21-A252-4EEF-AF5B-ACE562A21818}"/>
              </a:ext>
            </a:extLst>
          </p:cNvPr>
          <p:cNvSpPr>
            <a:spLocks noGrp="1"/>
          </p:cNvSpPr>
          <p:nvPr>
            <p:ph type="title"/>
          </p:nvPr>
        </p:nvSpPr>
        <p:spPr/>
        <p:txBody>
          <a:bodyPr/>
          <a:lstStyle/>
          <a:p>
            <a:pPr algn="ctr"/>
            <a:r>
              <a:rPr lang="el-GR" b="1" dirty="0">
                <a:solidFill>
                  <a:schemeClr val="accent1">
                    <a:lumMod val="50000"/>
                  </a:schemeClr>
                </a:solidFill>
              </a:rPr>
              <a:t>Αίσθημα Κατωτερότητας </a:t>
            </a:r>
          </a:p>
        </p:txBody>
      </p:sp>
      <p:sp>
        <p:nvSpPr>
          <p:cNvPr id="3" name="Θέση περιεχομένου 2">
            <a:extLst>
              <a:ext uri="{FF2B5EF4-FFF2-40B4-BE49-F238E27FC236}">
                <a16:creationId xmlns:a16="http://schemas.microsoft.com/office/drawing/2014/main" xmlns="" id="{CAFE77A8-F990-4A52-83E2-2C479E77FD70}"/>
              </a:ext>
            </a:extLst>
          </p:cNvPr>
          <p:cNvSpPr>
            <a:spLocks noGrp="1"/>
          </p:cNvSpPr>
          <p:nvPr>
            <p:ph idx="1"/>
          </p:nvPr>
        </p:nvSpPr>
        <p:spPr/>
        <p:txBody>
          <a:bodyPr/>
          <a:lstStyle/>
          <a:p>
            <a:r>
              <a:rPr lang="el-GR" dirty="0">
                <a:solidFill>
                  <a:schemeClr val="accent2">
                    <a:lumMod val="75000"/>
                  </a:schemeClr>
                </a:solidFill>
              </a:rPr>
              <a:t>Έμφυτο</a:t>
            </a:r>
            <a:r>
              <a:rPr lang="el-GR" dirty="0"/>
              <a:t> χαρακτηριστικό από όλα τα παιδιά.</a:t>
            </a:r>
          </a:p>
          <a:p>
            <a:r>
              <a:rPr lang="el-GR" dirty="0"/>
              <a:t>Αναπτύσσεται λόγω σωματικής δυσμορφίας, δυσμενούς σειρά γέννησης, ο τρόπος αντιμετώπισης των αποτυχιών από τους γονείς.</a:t>
            </a:r>
          </a:p>
          <a:p>
            <a:r>
              <a:rPr lang="el-GR" dirty="0">
                <a:solidFill>
                  <a:schemeClr val="accent2">
                    <a:lumMod val="75000"/>
                  </a:schemeClr>
                </a:solidFill>
              </a:rPr>
              <a:t>Θετικό αίσθημα, </a:t>
            </a:r>
            <a:r>
              <a:rPr lang="el-GR" dirty="0"/>
              <a:t>όταν σπρώχνει το άτομο να αναπληρώσει την μειονεξία.</a:t>
            </a:r>
          </a:p>
          <a:p>
            <a:r>
              <a:rPr lang="el-GR" dirty="0">
                <a:solidFill>
                  <a:schemeClr val="accent2">
                    <a:lumMod val="75000"/>
                  </a:schemeClr>
                </a:solidFill>
              </a:rPr>
              <a:t>Αρνητικό αίσθημα,</a:t>
            </a:r>
            <a:r>
              <a:rPr lang="el-GR" dirty="0"/>
              <a:t> όταν οδηγήσει το άτομο στην απραξία.</a:t>
            </a:r>
          </a:p>
          <a:p>
            <a:r>
              <a:rPr lang="el-GR" dirty="0"/>
              <a:t>Ρυθμίζει ολόκληρη τη μελλοντική πορεία.</a:t>
            </a:r>
          </a:p>
        </p:txBody>
      </p:sp>
    </p:spTree>
    <p:extLst>
      <p:ext uri="{BB962C8B-B14F-4D97-AF65-F5344CB8AC3E}">
        <p14:creationId xmlns="" xmlns:p14="http://schemas.microsoft.com/office/powerpoint/2010/main" val="14902185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7FC2B56-074E-4F87-A633-4EC82A7BE565}"/>
              </a:ext>
            </a:extLst>
          </p:cNvPr>
          <p:cNvSpPr>
            <a:spLocks noGrp="1"/>
          </p:cNvSpPr>
          <p:nvPr>
            <p:ph type="title"/>
          </p:nvPr>
        </p:nvSpPr>
        <p:spPr/>
        <p:txBody>
          <a:bodyPr/>
          <a:lstStyle/>
          <a:p>
            <a:pPr algn="ctr"/>
            <a:r>
              <a:rPr lang="el-GR" b="1" dirty="0">
                <a:solidFill>
                  <a:schemeClr val="accent1">
                    <a:lumMod val="50000"/>
                  </a:schemeClr>
                </a:solidFill>
              </a:rPr>
              <a:t>Οικογενειακή Ατμόσφαιρα</a:t>
            </a:r>
          </a:p>
        </p:txBody>
      </p:sp>
      <p:sp>
        <p:nvSpPr>
          <p:cNvPr id="3" name="Θέση περιεχομένου 2">
            <a:extLst>
              <a:ext uri="{FF2B5EF4-FFF2-40B4-BE49-F238E27FC236}">
                <a16:creationId xmlns:a16="http://schemas.microsoft.com/office/drawing/2014/main" xmlns="" id="{BBAB9084-3862-4815-B7BC-39DA7A56EA4A}"/>
              </a:ext>
            </a:extLst>
          </p:cNvPr>
          <p:cNvSpPr>
            <a:spLocks noGrp="1"/>
          </p:cNvSpPr>
          <p:nvPr>
            <p:ph idx="1"/>
          </p:nvPr>
        </p:nvSpPr>
        <p:spPr/>
        <p:txBody>
          <a:bodyPr/>
          <a:lstStyle/>
          <a:p>
            <a:r>
              <a:rPr lang="el-GR" dirty="0"/>
              <a:t>Η ανάπτυξη του τρόπου ζωής των παιδιών ορίζεται από τη </a:t>
            </a:r>
            <a:r>
              <a:rPr lang="el-GR" dirty="0">
                <a:solidFill>
                  <a:schemeClr val="accent1">
                    <a:lumMod val="50000"/>
                  </a:schemeClr>
                </a:solidFill>
              </a:rPr>
              <a:t>σχέση των γονέων στο σπίτι.</a:t>
            </a:r>
          </a:p>
          <a:p>
            <a:r>
              <a:rPr lang="el-GR" dirty="0"/>
              <a:t>Τέσσερις τύπους: </a:t>
            </a:r>
            <a:r>
              <a:rPr lang="el-GR" dirty="0">
                <a:solidFill>
                  <a:schemeClr val="accent1">
                    <a:lumMod val="50000"/>
                  </a:schemeClr>
                </a:solidFill>
              </a:rPr>
              <a:t>Δημοκρατική, Αυταρχική, Ανταγωνιστική και Υπερπροστατευτική. </a:t>
            </a:r>
          </a:p>
          <a:p>
            <a:r>
              <a:rPr lang="el-GR" dirty="0"/>
              <a:t>Όλα πέρα από τη </a:t>
            </a:r>
            <a:r>
              <a:rPr lang="el-GR" dirty="0">
                <a:solidFill>
                  <a:schemeClr val="accent1">
                    <a:lumMod val="50000"/>
                  </a:schemeClr>
                </a:solidFill>
              </a:rPr>
              <a:t>Δημοκρατική, </a:t>
            </a:r>
            <a:r>
              <a:rPr lang="el-GR" dirty="0"/>
              <a:t>δημιουργούν προβλήματα στην μελλοντική πορεία των παιδιών, χωρίς αυτό να είναι </a:t>
            </a:r>
            <a:r>
              <a:rPr lang="el-GR" dirty="0">
                <a:solidFill>
                  <a:schemeClr val="accent1">
                    <a:lumMod val="50000"/>
                  </a:schemeClr>
                </a:solidFill>
              </a:rPr>
              <a:t>καθολικό για όλα τα παιδιά. </a:t>
            </a:r>
          </a:p>
        </p:txBody>
      </p:sp>
    </p:spTree>
    <p:extLst>
      <p:ext uri="{BB962C8B-B14F-4D97-AF65-F5344CB8AC3E}">
        <p14:creationId xmlns="" xmlns:p14="http://schemas.microsoft.com/office/powerpoint/2010/main" val="3239043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2791A2A-523D-4842-B02A-759C69D94E31}"/>
              </a:ext>
            </a:extLst>
          </p:cNvPr>
          <p:cNvSpPr>
            <a:spLocks noGrp="1"/>
          </p:cNvSpPr>
          <p:nvPr>
            <p:ph type="title"/>
          </p:nvPr>
        </p:nvSpPr>
        <p:spPr/>
        <p:txBody>
          <a:bodyPr>
            <a:normAutofit/>
          </a:bodyPr>
          <a:lstStyle/>
          <a:p>
            <a:pPr algn="ctr"/>
            <a:r>
              <a:rPr lang="el-GR" b="1" dirty="0">
                <a:solidFill>
                  <a:schemeClr val="accent1">
                    <a:lumMod val="50000"/>
                  </a:schemeClr>
                </a:solidFill>
                <a:latin typeface="Calibri Light" panose="020F0302020204030204" pitchFamily="34" charset="0"/>
                <a:ea typeface="+mn-ea"/>
                <a:cs typeface="Calibri Light" panose="020F0302020204030204" pitchFamily="34" charset="0"/>
              </a:rPr>
              <a:t>Σειρά Γέννησης </a:t>
            </a:r>
          </a:p>
        </p:txBody>
      </p:sp>
      <p:graphicFrame>
        <p:nvGraphicFramePr>
          <p:cNvPr id="4" name="Θέση περιεχομένου 3">
            <a:extLst>
              <a:ext uri="{FF2B5EF4-FFF2-40B4-BE49-F238E27FC236}">
                <a16:creationId xmlns:a16="http://schemas.microsoft.com/office/drawing/2014/main" xmlns="" id="{7ED4DD00-9484-4909-8E2B-C83F1E352620}"/>
              </a:ext>
            </a:extLst>
          </p:cNvPr>
          <p:cNvGraphicFramePr>
            <a:graphicFrameLocks noGrp="1"/>
          </p:cNvGraphicFramePr>
          <p:nvPr>
            <p:ph idx="1"/>
            <p:extLst>
              <p:ext uri="{D42A27DB-BD31-4B8C-83A1-F6EECF244321}">
                <p14:modId xmlns="" xmlns:p14="http://schemas.microsoft.com/office/powerpoint/2010/main" val="1927919986"/>
              </p:ext>
            </p:extLst>
          </p:nvPr>
        </p:nvGraphicFramePr>
        <p:xfrm>
          <a:off x="838200" y="1690688"/>
          <a:ext cx="10515600" cy="4617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7281191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A126D87-5A9F-44B8-8A25-CC3941591FCF}"/>
              </a:ext>
            </a:extLst>
          </p:cNvPr>
          <p:cNvSpPr>
            <a:spLocks noGrp="1"/>
          </p:cNvSpPr>
          <p:nvPr>
            <p:ph type="title"/>
          </p:nvPr>
        </p:nvSpPr>
        <p:spPr/>
        <p:txBody>
          <a:bodyPr/>
          <a:lstStyle/>
          <a:p>
            <a:pPr algn="ctr"/>
            <a:r>
              <a:rPr lang="el-GR" b="1" dirty="0">
                <a:solidFill>
                  <a:schemeClr val="accent1">
                    <a:lumMod val="50000"/>
                  </a:schemeClr>
                </a:solidFill>
              </a:rPr>
              <a:t>Κοινωνικό Ενδιαφέρον </a:t>
            </a:r>
          </a:p>
        </p:txBody>
      </p:sp>
      <p:sp>
        <p:nvSpPr>
          <p:cNvPr id="3" name="Θέση περιεχομένου 2">
            <a:extLst>
              <a:ext uri="{FF2B5EF4-FFF2-40B4-BE49-F238E27FC236}">
                <a16:creationId xmlns:a16="http://schemas.microsoft.com/office/drawing/2014/main" xmlns="" id="{BDD88C3A-9C64-401E-833D-0E3AE8834ADE}"/>
              </a:ext>
            </a:extLst>
          </p:cNvPr>
          <p:cNvSpPr>
            <a:spLocks noGrp="1"/>
          </p:cNvSpPr>
          <p:nvPr>
            <p:ph idx="1"/>
          </p:nvPr>
        </p:nvSpPr>
        <p:spPr>
          <a:xfrm>
            <a:off x="838200" y="1351722"/>
            <a:ext cx="10515600" cy="5353877"/>
          </a:xfrm>
        </p:spPr>
        <p:txBody>
          <a:bodyPr/>
          <a:lstStyle/>
          <a:p>
            <a:r>
              <a:rPr lang="el-GR" dirty="0">
                <a:solidFill>
                  <a:srgbClr val="7030A0"/>
                </a:solidFill>
              </a:rPr>
              <a:t>Έμφυτο χαρακτηριστικό </a:t>
            </a:r>
            <a:r>
              <a:rPr lang="el-GR" dirty="0"/>
              <a:t>για συνεργασία με άλλους και αίσθημα του ανήκειν.</a:t>
            </a:r>
          </a:p>
          <a:p>
            <a:r>
              <a:rPr lang="el-GR" dirty="0"/>
              <a:t>Εκδηλώνεται με τρία καθήκοντα ζωής: </a:t>
            </a:r>
            <a:r>
              <a:rPr lang="el-GR" dirty="0">
                <a:solidFill>
                  <a:srgbClr val="7030A0"/>
                </a:solidFill>
              </a:rPr>
              <a:t>εργασία, αγάπη και φιλία.</a:t>
            </a:r>
          </a:p>
          <a:p>
            <a:r>
              <a:rPr lang="el-GR" dirty="0">
                <a:solidFill>
                  <a:srgbClr val="7030A0"/>
                </a:solidFill>
              </a:rPr>
              <a:t>Σημάδι νευρωτισμού, </a:t>
            </a:r>
            <a:r>
              <a:rPr lang="el-GR" dirty="0"/>
              <a:t>όταν το άτομο αδυνατεί να εκφράσει κοινωνικό ενδιαφέρον στα τρία καθήκοντα ζωής. </a:t>
            </a:r>
          </a:p>
          <a:p>
            <a:r>
              <a:rPr lang="el-GR" dirty="0"/>
              <a:t>Τέσσερις τύποι: </a:t>
            </a:r>
          </a:p>
          <a:p>
            <a:pPr marL="0" indent="0">
              <a:buNone/>
            </a:pPr>
            <a:r>
              <a:rPr lang="el-GR" dirty="0">
                <a:solidFill>
                  <a:srgbClr val="7030A0"/>
                </a:solidFill>
              </a:rPr>
              <a:t>Κοινωνικά χρήσιμο-</a:t>
            </a:r>
            <a:r>
              <a:rPr lang="el-GR" dirty="0"/>
              <a:t>υγιής κατάσταση</a:t>
            </a:r>
          </a:p>
          <a:p>
            <a:pPr marL="0" indent="0">
              <a:buNone/>
            </a:pPr>
            <a:r>
              <a:rPr lang="el-GR" dirty="0">
                <a:solidFill>
                  <a:srgbClr val="7030A0"/>
                </a:solidFill>
              </a:rPr>
              <a:t>Κυρίαρχος τύπος- </a:t>
            </a:r>
            <a:r>
              <a:rPr lang="el-GR" dirty="0"/>
              <a:t>επιβάλλεται στους άλλους</a:t>
            </a:r>
          </a:p>
          <a:p>
            <a:pPr marL="0" indent="0">
              <a:buNone/>
            </a:pPr>
            <a:r>
              <a:rPr lang="el-GR" dirty="0">
                <a:solidFill>
                  <a:srgbClr val="7030A0"/>
                </a:solidFill>
              </a:rPr>
              <a:t>Υποταγμένο τύπο-</a:t>
            </a:r>
            <a:r>
              <a:rPr lang="el-GR" dirty="0"/>
              <a:t>εξαρτάται από τους άλλους</a:t>
            </a:r>
          </a:p>
          <a:p>
            <a:pPr marL="0" indent="0">
              <a:buNone/>
            </a:pPr>
            <a:r>
              <a:rPr lang="el-GR" dirty="0">
                <a:solidFill>
                  <a:srgbClr val="7030A0"/>
                </a:solidFill>
              </a:rPr>
              <a:t>Μοναχικό τύπο- </a:t>
            </a:r>
            <a:r>
              <a:rPr lang="el-GR" dirty="0"/>
              <a:t>αποφυγή από τους άλλους</a:t>
            </a:r>
          </a:p>
          <a:p>
            <a:pPr marL="0" indent="0">
              <a:buNone/>
            </a:pPr>
            <a:endParaRPr lang="el-GR" dirty="0"/>
          </a:p>
        </p:txBody>
      </p:sp>
    </p:spTree>
    <p:extLst>
      <p:ext uri="{BB962C8B-B14F-4D97-AF65-F5344CB8AC3E}">
        <p14:creationId xmlns="" xmlns:p14="http://schemas.microsoft.com/office/powerpoint/2010/main" val="32248653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4800" dirty="0" smtClean="0">
                <a:latin typeface="Times New Roman" pitchFamily="18" charset="0"/>
                <a:cs typeface="Times New Roman" pitchFamily="18" charset="0"/>
              </a:rPr>
              <a:t>Μελλοντικές κατευθύνσεις</a:t>
            </a:r>
            <a:endParaRPr lang="el-GR"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l-GR" sz="4000" dirty="0" smtClean="0">
                <a:latin typeface="Times New Roman" pitchFamily="18" charset="0"/>
                <a:cs typeface="Times New Roman" pitchFamily="18" charset="0"/>
              </a:rPr>
              <a:t>Τα δογματικά στοιχεία της θεωρίας αμφισβητούνται</a:t>
            </a:r>
          </a:p>
          <a:p>
            <a:r>
              <a:rPr lang="el-GR" sz="4000" dirty="0" smtClean="0">
                <a:latin typeface="Times New Roman" pitchFamily="18" charset="0"/>
                <a:cs typeface="Times New Roman" pitchFamily="18" charset="0"/>
              </a:rPr>
              <a:t>Έμφαση στις νέο-Φροϋδικές ιδέες</a:t>
            </a:r>
          </a:p>
          <a:p>
            <a:r>
              <a:rPr lang="el-GR" sz="4000" dirty="0" smtClean="0">
                <a:latin typeface="Times New Roman" pitchFamily="18" charset="0"/>
                <a:cs typeface="Times New Roman" pitchFamily="18" charset="0"/>
              </a:rPr>
              <a:t>Εμβολιασμός της θεωρίας με </a:t>
            </a:r>
            <a:r>
              <a:rPr lang="el-GR" sz="4000" dirty="0" err="1" smtClean="0">
                <a:latin typeface="Times New Roman" pitchFamily="18" charset="0"/>
                <a:cs typeface="Times New Roman" pitchFamily="18" charset="0"/>
              </a:rPr>
              <a:t>προσωπο</a:t>
            </a:r>
            <a:r>
              <a:rPr lang="el-GR" sz="4000" dirty="0" smtClean="0">
                <a:latin typeface="Times New Roman" pitchFamily="18" charset="0"/>
                <a:cs typeface="Times New Roman" pitchFamily="18" charset="0"/>
              </a:rPr>
              <a:t>-κεντρικά στοιχεία</a:t>
            </a:r>
          </a:p>
          <a:p>
            <a:endParaRPr lang="el-GR" sz="4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BF418EE-B1AF-4C60-9E30-2CEA43335F99}"/>
              </a:ext>
            </a:extLst>
          </p:cNvPr>
          <p:cNvSpPr>
            <a:spLocks noGrp="1"/>
          </p:cNvSpPr>
          <p:nvPr>
            <p:ph type="title"/>
          </p:nvPr>
        </p:nvSpPr>
        <p:spPr/>
        <p:txBody>
          <a:bodyPr/>
          <a:lstStyle/>
          <a:p>
            <a:pPr algn="ctr"/>
            <a:r>
              <a:rPr lang="el-GR" dirty="0"/>
              <a:t>ΔΥΝΑΜΙΚΗ ΔΙΑΣΤΑΣΗ</a:t>
            </a:r>
            <a:endParaRPr lang="en-US" dirty="0"/>
          </a:p>
        </p:txBody>
      </p:sp>
      <p:sp>
        <p:nvSpPr>
          <p:cNvPr id="4" name="Ορθογώνιο: Στρογγύλεμα γωνιών 3">
            <a:extLst>
              <a:ext uri="{FF2B5EF4-FFF2-40B4-BE49-F238E27FC236}">
                <a16:creationId xmlns:a16="http://schemas.microsoft.com/office/drawing/2014/main" xmlns="" id="{52BBBF66-3818-4894-AB2F-BCDFEC4DF810}"/>
              </a:ext>
            </a:extLst>
          </p:cNvPr>
          <p:cNvSpPr/>
          <p:nvPr/>
        </p:nvSpPr>
        <p:spPr>
          <a:xfrm>
            <a:off x="486383" y="2101174"/>
            <a:ext cx="3132306" cy="418289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l-GR" sz="2400" b="1" dirty="0"/>
              <a:t>ΣΥΝΕΙΔΗΤΟ</a:t>
            </a:r>
          </a:p>
          <a:p>
            <a:pPr algn="ctr"/>
            <a:endParaRPr lang="el-GR" sz="2400" dirty="0"/>
          </a:p>
          <a:p>
            <a:r>
              <a:rPr lang="el-GR" sz="2400" dirty="0"/>
              <a:t>Φαινόμενα που έχουμε επίγνωση ανά πάσα στιγμή.</a:t>
            </a:r>
          </a:p>
          <a:p>
            <a:r>
              <a:rPr lang="el-GR" sz="2400" dirty="0"/>
              <a:t>Μέσω αντιληπτικού συστήματος και νοητικής δομής φτάνουν οι ιδέες στο συνειδητό. </a:t>
            </a:r>
            <a:endParaRPr lang="en-US" sz="2400" dirty="0"/>
          </a:p>
        </p:txBody>
      </p:sp>
      <p:sp>
        <p:nvSpPr>
          <p:cNvPr id="5" name="Ορθογώνιο: Στρογγύλεμα γωνιών 4">
            <a:extLst>
              <a:ext uri="{FF2B5EF4-FFF2-40B4-BE49-F238E27FC236}">
                <a16:creationId xmlns:a16="http://schemas.microsoft.com/office/drawing/2014/main" xmlns="" id="{1F51026D-CFFC-4852-B70A-14F184EBFCE8}"/>
              </a:ext>
            </a:extLst>
          </p:cNvPr>
          <p:cNvSpPr/>
          <p:nvPr/>
        </p:nvSpPr>
        <p:spPr>
          <a:xfrm>
            <a:off x="4568757" y="2101174"/>
            <a:ext cx="3132306" cy="418289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l-GR" sz="2400" b="1" dirty="0"/>
              <a:t>ΥΠΟΣΥΝΕΙΔΗΤΟ</a:t>
            </a:r>
          </a:p>
          <a:p>
            <a:pPr algn="ctr"/>
            <a:r>
              <a:rPr lang="el-GR" sz="2400" dirty="0"/>
              <a:t> </a:t>
            </a:r>
          </a:p>
          <a:p>
            <a:r>
              <a:rPr lang="el-GR" sz="2350" dirty="0">
                <a:solidFill>
                  <a:schemeClr val="tx1"/>
                </a:solidFill>
              </a:rPr>
              <a:t>Εμπειρίες ασυνείδητες γίνονται συνειδητές με λίγη προσπάθεια. Αποφασίζει ποιες πληροφορίες του ασυνειδήτου θα περάσουν στην συνείδηση.</a:t>
            </a:r>
            <a:endParaRPr lang="en-US" sz="2350" dirty="0"/>
          </a:p>
        </p:txBody>
      </p:sp>
      <p:sp>
        <p:nvSpPr>
          <p:cNvPr id="6" name="Ορθογώνιο: Στρογγύλεμα γωνιών 5">
            <a:extLst>
              <a:ext uri="{FF2B5EF4-FFF2-40B4-BE49-F238E27FC236}">
                <a16:creationId xmlns:a16="http://schemas.microsoft.com/office/drawing/2014/main" xmlns="" id="{9B93C6FD-3D62-4C04-ABDE-D465A1A2E51A}"/>
              </a:ext>
            </a:extLst>
          </p:cNvPr>
          <p:cNvSpPr/>
          <p:nvPr/>
        </p:nvSpPr>
        <p:spPr>
          <a:xfrm>
            <a:off x="8651132" y="2101174"/>
            <a:ext cx="3132306" cy="418289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l-GR" sz="2400" b="1" dirty="0"/>
              <a:t>ΑΣΥΝΕΙΔΗΤΟ</a:t>
            </a:r>
          </a:p>
          <a:p>
            <a:pPr algn="ctr"/>
            <a:endParaRPr lang="el-GR" sz="2400" b="1" dirty="0"/>
          </a:p>
          <a:p>
            <a:r>
              <a:rPr lang="el-GR" sz="2350" dirty="0"/>
              <a:t>Άγνωστες πληροφορίες (καταπιεσμένα συναισθήματα, κοινωνικά απαράδεκτες επιθυμίες).  Εκφράζονται καμουφλαρισμένα</a:t>
            </a:r>
            <a:endParaRPr lang="en-US" sz="2350" dirty="0"/>
          </a:p>
        </p:txBody>
      </p:sp>
    </p:spTree>
    <p:extLst>
      <p:ext uri="{BB962C8B-B14F-4D97-AF65-F5344CB8AC3E}">
        <p14:creationId xmlns="" xmlns:p14="http://schemas.microsoft.com/office/powerpoint/2010/main" val="2116343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C2B2509-7A7A-43E1-B3BA-353E405440D8}"/>
              </a:ext>
            </a:extLst>
          </p:cNvPr>
          <p:cNvSpPr>
            <a:spLocks noGrp="1"/>
          </p:cNvSpPr>
          <p:nvPr>
            <p:ph type="title"/>
          </p:nvPr>
        </p:nvSpPr>
        <p:spPr/>
        <p:txBody>
          <a:bodyPr/>
          <a:lstStyle/>
          <a:p>
            <a:pPr algn="ctr"/>
            <a:r>
              <a:rPr lang="el-GR" b="1" dirty="0">
                <a:solidFill>
                  <a:schemeClr val="accent1">
                    <a:lumMod val="50000"/>
                  </a:schemeClr>
                </a:solidFill>
              </a:rPr>
              <a:t>ΔΥΝΑΜΙΚΗ ΔΙΑΣΤΑΣΗ</a:t>
            </a:r>
            <a:endParaRPr lang="en-US" b="1" dirty="0">
              <a:solidFill>
                <a:schemeClr val="accent1">
                  <a:lumMod val="50000"/>
                </a:schemeClr>
              </a:solidFill>
            </a:endParaRPr>
          </a:p>
        </p:txBody>
      </p:sp>
      <p:sp>
        <p:nvSpPr>
          <p:cNvPr id="3" name="Θέση περιεχομένου 2">
            <a:extLst>
              <a:ext uri="{FF2B5EF4-FFF2-40B4-BE49-F238E27FC236}">
                <a16:creationId xmlns:a16="http://schemas.microsoft.com/office/drawing/2014/main" xmlns="" id="{47B86E46-27B2-4478-B3AF-E3B212818A43}"/>
              </a:ext>
            </a:extLst>
          </p:cNvPr>
          <p:cNvSpPr>
            <a:spLocks noGrp="1"/>
          </p:cNvSpPr>
          <p:nvPr>
            <p:ph idx="1"/>
          </p:nvPr>
        </p:nvSpPr>
        <p:spPr/>
        <p:txBody>
          <a:bodyPr>
            <a:normAutofit/>
          </a:bodyPr>
          <a:lstStyle/>
          <a:p>
            <a:r>
              <a:rPr lang="el-GR" dirty="0"/>
              <a:t>Ψυχική ενέργεια (</a:t>
            </a:r>
            <a:r>
              <a:rPr lang="en-US" dirty="0"/>
              <a:t>libido)</a:t>
            </a:r>
            <a:r>
              <a:rPr lang="el-GR" dirty="0"/>
              <a:t>: ενέργεια που θέτει σε λειτουργία τα διαφορετικά συστατικά στοιχεία του ψυχολογικού μας συστήματος</a:t>
            </a:r>
          </a:p>
          <a:p>
            <a:pPr marL="0" indent="0">
              <a:buNone/>
            </a:pPr>
            <a:endParaRPr lang="el-GR" dirty="0"/>
          </a:p>
          <a:p>
            <a:r>
              <a:rPr lang="el-GR" dirty="0"/>
              <a:t>Πηγή της ενέργειας είναι τα ένστικτα/ορμές, εσωτερικές κινητήριες δυνάμεις, τα οποία πηγάζουν από βιολογικές και μεταβολικές διαδικασίες του οργανισμού.  Τα δυο βασικά ένστικτα είναι ο Έρωτας και ο Θάνατος. </a:t>
            </a:r>
            <a:endParaRPr lang="en-US" dirty="0"/>
          </a:p>
        </p:txBody>
      </p:sp>
    </p:spTree>
    <p:extLst>
      <p:ext uri="{BB962C8B-B14F-4D97-AF65-F5344CB8AC3E}">
        <p14:creationId xmlns="" xmlns:p14="http://schemas.microsoft.com/office/powerpoint/2010/main" val="155292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DEAF226-1F6B-44CD-800F-9D609996B80B}"/>
              </a:ext>
            </a:extLst>
          </p:cNvPr>
          <p:cNvSpPr>
            <a:spLocks noGrp="1"/>
          </p:cNvSpPr>
          <p:nvPr>
            <p:ph type="title"/>
          </p:nvPr>
        </p:nvSpPr>
        <p:spPr/>
        <p:txBody>
          <a:bodyPr/>
          <a:lstStyle/>
          <a:p>
            <a:pPr algn="ctr"/>
            <a:r>
              <a:rPr lang="el-GR" dirty="0"/>
              <a:t>ΔΟΜΙΚΗ ΔΙΑΣΤΑΣΗ</a:t>
            </a:r>
            <a:endParaRPr lang="en-US" dirty="0"/>
          </a:p>
        </p:txBody>
      </p:sp>
      <p:sp>
        <p:nvSpPr>
          <p:cNvPr id="3" name="Ορθογώνιο: Στρογγύλεμα γωνιών 2">
            <a:extLst>
              <a:ext uri="{FF2B5EF4-FFF2-40B4-BE49-F238E27FC236}">
                <a16:creationId xmlns:a16="http://schemas.microsoft.com/office/drawing/2014/main" xmlns="" id="{06F5FCCF-75D5-4DCD-97BF-A580F6F11F42}"/>
              </a:ext>
            </a:extLst>
          </p:cNvPr>
          <p:cNvSpPr/>
          <p:nvPr/>
        </p:nvSpPr>
        <p:spPr>
          <a:xfrm>
            <a:off x="486383" y="2101174"/>
            <a:ext cx="3132306" cy="418289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l-GR" sz="2400" b="1" dirty="0"/>
              <a:t>ΕΚΕΙΝΟ</a:t>
            </a:r>
          </a:p>
          <a:p>
            <a:pPr algn="ctr"/>
            <a:endParaRPr lang="el-GR" sz="2400" b="1" dirty="0"/>
          </a:p>
          <a:p>
            <a:r>
              <a:rPr lang="el-GR" sz="2400" dirty="0"/>
              <a:t>Ασυνείδητο. Συνδέεται με τις βιολογικές ανάγκες και τα ένστικτα, και επιζητεί την άμεση ικανοποίησή τους. Αρχή της ευχαρίστησης.</a:t>
            </a:r>
            <a:endParaRPr lang="en-US" sz="2400" dirty="0"/>
          </a:p>
        </p:txBody>
      </p:sp>
      <p:sp>
        <p:nvSpPr>
          <p:cNvPr id="4" name="Ορθογώνιο: Στρογγύλεμα γωνιών 3">
            <a:extLst>
              <a:ext uri="{FF2B5EF4-FFF2-40B4-BE49-F238E27FC236}">
                <a16:creationId xmlns:a16="http://schemas.microsoft.com/office/drawing/2014/main" xmlns="" id="{7E47869C-04A8-4B20-BDBE-EC5ED9F40140}"/>
              </a:ext>
            </a:extLst>
          </p:cNvPr>
          <p:cNvSpPr/>
          <p:nvPr/>
        </p:nvSpPr>
        <p:spPr>
          <a:xfrm>
            <a:off x="4529847" y="2101174"/>
            <a:ext cx="3132306" cy="418289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l-GR" sz="2400" b="1" dirty="0"/>
              <a:t>ΕΓΩ</a:t>
            </a:r>
          </a:p>
          <a:p>
            <a:r>
              <a:rPr lang="el-GR" sz="2350" dirty="0"/>
              <a:t>Αρχή της πραγματικότητας. Η ικανοποίηση μπορεί να καθυστερήσει για να βρεθούν οι κατάλληλες συνθήκες. Εξισορρόπηση εκείνου και πραγματικότητας </a:t>
            </a:r>
            <a:endParaRPr lang="en-US" sz="2350" dirty="0"/>
          </a:p>
        </p:txBody>
      </p:sp>
      <p:sp>
        <p:nvSpPr>
          <p:cNvPr id="5" name="Ορθογώνιο: Στρογγύλεμα γωνιών 4">
            <a:extLst>
              <a:ext uri="{FF2B5EF4-FFF2-40B4-BE49-F238E27FC236}">
                <a16:creationId xmlns:a16="http://schemas.microsoft.com/office/drawing/2014/main" xmlns="" id="{95A7C8AA-DC1D-4842-8DB7-F3997192E555}"/>
              </a:ext>
            </a:extLst>
          </p:cNvPr>
          <p:cNvSpPr/>
          <p:nvPr/>
        </p:nvSpPr>
        <p:spPr>
          <a:xfrm>
            <a:off x="8573311" y="2101174"/>
            <a:ext cx="3132306" cy="418289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l-GR" sz="2400" b="1" dirty="0"/>
              <a:t>ΥΠΕΡΕΓΩ</a:t>
            </a:r>
          </a:p>
          <a:p>
            <a:pPr algn="ctr"/>
            <a:endParaRPr lang="el-GR" sz="2400" b="1" dirty="0"/>
          </a:p>
          <a:p>
            <a:r>
              <a:rPr lang="el-GR" sz="2400" dirty="0"/>
              <a:t>Αντίσταση στις χωρίς περιορισμούς ικανοποιήσεις το εκείνου. Εσωτερίκευση γονικής εξουσίας και κοινωνικών κριτηρίων. Ιδανικό εγώ &amp; συνείδηση. </a:t>
            </a:r>
            <a:endParaRPr lang="en-US" sz="2400" dirty="0"/>
          </a:p>
        </p:txBody>
      </p:sp>
    </p:spTree>
    <p:extLst>
      <p:ext uri="{BB962C8B-B14F-4D97-AF65-F5344CB8AC3E}">
        <p14:creationId xmlns="" xmlns:p14="http://schemas.microsoft.com/office/powerpoint/2010/main" val="608861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1782BC8-FE65-44EE-AEB3-B5D1A8B946EF}"/>
              </a:ext>
            </a:extLst>
          </p:cNvPr>
          <p:cNvSpPr>
            <a:spLocks noGrp="1"/>
          </p:cNvSpPr>
          <p:nvPr>
            <p:ph type="title"/>
          </p:nvPr>
        </p:nvSpPr>
        <p:spPr>
          <a:xfrm>
            <a:off x="756325" y="0"/>
            <a:ext cx="10515600" cy="1325563"/>
          </a:xfrm>
        </p:spPr>
        <p:txBody>
          <a:bodyPr/>
          <a:lstStyle/>
          <a:p>
            <a:pPr algn="ctr"/>
            <a:r>
              <a:rPr lang="el-GR" dirty="0"/>
              <a:t>ΣΤΑΔΙΑΚΗ ΔΙΑΣΤΑΣΗ</a:t>
            </a:r>
            <a:endParaRPr lang="en-US" dirty="0"/>
          </a:p>
        </p:txBody>
      </p:sp>
      <p:sp>
        <p:nvSpPr>
          <p:cNvPr id="7" name="Ορθογώνιο: Στρογγύλεμα γωνιών 6">
            <a:extLst>
              <a:ext uri="{FF2B5EF4-FFF2-40B4-BE49-F238E27FC236}">
                <a16:creationId xmlns:a16="http://schemas.microsoft.com/office/drawing/2014/main" xmlns="" id="{BFBABA5C-0CBC-450A-993A-FA4F39DAEBCB}"/>
              </a:ext>
            </a:extLst>
          </p:cNvPr>
          <p:cNvSpPr/>
          <p:nvPr/>
        </p:nvSpPr>
        <p:spPr>
          <a:xfrm>
            <a:off x="34047" y="970841"/>
            <a:ext cx="3514928" cy="289428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l-GR" sz="2100" b="1" dirty="0"/>
              <a:t>1. ΣΤΟΜΑΤΙΚΟ</a:t>
            </a:r>
          </a:p>
          <a:p>
            <a:r>
              <a:rPr lang="el-GR" sz="2100" dirty="0"/>
              <a:t>0-18 μηνών</a:t>
            </a:r>
          </a:p>
          <a:p>
            <a:r>
              <a:rPr lang="el-GR" sz="2100" dirty="0"/>
              <a:t>Το στόμα = εστία διέγερσης. Στοματική-παθητική &amp; στοματική-επιθετική φάση. Κρίσιμη ο γονική συμπεριφορά για την μετέπειτα ανάπτυξη.</a:t>
            </a:r>
            <a:endParaRPr lang="en-US" sz="2100" dirty="0"/>
          </a:p>
        </p:txBody>
      </p:sp>
      <p:sp>
        <p:nvSpPr>
          <p:cNvPr id="13" name="Ορθογώνιο: Στρογγύλεμα γωνιών 12">
            <a:extLst>
              <a:ext uri="{FF2B5EF4-FFF2-40B4-BE49-F238E27FC236}">
                <a16:creationId xmlns:a16="http://schemas.microsoft.com/office/drawing/2014/main" xmlns="" id="{A042CA95-2B36-4EDD-B760-3E8F65BCDDB7}"/>
              </a:ext>
            </a:extLst>
          </p:cNvPr>
          <p:cNvSpPr/>
          <p:nvPr/>
        </p:nvSpPr>
        <p:spPr>
          <a:xfrm>
            <a:off x="1791511" y="4156951"/>
            <a:ext cx="3947808" cy="257002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l-GR" sz="2100" b="1" dirty="0"/>
              <a:t>4. ΛΑΝΘΑΝΟΥΣΑ ΣΕΞΟΥΑΛΙΚΟΤΗΤΑ</a:t>
            </a:r>
          </a:p>
          <a:p>
            <a:r>
              <a:rPr lang="el-GR" sz="2100" dirty="0"/>
              <a:t>6-12 ετών. </a:t>
            </a:r>
          </a:p>
          <a:p>
            <a:r>
              <a:rPr lang="el-GR" sz="2100" dirty="0"/>
              <a:t>Κατευνασμός σεξουαλικής ενέργειας και επένδυσής της σε άλλες μορφές συμπεριφοράς</a:t>
            </a:r>
          </a:p>
          <a:p>
            <a:pPr algn="ctr"/>
            <a:endParaRPr lang="en-US" sz="2100" dirty="0"/>
          </a:p>
        </p:txBody>
      </p:sp>
      <p:sp>
        <p:nvSpPr>
          <p:cNvPr id="14" name="Ορθογώνιο: Στρογγύλεμα γωνιών 13">
            <a:extLst>
              <a:ext uri="{FF2B5EF4-FFF2-40B4-BE49-F238E27FC236}">
                <a16:creationId xmlns:a16="http://schemas.microsoft.com/office/drawing/2014/main" xmlns="" id="{0D39D5BC-6D9C-4350-8D08-CBCE6B0917E5}"/>
              </a:ext>
            </a:extLst>
          </p:cNvPr>
          <p:cNvSpPr/>
          <p:nvPr/>
        </p:nvSpPr>
        <p:spPr>
          <a:xfrm>
            <a:off x="6511048" y="4156952"/>
            <a:ext cx="3936458" cy="257002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l-GR" sz="2100" b="1" dirty="0"/>
              <a:t>5. ΕΤΕΡΟΦΥΛΗ ΣΕΞΟΥΑΛΙΚΟΤΗΤΑ</a:t>
            </a:r>
          </a:p>
          <a:p>
            <a:r>
              <a:rPr lang="el-GR" sz="2100" dirty="0"/>
              <a:t>12-18 ετών.  Αύξηση σεξουαλικής έντασης σε ώριμες μορφές σεξουαλικότητας. Προσαρμογή εάν δεν καθηλώθηκε σε προηγούμενο στάδιο.</a:t>
            </a:r>
            <a:endParaRPr lang="en-US" sz="2100" dirty="0"/>
          </a:p>
        </p:txBody>
      </p:sp>
      <p:sp>
        <p:nvSpPr>
          <p:cNvPr id="15" name="Ορθογώνιο: Στρογγύλεμα γωνιών 14">
            <a:extLst>
              <a:ext uri="{FF2B5EF4-FFF2-40B4-BE49-F238E27FC236}">
                <a16:creationId xmlns:a16="http://schemas.microsoft.com/office/drawing/2014/main" xmlns="" id="{B357B383-D0ED-436E-BE00-ED040549F1D0}"/>
              </a:ext>
            </a:extLst>
          </p:cNvPr>
          <p:cNvSpPr/>
          <p:nvPr/>
        </p:nvSpPr>
        <p:spPr>
          <a:xfrm>
            <a:off x="4256661" y="970841"/>
            <a:ext cx="3514928" cy="289428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l-GR" sz="2100" b="1" dirty="0"/>
              <a:t>2. ΠΡΩΚΤΙΚΟ</a:t>
            </a:r>
          </a:p>
          <a:p>
            <a:r>
              <a:rPr lang="el-GR" sz="2100" dirty="0"/>
              <a:t>18 μηνών-3 χρονών.</a:t>
            </a:r>
          </a:p>
          <a:p>
            <a:r>
              <a:rPr lang="el-GR" sz="2100" dirty="0"/>
              <a:t>Σύγκρουση της άμεσης  ευχαρίστησης αποβολής περιττωμάτων και της καθυστέρηση της ικανοποίησης. </a:t>
            </a:r>
          </a:p>
          <a:p>
            <a:r>
              <a:rPr lang="el-GR" sz="2100" dirty="0"/>
              <a:t>Πρωκτική-</a:t>
            </a:r>
            <a:r>
              <a:rPr lang="el-GR" sz="2100" dirty="0" err="1"/>
              <a:t>αποβλητική</a:t>
            </a:r>
            <a:r>
              <a:rPr lang="el-GR" sz="2100" dirty="0"/>
              <a:t> &amp; πρωκτική-επισχετική.</a:t>
            </a:r>
            <a:endParaRPr lang="en-US" sz="2100" dirty="0"/>
          </a:p>
        </p:txBody>
      </p:sp>
      <p:sp>
        <p:nvSpPr>
          <p:cNvPr id="16" name="Ορθογώνιο: Στρογγύλεμα γωνιών 15">
            <a:extLst>
              <a:ext uri="{FF2B5EF4-FFF2-40B4-BE49-F238E27FC236}">
                <a16:creationId xmlns:a16="http://schemas.microsoft.com/office/drawing/2014/main" xmlns="" id="{CF64D53B-C00C-4271-88C4-FA81A409B8E9}"/>
              </a:ext>
            </a:extLst>
          </p:cNvPr>
          <p:cNvSpPr/>
          <p:nvPr/>
        </p:nvSpPr>
        <p:spPr>
          <a:xfrm>
            <a:off x="8479275" y="970840"/>
            <a:ext cx="3514928" cy="289428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l-GR" sz="2100" b="1" dirty="0"/>
              <a:t>3. ΦΑΛΛΙΚΟ</a:t>
            </a:r>
          </a:p>
          <a:p>
            <a:r>
              <a:rPr lang="el-GR" sz="2100" dirty="0"/>
              <a:t>3,5 – 6 ετών</a:t>
            </a:r>
          </a:p>
          <a:p>
            <a:r>
              <a:rPr lang="el-GR" sz="2100" dirty="0"/>
              <a:t>Ψυχική ενέργεια στα γεννητικά όργανα. Οιδιπόδειο Σύμπλεγμα &amp; Σύμπλεγμα της Ηλέκτρας. Εν τέλει, ταύτιση με τον ομόφυλο γονέα.</a:t>
            </a:r>
          </a:p>
          <a:p>
            <a:endParaRPr lang="en-US" sz="2100" dirty="0"/>
          </a:p>
        </p:txBody>
      </p:sp>
    </p:spTree>
    <p:extLst>
      <p:ext uri="{BB962C8B-B14F-4D97-AF65-F5344CB8AC3E}">
        <p14:creationId xmlns="" xmlns:p14="http://schemas.microsoft.com/office/powerpoint/2010/main" val="3035781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animBg="1"/>
      <p:bldP spid="14" grpId="0" animBg="1"/>
      <p:bldP spid="15" grpId="0" animBg="1"/>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19AB8DB-153B-4FE4-A638-E82CA9E0FCDB}"/>
              </a:ext>
            </a:extLst>
          </p:cNvPr>
          <p:cNvSpPr>
            <a:spLocks noGrp="1"/>
          </p:cNvSpPr>
          <p:nvPr>
            <p:ph type="title"/>
          </p:nvPr>
        </p:nvSpPr>
        <p:spPr>
          <a:xfrm>
            <a:off x="838199" y="268872"/>
            <a:ext cx="10515600" cy="1325563"/>
          </a:xfrm>
        </p:spPr>
        <p:txBody>
          <a:bodyPr/>
          <a:lstStyle/>
          <a:p>
            <a:pPr algn="ctr"/>
            <a:r>
              <a:rPr lang="el-GR" b="1" dirty="0">
                <a:solidFill>
                  <a:schemeClr val="accent1">
                    <a:lumMod val="50000"/>
                  </a:schemeClr>
                </a:solidFill>
              </a:rPr>
              <a:t>ΜΗΧΑΝΙΣΜΟΙ ΑΜΥΝΑΣ</a:t>
            </a:r>
          </a:p>
        </p:txBody>
      </p:sp>
      <p:sp>
        <p:nvSpPr>
          <p:cNvPr id="8" name="Θέση περιεχομένου 7">
            <a:extLst>
              <a:ext uri="{FF2B5EF4-FFF2-40B4-BE49-F238E27FC236}">
                <a16:creationId xmlns:a16="http://schemas.microsoft.com/office/drawing/2014/main" xmlns="" id="{A1D1DC3C-0A4E-4071-9874-DFA4263862F6}"/>
              </a:ext>
            </a:extLst>
          </p:cNvPr>
          <p:cNvSpPr>
            <a:spLocks noGrp="1"/>
          </p:cNvSpPr>
          <p:nvPr>
            <p:ph idx="1"/>
          </p:nvPr>
        </p:nvSpPr>
        <p:spPr>
          <a:xfrm>
            <a:off x="328862" y="1412402"/>
            <a:ext cx="11534274" cy="5445598"/>
          </a:xfrm>
        </p:spPr>
        <p:txBody>
          <a:bodyPr>
            <a:normAutofit fontScale="92500" lnSpcReduction="20000"/>
          </a:bodyPr>
          <a:lstStyle/>
          <a:p>
            <a:pPr marL="514350" indent="-514350"/>
            <a:r>
              <a:rPr lang="el-GR" b="1" dirty="0">
                <a:solidFill>
                  <a:srgbClr val="00B050"/>
                </a:solidFill>
              </a:rPr>
              <a:t>Απώθηση:  </a:t>
            </a:r>
            <a:r>
              <a:rPr lang="el-GR" dirty="0"/>
              <a:t>Απομάκρυνση από το συνειδητό, χωρίς επίγνωση.  Οτιδήποτε δεν αποδέχεται το ΕΓΩ επειδή γίνεται σύγκρουση με τις απαγορεύσεις του ΥΠΕΡΕΓΩ και τις εντολές του ηθικού κώδικα.  </a:t>
            </a:r>
          </a:p>
          <a:p>
            <a:pPr marL="514350" indent="-514350"/>
            <a:endParaRPr lang="el-GR" dirty="0"/>
          </a:p>
          <a:p>
            <a:pPr marL="514350" indent="-514350"/>
            <a:r>
              <a:rPr lang="el-GR" b="1" dirty="0">
                <a:solidFill>
                  <a:srgbClr val="00B050"/>
                </a:solidFill>
              </a:rPr>
              <a:t>Άρνηση: </a:t>
            </a:r>
            <a:r>
              <a:rPr lang="el-GR" dirty="0"/>
              <a:t>Απόλυτη άρνηση για ένα συμβάν ή ένα συναίσθημα. Είναι πρωτόγονος και παθολογικός μηχανισμός, ο οποίος αλλοιώνει την πραγματικότητα που βιώνει το άτομο. </a:t>
            </a:r>
          </a:p>
          <a:p>
            <a:pPr marL="514350" indent="-514350"/>
            <a:endParaRPr lang="el-GR" dirty="0"/>
          </a:p>
          <a:p>
            <a:pPr marL="514350" indent="-514350"/>
            <a:r>
              <a:rPr lang="el-GR" b="1" dirty="0">
                <a:solidFill>
                  <a:srgbClr val="00B050"/>
                </a:solidFill>
              </a:rPr>
              <a:t>Προβολή: </a:t>
            </a:r>
            <a:r>
              <a:rPr lang="el-GR" dirty="0"/>
              <a:t>Το άτομο αποδίδει σκέψεις (δικές του) και συναισθήματα σε άλλα άτομα, τα οποία του προκαλούν άγχος.  </a:t>
            </a:r>
          </a:p>
          <a:p>
            <a:pPr marL="514350" indent="-514350"/>
            <a:endParaRPr lang="el-GR" dirty="0"/>
          </a:p>
          <a:p>
            <a:pPr marL="514350" indent="-514350"/>
            <a:r>
              <a:rPr lang="el-GR" b="1" dirty="0">
                <a:solidFill>
                  <a:srgbClr val="00B050"/>
                </a:solidFill>
              </a:rPr>
              <a:t>Μετάθεση: </a:t>
            </a:r>
            <a:r>
              <a:rPr lang="el-GR" dirty="0"/>
              <a:t>Συναισθηματική αξία που είναι συνδεδεμένη με μια ιδέα ή άτομο μετατίθεται σε μια άλλη ιδέα ή άτομο.  Συμβαίνει για ανακούφιση από το άγχος.  Μετατόπιση επιθετικότητας από ισχυρό σε ένα λιγότερο ισχυρό αποδέκτη.       </a:t>
            </a:r>
          </a:p>
        </p:txBody>
      </p:sp>
    </p:spTree>
    <p:extLst>
      <p:ext uri="{BB962C8B-B14F-4D97-AF65-F5344CB8AC3E}">
        <p14:creationId xmlns="" xmlns:p14="http://schemas.microsoft.com/office/powerpoint/2010/main" val="1439851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A1F1320-43F0-4600-B1AF-EFC14193A411}"/>
              </a:ext>
            </a:extLst>
          </p:cNvPr>
          <p:cNvSpPr>
            <a:spLocks noGrp="1"/>
          </p:cNvSpPr>
          <p:nvPr>
            <p:ph type="title"/>
          </p:nvPr>
        </p:nvSpPr>
        <p:spPr/>
        <p:txBody>
          <a:bodyPr/>
          <a:lstStyle/>
          <a:p>
            <a:pPr algn="ctr"/>
            <a:r>
              <a:rPr lang="el-GR" b="1" dirty="0">
                <a:solidFill>
                  <a:schemeClr val="accent1">
                    <a:lumMod val="50000"/>
                  </a:schemeClr>
                </a:solidFill>
              </a:rPr>
              <a:t>ΜΗΧΑΝΙΣΜΟΙ ΑΜΥΝΑΣ </a:t>
            </a:r>
          </a:p>
        </p:txBody>
      </p:sp>
      <p:sp>
        <p:nvSpPr>
          <p:cNvPr id="3" name="Θέση περιεχομένου 2">
            <a:extLst>
              <a:ext uri="{FF2B5EF4-FFF2-40B4-BE49-F238E27FC236}">
                <a16:creationId xmlns:a16="http://schemas.microsoft.com/office/drawing/2014/main" xmlns="" id="{4F4FF821-1471-447B-A406-78C322522E66}"/>
              </a:ext>
            </a:extLst>
          </p:cNvPr>
          <p:cNvSpPr>
            <a:spLocks noGrp="1"/>
          </p:cNvSpPr>
          <p:nvPr>
            <p:ph idx="1"/>
          </p:nvPr>
        </p:nvSpPr>
        <p:spPr>
          <a:xfrm>
            <a:off x="320842" y="1484244"/>
            <a:ext cx="11502190" cy="5173230"/>
          </a:xfrm>
        </p:spPr>
        <p:txBody>
          <a:bodyPr>
            <a:normAutofit fontScale="77500" lnSpcReduction="20000"/>
          </a:bodyPr>
          <a:lstStyle/>
          <a:p>
            <a:pPr marL="514350" indent="-514350"/>
            <a:r>
              <a:rPr lang="el-GR" b="1" dirty="0">
                <a:solidFill>
                  <a:srgbClr val="00B050"/>
                </a:solidFill>
              </a:rPr>
              <a:t>Μετουσίωση: </a:t>
            </a:r>
            <a:r>
              <a:rPr lang="el-GR" dirty="0"/>
              <a:t>Για να ικανοποιήσει το άτομο μια ανάγκη του μεταφέρει τη ψυχική του ενέργεια από απαράδεκτες σε κοινωνικά αποδεκτές δραστηριότητες. </a:t>
            </a:r>
          </a:p>
          <a:p>
            <a:pPr marL="514350" indent="-514350"/>
            <a:endParaRPr lang="el-GR" dirty="0"/>
          </a:p>
          <a:p>
            <a:pPr marL="514350" indent="-514350"/>
            <a:r>
              <a:rPr lang="el-GR" b="1" dirty="0">
                <a:solidFill>
                  <a:srgbClr val="00B050"/>
                </a:solidFill>
              </a:rPr>
              <a:t>Εκλογίκευση: </a:t>
            </a:r>
            <a:r>
              <a:rPr lang="el-GR" dirty="0"/>
              <a:t>Συνειδητός Μηχανισμός.  Όταν το άτομο δίνει εσφαλμένες αλλά κοινωνικά αποδεκτές ερμηνείες για να δικαιολογήσει την αμφισβητήσιμη συμπεριφορά του.  </a:t>
            </a:r>
          </a:p>
          <a:p>
            <a:pPr marL="514350" indent="-514350"/>
            <a:endParaRPr lang="el-GR" dirty="0"/>
          </a:p>
          <a:p>
            <a:pPr marL="514350" indent="-514350"/>
            <a:r>
              <a:rPr lang="el-GR" b="1" dirty="0">
                <a:solidFill>
                  <a:srgbClr val="00B050"/>
                </a:solidFill>
              </a:rPr>
              <a:t>Παλινδρόμηση:  </a:t>
            </a:r>
            <a:r>
              <a:rPr lang="el-GR" dirty="0"/>
              <a:t>Το άτομο επιστρέφει σε προηγούμενες εποχές και εκδηλώνει συμπεριφορές που στο παρελθόν του είχαν φανεί αποτελεσματικές, για απομακρύνει μια ψυχοπιεστική κατάσταση.</a:t>
            </a:r>
          </a:p>
          <a:p>
            <a:pPr marL="514350" indent="-514350"/>
            <a:endParaRPr lang="el-GR" dirty="0"/>
          </a:p>
          <a:p>
            <a:pPr marL="514350" indent="-514350"/>
            <a:r>
              <a:rPr lang="el-GR" b="1" dirty="0">
                <a:solidFill>
                  <a:srgbClr val="00B050"/>
                </a:solidFill>
              </a:rPr>
              <a:t>Ακύρωση: </a:t>
            </a:r>
            <a:r>
              <a:rPr lang="el-GR" dirty="0"/>
              <a:t>Μια πράξη πραγματική ή φανταστική (δυσάρεστη) ακυρώνεται με την πραγματοποίηση μιας άλλης.  </a:t>
            </a:r>
          </a:p>
          <a:p>
            <a:pPr marL="514350" indent="-514350"/>
            <a:endParaRPr lang="el-GR" b="1" dirty="0">
              <a:solidFill>
                <a:srgbClr val="00B050"/>
              </a:solidFill>
            </a:endParaRPr>
          </a:p>
          <a:p>
            <a:pPr marL="514350" indent="-514350"/>
            <a:r>
              <a:rPr lang="el-GR" b="1" dirty="0">
                <a:solidFill>
                  <a:srgbClr val="00B050"/>
                </a:solidFill>
              </a:rPr>
              <a:t>Αντιδραστικός Σχηματισμός:  </a:t>
            </a:r>
            <a:r>
              <a:rPr lang="el-GR" dirty="0"/>
              <a:t>Για να ελέγξει το άτομο μια απωθημένη επιθυμία, αντιδρά σε αυτή αναπτύσσοντας μέχρι υπερβολής την αντίθετη τάση. </a:t>
            </a:r>
          </a:p>
        </p:txBody>
      </p:sp>
    </p:spTree>
    <p:extLst>
      <p:ext uri="{BB962C8B-B14F-4D97-AF65-F5344CB8AC3E}">
        <p14:creationId xmlns="" xmlns:p14="http://schemas.microsoft.com/office/powerpoint/2010/main" val="776857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2905088-F4A9-42FF-85A6-9716104B1F2B}"/>
              </a:ext>
            </a:extLst>
          </p:cNvPr>
          <p:cNvSpPr>
            <a:spLocks noGrp="1"/>
          </p:cNvSpPr>
          <p:nvPr>
            <p:ph type="title"/>
          </p:nvPr>
        </p:nvSpPr>
        <p:spPr/>
        <p:txBody>
          <a:bodyPr/>
          <a:lstStyle/>
          <a:p>
            <a:pPr algn="ctr"/>
            <a:r>
              <a:rPr lang="el-GR" b="1" dirty="0">
                <a:solidFill>
                  <a:srgbClr val="002060"/>
                </a:solidFill>
              </a:rPr>
              <a:t>ΣΥΜΒΟΥΛΕΥΤΙΚΗ ΔΙΑΔΙΚΑΣΙΑ - ΣΤΟΧΟΙ</a:t>
            </a:r>
          </a:p>
        </p:txBody>
      </p:sp>
      <p:graphicFrame>
        <p:nvGraphicFramePr>
          <p:cNvPr id="4" name="Θέση περιεχομένου 3">
            <a:extLst>
              <a:ext uri="{FF2B5EF4-FFF2-40B4-BE49-F238E27FC236}">
                <a16:creationId xmlns:a16="http://schemas.microsoft.com/office/drawing/2014/main" xmlns="" id="{9100CB5D-1EBA-4C07-ABF2-4A5921221E96}"/>
              </a:ext>
            </a:extLst>
          </p:cNvPr>
          <p:cNvGraphicFramePr>
            <a:graphicFrameLocks noGrp="1"/>
          </p:cNvGraphicFramePr>
          <p:nvPr>
            <p:ph idx="1"/>
            <p:extLst>
              <p:ext uri="{D42A27DB-BD31-4B8C-83A1-F6EECF244321}">
                <p14:modId xmlns="" xmlns:p14="http://schemas.microsoft.com/office/powerpoint/2010/main" val="93758945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172346006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663</TotalTime>
  <Words>2120</Words>
  <Application>Microsoft Office PowerPoint</Application>
  <PresentationFormat>Custom</PresentationFormat>
  <Paragraphs>249</Paragraphs>
  <Slides>27</Slides>
  <Notes>19</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Θέμα του Office</vt:lpstr>
      <vt:lpstr>ΨΥΧΟΔΥΝΑΜΙΚΕΣ ΘΕΩΡΙΕΣ</vt:lpstr>
      <vt:lpstr>ΤΡΕΙΣ ΔΙΑΣΤΑΣΕΙΣ ΑΝΘΡΩΠΙΝΗΣ ΥΠΑΡΞΗΣ</vt:lpstr>
      <vt:lpstr>ΔΥΝΑΜΙΚΗ ΔΙΑΣΤΑΣΗ</vt:lpstr>
      <vt:lpstr>ΔΥΝΑΜΙΚΗ ΔΙΑΣΤΑΣΗ</vt:lpstr>
      <vt:lpstr>ΔΟΜΙΚΗ ΔΙΑΣΤΑΣΗ</vt:lpstr>
      <vt:lpstr>ΣΤΑΔΙΑΚΗ ΔΙΑΣΤΑΣΗ</vt:lpstr>
      <vt:lpstr>ΜΗΧΑΝΙΣΜΟΙ ΑΜΥΝΑΣ</vt:lpstr>
      <vt:lpstr>ΜΗΧΑΝΙΣΜΟΙ ΑΜΥΝΑΣ </vt:lpstr>
      <vt:lpstr>ΣΥΜΒΟΥΛΕΥΤΙΚΗ ΔΙΑΔΙΚΑΣΙΑ - ΣΤΟΧΟΙ</vt:lpstr>
      <vt:lpstr>ΣΥΜΒΟΥΛΕΥΤΙΚΗ ΔΙΑΔΙΚΑΣΙΑ – ΤΕΧΝΙΚΕΣ</vt:lpstr>
      <vt:lpstr>ΣΥΜΒΟΥΛΕΥΤΙΚΗ ΔΙΑΔΙΚΑΣΙΑ – ΤΕΧΝΙΚΕΣ</vt:lpstr>
      <vt:lpstr>ΚΡΙΤΙΚΗ ΨΥΧΑΝΑΛΥΤΙΚΗΣ ΘΕΩΡΙΑΣ</vt:lpstr>
      <vt:lpstr>ΚΡΙΤΙΚΗ ΨΥΧΑΝΑΛΥΤΙΚΗΣ ΘΕΩΡΙΑΣ</vt:lpstr>
      <vt:lpstr>ΝΈΟ-ΦΡΟΫΔΙΚΕΣ ΘΕΩΡΙΕΣ</vt:lpstr>
      <vt:lpstr>ΨΥΧΟΚΟΙΝΩΝΙΚΗ ΘΕΩΡΙΑ</vt:lpstr>
      <vt:lpstr>ΣΤΑΔΙΑ</vt:lpstr>
      <vt:lpstr>ΣΤΑΔΙΑ</vt:lpstr>
      <vt:lpstr>ΣΤΑΔΙΑ</vt:lpstr>
      <vt:lpstr>Συμβουλευτική διαδικασία κατά την  Ψυχο-κοινωνική θεωρία</vt:lpstr>
      <vt:lpstr>Σημεία διαφοροποίησης  του Erikson από τον Freud </vt:lpstr>
      <vt:lpstr>Ατομική Ψυχολογία Alfred Adler</vt:lpstr>
      <vt:lpstr>Τρόπος Ζωής</vt:lpstr>
      <vt:lpstr>Αίσθημα Κατωτερότητας </vt:lpstr>
      <vt:lpstr>Οικογενειακή Ατμόσφαιρα</vt:lpstr>
      <vt:lpstr>Σειρά Γέννησης </vt:lpstr>
      <vt:lpstr>Κοινωνικό Ενδιαφέρον </vt:lpstr>
      <vt:lpstr>Μελλοντικές κατευθύνσεις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Ψυχοδυναμικές Θεωρίες</dc:title>
  <dc:creator>Elina Charalambous</dc:creator>
  <cp:lastModifiedBy>User</cp:lastModifiedBy>
  <cp:revision>80</cp:revision>
  <dcterms:created xsi:type="dcterms:W3CDTF">2017-10-12T06:37:27Z</dcterms:created>
  <dcterms:modified xsi:type="dcterms:W3CDTF">2019-09-30T08:19:21Z</dcterms:modified>
</cp:coreProperties>
</file>