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20" r:id="rId6"/>
    <p:sldId id="378" r:id="rId7"/>
    <p:sldId id="267" r:id="rId8"/>
    <p:sldId id="295" r:id="rId9"/>
    <p:sldId id="312" r:id="rId10"/>
    <p:sldId id="325" r:id="rId11"/>
    <p:sldId id="377" r:id="rId12"/>
    <p:sldId id="379" r:id="rId13"/>
    <p:sldId id="31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6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2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7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0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9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7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9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2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7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4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BEAE-47FC-46DA-AF29-2158F47978D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0D63F-BD6F-4F37-AE56-C066EE1E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0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Στατιστική Ισχύς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66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54" y="182394"/>
            <a:ext cx="3913238" cy="1800518"/>
          </a:xfrm>
        </p:spPr>
        <p:txBody>
          <a:bodyPr>
            <a:noAutofit/>
          </a:bodyPr>
          <a:lstStyle/>
          <a:p>
            <a:r>
              <a:rPr lang="en-US" sz="3600" dirty="0"/>
              <a:t>Do it with G*Power: Two group mean difference test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498" y="157317"/>
            <a:ext cx="7932012" cy="661296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65472" y="2871018"/>
            <a:ext cx="963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Group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5136" y="1887793"/>
            <a:ext cx="963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Group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5639" y="2310580"/>
                <a:ext cx="15928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39" y="2310580"/>
                <a:ext cx="1592826" cy="461665"/>
              </a:xfrm>
              <a:prstGeom prst="rect">
                <a:avLst/>
              </a:prstGeom>
              <a:blipFill>
                <a:blip r:embed="rId3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55640" y="3264308"/>
                <a:ext cx="15928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=.5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40" y="3264308"/>
                <a:ext cx="1592826" cy="461665"/>
              </a:xfrm>
              <a:prstGeom prst="rect">
                <a:avLst/>
              </a:prstGeom>
              <a:blipFill>
                <a:blip r:embed="rId4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le 9"/>
          <p:cNvSpPr/>
          <p:nvPr/>
        </p:nvSpPr>
        <p:spPr>
          <a:xfrm>
            <a:off x="4955457" y="4444181"/>
            <a:ext cx="1936955" cy="658761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0274968" y="4984956"/>
            <a:ext cx="1660358" cy="509466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306733" y="4673600"/>
            <a:ext cx="2175934" cy="220134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0533" cy="1325563"/>
          </a:xfrm>
        </p:spPr>
        <p:txBody>
          <a:bodyPr>
            <a:normAutofit/>
          </a:bodyPr>
          <a:lstStyle/>
          <a:p>
            <a:r>
              <a:rPr lang="el-GR" dirty="0" smtClean="0"/>
              <a:t>Γιατί η Στατιστική Ισχύς είναι κάτι σημαντικό;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Γιατί πρέπει το αποτέλεσμα που παρουσιάζουμε να είναι:</a:t>
            </a:r>
            <a:endParaRPr lang="en-US" dirty="0"/>
          </a:p>
          <a:p>
            <a:pPr lvl="1"/>
            <a:r>
              <a:rPr lang="el-GR" dirty="0" smtClean="0"/>
              <a:t>Επιστημονικά σημαντικό (</a:t>
            </a:r>
            <a:r>
              <a:rPr lang="en-US" dirty="0" smtClean="0"/>
              <a:t>stat sign) </a:t>
            </a:r>
            <a:endParaRPr lang="en-US" dirty="0"/>
          </a:p>
          <a:p>
            <a:pPr lvl="1"/>
            <a:r>
              <a:rPr lang="el-GR" dirty="0"/>
              <a:t>Κ</a:t>
            </a:r>
            <a:r>
              <a:rPr lang="el-GR" dirty="0" smtClean="0"/>
              <a:t>λινικά σημαντικό</a:t>
            </a:r>
          </a:p>
          <a:p>
            <a:pPr lvl="1"/>
            <a:r>
              <a:rPr lang="el-GR" dirty="0" smtClean="0"/>
              <a:t>Ικανό να συνεισφέρει σημαντικά στην σχετική </a:t>
            </a:r>
            <a:r>
              <a:rPr lang="el-GR" dirty="0" smtClean="0"/>
              <a:t>βιβλιογραφία</a:t>
            </a:r>
            <a:endParaRPr lang="en-US" dirty="0" smtClean="0"/>
          </a:p>
          <a:p>
            <a:r>
              <a:rPr lang="el-GR" dirty="0" smtClean="0"/>
              <a:t>Γιατί δεν πρέπει να ξοδέψουμε περισσότερες πηγές από όσο πρέπει</a:t>
            </a:r>
            <a:endParaRPr lang="en-US" dirty="0" smtClean="0"/>
          </a:p>
          <a:p>
            <a:r>
              <a:rPr lang="el-GR" dirty="0" smtClean="0"/>
              <a:t>Γιατί πρέπει να συνεισφέρουμε ευρήματα που να είναι αληθινά και να μπορούν να επαναληφθούν από μεταγενέστερη βιβλιογραφία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03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0533" cy="1325563"/>
          </a:xfrm>
        </p:spPr>
        <p:txBody>
          <a:bodyPr>
            <a:normAutofit/>
          </a:bodyPr>
          <a:lstStyle/>
          <a:p>
            <a:r>
              <a:rPr lang="el-GR" dirty="0" smtClean="0"/>
              <a:t>Τι είναι η Στατιστική Ισχύς;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πιθανότητα να βρούμε ότι κάτι είναι σπάνιο όταν αυτό συμβαίνει στην πραγματικότητα (είναι στα αλήθεια σπάνιο)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1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696" y="206478"/>
            <a:ext cx="10515600" cy="1325563"/>
          </a:xfrm>
        </p:spPr>
        <p:txBody>
          <a:bodyPr/>
          <a:lstStyle/>
          <a:p>
            <a:r>
              <a:rPr lang="el-GR" dirty="0" smtClean="0"/>
              <a:t>Στατιστική ισχύς και αποφάσεις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3047534"/>
                  </p:ext>
                </p:extLst>
              </p:nvPr>
            </p:nvGraphicFramePr>
            <p:xfrm>
              <a:off x="6355329" y="1548034"/>
              <a:ext cx="4993669" cy="2468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6762">
                      <a:extLst>
                        <a:ext uri="{9D8B030D-6E8A-4147-A177-3AD203B41FA5}">
                          <a16:colId xmlns:a16="http://schemas.microsoft.com/office/drawing/2014/main" val="2616415878"/>
                        </a:ext>
                      </a:extLst>
                    </a:gridCol>
                    <a:gridCol w="1793402">
                      <a:extLst>
                        <a:ext uri="{9D8B030D-6E8A-4147-A177-3AD203B41FA5}">
                          <a16:colId xmlns:a16="http://schemas.microsoft.com/office/drawing/2014/main" val="3789262945"/>
                        </a:ext>
                      </a:extLst>
                    </a:gridCol>
                    <a:gridCol w="1753505">
                      <a:extLst>
                        <a:ext uri="{9D8B030D-6E8A-4147-A177-3AD203B41FA5}">
                          <a16:colId xmlns:a16="http://schemas.microsoft.com/office/drawing/2014/main" val="113955551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Decision of Researcher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</a:t>
                          </a:r>
                          <a:r>
                            <a:rPr lang="en-US" baseline="-25000" dirty="0"/>
                            <a:t>0</a:t>
                          </a:r>
                          <a:r>
                            <a:rPr lang="en-US" baseline="0" dirty="0"/>
                            <a:t> True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</a:t>
                          </a:r>
                          <a:r>
                            <a:rPr lang="en-US" baseline="-25000" dirty="0"/>
                            <a:t>0</a:t>
                          </a:r>
                          <a:r>
                            <a:rPr lang="en-US" baseline="0" dirty="0"/>
                            <a:t> False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3633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Reject H</a:t>
                          </a:r>
                          <a:r>
                            <a:rPr lang="en-US" baseline="-25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Type</a:t>
                          </a:r>
                          <a:r>
                            <a:rPr lang="en-US" baseline="0" dirty="0"/>
                            <a:t> I Error</a:t>
                          </a:r>
                        </a:p>
                        <a:p>
                          <a:pPr algn="ctr"/>
                          <a:r>
                            <a:rPr lang="en-US" baseline="0" dirty="0"/>
                            <a:t>False Positive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Correct Decision</a:t>
                          </a:r>
                        </a:p>
                        <a:p>
                          <a:pPr algn="ctr"/>
                          <a:r>
                            <a:rPr lang="en-US" dirty="0"/>
                            <a:t>True Positive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4521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Not reject H</a:t>
                          </a:r>
                          <a:r>
                            <a:rPr lang="en-US" baseline="-25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Correct Decision</a:t>
                          </a:r>
                        </a:p>
                        <a:p>
                          <a:pPr algn="ctr"/>
                          <a:r>
                            <a:rPr lang="en-US" dirty="0"/>
                            <a:t>True Negative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Type II Error</a:t>
                          </a:r>
                        </a:p>
                        <a:p>
                          <a:pPr algn="ctr"/>
                          <a:r>
                            <a:rPr lang="en-US" dirty="0"/>
                            <a:t>False Negative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β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67349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3047534"/>
                  </p:ext>
                </p:extLst>
              </p:nvPr>
            </p:nvGraphicFramePr>
            <p:xfrm>
              <a:off x="6355329" y="1548034"/>
              <a:ext cx="4993669" cy="2468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6762">
                      <a:extLst>
                        <a:ext uri="{9D8B030D-6E8A-4147-A177-3AD203B41FA5}">
                          <a16:colId xmlns:a16="http://schemas.microsoft.com/office/drawing/2014/main" val="2616415878"/>
                        </a:ext>
                      </a:extLst>
                    </a:gridCol>
                    <a:gridCol w="1793402">
                      <a:extLst>
                        <a:ext uri="{9D8B030D-6E8A-4147-A177-3AD203B41FA5}">
                          <a16:colId xmlns:a16="http://schemas.microsoft.com/office/drawing/2014/main" val="3789262945"/>
                        </a:ext>
                      </a:extLst>
                    </a:gridCol>
                    <a:gridCol w="1753505">
                      <a:extLst>
                        <a:ext uri="{9D8B030D-6E8A-4147-A177-3AD203B41FA5}">
                          <a16:colId xmlns:a16="http://schemas.microsoft.com/office/drawing/2014/main" val="113955551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Decision of Researcher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</a:t>
                          </a:r>
                          <a:r>
                            <a:rPr lang="en-US" baseline="-25000" dirty="0"/>
                            <a:t>0</a:t>
                          </a:r>
                          <a:r>
                            <a:rPr lang="en-US" baseline="0" dirty="0"/>
                            <a:t> True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</a:t>
                          </a:r>
                          <a:r>
                            <a:rPr lang="en-US" baseline="-25000" dirty="0"/>
                            <a:t>0</a:t>
                          </a:r>
                          <a:r>
                            <a:rPr lang="en-US" baseline="0" dirty="0"/>
                            <a:t> False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363318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Reject H</a:t>
                          </a:r>
                          <a:r>
                            <a:rPr lang="en-US" baseline="-25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1293" t="-72848" r="-99320" b="-104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5069" t="-72848" r="-1389" b="-104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4521828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Not reject H</a:t>
                          </a:r>
                          <a:r>
                            <a:rPr lang="en-US" baseline="-25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1293" t="-174000" r="-99320" b="-5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5069" t="-174000" r="-1389" b="-5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67349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1" name="TextBox 30"/>
          <p:cNvSpPr txBox="1"/>
          <p:nvPr/>
        </p:nvSpPr>
        <p:spPr>
          <a:xfrm>
            <a:off x="11344275" y="2133907"/>
            <a:ext cx="84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Power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9620864" y="1933268"/>
            <a:ext cx="1695450" cy="84772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857865" y="1510992"/>
                <a:ext cx="5267632" cy="4368698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l-GR" sz="2400" b="1" dirty="0" smtClean="0"/>
                  <a:t>Σφάλμα Τύπου</a:t>
                </a:r>
                <a:r>
                  <a:rPr lang="en-US" sz="2400" b="1" dirty="0" smtClean="0"/>
                  <a:t> I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l-G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sz="2400" b="1" dirty="0"/>
                  <a:t>: False positive)</a:t>
                </a:r>
                <a:r>
                  <a:rPr lang="en-US" sz="2400" dirty="0"/>
                  <a:t> </a:t>
                </a:r>
              </a:p>
              <a:p>
                <a:pPr lvl="1"/>
                <a:r>
                  <a:rPr lang="el-GR" sz="2000" dirty="0" smtClean="0"/>
                  <a:t>Απορρίπτουμε μια εσφαλμένη  μηδενική υπόθεση</a:t>
                </a:r>
                <a:endParaRPr lang="en-US" sz="2000" dirty="0"/>
              </a:p>
              <a:p>
                <a:r>
                  <a:rPr lang="el-GR" sz="2400" b="1" dirty="0" smtClean="0"/>
                  <a:t>Σφάλμα Τύπου</a:t>
                </a:r>
                <a:r>
                  <a:rPr lang="en-US" sz="2400" b="1" dirty="0" smtClean="0"/>
                  <a:t> II </a:t>
                </a:r>
                <a:r>
                  <a:rPr lang="en-US" sz="2400" b="1" dirty="0"/>
                  <a:t>(</a:t>
                </a:r>
                <a14:m>
                  <m:oMath xmlns:m="http://schemas.openxmlformats.org/officeDocument/2006/math">
                    <m:r>
                      <a:rPr lang="el-G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en-US" sz="2400" b="1" dirty="0"/>
                  <a:t>: False negative) </a:t>
                </a:r>
              </a:p>
              <a:p>
                <a:pPr lvl="1"/>
                <a:r>
                  <a:rPr lang="el-GR" sz="2000" dirty="0" smtClean="0"/>
                  <a:t>Αποτυχαίνουμε να απορρίψουμε μια ορθώς απορριπτέα μηδενική υπόθεση</a:t>
                </a:r>
                <a:r>
                  <a:rPr lang="en-US" sz="2000" dirty="0" smtClean="0"/>
                  <a:t>  </a:t>
                </a:r>
                <a:endParaRPr lang="en-US" sz="2000" dirty="0"/>
              </a:p>
              <a:p>
                <a:r>
                  <a:rPr lang="el-GR" sz="2400" b="1" dirty="0" smtClean="0"/>
                  <a:t>Στατιστική  ισχύς</a:t>
                </a:r>
                <a:r>
                  <a:rPr lang="en-US" sz="2400" b="1" dirty="0" smtClean="0"/>
                  <a:t> </a:t>
                </a:r>
                <a:r>
                  <a:rPr lang="en-US" sz="2400" b="1" dirty="0"/>
                  <a:t>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en-US" sz="2400" b="1" dirty="0"/>
                  <a:t>: True positive) </a:t>
                </a:r>
              </a:p>
              <a:p>
                <a:pPr lvl="1"/>
                <a:r>
                  <a:rPr lang="el-GR" sz="2000" dirty="0" smtClean="0"/>
                  <a:t>Πιθανότητα να απορρίψουμε ορθώς τη μηδενική υπόθεση</a:t>
                </a:r>
                <a:endParaRPr lang="en-US" sz="2000" dirty="0"/>
              </a:p>
              <a:p>
                <a:r>
                  <a:rPr lang="en-US" sz="2400" b="1" dirty="0"/>
                  <a:t>True negative 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 lvl="1"/>
                <a:r>
                  <a:rPr lang="el-GR" sz="2000" dirty="0" smtClean="0"/>
                  <a:t>Πιθανότητα να απορρίψουμε ορθώς την εναλλακτική υπόθεση</a:t>
                </a:r>
                <a:r>
                  <a:rPr lang="en-US" sz="2000" dirty="0" smtClean="0"/>
                  <a:t>  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65" y="1510992"/>
                <a:ext cx="5267632" cy="4368698"/>
              </a:xfrm>
              <a:prstGeom prst="rect">
                <a:avLst/>
              </a:prstGeom>
              <a:blipFill>
                <a:blip r:embed="rId3"/>
                <a:stretch>
                  <a:fillRect l="-1620" t="-2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9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/>
              <a:t>Μέγεθος του δείγματος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l-GR" dirty="0" smtClean="0"/>
              <a:t>Πόσο κόσμο χρειάζομαι ώστε να επαληθεύσω σωστά μη τυχαία ευρήματα;</a:t>
            </a:r>
            <a:r>
              <a:rPr lang="en-US" dirty="0" smtClean="0"/>
              <a:t> </a:t>
            </a:r>
            <a:endParaRPr lang="en-US" dirty="0"/>
          </a:p>
          <a:p>
            <a:r>
              <a:rPr lang="el-GR" b="1" dirty="0" smtClean="0"/>
              <a:t>Στατιστική ισχύς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l-GR" dirty="0" smtClean="0"/>
              <a:t>Πιθανότητα να βρω ένα αξιόλογο εύρημα</a:t>
            </a:r>
            <a:endParaRPr lang="en-US" dirty="0"/>
          </a:p>
          <a:p>
            <a:r>
              <a:rPr lang="el-GR" b="1" dirty="0" smtClean="0"/>
              <a:t>Μέγεθος της Επίδρασης (</a:t>
            </a:r>
            <a:r>
              <a:rPr lang="en-US" b="1" dirty="0" smtClean="0"/>
              <a:t>Effect size</a:t>
            </a:r>
            <a:r>
              <a:rPr lang="el-GR" b="1" dirty="0" smtClean="0"/>
              <a:t>)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l-GR" dirty="0" smtClean="0"/>
              <a:t>Πόσο μεγάλη πρέπει να είναι αυτή η επίδραση/εύρημα;</a:t>
            </a:r>
            <a:endParaRPr lang="en-US" dirty="0"/>
          </a:p>
          <a:p>
            <a:r>
              <a:rPr lang="el-GR" b="1" dirty="0" smtClean="0"/>
              <a:t>Επίπεδο στατιστικής σημαντικότητας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l-GR" dirty="0" smtClean="0"/>
              <a:t>Πόσο σπάνια θέλω να είναι το εύρημά μου;</a:t>
            </a:r>
            <a:endParaRPr lang="en-US" dirty="0"/>
          </a:p>
          <a:p>
            <a:r>
              <a:rPr lang="el-GR" b="1" dirty="0" smtClean="0"/>
              <a:t>Σφάλμα τύπου</a:t>
            </a:r>
            <a:r>
              <a:rPr lang="en-US" b="1" dirty="0" smtClean="0"/>
              <a:t> II</a:t>
            </a:r>
            <a:endParaRPr lang="en-US" dirty="0"/>
          </a:p>
          <a:p>
            <a:pPr lvl="1"/>
            <a:r>
              <a:rPr lang="el-GR" dirty="0" smtClean="0"/>
              <a:t>Τι πιθανότητες διαθέτω να μην βρω ένα πραγματικά σπάνιο εύρημα;</a:t>
            </a:r>
            <a:endParaRPr lang="en-US" dirty="0"/>
          </a:p>
          <a:p>
            <a:r>
              <a:rPr lang="el-GR" b="1" dirty="0" smtClean="0"/>
              <a:t>Μέγεθος των διακυμάνσεων/τυπικές αποκλίσεις;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96074" cy="1325563"/>
          </a:xfrm>
        </p:spPr>
        <p:txBody>
          <a:bodyPr/>
          <a:lstStyle/>
          <a:p>
            <a:r>
              <a:rPr lang="en-US" dirty="0"/>
              <a:t>Effect Size: Simple, Standardized, and Minimum Detectable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</a:t>
                </a:r>
                <a:r>
                  <a:rPr lang="en-US" b="1" i="1" dirty="0"/>
                  <a:t>simple effect size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b="1" i="1" dirty="0"/>
                  <a:t>standardized effect size </a:t>
                </a:r>
                <a:r>
                  <a:rPr lang="en-US" dirty="0"/>
                  <a:t>(aka Cohen’s d):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Approximating the </a:t>
                </a:r>
                <a:r>
                  <a:rPr lang="en-US" b="1" i="1" dirty="0"/>
                  <a:t>minimum detectable effect size </a:t>
                </a:r>
                <a:r>
                  <a:rPr lang="en-US" dirty="0"/>
                  <a:t>for a given sample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and power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</m:oMath>
                </a14:m>
                <a:r>
                  <a:rPr lang="en-US" dirty="0"/>
                  <a:t> for </a:t>
                </a:r>
                <a:r>
                  <a:rPr lang="en-US" b="1" i="1" dirty="0"/>
                  <a:t>two-sided</a:t>
                </a:r>
                <a:r>
                  <a:rPr lang="en-US" dirty="0"/>
                  <a:t> hypotheses: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56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Αποδεκτές παράμετροι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Μέγεθος επίδρασης π.χ., για διαφορές στους μέσους όρους</a:t>
                </a:r>
                <a:r>
                  <a:rPr lang="en-US" dirty="0" smtClean="0"/>
                  <a:t>: </a:t>
                </a:r>
                <a:r>
                  <a:rPr lang="en-US" dirty="0"/>
                  <a:t>Cohen’s d (.2, .5, .8)</a:t>
                </a:r>
              </a:p>
              <a:p>
                <a:r>
                  <a:rPr lang="el-GR" dirty="0" smtClean="0"/>
                  <a:t>Στατιστική ισχύς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(.80, .90, .95)</a:t>
                </a:r>
              </a:p>
              <a:p>
                <a:r>
                  <a:rPr lang="el-GR" dirty="0" smtClean="0"/>
                  <a:t>Επίπεδο στατιστικής σημαντικότητας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(.001, .01, .05)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251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>
                <a:latin typeface="Calibri" pitchFamily="34" charset="0"/>
                <a:cs typeface="Calibri" pitchFamily="34" charset="0"/>
              </a:rPr>
              <a:t>Παράμετροι για Στατιστική Ισχύ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796885"/>
              </p:ext>
            </p:extLst>
          </p:nvPr>
        </p:nvGraphicFramePr>
        <p:xfrm>
          <a:off x="2820608" y="1944711"/>
          <a:ext cx="6143088" cy="40568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67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4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0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159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Effect Size Benchmarks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Statistic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Small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Medium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Large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Means - Cohen's 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ANOVA </a:t>
                      </a:r>
                      <a:r>
                        <a:rPr lang="en-US" sz="1800" u="none" strike="noStrike" dirty="0">
                          <a:effectLst/>
                        </a:rPr>
                        <a:t>- 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ANOVA </a:t>
                      </a:r>
                      <a:r>
                        <a:rPr lang="en-US" sz="1800" u="none" strike="noStrike" dirty="0">
                          <a:effectLst/>
                        </a:rPr>
                        <a:t>- eta squared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Regression f-test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Correlation - r or point serial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Correlation - r squared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Association - 2 x 2 table -OR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44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Association - Chi-square - w or Phi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7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Cohen, J. (1992)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18" y="1415366"/>
            <a:ext cx="5647619" cy="4800000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124" y="767854"/>
            <a:ext cx="5838095" cy="56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5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30615D053ED4B9ED210F68A41A366" ma:contentTypeVersion="2" ma:contentTypeDescription="Create a new document." ma:contentTypeScope="" ma:versionID="b8ace8be611fbceff7a252e041edfc9b">
  <xsd:schema xmlns:xsd="http://www.w3.org/2001/XMLSchema" xmlns:xs="http://www.w3.org/2001/XMLSchema" xmlns:p="http://schemas.microsoft.com/office/2006/metadata/properties" xmlns:ns1="http://schemas.microsoft.com/sharepoint/v3" xmlns:ns2="455f4d26-1728-4dd6-90f3-6c023bc470c4" targetNamespace="http://schemas.microsoft.com/office/2006/metadata/properties" ma:root="true" ma:fieldsID="f76fdfc6e61df5e8294d5b2e692c3fdc" ns1:_="" ns2:_="">
    <xsd:import namespace="http://schemas.microsoft.com/sharepoint/v3"/>
    <xsd:import namespace="455f4d26-1728-4dd6-90f3-6c023bc470c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5f4d26-1728-4dd6-90f3-6c023bc47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6A1F5C-9D94-471E-971E-6ACD2C0CAC1B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55f4d26-1728-4dd6-90f3-6c023bc470c4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50F413C-49E2-4950-AB5D-59035C167A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EAC8C0-E138-46AC-A283-688C3861E8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55f4d26-1728-4dd6-90f3-6c023bc47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8778</TotalTime>
  <Words>421</Words>
  <Application>Microsoft Office PowerPoint</Application>
  <PresentationFormat>Ευρεία οθόνη</PresentationFormat>
  <Paragraphs>104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Στατιστική Ισχύς</vt:lpstr>
      <vt:lpstr>Γιατί η Στατιστική Ισχύς είναι κάτι σημαντικό;</vt:lpstr>
      <vt:lpstr>Τι είναι η Στατιστική Ισχύς;</vt:lpstr>
      <vt:lpstr>Στατιστική ισχύς και αποφάσεις </vt:lpstr>
      <vt:lpstr>Παράμετροι</vt:lpstr>
      <vt:lpstr>Effect Size: Simple, Standardized, and Minimum Detectable</vt:lpstr>
      <vt:lpstr>Αποδεκτές παράμετροι</vt:lpstr>
      <vt:lpstr>Παράμετροι για Στατιστική Ισχύ</vt:lpstr>
      <vt:lpstr>Cohen, J. (1992)</vt:lpstr>
      <vt:lpstr>Do it with G*Power: Two group mean difference test</vt:lpstr>
    </vt:vector>
  </TitlesOfParts>
  <Company>Brigham Young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Olsen</dc:creator>
  <cp:lastModifiedBy>George</cp:lastModifiedBy>
  <cp:revision>241</cp:revision>
  <dcterms:created xsi:type="dcterms:W3CDTF">2017-10-25T18:51:30Z</dcterms:created>
  <dcterms:modified xsi:type="dcterms:W3CDTF">2021-01-29T18:01:13Z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0x010100A8530615D053ED4B9ED210F68A41A366</vt:lpwstr>
  </property>
</Properties>
</file>