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3" r:id="rId4"/>
    <p:sldId id="265" r:id="rId5"/>
    <p:sldId id="283" r:id="rId6"/>
    <p:sldId id="284" r:id="rId7"/>
    <p:sldId id="285" r:id="rId8"/>
    <p:sldId id="282" r:id="rId9"/>
    <p:sldId id="257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atsiboukli\Desktop\education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atsiboukli\Desktop\education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atsiboukli\Downloads\&#914;&#913;&#963;&#921;&#922;&#927;&#921;%20&#916;&#917;&#921;&#922;&#932;&#917;&#931;%202020-2021%20(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'[ΚΟΙΝΩΝΙΟΔΗΜΟΓΡΑΦΙΚΑ ΔΙΑΧΡΟΝΙΚΗ 2000-2020_COMPLETE.xlsx]Φύλλο2'!$A$1:$B$1</c:f>
              <c:strCache>
                <c:ptCount val="1"/>
                <c:pt idx="0">
                  <c:v>Μέση ηλικία (σε έτη)  24,4  έτη</c:v>
                </c:pt>
              </c:strCache>
            </c:strRef>
          </c:tx>
          <c:val>
            <c:numRef>
              <c:f>'[ΚΟΙΝΩΝΙΟΔΗΜΟΓΡΑΦΙΚΑ ΔΙΑΧΡΟΝΙΚΗ 2000-2020_COMPLETE.xlsx]Φύλλο2'!$C$1:$V$1</c:f>
              <c:numCache>
                <c:formatCode>General</c:formatCode>
                <c:ptCount val="20"/>
                <c:pt idx="0">
                  <c:v>24.5</c:v>
                </c:pt>
                <c:pt idx="1">
                  <c:v>24.7</c:v>
                </c:pt>
                <c:pt idx="2">
                  <c:v>25.1</c:v>
                </c:pt>
                <c:pt idx="3">
                  <c:v>25.2</c:v>
                </c:pt>
                <c:pt idx="4">
                  <c:v>25.8</c:v>
                </c:pt>
                <c:pt idx="5">
                  <c:v>26.8</c:v>
                </c:pt>
                <c:pt idx="6">
                  <c:v>27.3</c:v>
                </c:pt>
                <c:pt idx="7">
                  <c:v>27.7</c:v>
                </c:pt>
                <c:pt idx="8">
                  <c:v>28.4</c:v>
                </c:pt>
                <c:pt idx="9">
                  <c:v>29</c:v>
                </c:pt>
                <c:pt idx="10">
                  <c:v>29.5</c:v>
                </c:pt>
                <c:pt idx="11">
                  <c:v>29.6</c:v>
                </c:pt>
                <c:pt idx="12">
                  <c:v>30.2</c:v>
                </c:pt>
                <c:pt idx="13">
                  <c:v>30.8</c:v>
                </c:pt>
                <c:pt idx="14">
                  <c:v>31.9</c:v>
                </c:pt>
                <c:pt idx="15">
                  <c:v>31.3</c:v>
                </c:pt>
                <c:pt idx="16">
                  <c:v>31.9</c:v>
                </c:pt>
                <c:pt idx="17">
                  <c:v>31.2</c:v>
                </c:pt>
                <c:pt idx="18">
                  <c:v>31.8</c:v>
                </c:pt>
                <c:pt idx="1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E-1B46-A3E7-3C57F82F794F}"/>
            </c:ext>
          </c:extLst>
        </c:ser>
        <c:ser>
          <c:idx val="1"/>
          <c:order val="1"/>
          <c:tx>
            <c:strRef>
              <c:f>'[ΚΟΙΝΩΝΙΟΔΗΜΟΓΡΑΦΙΚΑ ΔΙΑΧΡΟΝΙΚΗ 2000-2020_COMPLETE.xlsx]Φύλλο2'!$A$2:$B$2</c:f>
              <c:strCache>
                <c:ptCount val="1"/>
                <c:pt idx="0">
                  <c:v>Μέση ηλικία διακοπής σχολείου (σε έτη) 15,3 έτη</c:v>
                </c:pt>
              </c:strCache>
            </c:strRef>
          </c:tx>
          <c:val>
            <c:numRef>
              <c:f>'[ΚΟΙΝΩΝΙΟΔΗΜΟΓΡΑΦΙΚΑ ΔΙΑΧΡΟΝΙΚΗ 2000-2020_COMPLETE.xlsx]Φύλλο2'!$C$2:$V$2</c:f>
              <c:numCache>
                <c:formatCode>General</c:formatCode>
                <c:ptCount val="20"/>
                <c:pt idx="0">
                  <c:v>15.4</c:v>
                </c:pt>
                <c:pt idx="1">
                  <c:v>15.6</c:v>
                </c:pt>
                <c:pt idx="2">
                  <c:v>15.5</c:v>
                </c:pt>
                <c:pt idx="3">
                  <c:v>15.5</c:v>
                </c:pt>
                <c:pt idx="4">
                  <c:v>14</c:v>
                </c:pt>
                <c:pt idx="5">
                  <c:v>14.1</c:v>
                </c:pt>
                <c:pt idx="6">
                  <c:v>14.1</c:v>
                </c:pt>
                <c:pt idx="7">
                  <c:v>14.4</c:v>
                </c:pt>
                <c:pt idx="8">
                  <c:v>14.7</c:v>
                </c:pt>
                <c:pt idx="9">
                  <c:v>14.1</c:v>
                </c:pt>
                <c:pt idx="10">
                  <c:v>14.1</c:v>
                </c:pt>
                <c:pt idx="11">
                  <c:v>13.8</c:v>
                </c:pt>
                <c:pt idx="12">
                  <c:v>13.9</c:v>
                </c:pt>
                <c:pt idx="13">
                  <c:v>15.3</c:v>
                </c:pt>
                <c:pt idx="14">
                  <c:v>15.3</c:v>
                </c:pt>
                <c:pt idx="15">
                  <c:v>15.7</c:v>
                </c:pt>
                <c:pt idx="16">
                  <c:v>15.1</c:v>
                </c:pt>
                <c:pt idx="17">
                  <c:v>13.6</c:v>
                </c:pt>
                <c:pt idx="18">
                  <c:v>13.6</c:v>
                </c:pt>
                <c:pt idx="1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E-1B46-A3E7-3C57F82F7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892864"/>
        <c:axId val="231894400"/>
      </c:lineChart>
      <c:catAx>
        <c:axId val="23189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31894400"/>
        <c:crosses val="autoZero"/>
        <c:auto val="1"/>
        <c:lblAlgn val="ctr"/>
        <c:lblOffset val="100"/>
        <c:noMultiLvlLbl val="0"/>
      </c:catAx>
      <c:valAx>
        <c:axId val="23189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892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'[ΚΟΙΝΩΝΙΟΔΗΜΟΓΡΑΦΙΚΑ ΔΙΑΧΡΟΝΙΚΗ 2000-2020_COMPLETE (1).xlsx]Φύλλο2'!$A$1</c:f>
              <c:strCache>
                <c:ptCount val="1"/>
                <c:pt idx="0">
                  <c:v>Ανεργία Χρήστες</c:v>
                </c:pt>
              </c:strCache>
            </c:strRef>
          </c:tx>
          <c:marker>
            <c:symbol val="none"/>
          </c:marker>
          <c:val>
            <c:numRef>
              <c:f>'[ΚΟΙΝΩΝΙΟΔΗΜΟΓΡΑΦΙΚΑ ΔΙΑΧΡΟΝΙΚΗ 2000-2020_COMPLETE (1).xlsx]Φύλλο2'!$B$1:$V$1</c:f>
              <c:numCache>
                <c:formatCode>0.00%</c:formatCode>
                <c:ptCount val="21"/>
                <c:pt idx="0">
                  <c:v>0.629</c:v>
                </c:pt>
                <c:pt idx="1">
                  <c:v>0.66100000000000003</c:v>
                </c:pt>
                <c:pt idx="2">
                  <c:v>0.65600000000000003</c:v>
                </c:pt>
                <c:pt idx="3">
                  <c:v>0.624</c:v>
                </c:pt>
                <c:pt idx="4">
                  <c:v>0.60299999999999998</c:v>
                </c:pt>
                <c:pt idx="5">
                  <c:v>0.626</c:v>
                </c:pt>
                <c:pt idx="6">
                  <c:v>0.61499999999999999</c:v>
                </c:pt>
                <c:pt idx="7">
                  <c:v>0.629</c:v>
                </c:pt>
                <c:pt idx="8">
                  <c:v>0.622</c:v>
                </c:pt>
                <c:pt idx="9">
                  <c:v>0.61699999999999999</c:v>
                </c:pt>
                <c:pt idx="10">
                  <c:v>0.63900000000000001</c:v>
                </c:pt>
                <c:pt idx="11">
                  <c:v>0.64500000000000002</c:v>
                </c:pt>
                <c:pt idx="12">
                  <c:v>0.59599999999999997</c:v>
                </c:pt>
                <c:pt idx="13">
                  <c:v>0.61</c:v>
                </c:pt>
                <c:pt idx="14">
                  <c:v>0.58799999999999997</c:v>
                </c:pt>
                <c:pt idx="15">
                  <c:v>0.60799999999999998</c:v>
                </c:pt>
                <c:pt idx="16">
                  <c:v>0.54600000000000004</c:v>
                </c:pt>
                <c:pt idx="17">
                  <c:v>0.57399999999999995</c:v>
                </c:pt>
                <c:pt idx="18">
                  <c:v>0.54500000000000004</c:v>
                </c:pt>
                <c:pt idx="19">
                  <c:v>0.48299999999999998</c:v>
                </c:pt>
                <c:pt idx="20">
                  <c:v>0.51600000000000001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AE-064D-9003-6B0EB10BAE2A}"/>
            </c:ext>
          </c:extLst>
        </c:ser>
        <c:ser>
          <c:idx val="1"/>
          <c:order val="1"/>
          <c:tx>
            <c:strRef>
              <c:f>'[ΚΟΙΝΩΝΙΟΔΗΜΟΓΡΑΦΙΚΑ ΔΙΑΧΡΟΝΙΚΗ 2000-2020_COMPLETE (1).xlsx]Φύλλο2'!$A$2</c:f>
              <c:strCache>
                <c:ptCount val="1"/>
                <c:pt idx="0">
                  <c:v>Γενικός Πληθυσμός</c:v>
                </c:pt>
              </c:strCache>
            </c:strRef>
          </c:tx>
          <c:marker>
            <c:symbol val="none"/>
          </c:marker>
          <c:val>
            <c:numRef>
              <c:f>'[ΚΟΙΝΩΝΙΟΔΗΜΟΓΡΑΦΙΚΑ ΔΙΑΧΡΟΝΙΚΗ 2000-2020_COMPLETE (1).xlsx]Φύλλο2'!$B$2:$V$2</c:f>
              <c:numCache>
                <c:formatCode>0.00%</c:formatCode>
                <c:ptCount val="21"/>
                <c:pt idx="0">
                  <c:v>0.1125</c:v>
                </c:pt>
                <c:pt idx="1">
                  <c:v>0.1046</c:v>
                </c:pt>
                <c:pt idx="2">
                  <c:v>9.98E-2</c:v>
                </c:pt>
                <c:pt idx="3">
                  <c:v>9.4100000000000003E-2</c:v>
                </c:pt>
                <c:pt idx="4">
                  <c:v>0.1031</c:v>
                </c:pt>
                <c:pt idx="5">
                  <c:v>9.9900000000000003E-2</c:v>
                </c:pt>
                <c:pt idx="6">
                  <c:v>9.01E-2</c:v>
                </c:pt>
                <c:pt idx="7">
                  <c:v>8.4000000000000005E-2</c:v>
                </c:pt>
                <c:pt idx="8">
                  <c:v>7.7600000000000002E-2</c:v>
                </c:pt>
                <c:pt idx="9">
                  <c:v>9.6199999999999994E-2</c:v>
                </c:pt>
                <c:pt idx="10">
                  <c:v>0.12709999999999999</c:v>
                </c:pt>
                <c:pt idx="11">
                  <c:v>0.1787</c:v>
                </c:pt>
                <c:pt idx="12">
                  <c:v>0.24440000000000001</c:v>
                </c:pt>
                <c:pt idx="13">
                  <c:v>0.27460000000000001</c:v>
                </c:pt>
                <c:pt idx="14">
                  <c:v>0.249</c:v>
                </c:pt>
                <c:pt idx="15">
                  <c:v>0.2354</c:v>
                </c:pt>
                <c:pt idx="16">
                  <c:v>0.2354</c:v>
                </c:pt>
                <c:pt idx="17">
                  <c:v>0.21490000000000001</c:v>
                </c:pt>
                <c:pt idx="18">
                  <c:v>0.19289999999999999</c:v>
                </c:pt>
                <c:pt idx="19">
                  <c:v>0.17299999999999999</c:v>
                </c:pt>
                <c:pt idx="20">
                  <c:v>0.16850000000000001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6AE-064D-9003-6B0EB10BA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97152"/>
        <c:axId val="174098688"/>
      </c:lineChart>
      <c:catAx>
        <c:axId val="17409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098688"/>
        <c:crosses val="autoZero"/>
        <c:auto val="1"/>
        <c:lblAlgn val="ctr"/>
        <c:lblOffset val="100"/>
        <c:noMultiLvlLbl val="0"/>
      </c:catAx>
      <c:valAx>
        <c:axId val="1740986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4097152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ΕΚΠΑΙΔΕΥΤΙΚΟ ΕΠΙΠΕΔΟ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education!$A$3</c:f>
              <c:strCache>
                <c:ptCount val="1"/>
                <c:pt idx="0">
                  <c:v> Υποχρεωτική εκπαίδευσης (&lt;Γυμνάσιο)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education!$B$2:$X$2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education!$B$3:$X$3</c:f>
              <c:numCache>
                <c:formatCode>0.0</c:formatCode>
                <c:ptCount val="23"/>
                <c:pt idx="0">
                  <c:v>23.3</c:v>
                </c:pt>
                <c:pt idx="1">
                  <c:v>24.5</c:v>
                </c:pt>
                <c:pt idx="2">
                  <c:v>26</c:v>
                </c:pt>
                <c:pt idx="3">
                  <c:v>22.7</c:v>
                </c:pt>
                <c:pt idx="4">
                  <c:v>21.4</c:v>
                </c:pt>
                <c:pt idx="5">
                  <c:v>21</c:v>
                </c:pt>
                <c:pt idx="6">
                  <c:v>18.899999999999999</c:v>
                </c:pt>
                <c:pt idx="7">
                  <c:v>20.6</c:v>
                </c:pt>
                <c:pt idx="8">
                  <c:v>22.8</c:v>
                </c:pt>
                <c:pt idx="9">
                  <c:v>21.5</c:v>
                </c:pt>
                <c:pt idx="10">
                  <c:v>22.3</c:v>
                </c:pt>
                <c:pt idx="11">
                  <c:v>19.3</c:v>
                </c:pt>
                <c:pt idx="12">
                  <c:v>17.899999999999999</c:v>
                </c:pt>
                <c:pt idx="13">
                  <c:v>17.899999999999999</c:v>
                </c:pt>
                <c:pt idx="14">
                  <c:v>20.6</c:v>
                </c:pt>
                <c:pt idx="15">
                  <c:v>21.6</c:v>
                </c:pt>
                <c:pt idx="16">
                  <c:v>20.100000000000001</c:v>
                </c:pt>
                <c:pt idx="17">
                  <c:v>18.100000000000001</c:v>
                </c:pt>
                <c:pt idx="18">
                  <c:v>20.100000000000001</c:v>
                </c:pt>
                <c:pt idx="19">
                  <c:v>17.7</c:v>
                </c:pt>
                <c:pt idx="20">
                  <c:v>17.600000000000001</c:v>
                </c:pt>
                <c:pt idx="21" formatCode="General">
                  <c:v>14.8</c:v>
                </c:pt>
                <c:pt idx="22" formatCode="General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B-D141-B35C-39B61AB79274}"/>
            </c:ext>
          </c:extLst>
        </c:ser>
        <c:ser>
          <c:idx val="2"/>
          <c:order val="2"/>
          <c:tx>
            <c:strRef>
              <c:f>education!$A$5</c:f>
              <c:strCache>
                <c:ptCount val="1"/>
                <c:pt idx="0">
                  <c:v>Δημοτικό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education!$B$2:$X$2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education!$B$5:$X$5</c:f>
              <c:numCache>
                <c:formatCode>General</c:formatCode>
                <c:ptCount val="23"/>
                <c:pt idx="0">
                  <c:v>4.3</c:v>
                </c:pt>
                <c:pt idx="1">
                  <c:v>4.4000000000000004</c:v>
                </c:pt>
                <c:pt idx="2">
                  <c:v>5.4</c:v>
                </c:pt>
                <c:pt idx="3">
                  <c:v>1.7</c:v>
                </c:pt>
                <c:pt idx="4">
                  <c:v>4.0999999999999996</c:v>
                </c:pt>
                <c:pt idx="5">
                  <c:v>4.5</c:v>
                </c:pt>
                <c:pt idx="6">
                  <c:v>4.2</c:v>
                </c:pt>
                <c:pt idx="7">
                  <c:v>3.4</c:v>
                </c:pt>
                <c:pt idx="8">
                  <c:v>3.5</c:v>
                </c:pt>
                <c:pt idx="9">
                  <c:v>2.6</c:v>
                </c:pt>
                <c:pt idx="10">
                  <c:v>5.2</c:v>
                </c:pt>
                <c:pt idx="11">
                  <c:v>6.4</c:v>
                </c:pt>
                <c:pt idx="12">
                  <c:v>3.3</c:v>
                </c:pt>
                <c:pt idx="13">
                  <c:v>7.4</c:v>
                </c:pt>
                <c:pt idx="14">
                  <c:v>7.5</c:v>
                </c:pt>
                <c:pt idx="15">
                  <c:v>7.4</c:v>
                </c:pt>
                <c:pt idx="16">
                  <c:v>7.3</c:v>
                </c:pt>
                <c:pt idx="17">
                  <c:v>7.4</c:v>
                </c:pt>
                <c:pt idx="18">
                  <c:v>6.7</c:v>
                </c:pt>
                <c:pt idx="19">
                  <c:v>7.2</c:v>
                </c:pt>
                <c:pt idx="20">
                  <c:v>8.8000000000000007</c:v>
                </c:pt>
                <c:pt idx="21">
                  <c:v>5.9</c:v>
                </c:pt>
                <c:pt idx="22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B-D141-B35C-39B61AB792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63446624"/>
        <c:axId val="6636336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education!$A$4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 cmpd="sng" algn="ctr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education!$B$2:$X$2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education!$B$4:$X$4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C4B-D141-B35C-39B61AB79274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education!$B$2:$X$2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education!$B$6:$X$6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C4B-D141-B35C-39B61AB79274}"/>
                  </c:ext>
                </c:extLst>
              </c15:ser>
            </c15:filteredLineSeries>
          </c:ext>
        </c:extLst>
      </c:lineChart>
      <c:catAx>
        <c:axId val="6634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3633696"/>
        <c:crosses val="autoZero"/>
        <c:auto val="1"/>
        <c:lblAlgn val="ctr"/>
        <c:lblOffset val="100"/>
        <c:noMultiLvlLbl val="0"/>
      </c:catAx>
      <c:valAx>
        <c:axId val="6636336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34466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l-GR" sz="1000">
                <a:latin typeface="Times New Roman" panose="02020603050405020304" pitchFamily="18" charset="0"/>
                <a:cs typeface="Times New Roman" panose="02020603050405020304" pitchFamily="18" charset="0"/>
              </a:rPr>
              <a:t>Μέση Ηλικία Διακοπής Υποχρεωτικής Εκπαίδευσης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education!$A$13</c:f>
              <c:strCache>
                <c:ptCount val="1"/>
                <c:pt idx="0">
                  <c:v>Μέση ηλικία διακοπής δευτεροβάθμιας εκπαίδευσης (σε έτη)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education!$B$11:$X$11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education!$B$13:$X$13</c:f>
              <c:numCache>
                <c:formatCode>0.0</c:formatCode>
                <c:ptCount val="23"/>
                <c:pt idx="0">
                  <c:v>15.3</c:v>
                </c:pt>
                <c:pt idx="1">
                  <c:v>15.4</c:v>
                </c:pt>
                <c:pt idx="2">
                  <c:v>15.6</c:v>
                </c:pt>
                <c:pt idx="3">
                  <c:v>15.5</c:v>
                </c:pt>
                <c:pt idx="4">
                  <c:v>15.5</c:v>
                </c:pt>
                <c:pt idx="5">
                  <c:v>14</c:v>
                </c:pt>
                <c:pt idx="6">
                  <c:v>14.1</c:v>
                </c:pt>
                <c:pt idx="7">
                  <c:v>14.1</c:v>
                </c:pt>
                <c:pt idx="8">
                  <c:v>14.4</c:v>
                </c:pt>
                <c:pt idx="9">
                  <c:v>14.7</c:v>
                </c:pt>
                <c:pt idx="10">
                  <c:v>14.1</c:v>
                </c:pt>
                <c:pt idx="11">
                  <c:v>14.1</c:v>
                </c:pt>
                <c:pt idx="12">
                  <c:v>13.8</c:v>
                </c:pt>
                <c:pt idx="13">
                  <c:v>13.9</c:v>
                </c:pt>
                <c:pt idx="14">
                  <c:v>15.3</c:v>
                </c:pt>
                <c:pt idx="15">
                  <c:v>15.3</c:v>
                </c:pt>
                <c:pt idx="16">
                  <c:v>15.7</c:v>
                </c:pt>
                <c:pt idx="17">
                  <c:v>15.1</c:v>
                </c:pt>
                <c:pt idx="18">
                  <c:v>13.6</c:v>
                </c:pt>
                <c:pt idx="19">
                  <c:v>13.6</c:v>
                </c:pt>
                <c:pt idx="20">
                  <c:v>14</c:v>
                </c:pt>
                <c:pt idx="21" formatCode="General">
                  <c:v>14.2</c:v>
                </c:pt>
                <c:pt idx="22" formatCode="General">
                  <c:v>13.6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2-1542-80B7-E0B237E2E1AD}"/>
            </c:ext>
          </c:extLst>
        </c:ser>
        <c:ser>
          <c:idx val="3"/>
          <c:order val="3"/>
          <c:tx>
            <c:strRef>
              <c:f>education!$A$15</c:f>
              <c:strCache>
                <c:ptCount val="1"/>
                <c:pt idx="0">
                  <c:v>Μέση ηλικία διακοπής δημοτικού (σε έτη)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education!$B$11:$X$11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education!$B$15:$X$15</c:f>
              <c:numCache>
                <c:formatCode>General</c:formatCode>
                <c:ptCount val="23"/>
                <c:pt idx="0">
                  <c:v>11.4</c:v>
                </c:pt>
                <c:pt idx="1">
                  <c:v>11.7</c:v>
                </c:pt>
                <c:pt idx="2">
                  <c:v>11.8</c:v>
                </c:pt>
                <c:pt idx="3">
                  <c:v>10.8</c:v>
                </c:pt>
                <c:pt idx="4">
                  <c:v>11.6</c:v>
                </c:pt>
                <c:pt idx="5">
                  <c:v>11.6</c:v>
                </c:pt>
                <c:pt idx="6">
                  <c:v>11.2</c:v>
                </c:pt>
                <c:pt idx="7">
                  <c:v>10.199999999999999</c:v>
                </c:pt>
                <c:pt idx="8">
                  <c:v>10.4</c:v>
                </c:pt>
                <c:pt idx="9">
                  <c:v>10.9</c:v>
                </c:pt>
                <c:pt idx="10">
                  <c:v>10.6</c:v>
                </c:pt>
                <c:pt idx="11">
                  <c:v>11</c:v>
                </c:pt>
                <c:pt idx="12">
                  <c:v>10.3</c:v>
                </c:pt>
                <c:pt idx="13">
                  <c:v>10.3</c:v>
                </c:pt>
                <c:pt idx="14">
                  <c:v>10.9</c:v>
                </c:pt>
                <c:pt idx="15">
                  <c:v>10.199999999999999</c:v>
                </c:pt>
                <c:pt idx="16">
                  <c:v>11.1</c:v>
                </c:pt>
                <c:pt idx="17">
                  <c:v>9.6999999999999993</c:v>
                </c:pt>
                <c:pt idx="18">
                  <c:v>10.4</c:v>
                </c:pt>
                <c:pt idx="19">
                  <c:v>11.2</c:v>
                </c:pt>
                <c:pt idx="20">
                  <c:v>11.9</c:v>
                </c:pt>
                <c:pt idx="21">
                  <c:v>10.6</c:v>
                </c:pt>
                <c:pt idx="22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2-1542-80B7-E0B237E2E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6063536"/>
        <c:axId val="6582609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education!$A$12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education!$B$11:$X$11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education!$B$12:$X$12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102-1542-80B7-E0B237E2E1A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education!$A$14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education!$B$11:$X$11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education!$B$14:$X$14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02-1542-80B7-E0B237E2E1AD}"/>
                  </c:ext>
                </c:extLst>
              </c15:ser>
            </c15:filteredLineSeries>
          </c:ext>
        </c:extLst>
      </c:lineChart>
      <c:catAx>
        <c:axId val="7160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58260960"/>
        <c:crosses val="autoZero"/>
        <c:auto val="1"/>
        <c:lblAlgn val="ctr"/>
        <c:lblOffset val="100"/>
        <c:noMultiLvlLbl val="0"/>
      </c:catAx>
      <c:valAx>
        <c:axId val="6582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1606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04536900556128"/>
          <c:y val="4.1033439560759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4.1145188850759823E-2"/>
          <c:y val="8.679721259809163E-2"/>
          <c:w val="0.94604425135987258"/>
          <c:h val="0.86033803943446374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Φύλλο1!$A$17</c:f>
              <c:strCache>
                <c:ptCount val="1"/>
                <c:pt idx="0">
                  <c:v>Χωρίς απολυτήριο Λυκείου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Φύλλο1!$B$17:$W$17</c:f>
              <c:numCache>
                <c:formatCode>0.00</c:formatCode>
                <c:ptCount val="22"/>
                <c:pt idx="0">
                  <c:v>56.8</c:v>
                </c:pt>
                <c:pt idx="1">
                  <c:v>57.3</c:v>
                </c:pt>
                <c:pt idx="2">
                  <c:v>58.4</c:v>
                </c:pt>
                <c:pt idx="3">
                  <c:v>53</c:v>
                </c:pt>
                <c:pt idx="4">
                  <c:v>56.9</c:v>
                </c:pt>
                <c:pt idx="5">
                  <c:v>56.4</c:v>
                </c:pt>
                <c:pt idx="6">
                  <c:v>51.6</c:v>
                </c:pt>
                <c:pt idx="7">
                  <c:v>50.3</c:v>
                </c:pt>
                <c:pt idx="8">
                  <c:v>54</c:v>
                </c:pt>
                <c:pt idx="9">
                  <c:v>49.9</c:v>
                </c:pt>
                <c:pt idx="10">
                  <c:v>51.3</c:v>
                </c:pt>
                <c:pt idx="11">
                  <c:v>47.3</c:v>
                </c:pt>
                <c:pt idx="12">
                  <c:v>46.3</c:v>
                </c:pt>
                <c:pt idx="13">
                  <c:v>46.6</c:v>
                </c:pt>
                <c:pt idx="14">
                  <c:v>36.299999999999997</c:v>
                </c:pt>
                <c:pt idx="15">
                  <c:v>50.5</c:v>
                </c:pt>
                <c:pt idx="16">
                  <c:v>48.3</c:v>
                </c:pt>
                <c:pt idx="17">
                  <c:v>42.2</c:v>
                </c:pt>
                <c:pt idx="18">
                  <c:v>42.8</c:v>
                </c:pt>
                <c:pt idx="19">
                  <c:v>41</c:v>
                </c:pt>
                <c:pt idx="20">
                  <c:v>40.700000000000003</c:v>
                </c:pt>
                <c:pt idx="21">
                  <c:v>49.423809523809517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01-A149-845E-40626DB3E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404832"/>
        <c:axId val="710699056"/>
      </c:lineChart>
      <c:catAx>
        <c:axId val="7214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10699056"/>
        <c:crosses val="autoZero"/>
        <c:auto val="1"/>
        <c:lblAlgn val="ctr"/>
        <c:lblOffset val="100"/>
        <c:noMultiLvlLbl val="0"/>
      </c:catAx>
      <c:valAx>
        <c:axId val="71069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2140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4054D-4975-4C9B-8D12-83F82D0D7E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7EB0-9868-42DE-9F90-7D0D68E58601}">
      <dgm:prSet/>
      <dgm:spPr/>
      <dgm:t>
        <a:bodyPr/>
        <a:lstStyle/>
        <a:p>
          <a:r>
            <a:rPr lang="el-GR" dirty="0"/>
            <a:t>‘</a:t>
          </a:r>
          <a:r>
            <a:rPr lang="el-GR" dirty="0" err="1"/>
            <a:t>Ελλειψη</a:t>
          </a:r>
          <a:r>
            <a:rPr lang="el-GR" dirty="0"/>
            <a:t> θέλησης και αυτοπειθαρχίας</a:t>
          </a:r>
          <a:endParaRPr lang="en-US" dirty="0"/>
        </a:p>
      </dgm:t>
    </dgm:pt>
    <dgm:pt modelId="{DC960BCB-903D-47FC-BC22-F2EF2B5DC37E}" type="parTrans" cxnId="{C4E4E8BF-8391-4020-8650-41EB1FF577CE}">
      <dgm:prSet/>
      <dgm:spPr/>
      <dgm:t>
        <a:bodyPr/>
        <a:lstStyle/>
        <a:p>
          <a:endParaRPr lang="en-US"/>
        </a:p>
      </dgm:t>
    </dgm:pt>
    <dgm:pt modelId="{D5C27C3B-242A-4129-8700-6FC578FCFD59}" type="sibTrans" cxnId="{C4E4E8BF-8391-4020-8650-41EB1FF577CE}">
      <dgm:prSet/>
      <dgm:spPr/>
      <dgm:t>
        <a:bodyPr/>
        <a:lstStyle/>
        <a:p>
          <a:endParaRPr lang="en-US"/>
        </a:p>
      </dgm:t>
    </dgm:pt>
    <dgm:pt modelId="{2CED3D67-C9B2-41D1-B009-9F9EDE6A031A}">
      <dgm:prSet/>
      <dgm:spPr/>
      <dgm:t>
        <a:bodyPr/>
        <a:lstStyle/>
        <a:p>
          <a:r>
            <a:rPr lang="el-GR" dirty="0"/>
            <a:t>«κάτι έχει»-φταίνε τα γονίδια</a:t>
          </a:r>
          <a:endParaRPr lang="en-US" dirty="0"/>
        </a:p>
      </dgm:t>
    </dgm:pt>
    <dgm:pt modelId="{C40473B0-BB9E-47E4-B998-03E0A42A0836}" type="parTrans" cxnId="{9908350A-2A34-4CB7-9B7A-238F3EB36F64}">
      <dgm:prSet/>
      <dgm:spPr/>
      <dgm:t>
        <a:bodyPr/>
        <a:lstStyle/>
        <a:p>
          <a:endParaRPr lang="en-US"/>
        </a:p>
      </dgm:t>
    </dgm:pt>
    <dgm:pt modelId="{6CD33441-7207-4EE5-9BC5-488A7C8857A0}" type="sibTrans" cxnId="{9908350A-2A34-4CB7-9B7A-238F3EB36F64}">
      <dgm:prSet/>
      <dgm:spPr/>
      <dgm:t>
        <a:bodyPr/>
        <a:lstStyle/>
        <a:p>
          <a:endParaRPr lang="en-US"/>
        </a:p>
      </dgm:t>
    </dgm:pt>
    <dgm:pt modelId="{D5A2EB8A-A70C-4E26-BA4A-E29E76C81884}">
      <dgm:prSet/>
      <dgm:spPr/>
      <dgm:t>
        <a:bodyPr/>
        <a:lstStyle/>
        <a:p>
          <a:r>
            <a:rPr lang="el-GR" dirty="0"/>
            <a:t>Εάν ήθελαν πραγματικά να σταματήσουν θα τα κατάφερναν</a:t>
          </a:r>
          <a:endParaRPr lang="en-US" dirty="0"/>
        </a:p>
      </dgm:t>
    </dgm:pt>
    <dgm:pt modelId="{8A5B21CA-90AA-4E6B-AD49-72697E641B38}" type="parTrans" cxnId="{7985B5D6-9DBB-44F1-97E0-EEDF75CE3D4F}">
      <dgm:prSet/>
      <dgm:spPr/>
      <dgm:t>
        <a:bodyPr/>
        <a:lstStyle/>
        <a:p>
          <a:endParaRPr lang="en-US"/>
        </a:p>
      </dgm:t>
    </dgm:pt>
    <dgm:pt modelId="{3B1CEE28-E7D7-409A-BD5E-0655D3305997}" type="sibTrans" cxnId="{7985B5D6-9DBB-44F1-97E0-EEDF75CE3D4F}">
      <dgm:prSet/>
      <dgm:spPr/>
      <dgm:t>
        <a:bodyPr/>
        <a:lstStyle/>
        <a:p>
          <a:endParaRPr lang="en-US"/>
        </a:p>
      </dgm:t>
    </dgm:pt>
    <dgm:pt modelId="{2FA569B9-F61A-42F7-B955-4B26EFDB7635}">
      <dgm:prSet/>
      <dgm:spPr/>
      <dgm:t>
        <a:bodyPr/>
        <a:lstStyle/>
        <a:p>
          <a:r>
            <a:rPr lang="el-GR" dirty="0"/>
            <a:t>Τα λεφτά που δίνονται για τη χρηματοδότηση των προγραμμάτων απεξάρτησης είναι πεταμένα </a:t>
          </a:r>
          <a:endParaRPr lang="en-US" dirty="0"/>
        </a:p>
      </dgm:t>
    </dgm:pt>
    <dgm:pt modelId="{51CA7C11-B1C3-4DC4-A6E6-2B182EBD1020}" type="parTrans" cxnId="{5FDAA3E2-CEA9-487F-9768-690139EDC08A}">
      <dgm:prSet/>
      <dgm:spPr/>
      <dgm:t>
        <a:bodyPr/>
        <a:lstStyle/>
        <a:p>
          <a:endParaRPr lang="en-US"/>
        </a:p>
      </dgm:t>
    </dgm:pt>
    <dgm:pt modelId="{EE1DF0B9-976A-4426-AFA3-AB5134B97E14}" type="sibTrans" cxnId="{5FDAA3E2-CEA9-487F-9768-690139EDC08A}">
      <dgm:prSet/>
      <dgm:spPr/>
      <dgm:t>
        <a:bodyPr/>
        <a:lstStyle/>
        <a:p>
          <a:endParaRPr lang="en-US"/>
        </a:p>
      </dgm:t>
    </dgm:pt>
    <dgm:pt modelId="{519179E0-F34C-4662-AC92-2DDB0B2A299C}">
      <dgm:prSet/>
      <dgm:spPr/>
      <dgm:t>
        <a:bodyPr/>
        <a:lstStyle/>
        <a:p>
          <a:r>
            <a:rPr lang="el-GR" dirty="0"/>
            <a:t>Δεν θα </a:t>
          </a:r>
          <a:r>
            <a:rPr lang="el-GR" dirty="0" err="1"/>
            <a:t>απεξαρτηθούν</a:t>
          </a:r>
          <a:r>
            <a:rPr lang="el-GR" dirty="0"/>
            <a:t> ποτέ</a:t>
          </a:r>
          <a:endParaRPr lang="en-US" dirty="0"/>
        </a:p>
      </dgm:t>
    </dgm:pt>
    <dgm:pt modelId="{006AB4E8-1825-4E77-B225-E7FBD2666B12}" type="parTrans" cxnId="{91DD509B-42FE-424C-B86B-E49FBB3F18A1}">
      <dgm:prSet/>
      <dgm:spPr/>
      <dgm:t>
        <a:bodyPr/>
        <a:lstStyle/>
        <a:p>
          <a:endParaRPr lang="en-US"/>
        </a:p>
      </dgm:t>
    </dgm:pt>
    <dgm:pt modelId="{269B9A9F-4BF1-4E0C-9EFA-4C30B6C19063}" type="sibTrans" cxnId="{91DD509B-42FE-424C-B86B-E49FBB3F18A1}">
      <dgm:prSet/>
      <dgm:spPr/>
      <dgm:t>
        <a:bodyPr/>
        <a:lstStyle/>
        <a:p>
          <a:endParaRPr lang="en-US"/>
        </a:p>
      </dgm:t>
    </dgm:pt>
    <dgm:pt modelId="{5751B389-C1A6-8245-8D64-369E9FF72FBE}">
      <dgm:prSet/>
      <dgm:spPr/>
      <dgm:t>
        <a:bodyPr/>
        <a:lstStyle/>
        <a:p>
          <a:r>
            <a:rPr lang="el-GR" dirty="0"/>
            <a:t>Φταίνε οι γονείς τους</a:t>
          </a:r>
          <a:endParaRPr lang="en-US" dirty="0"/>
        </a:p>
      </dgm:t>
    </dgm:pt>
    <dgm:pt modelId="{E2EE004B-3AA3-4B49-9F1C-CB191326469D}" type="parTrans" cxnId="{E3515F50-C6F1-134E-9BA6-9D5B6E896CB1}">
      <dgm:prSet/>
      <dgm:spPr/>
      <dgm:t>
        <a:bodyPr/>
        <a:lstStyle/>
        <a:p>
          <a:endParaRPr lang="el-GR"/>
        </a:p>
      </dgm:t>
    </dgm:pt>
    <dgm:pt modelId="{9F2BCBAE-1868-2A4B-A9B8-0FA7E1185AA1}" type="sibTrans" cxnId="{E3515F50-C6F1-134E-9BA6-9D5B6E896CB1}">
      <dgm:prSet/>
      <dgm:spPr/>
      <dgm:t>
        <a:bodyPr/>
        <a:lstStyle/>
        <a:p>
          <a:endParaRPr lang="el-GR"/>
        </a:p>
      </dgm:t>
    </dgm:pt>
    <dgm:pt modelId="{F83FF572-CF79-6C44-99F5-2ADA16F881FE}">
      <dgm:prSet/>
      <dgm:spPr/>
      <dgm:t>
        <a:bodyPr/>
        <a:lstStyle/>
        <a:p>
          <a:r>
            <a:rPr lang="el-GR" dirty="0"/>
            <a:t>Είναι βάρος για την κοινωνία.</a:t>
          </a:r>
          <a:endParaRPr lang="en-US" dirty="0"/>
        </a:p>
      </dgm:t>
    </dgm:pt>
    <dgm:pt modelId="{5E68CF56-FC1F-C34F-9FA8-DDD7949B4786}" type="parTrans" cxnId="{3EBBA287-83CE-BE4B-B8CB-D68C5CD3CD10}">
      <dgm:prSet/>
      <dgm:spPr/>
      <dgm:t>
        <a:bodyPr/>
        <a:lstStyle/>
        <a:p>
          <a:endParaRPr lang="el-GR"/>
        </a:p>
      </dgm:t>
    </dgm:pt>
    <dgm:pt modelId="{946B070E-DEFB-0A4D-AE8D-6E61CFFC5819}" type="sibTrans" cxnId="{3EBBA287-83CE-BE4B-B8CB-D68C5CD3CD10}">
      <dgm:prSet/>
      <dgm:spPr/>
      <dgm:t>
        <a:bodyPr/>
        <a:lstStyle/>
        <a:p>
          <a:endParaRPr lang="el-GR"/>
        </a:p>
      </dgm:t>
    </dgm:pt>
    <dgm:pt modelId="{493D6279-3F29-2A49-969B-156FC8ED9697}" type="pres">
      <dgm:prSet presAssocID="{A2C4054D-4975-4C9B-8D12-83F82D0D7E69}" presName="linear" presStyleCnt="0">
        <dgm:presLayoutVars>
          <dgm:animLvl val="lvl"/>
          <dgm:resizeHandles val="exact"/>
        </dgm:presLayoutVars>
      </dgm:prSet>
      <dgm:spPr/>
    </dgm:pt>
    <dgm:pt modelId="{DEA44B51-9D97-7F41-89FC-0CB3ABE59F46}" type="pres">
      <dgm:prSet presAssocID="{15C87EB0-9868-42DE-9F90-7D0D68E5860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C1D2B93-4038-0547-A179-B6109840EBD5}" type="pres">
      <dgm:prSet presAssocID="{D5C27C3B-242A-4129-8700-6FC578FCFD59}" presName="spacer" presStyleCnt="0"/>
      <dgm:spPr/>
    </dgm:pt>
    <dgm:pt modelId="{7A04129F-6819-B147-951F-58DF95324755}" type="pres">
      <dgm:prSet presAssocID="{2CED3D67-C9B2-41D1-B009-9F9EDE6A031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AAC23CA-700C-6C47-9FE3-0A61A9BD32DD}" type="pres">
      <dgm:prSet presAssocID="{6CD33441-7207-4EE5-9BC5-488A7C8857A0}" presName="spacer" presStyleCnt="0"/>
      <dgm:spPr/>
    </dgm:pt>
    <dgm:pt modelId="{7A40D850-F72C-B147-8157-A2088CB6CECE}" type="pres">
      <dgm:prSet presAssocID="{5751B389-C1A6-8245-8D64-369E9FF72FB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65036D8-DE1E-BB4B-8DEB-174B0CBF55F1}" type="pres">
      <dgm:prSet presAssocID="{9F2BCBAE-1868-2A4B-A9B8-0FA7E1185AA1}" presName="spacer" presStyleCnt="0"/>
      <dgm:spPr/>
    </dgm:pt>
    <dgm:pt modelId="{DBF5157E-12E3-B448-8089-23D856D9E112}" type="pres">
      <dgm:prSet presAssocID="{D5A2EB8A-A70C-4E26-BA4A-E29E76C8188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216CDF8-1B6F-734D-A3CD-F95CC52C6C73}" type="pres">
      <dgm:prSet presAssocID="{3B1CEE28-E7D7-409A-BD5E-0655D3305997}" presName="spacer" presStyleCnt="0"/>
      <dgm:spPr/>
    </dgm:pt>
    <dgm:pt modelId="{FF395918-E9B2-DC46-A8A8-AF44DD7996F0}" type="pres">
      <dgm:prSet presAssocID="{2FA569B9-F61A-42F7-B955-4B26EFDB763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B4B76F6-E162-5A4D-851F-E31221210C72}" type="pres">
      <dgm:prSet presAssocID="{EE1DF0B9-976A-4426-AFA3-AB5134B97E14}" presName="spacer" presStyleCnt="0"/>
      <dgm:spPr/>
    </dgm:pt>
    <dgm:pt modelId="{A89C4786-9E49-1D47-A794-A68A56EF5C1D}" type="pres">
      <dgm:prSet presAssocID="{519179E0-F34C-4662-AC92-2DDB0B2A299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A75A0CF-CF0B-7441-8F79-0A51A99E0577}" type="pres">
      <dgm:prSet presAssocID="{269B9A9F-4BF1-4E0C-9EFA-4C30B6C19063}" presName="spacer" presStyleCnt="0"/>
      <dgm:spPr/>
    </dgm:pt>
    <dgm:pt modelId="{444F5279-FBE2-DA4E-8AA0-B77AF4B61391}" type="pres">
      <dgm:prSet presAssocID="{F83FF572-CF79-6C44-99F5-2ADA16F881F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390ED07-18C2-1F4B-B9A7-461A2133AE7B}" type="presOf" srcId="{A2C4054D-4975-4C9B-8D12-83F82D0D7E69}" destId="{493D6279-3F29-2A49-969B-156FC8ED9697}" srcOrd="0" destOrd="0" presId="urn:microsoft.com/office/officeart/2005/8/layout/vList2"/>
    <dgm:cxn modelId="{9908350A-2A34-4CB7-9B7A-238F3EB36F64}" srcId="{A2C4054D-4975-4C9B-8D12-83F82D0D7E69}" destId="{2CED3D67-C9B2-41D1-B009-9F9EDE6A031A}" srcOrd="1" destOrd="0" parTransId="{C40473B0-BB9E-47E4-B998-03E0A42A0836}" sibTransId="{6CD33441-7207-4EE5-9BC5-488A7C8857A0}"/>
    <dgm:cxn modelId="{E3515F50-C6F1-134E-9BA6-9D5B6E896CB1}" srcId="{A2C4054D-4975-4C9B-8D12-83F82D0D7E69}" destId="{5751B389-C1A6-8245-8D64-369E9FF72FBE}" srcOrd="2" destOrd="0" parTransId="{E2EE004B-3AA3-4B49-9F1C-CB191326469D}" sibTransId="{9F2BCBAE-1868-2A4B-A9B8-0FA7E1185AA1}"/>
    <dgm:cxn modelId="{2DBD4056-FF57-5043-8475-B7F62F74F3F1}" type="presOf" srcId="{F83FF572-CF79-6C44-99F5-2ADA16F881FE}" destId="{444F5279-FBE2-DA4E-8AA0-B77AF4B61391}" srcOrd="0" destOrd="0" presId="urn:microsoft.com/office/officeart/2005/8/layout/vList2"/>
    <dgm:cxn modelId="{9E2A8258-8C73-AB46-8B65-1C9C6D06EDF2}" type="presOf" srcId="{15C87EB0-9868-42DE-9F90-7D0D68E58601}" destId="{DEA44B51-9D97-7F41-89FC-0CB3ABE59F46}" srcOrd="0" destOrd="0" presId="urn:microsoft.com/office/officeart/2005/8/layout/vList2"/>
    <dgm:cxn modelId="{3EBBA287-83CE-BE4B-B8CB-D68C5CD3CD10}" srcId="{A2C4054D-4975-4C9B-8D12-83F82D0D7E69}" destId="{F83FF572-CF79-6C44-99F5-2ADA16F881FE}" srcOrd="6" destOrd="0" parTransId="{5E68CF56-FC1F-C34F-9FA8-DDD7949B4786}" sibTransId="{946B070E-DEFB-0A4D-AE8D-6E61CFFC5819}"/>
    <dgm:cxn modelId="{F909628B-6F10-2A42-8143-C086BBB2C41A}" type="presOf" srcId="{2FA569B9-F61A-42F7-B955-4B26EFDB7635}" destId="{FF395918-E9B2-DC46-A8A8-AF44DD7996F0}" srcOrd="0" destOrd="0" presId="urn:microsoft.com/office/officeart/2005/8/layout/vList2"/>
    <dgm:cxn modelId="{91DD509B-42FE-424C-B86B-E49FBB3F18A1}" srcId="{A2C4054D-4975-4C9B-8D12-83F82D0D7E69}" destId="{519179E0-F34C-4662-AC92-2DDB0B2A299C}" srcOrd="5" destOrd="0" parTransId="{006AB4E8-1825-4E77-B225-E7FBD2666B12}" sibTransId="{269B9A9F-4BF1-4E0C-9EFA-4C30B6C19063}"/>
    <dgm:cxn modelId="{2A7FCCA4-6F34-044C-A9B9-E698EF2EEF24}" type="presOf" srcId="{519179E0-F34C-4662-AC92-2DDB0B2A299C}" destId="{A89C4786-9E49-1D47-A794-A68A56EF5C1D}" srcOrd="0" destOrd="0" presId="urn:microsoft.com/office/officeart/2005/8/layout/vList2"/>
    <dgm:cxn modelId="{C35523B6-2E3F-8249-B7FC-D198F87FD8B3}" type="presOf" srcId="{D5A2EB8A-A70C-4E26-BA4A-E29E76C81884}" destId="{DBF5157E-12E3-B448-8089-23D856D9E112}" srcOrd="0" destOrd="0" presId="urn:microsoft.com/office/officeart/2005/8/layout/vList2"/>
    <dgm:cxn modelId="{C4E4E8BF-8391-4020-8650-41EB1FF577CE}" srcId="{A2C4054D-4975-4C9B-8D12-83F82D0D7E69}" destId="{15C87EB0-9868-42DE-9F90-7D0D68E58601}" srcOrd="0" destOrd="0" parTransId="{DC960BCB-903D-47FC-BC22-F2EF2B5DC37E}" sibTransId="{D5C27C3B-242A-4129-8700-6FC578FCFD59}"/>
    <dgm:cxn modelId="{553CF8C9-872C-8C48-9440-55FACBF66426}" type="presOf" srcId="{5751B389-C1A6-8245-8D64-369E9FF72FBE}" destId="{7A40D850-F72C-B147-8157-A2088CB6CECE}" srcOrd="0" destOrd="0" presId="urn:microsoft.com/office/officeart/2005/8/layout/vList2"/>
    <dgm:cxn modelId="{7985B5D6-9DBB-44F1-97E0-EEDF75CE3D4F}" srcId="{A2C4054D-4975-4C9B-8D12-83F82D0D7E69}" destId="{D5A2EB8A-A70C-4E26-BA4A-E29E76C81884}" srcOrd="3" destOrd="0" parTransId="{8A5B21CA-90AA-4E6B-AD49-72697E641B38}" sibTransId="{3B1CEE28-E7D7-409A-BD5E-0655D3305997}"/>
    <dgm:cxn modelId="{68583DD9-F99B-D84C-AE89-8E94746D962D}" type="presOf" srcId="{2CED3D67-C9B2-41D1-B009-9F9EDE6A031A}" destId="{7A04129F-6819-B147-951F-58DF95324755}" srcOrd="0" destOrd="0" presId="urn:microsoft.com/office/officeart/2005/8/layout/vList2"/>
    <dgm:cxn modelId="{5FDAA3E2-CEA9-487F-9768-690139EDC08A}" srcId="{A2C4054D-4975-4C9B-8D12-83F82D0D7E69}" destId="{2FA569B9-F61A-42F7-B955-4B26EFDB7635}" srcOrd="4" destOrd="0" parTransId="{51CA7C11-B1C3-4DC4-A6E6-2B182EBD1020}" sibTransId="{EE1DF0B9-976A-4426-AFA3-AB5134B97E14}"/>
    <dgm:cxn modelId="{C15F665D-EDE4-B447-8657-AA0B8BC2CCC0}" type="presParOf" srcId="{493D6279-3F29-2A49-969B-156FC8ED9697}" destId="{DEA44B51-9D97-7F41-89FC-0CB3ABE59F46}" srcOrd="0" destOrd="0" presId="urn:microsoft.com/office/officeart/2005/8/layout/vList2"/>
    <dgm:cxn modelId="{B626D693-BF57-D64D-8EEE-261AFC891F86}" type="presParOf" srcId="{493D6279-3F29-2A49-969B-156FC8ED9697}" destId="{6C1D2B93-4038-0547-A179-B6109840EBD5}" srcOrd="1" destOrd="0" presId="urn:microsoft.com/office/officeart/2005/8/layout/vList2"/>
    <dgm:cxn modelId="{66257C2F-E7B0-3C40-AFA1-FDB30005C3EE}" type="presParOf" srcId="{493D6279-3F29-2A49-969B-156FC8ED9697}" destId="{7A04129F-6819-B147-951F-58DF95324755}" srcOrd="2" destOrd="0" presId="urn:microsoft.com/office/officeart/2005/8/layout/vList2"/>
    <dgm:cxn modelId="{8622FC8A-9989-0441-ADFA-32031D220A89}" type="presParOf" srcId="{493D6279-3F29-2A49-969B-156FC8ED9697}" destId="{0AAC23CA-700C-6C47-9FE3-0A61A9BD32DD}" srcOrd="3" destOrd="0" presId="urn:microsoft.com/office/officeart/2005/8/layout/vList2"/>
    <dgm:cxn modelId="{5A799B50-9A7E-7243-861B-5A41047F578A}" type="presParOf" srcId="{493D6279-3F29-2A49-969B-156FC8ED9697}" destId="{7A40D850-F72C-B147-8157-A2088CB6CECE}" srcOrd="4" destOrd="0" presId="urn:microsoft.com/office/officeart/2005/8/layout/vList2"/>
    <dgm:cxn modelId="{9DEB8D9A-3CCE-964A-8662-A8AF048A744E}" type="presParOf" srcId="{493D6279-3F29-2A49-969B-156FC8ED9697}" destId="{265036D8-DE1E-BB4B-8DEB-174B0CBF55F1}" srcOrd="5" destOrd="0" presId="urn:microsoft.com/office/officeart/2005/8/layout/vList2"/>
    <dgm:cxn modelId="{55F66E8D-7C96-CF47-A8A1-E8C36C901DA6}" type="presParOf" srcId="{493D6279-3F29-2A49-969B-156FC8ED9697}" destId="{DBF5157E-12E3-B448-8089-23D856D9E112}" srcOrd="6" destOrd="0" presId="urn:microsoft.com/office/officeart/2005/8/layout/vList2"/>
    <dgm:cxn modelId="{CDDF5216-F33D-574B-8D20-537E397A11E1}" type="presParOf" srcId="{493D6279-3F29-2A49-969B-156FC8ED9697}" destId="{D216CDF8-1B6F-734D-A3CD-F95CC52C6C73}" srcOrd="7" destOrd="0" presId="urn:microsoft.com/office/officeart/2005/8/layout/vList2"/>
    <dgm:cxn modelId="{D82DDF89-D0A3-1246-AD00-4308934E9BB2}" type="presParOf" srcId="{493D6279-3F29-2A49-969B-156FC8ED9697}" destId="{FF395918-E9B2-DC46-A8A8-AF44DD7996F0}" srcOrd="8" destOrd="0" presId="urn:microsoft.com/office/officeart/2005/8/layout/vList2"/>
    <dgm:cxn modelId="{96539FA5-7262-4840-BA7B-0FC47EB59BB8}" type="presParOf" srcId="{493D6279-3F29-2A49-969B-156FC8ED9697}" destId="{FB4B76F6-E162-5A4D-851F-E31221210C72}" srcOrd="9" destOrd="0" presId="urn:microsoft.com/office/officeart/2005/8/layout/vList2"/>
    <dgm:cxn modelId="{9F41CCD1-A993-174E-8384-8E4D98215762}" type="presParOf" srcId="{493D6279-3F29-2A49-969B-156FC8ED9697}" destId="{A89C4786-9E49-1D47-A794-A68A56EF5C1D}" srcOrd="10" destOrd="0" presId="urn:microsoft.com/office/officeart/2005/8/layout/vList2"/>
    <dgm:cxn modelId="{6CCC0FF4-4BA7-1E46-B60F-28FA0866CF15}" type="presParOf" srcId="{493D6279-3F29-2A49-969B-156FC8ED9697}" destId="{6A75A0CF-CF0B-7441-8F79-0A51A99E0577}" srcOrd="11" destOrd="0" presId="urn:microsoft.com/office/officeart/2005/8/layout/vList2"/>
    <dgm:cxn modelId="{491EFF47-3B03-E643-9409-9280D0792605}" type="presParOf" srcId="{493D6279-3F29-2A49-969B-156FC8ED9697}" destId="{444F5279-FBE2-DA4E-8AA0-B77AF4B6139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44B51-9D97-7F41-89FC-0CB3ABE59F46}">
      <dsp:nvSpPr>
        <dsp:cNvPr id="0" name=""/>
        <dsp:cNvSpPr/>
      </dsp:nvSpPr>
      <dsp:spPr>
        <a:xfrm>
          <a:off x="0" y="8794"/>
          <a:ext cx="5334000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‘</a:t>
          </a:r>
          <a:r>
            <a:rPr lang="el-GR" sz="1800" kern="1200" dirty="0" err="1"/>
            <a:t>Ελλειψη</a:t>
          </a:r>
          <a:r>
            <a:rPr lang="el-GR" sz="1800" kern="1200" dirty="0"/>
            <a:t> θέλησης και αυτοπειθαρχίας</a:t>
          </a:r>
          <a:endParaRPr lang="en-US" sz="1800" kern="1200" dirty="0"/>
        </a:p>
      </dsp:txBody>
      <dsp:txXfrm>
        <a:off x="34906" y="43700"/>
        <a:ext cx="5264188" cy="645240"/>
      </dsp:txXfrm>
    </dsp:sp>
    <dsp:sp modelId="{7A04129F-6819-B147-951F-58DF95324755}">
      <dsp:nvSpPr>
        <dsp:cNvPr id="0" name=""/>
        <dsp:cNvSpPr/>
      </dsp:nvSpPr>
      <dsp:spPr>
        <a:xfrm>
          <a:off x="0" y="775687"/>
          <a:ext cx="5334000" cy="715052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«κάτι έχει»-φταίνε τα γονίδια</a:t>
          </a:r>
          <a:endParaRPr lang="en-US" sz="1800" kern="1200" dirty="0"/>
        </a:p>
      </dsp:txBody>
      <dsp:txXfrm>
        <a:off x="34906" y="810593"/>
        <a:ext cx="5264188" cy="645240"/>
      </dsp:txXfrm>
    </dsp:sp>
    <dsp:sp modelId="{7A40D850-F72C-B147-8157-A2088CB6CECE}">
      <dsp:nvSpPr>
        <dsp:cNvPr id="0" name=""/>
        <dsp:cNvSpPr/>
      </dsp:nvSpPr>
      <dsp:spPr>
        <a:xfrm>
          <a:off x="0" y="1542580"/>
          <a:ext cx="5334000" cy="715052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Φταίνε οι γονείς τους</a:t>
          </a:r>
          <a:endParaRPr lang="en-US" sz="1800" kern="1200" dirty="0"/>
        </a:p>
      </dsp:txBody>
      <dsp:txXfrm>
        <a:off x="34906" y="1577486"/>
        <a:ext cx="5264188" cy="645240"/>
      </dsp:txXfrm>
    </dsp:sp>
    <dsp:sp modelId="{DBF5157E-12E3-B448-8089-23D856D9E112}">
      <dsp:nvSpPr>
        <dsp:cNvPr id="0" name=""/>
        <dsp:cNvSpPr/>
      </dsp:nvSpPr>
      <dsp:spPr>
        <a:xfrm>
          <a:off x="0" y="2309473"/>
          <a:ext cx="5334000" cy="71505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Εάν ήθελαν πραγματικά να σταματήσουν θα τα κατάφερναν</a:t>
          </a:r>
          <a:endParaRPr lang="en-US" sz="1800" kern="1200" dirty="0"/>
        </a:p>
      </dsp:txBody>
      <dsp:txXfrm>
        <a:off x="34906" y="2344379"/>
        <a:ext cx="5264188" cy="645240"/>
      </dsp:txXfrm>
    </dsp:sp>
    <dsp:sp modelId="{FF395918-E9B2-DC46-A8A8-AF44DD7996F0}">
      <dsp:nvSpPr>
        <dsp:cNvPr id="0" name=""/>
        <dsp:cNvSpPr/>
      </dsp:nvSpPr>
      <dsp:spPr>
        <a:xfrm>
          <a:off x="0" y="3076365"/>
          <a:ext cx="5334000" cy="715052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Τα λεφτά που δίνονται για τη χρηματοδότηση των προγραμμάτων απεξάρτησης είναι πεταμένα </a:t>
          </a:r>
          <a:endParaRPr lang="en-US" sz="1800" kern="1200" dirty="0"/>
        </a:p>
      </dsp:txBody>
      <dsp:txXfrm>
        <a:off x="34906" y="3111271"/>
        <a:ext cx="5264188" cy="645240"/>
      </dsp:txXfrm>
    </dsp:sp>
    <dsp:sp modelId="{A89C4786-9E49-1D47-A794-A68A56EF5C1D}">
      <dsp:nvSpPr>
        <dsp:cNvPr id="0" name=""/>
        <dsp:cNvSpPr/>
      </dsp:nvSpPr>
      <dsp:spPr>
        <a:xfrm>
          <a:off x="0" y="3843258"/>
          <a:ext cx="5334000" cy="715052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Δεν θα </a:t>
          </a:r>
          <a:r>
            <a:rPr lang="el-GR" sz="1800" kern="1200" dirty="0" err="1"/>
            <a:t>απεξαρτηθούν</a:t>
          </a:r>
          <a:r>
            <a:rPr lang="el-GR" sz="1800" kern="1200" dirty="0"/>
            <a:t> ποτέ</a:t>
          </a:r>
          <a:endParaRPr lang="en-US" sz="1800" kern="1200" dirty="0"/>
        </a:p>
      </dsp:txBody>
      <dsp:txXfrm>
        <a:off x="34906" y="3878164"/>
        <a:ext cx="5264188" cy="645240"/>
      </dsp:txXfrm>
    </dsp:sp>
    <dsp:sp modelId="{444F5279-FBE2-DA4E-8AA0-B77AF4B61391}">
      <dsp:nvSpPr>
        <dsp:cNvPr id="0" name=""/>
        <dsp:cNvSpPr/>
      </dsp:nvSpPr>
      <dsp:spPr>
        <a:xfrm>
          <a:off x="0" y="4610151"/>
          <a:ext cx="5334000" cy="7150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Είναι βάρος για την κοινωνία.</a:t>
          </a:r>
          <a:endParaRPr lang="en-US" sz="1800" kern="1200" dirty="0"/>
        </a:p>
      </dsp:txBody>
      <dsp:txXfrm>
        <a:off x="34906" y="4645057"/>
        <a:ext cx="5264188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77480-A5EE-CF44-98A5-60618E19CC76}" type="datetimeFigureOut">
              <a:rPr lang="el-GR" smtClean="0"/>
              <a:t>9/11/24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1630-80F0-5841-A8F1-9DA9995F1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03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B0F48-40A3-4A6D-85A1-142F816B7CD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02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148587-2F78-6C3F-0E4B-6BA41809A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7039CB1-4840-3002-24C2-04A60A075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042415-4980-89F3-9463-4F34EF44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AB67B6-CE5B-E23A-CA1A-B62C4AA7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27AF81-8E47-042A-1BEB-84202DA6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62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137E15-19C2-99DE-B480-4695FD27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DCE5165-52AE-611B-8B1A-2AA0CE478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0C85F4-5B58-F063-4514-FD8FB60C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F77BFA-9768-95C7-3A8A-07EF403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5CC3A3-334B-2476-CA17-2B63F896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65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5B95DF2-96B3-0BE8-6838-B7D44BF14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1E18BF9-5DE8-CE80-B794-B89DFFDC0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39657F-1F56-E855-80A7-2D1F2B1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425890-BC5C-6FBF-D9D2-341D027C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1B03FC-E0F4-1F51-2F9D-5A78877A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14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B60A3-A2F9-E358-757D-2F1CC1C4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6B73E6-DE92-C238-4790-DD17D4DF0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651574-150F-811D-E708-AB6FD459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8A29DB6-4309-6860-CC8D-DED19303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B29ACF-D400-DBB3-B7E0-6B1B4941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79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CC575A-E9A5-8264-A0B8-EF2B62DC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2054A7-130E-CCCC-D8FC-DA8969967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82547C-9F70-F7C3-CA3B-CA98A7CB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47B073-98DD-0D82-3277-74CE5211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C2ED95-06B0-9A1B-9E90-61B1F7A3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1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194988-6062-636A-C2E1-BC38B275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8B4D28-B929-7F17-5C39-FEBA26389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3321A1-EE5A-213B-4352-DB8C6BE10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99E7E73-EE81-FD11-DF36-6E4D77E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E77E6E-E6E4-5AB5-050E-576FB356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3A1415-8D4B-A08C-9986-4A0C5CA4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4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D9BC93-6E5B-BCB2-4466-8C1C920C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C7D8E5-916F-72BE-D560-6DB784E8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CA9100F-D83E-445F-3889-5064F6C3F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86C7522-8AD3-2684-684F-1D1DA30E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D6BE72-234A-9809-5A35-56F896FF2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1AAD351-367B-FD16-5B1A-D87B7724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24C91-640D-CEA9-93DC-D144C52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0F05A56-816A-0414-569F-4646B289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96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18B0C-AF27-0A9C-6CB4-4A35307A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5289445-174D-2777-6750-DB761052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73DBC78-6077-E98A-7E27-FDE64DE8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1EDE1C-F7D3-8737-F730-C8B85DD7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48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279E55-183C-445A-57F6-A737092E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03F422-4B93-D7D4-ED5C-E6463F8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2616B5-8A11-0B14-FA33-47AB2643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0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D8FFEF-B8B9-2D7C-8B44-098766C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CBBFEF-9A6D-D124-578D-98C39490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5C26544-C263-37C5-8F28-E2C109825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7521EF-17CE-5738-40DE-B4C8FE18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638414-717D-6F38-0D17-AE2A1FCD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FD83A4-39C4-1D11-2E1F-E764C305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1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4AB7A7-5E1B-8FB2-A919-84CD2493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BB860F4-34C6-C93C-0B4C-1B34F277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1D7C88-573A-FB80-7853-9D5E6FCF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7906D1-90FC-4D7E-1CA5-4C701D3E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453783-A161-DE08-78F7-B48B8AF4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51C5797-7526-28A5-9251-29971CCB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8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69C83FE-EB70-3B15-D528-C6CC8A8C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EF8C97-E0B4-FB83-D239-0A7E8D91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3C4B2F-A15F-F9D9-D574-9FAE819DD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5B8F-94B3-EB44-8F0C-420D16FA4B5F}" type="datetimeFigureOut">
              <a:rPr lang="el-GR" smtClean="0"/>
              <a:t>9/11/24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17861D-47F6-F2EF-9B17-863B3205B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010928-3680-FD29-2306-F2D840A3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E67F-5D91-FF4E-ACD6-849A4359F2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6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kethea.gr/wp-content/uploads/2018/05/DSC_010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89ED7E-50D5-C8B6-A7FD-9C93A5414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Κριτική Εκπαίδευση Ενηλίκων και Τέχνη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5963D5D-E54D-009B-A063-BF6B1E3DF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Άννα </a:t>
            </a:r>
            <a:r>
              <a:rPr lang="el-GR" dirty="0" err="1"/>
              <a:t>Τσιμπουκλή</a:t>
            </a:r>
            <a:r>
              <a:rPr lang="el-GR" dirty="0"/>
              <a:t>, </a:t>
            </a:r>
            <a:r>
              <a:rPr lang="el-GR"/>
              <a:t>Επίκουρη Καθηγήτρια ΠΤΔΕ ΕΚΠΑ</a:t>
            </a:r>
          </a:p>
        </p:txBody>
      </p:sp>
    </p:spTree>
    <p:extLst>
      <p:ext uri="{BB962C8B-B14F-4D97-AF65-F5344CB8AC3E}">
        <p14:creationId xmlns:p14="http://schemas.microsoft.com/office/powerpoint/2010/main" val="188434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2CB112-A439-6214-8E1A-9A0D615B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παγκάκι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7BD6EA-DF23-82CB-544E-CC6F1778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7" y="1828800"/>
            <a:ext cx="6440903" cy="435133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CF05CA-2742-8FB2-AE3F-37ED9AB6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3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Εικόνα 1" descr="Εικόνα που περιέχει εξωτερικός χώρος/ύπαιθρος, παπούτσια, φυτό, παγκάκι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9DA46C32-D39C-A404-D213-4E5FFA87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7" y="1828800"/>
            <a:ext cx="6440903" cy="44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6AE346D-1B4F-19A4-9021-A24265D02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843" y="58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36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48DCFCC-2185-57C2-7A6F-F6469B6C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14" y="643467"/>
            <a:ext cx="41643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7EC0617-FC4D-5FBF-07AB-C66A998BC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68" b="162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C5A3B4-C823-50FA-0A37-9DFEFB19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28" y="2286000"/>
            <a:ext cx="3643951" cy="2286000"/>
          </a:xfrm>
        </p:spPr>
        <p:txBody>
          <a:bodyPr anchor="ctr">
            <a:normAutofit/>
          </a:bodyPr>
          <a:lstStyle/>
          <a:p>
            <a:pPr algn="ctr"/>
            <a:r>
              <a:rPr lang="el-GR" dirty="0"/>
              <a:t>Στίγμα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E89204F-902B-E044-FC52-CB72A3C224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762001"/>
          <a:ext cx="53340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31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Ηλικία Διακοπής Σχολείου και Ηλικία Ένταξης σε Θεραπεία (Διαχρονική μελέτη –Πηγή: Τομέας Έρευνας ΚΕΘΕΑ)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75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Ανεργία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44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80392881-E117-1430-192C-0B542B21B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79208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52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E9FD30F2-1BA5-248B-26AC-85E67C050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42739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47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A1A99ACC-A9C2-25C4-F1AA-DBB4B76D7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84116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52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Κοινωνικά Αίτια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969">
                <a:tc>
                  <a:txBody>
                    <a:bodyPr/>
                    <a:lstStyle/>
                    <a:p>
                      <a:r>
                        <a:rPr lang="el-GR" dirty="0"/>
                        <a:t>Θέμα/Έννοια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Life-world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Χρονικότητα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Χωρικότητα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Ενσωμάτω</a:t>
                      </a:r>
                      <a:r>
                        <a:rPr lang="el-GR" dirty="0"/>
                        <a:t>-ση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Διυποκειμε</a:t>
                      </a:r>
                      <a:r>
                        <a:rPr lang="el-GR" dirty="0"/>
                        <a:t>-</a:t>
                      </a:r>
                      <a:r>
                        <a:rPr lang="el-GR" dirty="0" err="1"/>
                        <a:t>νικότητα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943">
                <a:tc>
                  <a:txBody>
                    <a:bodyPr/>
                    <a:lstStyle/>
                    <a:p>
                      <a:r>
                        <a:rPr lang="el-GR" sz="1100" b="1" dirty="0"/>
                        <a:t>Πολιτική</a:t>
                      </a:r>
                      <a:r>
                        <a:rPr lang="el-GR" sz="1100" b="1" baseline="0" dirty="0"/>
                        <a:t> ζωής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Ανασφάλεια</a:t>
                      </a:r>
                      <a:r>
                        <a:rPr lang="el-GR" sz="1100" b="1" baseline="0" dirty="0"/>
                        <a:t> και παροδικότητα</a:t>
                      </a:r>
                    </a:p>
                    <a:p>
                      <a:r>
                        <a:rPr lang="el-GR" sz="1100" baseline="0" dirty="0"/>
                        <a:t>Πολλές ώρες εργασίας, χαμηλές αμοιβές, μαύρη εργασία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Σκλαβιά</a:t>
                      </a:r>
                      <a:r>
                        <a:rPr lang="el-GR" sz="1100" b="1" baseline="0" dirty="0"/>
                        <a:t> του χρόνου</a:t>
                      </a:r>
                    </a:p>
                    <a:p>
                      <a:r>
                        <a:rPr lang="el-GR" sz="1100" b="0" baseline="0" dirty="0"/>
                        <a:t>Πολλές ώρες εργασίας</a:t>
                      </a:r>
                    </a:p>
                    <a:p>
                      <a:r>
                        <a:rPr lang="el-GR" sz="1100" b="0" baseline="0" dirty="0"/>
                        <a:t>Έλλειψη χρόνου για ψυχαγωγία</a:t>
                      </a:r>
                      <a:endParaRPr lang="el-G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Αποσύνθεση</a:t>
                      </a:r>
                      <a:r>
                        <a:rPr lang="el-GR" sz="1100" b="1" baseline="0" dirty="0"/>
                        <a:t> περιβάλλοντος</a:t>
                      </a:r>
                    </a:p>
                    <a:p>
                      <a:r>
                        <a:rPr lang="el-GR" sz="1100" b="0" baseline="0" dirty="0"/>
                        <a:t>Σπασμένες παιδικές χαρές, βρώμικοι δρόμοι, έλλειψη χώρου</a:t>
                      </a:r>
                      <a:endParaRPr lang="el-G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Ανεπαρκείς</a:t>
                      </a:r>
                      <a:r>
                        <a:rPr lang="el-GR" sz="1100" b="1" baseline="0" dirty="0"/>
                        <a:t> δεξιότητες</a:t>
                      </a:r>
                    </a:p>
                    <a:p>
                      <a:r>
                        <a:rPr lang="el-GR" sz="1100" b="0" baseline="0" dirty="0"/>
                        <a:t>Φόβος στιγματισμού</a:t>
                      </a:r>
                    </a:p>
                    <a:p>
                      <a:r>
                        <a:rPr lang="el-GR" sz="1100" b="0" baseline="0" dirty="0"/>
                        <a:t>Έλλειψη δεξιοτήτων</a:t>
                      </a:r>
                      <a:endParaRPr lang="el-G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Κοινωνικός κατακερματισμός</a:t>
                      </a:r>
                    </a:p>
                    <a:p>
                      <a:r>
                        <a:rPr lang="el-GR" sz="1100" b="0" dirty="0"/>
                        <a:t>Μοναξιά</a:t>
                      </a:r>
                    </a:p>
                    <a:p>
                      <a:r>
                        <a:rPr lang="el-GR" sz="1100" b="0" dirty="0"/>
                        <a:t>Διάρρηξη</a:t>
                      </a:r>
                      <a:r>
                        <a:rPr lang="el-GR" sz="1100" b="0" baseline="0" dirty="0"/>
                        <a:t> της κοινωνικής συνοχής</a:t>
                      </a:r>
                    </a:p>
                    <a:p>
                      <a:endParaRPr lang="el-GR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956">
                <a:tc>
                  <a:txBody>
                    <a:bodyPr/>
                    <a:lstStyle/>
                    <a:p>
                      <a:r>
                        <a:rPr lang="el-GR" dirty="0"/>
                        <a:t>Προβλήματα</a:t>
                      </a:r>
                      <a:r>
                        <a:rPr lang="el-GR" baseline="0" dirty="0"/>
                        <a:t> ζωής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Φτώχεια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Αποπροσω</a:t>
                      </a:r>
                      <a:r>
                        <a:rPr lang="el-GR" dirty="0"/>
                        <a:t>-</a:t>
                      </a:r>
                      <a:r>
                        <a:rPr lang="el-GR" dirty="0" err="1"/>
                        <a:t>ποποιημένος</a:t>
                      </a:r>
                      <a:r>
                        <a:rPr lang="el-GR" baseline="0" dirty="0"/>
                        <a:t> χρόνος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Κακή στέγαση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Από-ακτιβισμός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Κοινωνική σύγκρουση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2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38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0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7CDAF4E-9AD7-12AC-F0D8-9FA22485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Θέατρο στη φυλακή</a:t>
            </a:r>
          </a:p>
        </p:txBody>
      </p:sp>
      <p:pic>
        <p:nvPicPr>
          <p:cNvPr id="4" name="Picture 2" descr="DSC_0212">
            <a:extLst>
              <a:ext uri="{FF2B5EF4-FFF2-40B4-BE49-F238E27FC236}">
                <a16:creationId xmlns:a16="http://schemas.microsoft.com/office/drawing/2014/main" id="{CD70E7F5-6FBB-0268-CAF0-C4DE2136F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229" y="492573"/>
            <a:ext cx="391073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083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162</Words>
  <Application>Microsoft Macintosh PowerPoint</Application>
  <PresentationFormat>Ευρεία οθόνη</PresentationFormat>
  <Paragraphs>45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Θέμα του Office</vt:lpstr>
      <vt:lpstr>Κριτική Εκπαίδευση Ενηλίκων και Τέχνη</vt:lpstr>
      <vt:lpstr>Στίγμα</vt:lpstr>
      <vt:lpstr>Ηλικία Διακοπής Σχολείου και Ηλικία Ένταξης σε Θεραπεία (Διαχρονική μελέτη –Πηγή: Τομέας Έρευνας ΚΕΘΕΑ)</vt:lpstr>
      <vt:lpstr>Ανεργία</vt:lpstr>
      <vt:lpstr>Παρουσίαση του PowerPoint</vt:lpstr>
      <vt:lpstr>Παρουσίαση του PowerPoint</vt:lpstr>
      <vt:lpstr>Παρουσίαση του PowerPoint</vt:lpstr>
      <vt:lpstr>Κοινωνικά Αίτια</vt:lpstr>
      <vt:lpstr>Θέατρο στη φυλακή</vt:lpstr>
      <vt:lpstr>Το παγκάκι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Κριτική Εκπαιδεύση Ενηλίκων</dc:title>
  <dc:creator>Anna Tsiboukli</dc:creator>
  <cp:lastModifiedBy>Εκπαιδευτής Εκπαιδευτικών ΔΥΠΑ</cp:lastModifiedBy>
  <cp:revision>8</cp:revision>
  <dcterms:created xsi:type="dcterms:W3CDTF">2023-12-08T09:06:11Z</dcterms:created>
  <dcterms:modified xsi:type="dcterms:W3CDTF">2024-11-09T09:53:02Z</dcterms:modified>
</cp:coreProperties>
</file>