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260" r:id="rId2"/>
    <p:sldId id="278" r:id="rId3"/>
    <p:sldId id="261" r:id="rId4"/>
    <p:sldId id="269" r:id="rId5"/>
    <p:sldId id="262" r:id="rId6"/>
    <p:sldId id="263" r:id="rId7"/>
    <p:sldId id="264" r:id="rId8"/>
    <p:sldId id="265" r:id="rId9"/>
    <p:sldId id="266" r:id="rId10"/>
    <p:sldId id="267" r:id="rId11"/>
    <p:sldId id="268" r:id="rId12"/>
    <p:sldId id="270" r:id="rId13"/>
    <p:sldId id="276" r:id="rId14"/>
    <p:sldId id="277" r:id="rId15"/>
    <p:sldId id="279" r:id="rId16"/>
    <p:sldId id="280" r:id="rId17"/>
    <p:sldId id="281" r:id="rId18"/>
    <p:sldId id="282" r:id="rId19"/>
    <p:sldId id="283" r:id="rId20"/>
    <p:sldId id="256" r:id="rId21"/>
    <p:sldId id="257" r:id="rId22"/>
    <p:sldId id="258" r:id="rId23"/>
    <p:sldId id="259" r:id="rId24"/>
    <p:sldId id="275" r:id="rId25"/>
    <p:sldId id="284" r:id="rId26"/>
    <p:sldId id="285" r:id="rId27"/>
    <p:sldId id="286" r:id="rId28"/>
    <p:sldId id="287" r:id="rId29"/>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6405"/>
  </p:normalViewPr>
  <p:slideViewPr>
    <p:cSldViewPr snapToGrid="0" snapToObjects="1">
      <p:cViewPr varScale="1">
        <p:scale>
          <a:sx n="128" d="100"/>
          <a:sy n="128" d="100"/>
        </p:scale>
        <p:origin x="480" y="176"/>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B66A4C-E0C2-6B49-85CC-0C32351A4AB3}" type="datetimeFigureOut">
              <a:rPr lang="el-GR" smtClean="0"/>
              <a:t>10/6/23</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D8C342-4A44-514D-BD31-DFD5718B3AEC}" type="slidenum">
              <a:rPr lang="el-GR" smtClean="0"/>
              <a:t>‹#›</a:t>
            </a:fld>
            <a:endParaRPr lang="el-GR"/>
          </a:p>
        </p:txBody>
      </p:sp>
    </p:spTree>
    <p:extLst>
      <p:ext uri="{BB962C8B-B14F-4D97-AF65-F5344CB8AC3E}">
        <p14:creationId xmlns:p14="http://schemas.microsoft.com/office/powerpoint/2010/main" val="37695127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F05EA811-4228-F348-B579-C7E32AE8ECA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6B519135-9872-474C-AAAB-2856BD16570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0724" name="Slide Number Placeholder 3">
            <a:extLst>
              <a:ext uri="{FF2B5EF4-FFF2-40B4-BE49-F238E27FC236}">
                <a16:creationId xmlns:a16="http://schemas.microsoft.com/office/drawing/2014/main" id="{DA220E72-2A83-9545-9DED-C0CFF7B20747}"/>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D936D22-874C-D44B-8AB0-C78DDF1D5AE5}" type="slidenum">
              <a:rPr lang="el-GR" altLang="el-GR">
                <a:latin typeface="Calibri" panose="020F0502020204030204" pitchFamily="34" charset="0"/>
              </a:rPr>
              <a:pPr eaLnBrk="1" hangingPunct="1"/>
              <a:t>1</a:t>
            </a:fld>
            <a:endParaRPr lang="el-GR" altLang="el-GR">
              <a:latin typeface="Calibri" panose="020F0502020204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a:extLst>
              <a:ext uri="{FF2B5EF4-FFF2-40B4-BE49-F238E27FC236}">
                <a16:creationId xmlns:a16="http://schemas.microsoft.com/office/drawing/2014/main" id="{0AF6F34F-B6E6-4D4F-973D-29101ABC18C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a:extLst>
              <a:ext uri="{FF2B5EF4-FFF2-40B4-BE49-F238E27FC236}">
                <a16:creationId xmlns:a16="http://schemas.microsoft.com/office/drawing/2014/main" id="{E4C35058-D6CE-FD45-ACEE-BA6E5BD413D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43012" name="Slide Number Placeholder 3">
            <a:extLst>
              <a:ext uri="{FF2B5EF4-FFF2-40B4-BE49-F238E27FC236}">
                <a16:creationId xmlns:a16="http://schemas.microsoft.com/office/drawing/2014/main" id="{816CB5A2-946B-1045-BB00-72570C203FAF}"/>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5D5B82-874A-B94B-9001-677DE2047FB0}" type="slidenum">
              <a:rPr lang="el-GR" altLang="el-GR">
                <a:latin typeface="Calibri" panose="020F0502020204030204" pitchFamily="34" charset="0"/>
              </a:rPr>
              <a:pPr eaLnBrk="1" hangingPunct="1"/>
              <a:t>12</a:t>
            </a:fld>
            <a:endParaRPr lang="el-GR" altLang="el-GR">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AAED3B6C-77E8-B044-B3AF-28B2AEE7368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826A9C6A-55F6-2C44-B004-13D5E025C4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9940" name="Slide Number Placeholder 3">
            <a:extLst>
              <a:ext uri="{FF2B5EF4-FFF2-40B4-BE49-F238E27FC236}">
                <a16:creationId xmlns:a16="http://schemas.microsoft.com/office/drawing/2014/main" id="{4AD4037C-A09F-8D4D-83FC-3EFD1A327925}"/>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8F2E069-8A5F-2948-A9EF-278F1B20961A}" type="slidenum">
              <a:rPr lang="el-GR" altLang="el-GR">
                <a:latin typeface="Calibri" panose="020F0502020204030204" pitchFamily="34" charset="0"/>
              </a:rPr>
              <a:pPr eaLnBrk="1" hangingPunct="1"/>
              <a:t>13</a:t>
            </a:fld>
            <a:endParaRPr lang="el-GR" altLang="el-GR">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89EA5E9E-79A7-B442-B5A3-439293FC049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E8AAAF74-36F8-094F-8C43-9C1EC1B674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41988" name="Slide Number Placeholder 3">
            <a:extLst>
              <a:ext uri="{FF2B5EF4-FFF2-40B4-BE49-F238E27FC236}">
                <a16:creationId xmlns:a16="http://schemas.microsoft.com/office/drawing/2014/main" id="{2E8E9C51-3F4C-0240-965C-0F7D4CEED982}"/>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B742C44-AE16-7D4A-A2FE-0F84A3CA19F7}" type="slidenum">
              <a:rPr lang="el-GR" altLang="el-GR">
                <a:latin typeface="Calibri" panose="020F0502020204030204" pitchFamily="34" charset="0"/>
              </a:rPr>
              <a:pPr eaLnBrk="1" hangingPunct="1"/>
              <a:t>14</a:t>
            </a:fld>
            <a:endParaRPr lang="el-GR" altLang="el-GR">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1 - Θέση εικόνας διαφάνειας">
            <a:extLst>
              <a:ext uri="{FF2B5EF4-FFF2-40B4-BE49-F238E27FC236}">
                <a16:creationId xmlns:a16="http://schemas.microsoft.com/office/drawing/2014/main" id="{BE6DCAE6-7972-AC4F-B0E0-D087DD806E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8" name="2 - Θέση σημειώσεων">
            <a:extLst>
              <a:ext uri="{FF2B5EF4-FFF2-40B4-BE49-F238E27FC236}">
                <a16:creationId xmlns:a16="http://schemas.microsoft.com/office/drawing/2014/main" id="{A94C7420-7227-5C49-9AC1-773F5927714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l-GR"/>
          </a:p>
        </p:txBody>
      </p:sp>
      <p:sp>
        <p:nvSpPr>
          <p:cNvPr id="19459" name="3 - Θέση αριθμού διαφάνειας">
            <a:extLst>
              <a:ext uri="{FF2B5EF4-FFF2-40B4-BE49-F238E27FC236}">
                <a16:creationId xmlns:a16="http://schemas.microsoft.com/office/drawing/2014/main" id="{C1BE6057-3471-6440-90C3-5A6758D375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2706BF30-F27F-7649-A662-E890DC501611}" type="slidenum">
              <a:rPr lang="el-GR" altLang="el-GR" sz="1200">
                <a:latin typeface="Calibri" panose="020F0502020204030204" pitchFamily="34" charset="0"/>
                <a:cs typeface="Arial" panose="020B0604020202020204" pitchFamily="34" charset="0"/>
              </a:rPr>
              <a:pPr/>
              <a:t>24</a:t>
            </a:fld>
            <a:endParaRPr lang="el-GR" altLang="el-GR" sz="1200">
              <a:latin typeface="Calibri" panose="020F0502020204030204" pitchFamily="34" charset="0"/>
              <a:cs typeface="Arial" panose="020B060402020202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1 - Θέση εικόνας διαφάνειας">
            <a:extLst>
              <a:ext uri="{FF2B5EF4-FFF2-40B4-BE49-F238E27FC236}">
                <a16:creationId xmlns:a16="http://schemas.microsoft.com/office/drawing/2014/main" id="{726F9B04-418F-4147-B138-AFDA0EC9301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6" name="2 - Θέση σημειώσεων">
            <a:extLst>
              <a:ext uri="{FF2B5EF4-FFF2-40B4-BE49-F238E27FC236}">
                <a16:creationId xmlns:a16="http://schemas.microsoft.com/office/drawing/2014/main" id="{6BEAEAB3-CA6C-E147-8A22-F8E19101795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l-GR"/>
          </a:p>
        </p:txBody>
      </p:sp>
      <p:sp>
        <p:nvSpPr>
          <p:cNvPr id="21507" name="3 - Θέση αριθμού διαφάνειας">
            <a:extLst>
              <a:ext uri="{FF2B5EF4-FFF2-40B4-BE49-F238E27FC236}">
                <a16:creationId xmlns:a16="http://schemas.microsoft.com/office/drawing/2014/main" id="{B9894304-0AFF-2A43-9335-051A57BF819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36F6A459-0BF9-2942-B616-D1F8A32B802E}" type="slidenum">
              <a:rPr lang="el-GR" altLang="el-GR" sz="1200">
                <a:latin typeface="Calibri" panose="020F0502020204030204" pitchFamily="34" charset="0"/>
                <a:cs typeface="Arial" panose="020B0604020202020204" pitchFamily="34" charset="0"/>
              </a:rPr>
              <a:pPr/>
              <a:t>25</a:t>
            </a:fld>
            <a:endParaRPr lang="el-GR" altLang="el-GR" sz="1200">
              <a:latin typeface="Calibri" panose="020F0502020204030204" pitchFamily="34" charset="0"/>
              <a:cs typeface="Arial" panose="020B060402020202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1 - Θέση εικόνας διαφάνειας">
            <a:extLst>
              <a:ext uri="{FF2B5EF4-FFF2-40B4-BE49-F238E27FC236}">
                <a16:creationId xmlns:a16="http://schemas.microsoft.com/office/drawing/2014/main" id="{B6C3BFBB-F0DB-B64A-B7F8-F42F97692E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0" name="2 - Θέση σημειώσεων">
            <a:extLst>
              <a:ext uri="{FF2B5EF4-FFF2-40B4-BE49-F238E27FC236}">
                <a16:creationId xmlns:a16="http://schemas.microsoft.com/office/drawing/2014/main" id="{26B57A2D-C012-6D4B-8084-BED36EF618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l-GR"/>
          </a:p>
        </p:txBody>
      </p:sp>
      <p:sp>
        <p:nvSpPr>
          <p:cNvPr id="27651" name="3 - Θέση αριθμού διαφάνειας">
            <a:extLst>
              <a:ext uri="{FF2B5EF4-FFF2-40B4-BE49-F238E27FC236}">
                <a16:creationId xmlns:a16="http://schemas.microsoft.com/office/drawing/2014/main" id="{2D229A59-EC21-6B4F-93CC-9D30E2871A8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C21C7990-AC8C-0041-AE3E-F8D4B2027AAB}" type="slidenum">
              <a:rPr lang="el-GR" altLang="el-GR" sz="1200">
                <a:latin typeface="Calibri" panose="020F0502020204030204" pitchFamily="34" charset="0"/>
                <a:cs typeface="Arial" panose="020B0604020202020204" pitchFamily="34" charset="0"/>
              </a:rPr>
              <a:pPr/>
              <a:t>26</a:t>
            </a:fld>
            <a:endParaRPr lang="el-GR" altLang="el-GR" sz="1200">
              <a:latin typeface="Calibri" panose="020F0502020204030204" pitchFamily="34" charset="0"/>
              <a:cs typeface="Arial" panose="020B060402020202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1 - Θέση εικόνας διαφάνειας">
            <a:extLst>
              <a:ext uri="{FF2B5EF4-FFF2-40B4-BE49-F238E27FC236}">
                <a16:creationId xmlns:a16="http://schemas.microsoft.com/office/drawing/2014/main" id="{920CDAFE-BD2B-624B-9A57-4287BF646C2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4" name="2 - Θέση σημειώσεων">
            <a:extLst>
              <a:ext uri="{FF2B5EF4-FFF2-40B4-BE49-F238E27FC236}">
                <a16:creationId xmlns:a16="http://schemas.microsoft.com/office/drawing/2014/main" id="{E5D3C17C-B2DD-344D-82B1-5279114A78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l-GR"/>
          </a:p>
        </p:txBody>
      </p:sp>
      <p:sp>
        <p:nvSpPr>
          <p:cNvPr id="23555" name="3 - Θέση αριθμού διαφάνειας">
            <a:extLst>
              <a:ext uri="{FF2B5EF4-FFF2-40B4-BE49-F238E27FC236}">
                <a16:creationId xmlns:a16="http://schemas.microsoft.com/office/drawing/2014/main" id="{B448FE54-22A6-7547-810D-1DB83CB4F8A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E172F653-DB10-8A44-88DA-AF9C3E57BCED}" type="slidenum">
              <a:rPr lang="el-GR" altLang="el-GR" sz="1200">
                <a:latin typeface="Calibri" panose="020F0502020204030204" pitchFamily="34" charset="0"/>
                <a:cs typeface="Arial" panose="020B0604020202020204" pitchFamily="34" charset="0"/>
              </a:rPr>
              <a:pPr/>
              <a:t>27</a:t>
            </a:fld>
            <a:endParaRPr lang="el-GR" altLang="el-GR" sz="1200">
              <a:latin typeface="Calibri" panose="020F0502020204030204" pitchFamily="34" charset="0"/>
              <a:cs typeface="Arial" panose="020B060402020202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1 - Θέση εικόνας διαφάνειας">
            <a:extLst>
              <a:ext uri="{FF2B5EF4-FFF2-40B4-BE49-F238E27FC236}">
                <a16:creationId xmlns:a16="http://schemas.microsoft.com/office/drawing/2014/main" id="{35F03F4A-7329-A945-9475-FE1088E52E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2" name="2 - Θέση σημειώσεων">
            <a:extLst>
              <a:ext uri="{FF2B5EF4-FFF2-40B4-BE49-F238E27FC236}">
                <a16:creationId xmlns:a16="http://schemas.microsoft.com/office/drawing/2014/main" id="{3652D7B8-9490-104A-864E-1EC62A625E0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l-GR"/>
          </a:p>
        </p:txBody>
      </p:sp>
      <p:sp>
        <p:nvSpPr>
          <p:cNvPr id="25603" name="3 - Θέση αριθμού διαφάνειας">
            <a:extLst>
              <a:ext uri="{FF2B5EF4-FFF2-40B4-BE49-F238E27FC236}">
                <a16:creationId xmlns:a16="http://schemas.microsoft.com/office/drawing/2014/main" id="{A1F2FF1F-18A1-154A-AB74-830BB8F07F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DAD9DC37-FCBA-1C4C-BC70-0BC6DF92C5F4}" type="slidenum">
              <a:rPr lang="el-GR" altLang="el-GR" sz="1200">
                <a:latin typeface="Calibri" panose="020F0502020204030204" pitchFamily="34" charset="0"/>
                <a:cs typeface="Arial" panose="020B0604020202020204" pitchFamily="34" charset="0"/>
              </a:rPr>
              <a:pPr/>
              <a:t>28</a:t>
            </a:fld>
            <a:endParaRPr lang="el-GR" altLang="el-GR" sz="1200">
              <a:latin typeface="Calibri" panose="020F050202020403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F443738-DB5C-884A-B0B1-E7AE614A87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09C0658C-D2BC-FE4F-BF25-C2A64F721B0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1748" name="Slide Number Placeholder 3">
            <a:extLst>
              <a:ext uri="{FF2B5EF4-FFF2-40B4-BE49-F238E27FC236}">
                <a16:creationId xmlns:a16="http://schemas.microsoft.com/office/drawing/2014/main" id="{1B52F95F-5FDD-3944-9CAC-C0C9B76AC25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ABA769-4909-8149-A4D5-68BE7B1D5385}" type="slidenum">
              <a:rPr lang="el-GR" altLang="el-GR">
                <a:latin typeface="Calibri" panose="020F0502020204030204" pitchFamily="34" charset="0"/>
              </a:rPr>
              <a:pPr eaLnBrk="1" hangingPunct="1"/>
              <a:t>3</a:t>
            </a:fld>
            <a:endParaRPr lang="el-GR" altLang="el-GR">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828B4B17-4922-DE4E-A61B-93432F7D54E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30006660-27B4-C243-A290-55731108DE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2772" name="Slide Number Placeholder 3">
            <a:extLst>
              <a:ext uri="{FF2B5EF4-FFF2-40B4-BE49-F238E27FC236}">
                <a16:creationId xmlns:a16="http://schemas.microsoft.com/office/drawing/2014/main" id="{BB48A7F3-65DF-B449-8375-651CD728F417}"/>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189E82-CBC4-5C43-BE10-85572BC3B33D}" type="slidenum">
              <a:rPr lang="el-GR" altLang="el-GR">
                <a:latin typeface="Calibri" panose="020F0502020204030204" pitchFamily="34" charset="0"/>
              </a:rPr>
              <a:pPr eaLnBrk="1" hangingPunct="1"/>
              <a:t>5</a:t>
            </a:fld>
            <a:endParaRPr lang="el-GR" altLang="el-GR">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6B3AB1E6-2578-F94A-A94D-A1C827C56D3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2926590F-11AD-AC4B-A345-8A4002D677D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3796" name="Slide Number Placeholder 3">
            <a:extLst>
              <a:ext uri="{FF2B5EF4-FFF2-40B4-BE49-F238E27FC236}">
                <a16:creationId xmlns:a16="http://schemas.microsoft.com/office/drawing/2014/main" id="{054005B9-D505-9F4A-BF0F-A1C5E833F49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BC403C4-1863-A043-9A93-C142A0136F00}" type="slidenum">
              <a:rPr lang="el-GR" altLang="el-GR">
                <a:latin typeface="Calibri" panose="020F0502020204030204" pitchFamily="34" charset="0"/>
              </a:rPr>
              <a:pPr eaLnBrk="1" hangingPunct="1"/>
              <a:t>6</a:t>
            </a:fld>
            <a:endParaRPr lang="el-GR" altLang="el-GR">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557A54B2-502F-CD48-8E6B-A559B23F9C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C00306F1-6F54-F64F-BE79-DCE51D9C4D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4820" name="Slide Number Placeholder 3">
            <a:extLst>
              <a:ext uri="{FF2B5EF4-FFF2-40B4-BE49-F238E27FC236}">
                <a16:creationId xmlns:a16="http://schemas.microsoft.com/office/drawing/2014/main" id="{70BF8892-18B6-8743-98F0-7A81BBA35CF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DA0EBC4-2E13-A546-BBBD-BDAB28C664F2}" type="slidenum">
              <a:rPr lang="el-GR" altLang="el-GR">
                <a:latin typeface="Calibri" panose="020F0502020204030204" pitchFamily="34" charset="0"/>
              </a:rPr>
              <a:pPr eaLnBrk="1" hangingPunct="1"/>
              <a:t>7</a:t>
            </a:fld>
            <a:endParaRPr lang="el-GR" altLang="el-GR">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0D31A3A7-6490-1548-809D-53DAFFFF729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C5C66E78-9767-3147-8D0A-0821AF6907A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5844" name="Slide Number Placeholder 3">
            <a:extLst>
              <a:ext uri="{FF2B5EF4-FFF2-40B4-BE49-F238E27FC236}">
                <a16:creationId xmlns:a16="http://schemas.microsoft.com/office/drawing/2014/main" id="{FFC89784-F36F-E64E-9B87-3D3092EF197E}"/>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6268F30-90DA-B347-9F39-5BD634E947FE}" type="slidenum">
              <a:rPr lang="el-GR" altLang="el-GR">
                <a:latin typeface="Calibri" panose="020F0502020204030204" pitchFamily="34" charset="0"/>
              </a:rPr>
              <a:pPr eaLnBrk="1" hangingPunct="1"/>
              <a:t>8</a:t>
            </a:fld>
            <a:endParaRPr lang="el-GR" altLang="el-GR">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39B0FFAC-BC31-6943-9CA7-EFD3BBAEBDF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6024D36D-46BE-7742-A7C7-D4061F6A359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6868" name="Slide Number Placeholder 3">
            <a:extLst>
              <a:ext uri="{FF2B5EF4-FFF2-40B4-BE49-F238E27FC236}">
                <a16:creationId xmlns:a16="http://schemas.microsoft.com/office/drawing/2014/main" id="{F5732993-7661-3341-959B-EBDEED30CF40}"/>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38EFAF0-7D7E-9341-B7DE-1C0E6EDD2E25}" type="slidenum">
              <a:rPr lang="el-GR" altLang="el-GR">
                <a:latin typeface="Calibri" panose="020F0502020204030204" pitchFamily="34" charset="0"/>
              </a:rPr>
              <a:pPr eaLnBrk="1" hangingPunct="1"/>
              <a:t>9</a:t>
            </a:fld>
            <a:endParaRPr lang="el-GR" altLang="el-GR">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B7F10B27-9D58-134F-A661-92BA7D56BC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7A38206-6C3E-B44C-BCAE-99C9A8D1DF2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7892" name="Slide Number Placeholder 3">
            <a:extLst>
              <a:ext uri="{FF2B5EF4-FFF2-40B4-BE49-F238E27FC236}">
                <a16:creationId xmlns:a16="http://schemas.microsoft.com/office/drawing/2014/main" id="{F2AE5A11-602B-4D47-9879-2499DF5A1508}"/>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DBCB03D-762F-C14F-9B30-4F11C85C3051}" type="slidenum">
              <a:rPr lang="el-GR" altLang="el-GR">
                <a:latin typeface="Calibri" panose="020F0502020204030204" pitchFamily="34" charset="0"/>
              </a:rPr>
              <a:pPr eaLnBrk="1" hangingPunct="1"/>
              <a:t>10</a:t>
            </a:fld>
            <a:endParaRPr lang="el-GR" altLang="el-GR">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B7D4693B-DBE5-9843-B425-A6E3FF6C790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910EC031-3859-9B45-8E0C-C71202C168D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l-GR" altLang="el-GR"/>
          </a:p>
        </p:txBody>
      </p:sp>
      <p:sp>
        <p:nvSpPr>
          <p:cNvPr id="38916" name="Slide Number Placeholder 3">
            <a:extLst>
              <a:ext uri="{FF2B5EF4-FFF2-40B4-BE49-F238E27FC236}">
                <a16:creationId xmlns:a16="http://schemas.microsoft.com/office/drawing/2014/main" id="{432F7C66-B9D8-6C41-9838-04B79CDAE9FB}"/>
              </a:ext>
            </a:extLst>
          </p:cNvPr>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8651891-73CE-DC42-B7A2-C827915CB410}" type="slidenum">
              <a:rPr lang="el-GR" altLang="el-GR">
                <a:latin typeface="Calibri" panose="020F0502020204030204" pitchFamily="34" charset="0"/>
              </a:rPr>
              <a:pPr eaLnBrk="1" hangingPunct="1"/>
              <a:t>11</a:t>
            </a:fld>
            <a:endParaRPr lang="el-GR" altLang="el-GR">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9392961-41CA-A546-9149-67A9FB1CBF4A}"/>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3950E794-F986-7442-9C99-C7D4FDC5C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1A48A35D-4846-B04E-B8AA-3BCFBB5E025D}"/>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5" name="Θέση υποσέλιδου 4">
            <a:extLst>
              <a:ext uri="{FF2B5EF4-FFF2-40B4-BE49-F238E27FC236}">
                <a16:creationId xmlns:a16="http://schemas.microsoft.com/office/drawing/2014/main" id="{C59A1B79-CA1F-C043-8862-E6B618D3E1F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F4DD694-D524-674D-81B3-BA07BBDBD737}"/>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1534484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0B215AE-F783-6343-B372-C192A652BEC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453FA10D-BF21-E74A-91BA-D50A281391F5}"/>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99491BFD-9239-C44A-B5DA-2083DC3C9D8D}"/>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5" name="Θέση υποσέλιδου 4">
            <a:extLst>
              <a:ext uri="{FF2B5EF4-FFF2-40B4-BE49-F238E27FC236}">
                <a16:creationId xmlns:a16="http://schemas.microsoft.com/office/drawing/2014/main" id="{07E994D0-2419-B84B-ABE8-85F453456F1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ED1CDE8-4329-6A4C-8A9C-CA7EA674AAAF}"/>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2209331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FB338334-FDAB-AA4A-8EF1-99308C279392}"/>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CBB3C96D-F33C-0549-A59A-FDF152F9F5FF}"/>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2FACFD9-AAA9-DD4A-95DF-45D89D4B0380}"/>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5" name="Θέση υποσέλιδου 4">
            <a:extLst>
              <a:ext uri="{FF2B5EF4-FFF2-40B4-BE49-F238E27FC236}">
                <a16:creationId xmlns:a16="http://schemas.microsoft.com/office/drawing/2014/main" id="{0C1F9A9A-DA92-F648-9CBA-29C9FC95F27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661ED1E-7E90-1343-8287-AB84B8E1A796}"/>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861157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8B5B062-B8E8-BA48-908C-970F240A293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1D692933-6885-804E-88E5-5CA3EE7F511E}"/>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F468B730-03E8-7C4D-9BB8-B86A7C742255}"/>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5" name="Θέση υποσέλιδου 4">
            <a:extLst>
              <a:ext uri="{FF2B5EF4-FFF2-40B4-BE49-F238E27FC236}">
                <a16:creationId xmlns:a16="http://schemas.microsoft.com/office/drawing/2014/main" id="{1BF5D0B4-8D71-0444-B2C9-17691EF872D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6BA2635-C0E4-D844-8400-135AD4B6E449}"/>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1744606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3728D8-F8F0-EF4A-9B59-9495C21ABDF2}"/>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5660484-3EBD-854B-A8A9-00F26BFC341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A805E9F1-07A8-E94E-BF06-E37A739DB1BA}"/>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5" name="Θέση υποσέλιδου 4">
            <a:extLst>
              <a:ext uri="{FF2B5EF4-FFF2-40B4-BE49-F238E27FC236}">
                <a16:creationId xmlns:a16="http://schemas.microsoft.com/office/drawing/2014/main" id="{450E8A74-C803-864F-ABFF-628372019716}"/>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91B3312-C32A-2F49-8059-075AB3B1F648}"/>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2687494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78EC67D-D776-694F-B2D4-2CD3B81946D6}"/>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D5F8BAD2-C5C4-A740-B626-D66623760C7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8428AE12-039C-BA45-8843-0CB3D250408E}"/>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0BACF06F-AE72-9B4A-8305-B0A3810C3FA0}"/>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6" name="Θέση υποσέλιδου 5">
            <a:extLst>
              <a:ext uri="{FF2B5EF4-FFF2-40B4-BE49-F238E27FC236}">
                <a16:creationId xmlns:a16="http://schemas.microsoft.com/office/drawing/2014/main" id="{49A77632-82C2-CC49-ADB7-C295DFECDFA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C516457A-A125-364C-B4AC-C601CB510B28}"/>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121772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AB4EB5D-9D45-824C-9403-C57DDBC0A116}"/>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EF3AADCE-E077-8A4F-B046-02CC0CD166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898D6712-B392-7F49-AF21-DE63AC1E669E}"/>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C286E775-522F-8E45-94D2-44766D05EC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4C0A70F5-ECBC-E545-B2BE-EE8EAA77B50C}"/>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98FB895E-0CFE-E343-914E-1591868ADFEF}"/>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8" name="Θέση υποσέλιδου 7">
            <a:extLst>
              <a:ext uri="{FF2B5EF4-FFF2-40B4-BE49-F238E27FC236}">
                <a16:creationId xmlns:a16="http://schemas.microsoft.com/office/drawing/2014/main" id="{7492DECC-699B-D240-AE96-E63A4E2717EB}"/>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4ABE58B6-EBD2-EF47-BC91-AAB5824A1EED}"/>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3047598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8E4806E-E0FB-2942-9A9B-B388DDAD248F}"/>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3C4997A1-779D-F146-A92B-805259CA0D73}"/>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4" name="Θέση υποσέλιδου 3">
            <a:extLst>
              <a:ext uri="{FF2B5EF4-FFF2-40B4-BE49-F238E27FC236}">
                <a16:creationId xmlns:a16="http://schemas.microsoft.com/office/drawing/2014/main" id="{2FA55566-F830-1743-A793-E55AE9683A23}"/>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1D31E33A-7633-6D4D-8485-21B295A5A034}"/>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2370281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2B4F6C06-ED8D-6944-9056-2B287F1F7271}"/>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3" name="Θέση υποσέλιδου 2">
            <a:extLst>
              <a:ext uri="{FF2B5EF4-FFF2-40B4-BE49-F238E27FC236}">
                <a16:creationId xmlns:a16="http://schemas.microsoft.com/office/drawing/2014/main" id="{70C72E72-BCC7-B240-B120-57B0E80E692D}"/>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F73D991C-6D7B-C848-B3F7-269CE0351C37}"/>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25418927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3F6B5C-EB97-184B-BC5E-8F8147DBC7B6}"/>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50C6D52C-2358-CB4C-843B-FFA340B2B39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FA83A85F-011B-E84E-BDFB-0FEC9513EF2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145DBEA0-4611-9D43-9181-22D450677009}"/>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6" name="Θέση υποσέλιδου 5">
            <a:extLst>
              <a:ext uri="{FF2B5EF4-FFF2-40B4-BE49-F238E27FC236}">
                <a16:creationId xmlns:a16="http://schemas.microsoft.com/office/drawing/2014/main" id="{DC781DD4-8B17-4841-86B4-9D1B8546F36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130CB1E-2A22-5748-87C1-D35B2D21E5A1}"/>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3488601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6EABA92-3F80-2B41-A814-145E5E1BF144}"/>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ECB60467-E884-BF41-B849-FB6BE10D2DF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5415AC4F-E8C8-6647-B589-9738F396F9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351B7D2-D348-214D-9FB6-E66E741704D2}"/>
              </a:ext>
            </a:extLst>
          </p:cNvPr>
          <p:cNvSpPr>
            <a:spLocks noGrp="1"/>
          </p:cNvSpPr>
          <p:nvPr>
            <p:ph type="dt" sz="half" idx="10"/>
          </p:nvPr>
        </p:nvSpPr>
        <p:spPr/>
        <p:txBody>
          <a:bodyPr/>
          <a:lstStyle/>
          <a:p>
            <a:fld id="{0127F5C7-A029-BE40-9D9F-83ABAADE8622}" type="datetimeFigureOut">
              <a:rPr lang="el-GR" smtClean="0"/>
              <a:t>10/6/23</a:t>
            </a:fld>
            <a:endParaRPr lang="el-GR"/>
          </a:p>
        </p:txBody>
      </p:sp>
      <p:sp>
        <p:nvSpPr>
          <p:cNvPr id="6" name="Θέση υποσέλιδου 5">
            <a:extLst>
              <a:ext uri="{FF2B5EF4-FFF2-40B4-BE49-F238E27FC236}">
                <a16:creationId xmlns:a16="http://schemas.microsoft.com/office/drawing/2014/main" id="{5913C337-2F52-8147-AD82-8D91A5B4E587}"/>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881F993-97EA-5245-9889-D927C49A8AF0}"/>
              </a:ext>
            </a:extLst>
          </p:cNvPr>
          <p:cNvSpPr>
            <a:spLocks noGrp="1"/>
          </p:cNvSpPr>
          <p:nvPr>
            <p:ph type="sldNum" sz="quarter" idx="12"/>
          </p:nvPr>
        </p:nvSpPr>
        <p:spPr/>
        <p:txBody>
          <a:bodyPr/>
          <a:lstStyle/>
          <a:p>
            <a:fld id="{F60EDD18-C533-7A4D-B4BF-6B95F5946D0D}" type="slidenum">
              <a:rPr lang="el-GR" smtClean="0"/>
              <a:t>‹#›</a:t>
            </a:fld>
            <a:endParaRPr lang="el-GR"/>
          </a:p>
        </p:txBody>
      </p:sp>
    </p:spTree>
    <p:extLst>
      <p:ext uri="{BB962C8B-B14F-4D97-AF65-F5344CB8AC3E}">
        <p14:creationId xmlns:p14="http://schemas.microsoft.com/office/powerpoint/2010/main" val="1242450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ED2CA9A2-A6A5-264C-8E19-2DAE130354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02D9B508-7281-4847-9F3A-D2192F7864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8FEB9EFA-E316-EA4D-BF4F-001E5BFDD8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27F5C7-A029-BE40-9D9F-83ABAADE8622}" type="datetimeFigureOut">
              <a:rPr lang="el-GR" smtClean="0"/>
              <a:t>10/6/23</a:t>
            </a:fld>
            <a:endParaRPr lang="el-GR"/>
          </a:p>
        </p:txBody>
      </p:sp>
      <p:sp>
        <p:nvSpPr>
          <p:cNvPr id="5" name="Θέση υποσέλιδου 4">
            <a:extLst>
              <a:ext uri="{FF2B5EF4-FFF2-40B4-BE49-F238E27FC236}">
                <a16:creationId xmlns:a16="http://schemas.microsoft.com/office/drawing/2014/main" id="{AB9CAA5A-811C-C348-AEA5-ECC3AFFFCDC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A353AF61-6720-FD40-9601-2E8DB926596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0EDD18-C533-7A4D-B4BF-6B95F5946D0D}" type="slidenum">
              <a:rPr lang="el-GR" smtClean="0"/>
              <a:t>‹#›</a:t>
            </a:fld>
            <a:endParaRPr lang="el-GR"/>
          </a:p>
        </p:txBody>
      </p:sp>
    </p:spTree>
    <p:extLst>
      <p:ext uri="{BB962C8B-B14F-4D97-AF65-F5344CB8AC3E}">
        <p14:creationId xmlns:p14="http://schemas.microsoft.com/office/powerpoint/2010/main" val="39911332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A45C93-FCCC-7E4D-890A-562A5F735627}"/>
              </a:ext>
            </a:extLst>
          </p:cNvPr>
          <p:cNvSpPr>
            <a:spLocks noGrp="1"/>
          </p:cNvSpPr>
          <p:nvPr>
            <p:ph type="ctrTitle"/>
          </p:nvPr>
        </p:nvSpPr>
        <p:spPr>
          <a:xfrm>
            <a:off x="2238375" y="1071564"/>
            <a:ext cx="7772400" cy="2357437"/>
          </a:xfrm>
        </p:spPr>
        <p:txBody>
          <a:bodyPr>
            <a:normAutofit fontScale="90000"/>
          </a:bodyPr>
          <a:lstStyle/>
          <a:p>
            <a:pPr>
              <a:defRPr/>
            </a:pPr>
            <a:r>
              <a:rPr lang="el-GR" dirty="0"/>
              <a:t>Μεταπτυχιακό μάθημα</a:t>
            </a:r>
            <a:br>
              <a:rPr lang="el-GR" dirty="0"/>
            </a:br>
            <a:r>
              <a:rPr lang="el-GR" dirty="0"/>
              <a:t>ΕΠΙΣΤΗΜΟΛΟΓΙΑ</a:t>
            </a:r>
            <a:br>
              <a:rPr lang="en-US" dirty="0"/>
            </a:br>
            <a:r>
              <a:rPr lang="el-GR" dirty="0"/>
              <a:t>Θεωρία Γνώσης</a:t>
            </a:r>
            <a:endParaRPr lang="el-GR" b="1" dirty="0"/>
          </a:p>
        </p:txBody>
      </p:sp>
      <p:sp>
        <p:nvSpPr>
          <p:cNvPr id="9219" name="Subtitle 2">
            <a:extLst>
              <a:ext uri="{FF2B5EF4-FFF2-40B4-BE49-F238E27FC236}">
                <a16:creationId xmlns:a16="http://schemas.microsoft.com/office/drawing/2014/main" id="{6896AF37-2B28-B341-AE39-C07557143728}"/>
              </a:ext>
            </a:extLst>
          </p:cNvPr>
          <p:cNvSpPr>
            <a:spLocks noGrp="1"/>
          </p:cNvSpPr>
          <p:nvPr>
            <p:ph type="subTitle" idx="1"/>
          </p:nvPr>
        </p:nvSpPr>
        <p:spPr>
          <a:xfrm>
            <a:off x="2881313" y="4000500"/>
            <a:ext cx="6400800" cy="1428750"/>
          </a:xfrm>
        </p:spPr>
        <p:txBody>
          <a:bodyPr>
            <a:normAutofit/>
          </a:bodyPr>
          <a:lstStyle/>
          <a:p>
            <a:pPr eaLnBrk="1" hangingPunct="1"/>
            <a:r>
              <a:rPr lang="el-GR" altLang="el-GR" sz="3200" dirty="0">
                <a:solidFill>
                  <a:schemeClr val="tx1"/>
                </a:solidFill>
              </a:rPr>
              <a:t>Κωνσταντίνος Δ. </a:t>
            </a:r>
            <a:r>
              <a:rPr lang="el-GR" altLang="el-GR" sz="3200" dirty="0" err="1">
                <a:solidFill>
                  <a:schemeClr val="tx1"/>
                </a:solidFill>
              </a:rPr>
              <a:t>Σκορδούλης</a:t>
            </a:r>
            <a:endParaRPr lang="el-GR" altLang="el-GR" sz="32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0D582218-4B64-2941-BBBB-2715BBDBB44B}"/>
              </a:ext>
            </a:extLst>
          </p:cNvPr>
          <p:cNvSpPr>
            <a:spLocks noGrp="1"/>
          </p:cNvSpPr>
          <p:nvPr>
            <p:ph type="title"/>
          </p:nvPr>
        </p:nvSpPr>
        <p:spPr>
          <a:xfrm>
            <a:off x="2136775" y="228600"/>
            <a:ext cx="8153400" cy="990600"/>
          </a:xfrm>
        </p:spPr>
        <p:txBody>
          <a:bodyPr/>
          <a:lstStyle/>
          <a:p>
            <a:pPr eaLnBrk="1" hangingPunct="1"/>
            <a:r>
              <a:rPr lang="el-GR" altLang="el-GR" b="1"/>
              <a:t>Ρεαλισμός</a:t>
            </a:r>
          </a:p>
        </p:txBody>
      </p:sp>
      <p:sp>
        <p:nvSpPr>
          <p:cNvPr id="16387" name="Content Placeholder 2">
            <a:extLst>
              <a:ext uri="{FF2B5EF4-FFF2-40B4-BE49-F238E27FC236}">
                <a16:creationId xmlns:a16="http://schemas.microsoft.com/office/drawing/2014/main" id="{6E73D63F-FA0C-4447-8A83-49A8C959B3A8}"/>
              </a:ext>
            </a:extLst>
          </p:cNvPr>
          <p:cNvSpPr>
            <a:spLocks noGrp="1"/>
          </p:cNvSpPr>
          <p:nvPr>
            <p:ph sz="quarter" idx="1"/>
          </p:nvPr>
        </p:nvSpPr>
        <p:spPr>
          <a:xfrm>
            <a:off x="2136775" y="1600200"/>
            <a:ext cx="8153400" cy="4495800"/>
          </a:xfrm>
        </p:spPr>
        <p:txBody>
          <a:bodyPr/>
          <a:lstStyle/>
          <a:p>
            <a:pPr eaLnBrk="1" hangingPunct="1">
              <a:buFont typeface="Wingdings" pitchFamily="2" charset="2"/>
              <a:buNone/>
            </a:pPr>
            <a:r>
              <a:rPr lang="el-GR" altLang="el-GR"/>
              <a:t>Κατά τον </a:t>
            </a:r>
            <a:r>
              <a:rPr lang="el-GR" altLang="el-GR" b="1"/>
              <a:t>ρεαλισμό</a:t>
            </a:r>
            <a:r>
              <a:rPr lang="el-GR" altLang="el-GR"/>
              <a:t> υπάρχει ένας αντικειμενικός πραγματικός κόσμος ανεξάρτητα από τη νόηση και τη συνείδησή μας.</a:t>
            </a:r>
          </a:p>
          <a:p>
            <a:pPr eaLnBrk="1" hangingPunct="1">
              <a:buFont typeface="Wingdings" pitchFamily="2" charset="2"/>
              <a:buNone/>
            </a:pPr>
            <a:r>
              <a:rPr lang="el-GR" altLang="el-GR"/>
              <a:t>Έξω από τη συνείδησή μας υπάρχει μια πραγματικότητα που υπήρχε πριν από τον άνθρωπο και ανεξάρτητα από την ανθρώπινη σκέψη και που θα υπάρχει και μετά από το θάνατο του σκεπτόμενου όντος.</a:t>
            </a:r>
          </a:p>
          <a:p>
            <a:pPr eaLnBrk="1" hangingPunct="1">
              <a:buFont typeface="Wingdings" pitchFamily="2" charset="2"/>
              <a:buNone/>
            </a:pPr>
            <a:endParaRPr lang="el-GR" altLang="el-G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0027AC28-742A-7148-8E2B-8197FB9E80E4}"/>
              </a:ext>
            </a:extLst>
          </p:cNvPr>
          <p:cNvSpPr>
            <a:spLocks noGrp="1"/>
          </p:cNvSpPr>
          <p:nvPr>
            <p:ph type="title"/>
          </p:nvPr>
        </p:nvSpPr>
        <p:spPr>
          <a:xfrm>
            <a:off x="2136775" y="228600"/>
            <a:ext cx="8153400" cy="990600"/>
          </a:xfrm>
        </p:spPr>
        <p:txBody>
          <a:bodyPr/>
          <a:lstStyle/>
          <a:p>
            <a:pPr eaLnBrk="1" hangingPunct="1"/>
            <a:r>
              <a:rPr lang="el-GR" altLang="el-GR" b="1"/>
              <a:t>Ο Υλισμός προϋποθέτει Ρεαλισμό</a:t>
            </a:r>
          </a:p>
        </p:txBody>
      </p:sp>
      <p:sp>
        <p:nvSpPr>
          <p:cNvPr id="17411" name="Content Placeholder 2">
            <a:extLst>
              <a:ext uri="{FF2B5EF4-FFF2-40B4-BE49-F238E27FC236}">
                <a16:creationId xmlns:a16="http://schemas.microsoft.com/office/drawing/2014/main" id="{41EE807C-4BA6-B14D-9EFC-3778C7BA0E52}"/>
              </a:ext>
            </a:extLst>
          </p:cNvPr>
          <p:cNvSpPr>
            <a:spLocks noGrp="1"/>
          </p:cNvSpPr>
          <p:nvPr>
            <p:ph sz="quarter" idx="1"/>
          </p:nvPr>
        </p:nvSpPr>
        <p:spPr>
          <a:xfrm>
            <a:off x="2136775" y="1600200"/>
            <a:ext cx="8153400" cy="4495800"/>
          </a:xfrm>
        </p:spPr>
        <p:txBody>
          <a:bodyPr/>
          <a:lstStyle/>
          <a:p>
            <a:pPr eaLnBrk="1" hangingPunct="1">
              <a:buFont typeface="Wingdings" pitchFamily="2" charset="2"/>
              <a:buNone/>
            </a:pPr>
            <a:r>
              <a:rPr lang="el-GR" altLang="el-GR" dirty="0"/>
              <a:t>Η συνείδησή μας είναι κομμάτι του υλικού εξωτερικού κόσμου, που σε μια εξελικτική πορεία γίνεται ανώτερη μορφή ύλης, ικανή να αντανακλά τον εαυτό της, να σκέπτεται και να τον μεταβάλλει.</a:t>
            </a:r>
          </a:p>
          <a:p>
            <a:pPr eaLnBrk="1" hangingPunct="1">
              <a:buFont typeface="Wingdings" pitchFamily="2" charset="2"/>
              <a:buNone/>
            </a:pPr>
            <a:r>
              <a:rPr lang="el-GR" altLang="el-GR" dirty="0"/>
              <a:t>Ο χώρος και ο χρόνος δεν είναι νοητικά σχήματα, δεν γεννιούνται από την ανθρώπινη σκέψη αλλά αποτελούν ουσιώδεις μορφές ύπαρξης κάθε υλικού όντος.</a:t>
            </a:r>
          </a:p>
          <a:p>
            <a:pPr eaLnBrk="1" hangingPunct="1">
              <a:buFont typeface="Wingdings" pitchFamily="2" charset="2"/>
              <a:buNone/>
            </a:pPr>
            <a:endParaRPr lang="el-GR" alt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680BDB31-A302-5842-A432-09427E9F6E1D}"/>
              </a:ext>
            </a:extLst>
          </p:cNvPr>
          <p:cNvSpPr>
            <a:spLocks noGrp="1"/>
          </p:cNvSpPr>
          <p:nvPr>
            <p:ph type="title"/>
          </p:nvPr>
        </p:nvSpPr>
        <p:spPr>
          <a:xfrm>
            <a:off x="2136775" y="228600"/>
            <a:ext cx="8153400" cy="990600"/>
          </a:xfrm>
        </p:spPr>
        <p:txBody>
          <a:bodyPr/>
          <a:lstStyle/>
          <a:p>
            <a:pPr eaLnBrk="1" hangingPunct="1"/>
            <a:r>
              <a:rPr lang="el-GR" altLang="el-GR" dirty="0"/>
              <a:t>…Γνώση (α + β)</a:t>
            </a:r>
          </a:p>
        </p:txBody>
      </p:sp>
      <p:sp>
        <p:nvSpPr>
          <p:cNvPr id="3" name="Content Placeholder 2">
            <a:extLst>
              <a:ext uri="{FF2B5EF4-FFF2-40B4-BE49-F238E27FC236}">
                <a16:creationId xmlns:a16="http://schemas.microsoft.com/office/drawing/2014/main" id="{A12C5EB4-2D02-E746-A23D-C4C2946E0F22}"/>
              </a:ext>
            </a:extLst>
          </p:cNvPr>
          <p:cNvSpPr>
            <a:spLocks noGrp="1"/>
          </p:cNvSpPr>
          <p:nvPr>
            <p:ph sz="quarter" idx="1"/>
          </p:nvPr>
        </p:nvSpPr>
        <p:spPr>
          <a:xfrm>
            <a:off x="603114" y="1128409"/>
            <a:ext cx="10437779" cy="5272391"/>
          </a:xfrm>
        </p:spPr>
        <p:txBody>
          <a:bodyPr>
            <a:normAutofit/>
          </a:bodyPr>
          <a:lstStyle/>
          <a:p>
            <a:pPr marL="320040" indent="-320040">
              <a:buNone/>
              <a:defRPr/>
            </a:pPr>
            <a:r>
              <a:rPr lang="el-GR" dirty="0"/>
              <a:t>με τον όρο «γνώση» εννοούμε:</a:t>
            </a:r>
          </a:p>
          <a:p>
            <a:pPr marL="0" indent="0">
              <a:buNone/>
              <a:defRPr/>
            </a:pPr>
            <a:r>
              <a:rPr lang="el-GR" b="1" dirty="0"/>
              <a:t>α) </a:t>
            </a:r>
            <a:r>
              <a:rPr lang="el-GR" dirty="0"/>
              <a:t>τη </a:t>
            </a:r>
            <a:r>
              <a:rPr lang="el-GR" b="1" dirty="0">
                <a:solidFill>
                  <a:srgbClr val="C00000"/>
                </a:solidFill>
              </a:rPr>
              <a:t>διαδικασία</a:t>
            </a:r>
            <a:r>
              <a:rPr lang="el-GR" dirty="0"/>
              <a:t>  που πραγματοποιείται μέσω της νόησης και καταλήγει στην αναπαραγωγή του πραγματικού (γνωστική διαδικασία)</a:t>
            </a:r>
          </a:p>
          <a:p>
            <a:pPr marL="0" indent="0">
              <a:buNone/>
              <a:defRPr/>
            </a:pPr>
            <a:r>
              <a:rPr lang="en-US" dirty="0"/>
              <a:t>H</a:t>
            </a:r>
            <a:r>
              <a:rPr lang="el-GR" dirty="0"/>
              <a:t> </a:t>
            </a:r>
            <a:r>
              <a:rPr lang="el-GR" b="1" dirty="0">
                <a:solidFill>
                  <a:srgbClr val="C00000"/>
                </a:solidFill>
              </a:rPr>
              <a:t>γνώση είναι μια διαδικασία </a:t>
            </a:r>
            <a:r>
              <a:rPr lang="el-GR" dirty="0"/>
              <a:t>στην οποία η ενεργός παρέμβαση του υποκειμένου που είναι φορέας και </a:t>
            </a:r>
            <a:r>
              <a:rPr lang="el-GR" dirty="0" err="1"/>
              <a:t>πραγματοποιός</a:t>
            </a:r>
            <a:r>
              <a:rPr lang="el-GR" dirty="0"/>
              <a:t> της γνωστικής διαδικασίας επηρεάζει το γνωστικό αποτέλεσμα. </a:t>
            </a:r>
            <a:r>
              <a:rPr lang="en-US" dirty="0"/>
              <a:t>O</a:t>
            </a:r>
            <a:r>
              <a:rPr lang="el-GR" dirty="0"/>
              <a:t> βαθμός υποκειμενικότητας του γνωστικού αποτελέσματος διαφέρει στην καθημερινή και επιστημονική γνώση</a:t>
            </a:r>
          </a:p>
          <a:p>
            <a:pPr marL="0" indent="0">
              <a:buNone/>
              <a:defRPr/>
            </a:pPr>
            <a:endParaRPr lang="el-GR" dirty="0"/>
          </a:p>
          <a:p>
            <a:pPr marL="0" indent="0">
              <a:buNone/>
              <a:defRPr/>
            </a:pPr>
            <a:r>
              <a:rPr lang="el-GR" b="1" dirty="0"/>
              <a:t>β)</a:t>
            </a:r>
            <a:r>
              <a:rPr lang="el-GR" dirty="0"/>
              <a:t> </a:t>
            </a:r>
            <a:r>
              <a:rPr lang="el-GR" dirty="0">
                <a:solidFill>
                  <a:srgbClr val="FF0000"/>
                </a:solidFill>
              </a:rPr>
              <a:t>το αποτέλεσμα αυτής της διαδικασίας</a:t>
            </a:r>
            <a:endParaRPr lang="el-GR" dirty="0"/>
          </a:p>
          <a:p>
            <a:pPr marL="0" indent="0">
              <a:buNone/>
              <a:defRPr/>
            </a:pPr>
            <a:endParaRPr lang="el-GR" dirty="0"/>
          </a:p>
          <a:p>
            <a:pPr marL="0" indent="0">
              <a:buNone/>
              <a:defRPr/>
            </a:pP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87A6BF84-53E2-A342-8906-0BDE6D51BFC8}"/>
              </a:ext>
            </a:extLst>
          </p:cNvPr>
          <p:cNvSpPr>
            <a:spLocks noGrp="1"/>
          </p:cNvSpPr>
          <p:nvPr>
            <p:ph type="title"/>
          </p:nvPr>
        </p:nvSpPr>
        <p:spPr>
          <a:xfrm>
            <a:off x="2136775" y="228600"/>
            <a:ext cx="8153400" cy="990600"/>
          </a:xfrm>
        </p:spPr>
        <p:txBody>
          <a:bodyPr/>
          <a:lstStyle/>
          <a:p>
            <a:pPr eaLnBrk="1" hangingPunct="1"/>
            <a:r>
              <a:rPr lang="el-GR" altLang="el-GR" b="1" dirty="0">
                <a:solidFill>
                  <a:srgbClr val="FF0000"/>
                </a:solidFill>
              </a:rPr>
              <a:t>Γνώση (α περίπτωση)</a:t>
            </a:r>
          </a:p>
        </p:txBody>
      </p:sp>
      <p:sp>
        <p:nvSpPr>
          <p:cNvPr id="18435" name="Content Placeholder 2">
            <a:extLst>
              <a:ext uri="{FF2B5EF4-FFF2-40B4-BE49-F238E27FC236}">
                <a16:creationId xmlns:a16="http://schemas.microsoft.com/office/drawing/2014/main" id="{6AE2CD2B-2E05-DA4E-A474-9B74694DDDBF}"/>
              </a:ext>
            </a:extLst>
          </p:cNvPr>
          <p:cNvSpPr>
            <a:spLocks noGrp="1"/>
          </p:cNvSpPr>
          <p:nvPr>
            <p:ph sz="quarter" idx="1"/>
          </p:nvPr>
        </p:nvSpPr>
        <p:spPr>
          <a:xfrm>
            <a:off x="797668" y="1322961"/>
            <a:ext cx="10875523" cy="5214025"/>
          </a:xfrm>
        </p:spPr>
        <p:txBody>
          <a:bodyPr>
            <a:normAutofit fontScale="92500" lnSpcReduction="20000"/>
          </a:bodyPr>
          <a:lstStyle/>
          <a:p>
            <a:pPr eaLnBrk="1" hangingPunct="1">
              <a:lnSpc>
                <a:spcPct val="150000"/>
              </a:lnSpc>
              <a:buFont typeface="Wingdings" pitchFamily="2" charset="2"/>
              <a:buNone/>
            </a:pPr>
            <a:r>
              <a:rPr lang="en-US" altLang="el-GR" dirty="0"/>
              <a:t>H</a:t>
            </a:r>
            <a:r>
              <a:rPr lang="el-GR" altLang="el-GR" dirty="0"/>
              <a:t> γνώση προϋποθέτει τρεις συντελεστές:</a:t>
            </a:r>
          </a:p>
          <a:p>
            <a:pPr eaLnBrk="1" hangingPunct="1">
              <a:lnSpc>
                <a:spcPct val="150000"/>
              </a:lnSpc>
              <a:buFont typeface="Wingdings" pitchFamily="2" charset="2"/>
              <a:buNone/>
            </a:pPr>
            <a:r>
              <a:rPr lang="el-GR" altLang="el-GR" dirty="0"/>
              <a:t>α) το υποκείμενο που γνωρίζει </a:t>
            </a:r>
          </a:p>
          <a:p>
            <a:pPr eaLnBrk="1" hangingPunct="1">
              <a:lnSpc>
                <a:spcPct val="150000"/>
              </a:lnSpc>
              <a:buFont typeface="Wingdings" pitchFamily="2" charset="2"/>
              <a:buNone/>
            </a:pPr>
            <a:r>
              <a:rPr lang="el-GR" altLang="el-GR" dirty="0"/>
              <a:t>β) το αντικείμενο της γνώσης και </a:t>
            </a:r>
          </a:p>
          <a:p>
            <a:pPr eaLnBrk="1" hangingPunct="1">
              <a:lnSpc>
                <a:spcPct val="150000"/>
              </a:lnSpc>
              <a:buFont typeface="Wingdings" pitchFamily="2" charset="2"/>
              <a:buNone/>
            </a:pPr>
            <a:r>
              <a:rPr lang="el-GR" altLang="el-GR" dirty="0"/>
              <a:t>γ) την αναπαράσταση του αντικειμένου στο υποκείμενο.</a:t>
            </a:r>
          </a:p>
          <a:p>
            <a:pPr eaLnBrk="1" hangingPunct="1">
              <a:lnSpc>
                <a:spcPct val="150000"/>
              </a:lnSpc>
              <a:buFont typeface="Wingdings" pitchFamily="2" charset="2"/>
              <a:buNone/>
            </a:pPr>
            <a:r>
              <a:rPr lang="en-US" altLang="el-GR" b="1" dirty="0"/>
              <a:t>Y</a:t>
            </a:r>
            <a:r>
              <a:rPr lang="el-GR" altLang="el-GR" b="1" dirty="0" err="1"/>
              <a:t>ποκείμενο</a:t>
            </a:r>
            <a:r>
              <a:rPr lang="el-GR" altLang="el-GR" b="1" dirty="0"/>
              <a:t> </a:t>
            </a:r>
            <a:r>
              <a:rPr lang="el-GR" altLang="el-GR" dirty="0"/>
              <a:t>είναι η ανθρώπινη συνείδηση,</a:t>
            </a:r>
          </a:p>
          <a:p>
            <a:pPr eaLnBrk="1" hangingPunct="1">
              <a:lnSpc>
                <a:spcPct val="150000"/>
              </a:lnSpc>
              <a:buFont typeface="Wingdings" pitchFamily="2" charset="2"/>
              <a:buNone/>
            </a:pPr>
            <a:r>
              <a:rPr lang="el-GR" altLang="el-GR" b="1" dirty="0"/>
              <a:t>Αντικείμενο</a:t>
            </a:r>
            <a:r>
              <a:rPr lang="el-GR" altLang="el-GR" dirty="0"/>
              <a:t> είναι τα πράγματα και όντα του εξωτερικού κόσμου και </a:t>
            </a:r>
          </a:p>
          <a:p>
            <a:pPr eaLnBrk="1" hangingPunct="1">
              <a:lnSpc>
                <a:spcPct val="150000"/>
              </a:lnSpc>
              <a:buFont typeface="Wingdings" pitchFamily="2" charset="2"/>
              <a:buNone/>
            </a:pPr>
            <a:r>
              <a:rPr lang="el-GR" altLang="el-GR" b="1" dirty="0"/>
              <a:t>αναπαραστάσεις</a:t>
            </a:r>
            <a:r>
              <a:rPr lang="el-GR" altLang="el-GR" dirty="0"/>
              <a:t> του αντικειμένου στη συνείδηση του υποκειμένου αποτελούν οι </a:t>
            </a:r>
            <a:r>
              <a:rPr lang="el-GR" altLang="el-GR" b="1" u="sng" dirty="0"/>
              <a:t>έννοιες</a:t>
            </a:r>
          </a:p>
          <a:p>
            <a:pPr eaLnBrk="1" hangingPunct="1">
              <a:buFont typeface="Wingdings" pitchFamily="2" charset="2"/>
              <a:buNone/>
            </a:pPr>
            <a:endParaRPr lang="el-GR" alt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24F43CCA-97F3-2C45-9DF8-76463408C734}"/>
              </a:ext>
            </a:extLst>
          </p:cNvPr>
          <p:cNvSpPr>
            <a:spLocks noGrp="1"/>
          </p:cNvSpPr>
          <p:nvPr>
            <p:ph type="title"/>
          </p:nvPr>
        </p:nvSpPr>
        <p:spPr>
          <a:xfrm>
            <a:off x="2136775" y="228600"/>
            <a:ext cx="8153400" cy="990600"/>
          </a:xfrm>
        </p:spPr>
        <p:txBody>
          <a:bodyPr/>
          <a:lstStyle/>
          <a:p>
            <a:pPr eaLnBrk="1" hangingPunct="1"/>
            <a:r>
              <a:rPr lang="el-GR" altLang="el-GR" dirty="0">
                <a:solidFill>
                  <a:srgbClr val="FF0000"/>
                </a:solidFill>
              </a:rPr>
              <a:t>…συνέχεια</a:t>
            </a:r>
          </a:p>
        </p:txBody>
      </p:sp>
      <p:sp>
        <p:nvSpPr>
          <p:cNvPr id="20483" name="Content Placeholder 2">
            <a:extLst>
              <a:ext uri="{FF2B5EF4-FFF2-40B4-BE49-F238E27FC236}">
                <a16:creationId xmlns:a16="http://schemas.microsoft.com/office/drawing/2014/main" id="{B450488C-794F-BD43-845B-2BDB8243E8E6}"/>
              </a:ext>
            </a:extLst>
          </p:cNvPr>
          <p:cNvSpPr>
            <a:spLocks noGrp="1"/>
          </p:cNvSpPr>
          <p:nvPr>
            <p:ph sz="quarter" idx="1"/>
          </p:nvPr>
        </p:nvSpPr>
        <p:spPr>
          <a:xfrm>
            <a:off x="1011677" y="1819072"/>
            <a:ext cx="10564238" cy="4276928"/>
          </a:xfrm>
        </p:spPr>
        <p:txBody>
          <a:bodyPr>
            <a:normAutofit fontScale="77500" lnSpcReduction="20000"/>
          </a:bodyPr>
          <a:lstStyle/>
          <a:p>
            <a:pPr eaLnBrk="1" hangingPunct="1">
              <a:lnSpc>
                <a:spcPct val="150000"/>
              </a:lnSpc>
              <a:buFont typeface="Wingdings" pitchFamily="2" charset="2"/>
              <a:buNone/>
            </a:pPr>
            <a:r>
              <a:rPr lang="el-GR" altLang="el-GR" sz="3800" dirty="0"/>
              <a:t>Στην κρίση μας λαμβάνονται υπόψη:</a:t>
            </a:r>
          </a:p>
          <a:p>
            <a:pPr eaLnBrk="1" hangingPunct="1">
              <a:lnSpc>
                <a:spcPct val="150000"/>
              </a:lnSpc>
              <a:buFont typeface="Wingdings" pitchFamily="2" charset="2"/>
              <a:buNone/>
            </a:pPr>
            <a:r>
              <a:rPr lang="el-GR" altLang="el-GR" sz="3800" dirty="0"/>
              <a:t>α) Το Υποκείμενο ως φορέας και παραγωγός κοινωνικής συνείδησης</a:t>
            </a:r>
          </a:p>
          <a:p>
            <a:pPr eaLnBrk="1" hangingPunct="1">
              <a:lnSpc>
                <a:spcPct val="150000"/>
              </a:lnSpc>
              <a:buFont typeface="Wingdings" pitchFamily="2" charset="2"/>
              <a:buNone/>
            </a:pPr>
            <a:r>
              <a:rPr lang="el-GR" altLang="el-GR" sz="3800" dirty="0"/>
              <a:t>β) </a:t>
            </a:r>
            <a:r>
              <a:rPr lang="en-US" altLang="el-GR" sz="3800" dirty="0"/>
              <a:t>T</a:t>
            </a:r>
            <a:r>
              <a:rPr lang="el-GR" altLang="el-GR" sz="3800" dirty="0"/>
              <a:t>ο Αντικείμενο με τη μορφή που εμφανίζεται στο Υποκείμενο και</a:t>
            </a:r>
          </a:p>
          <a:p>
            <a:pPr eaLnBrk="1" hangingPunct="1">
              <a:lnSpc>
                <a:spcPct val="150000"/>
              </a:lnSpc>
              <a:buFont typeface="Wingdings" pitchFamily="2" charset="2"/>
              <a:buNone/>
            </a:pPr>
            <a:r>
              <a:rPr lang="el-GR" altLang="el-GR" sz="3800" dirty="0"/>
              <a:t>γ) η μεταξύ τους σχέση, που διαμορφώνεται κατά τη γνωστική διαδικασία και αντανακλάται στο </a:t>
            </a:r>
            <a:r>
              <a:rPr lang="el-GR" altLang="el-GR" sz="3800" u="sng" dirty="0"/>
              <a:t>αφηρημένο επίπεδο</a:t>
            </a:r>
            <a:r>
              <a:rPr lang="el-GR" altLang="el-GR" sz="3800" dirty="0"/>
              <a:t> της </a:t>
            </a:r>
            <a:r>
              <a:rPr lang="el-GR" altLang="el-GR" sz="3800" b="1" dirty="0"/>
              <a:t>ιδεολογίας</a:t>
            </a:r>
            <a:r>
              <a:rPr lang="el-GR" altLang="el-GR" sz="3800" dirty="0"/>
              <a:t>.</a:t>
            </a:r>
          </a:p>
          <a:p>
            <a:pPr eaLnBrk="1" hangingPunct="1"/>
            <a:endParaRPr lang="el-GR" alt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l-GR" dirty="0">
                <a:solidFill>
                  <a:srgbClr val="FF0000"/>
                </a:solidFill>
              </a:rPr>
              <a:t>Τι είναι γνώση; (β διαδρομή – αναλυτική)</a:t>
            </a:r>
            <a:endParaRPr lang="en-US" dirty="0">
              <a:solidFill>
                <a:srgbClr val="FF0000"/>
              </a:solidFill>
            </a:endParaRPr>
          </a:p>
        </p:txBody>
      </p:sp>
      <p:sp>
        <p:nvSpPr>
          <p:cNvPr id="3" name="Content Placeholder 2"/>
          <p:cNvSpPr>
            <a:spLocks noGrp="1"/>
          </p:cNvSpPr>
          <p:nvPr>
            <p:ph idx="1"/>
          </p:nvPr>
        </p:nvSpPr>
        <p:spPr/>
        <p:txBody>
          <a:bodyPr/>
          <a:lstStyle/>
          <a:p>
            <a:r>
              <a:rPr lang="en-US" b="1" dirty="0">
                <a:solidFill>
                  <a:srgbClr val="008000"/>
                </a:solidFill>
              </a:rPr>
              <a:t>Organized Common sense</a:t>
            </a:r>
          </a:p>
          <a:p>
            <a:r>
              <a:rPr lang="el-GR" dirty="0"/>
              <a:t>Οργανωμένος «κοινός νους»</a:t>
            </a:r>
          </a:p>
          <a:p>
            <a:r>
              <a:rPr lang="en-US" b="1" dirty="0">
                <a:solidFill>
                  <a:srgbClr val="008000"/>
                </a:solidFill>
              </a:rPr>
              <a:t>Justified True Belief</a:t>
            </a:r>
          </a:p>
          <a:p>
            <a:r>
              <a:rPr lang="el-GR" dirty="0"/>
              <a:t>Δικαιολογημένη Αληθής Πεποίθηση</a:t>
            </a:r>
          </a:p>
          <a:p>
            <a:pPr marL="0" indent="0">
              <a:buNone/>
            </a:pPr>
            <a:endParaRPr lang="el-GR" dirty="0"/>
          </a:p>
          <a:p>
            <a:r>
              <a:rPr lang="el-GR" sz="3600" b="1" dirty="0">
                <a:solidFill>
                  <a:srgbClr val="0000FF"/>
                </a:solidFill>
              </a:rPr>
              <a:t>Αλήθεια-Πεποίθηση-Δικαιολόγηση</a:t>
            </a:r>
            <a:endParaRPr lang="en-US" sz="3600" b="1" dirty="0">
              <a:solidFill>
                <a:srgbClr val="0000FF"/>
              </a:solidFill>
            </a:endParaRPr>
          </a:p>
        </p:txBody>
      </p:sp>
    </p:spTree>
    <p:extLst>
      <p:ext uri="{BB962C8B-B14F-4D97-AF65-F5344CB8AC3E}">
        <p14:creationId xmlns:p14="http://schemas.microsoft.com/office/powerpoint/2010/main" val="621734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solidFill>
                  <a:srgbClr val="FF0000"/>
                </a:solidFill>
              </a:rPr>
              <a:t>Θεωρίες για την Αλήθεια</a:t>
            </a:r>
            <a:endParaRPr lang="en-US" dirty="0">
              <a:solidFill>
                <a:srgbClr val="FF0000"/>
              </a:solidFill>
            </a:endParaRPr>
          </a:p>
        </p:txBody>
      </p:sp>
      <p:sp>
        <p:nvSpPr>
          <p:cNvPr id="3" name="Content Placeholder 2"/>
          <p:cNvSpPr>
            <a:spLocks noGrp="1"/>
          </p:cNvSpPr>
          <p:nvPr>
            <p:ph idx="1"/>
          </p:nvPr>
        </p:nvSpPr>
        <p:spPr>
          <a:xfrm>
            <a:off x="838200" y="1690688"/>
            <a:ext cx="10515600" cy="4486275"/>
          </a:xfrm>
        </p:spPr>
        <p:txBody>
          <a:bodyPr/>
          <a:lstStyle/>
          <a:p>
            <a:pPr>
              <a:lnSpc>
                <a:spcPct val="150000"/>
              </a:lnSpc>
            </a:pPr>
            <a:r>
              <a:rPr lang="el-GR" b="1" dirty="0">
                <a:solidFill>
                  <a:srgbClr val="00B0F0"/>
                </a:solidFill>
              </a:rPr>
              <a:t>Θεωρία αντιστοιχίας </a:t>
            </a:r>
            <a:r>
              <a:rPr lang="el-GR" dirty="0"/>
              <a:t>(Μία πρόταση είναι αληθής όταν αντιστοιχεί σε ένα γεγονός)</a:t>
            </a:r>
          </a:p>
          <a:p>
            <a:pPr>
              <a:lnSpc>
                <a:spcPct val="150000"/>
              </a:lnSpc>
            </a:pPr>
            <a:r>
              <a:rPr lang="el-GR" b="1" dirty="0">
                <a:solidFill>
                  <a:srgbClr val="00B0F0"/>
                </a:solidFill>
              </a:rPr>
              <a:t>Θεωρία συνεκτικότητας </a:t>
            </a:r>
            <a:r>
              <a:rPr lang="el-GR" dirty="0"/>
              <a:t>(Μία πρόταση είναι αληθής όταν είναι συμβατή με το σύνολο των πεποιθήσεών μας)</a:t>
            </a:r>
          </a:p>
          <a:p>
            <a:pPr>
              <a:lnSpc>
                <a:spcPct val="150000"/>
              </a:lnSpc>
            </a:pPr>
            <a:r>
              <a:rPr lang="el-GR" b="1" dirty="0">
                <a:solidFill>
                  <a:srgbClr val="00B0F0"/>
                </a:solidFill>
              </a:rPr>
              <a:t>Πραγματιστική θεωρία </a:t>
            </a:r>
            <a:r>
              <a:rPr lang="el-GR" dirty="0"/>
              <a:t>(Μία πρόταση είναι αληθής όταν είναι χρήσιμη ή «δουλεύει» στην πράξη) </a:t>
            </a:r>
            <a:endParaRPr lang="en-US" dirty="0"/>
          </a:p>
        </p:txBody>
      </p:sp>
    </p:spTree>
    <p:extLst>
      <p:ext uri="{BB962C8B-B14F-4D97-AF65-F5344CB8AC3E}">
        <p14:creationId xmlns:p14="http://schemas.microsoft.com/office/powerpoint/2010/main" val="24210428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143000"/>
          </a:xfrm>
        </p:spPr>
        <p:txBody>
          <a:bodyPr>
            <a:normAutofit/>
          </a:bodyPr>
          <a:lstStyle/>
          <a:p>
            <a:r>
              <a:rPr lang="el-GR" sz="3600" b="1" dirty="0">
                <a:solidFill>
                  <a:srgbClr val="FF0000"/>
                </a:solidFill>
              </a:rPr>
              <a:t>Μπορούμε να γνωρίσουμε την Αλήθεια;</a:t>
            </a:r>
            <a:endParaRPr lang="en-US" sz="3600" b="1" dirty="0">
              <a:solidFill>
                <a:srgbClr val="FF0000"/>
              </a:solidFill>
            </a:endParaRPr>
          </a:p>
        </p:txBody>
      </p:sp>
      <p:sp>
        <p:nvSpPr>
          <p:cNvPr id="3" name="Content Placeholder 2"/>
          <p:cNvSpPr>
            <a:spLocks noGrp="1"/>
          </p:cNvSpPr>
          <p:nvPr>
            <p:ph idx="1"/>
          </p:nvPr>
        </p:nvSpPr>
        <p:spPr>
          <a:xfrm>
            <a:off x="1138136" y="1417639"/>
            <a:ext cx="9786026" cy="4708525"/>
          </a:xfrm>
        </p:spPr>
        <p:txBody>
          <a:bodyPr>
            <a:normAutofit fontScale="92500"/>
          </a:bodyPr>
          <a:lstStyle/>
          <a:p>
            <a:pPr>
              <a:lnSpc>
                <a:spcPct val="150000"/>
              </a:lnSpc>
            </a:pPr>
            <a:r>
              <a:rPr lang="el-GR" dirty="0"/>
              <a:t>Μια αληθής πρόταση θα πρέπει να συμφωνεί με την πραγματικότητα.</a:t>
            </a:r>
          </a:p>
          <a:p>
            <a:pPr marL="0" indent="0">
              <a:lnSpc>
                <a:spcPct val="150000"/>
              </a:lnSpc>
              <a:buNone/>
            </a:pPr>
            <a:r>
              <a:rPr lang="el-GR" dirty="0"/>
              <a:t>Δηλαδή: Ο πραγματικός κόσμος να αντανακλάται πλήρως (;) στη συνείδηση του γιγνώσκοντος υποκειμένου.</a:t>
            </a:r>
          </a:p>
          <a:p>
            <a:pPr marL="0" indent="0">
              <a:lnSpc>
                <a:spcPct val="150000"/>
              </a:lnSpc>
              <a:buNone/>
            </a:pPr>
            <a:r>
              <a:rPr lang="el-GR" dirty="0"/>
              <a:t>Είναι αυτό δυνατό;</a:t>
            </a:r>
          </a:p>
          <a:p>
            <a:pPr marL="0" indent="0">
              <a:lnSpc>
                <a:spcPct val="150000"/>
              </a:lnSpc>
              <a:buNone/>
            </a:pPr>
            <a:r>
              <a:rPr lang="el-GR" dirty="0"/>
              <a:t>Η σχέση υποκειμένου – αντικειμένου είναι δυναμική.</a:t>
            </a:r>
          </a:p>
          <a:p>
            <a:pPr marL="0" indent="0">
              <a:lnSpc>
                <a:spcPct val="150000"/>
              </a:lnSpc>
              <a:buNone/>
            </a:pPr>
            <a:r>
              <a:rPr lang="el-GR" dirty="0"/>
              <a:t>Η «Αλήθεια» δεν είναι απόλυτη αλλά </a:t>
            </a:r>
            <a:r>
              <a:rPr lang="el-GR" b="1" dirty="0"/>
              <a:t>Προσεγγιστική</a:t>
            </a:r>
            <a:r>
              <a:rPr lang="el-GR" dirty="0"/>
              <a:t>  </a:t>
            </a:r>
            <a:endParaRPr lang="en-US" dirty="0"/>
          </a:p>
        </p:txBody>
      </p:sp>
    </p:spTree>
    <p:extLst>
      <p:ext uri="{BB962C8B-B14F-4D97-AF65-F5344CB8AC3E}">
        <p14:creationId xmlns:p14="http://schemas.microsoft.com/office/powerpoint/2010/main" val="5156383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b="1" dirty="0">
                <a:solidFill>
                  <a:srgbClr val="FF0000"/>
                </a:solidFill>
              </a:rPr>
              <a:t>Διαφορά γνώσης από πεποίθηση</a:t>
            </a:r>
            <a:endParaRPr lang="en-US" sz="3600" b="1" dirty="0">
              <a:solidFill>
                <a:srgbClr val="FF0000"/>
              </a:solidFill>
            </a:endParaRPr>
          </a:p>
        </p:txBody>
      </p:sp>
      <p:sp>
        <p:nvSpPr>
          <p:cNvPr id="3" name="Content Placeholder 2"/>
          <p:cNvSpPr>
            <a:spLocks noGrp="1"/>
          </p:cNvSpPr>
          <p:nvPr>
            <p:ph idx="1"/>
          </p:nvPr>
        </p:nvSpPr>
        <p:spPr>
          <a:xfrm>
            <a:off x="1981200" y="1417639"/>
            <a:ext cx="8229600" cy="4708525"/>
          </a:xfrm>
        </p:spPr>
        <p:txBody>
          <a:bodyPr>
            <a:normAutofit fontScale="92500" lnSpcReduction="10000"/>
          </a:bodyPr>
          <a:lstStyle/>
          <a:p>
            <a:pPr algn="ctr"/>
            <a:r>
              <a:rPr lang="el-GR" dirty="0"/>
              <a:t>Δικαιολόγηση- </a:t>
            </a:r>
            <a:r>
              <a:rPr lang="en-US" dirty="0"/>
              <a:t>Justification</a:t>
            </a:r>
          </a:p>
          <a:p>
            <a:pPr marL="0" indent="0" algn="ctr">
              <a:buNone/>
            </a:pPr>
            <a:r>
              <a:rPr lang="el-GR" sz="3600" b="1" dirty="0"/>
              <a:t>Πως Δικαιολογούμε;</a:t>
            </a:r>
          </a:p>
          <a:p>
            <a:pPr marL="0" indent="0" algn="ctr">
              <a:buNone/>
            </a:pPr>
            <a:r>
              <a:rPr lang="el-GR" sz="3600" b="1" dirty="0"/>
              <a:t>Με αναφορά στους</a:t>
            </a:r>
          </a:p>
          <a:p>
            <a:pPr marL="0" indent="0" algn="ctr">
              <a:buNone/>
            </a:pPr>
            <a:r>
              <a:rPr lang="el-GR" sz="3600" b="1" dirty="0"/>
              <a:t>4 τρόπους με τους οποίους μπορούμε</a:t>
            </a:r>
          </a:p>
          <a:p>
            <a:pPr marL="0" indent="0" algn="ctr">
              <a:buNone/>
            </a:pPr>
            <a:r>
              <a:rPr lang="el-GR" sz="3600" b="1" dirty="0"/>
              <a:t>να γνωρίσουμε:</a:t>
            </a:r>
          </a:p>
          <a:p>
            <a:pPr marL="742950" indent="-742950">
              <a:buAutoNum type="arabicPeriod"/>
            </a:pPr>
            <a:r>
              <a:rPr lang="el-GR" sz="3600" b="1" dirty="0"/>
              <a:t>Εμπειρία-Αντίληψη</a:t>
            </a:r>
          </a:p>
          <a:p>
            <a:pPr marL="742950" indent="-742950">
              <a:buAutoNum type="arabicPeriod"/>
            </a:pPr>
            <a:r>
              <a:rPr lang="el-GR" sz="3600" b="1" dirty="0"/>
              <a:t>Ορθός Λόγος</a:t>
            </a:r>
          </a:p>
          <a:p>
            <a:pPr marL="742950" indent="-742950">
              <a:buAutoNum type="arabicPeriod"/>
            </a:pPr>
            <a:r>
              <a:rPr lang="el-GR" sz="3600" b="1" dirty="0"/>
              <a:t>Διαίσθηση</a:t>
            </a:r>
          </a:p>
          <a:p>
            <a:pPr marL="742950" indent="-742950">
              <a:buAutoNum type="arabicPeriod"/>
            </a:pPr>
            <a:r>
              <a:rPr lang="el-GR" sz="3600" b="1" dirty="0"/>
              <a:t>Γλώσσα</a:t>
            </a:r>
          </a:p>
          <a:p>
            <a:pPr marL="742950" indent="-742950">
              <a:buAutoNum type="arabicPeriod"/>
            </a:pPr>
            <a:endParaRPr lang="el-GR" sz="3600" b="1" dirty="0"/>
          </a:p>
          <a:p>
            <a:pPr marL="0" indent="0">
              <a:buNone/>
            </a:pPr>
            <a:endParaRPr lang="en-US" dirty="0"/>
          </a:p>
        </p:txBody>
      </p:sp>
    </p:spTree>
    <p:extLst>
      <p:ext uri="{BB962C8B-B14F-4D97-AF65-F5344CB8AC3E}">
        <p14:creationId xmlns:p14="http://schemas.microsoft.com/office/powerpoint/2010/main" val="30812053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Πηγές Γνώσης</a:t>
            </a:r>
            <a:endParaRPr lang="en-US" dirty="0"/>
          </a:p>
        </p:txBody>
      </p:sp>
      <p:sp>
        <p:nvSpPr>
          <p:cNvPr id="3" name="Content Placeholder 2"/>
          <p:cNvSpPr>
            <a:spLocks noGrp="1"/>
          </p:cNvSpPr>
          <p:nvPr>
            <p:ph idx="1"/>
          </p:nvPr>
        </p:nvSpPr>
        <p:spPr>
          <a:xfrm>
            <a:off x="2636196" y="1690688"/>
            <a:ext cx="8910536" cy="4435476"/>
          </a:xfrm>
        </p:spPr>
        <p:txBody>
          <a:bodyPr>
            <a:normAutofit/>
          </a:bodyPr>
          <a:lstStyle/>
          <a:p>
            <a:pPr marL="0" indent="0">
              <a:buNone/>
            </a:pPr>
            <a:r>
              <a:rPr lang="el-GR" b="1" dirty="0">
                <a:solidFill>
                  <a:srgbClr val="FF0000"/>
                </a:solidFill>
              </a:rPr>
              <a:t>Οι Αισθήσεις μας </a:t>
            </a:r>
          </a:p>
          <a:p>
            <a:r>
              <a:rPr lang="el-GR" dirty="0"/>
              <a:t>Η γνώση είναι οργανωμένη εμπειρία</a:t>
            </a:r>
          </a:p>
          <a:p>
            <a:r>
              <a:rPr lang="el-GR" dirty="0"/>
              <a:t>ΕΜΠΕΙΡΙΣΜΟΣ</a:t>
            </a:r>
            <a:r>
              <a:rPr lang="en-US" dirty="0"/>
              <a:t> (Empiricism)</a:t>
            </a:r>
            <a:endParaRPr lang="el-GR" dirty="0"/>
          </a:p>
          <a:p>
            <a:pPr marL="0" indent="0">
              <a:buNone/>
            </a:pPr>
            <a:r>
              <a:rPr lang="el-GR" b="1" dirty="0">
                <a:solidFill>
                  <a:srgbClr val="FF0000"/>
                </a:solidFill>
              </a:rPr>
              <a:t>Ο Ορθός Λόγος</a:t>
            </a:r>
          </a:p>
          <a:p>
            <a:r>
              <a:rPr lang="el-GR" dirty="0"/>
              <a:t>Λογικές Διεργασίες του Νου</a:t>
            </a:r>
          </a:p>
          <a:p>
            <a:r>
              <a:rPr lang="el-GR" dirty="0"/>
              <a:t>ΟΡΘΟΛΟΓΙΣΜΟΣ (</a:t>
            </a:r>
            <a:r>
              <a:rPr lang="en-US" dirty="0"/>
              <a:t>Rationalism)</a:t>
            </a:r>
          </a:p>
          <a:p>
            <a:pPr algn="just"/>
            <a:r>
              <a:rPr lang="el-GR" b="1" dirty="0">
                <a:solidFill>
                  <a:srgbClr val="0000FF"/>
                </a:solidFill>
              </a:rPr>
              <a:t>Η ΓΝΩΣΗ ΠΡΟΕΡΧΕΤΑΙ ΑΠΟ ΤΗΝ ΕΜΠΕΙΡΙΑ ΚΑΙ ΟΡΓΑΝΩΝΕΤΑΙ ΜΕ ΒΑΣΗ ΤΙΣ ΑΡΧΕΣ ΤΟΥ ΟΡΘΟΥ ΛΟΓΟΥ </a:t>
            </a:r>
            <a:r>
              <a:rPr lang="el-GR" b="1" dirty="0">
                <a:solidFill>
                  <a:srgbClr val="800000"/>
                </a:solidFill>
              </a:rPr>
              <a:t>(Κριτικός Εμπειρισμός)</a:t>
            </a:r>
          </a:p>
          <a:p>
            <a:endParaRPr lang="en-US" dirty="0"/>
          </a:p>
        </p:txBody>
      </p:sp>
    </p:spTree>
    <p:extLst>
      <p:ext uri="{BB962C8B-B14F-4D97-AF65-F5344CB8AC3E}">
        <p14:creationId xmlns:p14="http://schemas.microsoft.com/office/powerpoint/2010/main" val="1539911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b="1" dirty="0">
                <a:solidFill>
                  <a:srgbClr val="FF0000"/>
                </a:solidFill>
              </a:rPr>
              <a:t>Τι είναι η Επιστημολογία</a:t>
            </a:r>
            <a:endParaRPr lang="en-US" b="1" dirty="0">
              <a:solidFill>
                <a:srgbClr val="FF0000"/>
              </a:solidFill>
            </a:endParaRPr>
          </a:p>
        </p:txBody>
      </p:sp>
      <p:sp>
        <p:nvSpPr>
          <p:cNvPr id="3" name="Content Placeholder 2"/>
          <p:cNvSpPr>
            <a:spLocks noGrp="1"/>
          </p:cNvSpPr>
          <p:nvPr>
            <p:ph idx="1"/>
          </p:nvPr>
        </p:nvSpPr>
        <p:spPr/>
        <p:txBody>
          <a:bodyPr/>
          <a:lstStyle/>
          <a:p>
            <a:r>
              <a:rPr lang="el-GR" dirty="0"/>
              <a:t>Κλάδος της Φιλοσοφίας που ασχολείται με τα εξής ερωτήματα:</a:t>
            </a:r>
          </a:p>
          <a:p>
            <a:r>
              <a:rPr lang="el-GR" dirty="0"/>
              <a:t>Τι είναι η «γνώση»;</a:t>
            </a:r>
          </a:p>
          <a:p>
            <a:r>
              <a:rPr lang="el-GR" dirty="0"/>
              <a:t>Ποιές είναι οι πηγές της γνώσης;</a:t>
            </a:r>
          </a:p>
          <a:p>
            <a:r>
              <a:rPr lang="el-GR" dirty="0"/>
              <a:t>Τα είδη της γνώσης;</a:t>
            </a:r>
          </a:p>
          <a:p>
            <a:r>
              <a:rPr lang="el-GR" dirty="0"/>
              <a:t>Πως η γνώση γίνεται έγκυρη (επιστημονική γνώση);</a:t>
            </a:r>
            <a:endParaRPr lang="en-US" dirty="0"/>
          </a:p>
        </p:txBody>
      </p:sp>
    </p:spTree>
    <p:extLst>
      <p:ext uri="{BB962C8B-B14F-4D97-AF65-F5344CB8AC3E}">
        <p14:creationId xmlns:p14="http://schemas.microsoft.com/office/powerpoint/2010/main" val="9977727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EC6AD16-56EA-3A4C-9757-B7DBB0F4D85F}"/>
              </a:ext>
            </a:extLst>
          </p:cNvPr>
          <p:cNvSpPr>
            <a:spLocks noGrp="1"/>
          </p:cNvSpPr>
          <p:nvPr>
            <p:ph type="ctrTitle"/>
          </p:nvPr>
        </p:nvSpPr>
        <p:spPr>
          <a:xfrm>
            <a:off x="1524000" y="1122363"/>
            <a:ext cx="9144000" cy="1655762"/>
          </a:xfrm>
        </p:spPr>
        <p:txBody>
          <a:bodyPr/>
          <a:lstStyle/>
          <a:p>
            <a:r>
              <a:rPr lang="el-GR" b="1" dirty="0">
                <a:solidFill>
                  <a:srgbClr val="C00000"/>
                </a:solidFill>
              </a:rPr>
              <a:t>Είδη γνώσης</a:t>
            </a:r>
          </a:p>
        </p:txBody>
      </p:sp>
      <p:sp>
        <p:nvSpPr>
          <p:cNvPr id="3" name="Υπότιτλος 2">
            <a:extLst>
              <a:ext uri="{FF2B5EF4-FFF2-40B4-BE49-F238E27FC236}">
                <a16:creationId xmlns:a16="http://schemas.microsoft.com/office/drawing/2014/main" id="{EBA80ED1-20E6-0F41-A642-B44F24067F58}"/>
              </a:ext>
            </a:extLst>
          </p:cNvPr>
          <p:cNvSpPr>
            <a:spLocks noGrp="1"/>
          </p:cNvSpPr>
          <p:nvPr>
            <p:ph type="subTitle" idx="1"/>
          </p:nvPr>
        </p:nvSpPr>
        <p:spPr>
          <a:xfrm>
            <a:off x="1524000" y="2947481"/>
            <a:ext cx="9144000" cy="2310319"/>
          </a:xfrm>
        </p:spPr>
        <p:txBody>
          <a:bodyPr>
            <a:normAutofit/>
          </a:bodyPr>
          <a:lstStyle/>
          <a:p>
            <a:r>
              <a:rPr lang="el-GR" sz="3600" b="1" dirty="0">
                <a:solidFill>
                  <a:srgbClr val="0070C0"/>
                </a:solidFill>
              </a:rPr>
              <a:t>Δηλωτική</a:t>
            </a:r>
          </a:p>
          <a:p>
            <a:r>
              <a:rPr lang="el-GR" sz="3600" b="1" dirty="0">
                <a:solidFill>
                  <a:srgbClr val="0070C0"/>
                </a:solidFill>
              </a:rPr>
              <a:t>Διαδικαστική</a:t>
            </a:r>
          </a:p>
          <a:p>
            <a:r>
              <a:rPr lang="el-GR" sz="3600" b="1" dirty="0" err="1">
                <a:solidFill>
                  <a:srgbClr val="0070C0"/>
                </a:solidFill>
              </a:rPr>
              <a:t>Πλαισιοθετημένη</a:t>
            </a:r>
            <a:endParaRPr lang="el-GR" sz="3600" b="1" dirty="0">
              <a:solidFill>
                <a:srgbClr val="0070C0"/>
              </a:solidFill>
            </a:endParaRPr>
          </a:p>
        </p:txBody>
      </p:sp>
    </p:spTree>
    <p:extLst>
      <p:ext uri="{BB962C8B-B14F-4D97-AF65-F5344CB8AC3E}">
        <p14:creationId xmlns:p14="http://schemas.microsoft.com/office/powerpoint/2010/main" val="102284705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EAE86CC-6D23-5341-A0B9-02D5F4C4EB0F}"/>
              </a:ext>
            </a:extLst>
          </p:cNvPr>
          <p:cNvSpPr>
            <a:spLocks noGrp="1"/>
          </p:cNvSpPr>
          <p:nvPr>
            <p:ph type="title"/>
          </p:nvPr>
        </p:nvSpPr>
        <p:spPr/>
        <p:txBody>
          <a:bodyPr/>
          <a:lstStyle/>
          <a:p>
            <a:r>
              <a:rPr lang="el-GR" b="1" dirty="0">
                <a:solidFill>
                  <a:srgbClr val="0070C0"/>
                </a:solidFill>
              </a:rPr>
              <a:t>δηλωτική γνώση (</a:t>
            </a:r>
            <a:r>
              <a:rPr lang="en-US" b="1" dirty="0">
                <a:solidFill>
                  <a:srgbClr val="0070C0"/>
                </a:solidFill>
              </a:rPr>
              <a:t>declarative knowledge)</a:t>
            </a:r>
            <a:endParaRPr lang="el-GR" b="1" dirty="0">
              <a:solidFill>
                <a:srgbClr val="0070C0"/>
              </a:solidFill>
            </a:endParaRPr>
          </a:p>
        </p:txBody>
      </p:sp>
      <p:sp>
        <p:nvSpPr>
          <p:cNvPr id="3" name="Θέση περιεχομένου 2">
            <a:extLst>
              <a:ext uri="{FF2B5EF4-FFF2-40B4-BE49-F238E27FC236}">
                <a16:creationId xmlns:a16="http://schemas.microsoft.com/office/drawing/2014/main" id="{34FD2F4E-0F91-D14A-8D2B-F3457295EF9F}"/>
              </a:ext>
            </a:extLst>
          </p:cNvPr>
          <p:cNvSpPr>
            <a:spLocks noGrp="1"/>
          </p:cNvSpPr>
          <p:nvPr>
            <p:ph idx="1"/>
          </p:nvPr>
        </p:nvSpPr>
        <p:spPr/>
        <p:txBody>
          <a:bodyPr>
            <a:normAutofit lnSpcReduction="10000"/>
          </a:bodyPr>
          <a:lstStyle/>
          <a:p>
            <a:r>
              <a:rPr lang="el-GR" dirty="0"/>
              <a:t> Η </a:t>
            </a:r>
            <a:r>
              <a:rPr lang="el-GR" b="1" dirty="0"/>
              <a:t>δηλωτική γνώση (</a:t>
            </a:r>
            <a:r>
              <a:rPr lang="en-US" b="1" dirty="0"/>
              <a:t>declarative knowledge), </a:t>
            </a:r>
            <a:r>
              <a:rPr lang="el-GR" dirty="0"/>
              <a:t>είναι η γνώση που αναφέρεται σε δεδομένα για τον κόσμο γύρω μας (γνώση για τον κόσμο). Για παράδειγμα, η γνώση τού ότι η πρω­τεύου­σα της Γαλλίας είναι το Παρίσι είναι δηλωτική γνώση. Περιλαμβάνει ειδικές ή γενικές γνώσεις (το καλοκαίρι είναι πιο θερμό από το χειμώνα), μαθηματικούς τύπους, ακόμη και τις προσωπικές μας προτιμήσεις (δεν μου αρέσουν οι ομελέτες)</a:t>
            </a:r>
            <a:r>
              <a:rPr lang="en-US" dirty="0"/>
              <a:t>. </a:t>
            </a:r>
            <a:endParaRPr lang="el-GR" dirty="0"/>
          </a:p>
          <a:p>
            <a:r>
              <a:rPr lang="el-GR" dirty="0"/>
              <a:t>Η διατύπωση της Αρχής Διατήρησης της Μηχανικής Ενέργειας στη Φυσική είναι δηλωτική γνώση. Το ίδιο και η αρχή </a:t>
            </a:r>
            <a:r>
              <a:rPr lang="en-US" dirty="0"/>
              <a:t>Le </a:t>
            </a:r>
            <a:r>
              <a:rPr lang="en-US" dirty="0" err="1"/>
              <a:t>Chatelier</a:t>
            </a:r>
            <a:r>
              <a:rPr lang="en-US" dirty="0"/>
              <a:t> </a:t>
            </a:r>
            <a:r>
              <a:rPr lang="el-GR" dirty="0"/>
              <a:t>στη Χημεία ή οι κανόνες ορθογραφίας και οι κανόνες της γραμματικής και του συντακτικού στην Έκθεση.</a:t>
            </a:r>
          </a:p>
        </p:txBody>
      </p:sp>
    </p:spTree>
    <p:extLst>
      <p:ext uri="{BB962C8B-B14F-4D97-AF65-F5344CB8AC3E}">
        <p14:creationId xmlns:p14="http://schemas.microsoft.com/office/powerpoint/2010/main" val="1334941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F76FBD-F7C2-1F44-8AF6-E77D4B297E29}"/>
              </a:ext>
            </a:extLst>
          </p:cNvPr>
          <p:cNvSpPr>
            <a:spLocks noGrp="1"/>
          </p:cNvSpPr>
          <p:nvPr>
            <p:ph type="title"/>
          </p:nvPr>
        </p:nvSpPr>
        <p:spPr/>
        <p:txBody>
          <a:bodyPr/>
          <a:lstStyle/>
          <a:p>
            <a:r>
              <a:rPr lang="el-GR" b="1" dirty="0">
                <a:solidFill>
                  <a:srgbClr val="0070C0"/>
                </a:solidFill>
              </a:rPr>
              <a:t>διαδικαστική γνώση (</a:t>
            </a:r>
            <a:r>
              <a:rPr lang="en-US" b="1" dirty="0">
                <a:solidFill>
                  <a:srgbClr val="0070C0"/>
                </a:solidFill>
              </a:rPr>
              <a:t>procedural knowledge)</a:t>
            </a:r>
            <a:endParaRPr lang="el-GR" b="1" dirty="0">
              <a:solidFill>
                <a:srgbClr val="0070C0"/>
              </a:solidFill>
            </a:endParaRPr>
          </a:p>
        </p:txBody>
      </p:sp>
      <p:sp>
        <p:nvSpPr>
          <p:cNvPr id="3" name="Θέση περιεχομένου 2">
            <a:extLst>
              <a:ext uri="{FF2B5EF4-FFF2-40B4-BE49-F238E27FC236}">
                <a16:creationId xmlns:a16="http://schemas.microsoft.com/office/drawing/2014/main" id="{28CB4A7A-DC2F-044F-86AE-EC02C44F9F0A}"/>
              </a:ext>
            </a:extLst>
          </p:cNvPr>
          <p:cNvSpPr>
            <a:spLocks noGrp="1"/>
          </p:cNvSpPr>
          <p:nvPr>
            <p:ph idx="1"/>
          </p:nvPr>
        </p:nvSpPr>
        <p:spPr/>
        <p:txBody>
          <a:bodyPr/>
          <a:lstStyle/>
          <a:p>
            <a:r>
              <a:rPr lang="el-GR" dirty="0"/>
              <a:t>Η </a:t>
            </a:r>
            <a:r>
              <a:rPr lang="el-GR" b="1" dirty="0"/>
              <a:t>διαδικαστική γνώση (</a:t>
            </a:r>
            <a:r>
              <a:rPr lang="en-US" b="1" dirty="0"/>
              <a:t>procedural knowledge</a:t>
            </a:r>
            <a:r>
              <a:rPr lang="en-US" dirty="0"/>
              <a:t>), </a:t>
            </a:r>
            <a:r>
              <a:rPr lang="el-GR" dirty="0"/>
              <a:t>είναι η γνώση των διαδικασιών – βημάτων, που πρέπει να ακολουθήσουμε ώστε να επιτελέσουμε ένα έργο (για παράδειγμα να λύσουμε ένα πρόβλημα στη φυσική, να διαιρέσουμε δύο αριθμούς, να χωρίσουμε παραγράφους σε ένα κείμενο, να μεταφράσουμε ένα κείμενο από τα αγγλικά στα ελληνικά </a:t>
            </a:r>
            <a:r>
              <a:rPr lang="el-GR" dirty="0" err="1"/>
              <a:t>κ.ο.κ</a:t>
            </a:r>
            <a:r>
              <a:rPr lang="el-GR" dirty="0"/>
              <a:t>). Διαδικαστική είναι επίσης και η γνώση που αποκτάμε όταν μαθαίνουμε να χορεύουμε, να παίζουμε ένα μουσικό όργανο ή να οδηγούμε ένα ποδήλατο. </a:t>
            </a:r>
          </a:p>
        </p:txBody>
      </p:sp>
    </p:spTree>
    <p:extLst>
      <p:ext uri="{BB962C8B-B14F-4D97-AF65-F5344CB8AC3E}">
        <p14:creationId xmlns:p14="http://schemas.microsoft.com/office/powerpoint/2010/main" val="1590903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B2CB97-92D7-204E-9A9E-A3E33105CE9D}"/>
              </a:ext>
            </a:extLst>
          </p:cNvPr>
          <p:cNvSpPr>
            <a:spLocks noGrp="1"/>
          </p:cNvSpPr>
          <p:nvPr>
            <p:ph type="title"/>
          </p:nvPr>
        </p:nvSpPr>
        <p:spPr>
          <a:xfrm>
            <a:off x="564203" y="365125"/>
            <a:ext cx="11303541" cy="938381"/>
          </a:xfrm>
        </p:spPr>
        <p:txBody>
          <a:bodyPr>
            <a:normAutofit fontScale="90000"/>
          </a:bodyPr>
          <a:lstStyle/>
          <a:p>
            <a:pPr algn="ctr"/>
            <a:r>
              <a:rPr lang="el-GR" sz="4000" b="1" dirty="0" err="1">
                <a:solidFill>
                  <a:srgbClr val="0070C0"/>
                </a:solidFill>
              </a:rPr>
              <a:t>πλαισιοθετημένη</a:t>
            </a:r>
            <a:r>
              <a:rPr lang="el-GR" sz="4000" b="1" dirty="0">
                <a:solidFill>
                  <a:srgbClr val="0070C0"/>
                </a:solidFill>
              </a:rPr>
              <a:t> γνώση </a:t>
            </a:r>
            <a:br>
              <a:rPr lang="el-GR" sz="4000" b="1" dirty="0">
                <a:solidFill>
                  <a:srgbClr val="0070C0"/>
                </a:solidFill>
              </a:rPr>
            </a:br>
            <a:r>
              <a:rPr lang="el-GR" sz="4000" b="1" dirty="0">
                <a:solidFill>
                  <a:srgbClr val="0070C0"/>
                </a:solidFill>
              </a:rPr>
              <a:t>(</a:t>
            </a:r>
            <a:r>
              <a:rPr lang="en-US" sz="4000" b="1" dirty="0">
                <a:solidFill>
                  <a:srgbClr val="0070C0"/>
                </a:solidFill>
              </a:rPr>
              <a:t>conditional dependent knowledge</a:t>
            </a:r>
            <a:r>
              <a:rPr lang="en-US" sz="4000" dirty="0">
                <a:solidFill>
                  <a:srgbClr val="0070C0"/>
                </a:solidFill>
              </a:rPr>
              <a:t>)</a:t>
            </a:r>
            <a:r>
              <a:rPr lang="en-US" dirty="0">
                <a:solidFill>
                  <a:srgbClr val="0070C0"/>
                </a:solidFill>
              </a:rPr>
              <a:t> </a:t>
            </a:r>
            <a:endParaRPr lang="el-GR" dirty="0">
              <a:solidFill>
                <a:srgbClr val="0070C0"/>
              </a:solidFill>
            </a:endParaRPr>
          </a:p>
        </p:txBody>
      </p:sp>
      <p:sp>
        <p:nvSpPr>
          <p:cNvPr id="3" name="Θέση περιεχομένου 2">
            <a:extLst>
              <a:ext uri="{FF2B5EF4-FFF2-40B4-BE49-F238E27FC236}">
                <a16:creationId xmlns:a16="http://schemas.microsoft.com/office/drawing/2014/main" id="{BB7F7271-3F34-4147-BB6A-6A0DEEDFE014}"/>
              </a:ext>
            </a:extLst>
          </p:cNvPr>
          <p:cNvSpPr>
            <a:spLocks noGrp="1"/>
          </p:cNvSpPr>
          <p:nvPr>
            <p:ph idx="1"/>
          </p:nvPr>
        </p:nvSpPr>
        <p:spPr>
          <a:xfrm>
            <a:off x="838199" y="1712068"/>
            <a:ext cx="10912813" cy="4931923"/>
          </a:xfrm>
        </p:spPr>
        <p:txBody>
          <a:bodyPr>
            <a:normAutofit/>
          </a:bodyPr>
          <a:lstStyle/>
          <a:p>
            <a:r>
              <a:rPr lang="el-GR" dirty="0"/>
              <a:t>Η </a:t>
            </a:r>
            <a:r>
              <a:rPr lang="el-GR" b="1" dirty="0" err="1"/>
              <a:t>πλαισιοθετημένη</a:t>
            </a:r>
            <a:r>
              <a:rPr lang="el-GR" b="1" dirty="0"/>
              <a:t> γνώση (</a:t>
            </a:r>
            <a:r>
              <a:rPr lang="en-US" b="1" dirty="0"/>
              <a:t>conditional dependent knowledge) </a:t>
            </a:r>
            <a:r>
              <a:rPr lang="el-GR" dirty="0"/>
              <a:t>είναι η γνώση των συνθηκών που απαιτούνται να ισχύουν ώστε να χρησιμοποιήσουμε μια συγκεκριμένη δηλωτική ή διαδικαστική γνώση. Για παράδειγμα η πρόταση: </a:t>
            </a:r>
            <a:r>
              <a:rPr lang="el-GR" dirty="0">
                <a:solidFill>
                  <a:srgbClr val="FF0000"/>
                </a:solidFill>
              </a:rPr>
              <a:t>«</a:t>
            </a:r>
            <a:r>
              <a:rPr lang="en-US" dirty="0">
                <a:solidFill>
                  <a:srgbClr val="FF0000"/>
                </a:solidFill>
              </a:rPr>
              <a:t>A</a:t>
            </a:r>
            <a:r>
              <a:rPr lang="el-GR" dirty="0">
                <a:solidFill>
                  <a:srgbClr val="FF0000"/>
                </a:solidFill>
              </a:rPr>
              <a:t>ν η θερμοκρασία πέσει κάτω από τους μηδέν βαθμούς Κελσίου, τότε το νερό παγώνει» </a:t>
            </a:r>
            <a:r>
              <a:rPr lang="el-GR" dirty="0"/>
              <a:t>αναφέρεται σε κάποια δηλωτική γνώση αλλά περιγράφει τις συνθήκες που πρέπει να υπάρξουν ώστε να εμφανιστεί μια συγκεκριμένη κατάσταση</a:t>
            </a:r>
            <a:r>
              <a:rPr lang="en-US" dirty="0"/>
              <a:t>. </a:t>
            </a:r>
            <a:r>
              <a:rPr lang="el-GR" dirty="0"/>
              <a:t>Όμοια, η πρόταση «Αν θέλεις να εφαρμόσεις το 2ο νόμο του Νεύτωνα πρέπει πρώτα να τοποθετήσεις τις δυνάμεις που ασκούνται στο σώμα», δηλαδή είναι πρόταση της μορφής: </a:t>
            </a:r>
            <a:r>
              <a:rPr lang="el-GR" b="1" dirty="0">
                <a:solidFill>
                  <a:srgbClr val="FF0000"/>
                </a:solidFill>
              </a:rPr>
              <a:t>«Εάν ισχύει το Α, τότε πράξε το Β»,</a:t>
            </a:r>
            <a:r>
              <a:rPr lang="el-GR" dirty="0"/>
              <a:t> παρέχει πληροφορίες για το ποιο είδος διαδικαστικής γνώσης θα χρησιμοποιήσουμε και πότε πρέπει αυτό να γίνει. </a:t>
            </a:r>
          </a:p>
        </p:txBody>
      </p:sp>
    </p:spTree>
    <p:extLst>
      <p:ext uri="{BB962C8B-B14F-4D97-AF65-F5344CB8AC3E}">
        <p14:creationId xmlns:p14="http://schemas.microsoft.com/office/powerpoint/2010/main" val="8764743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1 - Τίτλος">
            <a:extLst>
              <a:ext uri="{FF2B5EF4-FFF2-40B4-BE49-F238E27FC236}">
                <a16:creationId xmlns:a16="http://schemas.microsoft.com/office/drawing/2014/main" id="{7BE4B25A-3C39-3D4B-A46D-5CD470D03F79}"/>
              </a:ext>
            </a:extLst>
          </p:cNvPr>
          <p:cNvSpPr>
            <a:spLocks noGrp="1" noChangeArrowheads="1"/>
          </p:cNvSpPr>
          <p:nvPr>
            <p:ph type="title" idx="4294967295"/>
          </p:nvPr>
        </p:nvSpPr>
        <p:spPr>
          <a:xfrm>
            <a:off x="1524000" y="771525"/>
            <a:ext cx="9144000" cy="959997"/>
          </a:xfrm>
        </p:spPr>
        <p:txBody>
          <a:bodyPr>
            <a:normAutofit/>
          </a:bodyPr>
          <a:lstStyle/>
          <a:p>
            <a:pPr algn="ctr"/>
            <a:r>
              <a:rPr lang="el-GR" altLang="el-GR" b="1" dirty="0">
                <a:solidFill>
                  <a:srgbClr val="FF0000"/>
                </a:solidFill>
                <a:latin typeface="Times New Roman" panose="02020603050405020304" pitchFamily="18" charset="0"/>
                <a:cs typeface="Times New Roman" panose="02020603050405020304" pitchFamily="18" charset="0"/>
              </a:rPr>
              <a:t>ΛΟΓΙΚΗ</a:t>
            </a:r>
            <a:endParaRPr lang="en-US" altLang="el-GR" b="1" dirty="0">
              <a:solidFill>
                <a:srgbClr val="FF0000"/>
              </a:solidFill>
              <a:latin typeface="Times New Roman" panose="02020603050405020304" pitchFamily="18" charset="0"/>
              <a:cs typeface="Times New Roman" panose="02020603050405020304" pitchFamily="18" charset="0"/>
            </a:endParaRPr>
          </a:p>
        </p:txBody>
      </p:sp>
      <p:sp>
        <p:nvSpPr>
          <p:cNvPr id="18434" name="2 - Θέση περιεχομένου">
            <a:extLst>
              <a:ext uri="{FF2B5EF4-FFF2-40B4-BE49-F238E27FC236}">
                <a16:creationId xmlns:a16="http://schemas.microsoft.com/office/drawing/2014/main" id="{A846885F-EC7D-0A48-B2A4-D52BEEB301F4}"/>
              </a:ext>
            </a:extLst>
          </p:cNvPr>
          <p:cNvSpPr>
            <a:spLocks noGrp="1" noChangeArrowheads="1"/>
          </p:cNvSpPr>
          <p:nvPr>
            <p:ph idx="4294967295"/>
          </p:nvPr>
        </p:nvSpPr>
        <p:spPr>
          <a:xfrm>
            <a:off x="992221" y="2178995"/>
            <a:ext cx="9675779" cy="4153711"/>
          </a:xfrm>
        </p:spPr>
        <p:txBody>
          <a:bodyPr>
            <a:normAutofit/>
          </a:bodyPr>
          <a:lstStyle/>
          <a:p>
            <a:pPr marL="0" indent="0">
              <a:buNone/>
            </a:pPr>
            <a:r>
              <a:rPr lang="el-GR" altLang="el-GR" dirty="0">
                <a:latin typeface="Times New Roman" panose="02020603050405020304" pitchFamily="18" charset="0"/>
                <a:cs typeface="Times New Roman" panose="02020603050405020304" pitchFamily="18" charset="0"/>
              </a:rPr>
              <a:t>Η </a:t>
            </a:r>
            <a:r>
              <a:rPr lang="el-GR" altLang="el-GR" b="1" dirty="0">
                <a:latin typeface="Times New Roman" panose="02020603050405020304" pitchFamily="18" charset="0"/>
                <a:cs typeface="Times New Roman" panose="02020603050405020304" pitchFamily="18" charset="0"/>
              </a:rPr>
              <a:t>Λογική</a:t>
            </a:r>
            <a:r>
              <a:rPr lang="el-GR" altLang="el-GR" dirty="0">
                <a:latin typeface="Times New Roman" panose="02020603050405020304" pitchFamily="18" charset="0"/>
                <a:cs typeface="Times New Roman" panose="02020603050405020304" pitchFamily="18" charset="0"/>
              </a:rPr>
              <a:t> µ</a:t>
            </a:r>
            <a:r>
              <a:rPr lang="el-GR" altLang="el-GR" dirty="0" err="1">
                <a:latin typeface="Times New Roman" panose="02020603050405020304" pitchFamily="18" charset="0"/>
                <a:cs typeface="Times New Roman" panose="02020603050405020304" pitchFamily="18" charset="0"/>
              </a:rPr>
              <a:t>ελετά</a:t>
            </a:r>
            <a:r>
              <a:rPr lang="el-GR" altLang="el-GR" dirty="0">
                <a:latin typeface="Times New Roman" panose="02020603050405020304" pitchFamily="18" charset="0"/>
                <a:cs typeface="Times New Roman" panose="02020603050405020304" pitchFamily="18" charset="0"/>
              </a:rPr>
              <a:t> τη </a:t>
            </a:r>
            <a:r>
              <a:rPr lang="el-GR" altLang="el-GR" dirty="0">
                <a:solidFill>
                  <a:srgbClr val="AD0101"/>
                </a:solidFill>
                <a:latin typeface="Times New Roman" panose="02020603050405020304" pitchFamily="18" charset="0"/>
                <a:cs typeface="Times New Roman" panose="02020603050405020304" pitchFamily="18" charset="0"/>
              </a:rPr>
              <a:t>βασική </a:t>
            </a:r>
            <a:r>
              <a:rPr lang="el-GR" altLang="el-GR" dirty="0" err="1">
                <a:solidFill>
                  <a:srgbClr val="AD0101"/>
                </a:solidFill>
                <a:latin typeface="Times New Roman" panose="02020603050405020304" pitchFamily="18" charset="0"/>
                <a:cs typeface="Times New Roman" panose="02020603050405020304" pitchFamily="18" charset="0"/>
              </a:rPr>
              <a:t>δοµή</a:t>
            </a:r>
            <a:r>
              <a:rPr lang="el-GR" altLang="el-GR" dirty="0">
                <a:solidFill>
                  <a:srgbClr val="AD0101"/>
                </a:solidFill>
                <a:latin typeface="Times New Roman" panose="02020603050405020304" pitchFamily="18" charset="0"/>
                <a:cs typeface="Times New Roman" panose="02020603050405020304" pitchFamily="18" charset="0"/>
              </a:rPr>
              <a:t> της ορθής σκέψης</a:t>
            </a:r>
            <a:r>
              <a:rPr lang="el-GR" altLang="el-GR" dirty="0">
                <a:latin typeface="Times New Roman" panose="02020603050405020304" pitchFamily="18" charset="0"/>
                <a:cs typeface="Times New Roman" panose="02020603050405020304" pitchFamily="18" charset="0"/>
              </a:rPr>
              <a:t>. </a:t>
            </a:r>
            <a:endParaRPr lang="en-US" altLang="el-GR" dirty="0">
              <a:latin typeface="Times New Roman" panose="02020603050405020304" pitchFamily="18" charset="0"/>
              <a:cs typeface="Times New Roman" panose="02020603050405020304" pitchFamily="18" charset="0"/>
            </a:endParaRPr>
          </a:p>
          <a:p>
            <a:r>
              <a:rPr lang="el-GR" altLang="el-GR" dirty="0">
                <a:latin typeface="Times New Roman" panose="02020603050405020304" pitchFamily="18" charset="0"/>
                <a:cs typeface="Times New Roman" panose="02020603050405020304" pitchFamily="18" charset="0"/>
              </a:rPr>
              <a:t>Η ικανότητα </a:t>
            </a:r>
            <a:r>
              <a:rPr lang="el-GR" altLang="el-GR" b="1" dirty="0">
                <a:latin typeface="Times New Roman" panose="02020603050405020304" pitchFamily="18" charset="0"/>
                <a:cs typeface="Times New Roman" panose="02020603050405020304" pitchFamily="18" charset="0"/>
              </a:rPr>
              <a:t>διάγνωσης έγκυρων και ορθών </a:t>
            </a:r>
            <a:r>
              <a:rPr lang="el-GR" altLang="el-GR" b="1" dirty="0" err="1">
                <a:latin typeface="Times New Roman" panose="02020603050405020304" pitchFamily="18" charset="0"/>
                <a:cs typeface="Times New Roman" panose="02020603050405020304" pitchFamily="18" charset="0"/>
              </a:rPr>
              <a:t>επιχειρηµάτων</a:t>
            </a:r>
            <a:r>
              <a:rPr lang="el-GR" altLang="el-GR" dirty="0">
                <a:latin typeface="Times New Roman" panose="02020603050405020304" pitchFamily="18" charset="0"/>
                <a:cs typeface="Times New Roman" panose="02020603050405020304" pitchFamily="18" charset="0"/>
              </a:rPr>
              <a:t>, </a:t>
            </a:r>
            <a:endParaRPr lang="en-US" altLang="el-GR" dirty="0">
              <a:latin typeface="Times New Roman" panose="02020603050405020304" pitchFamily="18" charset="0"/>
              <a:cs typeface="Times New Roman" panose="02020603050405020304" pitchFamily="18" charset="0"/>
            </a:endParaRPr>
          </a:p>
          <a:p>
            <a:r>
              <a:rPr lang="el-GR" altLang="el-GR" dirty="0">
                <a:latin typeface="Times New Roman" panose="02020603050405020304" pitchFamily="18" charset="0"/>
                <a:cs typeface="Times New Roman" panose="02020603050405020304" pitchFamily="18" charset="0"/>
              </a:rPr>
              <a:t>η ανάπτυξη </a:t>
            </a:r>
            <a:r>
              <a:rPr lang="el-GR" altLang="el-GR" b="1" dirty="0">
                <a:latin typeface="Times New Roman" panose="02020603050405020304" pitchFamily="18" charset="0"/>
                <a:cs typeface="Times New Roman" panose="02020603050405020304" pitchFamily="18" charset="0"/>
              </a:rPr>
              <a:t>κριτικής σκέψης</a:t>
            </a:r>
            <a:r>
              <a:rPr lang="el-GR" altLang="el-GR" dirty="0">
                <a:latin typeface="Times New Roman" panose="02020603050405020304" pitchFamily="18" charset="0"/>
                <a:cs typeface="Times New Roman" panose="02020603050405020304" pitchFamily="18" charset="0"/>
              </a:rPr>
              <a:t> και </a:t>
            </a:r>
            <a:endParaRPr lang="en-US" altLang="el-GR" dirty="0">
              <a:latin typeface="Times New Roman" panose="02020603050405020304" pitchFamily="18" charset="0"/>
              <a:cs typeface="Times New Roman" panose="02020603050405020304" pitchFamily="18" charset="0"/>
            </a:endParaRPr>
          </a:p>
          <a:p>
            <a:r>
              <a:rPr lang="el-GR" altLang="el-GR" dirty="0">
                <a:latin typeface="Times New Roman" panose="02020603050405020304" pitchFamily="18" charset="0"/>
                <a:cs typeface="Times New Roman" panose="02020603050405020304" pitchFamily="18" charset="0"/>
              </a:rPr>
              <a:t>η εκφορά </a:t>
            </a:r>
            <a:r>
              <a:rPr lang="el-GR" altLang="el-GR" b="1" dirty="0" err="1">
                <a:latin typeface="Times New Roman" panose="02020603050405020304" pitchFamily="18" charset="0"/>
                <a:cs typeface="Times New Roman" panose="02020603050405020304" pitchFamily="18" charset="0"/>
              </a:rPr>
              <a:t>υποστηριγµένων</a:t>
            </a:r>
            <a:r>
              <a:rPr lang="el-GR" altLang="el-GR" b="1" dirty="0">
                <a:latin typeface="Times New Roman" panose="02020603050405020304" pitchFamily="18" charset="0"/>
                <a:cs typeface="Times New Roman" panose="02020603050405020304" pitchFamily="18" charset="0"/>
              </a:rPr>
              <a:t> από </a:t>
            </a:r>
            <a:r>
              <a:rPr lang="el-GR" altLang="el-GR" b="1" dirty="0" err="1">
                <a:latin typeface="Times New Roman" panose="02020603050405020304" pitchFamily="18" charset="0"/>
                <a:cs typeface="Times New Roman" panose="02020603050405020304" pitchFamily="18" charset="0"/>
              </a:rPr>
              <a:t>επιχειρήµατα</a:t>
            </a:r>
            <a:r>
              <a:rPr lang="el-GR" altLang="el-GR" b="1" dirty="0">
                <a:latin typeface="Times New Roman" panose="02020603050405020304" pitchFamily="18" charset="0"/>
                <a:cs typeface="Times New Roman" panose="02020603050405020304" pitchFamily="18" charset="0"/>
              </a:rPr>
              <a:t> απόψεων</a:t>
            </a:r>
            <a:endParaRPr lang="en-US" altLang="el-GR" b="1" dirty="0">
              <a:latin typeface="Times New Roman" panose="02020603050405020304" pitchFamily="18" charset="0"/>
              <a:cs typeface="Times New Roman" panose="02020603050405020304" pitchFamily="18" charset="0"/>
            </a:endParaRPr>
          </a:p>
          <a:p>
            <a:pPr>
              <a:buFont typeface="Wingdings" pitchFamily="2" charset="2"/>
              <a:buNone/>
            </a:pPr>
            <a:r>
              <a:rPr lang="el-GR" altLang="el-GR" dirty="0">
                <a:latin typeface="Times New Roman" panose="02020603050405020304" pitchFamily="18" charset="0"/>
                <a:cs typeface="Times New Roman" panose="02020603050405020304" pitchFamily="18" charset="0"/>
              </a:rPr>
              <a:t> είναι άρρηκτα </a:t>
            </a:r>
            <a:r>
              <a:rPr lang="el-GR" altLang="el-GR" dirty="0" err="1">
                <a:latin typeface="Times New Roman" panose="02020603050405020304" pitchFamily="18" charset="0"/>
                <a:cs typeface="Times New Roman" panose="02020603050405020304" pitchFamily="18" charset="0"/>
              </a:rPr>
              <a:t>συνδεδεµένες</a:t>
            </a:r>
            <a:r>
              <a:rPr lang="el-GR" altLang="el-GR" dirty="0">
                <a:latin typeface="Times New Roman" panose="02020603050405020304" pitchFamily="18" charset="0"/>
                <a:cs typeface="Times New Roman" panose="02020603050405020304" pitchFamily="18" charset="0"/>
              </a:rPr>
              <a:t> µε την κατανόηση των αρχών και των κανόνων της Λογικής. </a:t>
            </a:r>
            <a:endParaRPr lang="en-US" altLang="el-GR" dirty="0">
              <a:latin typeface="Times New Roman" panose="02020603050405020304" pitchFamily="18" charset="0"/>
              <a:cs typeface="Times New Roman" panose="02020603050405020304" pitchFamily="18" charset="0"/>
            </a:endParaRPr>
          </a:p>
          <a:p>
            <a:pPr marL="0" indent="0">
              <a:buNone/>
            </a:pPr>
            <a:r>
              <a:rPr lang="el-GR" altLang="el-GR" dirty="0">
                <a:latin typeface="Times New Roman" panose="02020603050405020304" pitchFamily="18" charset="0"/>
                <a:cs typeface="Times New Roman" panose="02020603050405020304" pitchFamily="18" charset="0"/>
              </a:rPr>
              <a:t>Η Λογική συνδέθηκε ανέκαθεν µε την τυποποίηση ακριβώς γιατί στοχεύει στην ανάδειξη και εξέταση της </a:t>
            </a:r>
            <a:r>
              <a:rPr lang="el-GR" altLang="el-GR" b="1" dirty="0" err="1">
                <a:latin typeface="Times New Roman" panose="02020603050405020304" pitchFamily="18" charset="0"/>
                <a:cs typeface="Times New Roman" panose="02020603050405020304" pitchFamily="18" charset="0"/>
              </a:rPr>
              <a:t>δοµής</a:t>
            </a:r>
            <a:r>
              <a:rPr lang="el-GR" altLang="el-GR" b="1" dirty="0">
                <a:latin typeface="Times New Roman" panose="02020603050405020304" pitchFamily="18" charset="0"/>
                <a:cs typeface="Times New Roman" panose="02020603050405020304" pitchFamily="18" charset="0"/>
              </a:rPr>
              <a:t> του </a:t>
            </a:r>
            <a:r>
              <a:rPr lang="el-GR" altLang="el-GR" b="1" dirty="0" err="1">
                <a:latin typeface="Times New Roman" panose="02020603050405020304" pitchFamily="18" charset="0"/>
                <a:cs typeface="Times New Roman" panose="02020603050405020304" pitchFamily="18" charset="0"/>
              </a:rPr>
              <a:t>σκέπτεσθαι</a:t>
            </a:r>
            <a:r>
              <a:rPr lang="en-US" altLang="el-GR" b="1" dirty="0">
                <a:latin typeface="Times New Roman" panose="02020603050405020304" pitchFamily="18" charset="0"/>
                <a:cs typeface="Times New Roman" panose="02020603050405020304" pitchFamily="18" charset="0"/>
              </a:rPr>
              <a:t>.</a:t>
            </a:r>
            <a:endParaRPr lang="el-GR" altLang="el-GR" b="1" dirty="0">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2 - Θέση περιεχομένου">
            <a:extLst>
              <a:ext uri="{FF2B5EF4-FFF2-40B4-BE49-F238E27FC236}">
                <a16:creationId xmlns:a16="http://schemas.microsoft.com/office/drawing/2014/main" id="{93F6A037-EB69-2E4D-BED6-E2378ACEDE55}"/>
              </a:ext>
            </a:extLst>
          </p:cNvPr>
          <p:cNvSpPr>
            <a:spLocks noGrp="1" noChangeArrowheads="1"/>
          </p:cNvSpPr>
          <p:nvPr>
            <p:ph idx="4294967295"/>
          </p:nvPr>
        </p:nvSpPr>
        <p:spPr>
          <a:xfrm>
            <a:off x="1138135" y="549275"/>
            <a:ext cx="9863847" cy="5537200"/>
          </a:xfrm>
        </p:spPr>
        <p:txBody>
          <a:bodyPr>
            <a:normAutofit/>
          </a:bodyPr>
          <a:lstStyle/>
          <a:p>
            <a:pPr marL="0" indent="0">
              <a:lnSpc>
                <a:spcPct val="150000"/>
              </a:lnSpc>
              <a:buNone/>
            </a:pPr>
            <a:r>
              <a:rPr lang="el-GR" altLang="el-GR" sz="3200" dirty="0">
                <a:latin typeface="Times New Roman" panose="02020603050405020304" pitchFamily="18" charset="0"/>
                <a:cs typeface="Times New Roman" panose="02020603050405020304" pitchFamily="18" charset="0"/>
              </a:rPr>
              <a:t>Η λογική </a:t>
            </a:r>
          </a:p>
          <a:p>
            <a:pPr>
              <a:lnSpc>
                <a:spcPct val="150000"/>
              </a:lnSpc>
            </a:pPr>
            <a:r>
              <a:rPr lang="el-GR" altLang="el-GR" sz="3200" dirty="0">
                <a:latin typeface="Times New Roman" panose="02020603050405020304" pitchFamily="18" charset="0"/>
                <a:cs typeface="Times New Roman" panose="02020603050405020304" pitchFamily="18" charset="0"/>
              </a:rPr>
              <a:t>δεν περιέχει γνώσεις</a:t>
            </a:r>
          </a:p>
          <a:p>
            <a:pPr>
              <a:lnSpc>
                <a:spcPct val="150000"/>
              </a:lnSpc>
            </a:pPr>
            <a:r>
              <a:rPr lang="el-GR" altLang="el-GR" sz="3200" dirty="0">
                <a:latin typeface="Times New Roman" panose="02020603050405020304" pitchFamily="18" charset="0"/>
                <a:cs typeface="Times New Roman" panose="02020603050405020304" pitchFamily="18" charset="0"/>
              </a:rPr>
              <a:t>δεν δίνει τους βασικούς νόμους του είναι</a:t>
            </a:r>
          </a:p>
          <a:p>
            <a:pPr>
              <a:lnSpc>
                <a:spcPct val="150000"/>
              </a:lnSpc>
              <a:buFont typeface="Wingdings" pitchFamily="2" charset="2"/>
              <a:buNone/>
            </a:pPr>
            <a:r>
              <a:rPr lang="el-GR" altLang="el-GR" sz="3200" dirty="0">
                <a:solidFill>
                  <a:srgbClr val="AD0101"/>
                </a:solidFill>
                <a:latin typeface="Times New Roman" panose="02020603050405020304" pitchFamily="18" charset="0"/>
                <a:cs typeface="Times New Roman" panose="02020603050405020304" pitchFamily="18" charset="0"/>
              </a:rPr>
              <a:t>ΑΛΛΑ</a:t>
            </a:r>
          </a:p>
          <a:p>
            <a:pPr>
              <a:lnSpc>
                <a:spcPct val="150000"/>
              </a:lnSpc>
              <a:buFont typeface="Wingdings" pitchFamily="2" charset="2"/>
              <a:buNone/>
            </a:pPr>
            <a:r>
              <a:rPr lang="el-GR" altLang="el-GR" sz="3200" b="1" dirty="0">
                <a:latin typeface="Times New Roman" panose="02020603050405020304" pitchFamily="18" charset="0"/>
                <a:cs typeface="Times New Roman" panose="02020603050405020304" pitchFamily="18" charset="0"/>
              </a:rPr>
              <a:t>προσφέρει τις βάσεις της διάταξης των σκέψεων</a:t>
            </a:r>
          </a:p>
          <a:p>
            <a:pPr>
              <a:lnSpc>
                <a:spcPct val="150000"/>
              </a:lnSpc>
            </a:pPr>
            <a:r>
              <a:rPr lang="el-GR" altLang="el-GR" sz="3200" dirty="0">
                <a:latin typeface="Times New Roman" panose="02020603050405020304" pitchFamily="18" charset="0"/>
                <a:cs typeface="Times New Roman" panose="02020603050405020304" pitchFamily="18" charset="0"/>
              </a:rPr>
              <a:t>Λογικές σχέσεις = σχέσεις στη σκέψη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1 - Τίτλος">
            <a:extLst>
              <a:ext uri="{FF2B5EF4-FFF2-40B4-BE49-F238E27FC236}">
                <a16:creationId xmlns:a16="http://schemas.microsoft.com/office/drawing/2014/main" id="{D0668D6D-7D42-A249-A5E8-C873B0BCC5D8}"/>
              </a:ext>
            </a:extLst>
          </p:cNvPr>
          <p:cNvSpPr>
            <a:spLocks noGrp="1" noChangeArrowheads="1"/>
          </p:cNvSpPr>
          <p:nvPr>
            <p:ph type="title" idx="4294967295"/>
          </p:nvPr>
        </p:nvSpPr>
        <p:spPr>
          <a:xfrm>
            <a:off x="1631950" y="115888"/>
            <a:ext cx="9036050" cy="1225550"/>
          </a:xfrm>
        </p:spPr>
        <p:txBody>
          <a:bodyPr/>
          <a:lstStyle/>
          <a:p>
            <a:r>
              <a:rPr lang="el-GR" altLang="el-GR" b="1" dirty="0">
                <a:solidFill>
                  <a:srgbClr val="FF0000"/>
                </a:solidFill>
                <a:latin typeface="Arial" panose="020B0604020202020204" pitchFamily="34" charset="0"/>
              </a:rPr>
              <a:t>Αρχές της (τυπικής) λογικής</a:t>
            </a:r>
          </a:p>
        </p:txBody>
      </p:sp>
      <p:sp>
        <p:nvSpPr>
          <p:cNvPr id="28675" name="2 - Θέση περιεχομένου">
            <a:extLst>
              <a:ext uri="{FF2B5EF4-FFF2-40B4-BE49-F238E27FC236}">
                <a16:creationId xmlns:a16="http://schemas.microsoft.com/office/drawing/2014/main" id="{38C081AD-DF82-2F42-AE3C-2D141C7ABEF6}"/>
              </a:ext>
            </a:extLst>
          </p:cNvPr>
          <p:cNvSpPr>
            <a:spLocks noGrp="1" noChangeArrowheads="1"/>
          </p:cNvSpPr>
          <p:nvPr>
            <p:ph idx="4294967295"/>
          </p:nvPr>
        </p:nvSpPr>
        <p:spPr>
          <a:xfrm>
            <a:off x="904671" y="1196503"/>
            <a:ext cx="10894979" cy="5165386"/>
          </a:xfrm>
        </p:spPr>
        <p:txBody>
          <a:bodyPr>
            <a:normAutofit fontScale="92500" lnSpcReduction="10000"/>
          </a:bodyPr>
          <a:lstStyle/>
          <a:p>
            <a:pPr marL="0" indent="0">
              <a:lnSpc>
                <a:spcPct val="150000"/>
              </a:lnSpc>
              <a:buNone/>
            </a:pPr>
            <a:r>
              <a:rPr lang="el-GR" altLang="el-GR" sz="2300" b="1" dirty="0">
                <a:solidFill>
                  <a:srgbClr val="AD0101"/>
                </a:solidFill>
                <a:latin typeface="Arial" panose="020B0604020202020204" pitchFamily="34" charset="0"/>
              </a:rPr>
              <a:t>Ι. </a:t>
            </a:r>
            <a:r>
              <a:rPr lang="el-GR" altLang="el-GR" sz="2300" b="1" dirty="0">
                <a:latin typeface="Arial" panose="020B0604020202020204" pitchFamily="34" charset="0"/>
              </a:rPr>
              <a:t>Αρχή της ταυτότητας</a:t>
            </a:r>
            <a:r>
              <a:rPr lang="el-GR" altLang="el-GR" sz="2300" dirty="0">
                <a:latin typeface="Arial" panose="020B0604020202020204" pitchFamily="34" charset="0"/>
              </a:rPr>
              <a:t> </a:t>
            </a:r>
          </a:p>
          <a:p>
            <a:pPr marL="0" indent="0">
              <a:lnSpc>
                <a:spcPct val="150000"/>
              </a:lnSpc>
              <a:buNone/>
            </a:pPr>
            <a:r>
              <a:rPr lang="el-GR" altLang="el-GR" sz="2300" dirty="0">
                <a:latin typeface="Arial" panose="020B0604020202020204" pitchFamily="34" charset="0"/>
              </a:rPr>
              <a:t>       (Α = Α, κάτι είναι ίδιο με τον εαυτό του. Μία πρόταση είναι είτε αληθής είτε ψευδής)</a:t>
            </a:r>
          </a:p>
          <a:p>
            <a:pPr marL="0" indent="0">
              <a:lnSpc>
                <a:spcPct val="150000"/>
              </a:lnSpc>
              <a:buNone/>
            </a:pPr>
            <a:r>
              <a:rPr lang="el-GR" altLang="el-GR" sz="2300" b="1" dirty="0">
                <a:solidFill>
                  <a:srgbClr val="AD0101"/>
                </a:solidFill>
                <a:latin typeface="Arial" panose="020B0604020202020204" pitchFamily="34" charset="0"/>
              </a:rPr>
              <a:t>ΙΙ. </a:t>
            </a:r>
            <a:r>
              <a:rPr lang="el-GR" altLang="el-GR" sz="2300" b="1" dirty="0">
                <a:latin typeface="Arial" panose="020B0604020202020204" pitchFamily="34" charset="0"/>
              </a:rPr>
              <a:t>Αρχή της μη αντίφασης</a:t>
            </a:r>
            <a:r>
              <a:rPr lang="el-GR" altLang="el-GR" sz="2300" dirty="0">
                <a:latin typeface="Arial" panose="020B0604020202020204" pitchFamily="34" charset="0"/>
              </a:rPr>
              <a:t> </a:t>
            </a:r>
          </a:p>
          <a:p>
            <a:pPr marL="0" indent="0">
              <a:lnSpc>
                <a:spcPct val="150000"/>
              </a:lnSpc>
              <a:buNone/>
            </a:pPr>
            <a:r>
              <a:rPr lang="el-GR" altLang="el-GR" sz="2300" dirty="0">
                <a:latin typeface="Arial" panose="020B0604020202020204" pitchFamily="34" charset="0"/>
              </a:rPr>
              <a:t>      (Α ≠ - Α, μια πρόταση δεν μπορεί να είναι αληθής και ψευδής την ίδια στιγμή)</a:t>
            </a:r>
          </a:p>
          <a:p>
            <a:pPr marL="0" indent="0">
              <a:lnSpc>
                <a:spcPct val="150000"/>
              </a:lnSpc>
              <a:buNone/>
            </a:pPr>
            <a:r>
              <a:rPr lang="el-GR" altLang="el-GR" sz="2300" b="1" dirty="0">
                <a:solidFill>
                  <a:srgbClr val="AD0101"/>
                </a:solidFill>
                <a:latin typeface="Arial" panose="020B0604020202020204" pitchFamily="34" charset="0"/>
              </a:rPr>
              <a:t>ΙΙΙ. </a:t>
            </a:r>
            <a:r>
              <a:rPr lang="el-GR" altLang="el-GR" sz="2300" b="1" dirty="0">
                <a:latin typeface="Arial" panose="020B0604020202020204" pitchFamily="34" charset="0"/>
              </a:rPr>
              <a:t>Αρχή του </a:t>
            </a:r>
            <a:r>
              <a:rPr lang="el-GR" altLang="el-GR" sz="2300" b="1" dirty="0" err="1">
                <a:latin typeface="Arial" panose="020B0604020202020204" pitchFamily="34" charset="0"/>
              </a:rPr>
              <a:t>αποκλειόμενου</a:t>
            </a:r>
            <a:r>
              <a:rPr lang="el-GR" altLang="el-GR" sz="2300" b="1" dirty="0">
                <a:latin typeface="Arial" panose="020B0604020202020204" pitchFamily="34" charset="0"/>
              </a:rPr>
              <a:t> τρίτου ή μέσου</a:t>
            </a:r>
          </a:p>
          <a:p>
            <a:pPr marL="0" indent="0">
              <a:lnSpc>
                <a:spcPct val="150000"/>
              </a:lnSpc>
              <a:buNone/>
            </a:pPr>
            <a:r>
              <a:rPr lang="el-GR" altLang="el-GR" sz="2300" dirty="0">
                <a:latin typeface="Arial" panose="020B0604020202020204" pitchFamily="34" charset="0"/>
              </a:rPr>
              <a:t>    (αν το Α = Β και το Β = Γ τότε συνεπάγεται ότι Α = Γ)</a:t>
            </a:r>
          </a:p>
          <a:p>
            <a:pPr marL="0" indent="0">
              <a:lnSpc>
                <a:spcPct val="150000"/>
              </a:lnSpc>
              <a:buNone/>
            </a:pPr>
            <a:r>
              <a:rPr lang="en-US" altLang="el-GR" sz="2300" b="1" dirty="0">
                <a:solidFill>
                  <a:srgbClr val="AD0101"/>
                </a:solidFill>
                <a:latin typeface="Arial" panose="020B0604020202020204" pitchFamily="34" charset="0"/>
              </a:rPr>
              <a:t>IV. </a:t>
            </a:r>
            <a:r>
              <a:rPr lang="el-GR" altLang="el-GR" sz="2300" b="1" dirty="0">
                <a:latin typeface="Arial" panose="020B0604020202020204" pitchFamily="34" charset="0"/>
              </a:rPr>
              <a:t>Αρχή του </a:t>
            </a:r>
            <a:r>
              <a:rPr lang="el-GR" altLang="el-GR" sz="2300" b="1" dirty="0" err="1">
                <a:latin typeface="Arial" panose="020B0604020202020204" pitchFamily="34" charset="0"/>
              </a:rPr>
              <a:t>αποχρώντος</a:t>
            </a:r>
            <a:r>
              <a:rPr lang="el-GR" altLang="el-GR" sz="2300" b="1" dirty="0">
                <a:latin typeface="Arial" panose="020B0604020202020204" pitchFamily="34" charset="0"/>
              </a:rPr>
              <a:t> ή επαρκούς λόγου</a:t>
            </a:r>
          </a:p>
          <a:p>
            <a:pPr marL="0" indent="0">
              <a:lnSpc>
                <a:spcPct val="150000"/>
              </a:lnSpc>
              <a:buNone/>
            </a:pPr>
            <a:r>
              <a:rPr lang="en-US" altLang="el-GR" sz="2300" dirty="0">
                <a:latin typeface="Arial" panose="020B0604020202020204" pitchFamily="34" charset="0"/>
              </a:rPr>
              <a:t>    </a:t>
            </a:r>
            <a:r>
              <a:rPr lang="el-GR" altLang="el-GR" sz="2300" dirty="0">
                <a:latin typeface="Arial" panose="020B0604020202020204" pitchFamily="34" charset="0"/>
              </a:rPr>
              <a:t>(για κάθε απόφανση ζητείται και δίδεται ο λόγος που επαρκεί να δείξει και να στηρίξει την αλήθεια της)  </a:t>
            </a:r>
            <a:endParaRPr lang="el-GR" altLang="el-GR" dirty="0">
              <a:latin typeface="Arial" panose="020B0604020202020204" pitchFamily="34"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1 - Τίτλος">
            <a:extLst>
              <a:ext uri="{FF2B5EF4-FFF2-40B4-BE49-F238E27FC236}">
                <a16:creationId xmlns:a16="http://schemas.microsoft.com/office/drawing/2014/main" id="{CCB85D5C-2771-944B-A6FB-689DE70D50FD}"/>
              </a:ext>
            </a:extLst>
          </p:cNvPr>
          <p:cNvSpPr>
            <a:spLocks noGrp="1" noChangeArrowheads="1"/>
          </p:cNvSpPr>
          <p:nvPr>
            <p:ph type="title" idx="4294967295"/>
          </p:nvPr>
        </p:nvSpPr>
        <p:spPr>
          <a:xfrm>
            <a:off x="661481" y="188913"/>
            <a:ext cx="10885251" cy="1295400"/>
          </a:xfrm>
        </p:spPr>
        <p:txBody>
          <a:bodyPr>
            <a:normAutofit/>
          </a:bodyPr>
          <a:lstStyle/>
          <a:p>
            <a:r>
              <a:rPr lang="el-GR" altLang="el-GR" sz="3600" b="1" dirty="0">
                <a:latin typeface="Arial" panose="020B0604020202020204" pitchFamily="34" charset="0"/>
              </a:rPr>
              <a:t>Παραγωγικός Συλλογισμός - Λογική Παραγωγή </a:t>
            </a:r>
            <a:r>
              <a:rPr lang="en-US" altLang="el-GR" sz="3600" b="1" dirty="0">
                <a:latin typeface="Arial" panose="020B0604020202020204" pitchFamily="34" charset="0"/>
              </a:rPr>
              <a:t>I</a:t>
            </a:r>
            <a:endParaRPr lang="el-GR" altLang="el-GR" sz="3600" b="1" dirty="0">
              <a:latin typeface="Arial" panose="020B0604020202020204" pitchFamily="34" charset="0"/>
            </a:endParaRPr>
          </a:p>
        </p:txBody>
      </p:sp>
      <p:sp>
        <p:nvSpPr>
          <p:cNvPr id="22530" name="2 - Θέση περιεχομένου">
            <a:extLst>
              <a:ext uri="{FF2B5EF4-FFF2-40B4-BE49-F238E27FC236}">
                <a16:creationId xmlns:a16="http://schemas.microsoft.com/office/drawing/2014/main" id="{AEF16278-F626-2D49-ADA5-CE3BF3A4D52C}"/>
              </a:ext>
            </a:extLst>
          </p:cNvPr>
          <p:cNvSpPr>
            <a:spLocks noGrp="1" noChangeArrowheads="1"/>
          </p:cNvSpPr>
          <p:nvPr>
            <p:ph idx="4294967295"/>
          </p:nvPr>
        </p:nvSpPr>
        <p:spPr>
          <a:xfrm>
            <a:off x="1177047" y="2237362"/>
            <a:ext cx="9854119" cy="3849114"/>
          </a:xfrm>
        </p:spPr>
        <p:txBody>
          <a:bodyPr/>
          <a:lstStyle/>
          <a:p>
            <a:pPr>
              <a:lnSpc>
                <a:spcPct val="150000"/>
              </a:lnSpc>
            </a:pPr>
            <a:r>
              <a:rPr lang="el-GR" altLang="el-GR" dirty="0">
                <a:latin typeface="Arial" panose="020B0604020202020204" pitchFamily="34" charset="0"/>
              </a:rPr>
              <a:t>Από το </a:t>
            </a:r>
            <a:r>
              <a:rPr lang="el-GR" altLang="el-GR" b="1" dirty="0">
                <a:latin typeface="Arial" panose="020B0604020202020204" pitchFamily="34" charset="0"/>
              </a:rPr>
              <a:t>γενικό στο ειδικό</a:t>
            </a:r>
            <a:r>
              <a:rPr lang="el-GR" altLang="el-GR" dirty="0">
                <a:latin typeface="Arial" panose="020B0604020202020204" pitchFamily="34" charset="0"/>
              </a:rPr>
              <a:t> με διαδικασίες συλλογισμού</a:t>
            </a:r>
          </a:p>
          <a:p>
            <a:pPr>
              <a:lnSpc>
                <a:spcPct val="150000"/>
              </a:lnSpc>
            </a:pPr>
            <a:r>
              <a:rPr lang="el-GR" altLang="el-GR" dirty="0">
                <a:latin typeface="Arial" panose="020B0604020202020204" pitchFamily="34" charset="0"/>
              </a:rPr>
              <a:t>Από γενικούς κανόνες που δεχόμαστε χωρίς απόδειξη (</a:t>
            </a:r>
            <a:r>
              <a:rPr lang="en-US" altLang="el-GR" b="1" dirty="0">
                <a:latin typeface="Arial" panose="020B0604020202020204" pitchFamily="34" charset="0"/>
              </a:rPr>
              <a:t>a priori</a:t>
            </a:r>
            <a:r>
              <a:rPr lang="en-US" altLang="el-GR" dirty="0">
                <a:latin typeface="Arial" panose="020B0604020202020204" pitchFamily="34" charset="0"/>
              </a:rPr>
              <a:t>), </a:t>
            </a:r>
            <a:r>
              <a:rPr lang="el-GR" altLang="el-GR" dirty="0">
                <a:latin typeface="Arial" panose="020B0604020202020204" pitchFamily="34" charset="0"/>
              </a:rPr>
              <a:t>σύμφωνα με την υπάρχουσα γνώση, συνάγουμε επιμέρους συμπεράσματα  χωρίς  τη βοήθεια παρατήρησης</a:t>
            </a:r>
          </a:p>
          <a:p>
            <a:pPr>
              <a:buFont typeface="Wingdings" pitchFamily="2" charset="2"/>
              <a:buNone/>
            </a:pPr>
            <a:endParaRPr lang="el-GR" altLang="el-GR" dirty="0">
              <a:latin typeface="Arial" panose="020B0604020202020204" pitchFamily="34"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1 - Τίτλος">
            <a:extLst>
              <a:ext uri="{FF2B5EF4-FFF2-40B4-BE49-F238E27FC236}">
                <a16:creationId xmlns:a16="http://schemas.microsoft.com/office/drawing/2014/main" id="{831593C2-615B-F74C-B739-CDAECCBE2C5D}"/>
              </a:ext>
            </a:extLst>
          </p:cNvPr>
          <p:cNvSpPr>
            <a:spLocks noGrp="1" noChangeArrowheads="1"/>
          </p:cNvSpPr>
          <p:nvPr>
            <p:ph type="title" idx="4294967295"/>
          </p:nvPr>
        </p:nvSpPr>
        <p:spPr>
          <a:xfrm>
            <a:off x="1400783" y="260351"/>
            <a:ext cx="10791216" cy="1223963"/>
          </a:xfrm>
        </p:spPr>
        <p:txBody>
          <a:bodyPr>
            <a:normAutofit/>
          </a:bodyPr>
          <a:lstStyle/>
          <a:p>
            <a:r>
              <a:rPr lang="el-GR" altLang="el-GR" sz="3600" b="1" dirty="0">
                <a:solidFill>
                  <a:srgbClr val="C00000"/>
                </a:solidFill>
                <a:latin typeface="Times New Roman" panose="02020603050405020304" pitchFamily="18" charset="0"/>
                <a:cs typeface="Times New Roman" panose="02020603050405020304" pitchFamily="18" charset="0"/>
              </a:rPr>
              <a:t>Παραγωγικός Συλλογισμός - Λογική παραγωγή </a:t>
            </a:r>
            <a:r>
              <a:rPr lang="en-US" altLang="el-GR" sz="3600" b="1" dirty="0">
                <a:solidFill>
                  <a:srgbClr val="C00000"/>
                </a:solidFill>
                <a:latin typeface="Times New Roman" panose="02020603050405020304" pitchFamily="18" charset="0"/>
                <a:cs typeface="Times New Roman" panose="02020603050405020304" pitchFamily="18" charset="0"/>
              </a:rPr>
              <a:t>II</a:t>
            </a:r>
            <a:endParaRPr lang="el-GR" altLang="el-GR" sz="3600" b="1" dirty="0">
              <a:solidFill>
                <a:srgbClr val="C00000"/>
              </a:solidFill>
              <a:latin typeface="Times New Roman" panose="02020603050405020304" pitchFamily="18" charset="0"/>
              <a:cs typeface="Times New Roman" panose="02020603050405020304" pitchFamily="18" charset="0"/>
            </a:endParaRPr>
          </a:p>
        </p:txBody>
      </p:sp>
      <p:sp>
        <p:nvSpPr>
          <p:cNvPr id="24578" name="2 - Θέση περιεχομένου">
            <a:extLst>
              <a:ext uri="{FF2B5EF4-FFF2-40B4-BE49-F238E27FC236}">
                <a16:creationId xmlns:a16="http://schemas.microsoft.com/office/drawing/2014/main" id="{5537F5C7-3120-8347-BA1D-16FF1350986B}"/>
              </a:ext>
            </a:extLst>
          </p:cNvPr>
          <p:cNvSpPr>
            <a:spLocks noGrp="1" noChangeArrowheads="1"/>
          </p:cNvSpPr>
          <p:nvPr>
            <p:ph idx="4294967295"/>
          </p:nvPr>
        </p:nvSpPr>
        <p:spPr>
          <a:xfrm>
            <a:off x="1577975" y="1724600"/>
            <a:ext cx="9036050" cy="4313237"/>
          </a:xfrm>
        </p:spPr>
        <p:txBody>
          <a:bodyPr/>
          <a:lstStyle/>
          <a:p>
            <a:pPr>
              <a:lnSpc>
                <a:spcPct val="150000"/>
              </a:lnSpc>
            </a:pPr>
            <a:r>
              <a:rPr lang="el-GR" altLang="el-GR" dirty="0">
                <a:latin typeface="Times New Roman" panose="02020603050405020304" pitchFamily="18" charset="0"/>
                <a:cs typeface="Times New Roman" panose="02020603050405020304" pitchFamily="18" charset="0"/>
              </a:rPr>
              <a:t>Παράδειγμα:</a:t>
            </a:r>
          </a:p>
          <a:p>
            <a:pPr>
              <a:lnSpc>
                <a:spcPct val="150000"/>
              </a:lnSpc>
              <a:buFont typeface="Times New Roman" panose="02020603050405020304" pitchFamily="18" charset="0"/>
              <a:buAutoNum type="arabicPeriod"/>
            </a:pPr>
            <a:r>
              <a:rPr lang="el-GR" altLang="el-GR" dirty="0">
                <a:latin typeface="Times New Roman" panose="02020603050405020304" pitchFamily="18" charset="0"/>
                <a:cs typeface="Times New Roman" panose="02020603050405020304" pitchFamily="18" charset="0"/>
              </a:rPr>
              <a:t> Τα μέταλλα όταν θερμανθούν διαστέλλονται</a:t>
            </a:r>
          </a:p>
          <a:p>
            <a:pPr>
              <a:lnSpc>
                <a:spcPct val="150000"/>
              </a:lnSpc>
              <a:buFont typeface="Times New Roman" panose="02020603050405020304" pitchFamily="18" charset="0"/>
              <a:buAutoNum type="arabicPeriod"/>
            </a:pPr>
            <a:r>
              <a:rPr lang="el-GR" altLang="el-GR" dirty="0">
                <a:latin typeface="Times New Roman" panose="02020603050405020304" pitchFamily="18" charset="0"/>
                <a:cs typeface="Times New Roman" panose="02020603050405020304" pitchFamily="18" charset="0"/>
              </a:rPr>
              <a:t> Ο σίδηρος είναι μέταλλο</a:t>
            </a:r>
          </a:p>
          <a:p>
            <a:pPr>
              <a:lnSpc>
                <a:spcPct val="150000"/>
              </a:lnSpc>
              <a:buFont typeface="Wingdings" pitchFamily="2" charset="2"/>
              <a:buNone/>
            </a:pPr>
            <a:r>
              <a:rPr lang="en-US" altLang="el-GR" b="1" dirty="0">
                <a:latin typeface="Times New Roman" panose="02020603050405020304" pitchFamily="18" charset="0"/>
                <a:cs typeface="Times New Roman" panose="02020603050405020304" pitchFamily="18" charset="0"/>
              </a:rPr>
              <a:t>A</a:t>
            </a:r>
            <a:r>
              <a:rPr lang="el-GR" altLang="el-GR" b="1" dirty="0">
                <a:latin typeface="Times New Roman" panose="02020603050405020304" pitchFamily="18" charset="0"/>
                <a:cs typeface="Times New Roman" panose="02020603050405020304" pitchFamily="18" charset="0"/>
              </a:rPr>
              <a:t>ΡΑ (</a:t>
            </a:r>
            <a:r>
              <a:rPr lang="en-US" altLang="el-GR" b="1" dirty="0">
                <a:latin typeface="Times New Roman" panose="02020603050405020304" pitchFamily="18" charset="0"/>
                <a:cs typeface="Times New Roman" panose="02020603050405020304" pitchFamily="18" charset="0"/>
              </a:rPr>
              <a:t>ergo)</a:t>
            </a:r>
          </a:p>
          <a:p>
            <a:pPr>
              <a:lnSpc>
                <a:spcPct val="150000"/>
              </a:lnSpc>
              <a:buFont typeface="Wingdings" pitchFamily="2" charset="2"/>
              <a:buNone/>
            </a:pPr>
            <a:r>
              <a:rPr lang="en-US" altLang="el-GR" dirty="0">
                <a:solidFill>
                  <a:srgbClr val="AD0101"/>
                </a:solidFill>
                <a:latin typeface="Times New Roman" panose="02020603050405020304" pitchFamily="18" charset="0"/>
                <a:cs typeface="Times New Roman" panose="02020603050405020304" pitchFamily="18" charset="0"/>
              </a:rPr>
              <a:t>3.  </a:t>
            </a:r>
            <a:r>
              <a:rPr lang="el-GR" altLang="el-GR" dirty="0">
                <a:latin typeface="Times New Roman" panose="02020603050405020304" pitchFamily="18" charset="0"/>
                <a:cs typeface="Times New Roman" panose="02020603050405020304" pitchFamily="18" charset="0"/>
              </a:rPr>
              <a:t>Ο σίδηρος όταν θερμανθεί διαστέλλεται</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B5A6D59A-7C18-6B46-880E-F382D9AFE3A8}"/>
              </a:ext>
            </a:extLst>
          </p:cNvPr>
          <p:cNvSpPr>
            <a:spLocks noGrp="1"/>
          </p:cNvSpPr>
          <p:nvPr>
            <p:ph type="title"/>
          </p:nvPr>
        </p:nvSpPr>
        <p:spPr>
          <a:xfrm>
            <a:off x="2136775" y="228600"/>
            <a:ext cx="8153400" cy="990600"/>
          </a:xfrm>
        </p:spPr>
        <p:txBody>
          <a:bodyPr/>
          <a:lstStyle/>
          <a:p>
            <a:pPr eaLnBrk="1" hangingPunct="1"/>
            <a:r>
              <a:rPr lang="el-GR" altLang="el-GR" b="1"/>
              <a:t>Τι είναι η Φιλοσοφία;</a:t>
            </a:r>
          </a:p>
        </p:txBody>
      </p:sp>
      <p:sp>
        <p:nvSpPr>
          <p:cNvPr id="10243" name="Content Placeholder 2">
            <a:extLst>
              <a:ext uri="{FF2B5EF4-FFF2-40B4-BE49-F238E27FC236}">
                <a16:creationId xmlns:a16="http://schemas.microsoft.com/office/drawing/2014/main" id="{65F4513F-1A9A-B944-8AB9-4F21611FE4B9}"/>
              </a:ext>
            </a:extLst>
          </p:cNvPr>
          <p:cNvSpPr>
            <a:spLocks noGrp="1"/>
          </p:cNvSpPr>
          <p:nvPr>
            <p:ph sz="quarter" idx="1"/>
          </p:nvPr>
        </p:nvSpPr>
        <p:spPr>
          <a:xfrm>
            <a:off x="2136775" y="1600200"/>
            <a:ext cx="8153400" cy="4495800"/>
          </a:xfrm>
        </p:spPr>
        <p:txBody>
          <a:bodyPr/>
          <a:lstStyle/>
          <a:p>
            <a:pPr eaLnBrk="1" hangingPunct="1">
              <a:buFont typeface="Wingdings" pitchFamily="2" charset="2"/>
              <a:buNone/>
            </a:pPr>
            <a:r>
              <a:rPr lang="en-US" altLang="el-GR"/>
              <a:t>H</a:t>
            </a:r>
            <a:r>
              <a:rPr lang="el-GR" altLang="el-GR"/>
              <a:t> φιλοσοφία παρουσιάζεται ως μια θεωρητική δραστηριότητα διαφοροποιημένη από τον κοινό νου, τον μυθικό και θρησκευτικό τρόπο σκέψης, τον ποιητικό στοχασμό και τη λαϊκή σοφία. </a:t>
            </a:r>
          </a:p>
          <a:p>
            <a:pPr eaLnBrk="1" hangingPunct="1">
              <a:buFont typeface="Wingdings" pitchFamily="2" charset="2"/>
              <a:buNone/>
            </a:pPr>
            <a:r>
              <a:rPr lang="el-GR" altLang="el-GR"/>
              <a:t>Θέτει ερωτήματα, δίνει απαντήσεις και αναπτύσσει συζητήσεις σε πλαίσια όπου κυριαρχούν η μεθοδικότητα, ο λόγος και το επιχείρημα.</a:t>
            </a:r>
          </a:p>
          <a:p>
            <a:pPr eaLnBrk="1" hangingPunct="1">
              <a:buFont typeface="Wingdings" pitchFamily="2" charset="2"/>
              <a:buNone/>
            </a:pPr>
            <a:endParaRPr lang="el-GR" altLang="el-G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59F64C7-EA8A-6744-8F03-4CD7B9C7031F}"/>
              </a:ext>
            </a:extLst>
          </p:cNvPr>
          <p:cNvSpPr>
            <a:spLocks noGrp="1"/>
          </p:cNvSpPr>
          <p:nvPr>
            <p:ph type="title"/>
          </p:nvPr>
        </p:nvSpPr>
        <p:spPr/>
        <p:txBody>
          <a:bodyPr/>
          <a:lstStyle/>
          <a:p>
            <a:pPr algn="ctr"/>
            <a:r>
              <a:rPr lang="el-GR" b="1" dirty="0">
                <a:solidFill>
                  <a:srgbClr val="C00000"/>
                </a:solidFill>
              </a:rPr>
              <a:t>Κλάδοι της Φιλοσοφίας</a:t>
            </a:r>
          </a:p>
        </p:txBody>
      </p:sp>
      <p:sp>
        <p:nvSpPr>
          <p:cNvPr id="3" name="Θέση περιεχομένου 2">
            <a:extLst>
              <a:ext uri="{FF2B5EF4-FFF2-40B4-BE49-F238E27FC236}">
                <a16:creationId xmlns:a16="http://schemas.microsoft.com/office/drawing/2014/main" id="{FD5C3CC2-2D43-FF46-B16F-241BCA0C6547}"/>
              </a:ext>
            </a:extLst>
          </p:cNvPr>
          <p:cNvSpPr>
            <a:spLocks noGrp="1"/>
          </p:cNvSpPr>
          <p:nvPr>
            <p:ph idx="1"/>
          </p:nvPr>
        </p:nvSpPr>
        <p:spPr/>
        <p:txBody>
          <a:bodyPr anchor="ctr">
            <a:normAutofit/>
          </a:bodyPr>
          <a:lstStyle/>
          <a:p>
            <a:pPr algn="ctr"/>
            <a:r>
              <a:rPr lang="el-GR" sz="3600" dirty="0"/>
              <a:t>Οντολογία</a:t>
            </a:r>
          </a:p>
          <a:p>
            <a:pPr algn="ctr"/>
            <a:r>
              <a:rPr lang="el-GR" sz="3600" dirty="0"/>
              <a:t>Επιστημολογία – </a:t>
            </a:r>
            <a:r>
              <a:rPr lang="el-GR" sz="3600" dirty="0" err="1"/>
              <a:t>Γνωσιοθεωρία</a:t>
            </a:r>
            <a:endParaRPr lang="el-GR" sz="3600" dirty="0"/>
          </a:p>
          <a:p>
            <a:pPr algn="ctr"/>
            <a:r>
              <a:rPr lang="el-GR" sz="3600" dirty="0"/>
              <a:t>Ηθική</a:t>
            </a:r>
          </a:p>
          <a:p>
            <a:pPr algn="ctr"/>
            <a:r>
              <a:rPr lang="el-GR" sz="3600" dirty="0"/>
              <a:t>Αισθητική</a:t>
            </a:r>
          </a:p>
          <a:p>
            <a:pPr algn="ctr"/>
            <a:r>
              <a:rPr lang="el-GR" sz="3600" dirty="0"/>
              <a:t>ΛΟΓΙΚΗ</a:t>
            </a:r>
          </a:p>
        </p:txBody>
      </p:sp>
    </p:spTree>
    <p:extLst>
      <p:ext uri="{BB962C8B-B14F-4D97-AF65-F5344CB8AC3E}">
        <p14:creationId xmlns:p14="http://schemas.microsoft.com/office/powerpoint/2010/main" val="3618496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61BB75FD-C780-284D-B2CE-97AAE02C6B06}"/>
              </a:ext>
            </a:extLst>
          </p:cNvPr>
          <p:cNvSpPr>
            <a:spLocks noGrp="1"/>
          </p:cNvSpPr>
          <p:nvPr>
            <p:ph type="title"/>
          </p:nvPr>
        </p:nvSpPr>
        <p:spPr>
          <a:xfrm>
            <a:off x="2136775" y="228600"/>
            <a:ext cx="8153400" cy="990600"/>
          </a:xfrm>
        </p:spPr>
        <p:txBody>
          <a:bodyPr/>
          <a:lstStyle/>
          <a:p>
            <a:pPr eaLnBrk="1" hangingPunct="1"/>
            <a:r>
              <a:rPr lang="el-GR" altLang="el-GR" b="1"/>
              <a:t>Το οντολογικό ερώτημα…</a:t>
            </a:r>
          </a:p>
        </p:txBody>
      </p:sp>
      <p:sp>
        <p:nvSpPr>
          <p:cNvPr id="11267" name="Content Placeholder 2">
            <a:extLst>
              <a:ext uri="{FF2B5EF4-FFF2-40B4-BE49-F238E27FC236}">
                <a16:creationId xmlns:a16="http://schemas.microsoft.com/office/drawing/2014/main" id="{E1752439-83F7-4B49-BF55-4C28CBA75229}"/>
              </a:ext>
            </a:extLst>
          </p:cNvPr>
          <p:cNvSpPr>
            <a:spLocks noGrp="1"/>
          </p:cNvSpPr>
          <p:nvPr>
            <p:ph sz="quarter" idx="1"/>
          </p:nvPr>
        </p:nvSpPr>
        <p:spPr>
          <a:xfrm>
            <a:off x="2136775" y="1600200"/>
            <a:ext cx="8153400" cy="4495800"/>
          </a:xfrm>
        </p:spPr>
        <p:txBody>
          <a:bodyPr/>
          <a:lstStyle/>
          <a:p>
            <a:pPr eaLnBrk="1" hangingPunct="1">
              <a:buFont typeface="Wingdings" pitchFamily="2" charset="2"/>
              <a:buNone/>
            </a:pPr>
            <a:r>
              <a:rPr lang="en-US" altLang="el-GR"/>
              <a:t>T</a:t>
            </a:r>
            <a:r>
              <a:rPr lang="el-GR" altLang="el-GR"/>
              <a:t>ο πιο γενικό και καθολικό ερώτημα που έχει διατυπωθεί από τη φιλοσοφία είναι: </a:t>
            </a:r>
          </a:p>
          <a:p>
            <a:pPr algn="ctr" eaLnBrk="1" hangingPunct="1">
              <a:buFont typeface="Wingdings" pitchFamily="2" charset="2"/>
              <a:buNone/>
            </a:pPr>
            <a:r>
              <a:rPr lang="el-GR" altLang="el-GR" b="1"/>
              <a:t>«</a:t>
            </a:r>
            <a:r>
              <a:rPr lang="en-US" altLang="el-GR" b="1"/>
              <a:t>T</a:t>
            </a:r>
            <a:r>
              <a:rPr lang="el-GR" altLang="el-GR" b="1"/>
              <a:t>ι είναι όλα όσα υπάρχουν;»</a:t>
            </a:r>
          </a:p>
          <a:p>
            <a:pPr eaLnBrk="1" hangingPunct="1">
              <a:buFont typeface="Wingdings" pitchFamily="2" charset="2"/>
              <a:buNone/>
            </a:pPr>
            <a:r>
              <a:rPr lang="el-GR" altLang="el-GR"/>
              <a:t>α) όλα όσα υπάρχουν είναι υλικά αντικείμενα και αυτά που ονομάζουμε ζωή, ψυχή, πνεύμα είναι μόνο ιδιαίτεροι τρόποι ύπαρξης της ύλης </a:t>
            </a:r>
            <a:r>
              <a:rPr lang="el-GR" altLang="el-GR" b="1"/>
              <a:t>(υλισμός)</a:t>
            </a:r>
          </a:p>
          <a:p>
            <a:pPr eaLnBrk="1" hangingPunct="1">
              <a:buFont typeface="Wingdings" pitchFamily="2" charset="2"/>
              <a:buNone/>
            </a:pPr>
            <a:r>
              <a:rPr lang="el-GR" altLang="el-GR" b="1"/>
              <a:t> </a:t>
            </a:r>
          </a:p>
          <a:p>
            <a:pPr eaLnBrk="1" hangingPunct="1">
              <a:buFont typeface="Wingdings" pitchFamily="2" charset="2"/>
              <a:buNone/>
            </a:pPr>
            <a:endParaRPr lang="el-GR" altLang="el-G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78BA1ECF-B36F-3E45-8BFA-B0127CE9EE3F}"/>
              </a:ext>
            </a:extLst>
          </p:cNvPr>
          <p:cNvSpPr>
            <a:spLocks noGrp="1"/>
          </p:cNvSpPr>
          <p:nvPr>
            <p:ph type="title"/>
          </p:nvPr>
        </p:nvSpPr>
        <p:spPr>
          <a:xfrm>
            <a:off x="2136775" y="228600"/>
            <a:ext cx="8153400" cy="990600"/>
          </a:xfrm>
        </p:spPr>
        <p:txBody>
          <a:bodyPr/>
          <a:lstStyle/>
          <a:p>
            <a:pPr eaLnBrk="1" hangingPunct="1"/>
            <a:r>
              <a:rPr lang="el-GR" altLang="el-GR" b="1"/>
              <a:t>…το οντολογικό ερώτημα</a:t>
            </a:r>
          </a:p>
        </p:txBody>
      </p:sp>
      <p:sp>
        <p:nvSpPr>
          <p:cNvPr id="3" name="Content Placeholder 2">
            <a:extLst>
              <a:ext uri="{FF2B5EF4-FFF2-40B4-BE49-F238E27FC236}">
                <a16:creationId xmlns:a16="http://schemas.microsoft.com/office/drawing/2014/main" id="{7694D425-D2E5-2F43-9979-4000F21DB389}"/>
              </a:ext>
            </a:extLst>
          </p:cNvPr>
          <p:cNvSpPr>
            <a:spLocks noGrp="1"/>
          </p:cNvSpPr>
          <p:nvPr>
            <p:ph sz="quarter" idx="1"/>
          </p:nvPr>
        </p:nvSpPr>
        <p:spPr>
          <a:xfrm>
            <a:off x="2136775" y="1600200"/>
            <a:ext cx="8153400" cy="4495800"/>
          </a:xfrm>
        </p:spPr>
        <p:txBody>
          <a:bodyPr>
            <a:normAutofit/>
          </a:bodyPr>
          <a:lstStyle/>
          <a:p>
            <a:pPr marL="320040" indent="-320040">
              <a:buNone/>
              <a:defRPr/>
            </a:pPr>
            <a:r>
              <a:rPr lang="el-GR" dirty="0"/>
              <a:t>β) όλα όσα υπάρχουν είναι είτε υλικά αντικείμενα, είτε πνευματικά </a:t>
            </a:r>
            <a:r>
              <a:rPr lang="el-GR" b="1" dirty="0"/>
              <a:t>(δυϊσμός)</a:t>
            </a:r>
            <a:r>
              <a:rPr lang="el-GR" dirty="0"/>
              <a:t>.</a:t>
            </a:r>
          </a:p>
          <a:p>
            <a:pPr marL="320040" indent="-320040">
              <a:buNone/>
              <a:defRPr/>
            </a:pPr>
            <a:r>
              <a:rPr lang="en-US" dirty="0"/>
              <a:t>T</a:t>
            </a:r>
            <a:r>
              <a:rPr lang="el-GR" dirty="0" err="1"/>
              <a:t>υπικό</a:t>
            </a:r>
            <a:r>
              <a:rPr lang="el-GR" dirty="0"/>
              <a:t> παράδειγμα η θεωρία του </a:t>
            </a:r>
            <a:r>
              <a:rPr lang="en-US" dirty="0"/>
              <a:t>Descartes</a:t>
            </a:r>
            <a:r>
              <a:rPr lang="el-GR" dirty="0"/>
              <a:t> για την ύπαρξη δύο ουσιαστικά διακεκριμένων πραγματικοτήτων: </a:t>
            </a:r>
          </a:p>
          <a:p>
            <a:pPr marL="514350" indent="-514350">
              <a:buFont typeface="Wingdings"/>
              <a:buAutoNum type="arabicParenR"/>
              <a:defRPr/>
            </a:pPr>
            <a:r>
              <a:rPr lang="el-GR" dirty="0"/>
              <a:t>της πνευματικής αυτής που σκέφτεται </a:t>
            </a:r>
            <a:r>
              <a:rPr lang="el-GR" b="1" dirty="0"/>
              <a:t>(</a:t>
            </a:r>
            <a:r>
              <a:rPr lang="en-US" b="1" dirty="0"/>
              <a:t>res </a:t>
            </a:r>
            <a:r>
              <a:rPr lang="en-US" b="1" dirty="0" err="1"/>
              <a:t>cogitans</a:t>
            </a:r>
            <a:r>
              <a:rPr lang="el-GR" b="1" dirty="0"/>
              <a:t>)</a:t>
            </a:r>
            <a:r>
              <a:rPr lang="el-GR" dirty="0"/>
              <a:t> και </a:t>
            </a:r>
          </a:p>
          <a:p>
            <a:pPr marL="514350" indent="-514350">
              <a:buFont typeface="Wingdings"/>
              <a:buAutoNum type="arabicParenR"/>
              <a:defRPr/>
            </a:pPr>
            <a:r>
              <a:rPr lang="el-GR" dirty="0"/>
              <a:t>της εκτατής πραγματικότητας </a:t>
            </a:r>
            <a:r>
              <a:rPr lang="el-GR" b="1" dirty="0"/>
              <a:t>(</a:t>
            </a:r>
            <a:r>
              <a:rPr lang="en-US" b="1" dirty="0"/>
              <a:t>res </a:t>
            </a:r>
            <a:r>
              <a:rPr lang="en-US" b="1" dirty="0" err="1"/>
              <a:t>extensa</a:t>
            </a:r>
            <a:r>
              <a:rPr lang="el-GR" b="1" dirty="0"/>
              <a:t>) </a:t>
            </a:r>
            <a:r>
              <a:rPr lang="el-GR" dirty="0"/>
              <a:t>δηλαδή η συνείδηση και η ύλη.</a:t>
            </a:r>
            <a:endParaRPr lang="el-GR" b="1" dirty="0"/>
          </a:p>
          <a:p>
            <a:pPr marL="320040" indent="-320040">
              <a:buNone/>
              <a:defRPr/>
            </a:pP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4387DC93-9B05-4C44-831F-FFDCB7F0762E}"/>
              </a:ext>
            </a:extLst>
          </p:cNvPr>
          <p:cNvSpPr>
            <a:spLocks noGrp="1"/>
          </p:cNvSpPr>
          <p:nvPr>
            <p:ph type="title"/>
          </p:nvPr>
        </p:nvSpPr>
        <p:spPr>
          <a:xfrm>
            <a:off x="2136775" y="228600"/>
            <a:ext cx="8153400" cy="990600"/>
          </a:xfrm>
        </p:spPr>
        <p:txBody>
          <a:bodyPr/>
          <a:lstStyle/>
          <a:p>
            <a:pPr eaLnBrk="1" hangingPunct="1"/>
            <a:r>
              <a:rPr lang="el-GR" altLang="el-GR" b="1"/>
              <a:t>...το οντολογικό ερώτημα</a:t>
            </a:r>
          </a:p>
        </p:txBody>
      </p:sp>
      <p:sp>
        <p:nvSpPr>
          <p:cNvPr id="13315" name="Content Placeholder 2">
            <a:extLst>
              <a:ext uri="{FF2B5EF4-FFF2-40B4-BE49-F238E27FC236}">
                <a16:creationId xmlns:a16="http://schemas.microsoft.com/office/drawing/2014/main" id="{1F43229B-8783-394B-A7AE-C5B9050F00E2}"/>
              </a:ext>
            </a:extLst>
          </p:cNvPr>
          <p:cNvSpPr>
            <a:spLocks noGrp="1"/>
          </p:cNvSpPr>
          <p:nvPr>
            <p:ph sz="quarter" idx="1"/>
          </p:nvPr>
        </p:nvSpPr>
        <p:spPr>
          <a:xfrm>
            <a:off x="2136775" y="1600200"/>
            <a:ext cx="8153400" cy="4495800"/>
          </a:xfrm>
        </p:spPr>
        <p:txBody>
          <a:bodyPr/>
          <a:lstStyle/>
          <a:p>
            <a:pPr eaLnBrk="1" hangingPunct="1">
              <a:buFont typeface="Wingdings" pitchFamily="2" charset="2"/>
              <a:buNone/>
            </a:pPr>
            <a:r>
              <a:rPr lang="el-GR" altLang="el-GR" dirty="0"/>
              <a:t>γ) όλα όσα υπάρχουν είναι νοητικά σχήματα και αναπαραστάσεις του νου…. και τα υλικά πράγματα είναι απλώς και μόνο ατελή αντίγραφα των ιδεών </a:t>
            </a:r>
            <a:r>
              <a:rPr lang="el-GR" altLang="el-GR" b="1" dirty="0"/>
              <a:t>(ιδεαλισμός). </a:t>
            </a:r>
          </a:p>
          <a:p>
            <a:pPr eaLnBrk="1" hangingPunct="1">
              <a:buFont typeface="Wingdings" pitchFamily="2" charset="2"/>
              <a:buNone/>
            </a:pPr>
            <a:r>
              <a:rPr lang="el-GR" altLang="el-GR" dirty="0"/>
              <a:t>Για παράδειγμα, ο πλατωνικός ιδεαλισμός που υποστηρίζει ότι ο κόσμος της εμπειρίας είναι αντανάκλαση του αληθινού κόσμου των υποδειγματικών μορφών, των αμετάβλητων ιδεών (σπήλαιο ιδεών).</a:t>
            </a:r>
          </a:p>
          <a:p>
            <a:pPr eaLnBrk="1" hangingPunct="1">
              <a:buFont typeface="Wingdings" pitchFamily="2" charset="2"/>
              <a:buNone/>
            </a:pPr>
            <a:endParaRPr lang="el-GR" alt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28FC917A-FC2C-8448-8D32-DB3268398F20}"/>
              </a:ext>
            </a:extLst>
          </p:cNvPr>
          <p:cNvSpPr>
            <a:spLocks noGrp="1"/>
          </p:cNvSpPr>
          <p:nvPr>
            <p:ph type="title"/>
          </p:nvPr>
        </p:nvSpPr>
        <p:spPr>
          <a:xfrm>
            <a:off x="2136775" y="228600"/>
            <a:ext cx="8153400" cy="990600"/>
          </a:xfrm>
        </p:spPr>
        <p:txBody>
          <a:bodyPr/>
          <a:lstStyle/>
          <a:p>
            <a:pPr eaLnBrk="1" hangingPunct="1"/>
            <a:r>
              <a:rPr lang="el-GR" altLang="el-GR" b="1"/>
              <a:t>Το γνωσιολογικό ερώτημα</a:t>
            </a:r>
          </a:p>
        </p:txBody>
      </p:sp>
      <p:sp>
        <p:nvSpPr>
          <p:cNvPr id="3" name="Content Placeholder 2">
            <a:extLst>
              <a:ext uri="{FF2B5EF4-FFF2-40B4-BE49-F238E27FC236}">
                <a16:creationId xmlns:a16="http://schemas.microsoft.com/office/drawing/2014/main" id="{5D3574FA-90FA-124A-8FF2-5C5487E55388}"/>
              </a:ext>
            </a:extLst>
          </p:cNvPr>
          <p:cNvSpPr>
            <a:spLocks noGrp="1"/>
          </p:cNvSpPr>
          <p:nvPr>
            <p:ph sz="quarter" idx="1"/>
          </p:nvPr>
        </p:nvSpPr>
        <p:spPr>
          <a:xfrm>
            <a:off x="2136775" y="1600200"/>
            <a:ext cx="8153400" cy="4495800"/>
          </a:xfrm>
        </p:spPr>
        <p:txBody>
          <a:bodyPr>
            <a:normAutofit/>
          </a:bodyPr>
          <a:lstStyle/>
          <a:p>
            <a:pPr marL="320040" indent="-320040">
              <a:buNone/>
              <a:defRPr/>
            </a:pPr>
            <a:r>
              <a:rPr lang="en-US" dirty="0"/>
              <a:t>T</a:t>
            </a:r>
            <a:r>
              <a:rPr lang="el-GR" dirty="0"/>
              <a:t>ο δεύτερο θεμελιώδες ερώτημα που ανακύπτει είναι το </a:t>
            </a:r>
            <a:r>
              <a:rPr lang="el-GR" b="1" dirty="0"/>
              <a:t>«πώς είναι δυνατόν να γνωρίσουμε αυτά που υπάρχουν;»</a:t>
            </a:r>
          </a:p>
          <a:p>
            <a:pPr marL="320040" indent="-320040">
              <a:buNone/>
              <a:defRPr/>
            </a:pPr>
            <a:r>
              <a:rPr lang="el-GR" dirty="0"/>
              <a:t>α) τα πράγματα τα γνωρίζουμε μέσω των αισθήσεών μας κατευθείαν ως εμπειρικά δεδομένα </a:t>
            </a:r>
            <a:r>
              <a:rPr lang="el-GR" b="1" dirty="0"/>
              <a:t>(εμπειρισμός)</a:t>
            </a:r>
          </a:p>
          <a:p>
            <a:pPr marL="320040" indent="-320040">
              <a:buNone/>
              <a:defRPr/>
            </a:pPr>
            <a:r>
              <a:rPr lang="el-GR" dirty="0"/>
              <a:t>β) τα πράγματα τα γνωρίζουμε με τις έννοιες και τις κατηγορίες του νου και γενικά με τα εργαλεία του Λόγου </a:t>
            </a:r>
            <a:r>
              <a:rPr lang="el-GR" b="1" dirty="0"/>
              <a:t>(ορθολογισμός)</a:t>
            </a:r>
          </a:p>
          <a:p>
            <a:pPr marL="320040" indent="-320040">
              <a:buNone/>
              <a:defRPr/>
            </a:pPr>
            <a:r>
              <a:rPr lang="el-GR" b="1" dirty="0"/>
              <a:t> </a:t>
            </a:r>
          </a:p>
          <a:p>
            <a:pPr marL="320040" indent="-320040">
              <a:buNone/>
              <a:defRPr/>
            </a:pP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D6A19411-79E5-324C-9998-47A5F0E99D26}"/>
              </a:ext>
            </a:extLst>
          </p:cNvPr>
          <p:cNvSpPr>
            <a:spLocks noGrp="1"/>
          </p:cNvSpPr>
          <p:nvPr>
            <p:ph type="title"/>
          </p:nvPr>
        </p:nvSpPr>
        <p:spPr>
          <a:xfrm>
            <a:off x="2136775" y="228600"/>
            <a:ext cx="8153400" cy="990600"/>
          </a:xfrm>
        </p:spPr>
        <p:txBody>
          <a:bodyPr/>
          <a:lstStyle/>
          <a:p>
            <a:pPr eaLnBrk="1" hangingPunct="1"/>
            <a:r>
              <a:rPr lang="el-GR" altLang="el-GR" b="1"/>
              <a:t>...το γνωσιολογικό ερώτημα</a:t>
            </a:r>
          </a:p>
        </p:txBody>
      </p:sp>
      <p:sp>
        <p:nvSpPr>
          <p:cNvPr id="15363" name="Content Placeholder 2">
            <a:extLst>
              <a:ext uri="{FF2B5EF4-FFF2-40B4-BE49-F238E27FC236}">
                <a16:creationId xmlns:a16="http://schemas.microsoft.com/office/drawing/2014/main" id="{890CE2CA-9A2E-994A-87E9-29CB6C214094}"/>
              </a:ext>
            </a:extLst>
          </p:cNvPr>
          <p:cNvSpPr>
            <a:spLocks noGrp="1"/>
          </p:cNvSpPr>
          <p:nvPr>
            <p:ph sz="quarter" idx="1"/>
          </p:nvPr>
        </p:nvSpPr>
        <p:spPr>
          <a:xfrm>
            <a:off x="2136775" y="1600200"/>
            <a:ext cx="8153400" cy="4495800"/>
          </a:xfrm>
        </p:spPr>
        <p:txBody>
          <a:bodyPr/>
          <a:lstStyle/>
          <a:p>
            <a:pPr eaLnBrk="1" hangingPunct="1">
              <a:buFont typeface="Wingdings" pitchFamily="2" charset="2"/>
              <a:buNone/>
            </a:pPr>
            <a:r>
              <a:rPr lang="el-GR" altLang="el-GR" dirty="0"/>
              <a:t>γ) τα πράγματα τα γνωρίζουμε με κατάλληλη λογική επεξεργασία των εμπειρικών δεδομένων </a:t>
            </a:r>
            <a:r>
              <a:rPr lang="el-GR" altLang="el-GR" b="1" dirty="0"/>
              <a:t>(κριτικός εμπειρισμός)</a:t>
            </a:r>
          </a:p>
          <a:p>
            <a:pPr eaLnBrk="1" hangingPunct="1">
              <a:buFont typeface="Wingdings" pitchFamily="2" charset="2"/>
              <a:buNone/>
            </a:pPr>
            <a:r>
              <a:rPr lang="el-GR" altLang="el-GR" dirty="0"/>
              <a:t>δ) καταλαβαίνουμε ή καλύτερα συλλαμβάνουμε τα πράγματα άμεσα, με μια εσωτερική αίσθηση, ενόραση ή διαίσθηση </a:t>
            </a:r>
            <a:r>
              <a:rPr lang="el-GR" altLang="el-GR" b="1" dirty="0"/>
              <a:t>(</a:t>
            </a:r>
            <a:r>
              <a:rPr lang="el-GR" altLang="el-GR" b="1" dirty="0" err="1"/>
              <a:t>ενορατισμός</a:t>
            </a:r>
            <a:r>
              <a:rPr lang="el-GR" altLang="el-GR" b="1" dirty="0"/>
              <a:t>)</a:t>
            </a:r>
          </a:p>
          <a:p>
            <a:pPr eaLnBrk="1" hangingPunct="1">
              <a:buFont typeface="Wingdings" pitchFamily="2" charset="2"/>
              <a:buNone/>
            </a:pPr>
            <a:endParaRPr lang="el-GR" alt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TotalTime>
  <Words>1548</Words>
  <Application>Microsoft Macintosh PowerPoint</Application>
  <PresentationFormat>Ευρεία οθόνη</PresentationFormat>
  <Paragraphs>157</Paragraphs>
  <Slides>28</Slides>
  <Notes>17</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28</vt:i4>
      </vt:variant>
    </vt:vector>
  </HeadingPairs>
  <TitlesOfParts>
    <vt:vector size="34" baseType="lpstr">
      <vt:lpstr>Arial</vt:lpstr>
      <vt:lpstr>Calibri</vt:lpstr>
      <vt:lpstr>Calibri Light</vt:lpstr>
      <vt:lpstr>Times New Roman</vt:lpstr>
      <vt:lpstr>Wingdings</vt:lpstr>
      <vt:lpstr>Θέμα του Office</vt:lpstr>
      <vt:lpstr>Μεταπτυχιακό μάθημα ΕΠΙΣΤΗΜΟΛΟΓΙΑ Θεωρία Γνώσης</vt:lpstr>
      <vt:lpstr>Τι είναι η Επιστημολογία</vt:lpstr>
      <vt:lpstr>Τι είναι η Φιλοσοφία;</vt:lpstr>
      <vt:lpstr>Κλάδοι της Φιλοσοφίας</vt:lpstr>
      <vt:lpstr>Το οντολογικό ερώτημα…</vt:lpstr>
      <vt:lpstr>…το οντολογικό ερώτημα</vt:lpstr>
      <vt:lpstr>...το οντολογικό ερώτημα</vt:lpstr>
      <vt:lpstr>Το γνωσιολογικό ερώτημα</vt:lpstr>
      <vt:lpstr>...το γνωσιολογικό ερώτημα</vt:lpstr>
      <vt:lpstr>Ρεαλισμός</vt:lpstr>
      <vt:lpstr>Ο Υλισμός προϋποθέτει Ρεαλισμό</vt:lpstr>
      <vt:lpstr>…Γνώση (α + β)</vt:lpstr>
      <vt:lpstr>Γνώση (α περίπτωση)</vt:lpstr>
      <vt:lpstr>…συνέχεια</vt:lpstr>
      <vt:lpstr>Τι είναι γνώση; (β διαδρομή – αναλυτική)</vt:lpstr>
      <vt:lpstr>Θεωρίες για την Αλήθεια</vt:lpstr>
      <vt:lpstr>Μπορούμε να γνωρίσουμε την Αλήθεια;</vt:lpstr>
      <vt:lpstr>Διαφορά γνώσης από πεποίθηση</vt:lpstr>
      <vt:lpstr>Πηγές Γνώσης</vt:lpstr>
      <vt:lpstr>Είδη γνώσης</vt:lpstr>
      <vt:lpstr>δηλωτική γνώση (declarative knowledge)</vt:lpstr>
      <vt:lpstr>διαδικαστική γνώση (procedural knowledge)</vt:lpstr>
      <vt:lpstr>πλαισιοθετημένη γνώση  (conditional dependent knowledge) </vt:lpstr>
      <vt:lpstr>ΛΟΓΙΚΗ</vt:lpstr>
      <vt:lpstr>Παρουσίαση του PowerPoint</vt:lpstr>
      <vt:lpstr>Αρχές της (τυπικής) λογικής</vt:lpstr>
      <vt:lpstr>Παραγωγικός Συλλογισμός - Λογική Παραγωγή I</vt:lpstr>
      <vt:lpstr>Παραγωγικός Συλλογισμός - Λογική παραγωγή II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Μεταπτυχιακό μάθημα ΕΠΙΣΤΗΜΟΛΟΓΙΑ Θεωρία Γνώσης</dc:title>
  <dc:creator>Kostas Skordoulis</dc:creator>
  <cp:lastModifiedBy>Konstantinos Skordoulis</cp:lastModifiedBy>
  <cp:revision>2</cp:revision>
  <dcterms:created xsi:type="dcterms:W3CDTF">2021-12-03T21:18:22Z</dcterms:created>
  <dcterms:modified xsi:type="dcterms:W3CDTF">2023-06-10T09:26:25Z</dcterms:modified>
</cp:coreProperties>
</file>