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8" r:id="rId1"/>
  </p:sldMasterIdLst>
  <p:notesMasterIdLst>
    <p:notesMasterId r:id="rId48"/>
  </p:notesMasterIdLst>
  <p:handoutMasterIdLst>
    <p:handoutMasterId r:id="rId49"/>
  </p:handoutMasterIdLst>
  <p:sldIdLst>
    <p:sldId id="256" r:id="rId2"/>
    <p:sldId id="325" r:id="rId3"/>
    <p:sldId id="308" r:id="rId4"/>
    <p:sldId id="257" r:id="rId5"/>
    <p:sldId id="294" r:id="rId6"/>
    <p:sldId id="266" r:id="rId7"/>
    <p:sldId id="261" r:id="rId8"/>
    <p:sldId id="281" r:id="rId9"/>
    <p:sldId id="290" r:id="rId10"/>
    <p:sldId id="283" r:id="rId11"/>
    <p:sldId id="288" r:id="rId12"/>
    <p:sldId id="284" r:id="rId13"/>
    <p:sldId id="285" r:id="rId14"/>
    <p:sldId id="286" r:id="rId15"/>
    <p:sldId id="287" r:id="rId16"/>
    <p:sldId id="289" r:id="rId17"/>
    <p:sldId id="265" r:id="rId18"/>
    <p:sldId id="263" r:id="rId19"/>
    <p:sldId id="292" r:id="rId20"/>
    <p:sldId id="310" r:id="rId21"/>
    <p:sldId id="322" r:id="rId22"/>
    <p:sldId id="324" r:id="rId23"/>
    <p:sldId id="280" r:id="rId24"/>
    <p:sldId id="301" r:id="rId25"/>
    <p:sldId id="274" r:id="rId26"/>
    <p:sldId id="269" r:id="rId27"/>
    <p:sldId id="302" r:id="rId28"/>
    <p:sldId id="303" r:id="rId29"/>
    <p:sldId id="293" r:id="rId30"/>
    <p:sldId id="304" r:id="rId31"/>
    <p:sldId id="326" r:id="rId32"/>
    <p:sldId id="258" r:id="rId33"/>
    <p:sldId id="276" r:id="rId34"/>
    <p:sldId id="305" r:id="rId35"/>
    <p:sldId id="327" r:id="rId36"/>
    <p:sldId id="279" r:id="rId37"/>
    <p:sldId id="306" r:id="rId38"/>
    <p:sldId id="275" r:id="rId39"/>
    <p:sldId id="296" r:id="rId40"/>
    <p:sldId id="318" r:id="rId41"/>
    <p:sldId id="321" r:id="rId42"/>
    <p:sldId id="319" r:id="rId43"/>
    <p:sldId id="264" r:id="rId44"/>
    <p:sldId id="328" r:id="rId45"/>
    <p:sldId id="329" r:id="rId46"/>
    <p:sldId id="330" r:id="rId47"/>
  </p:sldIdLst>
  <p:sldSz cx="9144000" cy="6858000" type="screen4x3"/>
  <p:notesSz cx="6858000" cy="9144000"/>
  <p:defaultTextStyle>
    <a:defPPr>
      <a:defRPr lang="nb-NO"/>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p:cViewPr varScale="1">
        <p:scale>
          <a:sx n="121" d="100"/>
          <a:sy n="121" d="100"/>
        </p:scale>
        <p:origin x="1904" y="17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29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E2499785-0449-B348-9B51-362AA8A6DFA1}"/>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nb-NO" altLang="el-GR"/>
              <a:t>Learning as mediated action</a:t>
            </a:r>
          </a:p>
        </p:txBody>
      </p:sp>
      <p:sp>
        <p:nvSpPr>
          <p:cNvPr id="37891" name="Rectangle 3">
            <a:extLst>
              <a:ext uri="{FF2B5EF4-FFF2-40B4-BE49-F238E27FC236}">
                <a16:creationId xmlns:a16="http://schemas.microsoft.com/office/drawing/2014/main" id="{BB698A4F-1F87-87F3-F0E8-53452C74E43E}"/>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b-NO" altLang="el-GR"/>
          </a:p>
        </p:txBody>
      </p:sp>
      <p:sp>
        <p:nvSpPr>
          <p:cNvPr id="37892" name="Rectangle 4">
            <a:extLst>
              <a:ext uri="{FF2B5EF4-FFF2-40B4-BE49-F238E27FC236}">
                <a16:creationId xmlns:a16="http://schemas.microsoft.com/office/drawing/2014/main" id="{D24C5344-3297-4250-3E23-6E4115A18978}"/>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b-NO" altLang="el-GR"/>
          </a:p>
        </p:txBody>
      </p:sp>
      <p:sp>
        <p:nvSpPr>
          <p:cNvPr id="37893" name="Rectangle 5">
            <a:extLst>
              <a:ext uri="{FF2B5EF4-FFF2-40B4-BE49-F238E27FC236}">
                <a16:creationId xmlns:a16="http://schemas.microsoft.com/office/drawing/2014/main" id="{57A3D41F-A376-27B7-2AC3-E1593D917C6C}"/>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151A6089-EB1E-DD41-9791-14BE5F365847}" type="slidenum">
              <a:rPr lang="nb-NO" altLang="el-GR"/>
              <a:pPr/>
              <a:t>‹#›</a:t>
            </a:fld>
            <a:endParaRPr lang="nb-NO" alt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6B1CA072-0CC2-B559-612D-8E38E327911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nb-NO" altLang="el-GR"/>
              <a:t>Learning as mediated action</a:t>
            </a:r>
          </a:p>
        </p:txBody>
      </p:sp>
      <p:sp>
        <p:nvSpPr>
          <p:cNvPr id="35843" name="Rectangle 3">
            <a:extLst>
              <a:ext uri="{FF2B5EF4-FFF2-40B4-BE49-F238E27FC236}">
                <a16:creationId xmlns:a16="http://schemas.microsoft.com/office/drawing/2014/main" id="{093A8D2D-668F-BDBA-B046-F6B430D04ED3}"/>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nb-NO" altLang="el-GR"/>
          </a:p>
        </p:txBody>
      </p:sp>
      <p:sp>
        <p:nvSpPr>
          <p:cNvPr id="35844" name="Rectangle 4">
            <a:extLst>
              <a:ext uri="{FF2B5EF4-FFF2-40B4-BE49-F238E27FC236}">
                <a16:creationId xmlns:a16="http://schemas.microsoft.com/office/drawing/2014/main" id="{DC17309D-52B2-7ECD-66C4-561EAD6F9B8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5845" name="Rectangle 5">
            <a:extLst>
              <a:ext uri="{FF2B5EF4-FFF2-40B4-BE49-F238E27FC236}">
                <a16:creationId xmlns:a16="http://schemas.microsoft.com/office/drawing/2014/main" id="{8A64C13C-9107-6BB9-2F2A-C117B2463DF2}"/>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el-GR"/>
              <a:t>Click to edit Master text styles</a:t>
            </a:r>
          </a:p>
          <a:p>
            <a:pPr lvl="1"/>
            <a:r>
              <a:rPr lang="nb-NO" altLang="el-GR"/>
              <a:t>Second level</a:t>
            </a:r>
          </a:p>
          <a:p>
            <a:pPr lvl="2"/>
            <a:r>
              <a:rPr lang="nb-NO" altLang="el-GR"/>
              <a:t>Third level</a:t>
            </a:r>
          </a:p>
          <a:p>
            <a:pPr lvl="3"/>
            <a:r>
              <a:rPr lang="nb-NO" altLang="el-GR"/>
              <a:t>Fourth level</a:t>
            </a:r>
          </a:p>
          <a:p>
            <a:pPr lvl="4"/>
            <a:r>
              <a:rPr lang="nb-NO" altLang="el-GR"/>
              <a:t>Fifth level</a:t>
            </a:r>
          </a:p>
        </p:txBody>
      </p:sp>
      <p:sp>
        <p:nvSpPr>
          <p:cNvPr id="35846" name="Rectangle 6">
            <a:extLst>
              <a:ext uri="{FF2B5EF4-FFF2-40B4-BE49-F238E27FC236}">
                <a16:creationId xmlns:a16="http://schemas.microsoft.com/office/drawing/2014/main" id="{6AB150CF-BE84-175E-4737-2937DBBCC803}"/>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nb-NO" altLang="el-GR"/>
          </a:p>
        </p:txBody>
      </p:sp>
      <p:sp>
        <p:nvSpPr>
          <p:cNvPr id="35847" name="Rectangle 7">
            <a:extLst>
              <a:ext uri="{FF2B5EF4-FFF2-40B4-BE49-F238E27FC236}">
                <a16:creationId xmlns:a16="http://schemas.microsoft.com/office/drawing/2014/main" id="{176ECDF9-C26E-4CE4-2D4A-19088EAD2BE1}"/>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001C20E-1275-F749-8B26-C0F033E96CBC}" type="slidenum">
              <a:rPr lang="nb-NO" altLang="el-GR"/>
              <a:pPr/>
              <a:t>‹#›</a:t>
            </a:fld>
            <a:endParaRPr lang="nb-NO" altLang="el-GR"/>
          </a:p>
        </p:txBody>
      </p:sp>
    </p:spTree>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7B1FAA1-448C-5E56-5244-1585BFE008D4}"/>
              </a:ext>
            </a:extLst>
          </p:cNvPr>
          <p:cNvSpPr>
            <a:spLocks noGrp="1" noChangeArrowheads="1"/>
          </p:cNvSpPr>
          <p:nvPr>
            <p:ph type="hdr" sz="quarter"/>
          </p:nvPr>
        </p:nvSpPr>
        <p:spPr>
          <a:ln/>
        </p:spPr>
        <p:txBody>
          <a:bodyPr/>
          <a:lstStyle/>
          <a:p>
            <a:r>
              <a:rPr lang="nb-NO" altLang="el-GR"/>
              <a:t>Learning as mediated action</a:t>
            </a:r>
          </a:p>
        </p:txBody>
      </p:sp>
      <p:sp>
        <p:nvSpPr>
          <p:cNvPr id="5" name="Rectangle 7">
            <a:extLst>
              <a:ext uri="{FF2B5EF4-FFF2-40B4-BE49-F238E27FC236}">
                <a16:creationId xmlns:a16="http://schemas.microsoft.com/office/drawing/2014/main" id="{D5A26FB4-9815-81FE-724B-8A37B05CB6C1}"/>
              </a:ext>
            </a:extLst>
          </p:cNvPr>
          <p:cNvSpPr>
            <a:spLocks noGrp="1" noChangeArrowheads="1"/>
          </p:cNvSpPr>
          <p:nvPr>
            <p:ph type="sldNum" sz="quarter" idx="5"/>
          </p:nvPr>
        </p:nvSpPr>
        <p:spPr>
          <a:ln/>
        </p:spPr>
        <p:txBody>
          <a:bodyPr/>
          <a:lstStyle/>
          <a:p>
            <a:fld id="{D9A2A854-850A-3145-8D71-2F7349CE65E2}" type="slidenum">
              <a:rPr lang="nb-NO" altLang="el-GR"/>
              <a:pPr/>
              <a:t>6</a:t>
            </a:fld>
            <a:endParaRPr lang="nb-NO" altLang="el-GR"/>
          </a:p>
        </p:txBody>
      </p:sp>
      <p:sp>
        <p:nvSpPr>
          <p:cNvPr id="38914" name="Rectangle 2">
            <a:extLst>
              <a:ext uri="{FF2B5EF4-FFF2-40B4-BE49-F238E27FC236}">
                <a16:creationId xmlns:a16="http://schemas.microsoft.com/office/drawing/2014/main" id="{513543E7-0C0F-B78A-2756-EA2E29F0DEE6}"/>
              </a:ext>
            </a:extLst>
          </p:cNvPr>
          <p:cNvSpPr>
            <a:spLocks noGrp="1" noRot="1" noChangeAspect="1" noChangeArrowheads="1" noTextEdit="1"/>
          </p:cNvSpPr>
          <p:nvPr>
            <p:ph type="sldImg"/>
          </p:nvPr>
        </p:nvSpPr>
        <p:spPr>
          <a:ln/>
        </p:spPr>
      </p:sp>
      <p:sp>
        <p:nvSpPr>
          <p:cNvPr id="38915" name="Rectangle 3">
            <a:extLst>
              <a:ext uri="{FF2B5EF4-FFF2-40B4-BE49-F238E27FC236}">
                <a16:creationId xmlns:a16="http://schemas.microsoft.com/office/drawing/2014/main" id="{6EA9AE26-5FAE-6514-7163-36C694D02A01}"/>
              </a:ext>
            </a:extLst>
          </p:cNvPr>
          <p:cNvSpPr>
            <a:spLocks noGrp="1" noChangeArrowheads="1"/>
          </p:cNvSpPr>
          <p:nvPr>
            <p:ph type="body" idx="1"/>
          </p:nvPr>
        </p:nvSpPr>
        <p:spPr/>
        <p:txBody>
          <a:bodyPr/>
          <a:lstStyle/>
          <a:p>
            <a:endParaRPr lang="en-GB" alt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758BD238-3C63-5041-7569-DAD23B714128}"/>
              </a:ext>
            </a:extLst>
          </p:cNvPr>
          <p:cNvSpPr>
            <a:spLocks noGrp="1" noChangeArrowheads="1"/>
          </p:cNvSpPr>
          <p:nvPr>
            <p:ph type="hdr" sz="quarter"/>
          </p:nvPr>
        </p:nvSpPr>
        <p:spPr>
          <a:ln/>
        </p:spPr>
        <p:txBody>
          <a:bodyPr/>
          <a:lstStyle/>
          <a:p>
            <a:r>
              <a:rPr lang="nb-NO" altLang="el-GR"/>
              <a:t>Learning as mediated action</a:t>
            </a:r>
          </a:p>
        </p:txBody>
      </p:sp>
      <p:sp>
        <p:nvSpPr>
          <p:cNvPr id="5" name="Rectangle 7">
            <a:extLst>
              <a:ext uri="{FF2B5EF4-FFF2-40B4-BE49-F238E27FC236}">
                <a16:creationId xmlns:a16="http://schemas.microsoft.com/office/drawing/2014/main" id="{FB0AEFD7-1F8A-21D2-AD8A-870A88B83656}"/>
              </a:ext>
            </a:extLst>
          </p:cNvPr>
          <p:cNvSpPr>
            <a:spLocks noGrp="1" noChangeArrowheads="1"/>
          </p:cNvSpPr>
          <p:nvPr>
            <p:ph type="sldNum" sz="quarter" idx="5"/>
          </p:nvPr>
        </p:nvSpPr>
        <p:spPr>
          <a:ln/>
        </p:spPr>
        <p:txBody>
          <a:bodyPr/>
          <a:lstStyle/>
          <a:p>
            <a:fld id="{E0BBA829-E2E9-B845-9480-E56F5153C5F7}" type="slidenum">
              <a:rPr lang="nb-NO" altLang="el-GR"/>
              <a:pPr/>
              <a:t>39</a:t>
            </a:fld>
            <a:endParaRPr lang="nb-NO" altLang="el-GR"/>
          </a:p>
        </p:txBody>
      </p:sp>
      <p:sp>
        <p:nvSpPr>
          <p:cNvPr id="69634" name="Rectangle 2">
            <a:extLst>
              <a:ext uri="{FF2B5EF4-FFF2-40B4-BE49-F238E27FC236}">
                <a16:creationId xmlns:a16="http://schemas.microsoft.com/office/drawing/2014/main" id="{4D5B3A38-BC6B-2446-F58B-670F7214211B}"/>
              </a:ext>
            </a:extLst>
          </p:cNvPr>
          <p:cNvSpPr>
            <a:spLocks noGrp="1" noRot="1" noChangeAspect="1" noChangeArrowheads="1" noTextEdit="1"/>
          </p:cNvSpPr>
          <p:nvPr>
            <p:ph type="sldImg"/>
          </p:nvPr>
        </p:nvSpPr>
        <p:spPr>
          <a:ln/>
        </p:spPr>
      </p:sp>
      <p:sp>
        <p:nvSpPr>
          <p:cNvPr id="69635" name="Rectangle 3">
            <a:extLst>
              <a:ext uri="{FF2B5EF4-FFF2-40B4-BE49-F238E27FC236}">
                <a16:creationId xmlns:a16="http://schemas.microsoft.com/office/drawing/2014/main" id="{4E427EAE-B6FB-084D-92DE-9B7A8E39049E}"/>
              </a:ext>
            </a:extLst>
          </p:cNvPr>
          <p:cNvSpPr>
            <a:spLocks noGrp="1" noChangeArrowheads="1"/>
          </p:cNvSpPr>
          <p:nvPr>
            <p:ph type="body" idx="1"/>
          </p:nvPr>
        </p:nvSpPr>
        <p:spPr>
          <a:xfrm>
            <a:off x="914400" y="4343400"/>
            <a:ext cx="5029200" cy="4114800"/>
          </a:xfrm>
        </p:spPr>
        <p:txBody>
          <a:bodyPr/>
          <a:lstStyle/>
          <a:p>
            <a:endParaRPr lang="en-GB" alt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455AFA-EA24-D798-D081-EFA966340B5B}"/>
              </a:ext>
            </a:extLst>
          </p:cNvPr>
          <p:cNvSpPr>
            <a:spLocks noGrp="1"/>
          </p:cNvSpPr>
          <p:nvPr>
            <p:ph type="ctrTitle"/>
          </p:nvPr>
        </p:nvSpPr>
        <p:spPr>
          <a:xfrm>
            <a:off x="1143000" y="1122363"/>
            <a:ext cx="6858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17C17D9-7634-B34B-D405-9813E1E45EB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3E7D00D-22BA-FA6E-9C2F-17E3AE48A355}"/>
              </a:ext>
            </a:extLst>
          </p:cNvPr>
          <p:cNvSpPr>
            <a:spLocks noGrp="1"/>
          </p:cNvSpPr>
          <p:nvPr>
            <p:ph type="dt" sz="half" idx="10"/>
          </p:nvPr>
        </p:nvSpPr>
        <p:spPr/>
        <p:txBody>
          <a:bodyPr/>
          <a:lstStyle>
            <a:lvl1pPr>
              <a:defRPr/>
            </a:lvl1pPr>
          </a:lstStyle>
          <a:p>
            <a:endParaRPr lang="nb-NO" altLang="el-GR"/>
          </a:p>
        </p:txBody>
      </p:sp>
      <p:sp>
        <p:nvSpPr>
          <p:cNvPr id="5" name="Θέση υποσέλιδου 4">
            <a:extLst>
              <a:ext uri="{FF2B5EF4-FFF2-40B4-BE49-F238E27FC236}">
                <a16:creationId xmlns:a16="http://schemas.microsoft.com/office/drawing/2014/main" id="{A815070A-350D-3431-4B8F-7C359C77859B}"/>
              </a:ext>
            </a:extLst>
          </p:cNvPr>
          <p:cNvSpPr>
            <a:spLocks noGrp="1"/>
          </p:cNvSpPr>
          <p:nvPr>
            <p:ph type="ftr" sz="quarter" idx="11"/>
          </p:nvPr>
        </p:nvSpPr>
        <p:spPr/>
        <p:txBody>
          <a:bodyPr/>
          <a:lstStyle>
            <a:lvl1pPr>
              <a:defRPr/>
            </a:lvl1pPr>
          </a:lstStyle>
          <a:p>
            <a:endParaRPr lang="nb-NO" altLang="el-GR"/>
          </a:p>
        </p:txBody>
      </p:sp>
      <p:sp>
        <p:nvSpPr>
          <p:cNvPr id="6" name="Θέση αριθμού διαφάνειας 5">
            <a:extLst>
              <a:ext uri="{FF2B5EF4-FFF2-40B4-BE49-F238E27FC236}">
                <a16:creationId xmlns:a16="http://schemas.microsoft.com/office/drawing/2014/main" id="{8B0CADE6-32EC-E3D6-6DAA-1E5D412892BD}"/>
              </a:ext>
            </a:extLst>
          </p:cNvPr>
          <p:cNvSpPr>
            <a:spLocks noGrp="1"/>
          </p:cNvSpPr>
          <p:nvPr>
            <p:ph type="sldNum" sz="quarter" idx="12"/>
          </p:nvPr>
        </p:nvSpPr>
        <p:spPr/>
        <p:txBody>
          <a:bodyPr/>
          <a:lstStyle>
            <a:lvl1pPr>
              <a:defRPr/>
            </a:lvl1pPr>
          </a:lstStyle>
          <a:p>
            <a:fld id="{29512618-16F0-4647-A4CF-1048A19E90E0}" type="slidenum">
              <a:rPr lang="nb-NO" altLang="el-GR"/>
              <a:pPr/>
              <a:t>‹#›</a:t>
            </a:fld>
            <a:endParaRPr lang="nb-NO" altLang="el-GR"/>
          </a:p>
        </p:txBody>
      </p:sp>
    </p:spTree>
    <p:extLst>
      <p:ext uri="{BB962C8B-B14F-4D97-AF65-F5344CB8AC3E}">
        <p14:creationId xmlns:p14="http://schemas.microsoft.com/office/powerpoint/2010/main" val="1120148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4F37C8-5D82-5C34-1958-E9FE23DB687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4FB19FB-01A1-2261-F992-880A53CFB6A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CED207C-D5EF-C8F2-DBD8-ADA5B78206A8}"/>
              </a:ext>
            </a:extLst>
          </p:cNvPr>
          <p:cNvSpPr>
            <a:spLocks noGrp="1"/>
          </p:cNvSpPr>
          <p:nvPr>
            <p:ph type="dt" sz="half" idx="10"/>
          </p:nvPr>
        </p:nvSpPr>
        <p:spPr/>
        <p:txBody>
          <a:bodyPr/>
          <a:lstStyle>
            <a:lvl1pPr>
              <a:defRPr/>
            </a:lvl1pPr>
          </a:lstStyle>
          <a:p>
            <a:endParaRPr lang="nb-NO" altLang="el-GR"/>
          </a:p>
        </p:txBody>
      </p:sp>
      <p:sp>
        <p:nvSpPr>
          <p:cNvPr id="5" name="Θέση υποσέλιδου 4">
            <a:extLst>
              <a:ext uri="{FF2B5EF4-FFF2-40B4-BE49-F238E27FC236}">
                <a16:creationId xmlns:a16="http://schemas.microsoft.com/office/drawing/2014/main" id="{0FF712E3-09FA-139A-5C45-D8999E152254}"/>
              </a:ext>
            </a:extLst>
          </p:cNvPr>
          <p:cNvSpPr>
            <a:spLocks noGrp="1"/>
          </p:cNvSpPr>
          <p:nvPr>
            <p:ph type="ftr" sz="quarter" idx="11"/>
          </p:nvPr>
        </p:nvSpPr>
        <p:spPr/>
        <p:txBody>
          <a:bodyPr/>
          <a:lstStyle>
            <a:lvl1pPr>
              <a:defRPr/>
            </a:lvl1pPr>
          </a:lstStyle>
          <a:p>
            <a:endParaRPr lang="nb-NO" altLang="el-GR"/>
          </a:p>
        </p:txBody>
      </p:sp>
      <p:sp>
        <p:nvSpPr>
          <p:cNvPr id="6" name="Θέση αριθμού διαφάνειας 5">
            <a:extLst>
              <a:ext uri="{FF2B5EF4-FFF2-40B4-BE49-F238E27FC236}">
                <a16:creationId xmlns:a16="http://schemas.microsoft.com/office/drawing/2014/main" id="{3DEA1EBD-C5D4-AD61-A7B4-DCD097D7F663}"/>
              </a:ext>
            </a:extLst>
          </p:cNvPr>
          <p:cNvSpPr>
            <a:spLocks noGrp="1"/>
          </p:cNvSpPr>
          <p:nvPr>
            <p:ph type="sldNum" sz="quarter" idx="12"/>
          </p:nvPr>
        </p:nvSpPr>
        <p:spPr/>
        <p:txBody>
          <a:bodyPr/>
          <a:lstStyle>
            <a:lvl1pPr>
              <a:defRPr/>
            </a:lvl1pPr>
          </a:lstStyle>
          <a:p>
            <a:fld id="{A63B3547-0A48-D54C-8CFF-AF583819295D}" type="slidenum">
              <a:rPr lang="nb-NO" altLang="el-GR"/>
              <a:pPr/>
              <a:t>‹#›</a:t>
            </a:fld>
            <a:endParaRPr lang="nb-NO" altLang="el-GR"/>
          </a:p>
        </p:txBody>
      </p:sp>
    </p:spTree>
    <p:extLst>
      <p:ext uri="{BB962C8B-B14F-4D97-AF65-F5344CB8AC3E}">
        <p14:creationId xmlns:p14="http://schemas.microsoft.com/office/powerpoint/2010/main" val="3971130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4B300185-11C9-4A90-3666-35D32A25D568}"/>
              </a:ext>
            </a:extLst>
          </p:cNvPr>
          <p:cNvSpPr>
            <a:spLocks noGrp="1"/>
          </p:cNvSpPr>
          <p:nvPr>
            <p:ph type="title" orient="vert"/>
          </p:nvPr>
        </p:nvSpPr>
        <p:spPr>
          <a:xfrm>
            <a:off x="6629400" y="274638"/>
            <a:ext cx="2057400" cy="5851525"/>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0BE0A13-F61E-CC00-8E57-95084ED0CBD3}"/>
              </a:ext>
            </a:extLst>
          </p:cNvPr>
          <p:cNvSpPr>
            <a:spLocks noGrp="1"/>
          </p:cNvSpPr>
          <p:nvPr>
            <p:ph type="body" orient="vert" idx="1"/>
          </p:nvPr>
        </p:nvSpPr>
        <p:spPr>
          <a:xfrm>
            <a:off x="457200" y="274638"/>
            <a:ext cx="6019800" cy="585152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B7C94F3-33AC-7461-412F-D1B24BEDB1DA}"/>
              </a:ext>
            </a:extLst>
          </p:cNvPr>
          <p:cNvSpPr>
            <a:spLocks noGrp="1"/>
          </p:cNvSpPr>
          <p:nvPr>
            <p:ph type="dt" sz="half" idx="10"/>
          </p:nvPr>
        </p:nvSpPr>
        <p:spPr/>
        <p:txBody>
          <a:bodyPr/>
          <a:lstStyle>
            <a:lvl1pPr>
              <a:defRPr/>
            </a:lvl1pPr>
          </a:lstStyle>
          <a:p>
            <a:endParaRPr lang="nb-NO" altLang="el-GR"/>
          </a:p>
        </p:txBody>
      </p:sp>
      <p:sp>
        <p:nvSpPr>
          <p:cNvPr id="5" name="Θέση υποσέλιδου 4">
            <a:extLst>
              <a:ext uri="{FF2B5EF4-FFF2-40B4-BE49-F238E27FC236}">
                <a16:creationId xmlns:a16="http://schemas.microsoft.com/office/drawing/2014/main" id="{2FF68BD8-14C1-7600-D50E-29731991F6F1}"/>
              </a:ext>
            </a:extLst>
          </p:cNvPr>
          <p:cNvSpPr>
            <a:spLocks noGrp="1"/>
          </p:cNvSpPr>
          <p:nvPr>
            <p:ph type="ftr" sz="quarter" idx="11"/>
          </p:nvPr>
        </p:nvSpPr>
        <p:spPr/>
        <p:txBody>
          <a:bodyPr/>
          <a:lstStyle>
            <a:lvl1pPr>
              <a:defRPr/>
            </a:lvl1pPr>
          </a:lstStyle>
          <a:p>
            <a:endParaRPr lang="nb-NO" altLang="el-GR"/>
          </a:p>
        </p:txBody>
      </p:sp>
      <p:sp>
        <p:nvSpPr>
          <p:cNvPr id="6" name="Θέση αριθμού διαφάνειας 5">
            <a:extLst>
              <a:ext uri="{FF2B5EF4-FFF2-40B4-BE49-F238E27FC236}">
                <a16:creationId xmlns:a16="http://schemas.microsoft.com/office/drawing/2014/main" id="{C822CEF5-748E-F068-FA78-5AE6BBDE187B}"/>
              </a:ext>
            </a:extLst>
          </p:cNvPr>
          <p:cNvSpPr>
            <a:spLocks noGrp="1"/>
          </p:cNvSpPr>
          <p:nvPr>
            <p:ph type="sldNum" sz="quarter" idx="12"/>
          </p:nvPr>
        </p:nvSpPr>
        <p:spPr/>
        <p:txBody>
          <a:bodyPr/>
          <a:lstStyle>
            <a:lvl1pPr>
              <a:defRPr/>
            </a:lvl1pPr>
          </a:lstStyle>
          <a:p>
            <a:fld id="{1819423E-1C77-9647-96C9-1286695769D5}" type="slidenum">
              <a:rPr lang="nb-NO" altLang="el-GR"/>
              <a:pPr/>
              <a:t>‹#›</a:t>
            </a:fld>
            <a:endParaRPr lang="nb-NO" altLang="el-GR"/>
          </a:p>
        </p:txBody>
      </p:sp>
    </p:spTree>
    <p:extLst>
      <p:ext uri="{BB962C8B-B14F-4D97-AF65-F5344CB8AC3E}">
        <p14:creationId xmlns:p14="http://schemas.microsoft.com/office/powerpoint/2010/main" val="28934065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Τίτλος, Κείμενο και Αντι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9D774D-AB68-29B4-E0FC-C11DC1C3248A}"/>
              </a:ext>
            </a:extLst>
          </p:cNvPr>
          <p:cNvSpPr>
            <a:spLocks noGrp="1"/>
          </p:cNvSpPr>
          <p:nvPr>
            <p:ph type="title"/>
          </p:nvPr>
        </p:nvSpPr>
        <p:spPr>
          <a:xfrm>
            <a:off x="457200" y="274638"/>
            <a:ext cx="8229600" cy="1143000"/>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E5664C4-57E8-A586-5E09-996836F5B31C}"/>
              </a:ext>
            </a:extLst>
          </p:cNvPr>
          <p:cNvSpPr>
            <a:spLocks noGrp="1"/>
          </p:cNvSpPr>
          <p:nvPr>
            <p:ph type="body" sz="half" idx="1"/>
          </p:nvPr>
        </p:nvSpPr>
        <p:spPr>
          <a:xfrm>
            <a:off x="457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ED30619-09AF-A488-7C8C-242E3AF9E3D7}"/>
              </a:ext>
            </a:extLst>
          </p:cNvPr>
          <p:cNvSpPr>
            <a:spLocks noGrp="1"/>
          </p:cNvSpPr>
          <p:nvPr>
            <p:ph sz="half" idx="2"/>
          </p:nvPr>
        </p:nvSpPr>
        <p:spPr>
          <a:xfrm>
            <a:off x="4648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E276389B-D6E9-222E-21F8-6F5BAD94400D}"/>
              </a:ext>
            </a:extLst>
          </p:cNvPr>
          <p:cNvSpPr>
            <a:spLocks noGrp="1"/>
          </p:cNvSpPr>
          <p:nvPr>
            <p:ph type="dt" sz="half" idx="10"/>
          </p:nvPr>
        </p:nvSpPr>
        <p:spPr>
          <a:xfrm>
            <a:off x="457200" y="6245225"/>
            <a:ext cx="2133600" cy="476250"/>
          </a:xfrm>
        </p:spPr>
        <p:txBody>
          <a:bodyPr/>
          <a:lstStyle>
            <a:lvl1pPr>
              <a:defRPr/>
            </a:lvl1pPr>
          </a:lstStyle>
          <a:p>
            <a:endParaRPr lang="nb-NO" altLang="el-GR"/>
          </a:p>
        </p:txBody>
      </p:sp>
      <p:sp>
        <p:nvSpPr>
          <p:cNvPr id="6" name="Θέση υποσέλιδου 5">
            <a:extLst>
              <a:ext uri="{FF2B5EF4-FFF2-40B4-BE49-F238E27FC236}">
                <a16:creationId xmlns:a16="http://schemas.microsoft.com/office/drawing/2014/main" id="{200E5A75-9C48-6B31-C6C5-661CBB40238E}"/>
              </a:ext>
            </a:extLst>
          </p:cNvPr>
          <p:cNvSpPr>
            <a:spLocks noGrp="1"/>
          </p:cNvSpPr>
          <p:nvPr>
            <p:ph type="ftr" sz="quarter" idx="11"/>
          </p:nvPr>
        </p:nvSpPr>
        <p:spPr>
          <a:xfrm>
            <a:off x="3124200" y="6245225"/>
            <a:ext cx="2895600" cy="476250"/>
          </a:xfrm>
        </p:spPr>
        <p:txBody>
          <a:bodyPr/>
          <a:lstStyle>
            <a:lvl1pPr>
              <a:defRPr/>
            </a:lvl1pPr>
          </a:lstStyle>
          <a:p>
            <a:endParaRPr lang="nb-NO" altLang="el-GR"/>
          </a:p>
        </p:txBody>
      </p:sp>
      <p:sp>
        <p:nvSpPr>
          <p:cNvPr id="7" name="Θέση αριθμού διαφάνειας 6">
            <a:extLst>
              <a:ext uri="{FF2B5EF4-FFF2-40B4-BE49-F238E27FC236}">
                <a16:creationId xmlns:a16="http://schemas.microsoft.com/office/drawing/2014/main" id="{63FE96CC-F742-8F77-1DFB-2BD7153AC44B}"/>
              </a:ext>
            </a:extLst>
          </p:cNvPr>
          <p:cNvSpPr>
            <a:spLocks noGrp="1"/>
          </p:cNvSpPr>
          <p:nvPr>
            <p:ph type="sldNum" sz="quarter" idx="12"/>
          </p:nvPr>
        </p:nvSpPr>
        <p:spPr>
          <a:xfrm>
            <a:off x="6553200" y="6245225"/>
            <a:ext cx="2133600" cy="476250"/>
          </a:xfrm>
        </p:spPr>
        <p:txBody>
          <a:bodyPr/>
          <a:lstStyle>
            <a:lvl1pPr>
              <a:defRPr/>
            </a:lvl1pPr>
          </a:lstStyle>
          <a:p>
            <a:fld id="{E5F4A335-2D69-C243-89E5-D29C04B3F904}" type="slidenum">
              <a:rPr lang="nb-NO" altLang="el-GR"/>
              <a:pPr/>
              <a:t>‹#›</a:t>
            </a:fld>
            <a:endParaRPr lang="nb-NO" altLang="el-GR"/>
          </a:p>
        </p:txBody>
      </p:sp>
    </p:spTree>
    <p:extLst>
      <p:ext uri="{BB962C8B-B14F-4D97-AF65-F5344CB8AC3E}">
        <p14:creationId xmlns:p14="http://schemas.microsoft.com/office/powerpoint/2010/main" val="2115130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Τίτλος, Κείμενο και 2 Αντικεί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55D9C5-D9B4-B1FF-8C0F-BB2A06B214DF}"/>
              </a:ext>
            </a:extLst>
          </p:cNvPr>
          <p:cNvSpPr>
            <a:spLocks noGrp="1"/>
          </p:cNvSpPr>
          <p:nvPr>
            <p:ph type="title"/>
          </p:nvPr>
        </p:nvSpPr>
        <p:spPr>
          <a:xfrm>
            <a:off x="457200" y="274638"/>
            <a:ext cx="8229600" cy="1143000"/>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810D39D-6456-4628-864D-1D88ED266FF7}"/>
              </a:ext>
            </a:extLst>
          </p:cNvPr>
          <p:cNvSpPr>
            <a:spLocks noGrp="1"/>
          </p:cNvSpPr>
          <p:nvPr>
            <p:ph type="body" sz="half" idx="1"/>
          </p:nvPr>
        </p:nvSpPr>
        <p:spPr>
          <a:xfrm>
            <a:off x="457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2AEDFED-D750-233A-83A0-88D6C8C01B36}"/>
              </a:ext>
            </a:extLst>
          </p:cNvPr>
          <p:cNvSpPr>
            <a:spLocks noGrp="1"/>
          </p:cNvSpPr>
          <p:nvPr>
            <p:ph sz="quarter" idx="2"/>
          </p:nvPr>
        </p:nvSpPr>
        <p:spPr>
          <a:xfrm>
            <a:off x="4648200" y="1600200"/>
            <a:ext cx="4038600" cy="21859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περιεχομένου 4">
            <a:extLst>
              <a:ext uri="{FF2B5EF4-FFF2-40B4-BE49-F238E27FC236}">
                <a16:creationId xmlns:a16="http://schemas.microsoft.com/office/drawing/2014/main" id="{1169FD09-7C47-EF05-1A02-0359A885FC9F}"/>
              </a:ext>
            </a:extLst>
          </p:cNvPr>
          <p:cNvSpPr>
            <a:spLocks noGrp="1"/>
          </p:cNvSpPr>
          <p:nvPr>
            <p:ph sz="quarter" idx="3"/>
          </p:nvPr>
        </p:nvSpPr>
        <p:spPr>
          <a:xfrm>
            <a:off x="4648200" y="3938588"/>
            <a:ext cx="4038600" cy="218757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ημερομηνίας 5">
            <a:extLst>
              <a:ext uri="{FF2B5EF4-FFF2-40B4-BE49-F238E27FC236}">
                <a16:creationId xmlns:a16="http://schemas.microsoft.com/office/drawing/2014/main" id="{E7F49363-A790-EFAD-C96E-7142945C3FE6}"/>
              </a:ext>
            </a:extLst>
          </p:cNvPr>
          <p:cNvSpPr>
            <a:spLocks noGrp="1"/>
          </p:cNvSpPr>
          <p:nvPr>
            <p:ph type="dt" sz="half" idx="10"/>
          </p:nvPr>
        </p:nvSpPr>
        <p:spPr>
          <a:xfrm>
            <a:off x="457200" y="6245225"/>
            <a:ext cx="2133600" cy="476250"/>
          </a:xfrm>
        </p:spPr>
        <p:txBody>
          <a:bodyPr/>
          <a:lstStyle>
            <a:lvl1pPr>
              <a:defRPr/>
            </a:lvl1pPr>
          </a:lstStyle>
          <a:p>
            <a:endParaRPr lang="nb-NO" altLang="el-GR"/>
          </a:p>
        </p:txBody>
      </p:sp>
      <p:sp>
        <p:nvSpPr>
          <p:cNvPr id="7" name="Θέση υποσέλιδου 6">
            <a:extLst>
              <a:ext uri="{FF2B5EF4-FFF2-40B4-BE49-F238E27FC236}">
                <a16:creationId xmlns:a16="http://schemas.microsoft.com/office/drawing/2014/main" id="{E1F3A00D-3CD0-09FB-78F0-DF177BECC99C}"/>
              </a:ext>
            </a:extLst>
          </p:cNvPr>
          <p:cNvSpPr>
            <a:spLocks noGrp="1"/>
          </p:cNvSpPr>
          <p:nvPr>
            <p:ph type="ftr" sz="quarter" idx="11"/>
          </p:nvPr>
        </p:nvSpPr>
        <p:spPr>
          <a:xfrm>
            <a:off x="3124200" y="6245225"/>
            <a:ext cx="2895600" cy="476250"/>
          </a:xfrm>
        </p:spPr>
        <p:txBody>
          <a:bodyPr/>
          <a:lstStyle>
            <a:lvl1pPr>
              <a:defRPr/>
            </a:lvl1pPr>
          </a:lstStyle>
          <a:p>
            <a:endParaRPr lang="nb-NO" altLang="el-GR"/>
          </a:p>
        </p:txBody>
      </p:sp>
      <p:sp>
        <p:nvSpPr>
          <p:cNvPr id="8" name="Θέση αριθμού διαφάνειας 7">
            <a:extLst>
              <a:ext uri="{FF2B5EF4-FFF2-40B4-BE49-F238E27FC236}">
                <a16:creationId xmlns:a16="http://schemas.microsoft.com/office/drawing/2014/main" id="{962B95AC-3D31-16B2-28DB-9BF5FE000E7A}"/>
              </a:ext>
            </a:extLst>
          </p:cNvPr>
          <p:cNvSpPr>
            <a:spLocks noGrp="1"/>
          </p:cNvSpPr>
          <p:nvPr>
            <p:ph type="sldNum" sz="quarter" idx="12"/>
          </p:nvPr>
        </p:nvSpPr>
        <p:spPr>
          <a:xfrm>
            <a:off x="6553200" y="6245225"/>
            <a:ext cx="2133600" cy="476250"/>
          </a:xfrm>
        </p:spPr>
        <p:txBody>
          <a:bodyPr/>
          <a:lstStyle>
            <a:lvl1pPr>
              <a:defRPr/>
            </a:lvl1pPr>
          </a:lstStyle>
          <a:p>
            <a:fld id="{428D99CA-408B-DC45-A525-7C371EC7E541}" type="slidenum">
              <a:rPr lang="nb-NO" altLang="el-GR"/>
              <a:pPr/>
              <a:t>‹#›</a:t>
            </a:fld>
            <a:endParaRPr lang="nb-NO" altLang="el-GR"/>
          </a:p>
        </p:txBody>
      </p:sp>
    </p:spTree>
    <p:extLst>
      <p:ext uri="{BB962C8B-B14F-4D97-AF65-F5344CB8AC3E}">
        <p14:creationId xmlns:p14="http://schemas.microsoft.com/office/powerpoint/2010/main" val="1404084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C862B9-B5DB-73AB-3105-85A951B1326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D199CF3-DD70-6440-5447-039E84C4AA3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E79DF9C-D445-8B32-27EF-3115C2A2BAED}"/>
              </a:ext>
            </a:extLst>
          </p:cNvPr>
          <p:cNvSpPr>
            <a:spLocks noGrp="1"/>
          </p:cNvSpPr>
          <p:nvPr>
            <p:ph type="dt" sz="half" idx="10"/>
          </p:nvPr>
        </p:nvSpPr>
        <p:spPr/>
        <p:txBody>
          <a:bodyPr/>
          <a:lstStyle>
            <a:lvl1pPr>
              <a:defRPr/>
            </a:lvl1pPr>
          </a:lstStyle>
          <a:p>
            <a:endParaRPr lang="nb-NO" altLang="el-GR"/>
          </a:p>
        </p:txBody>
      </p:sp>
      <p:sp>
        <p:nvSpPr>
          <p:cNvPr id="5" name="Θέση υποσέλιδου 4">
            <a:extLst>
              <a:ext uri="{FF2B5EF4-FFF2-40B4-BE49-F238E27FC236}">
                <a16:creationId xmlns:a16="http://schemas.microsoft.com/office/drawing/2014/main" id="{8F31D576-B1AC-DEF6-36F6-854133CB1846}"/>
              </a:ext>
            </a:extLst>
          </p:cNvPr>
          <p:cNvSpPr>
            <a:spLocks noGrp="1"/>
          </p:cNvSpPr>
          <p:nvPr>
            <p:ph type="ftr" sz="quarter" idx="11"/>
          </p:nvPr>
        </p:nvSpPr>
        <p:spPr/>
        <p:txBody>
          <a:bodyPr/>
          <a:lstStyle>
            <a:lvl1pPr>
              <a:defRPr/>
            </a:lvl1pPr>
          </a:lstStyle>
          <a:p>
            <a:endParaRPr lang="nb-NO" altLang="el-GR"/>
          </a:p>
        </p:txBody>
      </p:sp>
      <p:sp>
        <p:nvSpPr>
          <p:cNvPr id="6" name="Θέση αριθμού διαφάνειας 5">
            <a:extLst>
              <a:ext uri="{FF2B5EF4-FFF2-40B4-BE49-F238E27FC236}">
                <a16:creationId xmlns:a16="http://schemas.microsoft.com/office/drawing/2014/main" id="{E248B3EB-2E71-65E0-3038-144B276485F3}"/>
              </a:ext>
            </a:extLst>
          </p:cNvPr>
          <p:cNvSpPr>
            <a:spLocks noGrp="1"/>
          </p:cNvSpPr>
          <p:nvPr>
            <p:ph type="sldNum" sz="quarter" idx="12"/>
          </p:nvPr>
        </p:nvSpPr>
        <p:spPr/>
        <p:txBody>
          <a:bodyPr/>
          <a:lstStyle>
            <a:lvl1pPr>
              <a:defRPr/>
            </a:lvl1pPr>
          </a:lstStyle>
          <a:p>
            <a:fld id="{DC6A4A40-4DA9-D148-BBF7-1CA89ACAF6C3}" type="slidenum">
              <a:rPr lang="nb-NO" altLang="el-GR"/>
              <a:pPr/>
              <a:t>‹#›</a:t>
            </a:fld>
            <a:endParaRPr lang="nb-NO" altLang="el-GR"/>
          </a:p>
        </p:txBody>
      </p:sp>
    </p:spTree>
    <p:extLst>
      <p:ext uri="{BB962C8B-B14F-4D97-AF65-F5344CB8AC3E}">
        <p14:creationId xmlns:p14="http://schemas.microsoft.com/office/powerpoint/2010/main" val="379876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DCA873-DFE4-5953-1DC8-9B42AA87223A}"/>
              </a:ext>
            </a:extLst>
          </p:cNvPr>
          <p:cNvSpPr>
            <a:spLocks noGrp="1"/>
          </p:cNvSpPr>
          <p:nvPr>
            <p:ph type="title"/>
          </p:nvPr>
        </p:nvSpPr>
        <p:spPr>
          <a:xfrm>
            <a:off x="623888" y="1709738"/>
            <a:ext cx="78867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BFBD8F3-5079-09A5-54A8-986D99F69AA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F2A764DF-131A-EBFC-E2C2-4A4B1797D3BF}"/>
              </a:ext>
            </a:extLst>
          </p:cNvPr>
          <p:cNvSpPr>
            <a:spLocks noGrp="1"/>
          </p:cNvSpPr>
          <p:nvPr>
            <p:ph type="dt" sz="half" idx="10"/>
          </p:nvPr>
        </p:nvSpPr>
        <p:spPr/>
        <p:txBody>
          <a:bodyPr/>
          <a:lstStyle>
            <a:lvl1pPr>
              <a:defRPr/>
            </a:lvl1pPr>
          </a:lstStyle>
          <a:p>
            <a:endParaRPr lang="nb-NO" altLang="el-GR"/>
          </a:p>
        </p:txBody>
      </p:sp>
      <p:sp>
        <p:nvSpPr>
          <p:cNvPr id="5" name="Θέση υποσέλιδου 4">
            <a:extLst>
              <a:ext uri="{FF2B5EF4-FFF2-40B4-BE49-F238E27FC236}">
                <a16:creationId xmlns:a16="http://schemas.microsoft.com/office/drawing/2014/main" id="{459771C8-F94B-A944-3E8A-D549A91E5EA6}"/>
              </a:ext>
            </a:extLst>
          </p:cNvPr>
          <p:cNvSpPr>
            <a:spLocks noGrp="1"/>
          </p:cNvSpPr>
          <p:nvPr>
            <p:ph type="ftr" sz="quarter" idx="11"/>
          </p:nvPr>
        </p:nvSpPr>
        <p:spPr/>
        <p:txBody>
          <a:bodyPr/>
          <a:lstStyle>
            <a:lvl1pPr>
              <a:defRPr/>
            </a:lvl1pPr>
          </a:lstStyle>
          <a:p>
            <a:endParaRPr lang="nb-NO" altLang="el-GR"/>
          </a:p>
        </p:txBody>
      </p:sp>
      <p:sp>
        <p:nvSpPr>
          <p:cNvPr id="6" name="Θέση αριθμού διαφάνειας 5">
            <a:extLst>
              <a:ext uri="{FF2B5EF4-FFF2-40B4-BE49-F238E27FC236}">
                <a16:creationId xmlns:a16="http://schemas.microsoft.com/office/drawing/2014/main" id="{9D18A8F5-D653-F0FA-6080-CADFBD469102}"/>
              </a:ext>
            </a:extLst>
          </p:cNvPr>
          <p:cNvSpPr>
            <a:spLocks noGrp="1"/>
          </p:cNvSpPr>
          <p:nvPr>
            <p:ph type="sldNum" sz="quarter" idx="12"/>
          </p:nvPr>
        </p:nvSpPr>
        <p:spPr/>
        <p:txBody>
          <a:bodyPr/>
          <a:lstStyle>
            <a:lvl1pPr>
              <a:defRPr/>
            </a:lvl1pPr>
          </a:lstStyle>
          <a:p>
            <a:fld id="{701DFB67-AAC4-B444-8E59-1FB1B37888DC}" type="slidenum">
              <a:rPr lang="nb-NO" altLang="el-GR"/>
              <a:pPr/>
              <a:t>‹#›</a:t>
            </a:fld>
            <a:endParaRPr lang="nb-NO" altLang="el-GR"/>
          </a:p>
        </p:txBody>
      </p:sp>
    </p:spTree>
    <p:extLst>
      <p:ext uri="{BB962C8B-B14F-4D97-AF65-F5344CB8AC3E}">
        <p14:creationId xmlns:p14="http://schemas.microsoft.com/office/powerpoint/2010/main" val="2439454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CF5435B-E020-F75A-3C0D-8B36200C96E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06FD06B-8B24-8524-321F-BD7604402C8A}"/>
              </a:ext>
            </a:extLst>
          </p:cNvPr>
          <p:cNvSpPr>
            <a:spLocks noGrp="1"/>
          </p:cNvSpPr>
          <p:nvPr>
            <p:ph sz="half" idx="1"/>
          </p:nvPr>
        </p:nvSpPr>
        <p:spPr>
          <a:xfrm>
            <a:off x="457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FD82D0F-7759-33A3-7C06-1F2DE78DF7D1}"/>
              </a:ext>
            </a:extLst>
          </p:cNvPr>
          <p:cNvSpPr>
            <a:spLocks noGrp="1"/>
          </p:cNvSpPr>
          <p:nvPr>
            <p:ph sz="half" idx="2"/>
          </p:nvPr>
        </p:nvSpPr>
        <p:spPr>
          <a:xfrm>
            <a:off x="4648200" y="1600200"/>
            <a:ext cx="4038600" cy="452596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698753D4-F48A-983A-1E26-279B3F78BE9F}"/>
              </a:ext>
            </a:extLst>
          </p:cNvPr>
          <p:cNvSpPr>
            <a:spLocks noGrp="1"/>
          </p:cNvSpPr>
          <p:nvPr>
            <p:ph type="dt" sz="half" idx="10"/>
          </p:nvPr>
        </p:nvSpPr>
        <p:spPr/>
        <p:txBody>
          <a:bodyPr/>
          <a:lstStyle>
            <a:lvl1pPr>
              <a:defRPr/>
            </a:lvl1pPr>
          </a:lstStyle>
          <a:p>
            <a:endParaRPr lang="nb-NO" altLang="el-GR"/>
          </a:p>
        </p:txBody>
      </p:sp>
      <p:sp>
        <p:nvSpPr>
          <p:cNvPr id="6" name="Θέση υποσέλιδου 5">
            <a:extLst>
              <a:ext uri="{FF2B5EF4-FFF2-40B4-BE49-F238E27FC236}">
                <a16:creationId xmlns:a16="http://schemas.microsoft.com/office/drawing/2014/main" id="{594D45CF-4C33-F8AB-1797-F821DCC5066F}"/>
              </a:ext>
            </a:extLst>
          </p:cNvPr>
          <p:cNvSpPr>
            <a:spLocks noGrp="1"/>
          </p:cNvSpPr>
          <p:nvPr>
            <p:ph type="ftr" sz="quarter" idx="11"/>
          </p:nvPr>
        </p:nvSpPr>
        <p:spPr/>
        <p:txBody>
          <a:bodyPr/>
          <a:lstStyle>
            <a:lvl1pPr>
              <a:defRPr/>
            </a:lvl1pPr>
          </a:lstStyle>
          <a:p>
            <a:endParaRPr lang="nb-NO" altLang="el-GR"/>
          </a:p>
        </p:txBody>
      </p:sp>
      <p:sp>
        <p:nvSpPr>
          <p:cNvPr id="7" name="Θέση αριθμού διαφάνειας 6">
            <a:extLst>
              <a:ext uri="{FF2B5EF4-FFF2-40B4-BE49-F238E27FC236}">
                <a16:creationId xmlns:a16="http://schemas.microsoft.com/office/drawing/2014/main" id="{B096E5D4-457D-FE55-D606-5EB87BEC338E}"/>
              </a:ext>
            </a:extLst>
          </p:cNvPr>
          <p:cNvSpPr>
            <a:spLocks noGrp="1"/>
          </p:cNvSpPr>
          <p:nvPr>
            <p:ph type="sldNum" sz="quarter" idx="12"/>
          </p:nvPr>
        </p:nvSpPr>
        <p:spPr/>
        <p:txBody>
          <a:bodyPr/>
          <a:lstStyle>
            <a:lvl1pPr>
              <a:defRPr/>
            </a:lvl1pPr>
          </a:lstStyle>
          <a:p>
            <a:fld id="{1DB5B1C5-8C7C-8843-8C76-B860BCC9B791}" type="slidenum">
              <a:rPr lang="nb-NO" altLang="el-GR"/>
              <a:pPr/>
              <a:t>‹#›</a:t>
            </a:fld>
            <a:endParaRPr lang="nb-NO" altLang="el-GR"/>
          </a:p>
        </p:txBody>
      </p:sp>
    </p:spTree>
    <p:extLst>
      <p:ext uri="{BB962C8B-B14F-4D97-AF65-F5344CB8AC3E}">
        <p14:creationId xmlns:p14="http://schemas.microsoft.com/office/powerpoint/2010/main" val="147091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ED36D90-119F-D020-3EC6-F4A203D767A1}"/>
              </a:ext>
            </a:extLst>
          </p:cNvPr>
          <p:cNvSpPr>
            <a:spLocks noGrp="1"/>
          </p:cNvSpPr>
          <p:nvPr>
            <p:ph type="title"/>
          </p:nvPr>
        </p:nvSpPr>
        <p:spPr>
          <a:xfrm>
            <a:off x="630238" y="365125"/>
            <a:ext cx="78867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104E855-AEE8-9643-DFEF-2B81E123F52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EA3141E-5F0F-0E3D-7AB4-56B8095D5B5C}"/>
              </a:ext>
            </a:extLst>
          </p:cNvPr>
          <p:cNvSpPr>
            <a:spLocks noGrp="1"/>
          </p:cNvSpPr>
          <p:nvPr>
            <p:ph sz="half" idx="2"/>
          </p:nvPr>
        </p:nvSpPr>
        <p:spPr>
          <a:xfrm>
            <a:off x="630238" y="2505075"/>
            <a:ext cx="386873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99B7B254-08CE-B5C3-F430-263D5BCF25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F37A429D-E5BB-BC83-7995-05902ADF3E26}"/>
              </a:ext>
            </a:extLst>
          </p:cNvPr>
          <p:cNvSpPr>
            <a:spLocks noGrp="1"/>
          </p:cNvSpPr>
          <p:nvPr>
            <p:ph sz="quarter" idx="4"/>
          </p:nvPr>
        </p:nvSpPr>
        <p:spPr>
          <a:xfrm>
            <a:off x="4629150" y="2505075"/>
            <a:ext cx="38877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B11B113-AB38-2413-3150-C9F591AC02BE}"/>
              </a:ext>
            </a:extLst>
          </p:cNvPr>
          <p:cNvSpPr>
            <a:spLocks noGrp="1"/>
          </p:cNvSpPr>
          <p:nvPr>
            <p:ph type="dt" sz="half" idx="10"/>
          </p:nvPr>
        </p:nvSpPr>
        <p:spPr/>
        <p:txBody>
          <a:bodyPr/>
          <a:lstStyle>
            <a:lvl1pPr>
              <a:defRPr/>
            </a:lvl1pPr>
          </a:lstStyle>
          <a:p>
            <a:endParaRPr lang="nb-NO" altLang="el-GR"/>
          </a:p>
        </p:txBody>
      </p:sp>
      <p:sp>
        <p:nvSpPr>
          <p:cNvPr id="8" name="Θέση υποσέλιδου 7">
            <a:extLst>
              <a:ext uri="{FF2B5EF4-FFF2-40B4-BE49-F238E27FC236}">
                <a16:creationId xmlns:a16="http://schemas.microsoft.com/office/drawing/2014/main" id="{B4EFB94C-A86F-63EF-F45F-E6FA1C193F6E}"/>
              </a:ext>
            </a:extLst>
          </p:cNvPr>
          <p:cNvSpPr>
            <a:spLocks noGrp="1"/>
          </p:cNvSpPr>
          <p:nvPr>
            <p:ph type="ftr" sz="quarter" idx="11"/>
          </p:nvPr>
        </p:nvSpPr>
        <p:spPr/>
        <p:txBody>
          <a:bodyPr/>
          <a:lstStyle>
            <a:lvl1pPr>
              <a:defRPr/>
            </a:lvl1pPr>
          </a:lstStyle>
          <a:p>
            <a:endParaRPr lang="nb-NO" altLang="el-GR"/>
          </a:p>
        </p:txBody>
      </p:sp>
      <p:sp>
        <p:nvSpPr>
          <p:cNvPr id="9" name="Θέση αριθμού διαφάνειας 8">
            <a:extLst>
              <a:ext uri="{FF2B5EF4-FFF2-40B4-BE49-F238E27FC236}">
                <a16:creationId xmlns:a16="http://schemas.microsoft.com/office/drawing/2014/main" id="{B356E6B4-D575-D64C-0915-71C16E22CA4E}"/>
              </a:ext>
            </a:extLst>
          </p:cNvPr>
          <p:cNvSpPr>
            <a:spLocks noGrp="1"/>
          </p:cNvSpPr>
          <p:nvPr>
            <p:ph type="sldNum" sz="quarter" idx="12"/>
          </p:nvPr>
        </p:nvSpPr>
        <p:spPr/>
        <p:txBody>
          <a:bodyPr/>
          <a:lstStyle>
            <a:lvl1pPr>
              <a:defRPr/>
            </a:lvl1pPr>
          </a:lstStyle>
          <a:p>
            <a:fld id="{BA5333FF-1E94-5F44-8E9B-D3E5ECA66CB3}" type="slidenum">
              <a:rPr lang="nb-NO" altLang="el-GR"/>
              <a:pPr/>
              <a:t>‹#›</a:t>
            </a:fld>
            <a:endParaRPr lang="nb-NO" altLang="el-GR"/>
          </a:p>
        </p:txBody>
      </p:sp>
    </p:spTree>
    <p:extLst>
      <p:ext uri="{BB962C8B-B14F-4D97-AF65-F5344CB8AC3E}">
        <p14:creationId xmlns:p14="http://schemas.microsoft.com/office/powerpoint/2010/main" val="686984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67E2B2-A147-A616-6FEB-40D99277407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A8EB3EAE-A4E7-DF39-9406-A78ED583E17E}"/>
              </a:ext>
            </a:extLst>
          </p:cNvPr>
          <p:cNvSpPr>
            <a:spLocks noGrp="1"/>
          </p:cNvSpPr>
          <p:nvPr>
            <p:ph type="dt" sz="half" idx="10"/>
          </p:nvPr>
        </p:nvSpPr>
        <p:spPr/>
        <p:txBody>
          <a:bodyPr/>
          <a:lstStyle>
            <a:lvl1pPr>
              <a:defRPr/>
            </a:lvl1pPr>
          </a:lstStyle>
          <a:p>
            <a:endParaRPr lang="nb-NO" altLang="el-GR"/>
          </a:p>
        </p:txBody>
      </p:sp>
      <p:sp>
        <p:nvSpPr>
          <p:cNvPr id="4" name="Θέση υποσέλιδου 3">
            <a:extLst>
              <a:ext uri="{FF2B5EF4-FFF2-40B4-BE49-F238E27FC236}">
                <a16:creationId xmlns:a16="http://schemas.microsoft.com/office/drawing/2014/main" id="{3DD60F91-C800-9074-2E31-07CA2A366F68}"/>
              </a:ext>
            </a:extLst>
          </p:cNvPr>
          <p:cNvSpPr>
            <a:spLocks noGrp="1"/>
          </p:cNvSpPr>
          <p:nvPr>
            <p:ph type="ftr" sz="quarter" idx="11"/>
          </p:nvPr>
        </p:nvSpPr>
        <p:spPr/>
        <p:txBody>
          <a:bodyPr/>
          <a:lstStyle>
            <a:lvl1pPr>
              <a:defRPr/>
            </a:lvl1pPr>
          </a:lstStyle>
          <a:p>
            <a:endParaRPr lang="nb-NO" altLang="el-GR"/>
          </a:p>
        </p:txBody>
      </p:sp>
      <p:sp>
        <p:nvSpPr>
          <p:cNvPr id="5" name="Θέση αριθμού διαφάνειας 4">
            <a:extLst>
              <a:ext uri="{FF2B5EF4-FFF2-40B4-BE49-F238E27FC236}">
                <a16:creationId xmlns:a16="http://schemas.microsoft.com/office/drawing/2014/main" id="{99A80226-C73F-ED64-C181-23111B0A2F6B}"/>
              </a:ext>
            </a:extLst>
          </p:cNvPr>
          <p:cNvSpPr>
            <a:spLocks noGrp="1"/>
          </p:cNvSpPr>
          <p:nvPr>
            <p:ph type="sldNum" sz="quarter" idx="12"/>
          </p:nvPr>
        </p:nvSpPr>
        <p:spPr/>
        <p:txBody>
          <a:bodyPr/>
          <a:lstStyle>
            <a:lvl1pPr>
              <a:defRPr/>
            </a:lvl1pPr>
          </a:lstStyle>
          <a:p>
            <a:fld id="{C6E6C29A-89D0-7B43-BCE0-1D99EAF32633}" type="slidenum">
              <a:rPr lang="nb-NO" altLang="el-GR"/>
              <a:pPr/>
              <a:t>‹#›</a:t>
            </a:fld>
            <a:endParaRPr lang="nb-NO" altLang="el-GR"/>
          </a:p>
        </p:txBody>
      </p:sp>
    </p:spTree>
    <p:extLst>
      <p:ext uri="{BB962C8B-B14F-4D97-AF65-F5344CB8AC3E}">
        <p14:creationId xmlns:p14="http://schemas.microsoft.com/office/powerpoint/2010/main" val="563005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DFC6EB5B-BD0A-CAA7-A3F3-8B26593C51F0}"/>
              </a:ext>
            </a:extLst>
          </p:cNvPr>
          <p:cNvSpPr>
            <a:spLocks noGrp="1"/>
          </p:cNvSpPr>
          <p:nvPr>
            <p:ph type="dt" sz="half" idx="10"/>
          </p:nvPr>
        </p:nvSpPr>
        <p:spPr/>
        <p:txBody>
          <a:bodyPr/>
          <a:lstStyle>
            <a:lvl1pPr>
              <a:defRPr/>
            </a:lvl1pPr>
          </a:lstStyle>
          <a:p>
            <a:endParaRPr lang="nb-NO" altLang="el-GR"/>
          </a:p>
        </p:txBody>
      </p:sp>
      <p:sp>
        <p:nvSpPr>
          <p:cNvPr id="3" name="Θέση υποσέλιδου 2">
            <a:extLst>
              <a:ext uri="{FF2B5EF4-FFF2-40B4-BE49-F238E27FC236}">
                <a16:creationId xmlns:a16="http://schemas.microsoft.com/office/drawing/2014/main" id="{25ACC07C-1A0F-B568-C6E3-A39530302795}"/>
              </a:ext>
            </a:extLst>
          </p:cNvPr>
          <p:cNvSpPr>
            <a:spLocks noGrp="1"/>
          </p:cNvSpPr>
          <p:nvPr>
            <p:ph type="ftr" sz="quarter" idx="11"/>
          </p:nvPr>
        </p:nvSpPr>
        <p:spPr/>
        <p:txBody>
          <a:bodyPr/>
          <a:lstStyle>
            <a:lvl1pPr>
              <a:defRPr/>
            </a:lvl1pPr>
          </a:lstStyle>
          <a:p>
            <a:endParaRPr lang="nb-NO" altLang="el-GR"/>
          </a:p>
        </p:txBody>
      </p:sp>
      <p:sp>
        <p:nvSpPr>
          <p:cNvPr id="4" name="Θέση αριθμού διαφάνειας 3">
            <a:extLst>
              <a:ext uri="{FF2B5EF4-FFF2-40B4-BE49-F238E27FC236}">
                <a16:creationId xmlns:a16="http://schemas.microsoft.com/office/drawing/2014/main" id="{6F35D6C7-6882-66C6-4898-EA723E7A1760}"/>
              </a:ext>
            </a:extLst>
          </p:cNvPr>
          <p:cNvSpPr>
            <a:spLocks noGrp="1"/>
          </p:cNvSpPr>
          <p:nvPr>
            <p:ph type="sldNum" sz="quarter" idx="12"/>
          </p:nvPr>
        </p:nvSpPr>
        <p:spPr/>
        <p:txBody>
          <a:bodyPr/>
          <a:lstStyle>
            <a:lvl1pPr>
              <a:defRPr/>
            </a:lvl1pPr>
          </a:lstStyle>
          <a:p>
            <a:fld id="{EB8B4375-0B2A-A144-A3FC-548B7C6DEEBC}" type="slidenum">
              <a:rPr lang="nb-NO" altLang="el-GR"/>
              <a:pPr/>
              <a:t>‹#›</a:t>
            </a:fld>
            <a:endParaRPr lang="nb-NO" altLang="el-GR"/>
          </a:p>
        </p:txBody>
      </p:sp>
    </p:spTree>
    <p:extLst>
      <p:ext uri="{BB962C8B-B14F-4D97-AF65-F5344CB8AC3E}">
        <p14:creationId xmlns:p14="http://schemas.microsoft.com/office/powerpoint/2010/main" val="569755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1E792D-B361-952B-D4A6-E3DB2A1EA922}"/>
              </a:ext>
            </a:extLst>
          </p:cNvPr>
          <p:cNvSpPr>
            <a:spLocks noGrp="1"/>
          </p:cNvSpPr>
          <p:nvPr>
            <p:ph type="title"/>
          </p:nvPr>
        </p:nvSpPr>
        <p:spPr>
          <a:xfrm>
            <a:off x="630238" y="457200"/>
            <a:ext cx="2949575"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FF87F7F-EEDE-F067-0E2B-5325DE2D16B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1BA869A-007C-BC4E-39F2-314EA072478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75A718DA-1F09-7296-75C8-B104711E1B69}"/>
              </a:ext>
            </a:extLst>
          </p:cNvPr>
          <p:cNvSpPr>
            <a:spLocks noGrp="1"/>
          </p:cNvSpPr>
          <p:nvPr>
            <p:ph type="dt" sz="half" idx="10"/>
          </p:nvPr>
        </p:nvSpPr>
        <p:spPr/>
        <p:txBody>
          <a:bodyPr/>
          <a:lstStyle>
            <a:lvl1pPr>
              <a:defRPr/>
            </a:lvl1pPr>
          </a:lstStyle>
          <a:p>
            <a:endParaRPr lang="nb-NO" altLang="el-GR"/>
          </a:p>
        </p:txBody>
      </p:sp>
      <p:sp>
        <p:nvSpPr>
          <p:cNvPr id="6" name="Θέση υποσέλιδου 5">
            <a:extLst>
              <a:ext uri="{FF2B5EF4-FFF2-40B4-BE49-F238E27FC236}">
                <a16:creationId xmlns:a16="http://schemas.microsoft.com/office/drawing/2014/main" id="{4BAE3464-09C4-452B-3679-88E055613830}"/>
              </a:ext>
            </a:extLst>
          </p:cNvPr>
          <p:cNvSpPr>
            <a:spLocks noGrp="1"/>
          </p:cNvSpPr>
          <p:nvPr>
            <p:ph type="ftr" sz="quarter" idx="11"/>
          </p:nvPr>
        </p:nvSpPr>
        <p:spPr/>
        <p:txBody>
          <a:bodyPr/>
          <a:lstStyle>
            <a:lvl1pPr>
              <a:defRPr/>
            </a:lvl1pPr>
          </a:lstStyle>
          <a:p>
            <a:endParaRPr lang="nb-NO" altLang="el-GR"/>
          </a:p>
        </p:txBody>
      </p:sp>
      <p:sp>
        <p:nvSpPr>
          <p:cNvPr id="7" name="Θέση αριθμού διαφάνειας 6">
            <a:extLst>
              <a:ext uri="{FF2B5EF4-FFF2-40B4-BE49-F238E27FC236}">
                <a16:creationId xmlns:a16="http://schemas.microsoft.com/office/drawing/2014/main" id="{98D96A6E-089B-3A97-F8DF-09E3706187DE}"/>
              </a:ext>
            </a:extLst>
          </p:cNvPr>
          <p:cNvSpPr>
            <a:spLocks noGrp="1"/>
          </p:cNvSpPr>
          <p:nvPr>
            <p:ph type="sldNum" sz="quarter" idx="12"/>
          </p:nvPr>
        </p:nvSpPr>
        <p:spPr/>
        <p:txBody>
          <a:bodyPr/>
          <a:lstStyle>
            <a:lvl1pPr>
              <a:defRPr/>
            </a:lvl1pPr>
          </a:lstStyle>
          <a:p>
            <a:fld id="{79F76EE5-420E-E548-BDE1-B7AB54F4AB2F}" type="slidenum">
              <a:rPr lang="nb-NO" altLang="el-GR"/>
              <a:pPr/>
              <a:t>‹#›</a:t>
            </a:fld>
            <a:endParaRPr lang="nb-NO" altLang="el-GR"/>
          </a:p>
        </p:txBody>
      </p:sp>
    </p:spTree>
    <p:extLst>
      <p:ext uri="{BB962C8B-B14F-4D97-AF65-F5344CB8AC3E}">
        <p14:creationId xmlns:p14="http://schemas.microsoft.com/office/powerpoint/2010/main" val="40829639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3F0BDC-6CEF-2277-0C79-99D826DFB94A}"/>
              </a:ext>
            </a:extLst>
          </p:cNvPr>
          <p:cNvSpPr>
            <a:spLocks noGrp="1"/>
          </p:cNvSpPr>
          <p:nvPr>
            <p:ph type="title"/>
          </p:nvPr>
        </p:nvSpPr>
        <p:spPr>
          <a:xfrm>
            <a:off x="630238" y="457200"/>
            <a:ext cx="2949575"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966A1842-90B6-32AE-48A1-8B8FF32D286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AC7B5C4-4CF8-B3EA-A900-CDCA325E57D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0FE563F4-D66E-779E-01B8-1ACAAC227B76}"/>
              </a:ext>
            </a:extLst>
          </p:cNvPr>
          <p:cNvSpPr>
            <a:spLocks noGrp="1"/>
          </p:cNvSpPr>
          <p:nvPr>
            <p:ph type="dt" sz="half" idx="10"/>
          </p:nvPr>
        </p:nvSpPr>
        <p:spPr/>
        <p:txBody>
          <a:bodyPr/>
          <a:lstStyle>
            <a:lvl1pPr>
              <a:defRPr/>
            </a:lvl1pPr>
          </a:lstStyle>
          <a:p>
            <a:endParaRPr lang="nb-NO" altLang="el-GR"/>
          </a:p>
        </p:txBody>
      </p:sp>
      <p:sp>
        <p:nvSpPr>
          <p:cNvPr id="6" name="Θέση υποσέλιδου 5">
            <a:extLst>
              <a:ext uri="{FF2B5EF4-FFF2-40B4-BE49-F238E27FC236}">
                <a16:creationId xmlns:a16="http://schemas.microsoft.com/office/drawing/2014/main" id="{A080B60E-7024-9D35-1E1F-15E617C48B23}"/>
              </a:ext>
            </a:extLst>
          </p:cNvPr>
          <p:cNvSpPr>
            <a:spLocks noGrp="1"/>
          </p:cNvSpPr>
          <p:nvPr>
            <p:ph type="ftr" sz="quarter" idx="11"/>
          </p:nvPr>
        </p:nvSpPr>
        <p:spPr/>
        <p:txBody>
          <a:bodyPr/>
          <a:lstStyle>
            <a:lvl1pPr>
              <a:defRPr/>
            </a:lvl1pPr>
          </a:lstStyle>
          <a:p>
            <a:endParaRPr lang="nb-NO" altLang="el-GR"/>
          </a:p>
        </p:txBody>
      </p:sp>
      <p:sp>
        <p:nvSpPr>
          <p:cNvPr id="7" name="Θέση αριθμού διαφάνειας 6">
            <a:extLst>
              <a:ext uri="{FF2B5EF4-FFF2-40B4-BE49-F238E27FC236}">
                <a16:creationId xmlns:a16="http://schemas.microsoft.com/office/drawing/2014/main" id="{EEA58EC8-E936-8488-0DE0-EC0FB9853035}"/>
              </a:ext>
            </a:extLst>
          </p:cNvPr>
          <p:cNvSpPr>
            <a:spLocks noGrp="1"/>
          </p:cNvSpPr>
          <p:nvPr>
            <p:ph type="sldNum" sz="quarter" idx="12"/>
          </p:nvPr>
        </p:nvSpPr>
        <p:spPr/>
        <p:txBody>
          <a:bodyPr/>
          <a:lstStyle>
            <a:lvl1pPr>
              <a:defRPr/>
            </a:lvl1pPr>
          </a:lstStyle>
          <a:p>
            <a:fld id="{FE983547-4953-F540-9ED4-BFE60F06F99D}" type="slidenum">
              <a:rPr lang="nb-NO" altLang="el-GR"/>
              <a:pPr/>
              <a:t>‹#›</a:t>
            </a:fld>
            <a:endParaRPr lang="nb-NO" altLang="el-GR"/>
          </a:p>
        </p:txBody>
      </p:sp>
    </p:spTree>
    <p:extLst>
      <p:ext uri="{BB962C8B-B14F-4D97-AF65-F5344CB8AC3E}">
        <p14:creationId xmlns:p14="http://schemas.microsoft.com/office/powerpoint/2010/main" val="36752079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CA64A98-BA4F-BED4-000B-96787B6874A7}"/>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nb-NO" altLang="el-GR"/>
              <a:t>Click to edit Master title style</a:t>
            </a:r>
          </a:p>
        </p:txBody>
      </p:sp>
      <p:sp>
        <p:nvSpPr>
          <p:cNvPr id="1027" name="Rectangle 3">
            <a:extLst>
              <a:ext uri="{FF2B5EF4-FFF2-40B4-BE49-F238E27FC236}">
                <a16:creationId xmlns:a16="http://schemas.microsoft.com/office/drawing/2014/main" id="{A4817633-60F7-6898-CD69-68C7EFCCA21A}"/>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altLang="el-GR"/>
              <a:t>Click to edit Master text styles</a:t>
            </a:r>
          </a:p>
          <a:p>
            <a:pPr lvl="1"/>
            <a:r>
              <a:rPr lang="nb-NO" altLang="el-GR"/>
              <a:t>Second level</a:t>
            </a:r>
          </a:p>
          <a:p>
            <a:pPr lvl="2"/>
            <a:r>
              <a:rPr lang="nb-NO" altLang="el-GR"/>
              <a:t>Third level</a:t>
            </a:r>
          </a:p>
          <a:p>
            <a:pPr lvl="3"/>
            <a:r>
              <a:rPr lang="nb-NO" altLang="el-GR"/>
              <a:t>Fourth level</a:t>
            </a:r>
          </a:p>
          <a:p>
            <a:pPr lvl="4"/>
            <a:r>
              <a:rPr lang="nb-NO" altLang="el-GR"/>
              <a:t>Fifth level</a:t>
            </a:r>
          </a:p>
        </p:txBody>
      </p:sp>
      <p:sp>
        <p:nvSpPr>
          <p:cNvPr id="1028" name="Rectangle 4">
            <a:extLst>
              <a:ext uri="{FF2B5EF4-FFF2-40B4-BE49-F238E27FC236}">
                <a16:creationId xmlns:a16="http://schemas.microsoft.com/office/drawing/2014/main" id="{22725EF5-D431-D12E-C1A8-EB642091EF79}"/>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b-NO" altLang="el-GR"/>
          </a:p>
        </p:txBody>
      </p:sp>
      <p:sp>
        <p:nvSpPr>
          <p:cNvPr id="1029" name="Rectangle 5">
            <a:extLst>
              <a:ext uri="{FF2B5EF4-FFF2-40B4-BE49-F238E27FC236}">
                <a16:creationId xmlns:a16="http://schemas.microsoft.com/office/drawing/2014/main" id="{433CFB93-1B2E-558B-116C-D9344E5CC497}"/>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b-NO" altLang="el-GR"/>
          </a:p>
        </p:txBody>
      </p:sp>
      <p:sp>
        <p:nvSpPr>
          <p:cNvPr id="1030" name="Rectangle 6">
            <a:extLst>
              <a:ext uri="{FF2B5EF4-FFF2-40B4-BE49-F238E27FC236}">
                <a16:creationId xmlns:a16="http://schemas.microsoft.com/office/drawing/2014/main" id="{07FDB478-D9CC-0962-4D4A-471E9C9940B6}"/>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22B3C11-5599-5143-A963-E6F6D33940FA}" type="slidenum">
              <a:rPr lang="nb-NO" altLang="el-GR"/>
              <a:pPr/>
              <a:t>‹#›</a:t>
            </a:fld>
            <a:endParaRPr lang="nb-NO" alt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10.jpeg"/><Relationship Id="rId1" Type="http://schemas.openxmlformats.org/officeDocument/2006/relationships/slideLayout" Target="../slideLayouts/slideLayout12.xml"/><Relationship Id="rId4" Type="http://schemas.openxmlformats.org/officeDocument/2006/relationships/image" Target="../media/image27.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3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2" Type="http://schemas.openxmlformats.org/officeDocument/2006/relationships/image" Target="../media/image32.jpeg"/><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7.xml"/><Relationship Id="rId6" Type="http://schemas.openxmlformats.org/officeDocument/2006/relationships/image" Target="../media/image7.jpeg"/><Relationship Id="rId11" Type="http://schemas.openxmlformats.org/officeDocument/2006/relationships/image" Target="../media/image12.pn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269B4E1B-0978-1661-AF5E-AA034FB514C8}"/>
              </a:ext>
            </a:extLst>
          </p:cNvPr>
          <p:cNvSpPr>
            <a:spLocks noGrp="1"/>
          </p:cNvSpPr>
          <p:nvPr>
            <p:ph type="sldNum" sz="quarter" idx="12"/>
          </p:nvPr>
        </p:nvSpPr>
        <p:spPr/>
        <p:txBody>
          <a:bodyPr/>
          <a:lstStyle/>
          <a:p>
            <a:fld id="{A2486128-EF71-F349-BF74-57F36BB0655F}" type="slidenum">
              <a:rPr lang="nb-NO" altLang="el-GR"/>
              <a:pPr/>
              <a:t>1</a:t>
            </a:fld>
            <a:endParaRPr lang="nb-NO" altLang="el-GR"/>
          </a:p>
        </p:txBody>
      </p:sp>
      <p:sp>
        <p:nvSpPr>
          <p:cNvPr id="2050" name="Rectangle 2">
            <a:extLst>
              <a:ext uri="{FF2B5EF4-FFF2-40B4-BE49-F238E27FC236}">
                <a16:creationId xmlns:a16="http://schemas.microsoft.com/office/drawing/2014/main" id="{4D78D935-C00A-2F1F-5502-E64DE1DB164C}"/>
              </a:ext>
            </a:extLst>
          </p:cNvPr>
          <p:cNvSpPr>
            <a:spLocks noGrp="1" noChangeArrowheads="1"/>
          </p:cNvSpPr>
          <p:nvPr>
            <p:ph type="ctrTitle"/>
          </p:nvPr>
        </p:nvSpPr>
        <p:spPr>
          <a:xfrm>
            <a:off x="685800" y="1700213"/>
            <a:ext cx="7772400" cy="1900237"/>
          </a:xfrm>
        </p:spPr>
        <p:txBody>
          <a:bodyPr anchor="ctr"/>
          <a:lstStyle/>
          <a:p>
            <a:br>
              <a:rPr lang="nb-NO" altLang="el-GR" sz="4000" dirty="0"/>
            </a:br>
            <a:r>
              <a:rPr lang="el-GR" altLang="el-GR" sz="4000" dirty="0"/>
              <a:t>Η </a:t>
            </a:r>
            <a:r>
              <a:rPr lang="el-GR" altLang="el-GR" sz="4000" dirty="0" err="1"/>
              <a:t>Κοινωνικοπολιτισμική</a:t>
            </a:r>
            <a:r>
              <a:rPr lang="el-GR" altLang="el-GR" sz="4000" dirty="0"/>
              <a:t> Θεωρία</a:t>
            </a:r>
            <a:r>
              <a:rPr lang="nb-NO" altLang="el-GR" sz="4000" dirty="0"/>
              <a:t>:</a:t>
            </a:r>
            <a:br>
              <a:rPr lang="nb-NO" altLang="el-GR" sz="4000" dirty="0"/>
            </a:br>
            <a:r>
              <a:rPr lang="el-GR" altLang="el-GR" sz="4000" dirty="0"/>
              <a:t>το πλαίσιο</a:t>
            </a:r>
            <a:br>
              <a:rPr lang="nb-NO" altLang="el-GR" sz="4000" dirty="0"/>
            </a:br>
            <a:br>
              <a:rPr lang="nb-NO" altLang="el-GR" sz="2400" dirty="0"/>
            </a:br>
            <a:endParaRPr lang="nb-NO" altLang="el-GR" sz="2400" dirty="0"/>
          </a:p>
        </p:txBody>
      </p:sp>
      <p:sp>
        <p:nvSpPr>
          <p:cNvPr id="2051" name="Rectangle 3">
            <a:extLst>
              <a:ext uri="{FF2B5EF4-FFF2-40B4-BE49-F238E27FC236}">
                <a16:creationId xmlns:a16="http://schemas.microsoft.com/office/drawing/2014/main" id="{C742A826-E81E-FC22-1D6C-E9ECEAF25619}"/>
              </a:ext>
            </a:extLst>
          </p:cNvPr>
          <p:cNvSpPr>
            <a:spLocks noGrp="1" noChangeArrowheads="1"/>
          </p:cNvSpPr>
          <p:nvPr>
            <p:ph type="subTitle" idx="1"/>
          </p:nvPr>
        </p:nvSpPr>
        <p:spPr>
          <a:xfrm>
            <a:off x="1403350" y="4149725"/>
            <a:ext cx="6400800" cy="1752600"/>
          </a:xfrm>
        </p:spPr>
        <p:txBody>
          <a:bodyPr/>
          <a:lstStyle/>
          <a:p>
            <a:endParaRPr lang="nb-NO" altLang="el-GR"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86D2D0BB-543B-CB49-0FEB-01F756F1250F}"/>
              </a:ext>
            </a:extLst>
          </p:cNvPr>
          <p:cNvSpPr>
            <a:spLocks noGrp="1"/>
          </p:cNvSpPr>
          <p:nvPr>
            <p:ph type="sldNum" sz="quarter" idx="12"/>
          </p:nvPr>
        </p:nvSpPr>
        <p:spPr/>
        <p:txBody>
          <a:bodyPr/>
          <a:lstStyle/>
          <a:p>
            <a:fld id="{B3E1EC7D-FF18-E24A-BA89-BD77E946FCDC}" type="slidenum">
              <a:rPr lang="nb-NO" altLang="el-GR"/>
              <a:pPr/>
              <a:t>10</a:t>
            </a:fld>
            <a:endParaRPr lang="nb-NO" altLang="el-GR"/>
          </a:p>
        </p:txBody>
      </p:sp>
      <p:sp>
        <p:nvSpPr>
          <p:cNvPr id="44036" name="Rectangle 4">
            <a:extLst>
              <a:ext uri="{FF2B5EF4-FFF2-40B4-BE49-F238E27FC236}">
                <a16:creationId xmlns:a16="http://schemas.microsoft.com/office/drawing/2014/main" id="{D909006D-6327-3CC1-FF95-F309180A0810}"/>
              </a:ext>
            </a:extLst>
          </p:cNvPr>
          <p:cNvSpPr>
            <a:spLocks noGrp="1" noChangeArrowheads="1"/>
          </p:cNvSpPr>
          <p:nvPr>
            <p:ph type="title" idx="4294967295"/>
          </p:nvPr>
        </p:nvSpPr>
        <p:spPr>
          <a:xfrm>
            <a:off x="0" y="274638"/>
            <a:ext cx="8229600" cy="1143000"/>
          </a:xfrm>
        </p:spPr>
        <p:txBody>
          <a:bodyPr/>
          <a:lstStyle/>
          <a:p>
            <a:r>
              <a:rPr lang="nb-NO" altLang="el-GR" sz="4000"/>
              <a:t>Cognitive theories: Constructivism</a:t>
            </a:r>
          </a:p>
        </p:txBody>
      </p:sp>
      <p:sp>
        <p:nvSpPr>
          <p:cNvPr id="44038" name="Rectangle 6">
            <a:extLst>
              <a:ext uri="{FF2B5EF4-FFF2-40B4-BE49-F238E27FC236}">
                <a16:creationId xmlns:a16="http://schemas.microsoft.com/office/drawing/2014/main" id="{39AA138C-02D2-9BFA-1C08-87BFECBF6BE7}"/>
              </a:ext>
            </a:extLst>
          </p:cNvPr>
          <p:cNvSpPr>
            <a:spLocks noGrp="1" noChangeArrowheads="1"/>
          </p:cNvSpPr>
          <p:nvPr>
            <p:ph type="body" sz="half" idx="4294967295"/>
          </p:nvPr>
        </p:nvSpPr>
        <p:spPr>
          <a:xfrm>
            <a:off x="755650" y="1557338"/>
            <a:ext cx="4032374" cy="4751982"/>
          </a:xfrm>
        </p:spPr>
        <p:txBody>
          <a:bodyPr/>
          <a:lstStyle/>
          <a:p>
            <a:r>
              <a:rPr lang="el-GR" altLang="el-GR" sz="2400" dirty="0"/>
              <a:t>Μια αντίδραση κατά του συμπεριφορισμού</a:t>
            </a:r>
          </a:p>
          <a:p>
            <a:r>
              <a:rPr lang="el-GR" altLang="el-GR" sz="2400" dirty="0"/>
              <a:t>Ο άνθρωπος δεν ανταποκρίνεται αυτόματα σε εξωτερικά ερεθίσματα</a:t>
            </a:r>
          </a:p>
          <a:p>
            <a:r>
              <a:rPr lang="el-GR" altLang="el-GR" sz="2400" dirty="0"/>
              <a:t>Η εστίαση στρέφεται στις εσωτερικές, ανώτερες νοητικές διεργασίες </a:t>
            </a:r>
            <a:endParaRPr lang="nb-NO" altLang="el-GR" sz="2400" dirty="0"/>
          </a:p>
        </p:txBody>
      </p:sp>
      <p:pic>
        <p:nvPicPr>
          <p:cNvPr id="44040" name="Picture 8">
            <a:extLst>
              <a:ext uri="{FF2B5EF4-FFF2-40B4-BE49-F238E27FC236}">
                <a16:creationId xmlns:a16="http://schemas.microsoft.com/office/drawing/2014/main" id="{DDEF238B-FD5C-2152-F4D2-E9FF5F372DE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51500" y="1557338"/>
            <a:ext cx="1441450" cy="1728787"/>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pic>
        <p:nvPicPr>
          <p:cNvPr id="44041" name="Picture 9">
            <a:extLst>
              <a:ext uri="{FF2B5EF4-FFF2-40B4-BE49-F238E27FC236}">
                <a16:creationId xmlns:a16="http://schemas.microsoft.com/office/drawing/2014/main" id="{3BF50660-3F3B-3A02-233A-12F9A5D896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59563" y="3716338"/>
            <a:ext cx="1871662" cy="1676400"/>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sp>
        <p:nvSpPr>
          <p:cNvPr id="44042" name="Rectangle 10">
            <a:extLst>
              <a:ext uri="{FF2B5EF4-FFF2-40B4-BE49-F238E27FC236}">
                <a16:creationId xmlns:a16="http://schemas.microsoft.com/office/drawing/2014/main" id="{AACFC050-0554-7437-71EB-36F29785422A}"/>
              </a:ext>
            </a:extLst>
          </p:cNvPr>
          <p:cNvSpPr>
            <a:spLocks noChangeArrowheads="1"/>
          </p:cNvSpPr>
          <p:nvPr/>
        </p:nvSpPr>
        <p:spPr bwMode="auto">
          <a:xfrm>
            <a:off x="7451725" y="2708275"/>
            <a:ext cx="914400" cy="914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1200"/>
              <a:t>Jerome Bruner</a:t>
            </a:r>
          </a:p>
        </p:txBody>
      </p:sp>
      <p:sp>
        <p:nvSpPr>
          <p:cNvPr id="44044" name="Text Box 12">
            <a:extLst>
              <a:ext uri="{FF2B5EF4-FFF2-40B4-BE49-F238E27FC236}">
                <a16:creationId xmlns:a16="http://schemas.microsoft.com/office/drawing/2014/main" id="{F7D6E860-D4FF-803F-4EE4-7C66503F111C}"/>
              </a:ext>
            </a:extLst>
          </p:cNvPr>
          <p:cNvSpPr txBox="1">
            <a:spLocks noChangeArrowheads="1"/>
          </p:cNvSpPr>
          <p:nvPr/>
        </p:nvSpPr>
        <p:spPr bwMode="auto">
          <a:xfrm>
            <a:off x="7596188" y="558958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nb-NO" altLang="el-GR" sz="1200"/>
              <a:t>Jean Piaget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6">
            <a:extLst>
              <a:ext uri="{FF2B5EF4-FFF2-40B4-BE49-F238E27FC236}">
                <a16:creationId xmlns:a16="http://schemas.microsoft.com/office/drawing/2014/main" id="{EDD0B91D-D092-F3CB-A7C3-3431B081C85F}"/>
              </a:ext>
            </a:extLst>
          </p:cNvPr>
          <p:cNvSpPr>
            <a:spLocks noGrp="1"/>
          </p:cNvSpPr>
          <p:nvPr>
            <p:ph type="sldNum" sz="quarter" idx="12"/>
          </p:nvPr>
        </p:nvSpPr>
        <p:spPr/>
        <p:txBody>
          <a:bodyPr/>
          <a:lstStyle/>
          <a:p>
            <a:fld id="{695640F6-ED98-9C42-ACC9-2A12E13EAF1A}" type="slidenum">
              <a:rPr lang="nb-NO" altLang="el-GR"/>
              <a:pPr/>
              <a:t>11</a:t>
            </a:fld>
            <a:endParaRPr lang="nb-NO" altLang="el-GR"/>
          </a:p>
        </p:txBody>
      </p:sp>
      <p:sp>
        <p:nvSpPr>
          <p:cNvPr id="55298" name="Rectangle 2">
            <a:extLst>
              <a:ext uri="{FF2B5EF4-FFF2-40B4-BE49-F238E27FC236}">
                <a16:creationId xmlns:a16="http://schemas.microsoft.com/office/drawing/2014/main" id="{42346BC6-761B-9C3E-0A5A-EBCE8A751409}"/>
              </a:ext>
            </a:extLst>
          </p:cNvPr>
          <p:cNvSpPr>
            <a:spLocks noGrp="1" noChangeArrowheads="1"/>
          </p:cNvSpPr>
          <p:nvPr>
            <p:ph type="title"/>
          </p:nvPr>
        </p:nvSpPr>
        <p:spPr/>
        <p:txBody>
          <a:bodyPr/>
          <a:lstStyle/>
          <a:p>
            <a:r>
              <a:rPr lang="nb-NO" altLang="el-GR"/>
              <a:t>Constructivism</a:t>
            </a:r>
          </a:p>
        </p:txBody>
      </p:sp>
      <p:sp>
        <p:nvSpPr>
          <p:cNvPr id="55299" name="Rectangle 3">
            <a:extLst>
              <a:ext uri="{FF2B5EF4-FFF2-40B4-BE49-F238E27FC236}">
                <a16:creationId xmlns:a16="http://schemas.microsoft.com/office/drawing/2014/main" id="{4A7410CD-1315-DF12-A103-75C407CB3EF0}"/>
              </a:ext>
            </a:extLst>
          </p:cNvPr>
          <p:cNvSpPr>
            <a:spLocks noGrp="1" noChangeArrowheads="1"/>
          </p:cNvSpPr>
          <p:nvPr>
            <p:ph type="body" sz="half" idx="1"/>
          </p:nvPr>
        </p:nvSpPr>
        <p:spPr>
          <a:xfrm>
            <a:off x="457200" y="1988840"/>
            <a:ext cx="4038600" cy="4137323"/>
          </a:xfrm>
        </p:spPr>
        <p:txBody>
          <a:bodyPr/>
          <a:lstStyle/>
          <a:p>
            <a:r>
              <a:rPr lang="el-GR" altLang="el-GR" sz="2400" dirty="0"/>
              <a:t>Η γνώση οργανώνεται σε γνωστικά σχήματα</a:t>
            </a:r>
          </a:p>
          <a:p>
            <a:r>
              <a:rPr lang="el-GR" altLang="el-GR" sz="2400" dirty="0"/>
              <a:t>Η μάθηση λαμβάνει χώρα με τη μορφή αφομοίωσης (προσθήκη στα υπάρχοντα σχήματα) ή προσαρμογής (τροποποίηση των σχημάτων).</a:t>
            </a:r>
          </a:p>
        </p:txBody>
      </p:sp>
      <p:pic>
        <p:nvPicPr>
          <p:cNvPr id="55301" name="Picture 5">
            <a:extLst>
              <a:ext uri="{FF2B5EF4-FFF2-40B4-BE49-F238E27FC236}">
                <a16:creationId xmlns:a16="http://schemas.microsoft.com/office/drawing/2014/main" id="{A166B1CC-6808-94D9-08FE-89365AB2EB4E}"/>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5292725" y="1844675"/>
            <a:ext cx="2911475" cy="38163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6AA47B9F-6236-77CE-D3A8-B99CD059A0DF}"/>
              </a:ext>
            </a:extLst>
          </p:cNvPr>
          <p:cNvSpPr>
            <a:spLocks noGrp="1"/>
          </p:cNvSpPr>
          <p:nvPr>
            <p:ph type="sldNum" sz="quarter" idx="12"/>
          </p:nvPr>
        </p:nvSpPr>
        <p:spPr/>
        <p:txBody>
          <a:bodyPr/>
          <a:lstStyle/>
          <a:p>
            <a:fld id="{8480E7B7-5664-A542-A244-8A3EBFACCCCC}" type="slidenum">
              <a:rPr lang="nb-NO" altLang="el-GR"/>
              <a:pPr/>
              <a:t>12</a:t>
            </a:fld>
            <a:endParaRPr lang="nb-NO" altLang="el-GR"/>
          </a:p>
        </p:txBody>
      </p:sp>
      <p:sp>
        <p:nvSpPr>
          <p:cNvPr id="47106" name="Rectangle 2">
            <a:extLst>
              <a:ext uri="{FF2B5EF4-FFF2-40B4-BE49-F238E27FC236}">
                <a16:creationId xmlns:a16="http://schemas.microsoft.com/office/drawing/2014/main" id="{F0BD5B26-7E26-F3D3-3CAE-08D960EA2890}"/>
              </a:ext>
            </a:extLst>
          </p:cNvPr>
          <p:cNvSpPr>
            <a:spLocks noGrp="1" noChangeArrowheads="1"/>
          </p:cNvSpPr>
          <p:nvPr>
            <p:ph type="title" idx="4294967295"/>
          </p:nvPr>
        </p:nvSpPr>
        <p:spPr>
          <a:xfrm>
            <a:off x="684213" y="333375"/>
            <a:ext cx="8229600" cy="1143000"/>
          </a:xfrm>
        </p:spPr>
        <p:txBody>
          <a:bodyPr/>
          <a:lstStyle/>
          <a:p>
            <a:r>
              <a:rPr lang="nb-NO" altLang="el-GR"/>
              <a:t>Experiments (”operational”)</a:t>
            </a:r>
          </a:p>
        </p:txBody>
      </p:sp>
      <p:pic>
        <p:nvPicPr>
          <p:cNvPr id="47108" name="Picture 4">
            <a:extLst>
              <a:ext uri="{FF2B5EF4-FFF2-40B4-BE49-F238E27FC236}">
                <a16:creationId xmlns:a16="http://schemas.microsoft.com/office/drawing/2014/main" id="{29D29428-FFD6-10F2-9006-28F0EBC7B68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888" y="1628775"/>
            <a:ext cx="6985000" cy="4699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EF1AD419-E212-F1BC-9C3D-7964F5329476}"/>
              </a:ext>
            </a:extLst>
          </p:cNvPr>
          <p:cNvSpPr>
            <a:spLocks noGrp="1"/>
          </p:cNvSpPr>
          <p:nvPr>
            <p:ph type="sldNum" sz="quarter" idx="12"/>
          </p:nvPr>
        </p:nvSpPr>
        <p:spPr/>
        <p:txBody>
          <a:bodyPr/>
          <a:lstStyle/>
          <a:p>
            <a:fld id="{62185A9E-84D4-7A42-980D-C926C4E136D9}" type="slidenum">
              <a:rPr lang="nb-NO" altLang="el-GR"/>
              <a:pPr/>
              <a:t>13</a:t>
            </a:fld>
            <a:endParaRPr lang="nb-NO" altLang="el-GR"/>
          </a:p>
        </p:txBody>
      </p:sp>
      <p:sp>
        <p:nvSpPr>
          <p:cNvPr id="48130" name="Rectangle 2">
            <a:extLst>
              <a:ext uri="{FF2B5EF4-FFF2-40B4-BE49-F238E27FC236}">
                <a16:creationId xmlns:a16="http://schemas.microsoft.com/office/drawing/2014/main" id="{75D4D58D-C6A7-343A-F020-C10E1364DAB5}"/>
              </a:ext>
            </a:extLst>
          </p:cNvPr>
          <p:cNvSpPr>
            <a:spLocks noGrp="1" noChangeArrowheads="1"/>
          </p:cNvSpPr>
          <p:nvPr>
            <p:ph type="title"/>
          </p:nvPr>
        </p:nvSpPr>
        <p:spPr/>
        <p:txBody>
          <a:bodyPr/>
          <a:lstStyle/>
          <a:p>
            <a:r>
              <a:rPr lang="nb-NO" altLang="el-GR"/>
              <a:t>Experiments (”operational”)</a:t>
            </a:r>
          </a:p>
        </p:txBody>
      </p:sp>
      <p:pic>
        <p:nvPicPr>
          <p:cNvPr id="48132" name="Picture 4">
            <a:extLst>
              <a:ext uri="{FF2B5EF4-FFF2-40B4-BE49-F238E27FC236}">
                <a16:creationId xmlns:a16="http://schemas.microsoft.com/office/drawing/2014/main" id="{AAA14318-4E4B-743B-A642-685168E5CB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2988" y="1628775"/>
            <a:ext cx="6985000" cy="45910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E90A753B-5927-1CDE-3F38-E75790C78C84}"/>
              </a:ext>
            </a:extLst>
          </p:cNvPr>
          <p:cNvSpPr>
            <a:spLocks noGrp="1"/>
          </p:cNvSpPr>
          <p:nvPr>
            <p:ph type="sldNum" sz="quarter" idx="12"/>
          </p:nvPr>
        </p:nvSpPr>
        <p:spPr/>
        <p:txBody>
          <a:bodyPr/>
          <a:lstStyle/>
          <a:p>
            <a:fld id="{CC134693-75C0-5043-916B-827B9D861DBB}" type="slidenum">
              <a:rPr lang="nb-NO" altLang="el-GR"/>
              <a:pPr/>
              <a:t>14</a:t>
            </a:fld>
            <a:endParaRPr lang="nb-NO" altLang="el-GR"/>
          </a:p>
        </p:txBody>
      </p:sp>
      <p:pic>
        <p:nvPicPr>
          <p:cNvPr id="50180" name="Picture 4">
            <a:extLst>
              <a:ext uri="{FF2B5EF4-FFF2-40B4-BE49-F238E27FC236}">
                <a16:creationId xmlns:a16="http://schemas.microsoft.com/office/drawing/2014/main" id="{F040DCE4-6A50-3011-FC36-A22C6E01DBF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268413"/>
            <a:ext cx="7993063" cy="4684712"/>
          </a:xfrm>
          <a:prstGeom prst="rect">
            <a:avLst/>
          </a:prstGeom>
          <a:noFill/>
          <a:extLst>
            <a:ext uri="{909E8E84-426E-40DD-AFC4-6F175D3DCCD1}">
              <a14:hiddenFill xmlns:a14="http://schemas.microsoft.com/office/drawing/2010/main">
                <a:solidFill>
                  <a:srgbClr val="FFFFFF"/>
                </a:solidFill>
              </a14:hiddenFill>
            </a:ext>
          </a:extLst>
        </p:spPr>
      </p:pic>
      <p:sp>
        <p:nvSpPr>
          <p:cNvPr id="50181" name="Rectangle 5">
            <a:extLst>
              <a:ext uri="{FF2B5EF4-FFF2-40B4-BE49-F238E27FC236}">
                <a16:creationId xmlns:a16="http://schemas.microsoft.com/office/drawing/2014/main" id="{A5F3B8AD-39AC-23EB-096D-AF829C545451}"/>
              </a:ext>
            </a:extLst>
          </p:cNvPr>
          <p:cNvSpPr>
            <a:spLocks noChangeArrowheads="1"/>
          </p:cNvSpPr>
          <p:nvPr/>
        </p:nvSpPr>
        <p:spPr bwMode="auto">
          <a:xfrm>
            <a:off x="2411413" y="1196975"/>
            <a:ext cx="4464050" cy="35877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50183" name="Rectangle 7">
            <a:extLst>
              <a:ext uri="{FF2B5EF4-FFF2-40B4-BE49-F238E27FC236}">
                <a16:creationId xmlns:a16="http://schemas.microsoft.com/office/drawing/2014/main" id="{539D784C-4959-71D9-C60A-FA15798F3028}"/>
              </a:ext>
            </a:extLst>
          </p:cNvPr>
          <p:cNvSpPr>
            <a:spLocks noGrp="1" noChangeArrowheads="1"/>
          </p:cNvSpPr>
          <p:nvPr>
            <p:ph type="title"/>
          </p:nvPr>
        </p:nvSpPr>
        <p:spPr/>
        <p:txBody>
          <a:bodyPr/>
          <a:lstStyle/>
          <a:p>
            <a:r>
              <a:rPr lang="nb-NO" altLang="el-GR" sz="4000"/>
              <a:t>Piaget`stages of cognitive development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BCFA8491-44EA-0277-9D6D-B04F5059C649}"/>
              </a:ext>
            </a:extLst>
          </p:cNvPr>
          <p:cNvSpPr>
            <a:spLocks noGrp="1"/>
          </p:cNvSpPr>
          <p:nvPr>
            <p:ph type="sldNum" sz="quarter" idx="12"/>
          </p:nvPr>
        </p:nvSpPr>
        <p:spPr/>
        <p:txBody>
          <a:bodyPr/>
          <a:lstStyle/>
          <a:p>
            <a:fld id="{F223DA26-E7D8-8848-B136-BC45C80DD544}" type="slidenum">
              <a:rPr lang="nb-NO" altLang="el-GR"/>
              <a:pPr/>
              <a:t>15</a:t>
            </a:fld>
            <a:endParaRPr lang="nb-NO" altLang="el-GR"/>
          </a:p>
        </p:txBody>
      </p:sp>
      <p:sp>
        <p:nvSpPr>
          <p:cNvPr id="53250" name="Rectangle 2">
            <a:extLst>
              <a:ext uri="{FF2B5EF4-FFF2-40B4-BE49-F238E27FC236}">
                <a16:creationId xmlns:a16="http://schemas.microsoft.com/office/drawing/2014/main" id="{B4954629-C91F-CC19-77E9-696FB92C851B}"/>
              </a:ext>
            </a:extLst>
          </p:cNvPr>
          <p:cNvSpPr>
            <a:spLocks noGrp="1" noChangeArrowheads="1"/>
          </p:cNvSpPr>
          <p:nvPr>
            <p:ph type="title"/>
          </p:nvPr>
        </p:nvSpPr>
        <p:spPr/>
        <p:txBody>
          <a:bodyPr/>
          <a:lstStyle/>
          <a:p>
            <a:r>
              <a:rPr lang="nb-NO" altLang="el-GR"/>
              <a:t>Piaget`s stages</a:t>
            </a:r>
          </a:p>
        </p:txBody>
      </p:sp>
      <p:sp>
        <p:nvSpPr>
          <p:cNvPr id="53253" name="Rectangle 5">
            <a:extLst>
              <a:ext uri="{FF2B5EF4-FFF2-40B4-BE49-F238E27FC236}">
                <a16:creationId xmlns:a16="http://schemas.microsoft.com/office/drawing/2014/main" id="{2FFB8477-977A-8476-4EDD-4C5E00E87299}"/>
              </a:ext>
            </a:extLst>
          </p:cNvPr>
          <p:cNvSpPr>
            <a:spLocks noGrp="1" noChangeArrowheads="1"/>
          </p:cNvSpPr>
          <p:nvPr>
            <p:ph type="body" idx="1"/>
          </p:nvPr>
        </p:nvSpPr>
        <p:spPr/>
        <p:txBody>
          <a:bodyPr/>
          <a:lstStyle/>
          <a:p>
            <a:pPr>
              <a:lnSpc>
                <a:spcPct val="80000"/>
              </a:lnSpc>
            </a:pPr>
            <a:r>
              <a:rPr lang="nb-NO" altLang="el-GR" sz="2800" b="1">
                <a:solidFill>
                  <a:srgbClr val="A50021"/>
                </a:solidFill>
              </a:rPr>
              <a:t>Sensimotor stage (0-2Y)</a:t>
            </a:r>
          </a:p>
          <a:p>
            <a:pPr lvl="1">
              <a:lnSpc>
                <a:spcPct val="80000"/>
              </a:lnSpc>
            </a:pPr>
            <a:r>
              <a:rPr lang="nb-NO" altLang="el-GR" sz="2000"/>
              <a:t>Understand the world through senses and motor action</a:t>
            </a:r>
          </a:p>
          <a:p>
            <a:pPr lvl="1">
              <a:lnSpc>
                <a:spcPct val="80000"/>
              </a:lnSpc>
            </a:pPr>
            <a:r>
              <a:rPr lang="nb-NO" altLang="el-GR" sz="2000"/>
              <a:t>Develop object permanence</a:t>
            </a:r>
          </a:p>
          <a:p>
            <a:pPr>
              <a:lnSpc>
                <a:spcPct val="80000"/>
              </a:lnSpc>
            </a:pPr>
            <a:r>
              <a:rPr lang="nb-NO" altLang="el-GR" sz="2800" b="1">
                <a:solidFill>
                  <a:schemeClr val="accent2"/>
                </a:solidFill>
              </a:rPr>
              <a:t>Preoperational stage (2-6Y)</a:t>
            </a:r>
          </a:p>
          <a:p>
            <a:pPr lvl="1">
              <a:lnSpc>
                <a:spcPct val="80000"/>
              </a:lnSpc>
            </a:pPr>
            <a:r>
              <a:rPr lang="nb-NO" altLang="el-GR" sz="2000"/>
              <a:t>Understands intiutive relations</a:t>
            </a:r>
          </a:p>
          <a:p>
            <a:pPr lvl="1">
              <a:lnSpc>
                <a:spcPct val="80000"/>
              </a:lnSpc>
            </a:pPr>
            <a:r>
              <a:rPr lang="nb-NO" altLang="el-GR" sz="2000"/>
              <a:t>Thinking is egosentric, dominated by perception</a:t>
            </a:r>
          </a:p>
          <a:p>
            <a:pPr>
              <a:lnSpc>
                <a:spcPct val="80000"/>
              </a:lnSpc>
            </a:pPr>
            <a:r>
              <a:rPr lang="nb-NO" altLang="el-GR" sz="2800" b="1">
                <a:solidFill>
                  <a:schemeClr val="folHlink"/>
                </a:solidFill>
              </a:rPr>
              <a:t>Concrete operational stage (6-12Y</a:t>
            </a:r>
            <a:r>
              <a:rPr lang="nb-NO" altLang="el-GR" sz="2400">
                <a:solidFill>
                  <a:schemeClr val="folHlink"/>
                </a:solidFill>
              </a:rPr>
              <a:t>)</a:t>
            </a:r>
          </a:p>
          <a:p>
            <a:pPr lvl="1">
              <a:lnSpc>
                <a:spcPct val="80000"/>
              </a:lnSpc>
            </a:pPr>
            <a:r>
              <a:rPr lang="nb-NO" altLang="el-GR" sz="2000"/>
              <a:t>Can do logical operations</a:t>
            </a:r>
          </a:p>
          <a:p>
            <a:pPr lvl="1">
              <a:lnSpc>
                <a:spcPct val="80000"/>
              </a:lnSpc>
            </a:pPr>
            <a:r>
              <a:rPr lang="nb-NO" altLang="el-GR" sz="2000"/>
              <a:t>Understands reversibility</a:t>
            </a:r>
          </a:p>
          <a:p>
            <a:pPr lvl="1">
              <a:lnSpc>
                <a:spcPct val="80000"/>
              </a:lnSpc>
            </a:pPr>
            <a:r>
              <a:rPr lang="nb-NO" altLang="el-GR" sz="2000"/>
              <a:t>Can do conservation and classification tasks</a:t>
            </a:r>
          </a:p>
          <a:p>
            <a:pPr>
              <a:lnSpc>
                <a:spcPct val="80000"/>
              </a:lnSpc>
            </a:pPr>
            <a:r>
              <a:rPr lang="nb-NO" altLang="el-GR" sz="2800" b="1">
                <a:solidFill>
                  <a:srgbClr val="FFCC00"/>
                </a:solidFill>
              </a:rPr>
              <a:t>Formal operational stage 12Y</a:t>
            </a:r>
            <a:r>
              <a:rPr lang="nb-NO" altLang="el-GR" sz="2800" b="1"/>
              <a:t> </a:t>
            </a:r>
          </a:p>
          <a:p>
            <a:pPr lvl="1">
              <a:lnSpc>
                <a:spcPct val="80000"/>
              </a:lnSpc>
            </a:pPr>
            <a:r>
              <a:rPr lang="nb-NO" altLang="el-GR" sz="2000"/>
              <a:t>Can do abstract and hypotetical reasoning</a:t>
            </a:r>
          </a:p>
          <a:p>
            <a:pPr lvl="1">
              <a:lnSpc>
                <a:spcPct val="80000"/>
              </a:lnSpc>
            </a:pPr>
            <a:r>
              <a:rPr lang="nb-NO" altLang="el-GR" sz="2000"/>
              <a:t>Can reason contrary to experience</a:t>
            </a:r>
          </a:p>
        </p:txBody>
      </p:sp>
      <p:sp>
        <p:nvSpPr>
          <p:cNvPr id="53254" name="Line 6">
            <a:extLst>
              <a:ext uri="{FF2B5EF4-FFF2-40B4-BE49-F238E27FC236}">
                <a16:creationId xmlns:a16="http://schemas.microsoft.com/office/drawing/2014/main" id="{17FB29E4-56EB-74E9-3532-3503A4E0DCDD}"/>
              </a:ext>
            </a:extLst>
          </p:cNvPr>
          <p:cNvSpPr>
            <a:spLocks noChangeShapeType="1"/>
          </p:cNvSpPr>
          <p:nvPr/>
        </p:nvSpPr>
        <p:spPr bwMode="auto">
          <a:xfrm>
            <a:off x="6011863" y="5229225"/>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6">
            <a:extLst>
              <a:ext uri="{FF2B5EF4-FFF2-40B4-BE49-F238E27FC236}">
                <a16:creationId xmlns:a16="http://schemas.microsoft.com/office/drawing/2014/main" id="{95041BF5-D2C4-4C92-A0B4-EE54F2B35BDA}"/>
              </a:ext>
            </a:extLst>
          </p:cNvPr>
          <p:cNvSpPr>
            <a:spLocks noGrp="1"/>
          </p:cNvSpPr>
          <p:nvPr>
            <p:ph type="sldNum" sz="quarter" idx="12"/>
          </p:nvPr>
        </p:nvSpPr>
        <p:spPr/>
        <p:txBody>
          <a:bodyPr/>
          <a:lstStyle/>
          <a:p>
            <a:fld id="{7AEBE622-0A8F-BE40-A6DD-2A65A6808B2A}" type="slidenum">
              <a:rPr lang="nb-NO" altLang="el-GR"/>
              <a:pPr/>
              <a:t>16</a:t>
            </a:fld>
            <a:endParaRPr lang="nb-NO" altLang="el-GR"/>
          </a:p>
        </p:txBody>
      </p:sp>
      <p:sp>
        <p:nvSpPr>
          <p:cNvPr id="58370" name="Rectangle 2">
            <a:extLst>
              <a:ext uri="{FF2B5EF4-FFF2-40B4-BE49-F238E27FC236}">
                <a16:creationId xmlns:a16="http://schemas.microsoft.com/office/drawing/2014/main" id="{D0E79A73-4528-DCED-132B-F483C62FC495}"/>
              </a:ext>
            </a:extLst>
          </p:cNvPr>
          <p:cNvSpPr>
            <a:spLocks noGrp="1" noChangeArrowheads="1"/>
          </p:cNvSpPr>
          <p:nvPr>
            <p:ph type="title"/>
          </p:nvPr>
        </p:nvSpPr>
        <p:spPr>
          <a:xfrm>
            <a:off x="0" y="274638"/>
            <a:ext cx="9144000" cy="1143000"/>
          </a:xfrm>
        </p:spPr>
        <p:txBody>
          <a:bodyPr/>
          <a:lstStyle/>
          <a:p>
            <a:r>
              <a:rPr lang="nb-NO" altLang="el-GR" sz="4000" dirty="0" err="1">
                <a:solidFill>
                  <a:srgbClr val="0070C0"/>
                </a:solidFill>
              </a:rPr>
              <a:t>Cognitive</a:t>
            </a:r>
            <a:r>
              <a:rPr lang="nb-NO" altLang="el-GR" sz="4000" dirty="0">
                <a:solidFill>
                  <a:srgbClr val="0070C0"/>
                </a:solidFill>
              </a:rPr>
              <a:t> science:</a:t>
            </a:r>
            <a:br>
              <a:rPr lang="nb-NO" altLang="el-GR" sz="4000" dirty="0">
                <a:solidFill>
                  <a:srgbClr val="0070C0"/>
                </a:solidFill>
              </a:rPr>
            </a:br>
            <a:r>
              <a:rPr lang="nb-NO" altLang="el-GR" sz="4000" dirty="0">
                <a:solidFill>
                  <a:srgbClr val="0070C0"/>
                </a:solidFill>
              </a:rPr>
              <a:t>Information </a:t>
            </a:r>
            <a:r>
              <a:rPr lang="nb-NO" altLang="el-GR" sz="4000" dirty="0" err="1">
                <a:solidFill>
                  <a:srgbClr val="0070C0"/>
                </a:solidFill>
              </a:rPr>
              <a:t>processing</a:t>
            </a:r>
            <a:r>
              <a:rPr lang="nb-NO" altLang="el-GR" sz="4000" dirty="0">
                <a:solidFill>
                  <a:srgbClr val="0070C0"/>
                </a:solidFill>
              </a:rPr>
              <a:t> </a:t>
            </a:r>
            <a:r>
              <a:rPr lang="nb-NO" altLang="el-GR" sz="2400" dirty="0">
                <a:solidFill>
                  <a:srgbClr val="0070C0"/>
                </a:solidFill>
              </a:rPr>
              <a:t>(</a:t>
            </a:r>
            <a:r>
              <a:rPr lang="nb-NO" altLang="el-GR" sz="2400" dirty="0" err="1">
                <a:solidFill>
                  <a:srgbClr val="0070C0"/>
                </a:solidFill>
              </a:rPr>
              <a:t>Especially</a:t>
            </a:r>
            <a:r>
              <a:rPr lang="nb-NO" altLang="el-GR" sz="2400" dirty="0">
                <a:solidFill>
                  <a:srgbClr val="0070C0"/>
                </a:solidFill>
              </a:rPr>
              <a:t> </a:t>
            </a:r>
            <a:r>
              <a:rPr lang="nb-NO" altLang="el-GR" sz="2400" dirty="0" err="1">
                <a:solidFill>
                  <a:srgbClr val="0070C0"/>
                </a:solidFill>
              </a:rPr>
              <a:t>after</a:t>
            </a:r>
            <a:r>
              <a:rPr lang="nb-NO" altLang="el-GR" sz="2400" dirty="0">
                <a:solidFill>
                  <a:srgbClr val="0070C0"/>
                </a:solidFill>
              </a:rPr>
              <a:t> 1970) </a:t>
            </a:r>
            <a:r>
              <a:rPr lang="nb-NO" altLang="el-GR" sz="4000" dirty="0">
                <a:solidFill>
                  <a:srgbClr val="0070C0"/>
                </a:solidFill>
              </a:rPr>
              <a:t> </a:t>
            </a:r>
          </a:p>
        </p:txBody>
      </p:sp>
      <p:sp>
        <p:nvSpPr>
          <p:cNvPr id="58371" name="Rectangle 3">
            <a:extLst>
              <a:ext uri="{FF2B5EF4-FFF2-40B4-BE49-F238E27FC236}">
                <a16:creationId xmlns:a16="http://schemas.microsoft.com/office/drawing/2014/main" id="{DF67A86B-0D69-F453-2817-8127BBB9D8FE}"/>
              </a:ext>
            </a:extLst>
          </p:cNvPr>
          <p:cNvSpPr>
            <a:spLocks noGrp="1" noChangeArrowheads="1"/>
          </p:cNvSpPr>
          <p:nvPr>
            <p:ph type="body" sz="half" idx="1"/>
          </p:nvPr>
        </p:nvSpPr>
        <p:spPr/>
        <p:txBody>
          <a:bodyPr/>
          <a:lstStyle/>
          <a:p>
            <a:pPr>
              <a:lnSpc>
                <a:spcPct val="90000"/>
              </a:lnSpc>
              <a:buFontTx/>
              <a:buNone/>
            </a:pPr>
            <a:r>
              <a:rPr lang="el-GR" altLang="el-GR" sz="2000" dirty="0"/>
              <a:t>Συμβολική επεξεργασία πληροφοριών (</a:t>
            </a:r>
            <a:r>
              <a:rPr lang="nb-NO" altLang="el-GR" sz="2000" dirty="0"/>
              <a:t>Chomsky, Miller, Simon)</a:t>
            </a:r>
          </a:p>
          <a:p>
            <a:pPr>
              <a:lnSpc>
                <a:spcPct val="90000"/>
              </a:lnSpc>
              <a:buFontTx/>
              <a:buNone/>
            </a:pPr>
            <a:r>
              <a:rPr lang="el-GR" altLang="el-GR" sz="2000" dirty="0"/>
              <a:t>Έμφαση στις γνωστικές διεργασίες πίσω από τις γλωσσικές δεξιότητες, τη σκέψη και την επίλυση προβλημάτων</a:t>
            </a:r>
          </a:p>
          <a:p>
            <a:pPr>
              <a:lnSpc>
                <a:spcPct val="90000"/>
              </a:lnSpc>
              <a:buFontTx/>
              <a:buNone/>
            </a:pPr>
            <a:r>
              <a:rPr lang="el-GR" altLang="el-GR" sz="2000" dirty="0"/>
              <a:t>Ενώνει τη </a:t>
            </a:r>
            <a:r>
              <a:rPr lang="el-GR" altLang="el-GR" sz="2000" dirty="0" err="1"/>
              <a:t>νευροεπιστήμη</a:t>
            </a:r>
            <a:r>
              <a:rPr lang="el-GR" altLang="el-GR" sz="2000" dirty="0"/>
              <a:t> και την "επιστήμη των υπολογιστών".</a:t>
            </a:r>
          </a:p>
          <a:p>
            <a:pPr>
              <a:lnSpc>
                <a:spcPct val="90000"/>
              </a:lnSpc>
              <a:buFontTx/>
              <a:buNone/>
            </a:pPr>
            <a:r>
              <a:rPr lang="el-GR" altLang="el-GR" sz="2000" dirty="0"/>
              <a:t>Ο υπολογιστής γίνεται μοντέλο για τον ανθρώπινο εγκέφαλο και τις νοητικές διεργασίες. </a:t>
            </a:r>
          </a:p>
          <a:p>
            <a:pPr>
              <a:lnSpc>
                <a:spcPct val="90000"/>
              </a:lnSpc>
              <a:buFontTx/>
              <a:buNone/>
            </a:pPr>
            <a:r>
              <a:rPr lang="el-GR" altLang="el-GR" sz="2000" dirty="0"/>
              <a:t>Προσοχή, αποθήκευση, ανάκτηση μνήμης, "τεμαχισμός"...</a:t>
            </a:r>
            <a:r>
              <a:rPr lang="nb-NO" altLang="el-GR" sz="2000" dirty="0"/>
              <a:t>	</a:t>
            </a:r>
          </a:p>
        </p:txBody>
      </p:sp>
      <p:pic>
        <p:nvPicPr>
          <p:cNvPr id="58372" name="Picture 4">
            <a:extLst>
              <a:ext uri="{FF2B5EF4-FFF2-40B4-BE49-F238E27FC236}">
                <a16:creationId xmlns:a16="http://schemas.microsoft.com/office/drawing/2014/main" id="{9EA21804-7A85-BE4C-EDBE-208141F79D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6425" y="1916113"/>
            <a:ext cx="2487613" cy="25923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85393C7A-3507-AB2F-4726-D8E97D34B444}"/>
              </a:ext>
            </a:extLst>
          </p:cNvPr>
          <p:cNvSpPr>
            <a:spLocks noGrp="1"/>
          </p:cNvSpPr>
          <p:nvPr>
            <p:ph type="sldNum" sz="quarter" idx="12"/>
          </p:nvPr>
        </p:nvSpPr>
        <p:spPr/>
        <p:txBody>
          <a:bodyPr/>
          <a:lstStyle/>
          <a:p>
            <a:fld id="{8AFF3C23-5287-0942-B010-82502E705E86}" type="slidenum">
              <a:rPr lang="nb-NO" altLang="el-GR"/>
              <a:pPr/>
              <a:t>17</a:t>
            </a:fld>
            <a:endParaRPr lang="nb-NO" altLang="el-GR"/>
          </a:p>
        </p:txBody>
      </p:sp>
      <p:pic>
        <p:nvPicPr>
          <p:cNvPr id="15364" name="Picture 4">
            <a:extLst>
              <a:ext uri="{FF2B5EF4-FFF2-40B4-BE49-F238E27FC236}">
                <a16:creationId xmlns:a16="http://schemas.microsoft.com/office/drawing/2014/main" id="{E8E78517-CF16-3974-C2AB-BD267AD1DE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1790700"/>
            <a:ext cx="5143500" cy="3276600"/>
          </a:xfrm>
          <a:prstGeom prst="rect">
            <a:avLst/>
          </a:prstGeom>
          <a:noFill/>
          <a:extLst>
            <a:ext uri="{909E8E84-426E-40DD-AFC4-6F175D3DCCD1}">
              <a14:hiddenFill xmlns:a14="http://schemas.microsoft.com/office/drawing/2010/main">
                <a:solidFill>
                  <a:srgbClr val="FFFFFF"/>
                </a:solidFill>
              </a14:hiddenFill>
            </a:ext>
          </a:extLst>
        </p:spPr>
      </p:pic>
      <p:sp>
        <p:nvSpPr>
          <p:cNvPr id="15365" name="Rectangle 5">
            <a:extLst>
              <a:ext uri="{FF2B5EF4-FFF2-40B4-BE49-F238E27FC236}">
                <a16:creationId xmlns:a16="http://schemas.microsoft.com/office/drawing/2014/main" id="{BDC68E56-BDCA-3A6C-16D9-C3F7672C8439}"/>
              </a:ext>
            </a:extLst>
          </p:cNvPr>
          <p:cNvSpPr>
            <a:spLocks noGrp="1" noChangeArrowheads="1"/>
          </p:cNvSpPr>
          <p:nvPr>
            <p:ph type="title"/>
          </p:nvPr>
        </p:nvSpPr>
        <p:spPr/>
        <p:txBody>
          <a:bodyPr/>
          <a:lstStyle/>
          <a:p>
            <a:r>
              <a:rPr lang="nb-NO" altLang="el-GR"/>
              <a:t>The computation </a:t>
            </a:r>
            <a:r>
              <a:rPr lang="en-GB" altLang="el-GR"/>
              <a:t>metaphor</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0DA00E9E-8323-1FD9-F405-2286A2F7631F}"/>
              </a:ext>
            </a:extLst>
          </p:cNvPr>
          <p:cNvSpPr>
            <a:spLocks noGrp="1"/>
          </p:cNvSpPr>
          <p:nvPr>
            <p:ph type="sldNum" sz="quarter" idx="12"/>
          </p:nvPr>
        </p:nvSpPr>
        <p:spPr/>
        <p:txBody>
          <a:bodyPr/>
          <a:lstStyle/>
          <a:p>
            <a:fld id="{903A6BFC-D5E8-1B42-8787-383423EA97B1}" type="slidenum">
              <a:rPr lang="nb-NO" altLang="el-GR"/>
              <a:pPr/>
              <a:t>18</a:t>
            </a:fld>
            <a:endParaRPr lang="nb-NO" altLang="el-GR"/>
          </a:p>
        </p:txBody>
      </p:sp>
      <p:sp>
        <p:nvSpPr>
          <p:cNvPr id="13318" name="Rectangle 6">
            <a:extLst>
              <a:ext uri="{FF2B5EF4-FFF2-40B4-BE49-F238E27FC236}">
                <a16:creationId xmlns:a16="http://schemas.microsoft.com/office/drawing/2014/main" id="{0B0B53C0-2964-F0E5-A052-0B98A4F2E97F}"/>
              </a:ext>
            </a:extLst>
          </p:cNvPr>
          <p:cNvSpPr>
            <a:spLocks noGrp="1" noChangeArrowheads="1"/>
          </p:cNvSpPr>
          <p:nvPr>
            <p:ph type="title"/>
          </p:nvPr>
        </p:nvSpPr>
        <p:spPr/>
        <p:txBody>
          <a:bodyPr/>
          <a:lstStyle/>
          <a:p>
            <a:r>
              <a:rPr lang="nb-NO" altLang="el-GR"/>
              <a:t>”Thinking or processing?”</a:t>
            </a:r>
          </a:p>
        </p:txBody>
      </p:sp>
      <p:pic>
        <p:nvPicPr>
          <p:cNvPr id="13317" name="Picture 5">
            <a:extLst>
              <a:ext uri="{FF2B5EF4-FFF2-40B4-BE49-F238E27FC236}">
                <a16:creationId xmlns:a16="http://schemas.microsoft.com/office/drawing/2014/main" id="{BB6DB9EC-B4D5-0CC7-06E9-F18F9B7F8B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0250" y="1733550"/>
            <a:ext cx="5143500" cy="33909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1B0538D9-26D0-21CE-276C-9AA05640C37B}"/>
              </a:ext>
            </a:extLst>
          </p:cNvPr>
          <p:cNvSpPr>
            <a:spLocks noGrp="1"/>
          </p:cNvSpPr>
          <p:nvPr>
            <p:ph type="sldNum" sz="quarter" idx="12"/>
          </p:nvPr>
        </p:nvSpPr>
        <p:spPr/>
        <p:txBody>
          <a:bodyPr/>
          <a:lstStyle/>
          <a:p>
            <a:fld id="{DA6E518F-6966-C14A-AF29-6541E85F5B84}" type="slidenum">
              <a:rPr lang="nb-NO" altLang="el-GR"/>
              <a:pPr/>
              <a:t>19</a:t>
            </a:fld>
            <a:endParaRPr lang="nb-NO" altLang="el-GR"/>
          </a:p>
        </p:txBody>
      </p:sp>
      <p:sp>
        <p:nvSpPr>
          <p:cNvPr id="63490" name="Rectangle 2">
            <a:extLst>
              <a:ext uri="{FF2B5EF4-FFF2-40B4-BE49-F238E27FC236}">
                <a16:creationId xmlns:a16="http://schemas.microsoft.com/office/drawing/2014/main" id="{BF93832E-5F63-5335-6B5C-CED32AA42138}"/>
              </a:ext>
            </a:extLst>
          </p:cNvPr>
          <p:cNvSpPr>
            <a:spLocks noChangeArrowheads="1"/>
          </p:cNvSpPr>
          <p:nvPr/>
        </p:nvSpPr>
        <p:spPr bwMode="auto">
          <a:xfrm>
            <a:off x="395288" y="6207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endParaRPr lang="en-GB" altLang="el-GR"/>
          </a:p>
        </p:txBody>
      </p:sp>
      <p:sp>
        <p:nvSpPr>
          <p:cNvPr id="63491" name="Rectangle 3">
            <a:extLst>
              <a:ext uri="{FF2B5EF4-FFF2-40B4-BE49-F238E27FC236}">
                <a16:creationId xmlns:a16="http://schemas.microsoft.com/office/drawing/2014/main" id="{F1343872-EB7B-87EC-A72B-F7032CBC0DDA}"/>
              </a:ext>
            </a:extLst>
          </p:cNvPr>
          <p:cNvSpPr>
            <a:spLocks noChangeArrowheads="1"/>
          </p:cNvSpPr>
          <p:nvPr/>
        </p:nvSpPr>
        <p:spPr bwMode="auto">
          <a:xfrm>
            <a:off x="406400" y="1268413"/>
            <a:ext cx="8229600" cy="5199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endParaRPr lang="en-GB" altLang="el-GR" sz="2400"/>
          </a:p>
        </p:txBody>
      </p:sp>
      <p:sp>
        <p:nvSpPr>
          <p:cNvPr id="63492" name="Line 4">
            <a:extLst>
              <a:ext uri="{FF2B5EF4-FFF2-40B4-BE49-F238E27FC236}">
                <a16:creationId xmlns:a16="http://schemas.microsoft.com/office/drawing/2014/main" id="{BCBED563-75DF-A5F8-48DD-9E60675B5B87}"/>
              </a:ext>
            </a:extLst>
          </p:cNvPr>
          <p:cNvSpPr>
            <a:spLocks noChangeShapeType="1"/>
          </p:cNvSpPr>
          <p:nvPr/>
        </p:nvSpPr>
        <p:spPr bwMode="auto">
          <a:xfrm>
            <a:off x="2411413" y="4005263"/>
            <a:ext cx="11525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3493" name="Line 5">
            <a:extLst>
              <a:ext uri="{FF2B5EF4-FFF2-40B4-BE49-F238E27FC236}">
                <a16:creationId xmlns:a16="http://schemas.microsoft.com/office/drawing/2014/main" id="{09C5B015-23F7-A3B5-9832-99258FD02D20}"/>
              </a:ext>
            </a:extLst>
          </p:cNvPr>
          <p:cNvSpPr>
            <a:spLocks noChangeShapeType="1"/>
          </p:cNvSpPr>
          <p:nvPr/>
        </p:nvSpPr>
        <p:spPr bwMode="auto">
          <a:xfrm>
            <a:off x="5508625" y="3933825"/>
            <a:ext cx="12969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3494" name="Text Box 6">
            <a:extLst>
              <a:ext uri="{FF2B5EF4-FFF2-40B4-BE49-F238E27FC236}">
                <a16:creationId xmlns:a16="http://schemas.microsoft.com/office/drawing/2014/main" id="{FF6F9CBE-7744-E6A2-69FF-F7249C396DF8}"/>
              </a:ext>
            </a:extLst>
          </p:cNvPr>
          <p:cNvSpPr txBox="1">
            <a:spLocks noChangeArrowheads="1"/>
          </p:cNvSpPr>
          <p:nvPr/>
        </p:nvSpPr>
        <p:spPr bwMode="auto">
          <a:xfrm>
            <a:off x="1692275" y="2133600"/>
            <a:ext cx="216535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nb-NO" altLang="el-GR" sz="3200" b="1">
                <a:solidFill>
                  <a:srgbClr val="FF3300"/>
                </a:solidFill>
                <a:latin typeface="Garamond" panose="02020404030301010803" pitchFamily="18" charset="0"/>
              </a:rPr>
              <a:t>Signal </a:t>
            </a:r>
          </a:p>
          <a:p>
            <a:pPr algn="ctr"/>
            <a:r>
              <a:rPr lang="nb-NO" altLang="el-GR" sz="3200" b="1">
                <a:solidFill>
                  <a:srgbClr val="FF3300"/>
                </a:solidFill>
                <a:latin typeface="Garamond" panose="02020404030301010803" pitchFamily="18" charset="0"/>
              </a:rPr>
              <a:t>transmitted</a:t>
            </a:r>
          </a:p>
        </p:txBody>
      </p:sp>
      <p:sp>
        <p:nvSpPr>
          <p:cNvPr id="63495" name="Text Box 7">
            <a:extLst>
              <a:ext uri="{FF2B5EF4-FFF2-40B4-BE49-F238E27FC236}">
                <a16:creationId xmlns:a16="http://schemas.microsoft.com/office/drawing/2014/main" id="{5F8FC0EE-1332-B28F-F63D-00E1A9DB075A}"/>
              </a:ext>
            </a:extLst>
          </p:cNvPr>
          <p:cNvSpPr txBox="1">
            <a:spLocks noChangeArrowheads="1"/>
          </p:cNvSpPr>
          <p:nvPr/>
        </p:nvSpPr>
        <p:spPr bwMode="auto">
          <a:xfrm>
            <a:off x="3635375" y="3644900"/>
            <a:ext cx="1862138" cy="588963"/>
          </a:xfrm>
          <a:prstGeom prst="rect">
            <a:avLst/>
          </a:prstGeom>
          <a:solidFill>
            <a:schemeClr val="accent2"/>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b-NO" altLang="el-GR" sz="3200" b="1">
                <a:solidFill>
                  <a:srgbClr val="FF3300"/>
                </a:solidFill>
                <a:latin typeface="Garamond" panose="02020404030301010803" pitchFamily="18" charset="0"/>
              </a:rPr>
              <a:t>Channel</a:t>
            </a:r>
          </a:p>
        </p:txBody>
      </p:sp>
      <p:sp>
        <p:nvSpPr>
          <p:cNvPr id="63496" name="Text Box 8">
            <a:extLst>
              <a:ext uri="{FF2B5EF4-FFF2-40B4-BE49-F238E27FC236}">
                <a16:creationId xmlns:a16="http://schemas.microsoft.com/office/drawing/2014/main" id="{1266D647-B077-49F0-F4C3-EDCF0B8D373B}"/>
              </a:ext>
            </a:extLst>
          </p:cNvPr>
          <p:cNvSpPr txBox="1">
            <a:spLocks noChangeArrowheads="1"/>
          </p:cNvSpPr>
          <p:nvPr/>
        </p:nvSpPr>
        <p:spPr bwMode="auto">
          <a:xfrm>
            <a:off x="4932363" y="2133600"/>
            <a:ext cx="1933575"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nb-NO" altLang="el-GR" sz="3200" b="1">
                <a:solidFill>
                  <a:srgbClr val="FF3300"/>
                </a:solidFill>
                <a:latin typeface="Garamond" panose="02020404030301010803" pitchFamily="18" charset="0"/>
              </a:rPr>
              <a:t>Signal </a:t>
            </a:r>
          </a:p>
          <a:p>
            <a:pPr algn="ctr"/>
            <a:r>
              <a:rPr lang="nb-NO" altLang="el-GR" sz="3200" b="1">
                <a:solidFill>
                  <a:srgbClr val="FF3300"/>
                </a:solidFill>
                <a:latin typeface="Garamond" panose="02020404030301010803" pitchFamily="18" charset="0"/>
              </a:rPr>
              <a:t>received</a:t>
            </a:r>
          </a:p>
        </p:txBody>
      </p:sp>
      <p:sp>
        <p:nvSpPr>
          <p:cNvPr id="63497" name="Text Box 9">
            <a:extLst>
              <a:ext uri="{FF2B5EF4-FFF2-40B4-BE49-F238E27FC236}">
                <a16:creationId xmlns:a16="http://schemas.microsoft.com/office/drawing/2014/main" id="{1B80ED83-5969-0BF9-06A4-5F0CBB4AD3D7}"/>
              </a:ext>
            </a:extLst>
          </p:cNvPr>
          <p:cNvSpPr txBox="1">
            <a:spLocks noChangeArrowheads="1"/>
          </p:cNvSpPr>
          <p:nvPr/>
        </p:nvSpPr>
        <p:spPr bwMode="auto">
          <a:xfrm>
            <a:off x="971550" y="3644900"/>
            <a:ext cx="1370013" cy="588963"/>
          </a:xfrm>
          <a:prstGeom prst="rect">
            <a:avLst/>
          </a:prstGeom>
          <a:solidFill>
            <a:schemeClr val="accent2"/>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ltLang="el-GR" sz="3200" b="1">
                <a:solidFill>
                  <a:srgbClr val="FF3300"/>
                </a:solidFill>
                <a:latin typeface="Garamond" panose="02020404030301010803" pitchFamily="18" charset="0"/>
              </a:rPr>
              <a:t>Sender</a:t>
            </a:r>
          </a:p>
        </p:txBody>
      </p:sp>
      <p:sp>
        <p:nvSpPr>
          <p:cNvPr id="63498" name="Text Box 10">
            <a:extLst>
              <a:ext uri="{FF2B5EF4-FFF2-40B4-BE49-F238E27FC236}">
                <a16:creationId xmlns:a16="http://schemas.microsoft.com/office/drawing/2014/main" id="{89A6D3F7-33AE-3F35-09E1-C98035BA6682}"/>
              </a:ext>
            </a:extLst>
          </p:cNvPr>
          <p:cNvSpPr txBox="1">
            <a:spLocks noChangeArrowheads="1"/>
          </p:cNvSpPr>
          <p:nvPr/>
        </p:nvSpPr>
        <p:spPr bwMode="auto">
          <a:xfrm>
            <a:off x="6881019" y="3681578"/>
            <a:ext cx="1679575" cy="588963"/>
          </a:xfrm>
          <a:prstGeom prst="rect">
            <a:avLst/>
          </a:prstGeom>
          <a:solidFill>
            <a:schemeClr val="accent2"/>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b-NO" altLang="el-GR" sz="3200" b="1" dirty="0" err="1">
                <a:solidFill>
                  <a:srgbClr val="FF3300"/>
                </a:solidFill>
                <a:latin typeface="Garamond" panose="02020404030301010803" pitchFamily="18" charset="0"/>
              </a:rPr>
              <a:t>Receiver</a:t>
            </a:r>
            <a:endParaRPr lang="nb-NO" altLang="el-GR" sz="3200" b="1" dirty="0">
              <a:solidFill>
                <a:srgbClr val="FF3300"/>
              </a:solidFill>
              <a:latin typeface="Garamond" panose="02020404030301010803" pitchFamily="18" charset="0"/>
            </a:endParaRPr>
          </a:p>
        </p:txBody>
      </p:sp>
      <p:sp>
        <p:nvSpPr>
          <p:cNvPr id="63499" name="Rectangle 11">
            <a:extLst>
              <a:ext uri="{FF2B5EF4-FFF2-40B4-BE49-F238E27FC236}">
                <a16:creationId xmlns:a16="http://schemas.microsoft.com/office/drawing/2014/main" id="{291D9B5D-2332-F552-2583-0158C676F0D3}"/>
              </a:ext>
            </a:extLst>
          </p:cNvPr>
          <p:cNvSpPr>
            <a:spLocks noGrp="1" noChangeArrowheads="1"/>
          </p:cNvSpPr>
          <p:nvPr>
            <p:ph type="title"/>
          </p:nvPr>
        </p:nvSpPr>
        <p:spPr/>
        <p:txBody>
          <a:bodyPr/>
          <a:lstStyle/>
          <a:p>
            <a:br>
              <a:rPr lang="nb-NO" altLang="el-GR" sz="3200"/>
            </a:br>
            <a:r>
              <a:rPr lang="nb-NO" altLang="el-GR" sz="3200"/>
              <a:t> </a:t>
            </a:r>
            <a:r>
              <a:rPr lang="nb-NO" altLang="el-GR" sz="4000"/>
              <a:t>The conduit model of communication</a:t>
            </a:r>
            <a:br>
              <a:rPr lang="nb-NO" altLang="el-GR" sz="3200"/>
            </a:br>
            <a:r>
              <a:rPr lang="nb-NO" altLang="el-GR" sz="1800"/>
              <a:t>The Conduit paradigme (Ledningsparadigme) Rommetveit (1996)</a:t>
            </a:r>
          </a:p>
        </p:txBody>
      </p:sp>
      <p:sp>
        <p:nvSpPr>
          <p:cNvPr id="63500" name="Line 12">
            <a:extLst>
              <a:ext uri="{FF2B5EF4-FFF2-40B4-BE49-F238E27FC236}">
                <a16:creationId xmlns:a16="http://schemas.microsoft.com/office/drawing/2014/main" id="{BFD4929F-251B-B417-1C39-665B18F605E4}"/>
              </a:ext>
            </a:extLst>
          </p:cNvPr>
          <p:cNvSpPr>
            <a:spLocks noChangeShapeType="1"/>
          </p:cNvSpPr>
          <p:nvPr/>
        </p:nvSpPr>
        <p:spPr bwMode="auto">
          <a:xfrm>
            <a:off x="2771775" y="3284538"/>
            <a:ext cx="0" cy="358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63501" name="Line 13">
            <a:extLst>
              <a:ext uri="{FF2B5EF4-FFF2-40B4-BE49-F238E27FC236}">
                <a16:creationId xmlns:a16="http://schemas.microsoft.com/office/drawing/2014/main" id="{D9FC83F9-9E1E-1084-93F5-CC49EA699E05}"/>
              </a:ext>
            </a:extLst>
          </p:cNvPr>
          <p:cNvSpPr>
            <a:spLocks noChangeShapeType="1"/>
          </p:cNvSpPr>
          <p:nvPr/>
        </p:nvSpPr>
        <p:spPr bwMode="auto">
          <a:xfrm>
            <a:off x="5940425" y="3213100"/>
            <a:ext cx="0" cy="431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AF6DEDA1-5EF2-63CA-BDC6-CEB7EE1A0719}"/>
              </a:ext>
            </a:extLst>
          </p:cNvPr>
          <p:cNvSpPr>
            <a:spLocks noGrp="1"/>
          </p:cNvSpPr>
          <p:nvPr>
            <p:ph type="sldNum" sz="quarter" idx="12"/>
          </p:nvPr>
        </p:nvSpPr>
        <p:spPr/>
        <p:txBody>
          <a:bodyPr/>
          <a:lstStyle/>
          <a:p>
            <a:fld id="{BEFF01C4-FFD4-374B-913F-5F3282F9A1A9}" type="slidenum">
              <a:rPr lang="nb-NO" altLang="el-GR"/>
              <a:pPr/>
              <a:t>2</a:t>
            </a:fld>
            <a:endParaRPr lang="nb-NO" altLang="el-GR"/>
          </a:p>
        </p:txBody>
      </p:sp>
      <p:sp>
        <p:nvSpPr>
          <p:cNvPr id="124930" name="Rectangle 2">
            <a:extLst>
              <a:ext uri="{FF2B5EF4-FFF2-40B4-BE49-F238E27FC236}">
                <a16:creationId xmlns:a16="http://schemas.microsoft.com/office/drawing/2014/main" id="{C09FB3EC-2783-9183-30D7-480BFD3548E7}"/>
              </a:ext>
            </a:extLst>
          </p:cNvPr>
          <p:cNvSpPr>
            <a:spLocks noGrp="1" noChangeArrowheads="1"/>
          </p:cNvSpPr>
          <p:nvPr>
            <p:ph type="title"/>
          </p:nvPr>
        </p:nvSpPr>
        <p:spPr/>
        <p:txBody>
          <a:bodyPr/>
          <a:lstStyle/>
          <a:p>
            <a:endParaRPr lang="en-GB" altLang="el-GR" sz="4000" dirty="0"/>
          </a:p>
        </p:txBody>
      </p:sp>
      <p:sp>
        <p:nvSpPr>
          <p:cNvPr id="124931" name="Rectangle 3">
            <a:extLst>
              <a:ext uri="{FF2B5EF4-FFF2-40B4-BE49-F238E27FC236}">
                <a16:creationId xmlns:a16="http://schemas.microsoft.com/office/drawing/2014/main" id="{EE6598DF-4A4F-887E-05AE-EAB5B481DBE4}"/>
              </a:ext>
            </a:extLst>
          </p:cNvPr>
          <p:cNvSpPr>
            <a:spLocks noGrp="1" noChangeArrowheads="1"/>
          </p:cNvSpPr>
          <p:nvPr>
            <p:ph type="body" idx="1"/>
          </p:nvPr>
        </p:nvSpPr>
        <p:spPr/>
        <p:txBody>
          <a:bodyPr/>
          <a:lstStyle/>
          <a:p>
            <a:r>
              <a:rPr lang="en-GB" altLang="el-GR"/>
              <a:t>Theoretical reading:</a:t>
            </a:r>
          </a:p>
          <a:p>
            <a:pPr lvl="4"/>
            <a:r>
              <a:rPr lang="en-GB" altLang="el-GR"/>
              <a:t>Cole, Michael. (1996). </a:t>
            </a:r>
            <a:r>
              <a:rPr lang="en-GB" altLang="el-GR" i="1"/>
              <a:t>Cultural Psychology.</a:t>
            </a:r>
            <a:r>
              <a:rPr lang="en-GB" altLang="el-GR"/>
              <a:t> Cambridge: The Belknap Press of Harvard University Press, Ch. 1 – 7: 220p. </a:t>
            </a:r>
          </a:p>
          <a:p>
            <a:pPr lvl="4"/>
            <a:endParaRPr lang="en-GB" altLang="el-GR"/>
          </a:p>
          <a:p>
            <a:pPr lvl="4"/>
            <a:endParaRPr lang="en-GB" altLang="el-GR"/>
          </a:p>
          <a:p>
            <a:pPr lvl="4"/>
            <a:endParaRPr lang="en-GB" altLang="el-GR"/>
          </a:p>
          <a:p>
            <a:pPr lvl="4"/>
            <a:r>
              <a:rPr lang="en-GB" altLang="el-GR"/>
              <a:t>Vygotsky, Lev. (1978). </a:t>
            </a:r>
            <a:r>
              <a:rPr lang="en-GB" altLang="el-GR" i="1"/>
              <a:t>Mind in Society.</a:t>
            </a:r>
            <a:r>
              <a:rPr lang="en-GB" altLang="el-GR"/>
              <a:t> Cambridge, Harvard University press. Chapter 4 and 6. </a:t>
            </a:r>
            <a:r>
              <a:rPr lang="nb-NO" altLang="el-GR"/>
              <a:t>19 p. </a:t>
            </a:r>
            <a:endParaRPr lang="en-GB" altLang="el-GR"/>
          </a:p>
        </p:txBody>
      </p:sp>
      <p:pic>
        <p:nvPicPr>
          <p:cNvPr id="124932" name="Picture 4">
            <a:extLst>
              <a:ext uri="{FF2B5EF4-FFF2-40B4-BE49-F238E27FC236}">
                <a16:creationId xmlns:a16="http://schemas.microsoft.com/office/drawing/2014/main" id="{E1030AFD-9DC0-09BB-822B-CEF254E59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2133600"/>
            <a:ext cx="1925637" cy="1925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4933" name="Picture 5">
            <a:extLst>
              <a:ext uri="{FF2B5EF4-FFF2-40B4-BE49-F238E27FC236}">
                <a16:creationId xmlns:a16="http://schemas.microsoft.com/office/drawing/2014/main" id="{1307BAC4-F64C-D878-534D-28BF861BCD3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 y="4292600"/>
            <a:ext cx="1944688" cy="194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0F510566-F2D4-6AD6-5688-648F6EEB69C7}"/>
              </a:ext>
            </a:extLst>
          </p:cNvPr>
          <p:cNvSpPr>
            <a:spLocks noGrp="1"/>
          </p:cNvSpPr>
          <p:nvPr>
            <p:ph type="sldNum" sz="quarter" idx="12"/>
          </p:nvPr>
        </p:nvSpPr>
        <p:spPr/>
        <p:txBody>
          <a:bodyPr/>
          <a:lstStyle/>
          <a:p>
            <a:fld id="{3EEB6263-0011-B740-95A5-2E4DBF3EAF34}" type="slidenum">
              <a:rPr lang="nb-NO" altLang="el-GR"/>
              <a:pPr/>
              <a:t>20</a:t>
            </a:fld>
            <a:endParaRPr lang="nb-NO" altLang="el-GR"/>
          </a:p>
        </p:txBody>
      </p:sp>
      <p:sp>
        <p:nvSpPr>
          <p:cNvPr id="92162" name="Rectangle 2">
            <a:extLst>
              <a:ext uri="{FF2B5EF4-FFF2-40B4-BE49-F238E27FC236}">
                <a16:creationId xmlns:a16="http://schemas.microsoft.com/office/drawing/2014/main" id="{6E5CA915-8632-0DCE-E64B-A02B217B5265}"/>
              </a:ext>
            </a:extLst>
          </p:cNvPr>
          <p:cNvSpPr>
            <a:spLocks noGrp="1" noChangeArrowheads="1"/>
          </p:cNvSpPr>
          <p:nvPr>
            <p:ph type="title"/>
          </p:nvPr>
        </p:nvSpPr>
        <p:spPr/>
        <p:txBody>
          <a:bodyPr/>
          <a:lstStyle/>
          <a:p>
            <a:r>
              <a:rPr lang="nb-NO" altLang="el-GR" sz="4000"/>
              <a:t>Cognitive science: </a:t>
            </a:r>
            <a:br>
              <a:rPr lang="nb-NO" altLang="el-GR" sz="4000"/>
            </a:br>
            <a:r>
              <a:rPr lang="nb-NO" altLang="el-GR" sz="4000"/>
              <a:t>Some critical voices </a:t>
            </a:r>
          </a:p>
        </p:txBody>
      </p:sp>
      <p:sp>
        <p:nvSpPr>
          <p:cNvPr id="92163" name="Rectangle 3">
            <a:extLst>
              <a:ext uri="{FF2B5EF4-FFF2-40B4-BE49-F238E27FC236}">
                <a16:creationId xmlns:a16="http://schemas.microsoft.com/office/drawing/2014/main" id="{AC2D5CA5-CF2A-8433-1E53-CF6B006C0DBD}"/>
              </a:ext>
            </a:extLst>
          </p:cNvPr>
          <p:cNvSpPr>
            <a:spLocks noGrp="1" noChangeArrowheads="1"/>
          </p:cNvSpPr>
          <p:nvPr>
            <p:ph type="body" idx="1"/>
          </p:nvPr>
        </p:nvSpPr>
        <p:spPr/>
        <p:txBody>
          <a:bodyPr/>
          <a:lstStyle/>
          <a:p>
            <a:r>
              <a:rPr lang="nb-NO" altLang="el-GR" dirty="0"/>
              <a:t>Jerome Bruner (1990) (”The </a:t>
            </a:r>
            <a:r>
              <a:rPr lang="nb-NO" altLang="el-GR" dirty="0" err="1"/>
              <a:t>founding</a:t>
            </a:r>
            <a:r>
              <a:rPr lang="nb-NO" altLang="el-GR" dirty="0"/>
              <a:t> </a:t>
            </a:r>
            <a:r>
              <a:rPr lang="nb-NO" altLang="el-GR" dirty="0" err="1"/>
              <a:t>father</a:t>
            </a:r>
            <a:r>
              <a:rPr lang="nb-NO" altLang="el-GR" dirty="0"/>
              <a:t> </a:t>
            </a:r>
            <a:r>
              <a:rPr lang="nb-NO" altLang="el-GR" dirty="0" err="1"/>
              <a:t>of</a:t>
            </a:r>
            <a:r>
              <a:rPr lang="nb-NO" altLang="el-GR" dirty="0"/>
              <a:t> </a:t>
            </a:r>
            <a:r>
              <a:rPr lang="nb-NO" altLang="el-GR" dirty="0" err="1"/>
              <a:t>cognitive</a:t>
            </a:r>
            <a:r>
              <a:rPr lang="nb-NO" altLang="el-GR" dirty="0"/>
              <a:t> science”)</a:t>
            </a:r>
            <a:endParaRPr lang="el-GR" altLang="el-GR" dirty="0"/>
          </a:p>
          <a:p>
            <a:pPr marL="0" indent="0">
              <a:buNone/>
            </a:pPr>
            <a:endParaRPr lang="nb-NO" altLang="el-GR" dirty="0"/>
          </a:p>
          <a:p>
            <a:r>
              <a:rPr lang="el-GR" altLang="el-GR" sz="2400" dirty="0"/>
              <a:t>Η γνωστική επανάσταση αναμενόταν να επικεντρωθεί στο νόημα και στις κατασκευές νοήματος και να είναι κάτι περισσότερο από μια απλή βελτίωση του συμπεριφορισμού και της αναγωγής του νου σε μηχανές.</a:t>
            </a:r>
          </a:p>
          <a:p>
            <a:r>
              <a:rPr lang="el-GR" altLang="el-GR" sz="2400" dirty="0"/>
              <a:t>Η </a:t>
            </a:r>
            <a:r>
              <a:rPr lang="el-GR" altLang="el-GR" sz="2400" dirty="0" err="1"/>
              <a:t>απο</a:t>
            </a:r>
            <a:r>
              <a:rPr lang="el-GR" altLang="el-GR" sz="2400" dirty="0"/>
              <a:t>-ανθρωποποίηση της κατανόησης του ανθρώπινου νου.</a:t>
            </a:r>
            <a:endParaRPr lang="nb-NO" altLang="el-GR" sz="2400" dirty="0"/>
          </a:p>
        </p:txBody>
      </p:sp>
      <p:pic>
        <p:nvPicPr>
          <p:cNvPr id="92164" name="Picture 4">
            <a:extLst>
              <a:ext uri="{FF2B5EF4-FFF2-40B4-BE49-F238E27FC236}">
                <a16:creationId xmlns:a16="http://schemas.microsoft.com/office/drawing/2014/main" id="{330A0C44-3676-B340-C255-D8705487BA7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115888"/>
            <a:ext cx="1019175" cy="13668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B19EE71E-6848-80DD-C0C3-FB638AA80B0C}"/>
              </a:ext>
            </a:extLst>
          </p:cNvPr>
          <p:cNvSpPr>
            <a:spLocks noGrp="1"/>
          </p:cNvSpPr>
          <p:nvPr>
            <p:ph type="sldNum" sz="quarter" idx="12"/>
          </p:nvPr>
        </p:nvSpPr>
        <p:spPr/>
        <p:txBody>
          <a:bodyPr/>
          <a:lstStyle/>
          <a:p>
            <a:fld id="{23DAC400-4C28-2C48-98BB-40AC4D834349}" type="slidenum">
              <a:rPr lang="nb-NO" altLang="el-GR"/>
              <a:pPr/>
              <a:t>21</a:t>
            </a:fld>
            <a:endParaRPr lang="nb-NO" altLang="el-GR"/>
          </a:p>
        </p:txBody>
      </p:sp>
      <p:sp>
        <p:nvSpPr>
          <p:cNvPr id="107522" name="Rectangle 2">
            <a:extLst>
              <a:ext uri="{FF2B5EF4-FFF2-40B4-BE49-F238E27FC236}">
                <a16:creationId xmlns:a16="http://schemas.microsoft.com/office/drawing/2014/main" id="{CDF42E54-6D6B-7433-C460-586058F35C7D}"/>
              </a:ext>
            </a:extLst>
          </p:cNvPr>
          <p:cNvSpPr>
            <a:spLocks noGrp="1" noChangeArrowheads="1"/>
          </p:cNvSpPr>
          <p:nvPr>
            <p:ph type="title" idx="4294967295"/>
          </p:nvPr>
        </p:nvSpPr>
        <p:spPr>
          <a:xfrm>
            <a:off x="0" y="274638"/>
            <a:ext cx="8229600" cy="1143000"/>
          </a:xfrm>
        </p:spPr>
        <p:txBody>
          <a:bodyPr/>
          <a:lstStyle/>
          <a:p>
            <a:r>
              <a:rPr lang="nb-NO" altLang="el-GR" b="1" dirty="0" err="1">
                <a:solidFill>
                  <a:srgbClr val="FF0000"/>
                </a:solidFill>
              </a:rPr>
              <a:t>Sociocultural</a:t>
            </a:r>
            <a:r>
              <a:rPr lang="nb-NO" altLang="el-GR" b="1" dirty="0">
                <a:solidFill>
                  <a:srgbClr val="FF0000"/>
                </a:solidFill>
              </a:rPr>
              <a:t> </a:t>
            </a:r>
            <a:r>
              <a:rPr lang="nb-NO" altLang="el-GR" b="1" dirty="0" err="1">
                <a:solidFill>
                  <a:srgbClr val="FF0000"/>
                </a:solidFill>
              </a:rPr>
              <a:t>Epistemology</a:t>
            </a:r>
            <a:endParaRPr lang="nb-NO" altLang="el-GR" b="1" dirty="0">
              <a:solidFill>
                <a:srgbClr val="FF0000"/>
              </a:solidFill>
            </a:endParaRPr>
          </a:p>
        </p:txBody>
      </p:sp>
      <p:sp>
        <p:nvSpPr>
          <p:cNvPr id="107523" name="Rectangle 3">
            <a:extLst>
              <a:ext uri="{FF2B5EF4-FFF2-40B4-BE49-F238E27FC236}">
                <a16:creationId xmlns:a16="http://schemas.microsoft.com/office/drawing/2014/main" id="{F004A3D0-BBD1-EAC1-911F-682229FAE5F7}"/>
              </a:ext>
            </a:extLst>
          </p:cNvPr>
          <p:cNvSpPr>
            <a:spLocks noGrp="1" noChangeArrowheads="1"/>
          </p:cNvSpPr>
          <p:nvPr>
            <p:ph type="body" sz="half" idx="4294967295"/>
          </p:nvPr>
        </p:nvSpPr>
        <p:spPr>
          <a:xfrm>
            <a:off x="395288" y="1557338"/>
            <a:ext cx="4038600" cy="4525962"/>
          </a:xfrm>
        </p:spPr>
        <p:txBody>
          <a:bodyPr/>
          <a:lstStyle/>
          <a:p>
            <a:r>
              <a:rPr lang="nb-NO" altLang="el-GR" sz="2800" dirty="0" err="1"/>
              <a:t>What</a:t>
            </a:r>
            <a:r>
              <a:rPr lang="nb-NO" altLang="el-GR" sz="2800" dirty="0"/>
              <a:t> is </a:t>
            </a:r>
            <a:r>
              <a:rPr lang="nb-NO" altLang="el-GR" sz="2800" dirty="0" err="1"/>
              <a:t>knowledge</a:t>
            </a:r>
            <a:r>
              <a:rPr lang="nb-NO" altLang="el-GR" sz="2800" dirty="0"/>
              <a:t>?</a:t>
            </a:r>
          </a:p>
          <a:p>
            <a:r>
              <a:rPr lang="nb-NO" altLang="el-GR" sz="2800" dirty="0" err="1"/>
              <a:t>Where</a:t>
            </a:r>
            <a:r>
              <a:rPr lang="nb-NO" altLang="el-GR" sz="2800" dirty="0"/>
              <a:t> is </a:t>
            </a:r>
            <a:r>
              <a:rPr lang="nb-NO" altLang="el-GR" sz="2800" dirty="0" err="1"/>
              <a:t>knowledge</a:t>
            </a:r>
            <a:r>
              <a:rPr lang="nb-NO" altLang="el-GR" sz="2800" dirty="0"/>
              <a:t>?</a:t>
            </a:r>
          </a:p>
          <a:p>
            <a:r>
              <a:rPr lang="nb-NO" altLang="el-GR" sz="2800" dirty="0"/>
              <a:t>How is </a:t>
            </a:r>
            <a:r>
              <a:rPr lang="nb-NO" altLang="el-GR" sz="2800" dirty="0" err="1"/>
              <a:t>knowledge</a:t>
            </a:r>
            <a:r>
              <a:rPr lang="nb-NO" altLang="el-GR" sz="2800" dirty="0"/>
              <a:t> </a:t>
            </a:r>
            <a:r>
              <a:rPr lang="nb-NO" altLang="el-GR" sz="2800" dirty="0" err="1"/>
              <a:t>created</a:t>
            </a:r>
            <a:r>
              <a:rPr lang="nb-NO" altLang="el-GR" sz="2800" dirty="0"/>
              <a:t>?</a:t>
            </a:r>
          </a:p>
          <a:p>
            <a:r>
              <a:rPr lang="nb-NO" altLang="el-GR" sz="2800" dirty="0" err="1"/>
              <a:t>What</a:t>
            </a:r>
            <a:r>
              <a:rPr lang="nb-NO" altLang="el-GR" sz="2800" dirty="0"/>
              <a:t> is </a:t>
            </a:r>
            <a:r>
              <a:rPr lang="nb-NO" altLang="el-GR" sz="2800" dirty="0" err="1"/>
              <a:t>knowledge</a:t>
            </a:r>
            <a:r>
              <a:rPr lang="nb-NO" altLang="el-GR" sz="2800" dirty="0"/>
              <a:t> </a:t>
            </a:r>
            <a:r>
              <a:rPr lang="nb-NO" altLang="el-GR" sz="2800" dirty="0" err="1"/>
              <a:t>about</a:t>
            </a:r>
            <a:r>
              <a:rPr lang="nb-NO" altLang="el-GR" sz="2800" dirty="0"/>
              <a:t>?</a:t>
            </a:r>
          </a:p>
        </p:txBody>
      </p:sp>
      <p:pic>
        <p:nvPicPr>
          <p:cNvPr id="107524" name="Picture 4">
            <a:extLst>
              <a:ext uri="{FF2B5EF4-FFF2-40B4-BE49-F238E27FC236}">
                <a16:creationId xmlns:a16="http://schemas.microsoft.com/office/drawing/2014/main" id="{235F93F2-3AFB-C82A-786F-55E8B4DE585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3238"/>
            <a:ext cx="4103688" cy="3659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6">
            <a:extLst>
              <a:ext uri="{FF2B5EF4-FFF2-40B4-BE49-F238E27FC236}">
                <a16:creationId xmlns:a16="http://schemas.microsoft.com/office/drawing/2014/main" id="{3C6C6E61-08E8-A983-6BB7-9009A33BEB85}"/>
              </a:ext>
            </a:extLst>
          </p:cNvPr>
          <p:cNvSpPr>
            <a:spLocks noGrp="1"/>
          </p:cNvSpPr>
          <p:nvPr>
            <p:ph type="sldNum" sz="quarter" idx="12"/>
          </p:nvPr>
        </p:nvSpPr>
        <p:spPr/>
        <p:txBody>
          <a:bodyPr/>
          <a:lstStyle/>
          <a:p>
            <a:fld id="{44E53736-9A30-EC46-9493-F78353B69BB4}" type="slidenum">
              <a:rPr lang="nb-NO" altLang="el-GR"/>
              <a:pPr/>
              <a:t>22</a:t>
            </a:fld>
            <a:endParaRPr lang="nb-NO" altLang="el-GR"/>
          </a:p>
        </p:txBody>
      </p:sp>
      <p:sp>
        <p:nvSpPr>
          <p:cNvPr id="110594" name="Rectangle 2">
            <a:extLst>
              <a:ext uri="{FF2B5EF4-FFF2-40B4-BE49-F238E27FC236}">
                <a16:creationId xmlns:a16="http://schemas.microsoft.com/office/drawing/2014/main" id="{C3CBCE81-7377-3C9E-52A4-1C147F527602}"/>
              </a:ext>
            </a:extLst>
          </p:cNvPr>
          <p:cNvSpPr>
            <a:spLocks noGrp="1" noChangeArrowheads="1"/>
          </p:cNvSpPr>
          <p:nvPr>
            <p:ph type="title"/>
          </p:nvPr>
        </p:nvSpPr>
        <p:spPr>
          <a:xfrm>
            <a:off x="457200" y="274638"/>
            <a:ext cx="8229600" cy="850106"/>
          </a:xfrm>
          <a:ln/>
          <a:extLst>
            <a:ext uri="{91240B29-F687-4F45-9708-019B960494DF}">
              <a14:hiddenLine xmlns:a14="http://schemas.microsoft.com/office/drawing/2010/main" w="9525">
                <a:solidFill>
                  <a:schemeClr val="hlink"/>
                </a:solidFill>
                <a:miter lim="800000"/>
                <a:headEnd/>
                <a:tailEnd/>
              </a14:hiddenLine>
            </a:ext>
          </a:extLst>
        </p:spPr>
        <p:txBody>
          <a:bodyPr/>
          <a:lstStyle/>
          <a:p>
            <a:pPr algn="l"/>
            <a:br>
              <a:rPr lang="nb-NO" altLang="el-GR" sz="3200" dirty="0"/>
            </a:br>
            <a:r>
              <a:rPr lang="nb-NO" altLang="el-GR" sz="2800" dirty="0">
                <a:solidFill>
                  <a:srgbClr val="FF0000"/>
                </a:solidFill>
              </a:rPr>
              <a:t>How is </a:t>
            </a:r>
            <a:r>
              <a:rPr lang="nb-NO" altLang="el-GR" sz="2800" dirty="0" err="1">
                <a:solidFill>
                  <a:srgbClr val="FF0000"/>
                </a:solidFill>
              </a:rPr>
              <a:t>knowledge</a:t>
            </a:r>
            <a:r>
              <a:rPr lang="nb-NO" altLang="el-GR" sz="2800" dirty="0">
                <a:solidFill>
                  <a:srgbClr val="FF0000"/>
                </a:solidFill>
              </a:rPr>
              <a:t> </a:t>
            </a:r>
            <a:r>
              <a:rPr lang="nb-NO" altLang="el-GR" sz="2800" dirty="0" err="1">
                <a:solidFill>
                  <a:srgbClr val="FF0000"/>
                </a:solidFill>
              </a:rPr>
              <a:t>created</a:t>
            </a:r>
            <a:r>
              <a:rPr lang="nb-NO" altLang="el-GR" sz="2800" dirty="0">
                <a:solidFill>
                  <a:srgbClr val="FF0000"/>
                </a:solidFill>
              </a:rPr>
              <a:t>?  (</a:t>
            </a:r>
            <a:r>
              <a:rPr lang="nb-NO" altLang="el-GR" sz="2800" dirty="0" err="1">
                <a:solidFill>
                  <a:srgbClr val="FF0000"/>
                </a:solidFill>
              </a:rPr>
              <a:t>Epistemology</a:t>
            </a:r>
            <a:r>
              <a:rPr lang="nb-NO" altLang="el-GR" sz="2800" dirty="0">
                <a:solidFill>
                  <a:srgbClr val="FF0000"/>
                </a:solidFill>
              </a:rPr>
              <a:t>)</a:t>
            </a:r>
            <a:br>
              <a:rPr lang="nb-NO" altLang="el-GR" sz="2800" dirty="0">
                <a:solidFill>
                  <a:srgbClr val="FF0000"/>
                </a:solidFill>
              </a:rPr>
            </a:br>
            <a:r>
              <a:rPr lang="nb-NO" altLang="el-GR" sz="3200" dirty="0"/>
              <a:t>		</a:t>
            </a:r>
            <a:endParaRPr lang="nb-NO" altLang="el-GR" sz="2800" dirty="0">
              <a:solidFill>
                <a:schemeClr val="hlink"/>
              </a:solidFill>
            </a:endParaRPr>
          </a:p>
        </p:txBody>
      </p:sp>
      <p:sp>
        <p:nvSpPr>
          <p:cNvPr id="110595" name="Rectangle 3">
            <a:extLst>
              <a:ext uri="{FF2B5EF4-FFF2-40B4-BE49-F238E27FC236}">
                <a16:creationId xmlns:a16="http://schemas.microsoft.com/office/drawing/2014/main" id="{90AF0385-8E30-C6FB-9ACC-BABAF5A78F10}"/>
              </a:ext>
            </a:extLst>
          </p:cNvPr>
          <p:cNvSpPr>
            <a:spLocks noGrp="1" noChangeArrowheads="1"/>
          </p:cNvSpPr>
          <p:nvPr>
            <p:ph type="body" sz="half" idx="1"/>
          </p:nvPr>
        </p:nvSpPr>
        <p:spPr>
          <a:xfrm>
            <a:off x="107950" y="1484313"/>
            <a:ext cx="4386263" cy="4525962"/>
          </a:xfrm>
        </p:spPr>
        <p:txBody>
          <a:bodyPr/>
          <a:lstStyle/>
          <a:p>
            <a:pPr>
              <a:buFontTx/>
              <a:buNone/>
            </a:pPr>
            <a:r>
              <a:rPr lang="nb-NO" altLang="el-GR" dirty="0" err="1">
                <a:solidFill>
                  <a:schemeClr val="hlink"/>
                </a:solidFill>
              </a:rPr>
              <a:t>Social</a:t>
            </a:r>
            <a:r>
              <a:rPr lang="nb-NO" altLang="el-GR" dirty="0">
                <a:solidFill>
                  <a:schemeClr val="hlink"/>
                </a:solidFill>
              </a:rPr>
              <a:t> </a:t>
            </a:r>
            <a:r>
              <a:rPr lang="nb-NO" altLang="el-GR" dirty="0" err="1">
                <a:solidFill>
                  <a:schemeClr val="hlink"/>
                </a:solidFill>
              </a:rPr>
              <a:t>constructionism</a:t>
            </a:r>
            <a:r>
              <a:rPr lang="nb-NO" altLang="el-GR" dirty="0">
                <a:solidFill>
                  <a:schemeClr val="hlink"/>
                </a:solidFill>
              </a:rPr>
              <a:t>:</a:t>
            </a:r>
          </a:p>
          <a:p>
            <a:pPr>
              <a:buFontTx/>
              <a:buNone/>
            </a:pPr>
            <a:r>
              <a:rPr lang="el-GR" altLang="el-GR" dirty="0"/>
              <a:t>Η γνώση είναι προϊόν κατασκευών και συμβάσεων.</a:t>
            </a:r>
          </a:p>
          <a:p>
            <a:pPr>
              <a:buFontTx/>
              <a:buNone/>
            </a:pPr>
            <a:r>
              <a:rPr lang="el-GR" altLang="el-GR" dirty="0"/>
              <a:t>Η πραγματικότητα αποτελεί αντικείμενο διαπραγμάτευσης</a:t>
            </a:r>
            <a:endParaRPr lang="nb-NO" altLang="el-GR" dirty="0"/>
          </a:p>
        </p:txBody>
      </p:sp>
      <p:sp>
        <p:nvSpPr>
          <p:cNvPr id="110596" name="Rectangle 4">
            <a:extLst>
              <a:ext uri="{FF2B5EF4-FFF2-40B4-BE49-F238E27FC236}">
                <a16:creationId xmlns:a16="http://schemas.microsoft.com/office/drawing/2014/main" id="{B30B28DA-146D-F7FC-5B1E-154C6F89BC51}"/>
              </a:ext>
            </a:extLst>
          </p:cNvPr>
          <p:cNvSpPr>
            <a:spLocks noGrp="1" noChangeArrowheads="1"/>
          </p:cNvSpPr>
          <p:nvPr>
            <p:ph type="body" sz="half" idx="2"/>
          </p:nvPr>
        </p:nvSpPr>
        <p:spPr>
          <a:xfrm>
            <a:off x="4716463" y="1484313"/>
            <a:ext cx="4319587" cy="4525962"/>
          </a:xfrm>
        </p:spPr>
        <p:txBody>
          <a:bodyPr/>
          <a:lstStyle/>
          <a:p>
            <a:pPr>
              <a:buFontTx/>
              <a:buNone/>
            </a:pPr>
            <a:r>
              <a:rPr lang="nb-NO" altLang="el-GR" dirty="0" err="1">
                <a:solidFill>
                  <a:schemeClr val="hlink"/>
                </a:solidFill>
              </a:rPr>
              <a:t>Pragmatism</a:t>
            </a:r>
            <a:r>
              <a:rPr lang="nb-NO" altLang="el-GR" dirty="0">
                <a:solidFill>
                  <a:schemeClr val="hlink"/>
                </a:solidFill>
              </a:rPr>
              <a:t>:</a:t>
            </a:r>
          </a:p>
          <a:p>
            <a:pPr>
              <a:buFontTx/>
              <a:buNone/>
            </a:pPr>
            <a:r>
              <a:rPr lang="el-GR" altLang="el-GR" sz="2800" dirty="0"/>
              <a:t>Η γνώση εμφανίζεται σε αλληλεπίδραση με τα αντικείμενα του κόσμου</a:t>
            </a:r>
          </a:p>
          <a:p>
            <a:pPr>
              <a:buFontTx/>
              <a:buNone/>
            </a:pPr>
            <a:r>
              <a:rPr lang="el-GR" altLang="el-GR" sz="2800" dirty="0"/>
              <a:t>"Γνωρίζοντας πώς" αντί για "γνωρίζοντας ότι". </a:t>
            </a:r>
          </a:p>
          <a:p>
            <a:pPr>
              <a:buFontTx/>
              <a:buNone/>
            </a:pPr>
            <a:r>
              <a:rPr lang="el-GR" altLang="el-GR" sz="2800" dirty="0"/>
              <a:t>Η "αλήθεια" δεν είναι κριτήριο.</a:t>
            </a:r>
            <a:endParaRPr lang="nb-NO" altLang="el-GR" sz="2800" dirty="0"/>
          </a:p>
        </p:txBody>
      </p:sp>
      <p:sp>
        <p:nvSpPr>
          <p:cNvPr id="110597" name="Line 5">
            <a:extLst>
              <a:ext uri="{FF2B5EF4-FFF2-40B4-BE49-F238E27FC236}">
                <a16:creationId xmlns:a16="http://schemas.microsoft.com/office/drawing/2014/main" id="{6B01E0D7-E336-0639-A52E-A120A87A529F}"/>
              </a:ext>
            </a:extLst>
          </p:cNvPr>
          <p:cNvSpPr>
            <a:spLocks noChangeShapeType="1"/>
          </p:cNvSpPr>
          <p:nvPr/>
        </p:nvSpPr>
        <p:spPr bwMode="auto">
          <a:xfrm>
            <a:off x="4572000" y="1557338"/>
            <a:ext cx="0" cy="4319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3E051D58-ED90-0182-AFF8-B36E5D857F27}"/>
              </a:ext>
            </a:extLst>
          </p:cNvPr>
          <p:cNvSpPr>
            <a:spLocks noGrp="1"/>
          </p:cNvSpPr>
          <p:nvPr>
            <p:ph type="sldNum" sz="quarter" idx="12"/>
          </p:nvPr>
        </p:nvSpPr>
        <p:spPr/>
        <p:txBody>
          <a:bodyPr/>
          <a:lstStyle/>
          <a:p>
            <a:fld id="{66F48A16-0B1F-0847-A9B2-EFEC86150C09}" type="slidenum">
              <a:rPr lang="nb-NO" altLang="el-GR"/>
              <a:pPr/>
              <a:t>23</a:t>
            </a:fld>
            <a:endParaRPr lang="nb-NO" altLang="el-GR"/>
          </a:p>
        </p:txBody>
      </p:sp>
      <p:sp>
        <p:nvSpPr>
          <p:cNvPr id="34818" name="Rectangle 2">
            <a:extLst>
              <a:ext uri="{FF2B5EF4-FFF2-40B4-BE49-F238E27FC236}">
                <a16:creationId xmlns:a16="http://schemas.microsoft.com/office/drawing/2014/main" id="{CCE4CA2C-DDC0-DB3A-AFAC-E689CCF9B8D2}"/>
              </a:ext>
            </a:extLst>
          </p:cNvPr>
          <p:cNvSpPr>
            <a:spLocks noGrp="1" noChangeArrowheads="1"/>
          </p:cNvSpPr>
          <p:nvPr>
            <p:ph type="title"/>
          </p:nvPr>
        </p:nvSpPr>
        <p:spPr/>
        <p:txBody>
          <a:bodyPr/>
          <a:lstStyle/>
          <a:p>
            <a:r>
              <a:rPr lang="nb-NO" altLang="el-GR" sz="4000" b="1" dirty="0" err="1">
                <a:solidFill>
                  <a:srgbClr val="FF0000"/>
                </a:solidFill>
              </a:rPr>
              <a:t>Some</a:t>
            </a:r>
            <a:r>
              <a:rPr lang="nb-NO" altLang="el-GR" sz="4000" b="1" dirty="0">
                <a:solidFill>
                  <a:srgbClr val="FF0000"/>
                </a:solidFill>
              </a:rPr>
              <a:t> </a:t>
            </a:r>
            <a:r>
              <a:rPr lang="nb-NO" altLang="el-GR" sz="4000" b="1" dirty="0" err="1">
                <a:solidFill>
                  <a:srgbClr val="FF0000"/>
                </a:solidFill>
              </a:rPr>
              <a:t>sociocultural</a:t>
            </a:r>
            <a:r>
              <a:rPr lang="nb-NO" altLang="el-GR" sz="4000" b="1" dirty="0">
                <a:solidFill>
                  <a:srgbClr val="FF0000"/>
                </a:solidFill>
              </a:rPr>
              <a:t> </a:t>
            </a:r>
            <a:r>
              <a:rPr lang="nb-NO" altLang="el-GR" sz="4000" b="1" dirty="0" err="1">
                <a:solidFill>
                  <a:srgbClr val="FF0000"/>
                </a:solidFill>
              </a:rPr>
              <a:t>claims</a:t>
            </a:r>
            <a:r>
              <a:rPr lang="nb-NO" altLang="el-GR" sz="4000" b="1" dirty="0">
                <a:solidFill>
                  <a:srgbClr val="FF0000"/>
                </a:solidFill>
              </a:rPr>
              <a:t> </a:t>
            </a:r>
            <a:r>
              <a:rPr lang="nb-NO" altLang="el-GR" sz="4000" b="1" dirty="0" err="1">
                <a:solidFill>
                  <a:srgbClr val="FF0000"/>
                </a:solidFill>
              </a:rPr>
              <a:t>about</a:t>
            </a:r>
            <a:r>
              <a:rPr lang="nb-NO" altLang="el-GR" sz="4000" b="1" dirty="0">
                <a:solidFill>
                  <a:srgbClr val="FF0000"/>
                </a:solidFill>
              </a:rPr>
              <a:t> </a:t>
            </a:r>
            <a:br>
              <a:rPr lang="nb-NO" altLang="el-GR" sz="4000" b="1" dirty="0">
                <a:solidFill>
                  <a:srgbClr val="FF0000"/>
                </a:solidFill>
              </a:rPr>
            </a:br>
            <a:r>
              <a:rPr lang="nb-NO" altLang="el-GR" sz="4000" b="1" dirty="0">
                <a:solidFill>
                  <a:srgbClr val="FF0000"/>
                </a:solidFill>
              </a:rPr>
              <a:t>human </a:t>
            </a:r>
            <a:r>
              <a:rPr lang="nb-NO" altLang="el-GR" sz="4000" b="1" dirty="0" err="1">
                <a:solidFill>
                  <a:srgbClr val="FF0000"/>
                </a:solidFill>
              </a:rPr>
              <a:t>learning</a:t>
            </a:r>
            <a:endParaRPr lang="nb-NO" altLang="el-GR" sz="2800" b="1" dirty="0">
              <a:solidFill>
                <a:srgbClr val="FF0000"/>
              </a:solidFill>
            </a:endParaRPr>
          </a:p>
        </p:txBody>
      </p:sp>
      <p:sp>
        <p:nvSpPr>
          <p:cNvPr id="34819" name="Rectangle 3">
            <a:extLst>
              <a:ext uri="{FF2B5EF4-FFF2-40B4-BE49-F238E27FC236}">
                <a16:creationId xmlns:a16="http://schemas.microsoft.com/office/drawing/2014/main" id="{8D9F48AA-8C46-B3EE-8FE3-53ED39809D52}"/>
              </a:ext>
            </a:extLst>
          </p:cNvPr>
          <p:cNvSpPr>
            <a:spLocks noGrp="1" noChangeArrowheads="1"/>
          </p:cNvSpPr>
          <p:nvPr>
            <p:ph type="body" idx="1"/>
          </p:nvPr>
        </p:nvSpPr>
        <p:spPr>
          <a:xfrm>
            <a:off x="468313" y="1700213"/>
            <a:ext cx="8229600" cy="4525962"/>
          </a:xfrm>
        </p:spPr>
        <p:txBody>
          <a:bodyPr/>
          <a:lstStyle/>
          <a:p>
            <a:pPr marL="609600" indent="-609600"/>
            <a:r>
              <a:rPr lang="nb-NO" altLang="el-GR">
                <a:solidFill>
                  <a:srgbClr val="A50021"/>
                </a:solidFill>
              </a:rPr>
              <a:t>Learning is mediated</a:t>
            </a:r>
          </a:p>
          <a:p>
            <a:pPr marL="609600" indent="-609600"/>
            <a:r>
              <a:rPr lang="nb-NO" altLang="el-GR">
                <a:solidFill>
                  <a:srgbClr val="A50021"/>
                </a:solidFill>
              </a:rPr>
              <a:t>Learning is fundamentally social </a:t>
            </a:r>
          </a:p>
          <a:p>
            <a:pPr marL="609600" indent="-609600"/>
            <a:r>
              <a:rPr lang="nb-NO" altLang="el-GR">
                <a:solidFill>
                  <a:srgbClr val="A50021"/>
                </a:solidFill>
              </a:rPr>
              <a:t>Learning is situated</a:t>
            </a:r>
          </a:p>
          <a:p>
            <a:pPr marL="609600" indent="-609600"/>
            <a:r>
              <a:rPr lang="nb-NO" altLang="el-GR">
                <a:solidFill>
                  <a:srgbClr val="A50021"/>
                </a:solidFill>
              </a:rPr>
              <a:t>Learning is distributed</a:t>
            </a:r>
          </a:p>
          <a:p>
            <a:pPr marL="609600" indent="-609600"/>
            <a:r>
              <a:rPr lang="nb-NO" altLang="el-GR">
                <a:solidFill>
                  <a:srgbClr val="A50021"/>
                </a:solidFill>
              </a:rPr>
              <a:t>Learning is participation in communities of practices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Effect transition="in" filter="checkerboard(across)">
                                      <p:cBhvr>
                                        <p:cTn id="7" dur="500"/>
                                        <p:tgtEl>
                                          <p:spTgt spid="348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34819">
                                            <p:txEl>
                                              <p:pRg st="1" end="1"/>
                                            </p:txEl>
                                          </p:spTgt>
                                        </p:tgtEl>
                                        <p:attrNameLst>
                                          <p:attrName>style.visibility</p:attrName>
                                        </p:attrNameLst>
                                      </p:cBhvr>
                                      <p:to>
                                        <p:strVal val="visible"/>
                                      </p:to>
                                    </p:set>
                                    <p:animEffect transition="in" filter="box(in)">
                                      <p:cBhvr>
                                        <p:cTn id="12" dur="500"/>
                                        <p:tgtEl>
                                          <p:spTgt spid="348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3" presetClass="entr" presetSubtype="16" fill="hold" nodeType="clickEffect">
                                  <p:stCondLst>
                                    <p:cond delay="0"/>
                                  </p:stCondLst>
                                  <p:childTnLst>
                                    <p:set>
                                      <p:cBhvr>
                                        <p:cTn id="16" dur="1" fill="hold">
                                          <p:stCondLst>
                                            <p:cond delay="0"/>
                                          </p:stCondLst>
                                        </p:cTn>
                                        <p:tgtEl>
                                          <p:spTgt spid="34819">
                                            <p:txEl>
                                              <p:pRg st="2" end="2"/>
                                            </p:txEl>
                                          </p:spTgt>
                                        </p:tgtEl>
                                        <p:attrNameLst>
                                          <p:attrName>style.visibility</p:attrName>
                                        </p:attrNameLst>
                                      </p:cBhvr>
                                      <p:to>
                                        <p:strVal val="visible"/>
                                      </p:to>
                                    </p:set>
                                    <p:animEffect transition="in" filter="plus(in)">
                                      <p:cBhvr>
                                        <p:cTn id="17" dur="2000"/>
                                        <p:tgtEl>
                                          <p:spTgt spid="3481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3" presetClass="entr" presetSubtype="16" fill="hold" nodeType="clickEffect">
                                  <p:stCondLst>
                                    <p:cond delay="0"/>
                                  </p:stCondLst>
                                  <p:childTnLst>
                                    <p:set>
                                      <p:cBhvr>
                                        <p:cTn id="21" dur="1" fill="hold">
                                          <p:stCondLst>
                                            <p:cond delay="0"/>
                                          </p:stCondLst>
                                        </p:cTn>
                                        <p:tgtEl>
                                          <p:spTgt spid="34819">
                                            <p:txEl>
                                              <p:pRg st="3" end="3"/>
                                            </p:txEl>
                                          </p:spTgt>
                                        </p:tgtEl>
                                        <p:attrNameLst>
                                          <p:attrName>style.visibility</p:attrName>
                                        </p:attrNameLst>
                                      </p:cBhvr>
                                      <p:to>
                                        <p:strVal val="visible"/>
                                      </p:to>
                                    </p:set>
                                    <p:animEffect transition="in" filter="plus(in)">
                                      <p:cBhvr>
                                        <p:cTn id="22" dur="2000"/>
                                        <p:tgtEl>
                                          <p:spTgt spid="3481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5" presetClass="entr" presetSubtype="0" fill="hold" nodeType="clickEffect">
                                  <p:stCondLst>
                                    <p:cond delay="0"/>
                                  </p:stCondLst>
                                  <p:childTnLst>
                                    <p:set>
                                      <p:cBhvr>
                                        <p:cTn id="26" dur="1" fill="hold">
                                          <p:stCondLst>
                                            <p:cond delay="0"/>
                                          </p:stCondLst>
                                        </p:cTn>
                                        <p:tgtEl>
                                          <p:spTgt spid="34819">
                                            <p:txEl>
                                              <p:pRg st="4" end="4"/>
                                            </p:txEl>
                                          </p:spTgt>
                                        </p:tgtEl>
                                        <p:attrNameLst>
                                          <p:attrName>style.visibility</p:attrName>
                                        </p:attrNameLst>
                                      </p:cBhvr>
                                      <p:to>
                                        <p:strVal val="visible"/>
                                      </p:to>
                                    </p:set>
                                    <p:anim calcmode="lin" valueType="num">
                                      <p:cBhvr>
                                        <p:cTn id="27" dur="500" decel="50000" fill="hold">
                                          <p:stCondLst>
                                            <p:cond delay="0"/>
                                          </p:stCondLst>
                                        </p:cTn>
                                        <p:tgtEl>
                                          <p:spTgt spid="34819">
                                            <p:txEl>
                                              <p:pRg st="4" end="4"/>
                                            </p:txEl>
                                          </p:spTgt>
                                        </p:tgtEl>
                                        <p:attrNameLst>
                                          <p:attrName>style.rotation</p:attrName>
                                        </p:attrNameLst>
                                      </p:cBhvr>
                                      <p:tavLst>
                                        <p:tav tm="0">
                                          <p:val>
                                            <p:fltVal val="-90"/>
                                          </p:val>
                                        </p:tav>
                                        <p:tav tm="100000">
                                          <p:val>
                                            <p:fltVal val="0"/>
                                          </p:val>
                                        </p:tav>
                                      </p:tavLst>
                                    </p:anim>
                                    <p:anim calcmode="lin" valueType="num">
                                      <p:cBhvr>
                                        <p:cTn id="28" dur="500" decel="50000" fill="hold">
                                          <p:stCondLst>
                                            <p:cond delay="0"/>
                                          </p:stCondLst>
                                        </p:cTn>
                                        <p:tgtEl>
                                          <p:spTgt spid="34819">
                                            <p:txEl>
                                              <p:pRg st="4" end="4"/>
                                            </p:txEl>
                                          </p:spTgt>
                                        </p:tgtEl>
                                        <p:attrNameLst>
                                          <p:attrName>ppt_w</p:attrName>
                                        </p:attrNameLst>
                                      </p:cBhvr>
                                      <p:tavLst>
                                        <p:tav tm="0">
                                          <p:val>
                                            <p:strVal val="#ppt_w"/>
                                          </p:val>
                                        </p:tav>
                                        <p:tav tm="100000">
                                          <p:val>
                                            <p:strVal val="#ppt_w*.05"/>
                                          </p:val>
                                        </p:tav>
                                      </p:tavLst>
                                    </p:anim>
                                    <p:anim calcmode="lin" valueType="num">
                                      <p:cBhvr>
                                        <p:cTn id="29" dur="500" accel="50000" fill="hold">
                                          <p:stCondLst>
                                            <p:cond delay="500"/>
                                          </p:stCondLst>
                                        </p:cTn>
                                        <p:tgtEl>
                                          <p:spTgt spid="34819">
                                            <p:txEl>
                                              <p:pRg st="4" end="4"/>
                                            </p:txEl>
                                          </p:spTgt>
                                        </p:tgtEl>
                                        <p:attrNameLst>
                                          <p:attrName>ppt_w</p:attrName>
                                        </p:attrNameLst>
                                      </p:cBhvr>
                                      <p:tavLst>
                                        <p:tav tm="0">
                                          <p:val>
                                            <p:strVal val="#ppt_w*.05"/>
                                          </p:val>
                                        </p:tav>
                                        <p:tav tm="100000">
                                          <p:val>
                                            <p:strVal val="#ppt_w"/>
                                          </p:val>
                                        </p:tav>
                                      </p:tavLst>
                                    </p:anim>
                                    <p:anim calcmode="lin" valueType="num">
                                      <p:cBhvr>
                                        <p:cTn id="30" dur="1000" fill="hold"/>
                                        <p:tgtEl>
                                          <p:spTgt spid="34819">
                                            <p:txEl>
                                              <p:pRg st="4" end="4"/>
                                            </p:txEl>
                                          </p:spTgt>
                                        </p:tgtEl>
                                        <p:attrNameLst>
                                          <p:attrName>ppt_h</p:attrName>
                                        </p:attrNameLst>
                                      </p:cBhvr>
                                      <p:tavLst>
                                        <p:tav tm="0">
                                          <p:val>
                                            <p:strVal val="#ppt_h"/>
                                          </p:val>
                                        </p:tav>
                                        <p:tav tm="100000">
                                          <p:val>
                                            <p:strVal val="#ppt_h"/>
                                          </p:val>
                                        </p:tav>
                                      </p:tavLst>
                                    </p:anim>
                                    <p:anim calcmode="lin" valueType="num">
                                      <p:cBhvr>
                                        <p:cTn id="31" dur="500" decel="50000" fill="hold">
                                          <p:stCondLst>
                                            <p:cond delay="0"/>
                                          </p:stCondLst>
                                        </p:cTn>
                                        <p:tgtEl>
                                          <p:spTgt spid="34819">
                                            <p:txEl>
                                              <p:pRg st="4" end="4"/>
                                            </p:txEl>
                                          </p:spTgt>
                                        </p:tgtEl>
                                        <p:attrNameLst>
                                          <p:attrName>ppt_x</p:attrName>
                                        </p:attrNameLst>
                                      </p:cBhvr>
                                      <p:tavLst>
                                        <p:tav tm="0">
                                          <p:val>
                                            <p:strVal val="#ppt_x+.4"/>
                                          </p:val>
                                        </p:tav>
                                        <p:tav tm="100000">
                                          <p:val>
                                            <p:strVal val="#ppt_x"/>
                                          </p:val>
                                        </p:tav>
                                      </p:tavLst>
                                    </p:anim>
                                    <p:anim calcmode="lin" valueType="num">
                                      <p:cBhvr>
                                        <p:cTn id="32" dur="500" decel="50000" fill="hold">
                                          <p:stCondLst>
                                            <p:cond delay="0"/>
                                          </p:stCondLst>
                                        </p:cTn>
                                        <p:tgtEl>
                                          <p:spTgt spid="34819">
                                            <p:txEl>
                                              <p:pRg st="4" end="4"/>
                                            </p:txEl>
                                          </p:spTgt>
                                        </p:tgtEl>
                                        <p:attrNameLst>
                                          <p:attrName>ppt_y</p:attrName>
                                        </p:attrNameLst>
                                      </p:cBhvr>
                                      <p:tavLst>
                                        <p:tav tm="0">
                                          <p:val>
                                            <p:strVal val="#ppt_y-.2"/>
                                          </p:val>
                                        </p:tav>
                                        <p:tav tm="100000">
                                          <p:val>
                                            <p:strVal val="#ppt_y+.1"/>
                                          </p:val>
                                        </p:tav>
                                      </p:tavLst>
                                    </p:anim>
                                    <p:anim calcmode="lin" valueType="num">
                                      <p:cBhvr>
                                        <p:cTn id="33" dur="500" accel="50000" fill="hold">
                                          <p:stCondLst>
                                            <p:cond delay="500"/>
                                          </p:stCondLst>
                                        </p:cTn>
                                        <p:tgtEl>
                                          <p:spTgt spid="34819">
                                            <p:txEl>
                                              <p:pRg st="4" end="4"/>
                                            </p:txEl>
                                          </p:spTgt>
                                        </p:tgtEl>
                                        <p:attrNameLst>
                                          <p:attrName>ppt_y</p:attrName>
                                        </p:attrNameLst>
                                      </p:cBhvr>
                                      <p:tavLst>
                                        <p:tav tm="0">
                                          <p:val>
                                            <p:strVal val="#ppt_y+.1"/>
                                          </p:val>
                                        </p:tav>
                                        <p:tav tm="100000">
                                          <p:val>
                                            <p:strVal val="#ppt_y"/>
                                          </p:val>
                                        </p:tav>
                                      </p:tavLst>
                                    </p:anim>
                                    <p:animEffect transition="in" filter="fade">
                                      <p:cBhvr>
                                        <p:cTn id="34" dur="1000" decel="50000">
                                          <p:stCondLst>
                                            <p:cond delay="0"/>
                                          </p:stCondLst>
                                        </p:cTn>
                                        <p:tgtEl>
                                          <p:spTgt spid="3481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225157DD-4401-D97B-EF7B-D4FE33C1FBDE}"/>
              </a:ext>
            </a:extLst>
          </p:cNvPr>
          <p:cNvSpPr>
            <a:spLocks noGrp="1"/>
          </p:cNvSpPr>
          <p:nvPr>
            <p:ph type="sldNum" sz="quarter" idx="12"/>
          </p:nvPr>
        </p:nvSpPr>
        <p:spPr/>
        <p:txBody>
          <a:bodyPr/>
          <a:lstStyle/>
          <a:p>
            <a:fld id="{62DAF4AD-8728-3F4F-A23E-D6BD72912EB2}" type="slidenum">
              <a:rPr lang="nb-NO" altLang="el-GR"/>
              <a:pPr/>
              <a:t>24</a:t>
            </a:fld>
            <a:endParaRPr lang="nb-NO" altLang="el-GR"/>
          </a:p>
        </p:txBody>
      </p:sp>
      <p:sp>
        <p:nvSpPr>
          <p:cNvPr id="75778" name="Rectangle 2">
            <a:extLst>
              <a:ext uri="{FF2B5EF4-FFF2-40B4-BE49-F238E27FC236}">
                <a16:creationId xmlns:a16="http://schemas.microsoft.com/office/drawing/2014/main" id="{B971E431-3428-85F1-A649-D6799BB9F209}"/>
              </a:ext>
            </a:extLst>
          </p:cNvPr>
          <p:cNvSpPr>
            <a:spLocks noGrp="1" noChangeArrowheads="1"/>
          </p:cNvSpPr>
          <p:nvPr>
            <p:ph type="title"/>
          </p:nvPr>
        </p:nvSpPr>
        <p:spPr/>
        <p:txBody>
          <a:bodyPr/>
          <a:lstStyle/>
          <a:p>
            <a:r>
              <a:rPr lang="nb-NO" altLang="el-GR"/>
              <a:t>Mediated learning</a:t>
            </a:r>
          </a:p>
        </p:txBody>
      </p:sp>
      <p:sp>
        <p:nvSpPr>
          <p:cNvPr id="75779" name="Rectangle 3">
            <a:extLst>
              <a:ext uri="{FF2B5EF4-FFF2-40B4-BE49-F238E27FC236}">
                <a16:creationId xmlns:a16="http://schemas.microsoft.com/office/drawing/2014/main" id="{3122F236-6299-9F9E-7DBD-E14205C4368E}"/>
              </a:ext>
            </a:extLst>
          </p:cNvPr>
          <p:cNvSpPr>
            <a:spLocks noGrp="1" noChangeArrowheads="1"/>
          </p:cNvSpPr>
          <p:nvPr>
            <p:ph type="body" idx="1"/>
          </p:nvPr>
        </p:nvSpPr>
        <p:spPr/>
        <p:txBody>
          <a:bodyPr/>
          <a:lstStyle/>
          <a:p>
            <a:r>
              <a:rPr lang="el-GR" altLang="el-GR" sz="2400" dirty="0"/>
              <a:t>"Ψυχολογικά εργαλεία"</a:t>
            </a:r>
          </a:p>
          <a:p>
            <a:r>
              <a:rPr lang="el-GR" altLang="el-GR" sz="2400" dirty="0"/>
              <a:t>"Πολιτιστικά εργαλεία"</a:t>
            </a:r>
          </a:p>
          <a:p>
            <a:r>
              <a:rPr lang="el-GR" altLang="el-GR" sz="2400" dirty="0"/>
              <a:t>"Διαμεσολαβητικά μέσα"</a:t>
            </a:r>
          </a:p>
          <a:p>
            <a:r>
              <a:rPr lang="el-GR" altLang="el-GR" sz="2400" dirty="0"/>
              <a:t>"Πολιτιστικά τεχνουργήματα"</a:t>
            </a:r>
          </a:p>
          <a:p>
            <a:r>
              <a:rPr lang="el-GR" altLang="el-GR" sz="2400" dirty="0"/>
              <a:t>Γλώσσα </a:t>
            </a:r>
          </a:p>
          <a:p>
            <a:r>
              <a:rPr lang="el-GR" altLang="el-GR" sz="2400" dirty="0"/>
              <a:t>Σύμβολα</a:t>
            </a:r>
          </a:p>
          <a:p>
            <a:r>
              <a:rPr lang="el-GR" altLang="el-GR" sz="2400" dirty="0"/>
              <a:t>αναπαραστάσεις</a:t>
            </a:r>
            <a:endParaRPr lang="nb-NO" altLang="el-GR" sz="2400" dirty="0"/>
          </a:p>
        </p:txBody>
      </p:sp>
      <p:pic>
        <p:nvPicPr>
          <p:cNvPr id="75781" name="Picture 5">
            <a:extLst>
              <a:ext uri="{FF2B5EF4-FFF2-40B4-BE49-F238E27FC236}">
                <a16:creationId xmlns:a16="http://schemas.microsoft.com/office/drawing/2014/main" id="{6B8270D0-DEBB-46EA-41D8-1A3C4D566A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59338" y="2276475"/>
            <a:ext cx="3314700" cy="275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492D0DE0-DBDF-B225-C247-0D6860D314EA}"/>
              </a:ext>
            </a:extLst>
          </p:cNvPr>
          <p:cNvSpPr>
            <a:spLocks noGrp="1"/>
          </p:cNvSpPr>
          <p:nvPr>
            <p:ph type="sldNum" sz="quarter" idx="12"/>
          </p:nvPr>
        </p:nvSpPr>
        <p:spPr/>
        <p:txBody>
          <a:bodyPr/>
          <a:lstStyle/>
          <a:p>
            <a:fld id="{6C855159-B1D0-F845-BABF-1402046896DF}" type="slidenum">
              <a:rPr lang="nb-NO" altLang="el-GR"/>
              <a:pPr/>
              <a:t>25</a:t>
            </a:fld>
            <a:endParaRPr lang="nb-NO" altLang="el-GR"/>
          </a:p>
        </p:txBody>
      </p:sp>
      <p:sp>
        <p:nvSpPr>
          <p:cNvPr id="26626" name="Rectangle 2">
            <a:extLst>
              <a:ext uri="{FF2B5EF4-FFF2-40B4-BE49-F238E27FC236}">
                <a16:creationId xmlns:a16="http://schemas.microsoft.com/office/drawing/2014/main" id="{0458DA25-B1A5-2375-582D-921D687FFE9F}"/>
              </a:ext>
            </a:extLst>
          </p:cNvPr>
          <p:cNvSpPr>
            <a:spLocks noGrp="1" noChangeArrowheads="1"/>
          </p:cNvSpPr>
          <p:nvPr>
            <p:ph type="title" idx="4294967295"/>
          </p:nvPr>
        </p:nvSpPr>
        <p:spPr>
          <a:xfrm>
            <a:off x="468313" y="260350"/>
            <a:ext cx="8229600" cy="1143000"/>
          </a:xfrm>
          <a:solidFill>
            <a:schemeClr val="bg1"/>
          </a:solidFill>
        </p:spPr>
        <p:txBody>
          <a:bodyPr/>
          <a:lstStyle/>
          <a:p>
            <a:br>
              <a:rPr lang="nb-NO" altLang="el-GR" sz="4000"/>
            </a:br>
            <a:r>
              <a:rPr lang="nb-NO" altLang="el-GR" sz="4000">
                <a:solidFill>
                  <a:schemeClr val="tx1"/>
                </a:solidFill>
              </a:rPr>
              <a:t>Mediated action</a:t>
            </a:r>
            <a:br>
              <a:rPr lang="nb-NO" altLang="el-GR" sz="4000"/>
            </a:br>
            <a:endParaRPr lang="nb-NO" altLang="el-GR" sz="1800"/>
          </a:p>
        </p:txBody>
      </p:sp>
      <p:sp>
        <p:nvSpPr>
          <p:cNvPr id="26627" name="Text Box 3">
            <a:extLst>
              <a:ext uri="{FF2B5EF4-FFF2-40B4-BE49-F238E27FC236}">
                <a16:creationId xmlns:a16="http://schemas.microsoft.com/office/drawing/2014/main" id="{1B657329-2B18-1229-2D2F-D3AEA95D0467}"/>
              </a:ext>
            </a:extLst>
          </p:cNvPr>
          <p:cNvSpPr txBox="1">
            <a:spLocks noChangeArrowheads="1"/>
          </p:cNvSpPr>
          <p:nvPr/>
        </p:nvSpPr>
        <p:spPr bwMode="auto">
          <a:xfrm>
            <a:off x="2751138" y="2579688"/>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GB" altLang="el-GR">
              <a:latin typeface="Tahoma" panose="020B0604030504040204" pitchFamily="34" charset="0"/>
            </a:endParaRPr>
          </a:p>
        </p:txBody>
      </p:sp>
      <p:sp>
        <p:nvSpPr>
          <p:cNvPr id="26628" name="AutoShape 4">
            <a:extLst>
              <a:ext uri="{FF2B5EF4-FFF2-40B4-BE49-F238E27FC236}">
                <a16:creationId xmlns:a16="http://schemas.microsoft.com/office/drawing/2014/main" id="{C73BFD31-62B0-3ABB-C5FA-36EB375EA71C}"/>
              </a:ext>
            </a:extLst>
          </p:cNvPr>
          <p:cNvSpPr>
            <a:spLocks noChangeArrowheads="1"/>
          </p:cNvSpPr>
          <p:nvPr/>
        </p:nvSpPr>
        <p:spPr bwMode="auto">
          <a:xfrm>
            <a:off x="2627313" y="2708275"/>
            <a:ext cx="3313112" cy="1943100"/>
          </a:xfrm>
          <a:prstGeom prst="flowChartExtra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26629" name="Text Box 5">
            <a:extLst>
              <a:ext uri="{FF2B5EF4-FFF2-40B4-BE49-F238E27FC236}">
                <a16:creationId xmlns:a16="http://schemas.microsoft.com/office/drawing/2014/main" id="{FA4C30FC-3421-9D08-6604-53BD52132528}"/>
              </a:ext>
            </a:extLst>
          </p:cNvPr>
          <p:cNvSpPr txBox="1">
            <a:spLocks noChangeArrowheads="1"/>
          </p:cNvSpPr>
          <p:nvPr/>
        </p:nvSpPr>
        <p:spPr bwMode="auto">
          <a:xfrm>
            <a:off x="3635375" y="2060575"/>
            <a:ext cx="11588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nb-NO" altLang="el-GR">
                <a:latin typeface="Tahoma" panose="020B0604030504040204" pitchFamily="34" charset="0"/>
              </a:rPr>
              <a:t>M</a:t>
            </a:r>
          </a:p>
          <a:p>
            <a:pPr algn="ctr"/>
            <a:r>
              <a:rPr lang="nb-NO" altLang="el-GR">
                <a:latin typeface="Tahoma" panose="020B0604030504040204" pitchFamily="34" charset="0"/>
              </a:rPr>
              <a:t>(Artefakt)</a:t>
            </a:r>
          </a:p>
        </p:txBody>
      </p:sp>
      <p:sp>
        <p:nvSpPr>
          <p:cNvPr id="26630" name="Text Box 6">
            <a:extLst>
              <a:ext uri="{FF2B5EF4-FFF2-40B4-BE49-F238E27FC236}">
                <a16:creationId xmlns:a16="http://schemas.microsoft.com/office/drawing/2014/main" id="{B301718D-0F7E-95F2-162A-6DFE1E98723D}"/>
              </a:ext>
            </a:extLst>
          </p:cNvPr>
          <p:cNvSpPr txBox="1">
            <a:spLocks noChangeArrowheads="1"/>
          </p:cNvSpPr>
          <p:nvPr/>
        </p:nvSpPr>
        <p:spPr bwMode="auto">
          <a:xfrm>
            <a:off x="5508625" y="4581525"/>
            <a:ext cx="10239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nb-NO" altLang="el-GR">
                <a:latin typeface="Tahoma" panose="020B0604030504040204" pitchFamily="34" charset="0"/>
              </a:rPr>
              <a:t>O</a:t>
            </a:r>
          </a:p>
          <a:p>
            <a:pPr algn="ctr"/>
            <a:r>
              <a:rPr lang="nb-NO" altLang="el-GR">
                <a:latin typeface="Tahoma" panose="020B0604030504040204" pitchFamily="34" charset="0"/>
              </a:rPr>
              <a:t>(Objekt)</a:t>
            </a:r>
          </a:p>
        </p:txBody>
      </p:sp>
      <p:sp>
        <p:nvSpPr>
          <p:cNvPr id="26631" name="Text Box 7">
            <a:extLst>
              <a:ext uri="{FF2B5EF4-FFF2-40B4-BE49-F238E27FC236}">
                <a16:creationId xmlns:a16="http://schemas.microsoft.com/office/drawing/2014/main" id="{3C204E64-2F7D-0E59-CFCB-4A82447548E0}"/>
              </a:ext>
            </a:extLst>
          </p:cNvPr>
          <p:cNvSpPr txBox="1">
            <a:spLocks noChangeArrowheads="1"/>
          </p:cNvSpPr>
          <p:nvPr/>
        </p:nvSpPr>
        <p:spPr bwMode="auto">
          <a:xfrm>
            <a:off x="1743075" y="4595813"/>
            <a:ext cx="1116013"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nb-NO" altLang="el-GR">
                <a:latin typeface="Tahoma" panose="020B0604030504040204" pitchFamily="34" charset="0"/>
              </a:rPr>
              <a:t>S</a:t>
            </a:r>
          </a:p>
          <a:p>
            <a:pPr algn="ctr"/>
            <a:r>
              <a:rPr lang="nb-NO" altLang="el-GR">
                <a:latin typeface="Tahoma" panose="020B0604030504040204" pitchFamily="34" charset="0"/>
              </a:rPr>
              <a:t>(Subjekt)</a:t>
            </a:r>
          </a:p>
        </p:txBody>
      </p:sp>
      <p:sp>
        <p:nvSpPr>
          <p:cNvPr id="26632" name="Text Box 8">
            <a:extLst>
              <a:ext uri="{FF2B5EF4-FFF2-40B4-BE49-F238E27FC236}">
                <a16:creationId xmlns:a16="http://schemas.microsoft.com/office/drawing/2014/main" id="{E49D76AF-B9F7-70DF-0D14-262047E9DCC9}"/>
              </a:ext>
            </a:extLst>
          </p:cNvPr>
          <p:cNvSpPr txBox="1">
            <a:spLocks noChangeArrowheads="1"/>
          </p:cNvSpPr>
          <p:nvPr/>
        </p:nvSpPr>
        <p:spPr bwMode="auto">
          <a:xfrm>
            <a:off x="250825" y="5661025"/>
            <a:ext cx="8785671"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l-GR" altLang="el-GR" sz="1400" dirty="0">
                <a:latin typeface="Tahoma" panose="020B0604030504040204" pitchFamily="34" charset="0"/>
              </a:rPr>
              <a:t>Το υποκείμενο και το αντικείμενο δεν θεωρούνται μόνο ως "άμεσα" συνδεδεμένα, αλλά και ως "έμμεσα" συνδεδεμένα.</a:t>
            </a:r>
          </a:p>
          <a:p>
            <a:r>
              <a:rPr lang="el-GR" altLang="el-GR" sz="1400" dirty="0">
                <a:latin typeface="Tahoma" panose="020B0604030504040204" pitchFamily="34" charset="0"/>
              </a:rPr>
              <a:t>Συνδέονται μέσω ενός μέσου που αποτελείται από αντικείμενα (πολιτισμός)</a:t>
            </a:r>
            <a:endParaRPr lang="nb-NO" altLang="el-GR" sz="1400" dirty="0">
              <a:latin typeface="Tahoma" panose="020B0604030504040204"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C73F3ABB-4699-AD23-75DC-2391D165D84E}"/>
              </a:ext>
            </a:extLst>
          </p:cNvPr>
          <p:cNvSpPr>
            <a:spLocks noGrp="1"/>
          </p:cNvSpPr>
          <p:nvPr>
            <p:ph type="sldNum" sz="quarter" idx="12"/>
          </p:nvPr>
        </p:nvSpPr>
        <p:spPr/>
        <p:txBody>
          <a:bodyPr/>
          <a:lstStyle/>
          <a:p>
            <a:fld id="{DD3C8C17-DED2-8B45-ACA2-869853BFF682}" type="slidenum">
              <a:rPr lang="nb-NO" altLang="el-GR"/>
              <a:pPr/>
              <a:t>26</a:t>
            </a:fld>
            <a:endParaRPr lang="nb-NO" altLang="el-GR"/>
          </a:p>
        </p:txBody>
      </p:sp>
      <p:pic>
        <p:nvPicPr>
          <p:cNvPr id="21509" name="Picture 5">
            <a:extLst>
              <a:ext uri="{FF2B5EF4-FFF2-40B4-BE49-F238E27FC236}">
                <a16:creationId xmlns:a16="http://schemas.microsoft.com/office/drawing/2014/main" id="{9A421327-B5B2-6D7C-7F0E-DADD043E42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2636838"/>
            <a:ext cx="6337300" cy="3352800"/>
          </a:xfrm>
          <a:prstGeom prst="rect">
            <a:avLst/>
          </a:prstGeom>
          <a:noFill/>
          <a:extLst>
            <a:ext uri="{909E8E84-426E-40DD-AFC4-6F175D3DCCD1}">
              <a14:hiddenFill xmlns:a14="http://schemas.microsoft.com/office/drawing/2010/main">
                <a:solidFill>
                  <a:srgbClr val="FFFFFF"/>
                </a:solidFill>
              </a14:hiddenFill>
            </a:ext>
          </a:extLst>
        </p:spPr>
      </p:pic>
      <p:sp>
        <p:nvSpPr>
          <p:cNvPr id="21510" name="Rectangle 6">
            <a:extLst>
              <a:ext uri="{FF2B5EF4-FFF2-40B4-BE49-F238E27FC236}">
                <a16:creationId xmlns:a16="http://schemas.microsoft.com/office/drawing/2014/main" id="{CFC7F328-4A85-980E-DBD1-FDF968D74EDE}"/>
              </a:ext>
            </a:extLst>
          </p:cNvPr>
          <p:cNvSpPr>
            <a:spLocks noGrp="1" noChangeArrowheads="1"/>
          </p:cNvSpPr>
          <p:nvPr>
            <p:ph type="title"/>
          </p:nvPr>
        </p:nvSpPr>
        <p:spPr/>
        <p:txBody>
          <a:bodyPr/>
          <a:lstStyle/>
          <a:p>
            <a:r>
              <a:rPr lang="nb-NO" altLang="el-GR"/>
              <a:t>In activity theory: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6">
            <a:extLst>
              <a:ext uri="{FF2B5EF4-FFF2-40B4-BE49-F238E27FC236}">
                <a16:creationId xmlns:a16="http://schemas.microsoft.com/office/drawing/2014/main" id="{95756B61-BE1E-82EA-26A3-6520D657D14A}"/>
              </a:ext>
            </a:extLst>
          </p:cNvPr>
          <p:cNvSpPr>
            <a:spLocks noGrp="1"/>
          </p:cNvSpPr>
          <p:nvPr>
            <p:ph type="sldNum" sz="quarter" idx="12"/>
          </p:nvPr>
        </p:nvSpPr>
        <p:spPr/>
        <p:txBody>
          <a:bodyPr/>
          <a:lstStyle/>
          <a:p>
            <a:fld id="{56801D99-B50D-3841-883E-90FBE70BC87C}" type="slidenum">
              <a:rPr lang="nb-NO" altLang="el-GR"/>
              <a:pPr/>
              <a:t>27</a:t>
            </a:fld>
            <a:endParaRPr lang="nb-NO" altLang="el-GR"/>
          </a:p>
        </p:txBody>
      </p:sp>
      <p:sp>
        <p:nvSpPr>
          <p:cNvPr id="77826" name="Rectangle 2">
            <a:extLst>
              <a:ext uri="{FF2B5EF4-FFF2-40B4-BE49-F238E27FC236}">
                <a16:creationId xmlns:a16="http://schemas.microsoft.com/office/drawing/2014/main" id="{D8A18227-0619-3DDF-6F32-589EB87EDEC1}"/>
              </a:ext>
            </a:extLst>
          </p:cNvPr>
          <p:cNvSpPr>
            <a:spLocks noGrp="1" noChangeArrowheads="1"/>
          </p:cNvSpPr>
          <p:nvPr>
            <p:ph type="title"/>
          </p:nvPr>
        </p:nvSpPr>
        <p:spPr/>
        <p:txBody>
          <a:bodyPr/>
          <a:lstStyle/>
          <a:p>
            <a:r>
              <a:rPr lang="nb-NO" altLang="el-GR" sz="4000"/>
              <a:t>Learning is mediated</a:t>
            </a:r>
            <a:br>
              <a:rPr lang="nb-NO" altLang="el-GR" sz="4000"/>
            </a:br>
            <a:r>
              <a:rPr lang="nb-NO" altLang="el-GR" sz="3200"/>
              <a:t>Language: ”The tool of tools”</a:t>
            </a:r>
          </a:p>
        </p:txBody>
      </p:sp>
      <p:sp>
        <p:nvSpPr>
          <p:cNvPr id="77827" name="Rectangle 3">
            <a:extLst>
              <a:ext uri="{FF2B5EF4-FFF2-40B4-BE49-F238E27FC236}">
                <a16:creationId xmlns:a16="http://schemas.microsoft.com/office/drawing/2014/main" id="{D61C64B4-67DE-CA14-293E-5321929F6B81}"/>
              </a:ext>
            </a:extLst>
          </p:cNvPr>
          <p:cNvSpPr>
            <a:spLocks noGrp="1" noChangeArrowheads="1"/>
          </p:cNvSpPr>
          <p:nvPr>
            <p:ph type="body" sz="half" idx="1"/>
          </p:nvPr>
        </p:nvSpPr>
        <p:spPr>
          <a:xfrm>
            <a:off x="457200" y="1600200"/>
            <a:ext cx="3754760" cy="4525963"/>
          </a:xfrm>
        </p:spPr>
        <p:txBody>
          <a:bodyPr/>
          <a:lstStyle/>
          <a:p>
            <a:r>
              <a:rPr lang="el-GR" altLang="el-GR" sz="2400" dirty="0"/>
              <a:t>Η γλώσσα είναι το σημαντικότερο πολιτιστικό εργαλείο που διαθέτει ο άνθρωπος.</a:t>
            </a:r>
          </a:p>
          <a:p>
            <a:r>
              <a:rPr lang="el-GR" altLang="el-GR" sz="2400" dirty="0"/>
              <a:t>Συνεπώς, παρουσιάζει ιδιαίτερο ενδιαφέρον για τη μελέτη των διαδικασιών μάθησης</a:t>
            </a:r>
            <a:endParaRPr lang="nb-NO" altLang="el-GR" sz="2400" dirty="0"/>
          </a:p>
        </p:txBody>
      </p:sp>
      <p:pic>
        <p:nvPicPr>
          <p:cNvPr id="77829" name="Picture 5">
            <a:extLst>
              <a:ext uri="{FF2B5EF4-FFF2-40B4-BE49-F238E27FC236}">
                <a16:creationId xmlns:a16="http://schemas.microsoft.com/office/drawing/2014/main" id="{CA7B20AE-C9E9-E5C8-A3F5-454C19104C0A}"/>
              </a:ext>
            </a:extLst>
          </p:cNvPr>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6659563" y="1412875"/>
            <a:ext cx="1912937" cy="2160588"/>
          </a:xfrm>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0" name="Picture 6">
            <a:extLst>
              <a:ext uri="{FF2B5EF4-FFF2-40B4-BE49-F238E27FC236}">
                <a16:creationId xmlns:a16="http://schemas.microsoft.com/office/drawing/2014/main" id="{7BF7AA83-6163-29A2-56A4-FA74D80E71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11863" y="2781300"/>
            <a:ext cx="1300162" cy="1800225"/>
          </a:xfrm>
          <a:prstGeom prst="rect">
            <a:avLst/>
          </a:prstGeom>
          <a:noFill/>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Lst>
        </p:spPr>
      </p:pic>
      <p:pic>
        <p:nvPicPr>
          <p:cNvPr id="77831" name="Picture 7">
            <a:extLst>
              <a:ext uri="{FF2B5EF4-FFF2-40B4-BE49-F238E27FC236}">
                <a16:creationId xmlns:a16="http://schemas.microsoft.com/office/drawing/2014/main" id="{A558B840-9E17-044F-77E4-01C285F08BF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08400" y="4149725"/>
            <a:ext cx="2808288" cy="1951038"/>
          </a:xfrm>
          <a:prstGeom prst="rect">
            <a:avLst/>
          </a:prstGeom>
          <a:noFill/>
          <a:ln>
            <a:noFill/>
          </a:ln>
          <a:effectLst>
            <a:outerShdw dist="107763" dir="2700000" algn="ctr" rotWithShape="0">
              <a:srgbClr val="808080">
                <a:alpha val="50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BFC551BA-797E-9800-61F0-52B635DB9E7F}"/>
              </a:ext>
            </a:extLst>
          </p:cNvPr>
          <p:cNvSpPr>
            <a:spLocks noGrp="1"/>
          </p:cNvSpPr>
          <p:nvPr>
            <p:ph type="sldNum" sz="quarter" idx="12"/>
          </p:nvPr>
        </p:nvSpPr>
        <p:spPr/>
        <p:txBody>
          <a:bodyPr/>
          <a:lstStyle/>
          <a:p>
            <a:fld id="{DE560AB6-110B-4241-BEAB-C584B3057DFF}" type="slidenum">
              <a:rPr lang="nb-NO" altLang="el-GR"/>
              <a:pPr/>
              <a:t>28</a:t>
            </a:fld>
            <a:endParaRPr lang="nb-NO" altLang="el-GR"/>
          </a:p>
        </p:txBody>
      </p:sp>
      <p:sp>
        <p:nvSpPr>
          <p:cNvPr id="79874" name="Rectangle 2">
            <a:extLst>
              <a:ext uri="{FF2B5EF4-FFF2-40B4-BE49-F238E27FC236}">
                <a16:creationId xmlns:a16="http://schemas.microsoft.com/office/drawing/2014/main" id="{1442A036-44D5-DBFE-D0F9-F5D9D1FA7FE7}"/>
              </a:ext>
            </a:extLst>
          </p:cNvPr>
          <p:cNvSpPr>
            <a:spLocks noGrp="1" noChangeArrowheads="1"/>
          </p:cNvSpPr>
          <p:nvPr>
            <p:ph type="title"/>
          </p:nvPr>
        </p:nvSpPr>
        <p:spPr/>
        <p:txBody>
          <a:bodyPr/>
          <a:lstStyle/>
          <a:p>
            <a:r>
              <a:rPr lang="nb-NO" altLang="el-GR"/>
              <a:t>Mediated learning</a:t>
            </a:r>
            <a:br>
              <a:rPr lang="nb-NO" altLang="el-GR"/>
            </a:br>
            <a:r>
              <a:rPr lang="nb-NO" altLang="el-GR" sz="2400"/>
              <a:t>Language-communication-learning</a:t>
            </a:r>
          </a:p>
        </p:txBody>
      </p:sp>
      <p:sp>
        <p:nvSpPr>
          <p:cNvPr id="79875" name="Rectangle 3">
            <a:extLst>
              <a:ext uri="{FF2B5EF4-FFF2-40B4-BE49-F238E27FC236}">
                <a16:creationId xmlns:a16="http://schemas.microsoft.com/office/drawing/2014/main" id="{54A224B7-183F-8991-A31E-CC3E58EFF97E}"/>
              </a:ext>
            </a:extLst>
          </p:cNvPr>
          <p:cNvSpPr>
            <a:spLocks noGrp="1" noChangeArrowheads="1"/>
          </p:cNvSpPr>
          <p:nvPr>
            <p:ph type="body" idx="1"/>
          </p:nvPr>
        </p:nvSpPr>
        <p:spPr>
          <a:xfrm>
            <a:off x="457200" y="1600200"/>
            <a:ext cx="8435280" cy="4525963"/>
          </a:xfrm>
        </p:spPr>
        <p:txBody>
          <a:bodyPr/>
          <a:lstStyle/>
          <a:p>
            <a:r>
              <a:rPr lang="el-GR" altLang="el-GR" dirty="0"/>
              <a:t>Μέσω της επικοινωνίας </a:t>
            </a:r>
            <a:r>
              <a:rPr lang="el-GR" altLang="el-GR" dirty="0">
                <a:solidFill>
                  <a:srgbClr val="FF0000"/>
                </a:solidFill>
              </a:rPr>
              <a:t>δημιουργούνται</a:t>
            </a:r>
            <a:r>
              <a:rPr lang="el-GR" altLang="el-GR" dirty="0"/>
              <a:t> οι </a:t>
            </a:r>
            <a:r>
              <a:rPr lang="el-GR" altLang="el-GR" dirty="0" err="1"/>
              <a:t>κοινωνικοπολιτιστικοί</a:t>
            </a:r>
            <a:r>
              <a:rPr lang="el-GR" altLang="el-GR" dirty="0"/>
              <a:t> πόροι (</a:t>
            </a:r>
            <a:r>
              <a:rPr lang="en-US" altLang="el-GR" dirty="0"/>
              <a:t>resources)</a:t>
            </a:r>
            <a:r>
              <a:rPr lang="el-GR" altLang="el-GR" dirty="0"/>
              <a:t>, αλλά μέσω της επικοινωνίας </a:t>
            </a:r>
            <a:r>
              <a:rPr lang="el-GR" altLang="el-GR" dirty="0">
                <a:solidFill>
                  <a:srgbClr val="FF0000"/>
                </a:solidFill>
              </a:rPr>
              <a:t>μεταφέρονται</a:t>
            </a:r>
            <a:r>
              <a:rPr lang="el-GR" altLang="el-GR" dirty="0"/>
              <a:t> και οι </a:t>
            </a:r>
            <a:r>
              <a:rPr lang="el-GR" altLang="el-GR" dirty="0" err="1"/>
              <a:t>κοινωνικοπολιτιστικοί</a:t>
            </a:r>
            <a:r>
              <a:rPr lang="el-GR" altLang="el-GR" dirty="0"/>
              <a:t> πόροι.</a:t>
            </a:r>
          </a:p>
          <a:p>
            <a:r>
              <a:rPr lang="el-GR" altLang="el-GR" dirty="0"/>
              <a:t>Η σκέψη στο άτομο είναι μορφή επικοινωνίας που το άτομο έχει συναντήσει, έχει οικειοποιηθεί και χρησιμοποιεί ως πόρο σε μελλοντικές καταστάσεις (</a:t>
            </a:r>
            <a:r>
              <a:rPr lang="nb-NO" altLang="el-GR" dirty="0" err="1"/>
              <a:t>Säljö</a:t>
            </a:r>
            <a:r>
              <a:rPr lang="nb-NO" altLang="el-GR" dirty="0"/>
              <a:t> 2000)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D6986A54-2EA5-F2E9-5077-C641457ED6C3}"/>
              </a:ext>
            </a:extLst>
          </p:cNvPr>
          <p:cNvSpPr>
            <a:spLocks noGrp="1"/>
          </p:cNvSpPr>
          <p:nvPr>
            <p:ph type="sldNum" sz="quarter" idx="12"/>
          </p:nvPr>
        </p:nvSpPr>
        <p:spPr/>
        <p:txBody>
          <a:bodyPr/>
          <a:lstStyle/>
          <a:p>
            <a:fld id="{7267BC3E-FFC3-5342-8D24-F2B3D6075DED}" type="slidenum">
              <a:rPr lang="nb-NO" altLang="el-GR"/>
              <a:pPr/>
              <a:t>29</a:t>
            </a:fld>
            <a:endParaRPr lang="nb-NO" altLang="el-GR"/>
          </a:p>
        </p:txBody>
      </p:sp>
      <p:sp>
        <p:nvSpPr>
          <p:cNvPr id="64514" name="Rectangle 2">
            <a:extLst>
              <a:ext uri="{FF2B5EF4-FFF2-40B4-BE49-F238E27FC236}">
                <a16:creationId xmlns:a16="http://schemas.microsoft.com/office/drawing/2014/main" id="{13953564-7FFD-7F18-7CBD-366F3E2C03FC}"/>
              </a:ext>
            </a:extLst>
          </p:cNvPr>
          <p:cNvSpPr>
            <a:spLocks noGrp="1" noChangeArrowheads="1"/>
          </p:cNvSpPr>
          <p:nvPr>
            <p:ph type="title"/>
          </p:nvPr>
        </p:nvSpPr>
        <p:spPr>
          <a:xfrm>
            <a:off x="457200" y="274638"/>
            <a:ext cx="8229600" cy="850900"/>
          </a:xfrm>
        </p:spPr>
        <p:txBody>
          <a:bodyPr/>
          <a:lstStyle/>
          <a:p>
            <a:br>
              <a:rPr lang="nb-NO" altLang="el-GR" sz="4000">
                <a:solidFill>
                  <a:srgbClr val="A50021"/>
                </a:solidFill>
              </a:rPr>
            </a:br>
            <a:r>
              <a:rPr lang="nb-NO" altLang="el-GR" sz="4000">
                <a:solidFill>
                  <a:srgbClr val="A50021"/>
                </a:solidFill>
              </a:rPr>
              <a:t>Learning is </a:t>
            </a:r>
            <a:br>
              <a:rPr lang="nb-NO" altLang="el-GR" sz="4000">
                <a:solidFill>
                  <a:srgbClr val="A50021"/>
                </a:solidFill>
              </a:rPr>
            </a:br>
            <a:r>
              <a:rPr lang="nb-NO" altLang="el-GR" sz="4000">
                <a:solidFill>
                  <a:srgbClr val="A50021"/>
                </a:solidFill>
              </a:rPr>
              <a:t>fundamentally social </a:t>
            </a:r>
            <a:br>
              <a:rPr lang="nb-NO" altLang="el-GR" sz="4000">
                <a:solidFill>
                  <a:srgbClr val="A50021"/>
                </a:solidFill>
              </a:rPr>
            </a:br>
            <a:endParaRPr lang="nb-NO" altLang="el-GR" sz="4000">
              <a:solidFill>
                <a:srgbClr val="A50021"/>
              </a:solidFill>
            </a:endParaRPr>
          </a:p>
        </p:txBody>
      </p:sp>
      <p:sp>
        <p:nvSpPr>
          <p:cNvPr id="64515" name="Rectangle 3">
            <a:extLst>
              <a:ext uri="{FF2B5EF4-FFF2-40B4-BE49-F238E27FC236}">
                <a16:creationId xmlns:a16="http://schemas.microsoft.com/office/drawing/2014/main" id="{E51E438B-EFD3-1794-AFB0-14E45C950613}"/>
              </a:ext>
            </a:extLst>
          </p:cNvPr>
          <p:cNvSpPr>
            <a:spLocks noGrp="1" noChangeArrowheads="1"/>
          </p:cNvSpPr>
          <p:nvPr>
            <p:ph type="body" idx="1"/>
          </p:nvPr>
        </p:nvSpPr>
        <p:spPr/>
        <p:txBody>
          <a:bodyPr/>
          <a:lstStyle/>
          <a:p>
            <a:r>
              <a:rPr lang="el-GR" altLang="el-GR" sz="2800" dirty="0"/>
              <a:t>"Κάθε λειτουργία στην πολιτιστική ανάπτυξη του παιδιού εμφανίζεται δύο φορές ή σε δύο επίπεδα. Πρώτα εμφανίζεται στο κοινωνικό επίπεδο και μετά στο ψυχολογικό επίπεδο. Πρώτα εμφανίζεται μεταξύ των ανθρώπων ως </a:t>
            </a:r>
            <a:r>
              <a:rPr lang="el-GR" altLang="el-GR" sz="2800" dirty="0" err="1"/>
              <a:t>διαψυχολογική</a:t>
            </a:r>
            <a:r>
              <a:rPr lang="el-GR" altLang="el-GR" sz="2800" dirty="0"/>
              <a:t> κατηγορία, και στη συνέχεια μέσα στο παιδί ως </a:t>
            </a:r>
            <a:r>
              <a:rPr lang="el-GR" altLang="el-GR" sz="2800" dirty="0" err="1"/>
              <a:t>ενδοψυχολογική</a:t>
            </a:r>
            <a:r>
              <a:rPr lang="el-GR" altLang="el-GR" sz="2800" dirty="0"/>
              <a:t> κατηγορία. Αυτό ισχύει εξίσου όσον αφορά την εκούσια προσοχή, τη λογική μνήμη, το σχηματισμό εννοιών και την ανάπτυξη της βούλησης </a:t>
            </a:r>
            <a:r>
              <a:rPr lang="el-GR" altLang="el-GR" sz="2800" dirty="0">
                <a:solidFill>
                  <a:srgbClr val="A50021"/>
                </a:solidFill>
              </a:rPr>
              <a:t>(</a:t>
            </a:r>
            <a:r>
              <a:rPr lang="nb-NO" altLang="el-GR" sz="2800" dirty="0" err="1">
                <a:solidFill>
                  <a:srgbClr val="A50021"/>
                </a:solidFill>
              </a:rPr>
              <a:t>Vygotsky</a:t>
            </a:r>
            <a:r>
              <a:rPr lang="nb-NO" altLang="el-GR" sz="2800" dirty="0">
                <a:solidFill>
                  <a:srgbClr val="A50021"/>
                </a:solidFill>
              </a:rPr>
              <a:t> 1981:163) </a:t>
            </a:r>
          </a:p>
        </p:txBody>
      </p:sp>
      <p:pic>
        <p:nvPicPr>
          <p:cNvPr id="64516" name="Picture 4">
            <a:extLst>
              <a:ext uri="{FF2B5EF4-FFF2-40B4-BE49-F238E27FC236}">
                <a16:creationId xmlns:a16="http://schemas.microsoft.com/office/drawing/2014/main" id="{C1D0E89C-9B1A-1214-6742-D66D84E62A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260350"/>
            <a:ext cx="827088" cy="1152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B47A04A7-3E7D-D079-11E6-F326E517B05E}"/>
              </a:ext>
            </a:extLst>
          </p:cNvPr>
          <p:cNvSpPr>
            <a:spLocks noGrp="1"/>
          </p:cNvSpPr>
          <p:nvPr>
            <p:ph type="sldNum" sz="quarter" idx="12"/>
          </p:nvPr>
        </p:nvSpPr>
        <p:spPr/>
        <p:txBody>
          <a:bodyPr/>
          <a:lstStyle/>
          <a:p>
            <a:fld id="{F3EF0D82-41D1-4648-82BF-89142AA606DB}" type="slidenum">
              <a:rPr lang="nb-NO" altLang="el-GR"/>
              <a:pPr/>
              <a:t>3</a:t>
            </a:fld>
            <a:endParaRPr lang="nb-NO" altLang="el-GR"/>
          </a:p>
        </p:txBody>
      </p:sp>
      <p:sp>
        <p:nvSpPr>
          <p:cNvPr id="88066" name="Rectangle 2">
            <a:extLst>
              <a:ext uri="{FF2B5EF4-FFF2-40B4-BE49-F238E27FC236}">
                <a16:creationId xmlns:a16="http://schemas.microsoft.com/office/drawing/2014/main" id="{04966E71-F3CF-0930-42AC-40DB517E1444}"/>
              </a:ext>
            </a:extLst>
          </p:cNvPr>
          <p:cNvSpPr>
            <a:spLocks noGrp="1" noChangeArrowheads="1"/>
          </p:cNvSpPr>
          <p:nvPr>
            <p:ph type="title"/>
          </p:nvPr>
        </p:nvSpPr>
        <p:spPr>
          <a:xfrm>
            <a:off x="457200" y="274638"/>
            <a:ext cx="8229600" cy="994122"/>
          </a:xfrm>
        </p:spPr>
        <p:txBody>
          <a:bodyPr/>
          <a:lstStyle/>
          <a:p>
            <a:r>
              <a:rPr lang="el-GR" altLang="el-GR" sz="3600" dirty="0">
                <a:solidFill>
                  <a:srgbClr val="FF0000"/>
                </a:solidFill>
              </a:rPr>
              <a:t>Η </a:t>
            </a:r>
            <a:r>
              <a:rPr lang="el-GR" altLang="el-GR" sz="3600" dirty="0" err="1">
                <a:solidFill>
                  <a:srgbClr val="FF0000"/>
                </a:solidFill>
              </a:rPr>
              <a:t>κοινωνικοπολιτισμική</a:t>
            </a:r>
            <a:r>
              <a:rPr lang="el-GR" altLang="el-GR" sz="3600" dirty="0">
                <a:solidFill>
                  <a:srgbClr val="FF0000"/>
                </a:solidFill>
              </a:rPr>
              <a:t> προοπτική</a:t>
            </a:r>
            <a:endParaRPr lang="nb-NO" altLang="el-GR" sz="3600" dirty="0">
              <a:solidFill>
                <a:srgbClr val="FF0000"/>
              </a:solidFill>
            </a:endParaRPr>
          </a:p>
        </p:txBody>
      </p:sp>
      <p:sp>
        <p:nvSpPr>
          <p:cNvPr id="88067" name="Rectangle 3">
            <a:extLst>
              <a:ext uri="{FF2B5EF4-FFF2-40B4-BE49-F238E27FC236}">
                <a16:creationId xmlns:a16="http://schemas.microsoft.com/office/drawing/2014/main" id="{F534B03E-BD1B-882C-5BA1-847D121172AE}"/>
              </a:ext>
            </a:extLst>
          </p:cNvPr>
          <p:cNvSpPr>
            <a:spLocks noGrp="1" noChangeArrowheads="1"/>
          </p:cNvSpPr>
          <p:nvPr>
            <p:ph type="body" idx="1"/>
          </p:nvPr>
        </p:nvSpPr>
        <p:spPr/>
        <p:txBody>
          <a:bodyPr/>
          <a:lstStyle/>
          <a:p>
            <a:pPr>
              <a:buFontTx/>
              <a:buNone/>
            </a:pPr>
            <a:r>
              <a:rPr lang="el-GR" altLang="el-GR" sz="2800" dirty="0"/>
              <a:t>Δεν αποτελεί "σχολή" ή "συγκεκριμένη" παράδοση, αλλά αποτελείται από μια σειρά διαφορετικών προοπτικών και θεωριών (ένα διεπιστημονικό πεδίο), που μοιράζονται κάποιες βασικές παραδοχές για τη γνώση, τη μάθηση και την ανάπτυξη. </a:t>
            </a:r>
          </a:p>
          <a:p>
            <a:pPr>
              <a:buFontTx/>
              <a:buNone/>
            </a:pPr>
            <a:r>
              <a:rPr lang="el-GR" altLang="el-GR" sz="2800" dirty="0"/>
              <a:t>Το καθήκον της </a:t>
            </a:r>
            <a:r>
              <a:rPr lang="el-GR" altLang="el-GR" sz="2800" dirty="0" err="1"/>
              <a:t>κοινωνικοπολιτισμικής</a:t>
            </a:r>
            <a:r>
              <a:rPr lang="el-GR" altLang="el-GR" sz="2800" dirty="0"/>
              <a:t> ανάλυσης είναι να κατανοήσει πώς η νοητική λειτουργία σχετίζεται με το πολιτισμικό, θεσμικό και ιστορικό πλαίσιο</a:t>
            </a:r>
            <a:r>
              <a:rPr lang="nb-NO" altLang="el-GR" sz="2800" dirty="0"/>
              <a:t> </a:t>
            </a:r>
            <a:r>
              <a:rPr lang="nb-NO" altLang="el-GR" sz="1800" dirty="0"/>
              <a:t>(</a:t>
            </a:r>
            <a:r>
              <a:rPr lang="nb-NO" altLang="el-GR" sz="1800" dirty="0" err="1"/>
              <a:t>Wertsch</a:t>
            </a:r>
            <a:r>
              <a:rPr lang="nb-NO" altLang="el-GR" sz="1800" dirty="0"/>
              <a:t> 1998)</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4">
            <a:extLst>
              <a:ext uri="{FF2B5EF4-FFF2-40B4-BE49-F238E27FC236}">
                <a16:creationId xmlns:a16="http://schemas.microsoft.com/office/drawing/2014/main" id="{786F496E-CCE5-3941-A749-60DD5C26ED30}"/>
              </a:ext>
            </a:extLst>
          </p:cNvPr>
          <p:cNvSpPr>
            <a:spLocks noGrp="1"/>
          </p:cNvSpPr>
          <p:nvPr>
            <p:ph type="sldNum" sz="quarter" idx="12"/>
          </p:nvPr>
        </p:nvSpPr>
        <p:spPr/>
        <p:txBody>
          <a:bodyPr/>
          <a:lstStyle/>
          <a:p>
            <a:fld id="{2214FC7E-1836-004A-9B8C-7634F15AA7B8}" type="slidenum">
              <a:rPr lang="nb-NO" altLang="el-GR"/>
              <a:pPr/>
              <a:t>30</a:t>
            </a:fld>
            <a:endParaRPr lang="nb-NO" altLang="el-GR"/>
          </a:p>
        </p:txBody>
      </p:sp>
      <p:sp>
        <p:nvSpPr>
          <p:cNvPr id="80898" name="Rectangle 2">
            <a:extLst>
              <a:ext uri="{FF2B5EF4-FFF2-40B4-BE49-F238E27FC236}">
                <a16:creationId xmlns:a16="http://schemas.microsoft.com/office/drawing/2014/main" id="{4A55C64C-4813-7CB3-7130-24A7C36C50B6}"/>
              </a:ext>
            </a:extLst>
          </p:cNvPr>
          <p:cNvSpPr>
            <a:spLocks noGrp="1" noChangeArrowheads="1"/>
          </p:cNvSpPr>
          <p:nvPr>
            <p:ph type="title"/>
          </p:nvPr>
        </p:nvSpPr>
        <p:spPr/>
        <p:txBody>
          <a:bodyPr/>
          <a:lstStyle/>
          <a:p>
            <a:br>
              <a:rPr lang="nb-NO" altLang="el-GR" sz="4000">
                <a:solidFill>
                  <a:srgbClr val="A50021"/>
                </a:solidFill>
              </a:rPr>
            </a:br>
            <a:r>
              <a:rPr lang="nb-NO" altLang="el-GR" sz="4000">
                <a:solidFill>
                  <a:srgbClr val="A50021"/>
                </a:solidFill>
              </a:rPr>
              <a:t>Learning is </a:t>
            </a:r>
            <a:br>
              <a:rPr lang="nb-NO" altLang="el-GR" sz="4000">
                <a:solidFill>
                  <a:srgbClr val="A50021"/>
                </a:solidFill>
              </a:rPr>
            </a:br>
            <a:r>
              <a:rPr lang="nb-NO" altLang="el-GR" sz="4000">
                <a:solidFill>
                  <a:srgbClr val="A50021"/>
                </a:solidFill>
              </a:rPr>
              <a:t>fundamentally social </a:t>
            </a:r>
            <a:br>
              <a:rPr lang="nb-NO" altLang="el-GR" sz="4000">
                <a:solidFill>
                  <a:srgbClr val="A50021"/>
                </a:solidFill>
              </a:rPr>
            </a:br>
            <a:endParaRPr lang="nb-NO" altLang="el-GR" sz="4000">
              <a:solidFill>
                <a:srgbClr val="A50021"/>
              </a:solidFill>
            </a:endParaRPr>
          </a:p>
        </p:txBody>
      </p:sp>
      <p:sp>
        <p:nvSpPr>
          <p:cNvPr id="80899" name="Rectangle 3">
            <a:extLst>
              <a:ext uri="{FF2B5EF4-FFF2-40B4-BE49-F238E27FC236}">
                <a16:creationId xmlns:a16="http://schemas.microsoft.com/office/drawing/2014/main" id="{0E7BC9FC-2105-6AA9-E308-62603229F846}"/>
              </a:ext>
            </a:extLst>
          </p:cNvPr>
          <p:cNvSpPr>
            <a:spLocks noGrp="1" noChangeArrowheads="1"/>
          </p:cNvSpPr>
          <p:nvPr>
            <p:ph type="body" idx="4294967295"/>
          </p:nvPr>
        </p:nvSpPr>
        <p:spPr>
          <a:xfrm>
            <a:off x="827088" y="1844675"/>
            <a:ext cx="4859337" cy="4525963"/>
          </a:xfrm>
        </p:spPr>
        <p:txBody>
          <a:bodyPr/>
          <a:lstStyle/>
          <a:p>
            <a:r>
              <a:rPr lang="el-GR" altLang="el-GR" dirty="0"/>
              <a:t>"Οι ανθρώπινες νοητικές λειτουργίες είναι άρρηκτα εγκατεστημένες σε κοινωνικό, πολιτισμικό, θεσμικό και ιστορικό πλαίσιο"</a:t>
            </a:r>
            <a:endParaRPr lang="nb-NO" altLang="el-GR" dirty="0"/>
          </a:p>
        </p:txBody>
      </p:sp>
      <p:pic>
        <p:nvPicPr>
          <p:cNvPr id="80900" name="Picture 4">
            <a:extLst>
              <a:ext uri="{FF2B5EF4-FFF2-40B4-BE49-F238E27FC236}">
                <a16:creationId xmlns:a16="http://schemas.microsoft.com/office/drawing/2014/main" id="{0A36D7B2-0410-4FD7-BE31-C644825076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88125" y="2133600"/>
            <a:ext cx="885825" cy="1000125"/>
          </a:xfrm>
          <a:prstGeom prst="rect">
            <a:avLst/>
          </a:prstGeom>
          <a:noFill/>
          <a:extLst>
            <a:ext uri="{909E8E84-426E-40DD-AFC4-6F175D3DCCD1}">
              <a14:hiddenFill xmlns:a14="http://schemas.microsoft.com/office/drawing/2010/main">
                <a:solidFill>
                  <a:srgbClr val="FFFFFF"/>
                </a:solidFill>
              </a14:hiddenFill>
            </a:ext>
          </a:extLst>
        </p:spPr>
      </p:pic>
      <p:sp>
        <p:nvSpPr>
          <p:cNvPr id="80901" name="Text Box 5">
            <a:extLst>
              <a:ext uri="{FF2B5EF4-FFF2-40B4-BE49-F238E27FC236}">
                <a16:creationId xmlns:a16="http://schemas.microsoft.com/office/drawing/2014/main" id="{E164F522-49D7-8279-6EBA-3834D1EF839B}"/>
              </a:ext>
            </a:extLst>
          </p:cNvPr>
          <p:cNvSpPr txBox="1">
            <a:spLocks noChangeArrowheads="1"/>
          </p:cNvSpPr>
          <p:nvPr/>
        </p:nvSpPr>
        <p:spPr bwMode="auto">
          <a:xfrm>
            <a:off x="6588125" y="3284538"/>
            <a:ext cx="14351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altLang="el-GR" sz="1200"/>
              <a:t>(Wertsch 1991:86)</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D41BB18-DAC7-5C2A-A347-B0D8516896E8}"/>
              </a:ext>
            </a:extLst>
          </p:cNvPr>
          <p:cNvSpPr>
            <a:spLocks noGrp="1" noChangeArrowheads="1"/>
          </p:cNvSpPr>
          <p:nvPr>
            <p:ph type="title"/>
          </p:nvPr>
        </p:nvSpPr>
        <p:spPr>
          <a:xfrm>
            <a:off x="457200" y="277813"/>
            <a:ext cx="8229600" cy="865187"/>
          </a:xfrm>
        </p:spPr>
        <p:txBody>
          <a:bodyPr/>
          <a:lstStyle/>
          <a:p>
            <a:pPr eaLnBrk="1" hangingPunct="1">
              <a:defRPr/>
            </a:pPr>
            <a:r>
              <a:rPr lang="en-US" sz="3200" dirty="0"/>
              <a:t>Lev </a:t>
            </a:r>
            <a:r>
              <a:rPr lang="en-US" sz="3200" dirty="0" err="1"/>
              <a:t>Semonovich</a:t>
            </a:r>
            <a:r>
              <a:rPr lang="en-US" sz="3200" dirty="0"/>
              <a:t> Vygotsky</a:t>
            </a:r>
          </a:p>
        </p:txBody>
      </p:sp>
      <p:sp>
        <p:nvSpPr>
          <p:cNvPr id="9219" name="Rectangle 3">
            <a:extLst>
              <a:ext uri="{FF2B5EF4-FFF2-40B4-BE49-F238E27FC236}">
                <a16:creationId xmlns:a16="http://schemas.microsoft.com/office/drawing/2014/main" id="{EF9D2145-04B9-F4F8-50AB-877AA56F8038}"/>
              </a:ext>
            </a:extLst>
          </p:cNvPr>
          <p:cNvSpPr>
            <a:spLocks noGrp="1" noChangeArrowheads="1"/>
          </p:cNvSpPr>
          <p:nvPr>
            <p:ph type="body" idx="1"/>
          </p:nvPr>
        </p:nvSpPr>
        <p:spPr>
          <a:xfrm>
            <a:off x="228600" y="1600200"/>
            <a:ext cx="8458200" cy="4876800"/>
          </a:xfrm>
        </p:spPr>
        <p:txBody>
          <a:bodyPr>
            <a:normAutofit/>
          </a:bodyPr>
          <a:lstStyle/>
          <a:p>
            <a:pPr eaLnBrk="1" hangingPunct="1">
              <a:defRPr/>
            </a:pPr>
            <a:r>
              <a:rPr lang="el-GR" sz="2400" dirty="0">
                <a:latin typeface="Arial" charset="0"/>
              </a:rPr>
              <a:t>Ο </a:t>
            </a:r>
            <a:r>
              <a:rPr lang="el-GR" sz="2400" dirty="0" err="1">
                <a:latin typeface="Arial" charset="0"/>
              </a:rPr>
              <a:t>Βυγκότσκι</a:t>
            </a:r>
            <a:r>
              <a:rPr lang="el-GR" sz="2400" dirty="0">
                <a:latin typeface="Arial" charset="0"/>
              </a:rPr>
              <a:t> ονομάστηκε "Ο Μότσαρτ της Ψυχολογίας".</a:t>
            </a:r>
          </a:p>
          <a:p>
            <a:pPr eaLnBrk="1" hangingPunct="1">
              <a:defRPr/>
            </a:pPr>
            <a:r>
              <a:rPr lang="el-GR" sz="2400" dirty="0">
                <a:latin typeface="Arial" charset="0"/>
              </a:rPr>
              <a:t>Γεννήθηκε το 1896 - την ίδια χρονιά με τον </a:t>
            </a:r>
            <a:r>
              <a:rPr lang="en-US" sz="2400" dirty="0">
                <a:latin typeface="Arial" charset="0"/>
              </a:rPr>
              <a:t>Piaget - </a:t>
            </a:r>
            <a:r>
              <a:rPr lang="el-GR" sz="2400" dirty="0">
                <a:latin typeface="Arial" charset="0"/>
              </a:rPr>
              <a:t>στη μικρή ρωσική πόλη </a:t>
            </a:r>
            <a:r>
              <a:rPr lang="en-US" sz="2400" dirty="0" err="1">
                <a:latin typeface="Arial" charset="0"/>
              </a:rPr>
              <a:t>Orsha</a:t>
            </a:r>
            <a:r>
              <a:rPr lang="en-US" sz="2400" dirty="0">
                <a:latin typeface="Arial" charset="0"/>
              </a:rPr>
              <a:t>.</a:t>
            </a:r>
          </a:p>
          <a:p>
            <a:pPr eaLnBrk="1" hangingPunct="1">
              <a:defRPr/>
            </a:pPr>
            <a:r>
              <a:rPr lang="el-GR" sz="2400" dirty="0">
                <a:latin typeface="Arial" charset="0"/>
              </a:rPr>
              <a:t>Εβραϊκή οικογένεια της μεσαίας τάξης.</a:t>
            </a:r>
          </a:p>
          <a:p>
            <a:pPr eaLnBrk="1" hangingPunct="1">
              <a:defRPr/>
            </a:pPr>
            <a:r>
              <a:rPr lang="el-GR" sz="2400" dirty="0">
                <a:latin typeface="Arial" charset="0"/>
              </a:rPr>
              <a:t>Εισήλθε σε ένα ιδιωτικό σχολείο δευτεροβάθμιας εκπαίδευσης για αγόρια, γνωστό ως γυμνάσιο - ένα σχολείο δευτεροβάθμιας εκπαίδευσης που προετοίμαζε τους μαθητές για το πανεπιστήμιο.</a:t>
            </a:r>
          </a:p>
          <a:p>
            <a:pPr eaLnBrk="1" hangingPunct="1">
              <a:defRPr/>
            </a:pPr>
            <a:r>
              <a:rPr lang="el-GR" sz="2400" dirty="0">
                <a:latin typeface="Arial" charset="0"/>
              </a:rPr>
              <a:t>Το 1913 εισήχθη στο Πανεπιστήμιο της Μόσχας μέσω κλήρωσης.</a:t>
            </a:r>
          </a:p>
          <a:p>
            <a:pPr eaLnBrk="1" hangingPunct="1">
              <a:defRPr/>
            </a:pPr>
            <a:r>
              <a:rPr lang="el-GR" sz="2400" dirty="0">
                <a:latin typeface="Arial" charset="0"/>
              </a:rPr>
              <a:t>Τον Δεκέμβριο του 1917 αποφοίτησε από το Πανεπιστήμιο της Μόσχας με πτυχίο νομικής.</a:t>
            </a:r>
            <a:endParaRPr lang="en-US" sz="2400" dirty="0">
              <a:latin typeface="Arial" charset="0"/>
            </a:endParaRPr>
          </a:p>
        </p:txBody>
      </p:sp>
      <p:pic>
        <p:nvPicPr>
          <p:cNvPr id="5124" name="Picture 4" descr="vygotsky 2">
            <a:extLst>
              <a:ext uri="{FF2B5EF4-FFF2-40B4-BE49-F238E27FC236}">
                <a16:creationId xmlns:a16="http://schemas.microsoft.com/office/drawing/2014/main" id="{9C368B72-FB2A-1A06-5559-621440DB23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12572" y="0"/>
            <a:ext cx="18288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1A2A98A-03B8-0ACF-6FA4-85CD6AC87E20}"/>
              </a:ext>
            </a:extLst>
          </p:cNvPr>
          <p:cNvSpPr>
            <a:spLocks noGrp="1" noChangeArrowheads="1"/>
          </p:cNvSpPr>
          <p:nvPr>
            <p:ph type="title"/>
          </p:nvPr>
        </p:nvSpPr>
        <p:spPr/>
        <p:txBody>
          <a:bodyPr/>
          <a:lstStyle/>
          <a:p>
            <a:pPr eaLnBrk="1" hangingPunct="1">
              <a:defRPr/>
            </a:pPr>
            <a:r>
              <a:rPr lang="en-US" sz="3200"/>
              <a:t>Lev Semonovich Vygotsky Background</a:t>
            </a:r>
          </a:p>
        </p:txBody>
      </p:sp>
      <p:sp>
        <p:nvSpPr>
          <p:cNvPr id="10243" name="Rectangle 3">
            <a:extLst>
              <a:ext uri="{FF2B5EF4-FFF2-40B4-BE49-F238E27FC236}">
                <a16:creationId xmlns:a16="http://schemas.microsoft.com/office/drawing/2014/main" id="{034C86F6-06A3-A28A-55AD-3263647FB120}"/>
              </a:ext>
            </a:extLst>
          </p:cNvPr>
          <p:cNvSpPr>
            <a:spLocks noGrp="1" noChangeArrowheads="1"/>
          </p:cNvSpPr>
          <p:nvPr>
            <p:ph type="body" idx="1"/>
          </p:nvPr>
        </p:nvSpPr>
        <p:spPr/>
        <p:txBody>
          <a:bodyPr/>
          <a:lstStyle/>
          <a:p>
            <a:pPr eaLnBrk="1" hangingPunct="1">
              <a:defRPr/>
            </a:pPr>
            <a:r>
              <a:rPr lang="el-GR" sz="2400" dirty="0">
                <a:latin typeface="Arial" charset="0"/>
              </a:rPr>
              <a:t>Ο </a:t>
            </a:r>
            <a:r>
              <a:rPr lang="el-GR" sz="2400" dirty="0" err="1">
                <a:latin typeface="Arial" charset="0"/>
              </a:rPr>
              <a:t>Βυγκότσκι</a:t>
            </a:r>
            <a:r>
              <a:rPr lang="el-GR" sz="2400" dirty="0">
                <a:latin typeface="Arial" charset="0"/>
              </a:rPr>
              <a:t> ολοκλήρωσε 270 επιστημονικά άρθρα, πολυάριθμες διαλέξεις και δέκα βιβλία βασισμένα σε ένα ευρύ φάσμα ψυχολογικών και διδακτικών θεωριών που βασίζονται στον μαρξισμό.</a:t>
            </a:r>
          </a:p>
          <a:p>
            <a:pPr eaLnBrk="1" hangingPunct="1">
              <a:defRPr/>
            </a:pPr>
            <a:endParaRPr lang="el-GR" sz="2400" dirty="0">
              <a:latin typeface="Arial" charset="0"/>
            </a:endParaRPr>
          </a:p>
          <a:p>
            <a:pPr eaLnBrk="1" hangingPunct="1">
              <a:defRPr/>
            </a:pPr>
            <a:r>
              <a:rPr lang="el-GR" sz="2400" dirty="0">
                <a:latin typeface="Arial" charset="0"/>
              </a:rPr>
              <a:t>Πέθανε στις 10 Ιουνίου 1934, σε νεαρή ηλικία τριάντα επτά ετών μετά από μακρά μάχη με τη φυματίωση.</a:t>
            </a:r>
          </a:p>
          <a:p>
            <a:pPr eaLnBrk="1" hangingPunct="1">
              <a:defRPr/>
            </a:pPr>
            <a:endParaRPr lang="el-GR" sz="2400" dirty="0">
              <a:latin typeface="Arial" charset="0"/>
            </a:endParaRPr>
          </a:p>
          <a:p>
            <a:pPr eaLnBrk="1" hangingPunct="1">
              <a:defRPr/>
            </a:pPr>
            <a:r>
              <a:rPr lang="el-GR" sz="2400" dirty="0">
                <a:latin typeface="Arial" charset="0"/>
              </a:rPr>
              <a:t>Το έργο του </a:t>
            </a:r>
            <a:r>
              <a:rPr lang="el-GR" sz="2400" dirty="0" err="1">
                <a:latin typeface="Arial" charset="0"/>
              </a:rPr>
              <a:t>Βυγκότσκι</a:t>
            </a:r>
            <a:r>
              <a:rPr lang="el-GR" sz="2400" dirty="0">
                <a:latin typeface="Arial" charset="0"/>
              </a:rPr>
              <a:t> δεν έγινε γνωστό στη Δύση μέχρι το 1958 και δεν δημοσιεύτηκε εκεί μέχρι το 1962. </a:t>
            </a:r>
            <a:endParaRPr lang="en-US" sz="2400" dirty="0">
              <a:latin typeface="Arial" charset="0"/>
            </a:endParaRP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49D4B123-DF40-7478-894C-F7014FEF11C8}"/>
              </a:ext>
            </a:extLst>
          </p:cNvPr>
          <p:cNvSpPr>
            <a:spLocks noGrp="1" noChangeArrowheads="1"/>
          </p:cNvSpPr>
          <p:nvPr>
            <p:ph type="title"/>
          </p:nvPr>
        </p:nvSpPr>
        <p:spPr>
          <a:xfrm>
            <a:off x="457200" y="277813"/>
            <a:ext cx="8229600" cy="712787"/>
          </a:xfrm>
        </p:spPr>
        <p:txBody>
          <a:bodyPr/>
          <a:lstStyle/>
          <a:p>
            <a:pPr eaLnBrk="1" hangingPunct="1">
              <a:defRPr/>
            </a:pPr>
            <a:r>
              <a:rPr lang="el-GR" sz="3200" dirty="0"/>
              <a:t>Εισαγωγή</a:t>
            </a:r>
            <a:endParaRPr lang="en-US" sz="3200" dirty="0"/>
          </a:p>
        </p:txBody>
      </p:sp>
      <p:sp>
        <p:nvSpPr>
          <p:cNvPr id="114691" name="Rectangle 3">
            <a:extLst>
              <a:ext uri="{FF2B5EF4-FFF2-40B4-BE49-F238E27FC236}">
                <a16:creationId xmlns:a16="http://schemas.microsoft.com/office/drawing/2014/main" id="{CB90AFEB-8A94-2CA5-85EA-7167D14D6A2F}"/>
              </a:ext>
            </a:extLst>
          </p:cNvPr>
          <p:cNvSpPr>
            <a:spLocks noGrp="1" noChangeArrowheads="1"/>
          </p:cNvSpPr>
          <p:nvPr>
            <p:ph type="body" idx="1"/>
          </p:nvPr>
        </p:nvSpPr>
        <p:spPr>
          <a:xfrm>
            <a:off x="457200" y="990600"/>
            <a:ext cx="8229600" cy="5410200"/>
          </a:xfrm>
        </p:spPr>
        <p:txBody>
          <a:bodyPr>
            <a:normAutofit lnSpcReduction="10000"/>
          </a:bodyPr>
          <a:lstStyle/>
          <a:p>
            <a:pPr eaLnBrk="1" hangingPunct="1">
              <a:buFont typeface="Wingdings" pitchFamily="2" charset="2"/>
              <a:buNone/>
              <a:defRPr/>
            </a:pPr>
            <a:r>
              <a:rPr lang="el-GR" sz="2000" dirty="0">
                <a:latin typeface="Arial" charset="0"/>
              </a:rPr>
              <a:t>Η </a:t>
            </a:r>
            <a:r>
              <a:rPr lang="el-GR" sz="2000" dirty="0" err="1">
                <a:latin typeface="Arial" charset="0"/>
              </a:rPr>
              <a:t>κοινωνικοπολιτισμική</a:t>
            </a:r>
            <a:r>
              <a:rPr lang="el-GR" sz="2000" dirty="0">
                <a:latin typeface="Arial" charset="0"/>
              </a:rPr>
              <a:t> θεωρία:</a:t>
            </a:r>
          </a:p>
          <a:p>
            <a:pPr eaLnBrk="1" hangingPunct="1">
              <a:buFont typeface="Wingdings" pitchFamily="2" charset="2"/>
              <a:buNone/>
              <a:defRPr/>
            </a:pPr>
            <a:r>
              <a:rPr lang="el-GR" sz="2000" dirty="0">
                <a:latin typeface="Arial" charset="0"/>
              </a:rPr>
              <a:t>ΔΕΝ επικεντρώθηκε στο μεμονωμένο παιδί, αλλά στο παιδί ως προϊόν της κοινωνικής αλληλεπίδρασης, ιδίως με τους ενήλικες (γονείς, εκπαιδευτικούς). </a:t>
            </a:r>
          </a:p>
          <a:p>
            <a:pPr eaLnBrk="1" hangingPunct="1">
              <a:lnSpc>
                <a:spcPct val="80000"/>
              </a:lnSpc>
              <a:buFont typeface="Wingdings" pitchFamily="2" charset="2"/>
              <a:buNone/>
              <a:defRPr/>
            </a:pPr>
            <a:endParaRPr lang="el-GR" sz="2000" dirty="0">
              <a:latin typeface="Arial" charset="0"/>
            </a:endParaRPr>
          </a:p>
          <a:p>
            <a:pPr eaLnBrk="1" hangingPunct="1">
              <a:buFont typeface="Wingdings" pitchFamily="2" charset="2"/>
              <a:buNone/>
              <a:defRPr/>
            </a:pPr>
            <a:r>
              <a:rPr lang="el-GR" sz="2000" dirty="0">
                <a:latin typeface="Arial" charset="0"/>
              </a:rPr>
              <a:t>Επικεντρώθηκε στις ΔΥΑΔΙΚΕΣ ΑΛΛΗΛΕΠΙΔΡΑΣΕΙΣ (π.χ. το παιδί διδάσκεται από τον γονέα πώς να εκτελεί κάποια πολιτισμικά συγκεκριμένη ενέργεια) και όχι το παιδί από μόνο του. </a:t>
            </a:r>
          </a:p>
          <a:p>
            <a:pPr eaLnBrk="1" hangingPunct="1">
              <a:lnSpc>
                <a:spcPct val="80000"/>
              </a:lnSpc>
              <a:buFont typeface="Wingdings" pitchFamily="2" charset="2"/>
              <a:buNone/>
              <a:defRPr/>
            </a:pPr>
            <a:endParaRPr lang="el-GR" sz="2000" dirty="0">
              <a:latin typeface="Arial" charset="0"/>
            </a:endParaRPr>
          </a:p>
          <a:p>
            <a:pPr eaLnBrk="1" hangingPunct="1">
              <a:buFont typeface="Wingdings" pitchFamily="2" charset="2"/>
              <a:buNone/>
              <a:defRPr/>
            </a:pPr>
            <a:r>
              <a:rPr lang="el-GR" sz="2000" dirty="0">
                <a:latin typeface="Arial" charset="0"/>
              </a:rPr>
              <a:t>Ο κοινωνικός κόσμος διαμεσολαβεί στη γνωστική ανάπτυξη των παιδιών. Η γνωστική ανάπτυξη συμβαίνει καθώς η σκέψη του παιδιού διαμορφώνεται από την κοινωνία με τη μορφή των γονέων, των δασκάλων και των συνομηλίκων. Αυτό οδηγεί στη διδασκαλία από συνομηλίκους ως στρατηγική στις τάξεις. </a:t>
            </a:r>
          </a:p>
          <a:p>
            <a:pPr eaLnBrk="1" hangingPunct="1">
              <a:lnSpc>
                <a:spcPct val="80000"/>
              </a:lnSpc>
              <a:buFont typeface="Wingdings" pitchFamily="2" charset="2"/>
              <a:buNone/>
              <a:defRPr/>
            </a:pPr>
            <a:endParaRPr lang="el-GR" sz="2000" dirty="0">
              <a:latin typeface="Arial" charset="0"/>
            </a:endParaRPr>
          </a:p>
          <a:p>
            <a:pPr eaLnBrk="1" hangingPunct="1">
              <a:lnSpc>
                <a:spcPct val="110000"/>
              </a:lnSpc>
              <a:buFont typeface="Wingdings" pitchFamily="2" charset="2"/>
              <a:buNone/>
              <a:defRPr/>
            </a:pPr>
            <a:r>
              <a:rPr lang="el-GR" sz="2000" dirty="0">
                <a:latin typeface="Arial" charset="0"/>
              </a:rPr>
              <a:t>Η σκέψη των ανθρώπων διαφέρει δραματικά μεταξύ των πολιτισμών, επειδή οι διαφορετικοί πολιτισμοί δίνουν έμφαση σε διαφορετικά πράγματα.</a:t>
            </a:r>
            <a:endParaRPr lang="en-US" sz="2000" dirty="0">
              <a:latin typeface="Arial"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340E4DEE-2318-9530-A705-85252573C7AA}"/>
              </a:ext>
            </a:extLst>
          </p:cNvPr>
          <p:cNvSpPr>
            <a:spLocks noGrp="1"/>
          </p:cNvSpPr>
          <p:nvPr>
            <p:ph type="sldNum" sz="quarter" idx="12"/>
          </p:nvPr>
        </p:nvSpPr>
        <p:spPr/>
        <p:txBody>
          <a:bodyPr/>
          <a:lstStyle/>
          <a:p>
            <a:fld id="{B09FDDB1-BDCC-B345-BF81-556EA16574BD}" type="slidenum">
              <a:rPr lang="nb-NO" altLang="el-GR"/>
              <a:pPr/>
              <a:t>34</a:t>
            </a:fld>
            <a:endParaRPr lang="nb-NO" altLang="el-GR"/>
          </a:p>
        </p:txBody>
      </p:sp>
      <p:sp>
        <p:nvSpPr>
          <p:cNvPr id="81924" name="Rectangle 4">
            <a:extLst>
              <a:ext uri="{FF2B5EF4-FFF2-40B4-BE49-F238E27FC236}">
                <a16:creationId xmlns:a16="http://schemas.microsoft.com/office/drawing/2014/main" id="{6FF61A04-4A99-1F30-A097-308EDB947BAD}"/>
              </a:ext>
            </a:extLst>
          </p:cNvPr>
          <p:cNvSpPr>
            <a:spLocks noGrp="1" noChangeArrowheads="1"/>
          </p:cNvSpPr>
          <p:nvPr>
            <p:ph type="title"/>
          </p:nvPr>
        </p:nvSpPr>
        <p:spPr/>
        <p:txBody>
          <a:bodyPr/>
          <a:lstStyle/>
          <a:p>
            <a:br>
              <a:rPr lang="nb-NO" altLang="el-GR" sz="4000">
                <a:solidFill>
                  <a:srgbClr val="A50021"/>
                </a:solidFill>
              </a:rPr>
            </a:br>
            <a:r>
              <a:rPr lang="nb-NO" altLang="el-GR" sz="4000">
                <a:solidFill>
                  <a:srgbClr val="A50021"/>
                </a:solidFill>
              </a:rPr>
              <a:t>Learning is </a:t>
            </a:r>
            <a:br>
              <a:rPr lang="nb-NO" altLang="el-GR" sz="4000">
                <a:solidFill>
                  <a:srgbClr val="A50021"/>
                </a:solidFill>
              </a:rPr>
            </a:br>
            <a:r>
              <a:rPr lang="nb-NO" altLang="el-GR" sz="4000">
                <a:solidFill>
                  <a:srgbClr val="A50021"/>
                </a:solidFill>
              </a:rPr>
              <a:t>fundamentally social </a:t>
            </a:r>
            <a:br>
              <a:rPr lang="nb-NO" altLang="el-GR" sz="4000">
                <a:solidFill>
                  <a:srgbClr val="A50021"/>
                </a:solidFill>
              </a:rPr>
            </a:br>
            <a:endParaRPr lang="nb-NO" altLang="el-GR" sz="4000">
              <a:solidFill>
                <a:srgbClr val="A50021"/>
              </a:solidFill>
            </a:endParaRPr>
          </a:p>
        </p:txBody>
      </p:sp>
      <p:sp>
        <p:nvSpPr>
          <p:cNvPr id="81926" name="Rectangle 6">
            <a:extLst>
              <a:ext uri="{FF2B5EF4-FFF2-40B4-BE49-F238E27FC236}">
                <a16:creationId xmlns:a16="http://schemas.microsoft.com/office/drawing/2014/main" id="{76422CC8-62AA-57CE-9B5E-037472080AF6}"/>
              </a:ext>
            </a:extLst>
          </p:cNvPr>
          <p:cNvSpPr>
            <a:spLocks noGrp="1" noChangeArrowheads="1"/>
          </p:cNvSpPr>
          <p:nvPr>
            <p:ph type="body" idx="1"/>
          </p:nvPr>
        </p:nvSpPr>
        <p:spPr/>
        <p:txBody>
          <a:bodyPr/>
          <a:lstStyle/>
          <a:p>
            <a:r>
              <a:rPr lang="el-GR" altLang="el-GR" dirty="0"/>
              <a:t>Επίπεδα Ανάλυσης</a:t>
            </a:r>
            <a:r>
              <a:rPr lang="nb-NO" altLang="el-GR" dirty="0"/>
              <a:t>:</a:t>
            </a:r>
          </a:p>
          <a:p>
            <a:pPr lvl="1"/>
            <a:r>
              <a:rPr lang="nb-NO" altLang="el-GR" dirty="0" err="1">
                <a:solidFill>
                  <a:srgbClr val="FF0000"/>
                </a:solidFill>
              </a:rPr>
              <a:t>Ontogenetic</a:t>
            </a:r>
            <a:r>
              <a:rPr lang="nb-NO" altLang="el-GR" dirty="0"/>
              <a:t> </a:t>
            </a:r>
            <a:r>
              <a:rPr lang="nb-NO" altLang="el-GR" dirty="0" err="1"/>
              <a:t>development</a:t>
            </a:r>
            <a:endParaRPr lang="nb-NO" altLang="el-GR" dirty="0"/>
          </a:p>
          <a:p>
            <a:pPr lvl="2"/>
            <a:r>
              <a:rPr lang="nb-NO" altLang="el-GR" dirty="0" err="1"/>
              <a:t>Changes</a:t>
            </a:r>
            <a:r>
              <a:rPr lang="nb-NO" altLang="el-GR" dirty="0"/>
              <a:t> in </a:t>
            </a:r>
            <a:r>
              <a:rPr lang="nb-NO" altLang="el-GR" dirty="0" err="1"/>
              <a:t>the</a:t>
            </a:r>
            <a:r>
              <a:rPr lang="nb-NO" altLang="el-GR" dirty="0"/>
              <a:t> </a:t>
            </a:r>
            <a:r>
              <a:rPr lang="nb-NO" altLang="el-GR" dirty="0" err="1"/>
              <a:t>individual</a:t>
            </a:r>
            <a:r>
              <a:rPr lang="nb-NO" altLang="el-GR" dirty="0"/>
              <a:t> over </a:t>
            </a:r>
            <a:r>
              <a:rPr lang="nb-NO" altLang="el-GR" dirty="0" err="1"/>
              <a:t>the</a:t>
            </a:r>
            <a:r>
              <a:rPr lang="nb-NO" altLang="el-GR" dirty="0"/>
              <a:t> </a:t>
            </a:r>
            <a:r>
              <a:rPr lang="nb-NO" altLang="el-GR" dirty="0" err="1"/>
              <a:t>lifespan</a:t>
            </a:r>
            <a:endParaRPr lang="nb-NO" altLang="el-GR" dirty="0"/>
          </a:p>
          <a:p>
            <a:pPr lvl="1"/>
            <a:r>
              <a:rPr lang="nb-NO" altLang="el-GR" dirty="0" err="1">
                <a:solidFill>
                  <a:srgbClr val="FF0000"/>
                </a:solidFill>
              </a:rPr>
              <a:t>Microgenetic</a:t>
            </a:r>
            <a:r>
              <a:rPr lang="nb-NO" altLang="el-GR" dirty="0"/>
              <a:t> </a:t>
            </a:r>
            <a:r>
              <a:rPr lang="nb-NO" altLang="el-GR" dirty="0" err="1"/>
              <a:t>development</a:t>
            </a:r>
            <a:endParaRPr lang="nb-NO" altLang="el-GR" dirty="0"/>
          </a:p>
          <a:p>
            <a:pPr lvl="2"/>
            <a:r>
              <a:rPr lang="nb-NO" altLang="el-GR" dirty="0" err="1"/>
              <a:t>Changes</a:t>
            </a:r>
            <a:r>
              <a:rPr lang="nb-NO" altLang="el-GR" dirty="0"/>
              <a:t> over </a:t>
            </a:r>
            <a:r>
              <a:rPr lang="nb-NO" altLang="el-GR" dirty="0" err="1"/>
              <a:t>the</a:t>
            </a:r>
            <a:r>
              <a:rPr lang="nb-NO" altLang="el-GR" dirty="0"/>
              <a:t> </a:t>
            </a:r>
            <a:r>
              <a:rPr lang="nb-NO" altLang="el-GR" dirty="0" err="1"/>
              <a:t>brief</a:t>
            </a:r>
            <a:r>
              <a:rPr lang="nb-NO" altLang="el-GR" dirty="0"/>
              <a:t> periode </a:t>
            </a:r>
            <a:r>
              <a:rPr lang="nb-NO" altLang="el-GR" dirty="0" err="1"/>
              <a:t>of</a:t>
            </a:r>
            <a:r>
              <a:rPr lang="nb-NO" altLang="el-GR" dirty="0"/>
              <a:t> time</a:t>
            </a:r>
          </a:p>
          <a:p>
            <a:pPr lvl="1"/>
            <a:r>
              <a:rPr lang="nb-NO" altLang="el-GR" dirty="0" err="1">
                <a:solidFill>
                  <a:srgbClr val="FF0000"/>
                </a:solidFill>
              </a:rPr>
              <a:t>Phylogenetic</a:t>
            </a:r>
            <a:r>
              <a:rPr lang="nb-NO" altLang="el-GR" dirty="0"/>
              <a:t> </a:t>
            </a:r>
            <a:r>
              <a:rPr lang="nb-NO" altLang="el-GR" dirty="0" err="1"/>
              <a:t>developement</a:t>
            </a:r>
            <a:endParaRPr lang="nb-NO" altLang="el-GR" dirty="0"/>
          </a:p>
          <a:p>
            <a:pPr lvl="2"/>
            <a:r>
              <a:rPr lang="nb-NO" altLang="el-GR" dirty="0" err="1"/>
              <a:t>Changes</a:t>
            </a:r>
            <a:r>
              <a:rPr lang="nb-NO" altLang="el-GR" dirty="0"/>
              <a:t> in </a:t>
            </a:r>
            <a:r>
              <a:rPr lang="nb-NO" altLang="el-GR" dirty="0" err="1"/>
              <a:t>evolutionary</a:t>
            </a:r>
            <a:r>
              <a:rPr lang="nb-NO" altLang="el-GR" dirty="0"/>
              <a:t> time</a:t>
            </a:r>
          </a:p>
          <a:p>
            <a:pPr lvl="1"/>
            <a:r>
              <a:rPr lang="nb-NO" altLang="el-GR" dirty="0" err="1">
                <a:solidFill>
                  <a:srgbClr val="FF0000"/>
                </a:solidFill>
              </a:rPr>
              <a:t>Sociohistorical</a:t>
            </a:r>
            <a:r>
              <a:rPr lang="nb-NO" altLang="el-GR" dirty="0">
                <a:solidFill>
                  <a:srgbClr val="FF0000"/>
                </a:solidFill>
              </a:rPr>
              <a:t> </a:t>
            </a:r>
            <a:r>
              <a:rPr lang="nb-NO" altLang="el-GR" dirty="0" err="1"/>
              <a:t>development</a:t>
            </a:r>
            <a:endParaRPr lang="nb-NO" altLang="el-GR" dirty="0"/>
          </a:p>
          <a:p>
            <a:pPr lvl="2"/>
            <a:r>
              <a:rPr lang="nb-NO" altLang="el-GR" dirty="0" err="1"/>
              <a:t>Changes</a:t>
            </a:r>
            <a:r>
              <a:rPr lang="nb-NO" altLang="el-GR" dirty="0"/>
              <a:t> in </a:t>
            </a:r>
            <a:r>
              <a:rPr lang="nb-NO" altLang="el-GR" dirty="0" err="1"/>
              <a:t>culture</a:t>
            </a:r>
            <a:r>
              <a:rPr lang="nb-NO" altLang="el-GR" dirty="0"/>
              <a:t>, </a:t>
            </a:r>
            <a:r>
              <a:rPr lang="nb-NO" altLang="el-GR" dirty="0" err="1"/>
              <a:t>values</a:t>
            </a:r>
            <a:r>
              <a:rPr lang="nb-NO" altLang="el-GR" dirty="0"/>
              <a:t>, </a:t>
            </a:r>
            <a:r>
              <a:rPr lang="nb-NO" altLang="el-GR" dirty="0" err="1"/>
              <a:t>technology</a:t>
            </a:r>
            <a:endParaRPr lang="nb-NO" altLang="el-GR" dirty="0"/>
          </a:p>
        </p:txBody>
      </p:sp>
      <p:pic>
        <p:nvPicPr>
          <p:cNvPr id="81925" name="Picture 5">
            <a:extLst>
              <a:ext uri="{FF2B5EF4-FFF2-40B4-BE49-F238E27FC236}">
                <a16:creationId xmlns:a16="http://schemas.microsoft.com/office/drawing/2014/main" id="{439CD027-BF52-5D77-ABB5-F48E4703F7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08850" y="260350"/>
            <a:ext cx="827088" cy="11525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a:extLst>
              <a:ext uri="{FF2B5EF4-FFF2-40B4-BE49-F238E27FC236}">
                <a16:creationId xmlns:a16="http://schemas.microsoft.com/office/drawing/2014/main" id="{7AB6B590-0F7B-F1F9-8F48-CBB9125EAFC6}"/>
              </a:ext>
            </a:extLst>
          </p:cNvPr>
          <p:cNvSpPr>
            <a:spLocks noGrp="1" noChangeArrowheads="1"/>
          </p:cNvSpPr>
          <p:nvPr>
            <p:ph type="body" idx="1"/>
          </p:nvPr>
        </p:nvSpPr>
        <p:spPr>
          <a:xfrm>
            <a:off x="457200" y="1600200"/>
            <a:ext cx="8229600" cy="3352800"/>
          </a:xfrm>
        </p:spPr>
        <p:txBody>
          <a:bodyPr/>
          <a:lstStyle/>
          <a:p>
            <a:pPr eaLnBrk="1" hangingPunct="1">
              <a:defRPr/>
            </a:pPr>
            <a:r>
              <a:rPr lang="en-US" sz="2800" dirty="0">
                <a:solidFill>
                  <a:srgbClr val="FF0000"/>
                </a:solidFill>
                <a:latin typeface="Arial" charset="0"/>
              </a:rPr>
              <a:t>Zone of Proximal Development (ZPD).</a:t>
            </a:r>
          </a:p>
          <a:p>
            <a:pPr eaLnBrk="1" hangingPunct="1">
              <a:buFont typeface="Wingdings" pitchFamily="2" charset="2"/>
              <a:buNone/>
              <a:defRPr/>
            </a:pPr>
            <a:r>
              <a:rPr lang="en-US" sz="3600" dirty="0">
                <a:latin typeface="Arial" charset="0"/>
              </a:rPr>
              <a:t> </a:t>
            </a:r>
            <a:r>
              <a:rPr lang="el-GR" sz="2400" dirty="0">
                <a:latin typeface="Arial" charset="0"/>
              </a:rPr>
              <a:t>Η διαφορά μεταξύ του τι μπορεί να κάνει ένα παιδί αυτόνομα και του τι χρειάζεται τη βοήθεια ενός πιο έμπειρου ατόμου για να το κάνει είναι η</a:t>
            </a:r>
            <a:endParaRPr lang="en-US" sz="2400" dirty="0">
              <a:latin typeface="Arial" charset="0"/>
            </a:endParaRPr>
          </a:p>
        </p:txBody>
      </p:sp>
      <p:sp>
        <p:nvSpPr>
          <p:cNvPr id="99332" name="Rectangle 4">
            <a:extLst>
              <a:ext uri="{FF2B5EF4-FFF2-40B4-BE49-F238E27FC236}">
                <a16:creationId xmlns:a16="http://schemas.microsoft.com/office/drawing/2014/main" id="{CC2E63DD-7B4D-26FF-7057-A9175502451B}"/>
              </a:ext>
            </a:extLst>
          </p:cNvPr>
          <p:cNvSpPr>
            <a:spLocks noGrp="1" noChangeArrowheads="1"/>
          </p:cNvSpPr>
          <p:nvPr>
            <p:ph type="title"/>
          </p:nvPr>
        </p:nvSpPr>
        <p:spPr/>
        <p:txBody>
          <a:bodyPr/>
          <a:lstStyle/>
          <a:p>
            <a:pPr eaLnBrk="1" hangingPunct="1">
              <a:defRPr/>
            </a:pPr>
            <a:r>
              <a:rPr lang="en-US" sz="3200"/>
              <a:t>Theory’s Principles and Concepts</a:t>
            </a:r>
          </a:p>
        </p:txBody>
      </p:sp>
      <p:pic>
        <p:nvPicPr>
          <p:cNvPr id="10244" name="Picture 6" descr="j0090102">
            <a:extLst>
              <a:ext uri="{FF2B5EF4-FFF2-40B4-BE49-F238E27FC236}">
                <a16:creationId xmlns:a16="http://schemas.microsoft.com/office/drawing/2014/main" id="{A806F0F6-5D4E-0E93-4B24-A5EDD8D174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7036"/>
          <a:stretch>
            <a:fillRect/>
          </a:stretch>
        </p:blipFill>
        <p:spPr bwMode="auto">
          <a:xfrm>
            <a:off x="304800" y="3733800"/>
            <a:ext cx="1371600" cy="238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5" name="Rectangle 7">
            <a:extLst>
              <a:ext uri="{FF2B5EF4-FFF2-40B4-BE49-F238E27FC236}">
                <a16:creationId xmlns:a16="http://schemas.microsoft.com/office/drawing/2014/main" id="{D4AF7782-B2FD-4E06-A47F-68F9D12EC1E3}"/>
              </a:ext>
            </a:extLst>
          </p:cNvPr>
          <p:cNvSpPr>
            <a:spLocks noChangeArrowheads="1"/>
          </p:cNvSpPr>
          <p:nvPr/>
        </p:nvSpPr>
        <p:spPr bwMode="auto">
          <a:xfrm>
            <a:off x="2057400" y="3962400"/>
            <a:ext cx="3536950" cy="155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1"/>
                </a:solidFill>
                <a:latin typeface="Verdana" panose="020B0604030504040204" pitchFamily="34" charset="0"/>
                <a:cs typeface="Arial" panose="020B0604020202020204" pitchFamily="34" charset="0"/>
              </a:defRPr>
            </a:lvl1pPr>
            <a:lvl2pPr marL="742950" indent="-285750" eaLnBrk="0" hangingPunct="0">
              <a:defRPr b="1">
                <a:solidFill>
                  <a:schemeClr val="tx1"/>
                </a:solidFill>
                <a:latin typeface="Verdana" panose="020B0604030504040204" pitchFamily="34" charset="0"/>
                <a:cs typeface="Arial" panose="020B0604020202020204" pitchFamily="34" charset="0"/>
              </a:defRPr>
            </a:lvl2pPr>
            <a:lvl3pPr marL="1143000" indent="-228600" eaLnBrk="0" hangingPunct="0">
              <a:defRPr b="1">
                <a:solidFill>
                  <a:schemeClr val="tx1"/>
                </a:solidFill>
                <a:latin typeface="Verdana" panose="020B0604030504040204" pitchFamily="34" charset="0"/>
                <a:cs typeface="Arial" panose="020B0604020202020204" pitchFamily="34" charset="0"/>
              </a:defRPr>
            </a:lvl3pPr>
            <a:lvl4pPr marL="1600200" indent="-228600" eaLnBrk="0" hangingPunct="0">
              <a:defRPr b="1">
                <a:solidFill>
                  <a:schemeClr val="tx1"/>
                </a:solidFill>
                <a:latin typeface="Verdana" panose="020B0604030504040204" pitchFamily="34" charset="0"/>
                <a:cs typeface="Arial" panose="020B0604020202020204" pitchFamily="34" charset="0"/>
              </a:defRPr>
            </a:lvl4pPr>
            <a:lvl5pPr marL="2057400" indent="-228600" eaLnBrk="0" hangingPunct="0">
              <a:defRPr b="1">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Verdana" panose="020B0604030504040204" pitchFamily="34" charset="0"/>
                <a:cs typeface="Arial" panose="020B0604020202020204" pitchFamily="34" charset="0"/>
              </a:defRPr>
            </a:lvl9pPr>
          </a:lstStyle>
          <a:p>
            <a:pPr algn="ctr" eaLnBrk="1" hangingPunct="1"/>
            <a:r>
              <a:rPr lang="en-US" altLang="el-GR" sz="3200">
                <a:solidFill>
                  <a:schemeClr val="tx2"/>
                </a:solidFill>
                <a:latin typeface="Arial" panose="020B0604020202020204" pitchFamily="34" charset="0"/>
              </a:rPr>
              <a:t>Zone of</a:t>
            </a:r>
          </a:p>
          <a:p>
            <a:pPr algn="ctr" eaLnBrk="1" hangingPunct="1"/>
            <a:r>
              <a:rPr lang="en-US" altLang="el-GR" sz="3200">
                <a:solidFill>
                  <a:schemeClr val="tx2"/>
                </a:solidFill>
                <a:latin typeface="Arial" panose="020B0604020202020204" pitchFamily="34" charset="0"/>
              </a:rPr>
              <a:t> Proximal Development</a:t>
            </a:r>
          </a:p>
        </p:txBody>
      </p:sp>
      <p:pic>
        <p:nvPicPr>
          <p:cNvPr id="10246" name="Picture 8" descr="j0090102">
            <a:extLst>
              <a:ext uri="{FF2B5EF4-FFF2-40B4-BE49-F238E27FC236}">
                <a16:creationId xmlns:a16="http://schemas.microsoft.com/office/drawing/2014/main" id="{615A8ACA-EF03-1224-5CA2-9913B956AA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733800"/>
            <a:ext cx="3192463" cy="238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a:extLst>
              <a:ext uri="{FF2B5EF4-FFF2-40B4-BE49-F238E27FC236}">
                <a16:creationId xmlns:a16="http://schemas.microsoft.com/office/drawing/2014/main" id="{11B37835-C7C0-6F42-05A2-E8EAE5C9E83D}"/>
              </a:ext>
            </a:extLst>
          </p:cNvPr>
          <p:cNvSpPr>
            <a:spLocks noGrp="1" noChangeArrowheads="1"/>
          </p:cNvSpPr>
          <p:nvPr>
            <p:ph type="body" idx="1"/>
          </p:nvPr>
        </p:nvSpPr>
        <p:spPr>
          <a:xfrm>
            <a:off x="457200" y="1600200"/>
            <a:ext cx="8229600" cy="4800600"/>
          </a:xfrm>
        </p:spPr>
        <p:txBody>
          <a:bodyPr/>
          <a:lstStyle/>
          <a:p>
            <a:pPr eaLnBrk="1" hangingPunct="1">
              <a:lnSpc>
                <a:spcPct val="80000"/>
              </a:lnSpc>
              <a:defRPr/>
            </a:pPr>
            <a:r>
              <a:rPr lang="en-US" sz="2800" dirty="0">
                <a:solidFill>
                  <a:srgbClr val="FF0000"/>
                </a:solidFill>
                <a:latin typeface="Arial" charset="0"/>
              </a:rPr>
              <a:t>Zone of Proximal Development (ZPD)</a:t>
            </a:r>
          </a:p>
          <a:p>
            <a:pPr eaLnBrk="1" hangingPunct="1">
              <a:lnSpc>
                <a:spcPct val="80000"/>
              </a:lnSpc>
              <a:defRPr/>
            </a:pPr>
            <a:endParaRPr lang="en-US" sz="2800" dirty="0">
              <a:solidFill>
                <a:srgbClr val="FFFF00"/>
              </a:solidFill>
              <a:latin typeface="Arial" charset="0"/>
            </a:endParaRPr>
          </a:p>
          <a:p>
            <a:pPr eaLnBrk="1" hangingPunct="1">
              <a:lnSpc>
                <a:spcPct val="80000"/>
              </a:lnSpc>
              <a:buFont typeface="Wingdings" pitchFamily="2" charset="2"/>
              <a:buNone/>
              <a:defRPr/>
            </a:pPr>
            <a:r>
              <a:rPr lang="en-US" sz="2400" dirty="0">
                <a:latin typeface="Arial" charset="0"/>
              </a:rPr>
              <a:t>Distance  Between Actual  and Potential Knowledge</a:t>
            </a:r>
          </a:p>
          <a:p>
            <a:pPr eaLnBrk="1" hangingPunct="1">
              <a:lnSpc>
                <a:spcPct val="80000"/>
              </a:lnSpc>
              <a:buFont typeface="Wingdings" pitchFamily="2" charset="2"/>
              <a:buNone/>
              <a:defRPr/>
            </a:pPr>
            <a:r>
              <a:rPr lang="en-US" sz="1600" dirty="0">
                <a:latin typeface="Arial" charset="0"/>
              </a:rPr>
              <a:t> 	</a:t>
            </a:r>
            <a:r>
              <a:rPr lang="en-US" sz="1600" b="1" dirty="0">
                <a:latin typeface="Arial" charset="0"/>
              </a:rPr>
              <a:t>                         </a:t>
            </a:r>
          </a:p>
          <a:p>
            <a:pPr eaLnBrk="1" hangingPunct="1">
              <a:lnSpc>
                <a:spcPct val="80000"/>
              </a:lnSpc>
              <a:buFont typeface="Wingdings" pitchFamily="2" charset="2"/>
              <a:buNone/>
              <a:defRPr/>
            </a:pPr>
            <a:r>
              <a:rPr lang="en-US" sz="1600" b="1" dirty="0">
                <a:latin typeface="Arial" charset="0"/>
              </a:rPr>
              <a:t>                                  </a:t>
            </a:r>
            <a:r>
              <a:rPr lang="en-US" sz="1600" dirty="0">
                <a:latin typeface="Arial" charset="0"/>
              </a:rPr>
              <a:t>potential   </a:t>
            </a:r>
          </a:p>
          <a:p>
            <a:pPr eaLnBrk="1" hangingPunct="1">
              <a:lnSpc>
                <a:spcPct val="80000"/>
              </a:lnSpc>
              <a:buFont typeface="Wingdings" pitchFamily="2" charset="2"/>
              <a:buNone/>
              <a:defRPr/>
            </a:pPr>
            <a:r>
              <a:rPr lang="en-US" sz="1600" dirty="0">
                <a:latin typeface="Arial" charset="0"/>
              </a:rPr>
              <a:t>                                  knowledge                                                                 </a:t>
            </a:r>
          </a:p>
          <a:p>
            <a:pPr eaLnBrk="1" hangingPunct="1">
              <a:lnSpc>
                <a:spcPct val="80000"/>
              </a:lnSpc>
              <a:buFont typeface="Wingdings" pitchFamily="2" charset="2"/>
              <a:buNone/>
              <a:defRPr/>
            </a:pPr>
            <a:r>
              <a:rPr lang="en-US" sz="1600" dirty="0">
                <a:latin typeface="Arial" charset="0"/>
              </a:rPr>
              <a:t>                                                                                                                             potential</a:t>
            </a:r>
          </a:p>
          <a:p>
            <a:pPr eaLnBrk="1" hangingPunct="1">
              <a:lnSpc>
                <a:spcPct val="80000"/>
              </a:lnSpc>
              <a:buFont typeface="Wingdings" pitchFamily="2" charset="2"/>
              <a:buNone/>
              <a:defRPr/>
            </a:pPr>
            <a:endParaRPr lang="en-US" sz="1600" dirty="0">
              <a:latin typeface="Arial" charset="0"/>
            </a:endParaRPr>
          </a:p>
          <a:p>
            <a:pPr eaLnBrk="1" hangingPunct="1">
              <a:lnSpc>
                <a:spcPct val="80000"/>
              </a:lnSpc>
              <a:buFont typeface="Wingdings" pitchFamily="2" charset="2"/>
              <a:buNone/>
              <a:defRPr/>
            </a:pPr>
            <a:r>
              <a:rPr lang="en-US" sz="1600" dirty="0">
                <a:latin typeface="Arial" charset="0"/>
              </a:rPr>
              <a:t>		</a:t>
            </a:r>
          </a:p>
          <a:p>
            <a:pPr eaLnBrk="1" hangingPunct="1">
              <a:lnSpc>
                <a:spcPct val="80000"/>
              </a:lnSpc>
              <a:buFont typeface="Wingdings" pitchFamily="2" charset="2"/>
              <a:buNone/>
              <a:defRPr/>
            </a:pPr>
            <a:r>
              <a:rPr lang="en-US" sz="1600" dirty="0">
                <a:latin typeface="Arial" charset="0"/>
              </a:rPr>
              <a:t>			                                      </a:t>
            </a:r>
          </a:p>
          <a:p>
            <a:pPr eaLnBrk="1" hangingPunct="1">
              <a:lnSpc>
                <a:spcPct val="80000"/>
              </a:lnSpc>
              <a:buFont typeface="Wingdings" pitchFamily="2" charset="2"/>
              <a:buNone/>
              <a:defRPr/>
            </a:pPr>
            <a:r>
              <a:rPr lang="en-US" sz="1600" dirty="0">
                <a:latin typeface="Arial" charset="0"/>
              </a:rPr>
              <a:t>                                   actual </a:t>
            </a:r>
          </a:p>
          <a:p>
            <a:pPr eaLnBrk="1" hangingPunct="1">
              <a:lnSpc>
                <a:spcPct val="80000"/>
              </a:lnSpc>
              <a:buFont typeface="Wingdings" pitchFamily="2" charset="2"/>
              <a:buNone/>
              <a:defRPr/>
            </a:pPr>
            <a:r>
              <a:rPr lang="en-US" sz="1600" dirty="0">
                <a:latin typeface="Arial" charset="0"/>
              </a:rPr>
              <a:t>                                   knowledge                                                                         actual</a:t>
            </a:r>
          </a:p>
          <a:p>
            <a:pPr eaLnBrk="1" hangingPunct="1">
              <a:lnSpc>
                <a:spcPct val="80000"/>
              </a:lnSpc>
              <a:buFont typeface="Wingdings" pitchFamily="2" charset="2"/>
              <a:buNone/>
              <a:defRPr/>
            </a:pPr>
            <a:endParaRPr lang="en-US" sz="1600" b="1" dirty="0">
              <a:latin typeface="Arial" charset="0"/>
            </a:endParaRPr>
          </a:p>
          <a:p>
            <a:pPr eaLnBrk="1" hangingPunct="1">
              <a:lnSpc>
                <a:spcPct val="80000"/>
              </a:lnSpc>
              <a:buFont typeface="Wingdings" pitchFamily="2" charset="2"/>
              <a:buNone/>
              <a:defRPr/>
            </a:pPr>
            <a:endParaRPr lang="en-US" sz="1600" dirty="0">
              <a:latin typeface="Arial" charset="0"/>
            </a:endParaRPr>
          </a:p>
          <a:p>
            <a:pPr eaLnBrk="1" hangingPunct="1">
              <a:lnSpc>
                <a:spcPct val="80000"/>
              </a:lnSpc>
              <a:buFont typeface="Wingdings" pitchFamily="2" charset="2"/>
              <a:buNone/>
              <a:defRPr/>
            </a:pPr>
            <a:r>
              <a:rPr lang="en-US" sz="2000" dirty="0">
                <a:latin typeface="Arial" charset="0"/>
              </a:rPr>
              <a:t>    Two children with the same actual knowledge travel different distances to their potential knowledge; therefore different ZPDs</a:t>
            </a:r>
          </a:p>
          <a:p>
            <a:pPr eaLnBrk="1" hangingPunct="1">
              <a:lnSpc>
                <a:spcPct val="80000"/>
              </a:lnSpc>
              <a:buFont typeface="Wingdings" pitchFamily="2" charset="2"/>
              <a:buNone/>
              <a:defRPr/>
            </a:pPr>
            <a:endParaRPr lang="en-US" sz="2000" dirty="0">
              <a:latin typeface="Arial" charset="0"/>
            </a:endParaRPr>
          </a:p>
        </p:txBody>
      </p:sp>
      <p:sp>
        <p:nvSpPr>
          <p:cNvPr id="118788" name="Rectangle 4">
            <a:extLst>
              <a:ext uri="{FF2B5EF4-FFF2-40B4-BE49-F238E27FC236}">
                <a16:creationId xmlns:a16="http://schemas.microsoft.com/office/drawing/2014/main" id="{827E2DBA-D472-1190-0624-FA684049FDB1}"/>
              </a:ext>
            </a:extLst>
          </p:cNvPr>
          <p:cNvSpPr>
            <a:spLocks noGrp="1" noChangeArrowheads="1"/>
          </p:cNvSpPr>
          <p:nvPr>
            <p:ph type="title"/>
          </p:nvPr>
        </p:nvSpPr>
        <p:spPr/>
        <p:txBody>
          <a:bodyPr/>
          <a:lstStyle/>
          <a:p>
            <a:pPr eaLnBrk="1" hangingPunct="1">
              <a:defRPr/>
            </a:pPr>
            <a:r>
              <a:rPr lang="en-US" sz="3200"/>
              <a:t>Theory’s Principles and Concepts</a:t>
            </a:r>
          </a:p>
        </p:txBody>
      </p:sp>
      <p:sp>
        <p:nvSpPr>
          <p:cNvPr id="11268" name="Line 5">
            <a:extLst>
              <a:ext uri="{FF2B5EF4-FFF2-40B4-BE49-F238E27FC236}">
                <a16:creationId xmlns:a16="http://schemas.microsoft.com/office/drawing/2014/main" id="{DC717C93-0826-652E-9A72-0DA9DF97023D}"/>
              </a:ext>
            </a:extLst>
          </p:cNvPr>
          <p:cNvSpPr>
            <a:spLocks noChangeShapeType="1"/>
          </p:cNvSpPr>
          <p:nvPr/>
        </p:nvSpPr>
        <p:spPr bwMode="auto">
          <a:xfrm>
            <a:off x="457200" y="3352800"/>
            <a:ext cx="18288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69" name="Line 6">
            <a:extLst>
              <a:ext uri="{FF2B5EF4-FFF2-40B4-BE49-F238E27FC236}">
                <a16:creationId xmlns:a16="http://schemas.microsoft.com/office/drawing/2014/main" id="{C00490AC-4ABF-E071-5EEE-49D6766CB25E}"/>
              </a:ext>
            </a:extLst>
          </p:cNvPr>
          <p:cNvSpPr>
            <a:spLocks noChangeShapeType="1"/>
          </p:cNvSpPr>
          <p:nvPr/>
        </p:nvSpPr>
        <p:spPr bwMode="auto">
          <a:xfrm>
            <a:off x="457200" y="4876800"/>
            <a:ext cx="18288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70" name="Line 7">
            <a:extLst>
              <a:ext uri="{FF2B5EF4-FFF2-40B4-BE49-F238E27FC236}">
                <a16:creationId xmlns:a16="http://schemas.microsoft.com/office/drawing/2014/main" id="{200E9DF1-1015-72CF-4317-5E91B8796D3C}"/>
              </a:ext>
            </a:extLst>
          </p:cNvPr>
          <p:cNvSpPr>
            <a:spLocks noChangeShapeType="1"/>
          </p:cNvSpPr>
          <p:nvPr/>
        </p:nvSpPr>
        <p:spPr bwMode="auto">
          <a:xfrm>
            <a:off x="5715000" y="4876800"/>
            <a:ext cx="18288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271" name="Line 8">
            <a:extLst>
              <a:ext uri="{FF2B5EF4-FFF2-40B4-BE49-F238E27FC236}">
                <a16:creationId xmlns:a16="http://schemas.microsoft.com/office/drawing/2014/main" id="{0091936A-A19B-C7C5-3F85-EF8EDD93FC41}"/>
              </a:ext>
            </a:extLst>
          </p:cNvPr>
          <p:cNvSpPr>
            <a:spLocks noChangeShapeType="1"/>
          </p:cNvSpPr>
          <p:nvPr/>
        </p:nvSpPr>
        <p:spPr bwMode="auto">
          <a:xfrm>
            <a:off x="5715000" y="3733800"/>
            <a:ext cx="1828800" cy="0"/>
          </a:xfrm>
          <a:prstGeom prst="line">
            <a:avLst/>
          </a:prstGeom>
          <a:noFill/>
          <a:ln w="50800">
            <a:solidFill>
              <a:schemeClr val="tx1"/>
            </a:solidFill>
            <a:round/>
            <a:headEnd/>
            <a:tailEnd/>
          </a:ln>
          <a:extLst>
            <a:ext uri="{909E8E84-426E-40DD-AFC4-6F175D3DCCD1}">
              <a14:hiddenFill xmlns:a14="http://schemas.microsoft.com/office/drawing/2010/main">
                <a:noFill/>
              </a14:hiddenFill>
            </a:ext>
          </a:extLst>
        </p:spPr>
        <p:txBody>
          <a:bodyPr/>
          <a:lstStyle/>
          <a:p>
            <a:endParaRPr lang="el-GR"/>
          </a:p>
        </p:txBody>
      </p:sp>
      <p:sp>
        <p:nvSpPr>
          <p:cNvPr id="118793" name="AutoShape 9">
            <a:extLst>
              <a:ext uri="{FF2B5EF4-FFF2-40B4-BE49-F238E27FC236}">
                <a16:creationId xmlns:a16="http://schemas.microsoft.com/office/drawing/2014/main" id="{A6C1F3A6-3217-FF9F-F02F-8054B4BFFFDE}"/>
              </a:ext>
            </a:extLst>
          </p:cNvPr>
          <p:cNvSpPr>
            <a:spLocks noChangeArrowheads="1"/>
          </p:cNvSpPr>
          <p:nvPr/>
        </p:nvSpPr>
        <p:spPr bwMode="auto">
          <a:xfrm>
            <a:off x="685800" y="3429000"/>
            <a:ext cx="1219200" cy="1371600"/>
          </a:xfrm>
          <a:prstGeom prst="upDownArrow">
            <a:avLst>
              <a:gd name="adj1" fmla="val 50000"/>
              <a:gd name="adj2" fmla="val 22500"/>
            </a:avLst>
          </a:prstGeom>
          <a:solidFill>
            <a:schemeClr val="accent1"/>
          </a:solidFill>
          <a:ln w="9525">
            <a:solidFill>
              <a:schemeClr val="tx1"/>
            </a:solidFill>
            <a:miter lim="800000"/>
            <a:headEnd/>
            <a:tailEnd/>
          </a:ln>
          <a:effectLst/>
        </p:spPr>
        <p:txBody>
          <a:bodyPr wrap="none" anchor="ctr"/>
          <a:lstStyle/>
          <a:p>
            <a:pPr algn="ctr">
              <a:defRPr/>
            </a:pPr>
            <a:r>
              <a:rPr lang="en-US">
                <a:solidFill>
                  <a:srgbClr val="000000"/>
                </a:solidFill>
                <a:effectLst>
                  <a:outerShdw blurRad="38100" dist="38100" dir="2700000" algn="tl">
                    <a:srgbClr val="FFFFFF"/>
                  </a:outerShdw>
                </a:effectLst>
                <a:cs typeface="Arial" charset="0"/>
              </a:rPr>
              <a:t>ZPD</a:t>
            </a:r>
          </a:p>
        </p:txBody>
      </p:sp>
      <p:sp>
        <p:nvSpPr>
          <p:cNvPr id="118794" name="AutoShape 10">
            <a:extLst>
              <a:ext uri="{FF2B5EF4-FFF2-40B4-BE49-F238E27FC236}">
                <a16:creationId xmlns:a16="http://schemas.microsoft.com/office/drawing/2014/main" id="{14023D0A-37D1-BF77-5CF0-11FA7FFB96FA}"/>
              </a:ext>
            </a:extLst>
          </p:cNvPr>
          <p:cNvSpPr>
            <a:spLocks noChangeArrowheads="1"/>
          </p:cNvSpPr>
          <p:nvPr/>
        </p:nvSpPr>
        <p:spPr bwMode="auto">
          <a:xfrm>
            <a:off x="6172200" y="3810000"/>
            <a:ext cx="914400" cy="990600"/>
          </a:xfrm>
          <a:prstGeom prst="upDownArrow">
            <a:avLst>
              <a:gd name="adj1" fmla="val 50000"/>
              <a:gd name="adj2" fmla="val 21667"/>
            </a:avLst>
          </a:prstGeom>
          <a:solidFill>
            <a:schemeClr val="accent1"/>
          </a:solidFill>
          <a:ln w="9525">
            <a:solidFill>
              <a:schemeClr val="tx1"/>
            </a:solidFill>
            <a:miter lim="800000"/>
            <a:headEnd/>
            <a:tailEnd/>
          </a:ln>
          <a:effectLst/>
        </p:spPr>
        <p:txBody>
          <a:bodyPr wrap="none" anchor="ctr"/>
          <a:lstStyle/>
          <a:p>
            <a:pPr algn="ctr">
              <a:defRPr/>
            </a:pPr>
            <a:r>
              <a:rPr lang="en-US" sz="1400">
                <a:solidFill>
                  <a:srgbClr val="000000"/>
                </a:solidFill>
                <a:effectLst>
                  <a:outerShdw blurRad="38100" dist="38100" dir="2700000" algn="tl">
                    <a:srgbClr val="FFFFFF"/>
                  </a:outerShdw>
                </a:effectLst>
                <a:cs typeface="Arial" charset="0"/>
              </a:rPr>
              <a:t>ZPD</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2E7C7EB4-77FE-0D96-54CA-527DEFF4C88E}"/>
              </a:ext>
            </a:extLst>
          </p:cNvPr>
          <p:cNvSpPr>
            <a:spLocks noGrp="1"/>
          </p:cNvSpPr>
          <p:nvPr>
            <p:ph type="sldNum" sz="quarter" idx="12"/>
          </p:nvPr>
        </p:nvSpPr>
        <p:spPr/>
        <p:txBody>
          <a:bodyPr/>
          <a:lstStyle/>
          <a:p>
            <a:fld id="{DB62E231-7DF7-164E-BE82-F1DC6012964B}" type="slidenum">
              <a:rPr lang="nb-NO" altLang="el-GR"/>
              <a:pPr/>
              <a:t>37</a:t>
            </a:fld>
            <a:endParaRPr lang="nb-NO" altLang="el-GR"/>
          </a:p>
        </p:txBody>
      </p:sp>
      <p:sp>
        <p:nvSpPr>
          <p:cNvPr id="86018" name="Rectangle 2">
            <a:extLst>
              <a:ext uri="{FF2B5EF4-FFF2-40B4-BE49-F238E27FC236}">
                <a16:creationId xmlns:a16="http://schemas.microsoft.com/office/drawing/2014/main" id="{E8D995F1-BB11-7D1D-94C7-D946CADA9133}"/>
              </a:ext>
            </a:extLst>
          </p:cNvPr>
          <p:cNvSpPr>
            <a:spLocks noGrp="1" noChangeArrowheads="1"/>
          </p:cNvSpPr>
          <p:nvPr>
            <p:ph type="title"/>
          </p:nvPr>
        </p:nvSpPr>
        <p:spPr>
          <a:xfrm>
            <a:off x="468313" y="404813"/>
            <a:ext cx="8229600" cy="1143000"/>
          </a:xfrm>
        </p:spPr>
        <p:txBody>
          <a:bodyPr/>
          <a:lstStyle/>
          <a:p>
            <a:r>
              <a:rPr lang="nb-NO" altLang="el-GR" sz="4000">
                <a:solidFill>
                  <a:srgbClr val="A50021"/>
                </a:solidFill>
              </a:rPr>
              <a:t>Learning is </a:t>
            </a:r>
            <a:br>
              <a:rPr lang="nb-NO" altLang="el-GR" sz="4000">
                <a:solidFill>
                  <a:srgbClr val="A50021"/>
                </a:solidFill>
              </a:rPr>
            </a:br>
            <a:r>
              <a:rPr lang="nb-NO" altLang="el-GR" sz="4000">
                <a:solidFill>
                  <a:srgbClr val="A50021"/>
                </a:solidFill>
              </a:rPr>
              <a:t>fundamentally social </a:t>
            </a:r>
            <a:br>
              <a:rPr lang="nb-NO" altLang="el-GR" sz="4000">
                <a:solidFill>
                  <a:srgbClr val="A50021"/>
                </a:solidFill>
              </a:rPr>
            </a:br>
            <a:endParaRPr lang="nb-NO" altLang="el-GR" sz="4000">
              <a:solidFill>
                <a:srgbClr val="A50021"/>
              </a:solidFill>
            </a:endParaRPr>
          </a:p>
        </p:txBody>
      </p:sp>
      <p:sp>
        <p:nvSpPr>
          <p:cNvPr id="86019" name="Rectangle 3">
            <a:extLst>
              <a:ext uri="{FF2B5EF4-FFF2-40B4-BE49-F238E27FC236}">
                <a16:creationId xmlns:a16="http://schemas.microsoft.com/office/drawing/2014/main" id="{4A5DE087-0FFE-FD3D-57E1-7C7CD8A82F7F}"/>
              </a:ext>
            </a:extLst>
          </p:cNvPr>
          <p:cNvSpPr>
            <a:spLocks noGrp="1" noChangeArrowheads="1"/>
          </p:cNvSpPr>
          <p:nvPr>
            <p:ph type="body" idx="1"/>
          </p:nvPr>
        </p:nvSpPr>
        <p:spPr/>
        <p:txBody>
          <a:bodyPr/>
          <a:lstStyle/>
          <a:p>
            <a:r>
              <a:rPr lang="nb-NO" altLang="el-GR" dirty="0"/>
              <a:t>The </a:t>
            </a:r>
            <a:r>
              <a:rPr lang="nb-NO" altLang="el-GR" b="1" dirty="0">
                <a:solidFill>
                  <a:srgbClr val="FF0000"/>
                </a:solidFill>
              </a:rPr>
              <a:t>Zone </a:t>
            </a:r>
            <a:r>
              <a:rPr lang="nb-NO" altLang="el-GR" b="1" dirty="0" err="1">
                <a:solidFill>
                  <a:srgbClr val="FF0000"/>
                </a:solidFill>
              </a:rPr>
              <a:t>of</a:t>
            </a:r>
            <a:r>
              <a:rPr lang="nb-NO" altLang="el-GR" b="1" dirty="0">
                <a:solidFill>
                  <a:srgbClr val="FF0000"/>
                </a:solidFill>
              </a:rPr>
              <a:t> </a:t>
            </a:r>
            <a:r>
              <a:rPr lang="nb-NO" altLang="el-GR" b="1" dirty="0" err="1">
                <a:solidFill>
                  <a:srgbClr val="FF0000"/>
                </a:solidFill>
              </a:rPr>
              <a:t>Proximal</a:t>
            </a:r>
            <a:r>
              <a:rPr lang="nb-NO" altLang="el-GR" b="1" dirty="0">
                <a:solidFill>
                  <a:srgbClr val="FF0000"/>
                </a:solidFill>
              </a:rPr>
              <a:t> Development </a:t>
            </a:r>
            <a:r>
              <a:rPr lang="nb-NO" altLang="el-GR" dirty="0"/>
              <a:t>(ZPD) is </a:t>
            </a:r>
            <a:r>
              <a:rPr lang="nb-NO" altLang="el-GR" dirty="0" err="1"/>
              <a:t>the</a:t>
            </a:r>
            <a:r>
              <a:rPr lang="nb-NO" altLang="el-GR" dirty="0"/>
              <a:t> </a:t>
            </a:r>
            <a:r>
              <a:rPr lang="nb-NO" altLang="el-GR" dirty="0" err="1"/>
              <a:t>distance</a:t>
            </a:r>
            <a:r>
              <a:rPr lang="nb-NO" altLang="el-GR" dirty="0"/>
              <a:t> </a:t>
            </a:r>
            <a:r>
              <a:rPr lang="nb-NO" altLang="el-GR" dirty="0" err="1"/>
              <a:t>between</a:t>
            </a:r>
            <a:r>
              <a:rPr lang="nb-NO" altLang="el-GR" dirty="0"/>
              <a:t> </a:t>
            </a:r>
            <a:r>
              <a:rPr lang="nb-NO" altLang="el-GR" dirty="0" err="1"/>
              <a:t>the</a:t>
            </a:r>
            <a:r>
              <a:rPr lang="nb-NO" altLang="el-GR" dirty="0"/>
              <a:t> </a:t>
            </a:r>
            <a:r>
              <a:rPr lang="nb-NO" altLang="el-GR" dirty="0" err="1"/>
              <a:t>actual</a:t>
            </a:r>
            <a:r>
              <a:rPr lang="nb-NO" altLang="el-GR" dirty="0"/>
              <a:t> </a:t>
            </a:r>
            <a:r>
              <a:rPr lang="nb-NO" altLang="el-GR" dirty="0" err="1"/>
              <a:t>developmental</a:t>
            </a:r>
            <a:r>
              <a:rPr lang="nb-NO" altLang="el-GR" dirty="0"/>
              <a:t> </a:t>
            </a:r>
            <a:r>
              <a:rPr lang="nb-NO" altLang="el-GR" dirty="0" err="1"/>
              <a:t>level</a:t>
            </a:r>
            <a:r>
              <a:rPr lang="nb-NO" altLang="el-GR" dirty="0"/>
              <a:t> as </a:t>
            </a:r>
            <a:r>
              <a:rPr lang="nb-NO" altLang="el-GR" dirty="0" err="1"/>
              <a:t>determined</a:t>
            </a:r>
            <a:r>
              <a:rPr lang="nb-NO" altLang="el-GR" dirty="0"/>
              <a:t> by </a:t>
            </a:r>
            <a:r>
              <a:rPr lang="nb-NO" altLang="el-GR" dirty="0" err="1"/>
              <a:t>independent</a:t>
            </a:r>
            <a:r>
              <a:rPr lang="nb-NO" altLang="el-GR" dirty="0"/>
              <a:t> problem </a:t>
            </a:r>
            <a:r>
              <a:rPr lang="nb-NO" altLang="el-GR" dirty="0" err="1"/>
              <a:t>solving</a:t>
            </a:r>
            <a:r>
              <a:rPr lang="nb-NO" altLang="el-GR" dirty="0"/>
              <a:t> and </a:t>
            </a:r>
            <a:r>
              <a:rPr lang="nb-NO" altLang="el-GR" dirty="0" err="1"/>
              <a:t>the</a:t>
            </a:r>
            <a:r>
              <a:rPr lang="nb-NO" altLang="el-GR" dirty="0"/>
              <a:t> </a:t>
            </a:r>
            <a:r>
              <a:rPr lang="nb-NO" altLang="el-GR" dirty="0" err="1"/>
              <a:t>level</a:t>
            </a:r>
            <a:r>
              <a:rPr lang="nb-NO" altLang="el-GR" dirty="0"/>
              <a:t> </a:t>
            </a:r>
            <a:r>
              <a:rPr lang="nb-NO" altLang="el-GR" dirty="0" err="1"/>
              <a:t>of</a:t>
            </a:r>
            <a:r>
              <a:rPr lang="nb-NO" altLang="el-GR" dirty="0"/>
              <a:t> </a:t>
            </a:r>
            <a:r>
              <a:rPr lang="nb-NO" altLang="el-GR" dirty="0" err="1"/>
              <a:t>potential</a:t>
            </a:r>
            <a:r>
              <a:rPr lang="nb-NO" altLang="el-GR" dirty="0"/>
              <a:t> as </a:t>
            </a:r>
            <a:r>
              <a:rPr lang="nb-NO" altLang="el-GR" dirty="0" err="1"/>
              <a:t>determined</a:t>
            </a:r>
            <a:r>
              <a:rPr lang="nb-NO" altLang="el-GR" dirty="0"/>
              <a:t> </a:t>
            </a:r>
            <a:r>
              <a:rPr lang="nb-NO" altLang="el-GR" dirty="0" err="1"/>
              <a:t>through</a:t>
            </a:r>
            <a:r>
              <a:rPr lang="nb-NO" altLang="el-GR" dirty="0"/>
              <a:t> problem </a:t>
            </a:r>
            <a:r>
              <a:rPr lang="nb-NO" altLang="el-GR" dirty="0" err="1"/>
              <a:t>solving</a:t>
            </a:r>
            <a:r>
              <a:rPr lang="nb-NO" altLang="el-GR" dirty="0"/>
              <a:t> under adult </a:t>
            </a:r>
            <a:r>
              <a:rPr lang="nb-NO" altLang="el-GR" dirty="0" err="1"/>
              <a:t>guidance</a:t>
            </a:r>
            <a:r>
              <a:rPr lang="nb-NO" altLang="el-GR" dirty="0"/>
              <a:t> or </a:t>
            </a:r>
            <a:r>
              <a:rPr lang="nb-NO" altLang="el-GR" dirty="0" err="1"/>
              <a:t>incollaboration</a:t>
            </a:r>
            <a:r>
              <a:rPr lang="nb-NO" altLang="el-GR" dirty="0"/>
              <a:t> </a:t>
            </a:r>
            <a:r>
              <a:rPr lang="nb-NO" altLang="el-GR" dirty="0" err="1"/>
              <a:t>with</a:t>
            </a:r>
            <a:r>
              <a:rPr lang="nb-NO" altLang="el-GR" dirty="0"/>
              <a:t> more </a:t>
            </a:r>
            <a:r>
              <a:rPr lang="nb-NO" altLang="el-GR" dirty="0" err="1"/>
              <a:t>capable</a:t>
            </a:r>
            <a:r>
              <a:rPr lang="nb-NO" altLang="el-GR" dirty="0"/>
              <a:t> peers.</a:t>
            </a:r>
          </a:p>
        </p:txBody>
      </p:sp>
      <p:pic>
        <p:nvPicPr>
          <p:cNvPr id="86020" name="Picture 4">
            <a:extLst>
              <a:ext uri="{FF2B5EF4-FFF2-40B4-BE49-F238E27FC236}">
                <a16:creationId xmlns:a16="http://schemas.microsoft.com/office/drawing/2014/main" id="{21915B52-2B78-504D-7BAF-9DEAEDF249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2450" y="333375"/>
            <a:ext cx="620713" cy="863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B533989E-7FBF-E780-4D9B-FA6B0C4ED4B1}"/>
              </a:ext>
            </a:extLst>
          </p:cNvPr>
          <p:cNvSpPr>
            <a:spLocks noGrp="1"/>
          </p:cNvSpPr>
          <p:nvPr>
            <p:ph type="sldNum" sz="quarter" idx="12"/>
          </p:nvPr>
        </p:nvSpPr>
        <p:spPr/>
        <p:txBody>
          <a:bodyPr/>
          <a:lstStyle/>
          <a:p>
            <a:fld id="{F4F8A533-3992-204C-9531-D7F9007E2C04}" type="slidenum">
              <a:rPr lang="nb-NO" altLang="el-GR"/>
              <a:pPr/>
              <a:t>38</a:t>
            </a:fld>
            <a:endParaRPr lang="nb-NO" altLang="el-GR"/>
          </a:p>
        </p:txBody>
      </p:sp>
      <p:sp>
        <p:nvSpPr>
          <p:cNvPr id="27650" name="Rectangle 2">
            <a:extLst>
              <a:ext uri="{FF2B5EF4-FFF2-40B4-BE49-F238E27FC236}">
                <a16:creationId xmlns:a16="http://schemas.microsoft.com/office/drawing/2014/main" id="{D71693E1-A6A9-6BEC-F99D-C8B90F85F8ED}"/>
              </a:ext>
            </a:extLst>
          </p:cNvPr>
          <p:cNvSpPr>
            <a:spLocks noGrp="1" noChangeArrowheads="1"/>
          </p:cNvSpPr>
          <p:nvPr>
            <p:ph type="title" idx="4294967295"/>
          </p:nvPr>
        </p:nvSpPr>
        <p:spPr>
          <a:xfrm>
            <a:off x="0" y="274638"/>
            <a:ext cx="8229600" cy="869950"/>
          </a:xfrm>
        </p:spPr>
        <p:txBody>
          <a:bodyPr/>
          <a:lstStyle/>
          <a:p>
            <a:r>
              <a:rPr lang="nb-NO" altLang="el-GR" dirty="0">
                <a:solidFill>
                  <a:srgbClr val="FF0000"/>
                </a:solidFill>
              </a:rPr>
              <a:t>Learning is </a:t>
            </a:r>
            <a:r>
              <a:rPr lang="nb-NO" altLang="el-GR" dirty="0" err="1">
                <a:solidFill>
                  <a:srgbClr val="FF0000"/>
                </a:solidFill>
              </a:rPr>
              <a:t>situated</a:t>
            </a:r>
            <a:endParaRPr lang="nb-NO" altLang="el-GR" dirty="0">
              <a:solidFill>
                <a:srgbClr val="FF0000"/>
              </a:solidFill>
            </a:endParaRPr>
          </a:p>
        </p:txBody>
      </p:sp>
      <p:sp>
        <p:nvSpPr>
          <p:cNvPr id="27651" name="Rectangle 3">
            <a:extLst>
              <a:ext uri="{FF2B5EF4-FFF2-40B4-BE49-F238E27FC236}">
                <a16:creationId xmlns:a16="http://schemas.microsoft.com/office/drawing/2014/main" id="{A437E590-58F8-A8E4-FE9B-F27E37361BD5}"/>
              </a:ext>
            </a:extLst>
          </p:cNvPr>
          <p:cNvSpPr>
            <a:spLocks noGrp="1" noChangeArrowheads="1"/>
          </p:cNvSpPr>
          <p:nvPr>
            <p:ph type="body" idx="4294967295"/>
          </p:nvPr>
        </p:nvSpPr>
        <p:spPr>
          <a:xfrm>
            <a:off x="395288" y="1557338"/>
            <a:ext cx="8497887" cy="4823990"/>
          </a:xfrm>
        </p:spPr>
        <p:txBody>
          <a:bodyPr>
            <a:normAutofit/>
          </a:bodyPr>
          <a:lstStyle/>
          <a:p>
            <a:pPr>
              <a:lnSpc>
                <a:spcPct val="80000"/>
              </a:lnSpc>
              <a:buFontTx/>
              <a:buNone/>
            </a:pPr>
            <a:r>
              <a:rPr lang="en-US" altLang="el-GR" sz="2800" dirty="0"/>
              <a:t>Lave &amp; Wenger(1991)   </a:t>
            </a:r>
          </a:p>
          <a:p>
            <a:pPr>
              <a:lnSpc>
                <a:spcPct val="80000"/>
              </a:lnSpc>
              <a:buFontTx/>
              <a:buNone/>
            </a:pPr>
            <a:endParaRPr lang="en-US" altLang="el-GR" sz="2800" dirty="0"/>
          </a:p>
          <a:p>
            <a:pPr>
              <a:lnSpc>
                <a:spcPct val="80000"/>
              </a:lnSpc>
              <a:buFontTx/>
              <a:buNone/>
            </a:pPr>
            <a:r>
              <a:rPr lang="en-US" altLang="el-GR" sz="2800" dirty="0" err="1"/>
              <a:t>B.Rogoff</a:t>
            </a:r>
            <a:r>
              <a:rPr lang="en-US" altLang="el-GR" sz="2800" dirty="0"/>
              <a:t> (1990,2003):</a:t>
            </a:r>
          </a:p>
          <a:p>
            <a:pPr>
              <a:lnSpc>
                <a:spcPct val="80000"/>
              </a:lnSpc>
              <a:buFontTx/>
              <a:buNone/>
            </a:pPr>
            <a:endParaRPr lang="en-US" altLang="el-GR" sz="2800" dirty="0"/>
          </a:p>
          <a:p>
            <a:pPr>
              <a:lnSpc>
                <a:spcPct val="80000"/>
              </a:lnSpc>
              <a:buFontTx/>
              <a:buNone/>
            </a:pPr>
            <a:endParaRPr lang="el-GR" altLang="el-GR" sz="2400" dirty="0"/>
          </a:p>
          <a:p>
            <a:pPr>
              <a:lnSpc>
                <a:spcPct val="80000"/>
              </a:lnSpc>
              <a:buFontTx/>
              <a:buNone/>
            </a:pPr>
            <a:r>
              <a:rPr lang="el-GR" altLang="el-GR" sz="2400" dirty="0"/>
              <a:t>Η μάθηση λαμβάνει χώρα ως συνάρτηση της δραστηριότητας, του πλαισίου και του πολιτισμού στον οποίο λαμβάνει χώρα (δηλαδή, είναι εγκατεστημένη). </a:t>
            </a:r>
          </a:p>
          <a:p>
            <a:pPr>
              <a:lnSpc>
                <a:spcPct val="80000"/>
              </a:lnSpc>
              <a:buFontTx/>
              <a:buNone/>
            </a:pPr>
            <a:r>
              <a:rPr lang="el-GR" altLang="el-GR" sz="2400" dirty="0"/>
              <a:t>Η κοινωνική αλληλεπίδραση είναι ένα κρίσιμο συστατικό στοιχείο της εγκατεστημένης μάθησης - οι εκπαιδευόμενοι εμπλέκονται σε μια "κοινότητα πρακτικής" η οποία ενσωματώνει ορισμένες πεποιθήσεις και συμπεριφορές που πρέπει να αποκτηθούν. </a:t>
            </a:r>
            <a:endParaRPr lang="en-US" altLang="el-GR" sz="2400" dirty="0"/>
          </a:p>
        </p:txBody>
      </p:sp>
      <p:pic>
        <p:nvPicPr>
          <p:cNvPr id="27652" name="Picture 4">
            <a:extLst>
              <a:ext uri="{FF2B5EF4-FFF2-40B4-BE49-F238E27FC236}">
                <a16:creationId xmlns:a16="http://schemas.microsoft.com/office/drawing/2014/main" id="{C28AD73A-D813-8557-4862-299663439B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0200" y="2205038"/>
            <a:ext cx="706438" cy="936625"/>
          </a:xfrm>
          <a:prstGeom prst="rect">
            <a:avLst/>
          </a:prstGeom>
          <a:noFill/>
          <a:extLst>
            <a:ext uri="{909E8E84-426E-40DD-AFC4-6F175D3DCCD1}">
              <a14:hiddenFill xmlns:a14="http://schemas.microsoft.com/office/drawing/2010/main">
                <a:solidFill>
                  <a:srgbClr val="FFFFFF"/>
                </a:solidFill>
              </a14:hiddenFill>
            </a:ext>
          </a:extLst>
        </p:spPr>
      </p:pic>
      <p:pic>
        <p:nvPicPr>
          <p:cNvPr id="27653" name="Picture 5">
            <a:extLst>
              <a:ext uri="{FF2B5EF4-FFF2-40B4-BE49-F238E27FC236}">
                <a16:creationId xmlns:a16="http://schemas.microsoft.com/office/drawing/2014/main" id="{37B6D07D-DA12-F9A2-DE5E-186BA57873B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175" y="1196975"/>
            <a:ext cx="800100" cy="1000125"/>
          </a:xfrm>
          <a:prstGeom prst="rect">
            <a:avLst/>
          </a:prstGeom>
          <a:noFill/>
          <a:extLst>
            <a:ext uri="{909E8E84-426E-40DD-AFC4-6F175D3DCCD1}">
              <a14:hiddenFill xmlns:a14="http://schemas.microsoft.com/office/drawing/2010/main">
                <a:solidFill>
                  <a:srgbClr val="FFFFFF"/>
                </a:solidFill>
              </a14:hiddenFill>
            </a:ext>
          </a:extLst>
        </p:spPr>
      </p:pic>
      <p:pic>
        <p:nvPicPr>
          <p:cNvPr id="27654" name="Picture 6">
            <a:extLst>
              <a:ext uri="{FF2B5EF4-FFF2-40B4-BE49-F238E27FC236}">
                <a16:creationId xmlns:a16="http://schemas.microsoft.com/office/drawing/2014/main" id="{C71B3424-9F00-3910-A6B4-6D5FACC9C05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2363" y="1196975"/>
            <a:ext cx="752475" cy="10001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7">
            <a:extLst>
              <a:ext uri="{FF2B5EF4-FFF2-40B4-BE49-F238E27FC236}">
                <a16:creationId xmlns:a16="http://schemas.microsoft.com/office/drawing/2014/main" id="{B739F2C4-A407-6336-4A23-5E949A4F339F}"/>
              </a:ext>
            </a:extLst>
          </p:cNvPr>
          <p:cNvSpPr>
            <a:spLocks noGrp="1"/>
          </p:cNvSpPr>
          <p:nvPr>
            <p:ph type="sldNum" sz="quarter" idx="12"/>
          </p:nvPr>
        </p:nvSpPr>
        <p:spPr/>
        <p:txBody>
          <a:bodyPr/>
          <a:lstStyle/>
          <a:p>
            <a:fld id="{0B77C3BB-072F-F04D-A65E-D9ABF8B6B093}" type="slidenum">
              <a:rPr lang="nb-NO" altLang="el-GR"/>
              <a:pPr/>
              <a:t>39</a:t>
            </a:fld>
            <a:endParaRPr lang="nb-NO" altLang="el-GR"/>
          </a:p>
        </p:txBody>
      </p:sp>
      <p:sp>
        <p:nvSpPr>
          <p:cNvPr id="68610" name="Rectangle 2">
            <a:extLst>
              <a:ext uri="{FF2B5EF4-FFF2-40B4-BE49-F238E27FC236}">
                <a16:creationId xmlns:a16="http://schemas.microsoft.com/office/drawing/2014/main" id="{F7C3C65F-8302-6EB5-FA02-30B6A0747F44}"/>
              </a:ext>
            </a:extLst>
          </p:cNvPr>
          <p:cNvSpPr>
            <a:spLocks noGrp="1" noChangeArrowheads="1"/>
          </p:cNvSpPr>
          <p:nvPr>
            <p:ph type="title"/>
          </p:nvPr>
        </p:nvSpPr>
        <p:spPr>
          <a:solidFill>
            <a:schemeClr val="bg1"/>
          </a:solidFill>
        </p:spPr>
        <p:txBody>
          <a:bodyPr/>
          <a:lstStyle/>
          <a:p>
            <a:r>
              <a:rPr lang="nb-NO" altLang="el-GR"/>
              <a:t>Learning is situated</a:t>
            </a:r>
            <a:endParaRPr lang="en-US" altLang="el-GR"/>
          </a:p>
        </p:txBody>
      </p:sp>
      <p:sp>
        <p:nvSpPr>
          <p:cNvPr id="68611" name="Rectangle 3">
            <a:extLst>
              <a:ext uri="{FF2B5EF4-FFF2-40B4-BE49-F238E27FC236}">
                <a16:creationId xmlns:a16="http://schemas.microsoft.com/office/drawing/2014/main" id="{CCFFFF57-F6B8-B3E8-DB0D-0B2BB68B2233}"/>
              </a:ext>
            </a:extLst>
          </p:cNvPr>
          <p:cNvSpPr>
            <a:spLocks noGrp="1" noChangeArrowheads="1"/>
          </p:cNvSpPr>
          <p:nvPr>
            <p:ph type="body" sz="half" idx="1"/>
          </p:nvPr>
        </p:nvSpPr>
        <p:spPr/>
        <p:txBody>
          <a:bodyPr>
            <a:normAutofit fontScale="92500"/>
          </a:bodyPr>
          <a:lstStyle/>
          <a:p>
            <a:r>
              <a:rPr lang="en-US" altLang="el-GR" sz="2000" dirty="0"/>
              <a:t>"Situated Learning": </a:t>
            </a:r>
            <a:r>
              <a:rPr lang="el-GR" altLang="el-GR" sz="2000" dirty="0"/>
              <a:t>μάθηση που λαμβάνει χώρα σε ένα συμμετοχικό πλαίσιο, σε μια κοινότητα εμπειρογνωμόνων, ομότιμων και ικανότερων άλλων- μάθηση που περιλαμβάνει ολόκληρο το άτομο που εμπλέκεται σε μια συγκεκριμένη κατάσταση.</a:t>
            </a:r>
          </a:p>
          <a:p>
            <a:r>
              <a:rPr lang="en-US" altLang="el-GR" sz="2000" dirty="0"/>
              <a:t>Situated learning </a:t>
            </a:r>
            <a:r>
              <a:rPr lang="el-GR" altLang="el-GR" sz="2000" dirty="0"/>
              <a:t>είναι συνήθως ακούσια και όχι σκόπιμη. Αυτές οι ιδέες είναι αυτό που οι </a:t>
            </a:r>
            <a:r>
              <a:rPr lang="en-US" altLang="el-GR" sz="2000" dirty="0"/>
              <a:t>Lave &amp; Wenger (1991) </a:t>
            </a:r>
            <a:r>
              <a:rPr lang="el-GR" altLang="el-GR" sz="2000" dirty="0"/>
              <a:t>ονομάζουν διαδικασία </a:t>
            </a:r>
            <a:r>
              <a:rPr lang="en-US" altLang="el-GR" sz="2000" dirty="0"/>
              <a:t>of </a:t>
            </a:r>
            <a:r>
              <a:rPr lang="en-US" altLang="el-GR" sz="2000" b="1" dirty="0"/>
              <a:t>"legitimate peripheral participation."</a:t>
            </a:r>
            <a:r>
              <a:rPr lang="en-US" altLang="el-GR" sz="2000" dirty="0"/>
              <a:t> </a:t>
            </a:r>
            <a:endParaRPr lang="nb-NO" altLang="el-GR" sz="2000" dirty="0"/>
          </a:p>
          <a:p>
            <a:endParaRPr lang="en-US" altLang="el-GR" sz="2000" dirty="0"/>
          </a:p>
        </p:txBody>
      </p:sp>
      <p:pic>
        <p:nvPicPr>
          <p:cNvPr id="68614" name="Picture 6">
            <a:extLst>
              <a:ext uri="{FF2B5EF4-FFF2-40B4-BE49-F238E27FC236}">
                <a16:creationId xmlns:a16="http://schemas.microsoft.com/office/drawing/2014/main" id="{DDDE5338-0928-998C-D4FE-D2D7862627C9}"/>
              </a:ext>
            </a:extLst>
          </p:cNvPr>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4859338" y="2349500"/>
            <a:ext cx="3486150" cy="2754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98236B23-39DB-2612-901D-DD4DC8C8BA1F}"/>
              </a:ext>
            </a:extLst>
          </p:cNvPr>
          <p:cNvSpPr>
            <a:spLocks noGrp="1"/>
          </p:cNvSpPr>
          <p:nvPr>
            <p:ph type="sldNum" sz="quarter" idx="12"/>
          </p:nvPr>
        </p:nvSpPr>
        <p:spPr/>
        <p:txBody>
          <a:bodyPr/>
          <a:lstStyle/>
          <a:p>
            <a:fld id="{E248BC03-C4B5-CF44-B4BA-1511BC486D4E}" type="slidenum">
              <a:rPr lang="nb-NO" altLang="el-GR"/>
              <a:pPr/>
              <a:t>4</a:t>
            </a:fld>
            <a:endParaRPr lang="nb-NO" altLang="el-GR"/>
          </a:p>
        </p:txBody>
      </p:sp>
      <p:sp>
        <p:nvSpPr>
          <p:cNvPr id="3076" name="Rectangle 4">
            <a:extLst>
              <a:ext uri="{FF2B5EF4-FFF2-40B4-BE49-F238E27FC236}">
                <a16:creationId xmlns:a16="http://schemas.microsoft.com/office/drawing/2014/main" id="{7DF3AC29-3603-C885-C4D6-A0E65D22556E}"/>
              </a:ext>
            </a:extLst>
          </p:cNvPr>
          <p:cNvSpPr>
            <a:spLocks noGrp="1" noChangeArrowheads="1"/>
          </p:cNvSpPr>
          <p:nvPr>
            <p:ph type="title"/>
          </p:nvPr>
        </p:nvSpPr>
        <p:spPr/>
        <p:txBody>
          <a:bodyPr/>
          <a:lstStyle/>
          <a:p>
            <a:r>
              <a:rPr lang="nb-NO" altLang="el-GR" sz="3600">
                <a:solidFill>
                  <a:srgbClr val="A50021"/>
                </a:solidFill>
              </a:rPr>
              <a:t>Just some of the many faces of sociocultural theory</a:t>
            </a:r>
          </a:p>
        </p:txBody>
      </p:sp>
      <p:sp>
        <p:nvSpPr>
          <p:cNvPr id="3077" name="Rectangle 5">
            <a:extLst>
              <a:ext uri="{FF2B5EF4-FFF2-40B4-BE49-F238E27FC236}">
                <a16:creationId xmlns:a16="http://schemas.microsoft.com/office/drawing/2014/main" id="{7367A48D-870D-E257-BC59-8C2B498FA674}"/>
              </a:ext>
            </a:extLst>
          </p:cNvPr>
          <p:cNvSpPr>
            <a:spLocks noGrp="1" noChangeArrowheads="1"/>
          </p:cNvSpPr>
          <p:nvPr>
            <p:ph type="body" idx="1"/>
          </p:nvPr>
        </p:nvSpPr>
        <p:spPr/>
        <p:txBody>
          <a:bodyPr/>
          <a:lstStyle/>
          <a:p>
            <a:pPr>
              <a:buFontTx/>
              <a:buNone/>
            </a:pPr>
            <a:r>
              <a:rPr lang="nb-NO" altLang="el-GR"/>
              <a:t>		</a:t>
            </a:r>
          </a:p>
          <a:p>
            <a:pPr>
              <a:buFontTx/>
              <a:buNone/>
            </a:pPr>
            <a:r>
              <a:rPr lang="nb-NO" altLang="el-GR"/>
              <a:t>						</a:t>
            </a:r>
          </a:p>
          <a:p>
            <a:pPr>
              <a:buFontTx/>
              <a:buNone/>
            </a:pPr>
            <a:endParaRPr lang="nb-NO" altLang="el-GR"/>
          </a:p>
        </p:txBody>
      </p:sp>
      <p:sp>
        <p:nvSpPr>
          <p:cNvPr id="3078" name="Rectangle 6">
            <a:extLst>
              <a:ext uri="{FF2B5EF4-FFF2-40B4-BE49-F238E27FC236}">
                <a16:creationId xmlns:a16="http://schemas.microsoft.com/office/drawing/2014/main" id="{312F0B50-9DEC-8155-C9AA-C8BB879725F7}"/>
              </a:ext>
            </a:extLst>
          </p:cNvPr>
          <p:cNvSpPr>
            <a:spLocks noChangeArrowheads="1"/>
          </p:cNvSpPr>
          <p:nvPr/>
        </p:nvSpPr>
        <p:spPr bwMode="auto">
          <a:xfrm rot="1731915">
            <a:off x="4500563" y="2852738"/>
            <a:ext cx="2663825" cy="936625"/>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3200"/>
              <a:t>Activity theory</a:t>
            </a:r>
          </a:p>
        </p:txBody>
      </p:sp>
      <p:sp>
        <p:nvSpPr>
          <p:cNvPr id="3080" name="Rectangle 8">
            <a:extLst>
              <a:ext uri="{FF2B5EF4-FFF2-40B4-BE49-F238E27FC236}">
                <a16:creationId xmlns:a16="http://schemas.microsoft.com/office/drawing/2014/main" id="{F3145C14-3ED1-E667-D93A-76A734465413}"/>
              </a:ext>
            </a:extLst>
          </p:cNvPr>
          <p:cNvSpPr>
            <a:spLocks noChangeArrowheads="1"/>
          </p:cNvSpPr>
          <p:nvPr/>
        </p:nvSpPr>
        <p:spPr bwMode="auto">
          <a:xfrm rot="-189348">
            <a:off x="5292725" y="1916113"/>
            <a:ext cx="3097213" cy="863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3200"/>
              <a:t>Socio-historic</a:t>
            </a:r>
          </a:p>
        </p:txBody>
      </p:sp>
      <p:sp>
        <p:nvSpPr>
          <p:cNvPr id="3082" name="Rectangle 10">
            <a:extLst>
              <a:ext uri="{FF2B5EF4-FFF2-40B4-BE49-F238E27FC236}">
                <a16:creationId xmlns:a16="http://schemas.microsoft.com/office/drawing/2014/main" id="{653B8D5B-9279-4556-E506-ABF3FFF7F199}"/>
              </a:ext>
            </a:extLst>
          </p:cNvPr>
          <p:cNvSpPr>
            <a:spLocks noChangeArrowheads="1"/>
          </p:cNvSpPr>
          <p:nvPr/>
        </p:nvSpPr>
        <p:spPr bwMode="auto">
          <a:xfrm rot="619194">
            <a:off x="250825" y="3068638"/>
            <a:ext cx="4248150" cy="10795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3200"/>
              <a:t>Culture-psychology</a:t>
            </a:r>
          </a:p>
        </p:txBody>
      </p:sp>
      <p:sp>
        <p:nvSpPr>
          <p:cNvPr id="3085" name="Rectangle 13">
            <a:extLst>
              <a:ext uri="{FF2B5EF4-FFF2-40B4-BE49-F238E27FC236}">
                <a16:creationId xmlns:a16="http://schemas.microsoft.com/office/drawing/2014/main" id="{A847B521-9711-9E4F-C8E4-7A8C3D37F1C2}"/>
              </a:ext>
            </a:extLst>
          </p:cNvPr>
          <p:cNvSpPr>
            <a:spLocks noChangeArrowheads="1"/>
          </p:cNvSpPr>
          <p:nvPr/>
        </p:nvSpPr>
        <p:spPr bwMode="auto">
          <a:xfrm rot="-519113">
            <a:off x="1258888" y="1773238"/>
            <a:ext cx="3313112" cy="9858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3200"/>
              <a:t>Situated cognition</a:t>
            </a:r>
          </a:p>
        </p:txBody>
      </p:sp>
      <p:sp>
        <p:nvSpPr>
          <p:cNvPr id="3087" name="Rectangle 15">
            <a:extLst>
              <a:ext uri="{FF2B5EF4-FFF2-40B4-BE49-F238E27FC236}">
                <a16:creationId xmlns:a16="http://schemas.microsoft.com/office/drawing/2014/main" id="{63CE081B-5500-72A9-DBDD-8925D8EBB2C6}"/>
              </a:ext>
            </a:extLst>
          </p:cNvPr>
          <p:cNvSpPr>
            <a:spLocks noChangeArrowheads="1"/>
          </p:cNvSpPr>
          <p:nvPr/>
        </p:nvSpPr>
        <p:spPr bwMode="auto">
          <a:xfrm>
            <a:off x="1403350" y="5157788"/>
            <a:ext cx="3889375" cy="1008062"/>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3200"/>
              <a:t>Dialogism</a:t>
            </a:r>
          </a:p>
        </p:txBody>
      </p:sp>
      <p:sp>
        <p:nvSpPr>
          <p:cNvPr id="3089" name="Rectangle 17">
            <a:extLst>
              <a:ext uri="{FF2B5EF4-FFF2-40B4-BE49-F238E27FC236}">
                <a16:creationId xmlns:a16="http://schemas.microsoft.com/office/drawing/2014/main" id="{F58D0335-5B29-4BE6-E64F-9B2533FE2A52}"/>
              </a:ext>
            </a:extLst>
          </p:cNvPr>
          <p:cNvSpPr>
            <a:spLocks noChangeArrowheads="1"/>
          </p:cNvSpPr>
          <p:nvPr/>
        </p:nvSpPr>
        <p:spPr bwMode="auto">
          <a:xfrm rot="-503465">
            <a:off x="4859338" y="4508500"/>
            <a:ext cx="3960812" cy="865188"/>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nb-NO" altLang="el-GR" sz="3200"/>
              <a:t>Distributed cognition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nodeType="clickEffect">
                                  <p:stCondLst>
                                    <p:cond delay="0"/>
                                  </p:stCondLst>
                                  <p:childTnLst>
                                    <p:set>
                                      <p:cBhvr>
                                        <p:cTn id="6" dur="1" fill="hold">
                                          <p:stCondLst>
                                            <p:cond delay="0"/>
                                          </p:stCondLst>
                                        </p:cTn>
                                        <p:tgtEl>
                                          <p:spTgt spid="3076"/>
                                        </p:tgtEl>
                                        <p:attrNameLst>
                                          <p:attrName>style.visibility</p:attrName>
                                        </p:attrNameLst>
                                      </p:cBhvr>
                                      <p:to>
                                        <p:strVal val="visible"/>
                                      </p:to>
                                    </p:set>
                                    <p:anim calcmode="lin" valueType="num">
                                      <p:cBhvr>
                                        <p:cTn id="7" dur="1000" fill="hold"/>
                                        <p:tgtEl>
                                          <p:spTgt spid="3076"/>
                                        </p:tgtEl>
                                        <p:attrNameLst>
                                          <p:attrName>ppt_w</p:attrName>
                                        </p:attrNameLst>
                                      </p:cBhvr>
                                      <p:tavLst>
                                        <p:tav tm="0">
                                          <p:val>
                                            <p:strVal val="#ppt_w*0.70"/>
                                          </p:val>
                                        </p:tav>
                                        <p:tav tm="100000">
                                          <p:val>
                                            <p:strVal val="#ppt_w"/>
                                          </p:val>
                                        </p:tav>
                                      </p:tavLst>
                                    </p:anim>
                                    <p:anim calcmode="lin" valueType="num">
                                      <p:cBhvr>
                                        <p:cTn id="8" dur="1000" fill="hold"/>
                                        <p:tgtEl>
                                          <p:spTgt spid="3076"/>
                                        </p:tgtEl>
                                        <p:attrNameLst>
                                          <p:attrName>ppt_h</p:attrName>
                                        </p:attrNameLst>
                                      </p:cBhvr>
                                      <p:tavLst>
                                        <p:tav tm="0">
                                          <p:val>
                                            <p:strVal val="#ppt_h"/>
                                          </p:val>
                                        </p:tav>
                                        <p:tav tm="100000">
                                          <p:val>
                                            <p:strVal val="#ppt_h"/>
                                          </p:val>
                                        </p:tav>
                                      </p:tavLst>
                                    </p:anim>
                                    <p:animEffect transition="in" filter="fade">
                                      <p:cBhvr>
                                        <p:cTn id="9" dur="1000"/>
                                        <p:tgtEl>
                                          <p:spTgt spid="307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5" presetClass="entr" presetSubtype="0" fill="hold" nodeType="clickEffect">
                                  <p:stCondLst>
                                    <p:cond delay="0"/>
                                  </p:stCondLst>
                                  <p:childTnLst>
                                    <p:set>
                                      <p:cBhvr>
                                        <p:cTn id="13" dur="1" fill="hold">
                                          <p:stCondLst>
                                            <p:cond delay="0"/>
                                          </p:stCondLst>
                                        </p:cTn>
                                        <p:tgtEl>
                                          <p:spTgt spid="3085"/>
                                        </p:tgtEl>
                                        <p:attrNameLst>
                                          <p:attrName>style.visibility</p:attrName>
                                        </p:attrNameLst>
                                      </p:cBhvr>
                                      <p:to>
                                        <p:strVal val="visible"/>
                                      </p:to>
                                    </p:set>
                                    <p:anim calcmode="lin" valueType="num">
                                      <p:cBhvr>
                                        <p:cTn id="14" dur="1000" fill="hold"/>
                                        <p:tgtEl>
                                          <p:spTgt spid="3085"/>
                                        </p:tgtEl>
                                        <p:attrNameLst>
                                          <p:attrName>ppt_w</p:attrName>
                                        </p:attrNameLst>
                                      </p:cBhvr>
                                      <p:tavLst>
                                        <p:tav tm="0">
                                          <p:val>
                                            <p:strVal val="#ppt_w*0.70"/>
                                          </p:val>
                                        </p:tav>
                                        <p:tav tm="100000">
                                          <p:val>
                                            <p:strVal val="#ppt_w"/>
                                          </p:val>
                                        </p:tav>
                                      </p:tavLst>
                                    </p:anim>
                                    <p:anim calcmode="lin" valueType="num">
                                      <p:cBhvr>
                                        <p:cTn id="15" dur="1000" fill="hold"/>
                                        <p:tgtEl>
                                          <p:spTgt spid="3085"/>
                                        </p:tgtEl>
                                        <p:attrNameLst>
                                          <p:attrName>ppt_h</p:attrName>
                                        </p:attrNameLst>
                                      </p:cBhvr>
                                      <p:tavLst>
                                        <p:tav tm="0">
                                          <p:val>
                                            <p:strVal val="#ppt_h"/>
                                          </p:val>
                                        </p:tav>
                                        <p:tav tm="100000">
                                          <p:val>
                                            <p:strVal val="#ppt_h"/>
                                          </p:val>
                                        </p:tav>
                                      </p:tavLst>
                                    </p:anim>
                                    <p:animEffect transition="in" filter="fade">
                                      <p:cBhvr>
                                        <p:cTn id="16" dur="1000"/>
                                        <p:tgtEl>
                                          <p:spTgt spid="308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5" presetClass="entr" presetSubtype="0" fill="hold" nodeType="clickEffect">
                                  <p:stCondLst>
                                    <p:cond delay="0"/>
                                  </p:stCondLst>
                                  <p:childTnLst>
                                    <p:set>
                                      <p:cBhvr>
                                        <p:cTn id="20" dur="1" fill="hold">
                                          <p:stCondLst>
                                            <p:cond delay="0"/>
                                          </p:stCondLst>
                                        </p:cTn>
                                        <p:tgtEl>
                                          <p:spTgt spid="3078"/>
                                        </p:tgtEl>
                                        <p:attrNameLst>
                                          <p:attrName>style.visibility</p:attrName>
                                        </p:attrNameLst>
                                      </p:cBhvr>
                                      <p:to>
                                        <p:strVal val="visible"/>
                                      </p:to>
                                    </p:set>
                                    <p:anim calcmode="lin" valueType="num">
                                      <p:cBhvr>
                                        <p:cTn id="21" dur="500" decel="50000" fill="hold">
                                          <p:stCondLst>
                                            <p:cond delay="0"/>
                                          </p:stCondLst>
                                        </p:cTn>
                                        <p:tgtEl>
                                          <p:spTgt spid="3078"/>
                                        </p:tgtEl>
                                        <p:attrNameLst>
                                          <p:attrName>style.rotation</p:attrName>
                                        </p:attrNameLst>
                                      </p:cBhvr>
                                      <p:tavLst>
                                        <p:tav tm="0">
                                          <p:val>
                                            <p:fltVal val="-90"/>
                                          </p:val>
                                        </p:tav>
                                        <p:tav tm="100000">
                                          <p:val>
                                            <p:fltVal val="0"/>
                                          </p:val>
                                        </p:tav>
                                      </p:tavLst>
                                    </p:anim>
                                    <p:anim calcmode="lin" valueType="num">
                                      <p:cBhvr>
                                        <p:cTn id="22" dur="500" decel="50000" fill="hold">
                                          <p:stCondLst>
                                            <p:cond delay="0"/>
                                          </p:stCondLst>
                                        </p:cTn>
                                        <p:tgtEl>
                                          <p:spTgt spid="3078"/>
                                        </p:tgtEl>
                                        <p:attrNameLst>
                                          <p:attrName>ppt_w</p:attrName>
                                        </p:attrNameLst>
                                      </p:cBhvr>
                                      <p:tavLst>
                                        <p:tav tm="0">
                                          <p:val>
                                            <p:strVal val="#ppt_w"/>
                                          </p:val>
                                        </p:tav>
                                        <p:tav tm="100000">
                                          <p:val>
                                            <p:strVal val="#ppt_w*.05"/>
                                          </p:val>
                                        </p:tav>
                                      </p:tavLst>
                                    </p:anim>
                                    <p:anim calcmode="lin" valueType="num">
                                      <p:cBhvr>
                                        <p:cTn id="23" dur="500" accel="50000" fill="hold">
                                          <p:stCondLst>
                                            <p:cond delay="500"/>
                                          </p:stCondLst>
                                        </p:cTn>
                                        <p:tgtEl>
                                          <p:spTgt spid="3078"/>
                                        </p:tgtEl>
                                        <p:attrNameLst>
                                          <p:attrName>ppt_w</p:attrName>
                                        </p:attrNameLst>
                                      </p:cBhvr>
                                      <p:tavLst>
                                        <p:tav tm="0">
                                          <p:val>
                                            <p:strVal val="#ppt_w*.05"/>
                                          </p:val>
                                        </p:tav>
                                        <p:tav tm="100000">
                                          <p:val>
                                            <p:strVal val="#ppt_w"/>
                                          </p:val>
                                        </p:tav>
                                      </p:tavLst>
                                    </p:anim>
                                    <p:anim calcmode="lin" valueType="num">
                                      <p:cBhvr>
                                        <p:cTn id="24" dur="1000" fill="hold"/>
                                        <p:tgtEl>
                                          <p:spTgt spid="3078"/>
                                        </p:tgtEl>
                                        <p:attrNameLst>
                                          <p:attrName>ppt_h</p:attrName>
                                        </p:attrNameLst>
                                      </p:cBhvr>
                                      <p:tavLst>
                                        <p:tav tm="0">
                                          <p:val>
                                            <p:strVal val="#ppt_h"/>
                                          </p:val>
                                        </p:tav>
                                        <p:tav tm="100000">
                                          <p:val>
                                            <p:strVal val="#ppt_h"/>
                                          </p:val>
                                        </p:tav>
                                      </p:tavLst>
                                    </p:anim>
                                    <p:anim calcmode="lin" valueType="num">
                                      <p:cBhvr>
                                        <p:cTn id="25" dur="500" decel="50000" fill="hold">
                                          <p:stCondLst>
                                            <p:cond delay="0"/>
                                          </p:stCondLst>
                                        </p:cTn>
                                        <p:tgtEl>
                                          <p:spTgt spid="3078"/>
                                        </p:tgtEl>
                                        <p:attrNameLst>
                                          <p:attrName>ppt_x</p:attrName>
                                        </p:attrNameLst>
                                      </p:cBhvr>
                                      <p:tavLst>
                                        <p:tav tm="0">
                                          <p:val>
                                            <p:strVal val="#ppt_x+.4"/>
                                          </p:val>
                                        </p:tav>
                                        <p:tav tm="100000">
                                          <p:val>
                                            <p:strVal val="#ppt_x"/>
                                          </p:val>
                                        </p:tav>
                                      </p:tavLst>
                                    </p:anim>
                                    <p:anim calcmode="lin" valueType="num">
                                      <p:cBhvr>
                                        <p:cTn id="26" dur="500" decel="50000" fill="hold">
                                          <p:stCondLst>
                                            <p:cond delay="0"/>
                                          </p:stCondLst>
                                        </p:cTn>
                                        <p:tgtEl>
                                          <p:spTgt spid="3078"/>
                                        </p:tgtEl>
                                        <p:attrNameLst>
                                          <p:attrName>ppt_y</p:attrName>
                                        </p:attrNameLst>
                                      </p:cBhvr>
                                      <p:tavLst>
                                        <p:tav tm="0">
                                          <p:val>
                                            <p:strVal val="#ppt_y-.2"/>
                                          </p:val>
                                        </p:tav>
                                        <p:tav tm="100000">
                                          <p:val>
                                            <p:strVal val="#ppt_y+.1"/>
                                          </p:val>
                                        </p:tav>
                                      </p:tavLst>
                                    </p:anim>
                                    <p:anim calcmode="lin" valueType="num">
                                      <p:cBhvr>
                                        <p:cTn id="27" dur="500" accel="50000" fill="hold">
                                          <p:stCondLst>
                                            <p:cond delay="500"/>
                                          </p:stCondLst>
                                        </p:cTn>
                                        <p:tgtEl>
                                          <p:spTgt spid="3078"/>
                                        </p:tgtEl>
                                        <p:attrNameLst>
                                          <p:attrName>ppt_y</p:attrName>
                                        </p:attrNameLst>
                                      </p:cBhvr>
                                      <p:tavLst>
                                        <p:tav tm="0">
                                          <p:val>
                                            <p:strVal val="#ppt_y+.1"/>
                                          </p:val>
                                        </p:tav>
                                        <p:tav tm="100000">
                                          <p:val>
                                            <p:strVal val="#ppt_y"/>
                                          </p:val>
                                        </p:tav>
                                      </p:tavLst>
                                    </p:anim>
                                    <p:animEffect transition="in" filter="fade">
                                      <p:cBhvr>
                                        <p:cTn id="28" dur="1000" decel="50000">
                                          <p:stCondLst>
                                            <p:cond delay="0"/>
                                          </p:stCondLst>
                                        </p:cTn>
                                        <p:tgtEl>
                                          <p:spTgt spid="3078"/>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nodeType="clickEffect">
                                  <p:stCondLst>
                                    <p:cond delay="0"/>
                                  </p:stCondLst>
                                  <p:childTnLst>
                                    <p:set>
                                      <p:cBhvr>
                                        <p:cTn id="32" dur="1" fill="hold">
                                          <p:stCondLst>
                                            <p:cond delay="0"/>
                                          </p:stCondLst>
                                        </p:cTn>
                                        <p:tgtEl>
                                          <p:spTgt spid="3080"/>
                                        </p:tgtEl>
                                        <p:attrNameLst>
                                          <p:attrName>style.visibility</p:attrName>
                                        </p:attrNameLst>
                                      </p:cBhvr>
                                      <p:to>
                                        <p:strVal val="visible"/>
                                      </p:to>
                                    </p:set>
                                    <p:animEffect transition="in" filter="dissolve">
                                      <p:cBhvr>
                                        <p:cTn id="33" dur="500"/>
                                        <p:tgtEl>
                                          <p:spTgt spid="308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1" presetClass="entr" presetSubtype="4" fill="hold" nodeType="clickEffect">
                                  <p:stCondLst>
                                    <p:cond delay="0"/>
                                  </p:stCondLst>
                                  <p:childTnLst>
                                    <p:set>
                                      <p:cBhvr>
                                        <p:cTn id="37" dur="1" fill="hold">
                                          <p:stCondLst>
                                            <p:cond delay="0"/>
                                          </p:stCondLst>
                                        </p:cTn>
                                        <p:tgtEl>
                                          <p:spTgt spid="3082"/>
                                        </p:tgtEl>
                                        <p:attrNameLst>
                                          <p:attrName>style.visibility</p:attrName>
                                        </p:attrNameLst>
                                      </p:cBhvr>
                                      <p:to>
                                        <p:strVal val="visible"/>
                                      </p:to>
                                    </p:set>
                                    <p:animEffect transition="in" filter="wheel(4)">
                                      <p:cBhvr>
                                        <p:cTn id="38" dur="2000"/>
                                        <p:tgtEl>
                                          <p:spTgt spid="3082"/>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41" presetClass="entr" presetSubtype="0" fill="hold" nodeType="clickEffect">
                                  <p:stCondLst>
                                    <p:cond delay="0"/>
                                  </p:stCondLst>
                                  <p:iterate type="lt">
                                    <p:tmPct val="10000"/>
                                  </p:iterate>
                                  <p:childTnLst>
                                    <p:set>
                                      <p:cBhvr>
                                        <p:cTn id="42" dur="1" fill="hold">
                                          <p:stCondLst>
                                            <p:cond delay="0"/>
                                          </p:stCondLst>
                                        </p:cTn>
                                        <p:tgtEl>
                                          <p:spTgt spid="3087"/>
                                        </p:tgtEl>
                                        <p:attrNameLst>
                                          <p:attrName>style.visibility</p:attrName>
                                        </p:attrNameLst>
                                      </p:cBhvr>
                                      <p:to>
                                        <p:strVal val="visible"/>
                                      </p:to>
                                    </p:set>
                                    <p:anim calcmode="lin" valueType="num">
                                      <p:cBhvr>
                                        <p:cTn id="43" dur="500" fill="hold"/>
                                        <p:tgtEl>
                                          <p:spTgt spid="3087"/>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3087"/>
                                        </p:tgtEl>
                                        <p:attrNameLst>
                                          <p:attrName>ppt_y</p:attrName>
                                        </p:attrNameLst>
                                      </p:cBhvr>
                                      <p:tavLst>
                                        <p:tav tm="0">
                                          <p:val>
                                            <p:strVal val="#ppt_y"/>
                                          </p:val>
                                        </p:tav>
                                        <p:tav tm="100000">
                                          <p:val>
                                            <p:strVal val="#ppt_y"/>
                                          </p:val>
                                        </p:tav>
                                      </p:tavLst>
                                    </p:anim>
                                    <p:anim calcmode="lin" valueType="num">
                                      <p:cBhvr>
                                        <p:cTn id="45" dur="500" fill="hold"/>
                                        <p:tgtEl>
                                          <p:spTgt spid="3087"/>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3087"/>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3087"/>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35" presetClass="entr" presetSubtype="0" fill="hold" nodeType="clickEffect">
                                  <p:stCondLst>
                                    <p:cond delay="0"/>
                                  </p:stCondLst>
                                  <p:childTnLst>
                                    <p:set>
                                      <p:cBhvr>
                                        <p:cTn id="51" dur="1" fill="hold">
                                          <p:stCondLst>
                                            <p:cond delay="0"/>
                                          </p:stCondLst>
                                        </p:cTn>
                                        <p:tgtEl>
                                          <p:spTgt spid="3089"/>
                                        </p:tgtEl>
                                        <p:attrNameLst>
                                          <p:attrName>style.visibility</p:attrName>
                                        </p:attrNameLst>
                                      </p:cBhvr>
                                      <p:to>
                                        <p:strVal val="visible"/>
                                      </p:to>
                                    </p:set>
                                    <p:animEffect transition="in" filter="fade">
                                      <p:cBhvr>
                                        <p:cTn id="52" dur="2000"/>
                                        <p:tgtEl>
                                          <p:spTgt spid="3089"/>
                                        </p:tgtEl>
                                      </p:cBhvr>
                                    </p:animEffect>
                                    <p:anim calcmode="lin" valueType="num">
                                      <p:cBhvr>
                                        <p:cTn id="53" dur="2000" fill="hold"/>
                                        <p:tgtEl>
                                          <p:spTgt spid="3089"/>
                                        </p:tgtEl>
                                        <p:attrNameLst>
                                          <p:attrName>style.rotation</p:attrName>
                                        </p:attrNameLst>
                                      </p:cBhvr>
                                      <p:tavLst>
                                        <p:tav tm="0">
                                          <p:val>
                                            <p:fltVal val="720"/>
                                          </p:val>
                                        </p:tav>
                                        <p:tav tm="100000">
                                          <p:val>
                                            <p:fltVal val="0"/>
                                          </p:val>
                                        </p:tav>
                                      </p:tavLst>
                                    </p:anim>
                                    <p:anim calcmode="lin" valueType="num">
                                      <p:cBhvr>
                                        <p:cTn id="54" dur="2000" fill="hold"/>
                                        <p:tgtEl>
                                          <p:spTgt spid="3089"/>
                                        </p:tgtEl>
                                        <p:attrNameLst>
                                          <p:attrName>ppt_h</p:attrName>
                                        </p:attrNameLst>
                                      </p:cBhvr>
                                      <p:tavLst>
                                        <p:tav tm="0">
                                          <p:val>
                                            <p:fltVal val="0"/>
                                          </p:val>
                                        </p:tav>
                                        <p:tav tm="100000">
                                          <p:val>
                                            <p:strVal val="#ppt_h"/>
                                          </p:val>
                                        </p:tav>
                                      </p:tavLst>
                                    </p:anim>
                                    <p:anim calcmode="lin" valueType="num">
                                      <p:cBhvr>
                                        <p:cTn id="55" dur="2000" fill="hold"/>
                                        <p:tgtEl>
                                          <p:spTgt spid="308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p:bldP spid="3078" grpId="0" animBg="1"/>
      <p:bldP spid="3080" grpId="0" animBg="1"/>
      <p:bldP spid="3082" grpId="0" animBg="1"/>
      <p:bldP spid="3085" grpId="0" animBg="1"/>
      <p:bldP spid="3087" grpId="0" animBg="1"/>
      <p:bldP spid="308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BB8743AE-F9CE-885C-EE7F-A535501BD36E}"/>
              </a:ext>
            </a:extLst>
          </p:cNvPr>
          <p:cNvSpPr>
            <a:spLocks noGrp="1"/>
          </p:cNvSpPr>
          <p:nvPr>
            <p:ph type="sldNum" sz="quarter" idx="12"/>
          </p:nvPr>
        </p:nvSpPr>
        <p:spPr/>
        <p:txBody>
          <a:bodyPr/>
          <a:lstStyle/>
          <a:p>
            <a:fld id="{BF1012EA-2DB1-6A45-8032-DCEE29D2CABB}" type="slidenum">
              <a:rPr lang="nb-NO" altLang="el-GR"/>
              <a:pPr/>
              <a:t>40</a:t>
            </a:fld>
            <a:endParaRPr lang="nb-NO" altLang="el-GR"/>
          </a:p>
        </p:txBody>
      </p:sp>
      <p:sp>
        <p:nvSpPr>
          <p:cNvPr id="101378" name="Rectangle 2">
            <a:extLst>
              <a:ext uri="{FF2B5EF4-FFF2-40B4-BE49-F238E27FC236}">
                <a16:creationId xmlns:a16="http://schemas.microsoft.com/office/drawing/2014/main" id="{0AC971C6-28EF-4A7A-EC32-B6EF8E04EE06}"/>
              </a:ext>
            </a:extLst>
          </p:cNvPr>
          <p:cNvSpPr>
            <a:spLocks noGrp="1" noChangeArrowheads="1"/>
          </p:cNvSpPr>
          <p:nvPr>
            <p:ph type="title"/>
          </p:nvPr>
        </p:nvSpPr>
        <p:spPr>
          <a:xfrm>
            <a:off x="457200" y="274638"/>
            <a:ext cx="8229600" cy="994122"/>
          </a:xfrm>
        </p:spPr>
        <p:txBody>
          <a:bodyPr/>
          <a:lstStyle/>
          <a:p>
            <a:r>
              <a:rPr lang="nb-NO" altLang="el-GR" dirty="0">
                <a:solidFill>
                  <a:srgbClr val="FF0000"/>
                </a:solidFill>
              </a:rPr>
              <a:t>Learning is </a:t>
            </a:r>
            <a:r>
              <a:rPr lang="nb-NO" altLang="el-GR" dirty="0" err="1">
                <a:solidFill>
                  <a:srgbClr val="FF0000"/>
                </a:solidFill>
              </a:rPr>
              <a:t>distributed</a:t>
            </a:r>
            <a:endParaRPr lang="nb-NO" altLang="el-GR" dirty="0">
              <a:solidFill>
                <a:srgbClr val="FF0000"/>
              </a:solidFill>
            </a:endParaRPr>
          </a:p>
        </p:txBody>
      </p:sp>
      <p:sp>
        <p:nvSpPr>
          <p:cNvPr id="101379" name="Rectangle 3">
            <a:extLst>
              <a:ext uri="{FF2B5EF4-FFF2-40B4-BE49-F238E27FC236}">
                <a16:creationId xmlns:a16="http://schemas.microsoft.com/office/drawing/2014/main" id="{F2847184-69BF-F52D-7F2C-4AA399495275}"/>
              </a:ext>
            </a:extLst>
          </p:cNvPr>
          <p:cNvSpPr>
            <a:spLocks noGrp="1" noChangeArrowheads="1"/>
          </p:cNvSpPr>
          <p:nvPr>
            <p:ph type="body" idx="1"/>
          </p:nvPr>
        </p:nvSpPr>
        <p:spPr/>
        <p:txBody>
          <a:bodyPr/>
          <a:lstStyle/>
          <a:p>
            <a:r>
              <a:rPr lang="el-GR" altLang="el-GR" dirty="0"/>
              <a:t>Σε μια προοπτική εγκατάστασης, η νόηση δεν θεωρείται ως μια ιδιωτική, ατομική δραστηριότητα, αλλά κατανέμεται εκτός του ατόμου, σε άλλα πρόσωπα και αντικείμενα.</a:t>
            </a:r>
            <a:endParaRPr lang="nb-NO" altLang="el-GR" dirty="0"/>
          </a:p>
          <a:p>
            <a:r>
              <a:rPr lang="el-GR" altLang="el-GR" dirty="0"/>
              <a:t>Η "σκέψη" και η μάθηση είναι κάτι στο οποίο συμμετέχουμε. </a:t>
            </a:r>
            <a:endParaRPr lang="nb-NO" altLang="el-GR"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6">
            <a:extLst>
              <a:ext uri="{FF2B5EF4-FFF2-40B4-BE49-F238E27FC236}">
                <a16:creationId xmlns:a16="http://schemas.microsoft.com/office/drawing/2014/main" id="{7FEDB65E-C178-81E3-68DF-6129713C1962}"/>
              </a:ext>
            </a:extLst>
          </p:cNvPr>
          <p:cNvSpPr>
            <a:spLocks noGrp="1"/>
          </p:cNvSpPr>
          <p:nvPr>
            <p:ph type="sldNum" sz="quarter" idx="12"/>
          </p:nvPr>
        </p:nvSpPr>
        <p:spPr/>
        <p:txBody>
          <a:bodyPr/>
          <a:lstStyle/>
          <a:p>
            <a:fld id="{CC1722EF-F9F5-0943-8988-C3CFAD8604E3}" type="slidenum">
              <a:rPr lang="nb-NO" altLang="el-GR"/>
              <a:pPr/>
              <a:t>41</a:t>
            </a:fld>
            <a:endParaRPr lang="nb-NO" altLang="el-GR"/>
          </a:p>
        </p:txBody>
      </p:sp>
      <p:sp>
        <p:nvSpPr>
          <p:cNvPr id="104454" name="Rectangle 6">
            <a:extLst>
              <a:ext uri="{FF2B5EF4-FFF2-40B4-BE49-F238E27FC236}">
                <a16:creationId xmlns:a16="http://schemas.microsoft.com/office/drawing/2014/main" id="{CD7E6F59-60B7-60BA-B79B-32991902B1B0}"/>
              </a:ext>
            </a:extLst>
          </p:cNvPr>
          <p:cNvSpPr>
            <a:spLocks noGrp="1" noChangeArrowheads="1"/>
          </p:cNvSpPr>
          <p:nvPr>
            <p:ph type="title"/>
          </p:nvPr>
        </p:nvSpPr>
        <p:spPr/>
        <p:txBody>
          <a:bodyPr/>
          <a:lstStyle/>
          <a:p>
            <a:r>
              <a:rPr lang="nb-NO" altLang="el-GR"/>
              <a:t>Learning is distributed</a:t>
            </a:r>
          </a:p>
        </p:txBody>
      </p:sp>
      <p:sp>
        <p:nvSpPr>
          <p:cNvPr id="104451" name="Rectangle 3">
            <a:extLst>
              <a:ext uri="{FF2B5EF4-FFF2-40B4-BE49-F238E27FC236}">
                <a16:creationId xmlns:a16="http://schemas.microsoft.com/office/drawing/2014/main" id="{B7B9ECD9-E38B-685D-E20D-75B110364858}"/>
              </a:ext>
            </a:extLst>
          </p:cNvPr>
          <p:cNvSpPr>
            <a:spLocks noGrp="1" noChangeArrowheads="1"/>
          </p:cNvSpPr>
          <p:nvPr>
            <p:ph type="body" sz="half" idx="1"/>
          </p:nvPr>
        </p:nvSpPr>
        <p:spPr/>
        <p:txBody>
          <a:bodyPr/>
          <a:lstStyle/>
          <a:p>
            <a:r>
              <a:rPr lang="el-GR" altLang="el-GR" sz="2800" dirty="0"/>
              <a:t>Η ανθρώπινη γνώση, οι ιδέες, οι συμβάσεις και οι έννοιες είναι "ενσωματωμένες" στα τεχνουργήματα και είναι κάτι με το οποίο </a:t>
            </a:r>
            <a:r>
              <a:rPr lang="el-GR" altLang="el-GR" sz="2800" dirty="0" err="1"/>
              <a:t>αλληλεπιδρούμε</a:t>
            </a:r>
            <a:r>
              <a:rPr lang="el-GR" altLang="el-GR" sz="2800" dirty="0"/>
              <a:t> όταν τα χρησιμοποιούμε.</a:t>
            </a:r>
            <a:r>
              <a:rPr lang="nb-NO" altLang="el-GR" sz="2800" dirty="0"/>
              <a:t>			</a:t>
            </a:r>
            <a:r>
              <a:rPr lang="nb-NO" altLang="el-GR" sz="2000" dirty="0"/>
              <a:t>(</a:t>
            </a:r>
            <a:r>
              <a:rPr lang="nb-NO" altLang="el-GR" sz="2000" dirty="0" err="1"/>
              <a:t>Leontiev</a:t>
            </a:r>
            <a:r>
              <a:rPr lang="nb-NO" altLang="el-GR" sz="2000" dirty="0"/>
              <a:t> 1981)</a:t>
            </a:r>
          </a:p>
          <a:p>
            <a:endParaRPr lang="nb-NO" altLang="el-GR" sz="2000" dirty="0"/>
          </a:p>
        </p:txBody>
      </p:sp>
      <p:sp>
        <p:nvSpPr>
          <p:cNvPr id="104455" name="Rectangle 7">
            <a:extLst>
              <a:ext uri="{FF2B5EF4-FFF2-40B4-BE49-F238E27FC236}">
                <a16:creationId xmlns:a16="http://schemas.microsoft.com/office/drawing/2014/main" id="{1F96297B-941B-7524-A07A-DC3D8621F5C4}"/>
              </a:ext>
            </a:extLst>
          </p:cNvPr>
          <p:cNvSpPr>
            <a:spLocks noGrp="1" noChangeArrowheads="1"/>
          </p:cNvSpPr>
          <p:nvPr>
            <p:ph type="body" sz="half" idx="2"/>
          </p:nvPr>
        </p:nvSpPr>
        <p:spPr/>
        <p:txBody>
          <a:bodyPr/>
          <a:lstStyle/>
          <a:p>
            <a:pPr>
              <a:buFontTx/>
              <a:buNone/>
            </a:pPr>
            <a:endParaRPr lang="en-GB" altLang="el-GR" sz="2800"/>
          </a:p>
        </p:txBody>
      </p:sp>
      <p:pic>
        <p:nvPicPr>
          <p:cNvPr id="104452" name="Picture 4">
            <a:extLst>
              <a:ext uri="{FF2B5EF4-FFF2-40B4-BE49-F238E27FC236}">
                <a16:creationId xmlns:a16="http://schemas.microsoft.com/office/drawing/2014/main" id="{0AAB94A3-4668-6E10-AD2C-AAA1417BD051}"/>
              </a:ext>
            </a:extLst>
          </p:cNvPr>
          <p:cNvPicPr>
            <a:picLocks noGrp="1" noChangeAspect="1" noChangeArrowheads="1"/>
          </p:cNvPicPr>
          <p:nvPr>
            <p:ph sz="half" idx="4294967295"/>
          </p:nvPr>
        </p:nvPicPr>
        <p:blipFill>
          <a:blip r:embed="rId2">
            <a:extLst>
              <a:ext uri="{28A0092B-C50C-407E-A947-70E740481C1C}">
                <a14:useLocalDpi xmlns:a14="http://schemas.microsoft.com/office/drawing/2010/main" val="0"/>
              </a:ext>
            </a:extLst>
          </a:blip>
          <a:srcRect/>
          <a:stretch>
            <a:fillRect/>
          </a:stretch>
        </p:blipFill>
        <p:spPr>
          <a:xfrm>
            <a:off x="5715000" y="2071688"/>
            <a:ext cx="3429000" cy="3581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6">
            <a:extLst>
              <a:ext uri="{FF2B5EF4-FFF2-40B4-BE49-F238E27FC236}">
                <a16:creationId xmlns:a16="http://schemas.microsoft.com/office/drawing/2014/main" id="{1215306B-BA52-1B12-92E4-13FD40885BE0}"/>
              </a:ext>
            </a:extLst>
          </p:cNvPr>
          <p:cNvSpPr>
            <a:spLocks noGrp="1"/>
          </p:cNvSpPr>
          <p:nvPr>
            <p:ph type="sldNum" sz="quarter" idx="12"/>
          </p:nvPr>
        </p:nvSpPr>
        <p:spPr/>
        <p:txBody>
          <a:bodyPr/>
          <a:lstStyle/>
          <a:p>
            <a:fld id="{7DBE0984-37C9-0D49-A0F4-755AE165F425}" type="slidenum">
              <a:rPr lang="nb-NO" altLang="el-GR"/>
              <a:pPr/>
              <a:t>42</a:t>
            </a:fld>
            <a:endParaRPr lang="nb-NO" altLang="el-GR"/>
          </a:p>
        </p:txBody>
      </p:sp>
      <p:sp>
        <p:nvSpPr>
          <p:cNvPr id="102402" name="Rectangle 2">
            <a:extLst>
              <a:ext uri="{FF2B5EF4-FFF2-40B4-BE49-F238E27FC236}">
                <a16:creationId xmlns:a16="http://schemas.microsoft.com/office/drawing/2014/main" id="{E8A54A54-CBFF-7F89-D664-A489F8737D3B}"/>
              </a:ext>
            </a:extLst>
          </p:cNvPr>
          <p:cNvSpPr>
            <a:spLocks noGrp="1" noChangeArrowheads="1"/>
          </p:cNvSpPr>
          <p:nvPr>
            <p:ph type="title"/>
          </p:nvPr>
        </p:nvSpPr>
        <p:spPr/>
        <p:txBody>
          <a:bodyPr/>
          <a:lstStyle/>
          <a:p>
            <a:r>
              <a:rPr lang="nb-NO" altLang="el-GR" dirty="0">
                <a:solidFill>
                  <a:srgbClr val="FF0000"/>
                </a:solidFill>
              </a:rPr>
              <a:t>Learning is </a:t>
            </a:r>
            <a:r>
              <a:rPr lang="nb-NO" altLang="el-GR" dirty="0" err="1">
                <a:solidFill>
                  <a:srgbClr val="FF0000"/>
                </a:solidFill>
              </a:rPr>
              <a:t>participation</a:t>
            </a:r>
            <a:endParaRPr lang="nb-NO" altLang="el-GR" dirty="0">
              <a:solidFill>
                <a:srgbClr val="FF0000"/>
              </a:solidFill>
            </a:endParaRPr>
          </a:p>
        </p:txBody>
      </p:sp>
      <p:sp>
        <p:nvSpPr>
          <p:cNvPr id="102403" name="Rectangle 3">
            <a:extLst>
              <a:ext uri="{FF2B5EF4-FFF2-40B4-BE49-F238E27FC236}">
                <a16:creationId xmlns:a16="http://schemas.microsoft.com/office/drawing/2014/main" id="{FB88A761-6BAF-E21E-8033-3445CF4065B7}"/>
              </a:ext>
            </a:extLst>
          </p:cNvPr>
          <p:cNvSpPr>
            <a:spLocks noGrp="1" noChangeArrowheads="1"/>
          </p:cNvSpPr>
          <p:nvPr>
            <p:ph type="body" sz="half" idx="1"/>
          </p:nvPr>
        </p:nvSpPr>
        <p:spPr>
          <a:xfrm>
            <a:off x="457200" y="1600200"/>
            <a:ext cx="3682752" cy="4525963"/>
          </a:xfrm>
        </p:spPr>
        <p:txBody>
          <a:bodyPr/>
          <a:lstStyle/>
          <a:p>
            <a:r>
              <a:rPr lang="el-GR" altLang="el-GR" sz="2400" dirty="0"/>
              <a:t>Καθώς ο αρχάριος ή ο νεοεισερχόμενος κινείται από την περιφέρεια αυτής της κοινότητας προς το κέντρο της, γίνεται πιο ενεργός και εμπλέκεται στην κουλτούρα και ως εκ τούτου αναλαμβάνει το ρόλο του ειδικού.</a:t>
            </a:r>
            <a:endParaRPr lang="nb-NO" altLang="el-GR" sz="2400" dirty="0"/>
          </a:p>
        </p:txBody>
      </p:sp>
      <p:pic>
        <p:nvPicPr>
          <p:cNvPr id="102405" name="Picture 5">
            <a:extLst>
              <a:ext uri="{FF2B5EF4-FFF2-40B4-BE49-F238E27FC236}">
                <a16:creationId xmlns:a16="http://schemas.microsoft.com/office/drawing/2014/main" id="{234A2618-B791-2039-0F63-61E92BEBBE21}"/>
              </a:ext>
            </a:extLst>
          </p:cNvPr>
          <p:cNvPicPr>
            <a:picLocks noGrp="1" noChangeAspect="1" noChangeArrowheads="1"/>
          </p:cNvPicPr>
          <p:nvPr>
            <p:ph type="body" sz="half" idx="2"/>
          </p:nvPr>
        </p:nvPicPr>
        <p:blipFill>
          <a:blip r:embed="rId2">
            <a:extLst>
              <a:ext uri="{28A0092B-C50C-407E-A947-70E740481C1C}">
                <a14:useLocalDpi xmlns:a14="http://schemas.microsoft.com/office/drawing/2010/main" val="0"/>
              </a:ext>
            </a:extLst>
          </a:blip>
          <a:srcRect/>
          <a:stretch>
            <a:fillRect/>
          </a:stretch>
        </p:blipFill>
        <p:spPr>
          <a:xfrm>
            <a:off x="5364163" y="1916113"/>
            <a:ext cx="2747962" cy="38354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a:extLst>
              <a:ext uri="{FF2B5EF4-FFF2-40B4-BE49-F238E27FC236}">
                <a16:creationId xmlns:a16="http://schemas.microsoft.com/office/drawing/2014/main" id="{C065FBF7-1541-5D0C-6405-C54CDE566D46}"/>
              </a:ext>
            </a:extLst>
          </p:cNvPr>
          <p:cNvSpPr>
            <a:spLocks noGrp="1" noChangeArrowheads="1"/>
          </p:cNvSpPr>
          <p:nvPr>
            <p:ph type="body" idx="1"/>
          </p:nvPr>
        </p:nvSpPr>
        <p:spPr>
          <a:xfrm>
            <a:off x="457200" y="1600200"/>
            <a:ext cx="8229600" cy="4953000"/>
          </a:xfrm>
        </p:spPr>
        <p:txBody>
          <a:bodyPr/>
          <a:lstStyle/>
          <a:p>
            <a:pPr eaLnBrk="1" hangingPunct="1">
              <a:lnSpc>
                <a:spcPct val="80000"/>
              </a:lnSpc>
              <a:defRPr/>
            </a:pPr>
            <a:r>
              <a:rPr lang="en-US" sz="2800" dirty="0">
                <a:solidFill>
                  <a:srgbClr val="FF0000"/>
                </a:solidFill>
                <a:latin typeface="Arial" charset="0"/>
              </a:rPr>
              <a:t>Scaffolding</a:t>
            </a:r>
          </a:p>
          <a:p>
            <a:pPr eaLnBrk="1" hangingPunct="1">
              <a:lnSpc>
                <a:spcPct val="80000"/>
              </a:lnSpc>
              <a:buFont typeface="Wingdings" pitchFamily="2" charset="2"/>
              <a:buNone/>
              <a:defRPr/>
            </a:pPr>
            <a:r>
              <a:rPr lang="en-US" sz="2800" dirty="0">
                <a:solidFill>
                  <a:srgbClr val="FFFF00"/>
                </a:solidFill>
                <a:latin typeface="Arial" charset="0"/>
              </a:rPr>
              <a:t>   </a:t>
            </a:r>
            <a:r>
              <a:rPr lang="en-US" sz="2200" dirty="0">
                <a:latin typeface="Arial" charset="0"/>
              </a:rPr>
              <a:t>“role of teachers and others in supporting the learner’s development and providing support structures to get to the next stage or level” Vygotsky.</a:t>
            </a:r>
          </a:p>
          <a:p>
            <a:pPr eaLnBrk="1" hangingPunct="1">
              <a:lnSpc>
                <a:spcPct val="80000"/>
              </a:lnSpc>
              <a:buFont typeface="Wingdings" pitchFamily="2" charset="2"/>
              <a:buNone/>
              <a:defRPr/>
            </a:pPr>
            <a:endParaRPr lang="en-US" sz="2200" dirty="0">
              <a:solidFill>
                <a:srgbClr val="FFFF00"/>
              </a:solidFill>
              <a:latin typeface="Arial" charset="0"/>
            </a:endParaRPr>
          </a:p>
          <a:p>
            <a:pPr eaLnBrk="1" hangingPunct="1">
              <a:lnSpc>
                <a:spcPct val="80000"/>
              </a:lnSpc>
              <a:buFont typeface="Wingdings" pitchFamily="2" charset="2"/>
              <a:buNone/>
              <a:defRPr/>
            </a:pPr>
            <a:r>
              <a:rPr lang="en-US" sz="2200" dirty="0">
                <a:effectLst/>
                <a:latin typeface="Arial" charset="0"/>
              </a:rPr>
              <a:t>          </a:t>
            </a:r>
            <a:r>
              <a:rPr lang="en-US" sz="2200" dirty="0">
                <a:latin typeface="Arial" charset="0"/>
              </a:rPr>
              <a:t>a knowledgeable participant can create by means of speech and supportive conditions in which the student (novice) can participate in and extend current skills and knowledge to a high level of competence.</a:t>
            </a:r>
          </a:p>
          <a:p>
            <a:pPr eaLnBrk="1" hangingPunct="1">
              <a:lnSpc>
                <a:spcPct val="80000"/>
              </a:lnSpc>
              <a:buFont typeface="Wingdings" pitchFamily="2" charset="2"/>
              <a:buNone/>
              <a:defRPr/>
            </a:pPr>
            <a:endParaRPr lang="en-US" sz="2200" dirty="0">
              <a:latin typeface="Arial" charset="0"/>
            </a:endParaRPr>
          </a:p>
          <a:p>
            <a:pPr eaLnBrk="1" hangingPunct="1">
              <a:lnSpc>
                <a:spcPct val="80000"/>
              </a:lnSpc>
              <a:buFont typeface="Wingdings" pitchFamily="2" charset="2"/>
              <a:buNone/>
              <a:defRPr/>
            </a:pPr>
            <a:r>
              <a:rPr lang="en-US" sz="2200" dirty="0">
                <a:effectLst/>
                <a:latin typeface="Arial" charset="0"/>
              </a:rPr>
              <a:t>          </a:t>
            </a:r>
            <a:r>
              <a:rPr lang="en-US" sz="2200" dirty="0">
                <a:latin typeface="Arial" charset="0"/>
              </a:rPr>
              <a:t>In an educational context, however, scaffolding is an instructional structure whereby the teacher models the desired learning strategy or task then gradually shifts responsibility to the students.</a:t>
            </a:r>
          </a:p>
          <a:p>
            <a:pPr eaLnBrk="1" hangingPunct="1">
              <a:lnSpc>
                <a:spcPct val="80000"/>
              </a:lnSpc>
              <a:buFont typeface="Wingdings" pitchFamily="2" charset="2"/>
              <a:buNone/>
              <a:defRPr/>
            </a:pPr>
            <a:endParaRPr lang="en-US" sz="2200" dirty="0">
              <a:latin typeface="Arial" charset="0"/>
            </a:endParaRPr>
          </a:p>
        </p:txBody>
      </p:sp>
      <p:sp>
        <p:nvSpPr>
          <p:cNvPr id="100357" name="Rectangle 5">
            <a:extLst>
              <a:ext uri="{FF2B5EF4-FFF2-40B4-BE49-F238E27FC236}">
                <a16:creationId xmlns:a16="http://schemas.microsoft.com/office/drawing/2014/main" id="{FDABD7B0-E9C8-2E73-5ABC-3182C2DF0B7A}"/>
              </a:ext>
            </a:extLst>
          </p:cNvPr>
          <p:cNvSpPr>
            <a:spLocks noGrp="1" noChangeArrowheads="1"/>
          </p:cNvSpPr>
          <p:nvPr>
            <p:ph type="title"/>
          </p:nvPr>
        </p:nvSpPr>
        <p:spPr/>
        <p:txBody>
          <a:bodyPr/>
          <a:lstStyle/>
          <a:p>
            <a:pPr eaLnBrk="1" hangingPunct="1">
              <a:defRPr/>
            </a:pPr>
            <a:r>
              <a:rPr lang="en-US" sz="3200"/>
              <a:t>Theory’s Principles and Concepts</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D4E002-D019-BD17-5B05-8648C1739109}"/>
              </a:ext>
            </a:extLst>
          </p:cNvPr>
          <p:cNvSpPr>
            <a:spLocks noGrp="1"/>
          </p:cNvSpPr>
          <p:nvPr>
            <p:ph type="title"/>
          </p:nvPr>
        </p:nvSpPr>
        <p:spPr/>
        <p:txBody>
          <a:bodyPr/>
          <a:lstStyle/>
          <a:p>
            <a:r>
              <a:rPr lang="el-GR" dirty="0"/>
              <a:t>Σκαλωσιά</a:t>
            </a:r>
          </a:p>
        </p:txBody>
      </p:sp>
      <p:sp>
        <p:nvSpPr>
          <p:cNvPr id="3" name="Θέση περιεχομένου 2">
            <a:extLst>
              <a:ext uri="{FF2B5EF4-FFF2-40B4-BE49-F238E27FC236}">
                <a16:creationId xmlns:a16="http://schemas.microsoft.com/office/drawing/2014/main" id="{FDCE717E-E283-9B2F-A7C6-699888B3D46E}"/>
              </a:ext>
            </a:extLst>
          </p:cNvPr>
          <p:cNvSpPr>
            <a:spLocks noGrp="1"/>
          </p:cNvSpPr>
          <p:nvPr>
            <p:ph idx="1"/>
          </p:nvPr>
        </p:nvSpPr>
        <p:spPr/>
        <p:txBody>
          <a:bodyPr/>
          <a:lstStyle/>
          <a:p>
            <a:r>
              <a:rPr lang="el-GR" sz="2000" dirty="0"/>
              <a:t>"ο ρόλος των εκπαιδευτικών και των άλλων στην υποστήριξη της ανάπτυξης του μαθητή και στην παροχή δομών υποστήριξης για να φτάσει στο επόμενο στάδιο ή επίπεδο" </a:t>
            </a:r>
            <a:r>
              <a:rPr lang="en" sz="2000" dirty="0"/>
              <a:t>Vygotsky.</a:t>
            </a:r>
          </a:p>
          <a:p>
            <a:r>
              <a:rPr lang="en" sz="2000" dirty="0"/>
              <a:t>          </a:t>
            </a:r>
            <a:r>
              <a:rPr lang="el-GR" sz="2000" dirty="0"/>
              <a:t>ένας γνώστης μπορεί να δημιουργήσει μέσω του λόγου και των υποστηρικτικών συνθηκών στις οποίες ο μαθητής (αρχάριος) μπορεί να συμμετέχει και να επεκτείνει τις τρέχουσες δεξιότητες και γνώσεις σε ένα υψηλό επίπεδο ικανότητας.</a:t>
            </a:r>
          </a:p>
          <a:p>
            <a:r>
              <a:rPr lang="el-GR" sz="2000" dirty="0"/>
              <a:t>          Σε ένα εκπαιδευτικό πλαίσιο, ωστόσο, η σκαλωσιά είναι μια διδακτική δομή κατά την οποία ο εκπαιδευτικός </a:t>
            </a:r>
            <a:r>
              <a:rPr lang="el-GR" sz="2000" dirty="0" err="1"/>
              <a:t>μοντελοποιεί</a:t>
            </a:r>
            <a:r>
              <a:rPr lang="el-GR" sz="2000" dirty="0"/>
              <a:t> την επιθυμητή μαθησιακή στρατηγική ή εργασία και στη συνέχεια μεταφέρει σταδιακά την ευθύνη στους μαθητές.</a:t>
            </a:r>
          </a:p>
        </p:txBody>
      </p:sp>
    </p:spTree>
    <p:extLst>
      <p:ext uri="{BB962C8B-B14F-4D97-AF65-F5344CB8AC3E}">
        <p14:creationId xmlns:p14="http://schemas.microsoft.com/office/powerpoint/2010/main" val="29878693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282DC537-4B68-5F86-BC3C-3752C6D1993B}"/>
              </a:ext>
            </a:extLst>
          </p:cNvPr>
          <p:cNvSpPr>
            <a:spLocks noGrp="1" noChangeArrowheads="1"/>
          </p:cNvSpPr>
          <p:nvPr>
            <p:ph type="title"/>
          </p:nvPr>
        </p:nvSpPr>
        <p:spPr/>
        <p:txBody>
          <a:bodyPr/>
          <a:lstStyle/>
          <a:p>
            <a:pPr eaLnBrk="1" hangingPunct="1">
              <a:defRPr/>
            </a:pPr>
            <a:r>
              <a:rPr lang="el-GR" dirty="0"/>
              <a:t>Σκαλωσιά</a:t>
            </a:r>
            <a:endParaRPr lang="en-US" dirty="0"/>
          </a:p>
        </p:txBody>
      </p:sp>
      <p:sp>
        <p:nvSpPr>
          <p:cNvPr id="119811" name="Rectangle 3">
            <a:extLst>
              <a:ext uri="{FF2B5EF4-FFF2-40B4-BE49-F238E27FC236}">
                <a16:creationId xmlns:a16="http://schemas.microsoft.com/office/drawing/2014/main" id="{7C5C7F89-3FD8-9EBE-75EB-0C2B454311D9}"/>
              </a:ext>
            </a:extLst>
          </p:cNvPr>
          <p:cNvSpPr>
            <a:spLocks noGrp="1" noChangeArrowheads="1"/>
          </p:cNvSpPr>
          <p:nvPr>
            <p:ph type="body" idx="1"/>
          </p:nvPr>
        </p:nvSpPr>
        <p:spPr/>
        <p:txBody>
          <a:bodyPr/>
          <a:lstStyle/>
          <a:p>
            <a:pPr eaLnBrk="1" hangingPunct="1">
              <a:lnSpc>
                <a:spcPct val="80000"/>
              </a:lnSpc>
              <a:defRPr/>
            </a:pPr>
            <a:r>
              <a:rPr lang="en-US" sz="2200" dirty="0">
                <a:solidFill>
                  <a:srgbClr val="FF0000"/>
                </a:solidFill>
                <a:latin typeface="Arial" charset="0"/>
              </a:rPr>
              <a:t>Scaffolding:</a:t>
            </a:r>
          </a:p>
          <a:p>
            <a:pPr lvl="1" eaLnBrk="1" hangingPunct="1">
              <a:lnSpc>
                <a:spcPct val="80000"/>
              </a:lnSpc>
              <a:defRPr/>
            </a:pPr>
            <a:r>
              <a:rPr lang="el-GR" sz="2200" dirty="0">
                <a:solidFill>
                  <a:srgbClr val="FF0000"/>
                </a:solidFill>
                <a:latin typeface="Arial" charset="0"/>
              </a:rPr>
              <a:t>Παρέχει υποστήριξη</a:t>
            </a:r>
          </a:p>
          <a:p>
            <a:pPr lvl="1" eaLnBrk="1" hangingPunct="1">
              <a:lnSpc>
                <a:spcPct val="80000"/>
              </a:lnSpc>
              <a:defRPr/>
            </a:pPr>
            <a:r>
              <a:rPr lang="el-GR" sz="2200" dirty="0">
                <a:solidFill>
                  <a:srgbClr val="FF0000"/>
                </a:solidFill>
                <a:latin typeface="Arial" charset="0"/>
              </a:rPr>
              <a:t>Επεκτείνει το εύρος των δυνατοτήτων του μαθητή.</a:t>
            </a:r>
          </a:p>
          <a:p>
            <a:pPr lvl="1" eaLnBrk="1" hangingPunct="1">
              <a:lnSpc>
                <a:spcPct val="80000"/>
              </a:lnSpc>
              <a:defRPr/>
            </a:pPr>
            <a:r>
              <a:rPr lang="el-GR" sz="2200" dirty="0">
                <a:solidFill>
                  <a:srgbClr val="FF0000"/>
                </a:solidFill>
                <a:latin typeface="Arial" charset="0"/>
              </a:rPr>
              <a:t>Επιτρέπει στο μαθητή να φέρει εις πέρας εργασίες που αλλιώς θα ήταν αδύνατες.</a:t>
            </a:r>
          </a:p>
          <a:p>
            <a:pPr lvl="1" eaLnBrk="1" hangingPunct="1">
              <a:lnSpc>
                <a:spcPct val="80000"/>
              </a:lnSpc>
              <a:defRPr/>
            </a:pPr>
            <a:r>
              <a:rPr lang="el-GR" sz="2200" dirty="0">
                <a:solidFill>
                  <a:srgbClr val="FF0000"/>
                </a:solidFill>
                <a:latin typeface="Arial" charset="0"/>
              </a:rPr>
              <a:t>Χρησιμοποιείται μόνο όταν χρειάζεται</a:t>
            </a:r>
          </a:p>
          <a:p>
            <a:pPr marL="457200" lvl="1" indent="0" eaLnBrk="1" hangingPunct="1">
              <a:lnSpc>
                <a:spcPct val="80000"/>
              </a:lnSpc>
              <a:buNone/>
              <a:defRPr/>
            </a:pPr>
            <a:endParaRPr lang="en-US" sz="2200" dirty="0">
              <a:solidFill>
                <a:srgbClr val="FFFF00"/>
              </a:solidFill>
              <a:latin typeface="Arial" charset="0"/>
            </a:endParaRPr>
          </a:p>
          <a:p>
            <a:pPr eaLnBrk="1" hangingPunct="1">
              <a:lnSpc>
                <a:spcPct val="80000"/>
              </a:lnSpc>
              <a:defRPr/>
            </a:pPr>
            <a:r>
              <a:rPr lang="en-US" sz="2200" dirty="0">
                <a:solidFill>
                  <a:srgbClr val="FFFF00"/>
                </a:solidFill>
                <a:latin typeface="Arial" charset="0"/>
              </a:rPr>
              <a:t>Example : </a:t>
            </a:r>
          </a:p>
          <a:p>
            <a:pPr eaLnBrk="1" hangingPunct="1">
              <a:lnSpc>
                <a:spcPct val="80000"/>
              </a:lnSpc>
              <a:buFont typeface="Wingdings" pitchFamily="2" charset="2"/>
              <a:buNone/>
              <a:defRPr/>
            </a:pPr>
            <a:r>
              <a:rPr lang="en-US" sz="2200" b="1" dirty="0">
                <a:latin typeface="Arial" charset="0"/>
              </a:rPr>
              <a:t>    </a:t>
            </a:r>
            <a:r>
              <a:rPr lang="en-US" sz="2200" dirty="0">
                <a:latin typeface="Arial" charset="0"/>
              </a:rPr>
              <a:t>An example of scaffolding in the classroom setting could include a teacher first instructing her children on how to write a sentence using commas and conjunctions. As the week goes on, she has her students practice writing these sentences with peers, gives students feedback and eventually has the kids to complete this skill without her guidance.</a:t>
            </a:r>
            <a:endParaRPr lang="en-US" sz="2200" dirty="0">
              <a:solidFill>
                <a:srgbClr val="FFFF00"/>
              </a:solidFill>
              <a:latin typeface="Arial" charset="0"/>
            </a:endParaRPr>
          </a:p>
          <a:p>
            <a:pPr lvl="1" eaLnBrk="1" hangingPunct="1">
              <a:lnSpc>
                <a:spcPct val="80000"/>
              </a:lnSpc>
              <a:buFontTx/>
              <a:buNone/>
              <a:defRPr/>
            </a:pPr>
            <a:endParaRPr lang="en-US" sz="2200" dirty="0">
              <a:latin typeface="Arial"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8F806B81-9179-8222-0CA5-B93F6ADEC9B5}"/>
              </a:ext>
            </a:extLst>
          </p:cNvPr>
          <p:cNvSpPr>
            <a:spLocks noGrp="1" noChangeArrowheads="1"/>
          </p:cNvSpPr>
          <p:nvPr>
            <p:ph type="title"/>
          </p:nvPr>
        </p:nvSpPr>
        <p:spPr/>
        <p:txBody>
          <a:bodyPr/>
          <a:lstStyle/>
          <a:p>
            <a:pPr eaLnBrk="1" hangingPunct="1">
              <a:defRPr/>
            </a:pPr>
            <a:r>
              <a:rPr lang="el-GR" dirty="0"/>
              <a:t>Σύνοψη</a:t>
            </a:r>
            <a:r>
              <a:rPr lang="en-US" dirty="0"/>
              <a:t> </a:t>
            </a:r>
          </a:p>
        </p:txBody>
      </p:sp>
      <p:sp>
        <p:nvSpPr>
          <p:cNvPr id="23555" name="Rectangle 3">
            <a:extLst>
              <a:ext uri="{FF2B5EF4-FFF2-40B4-BE49-F238E27FC236}">
                <a16:creationId xmlns:a16="http://schemas.microsoft.com/office/drawing/2014/main" id="{B4E800AA-44F4-3F2C-BD40-29243EE0264C}"/>
              </a:ext>
            </a:extLst>
          </p:cNvPr>
          <p:cNvSpPr>
            <a:spLocks noGrp="1" noChangeArrowheads="1"/>
          </p:cNvSpPr>
          <p:nvPr>
            <p:ph type="body" idx="1"/>
          </p:nvPr>
        </p:nvSpPr>
        <p:spPr/>
        <p:txBody>
          <a:bodyPr/>
          <a:lstStyle/>
          <a:p>
            <a:pPr eaLnBrk="1" hangingPunct="1">
              <a:lnSpc>
                <a:spcPct val="80000"/>
              </a:lnSpc>
            </a:pPr>
            <a:r>
              <a:rPr lang="el-GR" altLang="el-GR" sz="2400" dirty="0">
                <a:effectLst/>
                <a:latin typeface="Arial" panose="020B0604020202020204" pitchFamily="34" charset="0"/>
              </a:rPr>
              <a:t>Η </a:t>
            </a:r>
            <a:r>
              <a:rPr lang="el-GR" altLang="el-GR" sz="2400" dirty="0" err="1">
                <a:effectLst/>
                <a:latin typeface="Arial" panose="020B0604020202020204" pitchFamily="34" charset="0"/>
              </a:rPr>
              <a:t>κοινωνικοπολιτισμική</a:t>
            </a:r>
            <a:r>
              <a:rPr lang="el-GR" altLang="el-GR" sz="2400" dirty="0">
                <a:effectLst/>
                <a:latin typeface="Arial" panose="020B0604020202020204" pitchFamily="34" charset="0"/>
              </a:rPr>
              <a:t> θεωρία θεωρεί τη μάθηση ως μια σημειωτική διαδικασία όπου η συμμετοχή σε κοινωνικά </a:t>
            </a:r>
            <a:r>
              <a:rPr lang="el-GR" altLang="el-GR" sz="2400" dirty="0" err="1">
                <a:effectLst/>
                <a:latin typeface="Arial" panose="020B0604020202020204" pitchFamily="34" charset="0"/>
              </a:rPr>
              <a:t>διαμεσολαβημένες</a:t>
            </a:r>
            <a:r>
              <a:rPr lang="el-GR" altLang="el-GR" sz="2400" dirty="0">
                <a:effectLst/>
                <a:latin typeface="Arial" panose="020B0604020202020204" pitchFamily="34" charset="0"/>
              </a:rPr>
              <a:t> δραστηριότητες είναι απαραίτητη.</a:t>
            </a:r>
          </a:p>
          <a:p>
            <a:pPr eaLnBrk="1" hangingPunct="1">
              <a:lnSpc>
                <a:spcPct val="80000"/>
              </a:lnSpc>
            </a:pPr>
            <a:endParaRPr lang="el-GR" altLang="el-GR" sz="2400" dirty="0">
              <a:effectLst/>
              <a:latin typeface="Arial" panose="020B0604020202020204" pitchFamily="34" charset="0"/>
            </a:endParaRPr>
          </a:p>
          <a:p>
            <a:pPr eaLnBrk="1" hangingPunct="1">
              <a:lnSpc>
                <a:spcPct val="80000"/>
              </a:lnSpc>
            </a:pPr>
            <a:r>
              <a:rPr lang="el-GR" altLang="el-GR" sz="2400" dirty="0">
                <a:effectLst/>
                <a:latin typeface="Arial" panose="020B0604020202020204" pitchFamily="34" charset="0"/>
              </a:rPr>
              <a:t>Η θεωρία θεωρεί τη διδασκαλία ως ζωτικής σημασίας για τη γνωστική ανάπτυξη στην τάξη. Η διδασκαλία πρέπει να προσανατολίζεται στη ΖΠΔ που είναι πέρα από το πραγματικό επίπεδο ανάπτυξης του μαθητή.</a:t>
            </a:r>
          </a:p>
          <a:p>
            <a:pPr eaLnBrk="1" hangingPunct="1">
              <a:lnSpc>
                <a:spcPct val="80000"/>
              </a:lnSpc>
            </a:pPr>
            <a:endParaRPr lang="el-GR" altLang="el-GR" sz="2400" dirty="0">
              <a:effectLst/>
              <a:latin typeface="Arial" panose="020B0604020202020204" pitchFamily="34" charset="0"/>
            </a:endParaRPr>
          </a:p>
          <a:p>
            <a:pPr eaLnBrk="1" hangingPunct="1">
              <a:lnSpc>
                <a:spcPct val="80000"/>
              </a:lnSpc>
            </a:pPr>
            <a:r>
              <a:rPr lang="el-GR" altLang="el-GR" sz="2400" dirty="0">
                <a:effectLst/>
                <a:latin typeface="Arial" panose="020B0604020202020204" pitchFamily="34" charset="0"/>
              </a:rPr>
              <a:t>Η κοινωνική διδασκαλία παράγει στην πραγματικότητα νέες, περίτεχνες, προηγμένες ψυχολογικές διαδικασίες που δεν είναι διαθέσιμες στον οργανισμό που λειτουργεί μεμονωμένα</a:t>
            </a:r>
            <a:endParaRPr lang="en-US" altLang="el-GR" sz="2400" dirty="0">
              <a:effectLst/>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58796693-9233-2D0F-9322-4E475ECF035E}"/>
              </a:ext>
            </a:extLst>
          </p:cNvPr>
          <p:cNvSpPr>
            <a:spLocks noGrp="1"/>
          </p:cNvSpPr>
          <p:nvPr>
            <p:ph type="sldNum" sz="quarter" idx="12"/>
          </p:nvPr>
        </p:nvSpPr>
        <p:spPr/>
        <p:txBody>
          <a:bodyPr/>
          <a:lstStyle/>
          <a:p>
            <a:fld id="{921D9158-D470-DD4B-ADA7-AFBEE42D3E0C}" type="slidenum">
              <a:rPr lang="nb-NO" altLang="el-GR"/>
              <a:pPr/>
              <a:t>5</a:t>
            </a:fld>
            <a:endParaRPr lang="nb-NO" altLang="el-GR"/>
          </a:p>
        </p:txBody>
      </p:sp>
      <p:grpSp>
        <p:nvGrpSpPr>
          <p:cNvPr id="5" name="Diagram 7">
            <a:extLst>
              <a:ext uri="{FF2B5EF4-FFF2-40B4-BE49-F238E27FC236}">
                <a16:creationId xmlns:a16="http://schemas.microsoft.com/office/drawing/2014/main" id="{D3818E82-CF49-CF3C-CF11-DBFBABC82719}"/>
              </a:ext>
            </a:extLst>
          </p:cNvPr>
          <p:cNvGrpSpPr>
            <a:grpSpLocks noChangeAspect="1"/>
          </p:cNvGrpSpPr>
          <p:nvPr/>
        </p:nvGrpSpPr>
        <p:grpSpPr bwMode="auto">
          <a:xfrm>
            <a:off x="1979613" y="333375"/>
            <a:ext cx="6162675" cy="6178550"/>
            <a:chOff x="1324" y="581"/>
            <a:chExt cx="3068" cy="3091"/>
          </a:xfrm>
        </p:grpSpPr>
        <p:sp>
          <p:nvSpPr>
            <p:cNvPr id="6" name="_s65617">
              <a:extLst>
                <a:ext uri="{FF2B5EF4-FFF2-40B4-BE49-F238E27FC236}">
                  <a16:creationId xmlns:a16="http://schemas.microsoft.com/office/drawing/2014/main" id="{2E32AF3C-DC21-7DC5-130B-DD116CB8FE8F}"/>
                </a:ext>
              </a:extLst>
            </p:cNvPr>
            <p:cNvSpPr>
              <a:spLocks noChangeShapeType="1"/>
            </p:cNvSpPr>
            <p:nvPr/>
          </p:nvSpPr>
          <p:spPr bwMode="auto">
            <a:xfrm flipH="1" flipV="1">
              <a:off x="2271" y="1786"/>
              <a:ext cx="294" cy="171"/>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l-GR"/>
            </a:p>
          </p:txBody>
        </p:sp>
        <p:sp>
          <p:nvSpPr>
            <p:cNvPr id="7" name="_s65545">
              <a:extLst>
                <a:ext uri="{FF2B5EF4-FFF2-40B4-BE49-F238E27FC236}">
                  <a16:creationId xmlns:a16="http://schemas.microsoft.com/office/drawing/2014/main" id="{D3396332-8845-41C4-E47A-21B4955F0FF0}"/>
                </a:ext>
              </a:extLst>
            </p:cNvPr>
            <p:cNvSpPr>
              <a:spLocks noChangeArrowheads="1"/>
            </p:cNvSpPr>
            <p:nvPr/>
          </p:nvSpPr>
          <p:spPr bwMode="auto">
            <a:xfrm>
              <a:off x="1640" y="1280"/>
              <a:ext cx="677" cy="677"/>
            </a:xfrm>
            <a:prstGeom prst="ellipse">
              <a:avLst/>
            </a:prstGeom>
            <a:gradFill rotWithShape="1">
              <a:gsLst>
                <a:gs pos="0">
                  <a:schemeClr val="accent1"/>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accent1"/>
              </a:extrusionClr>
              <a:contourClr>
                <a:schemeClr val="accent1"/>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Socio-</a:t>
              </a:r>
            </a:p>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Historical </a:t>
              </a:r>
            </a:p>
          </p:txBody>
        </p:sp>
        <p:sp>
          <p:nvSpPr>
            <p:cNvPr id="8" name="_s65622">
              <a:extLst>
                <a:ext uri="{FF2B5EF4-FFF2-40B4-BE49-F238E27FC236}">
                  <a16:creationId xmlns:a16="http://schemas.microsoft.com/office/drawing/2014/main" id="{E5A88D43-2EEE-3D7B-D18E-EB8975CD3E65}"/>
                </a:ext>
              </a:extLst>
            </p:cNvPr>
            <p:cNvSpPr>
              <a:spLocks noChangeShapeType="1"/>
            </p:cNvSpPr>
            <p:nvPr/>
          </p:nvSpPr>
          <p:spPr bwMode="auto">
            <a:xfrm flipH="1">
              <a:off x="2271" y="2295"/>
              <a:ext cx="295" cy="169"/>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l-GR"/>
            </a:p>
          </p:txBody>
        </p:sp>
        <p:sp>
          <p:nvSpPr>
            <p:cNvPr id="9" name="_s65557">
              <a:extLst>
                <a:ext uri="{FF2B5EF4-FFF2-40B4-BE49-F238E27FC236}">
                  <a16:creationId xmlns:a16="http://schemas.microsoft.com/office/drawing/2014/main" id="{FC9DC1A5-52E7-A3FD-6678-CC4DAE257793}"/>
                </a:ext>
              </a:extLst>
            </p:cNvPr>
            <p:cNvSpPr>
              <a:spLocks noChangeArrowheads="1"/>
            </p:cNvSpPr>
            <p:nvPr/>
          </p:nvSpPr>
          <p:spPr bwMode="auto">
            <a:xfrm>
              <a:off x="1641" y="2296"/>
              <a:ext cx="677" cy="677"/>
            </a:xfrm>
            <a:prstGeom prst="ellipse">
              <a:avLst/>
            </a:prstGeom>
            <a:gradFill rotWithShape="1">
              <a:gsLst>
                <a:gs pos="0">
                  <a:schemeClr val="hlink"/>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hlink"/>
              </a:extrusionClr>
              <a:contourClr>
                <a:schemeClr val="hlink"/>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Activity </a:t>
              </a:r>
            </a:p>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Theory</a:t>
              </a:r>
            </a:p>
          </p:txBody>
        </p:sp>
        <p:sp>
          <p:nvSpPr>
            <p:cNvPr id="10" name="_s65621">
              <a:extLst>
                <a:ext uri="{FF2B5EF4-FFF2-40B4-BE49-F238E27FC236}">
                  <a16:creationId xmlns:a16="http://schemas.microsoft.com/office/drawing/2014/main" id="{5C327D61-EEA9-7EBF-CA3E-ECC2076DC820}"/>
                </a:ext>
              </a:extLst>
            </p:cNvPr>
            <p:cNvSpPr>
              <a:spLocks noChangeShapeType="1"/>
            </p:cNvSpPr>
            <p:nvPr/>
          </p:nvSpPr>
          <p:spPr bwMode="auto">
            <a:xfrm>
              <a:off x="2858" y="2463"/>
              <a:ext cx="1" cy="34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l-GR"/>
            </a:p>
          </p:txBody>
        </p:sp>
        <p:sp>
          <p:nvSpPr>
            <p:cNvPr id="11" name="_s65555">
              <a:extLst>
                <a:ext uri="{FF2B5EF4-FFF2-40B4-BE49-F238E27FC236}">
                  <a16:creationId xmlns:a16="http://schemas.microsoft.com/office/drawing/2014/main" id="{4FCA35EA-CF63-4B75-E998-C3D7A4D01A51}"/>
                </a:ext>
              </a:extLst>
            </p:cNvPr>
            <p:cNvSpPr>
              <a:spLocks noChangeArrowheads="1"/>
            </p:cNvSpPr>
            <p:nvPr/>
          </p:nvSpPr>
          <p:spPr bwMode="auto">
            <a:xfrm>
              <a:off x="2521" y="2803"/>
              <a:ext cx="677" cy="677"/>
            </a:xfrm>
            <a:prstGeom prst="ellipse">
              <a:avLst/>
            </a:prstGeom>
            <a:gradFill rotWithShape="1">
              <a:gsLst>
                <a:gs pos="0">
                  <a:schemeClr val="accent1"/>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accent1"/>
              </a:extrusionClr>
              <a:contourClr>
                <a:schemeClr val="accent1"/>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Dialogism</a:t>
              </a:r>
            </a:p>
          </p:txBody>
        </p:sp>
        <p:sp>
          <p:nvSpPr>
            <p:cNvPr id="12" name="_s65620">
              <a:extLst>
                <a:ext uri="{FF2B5EF4-FFF2-40B4-BE49-F238E27FC236}">
                  <a16:creationId xmlns:a16="http://schemas.microsoft.com/office/drawing/2014/main" id="{95ED180D-1E0D-A160-650F-986720D0D052}"/>
                </a:ext>
              </a:extLst>
            </p:cNvPr>
            <p:cNvSpPr>
              <a:spLocks noChangeShapeType="1"/>
            </p:cNvSpPr>
            <p:nvPr/>
          </p:nvSpPr>
          <p:spPr bwMode="auto">
            <a:xfrm>
              <a:off x="3151" y="2293"/>
              <a:ext cx="294" cy="171"/>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l-GR"/>
            </a:p>
          </p:txBody>
        </p:sp>
        <p:sp>
          <p:nvSpPr>
            <p:cNvPr id="13" name="_s65553">
              <a:extLst>
                <a:ext uri="{FF2B5EF4-FFF2-40B4-BE49-F238E27FC236}">
                  <a16:creationId xmlns:a16="http://schemas.microsoft.com/office/drawing/2014/main" id="{1942EA0D-6F47-E72A-876A-62093029EE80}"/>
                </a:ext>
              </a:extLst>
            </p:cNvPr>
            <p:cNvSpPr>
              <a:spLocks noChangeArrowheads="1"/>
            </p:cNvSpPr>
            <p:nvPr/>
          </p:nvSpPr>
          <p:spPr bwMode="auto">
            <a:xfrm>
              <a:off x="3400" y="2294"/>
              <a:ext cx="677" cy="677"/>
            </a:xfrm>
            <a:prstGeom prst="ellipse">
              <a:avLst/>
            </a:prstGeom>
            <a:gradFill rotWithShape="1">
              <a:gsLst>
                <a:gs pos="0">
                  <a:schemeClr val="bg2"/>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bg2"/>
              </a:extrusionClr>
              <a:contourClr>
                <a:schemeClr val="bg2"/>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Culture-</a:t>
              </a:r>
            </a:p>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Psycholgy</a:t>
              </a:r>
            </a:p>
          </p:txBody>
        </p:sp>
        <p:sp>
          <p:nvSpPr>
            <p:cNvPr id="14" name="_s65619">
              <a:extLst>
                <a:ext uri="{FF2B5EF4-FFF2-40B4-BE49-F238E27FC236}">
                  <a16:creationId xmlns:a16="http://schemas.microsoft.com/office/drawing/2014/main" id="{2942CBD3-2342-46C9-A7E0-FD2258F60E37}"/>
                </a:ext>
              </a:extLst>
            </p:cNvPr>
            <p:cNvSpPr>
              <a:spLocks noChangeShapeType="1"/>
            </p:cNvSpPr>
            <p:nvPr/>
          </p:nvSpPr>
          <p:spPr bwMode="auto">
            <a:xfrm flipV="1">
              <a:off x="3150" y="1786"/>
              <a:ext cx="295" cy="17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l-GR"/>
            </a:p>
          </p:txBody>
        </p:sp>
        <p:sp>
          <p:nvSpPr>
            <p:cNvPr id="15" name="_s65549">
              <a:extLst>
                <a:ext uri="{FF2B5EF4-FFF2-40B4-BE49-F238E27FC236}">
                  <a16:creationId xmlns:a16="http://schemas.microsoft.com/office/drawing/2014/main" id="{528D8BF4-831A-BDC8-70E4-DF162F3DBD2F}"/>
                </a:ext>
              </a:extLst>
            </p:cNvPr>
            <p:cNvSpPr>
              <a:spLocks noChangeArrowheads="1"/>
            </p:cNvSpPr>
            <p:nvPr/>
          </p:nvSpPr>
          <p:spPr bwMode="auto">
            <a:xfrm>
              <a:off x="3399" y="1279"/>
              <a:ext cx="677" cy="677"/>
            </a:xfrm>
            <a:prstGeom prst="ellipse">
              <a:avLst/>
            </a:prstGeom>
            <a:gradFill rotWithShape="1">
              <a:gsLst>
                <a:gs pos="0">
                  <a:schemeClr val="folHlink"/>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folHlink"/>
              </a:extrusionClr>
              <a:contourClr>
                <a:schemeClr val="folHlink"/>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Situated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cogniton</a:t>
              </a:r>
            </a:p>
          </p:txBody>
        </p:sp>
        <p:sp>
          <p:nvSpPr>
            <p:cNvPr id="16" name="_s65618">
              <a:extLst>
                <a:ext uri="{FF2B5EF4-FFF2-40B4-BE49-F238E27FC236}">
                  <a16:creationId xmlns:a16="http://schemas.microsoft.com/office/drawing/2014/main" id="{A11742CE-E291-61AC-8C0C-A1BC25C31317}"/>
                </a:ext>
              </a:extLst>
            </p:cNvPr>
            <p:cNvSpPr>
              <a:spLocks noChangeShapeType="1"/>
            </p:cNvSpPr>
            <p:nvPr/>
          </p:nvSpPr>
          <p:spPr bwMode="auto">
            <a:xfrm flipV="1">
              <a:off x="2858" y="1448"/>
              <a:ext cx="0" cy="340"/>
            </a:xfrm>
            <a:prstGeom prst="line">
              <a:avLst/>
            </a:prstGeom>
            <a:noFill/>
            <a:ln w="28575">
              <a:solidFill>
                <a:schemeClr val="bg2"/>
              </a:solidFill>
              <a:round/>
              <a:headEnd/>
              <a:tailEnd/>
            </a:ln>
            <a:extLst>
              <a:ext uri="{909E8E84-426E-40DD-AFC4-6F175D3DCCD1}">
                <a14:hiddenFill xmlns:a14="http://schemas.microsoft.com/office/drawing/2010/main">
                  <a:noFill/>
                </a14:hiddenFill>
              </a:ext>
            </a:extLst>
          </p:spPr>
          <p:txBody>
            <a:bodyPr vert="horz" wrap="square" lIns="0" tIns="0" rIns="0" bIns="0" numCol="1" anchor="ctr" anchorCtr="0" compatLnSpc="1">
              <a:prstTxWarp prst="textNoShape">
                <a:avLst/>
              </a:prstTxWarp>
            </a:bodyPr>
            <a:lstStyle/>
            <a:p>
              <a:endParaRPr lang="el-GR"/>
            </a:p>
          </p:txBody>
        </p:sp>
        <p:sp>
          <p:nvSpPr>
            <p:cNvPr id="17" name="_s65547">
              <a:extLst>
                <a:ext uri="{FF2B5EF4-FFF2-40B4-BE49-F238E27FC236}">
                  <a16:creationId xmlns:a16="http://schemas.microsoft.com/office/drawing/2014/main" id="{8EBB9D3E-4C8E-A7F1-8368-7D1D16D25F97}"/>
                </a:ext>
              </a:extLst>
            </p:cNvPr>
            <p:cNvSpPr>
              <a:spLocks noChangeArrowheads="1"/>
            </p:cNvSpPr>
            <p:nvPr/>
          </p:nvSpPr>
          <p:spPr bwMode="auto">
            <a:xfrm>
              <a:off x="2520" y="772"/>
              <a:ext cx="677" cy="677"/>
            </a:xfrm>
            <a:prstGeom prst="ellipse">
              <a:avLst/>
            </a:prstGeom>
            <a:gradFill rotWithShape="1">
              <a:gsLst>
                <a:gs pos="0">
                  <a:schemeClr val="accent2"/>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accent2"/>
              </a:extrusionClr>
              <a:contourClr>
                <a:schemeClr val="accent2"/>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Distributed </a:t>
              </a:r>
            </a:p>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cognition </a:t>
              </a:r>
            </a:p>
          </p:txBody>
        </p:sp>
        <p:sp>
          <p:nvSpPr>
            <p:cNvPr id="18" name="_s65544">
              <a:extLst>
                <a:ext uri="{FF2B5EF4-FFF2-40B4-BE49-F238E27FC236}">
                  <a16:creationId xmlns:a16="http://schemas.microsoft.com/office/drawing/2014/main" id="{76A5ACF0-445D-EFD3-2449-78FF39126AD8}"/>
                </a:ext>
              </a:extLst>
            </p:cNvPr>
            <p:cNvSpPr>
              <a:spLocks noChangeArrowheads="1"/>
            </p:cNvSpPr>
            <p:nvPr/>
          </p:nvSpPr>
          <p:spPr bwMode="auto">
            <a:xfrm>
              <a:off x="2520" y="1788"/>
              <a:ext cx="677" cy="677"/>
            </a:xfrm>
            <a:prstGeom prst="ellipse">
              <a:avLst/>
            </a:prstGeom>
            <a:gradFill rotWithShape="1">
              <a:gsLst>
                <a:gs pos="0">
                  <a:schemeClr val="accent1"/>
                </a:gs>
                <a:gs pos="100000">
                  <a:schemeClr val="bg1"/>
                </a:gs>
              </a:gsLst>
              <a:path path="rect">
                <a:fillToRect l="100000" t="100000"/>
              </a:path>
            </a:gradFill>
            <a:ln w="9525">
              <a:round/>
              <a:headEnd/>
              <a:tailEnd/>
            </a:ln>
            <a:scene3d>
              <a:camera prst="legacyPerspectiveTop"/>
              <a:lightRig rig="legacyFlat3" dir="b"/>
            </a:scene3d>
            <a:sp3d z="1000" extrusionH="174000" prstMaterial="legacyMatte">
              <a:bevelT w="13500" h="13500" prst="angle"/>
              <a:bevelB w="13500" h="13500" prst="angle"/>
              <a:extrusionClr>
                <a:schemeClr val="accent1"/>
              </a:extrusionClr>
              <a:contourClr>
                <a:schemeClr val="accent1"/>
              </a:contourClr>
            </a:sp3d>
          </p:spPr>
          <p:txBody>
            <a:bodyPr vert="horz" wrap="none" lIns="0" tIns="0" rIns="0" bIns="0" numCol="1" anchor="ctr" anchorCtr="0" compatLnSpc="1">
              <a:prstTxWarp prst="textNoShape">
                <a:avLst/>
              </a:prstTxWarp>
              <a:flatTx/>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Sociocultural </a:t>
              </a:r>
            </a:p>
            <a:p>
              <a:pPr marL="0" marR="0" lvl="0" indent="0" algn="ctr" defTabSz="914400" rtl="0" eaLnBrk="1" fontAlgn="base" latinLnBrk="0" hangingPunct="1">
                <a:lnSpc>
                  <a:spcPct val="100000"/>
                </a:lnSpc>
                <a:spcBef>
                  <a:spcPct val="0"/>
                </a:spcBef>
                <a:spcAft>
                  <a:spcPct val="0"/>
                </a:spcAft>
                <a:buClrTx/>
                <a:buSzTx/>
                <a:buFontTx/>
                <a:buNone/>
                <a:tabLst/>
              </a:pPr>
              <a:r>
                <a:rPr kumimoji="0" lang="nb-NO" altLang="el-GR" sz="1500" b="0" i="0" u="none" strike="noStrike" cap="none" normalizeH="0" baseline="0">
                  <a:ln>
                    <a:noFill/>
                  </a:ln>
                  <a:solidFill>
                    <a:schemeClr val="tx1"/>
                  </a:solidFill>
                  <a:effectLst/>
                  <a:latin typeface="Arial" panose="020B0604020202020204" pitchFamily="34" charset="0"/>
                </a:rPr>
                <a:t>theory</a:t>
              </a:r>
            </a:p>
          </p:txBody>
        </p:sp>
      </p:grpSp>
      <p:sp>
        <p:nvSpPr>
          <p:cNvPr id="65559" name="Oval 23">
            <a:extLst>
              <a:ext uri="{FF2B5EF4-FFF2-40B4-BE49-F238E27FC236}">
                <a16:creationId xmlns:a16="http://schemas.microsoft.com/office/drawing/2014/main" id="{565B4ADD-D10B-D194-8896-4B8B388016CA}"/>
              </a:ext>
            </a:extLst>
          </p:cNvPr>
          <p:cNvSpPr>
            <a:spLocks noChangeArrowheads="1"/>
          </p:cNvSpPr>
          <p:nvPr/>
        </p:nvSpPr>
        <p:spPr bwMode="auto">
          <a:xfrm>
            <a:off x="250825" y="4221163"/>
            <a:ext cx="1368425" cy="1223962"/>
          </a:xfrm>
          <a:prstGeom prst="ellipse">
            <a:avLst/>
          </a:prstGeom>
          <a:solidFill>
            <a:schemeClr val="accent1"/>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lgn="ctr"/>
            <a:r>
              <a:rPr lang="nb-NO" altLang="el-GR"/>
              <a:t>Applied</a:t>
            </a:r>
          </a:p>
          <a:p>
            <a:pPr algn="ctr"/>
            <a:r>
              <a:rPr lang="nb-NO" altLang="el-GR"/>
              <a:t>linguistics</a:t>
            </a:r>
          </a:p>
        </p:txBody>
      </p:sp>
      <p:sp>
        <p:nvSpPr>
          <p:cNvPr id="65571" name="Oval 35">
            <a:extLst>
              <a:ext uri="{FF2B5EF4-FFF2-40B4-BE49-F238E27FC236}">
                <a16:creationId xmlns:a16="http://schemas.microsoft.com/office/drawing/2014/main" id="{48020967-6771-0F23-CEB1-845B54181DA5}"/>
              </a:ext>
            </a:extLst>
          </p:cNvPr>
          <p:cNvSpPr>
            <a:spLocks noChangeArrowheads="1"/>
          </p:cNvSpPr>
          <p:nvPr/>
        </p:nvSpPr>
        <p:spPr bwMode="auto">
          <a:xfrm>
            <a:off x="395288" y="333375"/>
            <a:ext cx="1296987" cy="1295400"/>
          </a:xfrm>
          <a:prstGeom prst="ellipse">
            <a:avLst/>
          </a:prstGeom>
          <a:solidFill>
            <a:schemeClr val="accent1"/>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lgn="ctr"/>
            <a:r>
              <a:rPr lang="nb-NO" altLang="el-GR"/>
              <a:t>Social</a:t>
            </a:r>
          </a:p>
          <a:p>
            <a:pPr algn="ctr"/>
            <a:r>
              <a:rPr lang="nb-NO" altLang="el-GR"/>
              <a:t>antropology</a:t>
            </a:r>
          </a:p>
        </p:txBody>
      </p:sp>
      <p:sp>
        <p:nvSpPr>
          <p:cNvPr id="65623" name="Oval 87">
            <a:extLst>
              <a:ext uri="{FF2B5EF4-FFF2-40B4-BE49-F238E27FC236}">
                <a16:creationId xmlns:a16="http://schemas.microsoft.com/office/drawing/2014/main" id="{7652E8C7-66C6-C3AF-A934-6A093ACC4AD8}"/>
              </a:ext>
            </a:extLst>
          </p:cNvPr>
          <p:cNvSpPr>
            <a:spLocks noChangeArrowheads="1"/>
          </p:cNvSpPr>
          <p:nvPr/>
        </p:nvSpPr>
        <p:spPr bwMode="auto">
          <a:xfrm>
            <a:off x="7596188" y="260350"/>
            <a:ext cx="1296987" cy="1296988"/>
          </a:xfrm>
          <a:prstGeom prst="ellipse">
            <a:avLst/>
          </a:prstGeom>
          <a:solidFill>
            <a:schemeClr val="accent1"/>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lgn="ctr"/>
            <a:r>
              <a:rPr lang="nb-NO" altLang="el-GR"/>
              <a:t>Ethno-</a:t>
            </a:r>
          </a:p>
          <a:p>
            <a:pPr algn="ctr"/>
            <a:r>
              <a:rPr lang="nb-NO" altLang="el-GR"/>
              <a:t>methodology</a:t>
            </a:r>
          </a:p>
        </p:txBody>
      </p:sp>
      <p:sp>
        <p:nvSpPr>
          <p:cNvPr id="65626" name="Line 90">
            <a:extLst>
              <a:ext uri="{FF2B5EF4-FFF2-40B4-BE49-F238E27FC236}">
                <a16:creationId xmlns:a16="http://schemas.microsoft.com/office/drawing/2014/main" id="{239C7985-002C-FAD5-CE94-C268EF97C52D}"/>
              </a:ext>
            </a:extLst>
          </p:cNvPr>
          <p:cNvSpPr>
            <a:spLocks noChangeShapeType="1"/>
          </p:cNvSpPr>
          <p:nvPr/>
        </p:nvSpPr>
        <p:spPr bwMode="auto">
          <a:xfrm>
            <a:off x="3203575" y="3068638"/>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27" name="Line 91">
            <a:extLst>
              <a:ext uri="{FF2B5EF4-FFF2-40B4-BE49-F238E27FC236}">
                <a16:creationId xmlns:a16="http://schemas.microsoft.com/office/drawing/2014/main" id="{6BBFCE8E-74F9-DD09-2ACA-D876AF38F85F}"/>
              </a:ext>
            </a:extLst>
          </p:cNvPr>
          <p:cNvSpPr>
            <a:spLocks noChangeShapeType="1"/>
          </p:cNvSpPr>
          <p:nvPr/>
        </p:nvSpPr>
        <p:spPr bwMode="auto">
          <a:xfrm>
            <a:off x="3708400" y="5013325"/>
            <a:ext cx="64770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28" name="Line 92">
            <a:extLst>
              <a:ext uri="{FF2B5EF4-FFF2-40B4-BE49-F238E27FC236}">
                <a16:creationId xmlns:a16="http://schemas.microsoft.com/office/drawing/2014/main" id="{BBF4CB36-4CF3-BE98-F51E-F66933B40FB5}"/>
              </a:ext>
            </a:extLst>
          </p:cNvPr>
          <p:cNvSpPr>
            <a:spLocks noChangeShapeType="1"/>
          </p:cNvSpPr>
          <p:nvPr/>
        </p:nvSpPr>
        <p:spPr bwMode="auto">
          <a:xfrm flipH="1">
            <a:off x="5651500" y="4797425"/>
            <a:ext cx="649288"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29" name="Line 93">
            <a:extLst>
              <a:ext uri="{FF2B5EF4-FFF2-40B4-BE49-F238E27FC236}">
                <a16:creationId xmlns:a16="http://schemas.microsoft.com/office/drawing/2014/main" id="{6A78BDFE-9B6A-1B1B-664A-2FB7E3B43397}"/>
              </a:ext>
            </a:extLst>
          </p:cNvPr>
          <p:cNvSpPr>
            <a:spLocks noChangeShapeType="1"/>
          </p:cNvSpPr>
          <p:nvPr/>
        </p:nvSpPr>
        <p:spPr bwMode="auto">
          <a:xfrm>
            <a:off x="6948488" y="3068638"/>
            <a:ext cx="0" cy="6477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30" name="Line 94">
            <a:extLst>
              <a:ext uri="{FF2B5EF4-FFF2-40B4-BE49-F238E27FC236}">
                <a16:creationId xmlns:a16="http://schemas.microsoft.com/office/drawing/2014/main" id="{A4D8EF75-8D01-3261-4A0B-760439C6087E}"/>
              </a:ext>
            </a:extLst>
          </p:cNvPr>
          <p:cNvSpPr>
            <a:spLocks noChangeShapeType="1"/>
          </p:cNvSpPr>
          <p:nvPr/>
        </p:nvSpPr>
        <p:spPr bwMode="auto">
          <a:xfrm>
            <a:off x="5724525" y="1412875"/>
            <a:ext cx="6477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65631" name="Line 95">
            <a:extLst>
              <a:ext uri="{FF2B5EF4-FFF2-40B4-BE49-F238E27FC236}">
                <a16:creationId xmlns:a16="http://schemas.microsoft.com/office/drawing/2014/main" id="{A070F636-5231-A4C7-1606-60F3000914B9}"/>
              </a:ext>
            </a:extLst>
          </p:cNvPr>
          <p:cNvSpPr>
            <a:spLocks noChangeShapeType="1"/>
          </p:cNvSpPr>
          <p:nvPr/>
        </p:nvSpPr>
        <p:spPr bwMode="auto">
          <a:xfrm flipH="1">
            <a:off x="3635375" y="1341438"/>
            <a:ext cx="720725" cy="50323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pic>
        <p:nvPicPr>
          <p:cNvPr id="65632" name="Picture 96">
            <a:extLst>
              <a:ext uri="{FF2B5EF4-FFF2-40B4-BE49-F238E27FC236}">
                <a16:creationId xmlns:a16="http://schemas.microsoft.com/office/drawing/2014/main" id="{9D150739-5046-AA03-F446-404DDAE0EED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67625" y="3644900"/>
            <a:ext cx="649288" cy="668338"/>
          </a:xfrm>
          <a:prstGeom prst="rect">
            <a:avLst/>
          </a:prstGeom>
          <a:noFill/>
          <a:extLst>
            <a:ext uri="{909E8E84-426E-40DD-AFC4-6F175D3DCCD1}">
              <a14:hiddenFill xmlns:a14="http://schemas.microsoft.com/office/drawing/2010/main">
                <a:solidFill>
                  <a:srgbClr val="FFFFFF"/>
                </a:solidFill>
              </a14:hiddenFill>
            </a:ext>
          </a:extLst>
        </p:spPr>
      </p:pic>
      <p:pic>
        <p:nvPicPr>
          <p:cNvPr id="65633" name="Picture 97">
            <a:extLst>
              <a:ext uri="{FF2B5EF4-FFF2-40B4-BE49-F238E27FC236}">
                <a16:creationId xmlns:a16="http://schemas.microsoft.com/office/drawing/2014/main" id="{52665E1E-C2F6-4F09-9C7A-0B29B98F50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8175" y="1844675"/>
            <a:ext cx="677863" cy="790575"/>
          </a:xfrm>
          <a:prstGeom prst="rect">
            <a:avLst/>
          </a:prstGeom>
          <a:noFill/>
          <a:extLst>
            <a:ext uri="{909E8E84-426E-40DD-AFC4-6F175D3DCCD1}">
              <a14:hiddenFill xmlns:a14="http://schemas.microsoft.com/office/drawing/2010/main">
                <a:solidFill>
                  <a:srgbClr val="FFFFFF"/>
                </a:solidFill>
              </a14:hiddenFill>
            </a:ext>
          </a:extLst>
        </p:spPr>
      </p:pic>
      <p:pic>
        <p:nvPicPr>
          <p:cNvPr id="65634" name="Picture 98">
            <a:extLst>
              <a:ext uri="{FF2B5EF4-FFF2-40B4-BE49-F238E27FC236}">
                <a16:creationId xmlns:a16="http://schemas.microsoft.com/office/drawing/2014/main" id="{7CD2876C-AD21-76EC-3A99-1F698B1E2D2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888" y="692150"/>
            <a:ext cx="855662" cy="862013"/>
          </a:xfrm>
          <a:prstGeom prst="rect">
            <a:avLst/>
          </a:prstGeom>
          <a:noFill/>
          <a:extLst>
            <a:ext uri="{909E8E84-426E-40DD-AFC4-6F175D3DCCD1}">
              <a14:hiddenFill xmlns:a14="http://schemas.microsoft.com/office/drawing/2010/main">
                <a:solidFill>
                  <a:srgbClr val="FFFFFF"/>
                </a:solidFill>
              </a14:hiddenFill>
            </a:ext>
          </a:extLst>
        </p:spPr>
      </p:pic>
      <p:pic>
        <p:nvPicPr>
          <p:cNvPr id="65635" name="Picture 99">
            <a:extLst>
              <a:ext uri="{FF2B5EF4-FFF2-40B4-BE49-F238E27FC236}">
                <a16:creationId xmlns:a16="http://schemas.microsoft.com/office/drawing/2014/main" id="{CA0C507B-8076-43B2-7324-9A89211C56E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6375" y="3284538"/>
            <a:ext cx="633413" cy="792162"/>
          </a:xfrm>
          <a:prstGeom prst="rect">
            <a:avLst/>
          </a:prstGeom>
          <a:noFill/>
          <a:extLst>
            <a:ext uri="{909E8E84-426E-40DD-AFC4-6F175D3DCCD1}">
              <a14:hiddenFill xmlns:a14="http://schemas.microsoft.com/office/drawing/2010/main">
                <a:solidFill>
                  <a:srgbClr val="FFFFFF"/>
                </a:solidFill>
              </a14:hiddenFill>
            </a:ext>
          </a:extLst>
        </p:spPr>
      </p:pic>
      <p:pic>
        <p:nvPicPr>
          <p:cNvPr id="65636" name="Picture 100">
            <a:extLst>
              <a:ext uri="{FF2B5EF4-FFF2-40B4-BE49-F238E27FC236}">
                <a16:creationId xmlns:a16="http://schemas.microsoft.com/office/drawing/2014/main" id="{3247F8D0-AD34-26AF-1679-57E3CC5FA20E}"/>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975" y="5013325"/>
            <a:ext cx="569913" cy="720725"/>
          </a:xfrm>
          <a:prstGeom prst="rect">
            <a:avLst/>
          </a:prstGeom>
          <a:noFill/>
          <a:extLst>
            <a:ext uri="{909E8E84-426E-40DD-AFC4-6F175D3DCCD1}">
              <a14:hiddenFill xmlns:a14="http://schemas.microsoft.com/office/drawing/2010/main">
                <a:solidFill>
                  <a:srgbClr val="FFFFFF"/>
                </a:solidFill>
              </a14:hiddenFill>
            </a:ext>
          </a:extLst>
        </p:spPr>
      </p:pic>
      <p:pic>
        <p:nvPicPr>
          <p:cNvPr id="65637" name="Picture 101">
            <a:extLst>
              <a:ext uri="{FF2B5EF4-FFF2-40B4-BE49-F238E27FC236}">
                <a16:creationId xmlns:a16="http://schemas.microsoft.com/office/drawing/2014/main" id="{9A999E2B-16EE-856B-0400-4CF03C5A0FD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667625" y="4508500"/>
            <a:ext cx="598488" cy="792163"/>
          </a:xfrm>
          <a:prstGeom prst="rect">
            <a:avLst/>
          </a:prstGeom>
          <a:noFill/>
          <a:extLst>
            <a:ext uri="{909E8E84-426E-40DD-AFC4-6F175D3DCCD1}">
              <a14:hiddenFill xmlns:a14="http://schemas.microsoft.com/office/drawing/2010/main">
                <a:solidFill>
                  <a:srgbClr val="FFFFFF"/>
                </a:solidFill>
              </a14:hiddenFill>
            </a:ext>
          </a:extLst>
        </p:spPr>
      </p:pic>
      <p:pic>
        <p:nvPicPr>
          <p:cNvPr id="65638" name="Picture 102">
            <a:extLst>
              <a:ext uri="{FF2B5EF4-FFF2-40B4-BE49-F238E27FC236}">
                <a16:creationId xmlns:a16="http://schemas.microsoft.com/office/drawing/2014/main" id="{D713981C-3827-2FC7-F67A-ABE48F9416D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95738" y="5805488"/>
            <a:ext cx="936625" cy="747712"/>
          </a:xfrm>
          <a:prstGeom prst="rect">
            <a:avLst/>
          </a:prstGeom>
          <a:noFill/>
          <a:extLst>
            <a:ext uri="{909E8E84-426E-40DD-AFC4-6F175D3DCCD1}">
              <a14:hiddenFill xmlns:a14="http://schemas.microsoft.com/office/drawing/2010/main">
                <a:solidFill>
                  <a:srgbClr val="FFFFFF"/>
                </a:solidFill>
              </a14:hiddenFill>
            </a:ext>
          </a:extLst>
        </p:spPr>
      </p:pic>
      <p:pic>
        <p:nvPicPr>
          <p:cNvPr id="65639" name="Picture 103">
            <a:extLst>
              <a:ext uri="{FF2B5EF4-FFF2-40B4-BE49-F238E27FC236}">
                <a16:creationId xmlns:a16="http://schemas.microsoft.com/office/drawing/2014/main" id="{B01A0EA2-7353-8590-F828-1F8270793DB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48038" y="765175"/>
            <a:ext cx="638175" cy="720725"/>
          </a:xfrm>
          <a:prstGeom prst="rect">
            <a:avLst/>
          </a:prstGeom>
          <a:noFill/>
          <a:extLst>
            <a:ext uri="{909E8E84-426E-40DD-AFC4-6F175D3DCCD1}">
              <a14:hiddenFill xmlns:a14="http://schemas.microsoft.com/office/drawing/2010/main">
                <a:solidFill>
                  <a:srgbClr val="FFFFFF"/>
                </a:solidFill>
              </a14:hiddenFill>
            </a:ext>
          </a:extLst>
        </p:spPr>
      </p:pic>
      <p:pic>
        <p:nvPicPr>
          <p:cNvPr id="65640" name="Picture 104">
            <a:extLst>
              <a:ext uri="{FF2B5EF4-FFF2-40B4-BE49-F238E27FC236}">
                <a16:creationId xmlns:a16="http://schemas.microsoft.com/office/drawing/2014/main" id="{3DF629DC-D0F4-1A52-9EE7-00C2DCE1EE4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258888" y="1773238"/>
            <a:ext cx="620712" cy="863600"/>
          </a:xfrm>
          <a:prstGeom prst="rect">
            <a:avLst/>
          </a:prstGeom>
          <a:noFill/>
          <a:extLst>
            <a:ext uri="{909E8E84-426E-40DD-AFC4-6F175D3DCCD1}">
              <a14:hiddenFill xmlns:a14="http://schemas.microsoft.com/office/drawing/2010/main">
                <a:solidFill>
                  <a:srgbClr val="FFFFFF"/>
                </a:solidFill>
              </a14:hiddenFill>
            </a:ext>
          </a:extLst>
        </p:spPr>
      </p:pic>
      <p:pic>
        <p:nvPicPr>
          <p:cNvPr id="65641" name="Picture 105">
            <a:extLst>
              <a:ext uri="{FF2B5EF4-FFF2-40B4-BE49-F238E27FC236}">
                <a16:creationId xmlns:a16="http://schemas.microsoft.com/office/drawing/2014/main" id="{32F20C31-EB50-43AB-B6BB-EDEB2EB41EC5}"/>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19700" y="5876925"/>
            <a:ext cx="1079500" cy="731838"/>
          </a:xfrm>
          <a:prstGeom prst="rect">
            <a:avLst/>
          </a:prstGeom>
          <a:noFill/>
          <a:extLst>
            <a:ext uri="{909E8E84-426E-40DD-AFC4-6F175D3DCCD1}">
              <a14:hiddenFill xmlns:a14="http://schemas.microsoft.com/office/drawing/2010/main">
                <a:solidFill>
                  <a:srgbClr val="FFFFFF"/>
                </a:solidFill>
              </a14:hiddenFill>
            </a:ext>
          </a:extLst>
        </p:spPr>
      </p:pic>
      <p:pic>
        <p:nvPicPr>
          <p:cNvPr id="65642" name="Picture 106">
            <a:extLst>
              <a:ext uri="{FF2B5EF4-FFF2-40B4-BE49-F238E27FC236}">
                <a16:creationId xmlns:a16="http://schemas.microsoft.com/office/drawing/2014/main" id="{4172EACF-1DF8-B92D-69FE-16450F72038F}"/>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27088" y="3284538"/>
            <a:ext cx="595312" cy="792162"/>
          </a:xfrm>
          <a:prstGeom prst="rect">
            <a:avLst/>
          </a:prstGeom>
          <a:noFill/>
          <a:extLst>
            <a:ext uri="{909E8E84-426E-40DD-AFC4-6F175D3DCCD1}">
              <a14:hiddenFill xmlns:a14="http://schemas.microsoft.com/office/drawing/2010/main">
                <a:solidFill>
                  <a:srgbClr val="FFFFFF"/>
                </a:solidFill>
              </a14:hiddenFill>
            </a:ext>
          </a:extLst>
        </p:spPr>
      </p:pic>
      <p:sp>
        <p:nvSpPr>
          <p:cNvPr id="65644" name="Oval 108">
            <a:extLst>
              <a:ext uri="{FF2B5EF4-FFF2-40B4-BE49-F238E27FC236}">
                <a16:creationId xmlns:a16="http://schemas.microsoft.com/office/drawing/2014/main" id="{8A8C8DDD-C0FF-5449-8B69-02E6FE65D674}"/>
              </a:ext>
            </a:extLst>
          </p:cNvPr>
          <p:cNvSpPr>
            <a:spLocks noChangeArrowheads="1"/>
          </p:cNvSpPr>
          <p:nvPr/>
        </p:nvSpPr>
        <p:spPr bwMode="auto">
          <a:xfrm>
            <a:off x="7019925" y="5589588"/>
            <a:ext cx="1152525" cy="1008062"/>
          </a:xfrm>
          <a:prstGeom prst="ellipse">
            <a:avLst/>
          </a:prstGeom>
          <a:solidFill>
            <a:schemeClr val="accent1"/>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lgn="ctr"/>
            <a:r>
              <a:rPr lang="nb-NO" altLang="el-GR"/>
              <a:t>Education</a:t>
            </a:r>
          </a:p>
        </p:txBody>
      </p:sp>
      <p:sp>
        <p:nvSpPr>
          <p:cNvPr id="65646" name="Oval 110">
            <a:extLst>
              <a:ext uri="{FF2B5EF4-FFF2-40B4-BE49-F238E27FC236}">
                <a16:creationId xmlns:a16="http://schemas.microsoft.com/office/drawing/2014/main" id="{2EF28858-1CF9-B775-775A-F04711EFB202}"/>
              </a:ext>
            </a:extLst>
          </p:cNvPr>
          <p:cNvSpPr>
            <a:spLocks noChangeArrowheads="1"/>
          </p:cNvSpPr>
          <p:nvPr/>
        </p:nvSpPr>
        <p:spPr bwMode="auto">
          <a:xfrm>
            <a:off x="7885113" y="2205038"/>
            <a:ext cx="1150937" cy="1152525"/>
          </a:xfrm>
          <a:prstGeom prst="ellipse">
            <a:avLst/>
          </a:prstGeom>
          <a:solidFill>
            <a:schemeClr val="accent1"/>
          </a:solidFill>
          <a:ln w="9525">
            <a:solidFill>
              <a:schemeClr val="tx1"/>
            </a:solidFill>
            <a:round/>
            <a:headEnd/>
            <a:tailEnd/>
          </a:ln>
          <a:effectLst>
            <a:outerShdw dist="107763" dir="18900000" algn="ctr" rotWithShape="0">
              <a:schemeClr val="bg2">
                <a:alpha val="50000"/>
              </a:schemeClr>
            </a:outerShdw>
          </a:effectLst>
        </p:spPr>
        <p:txBody>
          <a:bodyPr wrap="none" anchor="ctr"/>
          <a:lstStyle/>
          <a:p>
            <a:pPr algn="ctr"/>
            <a:r>
              <a:rPr lang="nb-NO" altLang="el-GR"/>
              <a:t>psychology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DF548B86-6B0F-8EA4-C53F-CA7676585627}"/>
              </a:ext>
            </a:extLst>
          </p:cNvPr>
          <p:cNvSpPr>
            <a:spLocks noGrp="1"/>
          </p:cNvSpPr>
          <p:nvPr>
            <p:ph type="sldNum" sz="quarter" idx="12"/>
          </p:nvPr>
        </p:nvSpPr>
        <p:spPr/>
        <p:txBody>
          <a:bodyPr/>
          <a:lstStyle/>
          <a:p>
            <a:fld id="{10D398C7-1DA1-1A4C-9153-2640A7DEF485}" type="slidenum">
              <a:rPr lang="nb-NO" altLang="el-GR"/>
              <a:pPr/>
              <a:t>6</a:t>
            </a:fld>
            <a:endParaRPr lang="nb-NO" altLang="el-GR"/>
          </a:p>
        </p:txBody>
      </p:sp>
      <p:sp>
        <p:nvSpPr>
          <p:cNvPr id="16393" name="Rectangle 9">
            <a:extLst>
              <a:ext uri="{FF2B5EF4-FFF2-40B4-BE49-F238E27FC236}">
                <a16:creationId xmlns:a16="http://schemas.microsoft.com/office/drawing/2014/main" id="{EE7EC206-0402-608B-5A99-6B5A0054E30F}"/>
              </a:ext>
            </a:extLst>
          </p:cNvPr>
          <p:cNvSpPr>
            <a:spLocks noChangeArrowheads="1"/>
          </p:cNvSpPr>
          <p:nvPr/>
        </p:nvSpPr>
        <p:spPr bwMode="auto">
          <a:xfrm>
            <a:off x="685800" y="188913"/>
            <a:ext cx="7702550" cy="954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panose="020B0604020202020204" pitchFamily="34" charset="0"/>
              </a:defRPr>
            </a:lvl1pPr>
            <a:lvl2pPr algn="ctr">
              <a:defRPr sz="4400">
                <a:solidFill>
                  <a:schemeClr val="tx2"/>
                </a:solidFill>
                <a:latin typeface="Arial" panose="020B0604020202020204" pitchFamily="34" charset="0"/>
              </a:defRPr>
            </a:lvl2pPr>
            <a:lvl3pPr algn="ctr">
              <a:defRPr sz="4400">
                <a:solidFill>
                  <a:schemeClr val="tx2"/>
                </a:solidFill>
                <a:latin typeface="Arial" panose="020B0604020202020204" pitchFamily="34" charset="0"/>
              </a:defRPr>
            </a:lvl3pPr>
            <a:lvl4pPr algn="ctr">
              <a:defRPr sz="4400">
                <a:solidFill>
                  <a:schemeClr val="tx2"/>
                </a:solidFill>
                <a:latin typeface="Arial" panose="020B0604020202020204" pitchFamily="34" charset="0"/>
              </a:defRPr>
            </a:lvl4pPr>
            <a:lvl5pPr algn="ctr">
              <a:defRPr sz="4400">
                <a:solidFill>
                  <a:schemeClr val="tx2"/>
                </a:solidFill>
                <a:latin typeface="Arial" panose="020B0604020202020204" pitchFamily="34" charset="0"/>
              </a:defRPr>
            </a:lvl5pPr>
            <a:lvl6pPr marL="457200" algn="ctr" fontAlgn="base">
              <a:spcBef>
                <a:spcPct val="0"/>
              </a:spcBef>
              <a:spcAft>
                <a:spcPct val="0"/>
              </a:spcAft>
              <a:defRPr sz="4400">
                <a:solidFill>
                  <a:schemeClr val="tx2"/>
                </a:solidFill>
                <a:latin typeface="Arial" panose="020B0604020202020204" pitchFamily="34" charset="0"/>
              </a:defRPr>
            </a:lvl6pPr>
            <a:lvl7pPr marL="914400" algn="ctr" fontAlgn="base">
              <a:spcBef>
                <a:spcPct val="0"/>
              </a:spcBef>
              <a:spcAft>
                <a:spcPct val="0"/>
              </a:spcAft>
              <a:defRPr sz="4400">
                <a:solidFill>
                  <a:schemeClr val="tx2"/>
                </a:solidFill>
                <a:latin typeface="Arial" panose="020B0604020202020204" pitchFamily="34" charset="0"/>
              </a:defRPr>
            </a:lvl7pPr>
            <a:lvl8pPr marL="1371600" algn="ctr" fontAlgn="base">
              <a:spcBef>
                <a:spcPct val="0"/>
              </a:spcBef>
              <a:spcAft>
                <a:spcPct val="0"/>
              </a:spcAft>
              <a:defRPr sz="4400">
                <a:solidFill>
                  <a:schemeClr val="tx2"/>
                </a:solidFill>
                <a:latin typeface="Arial" panose="020B0604020202020204" pitchFamily="34" charset="0"/>
              </a:defRPr>
            </a:lvl8pPr>
            <a:lvl9pPr marL="1828800" algn="ctr" fontAlgn="base">
              <a:spcBef>
                <a:spcPct val="0"/>
              </a:spcBef>
              <a:spcAft>
                <a:spcPct val="0"/>
              </a:spcAft>
              <a:defRPr sz="4400">
                <a:solidFill>
                  <a:schemeClr val="tx2"/>
                </a:solidFill>
                <a:latin typeface="Arial" panose="020B0604020202020204" pitchFamily="34" charset="0"/>
              </a:defRPr>
            </a:lvl9pPr>
          </a:lstStyle>
          <a:p>
            <a:r>
              <a:rPr lang="en-US" altLang="el-GR" sz="3600"/>
              <a:t>Individualist &amp; social philosophies &amp; theories of learning </a:t>
            </a:r>
            <a:r>
              <a:rPr lang="en-US" altLang="el-GR" sz="1600"/>
              <a:t>(Gerry stahl 2004)</a:t>
            </a:r>
          </a:p>
        </p:txBody>
      </p:sp>
      <p:sp>
        <p:nvSpPr>
          <p:cNvPr id="16394" name="Rectangle 10">
            <a:extLst>
              <a:ext uri="{FF2B5EF4-FFF2-40B4-BE49-F238E27FC236}">
                <a16:creationId xmlns:a16="http://schemas.microsoft.com/office/drawing/2014/main" id="{F0ACE657-CDD3-6E78-EE88-9072E61A905C}"/>
              </a:ext>
            </a:extLst>
          </p:cNvPr>
          <p:cNvSpPr>
            <a:spLocks noChangeArrowheads="1"/>
          </p:cNvSpPr>
          <p:nvPr/>
        </p:nvSpPr>
        <p:spPr bwMode="auto">
          <a:xfrm>
            <a:off x="990600" y="1295400"/>
            <a:ext cx="7086600" cy="51816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l-GR"/>
          </a:p>
        </p:txBody>
      </p:sp>
      <p:sp>
        <p:nvSpPr>
          <p:cNvPr id="16395" name="AutoShape 11">
            <a:extLst>
              <a:ext uri="{FF2B5EF4-FFF2-40B4-BE49-F238E27FC236}">
                <a16:creationId xmlns:a16="http://schemas.microsoft.com/office/drawing/2014/main" id="{DA008CB3-974C-C4F4-DAA0-A76B885B3D8B}"/>
              </a:ext>
            </a:extLst>
          </p:cNvPr>
          <p:cNvSpPr>
            <a:spLocks noChangeAspect="1" noChangeArrowheads="1"/>
          </p:cNvSpPr>
          <p:nvPr/>
        </p:nvSpPr>
        <p:spPr bwMode="auto">
          <a:xfrm>
            <a:off x="990600" y="1295400"/>
            <a:ext cx="7162800" cy="5232400"/>
          </a:xfrm>
          <a:prstGeom prst="rect">
            <a:avLst/>
          </a:prstGeom>
          <a:noFill/>
          <a:ln w="38100">
            <a:solidFill>
              <a:srgbClr val="003300"/>
            </a:solidFill>
            <a:miter lim="800000"/>
            <a:headEnd/>
            <a:tailEnd/>
          </a:ln>
          <a:extLst>
            <a:ext uri="{909E8E84-426E-40DD-AFC4-6F175D3DCCD1}">
              <a14:hiddenFill xmlns:a14="http://schemas.microsoft.com/office/drawing/2010/main">
                <a:solidFill>
                  <a:srgbClr val="FFFFFF"/>
                </a:solidFill>
              </a14:hiddenFill>
            </a:ext>
          </a:extLst>
        </p:spPr>
        <p:txBody>
          <a:bodyPr/>
          <a:lstStyle/>
          <a:p>
            <a:endParaRPr lang="el-GR"/>
          </a:p>
        </p:txBody>
      </p:sp>
      <p:sp>
        <p:nvSpPr>
          <p:cNvPr id="16396" name="Text Box 12">
            <a:extLst>
              <a:ext uri="{FF2B5EF4-FFF2-40B4-BE49-F238E27FC236}">
                <a16:creationId xmlns:a16="http://schemas.microsoft.com/office/drawing/2014/main" id="{9561643D-638E-5FDA-C54E-E87A208CF30D}"/>
              </a:ext>
            </a:extLst>
          </p:cNvPr>
          <p:cNvSpPr txBox="1">
            <a:spLocks noChangeArrowheads="1"/>
          </p:cNvSpPr>
          <p:nvPr/>
        </p:nvSpPr>
        <p:spPr bwMode="auto">
          <a:xfrm>
            <a:off x="6086475" y="6002338"/>
            <a:ext cx="1787525" cy="4397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Activity Theory</a:t>
            </a:r>
            <a:endParaRPr lang="en-US" altLang="el-GR" sz="2400">
              <a:latin typeface="Times New Roman" panose="02020603050405020304" pitchFamily="18" charset="0"/>
            </a:endParaRPr>
          </a:p>
        </p:txBody>
      </p:sp>
      <p:sp>
        <p:nvSpPr>
          <p:cNvPr id="16397" name="Text Box 13">
            <a:extLst>
              <a:ext uri="{FF2B5EF4-FFF2-40B4-BE49-F238E27FC236}">
                <a16:creationId xmlns:a16="http://schemas.microsoft.com/office/drawing/2014/main" id="{5EAB7222-190C-ECCE-42B3-D933C954AEAD}"/>
              </a:ext>
            </a:extLst>
          </p:cNvPr>
          <p:cNvSpPr txBox="1">
            <a:spLocks noChangeArrowheads="1"/>
          </p:cNvSpPr>
          <p:nvPr/>
        </p:nvSpPr>
        <p:spPr bwMode="auto">
          <a:xfrm>
            <a:off x="6172200" y="3581400"/>
            <a:ext cx="1906588" cy="390525"/>
          </a:xfrm>
          <a:prstGeom prst="rect">
            <a:avLst/>
          </a:prstGeom>
          <a:solidFill>
            <a:srgbClr val="FFFFFF"/>
          </a:solidFill>
          <a:ln w="9525">
            <a:solidFill>
              <a:schemeClr val="accent1"/>
            </a:solidFill>
            <a:miter lim="800000"/>
            <a:headEnd/>
            <a:tailEnd/>
          </a:ln>
        </p:spPr>
        <p:txBody>
          <a:bodyPr lIns="161263" tIns="80631" rIns="161263" bIns="80631"/>
          <a:lstStyle/>
          <a:p>
            <a:r>
              <a:rPr lang="en-US" altLang="el-GR" sz="1600" b="1" i="1">
                <a:solidFill>
                  <a:schemeClr val="accent1"/>
                </a:solidFill>
                <a:latin typeface="Times New Roman" panose="02020603050405020304" pitchFamily="18" charset="0"/>
              </a:rPr>
              <a:t>social theories</a:t>
            </a:r>
            <a:endParaRPr lang="en-US" altLang="el-GR" sz="2400">
              <a:solidFill>
                <a:schemeClr val="accent1"/>
              </a:solidFill>
              <a:latin typeface="Times New Roman" panose="02020603050405020304" pitchFamily="18" charset="0"/>
            </a:endParaRPr>
          </a:p>
        </p:txBody>
      </p:sp>
      <p:sp>
        <p:nvSpPr>
          <p:cNvPr id="16398" name="Text Box 14">
            <a:extLst>
              <a:ext uri="{FF2B5EF4-FFF2-40B4-BE49-F238E27FC236}">
                <a16:creationId xmlns:a16="http://schemas.microsoft.com/office/drawing/2014/main" id="{BF1DD20A-E525-BAA0-CF62-6807530467B4}"/>
              </a:ext>
            </a:extLst>
          </p:cNvPr>
          <p:cNvSpPr txBox="1">
            <a:spLocks noChangeArrowheads="1"/>
          </p:cNvSpPr>
          <p:nvPr/>
        </p:nvSpPr>
        <p:spPr bwMode="auto">
          <a:xfrm>
            <a:off x="2509838" y="3151188"/>
            <a:ext cx="1062037" cy="3508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Husserl</a:t>
            </a:r>
            <a:endParaRPr lang="en-US" altLang="el-GR" sz="2400">
              <a:latin typeface="Times New Roman" panose="02020603050405020304" pitchFamily="18" charset="0"/>
            </a:endParaRPr>
          </a:p>
        </p:txBody>
      </p:sp>
      <p:sp>
        <p:nvSpPr>
          <p:cNvPr id="16399" name="Text Box 15">
            <a:extLst>
              <a:ext uri="{FF2B5EF4-FFF2-40B4-BE49-F238E27FC236}">
                <a16:creationId xmlns:a16="http://schemas.microsoft.com/office/drawing/2014/main" id="{B7B63C89-670B-F898-4279-BB62E11CFD0D}"/>
              </a:ext>
            </a:extLst>
          </p:cNvPr>
          <p:cNvSpPr txBox="1">
            <a:spLocks noChangeArrowheads="1"/>
          </p:cNvSpPr>
          <p:nvPr/>
        </p:nvSpPr>
        <p:spPr bwMode="auto">
          <a:xfrm>
            <a:off x="1878013" y="4241800"/>
            <a:ext cx="881062" cy="6635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Hegel</a:t>
            </a:r>
            <a:r>
              <a:rPr lang="en-US" altLang="el-GR" sz="1600" b="1">
                <a:latin typeface="Times New Roman" panose="02020603050405020304" pitchFamily="18" charset="0"/>
              </a:rPr>
              <a:t> (1807)</a:t>
            </a:r>
            <a:endParaRPr lang="en-US" altLang="el-GR" sz="2400">
              <a:latin typeface="Times New Roman" panose="02020603050405020304" pitchFamily="18" charset="0"/>
            </a:endParaRPr>
          </a:p>
        </p:txBody>
      </p:sp>
      <p:sp>
        <p:nvSpPr>
          <p:cNvPr id="16400" name="Text Box 16">
            <a:extLst>
              <a:ext uri="{FF2B5EF4-FFF2-40B4-BE49-F238E27FC236}">
                <a16:creationId xmlns:a16="http://schemas.microsoft.com/office/drawing/2014/main" id="{3C33E8F3-66DF-62CD-771E-DBF1D43F6626}"/>
              </a:ext>
            </a:extLst>
          </p:cNvPr>
          <p:cNvSpPr txBox="1">
            <a:spLocks noChangeArrowheads="1"/>
          </p:cNvSpPr>
          <p:nvPr/>
        </p:nvSpPr>
        <p:spPr bwMode="auto">
          <a:xfrm>
            <a:off x="1524000" y="2773363"/>
            <a:ext cx="887413" cy="5905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Kant</a:t>
            </a:r>
            <a:r>
              <a:rPr lang="en-US" altLang="el-GR" sz="1600" b="1">
                <a:latin typeface="Times New Roman" panose="02020603050405020304" pitchFamily="18" charset="0"/>
              </a:rPr>
              <a:t> (1787)</a:t>
            </a:r>
            <a:endParaRPr lang="en-US" altLang="el-GR" sz="2400">
              <a:latin typeface="Times New Roman" panose="02020603050405020304" pitchFamily="18" charset="0"/>
            </a:endParaRPr>
          </a:p>
        </p:txBody>
      </p:sp>
      <p:sp>
        <p:nvSpPr>
          <p:cNvPr id="16401" name="Text Box 17">
            <a:extLst>
              <a:ext uri="{FF2B5EF4-FFF2-40B4-BE49-F238E27FC236}">
                <a16:creationId xmlns:a16="http://schemas.microsoft.com/office/drawing/2014/main" id="{D76B48AE-ED7E-7B96-F60F-B52676E0C114}"/>
              </a:ext>
            </a:extLst>
          </p:cNvPr>
          <p:cNvSpPr txBox="1">
            <a:spLocks noChangeArrowheads="1"/>
          </p:cNvSpPr>
          <p:nvPr/>
        </p:nvSpPr>
        <p:spPr bwMode="auto">
          <a:xfrm>
            <a:off x="2552700" y="5513388"/>
            <a:ext cx="869950" cy="6715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Marx</a:t>
            </a:r>
            <a:r>
              <a:rPr lang="en-US" altLang="el-GR" sz="1600" b="1">
                <a:latin typeface="Times New Roman" panose="02020603050405020304" pitchFamily="18" charset="0"/>
              </a:rPr>
              <a:t> (1867)</a:t>
            </a:r>
            <a:endParaRPr lang="en-US" altLang="el-GR" sz="2400">
              <a:latin typeface="Times New Roman" panose="02020603050405020304" pitchFamily="18" charset="0"/>
            </a:endParaRPr>
          </a:p>
        </p:txBody>
      </p:sp>
      <p:sp>
        <p:nvSpPr>
          <p:cNvPr id="16402" name="Text Box 18">
            <a:extLst>
              <a:ext uri="{FF2B5EF4-FFF2-40B4-BE49-F238E27FC236}">
                <a16:creationId xmlns:a16="http://schemas.microsoft.com/office/drawing/2014/main" id="{E24A8338-E613-1D1F-A91F-7895768CBF5E}"/>
              </a:ext>
            </a:extLst>
          </p:cNvPr>
          <p:cNvSpPr txBox="1">
            <a:spLocks noChangeArrowheads="1"/>
          </p:cNvSpPr>
          <p:nvPr/>
        </p:nvSpPr>
        <p:spPr bwMode="auto">
          <a:xfrm>
            <a:off x="3665538" y="4530725"/>
            <a:ext cx="1273175" cy="6080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Heidegger</a:t>
            </a:r>
            <a:r>
              <a:rPr lang="en-US" altLang="el-GR" sz="1600" b="1">
                <a:latin typeface="Times New Roman" panose="02020603050405020304" pitchFamily="18" charset="0"/>
              </a:rPr>
              <a:t>  (1927)</a:t>
            </a:r>
            <a:endParaRPr lang="en-US" altLang="el-GR" sz="2400">
              <a:latin typeface="Times New Roman" panose="02020603050405020304" pitchFamily="18" charset="0"/>
            </a:endParaRPr>
          </a:p>
        </p:txBody>
      </p:sp>
      <p:sp>
        <p:nvSpPr>
          <p:cNvPr id="16403" name="Text Box 19">
            <a:extLst>
              <a:ext uri="{FF2B5EF4-FFF2-40B4-BE49-F238E27FC236}">
                <a16:creationId xmlns:a16="http://schemas.microsoft.com/office/drawing/2014/main" id="{1B7A12DF-7420-AE05-70E0-FD06A866D026}"/>
              </a:ext>
            </a:extLst>
          </p:cNvPr>
          <p:cNvSpPr txBox="1">
            <a:spLocks noChangeArrowheads="1"/>
          </p:cNvSpPr>
          <p:nvPr/>
        </p:nvSpPr>
        <p:spPr bwMode="auto">
          <a:xfrm>
            <a:off x="3514725" y="4030663"/>
            <a:ext cx="1068388" cy="46196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Schutz</a:t>
            </a:r>
            <a:endParaRPr lang="en-US" altLang="el-GR" sz="2400">
              <a:latin typeface="Times New Roman" panose="02020603050405020304" pitchFamily="18" charset="0"/>
            </a:endParaRPr>
          </a:p>
        </p:txBody>
      </p:sp>
      <p:sp>
        <p:nvSpPr>
          <p:cNvPr id="16404" name="Text Box 20">
            <a:extLst>
              <a:ext uri="{FF2B5EF4-FFF2-40B4-BE49-F238E27FC236}">
                <a16:creationId xmlns:a16="http://schemas.microsoft.com/office/drawing/2014/main" id="{4706F1E7-0B6B-7443-16B9-63F64B52DB3D}"/>
              </a:ext>
            </a:extLst>
          </p:cNvPr>
          <p:cNvSpPr txBox="1">
            <a:spLocks noChangeArrowheads="1"/>
          </p:cNvSpPr>
          <p:nvPr/>
        </p:nvSpPr>
        <p:spPr bwMode="auto">
          <a:xfrm>
            <a:off x="4130675" y="2643188"/>
            <a:ext cx="973138" cy="4032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Piaget</a:t>
            </a:r>
            <a:endParaRPr lang="en-US" altLang="el-GR" sz="2400">
              <a:latin typeface="Times New Roman" panose="02020603050405020304" pitchFamily="18" charset="0"/>
            </a:endParaRPr>
          </a:p>
        </p:txBody>
      </p:sp>
      <p:sp>
        <p:nvSpPr>
          <p:cNvPr id="16405" name="Text Box 21">
            <a:extLst>
              <a:ext uri="{FF2B5EF4-FFF2-40B4-BE49-F238E27FC236}">
                <a16:creationId xmlns:a16="http://schemas.microsoft.com/office/drawing/2014/main" id="{D417E409-166D-39B7-C0A1-4CDA0486C543}"/>
              </a:ext>
            </a:extLst>
          </p:cNvPr>
          <p:cNvSpPr txBox="1">
            <a:spLocks noChangeArrowheads="1"/>
          </p:cNvSpPr>
          <p:nvPr/>
        </p:nvSpPr>
        <p:spPr bwMode="auto">
          <a:xfrm>
            <a:off x="4498975" y="5837238"/>
            <a:ext cx="1328738" cy="6365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Vygotsky</a:t>
            </a:r>
            <a:r>
              <a:rPr lang="en-US" altLang="el-GR" sz="1600" b="1">
                <a:latin typeface="Times New Roman" panose="02020603050405020304" pitchFamily="18" charset="0"/>
              </a:rPr>
              <a:t> (1934)</a:t>
            </a:r>
            <a:endParaRPr lang="en-US" altLang="el-GR" sz="2400">
              <a:latin typeface="Times New Roman" panose="02020603050405020304" pitchFamily="18" charset="0"/>
            </a:endParaRPr>
          </a:p>
        </p:txBody>
      </p:sp>
      <p:sp>
        <p:nvSpPr>
          <p:cNvPr id="16406" name="Text Box 22">
            <a:extLst>
              <a:ext uri="{FF2B5EF4-FFF2-40B4-BE49-F238E27FC236}">
                <a16:creationId xmlns:a16="http://schemas.microsoft.com/office/drawing/2014/main" id="{7797F368-0412-C791-A738-FE38A838BA3A}"/>
              </a:ext>
            </a:extLst>
          </p:cNvPr>
          <p:cNvSpPr txBox="1">
            <a:spLocks noChangeArrowheads="1"/>
          </p:cNvSpPr>
          <p:nvPr/>
        </p:nvSpPr>
        <p:spPr bwMode="auto">
          <a:xfrm>
            <a:off x="4508500" y="5146675"/>
            <a:ext cx="1282700" cy="43656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Habermas</a:t>
            </a:r>
            <a:endParaRPr lang="en-US" altLang="el-GR" sz="2400">
              <a:solidFill>
                <a:srgbClr val="FF0000"/>
              </a:solidFill>
              <a:latin typeface="Times New Roman" panose="02020603050405020304" pitchFamily="18" charset="0"/>
            </a:endParaRPr>
          </a:p>
        </p:txBody>
      </p:sp>
      <p:sp>
        <p:nvSpPr>
          <p:cNvPr id="16407" name="Text Box 23">
            <a:extLst>
              <a:ext uri="{FF2B5EF4-FFF2-40B4-BE49-F238E27FC236}">
                <a16:creationId xmlns:a16="http://schemas.microsoft.com/office/drawing/2014/main" id="{390B4BD0-246A-6FC5-DBF9-C58B1EA94BD6}"/>
              </a:ext>
            </a:extLst>
          </p:cNvPr>
          <p:cNvSpPr txBox="1">
            <a:spLocks noChangeArrowheads="1"/>
          </p:cNvSpPr>
          <p:nvPr/>
        </p:nvSpPr>
        <p:spPr bwMode="auto">
          <a:xfrm>
            <a:off x="6094413" y="4530725"/>
            <a:ext cx="1812925" cy="63341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Situated Cognition</a:t>
            </a:r>
            <a:endParaRPr lang="en-US" altLang="el-GR" sz="2400">
              <a:latin typeface="Times New Roman" panose="02020603050405020304" pitchFamily="18" charset="0"/>
            </a:endParaRPr>
          </a:p>
        </p:txBody>
      </p:sp>
      <p:sp>
        <p:nvSpPr>
          <p:cNvPr id="16408" name="Text Box 24">
            <a:extLst>
              <a:ext uri="{FF2B5EF4-FFF2-40B4-BE49-F238E27FC236}">
                <a16:creationId xmlns:a16="http://schemas.microsoft.com/office/drawing/2014/main" id="{B6C437D1-BD61-D46D-6BE3-7EC0D76AE0D8}"/>
              </a:ext>
            </a:extLst>
          </p:cNvPr>
          <p:cNvSpPr txBox="1">
            <a:spLocks noChangeArrowheads="1"/>
          </p:cNvSpPr>
          <p:nvPr/>
        </p:nvSpPr>
        <p:spPr bwMode="auto">
          <a:xfrm>
            <a:off x="6076950" y="2649538"/>
            <a:ext cx="1695450" cy="404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Constructivism</a:t>
            </a:r>
            <a:endParaRPr lang="en-US" altLang="el-GR" sz="2400">
              <a:latin typeface="Times New Roman" panose="02020603050405020304" pitchFamily="18" charset="0"/>
            </a:endParaRPr>
          </a:p>
        </p:txBody>
      </p:sp>
      <p:sp>
        <p:nvSpPr>
          <p:cNvPr id="16409" name="Text Box 25">
            <a:extLst>
              <a:ext uri="{FF2B5EF4-FFF2-40B4-BE49-F238E27FC236}">
                <a16:creationId xmlns:a16="http://schemas.microsoft.com/office/drawing/2014/main" id="{05E283C5-B863-EEA5-4D7A-0AC66B385B51}"/>
              </a:ext>
            </a:extLst>
          </p:cNvPr>
          <p:cNvSpPr txBox="1">
            <a:spLocks noChangeArrowheads="1"/>
          </p:cNvSpPr>
          <p:nvPr/>
        </p:nvSpPr>
        <p:spPr bwMode="auto">
          <a:xfrm>
            <a:off x="6092825" y="2089150"/>
            <a:ext cx="1738313" cy="6937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Evidence-Based Instructionism</a:t>
            </a:r>
            <a:endParaRPr lang="en-US" altLang="el-GR" sz="2400">
              <a:latin typeface="Times New Roman" panose="02020603050405020304" pitchFamily="18" charset="0"/>
            </a:endParaRPr>
          </a:p>
        </p:txBody>
      </p:sp>
      <p:sp>
        <p:nvSpPr>
          <p:cNvPr id="16410" name="Text Box 26">
            <a:extLst>
              <a:ext uri="{FF2B5EF4-FFF2-40B4-BE49-F238E27FC236}">
                <a16:creationId xmlns:a16="http://schemas.microsoft.com/office/drawing/2014/main" id="{9A1D0989-35F6-F6C0-A656-1A9082E1D9EA}"/>
              </a:ext>
            </a:extLst>
          </p:cNvPr>
          <p:cNvSpPr txBox="1">
            <a:spLocks noChangeArrowheads="1"/>
          </p:cNvSpPr>
          <p:nvPr/>
        </p:nvSpPr>
        <p:spPr bwMode="auto">
          <a:xfrm>
            <a:off x="4564063" y="3992563"/>
            <a:ext cx="1471612" cy="61753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Ethno-methodology</a:t>
            </a:r>
            <a:endParaRPr lang="en-US" altLang="el-GR" sz="2400">
              <a:latin typeface="Times New Roman" panose="02020603050405020304" pitchFamily="18" charset="0"/>
            </a:endParaRPr>
          </a:p>
        </p:txBody>
      </p:sp>
      <p:sp>
        <p:nvSpPr>
          <p:cNvPr id="16411" name="Text Box 27">
            <a:extLst>
              <a:ext uri="{FF2B5EF4-FFF2-40B4-BE49-F238E27FC236}">
                <a16:creationId xmlns:a16="http://schemas.microsoft.com/office/drawing/2014/main" id="{A4E3AB2D-093B-541E-5ABC-D5EAFBB5FA70}"/>
              </a:ext>
            </a:extLst>
          </p:cNvPr>
          <p:cNvSpPr txBox="1">
            <a:spLocks noChangeArrowheads="1"/>
          </p:cNvSpPr>
          <p:nvPr/>
        </p:nvSpPr>
        <p:spPr bwMode="auto">
          <a:xfrm>
            <a:off x="6091238" y="5108575"/>
            <a:ext cx="1833562" cy="6254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Communicative Action</a:t>
            </a:r>
            <a:endParaRPr lang="en-US" altLang="el-GR" sz="2400">
              <a:latin typeface="Times New Roman" panose="02020603050405020304" pitchFamily="18" charset="0"/>
            </a:endParaRPr>
          </a:p>
        </p:txBody>
      </p:sp>
      <p:sp>
        <p:nvSpPr>
          <p:cNvPr id="16412" name="Text Box 28">
            <a:extLst>
              <a:ext uri="{FF2B5EF4-FFF2-40B4-BE49-F238E27FC236}">
                <a16:creationId xmlns:a16="http://schemas.microsoft.com/office/drawing/2014/main" id="{4B83EEEE-EB4B-579A-E361-BCFD1AE75F2E}"/>
              </a:ext>
            </a:extLst>
          </p:cNvPr>
          <p:cNvSpPr txBox="1">
            <a:spLocks noChangeArrowheads="1"/>
          </p:cNvSpPr>
          <p:nvPr/>
        </p:nvSpPr>
        <p:spPr bwMode="auto">
          <a:xfrm>
            <a:off x="6067425" y="4064000"/>
            <a:ext cx="1533525" cy="5984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Conversation Analysis</a:t>
            </a:r>
            <a:endParaRPr lang="en-US" altLang="el-GR" sz="2400">
              <a:latin typeface="Times New Roman" panose="02020603050405020304" pitchFamily="18" charset="0"/>
            </a:endParaRPr>
          </a:p>
        </p:txBody>
      </p:sp>
      <p:sp>
        <p:nvSpPr>
          <p:cNvPr id="16413" name="Line 29">
            <a:extLst>
              <a:ext uri="{FF2B5EF4-FFF2-40B4-BE49-F238E27FC236}">
                <a16:creationId xmlns:a16="http://schemas.microsoft.com/office/drawing/2014/main" id="{3B9867CA-C219-891F-93EA-8CC277087432}"/>
              </a:ext>
            </a:extLst>
          </p:cNvPr>
          <p:cNvSpPr>
            <a:spLocks noChangeShapeType="1"/>
          </p:cNvSpPr>
          <p:nvPr/>
        </p:nvSpPr>
        <p:spPr bwMode="auto">
          <a:xfrm>
            <a:off x="2185988" y="2935288"/>
            <a:ext cx="485775" cy="32385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14" name="Line 30">
            <a:extLst>
              <a:ext uri="{FF2B5EF4-FFF2-40B4-BE49-F238E27FC236}">
                <a16:creationId xmlns:a16="http://schemas.microsoft.com/office/drawing/2014/main" id="{6205AB7C-A626-B4B3-BDAE-FB58F5447C2F}"/>
              </a:ext>
            </a:extLst>
          </p:cNvPr>
          <p:cNvSpPr>
            <a:spLocks noChangeShapeType="1"/>
          </p:cNvSpPr>
          <p:nvPr/>
        </p:nvSpPr>
        <p:spPr bwMode="auto">
          <a:xfrm>
            <a:off x="2185988" y="2935288"/>
            <a:ext cx="296862" cy="143033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15" name="Line 31">
            <a:extLst>
              <a:ext uri="{FF2B5EF4-FFF2-40B4-BE49-F238E27FC236}">
                <a16:creationId xmlns:a16="http://schemas.microsoft.com/office/drawing/2014/main" id="{433A170F-893E-60F4-AC99-5B084F6F225F}"/>
              </a:ext>
            </a:extLst>
          </p:cNvPr>
          <p:cNvSpPr>
            <a:spLocks noChangeShapeType="1"/>
          </p:cNvSpPr>
          <p:nvPr/>
        </p:nvSpPr>
        <p:spPr bwMode="auto">
          <a:xfrm flipV="1">
            <a:off x="4337050" y="4216400"/>
            <a:ext cx="32385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16" name="Line 32">
            <a:extLst>
              <a:ext uri="{FF2B5EF4-FFF2-40B4-BE49-F238E27FC236}">
                <a16:creationId xmlns:a16="http://schemas.microsoft.com/office/drawing/2014/main" id="{D2650C92-5C66-68C1-3E4E-7771E4879C68}"/>
              </a:ext>
            </a:extLst>
          </p:cNvPr>
          <p:cNvSpPr>
            <a:spLocks noChangeShapeType="1"/>
          </p:cNvSpPr>
          <p:nvPr/>
        </p:nvSpPr>
        <p:spPr bwMode="auto">
          <a:xfrm flipV="1">
            <a:off x="2185988" y="2840038"/>
            <a:ext cx="2055812" cy="9525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17" name="Line 33">
            <a:extLst>
              <a:ext uri="{FF2B5EF4-FFF2-40B4-BE49-F238E27FC236}">
                <a16:creationId xmlns:a16="http://schemas.microsoft.com/office/drawing/2014/main" id="{02988E79-45DE-28BA-ABD9-2F6ADFB4FAED}"/>
              </a:ext>
            </a:extLst>
          </p:cNvPr>
          <p:cNvSpPr>
            <a:spLocks noChangeShapeType="1"/>
          </p:cNvSpPr>
          <p:nvPr/>
        </p:nvSpPr>
        <p:spPr bwMode="auto">
          <a:xfrm>
            <a:off x="3321050" y="3421063"/>
            <a:ext cx="419100" cy="69691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18" name="Line 34">
            <a:extLst>
              <a:ext uri="{FF2B5EF4-FFF2-40B4-BE49-F238E27FC236}">
                <a16:creationId xmlns:a16="http://schemas.microsoft.com/office/drawing/2014/main" id="{16D5BF5C-ECC8-1B31-6B50-2CF0BFBF7A5B}"/>
              </a:ext>
            </a:extLst>
          </p:cNvPr>
          <p:cNvSpPr>
            <a:spLocks noChangeShapeType="1"/>
          </p:cNvSpPr>
          <p:nvPr/>
        </p:nvSpPr>
        <p:spPr bwMode="auto">
          <a:xfrm>
            <a:off x="2552700" y="4540250"/>
            <a:ext cx="1165225" cy="21590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19" name="Line 35">
            <a:extLst>
              <a:ext uri="{FF2B5EF4-FFF2-40B4-BE49-F238E27FC236}">
                <a16:creationId xmlns:a16="http://schemas.microsoft.com/office/drawing/2014/main" id="{752003CC-E276-AAC0-21D8-A902B43E80CD}"/>
              </a:ext>
            </a:extLst>
          </p:cNvPr>
          <p:cNvSpPr>
            <a:spLocks noChangeShapeType="1"/>
          </p:cNvSpPr>
          <p:nvPr/>
        </p:nvSpPr>
        <p:spPr bwMode="auto">
          <a:xfrm>
            <a:off x="3321050" y="3421063"/>
            <a:ext cx="376238" cy="127158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0" name="Line 36">
            <a:extLst>
              <a:ext uri="{FF2B5EF4-FFF2-40B4-BE49-F238E27FC236}">
                <a16:creationId xmlns:a16="http://schemas.microsoft.com/office/drawing/2014/main" id="{A190C682-8276-51DC-2490-8EE1E551FDEB}"/>
              </a:ext>
            </a:extLst>
          </p:cNvPr>
          <p:cNvSpPr>
            <a:spLocks noChangeShapeType="1"/>
          </p:cNvSpPr>
          <p:nvPr/>
        </p:nvSpPr>
        <p:spPr bwMode="auto">
          <a:xfrm>
            <a:off x="3373438" y="5718175"/>
            <a:ext cx="1277937" cy="32543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1" name="Line 37">
            <a:extLst>
              <a:ext uri="{FF2B5EF4-FFF2-40B4-BE49-F238E27FC236}">
                <a16:creationId xmlns:a16="http://schemas.microsoft.com/office/drawing/2014/main" id="{15648D0E-2182-6334-D921-191707A1B61C}"/>
              </a:ext>
            </a:extLst>
          </p:cNvPr>
          <p:cNvSpPr>
            <a:spLocks noChangeShapeType="1"/>
          </p:cNvSpPr>
          <p:nvPr/>
        </p:nvSpPr>
        <p:spPr bwMode="auto">
          <a:xfrm>
            <a:off x="2590800" y="2316163"/>
            <a:ext cx="3535363" cy="3175"/>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2" name="Line 38">
            <a:extLst>
              <a:ext uri="{FF2B5EF4-FFF2-40B4-BE49-F238E27FC236}">
                <a16:creationId xmlns:a16="http://schemas.microsoft.com/office/drawing/2014/main" id="{F9D05D39-1678-39BB-BE2E-49A8FBAB7ECF}"/>
              </a:ext>
            </a:extLst>
          </p:cNvPr>
          <p:cNvSpPr>
            <a:spLocks noChangeShapeType="1"/>
          </p:cNvSpPr>
          <p:nvPr/>
        </p:nvSpPr>
        <p:spPr bwMode="auto">
          <a:xfrm flipV="1">
            <a:off x="4941888" y="2841625"/>
            <a:ext cx="1179512" cy="635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3" name="Line 39">
            <a:extLst>
              <a:ext uri="{FF2B5EF4-FFF2-40B4-BE49-F238E27FC236}">
                <a16:creationId xmlns:a16="http://schemas.microsoft.com/office/drawing/2014/main" id="{B6FBDFCD-6036-4D86-962B-3F71D2103E8F}"/>
              </a:ext>
            </a:extLst>
          </p:cNvPr>
          <p:cNvSpPr>
            <a:spLocks noChangeShapeType="1"/>
          </p:cNvSpPr>
          <p:nvPr/>
        </p:nvSpPr>
        <p:spPr bwMode="auto">
          <a:xfrm flipV="1">
            <a:off x="5638800" y="5316538"/>
            <a:ext cx="473075" cy="1746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4" name="Line 40">
            <a:extLst>
              <a:ext uri="{FF2B5EF4-FFF2-40B4-BE49-F238E27FC236}">
                <a16:creationId xmlns:a16="http://schemas.microsoft.com/office/drawing/2014/main" id="{09C503E0-E726-9071-73E2-65F304117210}"/>
              </a:ext>
            </a:extLst>
          </p:cNvPr>
          <p:cNvSpPr>
            <a:spLocks noChangeShapeType="1"/>
          </p:cNvSpPr>
          <p:nvPr/>
        </p:nvSpPr>
        <p:spPr bwMode="auto">
          <a:xfrm>
            <a:off x="5472113" y="4216400"/>
            <a:ext cx="647700" cy="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5" name="Line 41">
            <a:extLst>
              <a:ext uri="{FF2B5EF4-FFF2-40B4-BE49-F238E27FC236}">
                <a16:creationId xmlns:a16="http://schemas.microsoft.com/office/drawing/2014/main" id="{7FC94649-F267-6998-2163-C9CA04CCA5CC}"/>
              </a:ext>
            </a:extLst>
          </p:cNvPr>
          <p:cNvSpPr>
            <a:spLocks noChangeShapeType="1"/>
          </p:cNvSpPr>
          <p:nvPr/>
        </p:nvSpPr>
        <p:spPr bwMode="auto">
          <a:xfrm>
            <a:off x="5508625" y="6075363"/>
            <a:ext cx="633413" cy="10160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6" name="Line 42">
            <a:extLst>
              <a:ext uri="{FF2B5EF4-FFF2-40B4-BE49-F238E27FC236}">
                <a16:creationId xmlns:a16="http://schemas.microsoft.com/office/drawing/2014/main" id="{9FB3354C-ADE7-AAAB-69BB-B7EEC75B9467}"/>
              </a:ext>
            </a:extLst>
          </p:cNvPr>
          <p:cNvSpPr>
            <a:spLocks noChangeShapeType="1"/>
          </p:cNvSpPr>
          <p:nvPr/>
        </p:nvSpPr>
        <p:spPr bwMode="auto">
          <a:xfrm>
            <a:off x="4756150" y="4764088"/>
            <a:ext cx="1363663" cy="793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7" name="Line 43">
            <a:extLst>
              <a:ext uri="{FF2B5EF4-FFF2-40B4-BE49-F238E27FC236}">
                <a16:creationId xmlns:a16="http://schemas.microsoft.com/office/drawing/2014/main" id="{E7F81B56-BCFF-7274-C98F-F78F3D7F8956}"/>
              </a:ext>
            </a:extLst>
          </p:cNvPr>
          <p:cNvSpPr>
            <a:spLocks noChangeShapeType="1"/>
          </p:cNvSpPr>
          <p:nvPr/>
        </p:nvSpPr>
        <p:spPr bwMode="auto">
          <a:xfrm flipV="1">
            <a:off x="3368675" y="5351463"/>
            <a:ext cx="1292225" cy="350837"/>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8" name="Line 44">
            <a:extLst>
              <a:ext uri="{FF2B5EF4-FFF2-40B4-BE49-F238E27FC236}">
                <a16:creationId xmlns:a16="http://schemas.microsoft.com/office/drawing/2014/main" id="{73EAC092-5D63-2297-A6A4-943CA2F8EDD5}"/>
              </a:ext>
            </a:extLst>
          </p:cNvPr>
          <p:cNvSpPr>
            <a:spLocks noChangeShapeType="1"/>
          </p:cNvSpPr>
          <p:nvPr/>
        </p:nvSpPr>
        <p:spPr bwMode="auto">
          <a:xfrm>
            <a:off x="4419600" y="4876800"/>
            <a:ext cx="219075" cy="42068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29" name="Line 45">
            <a:extLst>
              <a:ext uri="{FF2B5EF4-FFF2-40B4-BE49-F238E27FC236}">
                <a16:creationId xmlns:a16="http://schemas.microsoft.com/office/drawing/2014/main" id="{110FF116-C97B-A98F-6DCC-D7171ABD6F53}"/>
              </a:ext>
            </a:extLst>
          </p:cNvPr>
          <p:cNvSpPr>
            <a:spLocks noChangeShapeType="1"/>
          </p:cNvSpPr>
          <p:nvPr/>
        </p:nvSpPr>
        <p:spPr bwMode="auto">
          <a:xfrm>
            <a:off x="2552700" y="4540250"/>
            <a:ext cx="285750" cy="10969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30" name="Text Box 46">
            <a:extLst>
              <a:ext uri="{FF2B5EF4-FFF2-40B4-BE49-F238E27FC236}">
                <a16:creationId xmlns:a16="http://schemas.microsoft.com/office/drawing/2014/main" id="{610C5AB9-4306-641C-E4DC-D8C97562DC5F}"/>
              </a:ext>
            </a:extLst>
          </p:cNvPr>
          <p:cNvSpPr txBox="1">
            <a:spLocks noChangeArrowheads="1"/>
          </p:cNvSpPr>
          <p:nvPr/>
        </p:nvSpPr>
        <p:spPr bwMode="auto">
          <a:xfrm>
            <a:off x="990600" y="1295400"/>
            <a:ext cx="1828800" cy="406400"/>
          </a:xfrm>
          <a:prstGeom prst="rect">
            <a:avLst/>
          </a:prstGeom>
          <a:solidFill>
            <a:srgbClr val="FFFFFF"/>
          </a:solidFill>
          <a:ln>
            <a:noFill/>
          </a:ln>
          <a:extLst>
            <a:ext uri="{91240B29-F687-4F45-9708-019B960494DF}">
              <a14:hiddenLine xmlns:a14="http://schemas.microsoft.com/office/drawing/2010/main" w="9525">
                <a:solidFill>
                  <a:srgbClr val="FF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Descartes (1633)</a:t>
            </a:r>
            <a:endParaRPr lang="en-US" altLang="el-GR" sz="2400">
              <a:latin typeface="Times New Roman" panose="02020603050405020304" pitchFamily="18" charset="0"/>
            </a:endParaRPr>
          </a:p>
        </p:txBody>
      </p:sp>
      <p:sp>
        <p:nvSpPr>
          <p:cNvPr id="16431" name="Text Box 47">
            <a:extLst>
              <a:ext uri="{FF2B5EF4-FFF2-40B4-BE49-F238E27FC236}">
                <a16:creationId xmlns:a16="http://schemas.microsoft.com/office/drawing/2014/main" id="{7D863628-B4D8-5624-CBC3-AFCC4EB04B07}"/>
              </a:ext>
            </a:extLst>
          </p:cNvPr>
          <p:cNvSpPr txBox="1">
            <a:spLocks noChangeArrowheads="1"/>
          </p:cNvSpPr>
          <p:nvPr/>
        </p:nvSpPr>
        <p:spPr bwMode="auto">
          <a:xfrm>
            <a:off x="1266825" y="2001838"/>
            <a:ext cx="1474788" cy="406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endParaRPr lang="en-GB" altLang="el-GR" sz="2400">
              <a:latin typeface="Times New Roman" panose="02020603050405020304" pitchFamily="18" charset="0"/>
            </a:endParaRPr>
          </a:p>
        </p:txBody>
      </p:sp>
      <p:sp>
        <p:nvSpPr>
          <p:cNvPr id="16432" name="Text Box 48">
            <a:extLst>
              <a:ext uri="{FF2B5EF4-FFF2-40B4-BE49-F238E27FC236}">
                <a16:creationId xmlns:a16="http://schemas.microsoft.com/office/drawing/2014/main" id="{B9529C01-EEE4-A038-38D9-1ABA776DE234}"/>
              </a:ext>
            </a:extLst>
          </p:cNvPr>
          <p:cNvSpPr txBox="1">
            <a:spLocks noChangeArrowheads="1"/>
          </p:cNvSpPr>
          <p:nvPr/>
        </p:nvSpPr>
        <p:spPr bwMode="auto">
          <a:xfrm>
            <a:off x="1468438" y="1665288"/>
            <a:ext cx="1427162" cy="406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Rationalism</a:t>
            </a:r>
            <a:endParaRPr lang="en-US" altLang="el-GR" sz="2400">
              <a:latin typeface="Times New Roman" panose="02020603050405020304" pitchFamily="18" charset="0"/>
            </a:endParaRPr>
          </a:p>
        </p:txBody>
      </p:sp>
      <p:sp>
        <p:nvSpPr>
          <p:cNvPr id="16433" name="Line 49">
            <a:extLst>
              <a:ext uri="{FF2B5EF4-FFF2-40B4-BE49-F238E27FC236}">
                <a16:creationId xmlns:a16="http://schemas.microsoft.com/office/drawing/2014/main" id="{617349BE-AA0F-22B3-F310-0202C01D4290}"/>
              </a:ext>
            </a:extLst>
          </p:cNvPr>
          <p:cNvSpPr>
            <a:spLocks noChangeShapeType="1"/>
          </p:cNvSpPr>
          <p:nvPr/>
        </p:nvSpPr>
        <p:spPr bwMode="auto">
          <a:xfrm>
            <a:off x="1371600" y="1600200"/>
            <a:ext cx="182563" cy="2206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34" name="Text Box 50">
            <a:extLst>
              <a:ext uri="{FF2B5EF4-FFF2-40B4-BE49-F238E27FC236}">
                <a16:creationId xmlns:a16="http://schemas.microsoft.com/office/drawing/2014/main" id="{34B1803C-DCFE-EDC7-D1C4-8DE1CC69A483}"/>
              </a:ext>
            </a:extLst>
          </p:cNvPr>
          <p:cNvSpPr txBox="1">
            <a:spLocks noChangeArrowheads="1"/>
          </p:cNvSpPr>
          <p:nvPr/>
        </p:nvSpPr>
        <p:spPr bwMode="auto">
          <a:xfrm>
            <a:off x="1416050" y="2051050"/>
            <a:ext cx="1350963" cy="4064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Empiricism</a:t>
            </a:r>
            <a:endParaRPr lang="en-US" altLang="el-GR" sz="2400">
              <a:latin typeface="Times New Roman" panose="02020603050405020304" pitchFamily="18" charset="0"/>
            </a:endParaRPr>
          </a:p>
        </p:txBody>
      </p:sp>
      <p:sp>
        <p:nvSpPr>
          <p:cNvPr id="16435" name="Line 51">
            <a:extLst>
              <a:ext uri="{FF2B5EF4-FFF2-40B4-BE49-F238E27FC236}">
                <a16:creationId xmlns:a16="http://schemas.microsoft.com/office/drawing/2014/main" id="{DA79BC30-69DC-F210-6013-4F08ECAFA3C9}"/>
              </a:ext>
            </a:extLst>
          </p:cNvPr>
          <p:cNvSpPr>
            <a:spLocks noChangeShapeType="1"/>
          </p:cNvSpPr>
          <p:nvPr/>
        </p:nvSpPr>
        <p:spPr bwMode="auto">
          <a:xfrm flipH="1">
            <a:off x="1773238" y="2420938"/>
            <a:ext cx="134937" cy="449262"/>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36" name="Line 52">
            <a:extLst>
              <a:ext uri="{FF2B5EF4-FFF2-40B4-BE49-F238E27FC236}">
                <a16:creationId xmlns:a16="http://schemas.microsoft.com/office/drawing/2014/main" id="{7942CB44-2291-19E8-D50D-55C0BE52D65F}"/>
              </a:ext>
            </a:extLst>
          </p:cNvPr>
          <p:cNvSpPr>
            <a:spLocks noChangeShapeType="1"/>
          </p:cNvSpPr>
          <p:nvPr/>
        </p:nvSpPr>
        <p:spPr bwMode="auto">
          <a:xfrm>
            <a:off x="1635125" y="2344738"/>
            <a:ext cx="84138" cy="54610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37" name="Line 53">
            <a:extLst>
              <a:ext uri="{FF2B5EF4-FFF2-40B4-BE49-F238E27FC236}">
                <a16:creationId xmlns:a16="http://schemas.microsoft.com/office/drawing/2014/main" id="{13C1CB54-49E9-5A05-6094-6CAE9691E5AE}"/>
              </a:ext>
            </a:extLst>
          </p:cNvPr>
          <p:cNvSpPr>
            <a:spLocks noChangeShapeType="1"/>
          </p:cNvSpPr>
          <p:nvPr/>
        </p:nvSpPr>
        <p:spPr bwMode="auto">
          <a:xfrm>
            <a:off x="1371600" y="1600200"/>
            <a:ext cx="155575" cy="563563"/>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38" name="Text Box 54">
            <a:extLst>
              <a:ext uri="{FF2B5EF4-FFF2-40B4-BE49-F238E27FC236}">
                <a16:creationId xmlns:a16="http://schemas.microsoft.com/office/drawing/2014/main" id="{C3CF1C63-EC88-EB1B-761A-9C0B097439E2}"/>
              </a:ext>
            </a:extLst>
          </p:cNvPr>
          <p:cNvSpPr txBox="1">
            <a:spLocks noChangeArrowheads="1"/>
          </p:cNvSpPr>
          <p:nvPr/>
        </p:nvSpPr>
        <p:spPr bwMode="auto">
          <a:xfrm>
            <a:off x="6086475" y="1479550"/>
            <a:ext cx="1662113" cy="6429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Cognitivist</a:t>
            </a:r>
            <a:r>
              <a:rPr lang="en-US" altLang="el-GR" sz="1200">
                <a:latin typeface="Times New Roman" panose="02020603050405020304" pitchFamily="18" charset="0"/>
              </a:rPr>
              <a:t> </a:t>
            </a:r>
            <a:r>
              <a:rPr lang="en-US" altLang="el-GR" sz="1600" b="1">
                <a:latin typeface="Times New Roman" panose="02020603050405020304" pitchFamily="18" charset="0"/>
              </a:rPr>
              <a:t>Instructionism</a:t>
            </a:r>
            <a:endParaRPr lang="en-US" altLang="el-GR" sz="2400">
              <a:latin typeface="Times New Roman" panose="02020603050405020304" pitchFamily="18" charset="0"/>
            </a:endParaRPr>
          </a:p>
        </p:txBody>
      </p:sp>
      <p:sp>
        <p:nvSpPr>
          <p:cNvPr id="16439" name="Line 55">
            <a:extLst>
              <a:ext uri="{FF2B5EF4-FFF2-40B4-BE49-F238E27FC236}">
                <a16:creationId xmlns:a16="http://schemas.microsoft.com/office/drawing/2014/main" id="{0F8FB37A-A934-94C1-1EC0-6EF0551D6E97}"/>
              </a:ext>
            </a:extLst>
          </p:cNvPr>
          <p:cNvSpPr>
            <a:spLocks noChangeShapeType="1"/>
          </p:cNvSpPr>
          <p:nvPr/>
        </p:nvSpPr>
        <p:spPr bwMode="auto">
          <a:xfrm>
            <a:off x="2819400" y="1858963"/>
            <a:ext cx="3294063" cy="31750"/>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40" name="Text Box 56">
            <a:extLst>
              <a:ext uri="{FF2B5EF4-FFF2-40B4-BE49-F238E27FC236}">
                <a16:creationId xmlns:a16="http://schemas.microsoft.com/office/drawing/2014/main" id="{7E58B32B-206E-9BF1-B689-F28AF239A792}"/>
              </a:ext>
            </a:extLst>
          </p:cNvPr>
          <p:cNvSpPr txBox="1">
            <a:spLocks noChangeArrowheads="1"/>
          </p:cNvSpPr>
          <p:nvPr/>
        </p:nvSpPr>
        <p:spPr bwMode="auto">
          <a:xfrm>
            <a:off x="4191000" y="2976563"/>
            <a:ext cx="1447800" cy="40481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Wittgenstein</a:t>
            </a:r>
            <a:endParaRPr lang="en-US" altLang="el-GR" sz="1200">
              <a:latin typeface="Times New Roman" panose="02020603050405020304" pitchFamily="18" charset="0"/>
            </a:endParaRPr>
          </a:p>
          <a:p>
            <a:endParaRPr lang="en-US" altLang="el-GR" sz="1200">
              <a:latin typeface="Times New Roman" panose="02020603050405020304" pitchFamily="18" charset="0"/>
            </a:endParaRPr>
          </a:p>
          <a:p>
            <a:endParaRPr lang="en-US" altLang="el-GR" sz="1200">
              <a:latin typeface="Times New Roman" panose="02020603050405020304" pitchFamily="18" charset="0"/>
            </a:endParaRPr>
          </a:p>
          <a:p>
            <a:endParaRPr lang="en-US" altLang="el-GR" sz="1200">
              <a:latin typeface="Times New Roman" panose="02020603050405020304" pitchFamily="18" charset="0"/>
            </a:endParaRPr>
          </a:p>
          <a:p>
            <a:endParaRPr lang="en-US" altLang="el-GR" sz="1200">
              <a:latin typeface="Times New Roman" panose="02020603050405020304" pitchFamily="18" charset="0"/>
            </a:endParaRPr>
          </a:p>
          <a:p>
            <a:endParaRPr lang="en-US" altLang="el-GR" sz="1200">
              <a:latin typeface="Times New Roman" panose="02020603050405020304" pitchFamily="18" charset="0"/>
            </a:endParaRPr>
          </a:p>
          <a:p>
            <a:endParaRPr lang="en-US" altLang="el-GR" sz="1200">
              <a:latin typeface="Times New Roman" panose="02020603050405020304" pitchFamily="18" charset="0"/>
            </a:endParaRPr>
          </a:p>
          <a:p>
            <a:endParaRPr lang="en-US" altLang="el-GR" sz="2400">
              <a:latin typeface="Times New Roman" panose="02020603050405020304" pitchFamily="18" charset="0"/>
            </a:endParaRPr>
          </a:p>
        </p:txBody>
      </p:sp>
      <p:sp>
        <p:nvSpPr>
          <p:cNvPr id="16441" name="Text Box 57">
            <a:extLst>
              <a:ext uri="{FF2B5EF4-FFF2-40B4-BE49-F238E27FC236}">
                <a16:creationId xmlns:a16="http://schemas.microsoft.com/office/drawing/2014/main" id="{7B55EBF9-E20C-401C-6839-EC959A021056}"/>
              </a:ext>
            </a:extLst>
          </p:cNvPr>
          <p:cNvSpPr txBox="1">
            <a:spLocks noChangeArrowheads="1"/>
          </p:cNvSpPr>
          <p:nvPr/>
        </p:nvSpPr>
        <p:spPr bwMode="auto">
          <a:xfrm>
            <a:off x="4352925" y="3660775"/>
            <a:ext cx="1449388" cy="4032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solidFill>
                  <a:srgbClr val="FF0000"/>
                </a:solidFill>
                <a:latin typeface="Times New Roman" panose="02020603050405020304" pitchFamily="18" charset="0"/>
              </a:rPr>
              <a:t>Wittgenstein</a:t>
            </a:r>
            <a:endParaRPr lang="en-US" altLang="el-GR" sz="2400">
              <a:latin typeface="Times New Roman" panose="02020603050405020304" pitchFamily="18" charset="0"/>
            </a:endParaRPr>
          </a:p>
        </p:txBody>
      </p:sp>
      <p:sp>
        <p:nvSpPr>
          <p:cNvPr id="16442" name="Line 58">
            <a:extLst>
              <a:ext uri="{FF2B5EF4-FFF2-40B4-BE49-F238E27FC236}">
                <a16:creationId xmlns:a16="http://schemas.microsoft.com/office/drawing/2014/main" id="{2C3EA4DB-3E7B-7A08-1D19-2164E1CE12A0}"/>
              </a:ext>
            </a:extLst>
          </p:cNvPr>
          <p:cNvSpPr>
            <a:spLocks noChangeShapeType="1"/>
          </p:cNvSpPr>
          <p:nvPr/>
        </p:nvSpPr>
        <p:spPr bwMode="auto">
          <a:xfrm>
            <a:off x="4568825" y="3292475"/>
            <a:ext cx="288925" cy="454025"/>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43" name="Line 59">
            <a:extLst>
              <a:ext uri="{FF2B5EF4-FFF2-40B4-BE49-F238E27FC236}">
                <a16:creationId xmlns:a16="http://schemas.microsoft.com/office/drawing/2014/main" id="{3791557E-1CBA-6C1A-E364-242B74D62275}"/>
              </a:ext>
            </a:extLst>
          </p:cNvPr>
          <p:cNvSpPr>
            <a:spLocks noChangeShapeType="1"/>
          </p:cNvSpPr>
          <p:nvPr/>
        </p:nvSpPr>
        <p:spPr bwMode="auto">
          <a:xfrm>
            <a:off x="2197100" y="2962275"/>
            <a:ext cx="2093913" cy="238125"/>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44" name="Text Box 60">
            <a:extLst>
              <a:ext uri="{FF2B5EF4-FFF2-40B4-BE49-F238E27FC236}">
                <a16:creationId xmlns:a16="http://schemas.microsoft.com/office/drawing/2014/main" id="{2D5CCA07-C66B-17A5-0838-4920506B706E}"/>
              </a:ext>
            </a:extLst>
          </p:cNvPr>
          <p:cNvSpPr txBox="1">
            <a:spLocks noChangeArrowheads="1"/>
          </p:cNvSpPr>
          <p:nvPr/>
        </p:nvSpPr>
        <p:spPr bwMode="auto">
          <a:xfrm>
            <a:off x="6081713" y="5665788"/>
            <a:ext cx="1809750" cy="3619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Social Practice</a:t>
            </a:r>
            <a:endParaRPr lang="en-US" altLang="el-GR" sz="2400">
              <a:latin typeface="Times New Roman" panose="02020603050405020304" pitchFamily="18" charset="0"/>
            </a:endParaRPr>
          </a:p>
        </p:txBody>
      </p:sp>
      <p:sp>
        <p:nvSpPr>
          <p:cNvPr id="16445" name="Text Box 61">
            <a:extLst>
              <a:ext uri="{FF2B5EF4-FFF2-40B4-BE49-F238E27FC236}">
                <a16:creationId xmlns:a16="http://schemas.microsoft.com/office/drawing/2014/main" id="{CDA5663F-DED0-84ED-776B-DC17C0D15137}"/>
              </a:ext>
            </a:extLst>
          </p:cNvPr>
          <p:cNvSpPr txBox="1">
            <a:spLocks noChangeArrowheads="1"/>
          </p:cNvSpPr>
          <p:nvPr/>
        </p:nvSpPr>
        <p:spPr bwMode="auto">
          <a:xfrm>
            <a:off x="4270375" y="5516563"/>
            <a:ext cx="1506538" cy="3937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61263" tIns="80631" rIns="161263" bIns="80631"/>
          <a:lstStyle/>
          <a:p>
            <a:r>
              <a:rPr lang="en-US" altLang="el-GR" sz="1600" b="1">
                <a:latin typeface="Times New Roman" panose="02020603050405020304" pitchFamily="18" charset="0"/>
              </a:rPr>
              <a:t>anthropology</a:t>
            </a:r>
            <a:endParaRPr lang="en-US" altLang="el-GR" sz="2400">
              <a:latin typeface="Times New Roman" panose="02020603050405020304" pitchFamily="18" charset="0"/>
            </a:endParaRPr>
          </a:p>
        </p:txBody>
      </p:sp>
      <p:sp>
        <p:nvSpPr>
          <p:cNvPr id="16446" name="Line 62">
            <a:extLst>
              <a:ext uri="{FF2B5EF4-FFF2-40B4-BE49-F238E27FC236}">
                <a16:creationId xmlns:a16="http://schemas.microsoft.com/office/drawing/2014/main" id="{A991035D-4702-044A-38AF-283947DE046C}"/>
              </a:ext>
            </a:extLst>
          </p:cNvPr>
          <p:cNvSpPr>
            <a:spLocks noChangeShapeType="1"/>
          </p:cNvSpPr>
          <p:nvPr/>
        </p:nvSpPr>
        <p:spPr bwMode="auto">
          <a:xfrm>
            <a:off x="5622925" y="5734050"/>
            <a:ext cx="530225" cy="109538"/>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47" name="Line 63">
            <a:extLst>
              <a:ext uri="{FF2B5EF4-FFF2-40B4-BE49-F238E27FC236}">
                <a16:creationId xmlns:a16="http://schemas.microsoft.com/office/drawing/2014/main" id="{DAC7D3A5-1591-1917-9759-86C49D4B0EE1}"/>
              </a:ext>
            </a:extLst>
          </p:cNvPr>
          <p:cNvSpPr>
            <a:spLocks noChangeShapeType="1"/>
          </p:cNvSpPr>
          <p:nvPr/>
        </p:nvSpPr>
        <p:spPr bwMode="auto">
          <a:xfrm flipV="1">
            <a:off x="3362325" y="5697538"/>
            <a:ext cx="1042988" cy="9525"/>
          </a:xfrm>
          <a:prstGeom prst="line">
            <a:avLst/>
          </a:prstGeom>
          <a:noFill/>
          <a:ln w="2857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l-GR"/>
          </a:p>
        </p:txBody>
      </p:sp>
      <p:sp>
        <p:nvSpPr>
          <p:cNvPr id="16448" name="Text Box 64">
            <a:extLst>
              <a:ext uri="{FF2B5EF4-FFF2-40B4-BE49-F238E27FC236}">
                <a16:creationId xmlns:a16="http://schemas.microsoft.com/office/drawing/2014/main" id="{605D7264-0EA4-AF9E-F575-1C38BC5D8D44}"/>
              </a:ext>
            </a:extLst>
          </p:cNvPr>
          <p:cNvSpPr txBox="1">
            <a:spLocks noChangeArrowheads="1"/>
          </p:cNvSpPr>
          <p:nvPr/>
        </p:nvSpPr>
        <p:spPr bwMode="auto">
          <a:xfrm>
            <a:off x="6172200" y="3200400"/>
            <a:ext cx="1905000" cy="392113"/>
          </a:xfrm>
          <a:prstGeom prst="rect">
            <a:avLst/>
          </a:prstGeom>
          <a:solidFill>
            <a:srgbClr val="FFFFFF"/>
          </a:solidFill>
          <a:ln w="9525">
            <a:solidFill>
              <a:schemeClr val="accent1"/>
            </a:solidFill>
            <a:miter lim="800000"/>
            <a:headEnd/>
            <a:tailEnd/>
          </a:ln>
        </p:spPr>
        <p:txBody>
          <a:bodyPr lIns="161263" tIns="80631" rIns="161263" bIns="80631"/>
          <a:lstStyle/>
          <a:p>
            <a:r>
              <a:rPr lang="en-US" altLang="el-GR" sz="1600" b="1" i="1">
                <a:solidFill>
                  <a:schemeClr val="accent1"/>
                </a:solidFill>
                <a:latin typeface="Times New Roman" panose="02020603050405020304" pitchFamily="18" charset="0"/>
              </a:rPr>
              <a:t>individual</a:t>
            </a:r>
            <a:r>
              <a:rPr lang="en-US" altLang="el-GR" sz="1200">
                <a:solidFill>
                  <a:schemeClr val="accent1"/>
                </a:solidFill>
                <a:latin typeface="Times New Roman" panose="02020603050405020304" pitchFamily="18" charset="0"/>
              </a:rPr>
              <a:t> </a:t>
            </a:r>
            <a:r>
              <a:rPr lang="en-US" altLang="el-GR" sz="1600" b="1" i="1">
                <a:solidFill>
                  <a:schemeClr val="accent1"/>
                </a:solidFill>
                <a:latin typeface="Times New Roman" panose="02020603050405020304" pitchFamily="18" charset="0"/>
              </a:rPr>
              <a:t>theories</a:t>
            </a:r>
            <a:endParaRPr lang="en-US" altLang="el-GR" sz="2400">
              <a:solidFill>
                <a:schemeClr val="accent1"/>
              </a:solidFill>
              <a:latin typeface="Times New Roman" panose="02020603050405020304" pitchFamily="18" charset="0"/>
            </a:endParaRPr>
          </a:p>
        </p:txBody>
      </p:sp>
      <p:sp>
        <p:nvSpPr>
          <p:cNvPr id="16449" name="Line 65">
            <a:extLst>
              <a:ext uri="{FF2B5EF4-FFF2-40B4-BE49-F238E27FC236}">
                <a16:creationId xmlns:a16="http://schemas.microsoft.com/office/drawing/2014/main" id="{94942BBA-BFA1-8206-295A-A7E77764DC40}"/>
              </a:ext>
            </a:extLst>
          </p:cNvPr>
          <p:cNvSpPr>
            <a:spLocks noChangeShapeType="1"/>
          </p:cNvSpPr>
          <p:nvPr/>
        </p:nvSpPr>
        <p:spPr bwMode="auto">
          <a:xfrm>
            <a:off x="990600" y="3581400"/>
            <a:ext cx="7080250" cy="1588"/>
          </a:xfrm>
          <a:prstGeom prst="line">
            <a:avLst/>
          </a:prstGeom>
          <a:noFill/>
          <a:ln w="76200">
            <a:solidFill>
              <a:schemeClr val="accent1"/>
            </a:solidFill>
            <a:round/>
            <a:headEnd/>
            <a:tailEnd/>
          </a:ln>
          <a:extLst>
            <a:ext uri="{909E8E84-426E-40DD-AFC4-6F175D3DCCD1}">
              <a14:hiddenFill xmlns:a14="http://schemas.microsoft.com/office/drawing/2010/main">
                <a:noFill/>
              </a14:hiddenFill>
            </a:ext>
          </a:extLst>
        </p:spPr>
        <p:txBody>
          <a:bodyPr/>
          <a:lstStyle/>
          <a:p>
            <a:endParaRPr lang="el-G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C0C8D77A-706F-DD22-497E-BD37AF6AA30D}"/>
              </a:ext>
            </a:extLst>
          </p:cNvPr>
          <p:cNvSpPr>
            <a:spLocks noGrp="1"/>
          </p:cNvSpPr>
          <p:nvPr>
            <p:ph type="sldNum" sz="quarter" idx="12"/>
          </p:nvPr>
        </p:nvSpPr>
        <p:spPr/>
        <p:txBody>
          <a:bodyPr/>
          <a:lstStyle/>
          <a:p>
            <a:fld id="{163421E6-7254-E24C-9857-002EC772FC2C}" type="slidenum">
              <a:rPr lang="nb-NO" altLang="el-GR"/>
              <a:pPr/>
              <a:t>7</a:t>
            </a:fld>
            <a:endParaRPr lang="nb-NO" altLang="el-GR"/>
          </a:p>
        </p:txBody>
      </p:sp>
      <p:sp>
        <p:nvSpPr>
          <p:cNvPr id="9218" name="Rectangle 2">
            <a:extLst>
              <a:ext uri="{FF2B5EF4-FFF2-40B4-BE49-F238E27FC236}">
                <a16:creationId xmlns:a16="http://schemas.microsoft.com/office/drawing/2014/main" id="{CAAB1232-EF56-69A3-4143-CF12E9514FBA}"/>
              </a:ext>
            </a:extLst>
          </p:cNvPr>
          <p:cNvSpPr>
            <a:spLocks noGrp="1" noChangeArrowheads="1"/>
          </p:cNvSpPr>
          <p:nvPr>
            <p:ph type="title"/>
          </p:nvPr>
        </p:nvSpPr>
        <p:spPr/>
        <p:txBody>
          <a:bodyPr/>
          <a:lstStyle/>
          <a:p>
            <a:r>
              <a:rPr lang="el-GR" altLang="el-GR" sz="2800" dirty="0">
                <a:solidFill>
                  <a:srgbClr val="FF0000"/>
                </a:solidFill>
              </a:rPr>
              <a:t>Η μετάβαση από το ατομικό στο συλλογικό – κοινωνική θεωρία γνώσης</a:t>
            </a:r>
            <a:endParaRPr lang="nb-NO" altLang="el-GR" sz="2800" dirty="0">
              <a:solidFill>
                <a:srgbClr val="FF0000"/>
              </a:solidFill>
            </a:endParaRPr>
          </a:p>
        </p:txBody>
      </p:sp>
      <p:sp>
        <p:nvSpPr>
          <p:cNvPr id="9219" name="Rectangle 3">
            <a:extLst>
              <a:ext uri="{FF2B5EF4-FFF2-40B4-BE49-F238E27FC236}">
                <a16:creationId xmlns:a16="http://schemas.microsoft.com/office/drawing/2014/main" id="{7BF02146-6F78-59DB-F674-A593E622C50F}"/>
              </a:ext>
            </a:extLst>
          </p:cNvPr>
          <p:cNvSpPr>
            <a:spLocks noGrp="1" noChangeArrowheads="1"/>
          </p:cNvSpPr>
          <p:nvPr>
            <p:ph type="body" idx="1"/>
          </p:nvPr>
        </p:nvSpPr>
        <p:spPr>
          <a:xfrm>
            <a:off x="457200" y="1268760"/>
            <a:ext cx="8229600" cy="5112568"/>
          </a:xfrm>
        </p:spPr>
        <p:txBody>
          <a:bodyPr>
            <a:normAutofit/>
          </a:bodyPr>
          <a:lstStyle/>
          <a:p>
            <a:pPr>
              <a:lnSpc>
                <a:spcPct val="80000"/>
              </a:lnSpc>
            </a:pPr>
            <a:r>
              <a:rPr lang="el-GR" altLang="el-GR" sz="2400" dirty="0"/>
              <a:t>Η παραδοσιακή εστίαση της γνωστικής ψυχολογίας είναι να προσεγγίζει τη νόηση ως μια θεμελιωδώς ατομική διαδικασία. </a:t>
            </a:r>
          </a:p>
          <a:p>
            <a:pPr marL="0" indent="0">
              <a:lnSpc>
                <a:spcPct val="80000"/>
              </a:lnSpc>
              <a:buNone/>
            </a:pPr>
            <a:r>
              <a:rPr lang="el-GR" altLang="el-GR" sz="2400" dirty="0"/>
              <a:t>Η βασική υπόθεση είναι ότι οι ανθρώπινες νοητικές λειτουργίες εντοπίζονται στα άτομα και μπορούν να </a:t>
            </a:r>
            <a:r>
              <a:rPr lang="el-GR" altLang="el-GR" sz="2400" dirty="0" err="1"/>
              <a:t>μοντελοποιηθούν</a:t>
            </a:r>
            <a:r>
              <a:rPr lang="el-GR" altLang="el-GR" sz="2400" dirty="0"/>
              <a:t> ως νοητικές οντότητες όπως: συστήματα μνήμης, διαδικασίες σκέψης και γνωστικές δομές.</a:t>
            </a:r>
          </a:p>
          <a:p>
            <a:pPr>
              <a:lnSpc>
                <a:spcPct val="80000"/>
              </a:lnSpc>
            </a:pPr>
            <a:r>
              <a:rPr lang="el-GR" altLang="el-GR" sz="2400" dirty="0"/>
              <a:t>Όμως αυτή η προσέγγιση έχει μεγάλους περιορισμούς… όλο και περισσότεροι ερευνητές της γνωστικής επιστήμης δίνουν έμφαση στις κοινωνικές και πολιτισμικές πτυχές της μάθησης</a:t>
            </a:r>
          </a:p>
          <a:p>
            <a:pPr>
              <a:lnSpc>
                <a:spcPct val="80000"/>
              </a:lnSpc>
            </a:pPr>
            <a:r>
              <a:rPr lang="el-GR" altLang="el-GR" sz="2400" dirty="0"/>
              <a:t>Οι κορυφαίοι ερευνητές στο πλαίσιο του </a:t>
            </a:r>
            <a:r>
              <a:rPr lang="el-GR" altLang="el-GR" sz="2400" dirty="0" err="1"/>
              <a:t>κοινωνικο</a:t>
            </a:r>
            <a:r>
              <a:rPr lang="el-GR" altLang="el-GR" sz="2400" dirty="0"/>
              <a:t>-πολιτισμικού παραδείγματος έχουν το υπόβαθρό τους στη γνωστική ψυχολογία και τη γνωστική γλωσσολογία</a:t>
            </a:r>
            <a:endParaRPr lang="nb-NO" altLang="el-G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a:extLst>
              <a:ext uri="{FF2B5EF4-FFF2-40B4-BE49-F238E27FC236}">
                <a16:creationId xmlns:a16="http://schemas.microsoft.com/office/drawing/2014/main" id="{33E5EB3F-B0EA-FEF7-89E5-BCA9E30BDEC0}"/>
              </a:ext>
            </a:extLst>
          </p:cNvPr>
          <p:cNvSpPr>
            <a:spLocks noGrp="1"/>
          </p:cNvSpPr>
          <p:nvPr>
            <p:ph type="sldNum" sz="quarter" idx="12"/>
          </p:nvPr>
        </p:nvSpPr>
        <p:spPr/>
        <p:txBody>
          <a:bodyPr/>
          <a:lstStyle/>
          <a:p>
            <a:fld id="{0968163A-7C76-1C47-A528-FC9EEC5B9C84}" type="slidenum">
              <a:rPr lang="nb-NO" altLang="el-GR"/>
              <a:pPr/>
              <a:t>8</a:t>
            </a:fld>
            <a:endParaRPr lang="nb-NO" altLang="el-GR"/>
          </a:p>
        </p:txBody>
      </p:sp>
      <p:sp>
        <p:nvSpPr>
          <p:cNvPr id="39938" name="Rectangle 2">
            <a:extLst>
              <a:ext uri="{FF2B5EF4-FFF2-40B4-BE49-F238E27FC236}">
                <a16:creationId xmlns:a16="http://schemas.microsoft.com/office/drawing/2014/main" id="{54D1E350-264C-1DC7-6580-FA4E0E846268}"/>
              </a:ext>
            </a:extLst>
          </p:cNvPr>
          <p:cNvSpPr>
            <a:spLocks noGrp="1" noChangeArrowheads="1"/>
          </p:cNvSpPr>
          <p:nvPr>
            <p:ph type="title" idx="4294967295"/>
          </p:nvPr>
        </p:nvSpPr>
        <p:spPr>
          <a:xfrm>
            <a:off x="0" y="274638"/>
            <a:ext cx="8229600" cy="1143000"/>
          </a:xfrm>
        </p:spPr>
        <p:txBody>
          <a:bodyPr/>
          <a:lstStyle/>
          <a:p>
            <a:r>
              <a:rPr lang="nb-NO" altLang="el-GR"/>
              <a:t>Learning theories</a:t>
            </a:r>
          </a:p>
        </p:txBody>
      </p:sp>
      <p:sp>
        <p:nvSpPr>
          <p:cNvPr id="39940" name="Rectangle 4">
            <a:extLst>
              <a:ext uri="{FF2B5EF4-FFF2-40B4-BE49-F238E27FC236}">
                <a16:creationId xmlns:a16="http://schemas.microsoft.com/office/drawing/2014/main" id="{3E3E34F6-128C-E4BC-3DB7-DE3BB6EF7309}"/>
              </a:ext>
            </a:extLst>
          </p:cNvPr>
          <p:cNvSpPr>
            <a:spLocks noChangeArrowheads="1"/>
          </p:cNvSpPr>
          <p:nvPr/>
        </p:nvSpPr>
        <p:spPr bwMode="auto">
          <a:xfrm>
            <a:off x="900113" y="1557338"/>
            <a:ext cx="7345362" cy="4478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nb-NO" altLang="el-GR" sz="3200" b="1"/>
              <a:t>Behaviorism:</a:t>
            </a:r>
            <a:r>
              <a:rPr lang="nb-NO" altLang="el-GR" sz="3200"/>
              <a:t> especially before 1950 (Pavlov, Thorndike, Watson, Skinner)</a:t>
            </a:r>
          </a:p>
          <a:p>
            <a:r>
              <a:rPr lang="nb-NO" altLang="el-GR" sz="3200" b="1"/>
              <a:t>Cognitive theories:</a:t>
            </a:r>
            <a:r>
              <a:rPr lang="nb-NO" altLang="el-GR" sz="3200"/>
              <a:t> especially after 1950 (”The cognitive revolution” (Bruner, Piaget)</a:t>
            </a:r>
          </a:p>
          <a:p>
            <a:r>
              <a:rPr lang="nb-NO" altLang="el-GR" sz="3200" b="1"/>
              <a:t>Sociocultural theories:</a:t>
            </a:r>
            <a:r>
              <a:rPr lang="nb-NO" altLang="el-GR" sz="3200"/>
              <a:t> 1990 (?) (Vygotsky, Bakhtin, Mead, Dewey,Engström, Wertch, Lave &amp; Wenger, Cole, Rogoff, Säljö)</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5">
            <a:extLst>
              <a:ext uri="{FF2B5EF4-FFF2-40B4-BE49-F238E27FC236}">
                <a16:creationId xmlns:a16="http://schemas.microsoft.com/office/drawing/2014/main" id="{8E9EB464-E62B-C7C9-F6B3-6B52CC9B70E8}"/>
              </a:ext>
            </a:extLst>
          </p:cNvPr>
          <p:cNvSpPr>
            <a:spLocks noGrp="1"/>
          </p:cNvSpPr>
          <p:nvPr>
            <p:ph type="sldNum" sz="quarter" idx="12"/>
          </p:nvPr>
        </p:nvSpPr>
        <p:spPr/>
        <p:txBody>
          <a:bodyPr/>
          <a:lstStyle/>
          <a:p>
            <a:fld id="{5738F87A-0310-4C43-B5A9-C1DD22C292BD}" type="slidenum">
              <a:rPr lang="nb-NO" altLang="el-GR"/>
              <a:pPr/>
              <a:t>9</a:t>
            </a:fld>
            <a:endParaRPr lang="nb-NO" altLang="el-GR"/>
          </a:p>
        </p:txBody>
      </p:sp>
      <p:sp>
        <p:nvSpPr>
          <p:cNvPr id="59394" name="Rectangle 2">
            <a:extLst>
              <a:ext uri="{FF2B5EF4-FFF2-40B4-BE49-F238E27FC236}">
                <a16:creationId xmlns:a16="http://schemas.microsoft.com/office/drawing/2014/main" id="{CD61413E-208E-E47D-F975-3EE5A7F62B47}"/>
              </a:ext>
            </a:extLst>
          </p:cNvPr>
          <p:cNvSpPr>
            <a:spLocks noGrp="1" noChangeArrowheads="1"/>
          </p:cNvSpPr>
          <p:nvPr>
            <p:ph type="title"/>
          </p:nvPr>
        </p:nvSpPr>
        <p:spPr/>
        <p:txBody>
          <a:bodyPr/>
          <a:lstStyle/>
          <a:p>
            <a:r>
              <a:rPr lang="nb-NO" altLang="el-GR" dirty="0" err="1"/>
              <a:t>Cognitive</a:t>
            </a:r>
            <a:r>
              <a:rPr lang="nb-NO" altLang="el-GR" dirty="0"/>
              <a:t> </a:t>
            </a:r>
            <a:r>
              <a:rPr lang="nb-NO" altLang="el-GR" dirty="0" err="1"/>
              <a:t>theories</a:t>
            </a:r>
            <a:r>
              <a:rPr lang="nb-NO" altLang="el-GR" dirty="0"/>
              <a:t>: </a:t>
            </a:r>
            <a:br>
              <a:rPr lang="nb-NO" altLang="el-GR" dirty="0"/>
            </a:br>
            <a:r>
              <a:rPr lang="nb-NO" altLang="el-GR" sz="2400" dirty="0"/>
              <a:t>1)</a:t>
            </a:r>
            <a:r>
              <a:rPr lang="el-GR" altLang="el-GR" sz="2400" dirty="0"/>
              <a:t> </a:t>
            </a:r>
            <a:r>
              <a:rPr lang="nb-NO" altLang="el-GR" sz="2400" dirty="0" err="1"/>
              <a:t>Constructivism</a:t>
            </a:r>
            <a:r>
              <a:rPr lang="nb-NO" altLang="el-GR" sz="2400" dirty="0"/>
              <a:t> 2)</a:t>
            </a:r>
            <a:r>
              <a:rPr lang="el-GR" altLang="el-GR" sz="2400" dirty="0"/>
              <a:t> </a:t>
            </a:r>
            <a:r>
              <a:rPr lang="nb-NO" altLang="el-GR" sz="2400" dirty="0"/>
              <a:t>Information </a:t>
            </a:r>
            <a:r>
              <a:rPr lang="nb-NO" altLang="el-GR" sz="2400" dirty="0" err="1"/>
              <a:t>processing</a:t>
            </a:r>
            <a:endParaRPr lang="nb-NO" altLang="el-GR" sz="2400" dirty="0"/>
          </a:p>
        </p:txBody>
      </p:sp>
      <p:sp>
        <p:nvSpPr>
          <p:cNvPr id="59395" name="Rectangle 3">
            <a:extLst>
              <a:ext uri="{FF2B5EF4-FFF2-40B4-BE49-F238E27FC236}">
                <a16:creationId xmlns:a16="http://schemas.microsoft.com/office/drawing/2014/main" id="{C29EBBB4-8305-D8C5-7D8C-62F9CD8848E6}"/>
              </a:ext>
            </a:extLst>
          </p:cNvPr>
          <p:cNvSpPr>
            <a:spLocks noGrp="1" noChangeArrowheads="1"/>
          </p:cNvSpPr>
          <p:nvPr>
            <p:ph type="body" idx="1"/>
          </p:nvPr>
        </p:nvSpPr>
        <p:spPr/>
        <p:txBody>
          <a:bodyPr/>
          <a:lstStyle/>
          <a:p>
            <a:pPr>
              <a:lnSpc>
                <a:spcPct val="90000"/>
              </a:lnSpc>
            </a:pPr>
            <a:r>
              <a:rPr lang="el-GR" altLang="el-GR" sz="2400" dirty="0"/>
              <a:t>Οι γνωστικές θεωρίες εμφανίστηκαν για πρώτη φορά τον περασμένο αιώνα, αλλά αφομοιώθηκαν από τις </a:t>
            </a:r>
            <a:r>
              <a:rPr lang="el-GR" altLang="el-GR" sz="2400" dirty="0" err="1"/>
              <a:t>συμπεριφορικές</a:t>
            </a:r>
            <a:r>
              <a:rPr lang="el-GR" altLang="el-GR" sz="2400" dirty="0"/>
              <a:t> θεωρίες στις αρχές του αιώνα, για να αναδειχθούν και πάλι σε κυρίαρχη δύναμη γύρω στο 1950. </a:t>
            </a:r>
          </a:p>
          <a:p>
            <a:pPr>
              <a:lnSpc>
                <a:spcPct val="90000"/>
              </a:lnSpc>
            </a:pPr>
            <a:r>
              <a:rPr lang="el-GR" altLang="el-GR" sz="2400" dirty="0"/>
              <a:t>Ασχολούνται με τα πράγματα που συμβαίνουν μέσα στο κεφάλι μας καθώς μαθαίνουμε. Θεωρούν ότι οι μαθητές επεξεργάζονται ενεργά τις πληροφορίες και ότι η μάθηση λαμβάνει χώρα μέσω των προσπαθειών του μαθητή καθώς οργανώνει, αποθηκεύει και στη συνέχεια βρίσκει σχέσεις μεταξύ των πληροφοριών, συνδέοντας τη νέα με την παλιά γνώση, τα σχήματα και τα σενάρια. Οι γνωστικές προσεγγίσεις δίνουν έμφαση στον τρόπο επεξεργασίας των πληροφοριών.</a:t>
            </a:r>
            <a:br>
              <a:rPr lang="nb-NO" altLang="el-GR" sz="2400" dirty="0"/>
            </a:br>
            <a:endParaRPr lang="nb-NO" altLang="el-GR" sz="24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1137</TotalTime>
  <Words>2354</Words>
  <Application>Microsoft Macintosh PowerPoint</Application>
  <PresentationFormat>Προβολή στην οθόνη (4:3)</PresentationFormat>
  <Paragraphs>321</Paragraphs>
  <Slides>46</Slides>
  <Notes>2</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46</vt:i4>
      </vt:variant>
    </vt:vector>
  </HeadingPairs>
  <TitlesOfParts>
    <vt:vector size="52" baseType="lpstr">
      <vt:lpstr>Arial</vt:lpstr>
      <vt:lpstr>Garamond</vt:lpstr>
      <vt:lpstr>Tahoma</vt:lpstr>
      <vt:lpstr>Times New Roman</vt:lpstr>
      <vt:lpstr>Wingdings</vt:lpstr>
      <vt:lpstr>Default Design</vt:lpstr>
      <vt:lpstr> Η Κοινωνικοπολιτισμική Θεωρία: το πλαίσιο  </vt:lpstr>
      <vt:lpstr>Παρουσίαση του PowerPoint</vt:lpstr>
      <vt:lpstr>Η κοινωνικοπολιτισμική προοπτική</vt:lpstr>
      <vt:lpstr>Just some of the many faces of sociocultural theory</vt:lpstr>
      <vt:lpstr>Παρουσίαση του PowerPoint</vt:lpstr>
      <vt:lpstr>Παρουσίαση του PowerPoint</vt:lpstr>
      <vt:lpstr>Η μετάβαση από το ατομικό στο συλλογικό – κοινωνική θεωρία γνώσης</vt:lpstr>
      <vt:lpstr>Learning theories</vt:lpstr>
      <vt:lpstr>Cognitive theories:  1) Constructivism 2) Information processing</vt:lpstr>
      <vt:lpstr>Cognitive theories: Constructivism</vt:lpstr>
      <vt:lpstr>Constructivism</vt:lpstr>
      <vt:lpstr>Experiments (”operational”)</vt:lpstr>
      <vt:lpstr>Experiments (”operational”)</vt:lpstr>
      <vt:lpstr>Piaget`stages of cognitive development</vt:lpstr>
      <vt:lpstr>Piaget`s stages</vt:lpstr>
      <vt:lpstr>Cognitive science: Information processing (Especially after 1970)  </vt:lpstr>
      <vt:lpstr>The computation metaphor</vt:lpstr>
      <vt:lpstr>”Thinking or processing?”</vt:lpstr>
      <vt:lpstr>  The conduit model of communication The Conduit paradigme (Ledningsparadigme) Rommetveit (1996)</vt:lpstr>
      <vt:lpstr>Cognitive science:  Some critical voices </vt:lpstr>
      <vt:lpstr>Sociocultural Epistemology</vt:lpstr>
      <vt:lpstr> How is knowledge created?  (Epistemology)   </vt:lpstr>
      <vt:lpstr>Some sociocultural claims about  human learning</vt:lpstr>
      <vt:lpstr>Mediated learning</vt:lpstr>
      <vt:lpstr> Mediated action </vt:lpstr>
      <vt:lpstr>In activity theory:</vt:lpstr>
      <vt:lpstr>Learning is mediated Language: ”The tool of tools”</vt:lpstr>
      <vt:lpstr>Mediated learning Language-communication-learning</vt:lpstr>
      <vt:lpstr> Learning is  fundamentally social  </vt:lpstr>
      <vt:lpstr> Learning is  fundamentally social  </vt:lpstr>
      <vt:lpstr>Lev Semonovich Vygotsky</vt:lpstr>
      <vt:lpstr>Lev Semonovich Vygotsky Background</vt:lpstr>
      <vt:lpstr>Εισαγωγή</vt:lpstr>
      <vt:lpstr> Learning is  fundamentally social  </vt:lpstr>
      <vt:lpstr>Theory’s Principles and Concepts</vt:lpstr>
      <vt:lpstr>Theory’s Principles and Concepts</vt:lpstr>
      <vt:lpstr>Learning is  fundamentally social  </vt:lpstr>
      <vt:lpstr>Learning is situated</vt:lpstr>
      <vt:lpstr>Learning is situated</vt:lpstr>
      <vt:lpstr>Learning is distributed</vt:lpstr>
      <vt:lpstr>Learning is distributed</vt:lpstr>
      <vt:lpstr>Learning is participation</vt:lpstr>
      <vt:lpstr>Theory’s Principles and Concepts</vt:lpstr>
      <vt:lpstr>Σκαλωσιά</vt:lpstr>
      <vt:lpstr>Σκαλωσιά</vt:lpstr>
      <vt:lpstr>Σύνοψη </vt:lpstr>
    </vt:vector>
  </TitlesOfParts>
  <Company>UiO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Sociocultural theory  A presentation for the  International master program students</dc:title>
  <dc:creator>oddvarhj</dc:creator>
  <cp:lastModifiedBy>Konstantinos Skordoulis</cp:lastModifiedBy>
  <cp:revision>38</cp:revision>
  <dcterms:created xsi:type="dcterms:W3CDTF">2005-11-23T09:26:25Z</dcterms:created>
  <dcterms:modified xsi:type="dcterms:W3CDTF">2023-06-22T08:54:58Z</dcterms:modified>
</cp:coreProperties>
</file>