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3"/>
  </p:notesMasterIdLst>
  <p:sldIdLst>
    <p:sldId id="256" r:id="rId2"/>
    <p:sldId id="258" r:id="rId3"/>
    <p:sldId id="259" r:id="rId4"/>
    <p:sldId id="257" r:id="rId5"/>
    <p:sldId id="260" r:id="rId6"/>
    <p:sldId id="261" r:id="rId7"/>
    <p:sldId id="267" r:id="rId8"/>
    <p:sldId id="270" r:id="rId9"/>
    <p:sldId id="279" r:id="rId10"/>
    <p:sldId id="280" r:id="rId11"/>
    <p:sldId id="281" r:id="rId12"/>
    <p:sldId id="283" r:id="rId13"/>
    <p:sldId id="288" r:id="rId14"/>
    <p:sldId id="273" r:id="rId15"/>
    <p:sldId id="286" r:id="rId16"/>
    <p:sldId id="262" r:id="rId17"/>
    <p:sldId id="290" r:id="rId18"/>
    <p:sldId id="289" r:id="rId19"/>
    <p:sldId id="291" r:id="rId20"/>
    <p:sldId id="292" r:id="rId21"/>
    <p:sldId id="293"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5"/>
    <p:restoredTop sz="94694"/>
  </p:normalViewPr>
  <p:slideViewPr>
    <p:cSldViewPr snapToGrid="0">
      <p:cViewPr varScale="1">
        <p:scale>
          <a:sx n="113" d="100"/>
          <a:sy n="113" d="100"/>
        </p:scale>
        <p:origin x="192" y="35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B13658-949D-2B4E-B218-D19F03CA58D9}" type="datetimeFigureOut">
              <a:rPr lang="el-GR" smtClean="0"/>
              <a:t>23/9/22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F93542-6FA0-6B44-9B65-EA48F834F5B8}" type="slidenum">
              <a:rPr lang="el-GR" smtClean="0"/>
              <a:t>‹#›</a:t>
            </a:fld>
            <a:endParaRPr lang="el-GR"/>
          </a:p>
        </p:txBody>
      </p:sp>
    </p:spTree>
    <p:extLst>
      <p:ext uri="{BB962C8B-B14F-4D97-AF65-F5344CB8AC3E}">
        <p14:creationId xmlns:p14="http://schemas.microsoft.com/office/powerpoint/2010/main" val="3357927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7890"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Calibri"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9/23/22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78275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9/23/22</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2319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9/23/22</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8683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9/23/22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8590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9/23/22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5784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9/23/22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2580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9/23/22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91370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9/23/22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6408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9/23/22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419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9/23/22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96439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9/23/22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9468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9/23/22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5140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914400" rtl="0" eaLnBrk="1" latinLnBrk="0" hangingPunct="1">
        <a:lnSpc>
          <a:spcPct val="90000"/>
        </a:lnSpc>
        <a:spcBef>
          <a:spcPct val="0"/>
        </a:spcBef>
        <a:buNone/>
        <a:defRPr sz="53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20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9B7F88A-EE9B-4C9D-9477-42E234662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Πολύχρωμη ζωγραφική Pigments">
            <a:extLst>
              <a:ext uri="{FF2B5EF4-FFF2-40B4-BE49-F238E27FC236}">
                <a16:creationId xmlns:a16="http://schemas.microsoft.com/office/drawing/2014/main" id="{589B81B1-34D1-823C-4C85-70546B3F6DC2}"/>
              </a:ext>
            </a:extLst>
          </p:cNvPr>
          <p:cNvPicPr>
            <a:picLocks noChangeAspect="1"/>
          </p:cNvPicPr>
          <p:nvPr/>
        </p:nvPicPr>
        <p:blipFill rotWithShape="1">
          <a:blip r:embed="rId2"/>
          <a:srcRect t="10000"/>
          <a:stretch/>
        </p:blipFill>
        <p:spPr>
          <a:xfrm>
            <a:off x="1" y="10"/>
            <a:ext cx="12191999" cy="6857990"/>
          </a:xfrm>
          <a:prstGeom prst="rect">
            <a:avLst/>
          </a:prstGeom>
        </p:spPr>
      </p:pic>
      <p:sp>
        <p:nvSpPr>
          <p:cNvPr id="11" name="Rectangle 10">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70C0ECD-A622-23AF-3082-29933A500B6C}"/>
              </a:ext>
            </a:extLst>
          </p:cNvPr>
          <p:cNvSpPr>
            <a:spLocks noGrp="1"/>
          </p:cNvSpPr>
          <p:nvPr>
            <p:ph type="ctrTitle"/>
          </p:nvPr>
        </p:nvSpPr>
        <p:spPr>
          <a:xfrm>
            <a:off x="4654295" y="2940909"/>
            <a:ext cx="6801914" cy="1619841"/>
          </a:xfrm>
        </p:spPr>
        <p:txBody>
          <a:bodyPr>
            <a:normAutofit/>
          </a:bodyPr>
          <a:lstStyle/>
          <a:p>
            <a:r>
              <a:rPr lang="el-GR" sz="5400" dirty="0">
                <a:solidFill>
                  <a:schemeClr val="tx1"/>
                </a:solidFill>
              </a:rPr>
              <a:t>Από το </a:t>
            </a:r>
            <a:r>
              <a:rPr lang="en-US" sz="5400" dirty="0">
                <a:solidFill>
                  <a:schemeClr val="tx1"/>
                </a:solidFill>
              </a:rPr>
              <a:t>STS </a:t>
            </a:r>
            <a:r>
              <a:rPr lang="el-GR" sz="5400" dirty="0">
                <a:solidFill>
                  <a:schemeClr val="tx1"/>
                </a:solidFill>
              </a:rPr>
              <a:t>στο </a:t>
            </a:r>
            <a:r>
              <a:rPr lang="en-US" sz="5400" dirty="0">
                <a:solidFill>
                  <a:schemeClr val="tx1"/>
                </a:solidFill>
              </a:rPr>
              <a:t>STEAM</a:t>
            </a:r>
            <a:br>
              <a:rPr lang="el-GR" sz="5400" dirty="0">
                <a:solidFill>
                  <a:schemeClr val="tx1"/>
                </a:solidFill>
              </a:rPr>
            </a:br>
            <a:r>
              <a:rPr lang="el-GR" sz="3600" dirty="0">
                <a:solidFill>
                  <a:schemeClr val="tx1"/>
                </a:solidFill>
              </a:rPr>
              <a:t>Κριτική Επιστημολογική Προσέγγιση</a:t>
            </a:r>
            <a:endParaRPr lang="el-GR" sz="5400" dirty="0">
              <a:solidFill>
                <a:schemeClr val="tx1"/>
              </a:solidFill>
            </a:endParaRPr>
          </a:p>
        </p:txBody>
      </p:sp>
      <p:sp>
        <p:nvSpPr>
          <p:cNvPr id="3" name="Υπότιτλος 2">
            <a:extLst>
              <a:ext uri="{FF2B5EF4-FFF2-40B4-BE49-F238E27FC236}">
                <a16:creationId xmlns:a16="http://schemas.microsoft.com/office/drawing/2014/main" id="{784AB9FF-8A04-F969-495B-7A474E589669}"/>
              </a:ext>
            </a:extLst>
          </p:cNvPr>
          <p:cNvSpPr>
            <a:spLocks noGrp="1"/>
          </p:cNvSpPr>
          <p:nvPr>
            <p:ph type="subTitle" idx="1"/>
          </p:nvPr>
        </p:nvSpPr>
        <p:spPr>
          <a:xfrm>
            <a:off x="4654296" y="4735798"/>
            <a:ext cx="6765275" cy="845852"/>
          </a:xfrm>
        </p:spPr>
        <p:txBody>
          <a:bodyPr>
            <a:normAutofit fontScale="92500" lnSpcReduction="20000"/>
          </a:bodyPr>
          <a:lstStyle/>
          <a:p>
            <a:pPr algn="ctr"/>
            <a:r>
              <a:rPr lang="el-GR" dirty="0"/>
              <a:t>Κώστας </a:t>
            </a:r>
            <a:r>
              <a:rPr lang="el-GR" dirty="0" err="1"/>
              <a:t>Σκορδούλης</a:t>
            </a:r>
            <a:endParaRPr lang="el-GR" dirty="0"/>
          </a:p>
          <a:p>
            <a:pPr algn="ctr"/>
            <a:r>
              <a:rPr lang="el-GR" dirty="0"/>
              <a:t>ΠΤΔΕ-ΕΚΠΑ</a:t>
            </a:r>
          </a:p>
        </p:txBody>
      </p:sp>
      <p:cxnSp>
        <p:nvCxnSpPr>
          <p:cNvPr id="13" name="Straight Connector 1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0211"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D50218C5-E017-43D2-8345-FD9FBF0C99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346878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algn="ctr"/>
            <a:r>
              <a:rPr lang="el-GR" sz="3600" b="1" dirty="0">
                <a:solidFill>
                  <a:srgbClr val="AD0101"/>
                </a:solidFill>
              </a:rPr>
              <a:t>Ο </a:t>
            </a:r>
            <a:r>
              <a:rPr lang="en-US" sz="3600" b="1" dirty="0" err="1">
                <a:solidFill>
                  <a:srgbClr val="AD0101"/>
                </a:solidFill>
              </a:rPr>
              <a:t>Vygotsky</a:t>
            </a:r>
            <a:r>
              <a:rPr lang="en-US" sz="3600" b="1" dirty="0">
                <a:solidFill>
                  <a:srgbClr val="AD0101"/>
                </a:solidFill>
              </a:rPr>
              <a:t> </a:t>
            </a:r>
            <a:r>
              <a:rPr lang="el-GR" sz="3600" b="1" dirty="0">
                <a:solidFill>
                  <a:srgbClr val="AD0101"/>
                </a:solidFill>
              </a:rPr>
              <a:t>για τα πολιτιστικά εργαλεία</a:t>
            </a:r>
            <a:endParaRPr lang="en-US" sz="3600" b="1" dirty="0">
              <a:solidFill>
                <a:srgbClr val="AD0101"/>
              </a:solidFill>
            </a:endParaRPr>
          </a:p>
        </p:txBody>
      </p:sp>
      <p:sp>
        <p:nvSpPr>
          <p:cNvPr id="9218" name="Content Placeholder 2"/>
          <p:cNvSpPr>
            <a:spLocks noGrp="1"/>
          </p:cNvSpPr>
          <p:nvPr>
            <p:ph idx="1"/>
          </p:nvPr>
        </p:nvSpPr>
        <p:spPr>
          <a:xfrm>
            <a:off x="1097279" y="2111701"/>
            <a:ext cx="10058400" cy="4267065"/>
          </a:xfrm>
        </p:spPr>
        <p:txBody>
          <a:bodyPr>
            <a:noAutofit/>
          </a:bodyPr>
          <a:lstStyle/>
          <a:p>
            <a:r>
              <a:rPr lang="el-GR" sz="3600" dirty="0"/>
              <a:t>Ο Vygotsky τονίζει ότι </a:t>
            </a:r>
            <a:r>
              <a:rPr lang="el-GR" sz="3600" b="1" i="1" dirty="0"/>
              <a:t>η συστηματική και κοινωνική χρήση των εργαλείων για το μετασχηματισμό της φύσης </a:t>
            </a:r>
            <a:r>
              <a:rPr lang="el-GR" sz="3600" dirty="0"/>
              <a:t>είναι υπεύθυνη για την ανάπτυξη των νοητικών λειτουργειών του ανθρώπου. </a:t>
            </a:r>
            <a:endParaRPr lang="en-US" sz="3600" dirty="0"/>
          </a:p>
          <a:p>
            <a:r>
              <a:rPr lang="el-GR" sz="3600" dirty="0"/>
              <a:t>Ακόμα σπουδαιότερο για την ανάπτυξη του ανθρώπου είναι ο διαμεσολαβητικός ρόλος των </a:t>
            </a:r>
            <a:r>
              <a:rPr lang="el-GR" sz="3600" dirty="0">
                <a:solidFill>
                  <a:srgbClr val="FF0000"/>
                </a:solidFill>
              </a:rPr>
              <a:t>«πολιτιστικών εργαλείων»</a:t>
            </a:r>
            <a:r>
              <a:rPr lang="el-GR" sz="3600" dirty="0"/>
              <a:t>...με πιο σημαντικό τη </a:t>
            </a:r>
            <a:r>
              <a:rPr lang="el-GR" sz="3600" dirty="0">
                <a:solidFill>
                  <a:srgbClr val="FF0000"/>
                </a:solidFill>
              </a:rPr>
              <a:t>γλώσσα (ομιλία)</a:t>
            </a:r>
            <a:r>
              <a:rPr lang="el-GR" sz="3600" dirty="0"/>
              <a:t>. </a:t>
            </a:r>
            <a:endParaRPr lang="en-US" sz="3600" dirty="0"/>
          </a:p>
        </p:txBody>
      </p:sp>
    </p:spTree>
    <p:extLst>
      <p:ext uri="{BB962C8B-B14F-4D97-AF65-F5344CB8AC3E}">
        <p14:creationId xmlns:p14="http://schemas.microsoft.com/office/powerpoint/2010/main" val="204774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xfrm>
            <a:off x="1097280" y="286603"/>
            <a:ext cx="10058400" cy="1372864"/>
          </a:xfrm>
        </p:spPr>
        <p:txBody>
          <a:bodyPr>
            <a:noAutofit/>
          </a:bodyPr>
          <a:lstStyle/>
          <a:p>
            <a:pPr algn="ctr"/>
            <a:r>
              <a:rPr lang="en-US" sz="3600" b="1" dirty="0">
                <a:solidFill>
                  <a:srgbClr val="AD0101"/>
                </a:solidFill>
              </a:rPr>
              <a:t>Lev Vygotsky</a:t>
            </a:r>
            <a:br>
              <a:rPr lang="en-US" sz="3600" b="1" dirty="0">
                <a:solidFill>
                  <a:srgbClr val="AD0101"/>
                </a:solidFill>
              </a:rPr>
            </a:br>
            <a:r>
              <a:rPr lang="el-GR" sz="3600" b="1" dirty="0">
                <a:solidFill>
                  <a:srgbClr val="AD0101"/>
                </a:solidFill>
              </a:rPr>
              <a:t>Η Κοινωνική διαμεσολάβηση των εργαλείων</a:t>
            </a:r>
            <a:endParaRPr lang="en-US" sz="3600" b="1" dirty="0">
              <a:solidFill>
                <a:srgbClr val="AD0101"/>
              </a:solidFill>
            </a:endParaRPr>
          </a:p>
        </p:txBody>
      </p:sp>
      <p:sp>
        <p:nvSpPr>
          <p:cNvPr id="3" name="Content Placeholder 2"/>
          <p:cNvSpPr>
            <a:spLocks noGrp="1"/>
          </p:cNvSpPr>
          <p:nvPr>
            <p:ph idx="1"/>
          </p:nvPr>
        </p:nvSpPr>
        <p:spPr>
          <a:xfrm>
            <a:off x="821858" y="1885244"/>
            <a:ext cx="10333822" cy="4538134"/>
          </a:xfrm>
        </p:spPr>
        <p:txBody>
          <a:bodyPr rtlCol="0">
            <a:normAutofit fontScale="92500" lnSpcReduction="10000"/>
          </a:bodyPr>
          <a:lstStyle/>
          <a:p>
            <a:pPr>
              <a:spcAft>
                <a:spcPts val="0"/>
              </a:spcAft>
              <a:buFont typeface="Arial"/>
              <a:buChar char="•"/>
              <a:defRPr/>
            </a:pPr>
            <a:r>
              <a:rPr lang="el-GR" dirty="0">
                <a:ea typeface="+mn-ea"/>
                <a:cs typeface="+mn-cs"/>
              </a:rPr>
              <a:t> </a:t>
            </a:r>
            <a:r>
              <a:rPr lang="el-GR" sz="3200" dirty="0">
                <a:ea typeface="+mn-ea"/>
                <a:cs typeface="+mn-cs"/>
              </a:rPr>
              <a:t>Οι άνθρωποι αναπτύσοντας και χρησιμοποιώντας πολιτιστικά εργαλεία </a:t>
            </a:r>
            <a:r>
              <a:rPr lang="el-GR" sz="3200" b="1" dirty="0">
                <a:ea typeface="+mn-ea"/>
                <a:cs typeface="+mn-cs"/>
              </a:rPr>
              <a:t>(αριθμούς, χάρτες, ημερολόγια, computer software ...γλώσσες </a:t>
            </a:r>
            <a:r>
              <a:rPr lang="el-GR" sz="3200" dirty="0">
                <a:ea typeface="+mn-ea"/>
                <a:cs typeface="+mn-cs"/>
              </a:rPr>
              <a:t>κλπ), αναπτύσσουν τις ανώτερες νοητικές τους λειτουργίες </a:t>
            </a:r>
            <a:r>
              <a:rPr lang="en-US" sz="3200" b="1" dirty="0">
                <a:ea typeface="+mn-ea"/>
                <a:cs typeface="+mn-cs"/>
              </a:rPr>
              <a:t>(</a:t>
            </a:r>
            <a:r>
              <a:rPr lang="en-US" sz="3200" b="1" i="1" dirty="0">
                <a:solidFill>
                  <a:srgbClr val="AD0101"/>
                </a:solidFill>
                <a:ea typeface="+mn-ea"/>
                <a:cs typeface="+mn-cs"/>
              </a:rPr>
              <a:t>higher mental functions</a:t>
            </a:r>
            <a:r>
              <a:rPr lang="en-US" sz="3200" b="1" dirty="0">
                <a:ea typeface="+mn-ea"/>
                <a:cs typeface="+mn-cs"/>
              </a:rPr>
              <a:t>).</a:t>
            </a:r>
            <a:endParaRPr lang="el-GR" sz="3200" b="1" dirty="0">
              <a:ea typeface="+mn-ea"/>
              <a:cs typeface="+mn-cs"/>
            </a:endParaRPr>
          </a:p>
          <a:p>
            <a:pPr marL="0" indent="0">
              <a:spcAft>
                <a:spcPts val="0"/>
              </a:spcAft>
              <a:buNone/>
              <a:defRPr/>
            </a:pPr>
            <a:r>
              <a:rPr lang="el-GR" sz="3200" dirty="0">
                <a:ea typeface="+mn-ea"/>
                <a:cs typeface="+mn-cs"/>
              </a:rPr>
              <a:t>Τα εργαλεία:</a:t>
            </a:r>
          </a:p>
          <a:p>
            <a:pPr>
              <a:spcAft>
                <a:spcPts val="0"/>
              </a:spcAft>
              <a:buFont typeface="Arial" panose="020B0604020202020204" pitchFamily="34" charset="0"/>
              <a:buChar char="•"/>
              <a:defRPr/>
            </a:pPr>
            <a:r>
              <a:rPr lang="el-GR" sz="3200" dirty="0">
                <a:ea typeface="+mn-ea"/>
                <a:cs typeface="+mn-cs"/>
              </a:rPr>
              <a:t> μετασχηματίζουν τον εξωτερικό κόσμο (βλ. πρακτική)</a:t>
            </a:r>
          </a:p>
          <a:p>
            <a:pPr>
              <a:spcAft>
                <a:spcPts val="0"/>
              </a:spcAft>
              <a:buFont typeface="Arial" panose="020B0604020202020204" pitchFamily="34" charset="0"/>
              <a:buChar char="•"/>
              <a:defRPr/>
            </a:pPr>
            <a:r>
              <a:rPr lang="el-GR" sz="3200" dirty="0">
                <a:ea typeface="+mn-ea"/>
                <a:cs typeface="+mn-cs"/>
              </a:rPr>
              <a:t> ρυθμίζουν την ανθρώπινη συμπεριφορά (επιτρέπουν στους ανθρώπους να σχεδιάζουν, να λύνουν προβλήματα, να συνεργάζονται, να επικοινωνούν κλπ)</a:t>
            </a:r>
            <a:r>
              <a:rPr lang="en-US" sz="3200" dirty="0">
                <a:ea typeface="+mn-ea"/>
                <a:cs typeface="+mn-cs"/>
              </a:rPr>
              <a:t>.</a:t>
            </a:r>
          </a:p>
        </p:txBody>
      </p:sp>
    </p:spTree>
    <p:extLst>
      <p:ext uri="{BB962C8B-B14F-4D97-AF65-F5344CB8AC3E}">
        <p14:creationId xmlns:p14="http://schemas.microsoft.com/office/powerpoint/2010/main" val="572953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normAutofit fontScale="90000"/>
          </a:bodyPr>
          <a:lstStyle/>
          <a:p>
            <a:pPr algn="ctr" eaLnBrk="1" hangingPunct="1"/>
            <a:r>
              <a:rPr lang="el-GR" b="1" dirty="0">
                <a:solidFill>
                  <a:srgbClr val="C00000"/>
                </a:solidFill>
              </a:rPr>
              <a:t>Σύνθεση των προηγουμένων:</a:t>
            </a:r>
            <a:br>
              <a:rPr lang="el-GR" b="1" dirty="0">
                <a:solidFill>
                  <a:srgbClr val="C00000"/>
                </a:solidFill>
              </a:rPr>
            </a:br>
            <a:r>
              <a:rPr lang="el-GR" b="1" dirty="0">
                <a:solidFill>
                  <a:srgbClr val="C00000"/>
                </a:solidFill>
              </a:rPr>
              <a:t>Η εμφάνιση της Εκπαίδευσης STS </a:t>
            </a:r>
            <a:endParaRPr lang="en-US" b="1" dirty="0">
              <a:solidFill>
                <a:srgbClr val="C00000"/>
              </a:solidFill>
            </a:endParaRPr>
          </a:p>
        </p:txBody>
      </p:sp>
      <p:sp>
        <p:nvSpPr>
          <p:cNvPr id="15362" name="Content Placeholder 2"/>
          <p:cNvSpPr>
            <a:spLocks noGrp="1"/>
          </p:cNvSpPr>
          <p:nvPr>
            <p:ph idx="1"/>
          </p:nvPr>
        </p:nvSpPr>
        <p:spPr>
          <a:xfrm>
            <a:off x="1097280" y="1907823"/>
            <a:ext cx="10058400" cy="4459110"/>
          </a:xfrm>
        </p:spPr>
        <p:txBody>
          <a:bodyPr/>
          <a:lstStyle/>
          <a:p>
            <a:pPr eaLnBrk="1" hangingPunct="1"/>
            <a:r>
              <a:rPr lang="el-GR" sz="3200" dirty="0"/>
              <a:t>«</a:t>
            </a:r>
            <a:r>
              <a:rPr lang="el-GR" sz="3200" i="1" dirty="0"/>
              <a:t>Για τους μελλοντικούς πολίτες σε μια δημοκρατική κοινωνία, η κατανόηση της αλληλεξάρτησης της επιστήμης, της τεχνολογίας και της κοινωνίας μπορεί να είναι τόσο σημαντική όσο και η κατανόηση των εννοιών και των διαδικασιών στις ΦΕ</a:t>
            </a:r>
            <a:r>
              <a:rPr lang="el-GR" sz="3200" dirty="0"/>
              <a:t>»  (Gallagher, 1971)</a:t>
            </a:r>
          </a:p>
          <a:p>
            <a:pPr eaLnBrk="1" hangingPunct="1"/>
            <a:r>
              <a:rPr lang="el-GR" sz="3200" b="1" dirty="0"/>
              <a:t>Η εκπαίδευση </a:t>
            </a:r>
            <a:r>
              <a:rPr lang="en-US" sz="3200" b="1" dirty="0">
                <a:solidFill>
                  <a:srgbClr val="C00000"/>
                </a:solidFill>
              </a:rPr>
              <a:t>Science-Technology-Society (STS) </a:t>
            </a:r>
            <a:r>
              <a:rPr lang="el-GR" sz="3200" b="1" dirty="0"/>
              <a:t>τοποθετεί την </a:t>
            </a:r>
            <a:r>
              <a:rPr lang="el-GR" sz="3200" b="1" dirty="0">
                <a:solidFill>
                  <a:srgbClr val="C00000"/>
                </a:solidFill>
              </a:rPr>
              <a:t>επιστημονική πρακτική </a:t>
            </a:r>
            <a:r>
              <a:rPr lang="el-GR" sz="3200" b="1" dirty="0"/>
              <a:t>σε συγκεκριμένο κοινωνικό πλαίσιο μέσα στο οποίο αποκτούν νόημα οι επιστημονικές έννοιες. </a:t>
            </a:r>
          </a:p>
          <a:p>
            <a:pPr eaLnBrk="1" hangingPunct="1"/>
            <a:endParaRPr lang="el-GR" dirty="0">
              <a:latin typeface="Calibri" charset="0"/>
            </a:endParaRPr>
          </a:p>
          <a:p>
            <a:pPr eaLnBrk="1" hangingPunct="1"/>
            <a:endParaRPr lang="en-US" dirty="0">
              <a:latin typeface="Calibri"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4191000" y="1733550"/>
            <a:ext cx="91440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endParaRPr lang="en-US"/>
          </a:p>
        </p:txBody>
      </p:sp>
      <p:pic>
        <p:nvPicPr>
          <p:cNvPr id="19459" name="Picture 6" descr="fig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514600"/>
            <a:ext cx="3810000" cy="3390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460" name="Title 3"/>
          <p:cNvSpPr>
            <a:spLocks noGrp="1"/>
          </p:cNvSpPr>
          <p:nvPr>
            <p:ph type="title"/>
          </p:nvPr>
        </p:nvSpPr>
        <p:spPr>
          <a:xfrm>
            <a:off x="2136775" y="822841"/>
            <a:ext cx="8153400" cy="990600"/>
          </a:xfrm>
        </p:spPr>
        <p:txBody>
          <a:bodyPr/>
          <a:lstStyle/>
          <a:p>
            <a:pPr algn="ctr"/>
            <a:r>
              <a:rPr lang="el-GR" sz="3200" b="1" dirty="0">
                <a:solidFill>
                  <a:srgbClr val="C00000"/>
                </a:solidFill>
                <a:latin typeface="+mn-lt"/>
              </a:rPr>
              <a:t>Οι τρεις κόσμοι του μαθητή</a:t>
            </a:r>
            <a:endParaRPr lang="en-US" sz="3200" b="1" dirty="0">
              <a:solidFill>
                <a:srgbClr val="C00000"/>
              </a:solidFill>
              <a:latin typeface="+mn-lt"/>
            </a:endParaRPr>
          </a:p>
        </p:txBody>
      </p:sp>
      <p:sp>
        <p:nvSpPr>
          <p:cNvPr id="19461" name="Content Placeholder 4"/>
          <p:cNvSpPr>
            <a:spLocks noGrp="1"/>
          </p:cNvSpPr>
          <p:nvPr>
            <p:ph sz="quarter" idx="1"/>
          </p:nvPr>
        </p:nvSpPr>
        <p:spPr>
          <a:xfrm>
            <a:off x="2302525" y="1905918"/>
            <a:ext cx="7987650" cy="4494882"/>
          </a:xfrm>
        </p:spPr>
        <p:txBody>
          <a:bodyPr/>
          <a:lstStyle/>
          <a:p>
            <a:endParaRPr lang="en-US" dirty="0">
              <a:latin typeface="Tw Cen MT" charset="0"/>
            </a:endParaRPr>
          </a:p>
        </p:txBody>
      </p:sp>
    </p:spTree>
    <p:extLst>
      <p:ext uri="{BB962C8B-B14F-4D97-AF65-F5344CB8AC3E}">
        <p14:creationId xmlns:p14="http://schemas.microsoft.com/office/powerpoint/2010/main" val="694974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p:cNvSpPr>
            <a:spLocks noGrp="1"/>
          </p:cNvSpPr>
          <p:nvPr>
            <p:ph type="title"/>
          </p:nvPr>
        </p:nvSpPr>
        <p:spPr>
          <a:xfrm>
            <a:off x="1981200" y="872926"/>
            <a:ext cx="8229600" cy="963922"/>
          </a:xfrm>
        </p:spPr>
        <p:txBody>
          <a:bodyPr>
            <a:normAutofit/>
          </a:bodyPr>
          <a:lstStyle/>
          <a:p>
            <a:pPr algn="ctr" eaLnBrk="1" hangingPunct="1"/>
            <a:r>
              <a:rPr lang="el-GR" sz="4400" b="1" dirty="0">
                <a:solidFill>
                  <a:srgbClr val="FF0000"/>
                </a:solidFill>
                <a:latin typeface="+mn-lt"/>
              </a:rPr>
              <a:t>Στόχοι Εκπαίδευσης </a:t>
            </a:r>
            <a:r>
              <a:rPr lang="en-US" sz="4400" b="1" dirty="0">
                <a:solidFill>
                  <a:srgbClr val="FF0000"/>
                </a:solidFill>
                <a:latin typeface="+mn-lt"/>
              </a:rPr>
              <a:t>STS</a:t>
            </a:r>
          </a:p>
        </p:txBody>
      </p:sp>
      <p:sp>
        <p:nvSpPr>
          <p:cNvPr id="6" name="Content Placeholder 5"/>
          <p:cNvSpPr>
            <a:spLocks noGrp="1"/>
          </p:cNvSpPr>
          <p:nvPr>
            <p:ph sz="half" idx="2"/>
          </p:nvPr>
        </p:nvSpPr>
        <p:spPr>
          <a:xfrm>
            <a:off x="2133601" y="2187519"/>
            <a:ext cx="8500532" cy="3951288"/>
          </a:xfrm>
        </p:spPr>
        <p:txBody>
          <a:bodyPr rtlCol="0">
            <a:normAutofit/>
          </a:bodyPr>
          <a:lstStyle/>
          <a:p>
            <a:pPr>
              <a:spcAft>
                <a:spcPts val="0"/>
              </a:spcAft>
              <a:buFont typeface="Arial"/>
              <a:buChar char="•"/>
              <a:defRPr/>
            </a:pPr>
            <a:r>
              <a:rPr lang="en-US" sz="3600" dirty="0">
                <a:solidFill>
                  <a:schemeClr val="accent3">
                    <a:lumMod val="50000"/>
                  </a:schemeClr>
                </a:solidFill>
              </a:rPr>
              <a:t> </a:t>
            </a:r>
            <a:r>
              <a:rPr lang="el-GR" sz="3600" dirty="0">
                <a:solidFill>
                  <a:schemeClr val="accent3">
                    <a:lumMod val="50000"/>
                  </a:schemeClr>
                </a:solidFill>
              </a:rPr>
              <a:t>Απόκτηση γνώσης</a:t>
            </a:r>
          </a:p>
          <a:p>
            <a:pPr>
              <a:spcAft>
                <a:spcPts val="0"/>
              </a:spcAft>
              <a:buFont typeface="Arial"/>
              <a:buChar char="•"/>
              <a:defRPr/>
            </a:pPr>
            <a:r>
              <a:rPr lang="en-US" sz="3600" dirty="0">
                <a:solidFill>
                  <a:schemeClr val="accent3">
                    <a:lumMod val="50000"/>
                  </a:schemeClr>
                </a:solidFill>
              </a:rPr>
              <a:t> </a:t>
            </a:r>
            <a:r>
              <a:rPr lang="el-GR" sz="3600" dirty="0">
                <a:solidFill>
                  <a:schemeClr val="accent3">
                    <a:lumMod val="50000"/>
                  </a:schemeClr>
                </a:solidFill>
              </a:rPr>
              <a:t>Ανάπτυξη δεξιοτήτων</a:t>
            </a:r>
          </a:p>
          <a:p>
            <a:pPr>
              <a:spcAft>
                <a:spcPts val="0"/>
              </a:spcAft>
              <a:buFont typeface="Arial"/>
              <a:buChar char="•"/>
              <a:defRPr/>
            </a:pPr>
            <a:r>
              <a:rPr lang="en-US" sz="3600" dirty="0">
                <a:solidFill>
                  <a:schemeClr val="accent3">
                    <a:lumMod val="50000"/>
                  </a:schemeClr>
                </a:solidFill>
              </a:rPr>
              <a:t> </a:t>
            </a:r>
            <a:r>
              <a:rPr lang="el-GR" sz="3600" dirty="0">
                <a:solidFill>
                  <a:schemeClr val="accent3">
                    <a:lumMod val="50000"/>
                  </a:schemeClr>
                </a:solidFill>
              </a:rPr>
              <a:t>Καλλιέργεια αξιών (στάσεις, απόψεις)</a:t>
            </a:r>
            <a:endParaRPr lang="en-US" sz="3600" dirty="0">
              <a:solidFill>
                <a:schemeClr val="accent3">
                  <a:lumMod val="50000"/>
                </a:schemeClr>
              </a:solidFill>
            </a:endParaRPr>
          </a:p>
          <a:p>
            <a:pPr>
              <a:spcAft>
                <a:spcPts val="0"/>
              </a:spcAft>
              <a:buFont typeface="Arial"/>
              <a:buChar char="•"/>
              <a:defRPr/>
            </a:pPr>
            <a:r>
              <a:rPr lang="en-US" sz="3600" dirty="0"/>
              <a:t> </a:t>
            </a:r>
            <a:r>
              <a:rPr lang="el-GR" sz="3600" dirty="0"/>
              <a:t>Δράση (κοινωνική &amp; περιβαλλοντική)</a:t>
            </a:r>
            <a:endParaRPr lang="en-US" sz="3600" dirty="0"/>
          </a:p>
        </p:txBody>
      </p:sp>
    </p:spTree>
    <p:extLst>
      <p:ext uri="{BB962C8B-B14F-4D97-AF65-F5344CB8AC3E}">
        <p14:creationId xmlns:p14="http://schemas.microsoft.com/office/powerpoint/2010/main" val="1873236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512712" y="575733"/>
            <a:ext cx="9437510" cy="4628445"/>
          </a:xfrm>
        </p:spPr>
        <p:txBody>
          <a:bodyPr>
            <a:normAutofit/>
          </a:bodyPr>
          <a:lstStyle/>
          <a:p>
            <a:pPr algn="ctr"/>
            <a:r>
              <a:rPr lang="en-GB" sz="3600" b="1" dirty="0">
                <a:solidFill>
                  <a:srgbClr val="C00000"/>
                </a:solidFill>
                <a:effectLst>
                  <a:outerShdw blurRad="38100" dist="38100" dir="2700000" algn="tl">
                    <a:srgbClr val="FFFFFF"/>
                  </a:outerShdw>
                </a:effectLst>
              </a:rPr>
              <a:t>Derek Hodson, </a:t>
            </a:r>
            <a:br>
              <a:rPr lang="el-GR" sz="3600" b="1" dirty="0">
                <a:solidFill>
                  <a:srgbClr val="C00000"/>
                </a:solidFill>
                <a:effectLst>
                  <a:outerShdw blurRad="38100" dist="38100" dir="2700000" algn="tl">
                    <a:srgbClr val="FFFFFF"/>
                  </a:outerShdw>
                </a:effectLst>
              </a:rPr>
            </a:br>
            <a:r>
              <a:rPr lang="en-GB" sz="3100" b="1" dirty="0">
                <a:solidFill>
                  <a:srgbClr val="C00000"/>
                </a:solidFill>
                <a:effectLst>
                  <a:outerShdw blurRad="38100" dist="38100" dir="2700000" algn="tl">
                    <a:srgbClr val="FFFFFF"/>
                  </a:outerShdw>
                </a:effectLst>
              </a:rPr>
              <a:t>Intern. Journal of Science Education 25(6), 2003</a:t>
            </a:r>
            <a:br>
              <a:rPr lang="en-GB" sz="2000" dirty="0">
                <a:solidFill>
                  <a:srgbClr val="FF0000"/>
                </a:solidFill>
                <a:effectLst>
                  <a:outerShdw blurRad="38100" dist="38100" dir="2700000" algn="tl">
                    <a:srgbClr val="FFFFFF"/>
                  </a:outerShdw>
                </a:effectLst>
                <a:latin typeface="Arial" charset="0"/>
              </a:rPr>
            </a:br>
            <a:br>
              <a:rPr lang="en-GB" sz="2000" b="1" dirty="0">
                <a:solidFill>
                  <a:srgbClr val="FF0000"/>
                </a:solidFill>
                <a:effectLst>
                  <a:outerShdw blurRad="38100" dist="38100" dir="2700000" algn="tl">
                    <a:srgbClr val="FFFFFF"/>
                  </a:outerShdw>
                </a:effectLst>
                <a:latin typeface="Arial" charset="0"/>
              </a:rPr>
            </a:br>
            <a:br>
              <a:rPr lang="el-GR" sz="2000" b="1" dirty="0">
                <a:solidFill>
                  <a:schemeClr val="tx1"/>
                </a:solidFill>
                <a:effectLst>
                  <a:outerShdw blurRad="38100" dist="38100" dir="2700000" algn="tl">
                    <a:srgbClr val="FFFFFF"/>
                  </a:outerShdw>
                </a:effectLst>
                <a:latin typeface="Arial" charset="0"/>
              </a:rPr>
            </a:br>
            <a:r>
              <a:rPr lang="en-US" sz="2000" b="1" dirty="0">
                <a:solidFill>
                  <a:schemeClr val="tx1"/>
                </a:solidFill>
                <a:effectLst>
                  <a:outerShdw blurRad="38100" dist="38100" dir="2700000" algn="tl">
                    <a:srgbClr val="FFFFFF"/>
                  </a:outerShdw>
                </a:effectLst>
                <a:latin typeface="Arial" charset="0"/>
              </a:rPr>
              <a:t>“</a:t>
            </a:r>
            <a:r>
              <a:rPr lang="el-GR" sz="3600" b="1" dirty="0">
                <a:solidFill>
                  <a:srgbClr val="000000"/>
                </a:solidFill>
                <a:effectLst>
                  <a:outerShdw blurRad="38100" dist="38100" dir="2700000" algn="tl">
                    <a:srgbClr val="FFFFFF"/>
                  </a:outerShdw>
                </a:effectLst>
                <a:latin typeface="+mn-lt"/>
              </a:rPr>
              <a:t>Καιρός για δράση: Εκπαίδευση στις Φυσικές Επιστήμες για ένα εναλλακτικό μέλλον</a:t>
            </a:r>
            <a:r>
              <a:rPr lang="en-US" sz="3600" b="1" dirty="0">
                <a:solidFill>
                  <a:srgbClr val="000000"/>
                </a:solidFill>
                <a:effectLst>
                  <a:outerShdw blurRad="38100" dist="38100" dir="2700000" algn="tl">
                    <a:srgbClr val="FFFFFF"/>
                  </a:outerShdw>
                </a:effectLst>
                <a:latin typeface="+mn-lt"/>
              </a:rPr>
              <a:t>”</a:t>
            </a:r>
            <a:br>
              <a:rPr lang="en-GB" sz="2800" b="1" dirty="0">
                <a:solidFill>
                  <a:srgbClr val="000000"/>
                </a:solidFill>
                <a:effectLst>
                  <a:outerShdw blurRad="38100" dist="38100" dir="2700000" algn="tl">
                    <a:srgbClr val="FFFFFF"/>
                  </a:outerShdw>
                </a:effectLst>
                <a:latin typeface="+mn-lt"/>
              </a:rPr>
            </a:br>
            <a:br>
              <a:rPr lang="en-GB" sz="2800" b="1" dirty="0">
                <a:solidFill>
                  <a:srgbClr val="000000"/>
                </a:solidFill>
                <a:effectLst>
                  <a:outerShdw blurRad="38100" dist="38100" dir="2700000" algn="tl">
                    <a:srgbClr val="FFFFFF"/>
                  </a:outerShdw>
                </a:effectLst>
                <a:latin typeface="+mn-lt"/>
              </a:rPr>
            </a:br>
            <a:r>
              <a:rPr lang="el-GR" sz="2800" dirty="0">
                <a:solidFill>
                  <a:srgbClr val="000000"/>
                </a:solidFill>
                <a:effectLst>
                  <a:outerShdw blurRad="38100" dist="38100" dir="2700000" algn="tl">
                    <a:srgbClr val="FFFFFF"/>
                  </a:outerShdw>
                </a:effectLst>
                <a:latin typeface="+mn-lt"/>
              </a:rPr>
              <a:t>Για να λύσουμε τα σύγχρονα κοινωνικά προβλήματα χρειάζεται μια νέα γενιά επιστημονικά και πολιτικά εγγράμματων πολιτών που θα συμμετέχουν ενεργά στις κοινωνικές διεργασίες.</a:t>
            </a:r>
            <a:br>
              <a:rPr lang="el-GR" sz="2800" dirty="0">
                <a:solidFill>
                  <a:srgbClr val="000000"/>
                </a:solidFill>
                <a:effectLst>
                  <a:outerShdw blurRad="38100" dist="38100" dir="2700000" algn="tl">
                    <a:srgbClr val="FFFFFF"/>
                  </a:outerShdw>
                </a:effectLst>
                <a:latin typeface="+mn-lt"/>
              </a:rPr>
            </a:br>
            <a:endParaRPr lang="el-GR" sz="2800" dirty="0">
              <a:solidFill>
                <a:srgbClr val="000000"/>
              </a:solidFill>
              <a:effectLst>
                <a:outerShdw blurRad="38100" dist="38100" dir="2700000" algn="tl">
                  <a:srgbClr val="FFFFFF"/>
                </a:outerShdw>
              </a:effectLst>
              <a:latin typeface="+mn-lt"/>
            </a:endParaRPr>
          </a:p>
        </p:txBody>
      </p:sp>
    </p:spTree>
    <p:extLst>
      <p:ext uri="{BB962C8B-B14F-4D97-AF65-F5344CB8AC3E}">
        <p14:creationId xmlns:p14="http://schemas.microsoft.com/office/powerpoint/2010/main" val="1865952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6"/>
          <p:cNvSpPr>
            <a:spLocks noGrp="1"/>
          </p:cNvSpPr>
          <p:nvPr>
            <p:ph type="title"/>
          </p:nvPr>
        </p:nvSpPr>
        <p:spPr>
          <a:xfrm>
            <a:off x="1631244" y="502356"/>
            <a:ext cx="8229600" cy="1236133"/>
          </a:xfrm>
        </p:spPr>
        <p:txBody>
          <a:bodyPr>
            <a:normAutofit/>
          </a:bodyPr>
          <a:lstStyle/>
          <a:p>
            <a:pPr algn="ctr" eaLnBrk="1" hangingPunct="1"/>
            <a:r>
              <a:rPr lang="el-GR" sz="3600" b="1" dirty="0">
                <a:solidFill>
                  <a:srgbClr val="C00000"/>
                </a:solidFill>
              </a:rPr>
              <a:t>Το περιεχόμενο της εκπαίδευσης STS</a:t>
            </a:r>
            <a:r>
              <a:rPr lang="en-US" sz="3600" b="1" dirty="0">
                <a:solidFill>
                  <a:srgbClr val="C00000"/>
                </a:solidFill>
              </a:rPr>
              <a:t> </a:t>
            </a:r>
          </a:p>
        </p:txBody>
      </p:sp>
      <p:sp>
        <p:nvSpPr>
          <p:cNvPr id="8" name="Content Placeholder 7"/>
          <p:cNvSpPr>
            <a:spLocks noGrp="1"/>
          </p:cNvSpPr>
          <p:nvPr>
            <p:ph idx="1"/>
          </p:nvPr>
        </p:nvSpPr>
        <p:spPr>
          <a:xfrm>
            <a:off x="1151466" y="1833416"/>
            <a:ext cx="10024533" cy="4522228"/>
          </a:xfrm>
        </p:spPr>
        <p:txBody>
          <a:bodyPr rtlCol="0">
            <a:noAutofit/>
          </a:bodyPr>
          <a:lstStyle/>
          <a:p>
            <a:pPr marL="0" indent="0">
              <a:spcAft>
                <a:spcPts val="0"/>
              </a:spcAft>
              <a:buNone/>
              <a:defRPr/>
            </a:pPr>
            <a:r>
              <a:rPr lang="el-GR" sz="2800" dirty="0">
                <a:ea typeface="+mn-ea"/>
                <a:cs typeface="+mn-cs"/>
              </a:rPr>
              <a:t>Η αλληλεπίδραση μεταξύ της επιστήμης, της τεχνολογίας και της κοινωνίας σε συνδυασμό με μία θεματική περιοχή πχ. </a:t>
            </a:r>
            <a:endParaRPr lang="en-US" sz="2800" dirty="0">
              <a:ea typeface="+mn-ea"/>
              <a:cs typeface="+mn-cs"/>
            </a:endParaRPr>
          </a:p>
          <a:p>
            <a:pPr>
              <a:spcAft>
                <a:spcPts val="0"/>
              </a:spcAft>
              <a:buFont typeface="Arial"/>
              <a:buChar char="•"/>
              <a:defRPr/>
            </a:pPr>
            <a:r>
              <a:rPr lang="el-GR" sz="2800" dirty="0">
                <a:ea typeface="+mn-ea"/>
                <a:cs typeface="+mn-cs"/>
              </a:rPr>
              <a:t> Ένα τέχνημα </a:t>
            </a:r>
            <a:r>
              <a:rPr lang="en-US" sz="2800" dirty="0">
                <a:ea typeface="+mn-ea"/>
                <a:cs typeface="+mn-cs"/>
              </a:rPr>
              <a:t>(artifact, </a:t>
            </a:r>
            <a:r>
              <a:rPr lang="el-GR" sz="2800" dirty="0">
                <a:ea typeface="+mn-ea"/>
                <a:cs typeface="+mn-cs"/>
              </a:rPr>
              <a:t>πχ. Αντλία κενού) </a:t>
            </a:r>
            <a:endParaRPr lang="en-US" sz="2800" dirty="0">
              <a:ea typeface="+mn-ea"/>
              <a:cs typeface="+mn-cs"/>
            </a:endParaRPr>
          </a:p>
          <a:p>
            <a:pPr>
              <a:spcAft>
                <a:spcPts val="0"/>
              </a:spcAft>
              <a:buFont typeface="Arial"/>
              <a:buChar char="•"/>
              <a:defRPr/>
            </a:pPr>
            <a:r>
              <a:rPr lang="el-GR" sz="2800" dirty="0">
                <a:ea typeface="+mn-ea"/>
                <a:cs typeface="+mn-cs"/>
              </a:rPr>
              <a:t> μια διαδικασία</a:t>
            </a:r>
            <a:r>
              <a:rPr lang="en-US" sz="2800" dirty="0">
                <a:ea typeface="+mn-ea"/>
                <a:cs typeface="+mn-cs"/>
              </a:rPr>
              <a:t> (process</a:t>
            </a:r>
            <a:r>
              <a:rPr lang="el-GR" sz="2800" dirty="0">
                <a:ea typeface="+mn-ea"/>
                <a:cs typeface="+mn-cs"/>
              </a:rPr>
              <a:t>, μέτρηση γεωγραφικού μήκους</a:t>
            </a:r>
            <a:r>
              <a:rPr lang="en-US" sz="2800" dirty="0">
                <a:ea typeface="+mn-ea"/>
                <a:cs typeface="+mn-cs"/>
              </a:rPr>
              <a:t>)</a:t>
            </a:r>
          </a:p>
          <a:p>
            <a:pPr>
              <a:spcAft>
                <a:spcPts val="0"/>
              </a:spcAft>
              <a:buFont typeface="Arial"/>
              <a:buChar char="•"/>
              <a:defRPr/>
            </a:pPr>
            <a:r>
              <a:rPr lang="el-GR" sz="2800" dirty="0">
                <a:ea typeface="+mn-ea"/>
                <a:cs typeface="+mn-cs"/>
              </a:rPr>
              <a:t> Ένα κοινωνικό ζήτημα σχετικό με την επιστήμη ή την τεχνολογία (πχ. Πυρηνική ενέργεια)</a:t>
            </a:r>
            <a:endParaRPr lang="en-US" sz="2800" dirty="0">
              <a:ea typeface="+mn-ea"/>
              <a:cs typeface="+mn-cs"/>
            </a:endParaRPr>
          </a:p>
          <a:p>
            <a:pPr>
              <a:spcAft>
                <a:spcPts val="0"/>
              </a:spcAft>
              <a:buFont typeface="Arial"/>
              <a:buChar char="•"/>
              <a:defRPr/>
            </a:pPr>
            <a:r>
              <a:rPr lang="el-GR" sz="2800" dirty="0">
                <a:ea typeface="+mn-ea"/>
                <a:cs typeface="+mn-cs"/>
              </a:rPr>
              <a:t> Μελέτη των κοινωνικών, πολιτικών, πολιτιστικών παραγόντων που επηρεάζουν ένα κοινωνικό ζήτημα σχετικό με την επιστήμη και την τεχνολογία  </a:t>
            </a:r>
            <a:endParaRPr lang="en-US" sz="2800" dirty="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484489" y="1244600"/>
            <a:ext cx="8382000" cy="50167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l-GR" sz="3200" dirty="0">
                <a:cs typeface="Times New Roman" charset="0"/>
              </a:rPr>
              <a:t>Το πρόγραμμα αρθρώνεται κύρια γύρω από ζητήματα που σχετίζονται με: </a:t>
            </a:r>
          </a:p>
          <a:p>
            <a:pPr marL="457200" indent="-457200">
              <a:buFont typeface="Arial"/>
              <a:buChar char="•"/>
            </a:pPr>
            <a:r>
              <a:rPr lang="el-GR" sz="3200" dirty="0">
                <a:cs typeface="Times New Roman" charset="0"/>
              </a:rPr>
              <a:t>την χαρτογράφηση του ανθρώπινου γονιδιώματος και εγκεφάλου </a:t>
            </a:r>
          </a:p>
          <a:p>
            <a:pPr marL="457200" indent="-457200">
              <a:buFont typeface="Arial"/>
              <a:buChar char="•"/>
            </a:pPr>
            <a:r>
              <a:rPr lang="el-GR" sz="3200" dirty="0">
                <a:cs typeface="Times New Roman" charset="0"/>
              </a:rPr>
              <a:t>την κλωνοποίηση</a:t>
            </a:r>
          </a:p>
          <a:p>
            <a:pPr marL="457200" indent="-457200">
              <a:buFont typeface="Arial"/>
              <a:buChar char="•"/>
            </a:pPr>
            <a:r>
              <a:rPr lang="el-GR" sz="3200" dirty="0">
                <a:cs typeface="Times New Roman" charset="0"/>
              </a:rPr>
              <a:t>την τεχνητή νοημοσύνη </a:t>
            </a:r>
          </a:p>
          <a:p>
            <a:pPr marL="457200" indent="-457200">
              <a:buFont typeface="Arial"/>
              <a:buChar char="•"/>
            </a:pPr>
            <a:r>
              <a:rPr lang="el-GR" sz="3200" dirty="0">
                <a:cs typeface="Times New Roman" charset="0"/>
              </a:rPr>
              <a:t>την περιβαλλοντική καταστροφή του πλανήτη,</a:t>
            </a:r>
          </a:p>
          <a:p>
            <a:pPr marL="457200" indent="-457200">
              <a:buFont typeface="Arial"/>
              <a:buChar char="•"/>
            </a:pPr>
            <a:r>
              <a:rPr lang="el-GR" sz="3200" dirty="0">
                <a:cs typeface="Times New Roman" charset="0"/>
              </a:rPr>
              <a:t>την κλιματική αλλαγή</a:t>
            </a:r>
          </a:p>
          <a:p>
            <a:pPr marL="457200" indent="-457200">
              <a:buFont typeface="Arial"/>
              <a:buChar char="•"/>
            </a:pPr>
            <a:r>
              <a:rPr lang="el-GR" sz="3200" dirty="0">
                <a:cs typeface="Times New Roman" charset="0"/>
              </a:rPr>
              <a:t>την ενεργειακή πολιτική</a:t>
            </a:r>
          </a:p>
          <a:p>
            <a:pPr marL="457200" indent="-457200">
              <a:buFont typeface="Arial"/>
              <a:buChar char="•"/>
            </a:pPr>
            <a:r>
              <a:rPr lang="el-GR" sz="3200" dirty="0">
                <a:cs typeface="Times New Roman" charset="0"/>
              </a:rPr>
              <a:t>τη σκοπιμότητα των διαστημικών προγραμμάτων </a:t>
            </a:r>
            <a:endParaRPr lang="el-GR" sz="3200" dirty="0">
              <a:ea typeface="Times New Roman" charset="0"/>
              <a:cs typeface="Times New Roman" charset="0"/>
            </a:endParaRPr>
          </a:p>
        </p:txBody>
      </p:sp>
    </p:spTree>
    <p:extLst>
      <p:ext uri="{BB962C8B-B14F-4D97-AF65-F5344CB8AC3E}">
        <p14:creationId xmlns:p14="http://schemas.microsoft.com/office/powerpoint/2010/main" val="3095630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ChangeArrowheads="1"/>
          </p:cNvSpPr>
          <p:nvPr/>
        </p:nvSpPr>
        <p:spPr bwMode="auto">
          <a:xfrm>
            <a:off x="4667250" y="1890713"/>
            <a:ext cx="91440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endParaRPr lang="en-US"/>
          </a:p>
        </p:txBody>
      </p:sp>
      <p:sp>
        <p:nvSpPr>
          <p:cNvPr id="20483" name="Rectangle 9"/>
          <p:cNvSpPr>
            <a:spLocks noChangeArrowheads="1"/>
          </p:cNvSpPr>
          <p:nvPr/>
        </p:nvSpPr>
        <p:spPr bwMode="auto">
          <a:xfrm>
            <a:off x="4667250" y="1890713"/>
            <a:ext cx="91440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endParaRPr lang="en-US"/>
          </a:p>
        </p:txBody>
      </p:sp>
      <p:pic>
        <p:nvPicPr>
          <p:cNvPr id="20484" name="Picture 8" descr="figure 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86001"/>
            <a:ext cx="2857500" cy="3076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485" name="Line 10"/>
          <p:cNvSpPr>
            <a:spLocks noChangeShapeType="1"/>
          </p:cNvSpPr>
          <p:nvPr/>
        </p:nvSpPr>
        <p:spPr bwMode="auto">
          <a:xfrm>
            <a:off x="3810000" y="2590800"/>
            <a:ext cx="1143000" cy="533400"/>
          </a:xfrm>
          <a:prstGeom prst="line">
            <a:avLst/>
          </a:prstGeom>
          <a:noFill/>
          <a:ln w="38100">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20486" name="Title 5"/>
          <p:cNvSpPr>
            <a:spLocks noGrp="1"/>
          </p:cNvSpPr>
          <p:nvPr>
            <p:ph type="title"/>
          </p:nvPr>
        </p:nvSpPr>
        <p:spPr>
          <a:xfrm>
            <a:off x="2209800" y="609601"/>
            <a:ext cx="8153400" cy="990600"/>
          </a:xfrm>
        </p:spPr>
        <p:txBody>
          <a:bodyPr>
            <a:normAutofit/>
          </a:bodyPr>
          <a:lstStyle/>
          <a:p>
            <a:pPr algn="ctr"/>
            <a:r>
              <a:rPr lang="el-GR" sz="3200" b="1" dirty="0">
                <a:solidFill>
                  <a:srgbClr val="C00000"/>
                </a:solidFill>
              </a:rPr>
              <a:t>Η πορεία διδασκαλίας στο πρόγραμμα </a:t>
            </a:r>
            <a:r>
              <a:rPr lang="en-US" sz="3200" b="1" dirty="0">
                <a:solidFill>
                  <a:srgbClr val="C00000"/>
                </a:solidFill>
              </a:rPr>
              <a:t>STS</a:t>
            </a:r>
            <a:br>
              <a:rPr lang="en-US" sz="3200" b="1" dirty="0">
                <a:solidFill>
                  <a:srgbClr val="C00000"/>
                </a:solidFill>
              </a:rPr>
            </a:br>
            <a:r>
              <a:rPr lang="el-GR" sz="3200" b="1" dirty="0">
                <a:solidFill>
                  <a:srgbClr val="C00000"/>
                </a:solidFill>
              </a:rPr>
              <a:t>(αρχίζοντας από την Κοινωνία)</a:t>
            </a:r>
            <a:endParaRPr lang="en-US" sz="3200" b="1" dirty="0">
              <a:solidFill>
                <a:srgbClr val="C00000"/>
              </a:solidFill>
            </a:endParaRPr>
          </a:p>
        </p:txBody>
      </p:sp>
      <p:sp>
        <p:nvSpPr>
          <p:cNvPr id="20487" name="Content Placeholder 6"/>
          <p:cNvSpPr>
            <a:spLocks noGrp="1"/>
          </p:cNvSpPr>
          <p:nvPr>
            <p:ph sz="quarter" idx="1"/>
          </p:nvPr>
        </p:nvSpPr>
        <p:spPr>
          <a:xfrm>
            <a:off x="2209800" y="2209800"/>
            <a:ext cx="7772400" cy="3886200"/>
          </a:xfrm>
        </p:spPr>
        <p:txBody>
          <a:bodyPr/>
          <a:lstStyle/>
          <a:p>
            <a:endParaRPr lang="en-US" dirty="0">
              <a:latin typeface="Tw Cen MT" charset="0"/>
            </a:endParaRPr>
          </a:p>
        </p:txBody>
      </p:sp>
    </p:spTree>
    <p:extLst>
      <p:ext uri="{BB962C8B-B14F-4D97-AF65-F5344CB8AC3E}">
        <p14:creationId xmlns:p14="http://schemas.microsoft.com/office/powerpoint/2010/main" val="1666252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196621" y="274638"/>
            <a:ext cx="9482667" cy="743500"/>
          </a:xfrm>
        </p:spPr>
        <p:txBody>
          <a:bodyPr/>
          <a:lstStyle/>
          <a:p>
            <a:pPr algn="ctr" eaLnBrk="1" hangingPunct="1"/>
            <a:r>
              <a:rPr lang="el-GR" sz="3600" dirty="0">
                <a:solidFill>
                  <a:srgbClr val="C00000"/>
                </a:solidFill>
                <a:latin typeface="Calibri" charset="0"/>
              </a:rPr>
              <a:t>Επιρροές της Εκπαίδευσης STS </a:t>
            </a:r>
            <a:endParaRPr lang="en-US" sz="3600" dirty="0">
              <a:solidFill>
                <a:srgbClr val="C00000"/>
              </a:solidFill>
              <a:latin typeface="Calibri" charset="0"/>
            </a:endParaRPr>
          </a:p>
        </p:txBody>
      </p:sp>
      <p:sp>
        <p:nvSpPr>
          <p:cNvPr id="3" name="Content Placeholder 2"/>
          <p:cNvSpPr>
            <a:spLocks noGrp="1"/>
          </p:cNvSpPr>
          <p:nvPr>
            <p:ph idx="1"/>
          </p:nvPr>
        </p:nvSpPr>
        <p:spPr>
          <a:xfrm>
            <a:off x="1196621" y="1253067"/>
            <a:ext cx="9629423" cy="5271559"/>
          </a:xfrm>
        </p:spPr>
        <p:txBody>
          <a:bodyPr rtlCol="0">
            <a:normAutofit fontScale="85000" lnSpcReduction="20000"/>
          </a:bodyPr>
          <a:lstStyle/>
          <a:p>
            <a:pPr marL="0" indent="0">
              <a:lnSpc>
                <a:spcPct val="120000"/>
              </a:lnSpc>
              <a:spcAft>
                <a:spcPts val="0"/>
              </a:spcAft>
              <a:buNone/>
              <a:defRPr/>
            </a:pPr>
            <a:r>
              <a:rPr lang="el-GR" sz="2800" u="sng" dirty="0"/>
              <a:t>προγράμματα τριτοβάθμιας εκπαίδευσης</a:t>
            </a:r>
          </a:p>
          <a:p>
            <a:pPr>
              <a:lnSpc>
                <a:spcPct val="120000"/>
              </a:lnSpc>
              <a:spcAft>
                <a:spcPts val="0"/>
              </a:spcAft>
              <a:defRPr/>
            </a:pPr>
            <a:r>
              <a:rPr lang="el-GR" sz="2800" dirty="0"/>
              <a:t>"Επιστήμη σε ένα κοινωνικό πλαίσιο"- SISCON (Βρετανία) </a:t>
            </a:r>
          </a:p>
          <a:p>
            <a:pPr>
              <a:lnSpc>
                <a:spcPct val="120000"/>
              </a:lnSpc>
              <a:spcAft>
                <a:spcPts val="0"/>
              </a:spcAft>
              <a:defRPr/>
            </a:pPr>
            <a:r>
              <a:rPr lang="el-GR" sz="2800" dirty="0"/>
              <a:t>η σειρά μαθημάτων του Πανεπιστημίου Deakin "Γνώση και Εξουσία" (Αυστραλία) </a:t>
            </a:r>
          </a:p>
          <a:p>
            <a:pPr>
              <a:lnSpc>
                <a:spcPct val="120000"/>
              </a:lnSpc>
              <a:spcAft>
                <a:spcPts val="0"/>
              </a:spcAft>
              <a:defRPr/>
            </a:pPr>
            <a:r>
              <a:rPr lang="el-GR" sz="2800" dirty="0"/>
              <a:t>τα μαθήματα "Επιστήμη &amp; Κοινωνία" του βρετανικού Ανοικτού Πανεπιστημίου</a:t>
            </a:r>
          </a:p>
          <a:p>
            <a:pPr marL="0" indent="0">
              <a:lnSpc>
                <a:spcPct val="120000"/>
              </a:lnSpc>
              <a:spcAft>
                <a:spcPts val="0"/>
              </a:spcAft>
              <a:buNone/>
              <a:defRPr/>
            </a:pPr>
            <a:r>
              <a:rPr lang="el-GR" sz="2800" u="sng" dirty="0"/>
              <a:t>σχολικά προγράμματα</a:t>
            </a:r>
          </a:p>
          <a:p>
            <a:pPr>
              <a:lnSpc>
                <a:spcPct val="120000"/>
              </a:lnSpc>
              <a:spcAft>
                <a:spcPts val="0"/>
              </a:spcAft>
              <a:defRPr/>
            </a:pPr>
            <a:r>
              <a:rPr lang="el-GR" sz="2800" i="1" dirty="0"/>
              <a:t>Patterns</a:t>
            </a:r>
            <a:r>
              <a:rPr lang="el-GR" sz="2800" dirty="0"/>
              <a:t> (Βρετανία) </a:t>
            </a:r>
          </a:p>
          <a:p>
            <a:pPr>
              <a:lnSpc>
                <a:spcPct val="120000"/>
              </a:lnSpc>
              <a:spcAft>
                <a:spcPts val="0"/>
              </a:spcAft>
              <a:defRPr/>
            </a:pPr>
            <a:r>
              <a:rPr lang="el-GR" sz="2800" i="1" dirty="0"/>
              <a:t>Science: A Way of Knowing</a:t>
            </a:r>
            <a:r>
              <a:rPr lang="el-GR" sz="2800" dirty="0"/>
              <a:t> (Καναδάς) </a:t>
            </a:r>
          </a:p>
          <a:p>
            <a:pPr>
              <a:lnSpc>
                <a:spcPct val="120000"/>
              </a:lnSpc>
              <a:spcAft>
                <a:spcPts val="0"/>
              </a:spcAft>
              <a:defRPr/>
            </a:pPr>
            <a:r>
              <a:rPr lang="el-GR" sz="2800" i="1" dirty="0"/>
              <a:t>Science in Society</a:t>
            </a:r>
            <a:r>
              <a:rPr lang="el-GR" sz="2800" dirty="0"/>
              <a:t> (Βρετανία) </a:t>
            </a:r>
          </a:p>
          <a:p>
            <a:pPr>
              <a:lnSpc>
                <a:spcPct val="120000"/>
              </a:lnSpc>
              <a:spcAft>
                <a:spcPts val="0"/>
              </a:spcAft>
              <a:defRPr/>
            </a:pPr>
            <a:r>
              <a:rPr lang="el-GR" sz="2800" dirty="0"/>
              <a:t>PLON Ολλανδία) </a:t>
            </a:r>
          </a:p>
          <a:p>
            <a:pPr>
              <a:lnSpc>
                <a:spcPct val="120000"/>
              </a:lnSpc>
              <a:spcAft>
                <a:spcPts val="0"/>
              </a:spcAft>
              <a:defRPr/>
            </a:pPr>
            <a:r>
              <a:rPr lang="el-GR" sz="2800" i="1" dirty="0"/>
              <a:t>SISCON-in-Schools</a:t>
            </a:r>
            <a:r>
              <a:rPr lang="el-GR" sz="2800" dirty="0"/>
              <a:t> (Βρετανία)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4FAA6B4-BAFB-4474-9B14-DC83A9096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F4D410BD-5FC0-DB1E-F1B5-19C99FD38A6A}"/>
              </a:ext>
            </a:extLst>
          </p:cNvPr>
          <p:cNvSpPr>
            <a:spLocks noGrp="1"/>
          </p:cNvSpPr>
          <p:nvPr>
            <p:ph type="title"/>
          </p:nvPr>
        </p:nvSpPr>
        <p:spPr>
          <a:xfrm>
            <a:off x="1097280" y="147145"/>
            <a:ext cx="10058400" cy="1590215"/>
          </a:xfrm>
        </p:spPr>
        <p:txBody>
          <a:bodyPr vert="horz" lIns="91440" tIns="45720" rIns="91440" bIns="45720" rtlCol="0" anchor="b">
            <a:noAutofit/>
          </a:bodyPr>
          <a:lstStyle/>
          <a:p>
            <a:r>
              <a:rPr lang="el-GR" b="1" dirty="0">
                <a:solidFill>
                  <a:schemeClr val="tx1">
                    <a:lumMod val="75000"/>
                    <a:lumOff val="25000"/>
                  </a:schemeClr>
                </a:solidFill>
              </a:rPr>
              <a:t>Οι 3 διαστάσεις της Εκπαίδευσης </a:t>
            </a:r>
            <a:r>
              <a:rPr lang="en-US" b="1" dirty="0">
                <a:solidFill>
                  <a:schemeClr val="tx1">
                    <a:lumMod val="75000"/>
                    <a:lumOff val="25000"/>
                  </a:schemeClr>
                </a:solidFill>
              </a:rPr>
              <a:t>STEM: </a:t>
            </a:r>
            <a:br>
              <a:rPr lang="el-GR" dirty="0">
                <a:solidFill>
                  <a:schemeClr val="tx1">
                    <a:lumMod val="75000"/>
                    <a:lumOff val="25000"/>
                  </a:schemeClr>
                </a:solidFill>
              </a:rPr>
            </a:br>
            <a:r>
              <a:rPr lang="el-GR" dirty="0">
                <a:solidFill>
                  <a:schemeClr val="tx1">
                    <a:lumMod val="75000"/>
                    <a:lumOff val="25000"/>
                  </a:schemeClr>
                </a:solidFill>
              </a:rPr>
              <a:t>Η έμφαση στις </a:t>
            </a:r>
            <a:r>
              <a:rPr lang="el-GR" b="1" dirty="0">
                <a:solidFill>
                  <a:schemeClr val="tx1">
                    <a:lumMod val="75000"/>
                    <a:lumOff val="25000"/>
                  </a:schemeClr>
                </a:solidFill>
              </a:rPr>
              <a:t>πρακτικές</a:t>
            </a:r>
            <a:endParaRPr lang="en-US" b="1" dirty="0">
              <a:solidFill>
                <a:schemeClr val="tx1">
                  <a:lumMod val="75000"/>
                  <a:lumOff val="25000"/>
                </a:schemeClr>
              </a:solidFill>
            </a:endParaRPr>
          </a:p>
        </p:txBody>
      </p:sp>
      <p:cxnSp>
        <p:nvCxnSpPr>
          <p:cNvPr id="16" name="!!Straight Connector">
            <a:extLst>
              <a:ext uri="{FF2B5EF4-FFF2-40B4-BE49-F238E27FC236}">
                <a16:creationId xmlns:a16="http://schemas.microsoft.com/office/drawing/2014/main" id="{4364CDC3-ADB0-4691-9286-5925F160C2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Θέση κειμένου 3">
            <a:extLst>
              <a:ext uri="{FF2B5EF4-FFF2-40B4-BE49-F238E27FC236}">
                <a16:creationId xmlns:a16="http://schemas.microsoft.com/office/drawing/2014/main" id="{E3519A95-6941-E063-E668-311BD50B70C2}"/>
              </a:ext>
            </a:extLst>
          </p:cNvPr>
          <p:cNvSpPr>
            <a:spLocks noGrp="1"/>
          </p:cNvSpPr>
          <p:nvPr>
            <p:ph type="body" sz="half" idx="2"/>
          </p:nvPr>
        </p:nvSpPr>
        <p:spPr>
          <a:xfrm>
            <a:off x="1097280" y="2108201"/>
            <a:ext cx="5575367" cy="3760891"/>
          </a:xfrm>
        </p:spPr>
        <p:txBody>
          <a:bodyPr vert="horz" lIns="0" tIns="45720" rIns="0" bIns="45720" rtlCol="0">
            <a:normAutofit/>
          </a:bodyPr>
          <a:lstStyle/>
          <a:p>
            <a:r>
              <a:rPr lang="el-GR" sz="2800" b="1" dirty="0">
                <a:solidFill>
                  <a:schemeClr val="tx1">
                    <a:lumMod val="75000"/>
                    <a:lumOff val="25000"/>
                  </a:schemeClr>
                </a:solidFill>
              </a:rPr>
              <a:t>Πρακτικές:</a:t>
            </a:r>
            <a:r>
              <a:rPr lang="el-GR" sz="2800" dirty="0">
                <a:solidFill>
                  <a:schemeClr val="tx1">
                    <a:lumMod val="75000"/>
                    <a:lumOff val="25000"/>
                  </a:schemeClr>
                </a:solidFill>
              </a:rPr>
              <a:t> είναι </a:t>
            </a:r>
            <a:r>
              <a:rPr lang="el-GR" sz="2800" b="1" dirty="0">
                <a:solidFill>
                  <a:schemeClr val="tx1">
                    <a:lumMod val="75000"/>
                    <a:lumOff val="25000"/>
                  </a:schemeClr>
                </a:solidFill>
              </a:rPr>
              <a:t>μετασχηματιστικές</a:t>
            </a:r>
            <a:r>
              <a:rPr lang="el-GR" sz="2800" dirty="0">
                <a:solidFill>
                  <a:schemeClr val="tx1">
                    <a:lumMod val="75000"/>
                    <a:lumOff val="25000"/>
                  </a:schemeClr>
                </a:solidFill>
              </a:rPr>
              <a:t> </a:t>
            </a:r>
            <a:r>
              <a:rPr lang="el-GR" sz="2800" b="1" dirty="0">
                <a:solidFill>
                  <a:schemeClr val="tx1">
                    <a:lumMod val="75000"/>
                    <a:lumOff val="25000"/>
                  </a:schemeClr>
                </a:solidFill>
              </a:rPr>
              <a:t>διαδικασίες </a:t>
            </a:r>
            <a:r>
              <a:rPr lang="el-GR" sz="2800" dirty="0">
                <a:solidFill>
                  <a:schemeClr val="tx1">
                    <a:lumMod val="75000"/>
                    <a:lumOff val="25000"/>
                  </a:schemeClr>
                </a:solidFill>
              </a:rPr>
              <a:t>μέσω των οποίων παράγονται και χρησιμοποιούνται οι ιδέες ώστε να κατανοήσουμε τον φυσικό και τον τεχνολογικά σχεδιασμένο κόσμο</a:t>
            </a:r>
          </a:p>
          <a:p>
            <a:endParaRPr lang="el-GR" dirty="0">
              <a:solidFill>
                <a:schemeClr val="tx1">
                  <a:lumMod val="75000"/>
                  <a:lumOff val="25000"/>
                </a:schemeClr>
              </a:solidFill>
            </a:endParaRPr>
          </a:p>
          <a:p>
            <a:endParaRPr lang="en-US" dirty="0">
              <a:solidFill>
                <a:schemeClr val="tx1">
                  <a:lumMod val="75000"/>
                  <a:lumOff val="25000"/>
                </a:schemeClr>
              </a:solidFill>
            </a:endParaRPr>
          </a:p>
        </p:txBody>
      </p:sp>
      <p:pic>
        <p:nvPicPr>
          <p:cNvPr id="5" name="Picture Placeholder 4">
            <a:extLst>
              <a:ext uri="{FF2B5EF4-FFF2-40B4-BE49-F238E27FC236}">
                <a16:creationId xmlns:a16="http://schemas.microsoft.com/office/drawing/2014/main" id="{A49EA5FF-8FEE-091E-CEF4-0231A6AE0CB5}"/>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r="1037" b="-3"/>
          <a:stretch/>
        </p:blipFill>
        <p:spPr bwMode="auto">
          <a:xfrm>
            <a:off x="7162800" y="1898719"/>
            <a:ext cx="3992880" cy="397037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DB148495-5F82-48E2-A76C-C8E1C8949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88986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F3D98F-8C19-99F5-99D9-108FC3FBD760}"/>
              </a:ext>
            </a:extLst>
          </p:cNvPr>
          <p:cNvSpPr>
            <a:spLocks noGrp="1"/>
          </p:cNvSpPr>
          <p:nvPr>
            <p:ph type="title"/>
          </p:nvPr>
        </p:nvSpPr>
        <p:spPr/>
        <p:txBody>
          <a:bodyPr/>
          <a:lstStyle/>
          <a:p>
            <a:r>
              <a:rPr lang="el-GR" b="1" dirty="0">
                <a:solidFill>
                  <a:srgbClr val="C00000"/>
                </a:solidFill>
              </a:rPr>
              <a:t>Το ερώτημα</a:t>
            </a:r>
          </a:p>
        </p:txBody>
      </p:sp>
      <p:sp>
        <p:nvSpPr>
          <p:cNvPr id="3" name="Θέση περιεχομένου 2">
            <a:extLst>
              <a:ext uri="{FF2B5EF4-FFF2-40B4-BE49-F238E27FC236}">
                <a16:creationId xmlns:a16="http://schemas.microsoft.com/office/drawing/2014/main" id="{C35948FE-17C3-8162-46D3-6564781E34FD}"/>
              </a:ext>
            </a:extLst>
          </p:cNvPr>
          <p:cNvSpPr>
            <a:spLocks noGrp="1"/>
          </p:cNvSpPr>
          <p:nvPr>
            <p:ph idx="1"/>
          </p:nvPr>
        </p:nvSpPr>
        <p:spPr/>
        <p:txBody>
          <a:bodyPr>
            <a:noAutofit/>
          </a:bodyPr>
          <a:lstStyle/>
          <a:p>
            <a:r>
              <a:rPr lang="el-GR" sz="2800" dirty="0"/>
              <a:t>Υπάρχει ένας δημόσιος διάλογος και επιχειρήματα για τη συσχέτιση της εκπαίδευσης </a:t>
            </a:r>
            <a:r>
              <a:rPr lang="en" sz="2800" dirty="0"/>
              <a:t>STEM </a:t>
            </a:r>
            <a:r>
              <a:rPr lang="el-GR" sz="2800" dirty="0"/>
              <a:t>με δείκτες οικονομικής ανάπτυξης και ευημερίας.</a:t>
            </a:r>
            <a:br>
              <a:rPr lang="el-GR" sz="2800" dirty="0"/>
            </a:br>
            <a:r>
              <a:rPr lang="el-GR" sz="2800" dirty="0"/>
              <a:t>Μπορεί η Εκπαίδευση </a:t>
            </a:r>
            <a:r>
              <a:rPr lang="en" sz="2800" dirty="0"/>
              <a:t>STEM </a:t>
            </a:r>
            <a:r>
              <a:rPr lang="el-GR" sz="2800" dirty="0"/>
              <a:t>να είναι μία εκπαίδευση για τη Δημοκρατία και την Ισότητα; </a:t>
            </a:r>
          </a:p>
          <a:p>
            <a:pPr marL="0" indent="0">
              <a:buNone/>
            </a:pPr>
            <a:r>
              <a:rPr lang="en" sz="2800" dirty="0" err="1"/>
              <a:t>Chesky</a:t>
            </a:r>
            <a:r>
              <a:rPr lang="en" sz="2800" dirty="0"/>
              <a:t>, N. Z., &amp; </a:t>
            </a:r>
            <a:r>
              <a:rPr lang="en" sz="2800" dirty="0" err="1"/>
              <a:t>Wolfmeyer</a:t>
            </a:r>
            <a:r>
              <a:rPr lang="en" sz="2800" dirty="0"/>
              <a:t>, M. R. (2015). Philosophy of STEM education: A critical investigation. Springer</a:t>
            </a:r>
            <a:endParaRPr lang="el-GR" sz="2800" dirty="0"/>
          </a:p>
        </p:txBody>
      </p:sp>
    </p:spTree>
    <p:extLst>
      <p:ext uri="{BB962C8B-B14F-4D97-AF65-F5344CB8AC3E}">
        <p14:creationId xmlns:p14="http://schemas.microsoft.com/office/powerpoint/2010/main" val="1272918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09F1A5-AF9E-DCCB-1AAC-FC9609403EA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46AA042-0C21-61B9-6C46-2DB6A4DDE44C}"/>
              </a:ext>
            </a:extLst>
          </p:cNvPr>
          <p:cNvSpPr>
            <a:spLocks noGrp="1"/>
          </p:cNvSpPr>
          <p:nvPr>
            <p:ph idx="1"/>
          </p:nvPr>
        </p:nvSpPr>
        <p:spPr/>
        <p:txBody>
          <a:bodyPr>
            <a:normAutofit/>
          </a:bodyPr>
          <a:lstStyle/>
          <a:p>
            <a:pPr algn="ctr"/>
            <a:r>
              <a:rPr lang="el-GR" sz="5400" b="1" dirty="0">
                <a:solidFill>
                  <a:srgbClr val="C00000"/>
                </a:solidFill>
              </a:rPr>
              <a:t>Ευχαριστώ πολύ </a:t>
            </a:r>
          </a:p>
          <a:p>
            <a:pPr algn="ctr"/>
            <a:r>
              <a:rPr lang="el-GR" sz="5400" b="1" dirty="0">
                <a:solidFill>
                  <a:srgbClr val="C00000"/>
                </a:solidFill>
              </a:rPr>
              <a:t>για την προσοχή σας!!</a:t>
            </a:r>
          </a:p>
        </p:txBody>
      </p:sp>
    </p:spTree>
    <p:extLst>
      <p:ext uri="{BB962C8B-B14F-4D97-AF65-F5344CB8AC3E}">
        <p14:creationId xmlns:p14="http://schemas.microsoft.com/office/powerpoint/2010/main" val="203402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71977E-E0EA-1DB5-046E-039B0D5B036E}"/>
              </a:ext>
            </a:extLst>
          </p:cNvPr>
          <p:cNvSpPr>
            <a:spLocks noGrp="1"/>
          </p:cNvSpPr>
          <p:nvPr>
            <p:ph type="title"/>
          </p:nvPr>
        </p:nvSpPr>
        <p:spPr>
          <a:xfrm>
            <a:off x="1097280" y="286603"/>
            <a:ext cx="10058400" cy="1058721"/>
          </a:xfrm>
        </p:spPr>
        <p:txBody>
          <a:bodyPr>
            <a:normAutofit/>
          </a:bodyPr>
          <a:lstStyle/>
          <a:p>
            <a:r>
              <a:rPr lang="el-GR" sz="4000" b="1" dirty="0"/>
              <a:t>Η Διεπιστημονικότητα</a:t>
            </a:r>
            <a:r>
              <a:rPr lang="el-GR" sz="4000" dirty="0"/>
              <a:t> στην Εκπαίδευση </a:t>
            </a:r>
            <a:r>
              <a:rPr lang="en-US" sz="4000" dirty="0"/>
              <a:t>STEM</a:t>
            </a:r>
            <a:endParaRPr lang="el-GR" sz="4000" dirty="0"/>
          </a:p>
        </p:txBody>
      </p:sp>
      <p:sp>
        <p:nvSpPr>
          <p:cNvPr id="3" name="Θέση περιεχομένου 2">
            <a:extLst>
              <a:ext uri="{FF2B5EF4-FFF2-40B4-BE49-F238E27FC236}">
                <a16:creationId xmlns:a16="http://schemas.microsoft.com/office/drawing/2014/main" id="{4887ECF5-FCCD-89EA-D70E-DB010804B497}"/>
              </a:ext>
            </a:extLst>
          </p:cNvPr>
          <p:cNvSpPr>
            <a:spLocks noGrp="1"/>
          </p:cNvSpPr>
          <p:nvPr>
            <p:ph idx="1"/>
          </p:nvPr>
        </p:nvSpPr>
        <p:spPr>
          <a:xfrm>
            <a:off x="1097280" y="2108201"/>
            <a:ext cx="10058400" cy="4270021"/>
          </a:xfrm>
        </p:spPr>
        <p:txBody>
          <a:bodyPr>
            <a:normAutofit/>
          </a:bodyPr>
          <a:lstStyle/>
          <a:p>
            <a:r>
              <a:rPr lang="el-GR" sz="2800" dirty="0"/>
              <a:t>Τα περιθώρια επικοινωνίας ανάμεσα στις επιστήμες καθορίζονται από την αυτονομία του αντικειμένου κάθε επιστήμης και την αυτονομία του νοήματος του εννοιολογικού της συστήματος</a:t>
            </a:r>
          </a:p>
          <a:p>
            <a:r>
              <a:rPr lang="el-GR" sz="2800" dirty="0"/>
              <a:t>Τα όρια που περιορίζουν το επιστημονικό αντικείμενο δεν είναι μόνο ασταθή ως προς τα φαινόμενα που περικλείουν, είναι συγχρόνως και ασαφή ως προς τις επιστήμες που διαχωρίζουν.</a:t>
            </a:r>
            <a:endParaRPr lang="en-US" sz="2800" dirty="0"/>
          </a:p>
          <a:p>
            <a:r>
              <a:rPr lang="el-GR" sz="2800" b="1" dirty="0"/>
              <a:t>Αυτή η δυναμική είναι που ορίζει τις διεπιστημονικές σχέσεις στην Εκπαίδευση </a:t>
            </a:r>
            <a:r>
              <a:rPr lang="en-US" sz="2800" b="1" dirty="0"/>
              <a:t>STEM</a:t>
            </a:r>
            <a:endParaRPr lang="el-GR" sz="2800" b="1" dirty="0"/>
          </a:p>
        </p:txBody>
      </p:sp>
    </p:spTree>
    <p:extLst>
      <p:ext uri="{BB962C8B-B14F-4D97-AF65-F5344CB8AC3E}">
        <p14:creationId xmlns:p14="http://schemas.microsoft.com/office/powerpoint/2010/main" val="1209266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BD0CDA-9A10-75BE-2A87-C1B77C07A201}"/>
              </a:ext>
            </a:extLst>
          </p:cNvPr>
          <p:cNvSpPr>
            <a:spLocks noGrp="1"/>
          </p:cNvSpPr>
          <p:nvPr>
            <p:ph type="title"/>
          </p:nvPr>
        </p:nvSpPr>
        <p:spPr/>
        <p:txBody>
          <a:bodyPr>
            <a:normAutofit fontScale="90000"/>
          </a:bodyPr>
          <a:lstStyle/>
          <a:p>
            <a:r>
              <a:rPr lang="el-GR" b="1" dirty="0"/>
              <a:t>Το κοινωνικό οικοσύστημα της Εκπαίδευσης </a:t>
            </a:r>
            <a:r>
              <a:rPr lang="en-US" b="1" dirty="0"/>
              <a:t>STEM</a:t>
            </a:r>
            <a:endParaRPr lang="el-GR" b="1" dirty="0"/>
          </a:p>
        </p:txBody>
      </p:sp>
      <p:pic>
        <p:nvPicPr>
          <p:cNvPr id="4" name="Θέση περιεχομένου 3">
            <a:extLst>
              <a:ext uri="{FF2B5EF4-FFF2-40B4-BE49-F238E27FC236}">
                <a16:creationId xmlns:a16="http://schemas.microsoft.com/office/drawing/2014/main" id="{A5B1C938-F297-77B6-0ED8-336C2814C7D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9764" y="1949141"/>
            <a:ext cx="6002563" cy="4368532"/>
          </a:xfrm>
          <a:prstGeom prst="rect">
            <a:avLst/>
          </a:prstGeom>
          <a:noFill/>
          <a:ln>
            <a:noFill/>
          </a:ln>
        </p:spPr>
      </p:pic>
    </p:spTree>
    <p:extLst>
      <p:ext uri="{BB962C8B-B14F-4D97-AF65-F5344CB8AC3E}">
        <p14:creationId xmlns:p14="http://schemas.microsoft.com/office/powerpoint/2010/main" val="2173368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9F25DE-6E26-99D3-C86A-743ECDC4820C}"/>
              </a:ext>
            </a:extLst>
          </p:cNvPr>
          <p:cNvSpPr>
            <a:spLocks noGrp="1"/>
          </p:cNvSpPr>
          <p:nvPr>
            <p:ph type="title"/>
          </p:nvPr>
        </p:nvSpPr>
        <p:spPr>
          <a:xfrm>
            <a:off x="662658" y="541867"/>
            <a:ext cx="10493022" cy="1330144"/>
          </a:xfrm>
        </p:spPr>
        <p:txBody>
          <a:bodyPr>
            <a:normAutofit fontScale="90000"/>
          </a:bodyPr>
          <a:lstStyle/>
          <a:p>
            <a:pPr eaLnBrk="1" hangingPunct="1">
              <a:lnSpc>
                <a:spcPct val="100000"/>
              </a:lnSpc>
            </a:pPr>
            <a:br>
              <a:rPr lang="el-GR" sz="2800" dirty="0">
                <a:latin typeface="Times New Roman"/>
                <a:cs typeface="Times New Roman"/>
              </a:rPr>
            </a:br>
            <a:br>
              <a:rPr lang="el-GR" sz="2800" dirty="0">
                <a:latin typeface="Times New Roman"/>
                <a:cs typeface="Times New Roman"/>
              </a:rPr>
            </a:br>
            <a:br>
              <a:rPr lang="el-GR" sz="2800" dirty="0">
                <a:latin typeface="Times New Roman"/>
                <a:cs typeface="Times New Roman"/>
              </a:rPr>
            </a:br>
            <a:br>
              <a:rPr lang="en-US" sz="2800" dirty="0">
                <a:latin typeface="Times New Roman"/>
                <a:cs typeface="Times New Roman"/>
              </a:rPr>
            </a:br>
            <a:br>
              <a:rPr lang="en-US" sz="2800" dirty="0">
                <a:latin typeface="Times New Roman"/>
                <a:cs typeface="Times New Roman"/>
              </a:rPr>
            </a:br>
            <a:r>
              <a:rPr lang="el-GR" sz="3100" dirty="0">
                <a:solidFill>
                  <a:srgbClr val="C00000"/>
                </a:solidFill>
                <a:cs typeface="Times New Roman"/>
              </a:rPr>
              <a:t>Το</a:t>
            </a:r>
            <a:r>
              <a:rPr lang="en-US" sz="3100" dirty="0">
                <a:solidFill>
                  <a:srgbClr val="C00000"/>
                </a:solidFill>
                <a:cs typeface="Times New Roman"/>
              </a:rPr>
              <a:t> 1931, </a:t>
            </a:r>
            <a:r>
              <a:rPr lang="el-GR" sz="3100" dirty="0">
                <a:solidFill>
                  <a:srgbClr val="C00000"/>
                </a:solidFill>
                <a:cs typeface="Times New Roman"/>
              </a:rPr>
              <a:t>ο </a:t>
            </a:r>
            <a:r>
              <a:rPr lang="en-US" sz="3100" b="1" dirty="0">
                <a:solidFill>
                  <a:srgbClr val="C00000"/>
                </a:solidFill>
                <a:cs typeface="Times New Roman"/>
              </a:rPr>
              <a:t>Boris Hessen </a:t>
            </a:r>
            <a:r>
              <a:rPr lang="el-GR" sz="3100" dirty="0">
                <a:solidFill>
                  <a:srgbClr val="C00000"/>
                </a:solidFill>
                <a:cs typeface="Times New Roman"/>
              </a:rPr>
              <a:t>παρουσίασε την εργασία </a:t>
            </a:r>
            <a:r>
              <a:rPr lang="en-US" sz="3100" b="1" dirty="0">
                <a:solidFill>
                  <a:srgbClr val="C00000"/>
                </a:solidFill>
                <a:cs typeface="Times New Roman"/>
              </a:rPr>
              <a:t>"The Socio</a:t>
            </a:r>
            <a:r>
              <a:rPr lang="el-GR" sz="3100" b="1" dirty="0">
                <a:solidFill>
                  <a:srgbClr val="C00000"/>
                </a:solidFill>
                <a:cs typeface="Times New Roman"/>
              </a:rPr>
              <a:t> </a:t>
            </a:r>
            <a:r>
              <a:rPr lang="en-US" sz="3100" b="1" dirty="0">
                <a:solidFill>
                  <a:srgbClr val="C00000"/>
                </a:solidFill>
                <a:cs typeface="Times New Roman"/>
              </a:rPr>
              <a:t>-</a:t>
            </a:r>
            <a:r>
              <a:rPr lang="el-GR" sz="3100" b="1" dirty="0">
                <a:solidFill>
                  <a:srgbClr val="C00000"/>
                </a:solidFill>
                <a:cs typeface="Times New Roman"/>
              </a:rPr>
              <a:t> </a:t>
            </a:r>
            <a:r>
              <a:rPr lang="en-US" sz="3100" b="1" dirty="0">
                <a:solidFill>
                  <a:srgbClr val="C00000"/>
                </a:solidFill>
                <a:cs typeface="Times New Roman"/>
              </a:rPr>
              <a:t>Economic Roots of Newton's Principia"</a:t>
            </a:r>
            <a:r>
              <a:rPr lang="en-US" sz="3100" dirty="0">
                <a:solidFill>
                  <a:srgbClr val="C00000"/>
                </a:solidFill>
                <a:cs typeface="Times New Roman"/>
              </a:rPr>
              <a:t> </a:t>
            </a:r>
            <a:r>
              <a:rPr lang="el-GR" sz="3100" dirty="0">
                <a:solidFill>
                  <a:srgbClr val="C00000"/>
                </a:solidFill>
                <a:cs typeface="Times New Roman"/>
              </a:rPr>
              <a:t>στο 2</a:t>
            </a:r>
            <a:r>
              <a:rPr lang="el-GR" sz="3100" baseline="30000" dirty="0">
                <a:solidFill>
                  <a:srgbClr val="C00000"/>
                </a:solidFill>
                <a:cs typeface="Times New Roman"/>
              </a:rPr>
              <a:t>ο</a:t>
            </a:r>
            <a:r>
              <a:rPr lang="el-GR" sz="3100" dirty="0">
                <a:solidFill>
                  <a:srgbClr val="C00000"/>
                </a:solidFill>
                <a:cs typeface="Times New Roman"/>
              </a:rPr>
              <a:t> </a:t>
            </a:r>
            <a:r>
              <a:rPr lang="en-US" sz="3100" dirty="0">
                <a:solidFill>
                  <a:srgbClr val="C00000"/>
                </a:solidFill>
                <a:cs typeface="Times New Roman"/>
              </a:rPr>
              <a:t>International Congress of History of Science and Technology</a:t>
            </a:r>
            <a:endParaRPr lang="el-GR" sz="3100" dirty="0">
              <a:solidFill>
                <a:srgbClr val="C00000"/>
              </a:solidFill>
            </a:endParaRPr>
          </a:p>
        </p:txBody>
      </p:sp>
      <p:sp>
        <p:nvSpPr>
          <p:cNvPr id="3" name="Θέση περιεχομένου 2">
            <a:extLst>
              <a:ext uri="{FF2B5EF4-FFF2-40B4-BE49-F238E27FC236}">
                <a16:creationId xmlns:a16="http://schemas.microsoft.com/office/drawing/2014/main" id="{E7859AD9-A94E-A32B-F6B8-41A0DAC8A2ED}"/>
              </a:ext>
            </a:extLst>
          </p:cNvPr>
          <p:cNvSpPr>
            <a:spLocks noGrp="1"/>
          </p:cNvSpPr>
          <p:nvPr>
            <p:ph idx="1"/>
          </p:nvPr>
        </p:nvSpPr>
        <p:spPr/>
        <p:txBody>
          <a:bodyPr>
            <a:normAutofit/>
          </a:bodyPr>
          <a:lstStyle/>
          <a:p>
            <a:r>
              <a:rPr lang="el-GR" sz="3200" dirty="0"/>
              <a:t>αναφέρεται στην σχέση των οικονομικών και τεχνολογικών εξελίξεων και τη σχέση τους με την εμφάνιση της επιστήμης: </a:t>
            </a:r>
            <a:r>
              <a:rPr lang="el-GR" sz="3200" b="1" dirty="0"/>
              <a:t>Η Θεωρητική Μηχανική αναπτύχθηκε πάνω στη μελέτη της τεχνολογίας των μηχανών. </a:t>
            </a:r>
            <a:endParaRPr lang="el-GR" sz="3200" dirty="0"/>
          </a:p>
          <a:p>
            <a:r>
              <a:rPr lang="el-GR" sz="3200" dirty="0"/>
              <a:t>και στο αντίστροφο: σε εκείνες τις περιοχές όπου οι επιστήμονες του 17ου αιώνα δεν στηρίχτηκαν στην ανάπτυξη της τεχνολογίας, οι αντίστοιχες περιοχές της φυσικής δεν αναπτύχθηκαν</a:t>
            </a:r>
          </a:p>
          <a:p>
            <a:endParaRPr lang="el-GR" dirty="0"/>
          </a:p>
          <a:p>
            <a:endParaRPr lang="el-GR" dirty="0"/>
          </a:p>
        </p:txBody>
      </p:sp>
    </p:spTree>
    <p:extLst>
      <p:ext uri="{BB962C8B-B14F-4D97-AF65-F5344CB8AC3E}">
        <p14:creationId xmlns:p14="http://schemas.microsoft.com/office/powerpoint/2010/main" val="562132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72B6FA-05DD-7B33-D261-C098B1206B3F}"/>
              </a:ext>
            </a:extLst>
          </p:cNvPr>
          <p:cNvSpPr>
            <a:spLocks noGrp="1"/>
          </p:cNvSpPr>
          <p:nvPr>
            <p:ph type="title"/>
          </p:nvPr>
        </p:nvSpPr>
        <p:spPr/>
        <p:txBody>
          <a:bodyPr>
            <a:normAutofit/>
          </a:bodyPr>
          <a:lstStyle/>
          <a:p>
            <a:pPr algn="ctr"/>
            <a:r>
              <a:rPr lang="en" sz="4000" b="1" dirty="0">
                <a:solidFill>
                  <a:srgbClr val="C00000"/>
                </a:solidFill>
              </a:rPr>
              <a:t>Henryk Grossman (1881-1950) </a:t>
            </a:r>
            <a:endParaRPr lang="el-GR" sz="4000" b="1" dirty="0">
              <a:solidFill>
                <a:srgbClr val="C00000"/>
              </a:solidFill>
            </a:endParaRPr>
          </a:p>
        </p:txBody>
      </p:sp>
      <p:sp>
        <p:nvSpPr>
          <p:cNvPr id="3" name="Θέση περιεχομένου 2">
            <a:extLst>
              <a:ext uri="{FF2B5EF4-FFF2-40B4-BE49-F238E27FC236}">
                <a16:creationId xmlns:a16="http://schemas.microsoft.com/office/drawing/2014/main" id="{E9243B22-4F0A-9178-7276-5DD59BB475BC}"/>
              </a:ext>
            </a:extLst>
          </p:cNvPr>
          <p:cNvSpPr>
            <a:spLocks noGrp="1"/>
          </p:cNvSpPr>
          <p:nvPr>
            <p:ph idx="1"/>
          </p:nvPr>
        </p:nvSpPr>
        <p:spPr>
          <a:xfrm>
            <a:off x="1097280" y="2108201"/>
            <a:ext cx="10459414" cy="4193447"/>
          </a:xfrm>
        </p:spPr>
        <p:txBody>
          <a:bodyPr>
            <a:noAutofit/>
          </a:bodyPr>
          <a:lstStyle/>
          <a:p>
            <a:r>
              <a:rPr lang="en" sz="2800" b="1" dirty="0"/>
              <a:t>The Social Foundations of the Mechanistic Philosophy and Manufacture  (1935)</a:t>
            </a:r>
            <a:endParaRPr lang="el-GR" sz="2800" b="1" dirty="0"/>
          </a:p>
          <a:p>
            <a:r>
              <a:rPr lang="en" sz="2800" b="1" dirty="0"/>
              <a:t>Descartes and the Social Origins of the Mechanistic Concept of the World (1946)</a:t>
            </a:r>
            <a:endParaRPr lang="el-GR" sz="2800" b="1" dirty="0"/>
          </a:p>
          <a:p>
            <a:r>
              <a:rPr lang="el-GR" sz="2800" dirty="0"/>
              <a:t>εξηγεί γιατί </a:t>
            </a:r>
            <a:r>
              <a:rPr lang="el-GR" sz="2800" b="1" dirty="0"/>
              <a:t>η ανάπτυξη της τεχνολογίας βοήθησε σε μια νέα </a:t>
            </a:r>
            <a:r>
              <a:rPr lang="el-GR" sz="2800" b="1" dirty="0" err="1"/>
              <a:t>εννοιολόγηση</a:t>
            </a:r>
            <a:r>
              <a:rPr lang="el-GR" sz="2800" b="1" dirty="0"/>
              <a:t> των φυσικών φαινομένων</a:t>
            </a:r>
            <a:r>
              <a:rPr lang="en-US" sz="2800" b="1" dirty="0"/>
              <a:t> </a:t>
            </a:r>
            <a:r>
              <a:rPr lang="el-GR" sz="2800" dirty="0"/>
              <a:t>και γιατί αυτές οι νέες έννοιες βρίσκουν εφαρμογή στον φυσικό κόσμο μέσω της τεχνολογίας</a:t>
            </a:r>
          </a:p>
        </p:txBody>
      </p:sp>
    </p:spTree>
    <p:extLst>
      <p:ext uri="{BB962C8B-B14F-4D97-AF65-F5344CB8AC3E}">
        <p14:creationId xmlns:p14="http://schemas.microsoft.com/office/powerpoint/2010/main" val="267459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583893" y="122239"/>
            <a:ext cx="9430439" cy="1354021"/>
          </a:xfrm>
        </p:spPr>
        <p:txBody>
          <a:bodyPr anchor="ctr">
            <a:normAutofit/>
          </a:bodyPr>
          <a:lstStyle/>
          <a:p>
            <a:pPr algn="ctr" eaLnBrk="1" hangingPunct="1">
              <a:lnSpc>
                <a:spcPct val="100000"/>
              </a:lnSpc>
            </a:pPr>
            <a:r>
              <a:rPr lang="en-US" sz="3200" b="1" dirty="0">
                <a:solidFill>
                  <a:srgbClr val="C00000"/>
                </a:solidFill>
              </a:rPr>
              <a:t>Edgar </a:t>
            </a:r>
            <a:r>
              <a:rPr lang="en-US" sz="3200" b="1" dirty="0" err="1">
                <a:solidFill>
                  <a:srgbClr val="C00000"/>
                </a:solidFill>
              </a:rPr>
              <a:t>Zilsel</a:t>
            </a:r>
            <a:r>
              <a:rPr lang="en-US" sz="3200" b="1" dirty="0">
                <a:solidFill>
                  <a:srgbClr val="C00000"/>
                </a:solidFill>
              </a:rPr>
              <a:t> (1891-1944)</a:t>
            </a:r>
            <a:br>
              <a:rPr lang="el-GR" sz="3200" b="1" dirty="0">
                <a:solidFill>
                  <a:srgbClr val="C00000"/>
                </a:solidFill>
              </a:rPr>
            </a:br>
            <a:r>
              <a:rPr lang="en-US" sz="3200" b="1" dirty="0">
                <a:solidFill>
                  <a:srgbClr val="C00000"/>
                </a:solidFill>
              </a:rPr>
              <a:t>“The Sociological Roots of Modern Science”</a:t>
            </a:r>
          </a:p>
        </p:txBody>
      </p:sp>
      <p:sp>
        <p:nvSpPr>
          <p:cNvPr id="36866" name="Content Placeholder 2"/>
          <p:cNvSpPr>
            <a:spLocks noGrp="1"/>
          </p:cNvSpPr>
          <p:nvPr>
            <p:ph idx="4294967295"/>
          </p:nvPr>
        </p:nvSpPr>
        <p:spPr>
          <a:xfrm>
            <a:off x="694063" y="1674564"/>
            <a:ext cx="9516737" cy="4451600"/>
          </a:xfrm>
        </p:spPr>
        <p:txBody>
          <a:bodyPr>
            <a:normAutofit/>
          </a:bodyPr>
          <a:lstStyle/>
          <a:p>
            <a:pPr eaLnBrk="1" hangingPunct="1"/>
            <a:r>
              <a:rPr lang="el-GR" sz="2800" dirty="0">
                <a:latin typeface="Times New Roman"/>
                <a:cs typeface="Times New Roman"/>
              </a:rPr>
              <a:t>Ο σχηματισμός των πόλεων οδήγησε στην αλληλεπίδραση των τεχνητών με τους διανοούμενους των ανθρωπιστικών σπουδών. </a:t>
            </a:r>
          </a:p>
          <a:p>
            <a:pPr eaLnBrk="1" hangingPunct="1"/>
            <a:r>
              <a:rPr lang="el-GR" sz="2800" dirty="0">
                <a:latin typeface="Times New Roman"/>
                <a:cs typeface="Times New Roman"/>
              </a:rPr>
              <a:t>Οι τεχνίτες είχαν πρακτικές δεξιότητες αλλά ήταν αναλφάβητοι. Αντίθετα, οι διαννοούμενοι δεν είχαν σχέση με την πρακτική δραστηριότητα των τεχνιτών.</a:t>
            </a:r>
          </a:p>
          <a:p>
            <a:pPr eaLnBrk="1" hangingPunct="1"/>
            <a:r>
              <a:rPr lang="el-GR" sz="2800" dirty="0">
                <a:latin typeface="Times New Roman"/>
                <a:cs typeface="Times New Roman"/>
              </a:rPr>
              <a:t>Η συνάντηση των δύο οδήγησε στην ανάπτυξη της πειραματικής επιστήμης</a:t>
            </a:r>
          </a:p>
          <a:p>
            <a:pPr eaLnBrk="1" hangingPunct="1">
              <a:buFont typeface="Wingdings" charset="0"/>
              <a:buNone/>
            </a:pPr>
            <a:endParaRPr lang="en-US" sz="1900" dirty="0">
              <a:latin typeface="Arial" charset="0"/>
            </a:endParaRPr>
          </a:p>
        </p:txBody>
      </p:sp>
    </p:spTree>
    <p:extLst>
      <p:ext uri="{BB962C8B-B14F-4D97-AF65-F5344CB8AC3E}">
        <p14:creationId xmlns:p14="http://schemas.microsoft.com/office/powerpoint/2010/main" val="114737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06400"/>
            <a:ext cx="10058400" cy="1330960"/>
          </a:xfrm>
        </p:spPr>
        <p:txBody>
          <a:bodyPr>
            <a:normAutofit/>
          </a:bodyPr>
          <a:lstStyle/>
          <a:p>
            <a:pPr algn="ctr"/>
            <a:r>
              <a:rPr lang="en-US" sz="4000" b="1" dirty="0">
                <a:solidFill>
                  <a:srgbClr val="C00000"/>
                </a:solidFill>
              </a:rPr>
              <a:t>Andrew Pickering (1992)</a:t>
            </a:r>
            <a:br>
              <a:rPr lang="el-GR" sz="4000" b="1" dirty="0">
                <a:solidFill>
                  <a:srgbClr val="C00000"/>
                </a:solidFill>
              </a:rPr>
            </a:br>
            <a:r>
              <a:rPr lang="el-GR" sz="4000" b="1" dirty="0">
                <a:solidFill>
                  <a:srgbClr val="C00000"/>
                </a:solidFill>
              </a:rPr>
              <a:t>«</a:t>
            </a:r>
            <a:r>
              <a:rPr lang="en-US" sz="4000" b="1" dirty="0">
                <a:solidFill>
                  <a:srgbClr val="C00000"/>
                </a:solidFill>
              </a:rPr>
              <a:t>Science as Practice and Culture</a:t>
            </a:r>
            <a:r>
              <a:rPr lang="el-GR" sz="4000" b="1" dirty="0">
                <a:solidFill>
                  <a:srgbClr val="C00000"/>
                </a:solidFill>
              </a:rPr>
              <a:t>»</a:t>
            </a:r>
            <a:r>
              <a:rPr lang="en-US" sz="4000" b="1" dirty="0">
                <a:solidFill>
                  <a:srgbClr val="C00000"/>
                </a:solidFill>
              </a:rPr>
              <a:t>  </a:t>
            </a:r>
          </a:p>
        </p:txBody>
      </p:sp>
      <p:sp>
        <p:nvSpPr>
          <p:cNvPr id="3" name="Content Placeholder 2"/>
          <p:cNvSpPr>
            <a:spLocks noGrp="1"/>
          </p:cNvSpPr>
          <p:nvPr>
            <p:ph idx="1"/>
          </p:nvPr>
        </p:nvSpPr>
        <p:spPr>
          <a:xfrm>
            <a:off x="1097280" y="1919111"/>
            <a:ext cx="10058400" cy="4360503"/>
          </a:xfrm>
        </p:spPr>
        <p:txBody>
          <a:bodyPr>
            <a:noAutofit/>
          </a:bodyPr>
          <a:lstStyle/>
          <a:p>
            <a:pPr marL="0" indent="0">
              <a:buNone/>
            </a:pPr>
            <a:r>
              <a:rPr lang="en-US" sz="3600" dirty="0"/>
              <a:t>Preface</a:t>
            </a:r>
            <a:r>
              <a:rPr lang="el-GR" sz="3600" dirty="0"/>
              <a:t>: </a:t>
            </a:r>
            <a:r>
              <a:rPr lang="en-US" sz="3600" b="1" i="1" dirty="0"/>
              <a:t>From Science as Knowledge to Science as Practice </a:t>
            </a:r>
          </a:p>
          <a:p>
            <a:pPr marL="0" indent="0">
              <a:buNone/>
            </a:pPr>
            <a:r>
              <a:rPr lang="el-GR" sz="3600" dirty="0"/>
              <a:t>Παρουσιάζεται ο ορισμός της επιστήμης ως «πρακτικής»</a:t>
            </a:r>
            <a:endParaRPr lang="en-US" sz="3600" dirty="0">
              <a:solidFill>
                <a:srgbClr val="0000FF"/>
              </a:solidFill>
            </a:endParaRPr>
          </a:p>
          <a:p>
            <a:r>
              <a:rPr lang="el-GR" sz="3600" i="1" dirty="0"/>
              <a:t>Πρακτική είναι η διαδικασία μετασχηματισμού των πραγμάτων «καθ’ </a:t>
            </a:r>
            <a:r>
              <a:rPr lang="el-GR" sz="3600" i="1" dirty="0" err="1"/>
              <a:t>εαυτά</a:t>
            </a:r>
            <a:r>
              <a:rPr lang="el-GR" sz="3600" i="1" dirty="0"/>
              <a:t>» σε πράγματα «δι’ </a:t>
            </a:r>
            <a:r>
              <a:rPr lang="el-GR" sz="3600" i="1" dirty="0" err="1"/>
              <a:t>εαυτά</a:t>
            </a:r>
            <a:r>
              <a:rPr lang="el-GR" sz="3600" i="1" dirty="0"/>
              <a:t>»</a:t>
            </a:r>
            <a:endParaRPr lang="el-GR" sz="3600" dirty="0"/>
          </a:p>
          <a:p>
            <a:pPr marL="0" indent="0">
              <a:buNone/>
            </a:pPr>
            <a:r>
              <a:rPr lang="el-GR" sz="3600" dirty="0">
                <a:solidFill>
                  <a:schemeClr val="tx1"/>
                </a:solidFill>
              </a:rPr>
              <a:t>Η θεωρία και η πρακτική είναι δραστηριότητες του κοινωνικού ανθρώπου</a:t>
            </a:r>
          </a:p>
          <a:p>
            <a:pPr marL="0" indent="0">
              <a:buNone/>
            </a:pPr>
            <a:endParaRPr lang="el-GR" sz="3600" dirty="0"/>
          </a:p>
          <a:p>
            <a:pPr marL="0" indent="0">
              <a:buNone/>
            </a:pPr>
            <a:r>
              <a:rPr lang="el-GR" sz="3600" dirty="0"/>
              <a:t> </a:t>
            </a:r>
            <a:endParaRPr lang="en-US" sz="3600" dirty="0"/>
          </a:p>
        </p:txBody>
      </p:sp>
    </p:spTree>
    <p:extLst>
      <p:ext uri="{BB962C8B-B14F-4D97-AF65-F5344CB8AC3E}">
        <p14:creationId xmlns:p14="http://schemas.microsoft.com/office/powerpoint/2010/main" val="210848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1066800" y="654756"/>
            <a:ext cx="10058400" cy="845538"/>
          </a:xfrm>
        </p:spPr>
        <p:txBody>
          <a:bodyPr>
            <a:normAutofit/>
          </a:bodyPr>
          <a:lstStyle/>
          <a:p>
            <a:pPr algn="ctr"/>
            <a:r>
              <a:rPr lang="en-US" sz="3200" b="1" dirty="0">
                <a:solidFill>
                  <a:srgbClr val="C00000"/>
                </a:solidFill>
                <a:latin typeface="Calibri" charset="0"/>
              </a:rPr>
              <a:t>F. Engels</a:t>
            </a:r>
            <a:r>
              <a:rPr lang="el-GR" sz="3200" b="1" dirty="0">
                <a:solidFill>
                  <a:srgbClr val="C00000"/>
                </a:solidFill>
                <a:latin typeface="Calibri" charset="0"/>
              </a:rPr>
              <a:t>:</a:t>
            </a:r>
            <a:r>
              <a:rPr lang="en-US" sz="3200" b="1" dirty="0">
                <a:solidFill>
                  <a:srgbClr val="C00000"/>
                </a:solidFill>
                <a:latin typeface="Calibri" charset="0"/>
              </a:rPr>
              <a:t> “</a:t>
            </a:r>
            <a:r>
              <a:rPr lang="el-GR" sz="3200" b="1" dirty="0">
                <a:solidFill>
                  <a:srgbClr val="C00000"/>
                </a:solidFill>
                <a:latin typeface="Calibri" charset="0"/>
              </a:rPr>
              <a:t>Η Διαλεκτική της Φύσης</a:t>
            </a:r>
            <a:r>
              <a:rPr lang="en-US" sz="3200" b="1" dirty="0">
                <a:solidFill>
                  <a:srgbClr val="C00000"/>
                </a:solidFill>
                <a:latin typeface="Calibri" charset="0"/>
              </a:rPr>
              <a:t>”</a:t>
            </a:r>
          </a:p>
        </p:txBody>
      </p:sp>
      <p:sp>
        <p:nvSpPr>
          <p:cNvPr id="8194" name="Content Placeholder 2"/>
          <p:cNvSpPr>
            <a:spLocks noGrp="1"/>
          </p:cNvSpPr>
          <p:nvPr>
            <p:ph idx="1"/>
          </p:nvPr>
        </p:nvSpPr>
        <p:spPr>
          <a:xfrm>
            <a:off x="749147" y="1949987"/>
            <a:ext cx="10311788" cy="4436528"/>
          </a:xfrm>
        </p:spPr>
        <p:txBody>
          <a:bodyPr>
            <a:normAutofit/>
          </a:bodyPr>
          <a:lstStyle/>
          <a:p>
            <a:r>
              <a:rPr lang="el-GR" dirty="0">
                <a:latin typeface="Calibri" charset="0"/>
              </a:rPr>
              <a:t>Η κατασκευή εργαλείων (και η χρήση του χεριού ως εργαλείου )προηγούνται της εννοιολόγησης του κόσμου. </a:t>
            </a:r>
            <a:r>
              <a:rPr lang="el-GR" dirty="0">
                <a:solidFill>
                  <a:srgbClr val="FF0000"/>
                </a:solidFill>
                <a:latin typeface="Calibri" charset="0"/>
              </a:rPr>
              <a:t>Πρόκειται για την προτεραιότητα του χεριού έναντι του νου</a:t>
            </a:r>
            <a:r>
              <a:rPr lang="en-US" dirty="0">
                <a:solidFill>
                  <a:srgbClr val="AD0101"/>
                </a:solidFill>
                <a:latin typeface="Calibri" charset="0"/>
              </a:rPr>
              <a:t>. </a:t>
            </a:r>
            <a:endParaRPr lang="el-GR" dirty="0">
              <a:solidFill>
                <a:srgbClr val="AD0101"/>
              </a:solidFill>
              <a:latin typeface="Calibri" charset="0"/>
            </a:endParaRPr>
          </a:p>
          <a:p>
            <a:r>
              <a:rPr lang="el-GR" dirty="0">
                <a:latin typeface="Calibri" charset="0"/>
              </a:rPr>
              <a:t>Η ενεργή σχέση του ανθρώπου με τη φύση, στο πρώιμο στάδιο της ανθρώπινης ανάπτυξης, προϋποθέτει τα φυσικά εργαλεία του ανθρώπου (το χέρι) </a:t>
            </a:r>
          </a:p>
          <a:p>
            <a:r>
              <a:rPr lang="el-GR" dirty="0">
                <a:latin typeface="Calibri" charset="0"/>
              </a:rPr>
              <a:t>Αργότερα</a:t>
            </a:r>
            <a:r>
              <a:rPr lang="en-US" dirty="0">
                <a:latin typeface="Calibri" charset="0"/>
              </a:rPr>
              <a:t>, </a:t>
            </a:r>
            <a:r>
              <a:rPr lang="el-GR" b="1" dirty="0">
                <a:latin typeface="Calibri" charset="0"/>
              </a:rPr>
              <a:t>το χέρι αντικαθίσταται από την ενεργή διαμεσολάβηση «των οργάνων του κοινωνικού ανθρώπου», τα όργανα της επιστήμης, τα προϊόντα της τεχνολογίας ....ΤΑ ΕΡΓΑΛΕΙΑ...</a:t>
            </a:r>
            <a:endParaRPr lang="el-GR" b="1" dirty="0">
              <a:solidFill>
                <a:srgbClr val="AD0101"/>
              </a:solidFill>
              <a:latin typeface="Calibri" charset="0"/>
            </a:endParaRPr>
          </a:p>
          <a:p>
            <a:r>
              <a:rPr lang="el-GR" dirty="0">
                <a:latin typeface="Calibri" charset="0"/>
              </a:rPr>
              <a:t>Αυτό το θεωρητικό σχήμα υιοθετήθηκε αργότερα από τον </a:t>
            </a:r>
            <a:r>
              <a:rPr lang="el-GR" b="1" dirty="0">
                <a:solidFill>
                  <a:srgbClr val="C00000"/>
                </a:solidFill>
                <a:latin typeface="Calibri" charset="0"/>
              </a:rPr>
              <a:t>Lev Vygotsky</a:t>
            </a:r>
            <a:r>
              <a:rPr lang="el-GR" dirty="0">
                <a:latin typeface="Calibri" charset="0"/>
              </a:rPr>
              <a:t>.</a:t>
            </a:r>
          </a:p>
          <a:p>
            <a:endParaRPr lang="en-US" dirty="0">
              <a:latin typeface="Calibri" charset="0"/>
            </a:endParaRPr>
          </a:p>
        </p:txBody>
      </p:sp>
    </p:spTree>
    <p:extLst>
      <p:ext uri="{BB962C8B-B14F-4D97-AF65-F5344CB8AC3E}">
        <p14:creationId xmlns:p14="http://schemas.microsoft.com/office/powerpoint/2010/main" val="4082467704"/>
      </p:ext>
    </p:extLst>
  </p:cSld>
  <p:clrMapOvr>
    <a:masterClrMapping/>
  </p:clrMapOvr>
</p:sld>
</file>

<file path=ppt/theme/theme1.xml><?xml version="1.0" encoding="utf-8"?>
<a:theme xmlns:a="http://schemas.openxmlformats.org/drawingml/2006/main" name="RetrospectVTI">
  <a:themeElements>
    <a:clrScheme name="AnalogousFromRegularSeedLeftStep">
      <a:dk1>
        <a:srgbClr val="000000"/>
      </a:dk1>
      <a:lt1>
        <a:srgbClr val="FFFFFF"/>
      </a:lt1>
      <a:dk2>
        <a:srgbClr val="311C20"/>
      </a:dk2>
      <a:lt2>
        <a:srgbClr val="F0F1F3"/>
      </a:lt2>
      <a:accent1>
        <a:srgbClr val="CF972C"/>
      </a:accent1>
      <a:accent2>
        <a:srgbClr val="CE481E"/>
      </a:accent2>
      <a:accent3>
        <a:srgbClr val="E0304F"/>
      </a:accent3>
      <a:accent4>
        <a:srgbClr val="CE1E87"/>
      </a:accent4>
      <a:accent5>
        <a:srgbClr val="DE30E0"/>
      </a:accent5>
      <a:accent6>
        <a:srgbClr val="831ECE"/>
      </a:accent6>
      <a:hlink>
        <a:srgbClr val="436EC0"/>
      </a:hlink>
      <a:folHlink>
        <a:srgbClr val="7F7F7F"/>
      </a:folHlink>
    </a:clrScheme>
    <a:fontScheme name="Retrospect">
      <a:majorFont>
        <a:latin typeface="Garamond"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1077</Words>
  <Application>Microsoft Macintosh PowerPoint</Application>
  <PresentationFormat>Ευρεία οθόνη</PresentationFormat>
  <Paragraphs>82</Paragraphs>
  <Slides>21</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21</vt:i4>
      </vt:variant>
    </vt:vector>
  </HeadingPairs>
  <TitlesOfParts>
    <vt:vector size="28" baseType="lpstr">
      <vt:lpstr>Arial</vt:lpstr>
      <vt:lpstr>Calibri</vt:lpstr>
      <vt:lpstr>Garamond</vt:lpstr>
      <vt:lpstr>Times New Roman</vt:lpstr>
      <vt:lpstr>Tw Cen MT</vt:lpstr>
      <vt:lpstr>Wingdings</vt:lpstr>
      <vt:lpstr>RetrospectVTI</vt:lpstr>
      <vt:lpstr>Από το STS στο STEAM Κριτική Επιστημολογική Προσέγγιση</vt:lpstr>
      <vt:lpstr>Οι 3 διαστάσεις της Εκπαίδευσης STEM:  Η έμφαση στις πρακτικές</vt:lpstr>
      <vt:lpstr>Η Διεπιστημονικότητα στην Εκπαίδευση STEM</vt:lpstr>
      <vt:lpstr>Το κοινωνικό οικοσύστημα της Εκπαίδευσης STEM</vt:lpstr>
      <vt:lpstr>     Το 1931, ο Boris Hessen παρουσίασε την εργασία "The Socio - Economic Roots of Newton's Principia" στο 2ο International Congress of History of Science and Technology</vt:lpstr>
      <vt:lpstr>Henryk Grossman (1881-1950) </vt:lpstr>
      <vt:lpstr>Edgar Zilsel (1891-1944) “The Sociological Roots of Modern Science”</vt:lpstr>
      <vt:lpstr>Andrew Pickering (1992) «Science as Practice and Culture»  </vt:lpstr>
      <vt:lpstr>F. Engels: “Η Διαλεκτική της Φύσης”</vt:lpstr>
      <vt:lpstr>Ο Vygotsky για τα πολιτιστικά εργαλεία</vt:lpstr>
      <vt:lpstr>Lev Vygotsky Η Κοινωνική διαμεσολάβηση των εργαλείων</vt:lpstr>
      <vt:lpstr>Σύνθεση των προηγουμένων: Η εμφάνιση της Εκπαίδευσης STS </vt:lpstr>
      <vt:lpstr>Οι τρεις κόσμοι του μαθητή</vt:lpstr>
      <vt:lpstr>Στόχοι Εκπαίδευσης STS</vt:lpstr>
      <vt:lpstr>Derek Hodson,  Intern. Journal of Science Education 25(6), 2003   “Καιρός για δράση: Εκπαίδευση στις Φυσικές Επιστήμες για ένα εναλλακτικό μέλλον”  Για να λύσουμε τα σύγχρονα κοινωνικά προβλήματα χρειάζεται μια νέα γενιά επιστημονικά και πολιτικά εγγράμματων πολιτών που θα συμμετέχουν ενεργά στις κοινωνικές διεργασίες. </vt:lpstr>
      <vt:lpstr>Το περιεχόμενο της εκπαίδευσης STS </vt:lpstr>
      <vt:lpstr>Παρουσίαση του PowerPoint</vt:lpstr>
      <vt:lpstr>Η πορεία διδασκαλίας στο πρόγραμμα STS (αρχίζοντας από την Κοινωνία)</vt:lpstr>
      <vt:lpstr>Επιρροές της Εκπαίδευσης STS </vt:lpstr>
      <vt:lpstr>Το ερώτημα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το STS στο STEAM Κριτική Επιστημολογική Προσέγγιση</dc:title>
  <dc:creator>Konstantinos Skordoulis</dc:creator>
  <cp:lastModifiedBy>Konstantinos Skordoulis</cp:lastModifiedBy>
  <cp:revision>3</cp:revision>
  <dcterms:created xsi:type="dcterms:W3CDTF">2022-09-21T23:28:32Z</dcterms:created>
  <dcterms:modified xsi:type="dcterms:W3CDTF">2022-09-23T13:26:07Z</dcterms:modified>
</cp:coreProperties>
</file>