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4" r:id="rId3"/>
    <p:sldId id="293" r:id="rId4"/>
    <p:sldId id="266" r:id="rId5"/>
    <p:sldId id="267" r:id="rId6"/>
    <p:sldId id="268" r:id="rId7"/>
    <p:sldId id="280" r:id="rId8"/>
    <p:sldId id="288" r:id="rId9"/>
    <p:sldId id="262" r:id="rId10"/>
    <p:sldId id="292" r:id="rId11"/>
    <p:sldId id="257" r:id="rId12"/>
    <p:sldId id="274" r:id="rId13"/>
    <p:sldId id="258" r:id="rId14"/>
    <p:sldId id="259" r:id="rId15"/>
    <p:sldId id="294" r:id="rId16"/>
    <p:sldId id="295" r:id="rId17"/>
    <p:sldId id="276" r:id="rId18"/>
    <p:sldId id="277" r:id="rId19"/>
    <p:sldId id="278" r:id="rId20"/>
    <p:sldId id="260"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425"/>
    <p:restoredTop sz="94674"/>
  </p:normalViewPr>
  <p:slideViewPr>
    <p:cSldViewPr snapToGrid="0" snapToObjects="1">
      <p:cViewPr varScale="1">
        <p:scale>
          <a:sx n="131" d="100"/>
          <a:sy n="131" d="100"/>
        </p:scale>
        <p:origin x="512" y="184"/>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l-GR"/>
              <a:t>Στυλ κύριου τίτλου</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 στυλ του υπότιτλου του υποδείγματος</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dirty="0"/>
              <a:t>11/18/20</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l-GR"/>
              <a:t>Στυλ κύριου τίτλου</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μια εικόνα</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341D2AC3-6A0B-4169-B1EA-E3AE8B351BDD}" type="datetimeFigureOut">
              <a:rPr lang="en-US" dirty="0"/>
              <a:t>11/18/20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l-GR"/>
              <a:t>Στυλ κύριου τίτλου</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DD4B9363-8B87-41B7-9F8E-64519CBB8F34}" type="datetimeFigureOut">
              <a:rPr lang="en-US" dirty="0"/>
              <a:t>11/18/20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Φράση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l-GR"/>
              <a:t>Στυλ κύριου τίτλου</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EAEF5746-5284-4951-9F37-7AE924EDBCB7}" type="datetimeFigureOut">
              <a:rPr lang="en-US" dirty="0"/>
              <a:t>11/18/20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l-GR"/>
              <a:t>Στυλ κύριου τίτλου</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02398B29-7265-4A65-A2A4-6703C057B7C1}" type="datetimeFigureOut">
              <a:rPr lang="en-US" dirty="0"/>
              <a:t>11/18/20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στήλες">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l-GR"/>
              <a:t>Στυλ κύριου τίτλου</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3" name="Date Placeholder 2"/>
          <p:cNvSpPr>
            <a:spLocks noGrp="1"/>
          </p:cNvSpPr>
          <p:nvPr>
            <p:ph type="dt" sz="half" idx="10"/>
          </p:nvPr>
        </p:nvSpPr>
        <p:spPr/>
        <p:txBody>
          <a:bodyPr/>
          <a:lstStyle/>
          <a:p>
            <a:fld id="{28FBA082-94DF-4C4B-A041-6624924AB0A8}" type="datetimeFigureOut">
              <a:rPr lang="en-US" dirty="0"/>
              <a:t>11/18/20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στήλες με εικόνες">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l-GR"/>
              <a:t>Στυλ κύριου τίτλου</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μια εικόνα</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μια εικόνα</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μια εικόνα</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3" name="Date Placeholder 2"/>
          <p:cNvSpPr>
            <a:spLocks noGrp="1"/>
          </p:cNvSpPr>
          <p:nvPr>
            <p:ph type="dt" sz="half" idx="10"/>
          </p:nvPr>
        </p:nvSpPr>
        <p:spPr/>
        <p:txBody>
          <a:bodyPr/>
          <a:lstStyle/>
          <a:p>
            <a:fld id="{B27686C4-3AB5-4E0C-86CA-FB108C350AA9}" type="datetimeFigureOut">
              <a:rPr lang="en-US" dirty="0"/>
              <a:t>11/18/20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l-GR"/>
              <a:t>Στυλ κύριου τίτλου</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dirty="0"/>
              <a:t>11/18/20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l-GR"/>
              <a:t>Στυλ κύριου τίτλου</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dirty="0"/>
              <a:t>11/18/20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8C82679-EE67-0441-870C-D794F167ACF1}" type="datetimeFigureOut">
              <a:rPr lang="en-US"/>
              <a:pPr>
                <a:defRPr/>
              </a:pPr>
              <a:t>11/18/20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D0B3AAE-52CB-6247-92A8-0ABEDA41AD33}" type="slidenum">
              <a:rPr lang="en-US"/>
              <a:pPr>
                <a:defRPr/>
              </a:pPr>
              <a:t>‹#›</a:t>
            </a:fld>
            <a:endParaRPr lang="en-US"/>
          </a:p>
        </p:txBody>
      </p:sp>
    </p:spTree>
    <p:extLst>
      <p:ext uri="{BB962C8B-B14F-4D97-AF65-F5344CB8AC3E}">
        <p14:creationId xmlns:p14="http://schemas.microsoft.com/office/powerpoint/2010/main" val="37748802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περιεχομένου">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t>11/18/20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l-GR"/>
              <a:t>Στυλ κύριου τίτλου</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0F7F47CF-67C9-420C-80A5-E2069FF0C2DF}" type="datetimeFigureOut">
              <a:rPr lang="en-US" dirty="0"/>
              <a:t>11/18/20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Αντικείμενα περιεχομένου">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l-GR"/>
              <a:t>Στυλ κύριου τίτλου</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dirty="0"/>
              <a:t>11/18/20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l-GR"/>
              <a:t>Στυλ κύριου τίτλου</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12" name="Content Placeholder 3"/>
          <p:cNvSpPr>
            <a:spLocks noGrp="1"/>
          </p:cNvSpPr>
          <p:nvPr>
            <p:ph sz="quarter" idx="13"/>
          </p:nvPr>
        </p:nvSpPr>
        <p:spPr>
          <a:xfrm>
            <a:off x="685802" y="2861733"/>
            <a:ext cx="5088712" cy="2512852"/>
          </a:xfrm>
        </p:spPr>
        <p:txBody>
          <a:bodyPr ancho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13" name="Content Placeholder 5"/>
          <p:cNvSpPr>
            <a:spLocks noGrp="1"/>
          </p:cNvSpPr>
          <p:nvPr>
            <p:ph sz="quarter" idx="14"/>
          </p:nvPr>
        </p:nvSpPr>
        <p:spPr>
          <a:xfrm>
            <a:off x="5993969" y="2861733"/>
            <a:ext cx="5088713" cy="2512852"/>
          </a:xfrm>
        </p:spPr>
        <p:txBody>
          <a:bodyPr ancho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dirty="0"/>
              <a:t>11/18/20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dirty="0"/>
              <a:t>11/18/20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t>11/18/20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l-GR"/>
              <a:t>Στυλ κύριου τίτλου</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50C3BFE2-83B7-4B0A-B9D3-AB28331082B3}" type="datetimeFigureOut">
              <a:rPr lang="en-US" dirty="0"/>
              <a:t>11/18/20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l-GR"/>
              <a:t>Στυλ κύριου τίτλου</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μια εικόνα</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12EF78E3-FDA3-4D28-AAA2-0B81F349A39D}" type="datetimeFigureOut">
              <a:rPr lang="en-US" dirty="0"/>
              <a:t>11/18/20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l-GR"/>
              <a:t>Στυλ κύριου τίτλου</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35BB1C6-BF8F-4481-8AB2-603A1C8A906A}" type="datetimeFigureOut">
              <a:rPr lang="en-US" dirty="0"/>
              <a:t>11/18/20</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 id="2147483669" r:id="rId18"/>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5.xml"/><Relationship Id="rId1" Type="http://schemas.openxmlformats.org/officeDocument/2006/relationships/vmlDrawing" Target="../drawings/vmlDrawing1.vml"/><Relationship Id="rId5" Type="http://schemas.openxmlformats.org/officeDocument/2006/relationships/image" Target="../media/image10.jpe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EFBD6ED-57A7-FC45-8D5E-22B1B73A8A08}"/>
              </a:ext>
            </a:extLst>
          </p:cNvPr>
          <p:cNvSpPr>
            <a:spLocks noGrp="1"/>
          </p:cNvSpPr>
          <p:nvPr>
            <p:ph type="ctrTitle"/>
          </p:nvPr>
        </p:nvSpPr>
        <p:spPr>
          <a:xfrm rot="21420000">
            <a:off x="397424" y="675586"/>
            <a:ext cx="10249303" cy="2766528"/>
          </a:xfrm>
        </p:spPr>
        <p:txBody>
          <a:bodyPr>
            <a:normAutofit fontScale="90000"/>
          </a:bodyPr>
          <a:lstStyle/>
          <a:p>
            <a:r>
              <a:rPr lang="el-GR" dirty="0" err="1"/>
              <a:t>Εκπαιδευση</a:t>
            </a:r>
            <a:r>
              <a:rPr lang="el-GR" dirty="0"/>
              <a:t> </a:t>
            </a:r>
            <a:r>
              <a:rPr lang="en-US" dirty="0"/>
              <a:t>STEM-STEAM</a:t>
            </a:r>
            <a:r>
              <a:rPr lang="el-GR" dirty="0"/>
              <a:t>:</a:t>
            </a:r>
            <a:br>
              <a:rPr lang="el-GR" dirty="0"/>
            </a:br>
            <a:r>
              <a:rPr lang="el-GR" sz="5400" cap="none" dirty="0"/>
              <a:t>Ιστορική &amp; Επιστημολογική </a:t>
            </a:r>
            <a:r>
              <a:rPr lang="el-GR" sz="5300" cap="none" dirty="0"/>
              <a:t>Συγκρότηση</a:t>
            </a:r>
            <a:endParaRPr lang="el-GR" sz="5300" dirty="0"/>
          </a:p>
        </p:txBody>
      </p:sp>
      <p:sp>
        <p:nvSpPr>
          <p:cNvPr id="3" name="Υπότιτλος 2">
            <a:extLst>
              <a:ext uri="{FF2B5EF4-FFF2-40B4-BE49-F238E27FC236}">
                <a16:creationId xmlns:a16="http://schemas.microsoft.com/office/drawing/2014/main" id="{2B86BE70-3809-0348-BCB5-16960820754E}"/>
              </a:ext>
            </a:extLst>
          </p:cNvPr>
          <p:cNvSpPr>
            <a:spLocks noGrp="1"/>
          </p:cNvSpPr>
          <p:nvPr>
            <p:ph type="subTitle" idx="1"/>
          </p:nvPr>
        </p:nvSpPr>
        <p:spPr/>
        <p:txBody>
          <a:bodyPr/>
          <a:lstStyle/>
          <a:p>
            <a:r>
              <a:rPr lang="el-GR" spc="300" dirty="0" err="1">
                <a:solidFill>
                  <a:srgbClr val="002060"/>
                </a:solidFill>
              </a:rPr>
              <a:t>Κωστασ</a:t>
            </a:r>
            <a:r>
              <a:rPr lang="el-GR" spc="300" dirty="0">
                <a:solidFill>
                  <a:srgbClr val="002060"/>
                </a:solidFill>
              </a:rPr>
              <a:t> </a:t>
            </a:r>
            <a:r>
              <a:rPr lang="el-GR" spc="300" dirty="0" err="1">
                <a:solidFill>
                  <a:srgbClr val="002060"/>
                </a:solidFill>
              </a:rPr>
              <a:t>Σκορδουλησ</a:t>
            </a:r>
            <a:endParaRPr lang="el-GR" spc="300" dirty="0">
              <a:solidFill>
                <a:srgbClr val="002060"/>
              </a:solidFill>
            </a:endParaRPr>
          </a:p>
        </p:txBody>
      </p:sp>
    </p:spTree>
    <p:extLst>
      <p:ext uri="{BB962C8B-B14F-4D97-AF65-F5344CB8AC3E}">
        <p14:creationId xmlns:p14="http://schemas.microsoft.com/office/powerpoint/2010/main" val="2299267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5"/>
          <p:cNvSpPr>
            <a:spLocks noChangeArrowheads="1"/>
          </p:cNvSpPr>
          <p:nvPr/>
        </p:nvSpPr>
        <p:spPr bwMode="auto">
          <a:xfrm>
            <a:off x="4667250" y="1890713"/>
            <a:ext cx="91440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endParaRPr lang="en-US"/>
          </a:p>
        </p:txBody>
      </p:sp>
      <p:sp>
        <p:nvSpPr>
          <p:cNvPr id="20483" name="Rectangle 9"/>
          <p:cNvSpPr>
            <a:spLocks noChangeArrowheads="1"/>
          </p:cNvSpPr>
          <p:nvPr/>
        </p:nvSpPr>
        <p:spPr bwMode="auto">
          <a:xfrm>
            <a:off x="4667250" y="1890713"/>
            <a:ext cx="91440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endParaRPr lang="en-US"/>
          </a:p>
        </p:txBody>
      </p:sp>
      <p:pic>
        <p:nvPicPr>
          <p:cNvPr id="20484" name="Picture 8" descr="figure 5.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2685" y="1843696"/>
            <a:ext cx="2857500" cy="3076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486" name="Title 5"/>
          <p:cNvSpPr>
            <a:spLocks noGrp="1"/>
          </p:cNvSpPr>
          <p:nvPr>
            <p:ph type="title"/>
          </p:nvPr>
        </p:nvSpPr>
        <p:spPr>
          <a:xfrm>
            <a:off x="87549" y="116733"/>
            <a:ext cx="7227651" cy="5466944"/>
          </a:xfrm>
        </p:spPr>
        <p:txBody>
          <a:bodyPr>
            <a:normAutofit fontScale="90000"/>
          </a:bodyPr>
          <a:lstStyle/>
          <a:p>
            <a:pPr algn="l"/>
            <a:r>
              <a:rPr lang="el-GR" sz="3100" cap="none" dirty="0">
                <a:solidFill>
                  <a:srgbClr val="FF0000"/>
                </a:solidFill>
                <a:latin typeface="Calibri" charset="0"/>
              </a:rPr>
              <a:t>Η πορεία διδασκαλίας στο πρόγραμμα </a:t>
            </a:r>
            <a:r>
              <a:rPr lang="en-US" sz="3100" cap="none" dirty="0">
                <a:solidFill>
                  <a:srgbClr val="FF0000"/>
                </a:solidFill>
                <a:latin typeface="Tw Cen MT" charset="0"/>
              </a:rPr>
              <a:t>STS</a:t>
            </a:r>
            <a:br>
              <a:rPr lang="en-US" sz="3100" cap="none" dirty="0">
                <a:solidFill>
                  <a:srgbClr val="FF0000"/>
                </a:solidFill>
                <a:latin typeface="Tw Cen MT" charset="0"/>
              </a:rPr>
            </a:br>
            <a:r>
              <a:rPr lang="el-GR" sz="3100" cap="none" dirty="0">
                <a:solidFill>
                  <a:srgbClr val="FF0000"/>
                </a:solidFill>
                <a:latin typeface="Calibri" charset="0"/>
              </a:rPr>
              <a:t>- αρχίζοντας από την κοινωνία -</a:t>
            </a:r>
            <a:br>
              <a:rPr lang="el-GR" sz="3100" cap="none" dirty="0">
                <a:solidFill>
                  <a:srgbClr val="FF0000"/>
                </a:solidFill>
                <a:latin typeface="Calibri" charset="0"/>
              </a:rPr>
            </a:br>
            <a:br>
              <a:rPr lang="el-GR" sz="2400" dirty="0">
                <a:solidFill>
                  <a:srgbClr val="FF0000"/>
                </a:solidFill>
                <a:latin typeface="Calibri" charset="0"/>
              </a:rPr>
            </a:br>
            <a:r>
              <a:rPr lang="el-GR" sz="2400" cap="none" dirty="0">
                <a:solidFill>
                  <a:schemeClr val="tx1"/>
                </a:solidFill>
                <a:latin typeface="Cambria" panose="02040503050406030204" pitchFamily="18" charset="0"/>
                <a:cs typeface="Times New Roman" charset="0"/>
              </a:rPr>
              <a:t>Το πρόγραμμα αρθρώνεται από ζητήματα που σχετίζονται με: </a:t>
            </a:r>
            <a:br>
              <a:rPr lang="el-GR" sz="2400" cap="none" dirty="0">
                <a:solidFill>
                  <a:schemeClr val="tx1"/>
                </a:solidFill>
                <a:latin typeface="Cambria" panose="02040503050406030204" pitchFamily="18" charset="0"/>
                <a:cs typeface="Times New Roman" charset="0"/>
              </a:rPr>
            </a:br>
            <a:br>
              <a:rPr lang="el-GR" sz="2400" cap="none" dirty="0">
                <a:solidFill>
                  <a:schemeClr val="tx1"/>
                </a:solidFill>
                <a:latin typeface="Cambria" panose="02040503050406030204" pitchFamily="18" charset="0"/>
                <a:cs typeface="Times New Roman" charset="0"/>
              </a:rPr>
            </a:br>
            <a:r>
              <a:rPr lang="el-GR" sz="2200" cap="none" dirty="0">
                <a:solidFill>
                  <a:schemeClr val="tx1"/>
                </a:solidFill>
                <a:latin typeface="Cambria" panose="02040503050406030204" pitchFamily="18" charset="0"/>
                <a:cs typeface="Times New Roman" charset="0"/>
              </a:rPr>
              <a:t>την χαρτογράφηση του ανθρώπινου </a:t>
            </a:r>
            <a:r>
              <a:rPr lang="el-GR" sz="2200" cap="none" dirty="0" err="1">
                <a:solidFill>
                  <a:schemeClr val="tx1"/>
                </a:solidFill>
                <a:latin typeface="Cambria" panose="02040503050406030204" pitchFamily="18" charset="0"/>
                <a:cs typeface="Times New Roman" charset="0"/>
              </a:rPr>
              <a:t>γονιδιώματος</a:t>
            </a:r>
            <a:r>
              <a:rPr lang="el-GR" sz="2200" cap="none" dirty="0">
                <a:solidFill>
                  <a:schemeClr val="tx1"/>
                </a:solidFill>
                <a:latin typeface="Cambria" panose="02040503050406030204" pitchFamily="18" charset="0"/>
                <a:cs typeface="Times New Roman" charset="0"/>
              </a:rPr>
              <a:t> και εγκεφάλου </a:t>
            </a:r>
            <a:br>
              <a:rPr lang="el-GR" sz="2200" cap="none" dirty="0">
                <a:solidFill>
                  <a:schemeClr val="tx1"/>
                </a:solidFill>
                <a:latin typeface="Cambria" panose="02040503050406030204" pitchFamily="18" charset="0"/>
                <a:cs typeface="Times New Roman" charset="0"/>
              </a:rPr>
            </a:br>
            <a:br>
              <a:rPr lang="el-GR" sz="2200" cap="none" dirty="0">
                <a:solidFill>
                  <a:schemeClr val="tx1"/>
                </a:solidFill>
                <a:latin typeface="Cambria" panose="02040503050406030204" pitchFamily="18" charset="0"/>
                <a:cs typeface="Times New Roman" charset="0"/>
              </a:rPr>
            </a:br>
            <a:r>
              <a:rPr lang="el-GR" sz="2200" cap="none" dirty="0">
                <a:solidFill>
                  <a:schemeClr val="tx1"/>
                </a:solidFill>
                <a:latin typeface="Cambria" panose="02040503050406030204" pitchFamily="18" charset="0"/>
                <a:cs typeface="Times New Roman" charset="0"/>
              </a:rPr>
              <a:t>την κλωνοποίηση</a:t>
            </a:r>
            <a:br>
              <a:rPr lang="el-GR" sz="2200" cap="none" dirty="0">
                <a:solidFill>
                  <a:schemeClr val="tx1"/>
                </a:solidFill>
                <a:latin typeface="Cambria" panose="02040503050406030204" pitchFamily="18" charset="0"/>
                <a:cs typeface="Times New Roman" charset="0"/>
              </a:rPr>
            </a:br>
            <a:br>
              <a:rPr lang="el-GR" sz="2200" cap="none" dirty="0">
                <a:solidFill>
                  <a:schemeClr val="tx1"/>
                </a:solidFill>
                <a:latin typeface="Cambria" panose="02040503050406030204" pitchFamily="18" charset="0"/>
                <a:cs typeface="Times New Roman" charset="0"/>
              </a:rPr>
            </a:br>
            <a:r>
              <a:rPr lang="el-GR" sz="2200" cap="none" dirty="0">
                <a:solidFill>
                  <a:schemeClr val="tx1"/>
                </a:solidFill>
                <a:latin typeface="Cambria" panose="02040503050406030204" pitchFamily="18" charset="0"/>
                <a:cs typeface="Times New Roman" charset="0"/>
              </a:rPr>
              <a:t>την τεχνητή νοημοσύνη </a:t>
            </a:r>
            <a:br>
              <a:rPr lang="el-GR" sz="2200" cap="none" dirty="0">
                <a:solidFill>
                  <a:schemeClr val="tx1"/>
                </a:solidFill>
                <a:latin typeface="Cambria" panose="02040503050406030204" pitchFamily="18" charset="0"/>
                <a:cs typeface="Times New Roman" charset="0"/>
              </a:rPr>
            </a:br>
            <a:br>
              <a:rPr lang="el-GR" sz="2200" cap="none" dirty="0">
                <a:solidFill>
                  <a:schemeClr val="tx1"/>
                </a:solidFill>
                <a:latin typeface="Cambria" panose="02040503050406030204" pitchFamily="18" charset="0"/>
                <a:cs typeface="Times New Roman" charset="0"/>
              </a:rPr>
            </a:br>
            <a:r>
              <a:rPr lang="el-GR" sz="2200" cap="none" dirty="0">
                <a:solidFill>
                  <a:schemeClr val="tx1"/>
                </a:solidFill>
                <a:latin typeface="Cambria" panose="02040503050406030204" pitchFamily="18" charset="0"/>
                <a:cs typeface="Times New Roman" charset="0"/>
              </a:rPr>
              <a:t>την περιβαλλοντική καταστροφή του πλανήτη,</a:t>
            </a:r>
            <a:br>
              <a:rPr lang="el-GR" sz="2200" cap="none" dirty="0">
                <a:solidFill>
                  <a:schemeClr val="tx1"/>
                </a:solidFill>
                <a:latin typeface="Cambria" panose="02040503050406030204" pitchFamily="18" charset="0"/>
                <a:cs typeface="Times New Roman" charset="0"/>
              </a:rPr>
            </a:br>
            <a:br>
              <a:rPr lang="el-GR" sz="2200" cap="none" dirty="0">
                <a:solidFill>
                  <a:schemeClr val="tx1"/>
                </a:solidFill>
                <a:latin typeface="Cambria" panose="02040503050406030204" pitchFamily="18" charset="0"/>
                <a:cs typeface="Times New Roman" charset="0"/>
              </a:rPr>
            </a:br>
            <a:r>
              <a:rPr lang="el-GR" sz="2200" cap="none" dirty="0">
                <a:solidFill>
                  <a:schemeClr val="tx1"/>
                </a:solidFill>
                <a:latin typeface="Cambria" panose="02040503050406030204" pitchFamily="18" charset="0"/>
                <a:cs typeface="Times New Roman" charset="0"/>
              </a:rPr>
              <a:t>την κλιματική αλλαγή</a:t>
            </a:r>
            <a:br>
              <a:rPr lang="el-GR" sz="2200" cap="none" dirty="0">
                <a:solidFill>
                  <a:schemeClr val="tx1"/>
                </a:solidFill>
                <a:latin typeface="Cambria" panose="02040503050406030204" pitchFamily="18" charset="0"/>
                <a:cs typeface="Times New Roman" charset="0"/>
              </a:rPr>
            </a:br>
            <a:br>
              <a:rPr lang="el-GR" sz="2200" cap="none" dirty="0">
                <a:solidFill>
                  <a:schemeClr val="tx1"/>
                </a:solidFill>
                <a:latin typeface="Cambria" panose="02040503050406030204" pitchFamily="18" charset="0"/>
                <a:cs typeface="Times New Roman" charset="0"/>
              </a:rPr>
            </a:br>
            <a:r>
              <a:rPr lang="el-GR" sz="2200" cap="none" dirty="0">
                <a:solidFill>
                  <a:schemeClr val="tx1"/>
                </a:solidFill>
                <a:latin typeface="Cambria" panose="02040503050406030204" pitchFamily="18" charset="0"/>
                <a:cs typeface="Times New Roman" charset="0"/>
              </a:rPr>
              <a:t>την ενεργειακή πολιτική</a:t>
            </a:r>
            <a:br>
              <a:rPr lang="el-GR" sz="2200" cap="none" dirty="0">
                <a:solidFill>
                  <a:schemeClr val="tx1"/>
                </a:solidFill>
                <a:latin typeface="Cambria" panose="02040503050406030204" pitchFamily="18" charset="0"/>
                <a:cs typeface="Times New Roman" charset="0"/>
              </a:rPr>
            </a:br>
            <a:endParaRPr lang="en-US" sz="2200" dirty="0">
              <a:solidFill>
                <a:srgbClr val="FF0000"/>
              </a:solidFill>
              <a:latin typeface="Tw Cen MT" charset="0"/>
            </a:endParaRPr>
          </a:p>
        </p:txBody>
      </p:sp>
      <p:sp>
        <p:nvSpPr>
          <p:cNvPr id="4" name="Θέση εικόνας 3">
            <a:extLst>
              <a:ext uri="{FF2B5EF4-FFF2-40B4-BE49-F238E27FC236}">
                <a16:creationId xmlns:a16="http://schemas.microsoft.com/office/drawing/2014/main" id="{86AF6033-45CB-424F-8365-9483A1FB8611}"/>
              </a:ext>
            </a:extLst>
          </p:cNvPr>
          <p:cNvSpPr>
            <a:spLocks noGrp="1"/>
          </p:cNvSpPr>
          <p:nvPr>
            <p:ph type="pic" idx="1"/>
          </p:nvPr>
        </p:nvSpPr>
        <p:spPr/>
      </p:sp>
    </p:spTree>
    <p:extLst>
      <p:ext uri="{BB962C8B-B14F-4D97-AF65-F5344CB8AC3E}">
        <p14:creationId xmlns:p14="http://schemas.microsoft.com/office/powerpoint/2010/main" val="41478188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9192057-B0B5-9947-AF0C-B7C728E8BB88}"/>
              </a:ext>
            </a:extLst>
          </p:cNvPr>
          <p:cNvSpPr>
            <a:spLocks noGrp="1"/>
          </p:cNvSpPr>
          <p:nvPr>
            <p:ph type="title"/>
          </p:nvPr>
        </p:nvSpPr>
        <p:spPr>
          <a:xfrm>
            <a:off x="685801" y="321013"/>
            <a:ext cx="10396882" cy="963038"/>
          </a:xfrm>
        </p:spPr>
        <p:txBody>
          <a:bodyPr>
            <a:normAutofit/>
          </a:bodyPr>
          <a:lstStyle/>
          <a:p>
            <a:pPr algn="ctr"/>
            <a:r>
              <a:rPr lang="el-GR" sz="3600" cap="none" dirty="0">
                <a:latin typeface="Cambria" panose="02040503050406030204" pitchFamily="18" charset="0"/>
                <a:cs typeface="Arial" panose="020B0604020202020204" pitchFamily="34" charset="0"/>
              </a:rPr>
              <a:t>Τι είναι η εκπαίδευση </a:t>
            </a:r>
            <a:r>
              <a:rPr lang="en-US" sz="3600" cap="none" dirty="0">
                <a:latin typeface="Cambria" panose="02040503050406030204" pitchFamily="18" charset="0"/>
                <a:cs typeface="Arial" panose="020B0604020202020204" pitchFamily="34" charset="0"/>
              </a:rPr>
              <a:t>STEM;</a:t>
            </a:r>
            <a:endParaRPr lang="el-GR" sz="3600" cap="none" dirty="0">
              <a:latin typeface="Cambria" panose="02040503050406030204" pitchFamily="18" charset="0"/>
              <a:cs typeface="Arial" panose="020B0604020202020204" pitchFamily="34" charset="0"/>
            </a:endParaRPr>
          </a:p>
        </p:txBody>
      </p:sp>
      <p:sp>
        <p:nvSpPr>
          <p:cNvPr id="3" name="Θέση περιεχομένου 2">
            <a:extLst>
              <a:ext uri="{FF2B5EF4-FFF2-40B4-BE49-F238E27FC236}">
                <a16:creationId xmlns:a16="http://schemas.microsoft.com/office/drawing/2014/main" id="{D17B5059-DA25-EB4B-BDDC-07A0AECE8C0A}"/>
              </a:ext>
            </a:extLst>
          </p:cNvPr>
          <p:cNvSpPr>
            <a:spLocks noGrp="1"/>
          </p:cNvSpPr>
          <p:nvPr>
            <p:ph sz="quarter" idx="13"/>
          </p:nvPr>
        </p:nvSpPr>
        <p:spPr>
          <a:xfrm>
            <a:off x="466928" y="1410511"/>
            <a:ext cx="10613579" cy="3964075"/>
          </a:xfrm>
        </p:spPr>
        <p:txBody>
          <a:bodyPr>
            <a:normAutofit/>
          </a:bodyPr>
          <a:lstStyle/>
          <a:p>
            <a:pPr marL="0" indent="0">
              <a:buNone/>
            </a:pPr>
            <a:r>
              <a:rPr lang="el-GR" cap="none" dirty="0">
                <a:latin typeface="Cambria" panose="02040503050406030204" pitchFamily="18" charset="0"/>
                <a:cs typeface="Arial" panose="020B0604020202020204" pitchFamily="34" charset="0"/>
              </a:rPr>
              <a:t>Πολλοί χρησιμοποιούν τις συνιστώσες αυτού του ακρωνύμιου ως έναν ορισμό της διεπιστημονικής εκπαίδευσης  </a:t>
            </a:r>
            <a:r>
              <a:rPr lang="en-US" cap="none" dirty="0">
                <a:latin typeface="Cambria" panose="02040503050406030204" pitchFamily="18" charset="0"/>
                <a:cs typeface="Arial" panose="020B0604020202020204" pitchFamily="34" charset="0"/>
              </a:rPr>
              <a:t>STEM (STEM education)</a:t>
            </a:r>
            <a:r>
              <a:rPr lang="el-GR" cap="none" dirty="0">
                <a:latin typeface="Cambria" panose="02040503050406030204" pitchFamily="18" charset="0"/>
                <a:cs typeface="Arial" panose="020B0604020202020204" pitchFamily="34" charset="0"/>
              </a:rPr>
              <a:t> και ταυτίζουν το </a:t>
            </a:r>
            <a:r>
              <a:rPr lang="en-US" cap="none" dirty="0">
                <a:latin typeface="Cambria" panose="02040503050406030204" pitchFamily="18" charset="0"/>
                <a:cs typeface="Arial" panose="020B0604020202020204" pitchFamily="34" charset="0"/>
              </a:rPr>
              <a:t>STEM </a:t>
            </a:r>
            <a:r>
              <a:rPr lang="el-GR" cap="none" dirty="0">
                <a:latin typeface="Cambria" panose="02040503050406030204" pitchFamily="18" charset="0"/>
                <a:cs typeface="Arial" panose="020B0604020202020204" pitchFamily="34" charset="0"/>
              </a:rPr>
              <a:t>με τα επιμέρους αντικείμενα που το συνθέτουν. </a:t>
            </a:r>
          </a:p>
          <a:p>
            <a:pPr marL="0" indent="0">
              <a:buNone/>
            </a:pPr>
            <a:r>
              <a:rPr lang="el-GR" b="1" cap="none" dirty="0">
                <a:latin typeface="Cambria" panose="02040503050406030204" pitchFamily="18" charset="0"/>
                <a:cs typeface="Arial" panose="020B0604020202020204" pitchFamily="34" charset="0"/>
              </a:rPr>
              <a:t>Αυτή η</a:t>
            </a:r>
            <a:r>
              <a:rPr lang="en-US" b="1" cap="none" dirty="0">
                <a:latin typeface="Cambria" panose="02040503050406030204" pitchFamily="18" charset="0"/>
                <a:cs typeface="Arial" panose="020B0604020202020204" pitchFamily="34" charset="0"/>
              </a:rPr>
              <a:t> </a:t>
            </a:r>
            <a:r>
              <a:rPr lang="el-GR" b="1" cap="none" dirty="0">
                <a:latin typeface="Cambria" panose="02040503050406030204" pitchFamily="18" charset="0"/>
                <a:cs typeface="Arial" panose="020B0604020202020204" pitchFamily="34" charset="0"/>
              </a:rPr>
              <a:t>προσέγγιση είναι ανεπαρκής</a:t>
            </a:r>
            <a:r>
              <a:rPr lang="en-US" b="1" cap="none" dirty="0">
                <a:latin typeface="Cambria" panose="02040503050406030204" pitchFamily="18" charset="0"/>
                <a:cs typeface="Arial" panose="020B0604020202020204" pitchFamily="34" charset="0"/>
              </a:rPr>
              <a:t>.</a:t>
            </a:r>
          </a:p>
          <a:p>
            <a:r>
              <a:rPr lang="el-GR" cap="none" dirty="0">
                <a:latin typeface="Cambria" panose="02040503050406030204" pitchFamily="18" charset="0"/>
                <a:cs typeface="Arial" panose="020B0604020202020204" pitchFamily="34" charset="0"/>
              </a:rPr>
              <a:t>Η Εκπαίδευση </a:t>
            </a:r>
            <a:r>
              <a:rPr lang="en-US" cap="none" dirty="0">
                <a:latin typeface="Cambria" panose="02040503050406030204" pitchFamily="18" charset="0"/>
                <a:cs typeface="Arial" panose="020B0604020202020204" pitchFamily="34" charset="0"/>
              </a:rPr>
              <a:t>STEM </a:t>
            </a:r>
            <a:r>
              <a:rPr lang="el-GR" cap="none" dirty="0">
                <a:latin typeface="Cambria" panose="02040503050406030204" pitchFamily="18" charset="0"/>
                <a:cs typeface="Arial" panose="020B0604020202020204" pitchFamily="34" charset="0"/>
              </a:rPr>
              <a:t>ορίζεται ως μια ολοκληρωμένη προσέγγιση του προγράμματος σπουδών και της διδασκαλίας. Είναι μια προσέγγιση που καταργεί τα σύνορα μεταξύ των ιδιαίτερων γνωστικών αντικειμένων και τα θεωρεί ως ένα “όλον”, με το σκεπτικό ότι τα σύγχρονα προβλήματα είναι αρκετά σύνθετα και πολυδιάστατα για να αντιμετωπισθούν από μια μόνο επιστήμη</a:t>
            </a:r>
            <a:r>
              <a:rPr lang="en-US" cap="none" dirty="0">
                <a:latin typeface="Cambria" panose="02040503050406030204" pitchFamily="18" charset="0"/>
                <a:cs typeface="Arial" panose="020B0604020202020204" pitchFamily="34" charset="0"/>
              </a:rPr>
              <a:t>.</a:t>
            </a:r>
            <a:endParaRPr lang="el-GR" cap="none" dirty="0">
              <a:latin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25178008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3">
            <a:extLst>
              <a:ext uri="{FF2B5EF4-FFF2-40B4-BE49-F238E27FC236}">
                <a16:creationId xmlns:a16="http://schemas.microsoft.com/office/drawing/2014/main" id="{6E91779D-8300-9F45-B9A7-D40D73A6D44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48477"/>
            <a:ext cx="8703365" cy="5351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13407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8C193D3-DF11-B34B-A010-A048BD97C015}"/>
              </a:ext>
            </a:extLst>
          </p:cNvPr>
          <p:cNvSpPr>
            <a:spLocks noGrp="1"/>
          </p:cNvSpPr>
          <p:nvPr>
            <p:ph type="title"/>
          </p:nvPr>
        </p:nvSpPr>
        <p:spPr>
          <a:xfrm>
            <a:off x="685801" y="262648"/>
            <a:ext cx="10396882" cy="1303505"/>
          </a:xfrm>
        </p:spPr>
        <p:txBody>
          <a:bodyPr>
            <a:normAutofit/>
          </a:bodyPr>
          <a:lstStyle/>
          <a:p>
            <a:r>
              <a:rPr lang="el-GR" sz="4400" cap="none" dirty="0">
                <a:latin typeface="Cambria" panose="02040503050406030204" pitchFamily="18" charset="0"/>
                <a:cs typeface="Arial" panose="020B0604020202020204" pitchFamily="34" charset="0"/>
              </a:rPr>
              <a:t>Τι είναι η εκπαίδευση </a:t>
            </a:r>
            <a:r>
              <a:rPr lang="en-US" sz="4400" cap="none" dirty="0">
                <a:latin typeface="Cambria" panose="02040503050406030204" pitchFamily="18" charset="0"/>
                <a:cs typeface="Arial" panose="020B0604020202020204" pitchFamily="34" charset="0"/>
              </a:rPr>
              <a:t>STEM;</a:t>
            </a:r>
            <a:endParaRPr lang="el-GR" sz="4400" dirty="0">
              <a:latin typeface="Cambria" panose="02040503050406030204" pitchFamily="18" charset="0"/>
            </a:endParaRPr>
          </a:p>
        </p:txBody>
      </p:sp>
      <p:sp>
        <p:nvSpPr>
          <p:cNvPr id="3" name="Θέση περιεχομένου 2">
            <a:extLst>
              <a:ext uri="{FF2B5EF4-FFF2-40B4-BE49-F238E27FC236}">
                <a16:creationId xmlns:a16="http://schemas.microsoft.com/office/drawing/2014/main" id="{681E79A7-7F8C-2543-BA65-FF141E40FBAC}"/>
              </a:ext>
            </a:extLst>
          </p:cNvPr>
          <p:cNvSpPr>
            <a:spLocks noGrp="1"/>
          </p:cNvSpPr>
          <p:nvPr>
            <p:ph sz="quarter" idx="13"/>
          </p:nvPr>
        </p:nvSpPr>
        <p:spPr>
          <a:xfrm>
            <a:off x="685800" y="1741252"/>
            <a:ext cx="10394707" cy="3633334"/>
          </a:xfrm>
        </p:spPr>
        <p:txBody>
          <a:bodyPr>
            <a:normAutofit/>
          </a:bodyPr>
          <a:lstStyle/>
          <a:p>
            <a:r>
              <a:rPr lang="el-GR" sz="2400" cap="none" dirty="0">
                <a:latin typeface="Cambria" panose="02040503050406030204" pitchFamily="18" charset="0"/>
                <a:cs typeface="Arial" panose="020B0604020202020204" pitchFamily="34" charset="0"/>
              </a:rPr>
              <a:t>Αυτό που λείπει σήμερα από την εκπαίδευση είναι “μια διεπιστημονική προσέγγιση στη μάθηση, όπου οι αυστηρές ακαδημαϊκές έννοιες παρουσιάζονται σε συνδυασμό με πραγματικά προβλήματα. Μια προσέγγιση που οι εκπαιδευόμενοι εφαρμόζουν την Επιστήμη, την Τεχνολογία, τη Μηχανική και τα Μαθηματικά ώστε να αναδεικνύουν τις συνδέσεις μεταξύ του σχολείου, της κοινότητας και της εργασίας…” (</a:t>
            </a:r>
            <a:r>
              <a:rPr lang="en-US" sz="2400" cap="none" dirty="0" err="1">
                <a:latin typeface="Cambria" panose="02040503050406030204" pitchFamily="18" charset="0"/>
                <a:cs typeface="Arial" panose="020B0604020202020204" pitchFamily="34" charset="0"/>
              </a:rPr>
              <a:t>Tsupros</a:t>
            </a:r>
            <a:r>
              <a:rPr lang="en-US" sz="2400" cap="none" dirty="0">
                <a:latin typeface="Cambria" panose="02040503050406030204" pitchFamily="18" charset="0"/>
                <a:cs typeface="Arial" panose="020B0604020202020204" pitchFamily="34" charset="0"/>
              </a:rPr>
              <a:t>, Kohler, &amp; </a:t>
            </a:r>
            <a:r>
              <a:rPr lang="en-US" sz="2400" cap="none" dirty="0" err="1">
                <a:latin typeface="Cambria" panose="02040503050406030204" pitchFamily="18" charset="0"/>
                <a:cs typeface="Arial" panose="020B0604020202020204" pitchFamily="34" charset="0"/>
              </a:rPr>
              <a:t>Hallinen</a:t>
            </a:r>
            <a:r>
              <a:rPr lang="en-US" sz="2400" cap="none" dirty="0">
                <a:latin typeface="Cambria" panose="02040503050406030204" pitchFamily="18" charset="0"/>
                <a:cs typeface="Arial" panose="020B0604020202020204" pitchFamily="34" charset="0"/>
              </a:rPr>
              <a:t>, 2009)</a:t>
            </a:r>
            <a:endParaRPr lang="el-GR" sz="2400" cap="none" dirty="0">
              <a:latin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738742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195AE59-D57F-B64F-B959-57F95020DE61}"/>
              </a:ext>
            </a:extLst>
          </p:cNvPr>
          <p:cNvSpPr>
            <a:spLocks noGrp="1"/>
          </p:cNvSpPr>
          <p:nvPr>
            <p:ph type="title"/>
          </p:nvPr>
        </p:nvSpPr>
        <p:spPr>
          <a:xfrm>
            <a:off x="685801" y="223737"/>
            <a:ext cx="10396882" cy="1040860"/>
          </a:xfrm>
        </p:spPr>
        <p:txBody>
          <a:bodyPr>
            <a:noAutofit/>
          </a:bodyPr>
          <a:lstStyle/>
          <a:p>
            <a:r>
              <a:rPr lang="el-GR" sz="4400" cap="none" dirty="0">
                <a:latin typeface="Cambria" panose="02040503050406030204" pitchFamily="18" charset="0"/>
                <a:cs typeface="Arial" panose="020B0604020202020204" pitchFamily="34" charset="0"/>
              </a:rPr>
              <a:t>Τι είναι η εκπαίδευση </a:t>
            </a:r>
            <a:r>
              <a:rPr lang="en-US" sz="4400" cap="none" dirty="0">
                <a:latin typeface="Cambria" panose="02040503050406030204" pitchFamily="18" charset="0"/>
                <a:cs typeface="Arial" panose="020B0604020202020204" pitchFamily="34" charset="0"/>
              </a:rPr>
              <a:t>STEM;</a:t>
            </a:r>
            <a:endParaRPr lang="el-GR" sz="4400" dirty="0">
              <a:latin typeface="Cambria" panose="02040503050406030204" pitchFamily="18" charset="0"/>
            </a:endParaRPr>
          </a:p>
        </p:txBody>
      </p:sp>
      <p:sp>
        <p:nvSpPr>
          <p:cNvPr id="3" name="Θέση περιεχομένου 2">
            <a:extLst>
              <a:ext uri="{FF2B5EF4-FFF2-40B4-BE49-F238E27FC236}">
                <a16:creationId xmlns:a16="http://schemas.microsoft.com/office/drawing/2014/main" id="{084F4E15-9015-1145-ABAE-75B415174749}"/>
              </a:ext>
            </a:extLst>
          </p:cNvPr>
          <p:cNvSpPr>
            <a:spLocks noGrp="1"/>
          </p:cNvSpPr>
          <p:nvPr>
            <p:ph sz="quarter" idx="13"/>
          </p:nvPr>
        </p:nvSpPr>
        <p:spPr>
          <a:xfrm>
            <a:off x="155643" y="1264597"/>
            <a:ext cx="11420271" cy="4109989"/>
          </a:xfrm>
        </p:spPr>
        <p:txBody>
          <a:bodyPr>
            <a:noAutofit/>
          </a:bodyPr>
          <a:lstStyle/>
          <a:p>
            <a:pPr algn="just"/>
            <a:r>
              <a:rPr lang="el-GR" sz="2400" cap="none" dirty="0">
                <a:latin typeface="Cambria" panose="02040503050406030204" pitchFamily="18" charset="0"/>
                <a:cs typeface="Arial" panose="020B0604020202020204" pitchFamily="34" charset="0"/>
              </a:rPr>
              <a:t>Η εκπαίδευση </a:t>
            </a:r>
            <a:r>
              <a:rPr lang="en-US" sz="2400" cap="none" dirty="0">
                <a:latin typeface="Cambria" panose="02040503050406030204" pitchFamily="18" charset="0"/>
                <a:cs typeface="Arial" panose="020B0604020202020204" pitchFamily="34" charset="0"/>
              </a:rPr>
              <a:t>STEM </a:t>
            </a:r>
            <a:r>
              <a:rPr lang="el-GR" sz="2400" cap="none" dirty="0">
                <a:latin typeface="Cambria" panose="02040503050406030204" pitchFamily="18" charset="0"/>
                <a:cs typeface="Arial" panose="020B0604020202020204" pitchFamily="34" charset="0"/>
              </a:rPr>
              <a:t>είναι ένα μαθησιακό περιβάλλον όπου οι εκπαιδευόμενοι εξερευνούν, εφευρίσκουν, ανακαλύπτουν μέσα από την προσπάθεια επίλυσης πραγματικών προβλημάτων και καταστάσεων.</a:t>
            </a:r>
          </a:p>
          <a:p>
            <a:pPr algn="just"/>
            <a:r>
              <a:rPr lang="el-GR" sz="2400" cap="none" dirty="0">
                <a:latin typeface="Cambria" panose="02040503050406030204" pitchFamily="18" charset="0"/>
                <a:cs typeface="Arial" panose="020B0604020202020204" pitchFamily="34" charset="0"/>
              </a:rPr>
              <a:t>Ενθαρρύνει την καινοτομία συνδυάζοντας τις επιστημονικές περιοχές, βοηθώντας τους εκπαιδευόμενους να κάνουν νέες συνδέσεις μεταξύ των επιστημονικών κλάδων και μερικές φορές βοηθά στη δημιουργία εντελώς νέων κλάδων</a:t>
            </a:r>
            <a:r>
              <a:rPr lang="en-US" sz="2400" cap="none" dirty="0">
                <a:latin typeface="Cambria" panose="02040503050406030204" pitchFamily="18" charset="0"/>
                <a:cs typeface="Arial" panose="020B0604020202020204" pitchFamily="34" charset="0"/>
              </a:rPr>
              <a:t>.</a:t>
            </a:r>
            <a:endParaRPr lang="el-GR" sz="2400" cap="none" dirty="0">
              <a:latin typeface="Cambria" panose="02040503050406030204" pitchFamily="18" charset="0"/>
              <a:cs typeface="Arial" panose="020B0604020202020204" pitchFamily="34" charset="0"/>
            </a:endParaRPr>
          </a:p>
          <a:p>
            <a:pPr algn="just"/>
            <a:r>
              <a:rPr lang="el-GR" sz="2400" cap="none" dirty="0">
                <a:latin typeface="Cambria" panose="02040503050406030204" pitchFamily="18" charset="0"/>
                <a:cs typeface="Arial" panose="020B0604020202020204" pitchFamily="34" charset="0"/>
              </a:rPr>
              <a:t>Προωθεί ένα μαθησιακό περιβάλλον ώστε οι εκπαιδευόμενοι να αποκτήσουν όχι μόνο δεξιότητες του 21ου αιώνα, αλλά και να έχουν την ευκαιρία να δημιουργήσουν νέες δεξιότητες</a:t>
            </a:r>
            <a:r>
              <a:rPr lang="en-US" sz="2400" cap="none" dirty="0">
                <a:latin typeface="Cambria" panose="02040503050406030204" pitchFamily="18" charset="0"/>
                <a:cs typeface="Arial" panose="020B0604020202020204" pitchFamily="34" charset="0"/>
              </a:rPr>
              <a:t>.</a:t>
            </a:r>
            <a:endParaRPr lang="el-GR" sz="2400" cap="none" dirty="0">
              <a:latin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29697883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2E791348-9EF0-B34A-9B7A-FA7C16F0EB65}"/>
              </a:ext>
            </a:extLst>
          </p:cNvPr>
          <p:cNvSpPr>
            <a:spLocks noGrp="1"/>
          </p:cNvSpPr>
          <p:nvPr>
            <p:ph type="title"/>
          </p:nvPr>
        </p:nvSpPr>
        <p:spPr>
          <a:xfrm>
            <a:off x="805070" y="69573"/>
            <a:ext cx="10394707" cy="1341784"/>
          </a:xfrm>
        </p:spPr>
        <p:txBody>
          <a:bodyPr>
            <a:normAutofit fontScale="90000"/>
          </a:bodyPr>
          <a:lstStyle/>
          <a:p>
            <a:r>
              <a:rPr lang="el-GR" sz="2800" cap="none" dirty="0">
                <a:latin typeface="Cambria" panose="02040503050406030204" pitchFamily="18" charset="0"/>
              </a:rPr>
              <a:t>Βασικές Δεξιότητες: Επίλυση Προβλήματος &amp; Κριτική Σκέψη</a:t>
            </a:r>
            <a:br>
              <a:rPr lang="el-GR" sz="2800" cap="none" dirty="0">
                <a:latin typeface="Cambria" panose="02040503050406030204" pitchFamily="18" charset="0"/>
              </a:rPr>
            </a:br>
            <a:r>
              <a:rPr lang="el-GR" sz="1800" cap="none" dirty="0">
                <a:solidFill>
                  <a:schemeClr val="tx1"/>
                </a:solidFill>
                <a:latin typeface="Arial" panose="020B0604020202020204" pitchFamily="34" charset="0"/>
                <a:cs typeface="Arial" panose="020B0604020202020204" pitchFamily="34" charset="0"/>
              </a:rPr>
              <a:t>Τα προβλήματα που διερευνώνται πηγάζουν από παγκόσμια ζητήματα, όπως η ενεργειακή κρίση, η πράσινη τεχνολογία, η παγκόσμια παραγωγή τροφίμων κλπ. Όλο και περισσότερο, οι λύσεις σε αυτά τα προβλήματα απαιτούν μια συνεκτική και συντονισμένη προσπάθεια από όλους τους κλάδους του </a:t>
            </a:r>
            <a:r>
              <a:rPr lang="en-US" sz="1800" cap="none" dirty="0">
                <a:solidFill>
                  <a:schemeClr val="tx1"/>
                </a:solidFill>
                <a:latin typeface="Arial" panose="020B0604020202020204" pitchFamily="34" charset="0"/>
                <a:cs typeface="Arial" panose="020B0604020202020204" pitchFamily="34" charset="0"/>
              </a:rPr>
              <a:t>STEM</a:t>
            </a:r>
            <a:endParaRPr lang="el-GR" sz="1800" dirty="0">
              <a:solidFill>
                <a:schemeClr val="tx1"/>
              </a:solidFill>
              <a:latin typeface="Cambria" panose="02040503050406030204" pitchFamily="18" charset="0"/>
            </a:endParaRPr>
          </a:p>
        </p:txBody>
      </p:sp>
      <p:sp>
        <p:nvSpPr>
          <p:cNvPr id="5" name="Θέση κειμένου 4">
            <a:extLst>
              <a:ext uri="{FF2B5EF4-FFF2-40B4-BE49-F238E27FC236}">
                <a16:creationId xmlns:a16="http://schemas.microsoft.com/office/drawing/2014/main" id="{6E62039B-F986-CB4C-948E-01961AF57CFA}"/>
              </a:ext>
            </a:extLst>
          </p:cNvPr>
          <p:cNvSpPr>
            <a:spLocks noGrp="1"/>
          </p:cNvSpPr>
          <p:nvPr>
            <p:ph type="body" idx="1"/>
          </p:nvPr>
        </p:nvSpPr>
        <p:spPr>
          <a:xfrm>
            <a:off x="1007809" y="1198133"/>
            <a:ext cx="4856158" cy="679994"/>
          </a:xfrm>
        </p:spPr>
        <p:txBody>
          <a:bodyPr/>
          <a:lstStyle/>
          <a:p>
            <a:pPr algn="ctr"/>
            <a:r>
              <a:rPr lang="el-GR" b="1" dirty="0" err="1">
                <a:latin typeface="Cambria" panose="02040503050406030204" pitchFamily="18" charset="0"/>
              </a:rPr>
              <a:t>Λυση</a:t>
            </a:r>
            <a:r>
              <a:rPr lang="el-GR" b="1" dirty="0">
                <a:latin typeface="Cambria" panose="02040503050406030204" pitchFamily="18" charset="0"/>
              </a:rPr>
              <a:t> </a:t>
            </a:r>
            <a:r>
              <a:rPr lang="el-GR" b="1" dirty="0" err="1">
                <a:latin typeface="Cambria" panose="02040503050406030204" pitchFamily="18" charset="0"/>
              </a:rPr>
              <a:t>προβληματοσ</a:t>
            </a:r>
            <a:endParaRPr lang="el-GR" b="1" dirty="0">
              <a:latin typeface="Cambria" panose="02040503050406030204" pitchFamily="18" charset="0"/>
            </a:endParaRPr>
          </a:p>
        </p:txBody>
      </p:sp>
      <p:sp>
        <p:nvSpPr>
          <p:cNvPr id="7" name="Θέση περιεχομένου 6">
            <a:extLst>
              <a:ext uri="{FF2B5EF4-FFF2-40B4-BE49-F238E27FC236}">
                <a16:creationId xmlns:a16="http://schemas.microsoft.com/office/drawing/2014/main" id="{169FA21D-48EC-EA4B-905D-02527B796E9A}"/>
              </a:ext>
            </a:extLst>
          </p:cNvPr>
          <p:cNvSpPr>
            <a:spLocks noGrp="1"/>
          </p:cNvSpPr>
          <p:nvPr>
            <p:ph sz="quarter" idx="13"/>
          </p:nvPr>
        </p:nvSpPr>
        <p:spPr>
          <a:xfrm>
            <a:off x="775255" y="2063394"/>
            <a:ext cx="5088712" cy="3432943"/>
          </a:xfrm>
        </p:spPr>
        <p:txBody>
          <a:bodyPr/>
          <a:lstStyle/>
          <a:p>
            <a:endParaRPr lang="el-GR" dirty="0"/>
          </a:p>
        </p:txBody>
      </p:sp>
      <p:sp>
        <p:nvSpPr>
          <p:cNvPr id="6" name="Θέση κειμένου 5">
            <a:extLst>
              <a:ext uri="{FF2B5EF4-FFF2-40B4-BE49-F238E27FC236}">
                <a16:creationId xmlns:a16="http://schemas.microsoft.com/office/drawing/2014/main" id="{CC602E6A-4B37-4D41-B1F7-01B4BDBFA810}"/>
              </a:ext>
            </a:extLst>
          </p:cNvPr>
          <p:cNvSpPr>
            <a:spLocks noGrp="1"/>
          </p:cNvSpPr>
          <p:nvPr>
            <p:ph type="body" sz="quarter" idx="3"/>
          </p:nvPr>
        </p:nvSpPr>
        <p:spPr>
          <a:xfrm>
            <a:off x="6335286" y="1138962"/>
            <a:ext cx="4864491" cy="679994"/>
          </a:xfrm>
        </p:spPr>
        <p:txBody>
          <a:bodyPr/>
          <a:lstStyle/>
          <a:p>
            <a:pPr algn="ctr"/>
            <a:r>
              <a:rPr lang="el-GR" b="1" dirty="0">
                <a:latin typeface="Cambria" panose="02040503050406030204" pitchFamily="18" charset="0"/>
              </a:rPr>
              <a:t>Κριτική </a:t>
            </a:r>
            <a:r>
              <a:rPr lang="el-GR" b="1" dirty="0" err="1">
                <a:latin typeface="Cambria" panose="02040503050406030204" pitchFamily="18" charset="0"/>
              </a:rPr>
              <a:t>Σκεψη</a:t>
            </a:r>
            <a:endParaRPr lang="el-GR" b="1" dirty="0">
              <a:latin typeface="Cambria" panose="02040503050406030204" pitchFamily="18" charset="0"/>
            </a:endParaRPr>
          </a:p>
        </p:txBody>
      </p:sp>
      <p:graphicFrame>
        <p:nvGraphicFramePr>
          <p:cNvPr id="9" name="Object 3">
            <a:extLst>
              <a:ext uri="{FF2B5EF4-FFF2-40B4-BE49-F238E27FC236}">
                <a16:creationId xmlns:a16="http://schemas.microsoft.com/office/drawing/2014/main" id="{8A473046-29B6-5C4B-8F6F-B8539253EEEF}"/>
              </a:ext>
            </a:extLst>
          </p:cNvPr>
          <p:cNvGraphicFramePr>
            <a:graphicFrameLocks noGrp="1" noChangeAspect="1"/>
          </p:cNvGraphicFramePr>
          <p:nvPr>
            <p:ph sz="quarter" idx="14"/>
            <p:extLst>
              <p:ext uri="{D42A27DB-BD31-4B8C-83A1-F6EECF244321}">
                <p14:modId xmlns:p14="http://schemas.microsoft.com/office/powerpoint/2010/main" val="2675757168"/>
              </p:ext>
            </p:extLst>
          </p:nvPr>
        </p:nvGraphicFramePr>
        <p:xfrm>
          <a:off x="6465462" y="2063395"/>
          <a:ext cx="4577257" cy="3432943"/>
        </p:xfrm>
        <a:graphic>
          <a:graphicData uri="http://schemas.openxmlformats.org/presentationml/2006/ole">
            <mc:AlternateContent xmlns:mc="http://schemas.openxmlformats.org/markup-compatibility/2006">
              <mc:Choice xmlns:v="urn:schemas-microsoft-com:vml" Requires="v">
                <p:oleObj spid="_x0000_s4107" name="Photo Editor Photo" r:id="rId3" imgW="8128000" imgH="6096000" progId="MSPhotoEd.3">
                  <p:embed/>
                </p:oleObj>
              </mc:Choice>
              <mc:Fallback>
                <p:oleObj name="Photo Editor Photo" r:id="rId3" imgW="8128000" imgH="6096000" progId="MSPhotoEd.3">
                  <p:embed/>
                  <p:pic>
                    <p:nvPicPr>
                      <p:cNvPr id="45059" name="Object 3">
                        <a:extLst>
                          <a:ext uri="{FF2B5EF4-FFF2-40B4-BE49-F238E27FC236}">
                            <a16:creationId xmlns:a16="http://schemas.microsoft.com/office/drawing/2014/main" id="{AC81E7C1-BC4A-BB4D-B667-42A608C3DB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65462" y="2063395"/>
                        <a:ext cx="4577257" cy="3432943"/>
                      </a:xfrm>
                      <a:prstGeom prst="rect">
                        <a:avLst/>
                      </a:prstGeom>
                      <a:noFill/>
                      <a:ln>
                        <a:noFill/>
                      </a:ln>
                      <a:effectLst/>
                    </p:spPr>
                  </p:pic>
                </p:oleObj>
              </mc:Fallback>
            </mc:AlternateContent>
          </a:graphicData>
        </a:graphic>
      </p:graphicFrame>
      <p:pic>
        <p:nvPicPr>
          <p:cNvPr id="11" name="Picture 2" descr="E:\2_4.JPG">
            <a:extLst>
              <a:ext uri="{FF2B5EF4-FFF2-40B4-BE49-F238E27FC236}">
                <a16:creationId xmlns:a16="http://schemas.microsoft.com/office/drawing/2014/main" id="{2CF3A37A-FB3D-E047-BFAB-19F1A7CAAB3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63539" y="2063395"/>
            <a:ext cx="2765743" cy="3432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52190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1" descr="page1image29009984">
            <a:extLst>
              <a:ext uri="{FF2B5EF4-FFF2-40B4-BE49-F238E27FC236}">
                <a16:creationId xmlns:a16="http://schemas.microsoft.com/office/drawing/2014/main" id="{674E11FE-6A5B-DC4E-A185-41C15CCE9C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6801" y="0"/>
            <a:ext cx="4353156" cy="6089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98001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00C6300-B1FD-7B4C-BAA5-9965DBAF1188}"/>
              </a:ext>
            </a:extLst>
          </p:cNvPr>
          <p:cNvSpPr>
            <a:spLocks noGrp="1"/>
          </p:cNvSpPr>
          <p:nvPr>
            <p:ph type="title"/>
          </p:nvPr>
        </p:nvSpPr>
        <p:spPr>
          <a:xfrm>
            <a:off x="685800" y="0"/>
            <a:ext cx="10396882" cy="1374598"/>
          </a:xfrm>
        </p:spPr>
        <p:txBody>
          <a:bodyPr>
            <a:normAutofit fontScale="90000"/>
          </a:bodyPr>
          <a:lstStyle/>
          <a:p>
            <a:pPr marL="0" indent="0"/>
            <a:br>
              <a:rPr lang="el-GR" altLang="el-GR" sz="2200" dirty="0">
                <a:solidFill>
                  <a:srgbClr val="FF0000"/>
                </a:solidFill>
                <a:latin typeface="Cambria" panose="02040503050406030204" pitchFamily="18" charset="0"/>
                <a:ea typeface="ＭＳ Ｐゴシック" panose="020B0600070205080204" pitchFamily="34" charset="-128"/>
                <a:cs typeface="Arial" panose="020B0604020202020204" pitchFamily="34" charset="0"/>
              </a:rPr>
            </a:br>
            <a:r>
              <a:rPr lang="el-GR" altLang="el-GR" sz="2200" b="1" dirty="0">
                <a:solidFill>
                  <a:srgbClr val="FF0000"/>
                </a:solidFill>
                <a:latin typeface="Cambria" panose="02040503050406030204" pitchFamily="18" charset="0"/>
                <a:ea typeface="ＭＳ Ｐゴシック" panose="020B0600070205080204" pitchFamily="34" charset="-128"/>
                <a:cs typeface="Arial" panose="020B0604020202020204" pitchFamily="34" charset="0"/>
              </a:rPr>
              <a:t>Οι 3 διαστάσεις μιας Εκπαίδευσης STEM: </a:t>
            </a:r>
            <a:br>
              <a:rPr lang="el-GR" altLang="el-GR" sz="2200" dirty="0">
                <a:solidFill>
                  <a:srgbClr val="FF0000"/>
                </a:solidFill>
                <a:latin typeface="Cambria" panose="02040503050406030204" pitchFamily="18" charset="0"/>
                <a:ea typeface="ＭＳ Ｐゴシック" panose="020B0600070205080204" pitchFamily="34" charset="-128"/>
                <a:cs typeface="Arial" panose="020B0604020202020204" pitchFamily="34" charset="0"/>
              </a:rPr>
            </a:br>
            <a:r>
              <a:rPr lang="el-GR" altLang="el-GR" sz="2200" cap="none" dirty="0">
                <a:solidFill>
                  <a:srgbClr val="FF0000"/>
                </a:solidFill>
                <a:latin typeface="Cambria" panose="02040503050406030204" pitchFamily="18" charset="0"/>
                <a:ea typeface="ＭＳ Ｐゴシック" panose="020B0600070205080204" pitchFamily="34" charset="-128"/>
                <a:cs typeface="Arial" panose="020B0604020202020204" pitchFamily="34" charset="0"/>
              </a:rPr>
              <a:t>Βασικές ιδέες – επιστημονικές πρακτικές – διεπιστημονικές έννοιες</a:t>
            </a:r>
            <a:br>
              <a:rPr lang="el-GR" altLang="el-GR" sz="2200" cap="none" dirty="0">
                <a:solidFill>
                  <a:srgbClr val="FF0000"/>
                </a:solidFill>
                <a:latin typeface="Cambria" panose="02040503050406030204" pitchFamily="18" charset="0"/>
                <a:ea typeface="ＭＳ Ｐゴシック" panose="020B0600070205080204" pitchFamily="34" charset="-128"/>
                <a:cs typeface="Arial" panose="020B0604020202020204" pitchFamily="34" charset="0"/>
              </a:rPr>
            </a:br>
            <a:r>
              <a:rPr lang="en-GB" altLang="el-GR" sz="2200" cap="none" dirty="0">
                <a:latin typeface="Cambria" panose="02040503050406030204" pitchFamily="18" charset="0"/>
                <a:ea typeface="ＭＳ Ｐゴシック" panose="020B0600070205080204" pitchFamily="34" charset="-128"/>
                <a:cs typeface="Arial" panose="020B0604020202020204" pitchFamily="34" charset="0"/>
              </a:rPr>
              <a:t>disciplinary core ideas</a:t>
            </a:r>
            <a:r>
              <a:rPr lang="el-GR" altLang="el-GR" sz="2200" cap="none" dirty="0">
                <a:latin typeface="Cambria" panose="02040503050406030204" pitchFamily="18" charset="0"/>
                <a:ea typeface="ＭＳ Ｐゴシック" panose="020B0600070205080204" pitchFamily="34" charset="-128"/>
                <a:cs typeface="Arial" panose="020B0604020202020204" pitchFamily="34" charset="0"/>
              </a:rPr>
              <a:t> - </a:t>
            </a:r>
            <a:r>
              <a:rPr lang="en-GB" altLang="el-GR" sz="2200" cap="none" dirty="0">
                <a:latin typeface="Cambria" panose="02040503050406030204" pitchFamily="18" charset="0"/>
                <a:ea typeface="ＭＳ Ｐゴシック" panose="020B0600070205080204" pitchFamily="34" charset="-128"/>
                <a:cs typeface="Arial" panose="020B0604020202020204" pitchFamily="34" charset="0"/>
              </a:rPr>
              <a:t>scientific/mathematics/engineering practices</a:t>
            </a:r>
            <a:r>
              <a:rPr lang="el-GR" altLang="el-GR" sz="2200" cap="none" dirty="0">
                <a:latin typeface="Cambria" panose="02040503050406030204" pitchFamily="18" charset="0"/>
                <a:ea typeface="ＭＳ Ｐゴシック" panose="020B0600070205080204" pitchFamily="34" charset="-128"/>
                <a:cs typeface="Arial" panose="020B0604020202020204" pitchFamily="34" charset="0"/>
              </a:rPr>
              <a:t> - </a:t>
            </a:r>
            <a:r>
              <a:rPr lang="en-GB" altLang="el-GR" sz="2200" cap="none" dirty="0">
                <a:latin typeface="Cambria" panose="02040503050406030204" pitchFamily="18" charset="0"/>
                <a:ea typeface="ＭＳ Ｐゴシック" panose="020B0600070205080204" pitchFamily="34" charset="-128"/>
                <a:cs typeface="Arial" panose="020B0604020202020204" pitchFamily="34" charset="0"/>
              </a:rPr>
              <a:t>crosscutting concepts</a:t>
            </a:r>
            <a:endParaRPr lang="el-GR" sz="2800" dirty="0">
              <a:latin typeface="Cambria" panose="02040503050406030204" pitchFamily="18" charset="0"/>
            </a:endParaRPr>
          </a:p>
        </p:txBody>
      </p:sp>
      <p:sp>
        <p:nvSpPr>
          <p:cNvPr id="3" name="Content Placeholder 2">
            <a:extLst>
              <a:ext uri="{FF2B5EF4-FFF2-40B4-BE49-F238E27FC236}">
                <a16:creationId xmlns:a16="http://schemas.microsoft.com/office/drawing/2014/main" id="{9D18E192-6182-784F-9C38-010C3EE53198}"/>
              </a:ext>
            </a:extLst>
          </p:cNvPr>
          <p:cNvSpPr>
            <a:spLocks noGrp="1"/>
          </p:cNvSpPr>
          <p:nvPr>
            <p:ph sz="quarter" idx="13"/>
          </p:nvPr>
        </p:nvSpPr>
        <p:spPr>
          <a:xfrm>
            <a:off x="685801" y="1461052"/>
            <a:ext cx="4343400" cy="4084983"/>
          </a:xfrm>
        </p:spPr>
        <p:txBody>
          <a:bodyPr/>
          <a:lstStyle/>
          <a:p>
            <a:pPr marL="0" indent="0">
              <a:buNone/>
            </a:pPr>
            <a:endParaRPr lang="el-GR" altLang="el-GR" sz="1800" dirty="0">
              <a:latin typeface="Cambria" panose="02040503050406030204" pitchFamily="18" charset="0"/>
              <a:ea typeface="ＭＳ Ｐゴシック" panose="020B0600070205080204" pitchFamily="34" charset="-128"/>
              <a:cs typeface="Arial" panose="020B0604020202020204" pitchFamily="34" charset="0"/>
            </a:endParaRPr>
          </a:p>
        </p:txBody>
      </p:sp>
      <p:sp>
        <p:nvSpPr>
          <p:cNvPr id="4" name="Θέση περιεχομένου 3">
            <a:extLst>
              <a:ext uri="{FF2B5EF4-FFF2-40B4-BE49-F238E27FC236}">
                <a16:creationId xmlns:a16="http://schemas.microsoft.com/office/drawing/2014/main" id="{370F848C-AE91-2045-AB7D-3E61B483AED0}"/>
              </a:ext>
            </a:extLst>
          </p:cNvPr>
          <p:cNvSpPr>
            <a:spLocks noGrp="1"/>
          </p:cNvSpPr>
          <p:nvPr>
            <p:ph sz="quarter" idx="14"/>
          </p:nvPr>
        </p:nvSpPr>
        <p:spPr>
          <a:xfrm>
            <a:off x="5188226" y="1461052"/>
            <a:ext cx="5892283" cy="3913533"/>
          </a:xfrm>
        </p:spPr>
        <p:txBody>
          <a:bodyPr>
            <a:normAutofit/>
          </a:bodyPr>
          <a:lstStyle/>
          <a:p>
            <a:r>
              <a:rPr lang="el-GR" cap="none" dirty="0">
                <a:solidFill>
                  <a:srgbClr val="FF0000"/>
                </a:solidFill>
                <a:latin typeface="Cambria" panose="02040503050406030204" pitchFamily="18" charset="0"/>
              </a:rPr>
              <a:t>Βασικές ιδέες</a:t>
            </a:r>
            <a:r>
              <a:rPr lang="el-GR" cap="none" dirty="0">
                <a:latin typeface="Cambria" panose="02040503050406030204" pitchFamily="18" charset="0"/>
              </a:rPr>
              <a:t>: οι ιδέες που συγκροτούν το εννοιολογικό πλαίσιο κάθε επιμέρους γνωστικού κλάδου του </a:t>
            </a:r>
            <a:r>
              <a:rPr lang="en-US" cap="none" dirty="0">
                <a:latin typeface="Cambria" panose="02040503050406030204" pitchFamily="18" charset="0"/>
              </a:rPr>
              <a:t>STEM</a:t>
            </a:r>
            <a:endParaRPr lang="el-GR" cap="none" dirty="0">
              <a:latin typeface="Cambria" panose="02040503050406030204" pitchFamily="18" charset="0"/>
            </a:endParaRPr>
          </a:p>
          <a:p>
            <a:r>
              <a:rPr lang="el-GR" cap="none" dirty="0">
                <a:solidFill>
                  <a:srgbClr val="FF0000"/>
                </a:solidFill>
                <a:latin typeface="Cambria" panose="02040503050406030204" pitchFamily="18" charset="0"/>
              </a:rPr>
              <a:t>Πρακτικές</a:t>
            </a:r>
            <a:r>
              <a:rPr lang="el-GR" cap="none" dirty="0">
                <a:latin typeface="Cambria" panose="02040503050406030204" pitchFamily="18" charset="0"/>
              </a:rPr>
              <a:t>: είναι οι διαδικασίες μέσω των οποίων παράγονται και χρησιμοποιούνται οι βασικές ιδέες ώστε να κατανοήσουμε τον φυσικό και τον τεχνολογικά σχεδιασμένο κόσμο</a:t>
            </a:r>
          </a:p>
          <a:p>
            <a:r>
              <a:rPr lang="el-GR" cap="none" dirty="0">
                <a:solidFill>
                  <a:srgbClr val="FF0000"/>
                </a:solidFill>
                <a:latin typeface="Cambria" panose="02040503050406030204" pitchFamily="18" charset="0"/>
              </a:rPr>
              <a:t>Διεπιστημονικές έννοιες</a:t>
            </a:r>
            <a:r>
              <a:rPr lang="el-GR" cap="none" dirty="0">
                <a:latin typeface="Cambria" panose="02040503050406030204" pitchFamily="18" charset="0"/>
              </a:rPr>
              <a:t>: υποβαστάζουν και συγκροτούν το </a:t>
            </a:r>
            <a:r>
              <a:rPr lang="en-US" cap="none" dirty="0">
                <a:latin typeface="Cambria" panose="02040503050406030204" pitchFamily="18" charset="0"/>
              </a:rPr>
              <a:t>STEM</a:t>
            </a:r>
            <a:r>
              <a:rPr lang="el-GR" cap="none" dirty="0">
                <a:latin typeface="Cambria" panose="02040503050406030204" pitchFamily="18" charset="0"/>
              </a:rPr>
              <a:t> ως επιστημονική πειθαρχία</a:t>
            </a:r>
          </a:p>
        </p:txBody>
      </p:sp>
      <p:pic>
        <p:nvPicPr>
          <p:cNvPr id="21506" name="Picture 4">
            <a:extLst>
              <a:ext uri="{FF2B5EF4-FFF2-40B4-BE49-F238E27FC236}">
                <a16:creationId xmlns:a16="http://schemas.microsoft.com/office/drawing/2014/main" id="{8C0F9AE3-168B-AE41-B46B-FA837DC6BEB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461052"/>
            <a:ext cx="3975100" cy="391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12309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1462EE-F25D-1C48-B4DB-25E9DDC7F48C}"/>
              </a:ext>
            </a:extLst>
          </p:cNvPr>
          <p:cNvSpPr>
            <a:spLocks noGrp="1"/>
          </p:cNvSpPr>
          <p:nvPr>
            <p:ph idx="1"/>
          </p:nvPr>
        </p:nvSpPr>
        <p:spPr>
          <a:xfrm>
            <a:off x="238539" y="139147"/>
            <a:ext cx="11340548" cy="5446643"/>
          </a:xfrm>
        </p:spPr>
        <p:txBody>
          <a:bodyPr>
            <a:normAutofit fontScale="92500"/>
          </a:bodyPr>
          <a:lstStyle/>
          <a:p>
            <a:pPr marL="0" indent="0">
              <a:buNone/>
            </a:pPr>
            <a:r>
              <a:rPr lang="el-GR" altLang="el-GR" sz="2400" b="1" dirty="0">
                <a:solidFill>
                  <a:srgbClr val="FF0000"/>
                </a:solidFill>
                <a:effectLst>
                  <a:outerShdw blurRad="38100" dist="38100" dir="2700000" algn="tl">
                    <a:srgbClr val="C0C0C0"/>
                  </a:outerShdw>
                </a:effectLst>
                <a:latin typeface="Arial" panose="020B0604020202020204" pitchFamily="34" charset="0"/>
                <a:ea typeface="ＭＳ Ｐゴシック" panose="020B0600070205080204" pitchFamily="34" charset="-128"/>
                <a:cs typeface="Arial" panose="020B0604020202020204" pitchFamily="34" charset="0"/>
              </a:rPr>
              <a:t>ΠΡΑΚΤΙΚΕΣ - </a:t>
            </a:r>
            <a:r>
              <a:rPr lang="en-US" altLang="el-GR" sz="2400" b="1" dirty="0">
                <a:solidFill>
                  <a:srgbClr val="FF0000"/>
                </a:solidFill>
                <a:effectLst>
                  <a:outerShdw blurRad="38100" dist="38100" dir="2700000" algn="tl">
                    <a:srgbClr val="C0C0C0"/>
                  </a:outerShdw>
                </a:effectLst>
                <a:latin typeface="Arial" panose="020B0604020202020204" pitchFamily="34" charset="0"/>
                <a:ea typeface="ＭＳ Ｐゴシック" panose="020B0600070205080204" pitchFamily="34" charset="-128"/>
                <a:cs typeface="Arial" panose="020B0604020202020204" pitchFamily="34" charset="0"/>
              </a:rPr>
              <a:t>practices</a:t>
            </a:r>
          </a:p>
          <a:p>
            <a:pPr marL="0" indent="0">
              <a:buNone/>
            </a:pPr>
            <a:r>
              <a:rPr lang="en-US" altLang="el-GR" sz="2400" dirty="0">
                <a:latin typeface="Arial" panose="020B0604020202020204" pitchFamily="34" charset="0"/>
                <a:ea typeface="ＭＳ Ｐゴシック" panose="020B0600070205080204" pitchFamily="34" charset="-128"/>
                <a:cs typeface="Arial" panose="020B0604020202020204" pitchFamily="34" charset="0"/>
              </a:rPr>
              <a:t>• </a:t>
            </a:r>
            <a:r>
              <a:rPr lang="el-GR" altLang="el-GR" sz="1800" b="1" dirty="0">
                <a:latin typeface="Arial" panose="020B0604020202020204" pitchFamily="34" charset="0"/>
                <a:ea typeface="ＭＳ Ｐゴシック" panose="020B0600070205080204" pitchFamily="34" charset="-128"/>
                <a:cs typeface="Arial" panose="020B0604020202020204" pitchFamily="34" charset="0"/>
              </a:rPr>
              <a:t>ΥΠΟΒΟΛΗ ΕΡΩΤΗΣΕΩΝ ΚΑΙ ΟΡΙΣΜΟΣ ΠΡΟΒΛΗΜΑΤΩΝ </a:t>
            </a:r>
            <a:r>
              <a:rPr lang="el-GR" altLang="el-GR" sz="1800" dirty="0">
                <a:latin typeface="Arial" panose="020B0604020202020204" pitchFamily="34" charset="0"/>
                <a:ea typeface="ＭＳ Ｐゴシック" panose="020B0600070205080204" pitchFamily="34" charset="-128"/>
                <a:cs typeface="Arial" panose="020B0604020202020204" pitchFamily="34" charset="0"/>
              </a:rPr>
              <a:t>- </a:t>
            </a:r>
            <a:r>
              <a:rPr lang="en-US" altLang="el-GR" sz="1800" dirty="0">
                <a:latin typeface="Arial" panose="020B0604020202020204" pitchFamily="34" charset="0"/>
                <a:ea typeface="ＭＳ Ｐゴシック" panose="020B0600070205080204" pitchFamily="34" charset="-128"/>
                <a:cs typeface="Arial" panose="020B0604020202020204" pitchFamily="34" charset="0"/>
              </a:rPr>
              <a:t>Asking questions and defining problems</a:t>
            </a:r>
          </a:p>
          <a:p>
            <a:pPr marL="0" indent="0">
              <a:buNone/>
            </a:pPr>
            <a:r>
              <a:rPr lang="en-US" altLang="el-GR" sz="1800" dirty="0">
                <a:latin typeface="Arial" panose="020B0604020202020204" pitchFamily="34" charset="0"/>
                <a:ea typeface="ＭＳ Ｐゴシック" panose="020B0600070205080204" pitchFamily="34" charset="-128"/>
                <a:cs typeface="Arial" panose="020B0604020202020204" pitchFamily="34" charset="0"/>
              </a:rPr>
              <a:t>• </a:t>
            </a:r>
            <a:r>
              <a:rPr lang="el-GR" altLang="el-GR" sz="1800" b="1" dirty="0">
                <a:latin typeface="Arial" panose="020B0604020202020204" pitchFamily="34" charset="0"/>
                <a:ea typeface="ＭＳ Ｐゴシック" panose="020B0600070205080204" pitchFamily="34" charset="-128"/>
                <a:cs typeface="Arial" panose="020B0604020202020204" pitchFamily="34" charset="0"/>
              </a:rPr>
              <a:t>ΑΝΑΠΤΥΞΗ ΚΑΙ ΧΡΗΣΗ ΜΟΝΤΕΛΩΝ </a:t>
            </a:r>
            <a:r>
              <a:rPr lang="el-GR" altLang="el-GR" sz="1800" dirty="0">
                <a:latin typeface="Arial" panose="020B0604020202020204" pitchFamily="34" charset="0"/>
                <a:ea typeface="ＭＳ Ｐゴシック" panose="020B0600070205080204" pitchFamily="34" charset="-128"/>
                <a:cs typeface="Arial" panose="020B0604020202020204" pitchFamily="34" charset="0"/>
              </a:rPr>
              <a:t>- </a:t>
            </a:r>
            <a:r>
              <a:rPr lang="en-US" altLang="el-GR" sz="1800" dirty="0">
                <a:latin typeface="Arial" panose="020B0604020202020204" pitchFamily="34" charset="0"/>
                <a:ea typeface="ＭＳ Ｐゴシック" panose="020B0600070205080204" pitchFamily="34" charset="-128"/>
                <a:cs typeface="Arial" panose="020B0604020202020204" pitchFamily="34" charset="0"/>
              </a:rPr>
              <a:t>Developing and using models</a:t>
            </a:r>
          </a:p>
          <a:p>
            <a:pPr marL="0" indent="0">
              <a:buNone/>
            </a:pPr>
            <a:r>
              <a:rPr lang="en-US" altLang="el-GR" sz="1800" dirty="0">
                <a:latin typeface="Arial" panose="020B0604020202020204" pitchFamily="34" charset="0"/>
                <a:ea typeface="ＭＳ Ｐゴシック" panose="020B0600070205080204" pitchFamily="34" charset="-128"/>
                <a:cs typeface="Arial" panose="020B0604020202020204" pitchFamily="34" charset="0"/>
              </a:rPr>
              <a:t>• </a:t>
            </a:r>
            <a:r>
              <a:rPr lang="el-GR" altLang="el-GR" sz="1800" b="1" dirty="0">
                <a:latin typeface="Arial" panose="020B0604020202020204" pitchFamily="34" charset="0"/>
                <a:ea typeface="ＭＳ Ｐゴシック" panose="020B0600070205080204" pitchFamily="34" charset="-128"/>
                <a:cs typeface="Arial" panose="020B0604020202020204" pitchFamily="34" charset="0"/>
              </a:rPr>
              <a:t>ΣΧΕΔΙΑΣΜΟΣ ΚΑΙ ΔΙΕΚΠΕΡΑΙΩΣΗ ΕΡΕΥΝΩΝ </a:t>
            </a:r>
            <a:r>
              <a:rPr lang="el-GR" altLang="el-GR" sz="1800" dirty="0">
                <a:latin typeface="Arial" panose="020B0604020202020204" pitchFamily="34" charset="0"/>
                <a:ea typeface="ＭＳ Ｐゴシック" panose="020B0600070205080204" pitchFamily="34" charset="-128"/>
                <a:cs typeface="Arial" panose="020B0604020202020204" pitchFamily="34" charset="0"/>
              </a:rPr>
              <a:t>- </a:t>
            </a:r>
            <a:r>
              <a:rPr lang="en-US" altLang="el-GR" sz="1800" dirty="0">
                <a:latin typeface="Arial" panose="020B0604020202020204" pitchFamily="34" charset="0"/>
                <a:ea typeface="ＭＳ Ｐゴシック" panose="020B0600070205080204" pitchFamily="34" charset="-128"/>
                <a:cs typeface="Arial" panose="020B0604020202020204" pitchFamily="34" charset="0"/>
              </a:rPr>
              <a:t>Planning and carrying </a:t>
            </a:r>
            <a:r>
              <a:rPr lang="en-US" altLang="el-GR" sz="1800" dirty="0" err="1">
                <a:latin typeface="Arial" panose="020B0604020202020204" pitchFamily="34" charset="0"/>
                <a:ea typeface="ＭＳ Ｐゴシック" panose="020B0600070205080204" pitchFamily="34" charset="-128"/>
                <a:cs typeface="Arial" panose="020B0604020202020204" pitchFamily="34" charset="0"/>
              </a:rPr>
              <a:t>ouT</a:t>
            </a:r>
            <a:r>
              <a:rPr lang="el-GR" altLang="el-GR" sz="1800" dirty="0">
                <a:latin typeface="Arial" panose="020B0604020202020204" pitchFamily="34" charset="0"/>
                <a:ea typeface="ＭＳ Ｐゴシック" panose="020B0600070205080204" pitchFamily="34" charset="-128"/>
                <a:cs typeface="Arial" panose="020B0604020202020204" pitchFamily="34" charset="0"/>
              </a:rPr>
              <a:t> </a:t>
            </a:r>
            <a:r>
              <a:rPr lang="en-US" altLang="el-GR" sz="1800" dirty="0">
                <a:latin typeface="Arial" panose="020B0604020202020204" pitchFamily="34" charset="0"/>
                <a:ea typeface="ＭＳ Ｐゴシック" panose="020B0600070205080204" pitchFamily="34" charset="-128"/>
                <a:cs typeface="Arial" panose="020B0604020202020204" pitchFamily="34" charset="0"/>
              </a:rPr>
              <a:t>investigations</a:t>
            </a:r>
          </a:p>
          <a:p>
            <a:pPr marL="0" indent="0">
              <a:buNone/>
            </a:pPr>
            <a:r>
              <a:rPr lang="en-US" altLang="el-GR" sz="1800" dirty="0">
                <a:latin typeface="Arial" panose="020B0604020202020204" pitchFamily="34" charset="0"/>
                <a:ea typeface="ＭＳ Ｐゴシック" panose="020B0600070205080204" pitchFamily="34" charset="-128"/>
                <a:cs typeface="Arial" panose="020B0604020202020204" pitchFamily="34" charset="0"/>
              </a:rPr>
              <a:t>• </a:t>
            </a:r>
            <a:r>
              <a:rPr lang="el-GR" altLang="el-GR" sz="1800" b="1" dirty="0">
                <a:latin typeface="Arial" panose="020B0604020202020204" pitchFamily="34" charset="0"/>
                <a:ea typeface="ＭＳ Ｐゴシック" panose="020B0600070205080204" pitchFamily="34" charset="-128"/>
                <a:cs typeface="Arial" panose="020B0604020202020204" pitchFamily="34" charset="0"/>
              </a:rPr>
              <a:t>ΑΝΑΛΥΣΗ ΚΑΙ ΕΡΜΗΝΕΙΑ ΔΕΔΟΜΕΝΩΝ </a:t>
            </a:r>
            <a:r>
              <a:rPr lang="el-GR" altLang="el-GR" sz="1800" dirty="0">
                <a:latin typeface="Arial" panose="020B0604020202020204" pitchFamily="34" charset="0"/>
                <a:ea typeface="ＭＳ Ｐゴシック" panose="020B0600070205080204" pitchFamily="34" charset="-128"/>
                <a:cs typeface="Arial" panose="020B0604020202020204" pitchFamily="34" charset="0"/>
              </a:rPr>
              <a:t>- </a:t>
            </a:r>
            <a:r>
              <a:rPr lang="en-US" altLang="el-GR" sz="1800" dirty="0">
                <a:latin typeface="Arial" panose="020B0604020202020204" pitchFamily="34" charset="0"/>
                <a:ea typeface="ＭＳ Ｐゴシック" panose="020B0600070205080204" pitchFamily="34" charset="-128"/>
                <a:cs typeface="Arial" panose="020B0604020202020204" pitchFamily="34" charset="0"/>
              </a:rPr>
              <a:t>Analyzing and interpreting data</a:t>
            </a:r>
          </a:p>
          <a:p>
            <a:pPr marL="0" indent="0">
              <a:buNone/>
            </a:pPr>
            <a:r>
              <a:rPr lang="en-US" altLang="el-GR" sz="1800" dirty="0">
                <a:latin typeface="Arial" panose="020B0604020202020204" pitchFamily="34" charset="0"/>
                <a:ea typeface="ＭＳ Ｐゴシック" panose="020B0600070205080204" pitchFamily="34" charset="-128"/>
                <a:cs typeface="Arial" panose="020B0604020202020204" pitchFamily="34" charset="0"/>
              </a:rPr>
              <a:t>• </a:t>
            </a:r>
            <a:r>
              <a:rPr lang="el-GR" altLang="el-GR" sz="1800" b="1" dirty="0">
                <a:latin typeface="Arial" panose="020B0604020202020204" pitchFamily="34" charset="0"/>
                <a:ea typeface="ＭＳ Ｐゴシック" panose="020B0600070205080204" pitchFamily="34" charset="-128"/>
                <a:cs typeface="Arial" panose="020B0604020202020204" pitchFamily="34" charset="0"/>
              </a:rPr>
              <a:t>ΧΡΗΣΗ ΜΑΘΗΜΑΤΙΚΩΝ ΚΑΙ ΥΠΟΛΟΓΙΣΤΙΚΗΣ ΣΚΕΨΗΣ </a:t>
            </a:r>
            <a:r>
              <a:rPr lang="el-GR" altLang="el-GR" sz="1800" dirty="0">
                <a:latin typeface="Arial" panose="020B0604020202020204" pitchFamily="34" charset="0"/>
                <a:ea typeface="ＭＳ Ｐゴシック" panose="020B0600070205080204" pitchFamily="34" charset="-128"/>
                <a:cs typeface="Arial" panose="020B0604020202020204" pitchFamily="34" charset="0"/>
              </a:rPr>
              <a:t>- </a:t>
            </a:r>
            <a:r>
              <a:rPr lang="en-US" altLang="el-GR" sz="1800" dirty="0">
                <a:latin typeface="Arial" panose="020B0604020202020204" pitchFamily="34" charset="0"/>
                <a:ea typeface="ＭＳ Ｐゴシック" panose="020B0600070205080204" pitchFamily="34" charset="-128"/>
                <a:cs typeface="Arial" panose="020B0604020202020204" pitchFamily="34" charset="0"/>
              </a:rPr>
              <a:t>Using mathematics and computational thinking</a:t>
            </a:r>
          </a:p>
          <a:p>
            <a:pPr marL="0" indent="0">
              <a:buNone/>
            </a:pPr>
            <a:r>
              <a:rPr lang="en-US" altLang="el-GR" sz="1800" dirty="0">
                <a:latin typeface="Arial" panose="020B0604020202020204" pitchFamily="34" charset="0"/>
                <a:ea typeface="ＭＳ Ｐゴシック" panose="020B0600070205080204" pitchFamily="34" charset="-128"/>
                <a:cs typeface="Arial" panose="020B0604020202020204" pitchFamily="34" charset="0"/>
              </a:rPr>
              <a:t>• </a:t>
            </a:r>
            <a:r>
              <a:rPr lang="el-GR" altLang="el-GR" sz="1800" b="1" dirty="0">
                <a:latin typeface="Arial" panose="020B0604020202020204" pitchFamily="34" charset="0"/>
                <a:ea typeface="ＭＳ Ｐゴシック" panose="020B0600070205080204" pitchFamily="34" charset="-128"/>
                <a:cs typeface="Arial" panose="020B0604020202020204" pitchFamily="34" charset="0"/>
              </a:rPr>
              <a:t>ΠΑΡΑΓΩΓΗ ΕΠΕΞΗΓΗΣΕΩΝ ΚΑΙ ΣΧΕΔΙΑΣΜΟΣ ΛΥΣΕΩΝ </a:t>
            </a:r>
            <a:r>
              <a:rPr lang="el-GR" altLang="el-GR" sz="1800" dirty="0">
                <a:latin typeface="Arial" panose="020B0604020202020204" pitchFamily="34" charset="0"/>
                <a:ea typeface="ＭＳ Ｐゴシック" panose="020B0600070205080204" pitchFamily="34" charset="-128"/>
                <a:cs typeface="Arial" panose="020B0604020202020204" pitchFamily="34" charset="0"/>
              </a:rPr>
              <a:t>- </a:t>
            </a:r>
            <a:r>
              <a:rPr lang="en-US" altLang="el-GR" sz="1800" dirty="0">
                <a:latin typeface="Arial" panose="020B0604020202020204" pitchFamily="34" charset="0"/>
                <a:ea typeface="ＭＳ Ｐゴシック" panose="020B0600070205080204" pitchFamily="34" charset="-128"/>
                <a:cs typeface="Arial" panose="020B0604020202020204" pitchFamily="34" charset="0"/>
              </a:rPr>
              <a:t>Constructing explanations and designing solutions</a:t>
            </a:r>
          </a:p>
          <a:p>
            <a:pPr marL="0" indent="0">
              <a:buNone/>
            </a:pPr>
            <a:r>
              <a:rPr lang="en-US" altLang="el-GR" sz="1800" dirty="0">
                <a:latin typeface="Arial" panose="020B0604020202020204" pitchFamily="34" charset="0"/>
                <a:ea typeface="ＭＳ Ｐゴシック" panose="020B0600070205080204" pitchFamily="34" charset="-128"/>
                <a:cs typeface="Arial" panose="020B0604020202020204" pitchFamily="34" charset="0"/>
              </a:rPr>
              <a:t>• </a:t>
            </a:r>
            <a:r>
              <a:rPr lang="el-GR" altLang="el-GR" sz="1800" b="1" dirty="0">
                <a:latin typeface="Arial" panose="020B0604020202020204" pitchFamily="34" charset="0"/>
                <a:ea typeface="ＭＳ Ｐゴシック" panose="020B0600070205080204" pitchFamily="34" charset="-128"/>
                <a:cs typeface="Arial" panose="020B0604020202020204" pitchFamily="34" charset="0"/>
              </a:rPr>
              <a:t>ΣΥΜΜΕΤΟΧΗ ΣΕ ΕΠΙΧΕΙΡΗΜΑΤΟΛΟΓΙΑ ΑΠΌ ΤΕΚΜΗΡΙΑ </a:t>
            </a:r>
            <a:r>
              <a:rPr lang="el-GR" altLang="el-GR" sz="1800" dirty="0">
                <a:latin typeface="Arial" panose="020B0604020202020204" pitchFamily="34" charset="0"/>
                <a:ea typeface="ＭＳ Ｐゴシック" panose="020B0600070205080204" pitchFamily="34" charset="-128"/>
                <a:cs typeface="Arial" panose="020B0604020202020204" pitchFamily="34" charset="0"/>
              </a:rPr>
              <a:t>- </a:t>
            </a:r>
            <a:r>
              <a:rPr lang="en-US" altLang="el-GR" sz="1800" dirty="0">
                <a:latin typeface="Arial" panose="020B0604020202020204" pitchFamily="34" charset="0"/>
                <a:ea typeface="ＭＳ Ｐゴシック" panose="020B0600070205080204" pitchFamily="34" charset="-128"/>
                <a:cs typeface="Arial" panose="020B0604020202020204" pitchFamily="34" charset="0"/>
              </a:rPr>
              <a:t>Engaging in arguments from evidence</a:t>
            </a:r>
          </a:p>
          <a:p>
            <a:pPr marL="0" indent="0">
              <a:buNone/>
            </a:pPr>
            <a:r>
              <a:rPr lang="en-US" altLang="el-GR" sz="1800" dirty="0">
                <a:latin typeface="Arial" panose="020B0604020202020204" pitchFamily="34" charset="0"/>
                <a:ea typeface="ＭＳ Ｐゴシック" panose="020B0600070205080204" pitchFamily="34" charset="-128"/>
                <a:cs typeface="Arial" panose="020B0604020202020204" pitchFamily="34" charset="0"/>
              </a:rPr>
              <a:t>• </a:t>
            </a:r>
            <a:r>
              <a:rPr lang="el-GR" altLang="el-GR" sz="1800" b="1" dirty="0">
                <a:latin typeface="Arial" panose="020B0604020202020204" pitchFamily="34" charset="0"/>
                <a:ea typeface="ＭＳ Ｐゴシック" panose="020B0600070205080204" pitchFamily="34" charset="-128"/>
                <a:cs typeface="Arial" panose="020B0604020202020204" pitchFamily="34" charset="0"/>
              </a:rPr>
              <a:t>ΛΗΨΗ, ΑΞΙΟΛΟΓΗΣΗ ΚΑΙ ΕΠΙΚΟΙΝΩΝΙΑ ΠΛΗΡΟΦΟΡΙΑΣ </a:t>
            </a:r>
            <a:r>
              <a:rPr lang="el-GR" altLang="el-GR" sz="1800" dirty="0">
                <a:latin typeface="Arial" panose="020B0604020202020204" pitchFamily="34" charset="0"/>
                <a:ea typeface="ＭＳ Ｐゴシック" panose="020B0600070205080204" pitchFamily="34" charset="-128"/>
                <a:cs typeface="Arial" panose="020B0604020202020204" pitchFamily="34" charset="0"/>
              </a:rPr>
              <a:t>- </a:t>
            </a:r>
            <a:r>
              <a:rPr lang="en-US" altLang="el-GR" sz="1800" dirty="0">
                <a:latin typeface="Arial" panose="020B0604020202020204" pitchFamily="34" charset="0"/>
                <a:ea typeface="ＭＳ Ｐゴシック" panose="020B0600070205080204" pitchFamily="34" charset="-128"/>
                <a:cs typeface="Arial" panose="020B0604020202020204" pitchFamily="34" charset="0"/>
              </a:rPr>
              <a:t>Obtaining, evaluating and communicating information</a:t>
            </a:r>
          </a:p>
          <a:p>
            <a:pPr marL="0" indent="0"/>
            <a:endParaRPr lang="en-US" altLang="el-GR" sz="1800" dirty="0">
              <a:ea typeface="ＭＳ Ｐゴシック" panose="020B0600070205080204" pitchFamily="34" charset="-128"/>
            </a:endParaRPr>
          </a:p>
        </p:txBody>
      </p:sp>
    </p:spTree>
    <p:extLst>
      <p:ext uri="{BB962C8B-B14F-4D97-AF65-F5344CB8AC3E}">
        <p14:creationId xmlns:p14="http://schemas.microsoft.com/office/powerpoint/2010/main" val="36363531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Content Placeholder 2">
            <a:extLst>
              <a:ext uri="{FF2B5EF4-FFF2-40B4-BE49-F238E27FC236}">
                <a16:creationId xmlns:a16="http://schemas.microsoft.com/office/drawing/2014/main" id="{AAB86DB6-A775-0846-84BD-12FDDF9917B7}"/>
              </a:ext>
            </a:extLst>
          </p:cNvPr>
          <p:cNvSpPr>
            <a:spLocks noGrp="1"/>
          </p:cNvSpPr>
          <p:nvPr>
            <p:ph idx="1"/>
          </p:nvPr>
        </p:nvSpPr>
        <p:spPr>
          <a:xfrm>
            <a:off x="327992" y="258417"/>
            <a:ext cx="11004732" cy="5317435"/>
          </a:xfrm>
        </p:spPr>
        <p:txBody>
          <a:bodyPr/>
          <a:lstStyle/>
          <a:p>
            <a:pPr marL="0" indent="0">
              <a:buNone/>
            </a:pPr>
            <a:r>
              <a:rPr lang="el-GR" altLang="el-GR" sz="2400" b="1" u="sng" dirty="0">
                <a:solidFill>
                  <a:srgbClr val="FF0000"/>
                </a:solidFill>
                <a:latin typeface="Arial" panose="020B0604020202020204" pitchFamily="34" charset="0"/>
                <a:ea typeface="ＭＳ Ｐゴシック" panose="020B0600070205080204" pitchFamily="34" charset="-128"/>
                <a:cs typeface="Arial" panose="020B0604020202020204" pitchFamily="34" charset="0"/>
              </a:rPr>
              <a:t>Επτά διεπιστημονικές έννοιες - </a:t>
            </a:r>
            <a:r>
              <a:rPr lang="en-US" altLang="el-GR" sz="2400" b="1" u="sng" dirty="0">
                <a:solidFill>
                  <a:srgbClr val="FF0000"/>
                </a:solidFill>
                <a:latin typeface="Arial" panose="020B0604020202020204" pitchFamily="34" charset="0"/>
                <a:ea typeface="ＭＳ Ｐゴシック" panose="020B0600070205080204" pitchFamily="34" charset="-128"/>
                <a:cs typeface="Arial" panose="020B0604020202020204" pitchFamily="34" charset="0"/>
              </a:rPr>
              <a:t>crosscutting concepts</a:t>
            </a:r>
            <a:r>
              <a:rPr lang="el-GR" altLang="el-GR" sz="2400" b="1" u="sng" dirty="0">
                <a:solidFill>
                  <a:srgbClr val="FF0000"/>
                </a:solidFill>
                <a:latin typeface="Arial" panose="020B0604020202020204" pitchFamily="34" charset="0"/>
                <a:ea typeface="ＭＳ Ｐゴシック" panose="020B0600070205080204" pitchFamily="34" charset="-128"/>
                <a:cs typeface="Arial" panose="020B0604020202020204" pitchFamily="34" charset="0"/>
              </a:rPr>
              <a:t> </a:t>
            </a:r>
          </a:p>
          <a:p>
            <a:pPr marL="0" indent="0">
              <a:buNone/>
            </a:pPr>
            <a:endParaRPr lang="el-GR" altLang="el-GR" sz="2400" b="1" u="sng" dirty="0">
              <a:solidFill>
                <a:srgbClr val="FF0000"/>
              </a:solidFill>
              <a:latin typeface="Arial" panose="020B0604020202020204" pitchFamily="34" charset="0"/>
              <a:ea typeface="ＭＳ Ｐゴシック" panose="020B0600070205080204" pitchFamily="34" charset="-128"/>
              <a:cs typeface="Arial" panose="020B0604020202020204" pitchFamily="34" charset="0"/>
            </a:endParaRPr>
          </a:p>
          <a:p>
            <a:pPr marL="0" indent="0">
              <a:buNone/>
            </a:pPr>
            <a:r>
              <a:rPr lang="en-US" altLang="el-GR" dirty="0">
                <a:latin typeface="Arial" panose="020B0604020202020204" pitchFamily="34" charset="0"/>
                <a:ea typeface="ＭＳ Ｐゴシック" panose="020B0600070205080204" pitchFamily="34" charset="-128"/>
                <a:cs typeface="Arial" panose="020B0604020202020204" pitchFamily="34" charset="0"/>
              </a:rPr>
              <a:t>1. </a:t>
            </a:r>
            <a:r>
              <a:rPr lang="el-GR" altLang="el-GR" b="1" dirty="0">
                <a:latin typeface="Arial" panose="020B0604020202020204" pitchFamily="34" charset="0"/>
                <a:ea typeface="ＭＳ Ｐゴシック" panose="020B0600070205080204" pitchFamily="34" charset="-128"/>
                <a:cs typeface="Arial" panose="020B0604020202020204" pitchFamily="34" charset="0"/>
              </a:rPr>
              <a:t>ΠΕΡΙΓΡΑΜΜΑΤΑ</a:t>
            </a:r>
            <a:r>
              <a:rPr lang="el-GR" altLang="el-GR" dirty="0">
                <a:latin typeface="Arial" panose="020B0604020202020204" pitchFamily="34" charset="0"/>
                <a:ea typeface="ＭＳ Ｐゴシック" panose="020B0600070205080204" pitchFamily="34" charset="-128"/>
                <a:cs typeface="Arial" panose="020B0604020202020204" pitchFamily="34" charset="0"/>
              </a:rPr>
              <a:t> - </a:t>
            </a:r>
            <a:r>
              <a:rPr lang="en-US" altLang="el-GR" dirty="0">
                <a:latin typeface="Arial" panose="020B0604020202020204" pitchFamily="34" charset="0"/>
                <a:ea typeface="ＭＳ Ｐゴシック" panose="020B0600070205080204" pitchFamily="34" charset="-128"/>
                <a:cs typeface="Arial" panose="020B0604020202020204" pitchFamily="34" charset="0"/>
              </a:rPr>
              <a:t>Patterns</a:t>
            </a:r>
          </a:p>
          <a:p>
            <a:pPr marL="0" indent="0">
              <a:buNone/>
            </a:pPr>
            <a:r>
              <a:rPr lang="en-US" altLang="el-GR" dirty="0">
                <a:latin typeface="Arial" panose="020B0604020202020204" pitchFamily="34" charset="0"/>
                <a:ea typeface="ＭＳ Ｐゴシック" panose="020B0600070205080204" pitchFamily="34" charset="-128"/>
                <a:cs typeface="Arial" panose="020B0604020202020204" pitchFamily="34" charset="0"/>
              </a:rPr>
              <a:t>2. </a:t>
            </a:r>
            <a:r>
              <a:rPr lang="el-GR" altLang="el-GR" b="1" dirty="0">
                <a:latin typeface="Arial" panose="020B0604020202020204" pitchFamily="34" charset="0"/>
                <a:ea typeface="ＭＳ Ｐゴシック" panose="020B0600070205080204" pitchFamily="34" charset="-128"/>
                <a:cs typeface="Arial" panose="020B0604020202020204" pitchFamily="34" charset="0"/>
              </a:rPr>
              <a:t>ΑΙΤΙΟ ΚΑΙ ΑΠΟΤΕΛΕΣΜΑ: ΜΗΧΑΝΙΣΜΟΣ ΚΑΙ ΕΠΕΞΗΓΗΣΗ</a:t>
            </a:r>
            <a:r>
              <a:rPr lang="el-GR" altLang="el-GR" dirty="0">
                <a:latin typeface="Arial" panose="020B0604020202020204" pitchFamily="34" charset="0"/>
                <a:ea typeface="ＭＳ Ｐゴシック" panose="020B0600070205080204" pitchFamily="34" charset="-128"/>
                <a:cs typeface="Arial" panose="020B0604020202020204" pitchFamily="34" charset="0"/>
              </a:rPr>
              <a:t> - </a:t>
            </a:r>
            <a:r>
              <a:rPr lang="en-US" altLang="el-GR" dirty="0">
                <a:latin typeface="Arial" panose="020B0604020202020204" pitchFamily="34" charset="0"/>
                <a:ea typeface="ＭＳ Ｐゴシック" panose="020B0600070205080204" pitchFamily="34" charset="-128"/>
                <a:cs typeface="Arial" panose="020B0604020202020204" pitchFamily="34" charset="0"/>
              </a:rPr>
              <a:t>Cause and Effect: Mechanism and Explanation</a:t>
            </a:r>
          </a:p>
          <a:p>
            <a:pPr marL="0" indent="0">
              <a:buNone/>
            </a:pPr>
            <a:r>
              <a:rPr lang="en-US" altLang="el-GR" dirty="0">
                <a:latin typeface="Arial" panose="020B0604020202020204" pitchFamily="34" charset="0"/>
                <a:ea typeface="ＭＳ Ｐゴシック" panose="020B0600070205080204" pitchFamily="34" charset="-128"/>
                <a:cs typeface="Arial" panose="020B0604020202020204" pitchFamily="34" charset="0"/>
              </a:rPr>
              <a:t>3</a:t>
            </a:r>
            <a:r>
              <a:rPr lang="en-US" altLang="el-GR" b="1" dirty="0">
                <a:latin typeface="Arial" panose="020B0604020202020204" pitchFamily="34" charset="0"/>
                <a:ea typeface="ＭＳ Ｐゴシック" panose="020B0600070205080204" pitchFamily="34" charset="-128"/>
                <a:cs typeface="Arial" panose="020B0604020202020204" pitchFamily="34" charset="0"/>
              </a:rPr>
              <a:t>. </a:t>
            </a:r>
            <a:r>
              <a:rPr lang="el-GR" altLang="el-GR" b="1" dirty="0">
                <a:latin typeface="Arial" panose="020B0604020202020204" pitchFamily="34" charset="0"/>
                <a:ea typeface="ＭＳ Ｐゴシック" panose="020B0600070205080204" pitchFamily="34" charset="-128"/>
                <a:cs typeface="Arial" panose="020B0604020202020204" pitchFamily="34" charset="0"/>
              </a:rPr>
              <a:t>ΚΛΙΜΑΚΑ, ΑΝΑΛΟΓΙΑ ΚΑΙ ΠΟΣΟΤΗΤΑ </a:t>
            </a:r>
            <a:r>
              <a:rPr lang="el-GR" altLang="el-GR" dirty="0">
                <a:latin typeface="Arial" panose="020B0604020202020204" pitchFamily="34" charset="0"/>
                <a:ea typeface="ＭＳ Ｐゴシック" panose="020B0600070205080204" pitchFamily="34" charset="-128"/>
                <a:cs typeface="Arial" panose="020B0604020202020204" pitchFamily="34" charset="0"/>
              </a:rPr>
              <a:t>- </a:t>
            </a:r>
            <a:r>
              <a:rPr lang="en-US" altLang="el-GR" dirty="0">
                <a:latin typeface="Arial" panose="020B0604020202020204" pitchFamily="34" charset="0"/>
                <a:ea typeface="ＭＳ Ｐゴシック" panose="020B0600070205080204" pitchFamily="34" charset="-128"/>
                <a:cs typeface="Arial" panose="020B0604020202020204" pitchFamily="34" charset="0"/>
              </a:rPr>
              <a:t>Scale, Proportion, and Quantity</a:t>
            </a:r>
          </a:p>
          <a:p>
            <a:pPr marL="0" indent="0">
              <a:buNone/>
            </a:pPr>
            <a:r>
              <a:rPr lang="en-US" altLang="el-GR" dirty="0">
                <a:latin typeface="Arial" panose="020B0604020202020204" pitchFamily="34" charset="0"/>
                <a:ea typeface="ＭＳ Ｐゴシック" panose="020B0600070205080204" pitchFamily="34" charset="-128"/>
                <a:cs typeface="Arial" panose="020B0604020202020204" pitchFamily="34" charset="0"/>
              </a:rPr>
              <a:t>4. </a:t>
            </a:r>
            <a:r>
              <a:rPr lang="el-GR" altLang="el-GR" b="1" dirty="0">
                <a:latin typeface="Arial" panose="020B0604020202020204" pitchFamily="34" charset="0"/>
                <a:ea typeface="ＭＳ Ｐゴシック" panose="020B0600070205080204" pitchFamily="34" charset="-128"/>
                <a:cs typeface="Arial" panose="020B0604020202020204" pitchFamily="34" charset="0"/>
              </a:rPr>
              <a:t>ΣΥΣΤΗΜΑΤΑ ΚΑΙ ΜΟΝΤΕΛΑ ΣΥΣΤΗΜΑΤΩΝ </a:t>
            </a:r>
            <a:r>
              <a:rPr lang="el-GR" altLang="el-GR" dirty="0">
                <a:latin typeface="Arial" panose="020B0604020202020204" pitchFamily="34" charset="0"/>
                <a:ea typeface="ＭＳ Ｐゴシック" panose="020B0600070205080204" pitchFamily="34" charset="-128"/>
                <a:cs typeface="Arial" panose="020B0604020202020204" pitchFamily="34" charset="0"/>
              </a:rPr>
              <a:t>- </a:t>
            </a:r>
            <a:r>
              <a:rPr lang="en-US" altLang="el-GR" dirty="0">
                <a:latin typeface="Arial" panose="020B0604020202020204" pitchFamily="34" charset="0"/>
                <a:ea typeface="ＭＳ Ｐゴシック" panose="020B0600070205080204" pitchFamily="34" charset="-128"/>
                <a:cs typeface="Arial" panose="020B0604020202020204" pitchFamily="34" charset="0"/>
              </a:rPr>
              <a:t>Systems and System Models</a:t>
            </a:r>
          </a:p>
          <a:p>
            <a:pPr marL="0" indent="0">
              <a:buNone/>
            </a:pPr>
            <a:r>
              <a:rPr lang="en-US" altLang="el-GR" dirty="0">
                <a:latin typeface="Arial" panose="020B0604020202020204" pitchFamily="34" charset="0"/>
                <a:ea typeface="ＭＳ Ｐゴシック" panose="020B0600070205080204" pitchFamily="34" charset="-128"/>
                <a:cs typeface="Arial" panose="020B0604020202020204" pitchFamily="34" charset="0"/>
              </a:rPr>
              <a:t>5. </a:t>
            </a:r>
            <a:r>
              <a:rPr lang="el-GR" altLang="el-GR" b="1" dirty="0">
                <a:latin typeface="Arial" panose="020B0604020202020204" pitchFamily="34" charset="0"/>
                <a:ea typeface="ＭＳ Ｐゴシック" panose="020B0600070205080204" pitchFamily="34" charset="-128"/>
                <a:cs typeface="Arial" panose="020B0604020202020204" pitchFamily="34" charset="0"/>
              </a:rPr>
              <a:t>ΕΝΕΡΓΕΙΑ ΚΑΙ ΥΛΗ: ΡΟΕΣ, ΚΥΚΛΟΙ, ΚΑΙ ΔΙΑΤΗΡΗΣΗ </a:t>
            </a:r>
            <a:r>
              <a:rPr lang="el-GR" altLang="el-GR" dirty="0">
                <a:latin typeface="Arial" panose="020B0604020202020204" pitchFamily="34" charset="0"/>
                <a:ea typeface="ＭＳ Ｐゴシック" panose="020B0600070205080204" pitchFamily="34" charset="-128"/>
                <a:cs typeface="Arial" panose="020B0604020202020204" pitchFamily="34" charset="0"/>
              </a:rPr>
              <a:t>- </a:t>
            </a:r>
            <a:r>
              <a:rPr lang="en-US" altLang="el-GR" dirty="0">
                <a:latin typeface="Arial" panose="020B0604020202020204" pitchFamily="34" charset="0"/>
                <a:ea typeface="ＭＳ Ｐゴシック" panose="020B0600070205080204" pitchFamily="34" charset="-128"/>
                <a:cs typeface="Arial" panose="020B0604020202020204" pitchFamily="34" charset="0"/>
              </a:rPr>
              <a:t>Energy and Matter: Flows, Cycles, and Conservation</a:t>
            </a:r>
          </a:p>
          <a:p>
            <a:pPr marL="0" indent="0">
              <a:buNone/>
            </a:pPr>
            <a:r>
              <a:rPr lang="en-US" altLang="el-GR" dirty="0">
                <a:latin typeface="Arial" panose="020B0604020202020204" pitchFamily="34" charset="0"/>
                <a:ea typeface="ＭＳ Ｐゴシック" panose="020B0600070205080204" pitchFamily="34" charset="-128"/>
                <a:cs typeface="Arial" panose="020B0604020202020204" pitchFamily="34" charset="0"/>
              </a:rPr>
              <a:t>6. </a:t>
            </a:r>
            <a:r>
              <a:rPr lang="el-GR" altLang="el-GR" b="1" dirty="0">
                <a:latin typeface="Arial" panose="020B0604020202020204" pitchFamily="34" charset="0"/>
                <a:ea typeface="ＭＳ Ｐゴシック" panose="020B0600070205080204" pitchFamily="34" charset="-128"/>
                <a:cs typeface="Arial" panose="020B0604020202020204" pitchFamily="34" charset="0"/>
              </a:rPr>
              <a:t>ΔΟΜΗ ΚΑΙ ΛΕΙΤΟΥΡΓΙΑ </a:t>
            </a:r>
            <a:r>
              <a:rPr lang="el-GR" altLang="el-GR" dirty="0">
                <a:latin typeface="Arial" panose="020B0604020202020204" pitchFamily="34" charset="0"/>
                <a:ea typeface="ＭＳ Ｐゴシック" panose="020B0600070205080204" pitchFamily="34" charset="-128"/>
                <a:cs typeface="Arial" panose="020B0604020202020204" pitchFamily="34" charset="0"/>
              </a:rPr>
              <a:t>- </a:t>
            </a:r>
            <a:r>
              <a:rPr lang="en-US" altLang="el-GR" dirty="0">
                <a:latin typeface="Arial" panose="020B0604020202020204" pitchFamily="34" charset="0"/>
                <a:ea typeface="ＭＳ Ｐゴシック" panose="020B0600070205080204" pitchFamily="34" charset="-128"/>
                <a:cs typeface="Arial" panose="020B0604020202020204" pitchFamily="34" charset="0"/>
              </a:rPr>
              <a:t>Structure and Function</a:t>
            </a:r>
          </a:p>
          <a:p>
            <a:pPr marL="0" indent="0">
              <a:buNone/>
            </a:pPr>
            <a:r>
              <a:rPr lang="en-US" altLang="el-GR" dirty="0">
                <a:latin typeface="Arial" panose="020B0604020202020204" pitchFamily="34" charset="0"/>
                <a:ea typeface="ＭＳ Ｐゴシック" panose="020B0600070205080204" pitchFamily="34" charset="-128"/>
                <a:cs typeface="Arial" panose="020B0604020202020204" pitchFamily="34" charset="0"/>
              </a:rPr>
              <a:t>7. </a:t>
            </a:r>
            <a:r>
              <a:rPr lang="el-GR" altLang="el-GR" b="1" dirty="0">
                <a:latin typeface="Arial" panose="020B0604020202020204" pitchFamily="34" charset="0"/>
                <a:ea typeface="ＭＳ Ｐゴシック" panose="020B0600070205080204" pitchFamily="34" charset="-128"/>
                <a:cs typeface="Arial" panose="020B0604020202020204" pitchFamily="34" charset="0"/>
              </a:rPr>
              <a:t>ΣΤΑΘΕΡΟΤΗΤΑ ΚΑΙ ΑΛΛΑΓΗ </a:t>
            </a:r>
            <a:r>
              <a:rPr lang="el-GR" altLang="el-GR" dirty="0">
                <a:latin typeface="Arial" panose="020B0604020202020204" pitchFamily="34" charset="0"/>
                <a:ea typeface="ＭＳ Ｐゴシック" panose="020B0600070205080204" pitchFamily="34" charset="-128"/>
                <a:cs typeface="Arial" panose="020B0604020202020204" pitchFamily="34" charset="0"/>
              </a:rPr>
              <a:t>- </a:t>
            </a:r>
            <a:r>
              <a:rPr lang="en-US" altLang="el-GR" dirty="0">
                <a:latin typeface="Arial" panose="020B0604020202020204" pitchFamily="34" charset="0"/>
                <a:ea typeface="ＭＳ Ｐゴシック" panose="020B0600070205080204" pitchFamily="34" charset="-128"/>
                <a:cs typeface="Arial" panose="020B0604020202020204" pitchFamily="34" charset="0"/>
              </a:rPr>
              <a:t>Stability and Change</a:t>
            </a:r>
            <a:endParaRPr lang="en-GB" altLang="el-GR" dirty="0">
              <a:latin typeface="Arial" panose="020B0604020202020204" pitchFamily="34" charset="0"/>
              <a:ea typeface="ＭＳ Ｐゴシック" panose="020B0600070205080204" pitchFamily="34" charset="-128"/>
              <a:cs typeface="Arial" panose="020B0604020202020204" pitchFamily="34" charset="0"/>
            </a:endParaRPr>
          </a:p>
          <a:p>
            <a:pPr marL="0" indent="0">
              <a:buNone/>
            </a:pPr>
            <a:endParaRPr lang="en-US" altLang="el-GR" sz="2400" b="1" u="sng" dirty="0">
              <a:solidFill>
                <a:srgbClr val="008000"/>
              </a:solidFill>
              <a:ea typeface="ＭＳ Ｐゴシック" panose="020B0600070205080204" pitchFamily="34" charset="-128"/>
            </a:endParaRPr>
          </a:p>
          <a:p>
            <a:pPr marL="0" indent="0">
              <a:buNone/>
            </a:pPr>
            <a:endParaRPr lang="el-GR" altLang="el-GR" dirty="0">
              <a:ea typeface="ＭＳ Ｐゴシック" panose="020B0600070205080204" pitchFamily="34" charset="-128"/>
            </a:endParaRPr>
          </a:p>
        </p:txBody>
      </p:sp>
    </p:spTree>
    <p:extLst>
      <p:ext uri="{BB962C8B-B14F-4D97-AF65-F5344CB8AC3E}">
        <p14:creationId xmlns:p14="http://schemas.microsoft.com/office/powerpoint/2010/main" val="1789531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3" descr="images.jpg">
            <a:extLst>
              <a:ext uri="{FF2B5EF4-FFF2-40B4-BE49-F238E27FC236}">
                <a16:creationId xmlns:a16="http://schemas.microsoft.com/office/drawing/2014/main" id="{C2A89354-C8AA-0E48-A590-B340EC91FDD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2025" y="177540"/>
            <a:ext cx="5164415" cy="4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0" name="Picture 4" descr="images.jpg">
            <a:extLst>
              <a:ext uri="{FF2B5EF4-FFF2-40B4-BE49-F238E27FC236}">
                <a16:creationId xmlns:a16="http://schemas.microsoft.com/office/drawing/2014/main" id="{5ED2F162-9504-A443-A1CF-8B5EA597720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91983" y="290210"/>
            <a:ext cx="4024008" cy="4340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14892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C5E747C-1639-D04F-861A-3302151E210B}"/>
              </a:ext>
            </a:extLst>
          </p:cNvPr>
          <p:cNvSpPr>
            <a:spLocks noGrp="1"/>
          </p:cNvSpPr>
          <p:nvPr>
            <p:ph type="title"/>
          </p:nvPr>
        </p:nvSpPr>
        <p:spPr>
          <a:xfrm>
            <a:off x="685801" y="87550"/>
            <a:ext cx="10396882" cy="904671"/>
          </a:xfrm>
        </p:spPr>
        <p:txBody>
          <a:bodyPr>
            <a:normAutofit/>
          </a:bodyPr>
          <a:lstStyle/>
          <a:p>
            <a:pPr algn="ctr"/>
            <a:r>
              <a:rPr lang="en-US" sz="3200" cap="none" dirty="0">
                <a:latin typeface="Cambria" panose="02040503050406030204" pitchFamily="18" charset="0"/>
              </a:rPr>
              <a:t>Oi </a:t>
            </a:r>
            <a:r>
              <a:rPr lang="el-GR" sz="3200" cap="none" dirty="0">
                <a:latin typeface="Cambria" panose="02040503050406030204" pitchFamily="18" charset="0"/>
              </a:rPr>
              <a:t>στόχοι της εκπαίδευσης </a:t>
            </a:r>
            <a:r>
              <a:rPr lang="en-US" sz="3200" cap="none" dirty="0">
                <a:latin typeface="Cambria" panose="02040503050406030204" pitchFamily="18" charset="0"/>
              </a:rPr>
              <a:t>STEM</a:t>
            </a:r>
            <a:endParaRPr lang="el-GR" sz="3200" cap="none" dirty="0">
              <a:latin typeface="Cambria" panose="02040503050406030204" pitchFamily="18" charset="0"/>
            </a:endParaRPr>
          </a:p>
        </p:txBody>
      </p:sp>
      <p:sp>
        <p:nvSpPr>
          <p:cNvPr id="3" name="Θέση περιεχομένου 2">
            <a:extLst>
              <a:ext uri="{FF2B5EF4-FFF2-40B4-BE49-F238E27FC236}">
                <a16:creationId xmlns:a16="http://schemas.microsoft.com/office/drawing/2014/main" id="{7077E76F-BEB0-1B45-80CA-C7E278A717F0}"/>
              </a:ext>
            </a:extLst>
          </p:cNvPr>
          <p:cNvSpPr>
            <a:spLocks noGrp="1"/>
          </p:cNvSpPr>
          <p:nvPr>
            <p:ph sz="quarter" idx="13"/>
          </p:nvPr>
        </p:nvSpPr>
        <p:spPr>
          <a:xfrm>
            <a:off x="685800" y="992222"/>
            <a:ext cx="10394707" cy="4382364"/>
          </a:xfrm>
        </p:spPr>
        <p:txBody>
          <a:bodyPr>
            <a:normAutofit fontScale="70000" lnSpcReduction="20000"/>
          </a:bodyPr>
          <a:lstStyle/>
          <a:p>
            <a:pPr marL="0" indent="0" fontAlgn="base">
              <a:buNone/>
            </a:pPr>
            <a:r>
              <a:rPr lang="el-GR" sz="2400" cap="none" dirty="0">
                <a:latin typeface="Cambria" panose="02040503050406030204" pitchFamily="18" charset="0"/>
                <a:cs typeface="Arial" panose="020B0604020202020204" pitchFamily="34" charset="0"/>
              </a:rPr>
              <a:t>Τα άτομα που θα ολοκληρώσουν μια εκπαίδευση τύπου </a:t>
            </a:r>
            <a:r>
              <a:rPr lang="en-US" sz="2400" cap="none" dirty="0">
                <a:latin typeface="Cambria" panose="02040503050406030204" pitchFamily="18" charset="0"/>
                <a:cs typeface="Arial" panose="020B0604020202020204" pitchFamily="34" charset="0"/>
              </a:rPr>
              <a:t>STEM, </a:t>
            </a:r>
            <a:r>
              <a:rPr lang="el-GR" sz="2400" cap="none" dirty="0">
                <a:latin typeface="Cambria" panose="02040503050406030204" pitchFamily="18" charset="0"/>
                <a:cs typeface="Arial" panose="020B0604020202020204" pitchFamily="34" charset="0"/>
              </a:rPr>
              <a:t>θα είναι:</a:t>
            </a:r>
          </a:p>
          <a:p>
            <a:pPr fontAlgn="base"/>
            <a:r>
              <a:rPr lang="el-GR" sz="2400" cap="none" dirty="0">
                <a:solidFill>
                  <a:srgbClr val="FF0000"/>
                </a:solidFill>
                <a:latin typeface="Cambria" panose="02040503050406030204" pitchFamily="18" charset="0"/>
                <a:cs typeface="Arial" panose="020B0604020202020204" pitchFamily="34" charset="0"/>
              </a:rPr>
              <a:t>Ικανοί λύτες προβλημάτων</a:t>
            </a:r>
            <a:r>
              <a:rPr lang="el-GR" sz="2400" cap="none" dirty="0">
                <a:latin typeface="Cambria" panose="02040503050406030204" pitchFamily="18" charset="0"/>
                <a:cs typeface="Arial" panose="020B0604020202020204" pitchFamily="34" charset="0"/>
              </a:rPr>
              <a:t>: θα είναι σε θέση να καθορίσουν τις ερωτήσεις και τα προβλήματα, να σχεδιάσουν έρευνες για τη συλλογή και οργάνωση δεδομένων, την εξαγωγή συμπερασμάτων, και στη συνέχεια να εφαρμόζουν τα συμπεράσματα</a:t>
            </a:r>
            <a:r>
              <a:rPr lang="en-US" sz="2400" cap="none" dirty="0">
                <a:latin typeface="Cambria" panose="02040503050406030204" pitchFamily="18" charset="0"/>
                <a:cs typeface="Arial" panose="020B0604020202020204" pitchFamily="34" charset="0"/>
              </a:rPr>
              <a:t> </a:t>
            </a:r>
            <a:r>
              <a:rPr lang="el-GR" sz="2400" cap="none" dirty="0">
                <a:latin typeface="Cambria" panose="02040503050406030204" pitchFamily="18" charset="0"/>
                <a:cs typeface="Arial" panose="020B0604020202020204" pitchFamily="34" charset="0"/>
              </a:rPr>
              <a:t>σε νέες καταστάσεις.</a:t>
            </a:r>
          </a:p>
          <a:p>
            <a:pPr fontAlgn="base"/>
            <a:r>
              <a:rPr lang="el-GR" sz="2400" cap="none" dirty="0">
                <a:solidFill>
                  <a:srgbClr val="FF0000"/>
                </a:solidFill>
                <a:latin typeface="Cambria" panose="02040503050406030204" pitchFamily="18" charset="0"/>
                <a:cs typeface="Arial" panose="020B0604020202020204" pitchFamily="34" charset="0"/>
              </a:rPr>
              <a:t>Καινοτόμοι:</a:t>
            </a:r>
            <a:r>
              <a:rPr lang="el-GR" sz="2400" cap="none" dirty="0">
                <a:latin typeface="Cambria" panose="02040503050406030204" pitchFamily="18" charset="0"/>
                <a:cs typeface="Arial" panose="020B0604020202020204" pitchFamily="34" charset="0"/>
              </a:rPr>
              <a:t> θα χρησιμοποιούν δημιουργικά τις έννοιες και τις αρχές της Επιστήμης, των Μαθηματικών και της Τεχνολογίας</a:t>
            </a:r>
            <a:r>
              <a:rPr lang="en-US" sz="2400" cap="none" dirty="0">
                <a:latin typeface="Cambria" panose="02040503050406030204" pitchFamily="18" charset="0"/>
                <a:cs typeface="Arial" panose="020B0604020202020204" pitchFamily="34" charset="0"/>
              </a:rPr>
              <a:t> </a:t>
            </a:r>
            <a:r>
              <a:rPr lang="el-GR" sz="2400" cap="none" dirty="0">
                <a:latin typeface="Cambria" panose="02040503050406030204" pitchFamily="18" charset="0"/>
                <a:cs typeface="Arial" panose="020B0604020202020204" pitchFamily="34" charset="0"/>
              </a:rPr>
              <a:t>εφαρμόζοντάς τες στο μηχανικό σχεδιασμό.</a:t>
            </a:r>
          </a:p>
          <a:p>
            <a:pPr fontAlgn="base"/>
            <a:r>
              <a:rPr lang="el-GR" sz="2400" cap="none" dirty="0">
                <a:solidFill>
                  <a:srgbClr val="FF0000"/>
                </a:solidFill>
                <a:latin typeface="Cambria" panose="02040503050406030204" pitchFamily="18" charset="0"/>
                <a:cs typeface="Arial" panose="020B0604020202020204" pitchFamily="34" charset="0"/>
              </a:rPr>
              <a:t>Αυτοδύναμοι:</a:t>
            </a:r>
            <a:r>
              <a:rPr lang="el-GR" sz="2400" cap="none" dirty="0">
                <a:latin typeface="Cambria" panose="02040503050406030204" pitchFamily="18" charset="0"/>
                <a:cs typeface="Arial" panose="020B0604020202020204" pitchFamily="34" charset="0"/>
              </a:rPr>
              <a:t> θα είναι σε θέση να παίρνουν πρωτοβουλίες και να θέτουν κίνητρα για να προσδιορίζουν μια ατζέντα δράσης μέσα σε καθορισμένο χρονικό πλαίσιο.</a:t>
            </a:r>
          </a:p>
          <a:p>
            <a:pPr fontAlgn="base"/>
            <a:r>
              <a:rPr lang="el-GR" sz="2400" cap="none" dirty="0">
                <a:solidFill>
                  <a:srgbClr val="FF0000"/>
                </a:solidFill>
                <a:latin typeface="Cambria" panose="02040503050406030204" pitchFamily="18" charset="0"/>
                <a:cs typeface="Arial" panose="020B0604020202020204" pitchFamily="34" charset="0"/>
              </a:rPr>
              <a:t>Λογικοί στοχαστές</a:t>
            </a:r>
            <a:r>
              <a:rPr lang="el-GR" sz="2400" cap="none" dirty="0">
                <a:latin typeface="Cambria" panose="02040503050406030204" pitchFamily="18" charset="0"/>
                <a:cs typeface="Arial" panose="020B0604020202020204" pitchFamily="34" charset="0"/>
              </a:rPr>
              <a:t>: θα είναι σε θέση να εφαρμόζουν λογικές διαδικασίες σκέψης των επιστημών, των μαθηματικών, και του τεχνολογικού σχεδιασμού για την καινοτομία και την εφεύρεση.</a:t>
            </a:r>
          </a:p>
          <a:p>
            <a:pPr fontAlgn="base"/>
            <a:r>
              <a:rPr lang="el-GR" sz="2400" cap="none" dirty="0">
                <a:solidFill>
                  <a:srgbClr val="FF0000"/>
                </a:solidFill>
                <a:latin typeface="Cambria" panose="02040503050406030204" pitchFamily="18" charset="0"/>
                <a:cs typeface="Arial" panose="020B0604020202020204" pitchFamily="34" charset="0"/>
              </a:rPr>
              <a:t>Τεχνολογικά εγγράμματοι</a:t>
            </a:r>
            <a:r>
              <a:rPr lang="el-GR" sz="2400" cap="none" dirty="0">
                <a:latin typeface="Cambria" panose="02040503050406030204" pitchFamily="18" charset="0"/>
                <a:cs typeface="Arial" panose="020B0604020202020204" pitchFamily="34" charset="0"/>
              </a:rPr>
              <a:t>: θα είναι ικανοί να κατανοήσουν και να εξηγήσουν τη φύση της τεχνολογίας, να αναπτύξουν τις δεξιότητες που απαιτούνται, και να εφαρμόζουν την τεχνολογία κατάλληλα</a:t>
            </a:r>
            <a:r>
              <a:rPr lang="el-GR" cap="none" dirty="0"/>
              <a:t>.</a:t>
            </a:r>
          </a:p>
        </p:txBody>
      </p:sp>
    </p:spTree>
    <p:extLst>
      <p:ext uri="{BB962C8B-B14F-4D97-AF65-F5344CB8AC3E}">
        <p14:creationId xmlns:p14="http://schemas.microsoft.com/office/powerpoint/2010/main" val="29198702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7E9269EF-CE52-9246-A90A-8FAE461798EC}"/>
              </a:ext>
            </a:extLst>
          </p:cNvPr>
          <p:cNvSpPr>
            <a:spLocks noGrp="1" noChangeArrowheads="1"/>
          </p:cNvSpPr>
          <p:nvPr>
            <p:ph type="title"/>
          </p:nvPr>
        </p:nvSpPr>
        <p:spPr>
          <a:xfrm>
            <a:off x="685801" y="304801"/>
            <a:ext cx="10396882" cy="883920"/>
          </a:xfrm>
        </p:spPr>
        <p:txBody>
          <a:bodyPr/>
          <a:lstStyle/>
          <a:p>
            <a:r>
              <a:rPr lang="el-GR" altLang="el-GR" sz="3200" cap="none" dirty="0">
                <a:latin typeface="Cambria" panose="02040503050406030204" pitchFamily="18" charset="0"/>
                <a:cs typeface="Times New Roman" panose="02020603050405020304" pitchFamily="18" charset="0"/>
              </a:rPr>
              <a:t>Διεπιστημονικότητα</a:t>
            </a:r>
            <a:r>
              <a:rPr lang="el-GR" altLang="el-GR" sz="3200" cap="none" dirty="0">
                <a:latin typeface="Cambria" panose="02040503050406030204" pitchFamily="18" charset="0"/>
              </a:rPr>
              <a:t> </a:t>
            </a:r>
          </a:p>
        </p:txBody>
      </p:sp>
      <p:sp>
        <p:nvSpPr>
          <p:cNvPr id="9219" name="Rectangle 3">
            <a:extLst>
              <a:ext uri="{FF2B5EF4-FFF2-40B4-BE49-F238E27FC236}">
                <a16:creationId xmlns:a16="http://schemas.microsoft.com/office/drawing/2014/main" id="{E4E98F15-8001-844E-AF35-543D1E0070A7}"/>
              </a:ext>
            </a:extLst>
          </p:cNvPr>
          <p:cNvSpPr>
            <a:spLocks noGrp="1" noChangeArrowheads="1"/>
          </p:cNvSpPr>
          <p:nvPr>
            <p:ph type="body" idx="1"/>
          </p:nvPr>
        </p:nvSpPr>
        <p:spPr>
          <a:xfrm>
            <a:off x="0" y="1188721"/>
            <a:ext cx="11445240" cy="4389119"/>
          </a:xfrm>
        </p:spPr>
        <p:txBody>
          <a:bodyPr>
            <a:normAutofit/>
          </a:bodyPr>
          <a:lstStyle/>
          <a:p>
            <a:pPr>
              <a:lnSpc>
                <a:spcPct val="90000"/>
              </a:lnSpc>
            </a:pPr>
            <a:r>
              <a:rPr lang="el-GR" altLang="el-GR" sz="2400" cap="none" dirty="0">
                <a:latin typeface="Cambria" panose="02040503050406030204" pitchFamily="18" charset="0"/>
                <a:cs typeface="Times New Roman" panose="02020603050405020304" pitchFamily="18" charset="0"/>
              </a:rPr>
              <a:t>Τα περιθώρια επικοινωνίας ανάμεσα στις επιστήμες καθορίζονται από την αυτονομία του αντικειμένου κάθε επιστήμης και την αυτονομία του νοήματος του εννοιολογικού της συστήματος</a:t>
            </a:r>
            <a:endParaRPr lang="el-GR" altLang="el-GR" sz="2400" cap="none" dirty="0">
              <a:latin typeface="Cambria" panose="02040503050406030204" pitchFamily="18" charset="0"/>
            </a:endParaRPr>
          </a:p>
          <a:p>
            <a:pPr>
              <a:lnSpc>
                <a:spcPct val="90000"/>
              </a:lnSpc>
              <a:buFontTx/>
              <a:buNone/>
            </a:pPr>
            <a:endParaRPr lang="el-GR" altLang="el-GR" sz="2400" dirty="0"/>
          </a:p>
          <a:p>
            <a:pPr algn="just">
              <a:lnSpc>
                <a:spcPct val="90000"/>
              </a:lnSpc>
            </a:pPr>
            <a:r>
              <a:rPr lang="el-GR" altLang="el-GR" sz="2400" cap="none" dirty="0">
                <a:latin typeface="Cambria" panose="02040503050406030204" pitchFamily="18" charset="0"/>
                <a:cs typeface="Times New Roman" panose="02020603050405020304" pitchFamily="18" charset="0"/>
              </a:rPr>
              <a:t>Τα σύνορα που περιορίζουν το επιστημονικό αντικείμενο δεν είναι μόνο ασταθή ως προς τα φαινόμενα που περικλείουν, είναι συγχρόνως και ασαφή ως προς τις επιστήμες που διαχωρίζουν. Αυτή η δυναμική είναι που ορίζει τη βασική κατηγορία των διεπιστημονικών σχέσεων</a:t>
            </a:r>
            <a:r>
              <a:rPr lang="el-GR" altLang="el-GR" sz="2400" dirty="0">
                <a:cs typeface="Times New Roman" panose="02020603050405020304" pitchFamily="18" charset="0"/>
              </a:rPr>
              <a:t>.</a:t>
            </a:r>
          </a:p>
          <a:p>
            <a:pPr>
              <a:lnSpc>
                <a:spcPct val="90000"/>
              </a:lnSpc>
              <a:buFontTx/>
              <a:buNone/>
            </a:pPr>
            <a:r>
              <a:rPr lang="el-GR" altLang="el-GR" sz="2800" dirty="0"/>
              <a:t> </a:t>
            </a:r>
          </a:p>
        </p:txBody>
      </p:sp>
    </p:spTree>
    <p:extLst>
      <p:ext uri="{BB962C8B-B14F-4D97-AF65-F5344CB8AC3E}">
        <p14:creationId xmlns:p14="http://schemas.microsoft.com/office/powerpoint/2010/main" val="41309284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Content Placeholder 2">
            <a:extLst>
              <a:ext uri="{FF2B5EF4-FFF2-40B4-BE49-F238E27FC236}">
                <a16:creationId xmlns:a16="http://schemas.microsoft.com/office/drawing/2014/main" id="{8DB461F0-707D-F249-B2F3-B3366C806F2E}"/>
              </a:ext>
            </a:extLst>
          </p:cNvPr>
          <p:cNvSpPr>
            <a:spLocks noGrp="1"/>
          </p:cNvSpPr>
          <p:nvPr>
            <p:ph idx="1"/>
          </p:nvPr>
        </p:nvSpPr>
        <p:spPr>
          <a:xfrm>
            <a:off x="787939" y="0"/>
            <a:ext cx="10398869" cy="5535038"/>
          </a:xfrm>
        </p:spPr>
        <p:txBody>
          <a:bodyPr/>
          <a:lstStyle/>
          <a:p>
            <a:pPr marL="0" indent="0">
              <a:buNone/>
            </a:pPr>
            <a:r>
              <a:rPr lang="el-GR" altLang="el-GR" sz="2400" b="1" cap="none" dirty="0">
                <a:solidFill>
                  <a:srgbClr val="FF0000"/>
                </a:solidFill>
                <a:latin typeface="Cambria" panose="02040503050406030204" pitchFamily="18" charset="0"/>
                <a:ea typeface="ＭＳ Ｐゴシック" panose="020B0600070205080204" pitchFamily="34" charset="-128"/>
                <a:cs typeface="Arial" panose="020B0604020202020204" pitchFamily="34" charset="0"/>
              </a:rPr>
              <a:t>Η «Διεπιστημονικότητα» στην εκπαιδευτική φιλοσοφία του </a:t>
            </a:r>
            <a:r>
              <a:rPr lang="en-US" altLang="el-GR" sz="2400" b="1" cap="none" dirty="0">
                <a:solidFill>
                  <a:srgbClr val="FF0000"/>
                </a:solidFill>
                <a:latin typeface="Cambria" panose="02040503050406030204" pitchFamily="18" charset="0"/>
                <a:ea typeface="ＭＳ Ｐゴシック" panose="020B0600070205080204" pitchFamily="34" charset="-128"/>
                <a:cs typeface="Arial" panose="020B0604020202020204" pitchFamily="34" charset="0"/>
              </a:rPr>
              <a:t>D</a:t>
            </a:r>
            <a:r>
              <a:rPr lang="el-GR" altLang="el-GR" sz="2400" b="1" cap="none" dirty="0" err="1">
                <a:solidFill>
                  <a:srgbClr val="FF0000"/>
                </a:solidFill>
                <a:latin typeface="Cambria" panose="02040503050406030204" pitchFamily="18" charset="0"/>
                <a:ea typeface="ＭＳ Ｐゴシック" panose="020B0600070205080204" pitchFamily="34" charset="-128"/>
                <a:cs typeface="Arial" panose="020B0604020202020204" pitchFamily="34" charset="0"/>
              </a:rPr>
              <a:t>ewey</a:t>
            </a:r>
            <a:r>
              <a:rPr lang="el-GR" altLang="el-GR" sz="2400" b="1" cap="none" dirty="0">
                <a:solidFill>
                  <a:srgbClr val="FF0000"/>
                </a:solidFill>
                <a:latin typeface="Cambria" panose="02040503050406030204" pitchFamily="18" charset="0"/>
                <a:ea typeface="ＭＳ Ｐゴシック" panose="020B0600070205080204" pitchFamily="34" charset="-128"/>
                <a:cs typeface="Arial" panose="020B0604020202020204" pitchFamily="34" charset="0"/>
              </a:rPr>
              <a:t>:</a:t>
            </a:r>
          </a:p>
          <a:p>
            <a:pPr marL="0" indent="0">
              <a:buNone/>
            </a:pPr>
            <a:r>
              <a:rPr lang="el-GR" altLang="el-GR" sz="2400" cap="none" dirty="0">
                <a:latin typeface="Cambria" panose="02040503050406030204" pitchFamily="18" charset="0"/>
                <a:ea typeface="ＭＳ Ｐゴシック" panose="020B0600070205080204" pitchFamily="34" charset="-128"/>
                <a:cs typeface="Arial" panose="020B0604020202020204" pitchFamily="34" charset="0"/>
              </a:rPr>
              <a:t>το γνωστικό αντικείμενο </a:t>
            </a:r>
            <a:r>
              <a:rPr lang="el-GR" altLang="el-GR" sz="2400" cap="none" dirty="0" err="1">
                <a:latin typeface="Cambria" panose="02040503050406030204" pitchFamily="18" charset="0"/>
                <a:ea typeface="ＭＳ Ｐゴシック" panose="020B0600070205080204" pitchFamily="34" charset="-128"/>
                <a:cs typeface="Arial" panose="020B0604020202020204" pitchFamily="34" charset="0"/>
              </a:rPr>
              <a:t>νοηματοδοτείται</a:t>
            </a:r>
            <a:r>
              <a:rPr lang="el-GR" altLang="el-GR" sz="2400" cap="none" dirty="0">
                <a:latin typeface="Cambria" panose="02040503050406030204" pitchFamily="18" charset="0"/>
                <a:ea typeface="ＭＳ Ｐゴシック" panose="020B0600070205080204" pitchFamily="34" charset="-128"/>
                <a:cs typeface="Arial" panose="020B0604020202020204" pitchFamily="34" charset="0"/>
              </a:rPr>
              <a:t> μέσω της σύνδεσης με την εμπειρία και την πραγματική ζωή. </a:t>
            </a:r>
          </a:p>
          <a:p>
            <a:pPr marL="0" indent="0">
              <a:buNone/>
            </a:pPr>
            <a:endParaRPr lang="el-GR" altLang="el-GR" sz="2400" cap="none" dirty="0">
              <a:latin typeface="Cambria" panose="02040503050406030204" pitchFamily="18" charset="0"/>
              <a:ea typeface="ＭＳ Ｐゴシック" panose="020B0600070205080204" pitchFamily="34" charset="-128"/>
              <a:cs typeface="Arial" panose="020B0604020202020204" pitchFamily="34" charset="0"/>
            </a:endParaRPr>
          </a:p>
          <a:p>
            <a:pPr marL="0" indent="0">
              <a:buNone/>
            </a:pPr>
            <a:r>
              <a:rPr lang="el-GR" altLang="el-GR" sz="2400" cap="none" dirty="0">
                <a:latin typeface="Cambria" panose="02040503050406030204" pitchFamily="18" charset="0"/>
                <a:ea typeface="ＭＳ Ｐゴシック" panose="020B0600070205080204" pitchFamily="34" charset="-128"/>
                <a:cs typeface="Arial" panose="020B0604020202020204" pitchFamily="34" charset="0"/>
              </a:rPr>
              <a:t>Ο </a:t>
            </a:r>
            <a:r>
              <a:rPr lang="en-US" altLang="el-GR" sz="2400" cap="none" dirty="0">
                <a:latin typeface="Cambria" panose="02040503050406030204" pitchFamily="18" charset="0"/>
                <a:ea typeface="ＭＳ Ｐゴシック" panose="020B0600070205080204" pitchFamily="34" charset="-128"/>
                <a:cs typeface="Arial" panose="020B0604020202020204" pitchFamily="34" charset="0"/>
              </a:rPr>
              <a:t>Dewey </a:t>
            </a:r>
            <a:r>
              <a:rPr lang="el-GR" altLang="el-GR" sz="2400" cap="none" dirty="0">
                <a:latin typeface="Cambria" panose="02040503050406030204" pitchFamily="18" charset="0"/>
                <a:ea typeface="ＭＳ Ｐゴシック" panose="020B0600070205080204" pitchFamily="34" charset="-128"/>
                <a:cs typeface="Arial" panose="020B0604020202020204" pitchFamily="34" charset="0"/>
              </a:rPr>
              <a:t>ήταν αντίθετος με μια διδασκαλία απομονωμένων μεταξύ τους </a:t>
            </a:r>
            <a:r>
              <a:rPr lang="el-GR" altLang="el-GR" sz="2400" cap="none" dirty="0" err="1">
                <a:latin typeface="Cambria" panose="02040503050406030204" pitchFamily="18" charset="0"/>
                <a:ea typeface="ＭＳ Ｐゴシック" panose="020B0600070205080204" pitchFamily="34" charset="-128"/>
                <a:cs typeface="Arial" panose="020B0604020202020204" pitchFamily="34" charset="0"/>
              </a:rPr>
              <a:t>γνωστικ</a:t>
            </a:r>
            <a:r>
              <a:rPr lang="en-US" altLang="el-GR" sz="2400" cap="none" dirty="0" err="1">
                <a:latin typeface="Cambria" panose="02040503050406030204" pitchFamily="18" charset="0"/>
                <a:ea typeface="ＭＳ Ｐゴシック" panose="020B0600070205080204" pitchFamily="34" charset="-128"/>
                <a:cs typeface="Arial" panose="020B0604020202020204" pitchFamily="34" charset="0"/>
              </a:rPr>
              <a:t>ώ</a:t>
            </a:r>
            <a:r>
              <a:rPr lang="el-GR" altLang="el-GR" sz="2400" cap="none" dirty="0">
                <a:latin typeface="Cambria" panose="02040503050406030204" pitchFamily="18" charset="0"/>
                <a:ea typeface="ＭＳ Ｐゴシック" panose="020B0600070205080204" pitchFamily="34" charset="-128"/>
                <a:cs typeface="Arial" panose="020B0604020202020204" pitchFamily="34" charset="0"/>
              </a:rPr>
              <a:t>ν κλάδων - </a:t>
            </a:r>
            <a:r>
              <a:rPr lang="en-US" altLang="en-US" sz="2400" cap="none" dirty="0">
                <a:latin typeface="Cambria" panose="02040503050406030204" pitchFamily="18" charset="0"/>
                <a:ea typeface="ＭＳ Ｐゴシック" panose="020B0600070205080204" pitchFamily="34" charset="-128"/>
                <a:cs typeface="Arial" panose="020B0604020202020204" pitchFamily="34" charset="0"/>
              </a:rPr>
              <a:t>“</a:t>
            </a:r>
            <a:r>
              <a:rPr lang="en-US" altLang="ja-JP" sz="2400" cap="none" dirty="0">
                <a:latin typeface="Cambria" panose="02040503050406030204" pitchFamily="18" charset="0"/>
                <a:ea typeface="ＭＳ Ｐゴシック" panose="020B0600070205080204" pitchFamily="34" charset="-128"/>
                <a:cs typeface="Arial" panose="020B0604020202020204" pitchFamily="34" charset="0"/>
              </a:rPr>
              <a:t>teaching subjects</a:t>
            </a:r>
            <a:r>
              <a:rPr lang="el-GR" altLang="ja-JP" sz="2400" cap="none" dirty="0">
                <a:latin typeface="Cambria" panose="02040503050406030204" pitchFamily="18" charset="0"/>
                <a:ea typeface="ＭＳ Ｐゴシック" panose="020B0600070205080204" pitchFamily="34" charset="-128"/>
                <a:cs typeface="Arial" panose="020B0604020202020204" pitchFamily="34" charset="0"/>
              </a:rPr>
              <a:t> </a:t>
            </a:r>
            <a:r>
              <a:rPr lang="en-US" altLang="ja-JP" sz="2400" cap="none" dirty="0">
                <a:latin typeface="Cambria" panose="02040503050406030204" pitchFamily="18" charset="0"/>
                <a:ea typeface="ＭＳ Ｐゴシック" panose="020B0600070205080204" pitchFamily="34" charset="-128"/>
                <a:cs typeface="Arial" panose="020B0604020202020204" pitchFamily="34" charset="0"/>
              </a:rPr>
              <a:t>isolated from each other</a:t>
            </a:r>
            <a:r>
              <a:rPr lang="en-US" altLang="en-US" sz="2400" cap="none" dirty="0">
                <a:latin typeface="Cambria" panose="02040503050406030204" pitchFamily="18" charset="0"/>
                <a:ea typeface="ＭＳ Ｐゴシック" panose="020B0600070205080204" pitchFamily="34" charset="-128"/>
                <a:cs typeface="Arial" panose="020B0604020202020204" pitchFamily="34" charset="0"/>
              </a:rPr>
              <a:t>”</a:t>
            </a:r>
            <a:r>
              <a:rPr lang="en-US" altLang="ja-JP" sz="2400" cap="none" dirty="0">
                <a:latin typeface="Cambria" panose="02040503050406030204" pitchFamily="18" charset="0"/>
                <a:ea typeface="ＭＳ Ｐゴシック" panose="020B0600070205080204" pitchFamily="34" charset="-128"/>
                <a:cs typeface="Arial" panose="020B0604020202020204" pitchFamily="34" charset="0"/>
              </a:rPr>
              <a:t> . </a:t>
            </a:r>
            <a:endParaRPr lang="el-GR" altLang="ja-JP" sz="2400" cap="none" dirty="0">
              <a:latin typeface="Cambria" panose="02040503050406030204" pitchFamily="18" charset="0"/>
              <a:ea typeface="ＭＳ Ｐゴシック" panose="020B0600070205080204" pitchFamily="34" charset="-128"/>
              <a:cs typeface="Arial" panose="020B0604020202020204" pitchFamily="34" charset="0"/>
            </a:endParaRPr>
          </a:p>
          <a:p>
            <a:pPr marL="0" indent="0">
              <a:buNone/>
            </a:pPr>
            <a:r>
              <a:rPr lang="el-GR" altLang="el-GR" sz="2400" cap="none" dirty="0">
                <a:latin typeface="Cambria" panose="02040503050406030204" pitchFamily="18" charset="0"/>
                <a:ea typeface="ＭＳ Ｐゴシック" panose="020B0600070205080204" pitchFamily="34" charset="-128"/>
                <a:cs typeface="Arial" panose="020B0604020202020204" pitchFamily="34" charset="0"/>
              </a:rPr>
              <a:t>Το σκεπτικό ήταν ότι εκτός του χώρου του σχολείου οι εμπειρίες μας είναι ολιστικές- «</a:t>
            </a:r>
            <a:r>
              <a:rPr lang="en-US" altLang="el-GR" sz="2400" cap="none" dirty="0">
                <a:latin typeface="Cambria" panose="02040503050406030204" pitchFamily="18" charset="0"/>
                <a:ea typeface="ＭＳ Ｐゴシック" panose="020B0600070205080204" pitchFamily="34" charset="-128"/>
                <a:cs typeface="Arial" panose="020B0604020202020204" pitchFamily="34" charset="0"/>
              </a:rPr>
              <a:t>our experiences are holistic</a:t>
            </a:r>
            <a:r>
              <a:rPr lang="el-GR" altLang="el-GR" sz="2400" cap="none" dirty="0">
                <a:latin typeface="Cambria" panose="02040503050406030204" pitchFamily="18" charset="0"/>
                <a:ea typeface="ＭＳ Ｐゴシック" panose="020B0600070205080204" pitchFamily="34" charset="-128"/>
                <a:cs typeface="Arial" panose="020B0604020202020204" pitchFamily="34" charset="0"/>
              </a:rPr>
              <a:t>»</a:t>
            </a:r>
            <a:endParaRPr lang="en-US" altLang="el-GR" sz="2400" cap="none" dirty="0">
              <a:latin typeface="Cambria" panose="02040503050406030204" pitchFamily="18" charset="0"/>
              <a:ea typeface="ＭＳ Ｐゴシック" panose="020B0600070205080204" pitchFamily="34" charset="-128"/>
              <a:cs typeface="Arial" panose="020B0604020202020204" pitchFamily="34" charset="0"/>
            </a:endParaRPr>
          </a:p>
          <a:p>
            <a:pPr marL="0" indent="0">
              <a:buNone/>
            </a:pPr>
            <a:r>
              <a:rPr lang="el-GR" altLang="el-GR" sz="2400" cap="none" dirty="0">
                <a:latin typeface="Cambria" panose="02040503050406030204" pitchFamily="18" charset="0"/>
                <a:ea typeface="ＭＳ Ｐゴシック" panose="020B0600070205080204" pitchFamily="34" charset="-128"/>
                <a:cs typeface="Arial" panose="020B0604020202020204" pitchFamily="34" charset="0"/>
              </a:rPr>
              <a:t>Η εναλλακτική πρόταση που καταθέτει είναι ένα μαθησιακό περιβάλλον που σχετίζεται με </a:t>
            </a:r>
            <a:r>
              <a:rPr lang="en-US" altLang="el-GR" sz="2400" cap="none" dirty="0">
                <a:latin typeface="Cambria" panose="02040503050406030204" pitchFamily="18" charset="0"/>
                <a:ea typeface="ＭＳ Ｐゴシック" panose="020B0600070205080204" pitchFamily="34" charset="-128"/>
                <a:cs typeface="Arial" panose="020B0604020202020204" pitchFamily="34" charset="0"/>
              </a:rPr>
              <a:t>“</a:t>
            </a:r>
            <a:r>
              <a:rPr lang="el-GR" altLang="el-GR" sz="2400" cap="none" dirty="0">
                <a:latin typeface="Cambria" panose="02040503050406030204" pitchFamily="18" charset="0"/>
                <a:ea typeface="ＭＳ Ｐゴシック" panose="020B0600070205080204" pitchFamily="34" charset="-128"/>
                <a:cs typeface="Arial" panose="020B0604020202020204" pitchFamily="34" charset="0"/>
              </a:rPr>
              <a:t>δραστηριότητες της καθημερινής ζωής</a:t>
            </a:r>
            <a:r>
              <a:rPr lang="en-US" altLang="el-GR" sz="2400" cap="none" dirty="0">
                <a:latin typeface="Cambria" panose="02040503050406030204" pitchFamily="18" charset="0"/>
                <a:ea typeface="ＭＳ Ｐゴシック" panose="020B0600070205080204" pitchFamily="34" charset="-128"/>
                <a:cs typeface="Arial" panose="020B0604020202020204" pitchFamily="34" charset="0"/>
              </a:rPr>
              <a:t>”.</a:t>
            </a:r>
          </a:p>
          <a:p>
            <a:pPr marL="0" indent="0">
              <a:buNone/>
            </a:pPr>
            <a:endParaRPr lang="el-GR" altLang="el-GR" sz="1600" dirty="0">
              <a:latin typeface="Candara" panose="020E0502030303020204" pitchFamily="34" charset="0"/>
              <a:ea typeface="ＭＳ Ｐゴシック" panose="020B0600070205080204" pitchFamily="34" charset="-128"/>
            </a:endParaRPr>
          </a:p>
          <a:p>
            <a:pPr marL="0" indent="0">
              <a:buNone/>
            </a:pPr>
            <a:endParaRPr lang="en-US" altLang="el-GR" sz="1600" dirty="0">
              <a:latin typeface="Candara" panose="020E0502030303020204" pitchFamily="34" charset="0"/>
              <a:ea typeface="ＭＳ Ｐゴシック" panose="020B0600070205080204" pitchFamily="34" charset="-128"/>
            </a:endParaRPr>
          </a:p>
          <a:p>
            <a:pPr marL="0" indent="0">
              <a:buNone/>
            </a:pPr>
            <a:endParaRPr lang="en-US" altLang="el-GR" sz="1100" dirty="0">
              <a:latin typeface="Candara" panose="020E0502030303020204" pitchFamily="34" charset="0"/>
              <a:ea typeface="ＭＳ Ｐゴシック" panose="020B0600070205080204" pitchFamily="34" charset="-128"/>
            </a:endParaRPr>
          </a:p>
        </p:txBody>
      </p:sp>
    </p:spTree>
    <p:extLst>
      <p:ext uri="{BB962C8B-B14F-4D97-AF65-F5344CB8AC3E}">
        <p14:creationId xmlns:p14="http://schemas.microsoft.com/office/powerpoint/2010/main" val="41384655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2">
            <a:extLst>
              <a:ext uri="{FF2B5EF4-FFF2-40B4-BE49-F238E27FC236}">
                <a16:creationId xmlns:a16="http://schemas.microsoft.com/office/drawing/2014/main" id="{AD0E2074-7A5C-5140-BB64-9FBEDE651289}"/>
              </a:ext>
            </a:extLst>
          </p:cNvPr>
          <p:cNvSpPr>
            <a:spLocks noGrp="1"/>
          </p:cNvSpPr>
          <p:nvPr>
            <p:ph idx="1"/>
          </p:nvPr>
        </p:nvSpPr>
        <p:spPr>
          <a:xfrm>
            <a:off x="330739" y="214009"/>
            <a:ext cx="10826887" cy="5262663"/>
          </a:xfrm>
        </p:spPr>
        <p:txBody>
          <a:bodyPr/>
          <a:lstStyle/>
          <a:p>
            <a:pPr marL="0" indent="0">
              <a:buNone/>
            </a:pPr>
            <a:r>
              <a:rPr lang="el-GR" altLang="el-GR" sz="2800" cap="none" dirty="0">
                <a:latin typeface="Cambria" panose="02040503050406030204" pitchFamily="18" charset="0"/>
                <a:ea typeface="ＭＳ Ｐゴシック" panose="020B0600070205080204" pitchFamily="34" charset="-128"/>
                <a:cs typeface="Arial" panose="020B0604020202020204" pitchFamily="34" charset="0"/>
              </a:rPr>
              <a:t>Σύμφωνα με τον </a:t>
            </a:r>
            <a:r>
              <a:rPr lang="en-US" altLang="el-GR" sz="2800" cap="none" dirty="0">
                <a:latin typeface="Cambria" panose="02040503050406030204" pitchFamily="18" charset="0"/>
                <a:ea typeface="ＭＳ Ｐゴシック" panose="020B0600070205080204" pitchFamily="34" charset="-128"/>
                <a:cs typeface="Arial" panose="020B0604020202020204" pitchFamily="34" charset="0"/>
              </a:rPr>
              <a:t>Dewey, </a:t>
            </a:r>
            <a:r>
              <a:rPr lang="el-GR" altLang="el-GR" sz="2800" cap="none" dirty="0">
                <a:latin typeface="Cambria" panose="02040503050406030204" pitchFamily="18" charset="0"/>
                <a:ea typeface="ＭＳ Ｐゴシック" panose="020B0600070205080204" pitchFamily="34" charset="-128"/>
                <a:cs typeface="Arial" panose="020B0604020202020204" pitchFamily="34" charset="0"/>
              </a:rPr>
              <a:t>η σύνδεση των γνωστικών αντικειμένων έχει τα εξής χαρακτηριστικά:</a:t>
            </a:r>
          </a:p>
          <a:p>
            <a:r>
              <a:rPr lang="el-GR" altLang="el-GR" cap="none" dirty="0">
                <a:latin typeface="Cambria" panose="02040503050406030204" pitchFamily="18" charset="0"/>
                <a:ea typeface="ＭＳ Ｐゴシック" panose="020B0600070205080204" pitchFamily="34" charset="-128"/>
                <a:cs typeface="Arial" panose="020B0604020202020204" pitchFamily="34" charset="0"/>
              </a:rPr>
              <a:t>Το πλαίσιο σύνδεσης πρέπει να είναι ελκυστικό και να παρέχει κίνητρα για τη συμμετοχή</a:t>
            </a:r>
          </a:p>
          <a:p>
            <a:r>
              <a:rPr lang="el-GR" altLang="el-GR" cap="none" dirty="0">
                <a:latin typeface="Cambria" panose="02040503050406030204" pitchFamily="18" charset="0"/>
                <a:ea typeface="ＭＳ Ｐゴシック" panose="020B0600070205080204" pitchFamily="34" charset="-128"/>
                <a:cs typeface="Arial" panose="020B0604020202020204" pitchFamily="34" charset="0"/>
              </a:rPr>
              <a:t>Οι μαθητές </a:t>
            </a:r>
            <a:r>
              <a:rPr lang="el-GR" altLang="el-GR" cap="none" dirty="0">
                <a:solidFill>
                  <a:srgbClr val="FF0000"/>
                </a:solidFill>
                <a:latin typeface="Cambria" panose="02040503050406030204" pitchFamily="18" charset="0"/>
                <a:ea typeface="ＭＳ Ｐゴシック" panose="020B0600070205080204" pitchFamily="34" charset="-128"/>
                <a:cs typeface="Arial" panose="020B0604020202020204" pitchFamily="34" charset="0"/>
              </a:rPr>
              <a:t>πρέπει να συμμετέχουν ενεργά σε μια άσκηση σχεδιασμού </a:t>
            </a:r>
            <a:r>
              <a:rPr lang="el-GR" altLang="el-GR" cap="none" dirty="0">
                <a:latin typeface="Cambria" panose="02040503050406030204" pitchFamily="18" charset="0"/>
                <a:ea typeface="ＭＳ Ｐゴシック" panose="020B0600070205080204" pitchFamily="34" charset="-128"/>
                <a:cs typeface="Arial" panose="020B0604020202020204" pitchFamily="34" charset="0"/>
              </a:rPr>
              <a:t>που αναπτύσσει την ικανότητα επίλυσης προβλημάτων, τη δημιουργικότητα και την κριτική σκέψη </a:t>
            </a:r>
          </a:p>
          <a:p>
            <a:r>
              <a:rPr lang="el-GR" altLang="el-GR" cap="none" dirty="0">
                <a:latin typeface="Cambria" panose="02040503050406030204" pitchFamily="18" charset="0"/>
                <a:ea typeface="ＭＳ Ｐゴシック" panose="020B0600070205080204" pitchFamily="34" charset="-128"/>
                <a:cs typeface="Arial" panose="020B0604020202020204" pitchFamily="34" charset="0"/>
              </a:rPr>
              <a:t>Οι διδακτικές δραστηριότητες πρέπει να παρέχουν ευκαιρίες στους μαθητές </a:t>
            </a:r>
            <a:r>
              <a:rPr lang="el-GR" altLang="el-GR" cap="none" dirty="0">
                <a:solidFill>
                  <a:srgbClr val="FF0000"/>
                </a:solidFill>
                <a:latin typeface="Cambria" panose="02040503050406030204" pitchFamily="18" charset="0"/>
                <a:ea typeface="ＭＳ Ｐゴシック" panose="020B0600070205080204" pitchFamily="34" charset="-128"/>
                <a:cs typeface="Arial" panose="020B0604020202020204" pitchFamily="34" charset="0"/>
              </a:rPr>
              <a:t>να μάθουν από την αποτυχία </a:t>
            </a:r>
            <a:r>
              <a:rPr lang="el-GR" altLang="el-GR" cap="none" dirty="0">
                <a:latin typeface="Cambria" panose="02040503050406030204" pitchFamily="18" charset="0"/>
                <a:ea typeface="ＭＳ Ｐゴシック" panose="020B0600070205080204" pitchFamily="34" charset="-128"/>
                <a:cs typeface="Arial" panose="020B0604020202020204" pitchFamily="34" charset="0"/>
              </a:rPr>
              <a:t>και να επανασχεδιάζουν </a:t>
            </a:r>
          </a:p>
          <a:p>
            <a:r>
              <a:rPr lang="el-GR" altLang="el-GR" cap="none" dirty="0">
                <a:latin typeface="Cambria" panose="02040503050406030204" pitchFamily="18" charset="0"/>
                <a:ea typeface="ＭＳ Ｐゴシック" panose="020B0600070205080204" pitchFamily="34" charset="-128"/>
                <a:cs typeface="Arial" panose="020B0604020202020204" pitchFamily="34" charset="0"/>
              </a:rPr>
              <a:t>Οι κύριοι στόχοι του μαθήματος πρέπει να περιλαμβάνουν </a:t>
            </a:r>
            <a:r>
              <a:rPr lang="el-GR" altLang="el-GR" cap="none" dirty="0">
                <a:solidFill>
                  <a:srgbClr val="FF0000"/>
                </a:solidFill>
                <a:latin typeface="Cambria" panose="02040503050406030204" pitchFamily="18" charset="0"/>
                <a:ea typeface="ＭＳ Ｐゴシック" panose="020B0600070205080204" pitchFamily="34" charset="-128"/>
                <a:cs typeface="Arial" panose="020B0604020202020204" pitchFamily="34" charset="0"/>
              </a:rPr>
              <a:t>σημαντικό περιεχόμενο από τα Μαθηματικά και την Επιστήμη</a:t>
            </a:r>
          </a:p>
          <a:p>
            <a:r>
              <a:rPr lang="el-GR" altLang="el-GR" cap="none" dirty="0">
                <a:latin typeface="Cambria" panose="02040503050406030204" pitchFamily="18" charset="0"/>
                <a:ea typeface="ＭＳ Ｐゴシック" panose="020B0600070205080204" pitchFamily="34" charset="-128"/>
                <a:cs typeface="Arial" panose="020B0604020202020204" pitchFamily="34" charset="0"/>
              </a:rPr>
              <a:t>Οι εκπαιδευτικοί θα πρέπει να εφαρμόσουν </a:t>
            </a:r>
            <a:r>
              <a:rPr lang="el-GR" altLang="el-GR" cap="none" dirty="0" err="1">
                <a:solidFill>
                  <a:srgbClr val="FF0000"/>
                </a:solidFill>
                <a:latin typeface="Cambria" panose="02040503050406030204" pitchFamily="18" charset="0"/>
                <a:ea typeface="ＭＳ Ｐゴシック" panose="020B0600070205080204" pitchFamily="34" charset="-128"/>
                <a:cs typeface="Arial" panose="020B0604020202020204" pitchFamily="34" charset="0"/>
              </a:rPr>
              <a:t>μαθητοκεντρική</a:t>
            </a:r>
            <a:r>
              <a:rPr lang="el-GR" altLang="el-GR" cap="none" dirty="0">
                <a:solidFill>
                  <a:srgbClr val="FF0000"/>
                </a:solidFill>
                <a:latin typeface="Cambria" panose="02040503050406030204" pitchFamily="18" charset="0"/>
                <a:ea typeface="ＭＳ Ｐゴシック" panose="020B0600070205080204" pitchFamily="34" charset="-128"/>
                <a:cs typeface="Arial" panose="020B0604020202020204" pitchFamily="34" charset="0"/>
              </a:rPr>
              <a:t> παιδαγωγική</a:t>
            </a:r>
            <a:endParaRPr lang="el-GR" altLang="el-GR" cap="none" dirty="0">
              <a:latin typeface="Cambria" panose="02040503050406030204" pitchFamily="18" charset="0"/>
              <a:ea typeface="ＭＳ Ｐゴシック" panose="020B0600070205080204" pitchFamily="34" charset="-128"/>
              <a:cs typeface="Arial" panose="020B0604020202020204" pitchFamily="34" charset="0"/>
            </a:endParaRPr>
          </a:p>
          <a:p>
            <a:r>
              <a:rPr lang="el-GR" altLang="el-GR" cap="none" dirty="0">
                <a:latin typeface="Cambria" panose="02040503050406030204" pitchFamily="18" charset="0"/>
                <a:ea typeface="ＭＳ Ｐゴシック" panose="020B0600070205080204" pitchFamily="34" charset="-128"/>
                <a:cs typeface="Arial" panose="020B0604020202020204" pitchFamily="34" charset="0"/>
              </a:rPr>
              <a:t>Τα μαθήματα να απαιτούν </a:t>
            </a:r>
            <a:r>
              <a:rPr lang="el-GR" altLang="el-GR" cap="none" dirty="0">
                <a:solidFill>
                  <a:srgbClr val="FF0000"/>
                </a:solidFill>
                <a:latin typeface="Cambria" panose="02040503050406030204" pitchFamily="18" charset="0"/>
                <a:ea typeface="ＭＳ Ｐゴシック" panose="020B0600070205080204" pitchFamily="34" charset="-128"/>
                <a:cs typeface="Arial" panose="020B0604020202020204" pitchFamily="34" charset="0"/>
              </a:rPr>
              <a:t>ομαδική εργασία και επικοινωνία</a:t>
            </a:r>
            <a:endParaRPr lang="el-GR" altLang="el-GR" cap="none" dirty="0">
              <a:latin typeface="Cambria" panose="02040503050406030204" pitchFamily="18"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18340543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Content Placeholder 2">
            <a:extLst>
              <a:ext uri="{FF2B5EF4-FFF2-40B4-BE49-F238E27FC236}">
                <a16:creationId xmlns:a16="http://schemas.microsoft.com/office/drawing/2014/main" id="{783B87BD-C21E-FC41-91EB-62338F075723}"/>
              </a:ext>
            </a:extLst>
          </p:cNvPr>
          <p:cNvSpPr>
            <a:spLocks noGrp="1"/>
          </p:cNvSpPr>
          <p:nvPr>
            <p:ph idx="1"/>
          </p:nvPr>
        </p:nvSpPr>
        <p:spPr>
          <a:xfrm>
            <a:off x="437745" y="160638"/>
            <a:ext cx="10856068" cy="5375189"/>
          </a:xfrm>
        </p:spPr>
        <p:txBody>
          <a:bodyPr/>
          <a:lstStyle/>
          <a:p>
            <a:pPr marL="0" indent="0" algn="ctr">
              <a:buNone/>
            </a:pPr>
            <a:r>
              <a:rPr lang="el-GR" altLang="el-GR" sz="2800" cap="none" dirty="0">
                <a:solidFill>
                  <a:srgbClr val="FF0000"/>
                </a:solidFill>
                <a:latin typeface="Cambria" panose="02040503050406030204" pitchFamily="18" charset="0"/>
                <a:ea typeface="ＭＳ Ｐゴシック" panose="020B0600070205080204" pitchFamily="34" charset="-128"/>
                <a:cs typeface="Arial" panose="020B0604020202020204" pitchFamily="34" charset="0"/>
              </a:rPr>
              <a:t>Μετά </a:t>
            </a:r>
            <a:r>
              <a:rPr lang="el-GR" altLang="el-GR" sz="2800" cap="none" dirty="0" err="1">
                <a:solidFill>
                  <a:srgbClr val="FF0000"/>
                </a:solidFill>
                <a:latin typeface="Cambria" panose="02040503050406030204" pitchFamily="18" charset="0"/>
                <a:ea typeface="ＭＳ Ｐゴシック" panose="020B0600070205080204" pitchFamily="34" charset="-128"/>
                <a:cs typeface="Arial" panose="020B0604020202020204" pitchFamily="34" charset="0"/>
              </a:rPr>
              <a:t>απο</a:t>
            </a:r>
            <a:r>
              <a:rPr lang="el-GR" altLang="el-GR" sz="2800" cap="none" dirty="0">
                <a:solidFill>
                  <a:srgbClr val="FF0000"/>
                </a:solidFill>
                <a:latin typeface="Cambria" panose="02040503050406030204" pitchFamily="18" charset="0"/>
                <a:ea typeface="ＭＳ Ｐゴシック" panose="020B0600070205080204" pitchFamily="34" charset="-128"/>
                <a:cs typeface="Arial" panose="020B0604020202020204" pitchFamily="34" charset="0"/>
              </a:rPr>
              <a:t> 60 χρόνια περίπου το όραμα του </a:t>
            </a:r>
            <a:r>
              <a:rPr lang="en-US" altLang="el-GR" sz="2800" cap="none" dirty="0">
                <a:solidFill>
                  <a:srgbClr val="FF0000"/>
                </a:solidFill>
                <a:latin typeface="Cambria" panose="02040503050406030204" pitchFamily="18" charset="0"/>
                <a:ea typeface="ＭＳ Ｐゴシック" panose="020B0600070205080204" pitchFamily="34" charset="-128"/>
                <a:cs typeface="Arial" panose="020B0604020202020204" pitchFamily="34" charset="0"/>
              </a:rPr>
              <a:t>Dewey</a:t>
            </a:r>
            <a:endParaRPr lang="el-GR" altLang="el-GR" sz="2800" cap="none" dirty="0">
              <a:solidFill>
                <a:srgbClr val="FF0000"/>
              </a:solidFill>
              <a:latin typeface="Cambria" panose="02040503050406030204" pitchFamily="18" charset="0"/>
              <a:ea typeface="ＭＳ Ｐゴシック" panose="020B0600070205080204" pitchFamily="34" charset="-128"/>
              <a:cs typeface="Arial" panose="020B0604020202020204" pitchFamily="34" charset="0"/>
            </a:endParaRPr>
          </a:p>
          <a:p>
            <a:pPr marL="0" indent="0" algn="ctr">
              <a:buNone/>
            </a:pPr>
            <a:r>
              <a:rPr lang="el-GR" altLang="el-GR" sz="2800" cap="none" dirty="0">
                <a:solidFill>
                  <a:srgbClr val="FF0000"/>
                </a:solidFill>
                <a:latin typeface="Cambria" panose="02040503050406030204" pitchFamily="18" charset="0"/>
                <a:ea typeface="ＭＳ Ｐゴシック" panose="020B0600070205080204" pitchFamily="34" charset="-128"/>
                <a:cs typeface="Arial" panose="020B0604020202020204" pitchFamily="34" charset="0"/>
              </a:rPr>
              <a:t>αποκτά όνομα... </a:t>
            </a:r>
            <a:r>
              <a:rPr lang="en-US" altLang="el-GR" sz="2800" b="1" cap="none" dirty="0">
                <a:solidFill>
                  <a:srgbClr val="FF0000"/>
                </a:solidFill>
                <a:latin typeface="Cambria" panose="02040503050406030204" pitchFamily="18" charset="0"/>
                <a:ea typeface="ＭＳ Ｐゴシック" panose="020B0600070205080204" pitchFamily="34" charset="-128"/>
                <a:cs typeface="Arial" panose="020B0604020202020204" pitchFamily="34" charset="0"/>
              </a:rPr>
              <a:t>STS</a:t>
            </a:r>
            <a:endParaRPr lang="el-GR" altLang="el-GR" sz="2800" b="1" dirty="0">
              <a:solidFill>
                <a:srgbClr val="FF0000"/>
              </a:solidFill>
              <a:latin typeface="Cambria" panose="02040503050406030204" pitchFamily="18" charset="0"/>
              <a:ea typeface="ＭＳ Ｐゴシック" panose="020B0600070205080204" pitchFamily="34" charset="-128"/>
              <a:cs typeface="Arial" panose="020B0604020202020204" pitchFamily="34" charset="0"/>
            </a:endParaRPr>
          </a:p>
          <a:p>
            <a:pPr marL="0" indent="0">
              <a:buNone/>
            </a:pPr>
            <a:r>
              <a:rPr lang="el-GR" altLang="el-GR" cap="none" dirty="0">
                <a:latin typeface="Cambria" panose="02040503050406030204" pitchFamily="18" charset="0"/>
                <a:ea typeface="ＭＳ Ｐゴシック" panose="020B0600070205080204" pitchFamily="34" charset="-128"/>
                <a:cs typeface="Arial" panose="020B0604020202020204" pitchFamily="34" charset="0"/>
              </a:rPr>
              <a:t>Το</a:t>
            </a:r>
            <a:r>
              <a:rPr lang="en-US" altLang="el-GR" cap="none" dirty="0">
                <a:latin typeface="Cambria" panose="02040503050406030204" pitchFamily="18" charset="0"/>
                <a:ea typeface="ＭＳ Ｐゴシック" panose="020B0600070205080204" pitchFamily="34" charset="-128"/>
                <a:cs typeface="Arial" panose="020B0604020202020204" pitchFamily="34" charset="0"/>
              </a:rPr>
              <a:t> </a:t>
            </a:r>
            <a:r>
              <a:rPr lang="el-GR" altLang="el-GR" cap="none" dirty="0">
                <a:latin typeface="Cambria" panose="02040503050406030204" pitchFamily="18" charset="0"/>
                <a:ea typeface="ＭＳ Ｐゴシック" panose="020B0600070205080204" pitchFamily="34" charset="-128"/>
                <a:cs typeface="Arial" panose="020B0604020202020204" pitchFamily="34" charset="0"/>
              </a:rPr>
              <a:t> πρόγραμμα </a:t>
            </a:r>
            <a:r>
              <a:rPr lang="en-US" altLang="el-GR" cap="none" dirty="0">
                <a:solidFill>
                  <a:srgbClr val="FF0000"/>
                </a:solidFill>
                <a:latin typeface="Cambria" panose="02040503050406030204" pitchFamily="18" charset="0"/>
                <a:ea typeface="ＭＳ Ｐゴシック" panose="020B0600070205080204" pitchFamily="34" charset="-128"/>
                <a:cs typeface="Arial" panose="020B0604020202020204" pitchFamily="34" charset="0"/>
              </a:rPr>
              <a:t>Science, Technology, Society </a:t>
            </a:r>
            <a:r>
              <a:rPr lang="el-GR" altLang="el-GR" cap="none" dirty="0">
                <a:solidFill>
                  <a:srgbClr val="FF0000"/>
                </a:solidFill>
                <a:latin typeface="Cambria" panose="02040503050406030204" pitchFamily="18" charset="0"/>
                <a:ea typeface="ＭＳ Ｐゴシック" panose="020B0600070205080204" pitchFamily="34" charset="-128"/>
                <a:cs typeface="Arial" panose="020B0604020202020204" pitchFamily="34" charset="0"/>
              </a:rPr>
              <a:t> </a:t>
            </a:r>
            <a:r>
              <a:rPr lang="el-GR" altLang="el-GR" cap="none" dirty="0">
                <a:latin typeface="Cambria" panose="02040503050406030204" pitchFamily="18" charset="0"/>
                <a:ea typeface="ＭＳ Ｐゴシック" panose="020B0600070205080204" pitchFamily="34" charset="-128"/>
                <a:cs typeface="Arial" panose="020B0604020202020204" pitchFamily="34" charset="0"/>
              </a:rPr>
              <a:t>είναι μια διεπιστημονική προσέγγιση της γνώσης</a:t>
            </a:r>
            <a:r>
              <a:rPr lang="en-US" altLang="el-GR" cap="none" dirty="0">
                <a:latin typeface="Cambria" panose="02040503050406030204" pitchFamily="18" charset="0"/>
                <a:ea typeface="ＭＳ Ｐゴシック" panose="020B0600070205080204" pitchFamily="34" charset="-128"/>
                <a:cs typeface="Arial" panose="020B0604020202020204" pitchFamily="34" charset="0"/>
              </a:rPr>
              <a:t>.</a:t>
            </a:r>
            <a:endParaRPr lang="el-GR" altLang="el-GR" cap="none" dirty="0">
              <a:latin typeface="Cambria" panose="02040503050406030204" pitchFamily="18" charset="0"/>
              <a:ea typeface="ＭＳ Ｐゴシック" panose="020B0600070205080204" pitchFamily="34" charset="-128"/>
              <a:cs typeface="Arial" panose="020B0604020202020204" pitchFamily="34" charset="0"/>
            </a:endParaRPr>
          </a:p>
          <a:p>
            <a:pPr marL="0" indent="0">
              <a:buNone/>
            </a:pPr>
            <a:r>
              <a:rPr lang="en-US" altLang="el-GR" cap="none" dirty="0">
                <a:latin typeface="Cambria" panose="02040503050406030204" pitchFamily="18" charset="0"/>
                <a:ea typeface="ＭＳ Ｐゴシック" panose="020B0600070205080204" pitchFamily="34" charset="-128"/>
                <a:cs typeface="Arial" panose="020B0604020202020204" pitchFamily="34" charset="0"/>
              </a:rPr>
              <a:t>1971 - </a:t>
            </a:r>
            <a:r>
              <a:rPr lang="en-US" altLang="el-GR" cap="none" dirty="0">
                <a:solidFill>
                  <a:srgbClr val="3366FF"/>
                </a:solidFill>
                <a:latin typeface="Cambria" panose="02040503050406030204" pitchFamily="18" charset="0"/>
                <a:ea typeface="ＭＳ Ｐゴシック" panose="020B0600070205080204" pitchFamily="34" charset="-128"/>
                <a:cs typeface="Arial" panose="020B0604020202020204" pitchFamily="34" charset="0"/>
              </a:rPr>
              <a:t>values,</a:t>
            </a:r>
            <a:r>
              <a:rPr lang="en-US" altLang="el-GR" cap="none" dirty="0">
                <a:latin typeface="Cambria" panose="02040503050406030204" pitchFamily="18" charset="0"/>
                <a:ea typeface="ＭＳ Ｐゴシック" panose="020B0600070205080204" pitchFamily="34" charset="-128"/>
                <a:cs typeface="Arial" panose="020B0604020202020204" pitchFamily="34" charset="0"/>
              </a:rPr>
              <a:t> technology, and society </a:t>
            </a:r>
            <a:r>
              <a:rPr lang="en-US" altLang="el-GR" cap="none" dirty="0">
                <a:solidFill>
                  <a:srgbClr val="FF0000"/>
                </a:solidFill>
                <a:latin typeface="Cambria" panose="02040503050406030204" pitchFamily="18" charset="0"/>
                <a:ea typeface="ＭＳ Ｐゴシック" panose="020B0600070205080204" pitchFamily="34" charset="-128"/>
                <a:cs typeface="Arial" panose="020B0604020202020204" pitchFamily="34" charset="0"/>
              </a:rPr>
              <a:t>(VTS). </a:t>
            </a:r>
          </a:p>
          <a:p>
            <a:pPr marL="0" indent="0">
              <a:buNone/>
            </a:pPr>
            <a:r>
              <a:rPr lang="en-US" altLang="el-GR" cap="none" dirty="0">
                <a:latin typeface="Cambria" panose="02040503050406030204" pitchFamily="18" charset="0"/>
                <a:ea typeface="ＭＳ Ｐゴシック" panose="020B0600070205080204" pitchFamily="34" charset="-128"/>
                <a:cs typeface="Arial" panose="020B0604020202020204" pitchFamily="34" charset="0"/>
              </a:rPr>
              <a:t>1981 - values, technology, science, and society </a:t>
            </a:r>
            <a:r>
              <a:rPr lang="en-US" altLang="el-GR" cap="none" dirty="0">
                <a:solidFill>
                  <a:srgbClr val="FF0000"/>
                </a:solidFill>
                <a:latin typeface="Cambria" panose="02040503050406030204" pitchFamily="18" charset="0"/>
                <a:ea typeface="ＭＳ Ｐゴシック" panose="020B0600070205080204" pitchFamily="34" charset="-128"/>
                <a:cs typeface="Arial" panose="020B0604020202020204" pitchFamily="34" charset="0"/>
              </a:rPr>
              <a:t>(VTSS).</a:t>
            </a:r>
            <a:endParaRPr lang="en-US" altLang="el-GR" cap="none" dirty="0">
              <a:latin typeface="Cambria" panose="02040503050406030204" pitchFamily="18" charset="0"/>
              <a:ea typeface="ＭＳ Ｐゴシック" panose="020B0600070205080204" pitchFamily="34" charset="-128"/>
              <a:cs typeface="Arial" panose="020B0604020202020204" pitchFamily="34" charset="0"/>
            </a:endParaRPr>
          </a:p>
          <a:p>
            <a:pPr marL="0" indent="0">
              <a:buNone/>
            </a:pPr>
            <a:r>
              <a:rPr lang="en-US" altLang="el-GR" cap="none" dirty="0">
                <a:solidFill>
                  <a:srgbClr val="FF0000"/>
                </a:solidFill>
                <a:latin typeface="Cambria" panose="02040503050406030204" pitchFamily="18" charset="0"/>
                <a:ea typeface="ＭＳ Ｐゴシック" panose="020B0600070205080204" pitchFamily="34" charset="-128"/>
                <a:cs typeface="Arial" panose="020B0604020202020204" pitchFamily="34" charset="0"/>
              </a:rPr>
              <a:t>1991 </a:t>
            </a:r>
            <a:r>
              <a:rPr lang="en-US" altLang="el-GR" cap="none" dirty="0">
                <a:latin typeface="Cambria" panose="02040503050406030204" pitchFamily="18" charset="0"/>
                <a:ea typeface="ＭＳ Ｐゴシック" panose="020B0600070205080204" pitchFamily="34" charset="-128"/>
                <a:cs typeface="Arial" panose="020B0604020202020204" pitchFamily="34" charset="0"/>
              </a:rPr>
              <a:t>– VTSS </a:t>
            </a:r>
            <a:r>
              <a:rPr lang="el-GR" altLang="el-GR" cap="none" dirty="0">
                <a:latin typeface="Cambria" panose="02040503050406030204" pitchFamily="18" charset="0"/>
                <a:ea typeface="ＭＳ Ｐゴシック" panose="020B0600070205080204" pitchFamily="34" charset="-128"/>
                <a:cs typeface="Arial" panose="020B0604020202020204" pitchFamily="34" charset="0"/>
              </a:rPr>
              <a:t> μετακινείται στο </a:t>
            </a:r>
            <a:r>
              <a:rPr lang="en-US" altLang="el-GR" cap="none" dirty="0">
                <a:latin typeface="Cambria" panose="02040503050406030204" pitchFamily="18" charset="0"/>
                <a:ea typeface="ＭＳ Ｐゴシック" panose="020B0600070205080204" pitchFamily="34" charset="-128"/>
                <a:cs typeface="Arial" panose="020B0604020202020204" pitchFamily="34" charset="0"/>
              </a:rPr>
              <a:t>School of Engineering.</a:t>
            </a:r>
          </a:p>
          <a:p>
            <a:pPr marL="0" indent="0">
              <a:buNone/>
            </a:pPr>
            <a:r>
              <a:rPr lang="en-US" altLang="el-GR" cap="none" dirty="0">
                <a:latin typeface="Cambria" panose="02040503050406030204" pitchFamily="18" charset="0"/>
                <a:ea typeface="ＭＳ Ｐゴシック" panose="020B0600070205080204" pitchFamily="34" charset="-128"/>
                <a:cs typeface="Arial" panose="020B0604020202020204" pitchFamily="34" charset="0"/>
              </a:rPr>
              <a:t>1993 - </a:t>
            </a:r>
            <a:r>
              <a:rPr lang="el-GR" altLang="el-GR" cap="none" dirty="0">
                <a:latin typeface="Cambria" panose="02040503050406030204" pitchFamily="18" charset="0"/>
                <a:ea typeface="ＭＳ Ｐゴシック" panose="020B0600070205080204" pitchFamily="34" charset="-128"/>
                <a:cs typeface="Arial" panose="020B0604020202020204" pitchFamily="34" charset="0"/>
              </a:rPr>
              <a:t> αλλάζει η ονομασία σε </a:t>
            </a:r>
            <a:r>
              <a:rPr lang="en-US" altLang="el-GR" cap="none" dirty="0">
                <a:solidFill>
                  <a:srgbClr val="3366FF"/>
                </a:solidFill>
                <a:latin typeface="Cambria" panose="02040503050406030204" pitchFamily="18" charset="0"/>
                <a:ea typeface="ＭＳ Ｐゴシック" panose="020B0600070205080204" pitchFamily="34" charset="-128"/>
                <a:cs typeface="Arial" panose="020B0604020202020204" pitchFamily="34" charset="0"/>
              </a:rPr>
              <a:t>Science, Technology, and Society </a:t>
            </a:r>
            <a:r>
              <a:rPr lang="en-US" altLang="el-GR" cap="none" dirty="0">
                <a:solidFill>
                  <a:srgbClr val="FF0000"/>
                </a:solidFill>
                <a:latin typeface="Cambria" panose="02040503050406030204" pitchFamily="18" charset="0"/>
                <a:ea typeface="ＭＳ Ｐゴシック" panose="020B0600070205080204" pitchFamily="34" charset="-128"/>
                <a:cs typeface="Arial" panose="020B0604020202020204" pitchFamily="34" charset="0"/>
              </a:rPr>
              <a:t>(STS). </a:t>
            </a:r>
            <a:endParaRPr lang="en-US" altLang="el-GR" cap="none" dirty="0">
              <a:latin typeface="Cambria" panose="02040503050406030204" pitchFamily="18" charset="0"/>
              <a:ea typeface="ＭＳ Ｐゴシック" panose="020B0600070205080204" pitchFamily="34" charset="-128"/>
              <a:cs typeface="Arial" panose="020B0604020202020204" pitchFamily="34" charset="0"/>
            </a:endParaRPr>
          </a:p>
          <a:p>
            <a:pPr marL="0" indent="0">
              <a:buNone/>
            </a:pPr>
            <a:r>
              <a:rPr lang="en-US" altLang="el-GR" cap="none" dirty="0">
                <a:latin typeface="Cambria" panose="02040503050406030204" pitchFamily="18" charset="0"/>
                <a:ea typeface="ＭＳ Ｐゴシック" panose="020B0600070205080204" pitchFamily="34" charset="-128"/>
                <a:cs typeface="Arial" panose="020B0604020202020204" pitchFamily="34" charset="0"/>
              </a:rPr>
              <a:t>1996-1997 - 2,500 </a:t>
            </a:r>
            <a:r>
              <a:rPr lang="el-GR" altLang="el-GR" cap="none" dirty="0">
                <a:latin typeface="Cambria" panose="02040503050406030204" pitchFamily="18" charset="0"/>
                <a:ea typeface="ＭＳ Ｐゴシック" panose="020B0600070205080204" pitchFamily="34" charset="-128"/>
                <a:cs typeface="Arial" panose="020B0604020202020204" pitchFamily="34" charset="0"/>
              </a:rPr>
              <a:t>φοιτητές του </a:t>
            </a:r>
            <a:r>
              <a:rPr lang="en-US" altLang="el-GR" cap="none" dirty="0">
                <a:latin typeface="Cambria" panose="02040503050406030204" pitchFamily="18" charset="0"/>
                <a:ea typeface="ＭＳ Ｐゴシック" panose="020B0600070205080204" pitchFamily="34" charset="-128"/>
                <a:cs typeface="Arial" panose="020B0604020202020204" pitchFamily="34" charset="0"/>
              </a:rPr>
              <a:t>Stanford </a:t>
            </a:r>
            <a:r>
              <a:rPr lang="el-GR" altLang="el-GR" cap="none" dirty="0">
                <a:latin typeface="Cambria" panose="02040503050406030204" pitchFamily="18" charset="0"/>
                <a:ea typeface="ＭＳ Ｐゴシック" panose="020B0600070205080204" pitchFamily="34" charset="-128"/>
                <a:cs typeface="Arial" panose="020B0604020202020204" pitchFamily="34" charset="0"/>
              </a:rPr>
              <a:t>υπέγραψαν το αίτημα </a:t>
            </a:r>
            <a:r>
              <a:rPr lang="en-US" altLang="el-GR" cap="none" dirty="0">
                <a:latin typeface="Cambria" panose="02040503050406030204" pitchFamily="18" charset="0"/>
                <a:ea typeface="ＭＳ Ｐゴシック" panose="020B0600070205080204" pitchFamily="34" charset="-128"/>
                <a:cs typeface="Arial" panose="020B0604020202020204" pitchFamily="34" charset="0"/>
              </a:rPr>
              <a:t>"save STS at Stanford."</a:t>
            </a:r>
          </a:p>
          <a:p>
            <a:pPr marL="0" indent="0">
              <a:buNone/>
            </a:pPr>
            <a:r>
              <a:rPr lang="en-US" altLang="el-GR" cap="none" dirty="0">
                <a:solidFill>
                  <a:srgbClr val="FF0000"/>
                </a:solidFill>
                <a:latin typeface="Cambria" panose="02040503050406030204" pitchFamily="18" charset="0"/>
                <a:ea typeface="ＭＳ Ｐゴシック" panose="020B0600070205080204" pitchFamily="34" charset="-128"/>
                <a:cs typeface="Arial" panose="020B0604020202020204" pitchFamily="34" charset="0"/>
              </a:rPr>
              <a:t>1997</a:t>
            </a:r>
            <a:r>
              <a:rPr lang="en-US" altLang="el-GR" cap="none" dirty="0">
                <a:latin typeface="Cambria" panose="02040503050406030204" pitchFamily="18" charset="0"/>
                <a:ea typeface="ＭＳ Ｐゴシック" panose="020B0600070205080204" pitchFamily="34" charset="-128"/>
                <a:cs typeface="Arial" panose="020B0604020202020204" pitchFamily="34" charset="0"/>
              </a:rPr>
              <a:t> STS</a:t>
            </a:r>
            <a:r>
              <a:rPr lang="el-GR" altLang="el-GR" cap="none" dirty="0">
                <a:latin typeface="Cambria" panose="02040503050406030204" pitchFamily="18" charset="0"/>
                <a:ea typeface="ＭＳ Ｐゴシック" panose="020B0600070205080204" pitchFamily="34" charset="-128"/>
                <a:cs typeface="Arial" panose="020B0604020202020204" pitchFamily="34" charset="0"/>
              </a:rPr>
              <a:t> πίσω στο </a:t>
            </a:r>
            <a:r>
              <a:rPr lang="en-US" altLang="el-GR" cap="none" dirty="0">
                <a:latin typeface="Cambria" panose="02040503050406030204" pitchFamily="18" charset="0"/>
                <a:ea typeface="ＭＳ Ｐゴシック" panose="020B0600070205080204" pitchFamily="34" charset="-128"/>
                <a:cs typeface="Arial" panose="020B0604020202020204" pitchFamily="34" charset="0"/>
              </a:rPr>
              <a:t> School of Humanities and Sciences</a:t>
            </a:r>
            <a:r>
              <a:rPr lang="el-GR" altLang="el-GR" cap="none" dirty="0">
                <a:latin typeface="Cambria" panose="02040503050406030204" pitchFamily="18" charset="0"/>
                <a:ea typeface="ＭＳ Ｐゴシック" panose="020B0600070205080204" pitchFamily="34" charset="-128"/>
                <a:cs typeface="Arial" panose="020B0604020202020204" pitchFamily="34" charset="0"/>
              </a:rPr>
              <a:t>.</a:t>
            </a:r>
            <a:endParaRPr lang="en-US" altLang="el-GR" cap="none" dirty="0">
              <a:latin typeface="Cambria" panose="02040503050406030204" pitchFamily="18"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38183315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3"/>
          <p:cNvSpPr>
            <a:spLocks noGrp="1"/>
          </p:cNvSpPr>
          <p:nvPr>
            <p:ph type="title"/>
          </p:nvPr>
        </p:nvSpPr>
        <p:spPr>
          <a:xfrm>
            <a:off x="685801" y="685800"/>
            <a:ext cx="10396882" cy="747585"/>
          </a:xfrm>
        </p:spPr>
        <p:txBody>
          <a:bodyPr>
            <a:normAutofit/>
          </a:bodyPr>
          <a:lstStyle/>
          <a:p>
            <a:pPr algn="ctr" eaLnBrk="1" hangingPunct="1"/>
            <a:r>
              <a:rPr lang="el-GR" sz="3200" cap="none" dirty="0">
                <a:solidFill>
                  <a:srgbClr val="FF0000"/>
                </a:solidFill>
                <a:latin typeface="Calibri" charset="0"/>
              </a:rPr>
              <a:t>Το πρόγραμμα </a:t>
            </a:r>
            <a:r>
              <a:rPr lang="en-GB" sz="3200" cap="none" dirty="0">
                <a:solidFill>
                  <a:srgbClr val="FF0000"/>
                </a:solidFill>
                <a:latin typeface="Calibri" charset="0"/>
              </a:rPr>
              <a:t>science</a:t>
            </a:r>
            <a:r>
              <a:rPr lang="el-GR" sz="3200" cap="none" dirty="0">
                <a:solidFill>
                  <a:srgbClr val="FF0000"/>
                </a:solidFill>
                <a:latin typeface="Calibri" charset="0"/>
              </a:rPr>
              <a:t>-</a:t>
            </a:r>
            <a:r>
              <a:rPr lang="en-GB" sz="3200" cap="none" dirty="0">
                <a:solidFill>
                  <a:srgbClr val="FF0000"/>
                </a:solidFill>
                <a:latin typeface="Calibri" charset="0"/>
              </a:rPr>
              <a:t>technology</a:t>
            </a:r>
            <a:r>
              <a:rPr lang="el-GR" sz="3200" cap="none" dirty="0">
                <a:solidFill>
                  <a:srgbClr val="FF0000"/>
                </a:solidFill>
                <a:latin typeface="Calibri" charset="0"/>
              </a:rPr>
              <a:t>-</a:t>
            </a:r>
            <a:r>
              <a:rPr lang="en-GB" sz="3200" cap="none" dirty="0">
                <a:solidFill>
                  <a:srgbClr val="FF0000"/>
                </a:solidFill>
                <a:latin typeface="Calibri" charset="0"/>
              </a:rPr>
              <a:t>society </a:t>
            </a:r>
            <a:r>
              <a:rPr lang="el-GR" sz="3200" cap="none" dirty="0">
                <a:solidFill>
                  <a:srgbClr val="FF0000"/>
                </a:solidFill>
                <a:latin typeface="Calibri" charset="0"/>
              </a:rPr>
              <a:t>(STS)</a:t>
            </a:r>
            <a:r>
              <a:rPr lang="en-US" sz="3200" cap="none" dirty="0">
                <a:solidFill>
                  <a:srgbClr val="FF0000"/>
                </a:solidFill>
                <a:latin typeface="Calibri" charset="0"/>
              </a:rPr>
              <a:t> </a:t>
            </a:r>
          </a:p>
        </p:txBody>
      </p:sp>
      <p:sp>
        <p:nvSpPr>
          <p:cNvPr id="14338" name="Content Placeholder 4"/>
          <p:cNvSpPr>
            <a:spLocks noGrp="1"/>
          </p:cNvSpPr>
          <p:nvPr>
            <p:ph idx="1"/>
          </p:nvPr>
        </p:nvSpPr>
        <p:spPr>
          <a:xfrm>
            <a:off x="308920" y="1433385"/>
            <a:ext cx="11096366" cy="4077730"/>
          </a:xfrm>
        </p:spPr>
        <p:txBody>
          <a:bodyPr>
            <a:normAutofit/>
          </a:bodyPr>
          <a:lstStyle/>
          <a:p>
            <a:r>
              <a:rPr lang="el-GR" sz="2400" cap="none" dirty="0">
                <a:latin typeface="Cambria" panose="02040503050406030204" pitchFamily="18" charset="0"/>
              </a:rPr>
              <a:t>«Για τους μελλοντικούς πολίτες σε μια δημοκρατική κοινωνία, η κατανόηση της αλληλεξάρτησης της επιστήμης, της τεχνολογίας και της κοινωνίας μπορεί να είναι τόσο σημαντική όσο και η κατανόηση των εννοιών και των διαδικασιών στις ΦΕ»  (</a:t>
            </a:r>
            <a:r>
              <a:rPr lang="en-US" sz="2400" cap="none" dirty="0">
                <a:latin typeface="Cambria" panose="02040503050406030204" pitchFamily="18" charset="0"/>
              </a:rPr>
              <a:t>G</a:t>
            </a:r>
            <a:r>
              <a:rPr lang="el-GR" sz="2400" cap="none" dirty="0" err="1">
                <a:latin typeface="Cambria" panose="02040503050406030204" pitchFamily="18" charset="0"/>
              </a:rPr>
              <a:t>allagher</a:t>
            </a:r>
            <a:r>
              <a:rPr lang="el-GR" sz="2400" cap="none" dirty="0">
                <a:latin typeface="Cambria" panose="02040503050406030204" pitchFamily="18" charset="0"/>
              </a:rPr>
              <a:t>, 1971)</a:t>
            </a:r>
            <a:endParaRPr lang="en-US" sz="2400" cap="none" dirty="0">
              <a:latin typeface="Cambria" panose="02040503050406030204" pitchFamily="18" charset="0"/>
            </a:endParaRPr>
          </a:p>
          <a:p>
            <a:pPr eaLnBrk="1" hangingPunct="1"/>
            <a:r>
              <a:rPr lang="el-GR" sz="2400" cap="none" dirty="0">
                <a:latin typeface="Cambria" panose="02040503050406030204" pitchFamily="18" charset="0"/>
              </a:rPr>
              <a:t>Το πρόγραμμα </a:t>
            </a:r>
            <a:r>
              <a:rPr lang="en-GB" sz="2400" cap="none" dirty="0">
                <a:latin typeface="Cambria" panose="02040503050406030204" pitchFamily="18" charset="0"/>
              </a:rPr>
              <a:t>science</a:t>
            </a:r>
            <a:r>
              <a:rPr lang="el-GR" sz="2400" cap="none" dirty="0">
                <a:latin typeface="Cambria" panose="02040503050406030204" pitchFamily="18" charset="0"/>
              </a:rPr>
              <a:t>-</a:t>
            </a:r>
            <a:r>
              <a:rPr lang="en-GB" sz="2400" cap="none" dirty="0">
                <a:latin typeface="Cambria" panose="02040503050406030204" pitchFamily="18" charset="0"/>
              </a:rPr>
              <a:t>technology</a:t>
            </a:r>
            <a:r>
              <a:rPr lang="el-GR" sz="2400" cap="none" dirty="0">
                <a:latin typeface="Cambria" panose="02040503050406030204" pitchFamily="18" charset="0"/>
              </a:rPr>
              <a:t>-</a:t>
            </a:r>
            <a:r>
              <a:rPr lang="en-GB" sz="2400" cap="none" dirty="0">
                <a:latin typeface="Cambria" panose="02040503050406030204" pitchFamily="18" charset="0"/>
              </a:rPr>
              <a:t>society </a:t>
            </a:r>
            <a:r>
              <a:rPr lang="el-GR" sz="2400" cap="none" dirty="0">
                <a:latin typeface="Cambria" panose="02040503050406030204" pitchFamily="18" charset="0"/>
              </a:rPr>
              <a:t>(STS)</a:t>
            </a:r>
            <a:r>
              <a:rPr lang="en-US" sz="2400" cap="none" dirty="0">
                <a:latin typeface="Cambria" panose="02040503050406030204" pitchFamily="18" charset="0"/>
              </a:rPr>
              <a:t> </a:t>
            </a:r>
            <a:r>
              <a:rPr lang="el-GR" sz="2400" cap="none" dirty="0">
                <a:latin typeface="Cambria" panose="02040503050406030204" pitchFamily="18" charset="0"/>
              </a:rPr>
              <a:t>τοποθετεί την επιστημονική πρακτική σε συγκεκριμένο κοινωνικό πλαίσιο μέσα στο οποίο αποκτούν νόημα οι επιστημονικές έννοιες.</a:t>
            </a:r>
            <a:r>
              <a:rPr lang="en-US" sz="2400" cap="none" dirty="0">
                <a:latin typeface="Cambria" panose="02040503050406030204" pitchFamily="18" charset="0"/>
              </a:rPr>
              <a:t> </a:t>
            </a:r>
          </a:p>
        </p:txBody>
      </p:sp>
    </p:spTree>
    <p:extLst>
      <p:ext uri="{BB962C8B-B14F-4D97-AF65-F5344CB8AC3E}">
        <p14:creationId xmlns:p14="http://schemas.microsoft.com/office/powerpoint/2010/main" val="25384964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ChangeArrowheads="1"/>
          </p:cNvSpPr>
          <p:nvPr/>
        </p:nvSpPr>
        <p:spPr bwMode="auto">
          <a:xfrm>
            <a:off x="4191000" y="1733550"/>
            <a:ext cx="91440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endParaRPr lang="en-US"/>
          </a:p>
        </p:txBody>
      </p:sp>
      <p:pic>
        <p:nvPicPr>
          <p:cNvPr id="19459" name="Picture 6" descr="figure 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5182" y="1148996"/>
            <a:ext cx="4257217" cy="37889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460" name="Title 3"/>
          <p:cNvSpPr>
            <a:spLocks noGrp="1"/>
          </p:cNvSpPr>
          <p:nvPr>
            <p:ph type="title"/>
          </p:nvPr>
        </p:nvSpPr>
        <p:spPr>
          <a:xfrm>
            <a:off x="685801" y="149088"/>
            <a:ext cx="10396882" cy="755374"/>
          </a:xfrm>
        </p:spPr>
        <p:txBody>
          <a:bodyPr>
            <a:normAutofit/>
          </a:bodyPr>
          <a:lstStyle/>
          <a:p>
            <a:pPr algn="ctr"/>
            <a:r>
              <a:rPr lang="el-GR" sz="3200" dirty="0">
                <a:solidFill>
                  <a:srgbClr val="FF0000"/>
                </a:solidFill>
                <a:latin typeface="Cambria" panose="02040503050406030204" pitchFamily="18" charset="0"/>
              </a:rPr>
              <a:t>Οι τρεις κόσμοι του μαθητή</a:t>
            </a:r>
            <a:endParaRPr lang="en-US" sz="3200" dirty="0">
              <a:solidFill>
                <a:srgbClr val="FF0000"/>
              </a:solidFill>
              <a:latin typeface="Cambria" panose="02040503050406030204" pitchFamily="18" charset="0"/>
            </a:endParaRPr>
          </a:p>
        </p:txBody>
      </p:sp>
      <p:sp>
        <p:nvSpPr>
          <p:cNvPr id="2" name="Θέση περιεχομένου 1">
            <a:extLst>
              <a:ext uri="{FF2B5EF4-FFF2-40B4-BE49-F238E27FC236}">
                <a16:creationId xmlns:a16="http://schemas.microsoft.com/office/drawing/2014/main" id="{99773FA0-0D5F-184C-BB36-831A522D907C}"/>
              </a:ext>
            </a:extLst>
          </p:cNvPr>
          <p:cNvSpPr>
            <a:spLocks noGrp="1"/>
          </p:cNvSpPr>
          <p:nvPr>
            <p:ph sz="quarter" idx="13"/>
          </p:nvPr>
        </p:nvSpPr>
        <p:spPr>
          <a:xfrm>
            <a:off x="149087" y="1222512"/>
            <a:ext cx="5735155" cy="4244009"/>
          </a:xfrm>
        </p:spPr>
        <p:txBody>
          <a:bodyPr/>
          <a:lstStyle/>
          <a:p>
            <a:r>
              <a:rPr lang="el-GR" cap="none" dirty="0">
                <a:latin typeface="Calibri" charset="0"/>
              </a:rPr>
              <a:t>Η προσέγγιση του προγράμματος STS υπερβαίνει το να μάθει ο μαθητής απλά για τις σχέσεις μεταξύ της επιστήμης, της τεχνολογίας, της κοινωνίας. </a:t>
            </a:r>
          </a:p>
          <a:p>
            <a:r>
              <a:rPr lang="el-GR" cap="none" dirty="0">
                <a:latin typeface="Calibri" charset="0"/>
              </a:rPr>
              <a:t>Οι μαθητές πρέπει να έχουν την ευκαιρία </a:t>
            </a:r>
            <a:r>
              <a:rPr lang="el-GR" i="1" cap="none" dirty="0">
                <a:latin typeface="Calibri" charset="0"/>
              </a:rPr>
              <a:t>να δράσουν </a:t>
            </a:r>
            <a:r>
              <a:rPr lang="el-GR" cap="none" dirty="0">
                <a:latin typeface="Calibri" charset="0"/>
              </a:rPr>
              <a:t>μέσω της άμεσης συμμετοχής τους στους δημοκρατικούς θεσμούς της κοινωνίας των πολιτών. </a:t>
            </a:r>
            <a:endParaRPr lang="en-US" cap="none" dirty="0">
              <a:latin typeface="Calibri" charset="0"/>
            </a:endParaRPr>
          </a:p>
          <a:p>
            <a:pPr marL="0" indent="0">
              <a:buNone/>
            </a:pPr>
            <a:endParaRPr lang="el-GR" dirty="0"/>
          </a:p>
        </p:txBody>
      </p:sp>
      <p:sp>
        <p:nvSpPr>
          <p:cNvPr id="3" name="Θέση περιεχομένου 2">
            <a:extLst>
              <a:ext uri="{FF2B5EF4-FFF2-40B4-BE49-F238E27FC236}">
                <a16:creationId xmlns:a16="http://schemas.microsoft.com/office/drawing/2014/main" id="{04005860-A9F3-D946-B5D1-B959F489E61C}"/>
              </a:ext>
            </a:extLst>
          </p:cNvPr>
          <p:cNvSpPr>
            <a:spLocks noGrp="1"/>
          </p:cNvSpPr>
          <p:nvPr>
            <p:ph sz="quarter" idx="14"/>
          </p:nvPr>
        </p:nvSpPr>
        <p:spPr>
          <a:xfrm>
            <a:off x="6401475" y="1232451"/>
            <a:ext cx="5086538" cy="4224129"/>
          </a:xfrm>
        </p:spPr>
        <p:txBody>
          <a:bodyPr/>
          <a:lstStyle/>
          <a:p>
            <a:endParaRPr lang="el-GR" dirty="0"/>
          </a:p>
        </p:txBody>
      </p:sp>
    </p:spTree>
    <p:extLst>
      <p:ext uri="{BB962C8B-B14F-4D97-AF65-F5344CB8AC3E}">
        <p14:creationId xmlns:p14="http://schemas.microsoft.com/office/powerpoint/2010/main" val="13422115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6"/>
          <p:cNvSpPr>
            <a:spLocks noGrp="1"/>
          </p:cNvSpPr>
          <p:nvPr>
            <p:ph type="title"/>
          </p:nvPr>
        </p:nvSpPr>
        <p:spPr>
          <a:xfrm>
            <a:off x="1981200" y="274638"/>
            <a:ext cx="8229600" cy="596900"/>
          </a:xfrm>
        </p:spPr>
        <p:txBody>
          <a:bodyPr>
            <a:normAutofit/>
          </a:bodyPr>
          <a:lstStyle/>
          <a:p>
            <a:pPr eaLnBrk="1" hangingPunct="1"/>
            <a:r>
              <a:rPr lang="el-GR" sz="3200" cap="none" dirty="0">
                <a:solidFill>
                  <a:srgbClr val="FF0000"/>
                </a:solidFill>
                <a:latin typeface="Cambria" panose="02040503050406030204" pitchFamily="18" charset="0"/>
              </a:rPr>
              <a:t>Το περιεχόμενο ενός προγράμματος </a:t>
            </a:r>
            <a:r>
              <a:rPr lang="el-GR" sz="3200" dirty="0">
                <a:solidFill>
                  <a:srgbClr val="FF0000"/>
                </a:solidFill>
                <a:latin typeface="Cambria" panose="02040503050406030204" pitchFamily="18" charset="0"/>
              </a:rPr>
              <a:t>STS</a:t>
            </a:r>
            <a:r>
              <a:rPr lang="en-US" sz="3200" dirty="0">
                <a:solidFill>
                  <a:srgbClr val="FF0000"/>
                </a:solidFill>
                <a:latin typeface="Cambria" panose="02040503050406030204" pitchFamily="18" charset="0"/>
              </a:rPr>
              <a:t> </a:t>
            </a:r>
          </a:p>
        </p:txBody>
      </p:sp>
      <p:sp>
        <p:nvSpPr>
          <p:cNvPr id="8" name="Content Placeholder 7"/>
          <p:cNvSpPr>
            <a:spLocks noGrp="1"/>
          </p:cNvSpPr>
          <p:nvPr>
            <p:ph idx="1"/>
          </p:nvPr>
        </p:nvSpPr>
        <p:spPr>
          <a:xfrm>
            <a:off x="0" y="1032176"/>
            <a:ext cx="11609568" cy="4627219"/>
          </a:xfrm>
        </p:spPr>
        <p:txBody>
          <a:bodyPr rtlCol="0">
            <a:normAutofit/>
          </a:bodyPr>
          <a:lstStyle/>
          <a:p>
            <a:pPr marL="0" indent="0">
              <a:buNone/>
              <a:defRPr/>
            </a:pPr>
            <a:r>
              <a:rPr lang="el-GR" cap="none" dirty="0">
                <a:latin typeface="Cambria" panose="02040503050406030204" pitchFamily="18" charset="0"/>
              </a:rPr>
              <a:t>Η αλληλεπίδραση μεταξύ της επιστήμης, της τεχνολογίας και της κοινωνίας εστιάζει  στη μελέτη σε:  </a:t>
            </a:r>
            <a:endParaRPr lang="en-US" cap="none" dirty="0">
              <a:latin typeface="Cambria" panose="02040503050406030204" pitchFamily="18" charset="0"/>
            </a:endParaRPr>
          </a:p>
          <a:p>
            <a:pPr>
              <a:defRPr/>
            </a:pPr>
            <a:r>
              <a:rPr lang="el-GR" cap="none" dirty="0">
                <a:latin typeface="Cambria" panose="02040503050406030204" pitchFamily="18" charset="0"/>
              </a:rPr>
              <a:t>Ένα τέχνημα </a:t>
            </a:r>
            <a:r>
              <a:rPr lang="en-US" cap="none" dirty="0">
                <a:latin typeface="Cambria" panose="02040503050406030204" pitchFamily="18" charset="0"/>
              </a:rPr>
              <a:t>(artifact, </a:t>
            </a:r>
            <a:r>
              <a:rPr lang="el-GR" cap="none" dirty="0">
                <a:latin typeface="Cambria" panose="02040503050406030204" pitchFamily="18" charset="0"/>
              </a:rPr>
              <a:t>πχ. Αντλία κενού) </a:t>
            </a:r>
            <a:endParaRPr lang="en-US" cap="none" dirty="0">
              <a:latin typeface="Cambria" panose="02040503050406030204" pitchFamily="18" charset="0"/>
            </a:endParaRPr>
          </a:p>
          <a:p>
            <a:pPr>
              <a:defRPr/>
            </a:pPr>
            <a:r>
              <a:rPr lang="el-GR" cap="none" dirty="0">
                <a:latin typeface="Cambria" panose="02040503050406030204" pitchFamily="18" charset="0"/>
              </a:rPr>
              <a:t>Μια διαδικασία</a:t>
            </a:r>
            <a:r>
              <a:rPr lang="en-US" cap="none" dirty="0">
                <a:latin typeface="Cambria" panose="02040503050406030204" pitchFamily="18" charset="0"/>
              </a:rPr>
              <a:t> (process</a:t>
            </a:r>
            <a:r>
              <a:rPr lang="el-GR" cap="none" dirty="0">
                <a:latin typeface="Cambria" panose="02040503050406030204" pitchFamily="18" charset="0"/>
              </a:rPr>
              <a:t>, μέτρηση γεωγραφικού μήκους</a:t>
            </a:r>
            <a:r>
              <a:rPr lang="en-US" cap="none" dirty="0">
                <a:latin typeface="Cambria" panose="02040503050406030204" pitchFamily="18" charset="0"/>
              </a:rPr>
              <a:t>)</a:t>
            </a:r>
          </a:p>
          <a:p>
            <a:pPr>
              <a:defRPr/>
            </a:pPr>
            <a:r>
              <a:rPr lang="el-GR" cap="none" dirty="0">
                <a:latin typeface="Cambria" panose="02040503050406030204" pitchFamily="18" charset="0"/>
              </a:rPr>
              <a:t>Ένα κοινωνικό ζήτημα σχετικό με την επιστήμη ή την τεχνολογία (πχ. ΧΡΗΣΗ πυρηνικής ενέργειας)</a:t>
            </a:r>
            <a:endParaRPr lang="en-US" cap="none" dirty="0">
              <a:latin typeface="Cambria" panose="02040503050406030204" pitchFamily="18" charset="0"/>
            </a:endParaRPr>
          </a:p>
          <a:p>
            <a:pPr>
              <a:defRPr/>
            </a:pPr>
            <a:r>
              <a:rPr lang="el-GR" cap="none" dirty="0">
                <a:latin typeface="Cambria" panose="02040503050406030204" pitchFamily="18" charset="0"/>
              </a:rPr>
              <a:t>Μελέτη των κοινωνικών, πολιτικών, πολιτιστικών παραγόντων που επηρεάζουν ένα κοινωνικό ζήτημα σχετικό με την επιστήμη και την τεχνολογία  </a:t>
            </a:r>
            <a:endParaRPr lang="en-US" cap="none" dirty="0">
              <a:latin typeface="Cambria" panose="02040503050406030204" pitchFamily="18" charset="0"/>
            </a:endParaRPr>
          </a:p>
          <a:p>
            <a:pPr>
              <a:defRPr/>
            </a:pPr>
            <a:r>
              <a:rPr lang="el-GR" cap="none" dirty="0">
                <a:latin typeface="Cambria" panose="02040503050406030204" pitchFamily="18" charset="0"/>
              </a:rPr>
              <a:t>Τις φιλοσοφικές αρχές και την ιστορική εξέλιξη ενός ζητήματος που απασχόλησε την επιστημονική κοινότητα.</a:t>
            </a:r>
            <a:endParaRPr lang="en-US" cap="none" dirty="0">
              <a:latin typeface="Cambria" panose="02040503050406030204" pitchFamily="18" charset="0"/>
            </a:endParaRPr>
          </a:p>
          <a:p>
            <a:pPr>
              <a:buFont typeface="Arial"/>
              <a:buChar char="•"/>
              <a:defRPr/>
            </a:pPr>
            <a:endParaRPr lang="en-US" dirty="0">
              <a:ea typeface="+mn-ea"/>
              <a:cs typeface="+mn-cs"/>
            </a:endParaRPr>
          </a:p>
        </p:txBody>
      </p:sp>
    </p:spTree>
    <p:extLst>
      <p:ext uri="{BB962C8B-B14F-4D97-AF65-F5344CB8AC3E}">
        <p14:creationId xmlns:p14="http://schemas.microsoft.com/office/powerpoint/2010/main" val="107294363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Κύρια εκδήλωση">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Κύρια εκδήλωση</Template>
  <TotalTime>753</TotalTime>
  <Words>1410</Words>
  <Application>Microsoft Macintosh PowerPoint</Application>
  <PresentationFormat>Ευρεία οθόνη</PresentationFormat>
  <Paragraphs>86</Paragraphs>
  <Slides>20</Slides>
  <Notes>0</Notes>
  <HiddenSlides>0</HiddenSlides>
  <MMClips>0</MMClips>
  <ScaleCrop>false</ScaleCrop>
  <HeadingPairs>
    <vt:vector size="8" baseType="variant">
      <vt:variant>
        <vt:lpstr>Γραμματοσειρές που χρησιμοποιούνται</vt:lpstr>
      </vt:variant>
      <vt:variant>
        <vt:i4>6</vt:i4>
      </vt: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20</vt:i4>
      </vt:variant>
    </vt:vector>
  </HeadingPairs>
  <TitlesOfParts>
    <vt:vector size="28" baseType="lpstr">
      <vt:lpstr>Arial</vt:lpstr>
      <vt:lpstr>Calibri</vt:lpstr>
      <vt:lpstr>Cambria</vt:lpstr>
      <vt:lpstr>Candara</vt:lpstr>
      <vt:lpstr>Impact</vt:lpstr>
      <vt:lpstr>Tw Cen MT</vt:lpstr>
      <vt:lpstr>Κύρια εκδήλωση</vt:lpstr>
      <vt:lpstr>Photo Editor Photo</vt:lpstr>
      <vt:lpstr>Εκπαιδευση STEM-STEAM: Ιστορική &amp; Επιστημολογική Συγκρότηση</vt:lpstr>
      <vt:lpstr>Παρουσίαση του PowerPoint</vt:lpstr>
      <vt:lpstr>Διεπιστημονικότητα </vt:lpstr>
      <vt:lpstr>Παρουσίαση του PowerPoint</vt:lpstr>
      <vt:lpstr>Παρουσίαση του PowerPoint</vt:lpstr>
      <vt:lpstr>Παρουσίαση του PowerPoint</vt:lpstr>
      <vt:lpstr>Το πρόγραμμα science-technology-society (STS) </vt:lpstr>
      <vt:lpstr>Οι τρεις κόσμοι του μαθητή</vt:lpstr>
      <vt:lpstr>Το περιεχόμενο ενός προγράμματος STS </vt:lpstr>
      <vt:lpstr>Η πορεία διδασκαλίας στο πρόγραμμα STS - αρχίζοντας από την κοινωνία -  Το πρόγραμμα αρθρώνεται από ζητήματα που σχετίζονται με:   την χαρτογράφηση του ανθρώπινου γονιδιώματος και εγκεφάλου   την κλωνοποίηση  την τεχνητή νοημοσύνη   την περιβαλλοντική καταστροφή του πλανήτη,  την κλιματική αλλαγή  την ενεργειακή πολιτική </vt:lpstr>
      <vt:lpstr>Τι είναι η εκπαίδευση STEM;</vt:lpstr>
      <vt:lpstr>Παρουσίαση του PowerPoint</vt:lpstr>
      <vt:lpstr>Τι είναι η εκπαίδευση STEM;</vt:lpstr>
      <vt:lpstr>Τι είναι η εκπαίδευση STEM;</vt:lpstr>
      <vt:lpstr>Βασικές Δεξιότητες: Επίλυση Προβλήματος &amp; Κριτική Σκέψη Τα προβλήματα που διερευνώνται πηγάζουν από παγκόσμια ζητήματα, όπως η ενεργειακή κρίση, η πράσινη τεχνολογία, η παγκόσμια παραγωγή τροφίμων κλπ. Όλο και περισσότερο, οι λύσεις σε αυτά τα προβλήματα απαιτούν μια συνεκτική και συντονισμένη προσπάθεια από όλους τους κλάδους του STEM</vt:lpstr>
      <vt:lpstr>Παρουσίαση του PowerPoint</vt:lpstr>
      <vt:lpstr> Οι 3 διαστάσεις μιας Εκπαίδευσης STEM:  Βασικές ιδέες – επιστημονικές πρακτικές – διεπιστημονικές έννοιες disciplinary core ideas - scientific/mathematics/engineering practices - crosscutting concepts</vt:lpstr>
      <vt:lpstr>Παρουσίαση του PowerPoint</vt:lpstr>
      <vt:lpstr>Παρουσίαση του PowerPoint</vt:lpstr>
      <vt:lpstr>Oi στόχοι της εκπαίδευσης STEM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STEM</dc:title>
  <dc:creator>Kostas Skordoulis</dc:creator>
  <cp:lastModifiedBy>Kostas Skordoulis</cp:lastModifiedBy>
  <cp:revision>44</cp:revision>
  <dcterms:created xsi:type="dcterms:W3CDTF">2018-03-15T12:48:01Z</dcterms:created>
  <dcterms:modified xsi:type="dcterms:W3CDTF">2020-11-18T12:16:52Z</dcterms:modified>
</cp:coreProperties>
</file>