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2" r:id="rId3"/>
    <p:sldId id="257" r:id="rId4"/>
    <p:sldId id="258" r:id="rId5"/>
    <p:sldId id="259" r:id="rId6"/>
    <p:sldId id="293" r:id="rId7"/>
    <p:sldId id="260" r:id="rId8"/>
    <p:sldId id="296" r:id="rId9"/>
    <p:sldId id="261" r:id="rId10"/>
    <p:sldId id="264" r:id="rId11"/>
    <p:sldId id="280" r:id="rId12"/>
    <p:sldId id="285" r:id="rId13"/>
    <p:sldId id="286" r:id="rId14"/>
    <p:sldId id="287" r:id="rId15"/>
    <p:sldId id="295" r:id="rId16"/>
    <p:sldId id="288" r:id="rId17"/>
    <p:sldId id="274" r:id="rId18"/>
    <p:sldId id="275" r:id="rId19"/>
    <p:sldId id="276" r:id="rId20"/>
    <p:sldId id="277" r:id="rId21"/>
    <p:sldId id="278" r:id="rId22"/>
    <p:sldId id="297" r:id="rId23"/>
    <p:sldId id="268" r:id="rId24"/>
    <p:sldId id="270" r:id="rId25"/>
    <p:sldId id="265" r:id="rId26"/>
    <p:sldId id="266" r:id="rId27"/>
    <p:sldId id="269" r:id="rId28"/>
    <p:sldId id="298" r:id="rId29"/>
    <p:sldId id="299" r:id="rId30"/>
    <p:sldId id="267" r:id="rId31"/>
    <p:sldId id="271" r:id="rId32"/>
    <p:sldId id="300" r:id="rId33"/>
    <p:sldId id="289"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7F2DC-FD8A-3E41-AC71-9A6EB02F27FB}" type="datetimeFigureOut">
              <a:rPr lang="el-GR" smtClean="0"/>
              <a:t>10/6/23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57233-5313-2B4D-902D-3BB5DC752D03}" type="slidenum">
              <a:rPr lang="el-GR" smtClean="0"/>
              <a:t>‹#›</a:t>
            </a:fld>
            <a:endParaRPr lang="el-GR"/>
          </a:p>
        </p:txBody>
      </p:sp>
    </p:spTree>
    <p:extLst>
      <p:ext uri="{BB962C8B-B14F-4D97-AF65-F5344CB8AC3E}">
        <p14:creationId xmlns:p14="http://schemas.microsoft.com/office/powerpoint/2010/main" val="7311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0787463-69BD-DE42-BEE6-3AAE3E87B6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C80865-59DB-714F-9307-C7A7EF032726}" type="slidenum">
              <a:rPr lang="el-GR" altLang="el-GR"/>
              <a:pPr>
                <a:spcBef>
                  <a:spcPct val="0"/>
                </a:spcBef>
              </a:pPr>
              <a:t>25</a:t>
            </a:fld>
            <a:endParaRPr lang="el-GR" altLang="el-GR"/>
          </a:p>
        </p:txBody>
      </p:sp>
      <p:sp>
        <p:nvSpPr>
          <p:cNvPr id="37890" name="Rectangle 2">
            <a:extLst>
              <a:ext uri="{FF2B5EF4-FFF2-40B4-BE49-F238E27FC236}">
                <a16:creationId xmlns:a16="http://schemas.microsoft.com/office/drawing/2014/main" id="{603CD528-A1C5-0442-BCFB-10FC284E3D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666D1818-63CF-B44A-AF71-2645B61BF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ea typeface="ＭＳ Ｐゴシック" panose="020B0600070205080204" pitchFamily="34" charset="-128"/>
              </a:rPr>
              <a:t>This is the only known astrolabe to have inscriptions in Greek. It was brought to Italy from Constantinople by Cardinal Bessarion, who showed it to the young mathematician Regiomontanus in Vienna in 1460-61.</a:t>
            </a:r>
          </a:p>
          <a:p>
            <a:pPr eaLnBrk="1" hangingPunct="1">
              <a:spcBef>
                <a:spcPct val="0"/>
              </a:spcBef>
            </a:pPr>
            <a:r>
              <a:rPr lang="en-US" altLang="el-GR">
                <a:ea typeface="ＭＳ Ｐゴシック" panose="020B0600070205080204" pitchFamily="34" charset="-128"/>
              </a:rPr>
              <a:t>Brescia, Civici Musei d'Arte e Storia, inv. IC n. 2</a:t>
            </a:r>
          </a:p>
          <a:p>
            <a:pPr eaLnBrk="1" hangingPunct="1">
              <a:spcBef>
                <a:spcPct val="0"/>
              </a:spcBef>
            </a:pPr>
            <a:endParaRPr lang="el-GR" altLang="el-GR">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30C2BAC2-E02A-C242-805D-4FC13E2001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3A400D8-EA6C-4343-98F9-A6CAC320A2DF}" type="slidenum">
              <a:rPr lang="el-GR" altLang="el-GR"/>
              <a:pPr>
                <a:spcBef>
                  <a:spcPct val="0"/>
                </a:spcBef>
              </a:pPr>
              <a:t>26</a:t>
            </a:fld>
            <a:endParaRPr lang="el-GR" altLang="el-GR"/>
          </a:p>
        </p:txBody>
      </p:sp>
      <p:sp>
        <p:nvSpPr>
          <p:cNvPr id="39938" name="Rectangle 2">
            <a:extLst>
              <a:ext uri="{FF2B5EF4-FFF2-40B4-BE49-F238E27FC236}">
                <a16:creationId xmlns:a16="http://schemas.microsoft.com/office/drawing/2014/main" id="{BAE3BE14-AEC5-D141-A6CB-973BF57B2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5EA68D75-3BF2-AB42-8E8A-21A60C8FB6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altLang="el-GR">
                <a:ea typeface="ＭＳ Ｐゴシック" panose="020B0600070205080204" pitchFamily="34" charset="-128"/>
              </a:rPr>
              <a:t>Muhammad ibn Abī Bakr al Ibarī (13th century)</a:t>
            </a:r>
            <a:br>
              <a:rPr lang="en-US" altLang="el-GR">
                <a:ea typeface="ＭＳ Ｐゴシック" panose="020B0600070205080204" pitchFamily="34" charset="-128"/>
              </a:rPr>
            </a:br>
            <a:r>
              <a:rPr lang="en-US" altLang="el-GR">
                <a:ea typeface="ＭＳ Ｐゴシック" panose="020B0600070205080204" pitchFamily="34" charset="-128"/>
              </a:rPr>
              <a:t>Astrolabe with geared calendar, 1221-1222</a:t>
            </a:r>
            <a:br>
              <a:rPr lang="en-US" altLang="el-GR">
                <a:ea typeface="ＭＳ Ｐゴシック" panose="020B0600070205080204" pitchFamily="34" charset="-128"/>
              </a:rPr>
            </a:br>
            <a:r>
              <a:rPr lang="en-US" altLang="el-GR">
                <a:ea typeface="ＭＳ Ｐゴシック" panose="020B0600070205080204" pitchFamily="34" charset="-128"/>
              </a:rPr>
              <a:t>Oxford, Museum of the History of Science, inv. 48213</a:t>
            </a:r>
            <a:br>
              <a:rPr lang="en-US" altLang="el-GR">
                <a:ea typeface="ＭＳ Ｐゴシック" panose="020B0600070205080204" pitchFamily="34" charset="-128"/>
              </a:rPr>
            </a:br>
            <a:br>
              <a:rPr lang="en-US" altLang="el-GR">
                <a:ea typeface="ＭＳ Ｐゴシック" panose="020B0600070205080204" pitchFamily="34" charset="-128"/>
              </a:rPr>
            </a:br>
            <a:r>
              <a:rPr lang="en-US" altLang="el-GR">
                <a:ea typeface="ＭＳ Ｐゴシック" panose="020B0600070205080204" pitchFamily="34" charset="-128"/>
              </a:rPr>
              <a:t>This Persian astrolabe is the oldest complete device with cog wheels to have come down to us. On the front side it is an astrolabe, linked to the calendar by a gear train. On the back, the disc shows the phases of the Moon.</a:t>
            </a:r>
            <a:endParaRPr lang="el-GR" altLang="el-GR">
              <a:ea typeface="ＭＳ Ｐゴシック" panose="020B0600070205080204" pitchFamily="34" charset="-128"/>
            </a:endParaRPr>
          </a:p>
          <a:p>
            <a:pPr eaLnBrk="1" hangingPunct="1">
              <a:spcBef>
                <a:spcPct val="0"/>
              </a:spcBef>
            </a:pPr>
            <a:endParaRPr lang="el-GR" altLang="el-G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4603038A-8B39-7040-8517-E88C4D9019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F3F12B-13C2-B547-9D29-4FFEC22C4F93}" type="slidenum">
              <a:rPr lang="el-GR" altLang="el-GR"/>
              <a:pPr>
                <a:spcBef>
                  <a:spcPct val="0"/>
                </a:spcBef>
              </a:pPr>
              <a:t>28</a:t>
            </a:fld>
            <a:endParaRPr lang="el-GR" altLang="el-GR"/>
          </a:p>
        </p:txBody>
      </p:sp>
      <p:sp>
        <p:nvSpPr>
          <p:cNvPr id="43010" name="Rectangle 2">
            <a:extLst>
              <a:ext uri="{FF2B5EF4-FFF2-40B4-BE49-F238E27FC236}">
                <a16:creationId xmlns:a16="http://schemas.microsoft.com/office/drawing/2014/main" id="{84766525-FA41-044F-BB28-4208936046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596B647C-3D13-BE4B-96F5-B168E7E9E7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ea typeface="ＭＳ Ｐゴシック" panose="020B0600070205080204" pitchFamily="34" charset="-128"/>
              </a:rPr>
              <a:t>Su Song and Han Gong-Lian built a clock tower (</a:t>
            </a:r>
            <a:r>
              <a:rPr lang="el-GR" altLang="el-GR" i="1">
                <a:ea typeface="ＭＳ Ｐゴシック" panose="020B0600070205080204" pitchFamily="34" charset="-128"/>
              </a:rPr>
              <a:t>Water-Powered Armillary Sphere and Celestial Globe</a:t>
            </a:r>
            <a:r>
              <a:rPr lang="el-GR" altLang="el-GR">
                <a:ea typeface="ＭＳ Ｐゴシック" panose="020B0600070205080204" pitchFamily="34" charset="-128"/>
              </a:rPr>
              <a:t>) in 1088 A.D. during the Northern Song Dynasty. This was the greatest achievement of the development of astronomical clock in ancient China. The time-telling system of </a:t>
            </a:r>
            <a:r>
              <a:rPr lang="el-GR" altLang="el-GR" i="1">
                <a:ea typeface="ＭＳ Ｐゴシック" panose="020B0600070205080204" pitchFamily="34" charset="-128"/>
              </a:rPr>
              <a:t>Su Song's clock tower</a:t>
            </a:r>
            <a:r>
              <a:rPr lang="el-GR" altLang="el-GR">
                <a:ea typeface="ＭＳ Ｐゴシック" panose="020B0600070205080204" pitchFamily="34" charset="-128"/>
              </a:rPr>
              <a:t> was composed of the </a:t>
            </a:r>
            <a:r>
              <a:rPr lang="el-GR" altLang="el-GR" i="1">
                <a:ea typeface="ＭＳ Ｐゴシック" panose="020B0600070205080204" pitchFamily="34" charset="-128"/>
              </a:rPr>
              <a:t>day and night time-keeping wheel</a:t>
            </a:r>
            <a:r>
              <a:rPr lang="el-GR" altLang="el-GR">
                <a:ea typeface="ＭＳ Ｐゴシック" panose="020B0600070205080204" pitchFamily="34" charset="-128"/>
              </a:rPr>
              <a:t> and the </a:t>
            </a:r>
            <a:r>
              <a:rPr lang="el-GR" altLang="el-GR" i="1">
                <a:ea typeface="ＭＳ Ｐゴシック" panose="020B0600070205080204" pitchFamily="34" charset="-128"/>
              </a:rPr>
              <a:t>five-storey wooden pagoda</a:t>
            </a:r>
            <a:r>
              <a:rPr lang="el-GR" altLang="el-GR">
                <a:ea typeface="ＭＳ Ｐゴシック" panose="020B0600070205080204" pitchFamily="34" charset="-128"/>
              </a:rPr>
              <a:t>. By the use of concrete image and sound, it was to present three different time laws during that period, which were the </a:t>
            </a:r>
            <a:r>
              <a:rPr lang="el-GR" altLang="el-GR" i="1">
                <a:ea typeface="ＭＳ Ｐゴシック" panose="020B0600070205080204" pitchFamily="34" charset="-128"/>
              </a:rPr>
              <a:t>Duodecimal Time Law</a:t>
            </a:r>
            <a:r>
              <a:rPr lang="el-GR" altLang="el-GR">
                <a:ea typeface="ＭＳ Ｐゴシック" panose="020B0600070205080204" pitchFamily="34" charset="-128"/>
              </a:rPr>
              <a:t>, the </a:t>
            </a:r>
            <a:r>
              <a:rPr lang="el-GR" altLang="el-GR" i="1">
                <a:ea typeface="ＭＳ Ｐゴシック" panose="020B0600070205080204" pitchFamily="34" charset="-128"/>
              </a:rPr>
              <a:t>Clepsydra Time Law</a:t>
            </a:r>
            <a:r>
              <a:rPr lang="el-GR" altLang="el-GR">
                <a:ea typeface="ＭＳ Ｐゴシック" panose="020B0600070205080204" pitchFamily="34" charset="-128"/>
              </a:rPr>
              <a:t> and the </a:t>
            </a:r>
            <a:r>
              <a:rPr lang="el-GR" altLang="el-GR" i="1">
                <a:ea typeface="ＭＳ Ｐゴシック" panose="020B0600070205080204" pitchFamily="34" charset="-128"/>
              </a:rPr>
              <a:t>Geng Dian Time Law</a:t>
            </a:r>
            <a:r>
              <a:rPr lang="el-GR" altLang="el-GR">
                <a:ea typeface="ＭＳ Ｐゴシック" panose="020B0600070205080204" pitchFamily="34" charset="-128"/>
              </a:rPr>
              <a:t>. This outstanding mechanical structure included four types of percussion instruments (large bell, drum, small bell, and gong), four striking wooden puppets with active arms, and 158 time-reporting wooden puppets wearing particular signs and three variant colored clothes (scarlet, purple, and green). Multi-cam striking mechanism perfectly worked and created correspondent musical interaction between image and sound within each storey of the </a:t>
            </a:r>
            <a:r>
              <a:rPr lang="el-GR" altLang="el-GR" i="1">
                <a:ea typeface="ＭＳ Ｐゴシック" panose="020B0600070205080204" pitchFamily="34" charset="-128"/>
              </a:rPr>
              <a:t>five-storey wooden pagoda</a:t>
            </a:r>
            <a:r>
              <a:rPr lang="el-GR" altLang="el-GR">
                <a:ea typeface="ＭＳ Ｐゴシック" panose="020B0600070205080204" pitchFamily="34" charset="-128"/>
              </a:rPr>
              <a:t>. It was regarded as a clever engineering design with great scientific and artistic value.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9553776-695C-B443-959E-10A22D9D01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80C1C2-F4BE-1249-A1D6-17912742FB78}" type="slidenum">
              <a:rPr lang="el-GR" altLang="el-GR"/>
              <a:pPr>
                <a:spcBef>
                  <a:spcPct val="0"/>
                </a:spcBef>
              </a:pPr>
              <a:t>30</a:t>
            </a:fld>
            <a:endParaRPr lang="el-GR" altLang="el-GR"/>
          </a:p>
        </p:txBody>
      </p:sp>
      <p:sp>
        <p:nvSpPr>
          <p:cNvPr id="49154" name="Rectangle 2">
            <a:extLst>
              <a:ext uri="{FF2B5EF4-FFF2-40B4-BE49-F238E27FC236}">
                <a16:creationId xmlns:a16="http://schemas.microsoft.com/office/drawing/2014/main" id="{A451B189-73BE-0049-8F45-3C44C54CAF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AA5230EB-6748-EC41-B0DD-25EF95BF8E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ea typeface="ＭＳ Ｐゴシック" panose="020B0600070205080204" pitchFamily="34" charset="-128"/>
              </a:rPr>
              <a:t>An eight-geared lunisolar calendar illustrated in al-Biruni's treatise on the astrolabe, written in AD 996. The design is much simpler than that of the Antikythera Mechanism, but is very probably descended from it. UNIV. LIBRARY, LEIDEN</a:t>
            </a:r>
            <a:endParaRPr lang="el-GR" altLang="el-G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E8FE1FF7-677B-EC4E-8801-3C9DD3333BB3}"/>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296730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C5E301A-B610-394F-A993-78E8048629F7}"/>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160279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4DF4EE4-ED38-B646-B7E3-48A94B5FAA4A}"/>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378929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8DCE24F-6683-B144-8204-2AE2FA00F1FD}"/>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142286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4554BAC-69D2-BF47-83B0-E4547CAC0F53}"/>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347362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013F660-25E2-BE40-94F6-D83857F41E65}"/>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272080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FA55062-27DD-8D49-BFE5-04D8064F9EF7}"/>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266178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5">
            <a:extLst>
              <a:ext uri="{FF2B5EF4-FFF2-40B4-BE49-F238E27FC236}">
                <a16:creationId xmlns:a16="http://schemas.microsoft.com/office/drawing/2014/main" id="{15E13740-FF5C-724D-99FA-C55669C92F08}"/>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193506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259A11C-E85A-554C-99AC-8501C74217C6}"/>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264134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DDEDC75-2E48-DC4A-8E2E-35D048E22E90}"/>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92979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B56B805-D9E1-004C-96AE-B217E986E8BD}"/>
              </a:ext>
            </a:extLst>
          </p:cNvPr>
          <p:cNvSpPr>
            <a:spLocks noGrp="1" noChangeArrowheads="1"/>
          </p:cNvSpPr>
          <p:nvPr>
            <p:ph type="ftr" sz="quarter" idx="10"/>
          </p:nvPr>
        </p:nvSpPr>
        <p:spPr>
          <a:ln/>
        </p:spPr>
        <p:txBody>
          <a:bodyPr/>
          <a:lstStyle>
            <a:lvl1pPr>
              <a:defRPr/>
            </a:lvl1pPr>
          </a:lstStyle>
          <a:p>
            <a:r>
              <a:rPr lang="el-GR" altLang="el-GR"/>
              <a:t>Επιστημονικά Όργανα στη Φυσική: Το πρόβλημα της Μέτρησης του Γεωγραφικού Μήκους </a:t>
            </a:r>
          </a:p>
        </p:txBody>
      </p:sp>
    </p:spTree>
    <p:extLst>
      <p:ext uri="{BB962C8B-B14F-4D97-AF65-F5344CB8AC3E}">
        <p14:creationId xmlns:p14="http://schemas.microsoft.com/office/powerpoint/2010/main" val="133407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90FEDD8F-3796-8846-B085-671497018E0F}"/>
              </a:ext>
            </a:extLst>
          </p:cNvPr>
          <p:cNvSpPr>
            <a:spLocks noGrp="1" noChangeArrowheads="1"/>
          </p:cNvSpPr>
          <p:nvPr>
            <p:ph type="ftr" sz="quarter" idx="3"/>
          </p:nvPr>
        </p:nvSpPr>
        <p:spPr bwMode="auto">
          <a:xfrm>
            <a:off x="323850" y="6575425"/>
            <a:ext cx="84963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l-GR" altLang="el-GR"/>
              <a:t>Επιστημονικά Όργανα στη Φυσική: Το πρόβλημα της Μέτρησης του Γεωγραφικού Μήκους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a:extLst>
              <a:ext uri="{FF2B5EF4-FFF2-40B4-BE49-F238E27FC236}">
                <a16:creationId xmlns:a16="http://schemas.microsoft.com/office/drawing/2014/main" id="{DF861541-70A5-134D-AF4E-C3D584B4559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13315" name="Text Box 4">
            <a:extLst>
              <a:ext uri="{FF2B5EF4-FFF2-40B4-BE49-F238E27FC236}">
                <a16:creationId xmlns:a16="http://schemas.microsoft.com/office/drawing/2014/main" id="{5399BAEA-676C-E740-B5D1-EBE4D1DB0771}"/>
              </a:ext>
            </a:extLst>
          </p:cNvPr>
          <p:cNvSpPr txBox="1">
            <a:spLocks noChangeArrowheads="1"/>
          </p:cNvSpPr>
          <p:nvPr/>
        </p:nvSpPr>
        <p:spPr bwMode="auto">
          <a:xfrm>
            <a:off x="252413" y="765175"/>
            <a:ext cx="8639175" cy="24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50000"/>
              </a:spcBef>
            </a:pPr>
            <a:r>
              <a:rPr lang="el-GR" altLang="el-GR" sz="4000" b="1" dirty="0"/>
              <a:t>Η Ιστορία των Επιστημονικών  Οργάνων και η Αξιοποίηση της στην </a:t>
            </a:r>
            <a:r>
              <a:rPr lang="el-GR" altLang="el-GR" sz="4000" b="1" dirty="0" err="1"/>
              <a:t>Εκπα</a:t>
            </a:r>
            <a:r>
              <a:rPr lang="en-US" altLang="el-GR" sz="4000" b="1" dirty="0" err="1"/>
              <a:t>ί</a:t>
            </a:r>
            <a:r>
              <a:rPr lang="el-GR" altLang="el-GR" sz="4000" b="1" dirty="0" err="1"/>
              <a:t>δευση</a:t>
            </a:r>
            <a:r>
              <a:rPr lang="el-GR" altLang="el-GR" sz="4000" b="1" dirty="0"/>
              <a:t> </a:t>
            </a:r>
            <a:r>
              <a:rPr lang="en-US" altLang="el-GR" sz="4000" b="1" dirty="0"/>
              <a:t>STEM</a:t>
            </a:r>
          </a:p>
        </p:txBody>
      </p:sp>
      <p:sp>
        <p:nvSpPr>
          <p:cNvPr id="13316" name="Text Box 5">
            <a:extLst>
              <a:ext uri="{FF2B5EF4-FFF2-40B4-BE49-F238E27FC236}">
                <a16:creationId xmlns:a16="http://schemas.microsoft.com/office/drawing/2014/main" id="{AA6560D3-89BA-3140-BA7E-C54872473312}"/>
              </a:ext>
            </a:extLst>
          </p:cNvPr>
          <p:cNvSpPr txBox="1">
            <a:spLocks noChangeArrowheads="1"/>
          </p:cNvSpPr>
          <p:nvPr/>
        </p:nvSpPr>
        <p:spPr bwMode="auto">
          <a:xfrm>
            <a:off x="609600" y="4114800"/>
            <a:ext cx="806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2000" b="1" dirty="0"/>
              <a:t>Κωνσταντίνος Δ. </a:t>
            </a:r>
            <a:r>
              <a:rPr lang="el-GR" altLang="el-GR" sz="2000" b="1" dirty="0" err="1"/>
              <a:t>Σκορδούλης</a:t>
            </a:r>
            <a:endParaRPr lang="el-GR" altLang="el-GR"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a:extLst>
              <a:ext uri="{FF2B5EF4-FFF2-40B4-BE49-F238E27FC236}">
                <a16:creationId xmlns:a16="http://schemas.microsoft.com/office/drawing/2014/main" id="{7B832B19-FC0E-394B-93E5-90B37B96A08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l-GR" sz="1000"/>
              <a:t>Επιστημονικά Όργανα στη Φυσική: Το πρόβλημα της Μέτρησης του Γεωγραφικού Μήκους </a:t>
            </a:r>
          </a:p>
        </p:txBody>
      </p:sp>
      <p:sp>
        <p:nvSpPr>
          <p:cNvPr id="24579" name="Text Box 2">
            <a:extLst>
              <a:ext uri="{FF2B5EF4-FFF2-40B4-BE49-F238E27FC236}">
                <a16:creationId xmlns:a16="http://schemas.microsoft.com/office/drawing/2014/main" id="{78593582-0A1D-2E40-85AE-5F6E21F61AD0}"/>
              </a:ext>
            </a:extLst>
          </p:cNvPr>
          <p:cNvSpPr txBox="1">
            <a:spLocks noChangeArrowheads="1"/>
          </p:cNvSpPr>
          <p:nvPr/>
        </p:nvSpPr>
        <p:spPr bwMode="auto">
          <a:xfrm>
            <a:off x="179388" y="115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l-GR" sz="1800" b="1"/>
              <a:t>ii. </a:t>
            </a:r>
            <a:r>
              <a:rPr lang="el-GR" altLang="el-GR" sz="1800" b="1"/>
              <a:t>Το Ιστορικό Παράδειγμα</a:t>
            </a:r>
          </a:p>
        </p:txBody>
      </p:sp>
      <p:sp>
        <p:nvSpPr>
          <p:cNvPr id="24580" name="Text Box 8">
            <a:extLst>
              <a:ext uri="{FF2B5EF4-FFF2-40B4-BE49-F238E27FC236}">
                <a16:creationId xmlns:a16="http://schemas.microsoft.com/office/drawing/2014/main" id="{B9EB06AB-9296-6D4A-9184-0BEFD1499C03}"/>
              </a:ext>
            </a:extLst>
          </p:cNvPr>
          <p:cNvSpPr txBox="1">
            <a:spLocks noChangeArrowheads="1"/>
          </p:cNvSpPr>
          <p:nvPr/>
        </p:nvSpPr>
        <p:spPr bwMode="auto">
          <a:xfrm>
            <a:off x="3081338" y="574675"/>
            <a:ext cx="2952750" cy="376238"/>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ΕΠΙΣΤΗΜΟΝΙΚΑ ΟΡΓΑΝΑ</a:t>
            </a:r>
          </a:p>
        </p:txBody>
      </p:sp>
      <p:sp>
        <p:nvSpPr>
          <p:cNvPr id="24581" name="Line 9">
            <a:extLst>
              <a:ext uri="{FF2B5EF4-FFF2-40B4-BE49-F238E27FC236}">
                <a16:creationId xmlns:a16="http://schemas.microsoft.com/office/drawing/2014/main" id="{DA6A34BB-1415-D546-A336-ACDB238EF678}"/>
              </a:ext>
            </a:extLst>
          </p:cNvPr>
          <p:cNvSpPr>
            <a:spLocks noChangeShapeType="1"/>
          </p:cNvSpPr>
          <p:nvPr/>
        </p:nvSpPr>
        <p:spPr bwMode="auto">
          <a:xfrm flipH="1">
            <a:off x="1630363" y="952500"/>
            <a:ext cx="14398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2" name="Line 10">
            <a:extLst>
              <a:ext uri="{FF2B5EF4-FFF2-40B4-BE49-F238E27FC236}">
                <a16:creationId xmlns:a16="http://schemas.microsoft.com/office/drawing/2014/main" id="{451EE4A8-1F14-5B47-BDE5-135AAB6974C7}"/>
              </a:ext>
            </a:extLst>
          </p:cNvPr>
          <p:cNvSpPr>
            <a:spLocks noChangeShapeType="1"/>
          </p:cNvSpPr>
          <p:nvPr/>
        </p:nvSpPr>
        <p:spPr bwMode="auto">
          <a:xfrm>
            <a:off x="4572000" y="9525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3" name="Line 11">
            <a:extLst>
              <a:ext uri="{FF2B5EF4-FFF2-40B4-BE49-F238E27FC236}">
                <a16:creationId xmlns:a16="http://schemas.microsoft.com/office/drawing/2014/main" id="{EAAB6290-1F52-824F-8CD9-1F2481088433}"/>
              </a:ext>
            </a:extLst>
          </p:cNvPr>
          <p:cNvSpPr>
            <a:spLocks noChangeShapeType="1"/>
          </p:cNvSpPr>
          <p:nvPr/>
        </p:nvSpPr>
        <p:spPr bwMode="auto">
          <a:xfrm>
            <a:off x="6011863" y="941388"/>
            <a:ext cx="1439862"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4" name="Text Box 12">
            <a:extLst>
              <a:ext uri="{FF2B5EF4-FFF2-40B4-BE49-F238E27FC236}">
                <a16:creationId xmlns:a16="http://schemas.microsoft.com/office/drawing/2014/main" id="{0AA1697D-2B9D-9B43-9903-432D26EF898D}"/>
              </a:ext>
            </a:extLst>
          </p:cNvPr>
          <p:cNvSpPr txBox="1">
            <a:spLocks noChangeArrowheads="1"/>
          </p:cNvSpPr>
          <p:nvPr/>
        </p:nvSpPr>
        <p:spPr bwMode="auto">
          <a:xfrm>
            <a:off x="755650" y="1412875"/>
            <a:ext cx="1657350" cy="3667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ΦΙΛΟΣΟΦΙΚΑ</a:t>
            </a:r>
          </a:p>
        </p:txBody>
      </p:sp>
      <p:sp>
        <p:nvSpPr>
          <p:cNvPr id="24585" name="Text Box 13">
            <a:extLst>
              <a:ext uri="{FF2B5EF4-FFF2-40B4-BE49-F238E27FC236}">
                <a16:creationId xmlns:a16="http://schemas.microsoft.com/office/drawing/2014/main" id="{8CBE7C32-5E70-864B-B4C7-2096CFA96219}"/>
              </a:ext>
            </a:extLst>
          </p:cNvPr>
          <p:cNvSpPr txBox="1">
            <a:spLocks noChangeArrowheads="1"/>
          </p:cNvSpPr>
          <p:nvPr/>
        </p:nvSpPr>
        <p:spPr bwMode="auto">
          <a:xfrm>
            <a:off x="3598863" y="1341438"/>
            <a:ext cx="1944687"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ΜΑΘΗΜΑΤΙΚΑ</a:t>
            </a:r>
          </a:p>
        </p:txBody>
      </p:sp>
      <p:sp>
        <p:nvSpPr>
          <p:cNvPr id="24586" name="Text Box 14">
            <a:extLst>
              <a:ext uri="{FF2B5EF4-FFF2-40B4-BE49-F238E27FC236}">
                <a16:creationId xmlns:a16="http://schemas.microsoft.com/office/drawing/2014/main" id="{344D50D0-379C-814E-A1F5-BE88A46707AE}"/>
              </a:ext>
            </a:extLst>
          </p:cNvPr>
          <p:cNvSpPr txBox="1">
            <a:spLocks noChangeArrowheads="1"/>
          </p:cNvSpPr>
          <p:nvPr/>
        </p:nvSpPr>
        <p:spPr bwMode="auto">
          <a:xfrm>
            <a:off x="6877050" y="1341438"/>
            <a:ext cx="165735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ΟΠΤΙΚΗΣ</a:t>
            </a:r>
          </a:p>
        </p:txBody>
      </p:sp>
      <p:sp>
        <p:nvSpPr>
          <p:cNvPr id="24587" name="Oval 15">
            <a:extLst>
              <a:ext uri="{FF2B5EF4-FFF2-40B4-BE49-F238E27FC236}">
                <a16:creationId xmlns:a16="http://schemas.microsoft.com/office/drawing/2014/main" id="{635AF634-74D6-EB47-9BD3-817B682808BB}"/>
              </a:ext>
            </a:extLst>
          </p:cNvPr>
          <p:cNvSpPr>
            <a:spLocks noChangeArrowheads="1"/>
          </p:cNvSpPr>
          <p:nvPr/>
        </p:nvSpPr>
        <p:spPr bwMode="auto">
          <a:xfrm>
            <a:off x="2987675" y="1125538"/>
            <a:ext cx="5976938" cy="863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4588" name="Line 16">
            <a:extLst>
              <a:ext uri="{FF2B5EF4-FFF2-40B4-BE49-F238E27FC236}">
                <a16:creationId xmlns:a16="http://schemas.microsoft.com/office/drawing/2014/main" id="{6386403C-7B3F-F24A-B2FD-79D86F633858}"/>
              </a:ext>
            </a:extLst>
          </p:cNvPr>
          <p:cNvSpPr>
            <a:spLocks noChangeShapeType="1"/>
          </p:cNvSpPr>
          <p:nvPr/>
        </p:nvSpPr>
        <p:spPr bwMode="auto">
          <a:xfrm>
            <a:off x="1547813" y="1773238"/>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9" name="Line 17">
            <a:extLst>
              <a:ext uri="{FF2B5EF4-FFF2-40B4-BE49-F238E27FC236}">
                <a16:creationId xmlns:a16="http://schemas.microsoft.com/office/drawing/2014/main" id="{28D11607-0017-9241-B7F8-3C0FAE0535D4}"/>
              </a:ext>
            </a:extLst>
          </p:cNvPr>
          <p:cNvSpPr>
            <a:spLocks noChangeShapeType="1"/>
          </p:cNvSpPr>
          <p:nvPr/>
        </p:nvSpPr>
        <p:spPr bwMode="auto">
          <a:xfrm>
            <a:off x="6011863" y="198913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0" name="Text Box 18">
            <a:extLst>
              <a:ext uri="{FF2B5EF4-FFF2-40B4-BE49-F238E27FC236}">
                <a16:creationId xmlns:a16="http://schemas.microsoft.com/office/drawing/2014/main" id="{064C3BDC-BC75-414E-A266-1D86730DFC19}"/>
              </a:ext>
            </a:extLst>
          </p:cNvPr>
          <p:cNvSpPr txBox="1">
            <a:spLocks noChangeArrowheads="1"/>
          </p:cNvSpPr>
          <p:nvPr/>
        </p:nvSpPr>
        <p:spPr bwMode="auto">
          <a:xfrm>
            <a:off x="541338" y="2349500"/>
            <a:ext cx="2085975" cy="3667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a:t>ΕΠΙΣΤΗΜΟΝΕΣ</a:t>
            </a:r>
          </a:p>
        </p:txBody>
      </p:sp>
      <p:sp>
        <p:nvSpPr>
          <p:cNvPr id="24591" name="Text Box 19">
            <a:extLst>
              <a:ext uri="{FF2B5EF4-FFF2-40B4-BE49-F238E27FC236}">
                <a16:creationId xmlns:a16="http://schemas.microsoft.com/office/drawing/2014/main" id="{FF1DF2AE-FA71-1144-B7B5-7C9A99FCA504}"/>
              </a:ext>
            </a:extLst>
          </p:cNvPr>
          <p:cNvSpPr txBox="1">
            <a:spLocks noChangeArrowheads="1"/>
          </p:cNvSpPr>
          <p:nvPr/>
        </p:nvSpPr>
        <p:spPr bwMode="auto">
          <a:xfrm>
            <a:off x="4572000" y="2349500"/>
            <a:ext cx="3313113" cy="3667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ΚΑΤΑΣΚΕΥΑΣΤΕΣ ΟΡΓΑΝΩΝ</a:t>
            </a:r>
          </a:p>
        </p:txBody>
      </p:sp>
      <p:sp>
        <p:nvSpPr>
          <p:cNvPr id="24592" name="Text Box 20">
            <a:extLst>
              <a:ext uri="{FF2B5EF4-FFF2-40B4-BE49-F238E27FC236}">
                <a16:creationId xmlns:a16="http://schemas.microsoft.com/office/drawing/2014/main" id="{ABAFCA93-AC8C-EC41-9402-AF3DC2D4C54A}"/>
              </a:ext>
            </a:extLst>
          </p:cNvPr>
          <p:cNvSpPr txBox="1">
            <a:spLocks noChangeArrowheads="1"/>
          </p:cNvSpPr>
          <p:nvPr/>
        </p:nvSpPr>
        <p:spPr bwMode="auto">
          <a:xfrm>
            <a:off x="611188" y="3284538"/>
            <a:ext cx="8137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2800" dirty="0"/>
              <a:t>ΕΥΡΕΣΗ ΓΕΩΓΡΑΦΙΚΟΥ ΜΗΚΟΥΣ</a:t>
            </a:r>
          </a:p>
          <a:p>
            <a:pPr algn="ctr" eaLnBrk="1" hangingPunct="1">
              <a:spcBef>
                <a:spcPct val="50000"/>
              </a:spcBef>
            </a:pPr>
            <a:r>
              <a:rPr lang="el-GR" altLang="el-GR" sz="1800" dirty="0"/>
              <a:t>η σημαντικότερη επιστημονική πρόκληση την περίοδο των Μεγάλων Ανακαλύψεων </a:t>
            </a:r>
          </a:p>
        </p:txBody>
      </p:sp>
      <p:sp>
        <p:nvSpPr>
          <p:cNvPr id="24593" name="Text Box 21">
            <a:extLst>
              <a:ext uri="{FF2B5EF4-FFF2-40B4-BE49-F238E27FC236}">
                <a16:creationId xmlns:a16="http://schemas.microsoft.com/office/drawing/2014/main" id="{1A4ACC22-A4DC-6546-9A17-4DA14CF08005}"/>
              </a:ext>
            </a:extLst>
          </p:cNvPr>
          <p:cNvSpPr txBox="1">
            <a:spLocks noChangeArrowheads="1"/>
          </p:cNvSpPr>
          <p:nvPr/>
        </p:nvSpPr>
        <p:spPr bwMode="auto">
          <a:xfrm>
            <a:off x="1692275" y="4941888"/>
            <a:ext cx="2305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a:t>Βαθιά ρήξη μεταξύ φυσικών φιλοσόφων και μηχανικών</a:t>
            </a:r>
          </a:p>
        </p:txBody>
      </p:sp>
      <p:sp>
        <p:nvSpPr>
          <p:cNvPr id="24594" name="Text Box 22">
            <a:extLst>
              <a:ext uri="{FF2B5EF4-FFF2-40B4-BE49-F238E27FC236}">
                <a16:creationId xmlns:a16="http://schemas.microsoft.com/office/drawing/2014/main" id="{9F99E0AD-4531-BD4C-BA63-F4592C3E4512}"/>
              </a:ext>
            </a:extLst>
          </p:cNvPr>
          <p:cNvSpPr txBox="1">
            <a:spLocks noChangeArrowheads="1"/>
          </p:cNvSpPr>
          <p:nvPr/>
        </p:nvSpPr>
        <p:spPr bwMode="auto">
          <a:xfrm>
            <a:off x="4859338" y="4941888"/>
            <a:ext cx="32400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Στενή σχέση και αλληλεξάρτηση μεταξύ φιλοσοφικών και πρακτικών οργάνων</a:t>
            </a:r>
          </a:p>
        </p:txBody>
      </p:sp>
      <p:sp>
        <p:nvSpPr>
          <p:cNvPr id="24595" name="AutoShape 24">
            <a:extLst>
              <a:ext uri="{FF2B5EF4-FFF2-40B4-BE49-F238E27FC236}">
                <a16:creationId xmlns:a16="http://schemas.microsoft.com/office/drawing/2014/main" id="{DFBABDC6-CB44-7543-B4C9-E904B1C39E0F}"/>
              </a:ext>
            </a:extLst>
          </p:cNvPr>
          <p:cNvSpPr>
            <a:spLocks noChangeArrowheads="1"/>
          </p:cNvSpPr>
          <p:nvPr/>
        </p:nvSpPr>
        <p:spPr bwMode="auto">
          <a:xfrm rot="-7766637">
            <a:off x="4285456" y="4472782"/>
            <a:ext cx="504825" cy="576262"/>
          </a:xfrm>
          <a:custGeom>
            <a:avLst/>
            <a:gdLst>
              <a:gd name="T0" fmla="*/ 360599 w 21600"/>
              <a:gd name="T1" fmla="*/ 0 h 21600"/>
              <a:gd name="T2" fmla="*/ 216350 w 21600"/>
              <a:gd name="T3" fmla="*/ 164635 h 21600"/>
              <a:gd name="T4" fmla="*/ 144226 w 21600"/>
              <a:gd name="T5" fmla="*/ 246966 h 21600"/>
              <a:gd name="T6" fmla="*/ 0 w 21600"/>
              <a:gd name="T7" fmla="*/ 411627 h 21600"/>
              <a:gd name="T8" fmla="*/ 144226 w 21600"/>
              <a:gd name="T9" fmla="*/ 576262 h 21600"/>
              <a:gd name="T10" fmla="*/ 288475 w 21600"/>
              <a:gd name="T11" fmla="*/ 493931 h 21600"/>
              <a:gd name="T12" fmla="*/ 432700 w 21600"/>
              <a:gd name="T13" fmla="*/ 329296 h 21600"/>
              <a:gd name="T14" fmla="*/ 504825 w 21600"/>
              <a:gd name="T15" fmla="*/ 164635 h 21600"/>
              <a:gd name="T16" fmla="*/ 3 60000 65536"/>
              <a:gd name="T17" fmla="*/ 2 60000 65536"/>
              <a:gd name="T18" fmla="*/ 3 60000 65536"/>
              <a:gd name="T19" fmla="*/ 2 60000 65536"/>
              <a:gd name="T20" fmla="*/ 1 60000 65536"/>
              <a:gd name="T21" fmla="*/ 1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4596" name="Text Box 25">
            <a:extLst>
              <a:ext uri="{FF2B5EF4-FFF2-40B4-BE49-F238E27FC236}">
                <a16:creationId xmlns:a16="http://schemas.microsoft.com/office/drawing/2014/main" id="{BB62C27E-8BCC-A944-9554-8D48DDD8351D}"/>
              </a:ext>
            </a:extLst>
          </p:cNvPr>
          <p:cNvSpPr txBox="1">
            <a:spLocks noChangeArrowheads="1"/>
          </p:cNvSpPr>
          <p:nvPr/>
        </p:nvSpPr>
        <p:spPr bwMode="auto">
          <a:xfrm>
            <a:off x="3348038" y="24145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l-GR" sz="1800"/>
              <a:t>vs</a:t>
            </a:r>
            <a:endParaRPr lang="el-GR" altLang="el-G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14B02A9-A729-5D46-9A6C-B1CEE1FC08B2}"/>
              </a:ext>
            </a:extLst>
          </p:cNvPr>
          <p:cNvSpPr txBox="1">
            <a:spLocks noChangeArrowheads="1"/>
          </p:cNvSpPr>
          <p:nvPr/>
        </p:nvSpPr>
        <p:spPr bwMode="auto">
          <a:xfrm>
            <a:off x="1547664" y="1513368"/>
            <a:ext cx="2744936" cy="1738938"/>
          </a:xfrm>
          <a:prstGeom prst="rect">
            <a:avLst/>
          </a:prstGeom>
          <a:solidFill>
            <a:schemeClr val="accent1"/>
          </a:solidFill>
          <a:ln w="9525">
            <a:noFill/>
            <a:miter lim="800000"/>
            <a:headEnd/>
            <a:tailEnd/>
          </a:ln>
          <a:effec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en-US" altLang="el-GR" sz="3200" b="1" dirty="0">
              <a:solidFill>
                <a:srgbClr val="C00000"/>
              </a:solidFill>
            </a:endParaRPr>
          </a:p>
          <a:p>
            <a:pPr algn="ctr" eaLnBrk="1" hangingPunct="1">
              <a:spcBef>
                <a:spcPct val="50000"/>
              </a:spcBef>
            </a:pPr>
            <a:r>
              <a:rPr lang="en-US" altLang="el-GR" sz="3200" b="1" dirty="0">
                <a:solidFill>
                  <a:srgbClr val="C00000"/>
                </a:solidFill>
              </a:rPr>
              <a:t>STEM</a:t>
            </a:r>
          </a:p>
          <a:p>
            <a:pPr algn="ctr" eaLnBrk="1" hangingPunct="1">
              <a:spcBef>
                <a:spcPct val="50000"/>
              </a:spcBef>
            </a:pPr>
            <a:endParaRPr lang="el-GR" altLang="el-GR" sz="1800" b="1" dirty="0">
              <a:solidFill>
                <a:srgbClr val="C00000"/>
              </a:solidFill>
            </a:endParaRPr>
          </a:p>
        </p:txBody>
      </p:sp>
      <p:sp>
        <p:nvSpPr>
          <p:cNvPr id="26627" name="AutoShape 3">
            <a:extLst>
              <a:ext uri="{FF2B5EF4-FFF2-40B4-BE49-F238E27FC236}">
                <a16:creationId xmlns:a16="http://schemas.microsoft.com/office/drawing/2014/main" id="{AC783764-43F1-7E42-A022-4D4ADD16822A}"/>
              </a:ext>
            </a:extLst>
          </p:cNvPr>
          <p:cNvSpPr>
            <a:spLocks noChangeArrowheads="1"/>
          </p:cNvSpPr>
          <p:nvPr/>
        </p:nvSpPr>
        <p:spPr bwMode="auto">
          <a:xfrm>
            <a:off x="4292600" y="2130425"/>
            <a:ext cx="576263" cy="504825"/>
          </a:xfrm>
          <a:prstGeom prst="rightArrow">
            <a:avLst>
              <a:gd name="adj1" fmla="val 50000"/>
              <a:gd name="adj2" fmla="val 28538"/>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6628" name="Text Box 4">
            <a:extLst>
              <a:ext uri="{FF2B5EF4-FFF2-40B4-BE49-F238E27FC236}">
                <a16:creationId xmlns:a16="http://schemas.microsoft.com/office/drawing/2014/main" id="{181E846F-31BE-2142-9BF1-498C0496CE8F}"/>
              </a:ext>
            </a:extLst>
          </p:cNvPr>
          <p:cNvSpPr txBox="1">
            <a:spLocks noChangeArrowheads="1"/>
          </p:cNvSpPr>
          <p:nvPr/>
        </p:nvSpPr>
        <p:spPr bwMode="auto">
          <a:xfrm>
            <a:off x="4890570" y="1720836"/>
            <a:ext cx="4148137" cy="1002582"/>
          </a:xfrm>
          <a:prstGeom prst="rect">
            <a:avLst/>
          </a:prstGeom>
          <a:solidFill>
            <a:schemeClr val="accent1"/>
          </a:solid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pPr>
            <a:r>
              <a:rPr lang="el-GR" altLang="el-GR" dirty="0"/>
              <a:t>Ιστορία των Επιστημονικών Οργάνων</a:t>
            </a:r>
          </a:p>
        </p:txBody>
      </p:sp>
      <p:sp>
        <p:nvSpPr>
          <p:cNvPr id="26629" name="Rectangle 5">
            <a:extLst>
              <a:ext uri="{FF2B5EF4-FFF2-40B4-BE49-F238E27FC236}">
                <a16:creationId xmlns:a16="http://schemas.microsoft.com/office/drawing/2014/main" id="{2955E1C8-2A80-6C46-8C7D-8C8DA2E64413}"/>
              </a:ext>
            </a:extLst>
          </p:cNvPr>
          <p:cNvSpPr>
            <a:spLocks noChangeArrowheads="1"/>
          </p:cNvSpPr>
          <p:nvPr/>
        </p:nvSpPr>
        <p:spPr bwMode="auto">
          <a:xfrm>
            <a:off x="4644008" y="3356713"/>
            <a:ext cx="3673500" cy="1946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71475" indent="-3714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pPr>
            <a:endParaRPr lang="en-US" altLang="el-GR" sz="3200" b="1" dirty="0">
              <a:solidFill>
                <a:srgbClr val="C00000"/>
              </a:solidFill>
            </a:endParaRPr>
          </a:p>
          <a:p>
            <a:pPr algn="ctr" eaLnBrk="1" hangingPunct="1">
              <a:lnSpc>
                <a:spcPct val="130000"/>
              </a:lnSpc>
            </a:pPr>
            <a:r>
              <a:rPr lang="en-US" altLang="el-GR" sz="3200" b="1" dirty="0">
                <a:solidFill>
                  <a:srgbClr val="C00000"/>
                </a:solidFill>
              </a:rPr>
              <a:t>STEAM</a:t>
            </a:r>
          </a:p>
          <a:p>
            <a:pPr algn="ctr" eaLnBrk="1" hangingPunct="1">
              <a:lnSpc>
                <a:spcPct val="130000"/>
              </a:lnSpc>
            </a:pPr>
            <a:endParaRPr lang="el-GR" altLang="el-GR" sz="3200" b="1" dirty="0">
              <a:solidFill>
                <a:srgbClr val="C00000"/>
              </a:solidFill>
            </a:endParaRPr>
          </a:p>
        </p:txBody>
      </p:sp>
      <p:sp>
        <p:nvSpPr>
          <p:cNvPr id="26630" name="AutoShape 6">
            <a:extLst>
              <a:ext uri="{FF2B5EF4-FFF2-40B4-BE49-F238E27FC236}">
                <a16:creationId xmlns:a16="http://schemas.microsoft.com/office/drawing/2014/main" id="{DC0C1E65-A5F7-274F-A461-D385A5CE8840}"/>
              </a:ext>
            </a:extLst>
          </p:cNvPr>
          <p:cNvSpPr>
            <a:spLocks noChangeArrowheads="1"/>
          </p:cNvSpPr>
          <p:nvPr/>
        </p:nvSpPr>
        <p:spPr bwMode="auto">
          <a:xfrm rot="7316650">
            <a:off x="6638206" y="2849053"/>
            <a:ext cx="576263" cy="504825"/>
          </a:xfrm>
          <a:prstGeom prst="rightArrow">
            <a:avLst>
              <a:gd name="adj1" fmla="val 50000"/>
              <a:gd name="adj2" fmla="val 28538"/>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4584" name="Text Box 7">
            <a:extLst>
              <a:ext uri="{FF2B5EF4-FFF2-40B4-BE49-F238E27FC236}">
                <a16:creationId xmlns:a16="http://schemas.microsoft.com/office/drawing/2014/main" id="{DAC750A6-D173-1C4E-B9DC-0AF0E1F547EA}"/>
              </a:ext>
            </a:extLst>
          </p:cNvPr>
          <p:cNvSpPr txBox="1">
            <a:spLocks noChangeArrowheads="1"/>
          </p:cNvSpPr>
          <p:nvPr/>
        </p:nvSpPr>
        <p:spPr bwMode="auto">
          <a:xfrm>
            <a:off x="221474" y="533216"/>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Παιδαγωγική αξιοποίηση της Ιστορίας των Επιστημονικών Οργάνων</a:t>
            </a:r>
            <a:r>
              <a:rPr lang="el-GR" altLang="el-GR" sz="1800" dirty="0">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heckerboard(across)">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checkerboard(across)">
                                      <p:cBhvr>
                                        <p:cTn id="12" dur="500"/>
                                        <p:tgtEl>
                                          <p:spTgt spid="2662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checkerboard(across)">
                                      <p:cBhvr>
                                        <p:cTn id="15" dur="500"/>
                                        <p:tgtEl>
                                          <p:spTgt spid="266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checkerboard(across)">
                                      <p:cBhvr>
                                        <p:cTn id="20" dur="500"/>
                                        <p:tgtEl>
                                          <p:spTgt spid="2663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6629"/>
                                        </p:tgtEl>
                                        <p:attrNameLst>
                                          <p:attrName>style.visibility</p:attrName>
                                        </p:attrNameLst>
                                      </p:cBhvr>
                                      <p:to>
                                        <p:strVal val="visible"/>
                                      </p:to>
                                    </p:set>
                                    <p:animEffect transition="in" filter="checkerboard(across)">
                                      <p:cBhvr>
                                        <p:cTn id="23"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26629" grpId="0" animBg="1"/>
      <p:bldP spid="266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54C19F7D-8BC0-8248-80A7-3219AFAC6C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31746" name="Text Box 2">
            <a:extLst>
              <a:ext uri="{FF2B5EF4-FFF2-40B4-BE49-F238E27FC236}">
                <a16:creationId xmlns:a16="http://schemas.microsoft.com/office/drawing/2014/main" id="{6F993827-990E-8B40-BFA0-6DBAE3F19343}"/>
              </a:ext>
            </a:extLst>
          </p:cNvPr>
          <p:cNvSpPr txBox="1">
            <a:spLocks noChangeArrowheads="1"/>
          </p:cNvSpPr>
          <p:nvPr/>
        </p:nvSpPr>
        <p:spPr bwMode="auto">
          <a:xfrm>
            <a:off x="683568" y="1613358"/>
            <a:ext cx="7128792" cy="1642757"/>
          </a:xfrm>
          <a:prstGeom prst="rect">
            <a:avLst/>
          </a:prstGeom>
          <a:solidFill>
            <a:schemeClr val="accent1"/>
          </a:solidFill>
          <a:ln w="9525">
            <a:noFill/>
            <a:miter lim="800000"/>
            <a:headEnd/>
            <a:tailEnd/>
          </a:ln>
          <a:effec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pPr>
            <a:r>
              <a:rPr lang="el-GR" altLang="el-GR" sz="3200" dirty="0">
                <a:solidFill>
                  <a:schemeClr val="hlink"/>
                </a:solidFill>
                <a:latin typeface="Tahoma" panose="020B0604030504040204" pitchFamily="34" charset="0"/>
              </a:rPr>
              <a:t> </a:t>
            </a:r>
            <a:r>
              <a:rPr lang="el-GR" altLang="el-GR" dirty="0" err="1"/>
              <a:t>Ιστορικο</a:t>
            </a:r>
            <a:r>
              <a:rPr lang="el-GR" altLang="el-GR" dirty="0"/>
              <a:t>-πολιτισμική θεωρία</a:t>
            </a:r>
          </a:p>
          <a:p>
            <a:pPr algn="ctr" eaLnBrk="1" hangingPunct="1">
              <a:lnSpc>
                <a:spcPct val="130000"/>
              </a:lnSpc>
            </a:pPr>
            <a:r>
              <a:rPr lang="el-GR" altLang="el-GR" dirty="0"/>
              <a:t>της δράσης των </a:t>
            </a:r>
            <a:r>
              <a:rPr lang="el-GR" altLang="el-GR" dirty="0" err="1"/>
              <a:t>Vygotsky</a:t>
            </a:r>
            <a:r>
              <a:rPr lang="el-GR" altLang="el-GR" dirty="0"/>
              <a:t> – </a:t>
            </a:r>
            <a:r>
              <a:rPr lang="el-GR" altLang="el-GR" dirty="0" err="1"/>
              <a:t>Leontiev</a:t>
            </a:r>
            <a:r>
              <a:rPr lang="el-GR" altLang="el-GR" dirty="0"/>
              <a:t> </a:t>
            </a:r>
          </a:p>
          <a:p>
            <a:pPr algn="ctr" eaLnBrk="1" hangingPunct="1">
              <a:lnSpc>
                <a:spcPct val="130000"/>
              </a:lnSpc>
            </a:pPr>
            <a:r>
              <a:rPr lang="el-GR" altLang="el-GR" dirty="0"/>
              <a:t>(</a:t>
            </a:r>
            <a:r>
              <a:rPr lang="el-GR" altLang="el-GR" dirty="0" err="1"/>
              <a:t>Αctivity</a:t>
            </a:r>
            <a:r>
              <a:rPr lang="el-GR" altLang="el-GR" dirty="0"/>
              <a:t> </a:t>
            </a:r>
            <a:r>
              <a:rPr lang="el-GR" altLang="el-GR" dirty="0" err="1"/>
              <a:t>Τheory</a:t>
            </a:r>
            <a:r>
              <a:rPr lang="el-GR" altLang="el-GR" dirty="0"/>
              <a:t>)</a:t>
            </a:r>
          </a:p>
        </p:txBody>
      </p:sp>
      <p:sp>
        <p:nvSpPr>
          <p:cNvPr id="31747" name="AutoShape 3">
            <a:extLst>
              <a:ext uri="{FF2B5EF4-FFF2-40B4-BE49-F238E27FC236}">
                <a16:creationId xmlns:a16="http://schemas.microsoft.com/office/drawing/2014/main" id="{22C28958-998C-484E-89C4-EE3DB1E094D5}"/>
              </a:ext>
            </a:extLst>
          </p:cNvPr>
          <p:cNvSpPr>
            <a:spLocks noChangeArrowheads="1"/>
          </p:cNvSpPr>
          <p:nvPr/>
        </p:nvSpPr>
        <p:spPr bwMode="auto">
          <a:xfrm rot="5400000">
            <a:off x="4275932" y="3367881"/>
            <a:ext cx="576262" cy="504825"/>
          </a:xfrm>
          <a:prstGeom prst="rightArrow">
            <a:avLst>
              <a:gd name="adj1" fmla="val 50000"/>
              <a:gd name="adj2" fmla="val 28538"/>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31748" name="Rectangle 4">
            <a:extLst>
              <a:ext uri="{FF2B5EF4-FFF2-40B4-BE49-F238E27FC236}">
                <a16:creationId xmlns:a16="http://schemas.microsoft.com/office/drawing/2014/main" id="{92801469-D280-B940-A2A6-AC51EAD6E2B8}"/>
              </a:ext>
            </a:extLst>
          </p:cNvPr>
          <p:cNvSpPr>
            <a:spLocks noChangeArrowheads="1"/>
          </p:cNvSpPr>
          <p:nvPr/>
        </p:nvSpPr>
        <p:spPr bwMode="auto">
          <a:xfrm>
            <a:off x="683568" y="3908425"/>
            <a:ext cx="7128792" cy="17144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71475" indent="-3714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pPr>
            <a:r>
              <a:rPr lang="el-GR" altLang="el-GR" sz="2800" dirty="0"/>
              <a:t>Προσέγγιση των Φυσικών Επιστημών ως «Πρακτικής» που βασίζεται στη χρήση των επιστημονικών οργάνων</a:t>
            </a:r>
          </a:p>
        </p:txBody>
      </p:sp>
      <p:sp>
        <p:nvSpPr>
          <p:cNvPr id="25606" name="Text Box 6">
            <a:extLst>
              <a:ext uri="{FF2B5EF4-FFF2-40B4-BE49-F238E27FC236}">
                <a16:creationId xmlns:a16="http://schemas.microsoft.com/office/drawing/2014/main" id="{52288947-4FB1-5146-85E8-EFA1DD5BA63C}"/>
              </a:ext>
            </a:extLst>
          </p:cNvPr>
          <p:cNvSpPr txBox="1">
            <a:spLocks noChangeArrowheads="1"/>
          </p:cNvSpPr>
          <p:nvPr/>
        </p:nvSpPr>
        <p:spPr bwMode="auto">
          <a:xfrm>
            <a:off x="215714" y="587012"/>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Παιδαγωγική αξιοποίηση της Ιστορίας των Επιστημονικών Οργάνων</a:t>
            </a:r>
            <a:r>
              <a:rPr lang="el-GR" altLang="el-GR" sz="1800" dirty="0">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diamond(in)">
                                      <p:cBhvr>
                                        <p:cTn id="12" dur="500"/>
                                        <p:tgtEl>
                                          <p:spTgt spid="3174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1748"/>
                                        </p:tgtEl>
                                        <p:attrNameLst>
                                          <p:attrName>style.visibility</p:attrName>
                                        </p:attrNameLst>
                                      </p:cBhvr>
                                      <p:to>
                                        <p:strVal val="visible"/>
                                      </p:to>
                                    </p:set>
                                    <p:animEffect transition="in" filter="diamond(in)">
                                      <p:cBhvr>
                                        <p:cTn id="15"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a:extLst>
              <a:ext uri="{FF2B5EF4-FFF2-40B4-BE49-F238E27FC236}">
                <a16:creationId xmlns:a16="http://schemas.microsoft.com/office/drawing/2014/main" id="{82BB66D6-9F58-BA44-8ADE-D13F5845EB3F}"/>
              </a:ext>
            </a:extLst>
          </p:cNvPr>
          <p:cNvSpPr txBox="1">
            <a:spLocks noChangeArrowheads="1"/>
          </p:cNvSpPr>
          <p:nvPr/>
        </p:nvSpPr>
        <p:spPr bwMode="auto">
          <a:xfrm>
            <a:off x="238126" y="1209865"/>
            <a:ext cx="8569325" cy="850874"/>
          </a:xfrm>
          <a:prstGeom prst="rect">
            <a:avLst/>
          </a:prstGeom>
          <a:solidFill>
            <a:schemeClr val="accent5">
              <a:lumMod val="90000"/>
            </a:schemeClr>
          </a:solid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50000"/>
              </a:spcBef>
            </a:pPr>
            <a:r>
              <a:rPr lang="el-GR" altLang="el-GR" sz="2000" dirty="0"/>
              <a:t>Τα επιστημονικά όργανα διαμεσολαβούν μεταξύ του φυσικού κόσμου και του ανθρώπινου αισθητηριακού  συστήματος ως… </a:t>
            </a:r>
          </a:p>
        </p:txBody>
      </p:sp>
      <p:sp>
        <p:nvSpPr>
          <p:cNvPr id="26628" name="AutoShape 3">
            <a:extLst>
              <a:ext uri="{FF2B5EF4-FFF2-40B4-BE49-F238E27FC236}">
                <a16:creationId xmlns:a16="http://schemas.microsoft.com/office/drawing/2014/main" id="{F4BA9D30-3F51-CA4F-9000-E096B9DB8E7E}"/>
              </a:ext>
            </a:extLst>
          </p:cNvPr>
          <p:cNvSpPr>
            <a:spLocks noChangeArrowheads="1"/>
          </p:cNvSpPr>
          <p:nvPr/>
        </p:nvSpPr>
        <p:spPr bwMode="auto">
          <a:xfrm>
            <a:off x="1846217" y="2110082"/>
            <a:ext cx="433388" cy="576263"/>
          </a:xfrm>
          <a:prstGeom prst="downArrow">
            <a:avLst>
              <a:gd name="adj1" fmla="val 50000"/>
              <a:gd name="adj2" fmla="val 33242"/>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6629" name="Text Box 4">
            <a:extLst>
              <a:ext uri="{FF2B5EF4-FFF2-40B4-BE49-F238E27FC236}">
                <a16:creationId xmlns:a16="http://schemas.microsoft.com/office/drawing/2014/main" id="{892A4106-7542-C340-B7E6-7A06D5145DF2}"/>
              </a:ext>
            </a:extLst>
          </p:cNvPr>
          <p:cNvSpPr txBox="1">
            <a:spLocks noChangeArrowheads="1"/>
          </p:cNvSpPr>
          <p:nvPr/>
        </p:nvSpPr>
        <p:spPr bwMode="auto">
          <a:xfrm>
            <a:off x="238126" y="2785031"/>
            <a:ext cx="4105275" cy="2197396"/>
          </a:xfrm>
          <a:prstGeom prst="rect">
            <a:avLst/>
          </a:prstGeom>
          <a:solidFill>
            <a:schemeClr val="accent5">
              <a:lumMod val="90000"/>
            </a:schemeClr>
          </a:solid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40000"/>
              </a:lnSpc>
              <a:spcBef>
                <a:spcPct val="50000"/>
              </a:spcBef>
            </a:pPr>
            <a:r>
              <a:rPr lang="el-GR" altLang="el-GR" sz="2000" dirty="0"/>
              <a:t>μηχανισμός ενδυνάμωσης της αποτελεσματικότητας των αισθήσεων στην προσπάθεια των επιστημόνων να αυξήσουν το εύρος των παρατηρήσεών τους</a:t>
            </a:r>
          </a:p>
        </p:txBody>
      </p:sp>
      <p:sp>
        <p:nvSpPr>
          <p:cNvPr id="26630" name="AutoShape 5">
            <a:extLst>
              <a:ext uri="{FF2B5EF4-FFF2-40B4-BE49-F238E27FC236}">
                <a16:creationId xmlns:a16="http://schemas.microsoft.com/office/drawing/2014/main" id="{5A4DD1B0-0C8A-F246-A087-8A45A2DE9A1E}"/>
              </a:ext>
            </a:extLst>
          </p:cNvPr>
          <p:cNvSpPr>
            <a:spLocks noChangeArrowheads="1"/>
          </p:cNvSpPr>
          <p:nvPr/>
        </p:nvSpPr>
        <p:spPr bwMode="auto">
          <a:xfrm>
            <a:off x="6588224" y="2165366"/>
            <a:ext cx="433388" cy="576263"/>
          </a:xfrm>
          <a:prstGeom prst="downArrow">
            <a:avLst>
              <a:gd name="adj1" fmla="val 50000"/>
              <a:gd name="adj2" fmla="val 33242"/>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6631" name="Text Box 6">
            <a:extLst>
              <a:ext uri="{FF2B5EF4-FFF2-40B4-BE49-F238E27FC236}">
                <a16:creationId xmlns:a16="http://schemas.microsoft.com/office/drawing/2014/main" id="{81AF6833-5C46-CD4A-8E98-938658BA7F4C}"/>
              </a:ext>
            </a:extLst>
          </p:cNvPr>
          <p:cNvSpPr txBox="1">
            <a:spLocks noChangeArrowheads="1"/>
          </p:cNvSpPr>
          <p:nvPr/>
        </p:nvSpPr>
        <p:spPr bwMode="auto">
          <a:xfrm>
            <a:off x="4800600" y="2895600"/>
            <a:ext cx="4105275" cy="1651093"/>
          </a:xfrm>
          <a:prstGeom prst="rect">
            <a:avLst/>
          </a:prstGeom>
          <a:solidFill>
            <a:schemeClr val="accent5">
              <a:lumMod val="90000"/>
            </a:schemeClr>
          </a:solid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50000"/>
              </a:spcBef>
            </a:pPr>
            <a:r>
              <a:rPr lang="el-GR" altLang="el-GR" sz="2000" dirty="0"/>
              <a:t>μηχανισμός μετρήσεων μεγεθών τα οποία στη συνέχεια αναπαρίστανται με αφαιρετικό τρόπο και ελέγχονται </a:t>
            </a:r>
          </a:p>
        </p:txBody>
      </p:sp>
      <p:sp>
        <p:nvSpPr>
          <p:cNvPr id="26632" name="Text Box 8">
            <a:extLst>
              <a:ext uri="{FF2B5EF4-FFF2-40B4-BE49-F238E27FC236}">
                <a16:creationId xmlns:a16="http://schemas.microsoft.com/office/drawing/2014/main" id="{DBAAD8BD-A059-AC4E-AFFF-55B01A5EA693}"/>
              </a:ext>
            </a:extLst>
          </p:cNvPr>
          <p:cNvSpPr txBox="1">
            <a:spLocks noChangeArrowheads="1"/>
          </p:cNvSpPr>
          <p:nvPr/>
        </p:nvSpPr>
        <p:spPr bwMode="auto">
          <a:xfrm>
            <a:off x="395536" y="378653"/>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Παιδαγωγική αξιοποίηση της Ιστορίας των Επιστημονικών Οργάνων</a:t>
            </a:r>
            <a:r>
              <a:rPr lang="el-GR" altLang="el-GR" sz="1800" dirty="0">
                <a:solidFill>
                  <a:srgbClr val="C00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8">
            <a:extLst>
              <a:ext uri="{FF2B5EF4-FFF2-40B4-BE49-F238E27FC236}">
                <a16:creationId xmlns:a16="http://schemas.microsoft.com/office/drawing/2014/main" id="{AFBA8A3C-A1D0-9744-AE36-3EE47F9CBF59}"/>
              </a:ext>
            </a:extLst>
          </p:cNvPr>
          <p:cNvSpPr>
            <a:spLocks noChangeArrowheads="1"/>
          </p:cNvSpPr>
          <p:nvPr/>
        </p:nvSpPr>
        <p:spPr bwMode="auto">
          <a:xfrm>
            <a:off x="862012" y="971286"/>
            <a:ext cx="7343775" cy="1584325"/>
          </a:xfrm>
          <a:prstGeom prst="downArrowCallout">
            <a:avLst>
              <a:gd name="adj1" fmla="val 115882"/>
              <a:gd name="adj2" fmla="val 115882"/>
              <a:gd name="adj3" fmla="val 16667"/>
              <a:gd name="adj4" fmla="val 66667"/>
            </a:avLst>
          </a:prstGeom>
          <a:solidFill>
            <a:schemeClr val="accent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33795" name="Text Box 3">
            <a:extLst>
              <a:ext uri="{FF2B5EF4-FFF2-40B4-BE49-F238E27FC236}">
                <a16:creationId xmlns:a16="http://schemas.microsoft.com/office/drawing/2014/main" id="{3D08E80A-4271-5841-8166-A822D6AC676D}"/>
              </a:ext>
            </a:extLst>
          </p:cNvPr>
          <p:cNvSpPr txBox="1">
            <a:spLocks noChangeArrowheads="1"/>
          </p:cNvSpPr>
          <p:nvPr/>
        </p:nvSpPr>
        <p:spPr bwMode="auto">
          <a:xfrm>
            <a:off x="1219200" y="2819400"/>
            <a:ext cx="6629400" cy="2657475"/>
          </a:xfrm>
          <a:prstGeom prst="rect">
            <a:avLst/>
          </a:prstGeom>
          <a:solidFill>
            <a:schemeClr val="accent1">
              <a:alpha val="50195"/>
            </a:schemeClr>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40000"/>
              </a:lnSpc>
              <a:spcBef>
                <a:spcPct val="50000"/>
              </a:spcBef>
            </a:pPr>
            <a:r>
              <a:rPr lang="el-GR" altLang="el-GR" sz="2000" dirty="0"/>
              <a:t>Η Ιστορία των επιστημονικών οργάνων συνδέει ένα πραγματικό ερώτημα που διατυπώνεται σε μια εποχή (με συγκεκριμένο πολιτικό, οικονομικό, θρησκευτικό, κοσμολογικό πλαίσιο – </a:t>
            </a:r>
            <a:r>
              <a:rPr lang="en-US" altLang="el-GR" sz="2000" dirty="0"/>
              <a:t>Humanities/Arts</a:t>
            </a:r>
            <a:r>
              <a:rPr lang="el-GR" altLang="el-GR" sz="2000" dirty="0"/>
              <a:t>) με τη γνώση συγκεκριμένων επιστημονικών πεδίων ( πχ. Γεωμετρία, Φυσική, Χημεία, Επιστήμη Υλικών, Μηχανική </a:t>
            </a:r>
            <a:r>
              <a:rPr lang="el-GR" altLang="el-GR" sz="2000" dirty="0" err="1"/>
              <a:t>κ.ά</a:t>
            </a:r>
            <a:r>
              <a:rPr lang="el-GR" altLang="el-GR" sz="2000" dirty="0"/>
              <a:t>). </a:t>
            </a:r>
          </a:p>
        </p:txBody>
      </p:sp>
      <p:sp>
        <p:nvSpPr>
          <p:cNvPr id="27653" name="Text Box 4">
            <a:extLst>
              <a:ext uri="{FF2B5EF4-FFF2-40B4-BE49-F238E27FC236}">
                <a16:creationId xmlns:a16="http://schemas.microsoft.com/office/drawing/2014/main" id="{E2467C33-7A8B-6949-8FC0-81847396CF1A}"/>
              </a:ext>
            </a:extLst>
          </p:cNvPr>
          <p:cNvSpPr txBox="1">
            <a:spLocks noChangeArrowheads="1"/>
          </p:cNvSpPr>
          <p:nvPr/>
        </p:nvSpPr>
        <p:spPr bwMode="auto">
          <a:xfrm>
            <a:off x="771524" y="971286"/>
            <a:ext cx="7524750"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20000"/>
              </a:lnSpc>
              <a:spcBef>
                <a:spcPct val="50000"/>
              </a:spcBef>
            </a:pPr>
            <a:r>
              <a:rPr lang="el-GR" altLang="el-GR" dirty="0"/>
              <a:t>Εκπαιδευτικές διαστάσεις από τη μελέτη της Ιστορίας των επιστημονικών οργάνων</a:t>
            </a:r>
          </a:p>
        </p:txBody>
      </p:sp>
      <p:sp>
        <p:nvSpPr>
          <p:cNvPr id="27654" name="Text Box 7">
            <a:extLst>
              <a:ext uri="{FF2B5EF4-FFF2-40B4-BE49-F238E27FC236}">
                <a16:creationId xmlns:a16="http://schemas.microsoft.com/office/drawing/2014/main" id="{228ACCC7-B8EA-B241-AD1A-3C0E76CB440B}"/>
              </a:ext>
            </a:extLst>
          </p:cNvPr>
          <p:cNvSpPr txBox="1">
            <a:spLocks noChangeArrowheads="1"/>
          </p:cNvSpPr>
          <p:nvPr/>
        </p:nvSpPr>
        <p:spPr bwMode="auto">
          <a:xfrm>
            <a:off x="539750" y="302949"/>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Παιδαγωγική αξιοποίηση της Ιστορίας των Επιστημονικών Οργάνων</a:t>
            </a:r>
            <a:r>
              <a:rPr lang="el-GR" altLang="el-GR" sz="1800" dirty="0">
                <a:solidFill>
                  <a:srgbClr val="C00000"/>
                </a:solidFill>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a:extLst>
              <a:ext uri="{FF2B5EF4-FFF2-40B4-BE49-F238E27FC236}">
                <a16:creationId xmlns:a16="http://schemas.microsoft.com/office/drawing/2014/main" id="{4696FD5C-7E14-6E42-9AC3-829B3EAC704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28675" name="Text Box 6">
            <a:extLst>
              <a:ext uri="{FF2B5EF4-FFF2-40B4-BE49-F238E27FC236}">
                <a16:creationId xmlns:a16="http://schemas.microsoft.com/office/drawing/2014/main" id="{EEF61B10-49C9-9D48-BB3D-B6784BF1130B}"/>
              </a:ext>
            </a:extLst>
          </p:cNvPr>
          <p:cNvSpPr txBox="1">
            <a:spLocks noChangeArrowheads="1"/>
          </p:cNvSpPr>
          <p:nvPr/>
        </p:nvSpPr>
        <p:spPr bwMode="auto">
          <a:xfrm>
            <a:off x="179388" y="115888"/>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b="1" dirty="0">
                <a:solidFill>
                  <a:srgbClr val="C00000"/>
                </a:solidFill>
              </a:rPr>
              <a:t>Παιδαγωγική αξιοποίηση της Ιστορίας των Επιστημονικών Οργάνων</a:t>
            </a:r>
            <a:r>
              <a:rPr lang="el-GR" altLang="el-GR" sz="1800" dirty="0">
                <a:solidFill>
                  <a:srgbClr val="C00000"/>
                </a:solidFill>
              </a:rPr>
              <a:t> </a:t>
            </a:r>
          </a:p>
        </p:txBody>
      </p:sp>
      <p:sp>
        <p:nvSpPr>
          <p:cNvPr id="28677" name="Text Box 8">
            <a:extLst>
              <a:ext uri="{FF2B5EF4-FFF2-40B4-BE49-F238E27FC236}">
                <a16:creationId xmlns:a16="http://schemas.microsoft.com/office/drawing/2014/main" id="{F08D5F6D-3D63-304D-8FD6-42994F4C2EFF}"/>
              </a:ext>
            </a:extLst>
          </p:cNvPr>
          <p:cNvSpPr txBox="1">
            <a:spLocks noChangeArrowheads="1"/>
          </p:cNvSpPr>
          <p:nvPr/>
        </p:nvSpPr>
        <p:spPr bwMode="auto">
          <a:xfrm>
            <a:off x="250825" y="822325"/>
            <a:ext cx="8640763" cy="414922"/>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50000"/>
              </a:spcBef>
            </a:pPr>
            <a:r>
              <a:rPr lang="el-GR" altLang="el-GR" sz="1800" b="1" dirty="0">
                <a:solidFill>
                  <a:srgbClr val="C00000"/>
                </a:solidFill>
              </a:rPr>
              <a:t>Τρ</a:t>
            </a:r>
            <a:r>
              <a:rPr lang="en-US" altLang="el-GR" sz="1800" b="1" dirty="0" err="1">
                <a:solidFill>
                  <a:srgbClr val="C00000"/>
                </a:solidFill>
              </a:rPr>
              <a:t>ό</a:t>
            </a:r>
            <a:r>
              <a:rPr lang="el-GR" altLang="el-GR" sz="1800" b="1" dirty="0" err="1">
                <a:solidFill>
                  <a:srgbClr val="C00000"/>
                </a:solidFill>
              </a:rPr>
              <a:t>ποι</a:t>
            </a:r>
            <a:r>
              <a:rPr lang="el-GR" altLang="el-GR" sz="1800" b="1" dirty="0">
                <a:solidFill>
                  <a:srgbClr val="C00000"/>
                </a:solidFill>
              </a:rPr>
              <a:t> αξιοποίησης… </a:t>
            </a:r>
            <a:r>
              <a:rPr lang="en-US" altLang="el-GR" sz="1800" b="1" dirty="0">
                <a:solidFill>
                  <a:srgbClr val="C00000"/>
                </a:solidFill>
              </a:rPr>
              <a:t>STEAM Projects</a:t>
            </a:r>
            <a:endParaRPr lang="el-GR" altLang="el-GR" sz="1800" b="1" dirty="0">
              <a:solidFill>
                <a:srgbClr val="C00000"/>
              </a:solidFill>
            </a:endParaRPr>
          </a:p>
        </p:txBody>
      </p:sp>
      <p:sp>
        <p:nvSpPr>
          <p:cNvPr id="41993" name="Text Box 9">
            <a:extLst>
              <a:ext uri="{FF2B5EF4-FFF2-40B4-BE49-F238E27FC236}">
                <a16:creationId xmlns:a16="http://schemas.microsoft.com/office/drawing/2014/main" id="{9AC2D5BE-8DF9-7948-B5FC-434A5BF0E362}"/>
              </a:ext>
            </a:extLst>
          </p:cNvPr>
          <p:cNvSpPr txBox="1">
            <a:spLocks noChangeArrowheads="1"/>
          </p:cNvSpPr>
          <p:nvPr/>
        </p:nvSpPr>
        <p:spPr bwMode="auto">
          <a:xfrm>
            <a:off x="3225800" y="2492375"/>
            <a:ext cx="2736850" cy="2031325"/>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dirty="0"/>
              <a:t>Η </a:t>
            </a:r>
            <a:r>
              <a:rPr lang="el-GR" altLang="el-GR" sz="1800" b="1" dirty="0">
                <a:solidFill>
                  <a:srgbClr val="7030A0"/>
                </a:solidFill>
              </a:rPr>
              <a:t>αναπαραγωγή των πρακτικών των επιστημόνων </a:t>
            </a:r>
            <a:r>
              <a:rPr lang="el-GR" altLang="el-GR" sz="1800" dirty="0"/>
              <a:t>στην ιστορία της επιστήμης εισάγει τους μαθητές στη μεθοδολογία της έρευνας. </a:t>
            </a:r>
          </a:p>
        </p:txBody>
      </p:sp>
      <p:sp>
        <p:nvSpPr>
          <p:cNvPr id="41994" name="Text Box 10">
            <a:extLst>
              <a:ext uri="{FF2B5EF4-FFF2-40B4-BE49-F238E27FC236}">
                <a16:creationId xmlns:a16="http://schemas.microsoft.com/office/drawing/2014/main" id="{82F32B0F-6539-7148-B7F7-056EBFBC02C7}"/>
              </a:ext>
            </a:extLst>
          </p:cNvPr>
          <p:cNvSpPr txBox="1">
            <a:spLocks noChangeArrowheads="1"/>
          </p:cNvSpPr>
          <p:nvPr/>
        </p:nvSpPr>
        <p:spPr bwMode="auto">
          <a:xfrm>
            <a:off x="57150" y="1773238"/>
            <a:ext cx="3132138" cy="1477328"/>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dirty="0"/>
              <a:t>Η δημιουργία </a:t>
            </a:r>
            <a:r>
              <a:rPr lang="el-GR" altLang="el-GR" sz="1800" b="1" dirty="0">
                <a:solidFill>
                  <a:srgbClr val="7030A0"/>
                </a:solidFill>
              </a:rPr>
              <a:t>αντιγράφων ιστορικών επιστημονικών οργάνων</a:t>
            </a:r>
            <a:r>
              <a:rPr lang="el-GR" altLang="el-GR" sz="1800" dirty="0"/>
              <a:t> συμβάλλει στη μάθηση των εννοιών των Φυσικών Επιστημών. </a:t>
            </a:r>
          </a:p>
        </p:txBody>
      </p:sp>
      <p:sp>
        <p:nvSpPr>
          <p:cNvPr id="41995" name="Text Box 11">
            <a:extLst>
              <a:ext uri="{FF2B5EF4-FFF2-40B4-BE49-F238E27FC236}">
                <a16:creationId xmlns:a16="http://schemas.microsoft.com/office/drawing/2014/main" id="{131538D1-AF6F-854B-A902-5472C76E1E96}"/>
              </a:ext>
            </a:extLst>
          </p:cNvPr>
          <p:cNvSpPr txBox="1">
            <a:spLocks noChangeArrowheads="1"/>
          </p:cNvSpPr>
          <p:nvPr/>
        </p:nvSpPr>
        <p:spPr bwMode="auto">
          <a:xfrm>
            <a:off x="6000750" y="3429000"/>
            <a:ext cx="3059113" cy="2031325"/>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dirty="0"/>
              <a:t>Η </a:t>
            </a:r>
            <a:r>
              <a:rPr lang="el-GR" altLang="el-GR" sz="1800" b="1" dirty="0">
                <a:solidFill>
                  <a:srgbClr val="7030A0"/>
                </a:solidFill>
              </a:rPr>
              <a:t>ανακατασκευή ιστορικών πειραματικών διατάξεων </a:t>
            </a:r>
            <a:r>
              <a:rPr lang="el-GR" altLang="el-GR" sz="1800" dirty="0"/>
              <a:t>συμβάλλει στην κατανόηση του ρόλου των επιστημονικών οργάνων στην παραγωγή της επιστημονικής γνώσης.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checkerboard(across)">
                                      <p:cBhvr>
                                        <p:cTn id="7" dur="500"/>
                                        <p:tgtEl>
                                          <p:spTgt spid="41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93"/>
                                        </p:tgtEl>
                                        <p:attrNameLst>
                                          <p:attrName>style.visibility</p:attrName>
                                        </p:attrNameLst>
                                      </p:cBhvr>
                                      <p:to>
                                        <p:strVal val="visible"/>
                                      </p:to>
                                    </p:set>
                                    <p:animEffect transition="in" filter="checkerboard(across)">
                                      <p:cBhvr>
                                        <p:cTn id="12" dur="500"/>
                                        <p:tgtEl>
                                          <p:spTgt spid="419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95"/>
                                        </p:tgtEl>
                                        <p:attrNameLst>
                                          <p:attrName>style.visibility</p:attrName>
                                        </p:attrNameLst>
                                      </p:cBhvr>
                                      <p:to>
                                        <p:strVal val="visible"/>
                                      </p:to>
                                    </p:set>
                                    <p:animEffect transition="in" filter="checkerboard(across)">
                                      <p:cBhvr>
                                        <p:cTn id="1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4" grpId="0" animBg="1"/>
      <p:bldP spid="419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a:extLst>
              <a:ext uri="{FF2B5EF4-FFF2-40B4-BE49-F238E27FC236}">
                <a16:creationId xmlns:a16="http://schemas.microsoft.com/office/drawing/2014/main" id="{4DDA72CD-25A9-0646-BD51-EC71106C926A}"/>
              </a:ext>
            </a:extLst>
          </p:cNvPr>
          <p:cNvSpPr>
            <a:spLocks noChangeArrowheads="1"/>
          </p:cNvSpPr>
          <p:nvPr/>
        </p:nvSpPr>
        <p:spPr bwMode="auto">
          <a:xfrm>
            <a:off x="112713" y="98425"/>
            <a:ext cx="36226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2800" b="1">
              <a:solidFill>
                <a:srgbClr val="CC6600"/>
              </a:solidFill>
            </a:endParaRPr>
          </a:p>
        </p:txBody>
      </p:sp>
      <p:sp>
        <p:nvSpPr>
          <p:cNvPr id="29701" name="Rectangle 4">
            <a:extLst>
              <a:ext uri="{FF2B5EF4-FFF2-40B4-BE49-F238E27FC236}">
                <a16:creationId xmlns:a16="http://schemas.microsoft.com/office/drawing/2014/main" id="{93543696-9B87-174D-B55D-7D8EA15DFE52}"/>
              </a:ext>
            </a:extLst>
          </p:cNvPr>
          <p:cNvSpPr>
            <a:spLocks noChangeArrowheads="1"/>
          </p:cNvSpPr>
          <p:nvPr/>
        </p:nvSpPr>
        <p:spPr bwMode="auto">
          <a:xfrm>
            <a:off x="1187624" y="1010005"/>
            <a:ext cx="7272808" cy="4528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71475" indent="-3714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pPr>
            <a:r>
              <a:rPr lang="en-US" altLang="el-GR" sz="2800" b="1" dirty="0">
                <a:solidFill>
                  <a:srgbClr val="7030A0"/>
                </a:solidFill>
                <a:latin typeface="Calibri" panose="020F0502020204030204" pitchFamily="34" charset="0"/>
                <a:cs typeface="Calibri" panose="020F0502020204030204" pitchFamily="34" charset="0"/>
              </a:rPr>
              <a:t>STEAM: </a:t>
            </a:r>
            <a:r>
              <a:rPr lang="el-GR" altLang="el-GR" sz="2800" b="1" dirty="0">
                <a:solidFill>
                  <a:srgbClr val="7030A0"/>
                </a:solidFill>
                <a:latin typeface="Calibri" panose="020F0502020204030204" pitchFamily="34" charset="0"/>
                <a:cs typeface="Calibri" panose="020F0502020204030204" pitchFamily="34" charset="0"/>
              </a:rPr>
              <a:t>Ιστορία των Επιστημονικών Οργάνων</a:t>
            </a:r>
          </a:p>
          <a:p>
            <a:pPr algn="ctr" eaLnBrk="1" hangingPunct="1">
              <a:lnSpc>
                <a:spcPct val="130000"/>
              </a:lnSpc>
            </a:pPr>
            <a:endParaRPr lang="el-GR" altLang="el-GR" sz="2800" dirty="0">
              <a:latin typeface="Calibri" panose="020F0502020204030204" pitchFamily="34" charset="0"/>
              <a:cs typeface="Calibri" panose="020F0502020204030204" pitchFamily="34" charset="0"/>
            </a:endParaRPr>
          </a:p>
          <a:p>
            <a:pPr marL="457200" indent="-457200" eaLnBrk="1" hangingPunct="1">
              <a:lnSpc>
                <a:spcPct val="130000"/>
              </a:lnSpc>
              <a:buFont typeface="Arial" panose="020B0604020202020204" pitchFamily="34" charset="0"/>
              <a:buChar char="•"/>
            </a:pPr>
            <a:r>
              <a:rPr lang="el-GR" altLang="el-GR" sz="2800" dirty="0">
                <a:latin typeface="Calibri" panose="020F0502020204030204" pitchFamily="34" charset="0"/>
                <a:cs typeface="Calibri" panose="020F0502020204030204" pitchFamily="34" charset="0"/>
              </a:rPr>
              <a:t>Αρχές λειτουργίας</a:t>
            </a:r>
          </a:p>
          <a:p>
            <a:pPr marL="457200" indent="-457200" eaLnBrk="1" hangingPunct="1">
              <a:lnSpc>
                <a:spcPct val="130000"/>
              </a:lnSpc>
              <a:buFont typeface="Arial" panose="020B0604020202020204" pitchFamily="34" charset="0"/>
              <a:buChar char="•"/>
            </a:pPr>
            <a:r>
              <a:rPr lang="el-GR" altLang="el-GR" sz="2800" dirty="0">
                <a:latin typeface="Calibri" panose="020F0502020204030204" pitchFamily="34" charset="0"/>
                <a:cs typeface="Calibri" panose="020F0502020204030204" pitchFamily="34" charset="0"/>
              </a:rPr>
              <a:t>Πλαίσιο κατασκευής</a:t>
            </a:r>
          </a:p>
          <a:p>
            <a:pPr marL="457200" indent="-457200" eaLnBrk="1" hangingPunct="1">
              <a:lnSpc>
                <a:spcPct val="130000"/>
              </a:lnSpc>
              <a:buFont typeface="Arial" panose="020B0604020202020204" pitchFamily="34" charset="0"/>
              <a:buChar char="•"/>
            </a:pPr>
            <a:r>
              <a:rPr lang="el-GR" altLang="el-GR" sz="2800" dirty="0">
                <a:latin typeface="Calibri" panose="020F0502020204030204" pitchFamily="34" charset="0"/>
                <a:cs typeface="Calibri" panose="020F0502020204030204" pitchFamily="34" charset="0"/>
              </a:rPr>
              <a:t>Πλαίσιο χρήσης</a:t>
            </a:r>
          </a:p>
          <a:p>
            <a:pPr marL="0" indent="0" eaLnBrk="1" hangingPunct="1">
              <a:lnSpc>
                <a:spcPct val="130000"/>
              </a:lnSpc>
            </a:pPr>
            <a:endParaRPr lang="el-GR" altLang="el-GR" sz="2800" dirty="0">
              <a:latin typeface="Calibri" panose="020F0502020204030204" pitchFamily="34" charset="0"/>
              <a:cs typeface="Calibri" panose="020F0502020204030204" pitchFamily="34" charset="0"/>
            </a:endParaRPr>
          </a:p>
          <a:p>
            <a:pPr marL="457200" indent="-457200" algn="ctr" eaLnBrk="1" hangingPunct="1">
              <a:lnSpc>
                <a:spcPct val="130000"/>
              </a:lnSpc>
              <a:buFont typeface="Wingdings" pitchFamily="2" charset="2"/>
              <a:buChar char="v"/>
            </a:pPr>
            <a:r>
              <a:rPr lang="el-GR" altLang="el-GR" sz="2800" dirty="0">
                <a:latin typeface="Calibri" panose="020F0502020204030204" pitchFamily="34" charset="0"/>
                <a:cs typeface="Calibri" panose="020F0502020204030204" pitchFamily="34" charset="0"/>
              </a:rPr>
              <a:t>μελέτη της αλληλεπίδρασης του «πλαισίου κατασκευής» με το «πλαίσιο χρήσης»</a:t>
            </a:r>
          </a:p>
        </p:txBody>
      </p:sp>
      <p:sp>
        <p:nvSpPr>
          <p:cNvPr id="29703" name="Text Box 7">
            <a:extLst>
              <a:ext uri="{FF2B5EF4-FFF2-40B4-BE49-F238E27FC236}">
                <a16:creationId xmlns:a16="http://schemas.microsoft.com/office/drawing/2014/main" id="{5756BF89-B1F1-5343-B27C-8C11172F79F4}"/>
              </a:ext>
            </a:extLst>
          </p:cNvPr>
          <p:cNvSpPr txBox="1">
            <a:spLocks noChangeArrowheads="1"/>
          </p:cNvSpPr>
          <p:nvPr/>
        </p:nvSpPr>
        <p:spPr bwMode="auto">
          <a:xfrm>
            <a:off x="899592" y="487362"/>
            <a:ext cx="806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Παιδαγωγική αξιοποίηση της Ιστορίας των Επιστημονικών Οργάνων</a:t>
            </a:r>
            <a:r>
              <a:rPr lang="el-GR" altLang="el-GR" sz="1800" dirty="0">
                <a:solidFill>
                  <a:srgbClr val="C00000"/>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a:extLst>
              <a:ext uri="{FF2B5EF4-FFF2-40B4-BE49-F238E27FC236}">
                <a16:creationId xmlns:a16="http://schemas.microsoft.com/office/drawing/2014/main" id="{4265D6F8-75F2-9049-B5A5-DCA384835DAC}"/>
              </a:ext>
            </a:extLst>
          </p:cNvPr>
          <p:cNvSpPr txBox="1">
            <a:spLocks noChangeArrowheads="1"/>
          </p:cNvSpPr>
          <p:nvPr/>
        </p:nvSpPr>
        <p:spPr bwMode="auto">
          <a:xfrm>
            <a:off x="179388" y="115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Το Ιστορικό Παράδειγμα</a:t>
            </a:r>
          </a:p>
        </p:txBody>
      </p:sp>
      <p:sp>
        <p:nvSpPr>
          <p:cNvPr id="34820" name="Text Box 3">
            <a:extLst>
              <a:ext uri="{FF2B5EF4-FFF2-40B4-BE49-F238E27FC236}">
                <a16:creationId xmlns:a16="http://schemas.microsoft.com/office/drawing/2014/main" id="{90567DCB-AB72-884F-8C7E-AED17DBDC22F}"/>
              </a:ext>
            </a:extLst>
          </p:cNvPr>
          <p:cNvSpPr txBox="1">
            <a:spLocks noChangeArrowheads="1"/>
          </p:cNvSpPr>
          <p:nvPr/>
        </p:nvSpPr>
        <p:spPr bwMode="auto">
          <a:xfrm>
            <a:off x="0" y="1125538"/>
            <a:ext cx="8316913" cy="4222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1714</a:t>
            </a:r>
            <a:r>
              <a:rPr lang="en-US" altLang="el-GR" sz="1800"/>
              <a:t>, </a:t>
            </a:r>
            <a:r>
              <a:rPr lang="el-GR" altLang="el-GR" sz="1800"/>
              <a:t>Αγγλικό Κοινοβούλιο, «Πράξη του Γεωγραφικού Μήκους» (</a:t>
            </a:r>
            <a:r>
              <a:rPr lang="en-US" altLang="el-GR" sz="1800" i="1"/>
              <a:t>Longitude Act</a:t>
            </a:r>
            <a:r>
              <a:rPr lang="el-GR" altLang="el-GR" sz="1800"/>
              <a:t>)</a:t>
            </a:r>
          </a:p>
        </p:txBody>
      </p:sp>
      <p:sp>
        <p:nvSpPr>
          <p:cNvPr id="34821" name="Text Box 5">
            <a:extLst>
              <a:ext uri="{FF2B5EF4-FFF2-40B4-BE49-F238E27FC236}">
                <a16:creationId xmlns:a16="http://schemas.microsoft.com/office/drawing/2014/main" id="{57A7F854-EC93-DC41-98AD-2B3379641C8C}"/>
              </a:ext>
            </a:extLst>
          </p:cNvPr>
          <p:cNvSpPr txBox="1">
            <a:spLocks noChangeArrowheads="1"/>
          </p:cNvSpPr>
          <p:nvPr/>
        </p:nvSpPr>
        <p:spPr bwMode="auto">
          <a:xfrm>
            <a:off x="431800" y="1628775"/>
            <a:ext cx="8280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pPr>
            <a:r>
              <a:rPr lang="el-GR" altLang="el-GR" sz="1800" i="1"/>
              <a:t>«Όλοι όσοι ασχολούνται και κατέχουν την τέχνη της Ναυσιπλοΐας, γνωρίζουν καλά ότι τίποτα δεν είναι πιο αναγκαίο και κρίσιμο από την ανακάλυψη της μεθόδου εύρεσης του Γεωγραφικού Μήκους για την ασφάλεια των πληρωμάτων και των πλοίων και τη μείωση του χρόνου των θαλάσσιων ταξιδιών»</a:t>
            </a:r>
          </a:p>
          <a:p>
            <a:pPr algn="ctr" eaLnBrk="1" hangingPunct="1">
              <a:lnSpc>
                <a:spcPct val="130000"/>
              </a:lnSpc>
            </a:pPr>
            <a:r>
              <a:rPr lang="el-GR" altLang="el-GR" sz="1800" i="1"/>
              <a:t>(Αγγλικό Κοινοβούλιο, Εναρκτήρια Παράγραφος της Πράξης του Γεωγραφικού μήκους, 1714)</a:t>
            </a:r>
          </a:p>
        </p:txBody>
      </p:sp>
      <p:sp>
        <p:nvSpPr>
          <p:cNvPr id="34822" name="Text Box 6">
            <a:extLst>
              <a:ext uri="{FF2B5EF4-FFF2-40B4-BE49-F238E27FC236}">
                <a16:creationId xmlns:a16="http://schemas.microsoft.com/office/drawing/2014/main" id="{542E0CDD-B8B1-BE4F-BEDF-907B618357BE}"/>
              </a:ext>
            </a:extLst>
          </p:cNvPr>
          <p:cNvSpPr txBox="1">
            <a:spLocks noChangeArrowheads="1"/>
          </p:cNvSpPr>
          <p:nvPr/>
        </p:nvSpPr>
        <p:spPr bwMode="auto">
          <a:xfrm>
            <a:off x="0" y="549275"/>
            <a:ext cx="8316913" cy="4222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1675</a:t>
            </a:r>
            <a:r>
              <a:rPr lang="en-US" altLang="el-GR" sz="1800"/>
              <a:t>, Greenwich</a:t>
            </a:r>
            <a:r>
              <a:rPr lang="el-GR" altLang="el-GR" sz="1800"/>
              <a:t>, μηδενικός μεσημβρινός</a:t>
            </a:r>
            <a:r>
              <a:rPr lang="en-US" altLang="el-GR" sz="1800"/>
              <a:t> </a:t>
            </a:r>
            <a:endParaRPr lang="el-GR" altLang="el-GR" sz="1800"/>
          </a:p>
        </p:txBody>
      </p:sp>
      <p:sp>
        <p:nvSpPr>
          <p:cNvPr id="34823" name="Text Box 7">
            <a:extLst>
              <a:ext uri="{FF2B5EF4-FFF2-40B4-BE49-F238E27FC236}">
                <a16:creationId xmlns:a16="http://schemas.microsoft.com/office/drawing/2014/main" id="{F5143191-59E1-7047-92A3-74C4946A6A49}"/>
              </a:ext>
            </a:extLst>
          </p:cNvPr>
          <p:cNvSpPr txBox="1">
            <a:spLocks noChangeArrowheads="1"/>
          </p:cNvSpPr>
          <p:nvPr/>
        </p:nvSpPr>
        <p:spPr bwMode="auto">
          <a:xfrm>
            <a:off x="233363" y="4005263"/>
            <a:ext cx="867568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30000"/>
              </a:lnSpc>
              <a:spcBef>
                <a:spcPct val="50000"/>
              </a:spcBef>
            </a:pPr>
            <a:r>
              <a:rPr lang="el-GR" altLang="el-GR" sz="1400"/>
              <a:t>Μια από τις προσπάθειες των επιστημόνων του Βασιλικού Παρατηρητηρίου του </a:t>
            </a:r>
            <a:r>
              <a:rPr lang="en-US" altLang="el-GR" sz="1400"/>
              <a:t>Greenwich</a:t>
            </a:r>
            <a:r>
              <a:rPr lang="el-GR" altLang="el-GR" sz="1400"/>
              <a:t> ήταν να αποδείξουν ότι η Γη περιστρεφόταν γύρω από τον άξονα της με σταθερό ρυθμό και άρα κατά την περιστροφή της καλύπτει μια συγκεκριμένη απόσταση σε κάθε λεπτό. </a:t>
            </a:r>
          </a:p>
          <a:p>
            <a:pPr algn="just" eaLnBrk="1" hangingPunct="1">
              <a:lnSpc>
                <a:spcPct val="130000"/>
              </a:lnSpc>
              <a:spcBef>
                <a:spcPct val="50000"/>
              </a:spcBef>
            </a:pPr>
            <a:r>
              <a:rPr lang="el-GR" altLang="el-GR" sz="1400"/>
              <a:t>Ο Ισαάκ Νεύτων  πίστευε πως η λύση βρισκόταν στη χρήση ρολογιού, ενώ ταυτόχρονα παραδεχόταν ότι οι διαφορές στη θερμοκρασία, την υγρασία και τη δύναμη της βαρύτητας στα διάφορα γεωγραφικά πλάτη καθιστούσαν την κατασκευή ενός τέτοιου ρολογιού σχεδόν αδύνατη.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a:extLst>
              <a:ext uri="{FF2B5EF4-FFF2-40B4-BE49-F238E27FC236}">
                <a16:creationId xmlns:a16="http://schemas.microsoft.com/office/drawing/2014/main" id="{993E3908-B242-6B4A-B1DA-B9C478704205}"/>
              </a:ext>
            </a:extLst>
          </p:cNvPr>
          <p:cNvSpPr txBox="1">
            <a:spLocks noChangeArrowheads="1"/>
          </p:cNvSpPr>
          <p:nvPr/>
        </p:nvSpPr>
        <p:spPr bwMode="auto">
          <a:xfrm>
            <a:off x="179388" y="115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Το Ιστορικό Παράδειγμα</a:t>
            </a:r>
          </a:p>
        </p:txBody>
      </p:sp>
      <p:sp>
        <p:nvSpPr>
          <p:cNvPr id="35844" name="Text Box 5">
            <a:extLst>
              <a:ext uri="{FF2B5EF4-FFF2-40B4-BE49-F238E27FC236}">
                <a16:creationId xmlns:a16="http://schemas.microsoft.com/office/drawing/2014/main" id="{79794750-4CC4-3643-9E8D-C47511EF5FB4}"/>
              </a:ext>
            </a:extLst>
          </p:cNvPr>
          <p:cNvSpPr txBox="1">
            <a:spLocks noChangeArrowheads="1"/>
          </p:cNvSpPr>
          <p:nvPr/>
        </p:nvSpPr>
        <p:spPr bwMode="auto">
          <a:xfrm>
            <a:off x="0" y="549275"/>
            <a:ext cx="8604250" cy="4222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1714</a:t>
            </a:r>
            <a:r>
              <a:rPr lang="en-US" altLang="el-GR" sz="1800"/>
              <a:t>, Jeremy Thacker</a:t>
            </a:r>
            <a:r>
              <a:rPr lang="el-GR" altLang="el-GR" sz="1800"/>
              <a:t>, Βρετανός ωρολογοποιός, κατασκευή πρώτου χρονομέτρου </a:t>
            </a:r>
          </a:p>
        </p:txBody>
      </p:sp>
      <p:sp>
        <p:nvSpPr>
          <p:cNvPr id="35845" name="Text Box 7">
            <a:extLst>
              <a:ext uri="{FF2B5EF4-FFF2-40B4-BE49-F238E27FC236}">
                <a16:creationId xmlns:a16="http://schemas.microsoft.com/office/drawing/2014/main" id="{F9FCE919-EC16-434A-835F-FE5DFE356F6F}"/>
              </a:ext>
            </a:extLst>
          </p:cNvPr>
          <p:cNvSpPr txBox="1">
            <a:spLocks noChangeArrowheads="1"/>
          </p:cNvSpPr>
          <p:nvPr/>
        </p:nvSpPr>
        <p:spPr bwMode="auto">
          <a:xfrm>
            <a:off x="179388" y="1878013"/>
            <a:ext cx="43211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20000"/>
              </a:lnSpc>
              <a:spcBef>
                <a:spcPct val="50000"/>
              </a:spcBef>
            </a:pPr>
            <a:r>
              <a:rPr lang="el-GR" altLang="el-GR" sz="1800" dirty="0"/>
              <a:t>Τ</a:t>
            </a:r>
            <a:r>
              <a:rPr lang="en-US" altLang="el-GR" sz="1800" dirty="0"/>
              <a:t>o </a:t>
            </a:r>
            <a:r>
              <a:rPr lang="el-GR" altLang="el-GR" sz="1800" dirty="0"/>
              <a:t>χρονόμετρό του ήταν τοποθετημένο σε μια γυάλινη θήκη για την προστασία του ρολογιού από τις αλλαγές στην υγρασία και στην ατμοσφαιρική πίεση. Επιπλέον το χρονόμετρο διέθετε ένα ευφυές σύστημα από όμοια μεταλλικά κομμάτια, συνδυαζόμενα κατά ζεύγη, που βοηθούσαν στο να δουλεύει το ρολόι καθώς κουρδιζόταν. </a:t>
            </a:r>
          </a:p>
        </p:txBody>
      </p:sp>
      <p:pic>
        <p:nvPicPr>
          <p:cNvPr id="35846" name="Picture 8" descr="Thacker_chronometer">
            <a:extLst>
              <a:ext uri="{FF2B5EF4-FFF2-40B4-BE49-F238E27FC236}">
                <a16:creationId xmlns:a16="http://schemas.microsoft.com/office/drawing/2014/main" id="{CA5904DC-6C81-5945-A56E-0653567C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430053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a:extLst>
              <a:ext uri="{FF2B5EF4-FFF2-40B4-BE49-F238E27FC236}">
                <a16:creationId xmlns:a16="http://schemas.microsoft.com/office/drawing/2014/main" id="{3598AEC6-BDE2-E94F-8976-CEB03E0C614F}"/>
              </a:ext>
            </a:extLst>
          </p:cNvPr>
          <p:cNvSpPr txBox="1">
            <a:spLocks noChangeArrowheads="1"/>
          </p:cNvSpPr>
          <p:nvPr/>
        </p:nvSpPr>
        <p:spPr bwMode="auto">
          <a:xfrm>
            <a:off x="179388" y="115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Το Ιστορικό Παράδειγμα</a:t>
            </a:r>
          </a:p>
        </p:txBody>
      </p:sp>
      <p:sp>
        <p:nvSpPr>
          <p:cNvPr id="36868" name="Text Box 3">
            <a:extLst>
              <a:ext uri="{FF2B5EF4-FFF2-40B4-BE49-F238E27FC236}">
                <a16:creationId xmlns:a16="http://schemas.microsoft.com/office/drawing/2014/main" id="{31BF01E7-CEF2-6146-B246-54E0D21A617C}"/>
              </a:ext>
            </a:extLst>
          </p:cNvPr>
          <p:cNvSpPr txBox="1">
            <a:spLocks noChangeArrowheads="1"/>
          </p:cNvSpPr>
          <p:nvPr/>
        </p:nvSpPr>
        <p:spPr bwMode="auto">
          <a:xfrm>
            <a:off x="0" y="549275"/>
            <a:ext cx="8101013" cy="4222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1735, John Harrison (1693-1776), ξυλουργός και αυτοδίδακτος ωρολογοποιός </a:t>
            </a:r>
          </a:p>
        </p:txBody>
      </p:sp>
      <p:pic>
        <p:nvPicPr>
          <p:cNvPr id="36869" name="Picture 6" descr="H-1">
            <a:extLst>
              <a:ext uri="{FF2B5EF4-FFF2-40B4-BE49-F238E27FC236}">
                <a16:creationId xmlns:a16="http://schemas.microsoft.com/office/drawing/2014/main" id="{C0F8AF9C-6FB9-2D46-A1F7-CEEA5832E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8413"/>
            <a:ext cx="428148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7">
            <a:extLst>
              <a:ext uri="{FF2B5EF4-FFF2-40B4-BE49-F238E27FC236}">
                <a16:creationId xmlns:a16="http://schemas.microsoft.com/office/drawing/2014/main" id="{FC39DE4E-B3F1-0743-B3FC-60F610068774}"/>
              </a:ext>
            </a:extLst>
          </p:cNvPr>
          <p:cNvSpPr txBox="1">
            <a:spLocks noChangeArrowheads="1"/>
          </p:cNvSpPr>
          <p:nvPr/>
        </p:nvSpPr>
        <p:spPr bwMode="auto">
          <a:xfrm>
            <a:off x="250825" y="1268413"/>
            <a:ext cx="4176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400" b="1"/>
              <a:t>ΠΡΟΣΠΑΘΕΙΑ ΚΑΤΑΣΚΕΥΗΣ ΡΟΛΟΓΙΟΥ ΑΚΡΙΒΕΙΑΣ</a:t>
            </a:r>
          </a:p>
        </p:txBody>
      </p:sp>
      <p:sp>
        <p:nvSpPr>
          <p:cNvPr id="36871" name="Text Box 8">
            <a:extLst>
              <a:ext uri="{FF2B5EF4-FFF2-40B4-BE49-F238E27FC236}">
                <a16:creationId xmlns:a16="http://schemas.microsoft.com/office/drawing/2014/main" id="{3C09597A-9F75-E140-A72D-43501FCF757A}"/>
              </a:ext>
            </a:extLst>
          </p:cNvPr>
          <p:cNvSpPr txBox="1">
            <a:spLocks noChangeArrowheads="1"/>
          </p:cNvSpPr>
          <p:nvPr/>
        </p:nvSpPr>
        <p:spPr bwMode="auto">
          <a:xfrm>
            <a:off x="250825" y="1916113"/>
            <a:ext cx="410527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buClr>
                <a:srgbClr val="FF0000"/>
              </a:buClr>
              <a:buSzPct val="120000"/>
              <a:buFont typeface="Wingdings" pitchFamily="2" charset="2"/>
              <a:buChar char="ü"/>
            </a:pPr>
            <a:r>
              <a:rPr lang="el-GR" altLang="el-GR" sz="2000"/>
              <a:t>Μεταλλικό πλαίσιο από ράβδους χάλυβα και ορείχαλκου </a:t>
            </a:r>
          </a:p>
          <a:p>
            <a:pPr eaLnBrk="1" hangingPunct="1">
              <a:lnSpc>
                <a:spcPct val="120000"/>
              </a:lnSpc>
              <a:spcBef>
                <a:spcPct val="50000"/>
              </a:spcBef>
              <a:buClr>
                <a:srgbClr val="FF0000"/>
              </a:buClr>
              <a:buSzPct val="120000"/>
              <a:buFont typeface="Wingdings" pitchFamily="2" charset="2"/>
              <a:buChar char="ü"/>
            </a:pPr>
            <a:r>
              <a:rPr lang="el-GR" altLang="el-GR" sz="2000"/>
              <a:t>Ειδικά λιπαντικά και έξυπνα τεχνάσματα για τη μείωση των τριβών ανάμεσα στα διάφορα εξαρτήματα του ρολογιού </a:t>
            </a:r>
          </a:p>
          <a:p>
            <a:pPr eaLnBrk="1" hangingPunct="1">
              <a:lnSpc>
                <a:spcPct val="120000"/>
              </a:lnSpc>
              <a:spcBef>
                <a:spcPct val="50000"/>
              </a:spcBef>
              <a:buClr>
                <a:srgbClr val="FF0000"/>
              </a:buClr>
              <a:buSzPct val="120000"/>
              <a:buFont typeface="Wingdings" pitchFamily="2" charset="2"/>
              <a:buChar char="ü"/>
            </a:pPr>
            <a:r>
              <a:rPr lang="el-GR" altLang="el-GR" sz="2000"/>
              <a:t>«</a:t>
            </a:r>
            <a:r>
              <a:rPr lang="en-US" altLang="el-GR" sz="2000"/>
              <a:t>G</a:t>
            </a:r>
            <a:r>
              <a:rPr lang="en-US" altLang="el-GR" sz="2000" i="1"/>
              <a:t>rasshopper</a:t>
            </a:r>
            <a:r>
              <a:rPr lang="el-GR" altLang="el-GR" sz="2000" i="1"/>
              <a:t>-</a:t>
            </a:r>
            <a:r>
              <a:rPr lang="en-US" altLang="el-GR" sz="2000" i="1"/>
              <a:t>escapement</a:t>
            </a:r>
            <a:r>
              <a:rPr lang="el-GR" altLang="el-GR" sz="2000"/>
              <a:t>», ένα εργαλείο ελέγχου της συνεχούς λειτουργίας του ρολογιού για να μην χάνει το ρυθμό του </a:t>
            </a:r>
          </a:p>
        </p:txBody>
      </p:sp>
      <p:sp>
        <p:nvSpPr>
          <p:cNvPr id="36872" name="Text Box 9">
            <a:extLst>
              <a:ext uri="{FF2B5EF4-FFF2-40B4-BE49-F238E27FC236}">
                <a16:creationId xmlns:a16="http://schemas.microsoft.com/office/drawing/2014/main" id="{430C4EC3-24D2-D04B-ACAB-4F5E3A29DAED}"/>
              </a:ext>
            </a:extLst>
          </p:cNvPr>
          <p:cNvSpPr txBox="1">
            <a:spLocks noChangeArrowheads="1"/>
          </p:cNvSpPr>
          <p:nvPr/>
        </p:nvSpPr>
        <p:spPr bwMode="auto">
          <a:xfrm>
            <a:off x="5003800" y="5949950"/>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200" b="1">
                <a:latin typeface="Times New Roman" panose="02020603050405020304" pitchFamily="18" charset="0"/>
              </a:rPr>
              <a:t>Το μοντέλο Η-Ι, Εθνικό Ναυτικό Μουσείο, </a:t>
            </a:r>
            <a:r>
              <a:rPr lang="en-US" altLang="el-GR" sz="1200" b="1">
                <a:latin typeface="Times New Roman" panose="02020603050405020304" pitchFamily="18" charset="0"/>
              </a:rPr>
              <a:t>Greenwich</a:t>
            </a:r>
            <a:r>
              <a:rPr lang="el-GR" altLang="el-GR" sz="1200" b="1">
                <a:latin typeface="Times New Roman" panose="02020603050405020304" pitchFamily="18" charset="0"/>
              </a:rPr>
              <a:t>, Λονδίνο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7AB1F4C3-D511-5D47-A73D-AB43BBA26F1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15363" name="Text Box 2">
            <a:extLst>
              <a:ext uri="{FF2B5EF4-FFF2-40B4-BE49-F238E27FC236}">
                <a16:creationId xmlns:a16="http://schemas.microsoft.com/office/drawing/2014/main" id="{D4010F1F-A0D1-F444-BEC2-B9D9E4DDC555}"/>
              </a:ext>
            </a:extLst>
          </p:cNvPr>
          <p:cNvSpPr txBox="1">
            <a:spLocks noChangeArrowheads="1"/>
          </p:cNvSpPr>
          <p:nvPr/>
        </p:nvSpPr>
        <p:spPr bwMode="auto">
          <a:xfrm>
            <a:off x="322263" y="549275"/>
            <a:ext cx="8499475" cy="1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25000"/>
              </a:lnSpc>
            </a:pPr>
            <a:r>
              <a:rPr lang="el-GR" altLang="el-GR" b="1" i="1" dirty="0">
                <a:solidFill>
                  <a:srgbClr val="C00000"/>
                </a:solidFill>
                <a:latin typeface="Calibri" panose="020F0502020204030204" pitchFamily="34" charset="0"/>
                <a:cs typeface="Calibri" panose="020F0502020204030204" pitchFamily="34" charset="0"/>
              </a:rPr>
              <a:t>Η ιστορία της επιστήμης και του σύγχρονου πολιτισμού </a:t>
            </a:r>
          </a:p>
          <a:p>
            <a:pPr algn="ctr" eaLnBrk="1" hangingPunct="1">
              <a:lnSpc>
                <a:spcPct val="125000"/>
              </a:lnSpc>
            </a:pPr>
            <a:r>
              <a:rPr lang="el-GR" altLang="el-GR" b="1" i="1" dirty="0">
                <a:solidFill>
                  <a:srgbClr val="C00000"/>
                </a:solidFill>
                <a:latin typeface="Calibri" panose="020F0502020204030204" pitchFamily="34" charset="0"/>
                <a:cs typeface="Calibri" panose="020F0502020204030204" pitchFamily="34" charset="0"/>
              </a:rPr>
              <a:t>είναι η ιστορία των επιστημονικών οργάνων </a:t>
            </a:r>
          </a:p>
          <a:p>
            <a:pPr algn="ctr" eaLnBrk="1" hangingPunct="1">
              <a:lnSpc>
                <a:spcPct val="125000"/>
              </a:lnSpc>
            </a:pPr>
            <a:r>
              <a:rPr lang="el-GR" altLang="el-GR" b="1" i="1" dirty="0">
                <a:solidFill>
                  <a:srgbClr val="C00000"/>
                </a:solidFill>
                <a:latin typeface="Calibri" panose="020F0502020204030204" pitchFamily="34" charset="0"/>
                <a:cs typeface="Calibri" panose="020F0502020204030204" pitchFamily="34" charset="0"/>
              </a:rPr>
              <a:t>και η ευφυής χρήση τους</a:t>
            </a:r>
            <a:endParaRPr lang="en-US" altLang="el-GR" b="1" i="1" dirty="0">
              <a:solidFill>
                <a:srgbClr val="C00000"/>
              </a:solidFill>
              <a:latin typeface="Calibri" panose="020F0502020204030204" pitchFamily="34" charset="0"/>
              <a:cs typeface="Calibri" panose="020F0502020204030204" pitchFamily="34" charset="0"/>
            </a:endParaRPr>
          </a:p>
        </p:txBody>
      </p:sp>
      <p:sp>
        <p:nvSpPr>
          <p:cNvPr id="15364" name="Text Box 3">
            <a:extLst>
              <a:ext uri="{FF2B5EF4-FFF2-40B4-BE49-F238E27FC236}">
                <a16:creationId xmlns:a16="http://schemas.microsoft.com/office/drawing/2014/main" id="{92249CC1-01B3-AA49-8D2E-98A7937AF6F8}"/>
              </a:ext>
            </a:extLst>
          </p:cNvPr>
          <p:cNvSpPr txBox="1">
            <a:spLocks noChangeArrowheads="1"/>
          </p:cNvSpPr>
          <p:nvPr/>
        </p:nvSpPr>
        <p:spPr bwMode="auto">
          <a:xfrm>
            <a:off x="609600" y="4038600"/>
            <a:ext cx="80645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40000"/>
              </a:lnSpc>
              <a:spcBef>
                <a:spcPct val="50000"/>
              </a:spcBef>
            </a:pPr>
            <a:r>
              <a:rPr lang="el-GR" altLang="el-GR" sz="2000" b="1" dirty="0">
                <a:latin typeface="Calibri" panose="020F0502020204030204" pitchFamily="34" charset="0"/>
                <a:cs typeface="Calibri" panose="020F0502020204030204" pitchFamily="34" charset="0"/>
              </a:rPr>
              <a:t>της ανάπτυξης και χρήσης των επιστημονικών οργάνων </a:t>
            </a:r>
          </a:p>
          <a:p>
            <a:pPr algn="ctr" eaLnBrk="1" hangingPunct="1">
              <a:lnSpc>
                <a:spcPct val="140000"/>
              </a:lnSpc>
              <a:spcBef>
                <a:spcPct val="50000"/>
              </a:spcBef>
            </a:pPr>
            <a:r>
              <a:rPr lang="el-GR" altLang="el-GR" sz="2000" dirty="0">
                <a:latin typeface="Calibri" panose="020F0502020204030204" pitchFamily="34" charset="0"/>
                <a:cs typeface="Calibri" panose="020F0502020204030204" pitchFamily="34" charset="0"/>
              </a:rPr>
              <a:t>ιδιαίτερα από τις αρχές του 17ου αι. με την κατασκευή επιστημονικών οργάνων, όπως  το τηλεσκόπιο, το μικροσκόπιο, το βαρόμετρο, η αντλία κενού και το χρονόμετρο με εκκρεμές</a:t>
            </a:r>
          </a:p>
        </p:txBody>
      </p:sp>
      <p:sp>
        <p:nvSpPr>
          <p:cNvPr id="15365" name="Text Box 4">
            <a:extLst>
              <a:ext uri="{FF2B5EF4-FFF2-40B4-BE49-F238E27FC236}">
                <a16:creationId xmlns:a16="http://schemas.microsoft.com/office/drawing/2014/main" id="{8C2ACCB8-33BD-1C4C-8F9E-FDB6DAE32B26}"/>
              </a:ext>
            </a:extLst>
          </p:cNvPr>
          <p:cNvSpPr txBox="1">
            <a:spLocks noChangeArrowheads="1"/>
          </p:cNvSpPr>
          <p:nvPr/>
        </p:nvSpPr>
        <p:spPr bwMode="auto">
          <a:xfrm>
            <a:off x="1474788" y="2565400"/>
            <a:ext cx="619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2800" b="1" dirty="0">
                <a:latin typeface="Calibri" panose="020F0502020204030204" pitchFamily="34" charset="0"/>
                <a:cs typeface="Calibri" panose="020F0502020204030204" pitchFamily="34" charset="0"/>
              </a:rPr>
              <a:t>Η Επιστημονική πρόοδος</a:t>
            </a:r>
          </a:p>
        </p:txBody>
      </p:sp>
      <p:grpSp>
        <p:nvGrpSpPr>
          <p:cNvPr id="15366" name="Group 5">
            <a:extLst>
              <a:ext uri="{FF2B5EF4-FFF2-40B4-BE49-F238E27FC236}">
                <a16:creationId xmlns:a16="http://schemas.microsoft.com/office/drawing/2014/main" id="{56A6CD08-01DC-EA4A-9503-D2EE6690AA5B}"/>
              </a:ext>
            </a:extLst>
          </p:cNvPr>
          <p:cNvGrpSpPr>
            <a:grpSpLocks/>
          </p:cNvGrpSpPr>
          <p:nvPr/>
        </p:nvGrpSpPr>
        <p:grpSpPr bwMode="auto">
          <a:xfrm>
            <a:off x="2987675" y="3213100"/>
            <a:ext cx="3168650" cy="792163"/>
            <a:chOff x="2653" y="618"/>
            <a:chExt cx="1225" cy="453"/>
          </a:xfrm>
        </p:grpSpPr>
        <p:sp>
          <p:nvSpPr>
            <p:cNvPr id="15368" name="AutoShape 6">
              <a:extLst>
                <a:ext uri="{FF2B5EF4-FFF2-40B4-BE49-F238E27FC236}">
                  <a16:creationId xmlns:a16="http://schemas.microsoft.com/office/drawing/2014/main" id="{43D830F0-5470-7143-B448-DBE512D79F22}"/>
                </a:ext>
              </a:extLst>
            </p:cNvPr>
            <p:cNvSpPr>
              <a:spLocks noChangeArrowheads="1"/>
            </p:cNvSpPr>
            <p:nvPr/>
          </p:nvSpPr>
          <p:spPr bwMode="auto">
            <a:xfrm>
              <a:off x="2653" y="618"/>
              <a:ext cx="1225" cy="45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l-GR" altLang="el-GR" sz="1800"/>
                <a:t>`</a:t>
              </a:r>
            </a:p>
          </p:txBody>
        </p:sp>
        <p:sp>
          <p:nvSpPr>
            <p:cNvPr id="15369" name="Text Box 7">
              <a:extLst>
                <a:ext uri="{FF2B5EF4-FFF2-40B4-BE49-F238E27FC236}">
                  <a16:creationId xmlns:a16="http://schemas.microsoft.com/office/drawing/2014/main" id="{FDFB1A46-D794-1D46-B66F-F77056100F02}"/>
                </a:ext>
              </a:extLst>
            </p:cNvPr>
            <p:cNvSpPr txBox="1">
              <a:spLocks noChangeArrowheads="1"/>
            </p:cNvSpPr>
            <p:nvPr/>
          </p:nvSpPr>
          <p:spPr bwMode="auto">
            <a:xfrm>
              <a:off x="2970" y="674"/>
              <a:ext cx="5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b="1" dirty="0"/>
                <a:t>ΜΕΣΩ</a:t>
              </a:r>
            </a:p>
          </p:txBody>
        </p:sp>
      </p:grpSp>
      <p:sp>
        <p:nvSpPr>
          <p:cNvPr id="15367" name="Text Box 9">
            <a:extLst>
              <a:ext uri="{FF2B5EF4-FFF2-40B4-BE49-F238E27FC236}">
                <a16:creationId xmlns:a16="http://schemas.microsoft.com/office/drawing/2014/main" id="{8981316A-DF42-F547-97B0-AB64463003A4}"/>
              </a:ext>
            </a:extLst>
          </p:cNvPr>
          <p:cNvSpPr txBox="1">
            <a:spLocks noChangeArrowheads="1"/>
          </p:cNvSpPr>
          <p:nvPr/>
        </p:nvSpPr>
        <p:spPr bwMode="auto">
          <a:xfrm>
            <a:off x="179388" y="115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t>Τα Όργανα στην Επιστήμη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a:extLst>
              <a:ext uri="{FF2B5EF4-FFF2-40B4-BE49-F238E27FC236}">
                <a16:creationId xmlns:a16="http://schemas.microsoft.com/office/drawing/2014/main" id="{57738160-DBB3-5E41-9DFD-32DBA323735D}"/>
              </a:ext>
            </a:extLst>
          </p:cNvPr>
          <p:cNvSpPr txBox="1">
            <a:spLocks noChangeArrowheads="1"/>
          </p:cNvSpPr>
          <p:nvPr/>
        </p:nvSpPr>
        <p:spPr bwMode="auto">
          <a:xfrm>
            <a:off x="179388" y="115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Το Ιστορικό Παράδειγμα</a:t>
            </a:r>
          </a:p>
        </p:txBody>
      </p:sp>
      <p:sp>
        <p:nvSpPr>
          <p:cNvPr id="37892" name="Text Box 7">
            <a:extLst>
              <a:ext uri="{FF2B5EF4-FFF2-40B4-BE49-F238E27FC236}">
                <a16:creationId xmlns:a16="http://schemas.microsoft.com/office/drawing/2014/main" id="{26185A3F-DF37-154A-AD79-00E68EE9CF5B}"/>
              </a:ext>
            </a:extLst>
          </p:cNvPr>
          <p:cNvSpPr txBox="1">
            <a:spLocks noChangeArrowheads="1"/>
          </p:cNvSpPr>
          <p:nvPr/>
        </p:nvSpPr>
        <p:spPr bwMode="auto">
          <a:xfrm>
            <a:off x="1692275" y="5949950"/>
            <a:ext cx="1116013" cy="422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1739, Η2</a:t>
            </a:r>
          </a:p>
        </p:txBody>
      </p:sp>
      <p:pic>
        <p:nvPicPr>
          <p:cNvPr id="37893" name="Picture 8" descr="H-2">
            <a:extLst>
              <a:ext uri="{FF2B5EF4-FFF2-40B4-BE49-F238E27FC236}">
                <a16:creationId xmlns:a16="http://schemas.microsoft.com/office/drawing/2014/main" id="{48BC0E99-ADF4-5A4A-BCFD-0CBA89386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38290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H-3">
            <a:extLst>
              <a:ext uri="{FF2B5EF4-FFF2-40B4-BE49-F238E27FC236}">
                <a16:creationId xmlns:a16="http://schemas.microsoft.com/office/drawing/2014/main" id="{BAD97475-5126-8845-93A3-0DB6B3463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620713"/>
            <a:ext cx="39624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10">
            <a:extLst>
              <a:ext uri="{FF2B5EF4-FFF2-40B4-BE49-F238E27FC236}">
                <a16:creationId xmlns:a16="http://schemas.microsoft.com/office/drawing/2014/main" id="{6271F31E-33CE-E444-8084-7DE52DC2EDC3}"/>
              </a:ext>
            </a:extLst>
          </p:cNvPr>
          <p:cNvSpPr txBox="1">
            <a:spLocks noChangeArrowheads="1"/>
          </p:cNvSpPr>
          <p:nvPr/>
        </p:nvSpPr>
        <p:spPr bwMode="auto">
          <a:xfrm>
            <a:off x="5795963" y="115888"/>
            <a:ext cx="1116012" cy="422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1756, Η3</a:t>
            </a:r>
          </a:p>
        </p:txBody>
      </p:sp>
      <p:sp>
        <p:nvSpPr>
          <p:cNvPr id="37896" name="Text Box 11">
            <a:extLst>
              <a:ext uri="{FF2B5EF4-FFF2-40B4-BE49-F238E27FC236}">
                <a16:creationId xmlns:a16="http://schemas.microsoft.com/office/drawing/2014/main" id="{37E25D13-541E-D54C-A652-59DB7F120B2C}"/>
              </a:ext>
            </a:extLst>
          </p:cNvPr>
          <p:cNvSpPr txBox="1">
            <a:spLocks noChangeArrowheads="1"/>
          </p:cNvSpPr>
          <p:nvPr/>
        </p:nvSpPr>
        <p:spPr bwMode="auto">
          <a:xfrm>
            <a:off x="4716463" y="5013325"/>
            <a:ext cx="3959225" cy="1279525"/>
          </a:xfrm>
          <a:prstGeom prst="rect">
            <a:avLst/>
          </a:prstGeom>
          <a:solidFill>
            <a:schemeClr val="tx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200" b="1">
                <a:solidFill>
                  <a:schemeClr val="bg1"/>
                </a:solidFill>
              </a:rPr>
              <a:t>Διμεταλλικό έλασμα που αντιδρά και εξουδετερώνει κάθε αλλαγή στη θερμοκρασία που θα μπορούσε να επηρεάσει και να αλλάξει το ρυθμό της λειτουργίας του ρολογιού</a:t>
            </a:r>
            <a:r>
              <a:rPr lang="el-GR" altLang="el-GR" sz="1200">
                <a:solidFill>
                  <a:schemeClr val="bg1"/>
                </a:solidFill>
              </a:rPr>
              <a:t>. </a:t>
            </a:r>
          </a:p>
          <a:p>
            <a:pPr eaLnBrk="1" hangingPunct="1">
              <a:spcBef>
                <a:spcPct val="50000"/>
              </a:spcBef>
            </a:pPr>
            <a:r>
              <a:rPr lang="el-GR" altLang="el-GR" sz="1200" b="1">
                <a:solidFill>
                  <a:schemeClr val="bg1"/>
                </a:solidFill>
              </a:rPr>
              <a:t>Ειδικό εξάρτημα για τη μείωση των τριβών χωρίς την ανάγκη λίπανσης.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a:extLst>
              <a:ext uri="{FF2B5EF4-FFF2-40B4-BE49-F238E27FC236}">
                <a16:creationId xmlns:a16="http://schemas.microsoft.com/office/drawing/2014/main" id="{203BFF21-7DB8-BD48-9E1E-81070F79B4BC}"/>
              </a:ext>
            </a:extLst>
          </p:cNvPr>
          <p:cNvSpPr txBox="1">
            <a:spLocks noChangeArrowheads="1"/>
          </p:cNvSpPr>
          <p:nvPr/>
        </p:nvSpPr>
        <p:spPr bwMode="auto">
          <a:xfrm>
            <a:off x="179512" y="420252"/>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Το Ιστορικό Παράδειγμα</a:t>
            </a:r>
          </a:p>
        </p:txBody>
      </p:sp>
      <p:pic>
        <p:nvPicPr>
          <p:cNvPr id="38916" name="Picture 8" descr="H-4">
            <a:extLst>
              <a:ext uri="{FF2B5EF4-FFF2-40B4-BE49-F238E27FC236}">
                <a16:creationId xmlns:a16="http://schemas.microsoft.com/office/drawing/2014/main" id="{6A0E60E4-425D-2943-A3FF-811569AB5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49275"/>
            <a:ext cx="33147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9">
            <a:extLst>
              <a:ext uri="{FF2B5EF4-FFF2-40B4-BE49-F238E27FC236}">
                <a16:creationId xmlns:a16="http://schemas.microsoft.com/office/drawing/2014/main" id="{E99FA567-92DB-5143-AA19-ED7ABF7F441E}"/>
              </a:ext>
            </a:extLst>
          </p:cNvPr>
          <p:cNvSpPr txBox="1">
            <a:spLocks noChangeArrowheads="1"/>
          </p:cNvSpPr>
          <p:nvPr/>
        </p:nvSpPr>
        <p:spPr bwMode="auto">
          <a:xfrm>
            <a:off x="5364163" y="4508500"/>
            <a:ext cx="31686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200" b="1"/>
              <a:t>Το Η-4 έμοιαζε με ένα μεγάλο ρολόι τσέπης, διαμέτρου 12 εκατοστών και ζύγιζε 1,45 χγρ.,  πολύ μικρότερο και ελαφρύτερο από όλα τα προηγούμενα μοντέλα του. Κύριο στοιχείο για την πολύ μεγάλη ακρίβεια αυτού του ρολογιού ήταν ο μηχανισμός κουρδίσματος, ο οποίος χρησιμοποιείται ως αρχή μέχρι σήμερα στα χρονόμετρα </a:t>
            </a:r>
          </a:p>
        </p:txBody>
      </p:sp>
      <p:sp>
        <p:nvSpPr>
          <p:cNvPr id="38918" name="Text Box 10">
            <a:extLst>
              <a:ext uri="{FF2B5EF4-FFF2-40B4-BE49-F238E27FC236}">
                <a16:creationId xmlns:a16="http://schemas.microsoft.com/office/drawing/2014/main" id="{CF60B9B3-B33F-4640-9964-EEB11FD2F89B}"/>
              </a:ext>
            </a:extLst>
          </p:cNvPr>
          <p:cNvSpPr txBox="1">
            <a:spLocks noChangeArrowheads="1"/>
          </p:cNvSpPr>
          <p:nvPr/>
        </p:nvSpPr>
        <p:spPr bwMode="auto">
          <a:xfrm>
            <a:off x="6659563" y="188913"/>
            <a:ext cx="504825" cy="422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800"/>
              <a:t>Η4</a:t>
            </a:r>
          </a:p>
        </p:txBody>
      </p:sp>
      <p:sp>
        <p:nvSpPr>
          <p:cNvPr id="38919" name="Text Box 11">
            <a:extLst>
              <a:ext uri="{FF2B5EF4-FFF2-40B4-BE49-F238E27FC236}">
                <a16:creationId xmlns:a16="http://schemas.microsoft.com/office/drawing/2014/main" id="{2D32C042-FB19-AF42-827F-F7FB4E95D893}"/>
              </a:ext>
            </a:extLst>
          </p:cNvPr>
          <p:cNvSpPr txBox="1">
            <a:spLocks noChangeArrowheads="1"/>
          </p:cNvSpPr>
          <p:nvPr/>
        </p:nvSpPr>
        <p:spPr bwMode="auto">
          <a:xfrm>
            <a:off x="323850" y="1112838"/>
            <a:ext cx="4535488"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pPr>
            <a:r>
              <a:rPr lang="el-GR" altLang="el-GR" sz="1800" b="1" i="1"/>
              <a:t>«Τολμώ να πω ότι δεν υπάρχει άλλο μαθηματικό ή μηχανικό όργανο ή αντικείμενο στον κόσμο που να είναι τόσο όμορφο και πολύπλοκο από αυτό το ρολόι, ή αλλιώς το χρονόμετρο, για την εύρεση του  Γεωγραφικού Μήκους. Ευχαριστώ από τα βάθη της καρδιάς μου τον παντοδύναμο Θεό που μου χάρισε χρόνια ζωής για να το ολοκληρώσω» </a:t>
            </a:r>
            <a:endParaRPr lang="en-US" altLang="el-GR" sz="1800" b="1" i="1"/>
          </a:p>
          <a:p>
            <a:pPr algn="ctr" eaLnBrk="1" hangingPunct="1">
              <a:lnSpc>
                <a:spcPct val="150000"/>
              </a:lnSpc>
            </a:pPr>
            <a:r>
              <a:rPr lang="en-US" altLang="el-GR" sz="1800" i="1"/>
              <a:t>J</a:t>
            </a:r>
            <a:r>
              <a:rPr lang="el-GR" altLang="el-GR" sz="1800" i="1"/>
              <a:t>. </a:t>
            </a:r>
            <a:r>
              <a:rPr lang="en-US" altLang="el-GR" sz="1800" i="1"/>
              <a:t>Harrison</a:t>
            </a:r>
            <a:r>
              <a:rPr lang="el-GR" altLang="el-GR" sz="1800" i="1"/>
              <a:t> (</a:t>
            </a:r>
            <a:r>
              <a:rPr lang="en-US" altLang="el-GR" sz="1800" i="1"/>
              <a:t>Could</a:t>
            </a:r>
            <a:r>
              <a:rPr lang="el-GR" altLang="el-GR" sz="1800" i="1"/>
              <a:t>, 1923)</a:t>
            </a:r>
          </a:p>
        </p:txBody>
      </p:sp>
      <p:sp>
        <p:nvSpPr>
          <p:cNvPr id="38920" name="AutoShape 12">
            <a:hlinkClick r:id="rId3" action="ppaction://hlinksldjump" highlightClick="1"/>
            <a:extLst>
              <a:ext uri="{FF2B5EF4-FFF2-40B4-BE49-F238E27FC236}">
                <a16:creationId xmlns:a16="http://schemas.microsoft.com/office/drawing/2014/main" id="{55C1D50A-3AF9-1A4A-8CAB-EACEC2625E70}"/>
              </a:ext>
            </a:extLst>
          </p:cNvPr>
          <p:cNvSpPr>
            <a:spLocks noChangeArrowheads="1"/>
          </p:cNvSpPr>
          <p:nvPr/>
        </p:nvSpPr>
        <p:spPr bwMode="auto">
          <a:xfrm>
            <a:off x="8820150" y="6453188"/>
            <a:ext cx="323850" cy="404812"/>
          </a:xfrm>
          <a:prstGeom prst="actionButtonHome">
            <a:avLst/>
          </a:prstGeom>
          <a:solidFill>
            <a:srgbClr val="99336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7">
            <a:extLst>
              <a:ext uri="{FF2B5EF4-FFF2-40B4-BE49-F238E27FC236}">
                <a16:creationId xmlns:a16="http://schemas.microsoft.com/office/drawing/2014/main" id="{BF05654E-F9E9-654D-AA81-98246537CA02}"/>
              </a:ext>
            </a:extLst>
          </p:cNvPr>
          <p:cNvSpPr>
            <a:spLocks noGrp="1"/>
          </p:cNvSpPr>
          <p:nvPr>
            <p:ph type="title"/>
          </p:nvPr>
        </p:nvSpPr>
        <p:spPr>
          <a:xfrm>
            <a:off x="1485900" y="1063230"/>
            <a:ext cx="6172200" cy="2144315"/>
          </a:xfrm>
        </p:spPr>
        <p:txBody>
          <a:bodyPr/>
          <a:lstStyle/>
          <a:p>
            <a:br>
              <a:rPr lang="en-US" altLang="el-GR" sz="1800" dirty="0">
                <a:ea typeface="ＭＳ Ｐゴシック" panose="020B0600070205080204" pitchFamily="34" charset="-128"/>
              </a:rPr>
            </a:br>
            <a:r>
              <a:rPr lang="el-GR" altLang="el-GR" sz="1800" dirty="0">
                <a:ea typeface="ＭＳ Ｐゴシック" panose="020B0600070205080204" pitchFamily="34" charset="-128"/>
              </a:rPr>
              <a:t>Τον Ιούλιο του 2006, μια αρχαιολογική ανασκαφή στην περιοχή της πρώην δημοτικής αγοράς στην </a:t>
            </a:r>
            <a:r>
              <a:rPr lang="el-GR" altLang="el-GR" sz="1800" dirty="0" err="1">
                <a:ea typeface="ＭＳ Ｐゴシック" panose="020B0600070205080204" pitchFamily="34" charset="-128"/>
              </a:rPr>
              <a:t>Όλβια</a:t>
            </a:r>
            <a:r>
              <a:rPr lang="el-GR" altLang="el-GR" sz="1800" dirty="0">
                <a:ea typeface="ＭＳ Ｐゴシック" panose="020B0600070205080204" pitchFamily="34" charset="-128"/>
              </a:rPr>
              <a:t> (Σαρδηνία, Ιταλία) αποκάλυψε ένα θραύσμα 43 </a:t>
            </a:r>
            <a:r>
              <a:rPr lang="el-GR" altLang="el-GR" sz="1800" dirty="0" err="1">
                <a:ea typeface="ＭＳ Ｐゴシック" panose="020B0600070205080204" pitchFamily="34" charset="-128"/>
              </a:rPr>
              <a:t>χλστ</a:t>
            </a:r>
            <a:r>
              <a:rPr lang="el-GR" altLang="el-GR" sz="1800" dirty="0">
                <a:ea typeface="ＭＳ Ｐゴシック" panose="020B0600070205080204" pitchFamily="34" charset="-128"/>
              </a:rPr>
              <a:t>. ενός μεταλλικού τροχού στον αρχαίο ρωμαϊκό οικισμό. Το αρχαιολογικό στρώμα χρονολογήθηκε στο 160-140 π.Χ.</a:t>
            </a:r>
          </a:p>
        </p:txBody>
      </p:sp>
      <p:pic>
        <p:nvPicPr>
          <p:cNvPr id="30722" name="Picture 38" descr="Ingranaggio_Olbia">
            <a:extLst>
              <a:ext uri="{FF2B5EF4-FFF2-40B4-BE49-F238E27FC236}">
                <a16:creationId xmlns:a16="http://schemas.microsoft.com/office/drawing/2014/main" id="{B44D077D-6B80-A44D-B409-A1C3D0154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091" y="3556399"/>
            <a:ext cx="1771650" cy="13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9" descr="Ingranaggio_Olbia_ricostruito">
            <a:extLst>
              <a:ext uri="{FF2B5EF4-FFF2-40B4-BE49-F238E27FC236}">
                <a16:creationId xmlns:a16="http://schemas.microsoft.com/office/drawing/2014/main" id="{0B17CED9-19AB-AD48-9893-A56201A4F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3556397"/>
            <a:ext cx="26289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a:extLst>
              <a:ext uri="{FF2B5EF4-FFF2-40B4-BE49-F238E27FC236}">
                <a16:creationId xmlns:a16="http://schemas.microsoft.com/office/drawing/2014/main" id="{5F80CCB7-3A58-6444-989A-9B430159C641}"/>
              </a:ext>
            </a:extLst>
          </p:cNvPr>
          <p:cNvSpPr>
            <a:spLocks noGrp="1"/>
          </p:cNvSpPr>
          <p:nvPr>
            <p:ph type="title"/>
          </p:nvPr>
        </p:nvSpPr>
        <p:spPr/>
        <p:txBody>
          <a:bodyPr/>
          <a:lstStyle/>
          <a:p>
            <a:r>
              <a:rPr lang="el-GR" altLang="el-GR" dirty="0">
                <a:ea typeface="ＭＳ Ｐゴシック" panose="020B0600070205080204" pitchFamily="34" charset="-128"/>
              </a:rPr>
              <a:t>Ο </a:t>
            </a:r>
            <a:r>
              <a:rPr lang="el-GR" altLang="el-GR" dirty="0" err="1">
                <a:ea typeface="ＭＳ Ｐゴシック" panose="020B0600070205080204" pitchFamily="34" charset="-128"/>
              </a:rPr>
              <a:t>Μηχανισμ</a:t>
            </a:r>
            <a:r>
              <a:rPr lang="en-US" altLang="el-GR" dirty="0" err="1">
                <a:ea typeface="ＭＳ Ｐゴシック" panose="020B0600070205080204" pitchFamily="34" charset="-128"/>
              </a:rPr>
              <a:t>ό</a:t>
            </a:r>
            <a:r>
              <a:rPr lang="el-GR" altLang="el-GR" dirty="0">
                <a:ea typeface="ＭＳ Ｐゴシック" panose="020B0600070205080204" pitchFamily="34" charset="-128"/>
              </a:rPr>
              <a:t>ς των Αντικυθήρων </a:t>
            </a:r>
            <a:r>
              <a:rPr lang="en-US" altLang="el-GR" dirty="0">
                <a:ea typeface="ＭＳ Ｐゴシック" panose="020B0600070205080204" pitchFamily="34" charset="-128"/>
              </a:rPr>
              <a:t>(100 </a:t>
            </a:r>
            <a:r>
              <a:rPr lang="el-GR" altLang="el-GR" dirty="0" err="1">
                <a:ea typeface="ＭＳ Ｐゴシック" panose="020B0600070205080204" pitchFamily="34" charset="-128"/>
              </a:rPr>
              <a:t>πΧ</a:t>
            </a:r>
            <a:r>
              <a:rPr lang="en-US" altLang="el-GR" dirty="0">
                <a:ea typeface="ＭＳ Ｐゴシック" panose="020B0600070205080204" pitchFamily="34" charset="-128"/>
              </a:rPr>
              <a:t>)</a:t>
            </a:r>
          </a:p>
        </p:txBody>
      </p:sp>
      <p:pic>
        <p:nvPicPr>
          <p:cNvPr id="31746" name="Picture Placeholder 5">
            <a:extLst>
              <a:ext uri="{FF2B5EF4-FFF2-40B4-BE49-F238E27FC236}">
                <a16:creationId xmlns:a16="http://schemas.microsoft.com/office/drawing/2014/main" id="{DB9F1614-B36F-C94D-8A92-1E15B6EA5D7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333" r="13333"/>
          <a:stretch>
            <a:fillRect/>
          </a:stretch>
        </p:blipFill>
        <p:spPr/>
      </p:pic>
      <p:sp>
        <p:nvSpPr>
          <p:cNvPr id="31747" name="Text Placeholder 4">
            <a:extLst>
              <a:ext uri="{FF2B5EF4-FFF2-40B4-BE49-F238E27FC236}">
                <a16:creationId xmlns:a16="http://schemas.microsoft.com/office/drawing/2014/main" id="{77E54C7F-CCBB-5342-BE4A-5B1F2334A9B0}"/>
              </a:ext>
            </a:extLst>
          </p:cNvPr>
          <p:cNvSpPr>
            <a:spLocks noGrp="1"/>
          </p:cNvSpPr>
          <p:nvPr>
            <p:ph type="body" sz="half" idx="2"/>
          </p:nvPr>
        </p:nvSpPr>
        <p:spPr/>
        <p:txBody>
          <a:bodyPr/>
          <a:lstStyle/>
          <a:p>
            <a:endParaRPr lang="el-GR" altLang="el-GR">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a:extLst>
              <a:ext uri="{FF2B5EF4-FFF2-40B4-BE49-F238E27FC236}">
                <a16:creationId xmlns:a16="http://schemas.microsoft.com/office/drawing/2014/main" id="{EAC448A0-53CB-6C4F-8C36-690A2553BF2C}"/>
              </a:ext>
            </a:extLst>
          </p:cNvPr>
          <p:cNvSpPr>
            <a:spLocks noGrp="1"/>
          </p:cNvSpPr>
          <p:nvPr>
            <p:ph type="title"/>
          </p:nvPr>
        </p:nvSpPr>
        <p:spPr>
          <a:xfrm>
            <a:off x="629841" y="1131094"/>
            <a:ext cx="7886700" cy="718378"/>
          </a:xfrm>
        </p:spPr>
        <p:txBody>
          <a:bodyPr>
            <a:normAutofit fontScale="90000"/>
          </a:bodyPr>
          <a:lstStyle/>
          <a:p>
            <a:r>
              <a:rPr lang="el-GR" altLang="el-GR" sz="2400" dirty="0">
                <a:ea typeface="ＭＳ Ｐゴシック" panose="020B0600070205080204" pitchFamily="34" charset="-128"/>
              </a:rPr>
              <a:t>Βυζαντινό ηλιακό ρολόι-ημερολόγιο, 5ος-6ος αιώνας, Λονδίνο, Μουσείο Επιστημών, </a:t>
            </a:r>
            <a:r>
              <a:rPr lang="en-US" altLang="el-GR" sz="2400" dirty="0">
                <a:ea typeface="ＭＳ Ｐゴシック" panose="020B0600070205080204" pitchFamily="34" charset="-128"/>
              </a:rPr>
              <a:t>inv. 1983-1393</a:t>
            </a:r>
          </a:p>
        </p:txBody>
      </p:sp>
      <p:sp>
        <p:nvSpPr>
          <p:cNvPr id="32770" name="Text Placeholder 5">
            <a:extLst>
              <a:ext uri="{FF2B5EF4-FFF2-40B4-BE49-F238E27FC236}">
                <a16:creationId xmlns:a16="http://schemas.microsoft.com/office/drawing/2014/main" id="{44F8E735-56B0-0D43-A470-61C8DA349343}"/>
              </a:ext>
            </a:extLst>
          </p:cNvPr>
          <p:cNvSpPr>
            <a:spLocks noGrp="1"/>
          </p:cNvSpPr>
          <p:nvPr>
            <p:ph type="body" idx="1"/>
          </p:nvPr>
        </p:nvSpPr>
        <p:spPr>
          <a:xfrm>
            <a:off x="683368" y="2008800"/>
            <a:ext cx="3030141" cy="567928"/>
          </a:xfrm>
        </p:spPr>
        <p:txBody>
          <a:bodyPr/>
          <a:lstStyle/>
          <a:p>
            <a:r>
              <a:rPr lang="en-US" altLang="el-GR" sz="1200" b="0" dirty="0">
                <a:ea typeface="ＭＳ Ｐゴシック" panose="020B0600070205080204" pitchFamily="34" charset="-128"/>
              </a:rPr>
              <a:t>The four fragments are all that remain of a portable sundial combined with a calendar driven by gears.</a:t>
            </a:r>
          </a:p>
        </p:txBody>
      </p:sp>
      <p:pic>
        <p:nvPicPr>
          <p:cNvPr id="32771" name="Content Placeholder 9" descr="41310_450.jpg">
            <a:extLst>
              <a:ext uri="{FF2B5EF4-FFF2-40B4-BE49-F238E27FC236}">
                <a16:creationId xmlns:a16="http://schemas.microsoft.com/office/drawing/2014/main" id="{BBA1FEB6-7060-1349-8A45-11B81365F7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4903" b="14903"/>
          <a:stretch>
            <a:fillRect/>
          </a:stretch>
        </p:blipFill>
        <p:spPr>
          <a:xfrm>
            <a:off x="629842" y="2736056"/>
            <a:ext cx="2787740" cy="2856132"/>
          </a:xfrm>
        </p:spPr>
      </p:pic>
      <p:sp>
        <p:nvSpPr>
          <p:cNvPr id="32772" name="Text Placeholder 7">
            <a:extLst>
              <a:ext uri="{FF2B5EF4-FFF2-40B4-BE49-F238E27FC236}">
                <a16:creationId xmlns:a16="http://schemas.microsoft.com/office/drawing/2014/main" id="{9C26C112-81DB-474C-9DE6-C0CDBBCDED37}"/>
              </a:ext>
            </a:extLst>
          </p:cNvPr>
          <p:cNvSpPr>
            <a:spLocks noGrp="1"/>
          </p:cNvSpPr>
          <p:nvPr>
            <p:ph type="body" sz="quarter" idx="3"/>
          </p:nvPr>
        </p:nvSpPr>
        <p:spPr>
          <a:xfrm>
            <a:off x="4811543" y="1906546"/>
            <a:ext cx="3887391" cy="617934"/>
          </a:xfrm>
        </p:spPr>
        <p:txBody>
          <a:bodyPr/>
          <a:lstStyle/>
          <a:p>
            <a:r>
              <a:rPr lang="en-US" altLang="el-GR" sz="1200" b="0" dirty="0">
                <a:ea typeface="ＭＳ Ｐゴシック" panose="020B0600070205080204" pitchFamily="34" charset="-128"/>
              </a:rPr>
              <a:t>A working reconstruction of the Byzantine portable sundial (M.T. Wright, London)</a:t>
            </a:r>
          </a:p>
        </p:txBody>
      </p:sp>
      <p:pic>
        <p:nvPicPr>
          <p:cNvPr id="32773" name="Content Placeholder 10" descr="41311_450.jpg">
            <a:extLst>
              <a:ext uri="{FF2B5EF4-FFF2-40B4-BE49-F238E27FC236}">
                <a16:creationId xmlns:a16="http://schemas.microsoft.com/office/drawing/2014/main" id="{E5910DDB-BBD4-5D4E-B423-DEC7F0EF081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l="-1144" r="-1144"/>
          <a:stretch>
            <a:fillRect/>
          </a:stretch>
        </p:blipFill>
        <p:spPr>
          <a:xfrm>
            <a:off x="4862614" y="2581555"/>
            <a:ext cx="3297478" cy="291794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icture Placeholder 1">
            <a:extLst>
              <a:ext uri="{FF2B5EF4-FFF2-40B4-BE49-F238E27FC236}">
                <a16:creationId xmlns:a16="http://schemas.microsoft.com/office/drawing/2014/main" id="{99E3B277-EB0D-0343-8DA1-8B171807760D}"/>
              </a:ext>
            </a:extLst>
          </p:cNvPr>
          <p:cNvSpPr>
            <a:spLocks noGrp="1" noTextEdit="1"/>
          </p:cNvSpPr>
          <p:nvPr>
            <p:ph type="pic" idx="1"/>
          </p:nvPr>
        </p:nvSpPr>
        <p:spPr>
          <a:xfrm>
            <a:off x="2487216" y="1316832"/>
            <a:ext cx="3925744" cy="2389585"/>
          </a:xfrm>
        </p:spPr>
      </p:sp>
      <p:sp>
        <p:nvSpPr>
          <p:cNvPr id="3" name="Text Placeholder 2">
            <a:extLst>
              <a:ext uri="{FF2B5EF4-FFF2-40B4-BE49-F238E27FC236}">
                <a16:creationId xmlns:a16="http://schemas.microsoft.com/office/drawing/2014/main" id="{993137A5-E93D-9045-884B-0FE55EDA6122}"/>
              </a:ext>
            </a:extLst>
          </p:cNvPr>
          <p:cNvSpPr>
            <a:spLocks noGrp="1"/>
          </p:cNvSpPr>
          <p:nvPr>
            <p:ph type="body" sz="half" idx="2"/>
          </p:nvPr>
        </p:nvSpPr>
        <p:spPr>
          <a:xfrm>
            <a:off x="1050587" y="3706416"/>
            <a:ext cx="7251971" cy="1999060"/>
          </a:xfrm>
        </p:spPr>
        <p:txBody>
          <a:bodyPr>
            <a:normAutofit/>
          </a:bodyPr>
          <a:lstStyle/>
          <a:p>
            <a:pPr>
              <a:defRPr/>
            </a:pPr>
            <a:r>
              <a:rPr lang="el-GR" sz="1800" b="1" dirty="0"/>
              <a:t>Ο Βυζαντινός Αστρολάβος της </a:t>
            </a:r>
            <a:r>
              <a:rPr lang="el-GR" sz="1800" b="1" dirty="0" err="1"/>
              <a:t>Μπρέσια</a:t>
            </a:r>
            <a:r>
              <a:rPr lang="el-GR" sz="1800" b="1" dirty="0"/>
              <a:t> (1062 μ.Χ.)</a:t>
            </a:r>
          </a:p>
          <a:p>
            <a:pPr>
              <a:defRPr/>
            </a:pPr>
            <a:r>
              <a:rPr lang="el-GR" sz="1800" dirty="0"/>
              <a:t>Αυτός είναι ο μόνος γνωστός αστρολάβος που έχει επιγραφές στα ελληνικά. Το έφερε στην Ιταλία από την Κωνσταντινούπολη ο καρδινάλιος Βησσαρίων, ο οποίος το έδειξε στον νεαρό μαθηματικό </a:t>
            </a:r>
            <a:r>
              <a:rPr lang="en-US" sz="1800" dirty="0"/>
              <a:t>Regiomontanus </a:t>
            </a:r>
            <a:r>
              <a:rPr lang="el-GR" sz="1800" dirty="0"/>
              <a:t>στη Βιέννη το 1460-61.</a:t>
            </a:r>
          </a:p>
          <a:p>
            <a:pPr>
              <a:defRPr/>
            </a:pPr>
            <a:r>
              <a:rPr lang="en-US" sz="1800" dirty="0"/>
              <a:t>Brescia, </a:t>
            </a:r>
            <a:r>
              <a:rPr lang="en-US" sz="1800" dirty="0" err="1"/>
              <a:t>Civici</a:t>
            </a:r>
            <a:r>
              <a:rPr lang="en-US" sz="1800" dirty="0"/>
              <a:t> </a:t>
            </a:r>
            <a:r>
              <a:rPr lang="en-US" sz="1800" dirty="0" err="1"/>
              <a:t>Musei</a:t>
            </a:r>
            <a:r>
              <a:rPr lang="en-US" sz="1800" dirty="0"/>
              <a:t> </a:t>
            </a:r>
            <a:r>
              <a:rPr lang="en-US" sz="1800" dirty="0" err="1"/>
              <a:t>d'Arte</a:t>
            </a:r>
            <a:r>
              <a:rPr lang="en-US" sz="1800" dirty="0"/>
              <a:t> e Storia, inv. IC n. 2</a:t>
            </a:r>
          </a:p>
          <a:p>
            <a:pPr>
              <a:buFont typeface="Arial" charset="0"/>
              <a:buNone/>
              <a:defRPr/>
            </a:pPr>
            <a:endParaRPr lang="en-US" sz="1800" dirty="0"/>
          </a:p>
        </p:txBody>
      </p:sp>
      <p:pic>
        <p:nvPicPr>
          <p:cNvPr id="36868" name="Picture 4" descr="brescia-1">
            <a:extLst>
              <a:ext uri="{FF2B5EF4-FFF2-40B4-BE49-F238E27FC236}">
                <a16:creationId xmlns:a16="http://schemas.microsoft.com/office/drawing/2014/main" id="{BEEC087A-EB4B-3C45-ABA0-C212016AB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216" y="1075134"/>
            <a:ext cx="3714750" cy="23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4E6AED5-9C02-E746-A336-C876B3B6FC26}"/>
              </a:ext>
            </a:extLst>
          </p:cNvPr>
          <p:cNvSpPr>
            <a:spLocks noGrp="1"/>
          </p:cNvSpPr>
          <p:nvPr>
            <p:ph type="title"/>
          </p:nvPr>
        </p:nvSpPr>
        <p:spPr>
          <a:xfrm>
            <a:off x="629841" y="1200150"/>
            <a:ext cx="2949178" cy="1539402"/>
          </a:xfrm>
        </p:spPr>
        <p:txBody>
          <a:bodyPr>
            <a:normAutofit/>
          </a:bodyPr>
          <a:lstStyle/>
          <a:p>
            <a:r>
              <a:rPr lang="el-GR" altLang="el-GR" b="1" dirty="0">
                <a:solidFill>
                  <a:srgbClr val="FF0000"/>
                </a:solidFill>
                <a:ea typeface="ＭＳ Ｐゴシック" panose="020B0600070205080204" pitchFamily="34" charset="-128"/>
              </a:rPr>
              <a:t>Ο Αστρολάβος της Οξφόρδης με ημερολόγιο που λειτουργεί με γρανάζια</a:t>
            </a:r>
          </a:p>
        </p:txBody>
      </p:sp>
      <p:sp>
        <p:nvSpPr>
          <p:cNvPr id="38915" name="Text Placeholder 2">
            <a:extLst>
              <a:ext uri="{FF2B5EF4-FFF2-40B4-BE49-F238E27FC236}">
                <a16:creationId xmlns:a16="http://schemas.microsoft.com/office/drawing/2014/main" id="{C78D866C-EF9B-2041-81BE-29FFDA3933F9}"/>
              </a:ext>
            </a:extLst>
          </p:cNvPr>
          <p:cNvSpPr>
            <a:spLocks noGrp="1"/>
          </p:cNvSpPr>
          <p:nvPr>
            <p:ph type="body" sz="half" idx="2"/>
          </p:nvPr>
        </p:nvSpPr>
        <p:spPr>
          <a:xfrm>
            <a:off x="321013" y="2900059"/>
            <a:ext cx="3421123" cy="2664923"/>
          </a:xfrm>
        </p:spPr>
        <p:txBody>
          <a:bodyPr>
            <a:normAutofit lnSpcReduction="10000"/>
          </a:bodyPr>
          <a:lstStyle/>
          <a:p>
            <a:endParaRPr lang="en-US" altLang="el-GR" sz="1800" dirty="0">
              <a:ea typeface="ＭＳ Ｐゴシック" panose="020B0600070205080204" pitchFamily="34" charset="-128"/>
            </a:endParaRPr>
          </a:p>
          <a:p>
            <a:r>
              <a:rPr lang="en-US" altLang="el-GR" sz="1800" dirty="0">
                <a:ea typeface="ＭＳ Ｐゴシック" panose="020B0600070205080204" pitchFamily="34" charset="-128"/>
              </a:rPr>
              <a:t>Muhammad ibn </a:t>
            </a:r>
            <a:r>
              <a:rPr lang="en-US" altLang="el-GR" sz="1800" dirty="0" err="1">
                <a:ea typeface="ＭＳ Ｐゴシック" panose="020B0600070205080204" pitchFamily="34" charset="-128"/>
              </a:rPr>
              <a:t>Abī</a:t>
            </a:r>
            <a:r>
              <a:rPr lang="en-US" altLang="el-GR" sz="1800" dirty="0">
                <a:ea typeface="ＭＳ Ｐゴシック" panose="020B0600070205080204" pitchFamily="34" charset="-128"/>
              </a:rPr>
              <a:t> Bakr al </a:t>
            </a:r>
            <a:r>
              <a:rPr lang="en-US" altLang="el-GR" sz="1800" dirty="0" err="1">
                <a:ea typeface="ＭＳ Ｐゴシック" panose="020B0600070205080204" pitchFamily="34" charset="-128"/>
              </a:rPr>
              <a:t>Ibarī</a:t>
            </a:r>
            <a:r>
              <a:rPr lang="en-US" altLang="el-GR" sz="1800" dirty="0">
                <a:ea typeface="ＭＳ Ｐゴシック" panose="020B0600070205080204" pitchFamily="34" charset="-128"/>
              </a:rPr>
              <a:t> </a:t>
            </a:r>
          </a:p>
          <a:p>
            <a:r>
              <a:rPr lang="en-US" altLang="el-GR" sz="1800" dirty="0">
                <a:ea typeface="ＭＳ Ｐゴシック" panose="020B0600070205080204" pitchFamily="34" charset="-128"/>
              </a:rPr>
              <a:t>(13th century)</a:t>
            </a:r>
            <a:br>
              <a:rPr lang="en-US" altLang="el-GR" sz="1800" dirty="0">
                <a:ea typeface="ＭＳ Ｐゴシック" panose="020B0600070205080204" pitchFamily="34" charset="-128"/>
              </a:rPr>
            </a:br>
            <a:endParaRPr lang="en-US" altLang="el-GR" sz="1800" dirty="0">
              <a:ea typeface="ＭＳ Ｐゴシック" panose="020B0600070205080204" pitchFamily="34" charset="-128"/>
            </a:endParaRPr>
          </a:p>
          <a:p>
            <a:r>
              <a:rPr lang="en-US" altLang="el-GR" sz="1800" dirty="0">
                <a:ea typeface="ＭＳ Ｐゴシック" panose="020B0600070205080204" pitchFamily="34" charset="-128"/>
              </a:rPr>
              <a:t>Oxford, Museum of the History of Science, inv. 48213</a:t>
            </a:r>
            <a:br>
              <a:rPr lang="en-US" altLang="el-GR" sz="1800" dirty="0">
                <a:ea typeface="ＭＳ Ｐゴシック" panose="020B0600070205080204" pitchFamily="34" charset="-128"/>
              </a:rPr>
            </a:br>
            <a:br>
              <a:rPr lang="en-US" altLang="el-GR" sz="1800" dirty="0">
                <a:ea typeface="ＭＳ Ｐゴシック" panose="020B0600070205080204" pitchFamily="34" charset="-128"/>
              </a:rPr>
            </a:br>
            <a:endParaRPr lang="en-US" altLang="el-GR" sz="1800" dirty="0">
              <a:ea typeface="ＭＳ Ｐゴシック" panose="020B0600070205080204" pitchFamily="34" charset="-128"/>
            </a:endParaRPr>
          </a:p>
        </p:txBody>
      </p:sp>
      <p:pic>
        <p:nvPicPr>
          <p:cNvPr id="38916" name="Picture 4" descr="oxford-geared-1">
            <a:extLst>
              <a:ext uri="{FF2B5EF4-FFF2-40B4-BE49-F238E27FC236}">
                <a16:creationId xmlns:a16="http://schemas.microsoft.com/office/drawing/2014/main" id="{91B36DA9-45FF-D249-B658-36CD0AE59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054" y="1022747"/>
            <a:ext cx="3199209"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298E5DA1-4380-404C-B3AF-47228822279C}"/>
              </a:ext>
            </a:extLst>
          </p:cNvPr>
          <p:cNvSpPr>
            <a:spLocks noGrp="1"/>
          </p:cNvSpPr>
          <p:nvPr>
            <p:ph type="title"/>
          </p:nvPr>
        </p:nvSpPr>
        <p:spPr>
          <a:xfrm>
            <a:off x="627460" y="1062039"/>
            <a:ext cx="3114677" cy="1403747"/>
          </a:xfrm>
        </p:spPr>
        <p:txBody>
          <a:bodyPr/>
          <a:lstStyle/>
          <a:p>
            <a:r>
              <a:rPr lang="el-GR" altLang="el-GR" sz="1800" dirty="0">
                <a:solidFill>
                  <a:srgbClr val="FF0000"/>
                </a:solidFill>
                <a:ea typeface="ＭＳ Ｐゴシック" panose="020B0600070205080204" pitchFamily="34" charset="-128"/>
              </a:rPr>
              <a:t>Γαλλικός αστρολάβος, 14ος αιώνας, Λονδίνο, Μουσείο Επιστημών, </a:t>
            </a:r>
            <a:r>
              <a:rPr lang="el-GR" altLang="el-GR" sz="1800" dirty="0" err="1">
                <a:solidFill>
                  <a:srgbClr val="FF0000"/>
                </a:solidFill>
                <a:ea typeface="ＭＳ Ｐゴシック" panose="020B0600070205080204" pitchFamily="34" charset="-128"/>
              </a:rPr>
              <a:t>αρ</a:t>
            </a:r>
            <a:r>
              <a:rPr lang="el-GR" altLang="el-GR" sz="1800" dirty="0">
                <a:solidFill>
                  <a:srgbClr val="FF0000"/>
                </a:solidFill>
                <a:ea typeface="ＭＳ Ｐゴシック" panose="020B0600070205080204" pitchFamily="34" charset="-128"/>
              </a:rPr>
              <a:t>. 1880-32</a:t>
            </a:r>
            <a:endParaRPr lang="en-US" altLang="el-GR" sz="1800" dirty="0">
              <a:solidFill>
                <a:srgbClr val="FF0000"/>
              </a:solidFill>
              <a:ea typeface="ＭＳ Ｐゴシック" panose="020B0600070205080204" pitchFamily="34" charset="-128"/>
            </a:endParaRPr>
          </a:p>
        </p:txBody>
      </p:sp>
      <p:pic>
        <p:nvPicPr>
          <p:cNvPr id="40962" name="Content Placeholder 4" descr="41314_450.jpg">
            <a:extLst>
              <a:ext uri="{FF2B5EF4-FFF2-40B4-BE49-F238E27FC236}">
                <a16:creationId xmlns:a16="http://schemas.microsoft.com/office/drawing/2014/main" id="{740303D1-A852-AA4C-93ED-5398100C97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424" r="-11424"/>
          <a:stretch>
            <a:fillRect/>
          </a:stretch>
        </p:blipFill>
        <p:spPr>
          <a:xfrm>
            <a:off x="4307733" y="1062038"/>
            <a:ext cx="4208808" cy="4741727"/>
          </a:xfrm>
        </p:spPr>
      </p:pic>
      <p:sp>
        <p:nvSpPr>
          <p:cNvPr id="40963" name="Text Placeholder 3">
            <a:extLst>
              <a:ext uri="{FF2B5EF4-FFF2-40B4-BE49-F238E27FC236}">
                <a16:creationId xmlns:a16="http://schemas.microsoft.com/office/drawing/2014/main" id="{318BF5D4-1DE6-2546-9A70-3B5BE98FC25C}"/>
              </a:ext>
            </a:extLst>
          </p:cNvPr>
          <p:cNvSpPr>
            <a:spLocks noGrp="1"/>
          </p:cNvSpPr>
          <p:nvPr>
            <p:ph type="body" sz="half" idx="2"/>
          </p:nvPr>
        </p:nvSpPr>
        <p:spPr>
          <a:xfrm>
            <a:off x="459633" y="2621756"/>
            <a:ext cx="3282503" cy="2830116"/>
          </a:xfrm>
        </p:spPr>
        <p:txBody>
          <a:bodyPr/>
          <a:lstStyle/>
          <a:p>
            <a:r>
              <a:rPr lang="el-GR" altLang="el-GR" sz="1800" dirty="0">
                <a:ea typeface="ＭＳ Ｐゴシック" panose="020B0600070205080204" pitchFamily="34" charset="-128"/>
              </a:rPr>
              <a:t>Ο ημερολογιακός μηχανισμός στο πίσω μέρος αυτού του αστρολάβου είναι, εξ όσων γνωρίζουμε, η παλαιότερη μαθηματική συσκευή με γρανάζια που έχει κατασκευαστεί ποτέ στη Δύση.</a:t>
            </a:r>
            <a:endParaRPr lang="en-US" altLang="el-GR" sz="1800"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E9C02A3-9623-7742-B501-43A8686718CC}"/>
              </a:ext>
            </a:extLst>
          </p:cNvPr>
          <p:cNvSpPr>
            <a:spLocks noGrp="1"/>
          </p:cNvSpPr>
          <p:nvPr>
            <p:ph type="title"/>
          </p:nvPr>
        </p:nvSpPr>
        <p:spPr/>
        <p:txBody>
          <a:bodyPr/>
          <a:lstStyle/>
          <a:p>
            <a:r>
              <a:rPr lang="en-US" altLang="el-GR" sz="3000" dirty="0" err="1">
                <a:ea typeface="ＭＳ Ｐゴシック" panose="020B0600070205080204" pitchFamily="34" charset="-128"/>
              </a:rPr>
              <a:t>Su</a:t>
            </a:r>
            <a:r>
              <a:rPr lang="en-US" altLang="el-GR" sz="3000" dirty="0">
                <a:ea typeface="ＭＳ Ｐゴシック" panose="020B0600070205080204" pitchFamily="34" charset="-128"/>
              </a:rPr>
              <a:t> Song</a:t>
            </a:r>
            <a:r>
              <a:rPr lang="el-GR" altLang="el-GR" sz="3000" dirty="0">
                <a:ea typeface="ＭＳ Ｐゴシック" panose="020B0600070205080204" pitchFamily="34" charset="-128"/>
              </a:rPr>
              <a:t> Αστρονομικός Πύργος Ρολογιού</a:t>
            </a:r>
            <a:br>
              <a:rPr lang="en-US" altLang="el-GR" sz="3000" dirty="0">
                <a:ea typeface="ＭＳ Ｐゴシック" panose="020B0600070205080204" pitchFamily="34" charset="-128"/>
              </a:rPr>
            </a:br>
            <a:r>
              <a:rPr lang="en-US" altLang="el-GR" sz="1800" dirty="0">
                <a:ea typeface="ＭＳ Ｐゴシック" panose="020B0600070205080204" pitchFamily="34" charset="-128"/>
              </a:rPr>
              <a:t>(11th Century AD)</a:t>
            </a:r>
            <a:endParaRPr lang="el-GR" altLang="el-GR" sz="1800" dirty="0">
              <a:ea typeface="ＭＳ Ｐゴシック" panose="020B0600070205080204" pitchFamily="34" charset="-128"/>
            </a:endParaRPr>
          </a:p>
        </p:txBody>
      </p:sp>
      <p:pic>
        <p:nvPicPr>
          <p:cNvPr id="41986" name="Picture 3" descr="su-song-1">
            <a:extLst>
              <a:ext uri="{FF2B5EF4-FFF2-40B4-BE49-F238E27FC236}">
                <a16:creationId xmlns:a16="http://schemas.microsoft.com/office/drawing/2014/main" id="{E79579F0-22F1-A749-9994-84C2DCA8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69" y="2171700"/>
            <a:ext cx="2099072" cy="315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su-song-2">
            <a:extLst>
              <a:ext uri="{FF2B5EF4-FFF2-40B4-BE49-F238E27FC236}">
                <a16:creationId xmlns:a16="http://schemas.microsoft.com/office/drawing/2014/main" id="{284F68AE-1E20-D342-9EC8-9B52B5DB8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78" y="2228850"/>
            <a:ext cx="209907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a:extLst>
              <a:ext uri="{FF2B5EF4-FFF2-40B4-BE49-F238E27FC236}">
                <a16:creationId xmlns:a16="http://schemas.microsoft.com/office/drawing/2014/main" id="{C2C4B4D9-59EA-5F4B-982A-D91BE6ADC5C5}"/>
              </a:ext>
            </a:extLst>
          </p:cNvPr>
          <p:cNvSpPr>
            <a:spLocks noGrp="1"/>
          </p:cNvSpPr>
          <p:nvPr>
            <p:ph type="title"/>
          </p:nvPr>
        </p:nvSpPr>
        <p:spPr>
          <a:xfrm>
            <a:off x="1485900" y="1156097"/>
            <a:ext cx="6172200" cy="589359"/>
          </a:xfrm>
        </p:spPr>
        <p:txBody>
          <a:bodyPr/>
          <a:lstStyle/>
          <a:p>
            <a:pPr algn="ctr"/>
            <a:r>
              <a:rPr lang="el-GR" altLang="el-GR" sz="2100" dirty="0">
                <a:ea typeface="ＭＳ Ｐゴシック" panose="020B0600070205080204" pitchFamily="34" charset="-128"/>
              </a:rPr>
              <a:t>Τα «Μηχανικά» του Αριστοτέλη</a:t>
            </a:r>
            <a:endParaRPr lang="en-US" altLang="el-GR" sz="2100" dirty="0">
              <a:ea typeface="ＭＳ Ｐゴシック" panose="020B0600070205080204" pitchFamily="34" charset="-128"/>
            </a:endParaRPr>
          </a:p>
        </p:txBody>
      </p:sp>
      <p:pic>
        <p:nvPicPr>
          <p:cNvPr id="47106" name="Content Placeholder 4" descr="Mechanica-1.pdf">
            <a:extLst>
              <a:ext uri="{FF2B5EF4-FFF2-40B4-BE49-F238E27FC236}">
                <a16:creationId xmlns:a16="http://schemas.microsoft.com/office/drawing/2014/main" id="{55DA0017-B677-4248-A002-9FC7ED2DE6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6567" r="-46567"/>
          <a:stretch>
            <a:fillRect/>
          </a:stretch>
        </p:blipFill>
        <p:spPr>
          <a:xfrm>
            <a:off x="1704976" y="1976438"/>
            <a:ext cx="5242322" cy="38766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a:extLst>
              <a:ext uri="{FF2B5EF4-FFF2-40B4-BE49-F238E27FC236}">
                <a16:creationId xmlns:a16="http://schemas.microsoft.com/office/drawing/2014/main" id="{F4174CBD-0BFE-C444-837A-1A1D02DDD172}"/>
              </a:ext>
            </a:extLst>
          </p:cNvPr>
          <p:cNvSpPr txBox="1">
            <a:spLocks noChangeArrowheads="1"/>
          </p:cNvSpPr>
          <p:nvPr/>
        </p:nvSpPr>
        <p:spPr bwMode="auto">
          <a:xfrm>
            <a:off x="179388" y="115888"/>
            <a:ext cx="381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Α</a:t>
            </a:r>
            <a:r>
              <a:rPr lang="en-US" altLang="el-GR" sz="1800" b="1" dirty="0">
                <a:solidFill>
                  <a:srgbClr val="C00000"/>
                </a:solidFill>
              </a:rPr>
              <a:t>. </a:t>
            </a:r>
            <a:r>
              <a:rPr lang="el-GR" altLang="el-GR" sz="1800" b="1" dirty="0">
                <a:solidFill>
                  <a:srgbClr val="C00000"/>
                </a:solidFill>
              </a:rPr>
              <a:t>Τα Όργανα στην Επιστήμη</a:t>
            </a:r>
          </a:p>
        </p:txBody>
      </p:sp>
      <p:sp>
        <p:nvSpPr>
          <p:cNvPr id="16388" name="Text Box 6">
            <a:extLst>
              <a:ext uri="{FF2B5EF4-FFF2-40B4-BE49-F238E27FC236}">
                <a16:creationId xmlns:a16="http://schemas.microsoft.com/office/drawing/2014/main" id="{B659033E-5B70-3B43-AEAC-4F98ED550E4B}"/>
              </a:ext>
            </a:extLst>
          </p:cNvPr>
          <p:cNvSpPr txBox="1">
            <a:spLocks noChangeArrowheads="1"/>
          </p:cNvSpPr>
          <p:nvPr/>
        </p:nvSpPr>
        <p:spPr bwMode="auto">
          <a:xfrm>
            <a:off x="827584" y="699246"/>
            <a:ext cx="6912768" cy="121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40000"/>
              </a:lnSpc>
              <a:spcBef>
                <a:spcPct val="50000"/>
              </a:spcBef>
            </a:pPr>
            <a:r>
              <a:rPr lang="el-GR" altLang="el-GR" sz="1800" dirty="0"/>
              <a:t>Ο όρος «επιστημονικό όργανο» συναντάται μετά τα μέσα του 19ου αι. και οφείλεται κυρίως στους Γάλλους και Γερμανούς επιστήμονες και κατασκευαστές </a:t>
            </a:r>
          </a:p>
        </p:txBody>
      </p:sp>
      <p:sp>
        <p:nvSpPr>
          <p:cNvPr id="16389" name="Rectangle 7">
            <a:extLst>
              <a:ext uri="{FF2B5EF4-FFF2-40B4-BE49-F238E27FC236}">
                <a16:creationId xmlns:a16="http://schemas.microsoft.com/office/drawing/2014/main" id="{D7F50170-4829-5A49-A58C-996AF9A90014}"/>
              </a:ext>
            </a:extLst>
          </p:cNvPr>
          <p:cNvSpPr>
            <a:spLocks noChangeArrowheads="1"/>
          </p:cNvSpPr>
          <p:nvPr/>
        </p:nvSpPr>
        <p:spPr bwMode="auto">
          <a:xfrm>
            <a:off x="179388" y="2997200"/>
            <a:ext cx="612140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16390" name="Line 8">
            <a:extLst>
              <a:ext uri="{FF2B5EF4-FFF2-40B4-BE49-F238E27FC236}">
                <a16:creationId xmlns:a16="http://schemas.microsoft.com/office/drawing/2014/main" id="{1CB4A1DC-B5B2-B841-BE30-4E3F324A4BDA}"/>
              </a:ext>
            </a:extLst>
          </p:cNvPr>
          <p:cNvSpPr>
            <a:spLocks noChangeShapeType="1"/>
          </p:cNvSpPr>
          <p:nvPr/>
        </p:nvSpPr>
        <p:spPr bwMode="auto">
          <a:xfrm>
            <a:off x="1476375" y="34290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391" name="Text Box 11">
            <a:extLst>
              <a:ext uri="{FF2B5EF4-FFF2-40B4-BE49-F238E27FC236}">
                <a16:creationId xmlns:a16="http://schemas.microsoft.com/office/drawing/2014/main" id="{093FCB76-C0AF-BD43-9B20-BE8BBC47A3F6}"/>
              </a:ext>
            </a:extLst>
          </p:cNvPr>
          <p:cNvSpPr txBox="1">
            <a:spLocks noChangeArrowheads="1"/>
          </p:cNvSpPr>
          <p:nvPr/>
        </p:nvSpPr>
        <p:spPr bwMode="auto">
          <a:xfrm>
            <a:off x="107950" y="3789363"/>
            <a:ext cx="3024188" cy="1692275"/>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600" dirty="0">
                <a:latin typeface="Calibri" panose="020F0502020204030204" pitchFamily="34" charset="0"/>
                <a:cs typeface="Calibri" panose="020F0502020204030204" pitchFamily="34" charset="0"/>
              </a:rPr>
              <a:t>Οποιοσδήποτε μηχανισμός που έχει κατασκευαστεί για συγκεκριμένη λειτουργία και απαιτείται για τη διεξαγωγή ενός πειράματος</a:t>
            </a:r>
          </a:p>
          <a:p>
            <a:pPr algn="ctr" eaLnBrk="1" hangingPunct="1">
              <a:spcBef>
                <a:spcPct val="50000"/>
              </a:spcBef>
            </a:pPr>
            <a:r>
              <a:rPr lang="el-GR" altLang="el-GR" sz="1600" dirty="0" err="1">
                <a:latin typeface="Calibri" panose="020F0502020204030204" pitchFamily="34" charset="0"/>
                <a:cs typeface="Calibri" panose="020F0502020204030204" pitchFamily="34" charset="0"/>
              </a:rPr>
              <a:t>James</a:t>
            </a:r>
            <a:r>
              <a:rPr lang="el-GR" altLang="el-GR" sz="1600" dirty="0">
                <a:latin typeface="Calibri" panose="020F0502020204030204" pitchFamily="34" charset="0"/>
                <a:cs typeface="Calibri" panose="020F0502020204030204" pitchFamily="34" charset="0"/>
              </a:rPr>
              <a:t> C. </a:t>
            </a:r>
            <a:r>
              <a:rPr lang="el-GR" altLang="el-GR" sz="1600" dirty="0" err="1">
                <a:latin typeface="Calibri" panose="020F0502020204030204" pitchFamily="34" charset="0"/>
                <a:cs typeface="Calibri" panose="020F0502020204030204" pitchFamily="34" charset="0"/>
              </a:rPr>
              <a:t>Maxwell</a:t>
            </a:r>
            <a:endParaRPr lang="el-GR" altLang="el-GR" sz="1600" dirty="0">
              <a:latin typeface="Calibri" panose="020F0502020204030204" pitchFamily="34" charset="0"/>
              <a:cs typeface="Calibri" panose="020F0502020204030204" pitchFamily="34" charset="0"/>
            </a:endParaRPr>
          </a:p>
        </p:txBody>
      </p:sp>
      <p:sp>
        <p:nvSpPr>
          <p:cNvPr id="16392" name="Text Box 12">
            <a:extLst>
              <a:ext uri="{FF2B5EF4-FFF2-40B4-BE49-F238E27FC236}">
                <a16:creationId xmlns:a16="http://schemas.microsoft.com/office/drawing/2014/main" id="{55C4DD1D-ED85-F24D-8600-19044DE2E4BC}"/>
              </a:ext>
            </a:extLst>
          </p:cNvPr>
          <p:cNvSpPr txBox="1">
            <a:spLocks noChangeArrowheads="1"/>
          </p:cNvSpPr>
          <p:nvPr/>
        </p:nvSpPr>
        <p:spPr bwMode="auto">
          <a:xfrm>
            <a:off x="1049338" y="302895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1876</a:t>
            </a:r>
          </a:p>
        </p:txBody>
      </p:sp>
      <p:sp>
        <p:nvSpPr>
          <p:cNvPr id="16393" name="Line 13">
            <a:extLst>
              <a:ext uri="{FF2B5EF4-FFF2-40B4-BE49-F238E27FC236}">
                <a16:creationId xmlns:a16="http://schemas.microsoft.com/office/drawing/2014/main" id="{7B6BC5FF-B1E5-4544-938C-BD064CE47330}"/>
              </a:ext>
            </a:extLst>
          </p:cNvPr>
          <p:cNvSpPr>
            <a:spLocks noChangeShapeType="1"/>
          </p:cNvSpPr>
          <p:nvPr/>
        </p:nvSpPr>
        <p:spPr bwMode="auto">
          <a:xfrm>
            <a:off x="4605338" y="34290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394" name="Text Box 15">
            <a:extLst>
              <a:ext uri="{FF2B5EF4-FFF2-40B4-BE49-F238E27FC236}">
                <a16:creationId xmlns:a16="http://schemas.microsoft.com/office/drawing/2014/main" id="{61B36FF7-FB35-3F49-8748-A47D369C4F75}"/>
              </a:ext>
            </a:extLst>
          </p:cNvPr>
          <p:cNvSpPr txBox="1">
            <a:spLocks noChangeArrowheads="1"/>
          </p:cNvSpPr>
          <p:nvPr/>
        </p:nvSpPr>
        <p:spPr bwMode="auto">
          <a:xfrm>
            <a:off x="2609798" y="2336007"/>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ΟΡΙΣΜΟΙ</a:t>
            </a:r>
          </a:p>
        </p:txBody>
      </p:sp>
      <p:sp>
        <p:nvSpPr>
          <p:cNvPr id="16395" name="Text Box 16">
            <a:extLst>
              <a:ext uri="{FF2B5EF4-FFF2-40B4-BE49-F238E27FC236}">
                <a16:creationId xmlns:a16="http://schemas.microsoft.com/office/drawing/2014/main" id="{24E88A2B-BAC7-1642-A6DD-DCFE0CC80AAD}"/>
              </a:ext>
            </a:extLst>
          </p:cNvPr>
          <p:cNvSpPr txBox="1">
            <a:spLocks noChangeArrowheads="1"/>
          </p:cNvSpPr>
          <p:nvPr/>
        </p:nvSpPr>
        <p:spPr bwMode="auto">
          <a:xfrm>
            <a:off x="3275013" y="3800475"/>
            <a:ext cx="3025775" cy="1938992"/>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600" dirty="0">
                <a:latin typeface="Calibri" panose="020F0502020204030204" pitchFamily="34" charset="0"/>
                <a:cs typeface="Calibri" panose="020F0502020204030204" pitchFamily="34" charset="0"/>
              </a:rPr>
              <a:t>Συσκευές που χρησιμοποιούνται για μετρήσεις και υπολογισμούς. </a:t>
            </a:r>
          </a:p>
          <a:p>
            <a:pPr algn="ctr" eaLnBrk="1" hangingPunct="1">
              <a:spcBef>
                <a:spcPct val="50000"/>
              </a:spcBef>
            </a:pPr>
            <a:r>
              <a:rPr lang="el-GR" altLang="el-GR" sz="1600" dirty="0">
                <a:latin typeface="Calibri" panose="020F0502020204030204" pitchFamily="34" charset="0"/>
                <a:cs typeface="Calibri" panose="020F0502020204030204" pitchFamily="34" charset="0"/>
              </a:rPr>
              <a:t>Τα όργανα είναι τα εργαλεία της επιστημονικής παρατήρησης, πάνω στην οποία στηρίζεται ολόκληρο το οικοδόμημα της επιστήμης</a:t>
            </a:r>
          </a:p>
        </p:txBody>
      </p:sp>
      <p:sp>
        <p:nvSpPr>
          <p:cNvPr id="16396" name="Text Box 17">
            <a:extLst>
              <a:ext uri="{FF2B5EF4-FFF2-40B4-BE49-F238E27FC236}">
                <a16:creationId xmlns:a16="http://schemas.microsoft.com/office/drawing/2014/main" id="{33178B06-7B64-534E-A435-FE44FDCD37D5}"/>
              </a:ext>
            </a:extLst>
          </p:cNvPr>
          <p:cNvSpPr txBox="1">
            <a:spLocks noChangeArrowheads="1"/>
          </p:cNvSpPr>
          <p:nvPr/>
        </p:nvSpPr>
        <p:spPr bwMode="auto">
          <a:xfrm>
            <a:off x="4244975" y="302895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a:t>1973</a:t>
            </a:r>
          </a:p>
        </p:txBody>
      </p:sp>
      <p:sp>
        <p:nvSpPr>
          <p:cNvPr id="16397" name="Text Box 18">
            <a:extLst>
              <a:ext uri="{FF2B5EF4-FFF2-40B4-BE49-F238E27FC236}">
                <a16:creationId xmlns:a16="http://schemas.microsoft.com/office/drawing/2014/main" id="{EB29037A-0455-6C44-A35F-3792F928D355}"/>
              </a:ext>
            </a:extLst>
          </p:cNvPr>
          <p:cNvSpPr txBox="1">
            <a:spLocks noChangeArrowheads="1"/>
          </p:cNvSpPr>
          <p:nvPr/>
        </p:nvSpPr>
        <p:spPr bwMode="auto">
          <a:xfrm>
            <a:off x="6588125" y="1965747"/>
            <a:ext cx="2376487" cy="433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50000"/>
              </a:spcBef>
            </a:pPr>
            <a:r>
              <a:rPr lang="el-GR" altLang="el-GR" sz="1600" dirty="0">
                <a:latin typeface="Calibri" panose="020F0502020204030204" pitchFamily="34" charset="0"/>
                <a:cs typeface="Calibri" panose="020F0502020204030204" pitchFamily="34" charset="0"/>
              </a:rPr>
              <a:t>Τα επιστημονικά όργανα λειτουργούν σύμφωνα με την αρχή διατήρησης μιας προκαθορισμένης σχέσης μιας φυσικής μεταβλητής που εισάγεται προς επεξεργασία και εξάγεται ως αποτέλεσμα.</a:t>
            </a:r>
          </a:p>
          <a:p>
            <a:pPr eaLnBrk="1" hangingPunct="1">
              <a:lnSpc>
                <a:spcPct val="120000"/>
              </a:lnSpc>
              <a:spcBef>
                <a:spcPct val="50000"/>
              </a:spcBef>
            </a:pPr>
            <a:r>
              <a:rPr lang="el-GR" altLang="el-GR" sz="1600" dirty="0">
                <a:latin typeface="Calibri" panose="020F0502020204030204" pitchFamily="34" charset="0"/>
                <a:cs typeface="Calibri" panose="020F0502020204030204" pitchFamily="34" charset="0"/>
              </a:rPr>
              <a:t>Η αρχή λειτουργίας διαφοροποιεί το όργανο από τις μηχανές που σκοπό έχουν την παραγωγή ή τη μετάδοση της ενέργειας</a:t>
            </a:r>
            <a:r>
              <a:rPr lang="el-GR" altLang="el-GR" sz="14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713633DA-4990-944F-A6D1-4B5B1C64BC8D}"/>
              </a:ext>
            </a:extLst>
          </p:cNvPr>
          <p:cNvSpPr>
            <a:spLocks noGrp="1"/>
          </p:cNvSpPr>
          <p:nvPr>
            <p:ph type="title"/>
          </p:nvPr>
        </p:nvSpPr>
        <p:spPr>
          <a:xfrm>
            <a:off x="629841" y="1200151"/>
            <a:ext cx="2266570" cy="795236"/>
          </a:xfrm>
        </p:spPr>
        <p:txBody>
          <a:bodyPr/>
          <a:lstStyle/>
          <a:p>
            <a:r>
              <a:rPr lang="en-US" altLang="el-GR" sz="1800" dirty="0">
                <a:solidFill>
                  <a:srgbClr val="FF0000"/>
                </a:solidFill>
                <a:ea typeface="ＭＳ Ｐゴシック" panose="020B0600070205080204" pitchFamily="34" charset="-128"/>
              </a:rPr>
              <a:t>The Al-</a:t>
            </a:r>
            <a:r>
              <a:rPr lang="en-US" altLang="el-GR" sz="1800" dirty="0" err="1">
                <a:solidFill>
                  <a:srgbClr val="FF0000"/>
                </a:solidFill>
                <a:ea typeface="ＭＳ Ｐゴシック" panose="020B0600070205080204" pitchFamily="34" charset="-128"/>
              </a:rPr>
              <a:t>Biruni</a:t>
            </a:r>
            <a:r>
              <a:rPr lang="en-US" altLang="el-GR" sz="1800" dirty="0">
                <a:solidFill>
                  <a:srgbClr val="FF0000"/>
                </a:solidFill>
                <a:ea typeface="ＭＳ Ｐゴシック" panose="020B0600070205080204" pitchFamily="34" charset="-128"/>
              </a:rPr>
              <a:t> Astrolabe (996 AD)</a:t>
            </a:r>
            <a:endParaRPr lang="el-GR" altLang="el-GR" sz="1800" dirty="0">
              <a:solidFill>
                <a:srgbClr val="FF0000"/>
              </a:solidFill>
              <a:ea typeface="ＭＳ Ｐゴシック" panose="020B0600070205080204" pitchFamily="34" charset="-128"/>
            </a:endParaRPr>
          </a:p>
        </p:txBody>
      </p:sp>
      <p:sp>
        <p:nvSpPr>
          <p:cNvPr id="3" name="Text Placeholder 2">
            <a:extLst>
              <a:ext uri="{FF2B5EF4-FFF2-40B4-BE49-F238E27FC236}">
                <a16:creationId xmlns:a16="http://schemas.microsoft.com/office/drawing/2014/main" id="{42294285-CC91-7C4C-AEAD-F85CAB41071A}"/>
              </a:ext>
            </a:extLst>
          </p:cNvPr>
          <p:cNvSpPr>
            <a:spLocks noGrp="1"/>
          </p:cNvSpPr>
          <p:nvPr>
            <p:ph type="body" sz="half" idx="2"/>
          </p:nvPr>
        </p:nvSpPr>
        <p:spPr>
          <a:xfrm>
            <a:off x="2290764" y="4687516"/>
            <a:ext cx="5034164" cy="901025"/>
          </a:xfrm>
        </p:spPr>
        <p:txBody>
          <a:bodyPr>
            <a:normAutofit lnSpcReduction="10000"/>
          </a:bodyPr>
          <a:lstStyle/>
          <a:p>
            <a:pPr algn="ctr">
              <a:defRPr/>
            </a:pPr>
            <a:r>
              <a:rPr lang="el-GR" sz="1350" dirty="0"/>
              <a:t>Ένα σεληνιακό ημερολόγιο με οκτώ γρανάζια που απεικονίζεται στην πραγματεία του </a:t>
            </a:r>
            <a:r>
              <a:rPr lang="en-US" sz="1350" dirty="0"/>
              <a:t>al-</a:t>
            </a:r>
            <a:r>
              <a:rPr lang="en-US" sz="1350" dirty="0" err="1"/>
              <a:t>Biruni</a:t>
            </a:r>
            <a:r>
              <a:rPr lang="en-US" sz="1350" dirty="0"/>
              <a:t> </a:t>
            </a:r>
            <a:r>
              <a:rPr lang="el-GR" sz="1350" dirty="0"/>
              <a:t>για τον αστρολάβο, γραμμένο το 996 μ.Χ.</a:t>
            </a:r>
            <a:r>
              <a:rPr lang="en-US" sz="1350" dirty="0"/>
              <a:t>. </a:t>
            </a:r>
            <a:endParaRPr lang="el-GR" sz="1350" dirty="0"/>
          </a:p>
          <a:p>
            <a:pPr algn="ctr">
              <a:defRPr/>
            </a:pPr>
            <a:r>
              <a:rPr lang="en-US" sz="1350" dirty="0"/>
              <a:t>UNIV. LIBRARY, LEIDEN</a:t>
            </a:r>
            <a:endParaRPr lang="el-GR" sz="1350" dirty="0"/>
          </a:p>
          <a:p>
            <a:pPr>
              <a:buFont typeface="Arial" charset="0"/>
              <a:buNone/>
              <a:defRPr/>
            </a:pPr>
            <a:endParaRPr lang="en-US" dirty="0"/>
          </a:p>
        </p:txBody>
      </p:sp>
      <p:pic>
        <p:nvPicPr>
          <p:cNvPr id="48132" name="Picture 3" descr="al-biruni-1">
            <a:extLst>
              <a:ext uri="{FF2B5EF4-FFF2-40B4-BE49-F238E27FC236}">
                <a16:creationId xmlns:a16="http://schemas.microsoft.com/office/drawing/2014/main" id="{173FCC0E-B664-6642-8C06-F02BFE2D1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244" y="1478530"/>
            <a:ext cx="3156347" cy="298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5">
            <a:extLst>
              <a:ext uri="{FF2B5EF4-FFF2-40B4-BE49-F238E27FC236}">
                <a16:creationId xmlns:a16="http://schemas.microsoft.com/office/drawing/2014/main" id="{510EA570-4321-A04F-B8D7-66623CFD1A29}"/>
              </a:ext>
            </a:extLst>
          </p:cNvPr>
          <p:cNvSpPr>
            <a:spLocks noGrp="1"/>
          </p:cNvSpPr>
          <p:nvPr>
            <p:ph type="title"/>
          </p:nvPr>
        </p:nvSpPr>
        <p:spPr/>
        <p:txBody>
          <a:bodyPr/>
          <a:lstStyle/>
          <a:p>
            <a:r>
              <a:rPr lang="el-GR" altLang="el-GR" dirty="0">
                <a:ea typeface="ＭＳ Ｐゴシック" panose="020B0600070205080204" pitchFamily="34" charset="-128"/>
              </a:rPr>
              <a:t>Αρχαία κείμενα για τα γρανάζια</a:t>
            </a:r>
            <a:endParaRPr lang="en-US" altLang="el-GR" dirty="0">
              <a:ea typeface="ＭＳ Ｐゴシック" panose="020B0600070205080204" pitchFamily="34" charset="-128"/>
            </a:endParaRPr>
          </a:p>
        </p:txBody>
      </p:sp>
      <p:sp>
        <p:nvSpPr>
          <p:cNvPr id="50178" name="Content Placeholder 6">
            <a:extLst>
              <a:ext uri="{FF2B5EF4-FFF2-40B4-BE49-F238E27FC236}">
                <a16:creationId xmlns:a16="http://schemas.microsoft.com/office/drawing/2014/main" id="{47AE60F7-4BD9-DF45-8A90-C372A2A71812}"/>
              </a:ext>
            </a:extLst>
          </p:cNvPr>
          <p:cNvSpPr>
            <a:spLocks noGrp="1"/>
          </p:cNvSpPr>
          <p:nvPr>
            <p:ph idx="1"/>
          </p:nvPr>
        </p:nvSpPr>
        <p:spPr/>
        <p:txBody>
          <a:bodyPr/>
          <a:lstStyle/>
          <a:p>
            <a:pPr>
              <a:lnSpc>
                <a:spcPct val="80000"/>
              </a:lnSpc>
            </a:pPr>
            <a:r>
              <a:rPr lang="en-US" altLang="el-GR" sz="2250" dirty="0">
                <a:ea typeface="ＭＳ Ｐゴシック" panose="020B0600070205080204" pitchFamily="34" charset="-128"/>
              </a:rPr>
              <a:t>«</a:t>
            </a:r>
            <a:r>
              <a:rPr lang="el-GR" altLang="el-GR" sz="2250" dirty="0">
                <a:ea typeface="ＭＳ Ｐゴシック" panose="020B0600070205080204" pitchFamily="34" charset="-128"/>
              </a:rPr>
              <a:t>Μηχανικά</a:t>
            </a:r>
            <a:r>
              <a:rPr lang="en-US" altLang="el-GR" sz="2250" dirty="0">
                <a:ea typeface="ＭＳ Ｐゴシック" panose="020B0600070205080204" pitchFamily="34" charset="-128"/>
              </a:rPr>
              <a:t>» </a:t>
            </a:r>
            <a:r>
              <a:rPr lang="el-GR" altLang="el-GR" sz="2250" dirty="0">
                <a:ea typeface="ＭＳ Ｐゴシック" panose="020B0600070205080204" pitchFamily="34" charset="-128"/>
              </a:rPr>
              <a:t>του Αρχύτα του </a:t>
            </a:r>
            <a:r>
              <a:rPr lang="el-GR" altLang="el-GR" sz="2250" dirty="0" err="1">
                <a:ea typeface="ＭＳ Ｐゴシック" panose="020B0600070205080204" pitchFamily="34" charset="-128"/>
              </a:rPr>
              <a:t>Τάραντα</a:t>
            </a:r>
            <a:endParaRPr lang="el-GR" altLang="el-GR" sz="2250" dirty="0">
              <a:ea typeface="ＭＳ Ｐゴシック" panose="020B0600070205080204" pitchFamily="34" charset="-128"/>
            </a:endParaRPr>
          </a:p>
          <a:p>
            <a:pPr>
              <a:lnSpc>
                <a:spcPct val="80000"/>
              </a:lnSpc>
            </a:pPr>
            <a:r>
              <a:rPr lang="el-GR" altLang="el-GR" sz="2250" dirty="0">
                <a:ea typeface="ＭＳ Ｐゴシック" panose="020B0600070205080204" pitchFamily="34" charset="-128"/>
              </a:rPr>
              <a:t>«</a:t>
            </a:r>
            <a:r>
              <a:rPr lang="el-GR" altLang="el-GR" sz="2250" dirty="0" err="1">
                <a:ea typeface="ＭＳ Ｐゴシック" panose="020B0600070205080204" pitchFamily="34" charset="-128"/>
              </a:rPr>
              <a:t>Μηχανικ</a:t>
            </a:r>
            <a:r>
              <a:rPr lang="en-US" altLang="el-GR" sz="2250" dirty="0" err="1">
                <a:ea typeface="ＭＳ Ｐゴシック" panose="020B0600070205080204" pitchFamily="34" charset="-128"/>
              </a:rPr>
              <a:t>ά</a:t>
            </a:r>
            <a:r>
              <a:rPr lang="en-US" altLang="el-GR" sz="2250" dirty="0">
                <a:ea typeface="ＭＳ Ｐゴシック" panose="020B0600070205080204" pitchFamily="34" charset="-128"/>
              </a:rPr>
              <a:t>» </a:t>
            </a:r>
            <a:r>
              <a:rPr lang="el-GR" altLang="el-GR" sz="2250" dirty="0">
                <a:ea typeface="ＭＳ Ｐゴシック" panose="020B0600070205080204" pitchFamily="34" charset="-128"/>
              </a:rPr>
              <a:t>του Ήρωνα της Αλεξάνδρειας</a:t>
            </a:r>
          </a:p>
          <a:p>
            <a:pPr>
              <a:lnSpc>
                <a:spcPct val="80000"/>
              </a:lnSpc>
            </a:pPr>
            <a:r>
              <a:rPr lang="en-US" altLang="el-GR" sz="2250" dirty="0">
                <a:ea typeface="ＭＳ Ｐゴシック" panose="020B0600070205080204" pitchFamily="34" charset="-128"/>
              </a:rPr>
              <a:t>Banu Musa</a:t>
            </a:r>
            <a:r>
              <a:rPr lang="el-GR" altLang="el-GR" sz="2250" dirty="0">
                <a:ea typeface="ＭＳ Ｐゴシック" panose="020B0600070205080204" pitchFamily="34" charset="-128"/>
              </a:rPr>
              <a:t>:</a:t>
            </a:r>
            <a:r>
              <a:rPr lang="en-US" altLang="el-GR" sz="2250" dirty="0">
                <a:ea typeface="ＭＳ Ｐゴシック" panose="020B0600070205080204" pitchFamily="34" charset="-128"/>
              </a:rPr>
              <a:t> «</a:t>
            </a:r>
            <a:r>
              <a:rPr lang="el-GR" altLang="el-GR" sz="2250" dirty="0">
                <a:ea typeface="ＭＳ Ｐゴシック" panose="020B0600070205080204" pitchFamily="34" charset="-128"/>
              </a:rPr>
              <a:t>Το βιβλίο των έξυπνων συσκευών</a:t>
            </a:r>
            <a:r>
              <a:rPr lang="en-US" altLang="el-GR" sz="2250" dirty="0">
                <a:ea typeface="ＭＳ Ｐゴシック" panose="020B0600070205080204" pitchFamily="34" charset="-128"/>
              </a:rPr>
              <a:t>», </a:t>
            </a:r>
            <a:r>
              <a:rPr lang="el-GR" altLang="el-GR" sz="2250" dirty="0" err="1">
                <a:ea typeface="ＭＳ Ｐゴシック" panose="020B0600070205080204" pitchFamily="34" charset="-128"/>
              </a:rPr>
              <a:t>μτφρ</a:t>
            </a:r>
            <a:r>
              <a:rPr lang="el-GR" altLang="el-GR" sz="2250" dirty="0">
                <a:ea typeface="ＭＳ Ｐゴシック" panose="020B0600070205080204" pitchFamily="34" charset="-128"/>
              </a:rPr>
              <a:t>. και σχολιάστηκε από τον </a:t>
            </a:r>
            <a:r>
              <a:rPr lang="en-US" altLang="el-GR" sz="2250" dirty="0">
                <a:ea typeface="ＭＳ Ｐゴシック" panose="020B0600070205080204" pitchFamily="34" charset="-128"/>
              </a:rPr>
              <a:t>Donald R. Hill, Dordrecht: </a:t>
            </a:r>
            <a:r>
              <a:rPr lang="en-US" altLang="el-GR" sz="2250" dirty="0" err="1">
                <a:ea typeface="ＭＳ Ｐゴシック" panose="020B0600070205080204" pitchFamily="34" charset="-128"/>
              </a:rPr>
              <a:t>Reidel</a:t>
            </a:r>
            <a:r>
              <a:rPr lang="en-US" altLang="el-GR" sz="2250" dirty="0">
                <a:ea typeface="ＭＳ Ｐゴシック" panose="020B0600070205080204" pitchFamily="34" charset="-128"/>
              </a:rPr>
              <a:t>, 1979.</a:t>
            </a:r>
          </a:p>
          <a:p>
            <a:pPr>
              <a:lnSpc>
                <a:spcPct val="80000"/>
              </a:lnSpc>
            </a:pPr>
            <a:r>
              <a:rPr lang="en-US" altLang="el-GR" sz="2250" dirty="0">
                <a:ea typeface="ＭＳ Ｐゴシック" panose="020B0600070205080204" pitchFamily="34" charset="-128"/>
              </a:rPr>
              <a:t>al-</a:t>
            </a:r>
            <a:r>
              <a:rPr lang="en-US" altLang="el-GR" sz="2250" dirty="0" err="1">
                <a:ea typeface="ＭＳ Ｐゴシック" panose="020B0600070205080204" pitchFamily="34" charset="-128"/>
              </a:rPr>
              <a:t>Jazari</a:t>
            </a:r>
            <a:r>
              <a:rPr lang="en-US" altLang="el-GR" sz="2250" dirty="0">
                <a:ea typeface="ＭＳ Ｐゴシック" panose="020B0600070205080204" pitchFamily="34" charset="-128"/>
              </a:rPr>
              <a:t>, ibn al-Razzaz</a:t>
            </a:r>
            <a:r>
              <a:rPr lang="el-GR" altLang="el-GR" sz="2250" dirty="0">
                <a:ea typeface="ＭＳ Ｐゴシック" panose="020B0600070205080204" pitchFamily="34" charset="-128"/>
              </a:rPr>
              <a:t>:</a:t>
            </a:r>
            <a:r>
              <a:rPr lang="en-US" altLang="el-GR" sz="2250" dirty="0">
                <a:ea typeface="ＭＳ Ｐゴシック" panose="020B0600070205080204" pitchFamily="34" charset="-128"/>
              </a:rPr>
              <a:t> «</a:t>
            </a:r>
            <a:r>
              <a:rPr lang="el-GR" altLang="el-GR" sz="2250" dirty="0">
                <a:ea typeface="ＭＳ Ｐゴシック" panose="020B0600070205080204" pitchFamily="34" charset="-128"/>
              </a:rPr>
              <a:t>Το Βιβλίο της Γνώσης των έξυπνων </a:t>
            </a:r>
            <a:r>
              <a:rPr lang="el-GR" altLang="el-GR" sz="2250" dirty="0" err="1">
                <a:ea typeface="ＭＳ Ｐゴシック" panose="020B0600070205080204" pitchFamily="34" charset="-128"/>
              </a:rPr>
              <a:t>μηχνικών</a:t>
            </a:r>
            <a:r>
              <a:rPr lang="el-GR" altLang="el-GR" sz="2250" dirty="0">
                <a:ea typeface="ＭＳ Ｐゴシック" panose="020B0600070205080204" pitchFamily="34" charset="-128"/>
              </a:rPr>
              <a:t> συσκευών</a:t>
            </a:r>
            <a:r>
              <a:rPr lang="en-US" altLang="el-GR" sz="2250" dirty="0">
                <a:ea typeface="ＭＳ Ｐゴシック" panose="020B0600070205080204" pitchFamily="34" charset="-128"/>
              </a:rPr>
              <a:t>», </a:t>
            </a:r>
            <a:r>
              <a:rPr lang="el-GR" altLang="el-GR" sz="2250" dirty="0" err="1">
                <a:ea typeface="ＭＳ Ｐゴシック" panose="020B0600070205080204" pitchFamily="34" charset="-128"/>
              </a:rPr>
              <a:t>μτφρ</a:t>
            </a:r>
            <a:r>
              <a:rPr lang="el-GR" altLang="el-GR" sz="2250" dirty="0">
                <a:ea typeface="ＭＳ Ｐゴシック" panose="020B0600070205080204" pitchFamily="34" charset="-128"/>
              </a:rPr>
              <a:t>. και σχολιάστηκε από τον </a:t>
            </a:r>
            <a:r>
              <a:rPr lang="en-US" altLang="el-GR" sz="2250" dirty="0">
                <a:ea typeface="ＭＳ Ｐゴシック" panose="020B0600070205080204" pitchFamily="34" charset="-128"/>
              </a:rPr>
              <a:t>Donald R. Hill, Dordrecht: </a:t>
            </a:r>
            <a:r>
              <a:rPr lang="en-US" altLang="el-GR" sz="2250" dirty="0" err="1">
                <a:ea typeface="ＭＳ Ｐゴシック" panose="020B0600070205080204" pitchFamily="34" charset="-128"/>
              </a:rPr>
              <a:t>Reidel</a:t>
            </a:r>
            <a:r>
              <a:rPr lang="en-US" altLang="el-GR" sz="2250" dirty="0">
                <a:ea typeface="ＭＳ Ｐゴシック" panose="020B0600070205080204" pitchFamily="34" charset="-128"/>
              </a:rPr>
              <a:t>, 1974</a:t>
            </a:r>
          </a:p>
          <a:p>
            <a:pPr>
              <a:lnSpc>
                <a:spcPct val="80000"/>
              </a:lnSpc>
            </a:pPr>
            <a:r>
              <a:rPr lang="en-US" altLang="el-GR" sz="2250" dirty="0">
                <a:ea typeface="ＭＳ Ｐゴシック" panose="020B0600070205080204" pitchFamily="34" charset="-128"/>
              </a:rPr>
              <a:t>Hill,</a:t>
            </a:r>
            <a:r>
              <a:rPr lang="el-GR" altLang="el-GR" sz="2250" dirty="0">
                <a:ea typeface="ＭＳ Ｐゴシック" panose="020B0600070205080204" pitchFamily="34" charset="-128"/>
              </a:rPr>
              <a:t> </a:t>
            </a:r>
            <a:r>
              <a:rPr lang="en-US" altLang="el-GR" sz="2250" dirty="0">
                <a:ea typeface="ＭＳ Ｐゴシック" panose="020B0600070205080204" pitchFamily="34" charset="-128"/>
              </a:rPr>
              <a:t>Donald R. «</a:t>
            </a:r>
            <a:r>
              <a:rPr lang="el-GR" altLang="el-GR" sz="2250" dirty="0">
                <a:ea typeface="ＭＳ Ｐゴシック" panose="020B0600070205080204" pitchFamily="34" charset="-128"/>
              </a:rPr>
              <a:t>Το μηχανικό ημερολόγιο του </a:t>
            </a:r>
            <a:r>
              <a:rPr lang="en-US" altLang="el-GR" sz="2250" dirty="0">
                <a:ea typeface="ＭＳ Ｐゴシック" panose="020B0600070205080204" pitchFamily="34" charset="-128"/>
              </a:rPr>
              <a:t>Al-</a:t>
            </a:r>
            <a:r>
              <a:rPr lang="en-US" altLang="el-GR" sz="2250" dirty="0" err="1">
                <a:ea typeface="ＭＳ Ｐゴシック" panose="020B0600070205080204" pitchFamily="34" charset="-128"/>
              </a:rPr>
              <a:t>Biruni</a:t>
            </a:r>
            <a:r>
              <a:rPr lang="en-US" altLang="el-GR" sz="2250" dirty="0">
                <a:ea typeface="ＭＳ Ｐゴシック" panose="020B0600070205080204" pitchFamily="34" charset="-128"/>
              </a:rPr>
              <a:t>». Annals of Science. 42.130. 1985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Διαφάνεια40">
            <a:extLst>
              <a:ext uri="{FF2B5EF4-FFF2-40B4-BE49-F238E27FC236}">
                <a16:creationId xmlns:a16="http://schemas.microsoft.com/office/drawing/2014/main" id="{0C2D6DF2-BE60-4C13-8D33-3041CAD218D5}"/>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1037" b="5958"/>
          <a:stretch/>
        </p:blipFill>
        <p:spPr>
          <a:xfrm>
            <a:off x="94846" y="857250"/>
            <a:ext cx="9049154" cy="4837079"/>
          </a:xfrm>
          <a:prstGeom prst="rect">
            <a:avLst/>
          </a:prstGeom>
        </p:spPr>
      </p:pic>
    </p:spTree>
    <p:extLst>
      <p:ext uri="{BB962C8B-B14F-4D97-AF65-F5344CB8AC3E}">
        <p14:creationId xmlns:p14="http://schemas.microsoft.com/office/powerpoint/2010/main" val="362706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3213C62-EB0B-1B41-9B5F-85216BA144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30723" name="Text Box 2">
            <a:extLst>
              <a:ext uri="{FF2B5EF4-FFF2-40B4-BE49-F238E27FC236}">
                <a16:creationId xmlns:a16="http://schemas.microsoft.com/office/drawing/2014/main" id="{4338F92A-69D8-5745-9D6B-AE0430B57240}"/>
              </a:ext>
            </a:extLst>
          </p:cNvPr>
          <p:cNvSpPr txBox="1">
            <a:spLocks noChangeArrowheads="1"/>
          </p:cNvSpPr>
          <p:nvPr/>
        </p:nvSpPr>
        <p:spPr bwMode="auto">
          <a:xfrm>
            <a:off x="489572" y="1556792"/>
            <a:ext cx="8208963" cy="295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30000"/>
              </a:lnSpc>
              <a:spcBef>
                <a:spcPct val="35000"/>
              </a:spcBef>
            </a:pPr>
            <a:r>
              <a:rPr lang="el-GR" altLang="el-GR" sz="2000" dirty="0"/>
              <a:t>Τέτοιες διδακτικές προσεγγίσεις καθιστούν τους μαθητές ικανούς να διατυπώνουν υποθέσεις, να πραγματοποιούν έρευνες, να συλλέγουν δεδομένα και να καταλήγουν σε συμπεράσματα. </a:t>
            </a:r>
          </a:p>
          <a:p>
            <a:pPr algn="just" eaLnBrk="1" hangingPunct="1">
              <a:lnSpc>
                <a:spcPct val="130000"/>
              </a:lnSpc>
              <a:spcBef>
                <a:spcPct val="35000"/>
              </a:spcBef>
            </a:pPr>
            <a:r>
              <a:rPr lang="el-GR" altLang="el-GR" sz="2000" dirty="0"/>
              <a:t>Η διαδικασία στο σύνολό της ευνοεί την </a:t>
            </a:r>
            <a:r>
              <a:rPr lang="el-GR" altLang="el-GR" sz="2000" dirty="0" err="1"/>
              <a:t>διερευνητικ</a:t>
            </a:r>
            <a:r>
              <a:rPr lang="en-US" altLang="el-GR" sz="2000" dirty="0" err="1"/>
              <a:t>ή</a:t>
            </a:r>
            <a:r>
              <a:rPr lang="el-GR" altLang="el-GR" sz="2000" dirty="0"/>
              <a:t> μέθοδο, με αποτέλεσμα οι μαθητές να εμπλέκονται ενεργά στην κατανόηση των αφηρημένων εννοιών, διαμορφώνοντας νέα γνωστικά σχήματα με βιωματικό και διερευνητικό τρόπο.</a:t>
            </a:r>
          </a:p>
        </p:txBody>
      </p:sp>
      <p:sp>
        <p:nvSpPr>
          <p:cNvPr id="30724" name="Text Box 4">
            <a:extLst>
              <a:ext uri="{FF2B5EF4-FFF2-40B4-BE49-F238E27FC236}">
                <a16:creationId xmlns:a16="http://schemas.microsoft.com/office/drawing/2014/main" id="{1E867E6C-E1C0-C343-9887-C7C01B5B5B5B}"/>
              </a:ext>
            </a:extLst>
          </p:cNvPr>
          <p:cNvSpPr txBox="1">
            <a:spLocks noChangeArrowheads="1"/>
          </p:cNvSpPr>
          <p:nvPr/>
        </p:nvSpPr>
        <p:spPr bwMode="auto">
          <a:xfrm>
            <a:off x="445465" y="463069"/>
            <a:ext cx="80645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l-GR" sz="1800" b="1" dirty="0"/>
              <a:t> </a:t>
            </a:r>
            <a:r>
              <a:rPr lang="el-GR" altLang="el-GR" sz="1800" b="1" dirty="0">
                <a:solidFill>
                  <a:srgbClr val="C00000"/>
                </a:solidFill>
              </a:rPr>
              <a:t>Παιδαγωγική αξιοποίηση της Ιστορίας των Επιστημονικών Οργάνων</a:t>
            </a:r>
          </a:p>
          <a:p>
            <a:pPr algn="ctr" eaLnBrk="1" hangingPunct="1">
              <a:spcBef>
                <a:spcPct val="50000"/>
              </a:spcBef>
            </a:pPr>
            <a:r>
              <a:rPr lang="en-US" altLang="el-GR" sz="3200" b="1" dirty="0">
                <a:solidFill>
                  <a:srgbClr val="C00000"/>
                </a:solidFill>
              </a:rPr>
              <a:t>S</a:t>
            </a:r>
            <a:r>
              <a:rPr lang="el-GR" altLang="el-GR" sz="3200" b="1" dirty="0">
                <a:solidFill>
                  <a:srgbClr val="C00000"/>
                </a:solidFill>
              </a:rPr>
              <a:t>ΤΕΑΜ</a:t>
            </a:r>
            <a:r>
              <a:rPr lang="el-GR" altLang="el-GR" sz="1800" b="1" dirty="0">
                <a:solidFill>
                  <a:srgbClr val="C00000"/>
                </a:solidFill>
              </a:rPr>
              <a:t> </a:t>
            </a:r>
          </a:p>
        </p:txBody>
      </p:sp>
      <p:sp>
        <p:nvSpPr>
          <p:cNvPr id="30725" name="AutoShape 5">
            <a:hlinkClick r:id="rId2" action="ppaction://hlinksldjump" highlightClick="1"/>
            <a:extLst>
              <a:ext uri="{FF2B5EF4-FFF2-40B4-BE49-F238E27FC236}">
                <a16:creationId xmlns:a16="http://schemas.microsoft.com/office/drawing/2014/main" id="{0B54F0AB-D9E9-1C41-A3E7-251AE0856848}"/>
              </a:ext>
            </a:extLst>
          </p:cNvPr>
          <p:cNvSpPr>
            <a:spLocks noChangeArrowheads="1"/>
          </p:cNvSpPr>
          <p:nvPr/>
        </p:nvSpPr>
        <p:spPr bwMode="auto">
          <a:xfrm>
            <a:off x="8820150" y="6453188"/>
            <a:ext cx="323850" cy="404812"/>
          </a:xfrm>
          <a:prstGeom prst="actionButtonHome">
            <a:avLst/>
          </a:prstGeom>
          <a:solidFill>
            <a:srgbClr val="99336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a:extLst>
              <a:ext uri="{FF2B5EF4-FFF2-40B4-BE49-F238E27FC236}">
                <a16:creationId xmlns:a16="http://schemas.microsoft.com/office/drawing/2014/main" id="{73989766-3E2D-C641-A319-F66EB67C7BF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17411" name="Text Box 2">
            <a:extLst>
              <a:ext uri="{FF2B5EF4-FFF2-40B4-BE49-F238E27FC236}">
                <a16:creationId xmlns:a16="http://schemas.microsoft.com/office/drawing/2014/main" id="{E6E5E7A1-B635-A143-ACA7-443B66802B75}"/>
              </a:ext>
            </a:extLst>
          </p:cNvPr>
          <p:cNvSpPr txBox="1">
            <a:spLocks noChangeArrowheads="1"/>
          </p:cNvSpPr>
          <p:nvPr/>
        </p:nvSpPr>
        <p:spPr bwMode="auto">
          <a:xfrm>
            <a:off x="179388" y="324758"/>
            <a:ext cx="38163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Α</a:t>
            </a:r>
            <a:r>
              <a:rPr lang="en-US" altLang="el-GR" sz="1800" b="1" dirty="0">
                <a:solidFill>
                  <a:srgbClr val="C00000"/>
                </a:solidFill>
              </a:rPr>
              <a:t>. </a:t>
            </a:r>
            <a:r>
              <a:rPr lang="el-GR" altLang="el-GR" sz="1800" b="1" dirty="0">
                <a:solidFill>
                  <a:srgbClr val="C00000"/>
                </a:solidFill>
              </a:rPr>
              <a:t>Τα Όργανα στην Επιστήμη</a:t>
            </a:r>
          </a:p>
        </p:txBody>
      </p:sp>
      <p:sp>
        <p:nvSpPr>
          <p:cNvPr id="17412" name="Rectangle 5">
            <a:extLst>
              <a:ext uri="{FF2B5EF4-FFF2-40B4-BE49-F238E27FC236}">
                <a16:creationId xmlns:a16="http://schemas.microsoft.com/office/drawing/2014/main" id="{34F18079-015F-7B49-8F32-5733162CDADB}"/>
              </a:ext>
            </a:extLst>
          </p:cNvPr>
          <p:cNvSpPr>
            <a:spLocks noChangeArrowheads="1"/>
          </p:cNvSpPr>
          <p:nvPr/>
        </p:nvSpPr>
        <p:spPr bwMode="auto">
          <a:xfrm>
            <a:off x="211620" y="1735932"/>
            <a:ext cx="8785225"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17413" name="Line 6">
            <a:extLst>
              <a:ext uri="{FF2B5EF4-FFF2-40B4-BE49-F238E27FC236}">
                <a16:creationId xmlns:a16="http://schemas.microsoft.com/office/drawing/2014/main" id="{1DB78E8D-9BCA-824E-A5FD-E29E1DBDDFC0}"/>
              </a:ext>
            </a:extLst>
          </p:cNvPr>
          <p:cNvSpPr>
            <a:spLocks noChangeShapeType="1"/>
          </p:cNvSpPr>
          <p:nvPr/>
        </p:nvSpPr>
        <p:spPr bwMode="auto">
          <a:xfrm>
            <a:off x="1986588" y="216773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14" name="Text Box 7">
            <a:extLst>
              <a:ext uri="{FF2B5EF4-FFF2-40B4-BE49-F238E27FC236}">
                <a16:creationId xmlns:a16="http://schemas.microsoft.com/office/drawing/2014/main" id="{89C63533-718F-D949-B60D-8594B7A21EDD}"/>
              </a:ext>
            </a:extLst>
          </p:cNvPr>
          <p:cNvSpPr txBox="1">
            <a:spLocks noChangeArrowheads="1"/>
          </p:cNvSpPr>
          <p:nvPr/>
        </p:nvSpPr>
        <p:spPr bwMode="auto">
          <a:xfrm>
            <a:off x="179388" y="2572207"/>
            <a:ext cx="4464050" cy="1938992"/>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l-GR" sz="1600" dirty="0">
                <a:latin typeface="Calibri" panose="020F0502020204030204" pitchFamily="34" charset="0"/>
                <a:cs typeface="Calibri" panose="020F0502020204030204" pitchFamily="34" charset="0"/>
              </a:rPr>
              <a:t>T</a:t>
            </a:r>
            <a:r>
              <a:rPr lang="el-GR" altLang="el-GR" sz="1600" dirty="0">
                <a:latin typeface="Calibri" panose="020F0502020204030204" pitchFamily="34" charset="0"/>
                <a:cs typeface="Calibri" panose="020F0502020204030204" pitchFamily="34" charset="0"/>
              </a:rPr>
              <a:t>ο σύνολο των τεχνικών διατάξεων που χρησιμοποιούνται σε διάφορες επιστημονικές και τεχνικές πρακτικές. </a:t>
            </a:r>
          </a:p>
          <a:p>
            <a:pPr algn="ctr" eaLnBrk="1" hangingPunct="1">
              <a:spcBef>
                <a:spcPct val="50000"/>
              </a:spcBef>
            </a:pPr>
            <a:r>
              <a:rPr lang="el-GR" altLang="el-GR" sz="1600" dirty="0">
                <a:latin typeface="Calibri" panose="020F0502020204030204" pitchFamily="34" charset="0"/>
                <a:cs typeface="Calibri" panose="020F0502020204030204" pitchFamily="34" charset="0"/>
              </a:rPr>
              <a:t>Περιλαμβάνει τα όργανα που χρησιμοποιούνται για επιστημονικούς λόγους καθώς επίσης και όργανα που χρησιμοποιούνται σε εκπαιδευτικό πλαίσιο</a:t>
            </a:r>
            <a:r>
              <a:rPr lang="el-GR" altLang="el-GR" sz="1400" dirty="0">
                <a:latin typeface="Calibri" panose="020F0502020204030204" pitchFamily="34" charset="0"/>
                <a:cs typeface="Calibri" panose="020F0502020204030204" pitchFamily="34" charset="0"/>
              </a:rPr>
              <a:t>.</a:t>
            </a:r>
            <a:r>
              <a:rPr lang="el-GR" altLang="el-GR" sz="1400" dirty="0"/>
              <a:t> </a:t>
            </a:r>
          </a:p>
        </p:txBody>
      </p:sp>
      <p:sp>
        <p:nvSpPr>
          <p:cNvPr id="17415" name="Text Box 8">
            <a:extLst>
              <a:ext uri="{FF2B5EF4-FFF2-40B4-BE49-F238E27FC236}">
                <a16:creationId xmlns:a16="http://schemas.microsoft.com/office/drawing/2014/main" id="{16EBF5CF-88DA-C04C-BC47-579ECC3BCC25}"/>
              </a:ext>
            </a:extLst>
          </p:cNvPr>
          <p:cNvSpPr txBox="1">
            <a:spLocks noChangeArrowheads="1"/>
          </p:cNvSpPr>
          <p:nvPr/>
        </p:nvSpPr>
        <p:spPr bwMode="auto">
          <a:xfrm>
            <a:off x="1547813" y="1785938"/>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l-GR" sz="1800" dirty="0"/>
              <a:t>1999</a:t>
            </a:r>
            <a:endParaRPr lang="el-GR" altLang="el-GR" sz="1800" dirty="0"/>
          </a:p>
        </p:txBody>
      </p:sp>
      <p:sp>
        <p:nvSpPr>
          <p:cNvPr id="17416" name="Line 9">
            <a:extLst>
              <a:ext uri="{FF2B5EF4-FFF2-40B4-BE49-F238E27FC236}">
                <a16:creationId xmlns:a16="http://schemas.microsoft.com/office/drawing/2014/main" id="{365318F1-4BDC-7543-8A65-49D09A7CC15F}"/>
              </a:ext>
            </a:extLst>
          </p:cNvPr>
          <p:cNvSpPr>
            <a:spLocks noChangeShapeType="1"/>
          </p:cNvSpPr>
          <p:nvPr/>
        </p:nvSpPr>
        <p:spPr bwMode="auto">
          <a:xfrm>
            <a:off x="6588125" y="216773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17" name="Text Box 10">
            <a:extLst>
              <a:ext uri="{FF2B5EF4-FFF2-40B4-BE49-F238E27FC236}">
                <a16:creationId xmlns:a16="http://schemas.microsoft.com/office/drawing/2014/main" id="{13D5E1D9-EF17-9449-AB8F-A69F95C0DCC2}"/>
              </a:ext>
            </a:extLst>
          </p:cNvPr>
          <p:cNvSpPr txBox="1">
            <a:spLocks noChangeArrowheads="1"/>
          </p:cNvSpPr>
          <p:nvPr/>
        </p:nvSpPr>
        <p:spPr bwMode="auto">
          <a:xfrm>
            <a:off x="3995737" y="977107"/>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ΟΡΙΣΜΟΙ</a:t>
            </a:r>
          </a:p>
        </p:txBody>
      </p:sp>
      <p:sp>
        <p:nvSpPr>
          <p:cNvPr id="17418" name="Text Box 11">
            <a:extLst>
              <a:ext uri="{FF2B5EF4-FFF2-40B4-BE49-F238E27FC236}">
                <a16:creationId xmlns:a16="http://schemas.microsoft.com/office/drawing/2014/main" id="{E1F59DC2-2CF4-914B-8751-90EABF73782E}"/>
              </a:ext>
            </a:extLst>
          </p:cNvPr>
          <p:cNvSpPr txBox="1">
            <a:spLocks noChangeArrowheads="1"/>
          </p:cNvSpPr>
          <p:nvPr/>
        </p:nvSpPr>
        <p:spPr bwMode="auto">
          <a:xfrm>
            <a:off x="4737824" y="2538561"/>
            <a:ext cx="4249737" cy="3506088"/>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50000"/>
              </a:spcBef>
            </a:pPr>
            <a:r>
              <a:rPr lang="el-GR" altLang="el-GR" sz="1600" dirty="0"/>
              <a:t>α) εκείνα που μετρούν και ανιχνεύουν χαρακτηριστικές ιδιότητες ή παραμέτρους ενός αντικειμένου, μιας διαδικασίας ή ενός φαινόμενου, </a:t>
            </a:r>
          </a:p>
          <a:p>
            <a:pPr algn="ctr" eaLnBrk="1" hangingPunct="1">
              <a:lnSpc>
                <a:spcPct val="130000"/>
              </a:lnSpc>
              <a:spcBef>
                <a:spcPct val="50000"/>
              </a:spcBef>
            </a:pPr>
            <a:r>
              <a:rPr lang="el-GR" altLang="el-GR" sz="1600" dirty="0"/>
              <a:t>β) εκείνα που λειτουργούν ως μοντέλα φυσικών ή τεχνολογικών αντικειμένων, διαδικασιών και συστημάτων (πχ. πλανητάρια) </a:t>
            </a:r>
          </a:p>
          <a:p>
            <a:pPr algn="ctr" eaLnBrk="1" hangingPunct="1">
              <a:lnSpc>
                <a:spcPct val="130000"/>
              </a:lnSpc>
              <a:spcBef>
                <a:spcPct val="50000"/>
              </a:spcBef>
            </a:pPr>
            <a:r>
              <a:rPr lang="el-GR" altLang="el-GR" sz="1600" dirty="0"/>
              <a:t>γ) εκείνα που παράγουν φαινόμενα που βασίζονται σε νέες θεωρητικές υποθέσεις</a:t>
            </a:r>
            <a:r>
              <a:rPr lang="el-GR" altLang="el-GR" sz="1400" dirty="0"/>
              <a:t>.</a:t>
            </a:r>
          </a:p>
        </p:txBody>
      </p:sp>
      <p:sp>
        <p:nvSpPr>
          <p:cNvPr id="17419" name="Text Box 12">
            <a:extLst>
              <a:ext uri="{FF2B5EF4-FFF2-40B4-BE49-F238E27FC236}">
                <a16:creationId xmlns:a16="http://schemas.microsoft.com/office/drawing/2014/main" id="{2173D7B5-CDF5-BA48-99F7-97CB1BD7810B}"/>
              </a:ext>
            </a:extLst>
          </p:cNvPr>
          <p:cNvSpPr txBox="1">
            <a:spLocks noChangeArrowheads="1"/>
          </p:cNvSpPr>
          <p:nvPr/>
        </p:nvSpPr>
        <p:spPr bwMode="auto">
          <a:xfrm>
            <a:off x="6229350" y="1768476"/>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l-GR" sz="1800" dirty="0"/>
              <a:t>2004</a:t>
            </a:r>
            <a:endParaRPr lang="el-GR" altLang="el-G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a:extLst>
              <a:ext uri="{FF2B5EF4-FFF2-40B4-BE49-F238E27FC236}">
                <a16:creationId xmlns:a16="http://schemas.microsoft.com/office/drawing/2014/main" id="{C0B27F8D-7ED2-B342-887B-5B237473AC4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l-GR" altLang="el-GR" sz="1000"/>
          </a:p>
        </p:txBody>
      </p:sp>
      <p:sp>
        <p:nvSpPr>
          <p:cNvPr id="18435" name="Text Box 2">
            <a:extLst>
              <a:ext uri="{FF2B5EF4-FFF2-40B4-BE49-F238E27FC236}">
                <a16:creationId xmlns:a16="http://schemas.microsoft.com/office/drawing/2014/main" id="{7B270461-C4A8-5A45-AA24-8C3C4E1876E2}"/>
              </a:ext>
            </a:extLst>
          </p:cNvPr>
          <p:cNvSpPr txBox="1">
            <a:spLocks noChangeArrowheads="1"/>
          </p:cNvSpPr>
          <p:nvPr/>
        </p:nvSpPr>
        <p:spPr bwMode="auto">
          <a:xfrm>
            <a:off x="179512" y="436047"/>
            <a:ext cx="4680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Α</a:t>
            </a:r>
            <a:r>
              <a:rPr lang="en-US" altLang="el-GR" sz="1800" b="1" dirty="0">
                <a:solidFill>
                  <a:srgbClr val="C00000"/>
                </a:solidFill>
              </a:rPr>
              <a:t>. </a:t>
            </a:r>
            <a:r>
              <a:rPr lang="el-GR" altLang="el-GR" sz="1800" b="1" dirty="0">
                <a:solidFill>
                  <a:srgbClr val="C00000"/>
                </a:solidFill>
              </a:rPr>
              <a:t>Τα Όργανα στην Επιστήμη</a:t>
            </a:r>
          </a:p>
        </p:txBody>
      </p:sp>
      <p:sp>
        <p:nvSpPr>
          <p:cNvPr id="18436" name="Text Box 13">
            <a:extLst>
              <a:ext uri="{FF2B5EF4-FFF2-40B4-BE49-F238E27FC236}">
                <a16:creationId xmlns:a16="http://schemas.microsoft.com/office/drawing/2014/main" id="{D2B257AA-1FA0-244E-9ECF-D1905BFA02A1}"/>
              </a:ext>
            </a:extLst>
          </p:cNvPr>
          <p:cNvSpPr txBox="1">
            <a:spLocks noChangeArrowheads="1"/>
          </p:cNvSpPr>
          <p:nvPr/>
        </p:nvSpPr>
        <p:spPr bwMode="auto">
          <a:xfrm>
            <a:off x="251618" y="908720"/>
            <a:ext cx="8640763" cy="343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50000"/>
              </a:spcBef>
            </a:pPr>
            <a:endParaRPr lang="en-US" altLang="el-GR" sz="1800" dirty="0"/>
          </a:p>
          <a:p>
            <a:pPr algn="ctr" eaLnBrk="1" hangingPunct="1">
              <a:lnSpc>
                <a:spcPct val="170000"/>
              </a:lnSpc>
              <a:spcBef>
                <a:spcPct val="50000"/>
              </a:spcBef>
            </a:pPr>
            <a:r>
              <a:rPr lang="el-GR" altLang="el-GR" sz="1800" dirty="0"/>
              <a:t>Τα επιστημονικά όργανα</a:t>
            </a:r>
            <a:r>
              <a:rPr lang="en-US" altLang="el-GR" sz="1800" dirty="0"/>
              <a:t> </a:t>
            </a:r>
            <a:r>
              <a:rPr lang="el-GR" altLang="el-GR" sz="1800" dirty="0"/>
              <a:t>θα πρέπει:</a:t>
            </a:r>
          </a:p>
          <a:p>
            <a:pPr algn="ctr" eaLnBrk="1" hangingPunct="1">
              <a:lnSpc>
                <a:spcPct val="170000"/>
              </a:lnSpc>
              <a:spcBef>
                <a:spcPct val="50000"/>
              </a:spcBef>
            </a:pPr>
            <a:r>
              <a:rPr lang="el-GR" altLang="el-GR" sz="1800" dirty="0"/>
              <a:t>α) να έχουν </a:t>
            </a:r>
            <a:r>
              <a:rPr lang="el-GR" altLang="el-GR" sz="1800" b="1" dirty="0">
                <a:solidFill>
                  <a:srgbClr val="C00000"/>
                </a:solidFill>
              </a:rPr>
              <a:t>υλική υπόσταση </a:t>
            </a:r>
          </a:p>
          <a:p>
            <a:pPr algn="ctr" eaLnBrk="1" hangingPunct="1">
              <a:lnSpc>
                <a:spcPct val="170000"/>
              </a:lnSpc>
              <a:spcBef>
                <a:spcPct val="50000"/>
              </a:spcBef>
            </a:pPr>
            <a:r>
              <a:rPr lang="el-GR" altLang="el-GR" sz="1800" dirty="0"/>
              <a:t>β) να αποτελούν μέρος μιας προσπάθειας για την </a:t>
            </a:r>
            <a:r>
              <a:rPr lang="el-GR" altLang="el-GR" sz="1800" b="1" dirty="0">
                <a:solidFill>
                  <a:srgbClr val="C00000"/>
                </a:solidFill>
              </a:rPr>
              <a:t>επίτευξη κάποιου στόχου </a:t>
            </a:r>
          </a:p>
          <a:p>
            <a:pPr algn="ctr" eaLnBrk="1" hangingPunct="1">
              <a:lnSpc>
                <a:spcPct val="170000"/>
              </a:lnSpc>
              <a:spcBef>
                <a:spcPct val="50000"/>
              </a:spcBef>
            </a:pPr>
            <a:r>
              <a:rPr lang="el-GR" altLang="el-GR" sz="1800" dirty="0"/>
              <a:t>γ) να αναπτύσσεται </a:t>
            </a:r>
            <a:r>
              <a:rPr lang="el-GR" altLang="el-GR" sz="1800" b="1" dirty="0">
                <a:solidFill>
                  <a:srgbClr val="C00000"/>
                </a:solidFill>
              </a:rPr>
              <a:t>αλληλεπιδραστική σχέση μεταξύ οργάνων και ανθρώπου </a:t>
            </a:r>
          </a:p>
          <a:p>
            <a:pPr algn="ctr" eaLnBrk="1" hangingPunct="1">
              <a:lnSpc>
                <a:spcPct val="170000"/>
              </a:lnSpc>
              <a:spcBef>
                <a:spcPct val="50000"/>
              </a:spcBef>
            </a:pPr>
            <a:r>
              <a:rPr lang="el-GR" altLang="el-GR" sz="1800" dirty="0"/>
              <a:t>(ο άνθρωπος τα σχεδιάζει, τα τροποποιεί και τα χρησιμοποιεί) </a:t>
            </a:r>
            <a:endParaRPr lang="en-US" altLang="el-G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a:extLst>
              <a:ext uri="{FF2B5EF4-FFF2-40B4-BE49-F238E27FC236}">
                <a16:creationId xmlns:a16="http://schemas.microsoft.com/office/drawing/2014/main" id="{A10C0972-2E88-314B-A124-34B995C720D2}"/>
              </a:ext>
            </a:extLst>
          </p:cNvPr>
          <p:cNvSpPr txBox="1">
            <a:spLocks noChangeArrowheads="1"/>
          </p:cNvSpPr>
          <p:nvPr/>
        </p:nvSpPr>
        <p:spPr bwMode="auto">
          <a:xfrm>
            <a:off x="179387" y="115888"/>
            <a:ext cx="5102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Β. Ιστορία των επιστημονικών οργάνων</a:t>
            </a:r>
          </a:p>
        </p:txBody>
      </p:sp>
      <p:sp>
        <p:nvSpPr>
          <p:cNvPr id="19460" name="Text Box 3">
            <a:extLst>
              <a:ext uri="{FF2B5EF4-FFF2-40B4-BE49-F238E27FC236}">
                <a16:creationId xmlns:a16="http://schemas.microsoft.com/office/drawing/2014/main" id="{80E4D0CC-837F-8944-8DDE-D801700089BC}"/>
              </a:ext>
            </a:extLst>
          </p:cNvPr>
          <p:cNvSpPr txBox="1">
            <a:spLocks noChangeArrowheads="1"/>
          </p:cNvSpPr>
          <p:nvPr/>
        </p:nvSpPr>
        <p:spPr bwMode="auto">
          <a:xfrm>
            <a:off x="539551" y="1844824"/>
            <a:ext cx="7848873" cy="397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90000"/>
              </a:lnSpc>
              <a:spcBef>
                <a:spcPct val="50000"/>
              </a:spcBef>
            </a:pPr>
            <a:r>
              <a:rPr lang="el-GR" altLang="el-GR" sz="1800" dirty="0">
                <a:latin typeface="Calibri" panose="020F0502020204030204" pitchFamily="34" charset="0"/>
                <a:cs typeface="Calibri" panose="020F0502020204030204" pitchFamily="34" charset="0"/>
              </a:rPr>
              <a:t>Τα Επιστημονικά όργανα χρησιμοποιούνται στις χώρες της Δυτικής Ευρώπης είτε από μεμονωμένους επιστήμονες είτε για σκοπούς επίδειξης. </a:t>
            </a:r>
          </a:p>
          <a:p>
            <a:pPr algn="just" eaLnBrk="1" hangingPunct="1">
              <a:lnSpc>
                <a:spcPct val="190000"/>
              </a:lnSpc>
              <a:spcBef>
                <a:spcPct val="50000"/>
              </a:spcBef>
            </a:pPr>
            <a:r>
              <a:rPr lang="el-GR" altLang="el-GR" sz="1800" i="1" dirty="0">
                <a:latin typeface="Calibri" panose="020F0502020204030204" pitchFamily="34" charset="0"/>
                <a:cs typeface="Calibri" panose="020F0502020204030204" pitchFamily="34" charset="0"/>
              </a:rPr>
              <a:t>«Περιπλανώμενοι “επιστήμονες” έδιναν διαλέξεις στα ευρωπαϊκά σαλόνια, συνοδεύοντάς τες με θεαματικά “πειράματα” τα οποία γίνονταν με τη βοήθεια ηλεκτροστατικών μηχανών.</a:t>
            </a:r>
          </a:p>
          <a:p>
            <a:pPr algn="just" eaLnBrk="1" hangingPunct="1">
              <a:lnSpc>
                <a:spcPct val="190000"/>
              </a:lnSpc>
              <a:spcBef>
                <a:spcPct val="50000"/>
              </a:spcBef>
            </a:pPr>
            <a:r>
              <a:rPr lang="el-GR" altLang="el-GR" sz="1800" i="1" dirty="0">
                <a:latin typeface="Calibri" panose="020F0502020204030204" pitchFamily="34" charset="0"/>
                <a:cs typeface="Calibri" panose="020F0502020204030204" pitchFamily="34" charset="0"/>
              </a:rPr>
              <a:t>Καμιά φορά, το κοινό είχε τη δυνατότητα να θαυμάσει τη φύση με τη βοήθεια ενός μικροσκοπίου». </a:t>
            </a:r>
          </a:p>
        </p:txBody>
      </p:sp>
      <p:sp>
        <p:nvSpPr>
          <p:cNvPr id="19461" name="Rectangle 4">
            <a:extLst>
              <a:ext uri="{FF2B5EF4-FFF2-40B4-BE49-F238E27FC236}">
                <a16:creationId xmlns:a16="http://schemas.microsoft.com/office/drawing/2014/main" id="{17456352-46A7-0649-AF5A-F99CA553604A}"/>
              </a:ext>
            </a:extLst>
          </p:cNvPr>
          <p:cNvSpPr>
            <a:spLocks noChangeArrowheads="1"/>
          </p:cNvSpPr>
          <p:nvPr/>
        </p:nvSpPr>
        <p:spPr bwMode="auto">
          <a:xfrm>
            <a:off x="40171" y="964169"/>
            <a:ext cx="8964612" cy="6090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19462" name="Text Box 5">
            <a:extLst>
              <a:ext uri="{FF2B5EF4-FFF2-40B4-BE49-F238E27FC236}">
                <a16:creationId xmlns:a16="http://schemas.microsoft.com/office/drawing/2014/main" id="{3EB397F4-7225-C747-BC8C-D1CAC747BD92}"/>
              </a:ext>
            </a:extLst>
          </p:cNvPr>
          <p:cNvSpPr txBox="1">
            <a:spLocks noChangeArrowheads="1"/>
          </p:cNvSpPr>
          <p:nvPr/>
        </p:nvSpPr>
        <p:spPr bwMode="auto">
          <a:xfrm>
            <a:off x="3802545" y="1063765"/>
            <a:ext cx="2065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b="1" dirty="0">
                <a:solidFill>
                  <a:srgbClr val="7030A0"/>
                </a:solidFill>
              </a:rPr>
              <a:t>18</a:t>
            </a:r>
            <a:r>
              <a:rPr lang="el-GR" altLang="el-GR" b="1" baseline="30000" dirty="0">
                <a:solidFill>
                  <a:srgbClr val="7030A0"/>
                </a:solidFill>
              </a:rPr>
              <a:t>ος</a:t>
            </a:r>
            <a:r>
              <a:rPr lang="el-GR" altLang="el-GR" b="1" dirty="0">
                <a:solidFill>
                  <a:srgbClr val="7030A0"/>
                </a:solidFill>
              </a:rPr>
              <a:t> αιώνας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a:extLst>
              <a:ext uri="{FF2B5EF4-FFF2-40B4-BE49-F238E27FC236}">
                <a16:creationId xmlns:a16="http://schemas.microsoft.com/office/drawing/2014/main" id="{9F049B7D-45B1-9443-9E51-CC41572B55F1}"/>
              </a:ext>
            </a:extLst>
          </p:cNvPr>
          <p:cNvSpPr txBox="1">
            <a:spLocks noChangeArrowheads="1"/>
          </p:cNvSpPr>
          <p:nvPr/>
        </p:nvSpPr>
        <p:spPr bwMode="auto">
          <a:xfrm>
            <a:off x="395536" y="115889"/>
            <a:ext cx="504056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Β. Ιστορία των επιστημονικών οργάνων</a:t>
            </a:r>
          </a:p>
          <a:p>
            <a:pPr eaLnBrk="1" hangingPunct="1">
              <a:spcBef>
                <a:spcPct val="50000"/>
              </a:spcBef>
            </a:pPr>
            <a:endParaRPr lang="el-GR" altLang="el-GR" sz="1800" b="1" dirty="0"/>
          </a:p>
        </p:txBody>
      </p:sp>
      <p:sp>
        <p:nvSpPr>
          <p:cNvPr id="20484" name="Text Box 4">
            <a:extLst>
              <a:ext uri="{FF2B5EF4-FFF2-40B4-BE49-F238E27FC236}">
                <a16:creationId xmlns:a16="http://schemas.microsoft.com/office/drawing/2014/main" id="{AEB5E2DD-273C-BC4E-88AB-417B2A7284A0}"/>
              </a:ext>
            </a:extLst>
          </p:cNvPr>
          <p:cNvSpPr txBox="1">
            <a:spLocks noChangeArrowheads="1"/>
          </p:cNvSpPr>
          <p:nvPr/>
        </p:nvSpPr>
        <p:spPr bwMode="auto">
          <a:xfrm>
            <a:off x="179388" y="1812985"/>
            <a:ext cx="87503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lnSpc>
                <a:spcPct val="170000"/>
              </a:lnSpc>
              <a:spcBef>
                <a:spcPct val="50000"/>
              </a:spcBef>
              <a:buFont typeface="Arial" panose="020B0604020202020204" pitchFamily="34" charset="0"/>
              <a:buChar char="•"/>
            </a:pPr>
            <a:r>
              <a:rPr lang="en-US" altLang="el-GR" sz="1800" dirty="0"/>
              <a:t>M</a:t>
            </a:r>
            <a:r>
              <a:rPr lang="el-GR" altLang="el-GR" sz="1800" dirty="0" err="1"/>
              <a:t>εθοδολογικά</a:t>
            </a:r>
            <a:r>
              <a:rPr lang="el-GR" altLang="el-GR" sz="1800" dirty="0"/>
              <a:t> προβλήματα σχετικά με την διεξαγωγή των πειραμάτων απαίτησαν την κατασκευή εξειδικευμένων επιστημονικών οργάνων για την επίτευξη μετρήσεων ακρίβειας. </a:t>
            </a:r>
            <a:endParaRPr lang="en-US" altLang="el-GR" sz="1800" dirty="0"/>
          </a:p>
          <a:p>
            <a:pPr marL="285750" indent="-285750" eaLnBrk="1" hangingPunct="1">
              <a:lnSpc>
                <a:spcPct val="170000"/>
              </a:lnSpc>
              <a:spcBef>
                <a:spcPct val="50000"/>
              </a:spcBef>
              <a:buFont typeface="Arial" panose="020B0604020202020204" pitchFamily="34" charset="0"/>
              <a:buChar char="•"/>
            </a:pPr>
            <a:r>
              <a:rPr lang="el-GR" altLang="el-GR" sz="1800" dirty="0"/>
              <a:t>Η μεθοδολογία των μετρήσεων στη Φυσική τελειοποιήθηκε</a:t>
            </a:r>
            <a:endParaRPr lang="en-US" altLang="el-GR" sz="1800" dirty="0"/>
          </a:p>
          <a:p>
            <a:pPr marL="285750" indent="-285750" eaLnBrk="1" hangingPunct="1">
              <a:lnSpc>
                <a:spcPct val="170000"/>
              </a:lnSpc>
              <a:spcBef>
                <a:spcPct val="50000"/>
              </a:spcBef>
              <a:buFont typeface="Arial" panose="020B0604020202020204" pitchFamily="34" charset="0"/>
              <a:buChar char="•"/>
            </a:pPr>
            <a:r>
              <a:rPr lang="el-GR" altLang="el-GR" sz="1800" dirty="0"/>
              <a:t>Η χρήση των όρων «φυσική φιλοσοφία» και «φιλοσοφικά όργανα» αντικαταστάθηκε από τους όρους «επιστήμη» και «επιστημονικά όργανα» αντίστοιχα. </a:t>
            </a:r>
            <a:endParaRPr lang="en-US" altLang="el-GR" sz="1800" dirty="0"/>
          </a:p>
        </p:txBody>
      </p:sp>
      <p:sp>
        <p:nvSpPr>
          <p:cNvPr id="20485" name="Rectangle 5">
            <a:extLst>
              <a:ext uri="{FF2B5EF4-FFF2-40B4-BE49-F238E27FC236}">
                <a16:creationId xmlns:a16="http://schemas.microsoft.com/office/drawing/2014/main" id="{73D9BB84-3E17-DE4E-A1FB-B6B5A69E8922}"/>
              </a:ext>
            </a:extLst>
          </p:cNvPr>
          <p:cNvSpPr>
            <a:spLocks noChangeArrowheads="1"/>
          </p:cNvSpPr>
          <p:nvPr/>
        </p:nvSpPr>
        <p:spPr bwMode="auto">
          <a:xfrm>
            <a:off x="22148" y="801687"/>
            <a:ext cx="8964612" cy="611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0486" name="Text Box 7">
            <a:extLst>
              <a:ext uri="{FF2B5EF4-FFF2-40B4-BE49-F238E27FC236}">
                <a16:creationId xmlns:a16="http://schemas.microsoft.com/office/drawing/2014/main" id="{4647C5B6-6242-A84B-B0E7-1802E00481AB}"/>
              </a:ext>
            </a:extLst>
          </p:cNvPr>
          <p:cNvSpPr txBox="1">
            <a:spLocks noChangeArrowheads="1"/>
          </p:cNvSpPr>
          <p:nvPr/>
        </p:nvSpPr>
        <p:spPr bwMode="auto">
          <a:xfrm>
            <a:off x="3053479" y="910432"/>
            <a:ext cx="2901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2000" b="1" dirty="0">
                <a:solidFill>
                  <a:srgbClr val="C00000"/>
                </a:solidFill>
              </a:rPr>
              <a:t>19</a:t>
            </a:r>
            <a:r>
              <a:rPr lang="el-GR" altLang="el-GR" sz="2000" b="1" baseline="30000" dirty="0">
                <a:solidFill>
                  <a:srgbClr val="C00000"/>
                </a:solidFill>
              </a:rPr>
              <a:t>ος</a:t>
            </a:r>
            <a:r>
              <a:rPr lang="el-GR" altLang="el-GR" sz="2000" b="1" dirty="0">
                <a:solidFill>
                  <a:srgbClr val="C00000"/>
                </a:solidFill>
              </a:rPr>
              <a:t> αι. (1820–18</a:t>
            </a:r>
            <a:r>
              <a:rPr lang="en-US" altLang="el-GR" sz="2000" b="1" dirty="0">
                <a:solidFill>
                  <a:srgbClr val="C00000"/>
                </a:solidFill>
              </a:rPr>
              <a:t>5</a:t>
            </a:r>
            <a:r>
              <a:rPr lang="el-GR" altLang="el-GR" sz="2000" b="1" dirty="0">
                <a:solidFill>
                  <a:srgbClr val="C00000"/>
                </a:solidFill>
              </a:rPr>
              <a:t>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a:extLst>
              <a:ext uri="{FF2B5EF4-FFF2-40B4-BE49-F238E27FC236}">
                <a16:creationId xmlns:a16="http://schemas.microsoft.com/office/drawing/2014/main" id="{4FCD722A-E6F9-2C45-8957-CF3FE0116786}"/>
              </a:ext>
            </a:extLst>
          </p:cNvPr>
          <p:cNvSpPr txBox="1">
            <a:spLocks noChangeArrowheads="1"/>
          </p:cNvSpPr>
          <p:nvPr/>
        </p:nvSpPr>
        <p:spPr bwMode="auto">
          <a:xfrm>
            <a:off x="179388" y="115888"/>
            <a:ext cx="540072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Β. Ιστορία των επιστημονικών οργάνων</a:t>
            </a:r>
          </a:p>
          <a:p>
            <a:pPr eaLnBrk="1" hangingPunct="1">
              <a:spcBef>
                <a:spcPct val="50000"/>
              </a:spcBef>
            </a:pPr>
            <a:endParaRPr lang="el-GR" altLang="el-GR" sz="1800" b="1" dirty="0"/>
          </a:p>
        </p:txBody>
      </p:sp>
      <p:sp>
        <p:nvSpPr>
          <p:cNvPr id="21508" name="Text Box 3">
            <a:extLst>
              <a:ext uri="{FF2B5EF4-FFF2-40B4-BE49-F238E27FC236}">
                <a16:creationId xmlns:a16="http://schemas.microsoft.com/office/drawing/2014/main" id="{15BAA669-646A-8945-A290-BBE37014DEC1}"/>
              </a:ext>
            </a:extLst>
          </p:cNvPr>
          <p:cNvSpPr txBox="1">
            <a:spLocks noChangeArrowheads="1"/>
          </p:cNvSpPr>
          <p:nvPr/>
        </p:nvSpPr>
        <p:spPr bwMode="auto">
          <a:xfrm>
            <a:off x="531945" y="1868767"/>
            <a:ext cx="7921625" cy="28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50000"/>
              </a:spcBef>
            </a:pPr>
            <a:r>
              <a:rPr lang="el-GR" altLang="el-GR" sz="1800" dirty="0"/>
              <a:t>Ο όρος «επιστημονικά όργανα» απέκτησε ιδιαίτερη βαρύτητα γύρω στα 1850, όταν η Μ. Βρετανία (στη λογική του ανταγωνισμού) βελτίωσε την κρατική τεχνική εκπαίδευση, στο πλαίσιο της οποίας ο ρόλος του επιστημονικού οργάνου αναβαθμίστηκε. </a:t>
            </a:r>
          </a:p>
          <a:p>
            <a:pPr eaLnBrk="1" hangingPunct="1">
              <a:lnSpc>
                <a:spcPct val="170000"/>
              </a:lnSpc>
              <a:spcBef>
                <a:spcPct val="50000"/>
              </a:spcBef>
            </a:pPr>
            <a:r>
              <a:rPr lang="el-GR" altLang="el-GR" sz="1800" dirty="0"/>
              <a:t>Οι πειραματικές συσκευές και τα όργανα μέτρησης θεμελίωσαν το συνδυασμό πειράματος και θεωρίας - </a:t>
            </a:r>
            <a:r>
              <a:rPr lang="el-GR" altLang="el-GR" sz="2000" dirty="0">
                <a:solidFill>
                  <a:srgbClr val="C00000"/>
                </a:solidFill>
              </a:rPr>
              <a:t>«Πειραματική Φυσική»</a:t>
            </a:r>
          </a:p>
        </p:txBody>
      </p:sp>
      <p:sp>
        <p:nvSpPr>
          <p:cNvPr id="21509" name="Rectangle 4">
            <a:extLst>
              <a:ext uri="{FF2B5EF4-FFF2-40B4-BE49-F238E27FC236}">
                <a16:creationId xmlns:a16="http://schemas.microsoft.com/office/drawing/2014/main" id="{DEE22392-2E6E-4441-967E-DB813587B539}"/>
              </a:ext>
            </a:extLst>
          </p:cNvPr>
          <p:cNvSpPr>
            <a:spLocks noChangeArrowheads="1"/>
          </p:cNvSpPr>
          <p:nvPr/>
        </p:nvSpPr>
        <p:spPr bwMode="auto">
          <a:xfrm>
            <a:off x="10452" y="866583"/>
            <a:ext cx="8964612" cy="6182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1510" name="Text Box 5">
            <a:extLst>
              <a:ext uri="{FF2B5EF4-FFF2-40B4-BE49-F238E27FC236}">
                <a16:creationId xmlns:a16="http://schemas.microsoft.com/office/drawing/2014/main" id="{1C2C6832-9C9D-574F-A280-02E563626223}"/>
              </a:ext>
            </a:extLst>
          </p:cNvPr>
          <p:cNvSpPr txBox="1">
            <a:spLocks noChangeArrowheads="1"/>
          </p:cNvSpPr>
          <p:nvPr/>
        </p:nvSpPr>
        <p:spPr bwMode="auto">
          <a:xfrm>
            <a:off x="3121024" y="982403"/>
            <a:ext cx="30351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1800" b="1" dirty="0">
                <a:solidFill>
                  <a:srgbClr val="C00000"/>
                </a:solidFill>
              </a:rPr>
              <a:t>19</a:t>
            </a:r>
            <a:r>
              <a:rPr lang="el-GR" altLang="el-GR" sz="1800" b="1" baseline="30000" dirty="0">
                <a:solidFill>
                  <a:srgbClr val="C00000"/>
                </a:solidFill>
              </a:rPr>
              <a:t>ος</a:t>
            </a:r>
            <a:r>
              <a:rPr lang="el-GR" altLang="el-GR" sz="1800" b="1" dirty="0">
                <a:solidFill>
                  <a:srgbClr val="C00000"/>
                </a:solidFill>
              </a:rPr>
              <a:t> αι. (1820–18</a:t>
            </a:r>
            <a:r>
              <a:rPr lang="en-US" altLang="el-GR" sz="1800" b="1" dirty="0">
                <a:solidFill>
                  <a:srgbClr val="C00000"/>
                </a:solidFill>
              </a:rPr>
              <a:t>5</a:t>
            </a:r>
            <a:r>
              <a:rPr lang="el-GR" altLang="el-GR" sz="1800" b="1" dirty="0">
                <a:solidFill>
                  <a:srgbClr val="C00000"/>
                </a:solidFill>
              </a:rPr>
              <a:t>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a:extLst>
              <a:ext uri="{FF2B5EF4-FFF2-40B4-BE49-F238E27FC236}">
                <a16:creationId xmlns:a16="http://schemas.microsoft.com/office/drawing/2014/main" id="{59B38A01-5758-A640-8857-43F121901D7F}"/>
              </a:ext>
            </a:extLst>
          </p:cNvPr>
          <p:cNvSpPr txBox="1">
            <a:spLocks noChangeArrowheads="1"/>
          </p:cNvSpPr>
          <p:nvPr/>
        </p:nvSpPr>
        <p:spPr bwMode="auto">
          <a:xfrm>
            <a:off x="179388" y="115888"/>
            <a:ext cx="5040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l-GR" altLang="el-GR" sz="1800" b="1" dirty="0">
                <a:solidFill>
                  <a:srgbClr val="C00000"/>
                </a:solidFill>
              </a:rPr>
              <a:t>Β. Ιστορία των επιστημονικών οργάνων</a:t>
            </a:r>
          </a:p>
        </p:txBody>
      </p:sp>
      <p:sp>
        <p:nvSpPr>
          <p:cNvPr id="22532" name="Rectangle 6">
            <a:extLst>
              <a:ext uri="{FF2B5EF4-FFF2-40B4-BE49-F238E27FC236}">
                <a16:creationId xmlns:a16="http://schemas.microsoft.com/office/drawing/2014/main" id="{8A948431-2839-DC4D-8CC0-2414C75956A6}"/>
              </a:ext>
            </a:extLst>
          </p:cNvPr>
          <p:cNvSpPr>
            <a:spLocks noChangeArrowheads="1"/>
          </p:cNvSpPr>
          <p:nvPr/>
        </p:nvSpPr>
        <p:spPr bwMode="auto">
          <a:xfrm>
            <a:off x="179388" y="841890"/>
            <a:ext cx="8964612" cy="7154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l-GR" sz="1800"/>
          </a:p>
        </p:txBody>
      </p:sp>
      <p:sp>
        <p:nvSpPr>
          <p:cNvPr id="22533" name="Text Box 7">
            <a:extLst>
              <a:ext uri="{FF2B5EF4-FFF2-40B4-BE49-F238E27FC236}">
                <a16:creationId xmlns:a16="http://schemas.microsoft.com/office/drawing/2014/main" id="{C359AC04-650C-F448-AB98-44706515E5F3}"/>
              </a:ext>
            </a:extLst>
          </p:cNvPr>
          <p:cNvSpPr txBox="1">
            <a:spLocks noChangeArrowheads="1"/>
          </p:cNvSpPr>
          <p:nvPr/>
        </p:nvSpPr>
        <p:spPr bwMode="auto">
          <a:xfrm>
            <a:off x="3707904" y="1016258"/>
            <a:ext cx="136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l-GR" altLang="el-GR" sz="2000" b="1" dirty="0">
                <a:solidFill>
                  <a:srgbClr val="C00000"/>
                </a:solidFill>
              </a:rPr>
              <a:t>20ος αι.</a:t>
            </a:r>
          </a:p>
        </p:txBody>
      </p:sp>
      <p:sp>
        <p:nvSpPr>
          <p:cNvPr id="22534" name="Text Box 9">
            <a:extLst>
              <a:ext uri="{FF2B5EF4-FFF2-40B4-BE49-F238E27FC236}">
                <a16:creationId xmlns:a16="http://schemas.microsoft.com/office/drawing/2014/main" id="{0026A72C-F4BD-F541-B158-7D1B22206B5B}"/>
              </a:ext>
            </a:extLst>
          </p:cNvPr>
          <p:cNvSpPr txBox="1">
            <a:spLocks noChangeArrowheads="1"/>
          </p:cNvSpPr>
          <p:nvPr/>
        </p:nvSpPr>
        <p:spPr bwMode="auto">
          <a:xfrm>
            <a:off x="323850" y="1706899"/>
            <a:ext cx="8207375" cy="49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40000"/>
              </a:lnSpc>
              <a:spcBef>
                <a:spcPct val="50000"/>
              </a:spcBef>
            </a:pPr>
            <a:r>
              <a:rPr lang="el-GR" altLang="el-GR" sz="1800" dirty="0"/>
              <a:t>Τα όργανα έχουν διαδραματίσει σημαντικό ρόλο στην έρευνα, την εξήγηση, την πρόβλεψη και την κατανόηση φαινομένων, και την διατύπωση νέων θεωριών. </a:t>
            </a:r>
            <a:endParaRPr lang="en-US" altLang="el-GR" sz="1800" dirty="0"/>
          </a:p>
          <a:p>
            <a:pPr algn="ctr" eaLnBrk="1" hangingPunct="1">
              <a:lnSpc>
                <a:spcPct val="130000"/>
              </a:lnSpc>
              <a:spcBef>
                <a:spcPct val="50000"/>
              </a:spcBef>
            </a:pPr>
            <a:r>
              <a:rPr lang="el-GR" altLang="el-GR" sz="1800" b="1" dirty="0">
                <a:solidFill>
                  <a:srgbClr val="C00000"/>
                </a:solidFill>
              </a:rPr>
              <a:t>Συμβολή στην ανάδειξη του τεχνικού χαρακτήρα της επιστήμης (</a:t>
            </a:r>
            <a:r>
              <a:rPr lang="el-GR" altLang="el-GR" sz="1800" b="1" dirty="0" err="1">
                <a:solidFill>
                  <a:srgbClr val="C00000"/>
                </a:solidFill>
              </a:rPr>
              <a:t>τεχνοεπιστήμη</a:t>
            </a:r>
            <a:r>
              <a:rPr lang="el-GR" altLang="el-GR" sz="1800" b="1" dirty="0">
                <a:solidFill>
                  <a:srgbClr val="C00000"/>
                </a:solidFill>
              </a:rPr>
              <a:t>) </a:t>
            </a:r>
            <a:endParaRPr lang="en-US" altLang="el-GR" sz="1800" b="1" dirty="0">
              <a:solidFill>
                <a:srgbClr val="C00000"/>
              </a:solidFill>
            </a:endParaRPr>
          </a:p>
          <a:p>
            <a:pPr algn="ctr" eaLnBrk="1" hangingPunct="1">
              <a:lnSpc>
                <a:spcPct val="130000"/>
              </a:lnSpc>
              <a:spcBef>
                <a:spcPct val="50000"/>
              </a:spcBef>
              <a:buClr>
                <a:srgbClr val="FF0000"/>
              </a:buClr>
              <a:buFont typeface="Wingdings" pitchFamily="2" charset="2"/>
              <a:buChar char="ü"/>
            </a:pPr>
            <a:r>
              <a:rPr lang="en-US" altLang="el-GR" sz="1800" dirty="0"/>
              <a:t>H</a:t>
            </a:r>
            <a:r>
              <a:rPr lang="el-GR" altLang="el-GR" sz="1800" dirty="0"/>
              <a:t> επιστήμη είναι ενσωματωμένη σε όργανα – τεχνολογίες</a:t>
            </a:r>
            <a:endParaRPr lang="en-US" altLang="el-GR" sz="1800" dirty="0"/>
          </a:p>
          <a:p>
            <a:pPr algn="ctr" eaLnBrk="1" hangingPunct="1">
              <a:lnSpc>
                <a:spcPct val="130000"/>
              </a:lnSpc>
              <a:spcBef>
                <a:spcPct val="50000"/>
              </a:spcBef>
              <a:buClr>
                <a:srgbClr val="FF0000"/>
              </a:buClr>
              <a:buFont typeface="Wingdings" pitchFamily="2" charset="2"/>
              <a:buChar char="ü"/>
            </a:pPr>
            <a:r>
              <a:rPr lang="el-GR" altLang="el-GR" sz="1800" dirty="0"/>
              <a:t>στηρίζεται σε εργαστηριακού τύπου διαδικασίες</a:t>
            </a:r>
            <a:endParaRPr lang="en-US" altLang="el-GR" sz="1800" dirty="0"/>
          </a:p>
          <a:p>
            <a:pPr algn="ctr" eaLnBrk="1" hangingPunct="1">
              <a:lnSpc>
                <a:spcPct val="130000"/>
              </a:lnSpc>
              <a:spcBef>
                <a:spcPct val="50000"/>
              </a:spcBef>
              <a:buClr>
                <a:srgbClr val="FF0000"/>
              </a:buClr>
              <a:buFont typeface="Wingdings" pitchFamily="2" charset="2"/>
              <a:buChar char="ü"/>
            </a:pPr>
            <a:r>
              <a:rPr lang="en-US" altLang="el-GR" sz="1800" dirty="0"/>
              <a:t>H</a:t>
            </a:r>
            <a:r>
              <a:rPr lang="el-GR" altLang="el-GR" sz="1800" dirty="0"/>
              <a:t> πραγματικότητα γίνεται αντιληπτή με τη βοήθεια της τεχνολογίας και των τεχνολογικών οργάνων</a:t>
            </a:r>
            <a:endParaRPr lang="en-US" altLang="el-GR" sz="1800" dirty="0"/>
          </a:p>
          <a:p>
            <a:pPr algn="ctr" eaLnBrk="1" hangingPunct="1">
              <a:lnSpc>
                <a:spcPct val="130000"/>
              </a:lnSpc>
              <a:spcBef>
                <a:spcPct val="50000"/>
              </a:spcBef>
              <a:buClr>
                <a:srgbClr val="FF0000"/>
              </a:buClr>
              <a:buFont typeface="Wingdings" pitchFamily="2" charset="2"/>
              <a:buChar char="ü"/>
            </a:pPr>
            <a:r>
              <a:rPr lang="el-GR" altLang="el-GR" sz="1800" dirty="0"/>
              <a:t>Επιστημονικά Όργανα και Θεωρία προσεγγίζονται με μια σχέση  διαρκούς  αλληλεπίδρασης και αλληλεξάρτησης</a:t>
            </a:r>
          </a:p>
          <a:p>
            <a:pPr algn="ctr" eaLnBrk="1" hangingPunct="1">
              <a:lnSpc>
                <a:spcPct val="140000"/>
              </a:lnSpc>
              <a:spcBef>
                <a:spcPct val="50000"/>
              </a:spcBef>
            </a:pPr>
            <a:endParaRPr lang="en-US" altLang="el-GR" sz="18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2281</Words>
  <Application>Microsoft Macintosh PowerPoint</Application>
  <PresentationFormat>Προβολή στην οθόνη (4:3)</PresentationFormat>
  <Paragraphs>170</Paragraphs>
  <Slides>33</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Calibri</vt:lpstr>
      <vt:lpstr>Tahoma</vt:lpstr>
      <vt:lpstr>Times New Roman</vt:lpstr>
      <vt:lpstr>Wingdings</vt:lpstr>
      <vt:lpstr>Default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Τον Ιούλιο του 2006, μια αρχαιολογική ανασκαφή στην περιοχή της πρώην δημοτικής αγοράς στην Όλβια (Σαρδηνία, Ιταλία) αποκάλυψε ένα θραύσμα 43 χλστ. ενός μεταλλικού τροχού στον αρχαίο ρωμαϊκό οικισμό. Το αρχαιολογικό στρώμα χρονολογήθηκε στο 160-140 π.Χ.</vt:lpstr>
      <vt:lpstr>Ο Μηχανισμός των Αντικυθήρων (100 πΧ)</vt:lpstr>
      <vt:lpstr>Βυζαντινό ηλιακό ρολόι-ημερολόγιο, 5ος-6ος αιώνας, Λονδίνο, Μουσείο Επιστημών, inv. 1983-1393</vt:lpstr>
      <vt:lpstr>Παρουσίαση του PowerPoint</vt:lpstr>
      <vt:lpstr>Ο Αστρολάβος της Οξφόρδης με ημερολόγιο που λειτουργεί με γρανάζια</vt:lpstr>
      <vt:lpstr>Γαλλικός αστρολάβος, 14ος αιώνας, Λονδίνο, Μουσείο Επιστημών, αρ. 1880-32</vt:lpstr>
      <vt:lpstr>Su Song Αστρονομικός Πύργος Ρολογιού (11th Century AD)</vt:lpstr>
      <vt:lpstr>Τα «Μηχανικά» του Αριστοτέλη</vt:lpstr>
      <vt:lpstr>The Al-Biruni Astrolabe (996 AD)</vt:lpstr>
      <vt:lpstr>Αρχαία κείμενα για τα γρανάζια</vt:lpstr>
      <vt:lpstr>Παρουσίαση του PowerPoint</vt:lpstr>
      <vt:lpstr>Παρουσίαση του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gp</dc:creator>
  <cp:lastModifiedBy>Konstantinos Skordoulis</cp:lastModifiedBy>
  <cp:revision>30</cp:revision>
  <dcterms:created xsi:type="dcterms:W3CDTF">2011-01-10T08:49:18Z</dcterms:created>
  <dcterms:modified xsi:type="dcterms:W3CDTF">2023-06-10T08:14:55Z</dcterms:modified>
</cp:coreProperties>
</file>