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78" r:id="rId1"/>
  </p:sldMasterIdLst>
  <p:sldIdLst>
    <p:sldId id="256" r:id="rId2"/>
    <p:sldId id="265" r:id="rId3"/>
    <p:sldId id="273" r:id="rId4"/>
    <p:sldId id="266" r:id="rId5"/>
    <p:sldId id="270" r:id="rId6"/>
    <p:sldId id="258" r:id="rId7"/>
    <p:sldId id="259" r:id="rId8"/>
    <p:sldId id="267" r:id="rId9"/>
    <p:sldId id="271" r:id="rId10"/>
    <p:sldId id="272" r:id="rId11"/>
    <p:sldId id="274" r:id="rId12"/>
    <p:sldId id="268" r:id="rId13"/>
    <p:sldId id="275" r:id="rId14"/>
    <p:sldId id="263" r:id="rId15"/>
    <p:sldId id="269" r:id="rId16"/>
    <p:sldId id="276"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91" d="100"/>
          <a:sy n="91" d="100"/>
        </p:scale>
        <p:origin x="534"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l-GR" smtClean="0"/>
              <a:t>Στυλ κύριου τίτλου</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08B9EBBA-996F-894A-B54A-D6246ED52CEA}" type="datetimeFigureOut">
              <a:rPr lang="en-US" smtClean="0"/>
              <a:pPr/>
              <a:t>5/3/2018</a:t>
            </a:fld>
            <a:endParaRPr lang="en-US" dirty="0"/>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dirty="0"/>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24077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519346777"/>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208447147"/>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l-GR" smtClean="0"/>
              <a:t>Στυλ κύριου τίτλου</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919335829"/>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855736153"/>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156920940"/>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09B482E8-6E0E-1B4F-B1FD-C69DB9E858D9}" type="datetimeFigureOut">
              <a:rPr lang="en-US" smtClean="0"/>
              <a:pPr/>
              <a:t>5/3/2018</a:t>
            </a:fld>
            <a:endParaRPr lang="en-US" dirty="0"/>
          </a:p>
        </p:txBody>
      </p:sp>
      <p:sp>
        <p:nvSpPr>
          <p:cNvPr id="8" name="Footer Placeholder 7"/>
          <p:cNvSpPr>
            <a:spLocks noGrp="1"/>
          </p:cNvSpPr>
          <p:nvPr>
            <p:ph type="ftr" sz="quarter" idx="11"/>
          </p:nvPr>
        </p:nvSpPr>
        <p:spPr>
          <a:xfrm>
            <a:off x="561111" y="6391838"/>
            <a:ext cx="3644282" cy="304801"/>
          </a:xfrm>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47347354"/>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C6C52C72-DE31-F449-A4ED-4C594FD91407}"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3916229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ED62726E-379B-B349-9EED-81ED093FA806}"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6144907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9B3A1323-8D79-1946-B0D7-40001CF92E9D}"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49022136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Επεξεργασία στυλ υποδείγματος κειμένου</a:t>
            </a:r>
          </a:p>
        </p:txBody>
      </p:sp>
      <p:sp>
        <p:nvSpPr>
          <p:cNvPr id="4" name="Date Placeholder 3"/>
          <p:cNvSpPr>
            <a:spLocks noGrp="1"/>
          </p:cNvSpPr>
          <p:nvPr>
            <p:ph type="dt" sz="half" idx="10"/>
          </p:nvPr>
        </p:nvSpPr>
        <p:spPr/>
        <p:txBody>
          <a:bodyPr/>
          <a:lstStyle/>
          <a:p>
            <a:fld id="{8DFA1846-DA80-1C48-A609-854EA85C59AD}" type="datetimeFigureOut">
              <a:rPr lang="en-US" smtClean="0"/>
              <a:pPr/>
              <a:t>5/3/2018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027427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57302355-E14B-8545-A8F8-0FE83CC9D524}" type="datetimeFigureOut">
              <a:rPr lang="en-US" smtClean="0"/>
              <a:pPr/>
              <a:t>5/3/2018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12752927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Επεξεργασία στυλ υποδείγματος κειμένου</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02640F58-564D-2B4F-AE67-E407BA4FCF45}" type="datetimeFigureOut">
              <a:rPr lang="en-US" smtClean="0"/>
              <a:pPr/>
              <a:t>5/3/2018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42358065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l-GR" smtClean="0"/>
              <a:t>Στυλ κύριου τίτλου</a:t>
            </a:r>
            <a:endParaRPr lang="en-US" dirty="0"/>
          </a:p>
        </p:txBody>
      </p:sp>
      <p:sp>
        <p:nvSpPr>
          <p:cNvPr id="3" name="Date Placeholder 2"/>
          <p:cNvSpPr>
            <a:spLocks noGrp="1"/>
          </p:cNvSpPr>
          <p:nvPr>
            <p:ph type="dt" sz="half" idx="10"/>
          </p:nvPr>
        </p:nvSpPr>
        <p:spPr/>
        <p:txBody>
          <a:bodyPr/>
          <a:lstStyle/>
          <a:p>
            <a:fld id="{F13A34C8-038E-2045-AF43-DF7DBB8E0E9E}" type="datetimeFigureOut">
              <a:rPr lang="en-US" smtClean="0"/>
              <a:pPr/>
              <a:t>5/3/2018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84753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818C68F-D26B-8F47-958C-23B49CF8A634}" type="datetimeFigureOut">
              <a:rPr lang="en-US" smtClean="0"/>
              <a:pPr/>
              <a:t>5/3/2018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207082634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D0DF5E60-9974-AC48-9591-99C2BB44B7CF}" type="datetimeFigureOut">
              <a:rPr lang="en-US" smtClean="0"/>
              <a:pPr/>
              <a:t>5/3/2018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3968613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Επεξεργασία στυλ υποδείγματος κειμένου</a:t>
            </a:r>
          </a:p>
        </p:txBody>
      </p:sp>
      <p:sp>
        <p:nvSpPr>
          <p:cNvPr id="5" name="Date Placeholder 4"/>
          <p:cNvSpPr>
            <a:spLocks noGrp="1"/>
          </p:cNvSpPr>
          <p:nvPr>
            <p:ph type="dt" sz="half" idx="10"/>
          </p:nvPr>
        </p:nvSpPr>
        <p:spPr/>
        <p:txBody>
          <a:bodyPr/>
          <a:lstStyle/>
          <a:p>
            <a:fld id="{18C79C5D-2A6F-F04D-97DA-BEF2467B64E4}" type="datetimeFigureOut">
              <a:rPr lang="en-US" smtClean="0"/>
              <a:pPr/>
              <a:t>5/3/2018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39615160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l-GR" smtClean="0"/>
              <a:t>Επεξεργασία 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09B482E8-6E0E-1B4F-B1FD-C69DB9E858D9}" type="datetimeFigureOut">
              <a:rPr lang="en-US" smtClean="0"/>
              <a:pPr/>
              <a:t>5/3/2018</a:t>
            </a:fld>
            <a:endParaRPr lang="en-US" dirty="0"/>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dirty="0"/>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D57F1E4F-1CFF-5643-939E-217C01CDF565}" type="slidenum">
              <a:rPr lang="en-US" smtClean="0"/>
              <a:pPr/>
              <a:t>‹#›</a:t>
            </a:fld>
            <a:endParaRPr lang="en-US" dirty="0"/>
          </a:p>
        </p:txBody>
      </p:sp>
    </p:spTree>
    <p:extLst>
      <p:ext uri="{BB962C8B-B14F-4D97-AF65-F5344CB8AC3E}">
        <p14:creationId xmlns:p14="http://schemas.microsoft.com/office/powerpoint/2010/main" val="752874995"/>
      </p:ext>
    </p:extLst>
  </p:cSld>
  <p:clrMap bg1="lt1" tx1="dk1" bg2="lt2" tx2="dk2" accent1="accent1" accent2="accent2" accent3="accent3" accent4="accent4" accent5="accent5" accent6="accent6" hlink="hlink" folHlink="folHlink"/>
  <p:sldLayoutIdLst>
    <p:sldLayoutId id="2147483779" r:id="rId1"/>
    <p:sldLayoutId id="2147483780" r:id="rId2"/>
    <p:sldLayoutId id="2147483781" r:id="rId3"/>
    <p:sldLayoutId id="2147483782" r:id="rId4"/>
    <p:sldLayoutId id="2147483783" r:id="rId5"/>
    <p:sldLayoutId id="2147483784" r:id="rId6"/>
    <p:sldLayoutId id="2147483785" r:id="rId7"/>
    <p:sldLayoutId id="2147483786" r:id="rId8"/>
    <p:sldLayoutId id="2147483787" r:id="rId9"/>
    <p:sldLayoutId id="2147483788" r:id="rId10"/>
    <p:sldLayoutId id="2147483789" r:id="rId11"/>
    <p:sldLayoutId id="2147483790" r:id="rId12"/>
    <p:sldLayoutId id="2147483791" r:id="rId13"/>
    <p:sldLayoutId id="2147483792" r:id="rId14"/>
    <p:sldLayoutId id="2147483793" r:id="rId15"/>
    <p:sldLayoutId id="2147483794" r:id="rId16"/>
    <p:sldLayoutId id="2147483795" r:id="rId17"/>
  </p:sldLayoutIdLst>
  <p:hf sldNum="0" hdr="0" ftr="0" dt="0"/>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hyperlink" Target="https://www.youtube.com/watch?v=qxE1oA4scvc"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p:txBody>
          <a:bodyPr>
            <a:normAutofit fontScale="90000"/>
          </a:bodyPr>
          <a:lstStyle/>
          <a:p>
            <a:pPr algn="ctr"/>
            <a:r>
              <a:rPr lang="el-GR" sz="4000" i="1" dirty="0" err="1"/>
              <a:t>Μετασχηματίζουσα</a:t>
            </a:r>
            <a:r>
              <a:rPr lang="el-GR" sz="4000" i="1" dirty="0"/>
              <a:t> Μάθηση: Η συνάντηση </a:t>
            </a:r>
            <a:r>
              <a:rPr lang="el-GR" sz="4000" i="1" dirty="0" err="1"/>
              <a:t>Gould</a:t>
            </a:r>
            <a:r>
              <a:rPr lang="el-GR" sz="4000" i="1" dirty="0"/>
              <a:t> και </a:t>
            </a:r>
            <a:r>
              <a:rPr lang="el-GR" sz="4000" i="1" dirty="0" smtClean="0"/>
              <a:t>Mezirow </a:t>
            </a:r>
            <a:br>
              <a:rPr lang="el-GR" sz="4000" i="1" dirty="0" smtClean="0"/>
            </a:br>
            <a:r>
              <a:rPr lang="el-GR" sz="4000" i="1" dirty="0"/>
              <a:t>ψ</a:t>
            </a:r>
            <a:r>
              <a:rPr lang="el-GR" sz="4000" i="1" dirty="0" smtClean="0"/>
              <a:t>ευδείς παραδοχές και ψυχικές στρεβλώσεις</a:t>
            </a:r>
            <a:r>
              <a:rPr lang="el-GR" sz="4000" i="1" dirty="0"/>
              <a:t/>
            </a:r>
            <a:br>
              <a:rPr lang="el-GR" sz="4000" i="1" dirty="0"/>
            </a:br>
            <a:r>
              <a:rPr lang="el-GR" sz="4900" i="1" dirty="0" smtClean="0"/>
              <a:t>						</a:t>
            </a:r>
            <a:r>
              <a:rPr lang="el-GR" sz="2800" i="1" dirty="0" smtClean="0"/>
              <a:t>Άννα </a:t>
            </a:r>
            <a:r>
              <a:rPr lang="el-GR" sz="2800" i="1" dirty="0" err="1"/>
              <a:t>Τσιμπουκλή</a:t>
            </a:r>
            <a:r>
              <a:rPr lang="el-GR" sz="4900" i="1" dirty="0"/>
              <a:t/>
            </a:r>
            <a:br>
              <a:rPr lang="el-GR" sz="4900" i="1" dirty="0"/>
            </a:br>
            <a:endParaRPr lang="el-GR" dirty="0"/>
          </a:p>
        </p:txBody>
      </p:sp>
      <p:sp>
        <p:nvSpPr>
          <p:cNvPr id="3" name="Υπότιτλος 2"/>
          <p:cNvSpPr>
            <a:spLocks noGrp="1"/>
          </p:cNvSpPr>
          <p:nvPr>
            <p:ph type="subTitle" idx="1"/>
          </p:nvPr>
        </p:nvSpPr>
        <p:spPr/>
        <p:txBody>
          <a:bodyPr/>
          <a:lstStyle/>
          <a:p>
            <a:r>
              <a:rPr lang="el-GR" dirty="0" smtClean="0"/>
              <a:t>Άννα </a:t>
            </a:r>
            <a:r>
              <a:rPr lang="el-GR" dirty="0" err="1" smtClean="0"/>
              <a:t>τσιμπουκλη</a:t>
            </a:r>
            <a:endParaRPr lang="el-GR" dirty="0"/>
          </a:p>
        </p:txBody>
      </p:sp>
    </p:spTree>
    <p:extLst>
      <p:ext uri="{BB962C8B-B14F-4D97-AF65-F5344CB8AC3E}">
        <p14:creationId xmlns:p14="http://schemas.microsoft.com/office/powerpoint/2010/main" val="161017274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επτά </a:t>
            </a:r>
            <a:r>
              <a:rPr lang="el-GR" dirty="0"/>
              <a:t>βήματα προς την ενηλικιότητα </a:t>
            </a:r>
          </a:p>
        </p:txBody>
      </p:sp>
      <p:sp>
        <p:nvSpPr>
          <p:cNvPr id="3" name="Θέση περιεχομένου 2"/>
          <p:cNvSpPr>
            <a:spLocks noGrp="1"/>
          </p:cNvSpPr>
          <p:nvPr>
            <p:ph idx="1"/>
          </p:nvPr>
        </p:nvSpPr>
        <p:spPr/>
        <p:txBody>
          <a:bodyPr>
            <a:normAutofit fontScale="70000" lnSpcReduction="20000"/>
          </a:bodyPr>
          <a:lstStyle/>
          <a:p>
            <a:r>
              <a:rPr lang="el-GR" dirty="0" smtClean="0"/>
              <a:t>1</a:t>
            </a:r>
            <a:r>
              <a:rPr lang="el-GR" baseline="30000" dirty="0" smtClean="0"/>
              <a:t>ο</a:t>
            </a:r>
            <a:r>
              <a:rPr lang="el-GR" dirty="0" smtClean="0"/>
              <a:t>: Ε</a:t>
            </a:r>
            <a:r>
              <a:rPr lang="el-GR" b="1" dirty="0" smtClean="0"/>
              <a:t>πεξεργασία </a:t>
            </a:r>
            <a:r>
              <a:rPr lang="el-GR" b="1" dirty="0"/>
              <a:t>των εσωτερικών εντάσεων </a:t>
            </a:r>
            <a:r>
              <a:rPr lang="el-GR" dirty="0"/>
              <a:t>και της </a:t>
            </a:r>
            <a:r>
              <a:rPr lang="el-GR" b="1" dirty="0"/>
              <a:t>αμφιθυμίας</a:t>
            </a:r>
            <a:r>
              <a:rPr lang="el-GR" dirty="0"/>
              <a:t> </a:t>
            </a:r>
            <a:r>
              <a:rPr lang="el-GR" dirty="0" smtClean="0"/>
              <a:t>στη </a:t>
            </a:r>
            <a:r>
              <a:rPr lang="el-GR" dirty="0"/>
              <a:t>διαδικασία της λήψης </a:t>
            </a:r>
            <a:r>
              <a:rPr lang="el-GR" dirty="0" smtClean="0"/>
              <a:t>αποφάσεων = </a:t>
            </a:r>
            <a:r>
              <a:rPr lang="el-GR" dirty="0"/>
              <a:t>(</a:t>
            </a:r>
            <a:r>
              <a:rPr lang="el-GR" dirty="0" err="1"/>
              <a:t>disorienting</a:t>
            </a:r>
            <a:r>
              <a:rPr lang="el-GR" dirty="0"/>
              <a:t> </a:t>
            </a:r>
            <a:r>
              <a:rPr lang="el-GR" dirty="0" err="1"/>
              <a:t>dilemma</a:t>
            </a:r>
            <a:r>
              <a:rPr lang="el-GR" dirty="0"/>
              <a:t>). Η πίεση από τις εξωτερικές συνθήκες είναι </a:t>
            </a:r>
            <a:r>
              <a:rPr lang="el-GR" dirty="0" smtClean="0"/>
              <a:t>προκαλεί </a:t>
            </a:r>
            <a:r>
              <a:rPr lang="el-GR" dirty="0"/>
              <a:t>άγχος, αμφιθυμίες και επιθυμίες που αντιτίθενται στις προσδοκίες και στις επιθυμίες των γονέων. Όσο πιο γρήγορα γίνουν κατανοητές οι εσωτερικές αμφιθυμίες, επιθυμίες και συγκρούσεις τόσο πιο εύκολη είναι η επίλυση των προβλημάτων που προκύπτουν από τις </a:t>
            </a:r>
            <a:r>
              <a:rPr lang="el-GR" dirty="0" err="1"/>
              <a:t>ενδο</a:t>
            </a:r>
            <a:r>
              <a:rPr lang="el-GR" dirty="0"/>
              <a:t>-προσωπικές και διαπροσωπικές σχέσεις.  </a:t>
            </a:r>
          </a:p>
          <a:p>
            <a:r>
              <a:rPr lang="el-GR" dirty="0" smtClean="0"/>
              <a:t>2</a:t>
            </a:r>
            <a:r>
              <a:rPr lang="el-GR" baseline="30000" dirty="0" smtClean="0"/>
              <a:t>ο</a:t>
            </a:r>
            <a:r>
              <a:rPr lang="el-GR" dirty="0" smtClean="0"/>
              <a:t> Αναγνώριση </a:t>
            </a:r>
            <a:r>
              <a:rPr lang="el-GR" dirty="0"/>
              <a:t>της ύπαρξης </a:t>
            </a:r>
            <a:r>
              <a:rPr lang="el-GR" b="1" dirty="0"/>
              <a:t>δύο διαφορετικών κόσμων</a:t>
            </a:r>
            <a:r>
              <a:rPr lang="el-GR" dirty="0"/>
              <a:t>, που μεταξύ τους συγκρούονται, δηλαδή στην κατανόηση της σύγκρουσης του κόσμου της παιδικής ηλικίας με αυτόν της ενήλικης ζωής. Η συνειδητοποίηση ότι η πραγματικότητα είναι πιο σύνθετη από αυτήν που βιώνει ένα παιδί σε ένα ασφαλές περιβάλλον αρχικά συνοδεύεται από την αίσθηση της απώλειας του ελέγχου. </a:t>
            </a:r>
            <a:r>
              <a:rPr lang="el-GR" b="1" dirty="0" smtClean="0"/>
              <a:t>Η </a:t>
            </a:r>
            <a:r>
              <a:rPr lang="el-GR" b="1" dirty="0"/>
              <a:t>στροφή του ενδιαφέροντος των ενηλίκων προς την κατανόηση του εσωτερικού κόσμου </a:t>
            </a:r>
            <a:r>
              <a:rPr lang="el-GR" dirty="0"/>
              <a:t>και των </a:t>
            </a:r>
            <a:r>
              <a:rPr lang="el-GR" b="1" dirty="0"/>
              <a:t>προσωπικών αναγκών</a:t>
            </a:r>
            <a:r>
              <a:rPr lang="el-GR" dirty="0"/>
              <a:t>, σε αντίθεση με την εμμονή σε μία εξωτερική επιφανειακή πραγματικότητα </a:t>
            </a:r>
            <a:r>
              <a:rPr lang="el-GR" dirty="0" smtClean="0"/>
              <a:t> μπορεί να κυριαρχείται </a:t>
            </a:r>
            <a:r>
              <a:rPr lang="el-GR" dirty="0"/>
              <a:t>από άγχος </a:t>
            </a:r>
            <a:r>
              <a:rPr lang="el-GR" dirty="0" smtClean="0"/>
              <a:t>ή/και λύπη </a:t>
            </a:r>
            <a:r>
              <a:rPr lang="el-GR" dirty="0"/>
              <a:t>ή/και κατάθλιψης, συχνά όμως συνοδεύεται από </a:t>
            </a:r>
            <a:r>
              <a:rPr lang="el-GR" b="1" dirty="0"/>
              <a:t>μεγαλύτερη ανοχή για τα λάθη των άλλων </a:t>
            </a:r>
            <a:r>
              <a:rPr lang="el-GR" dirty="0"/>
              <a:t>και άρα και </a:t>
            </a:r>
            <a:r>
              <a:rPr lang="el-GR" b="1" dirty="0"/>
              <a:t>για τα λάθη του εαυτού</a:t>
            </a:r>
            <a:r>
              <a:rPr lang="el-GR" dirty="0"/>
              <a:t>. </a:t>
            </a:r>
          </a:p>
          <a:p>
            <a:r>
              <a:rPr lang="el-GR" dirty="0" smtClean="0"/>
              <a:t>3</a:t>
            </a:r>
            <a:r>
              <a:rPr lang="el-GR" baseline="30000" dirty="0" smtClean="0"/>
              <a:t>ο</a:t>
            </a:r>
            <a:r>
              <a:rPr lang="el-GR" dirty="0" smtClean="0"/>
              <a:t> Αναγνώριση </a:t>
            </a:r>
            <a:r>
              <a:rPr lang="el-GR" dirty="0"/>
              <a:t>και </a:t>
            </a:r>
            <a:r>
              <a:rPr lang="el-GR" b="1" dirty="0" smtClean="0"/>
              <a:t>αποδοχή</a:t>
            </a:r>
            <a:r>
              <a:rPr lang="el-GR" dirty="0" smtClean="0"/>
              <a:t> </a:t>
            </a:r>
            <a:r>
              <a:rPr lang="el-GR" dirty="0"/>
              <a:t>των βιωμάτων της παιδικής </a:t>
            </a:r>
            <a:r>
              <a:rPr lang="el-GR" dirty="0" smtClean="0"/>
              <a:t>ηλικίας συμβάλλει </a:t>
            </a:r>
            <a:r>
              <a:rPr lang="el-GR" dirty="0"/>
              <a:t>στην αναγνώριση της ενήλικης πραγματικότητας και στην αποδοχή ότι και οι δύο είναι παρούσες και συγκρούονται μεταξύ τους. Σταδιακά, οι ενήλικες αρχίζουν να αναγνωρίζουν τις ταυτίσεις που έχουν με τους γονείς τους, τις οποίες παύουν πλέον να θεωρούν απειλητικές για την ταυτότητά </a:t>
            </a:r>
            <a:r>
              <a:rPr lang="el-GR" dirty="0" smtClean="0"/>
              <a:t>τους (π.χ. κάνω τα ίδια λάθη με τη μάνα μου στην ανατροφή των παιδιών).</a:t>
            </a:r>
          </a:p>
          <a:p>
            <a:pPr marL="0" indent="0">
              <a:buNone/>
            </a:pPr>
            <a:endParaRPr lang="el-GR" dirty="0"/>
          </a:p>
          <a:p>
            <a:endParaRPr lang="el-GR" dirty="0"/>
          </a:p>
        </p:txBody>
      </p:sp>
    </p:spTree>
    <p:extLst>
      <p:ext uri="{BB962C8B-B14F-4D97-AF65-F5344CB8AC3E}">
        <p14:creationId xmlns:p14="http://schemas.microsoft.com/office/powerpoint/2010/main" val="2200300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Τα επτά βήματα</a:t>
            </a:r>
            <a:endParaRPr lang="el-GR" dirty="0"/>
          </a:p>
        </p:txBody>
      </p:sp>
      <p:sp>
        <p:nvSpPr>
          <p:cNvPr id="3" name="Θέση περιεχομένου 2"/>
          <p:cNvSpPr>
            <a:spLocks noGrp="1"/>
          </p:cNvSpPr>
          <p:nvPr>
            <p:ph idx="1"/>
          </p:nvPr>
        </p:nvSpPr>
        <p:spPr/>
        <p:txBody>
          <a:bodyPr>
            <a:normAutofit fontScale="92500" lnSpcReduction="20000"/>
          </a:bodyPr>
          <a:lstStyle/>
          <a:p>
            <a:r>
              <a:rPr lang="el-GR" dirty="0"/>
              <a:t>4</a:t>
            </a:r>
            <a:r>
              <a:rPr lang="el-GR" baseline="30000" dirty="0"/>
              <a:t>ο</a:t>
            </a:r>
            <a:r>
              <a:rPr lang="el-GR" dirty="0"/>
              <a:t>: Κατανόηση της ανάγκης </a:t>
            </a:r>
            <a:r>
              <a:rPr lang="el-GR" b="1" dirty="0"/>
              <a:t>για έλεγχο</a:t>
            </a:r>
            <a:r>
              <a:rPr lang="el-GR" dirty="0"/>
              <a:t> της τρέχουσας πραγματικότητας. Η ανάγκη ελέγχου έχει ως αποτέλεσμα να αναδύονται δυσλειτουργικές παραδοχές του παρελθόντος, που εμποδίζουν την προσπάθεια του ατόμου για αλλαγή, ιδιαίτερα όταν το άτομο αντιλαμβάνεται ότι έχει αυτές τις παραδοχές. </a:t>
            </a:r>
          </a:p>
          <a:p>
            <a:r>
              <a:rPr lang="el-GR" dirty="0"/>
              <a:t>5</a:t>
            </a:r>
            <a:r>
              <a:rPr lang="el-GR" baseline="30000" dirty="0"/>
              <a:t>ο </a:t>
            </a:r>
            <a:r>
              <a:rPr lang="el-GR" dirty="0"/>
              <a:t> </a:t>
            </a:r>
            <a:r>
              <a:rPr lang="el-GR" b="1" dirty="0"/>
              <a:t>Απώλεια και των τελευταίων ψευδαισθήσεων ασφάλειας </a:t>
            </a:r>
            <a:r>
              <a:rPr lang="el-GR" dirty="0"/>
              <a:t>όταν οι ενήλικες έρχονται αντιμέτωποι με το μεγαλύτερο φόβο, δηλαδή το φόβο της απώλειας. </a:t>
            </a:r>
          </a:p>
          <a:p>
            <a:r>
              <a:rPr lang="el-GR" dirty="0"/>
              <a:t>6</a:t>
            </a:r>
            <a:r>
              <a:rPr lang="el-GR" baseline="30000" dirty="0"/>
              <a:t>ο </a:t>
            </a:r>
            <a:r>
              <a:rPr lang="el-GR" dirty="0"/>
              <a:t> Η αναγνώριση του </a:t>
            </a:r>
            <a:r>
              <a:rPr lang="el-GR" b="1" dirty="0"/>
              <a:t>δικαιώματος για μία ζωή διαμορφωμένη σύμφωνα με τις προσωπικές επιθυμίες </a:t>
            </a:r>
            <a:r>
              <a:rPr lang="el-GR" dirty="0"/>
              <a:t>και </a:t>
            </a:r>
            <a:r>
              <a:rPr lang="el-GR" b="1" dirty="0"/>
              <a:t>η αίσθηση μίας βαθιάς εσωτερικής ελευθερίας</a:t>
            </a:r>
            <a:r>
              <a:rPr lang="el-GR" dirty="0"/>
              <a:t>, που αναζωογονεί.  Στην περίοδο αυτή, οι ενήλικες αναζητούν την </a:t>
            </a:r>
            <a:r>
              <a:rPr lang="el-GR" b="1" dirty="0"/>
              <a:t>αυθεντικότητα στις ανθρώπινες σχέσεις.  </a:t>
            </a:r>
          </a:p>
          <a:p>
            <a:r>
              <a:rPr lang="el-GR" dirty="0"/>
              <a:t>7</a:t>
            </a:r>
            <a:r>
              <a:rPr lang="el-GR" baseline="30000" dirty="0"/>
              <a:t>ο</a:t>
            </a:r>
            <a:r>
              <a:rPr lang="el-GR" dirty="0"/>
              <a:t>: Η </a:t>
            </a:r>
            <a:r>
              <a:rPr lang="el-GR" b="1" dirty="0"/>
              <a:t>συναισθηματική επεξεργασία </a:t>
            </a:r>
            <a:r>
              <a:rPr lang="el-GR" dirty="0"/>
              <a:t>των ψυχικών στρεβλώσεων της παιδικής ηλικίας οδηγεί στη διαμόρφωση </a:t>
            </a:r>
            <a:r>
              <a:rPr lang="el-GR" b="1" dirty="0"/>
              <a:t>μίας νέας αντίληψης της πραγματικότητας </a:t>
            </a:r>
            <a:r>
              <a:rPr lang="el-GR" dirty="0"/>
              <a:t>και στην κατάκτηση της ενηλικιότητας. </a:t>
            </a:r>
            <a:endParaRPr lang="el-GR" dirty="0"/>
          </a:p>
        </p:txBody>
      </p:sp>
    </p:spTree>
    <p:extLst>
      <p:ext uri="{BB962C8B-B14F-4D97-AF65-F5344CB8AC3E}">
        <p14:creationId xmlns:p14="http://schemas.microsoft.com/office/powerpoint/2010/main" val="41022183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Φάσεις</a:t>
            </a:r>
            <a:endParaRPr lang="el-GR" dirty="0"/>
          </a:p>
        </p:txBody>
      </p:sp>
      <p:sp>
        <p:nvSpPr>
          <p:cNvPr id="3" name="Θέση περιεχομένου 2"/>
          <p:cNvSpPr>
            <a:spLocks noGrp="1"/>
          </p:cNvSpPr>
          <p:nvPr>
            <p:ph idx="1"/>
          </p:nvPr>
        </p:nvSpPr>
        <p:spPr>
          <a:xfrm>
            <a:off x="557048" y="2354317"/>
            <a:ext cx="11046373" cy="3857297"/>
          </a:xfrm>
        </p:spPr>
        <p:txBody>
          <a:bodyPr>
            <a:normAutofit lnSpcReduction="10000"/>
          </a:bodyPr>
          <a:lstStyle/>
          <a:p>
            <a:r>
              <a:rPr lang="el-GR" dirty="0" smtClean="0"/>
              <a:t>Η </a:t>
            </a:r>
            <a:r>
              <a:rPr lang="el-GR" dirty="0"/>
              <a:t>κατάρρευση των μύθων </a:t>
            </a:r>
            <a:r>
              <a:rPr lang="el-GR" dirty="0" smtClean="0"/>
              <a:t>αρχίζει </a:t>
            </a:r>
            <a:r>
              <a:rPr lang="el-GR" dirty="0"/>
              <a:t>σταδιακά από τη μέση </a:t>
            </a:r>
            <a:r>
              <a:rPr lang="el-GR" dirty="0" smtClean="0"/>
              <a:t>εφηβεία (16 ετών +)</a:t>
            </a:r>
          </a:p>
          <a:p>
            <a:r>
              <a:rPr lang="el-GR" dirty="0" smtClean="0"/>
              <a:t>Οι </a:t>
            </a:r>
            <a:r>
              <a:rPr lang="el-GR" dirty="0"/>
              <a:t>έφηβοι αντιλαμβάνονται </a:t>
            </a:r>
            <a:r>
              <a:rPr lang="el-GR" dirty="0" smtClean="0"/>
              <a:t>ότι </a:t>
            </a:r>
            <a:r>
              <a:rPr lang="el-GR" dirty="0"/>
              <a:t>πρέπει να αναλάβουν την ευθύνη των αποφάσεων και των </a:t>
            </a:r>
            <a:r>
              <a:rPr lang="el-GR" dirty="0" err="1" smtClean="0"/>
              <a:t>πράξεών</a:t>
            </a:r>
            <a:r>
              <a:rPr lang="el-GR" dirty="0" smtClean="0"/>
              <a:t> </a:t>
            </a:r>
            <a:r>
              <a:rPr lang="el-GR" dirty="0"/>
              <a:t>τους, παρότι διατηρούν ακόμη την ψευδαίσθηση πως οι γονείς εξακολουθούν να είναι παρόντες </a:t>
            </a:r>
            <a:endParaRPr lang="el-GR" dirty="0" smtClean="0"/>
          </a:p>
          <a:p>
            <a:r>
              <a:rPr lang="el-GR" dirty="0" smtClean="0"/>
              <a:t>20ο έτος</a:t>
            </a:r>
            <a:r>
              <a:rPr lang="el-GR" dirty="0"/>
              <a:t>, καλλιεργείται η </a:t>
            </a:r>
            <a:r>
              <a:rPr lang="el-GR" b="1" dirty="0"/>
              <a:t>αυτοπεποίθηση και η ετοιμότητα </a:t>
            </a:r>
            <a:r>
              <a:rPr lang="el-GR" dirty="0"/>
              <a:t>για εγκατάλειψη της </a:t>
            </a:r>
            <a:r>
              <a:rPr lang="el-GR" dirty="0" err="1"/>
              <a:t>γονεϊκής</a:t>
            </a:r>
            <a:r>
              <a:rPr lang="el-GR" dirty="0"/>
              <a:t> εστίας. </a:t>
            </a:r>
            <a:endParaRPr lang="el-GR" dirty="0" smtClean="0"/>
          </a:p>
          <a:p>
            <a:r>
              <a:rPr lang="el-GR" dirty="0" smtClean="0"/>
              <a:t>Ε</a:t>
            </a:r>
            <a:r>
              <a:rPr lang="el-GR" dirty="0" smtClean="0"/>
              <a:t>νηλικίωση (28-34 ετών)-δεν </a:t>
            </a:r>
            <a:r>
              <a:rPr lang="el-GR" dirty="0"/>
              <a:t>υπάρχει απόλυτη αλήθεια και διερευνούν αυτό που συμβαίνει ‘μέσα τους’. </a:t>
            </a:r>
            <a:endParaRPr lang="el-GR" dirty="0" smtClean="0"/>
          </a:p>
          <a:p>
            <a:r>
              <a:rPr lang="el-GR" dirty="0" smtClean="0"/>
              <a:t>Μ</a:t>
            </a:r>
            <a:r>
              <a:rPr lang="el-GR" dirty="0" smtClean="0"/>
              <a:t>έση </a:t>
            </a:r>
            <a:r>
              <a:rPr lang="el-GR" dirty="0" smtClean="0"/>
              <a:t>ηλικία </a:t>
            </a:r>
            <a:r>
              <a:rPr lang="el-GR" dirty="0" smtClean="0"/>
              <a:t>(34-45 έτη) </a:t>
            </a:r>
            <a:r>
              <a:rPr lang="el-GR" dirty="0"/>
              <a:t>αρχίζει μια νέα φάση </a:t>
            </a:r>
            <a:r>
              <a:rPr lang="el-GR" dirty="0" smtClean="0"/>
              <a:t>ζωής- ικανότητα </a:t>
            </a:r>
            <a:r>
              <a:rPr lang="el-GR" dirty="0"/>
              <a:t>να αντιμετωπίζουν </a:t>
            </a:r>
            <a:r>
              <a:rPr lang="el-GR" dirty="0" smtClean="0"/>
              <a:t>δυσλειτουργικές </a:t>
            </a:r>
            <a:r>
              <a:rPr lang="el-GR" dirty="0"/>
              <a:t>παραδοχές </a:t>
            </a:r>
            <a:r>
              <a:rPr lang="el-GR" dirty="0" smtClean="0"/>
              <a:t>- Αποδέχονται </a:t>
            </a:r>
            <a:r>
              <a:rPr lang="el-GR" dirty="0"/>
              <a:t>τα λάθη τους, τις επιλογές τους και την πραγματικότητα όπως έχει εξελιχθεί. Αποδέχονται τις απώλειες αλλά και την αξία της ζωής. Επίσης, έχουν πλέον κατανοήσει τον εσωτερικό τους κόσμο </a:t>
            </a:r>
            <a:r>
              <a:rPr lang="el-GR" dirty="0" smtClean="0"/>
              <a:t>αντιμετωπίζοντας </a:t>
            </a:r>
            <a:r>
              <a:rPr lang="el-GR" dirty="0"/>
              <a:t>κάθε πρόκληση ως διεργασία μετάβασης και αλλαγής και όχι ως κρίση. </a:t>
            </a:r>
          </a:p>
          <a:p>
            <a:endParaRPr lang="el-GR" dirty="0"/>
          </a:p>
          <a:p>
            <a:endParaRPr lang="el-GR" dirty="0"/>
          </a:p>
        </p:txBody>
      </p:sp>
    </p:spTree>
    <p:extLst>
      <p:ext uri="{BB962C8B-B14F-4D97-AF65-F5344CB8AC3E}">
        <p14:creationId xmlns:p14="http://schemas.microsoft.com/office/powerpoint/2010/main" val="19500046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Ευκαιρίες</a:t>
            </a:r>
            <a:endParaRPr lang="el-GR" dirty="0"/>
          </a:p>
        </p:txBody>
      </p:sp>
      <p:sp>
        <p:nvSpPr>
          <p:cNvPr id="3" name="Θέση περιεχομένου 2"/>
          <p:cNvSpPr>
            <a:spLocks noGrp="1"/>
          </p:cNvSpPr>
          <p:nvPr>
            <p:ph idx="1"/>
          </p:nvPr>
        </p:nvSpPr>
        <p:spPr/>
        <p:txBody>
          <a:bodyPr/>
          <a:lstStyle/>
          <a:p>
            <a:r>
              <a:rPr lang="el-GR" dirty="0" smtClean="0"/>
              <a:t>Η </a:t>
            </a:r>
            <a:r>
              <a:rPr lang="el-GR" dirty="0"/>
              <a:t>ενήλικη ζωή, μέσα από μεταβατικές καταστάσεις, συγκρούσεις και αμφιθυμίες, προσφέρει στους ενήλικες τη δυνατότητα μάθησης. </a:t>
            </a:r>
          </a:p>
          <a:p>
            <a:r>
              <a:rPr lang="el-GR" dirty="0" smtClean="0"/>
              <a:t>Η </a:t>
            </a:r>
            <a:r>
              <a:rPr lang="el-GR" dirty="0"/>
              <a:t>πορεία όμως προς την ενηλικιότητα και η επίτευξη της πληρότητας της εσωτερικής ζωής ούτε γραμμική είναι, ούτε ίδια για όλους. </a:t>
            </a:r>
          </a:p>
          <a:p>
            <a:r>
              <a:rPr lang="el-GR" dirty="0" smtClean="0"/>
              <a:t>Ορισμένοι </a:t>
            </a:r>
            <a:r>
              <a:rPr lang="el-GR" dirty="0"/>
              <a:t>ενήλικες δεν επιτυγχάνουν την κατάκτηση της ωριμότητας και μεταβαίνουν στην τρίτη ηλικία χωρίς να έχουν επεξεργαστεί επαρκώς τα τραυματικά βιώματα του παρελθόντος ή να έχουν επιλύσει ουσιαστικές εσωτερικές συγκρούσεις. Παραμένουν δηλαδή αντιμέτωποι με τον </a:t>
            </a:r>
            <a:r>
              <a:rPr lang="el-GR" b="1" dirty="0"/>
              <a:t>κίνδυνο  της καθήλωσης</a:t>
            </a:r>
            <a:r>
              <a:rPr lang="el-GR" dirty="0"/>
              <a:t>.</a:t>
            </a:r>
            <a:endParaRPr lang="el-GR" dirty="0"/>
          </a:p>
        </p:txBody>
      </p:sp>
    </p:spTree>
    <p:extLst>
      <p:ext uri="{BB962C8B-B14F-4D97-AF65-F5344CB8AC3E}">
        <p14:creationId xmlns:p14="http://schemas.microsoft.com/office/powerpoint/2010/main" val="8330593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graphicFrame>
        <p:nvGraphicFramePr>
          <p:cNvPr id="4" name="Θέση περιεχομένου 3"/>
          <p:cNvGraphicFramePr>
            <a:graphicFrameLocks noGrp="1"/>
          </p:cNvGraphicFramePr>
          <p:nvPr>
            <p:ph idx="1"/>
            <p:extLst>
              <p:ext uri="{D42A27DB-BD31-4B8C-83A1-F6EECF244321}">
                <p14:modId xmlns:p14="http://schemas.microsoft.com/office/powerpoint/2010/main" val="4166119442"/>
              </p:ext>
            </p:extLst>
          </p:nvPr>
        </p:nvGraphicFramePr>
        <p:xfrm>
          <a:off x="315310" y="367865"/>
          <a:ext cx="11508827" cy="6327227"/>
        </p:xfrm>
        <a:graphic>
          <a:graphicData uri="http://schemas.openxmlformats.org/drawingml/2006/table">
            <a:tbl>
              <a:tblPr firstRow="1" firstCol="1" bandRow="1">
                <a:tableStyleId>{5C22544A-7EE6-4342-B048-85BDC9FD1C3A}</a:tableStyleId>
              </a:tblPr>
              <a:tblGrid>
                <a:gridCol w="6060042">
                  <a:extLst>
                    <a:ext uri="{9D8B030D-6E8A-4147-A177-3AD203B41FA5}">
                      <a16:colId xmlns:a16="http://schemas.microsoft.com/office/drawing/2014/main" val="3467141930"/>
                    </a:ext>
                  </a:extLst>
                </a:gridCol>
                <a:gridCol w="5448785">
                  <a:extLst>
                    <a:ext uri="{9D8B030D-6E8A-4147-A177-3AD203B41FA5}">
                      <a16:colId xmlns:a16="http://schemas.microsoft.com/office/drawing/2014/main" val="2079290070"/>
                    </a:ext>
                  </a:extLst>
                </a:gridCol>
              </a:tblGrid>
              <a:tr h="465688">
                <a:tc>
                  <a:txBody>
                    <a:bodyPr/>
                    <a:lstStyle/>
                    <a:p>
                      <a:pPr algn="just">
                        <a:lnSpc>
                          <a:spcPct val="115000"/>
                        </a:lnSpc>
                        <a:spcAft>
                          <a:spcPts val="0"/>
                        </a:spcAft>
                      </a:pPr>
                      <a:r>
                        <a:rPr lang="el-GR" sz="1200" dirty="0">
                          <a:effectLst/>
                        </a:rPr>
                        <a:t>Τα Δέκα Στάδια -</a:t>
                      </a:r>
                      <a:r>
                        <a:rPr lang="en-US" sz="1200" dirty="0">
                          <a:effectLst/>
                        </a:rPr>
                        <a:t>TLP</a:t>
                      </a:r>
                      <a:r>
                        <a:rPr lang="el-GR" sz="1200" dirty="0">
                          <a:effectLst/>
                        </a:rPr>
                        <a:t> του </a:t>
                      </a:r>
                      <a:r>
                        <a:rPr lang="en-US" sz="1200" dirty="0">
                          <a:effectLst/>
                        </a:rPr>
                        <a:t>Gould</a:t>
                      </a:r>
                      <a:endParaRPr lang="el-GR" sz="1200" dirty="0">
                        <a:effectLst/>
                      </a:endParaRP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a:effectLst/>
                        </a:rPr>
                        <a:t>Τα Δέκα Στάδια του </a:t>
                      </a:r>
                      <a:r>
                        <a:rPr lang="en-US" sz="1200">
                          <a:effectLst/>
                        </a:rPr>
                        <a:t>Jack Mezirow</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2255717913"/>
                  </a:ext>
                </a:extLst>
              </a:tr>
              <a:tr h="706562">
                <a:tc>
                  <a:txBody>
                    <a:bodyPr/>
                    <a:lstStyle/>
                    <a:p>
                      <a:pPr>
                        <a:lnSpc>
                          <a:spcPct val="115000"/>
                        </a:lnSpc>
                        <a:spcAft>
                          <a:spcPts val="0"/>
                        </a:spcAft>
                      </a:pPr>
                      <a:r>
                        <a:rPr lang="el-GR" sz="1200" dirty="0">
                          <a:effectLst/>
                        </a:rPr>
                        <a:t>Εντοπισμός των προβλημάτων, συγκρούσεων και συμπτωμάτων που οφείλονται στο άγχος.</a:t>
                      </a:r>
                    </a:p>
                    <a:p>
                      <a:pPr marL="457200">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Ένα αποπροσανατολιστικό δίλημμα</a:t>
                      </a:r>
                      <a:r>
                        <a:rPr lang="en-US" sz="1200" dirty="0">
                          <a:effectLst/>
                        </a:rPr>
                        <a:t>.</a:t>
                      </a:r>
                      <a:endParaRPr lang="el-GR" sz="1200" dirty="0">
                        <a:effectLst/>
                      </a:endParaRPr>
                    </a:p>
                    <a:p>
                      <a:pPr algn="just">
                        <a:lnSpc>
                          <a:spcPct val="115000"/>
                        </a:lnSpc>
                        <a:spcAft>
                          <a:spcPts val="0"/>
                        </a:spcAft>
                      </a:pPr>
                      <a:r>
                        <a:rPr lang="el-GR" sz="1200" dirty="0">
                          <a:effectLst/>
                        </a:rPr>
                        <a:t> </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3872793132"/>
                  </a:ext>
                </a:extLst>
              </a:tr>
              <a:tr h="706562">
                <a:tc>
                  <a:txBody>
                    <a:bodyPr/>
                    <a:lstStyle/>
                    <a:p>
                      <a:pPr>
                        <a:lnSpc>
                          <a:spcPct val="115000"/>
                        </a:lnSpc>
                        <a:spcAft>
                          <a:spcPts val="0"/>
                        </a:spcAft>
                      </a:pPr>
                      <a:r>
                        <a:rPr lang="el-GR" sz="1200">
                          <a:effectLst/>
                        </a:rPr>
                        <a:t>Ορισμός στόχων και εστίαση στη δράση.</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Αυτοεξέταση (συνοδευόμενη από ανάλογα συναισθήματα, π.χ. ντροπή)</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3590796256"/>
                  </a:ext>
                </a:extLst>
              </a:tr>
              <a:tr h="465688">
                <a:tc>
                  <a:txBody>
                    <a:bodyPr/>
                    <a:lstStyle/>
                    <a:p>
                      <a:pPr>
                        <a:lnSpc>
                          <a:spcPct val="115000"/>
                        </a:lnSpc>
                        <a:spcAft>
                          <a:spcPts val="0"/>
                        </a:spcAft>
                      </a:pPr>
                      <a:r>
                        <a:rPr lang="el-GR" sz="1200">
                          <a:effectLst/>
                        </a:rPr>
                        <a:t>Ανάλυση των συνεπειών της δράσης.</a:t>
                      </a:r>
                    </a:p>
                    <a:p>
                      <a:pPr>
                        <a:lnSpc>
                          <a:spcPct val="115000"/>
                        </a:lnSpc>
                        <a:spcAft>
                          <a:spcPts val="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Κριτική αξιολόγηση των παραδοχών.</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2448898768"/>
                  </a:ext>
                </a:extLst>
              </a:tr>
              <a:tr h="706562">
                <a:tc>
                  <a:txBody>
                    <a:bodyPr/>
                    <a:lstStyle/>
                    <a:p>
                      <a:pPr>
                        <a:lnSpc>
                          <a:spcPct val="115000"/>
                        </a:lnSpc>
                        <a:spcAft>
                          <a:spcPts val="0"/>
                        </a:spcAft>
                      </a:pPr>
                      <a:r>
                        <a:rPr lang="el-GR" sz="1200">
                          <a:effectLst/>
                        </a:rPr>
                        <a:t>Ανακάλυψη κρυφών κινήτρων και φόβου αποτυχίας και επιτυχίας.</a:t>
                      </a:r>
                    </a:p>
                    <a:p>
                      <a:pPr marL="457200">
                        <a:lnSpc>
                          <a:spcPct val="115000"/>
                        </a:lnSpc>
                        <a:spcAft>
                          <a:spcPts val="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nSpc>
                          <a:spcPct val="115000"/>
                        </a:lnSpc>
                        <a:spcAft>
                          <a:spcPts val="0"/>
                        </a:spcAft>
                      </a:pPr>
                      <a:r>
                        <a:rPr lang="el-GR" sz="1200" dirty="0">
                          <a:effectLst/>
                        </a:rPr>
                        <a:t>Αναγνώριση από το άτομο της πηγής της δυσαρέσκειας και μοίρασμα με άλλους της διεργασίας του μετασχηματισμού.</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1026313081"/>
                  </a:ext>
                </a:extLst>
              </a:tr>
              <a:tr h="465833">
                <a:tc>
                  <a:txBody>
                    <a:bodyPr/>
                    <a:lstStyle/>
                    <a:p>
                      <a:pPr>
                        <a:lnSpc>
                          <a:spcPct val="115000"/>
                        </a:lnSpc>
                        <a:spcAft>
                          <a:spcPts val="0"/>
                        </a:spcAft>
                      </a:pPr>
                      <a:r>
                        <a:rPr lang="el-GR" sz="1200">
                          <a:effectLst/>
                        </a:rPr>
                        <a:t>Διερεύνηση του θυμού και της ενοχής ως εμποδίων στην ανάληψη δράσης.</a:t>
                      </a:r>
                    </a:p>
                    <a:p>
                      <a:pPr>
                        <a:lnSpc>
                          <a:spcPct val="115000"/>
                        </a:lnSpc>
                        <a:spcAft>
                          <a:spcPts val="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nSpc>
                          <a:spcPct val="115000"/>
                        </a:lnSpc>
                        <a:spcAft>
                          <a:spcPts val="0"/>
                        </a:spcAft>
                      </a:pPr>
                      <a:r>
                        <a:rPr lang="el-GR" sz="1200" dirty="0">
                          <a:effectLst/>
                        </a:rPr>
                        <a:t>Αναζήτηση νέων ρόλων, σχέσεων, τρόπων δράσης.</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3119837959"/>
                  </a:ext>
                </a:extLst>
              </a:tr>
              <a:tr h="465688">
                <a:tc>
                  <a:txBody>
                    <a:bodyPr/>
                    <a:lstStyle/>
                    <a:p>
                      <a:pPr>
                        <a:lnSpc>
                          <a:spcPct val="115000"/>
                        </a:lnSpc>
                        <a:spcAft>
                          <a:spcPts val="0"/>
                        </a:spcAft>
                      </a:pPr>
                      <a:r>
                        <a:rPr lang="el-GR" sz="1200">
                          <a:effectLst/>
                        </a:rPr>
                        <a:t> Αντιμετώπιση θέματος αυτό-εκτίμησης.</a:t>
                      </a:r>
                    </a:p>
                    <a:p>
                      <a:pPr marL="485775">
                        <a:lnSpc>
                          <a:spcPct val="115000"/>
                        </a:lnSpc>
                        <a:spcAft>
                          <a:spcPts val="0"/>
                        </a:spcAft>
                      </a:pPr>
                      <a:r>
                        <a:rPr lang="en-US"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n-US" sz="1200" dirty="0" err="1">
                          <a:effectLst/>
                        </a:rPr>
                        <a:t>Σχεδι</a:t>
                      </a:r>
                      <a:r>
                        <a:rPr lang="en-US" sz="1200" dirty="0">
                          <a:effectLst/>
                        </a:rPr>
                        <a:t>ασμός ενός πλάνου δράσης</a:t>
                      </a:r>
                      <a:r>
                        <a:rPr lang="el-GR" sz="1200" dirty="0">
                          <a:effectLst/>
                        </a:rPr>
                        <a:t>.</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1866893471"/>
                  </a:ext>
                </a:extLst>
              </a:tr>
              <a:tr h="465833">
                <a:tc>
                  <a:txBody>
                    <a:bodyPr/>
                    <a:lstStyle/>
                    <a:p>
                      <a:pPr>
                        <a:lnSpc>
                          <a:spcPct val="115000"/>
                        </a:lnSpc>
                        <a:spcAft>
                          <a:spcPts val="0"/>
                        </a:spcAft>
                      </a:pPr>
                      <a:r>
                        <a:rPr lang="el-GR" sz="1200">
                          <a:effectLst/>
                        </a:rPr>
                        <a:t>Διερεύνηση παλαιών και παρωχημένων τρόπων συμπεριφοράς.</a:t>
                      </a:r>
                    </a:p>
                    <a:p>
                      <a:pPr marL="457200">
                        <a:lnSpc>
                          <a:spcPct val="115000"/>
                        </a:lnSpc>
                        <a:spcAft>
                          <a:spcPts val="0"/>
                        </a:spcAft>
                      </a:pPr>
                      <a:r>
                        <a:rPr lang="el-GR" sz="1200">
                          <a:effectLst/>
                        </a:rPr>
                        <a:t> </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Απόκτηση γνώσεων, στάσεων και ικανοτήτων για την υλοποίηση του πλάνου δράσης</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2666163135"/>
                  </a:ext>
                </a:extLst>
              </a:tr>
              <a:tr h="465833">
                <a:tc>
                  <a:txBody>
                    <a:bodyPr/>
                    <a:lstStyle/>
                    <a:p>
                      <a:pPr>
                        <a:lnSpc>
                          <a:spcPct val="115000"/>
                        </a:lnSpc>
                        <a:spcAft>
                          <a:spcPts val="0"/>
                        </a:spcAft>
                      </a:pPr>
                      <a:r>
                        <a:rPr lang="el-GR" sz="1200">
                          <a:effectLst/>
                        </a:rPr>
                        <a:t>Κατανόηση του ιστορικού της αυτό-αμφισβήτησης.</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nSpc>
                          <a:spcPct val="115000"/>
                        </a:lnSpc>
                        <a:spcAft>
                          <a:spcPts val="0"/>
                        </a:spcAft>
                      </a:pPr>
                      <a:r>
                        <a:rPr lang="el-GR" sz="1200" dirty="0">
                          <a:effectLst/>
                        </a:rPr>
                        <a:t>Δοκιμή των νέων ρόλων.</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3054615676"/>
                  </a:ext>
                </a:extLst>
              </a:tr>
              <a:tr h="706562">
                <a:tc>
                  <a:txBody>
                    <a:bodyPr/>
                    <a:lstStyle/>
                    <a:p>
                      <a:pPr>
                        <a:lnSpc>
                          <a:spcPct val="115000"/>
                        </a:lnSpc>
                        <a:spcAft>
                          <a:spcPts val="0"/>
                        </a:spcAft>
                      </a:pPr>
                      <a:r>
                        <a:rPr lang="el-GR" sz="1200">
                          <a:effectLst/>
                        </a:rPr>
                        <a:t>Ανάλυση του παρόντος γεγονότος που περιλαμβάνει αυτό-αμφισβήτηση.</a:t>
                      </a:r>
                      <a:endParaRPr lang="el-GR" sz="120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Οικοδόμηση αυτοπεποίθησης και ικανοτήτων για ανταπόκριση στους νέους ρόλους και στις νέες σχέσεις.</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2795583173"/>
                  </a:ext>
                </a:extLst>
              </a:tr>
              <a:tr h="706416">
                <a:tc>
                  <a:txBody>
                    <a:bodyPr/>
                    <a:lstStyle/>
                    <a:p>
                      <a:pPr algn="just">
                        <a:lnSpc>
                          <a:spcPct val="115000"/>
                        </a:lnSpc>
                        <a:spcAft>
                          <a:spcPts val="0"/>
                        </a:spcAft>
                      </a:pPr>
                      <a:r>
                        <a:rPr lang="el-GR" sz="1200" dirty="0">
                          <a:effectLst/>
                        </a:rPr>
                        <a:t>Αξιολόγηση των εμπειριών αλλαγής στη διάρκεια του προγράμματος.</a:t>
                      </a:r>
                    </a:p>
                    <a:p>
                      <a:pPr marL="457200">
                        <a:lnSpc>
                          <a:spcPct val="115000"/>
                        </a:lnSpc>
                        <a:spcAft>
                          <a:spcPts val="0"/>
                        </a:spcAft>
                      </a:pPr>
                      <a:r>
                        <a:rPr lang="el-GR" sz="1200" dirty="0">
                          <a:effectLst/>
                        </a:rPr>
                        <a:t> </a:t>
                      </a:r>
                    </a:p>
                    <a:p>
                      <a:pPr algn="just">
                        <a:lnSpc>
                          <a:spcPct val="115000"/>
                        </a:lnSpc>
                        <a:spcAft>
                          <a:spcPts val="0"/>
                        </a:spcAft>
                      </a:pPr>
                      <a:r>
                        <a:rPr lang="el-GR" sz="1200" dirty="0">
                          <a:effectLst/>
                        </a:rPr>
                        <a:t> </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tc>
                  <a:txBody>
                    <a:bodyPr/>
                    <a:lstStyle/>
                    <a:p>
                      <a:pPr algn="just">
                        <a:lnSpc>
                          <a:spcPct val="115000"/>
                        </a:lnSpc>
                        <a:spcAft>
                          <a:spcPts val="0"/>
                        </a:spcAft>
                      </a:pPr>
                      <a:r>
                        <a:rPr lang="el-GR" sz="1200" dirty="0">
                          <a:effectLst/>
                        </a:rPr>
                        <a:t>Επανένταξη στη ζωή σύμφωνα με τις συνθήκες οι οποίες έχουν πλέον οριστεί από τις νέες προοπτικές.</a:t>
                      </a:r>
                      <a:endParaRPr lang="el-GR"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34707" marR="34707" marT="0" marB="0"/>
                </a:tc>
                <a:extLst>
                  <a:ext uri="{0D108BD9-81ED-4DB2-BD59-A6C34878D82A}">
                    <a16:rowId xmlns:a16="http://schemas.microsoft.com/office/drawing/2014/main" val="859954325"/>
                  </a:ext>
                </a:extLst>
              </a:tr>
            </a:tbl>
          </a:graphicData>
        </a:graphic>
      </p:graphicFrame>
      <p:sp>
        <p:nvSpPr>
          <p:cNvPr id="5" name="Rectangle 1"/>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l-GR"/>
          </a:p>
        </p:txBody>
      </p:sp>
    </p:spTree>
    <p:extLst>
      <p:ext uri="{BB962C8B-B14F-4D97-AF65-F5344CB8AC3E}">
        <p14:creationId xmlns:p14="http://schemas.microsoft.com/office/powerpoint/2010/main" val="4243829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Ο ρόλος των εκπαιδευτών</a:t>
            </a:r>
            <a:endParaRPr lang="el-GR" dirty="0"/>
          </a:p>
        </p:txBody>
      </p:sp>
      <p:sp>
        <p:nvSpPr>
          <p:cNvPr id="3" name="Θέση περιεχομένου 2"/>
          <p:cNvSpPr>
            <a:spLocks noGrp="1"/>
          </p:cNvSpPr>
          <p:nvPr>
            <p:ph idx="1"/>
          </p:nvPr>
        </p:nvSpPr>
        <p:spPr/>
        <p:txBody>
          <a:bodyPr>
            <a:normAutofit fontScale="70000" lnSpcReduction="20000"/>
          </a:bodyPr>
          <a:lstStyle/>
          <a:p>
            <a:r>
              <a:rPr lang="el-GR" dirty="0" smtClean="0"/>
              <a:t>Οι </a:t>
            </a:r>
            <a:r>
              <a:rPr lang="el-GR" dirty="0"/>
              <a:t>εκπαιδευτές ενηλίκων μπορούν να παρέχουν συμβουλευτική στήριξη για θέματα που αφορούν στα προβλήματα που σχετίζονται με τις μεταβάσεις ζωής, αλλά δεν είναι αρμόδιοι να παρεμβαίνουν ψυχοθεραπευτικά και να χειρίζονται ζητήματα που απαιτούν βαθύτερες γνώσεις </a:t>
            </a:r>
            <a:r>
              <a:rPr lang="el-GR" dirty="0" smtClean="0"/>
              <a:t>ψυχολογίας (Mezirow, 1991).</a:t>
            </a:r>
            <a:endParaRPr lang="el-GR" dirty="0"/>
          </a:p>
          <a:p>
            <a:r>
              <a:rPr lang="el-GR" i="1" dirty="0" smtClean="0"/>
              <a:t>Οι </a:t>
            </a:r>
            <a:r>
              <a:rPr lang="el-GR" i="1" dirty="0"/>
              <a:t>εκπαιδευτές ενηλίκων ασφαλώς δεν έχουν τα </a:t>
            </a:r>
            <a:r>
              <a:rPr lang="el-GR" i="1" dirty="0" err="1"/>
              <a:t>προαπαιτούμενα</a:t>
            </a:r>
            <a:r>
              <a:rPr lang="el-GR" i="1" dirty="0"/>
              <a:t> για να αντιμετωπίσουν τις ψυχικές ασθένειες</a:t>
            </a:r>
            <a:r>
              <a:rPr lang="el-GR" i="1" dirty="0" smtClean="0"/>
              <a:t>.</a:t>
            </a:r>
          </a:p>
          <a:p>
            <a:r>
              <a:rPr lang="el-GR" i="1" dirty="0" smtClean="0"/>
              <a:t>Ωστόσο μπορούν </a:t>
            </a:r>
            <a:r>
              <a:rPr lang="el-GR" i="1" dirty="0"/>
              <a:t>να δρουν ως σύμβουλοι ή εκπαιδευτές ώστε να βοηθούν τους κατά βάση υγιείς μανθάνοντες να αντιμετωπίζουν τις μεταβάσεις ζωής. </a:t>
            </a:r>
            <a:endParaRPr lang="el-GR" i="1" dirty="0" smtClean="0"/>
          </a:p>
          <a:p>
            <a:r>
              <a:rPr lang="el-GR" i="1" dirty="0" smtClean="0"/>
              <a:t>Αυτή </a:t>
            </a:r>
            <a:r>
              <a:rPr lang="el-GR" i="1" dirty="0"/>
              <a:t>η δραστηριότητα αναμφίβολα απαιτεί ψυχολογικού τύπου </a:t>
            </a:r>
            <a:r>
              <a:rPr lang="el-GR" i="1" dirty="0" err="1"/>
              <a:t>ενσυναίσθηση</a:t>
            </a:r>
            <a:r>
              <a:rPr lang="el-GR" i="1" dirty="0"/>
              <a:t>  και ευαισθησία, όμως δεν αποτελεί θεραπεία (</a:t>
            </a:r>
            <a:r>
              <a:rPr lang="el-GR" i="1" dirty="0" err="1"/>
              <a:t>ό.π</a:t>
            </a:r>
            <a:r>
              <a:rPr lang="el-GR" i="1" dirty="0"/>
              <a:t>.) </a:t>
            </a:r>
            <a:endParaRPr lang="el-GR" dirty="0"/>
          </a:p>
          <a:p>
            <a:r>
              <a:rPr lang="el-GR" dirty="0" smtClean="0"/>
              <a:t>Οι </a:t>
            </a:r>
            <a:r>
              <a:rPr lang="el-GR" dirty="0"/>
              <a:t>κίνδυνοι για τους συμμετέχοντες είναι παρόντες στο βαθμό που οι εκπαιδευτές ενηλίκων υπερβαίνουν τα όρια της αρμοδιότητάς τους.</a:t>
            </a:r>
          </a:p>
          <a:p>
            <a:r>
              <a:rPr lang="el-GR" dirty="0" smtClean="0"/>
              <a:t>Οι </a:t>
            </a:r>
            <a:r>
              <a:rPr lang="el-GR" dirty="0"/>
              <a:t>διακριτοί ρόλοι των εκπαιδευτών ενηλίκων και των θεραπευτών είναι ιδιαίτερα σημαντικό να διατηρηθούν, όπως και η διαφοροποίηση ανάμεσα στις θεραπευτικές ή/και βιωματικές μαθησιακές ομάδες (</a:t>
            </a:r>
            <a:r>
              <a:rPr lang="en-US" dirty="0"/>
              <a:t>experiential learning groups</a:t>
            </a:r>
            <a:r>
              <a:rPr lang="el-GR" dirty="0"/>
              <a:t>) και στις εκπαιδευτικές ομάδες που έχουν σαφή γνωσιακό προσανατολισμό. </a:t>
            </a:r>
            <a:endParaRPr lang="el-GR" dirty="0" smtClean="0"/>
          </a:p>
          <a:p>
            <a:endParaRPr lang="el-GR" dirty="0"/>
          </a:p>
        </p:txBody>
      </p:sp>
    </p:spTree>
    <p:extLst>
      <p:ext uri="{BB962C8B-B14F-4D97-AF65-F5344CB8AC3E}">
        <p14:creationId xmlns:p14="http://schemas.microsoft.com/office/powerpoint/2010/main" val="1474080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Συμπέρασμα</a:t>
            </a:r>
            <a:endParaRPr lang="el-GR" dirty="0"/>
          </a:p>
        </p:txBody>
      </p:sp>
      <p:sp>
        <p:nvSpPr>
          <p:cNvPr id="3" name="Θέση περιεχομένου 2"/>
          <p:cNvSpPr>
            <a:spLocks noGrp="1"/>
          </p:cNvSpPr>
          <p:nvPr>
            <p:ph idx="1"/>
          </p:nvPr>
        </p:nvSpPr>
        <p:spPr>
          <a:xfrm>
            <a:off x="483476" y="2385848"/>
            <a:ext cx="11267090" cy="3878318"/>
          </a:xfrm>
        </p:spPr>
        <p:txBody>
          <a:bodyPr>
            <a:normAutofit lnSpcReduction="10000"/>
          </a:bodyPr>
          <a:lstStyle/>
          <a:p>
            <a:r>
              <a:rPr lang="el-GR" dirty="0" smtClean="0"/>
              <a:t>Και </a:t>
            </a:r>
            <a:r>
              <a:rPr lang="el-GR" dirty="0"/>
              <a:t>στις δυο ομάδες η </a:t>
            </a:r>
            <a:r>
              <a:rPr lang="el-GR" b="1" dirty="0"/>
              <a:t>δυναμική των σχέσεων </a:t>
            </a:r>
            <a:r>
              <a:rPr lang="el-GR" dirty="0"/>
              <a:t>και </a:t>
            </a:r>
            <a:r>
              <a:rPr lang="el-GR" b="1" dirty="0"/>
              <a:t>οι διεργασίες </a:t>
            </a:r>
            <a:r>
              <a:rPr lang="el-GR" dirty="0"/>
              <a:t>που αναπτύσσονται έχουν σημασία για την επίτευξη των μαθησιακών </a:t>
            </a:r>
            <a:r>
              <a:rPr lang="el-GR" dirty="0" smtClean="0"/>
              <a:t>στόχων.</a:t>
            </a:r>
          </a:p>
          <a:p>
            <a:r>
              <a:rPr lang="el-GR" dirty="0" smtClean="0"/>
              <a:t>Η </a:t>
            </a:r>
            <a:r>
              <a:rPr lang="el-GR" dirty="0"/>
              <a:t>διαφορά </a:t>
            </a:r>
            <a:r>
              <a:rPr lang="el-GR" dirty="0" smtClean="0"/>
              <a:t>έγκειται </a:t>
            </a:r>
            <a:r>
              <a:rPr lang="el-GR" dirty="0"/>
              <a:t>στο βάθος και στο εύρος των συναισθημάτων που διακινούνται και στον τρόπο με τον οποίο αυτά γίνονται αντικείμενο επεξεργασίας από την ομάδα. </a:t>
            </a:r>
          </a:p>
          <a:p>
            <a:r>
              <a:rPr lang="el-GR" dirty="0"/>
              <a:t>Η επεξεργασία των συναισθημάτων στο επίπεδο της ομάδας, αλλά με αποφυγή εστίασης -από εκπαιδευτές που δεν έχουν ψυχοθεραπευτικό υπόβαθρο- σε προσωπικά ζητήματα που μπορεί να οδηγήσουν στην αναβίωση ψυχικών τραυμάτων αφήνοντας το άτομο έκθετο, είναι ευκταία για την επίτευξη της </a:t>
            </a:r>
            <a:r>
              <a:rPr lang="el-GR" dirty="0" err="1"/>
              <a:t>μετασχηματίζουσας</a:t>
            </a:r>
            <a:r>
              <a:rPr lang="el-GR" dirty="0"/>
              <a:t> μάθησης (</a:t>
            </a:r>
            <a:r>
              <a:rPr lang="en-US" dirty="0" err="1"/>
              <a:t>Kokkos</a:t>
            </a:r>
            <a:r>
              <a:rPr lang="el-GR" dirty="0"/>
              <a:t> &amp; </a:t>
            </a:r>
            <a:r>
              <a:rPr lang="en-US" dirty="0"/>
              <a:t>Tsiboukli</a:t>
            </a:r>
            <a:r>
              <a:rPr lang="el-GR" dirty="0"/>
              <a:t>, 2011). </a:t>
            </a:r>
          </a:p>
          <a:p>
            <a:r>
              <a:rPr lang="el-GR" dirty="0" smtClean="0"/>
              <a:t>Συμπερασματικά, εκπαιδευτές </a:t>
            </a:r>
            <a:r>
              <a:rPr lang="el-GR" dirty="0"/>
              <a:t>με συγκεκριμένες δεξιότητες και σχετική εκπαίδευση στην ψυχολογία των ατόμων και των ομάδων θα μπορούσαν να υπεισέλθουν βαθύτερα στην επεξεργασία των συναισθημάτων σε ομαδικό επίπεδο, έχοντας ταυτόχρονα επίγνωση του ρόλου τους, του πλαισίου, του εκπαιδευτικού συμβολαίου με τους εκπαιδευόμενους και των ορίων που όλα αυτά θέτουν. </a:t>
            </a:r>
          </a:p>
        </p:txBody>
      </p:sp>
    </p:spTree>
    <p:extLst>
      <p:ext uri="{BB962C8B-B14F-4D97-AF65-F5344CB8AC3E}">
        <p14:creationId xmlns:p14="http://schemas.microsoft.com/office/powerpoint/2010/main" val="20013036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Οι ψυχικές στρεβλώσεις</a:t>
            </a:r>
          </a:p>
        </p:txBody>
      </p:sp>
      <p:sp>
        <p:nvSpPr>
          <p:cNvPr id="3" name="Θέση περιεχομένου 2"/>
          <p:cNvSpPr>
            <a:spLocks noGrp="1"/>
          </p:cNvSpPr>
          <p:nvPr>
            <p:ph idx="1"/>
          </p:nvPr>
        </p:nvSpPr>
        <p:spPr/>
        <p:txBody>
          <a:bodyPr>
            <a:normAutofit/>
          </a:bodyPr>
          <a:lstStyle/>
          <a:p>
            <a:r>
              <a:rPr lang="en-US" dirty="0" smtClean="0"/>
              <a:t>- </a:t>
            </a:r>
            <a:r>
              <a:rPr lang="el-GR" dirty="0" smtClean="0"/>
              <a:t>Σημείο </a:t>
            </a:r>
            <a:r>
              <a:rPr lang="el-GR" dirty="0"/>
              <a:t>συνάντησης </a:t>
            </a:r>
            <a:r>
              <a:rPr lang="el-GR" dirty="0" smtClean="0"/>
              <a:t>η έμφαση </a:t>
            </a:r>
            <a:r>
              <a:rPr lang="el-GR" dirty="0"/>
              <a:t>την οποία δίνουν στις ψυχικές στρεβλώσεις. </a:t>
            </a:r>
          </a:p>
          <a:p>
            <a:r>
              <a:rPr lang="el-GR" dirty="0" smtClean="0"/>
              <a:t>- Συνδέονται </a:t>
            </a:r>
            <a:r>
              <a:rPr lang="el-GR" dirty="0"/>
              <a:t>με επιμέρους στρεβλές παραδοχές. </a:t>
            </a:r>
            <a:endParaRPr lang="el-GR" dirty="0" smtClean="0"/>
          </a:p>
          <a:p>
            <a:r>
              <a:rPr lang="el-GR" dirty="0" smtClean="0"/>
              <a:t>- Οι ρίζες τους θα </a:t>
            </a:r>
            <a:r>
              <a:rPr lang="el-GR" dirty="0"/>
              <a:t>πρέπει να αναζητηθούν  στις </a:t>
            </a:r>
            <a:r>
              <a:rPr lang="el-GR" u="sng" dirty="0"/>
              <a:t>απαγορεύσεις</a:t>
            </a:r>
            <a:r>
              <a:rPr lang="el-GR" dirty="0"/>
              <a:t> της παιδικής ηλικίας. </a:t>
            </a:r>
            <a:endParaRPr lang="el-GR" dirty="0" smtClean="0"/>
          </a:p>
          <a:p>
            <a:r>
              <a:rPr lang="el-GR" b="1" dirty="0" smtClean="0"/>
              <a:t>Σκηνές από ένα γάμο (</a:t>
            </a:r>
            <a:r>
              <a:rPr lang="el-GR" b="1" dirty="0" err="1" smtClean="0"/>
              <a:t>Λιβ</a:t>
            </a:r>
            <a:r>
              <a:rPr lang="el-GR" b="1" dirty="0" smtClean="0"/>
              <a:t> </a:t>
            </a:r>
            <a:r>
              <a:rPr lang="el-GR" b="1" dirty="0" err="1" smtClean="0"/>
              <a:t>Ούλμαν</a:t>
            </a:r>
            <a:r>
              <a:rPr lang="el-GR" b="1" dirty="0" smtClean="0"/>
              <a:t>)</a:t>
            </a:r>
          </a:p>
          <a:p>
            <a:r>
              <a:rPr lang="el-GR" dirty="0" smtClean="0"/>
              <a:t>- Δυσκολίες </a:t>
            </a:r>
            <a:r>
              <a:rPr lang="el-GR" dirty="0"/>
              <a:t>στην ανάληψη συναισθηματικού ρίσκου,  πρωτοβουλίας και δράσης. </a:t>
            </a:r>
            <a:endParaRPr lang="el-GR" dirty="0" smtClean="0"/>
          </a:p>
        </p:txBody>
      </p:sp>
    </p:spTree>
    <p:extLst>
      <p:ext uri="{BB962C8B-B14F-4D97-AF65-F5344CB8AC3E}">
        <p14:creationId xmlns:p14="http://schemas.microsoft.com/office/powerpoint/2010/main" val="9151721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Κεντρικές έννοιες: </a:t>
            </a:r>
            <a:r>
              <a:rPr lang="el-GR" dirty="0" smtClean="0"/>
              <a:t>καθήλωση</a:t>
            </a:r>
            <a:r>
              <a:rPr lang="el-GR" dirty="0"/>
              <a:t>, </a:t>
            </a:r>
            <a:r>
              <a:rPr lang="el-GR" dirty="0" smtClean="0"/>
              <a:t>ψευδείς </a:t>
            </a:r>
            <a:r>
              <a:rPr lang="el-GR" dirty="0"/>
              <a:t>παραδοχές, </a:t>
            </a:r>
            <a:r>
              <a:rPr lang="el-GR" dirty="0" smtClean="0"/>
              <a:t>αυταπάτες</a:t>
            </a:r>
            <a:endParaRPr lang="el-GR" dirty="0"/>
          </a:p>
        </p:txBody>
      </p:sp>
      <p:sp>
        <p:nvSpPr>
          <p:cNvPr id="3" name="Θέση περιεχομένου 2"/>
          <p:cNvSpPr>
            <a:spLocks noGrp="1"/>
          </p:cNvSpPr>
          <p:nvPr>
            <p:ph idx="1"/>
          </p:nvPr>
        </p:nvSpPr>
        <p:spPr/>
        <p:txBody>
          <a:bodyPr>
            <a:normAutofit fontScale="92500" lnSpcReduction="10000"/>
          </a:bodyPr>
          <a:lstStyle/>
          <a:p>
            <a:r>
              <a:rPr lang="el-GR" dirty="0" smtClean="0"/>
              <a:t>Τα </a:t>
            </a:r>
            <a:r>
              <a:rPr lang="el-GR" dirty="0"/>
              <a:t>στάδια της συναισθηματικής επεξεργασίας των βιωμάτων σχετίζονται με συγκεκριμένα αναπτυξιακά στάδια στα οποία επιτυγχάνεται η κατάρρευση των μύθων της παιδικής ηλικίας. </a:t>
            </a:r>
          </a:p>
          <a:p>
            <a:r>
              <a:rPr lang="el-GR" dirty="0" smtClean="0"/>
              <a:t>Υπάρχει </a:t>
            </a:r>
            <a:r>
              <a:rPr lang="el-GR" dirty="0"/>
              <a:t>δυνατότητα αλλαγής των στρεβλών παραδοχών στο πλαίσιο των εκπαιδευτικών ομάδων;</a:t>
            </a:r>
          </a:p>
          <a:p>
            <a:r>
              <a:rPr lang="el-GR" dirty="0" smtClean="0"/>
              <a:t>Ποια </a:t>
            </a:r>
            <a:r>
              <a:rPr lang="el-GR" dirty="0"/>
              <a:t>τα όρια ανάμεσα στην εκπαίδευση ενηλίκων και στην ψυχοθεραπεία;</a:t>
            </a:r>
          </a:p>
          <a:p>
            <a:r>
              <a:rPr lang="el-GR" dirty="0" smtClean="0"/>
              <a:t>Ποιες </a:t>
            </a:r>
            <a:r>
              <a:rPr lang="el-GR" dirty="0"/>
              <a:t>οι δυνατότητες για την εκπαίδευση των εκπαιδευτών ενηλίκων. </a:t>
            </a:r>
          </a:p>
          <a:p>
            <a:r>
              <a:rPr lang="el-GR" dirty="0" smtClean="0"/>
              <a:t>Πώς </a:t>
            </a:r>
            <a:r>
              <a:rPr lang="el-GR" dirty="0"/>
              <a:t>οι ενήλικες, δια μέσου της </a:t>
            </a:r>
            <a:r>
              <a:rPr lang="el-GR" dirty="0" err="1"/>
              <a:t>μετασχηματίζουσας</a:t>
            </a:r>
            <a:r>
              <a:rPr lang="el-GR" dirty="0"/>
              <a:t> μάθησης, καλλιεργούν τις ικανότητες τους ώστε να ανακτήσουν χαμένες λειτουργίες και να εντοπίσουν τι τους προκαλεί άγχος και εμποδίζει να λειτουργήσουν όπως θα επιθυμούσαν στην ενήλικη ζωή;</a:t>
            </a:r>
          </a:p>
          <a:p>
            <a:endParaRPr lang="el-GR" dirty="0"/>
          </a:p>
        </p:txBody>
      </p:sp>
    </p:spTree>
    <p:extLst>
      <p:ext uri="{BB962C8B-B14F-4D97-AF65-F5344CB8AC3E}">
        <p14:creationId xmlns:p14="http://schemas.microsoft.com/office/powerpoint/2010/main" val="407760609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a:t> </a:t>
            </a:r>
            <a:r>
              <a:rPr lang="el-GR" sz="3100" dirty="0"/>
              <a:t>Οι ψευδείς </a:t>
            </a:r>
            <a:r>
              <a:rPr lang="el-GR" sz="3100" dirty="0" smtClean="0"/>
              <a:t>παραδοχές</a:t>
            </a:r>
            <a:r>
              <a:rPr lang="el-GR" sz="3100" dirty="0"/>
              <a:t/>
            </a:r>
            <a:br>
              <a:rPr lang="el-GR" sz="3100" dirty="0"/>
            </a:br>
            <a:endParaRPr lang="el-GR" sz="3100" dirty="0"/>
          </a:p>
        </p:txBody>
      </p:sp>
      <p:sp>
        <p:nvSpPr>
          <p:cNvPr id="3" name="Θέση περιεχομένου 2"/>
          <p:cNvSpPr>
            <a:spLocks noGrp="1"/>
          </p:cNvSpPr>
          <p:nvPr>
            <p:ph idx="1"/>
          </p:nvPr>
        </p:nvSpPr>
        <p:spPr/>
        <p:txBody>
          <a:bodyPr>
            <a:normAutofit/>
          </a:bodyPr>
          <a:lstStyle/>
          <a:p>
            <a:r>
              <a:rPr lang="el-GR" dirty="0" smtClean="0"/>
              <a:t>η </a:t>
            </a:r>
            <a:r>
              <a:rPr lang="el-GR" dirty="0" smtClean="0"/>
              <a:t>ψευδαίσθηση της </a:t>
            </a:r>
            <a:r>
              <a:rPr lang="el-GR" dirty="0" smtClean="0"/>
              <a:t>ασφάλειας</a:t>
            </a:r>
            <a:endParaRPr lang="el-GR" dirty="0" smtClean="0"/>
          </a:p>
          <a:p>
            <a:r>
              <a:rPr lang="el-GR" dirty="0" smtClean="0"/>
              <a:t>η </a:t>
            </a:r>
            <a:r>
              <a:rPr lang="el-GR" dirty="0" smtClean="0"/>
              <a:t>ψευδαίσθηση </a:t>
            </a:r>
            <a:r>
              <a:rPr lang="el-GR" dirty="0"/>
              <a:t>της ανταμοιβής των </a:t>
            </a:r>
            <a:r>
              <a:rPr lang="el-GR" dirty="0" smtClean="0"/>
              <a:t>θυσιών</a:t>
            </a:r>
            <a:r>
              <a:rPr lang="el-GR" dirty="0"/>
              <a:t> </a:t>
            </a:r>
            <a:r>
              <a:rPr lang="el-GR" dirty="0" smtClean="0"/>
              <a:t>η </a:t>
            </a:r>
            <a:r>
              <a:rPr lang="el-GR" dirty="0"/>
              <a:t>«συνομωσία της θεραπείας μέσω της αγάπης» και </a:t>
            </a:r>
            <a:endParaRPr lang="el-GR" dirty="0" smtClean="0"/>
          </a:p>
          <a:p>
            <a:r>
              <a:rPr lang="el-GR" dirty="0" smtClean="0"/>
              <a:t>η </a:t>
            </a:r>
            <a:r>
              <a:rPr lang="el-GR" dirty="0"/>
              <a:t>ψευδαίσθηση του ελέγχου</a:t>
            </a:r>
            <a:r>
              <a:rPr lang="el-GR" dirty="0"/>
              <a:t>. </a:t>
            </a:r>
            <a:endParaRPr lang="el-GR" dirty="0" smtClean="0"/>
          </a:p>
          <a:p>
            <a:pPr marL="0" indent="0">
              <a:buNone/>
            </a:pPr>
            <a:endParaRPr lang="el-GR" dirty="0"/>
          </a:p>
          <a:p>
            <a:pPr marL="0" indent="0">
              <a:buNone/>
            </a:pPr>
            <a:r>
              <a:rPr lang="el-GR" dirty="0" smtClean="0"/>
              <a:t>(</a:t>
            </a:r>
            <a:r>
              <a:rPr lang="el-GR" dirty="0" err="1"/>
              <a:t>Κ.Γαβράς</a:t>
            </a:r>
            <a:r>
              <a:rPr lang="el-GR" dirty="0"/>
              <a:t>, Αμήν)</a:t>
            </a:r>
          </a:p>
          <a:p>
            <a:endParaRPr lang="el-GR" dirty="0" smtClean="0"/>
          </a:p>
        </p:txBody>
      </p:sp>
    </p:spTree>
    <p:extLst>
      <p:ext uri="{BB962C8B-B14F-4D97-AF65-F5344CB8AC3E}">
        <p14:creationId xmlns:p14="http://schemas.microsoft.com/office/powerpoint/2010/main" val="5222144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smtClean="0"/>
              <a:t>Επιπτώσεις των ψευδαισθήσεων</a:t>
            </a:r>
            <a:endParaRPr lang="el-GR" dirty="0"/>
          </a:p>
        </p:txBody>
      </p:sp>
      <p:sp>
        <p:nvSpPr>
          <p:cNvPr id="3" name="Θέση περιεχομένου 2"/>
          <p:cNvSpPr>
            <a:spLocks noGrp="1"/>
          </p:cNvSpPr>
          <p:nvPr>
            <p:ph idx="1"/>
          </p:nvPr>
        </p:nvSpPr>
        <p:spPr/>
        <p:txBody>
          <a:bodyPr>
            <a:normAutofit fontScale="70000" lnSpcReduction="20000"/>
          </a:bodyPr>
          <a:lstStyle/>
          <a:p>
            <a:endParaRPr lang="el-GR" dirty="0" smtClean="0"/>
          </a:p>
          <a:p>
            <a:r>
              <a:rPr lang="el-GR" b="1" dirty="0" smtClean="0"/>
              <a:t>Ανταμοιβή </a:t>
            </a:r>
            <a:r>
              <a:rPr lang="el-GR" b="1" dirty="0"/>
              <a:t>των </a:t>
            </a:r>
            <a:r>
              <a:rPr lang="el-GR" b="1" dirty="0" smtClean="0"/>
              <a:t>θυσιών</a:t>
            </a:r>
            <a:r>
              <a:rPr lang="el-GR" dirty="0" smtClean="0"/>
              <a:t>: Ματαιώσεις όταν οι </a:t>
            </a:r>
            <a:r>
              <a:rPr lang="el-GR" dirty="0"/>
              <a:t>προσπάθειες </a:t>
            </a:r>
            <a:r>
              <a:rPr lang="el-GR" dirty="0" smtClean="0"/>
              <a:t>ή οι </a:t>
            </a:r>
            <a:r>
              <a:rPr lang="el-GR" dirty="0"/>
              <a:t>κόποι </a:t>
            </a:r>
            <a:r>
              <a:rPr lang="el-GR" dirty="0" smtClean="0"/>
              <a:t>δεν </a:t>
            </a:r>
            <a:r>
              <a:rPr lang="el-GR" dirty="0"/>
              <a:t>βρίσκουν ηθική ή υλική ανταμοιβή. Ωστόσο, </a:t>
            </a:r>
            <a:r>
              <a:rPr lang="el-GR" dirty="0" smtClean="0"/>
              <a:t>μετά </a:t>
            </a:r>
            <a:r>
              <a:rPr lang="el-GR" dirty="0"/>
              <a:t>από κατάλληλη επεξεργασία </a:t>
            </a:r>
            <a:r>
              <a:rPr lang="el-GR" dirty="0" smtClean="0"/>
              <a:t>των εμπειριών η ψευδαίσθηση της ανταμοιβής μπορεί </a:t>
            </a:r>
            <a:r>
              <a:rPr lang="el-GR" dirty="0"/>
              <a:t>να οδηγήσει  σε </a:t>
            </a:r>
            <a:r>
              <a:rPr lang="el-GR" dirty="0" smtClean="0"/>
              <a:t>ουσιαστική </a:t>
            </a:r>
            <a:r>
              <a:rPr lang="el-GR" dirty="0"/>
              <a:t>αποτίμηση και εκτίμηση της ατομικής και κοινωνικής πραγματικότητας και στην ανεύρεση μίας νέας πορείας ζωής που θα οδηγήσει στην επίτευξη των στόχων. </a:t>
            </a:r>
          </a:p>
          <a:p>
            <a:r>
              <a:rPr lang="el-GR" b="1" dirty="0" smtClean="0"/>
              <a:t>Η </a:t>
            </a:r>
            <a:r>
              <a:rPr lang="el-GR" b="1" dirty="0"/>
              <a:t>«συνομωσία της θεραπείας μέσω της αγάπης»</a:t>
            </a:r>
            <a:r>
              <a:rPr lang="el-GR" dirty="0"/>
              <a:t>, δηλαδή </a:t>
            </a:r>
            <a:r>
              <a:rPr lang="el-GR" dirty="0" smtClean="0"/>
              <a:t>ότι </a:t>
            </a:r>
            <a:r>
              <a:rPr lang="el-GR" dirty="0"/>
              <a:t>εάν παίρνεις και δίνεις αγάπη μπορείς να υπερνικήσεις οποιαδήποτε πρόβλημα σε απασχολεί, ακόμη και μία σοβαρή ασθένεια ή/και το θάνατο, λειτουργεί </a:t>
            </a:r>
            <a:r>
              <a:rPr lang="el-GR" u="sng" dirty="0" smtClean="0"/>
              <a:t>ανταγωνιστικά </a:t>
            </a:r>
            <a:r>
              <a:rPr lang="el-GR" dirty="0"/>
              <a:t>απέναντι στις προσπάθειες των ενηλίκων για αυτονομία, ανεξαρτησία και προσωπική εξέλιξη. </a:t>
            </a:r>
            <a:endParaRPr lang="el-GR" dirty="0" smtClean="0"/>
          </a:p>
          <a:p>
            <a:r>
              <a:rPr lang="el-GR" dirty="0" smtClean="0"/>
              <a:t>Η </a:t>
            </a:r>
            <a:r>
              <a:rPr lang="el-GR" dirty="0"/>
              <a:t>ψευδαίσθηση αυτή καλλιεργεί αισθήματα </a:t>
            </a:r>
            <a:r>
              <a:rPr lang="el-GR" b="1" dirty="0"/>
              <a:t>άγχους και φόβου </a:t>
            </a:r>
            <a:r>
              <a:rPr lang="el-GR" dirty="0"/>
              <a:t>απέναντι σε οποιαδήποτε </a:t>
            </a:r>
            <a:r>
              <a:rPr lang="el-GR" b="1" dirty="0"/>
              <a:t>τάση αυτοδυναμίας </a:t>
            </a:r>
            <a:r>
              <a:rPr lang="el-GR" b="1" dirty="0" smtClean="0"/>
              <a:t>(άρα σε οποιαδήποτε προσπάθεια αυτό-κατευθυνόμενης μάθησης) </a:t>
            </a:r>
            <a:r>
              <a:rPr lang="el-GR" dirty="0" smtClean="0"/>
              <a:t>θα </a:t>
            </a:r>
            <a:r>
              <a:rPr lang="el-GR" dirty="0"/>
              <a:t>μπορούσε εν δυνάμει να διαταράξει τα θεμέλια των σχέσεων στις οποίες στηρίζεται η αγάπη και συνεπώς να επιφέρει καταστροφικές συνέπειες</a:t>
            </a:r>
            <a:r>
              <a:rPr lang="el-GR" dirty="0" smtClean="0"/>
              <a:t>. (π.χ. γυναίκες που θυσιάζουν την εκπαίδευσή τους γιατί έτσι απαιτούν οι οικογενειακές υποχρεώσεις/φοιτήτριες ΕΑΠ/εκπαιδευόμενοι στα ΣΔΕ κλπ.) </a:t>
            </a:r>
            <a:endParaRPr lang="el-GR" dirty="0"/>
          </a:p>
          <a:p>
            <a:r>
              <a:rPr lang="el-GR" b="1" dirty="0" smtClean="0"/>
              <a:t>Η </a:t>
            </a:r>
            <a:r>
              <a:rPr lang="el-GR" b="1" dirty="0"/>
              <a:t>ψευδαίσθηση του ελέγχου</a:t>
            </a:r>
            <a:r>
              <a:rPr lang="el-GR" dirty="0"/>
              <a:t>, </a:t>
            </a:r>
            <a:r>
              <a:rPr lang="el-GR" dirty="0" smtClean="0"/>
              <a:t>στηρίζεται </a:t>
            </a:r>
            <a:r>
              <a:rPr lang="el-GR" dirty="0"/>
              <a:t>στην παραδοχή ότι η λογική σκέψη, η δέσμευση και η συνεχής προσπάθεια </a:t>
            </a:r>
            <a:r>
              <a:rPr lang="el-GR" dirty="0" smtClean="0"/>
              <a:t>θα κυριαρχήσουν. Συχνά </a:t>
            </a:r>
            <a:r>
              <a:rPr lang="el-GR" dirty="0"/>
              <a:t>οδηγεί στην </a:t>
            </a:r>
            <a:r>
              <a:rPr lang="el-GR" b="1" dirty="0"/>
              <a:t>ψευδαίσθηση της παντοδυναμίας </a:t>
            </a:r>
            <a:r>
              <a:rPr lang="el-GR" dirty="0"/>
              <a:t>που συνοδεύεται από αντίστοιχα συναισθήματα ματαίωσης. </a:t>
            </a:r>
            <a:endParaRPr lang="el-GR" dirty="0" smtClean="0"/>
          </a:p>
        </p:txBody>
      </p:sp>
    </p:spTree>
    <p:extLst>
      <p:ext uri="{BB962C8B-B14F-4D97-AF65-F5344CB8AC3E}">
        <p14:creationId xmlns:p14="http://schemas.microsoft.com/office/powerpoint/2010/main" val="35464150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endParaRPr lang="el-GR"/>
          </a:p>
        </p:txBody>
      </p:sp>
      <p:graphicFrame>
        <p:nvGraphicFramePr>
          <p:cNvPr id="3" name="Πίνακας 2"/>
          <p:cNvGraphicFramePr>
            <a:graphicFrameLocks noGrp="1"/>
          </p:cNvGraphicFramePr>
          <p:nvPr>
            <p:extLst>
              <p:ext uri="{D42A27DB-BD31-4B8C-83A1-F6EECF244321}">
                <p14:modId xmlns:p14="http://schemas.microsoft.com/office/powerpoint/2010/main" val="4224157144"/>
              </p:ext>
            </p:extLst>
          </p:nvPr>
        </p:nvGraphicFramePr>
        <p:xfrm>
          <a:off x="1097280" y="2217683"/>
          <a:ext cx="10058399" cy="4487990"/>
        </p:xfrm>
        <a:graphic>
          <a:graphicData uri="http://schemas.openxmlformats.org/drawingml/2006/table">
            <a:tbl>
              <a:tblPr firstRow="1" firstCol="1" bandRow="1">
                <a:tableStyleId>{5C22544A-7EE6-4342-B048-85BDC9FD1C3A}</a:tableStyleId>
              </a:tblPr>
              <a:tblGrid>
                <a:gridCol w="2387617">
                  <a:extLst>
                    <a:ext uri="{9D8B030D-6E8A-4147-A177-3AD203B41FA5}">
                      <a16:colId xmlns:a16="http://schemas.microsoft.com/office/drawing/2014/main" val="1643146649"/>
                    </a:ext>
                  </a:extLst>
                </a:gridCol>
                <a:gridCol w="2788557">
                  <a:extLst>
                    <a:ext uri="{9D8B030D-6E8A-4147-A177-3AD203B41FA5}">
                      <a16:colId xmlns:a16="http://schemas.microsoft.com/office/drawing/2014/main" val="2016493524"/>
                    </a:ext>
                  </a:extLst>
                </a:gridCol>
                <a:gridCol w="2616242">
                  <a:extLst>
                    <a:ext uri="{9D8B030D-6E8A-4147-A177-3AD203B41FA5}">
                      <a16:colId xmlns:a16="http://schemas.microsoft.com/office/drawing/2014/main" val="1843099107"/>
                    </a:ext>
                  </a:extLst>
                </a:gridCol>
                <a:gridCol w="2265983">
                  <a:extLst>
                    <a:ext uri="{9D8B030D-6E8A-4147-A177-3AD203B41FA5}">
                      <a16:colId xmlns:a16="http://schemas.microsoft.com/office/drawing/2014/main" val="2588090851"/>
                    </a:ext>
                  </a:extLst>
                </a:gridCol>
              </a:tblGrid>
              <a:tr h="519454">
                <a:tc>
                  <a:txBody>
                    <a:bodyPr/>
                    <a:lstStyle/>
                    <a:p>
                      <a:pPr>
                        <a:lnSpc>
                          <a:spcPct val="115000"/>
                        </a:lnSpc>
                        <a:spcAft>
                          <a:spcPts val="0"/>
                        </a:spcAft>
                      </a:pPr>
                      <a:r>
                        <a:rPr lang="el-GR" sz="2000" dirty="0">
                          <a:effectLst/>
                        </a:rPr>
                        <a:t>16-22 ΕΤΩΝ</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dirty="0">
                          <a:effectLst/>
                        </a:rPr>
                        <a:t>22-28 ΕΤΩΝ</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n-US" sz="2000">
                          <a:effectLst/>
                        </a:rPr>
                        <a:t>28-34 </a:t>
                      </a:r>
                      <a:r>
                        <a:rPr lang="el-GR" sz="2000">
                          <a:effectLst/>
                        </a:rPr>
                        <a:t>ΕΤΩΝ</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a:effectLst/>
                        </a:rPr>
                        <a:t>35-45 ΕΤΩΝ</a:t>
                      </a:r>
                    </a:p>
                    <a:p>
                      <a:pPr>
                        <a:lnSpc>
                          <a:spcPct val="115000"/>
                        </a:lnSpc>
                        <a:spcAft>
                          <a:spcPts val="0"/>
                        </a:spcAft>
                      </a:pPr>
                      <a:r>
                        <a:rPr lang="el-GR" sz="2000">
                          <a:effectLst/>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641350686"/>
                  </a:ext>
                </a:extLst>
              </a:tr>
              <a:tr h="519600">
                <a:tc>
                  <a:txBody>
                    <a:bodyPr/>
                    <a:lstStyle/>
                    <a:p>
                      <a:pPr>
                        <a:lnSpc>
                          <a:spcPct val="115000"/>
                        </a:lnSpc>
                        <a:spcAft>
                          <a:spcPts val="0"/>
                        </a:spcAft>
                      </a:pPr>
                      <a:r>
                        <a:rPr lang="el-GR" sz="2000" dirty="0">
                          <a:effectLst/>
                        </a:rPr>
                        <a:t>Κύριες Παραδοχές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dirty="0">
                          <a:effectLst/>
                        </a:rPr>
                        <a:t>Κύριες Παραδοχές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dirty="0">
                          <a:effectLst/>
                        </a:rPr>
                        <a:t>Κύριες Παραδοχές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a:effectLst/>
                        </a:rPr>
                        <a:t>Κύριες Παραδοχές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83532023"/>
                  </a:ext>
                </a:extLst>
              </a:tr>
              <a:tr h="2399501">
                <a:tc>
                  <a:txBody>
                    <a:bodyPr/>
                    <a:lstStyle/>
                    <a:p>
                      <a:pPr>
                        <a:lnSpc>
                          <a:spcPct val="115000"/>
                        </a:lnSpc>
                        <a:spcAft>
                          <a:spcPts val="0"/>
                        </a:spcAft>
                      </a:pPr>
                      <a:r>
                        <a:rPr lang="el-GR" sz="2000" dirty="0">
                          <a:effectLst/>
                        </a:rPr>
                        <a:t>Ανήκω στους γονείς μου. </a:t>
                      </a:r>
                      <a:endParaRPr lang="el-GR" sz="2000" dirty="0" smtClean="0">
                        <a:effectLst/>
                      </a:endParaRPr>
                    </a:p>
                    <a:p>
                      <a:pPr>
                        <a:lnSpc>
                          <a:spcPct val="115000"/>
                        </a:lnSpc>
                        <a:spcAft>
                          <a:spcPts val="0"/>
                        </a:spcAft>
                      </a:pPr>
                      <a:r>
                        <a:rPr lang="el-GR" sz="2000" dirty="0" smtClean="0">
                          <a:effectLst/>
                        </a:rPr>
                        <a:t>Μόνο </a:t>
                      </a:r>
                      <a:r>
                        <a:rPr lang="el-GR" sz="2000" dirty="0">
                          <a:effectLst/>
                        </a:rPr>
                        <a:t>ο κόσμος τους έχει πραγματική αξία. </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a:effectLst/>
                        </a:rPr>
                        <a:t>Εάν κάνω ότι έκαναν και οι γονείς μου, με θέληση και επιμονή, θα πετύχω. Εάν κάνω κάτι λάθος, θα είναι εκεί να μου δείξουν τον σωστό τρόπο. </a:t>
                      </a:r>
                    </a:p>
                    <a:p>
                      <a:pPr>
                        <a:lnSpc>
                          <a:spcPct val="115000"/>
                        </a:lnSpc>
                        <a:spcAft>
                          <a:spcPts val="0"/>
                        </a:spcAft>
                      </a:pPr>
                      <a:r>
                        <a:rPr lang="el-GR" sz="2000">
                          <a:effectLst/>
                        </a:rPr>
                        <a:t> </a:t>
                      </a:r>
                    </a:p>
                    <a:p>
                      <a:pPr>
                        <a:lnSpc>
                          <a:spcPct val="115000"/>
                        </a:lnSpc>
                        <a:spcAft>
                          <a:spcPts val="0"/>
                        </a:spcAft>
                      </a:pPr>
                      <a:r>
                        <a:rPr lang="el-GR" sz="2000">
                          <a:effectLst/>
                        </a:rPr>
                        <a:t> </a:t>
                      </a:r>
                      <a:endParaRPr lang="el-GR" sz="200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dirty="0">
                          <a:effectLst/>
                        </a:rPr>
                        <a:t>Η ζωή είναι απλή. </a:t>
                      </a:r>
                      <a:endParaRPr lang="el-GR" sz="2000" dirty="0" smtClean="0">
                        <a:effectLst/>
                      </a:endParaRPr>
                    </a:p>
                    <a:p>
                      <a:pPr>
                        <a:lnSpc>
                          <a:spcPct val="115000"/>
                        </a:lnSpc>
                        <a:spcAft>
                          <a:spcPts val="0"/>
                        </a:spcAft>
                      </a:pPr>
                      <a:r>
                        <a:rPr lang="el-GR" sz="2000" dirty="0" smtClean="0">
                          <a:effectLst/>
                        </a:rPr>
                        <a:t>Την </a:t>
                      </a:r>
                      <a:r>
                        <a:rPr lang="el-GR" sz="2000" dirty="0">
                          <a:effectLst/>
                        </a:rPr>
                        <a:t>ελέγχω. </a:t>
                      </a:r>
                      <a:endParaRPr lang="el-GR" sz="2000" dirty="0" smtClean="0">
                        <a:effectLst/>
                      </a:endParaRPr>
                    </a:p>
                    <a:p>
                      <a:pPr>
                        <a:lnSpc>
                          <a:spcPct val="115000"/>
                        </a:lnSpc>
                        <a:spcAft>
                          <a:spcPts val="0"/>
                        </a:spcAft>
                      </a:pPr>
                      <a:r>
                        <a:rPr lang="el-GR" sz="2000" dirty="0" smtClean="0">
                          <a:effectLst/>
                        </a:rPr>
                        <a:t>Δεν </a:t>
                      </a:r>
                      <a:r>
                        <a:rPr lang="el-GR" sz="2000" dirty="0">
                          <a:effectLst/>
                        </a:rPr>
                        <a:t>έχω αμφιθυμίες.</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tc>
                  <a:txBody>
                    <a:bodyPr/>
                    <a:lstStyle/>
                    <a:p>
                      <a:pPr>
                        <a:lnSpc>
                          <a:spcPct val="115000"/>
                        </a:lnSpc>
                        <a:spcAft>
                          <a:spcPts val="0"/>
                        </a:spcAft>
                      </a:pPr>
                      <a:r>
                        <a:rPr lang="el-GR" sz="2000" dirty="0">
                          <a:effectLst/>
                        </a:rPr>
                        <a:t>Δεν υπάρχει τίποτα κακό στη ζωή. </a:t>
                      </a:r>
                      <a:endParaRPr lang="el-GR" sz="2000" dirty="0" smtClean="0">
                        <a:effectLst/>
                      </a:endParaRPr>
                    </a:p>
                    <a:p>
                      <a:pPr>
                        <a:lnSpc>
                          <a:spcPct val="115000"/>
                        </a:lnSpc>
                        <a:spcAft>
                          <a:spcPts val="0"/>
                        </a:spcAft>
                      </a:pPr>
                      <a:r>
                        <a:rPr lang="el-GR" sz="2000" dirty="0" smtClean="0">
                          <a:effectLst/>
                        </a:rPr>
                        <a:t>Ούτε </a:t>
                      </a:r>
                      <a:r>
                        <a:rPr lang="el-GR" sz="2000" dirty="0">
                          <a:effectLst/>
                        </a:rPr>
                        <a:t>θάνατος. </a:t>
                      </a:r>
                      <a:endParaRPr lang="el-GR" sz="2000" dirty="0" smtClean="0">
                        <a:effectLst/>
                      </a:endParaRPr>
                    </a:p>
                    <a:p>
                      <a:pPr>
                        <a:lnSpc>
                          <a:spcPct val="115000"/>
                        </a:lnSpc>
                        <a:spcAft>
                          <a:spcPts val="0"/>
                        </a:spcAft>
                      </a:pPr>
                      <a:r>
                        <a:rPr lang="el-GR" sz="2000" dirty="0" smtClean="0">
                          <a:effectLst/>
                        </a:rPr>
                        <a:t>Κάθε </a:t>
                      </a:r>
                      <a:r>
                        <a:rPr lang="el-GR" sz="2000" dirty="0">
                          <a:effectLst/>
                        </a:rPr>
                        <a:t>τι κακό έχει καταστραφεί.</a:t>
                      </a:r>
                      <a:endParaRPr lang="el-GR" sz="2000" dirty="0">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13750206"/>
                  </a:ext>
                </a:extLst>
              </a:tr>
            </a:tbl>
          </a:graphicData>
        </a:graphic>
      </p:graphicFrame>
    </p:spTree>
    <p:extLst>
      <p:ext uri="{BB962C8B-B14F-4D97-AF65-F5344CB8AC3E}">
        <p14:creationId xmlns:p14="http://schemas.microsoft.com/office/powerpoint/2010/main" val="32976624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1124608" y="599090"/>
            <a:ext cx="8791760" cy="1081542"/>
          </a:xfrm>
        </p:spPr>
        <p:txBody>
          <a:bodyPr/>
          <a:lstStyle/>
          <a:p>
            <a:r>
              <a:rPr lang="el-GR" dirty="0"/>
              <a:t>Επιμέρους Παραδοχές </a:t>
            </a:r>
            <a:r>
              <a:rPr lang="el-GR" dirty="0">
                <a:latin typeface="Calibri" panose="020F0502020204030204" pitchFamily="34" charset="0"/>
                <a:ea typeface="Calibri" panose="020F0502020204030204" pitchFamily="34" charset="0"/>
                <a:cs typeface="Times New Roman" panose="02020603050405020304" pitchFamily="18" charset="0"/>
              </a:rPr>
              <a:t/>
            </a:r>
            <a:br>
              <a:rPr lang="el-GR" dirty="0">
                <a:latin typeface="Calibri" panose="020F0502020204030204" pitchFamily="34" charset="0"/>
                <a:ea typeface="Calibri" panose="020F0502020204030204" pitchFamily="34" charset="0"/>
                <a:cs typeface="Times New Roman" panose="02020603050405020304" pitchFamily="18" charset="0"/>
              </a:rPr>
            </a:br>
            <a:endParaRPr lang="el-GR" dirty="0"/>
          </a:p>
        </p:txBody>
      </p:sp>
      <p:graphicFrame>
        <p:nvGraphicFramePr>
          <p:cNvPr id="3" name="Πίνακας 2"/>
          <p:cNvGraphicFramePr>
            <a:graphicFrameLocks noGrp="1"/>
          </p:cNvGraphicFramePr>
          <p:nvPr>
            <p:extLst>
              <p:ext uri="{D42A27DB-BD31-4B8C-83A1-F6EECF244321}">
                <p14:modId xmlns:p14="http://schemas.microsoft.com/office/powerpoint/2010/main" val="3361576771"/>
              </p:ext>
            </p:extLst>
          </p:nvPr>
        </p:nvGraphicFramePr>
        <p:xfrm>
          <a:off x="630621" y="2270233"/>
          <a:ext cx="10583917" cy="4443644"/>
        </p:xfrm>
        <a:graphic>
          <a:graphicData uri="http://schemas.openxmlformats.org/drawingml/2006/table">
            <a:tbl>
              <a:tblPr firstRow="1" firstCol="1" bandRow="1">
                <a:tableStyleId>{5C22544A-7EE6-4342-B048-85BDC9FD1C3A}</a:tableStyleId>
              </a:tblPr>
              <a:tblGrid>
                <a:gridCol w="2512361">
                  <a:extLst>
                    <a:ext uri="{9D8B030D-6E8A-4147-A177-3AD203B41FA5}">
                      <a16:colId xmlns:a16="http://schemas.microsoft.com/office/drawing/2014/main" val="3175181905"/>
                    </a:ext>
                  </a:extLst>
                </a:gridCol>
                <a:gridCol w="2934249">
                  <a:extLst>
                    <a:ext uri="{9D8B030D-6E8A-4147-A177-3AD203B41FA5}">
                      <a16:colId xmlns:a16="http://schemas.microsoft.com/office/drawing/2014/main" val="435992948"/>
                    </a:ext>
                  </a:extLst>
                </a:gridCol>
                <a:gridCol w="2752933">
                  <a:extLst>
                    <a:ext uri="{9D8B030D-6E8A-4147-A177-3AD203B41FA5}">
                      <a16:colId xmlns:a16="http://schemas.microsoft.com/office/drawing/2014/main" val="3109675739"/>
                    </a:ext>
                  </a:extLst>
                </a:gridCol>
                <a:gridCol w="2384374">
                  <a:extLst>
                    <a:ext uri="{9D8B030D-6E8A-4147-A177-3AD203B41FA5}">
                      <a16:colId xmlns:a16="http://schemas.microsoft.com/office/drawing/2014/main" val="2972583152"/>
                    </a:ext>
                  </a:extLst>
                </a:gridCol>
              </a:tblGrid>
              <a:tr h="244525">
                <a:tc>
                  <a:txBody>
                    <a:bodyPr/>
                    <a:lstStyle/>
                    <a:p>
                      <a:pPr>
                        <a:lnSpc>
                          <a:spcPct val="115000"/>
                        </a:lnSpc>
                        <a:spcAft>
                          <a:spcPts val="0"/>
                        </a:spcAft>
                      </a:pPr>
                      <a:r>
                        <a:rPr lang="el-GR" sz="1600" dirty="0">
                          <a:effectLst/>
                        </a:rPr>
                        <a:t>Επιμέρους Παραδοχές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Επιμέρους Παραδοχές</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Επιμέρους Παραδοχές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Επιμέρους Παραδοχές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2196748311"/>
                  </a:ext>
                </a:extLst>
              </a:tr>
              <a:tr h="609640">
                <a:tc>
                  <a:txBody>
                    <a:bodyPr/>
                    <a:lstStyle/>
                    <a:p>
                      <a:pPr>
                        <a:lnSpc>
                          <a:spcPct val="115000"/>
                        </a:lnSpc>
                        <a:spcAft>
                          <a:spcPts val="0"/>
                        </a:spcAft>
                      </a:pPr>
                      <a:r>
                        <a:rPr lang="el-GR" sz="1600">
                          <a:effectLst/>
                        </a:rPr>
                        <a:t>Εάν ανεξαρτητοποιηθώ θα καταστραφώ…</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Θα ανταμειφθούμε εάν κάνουμε αυτό που πρέπει</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Ότι ξέρω, νοιώθω.</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Θα είμαι για πάντα ασφαλής.</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3664224400"/>
                  </a:ext>
                </a:extLst>
              </a:tr>
              <a:tr h="1030026">
                <a:tc>
                  <a:txBody>
                    <a:bodyPr/>
                    <a:lstStyle/>
                    <a:p>
                      <a:pPr>
                        <a:lnSpc>
                          <a:spcPct val="115000"/>
                        </a:lnSpc>
                        <a:spcAft>
                          <a:spcPts val="0"/>
                        </a:spcAft>
                      </a:pPr>
                      <a:r>
                        <a:rPr lang="el-GR" sz="1600">
                          <a:effectLst/>
                        </a:rPr>
                        <a:t>Οι γονείς μου έχουν δίκιο για τον κόσμο.</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Υπάρχει μόνο ένας σωστός τρόπος για να κάνεις τα πράγματα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Δεν είμαι σαν τους γονείς μου σε αυτά που δε θέλω να μοιάσω</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Ο θάνατος δεν μπορεί να συμβεί σε μένα ή στους αγαπημένους μου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465332690"/>
                  </a:ext>
                </a:extLst>
              </a:tr>
              <a:tr h="1030026">
                <a:tc>
                  <a:txBody>
                    <a:bodyPr/>
                    <a:lstStyle/>
                    <a:p>
                      <a:pPr>
                        <a:lnSpc>
                          <a:spcPct val="115000"/>
                        </a:lnSpc>
                        <a:spcAft>
                          <a:spcPts val="0"/>
                        </a:spcAft>
                      </a:pPr>
                      <a:r>
                        <a:rPr lang="el-GR" sz="1600">
                          <a:effectLst/>
                        </a:rPr>
                        <a:t>Μόνο οι γονείς μου εγγυώνται την ασφάλεια μου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Οι αγαπημένοι μου μπορούν να κάνουν για μένα ότι δε μπορώ να κάνω εγώ για τον εαυτό μου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Καταλαβαίνω την πραγματικότητα αυτών που είναι κοντά μου</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Είναι αδύνατον να ζεις χωρίς προστασία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1154740150"/>
                  </a:ext>
                </a:extLst>
              </a:tr>
              <a:tr h="768251">
                <a:tc>
                  <a:txBody>
                    <a:bodyPr/>
                    <a:lstStyle/>
                    <a:p>
                      <a:pPr>
                        <a:lnSpc>
                          <a:spcPct val="115000"/>
                        </a:lnSpc>
                        <a:spcAft>
                          <a:spcPts val="0"/>
                        </a:spcAft>
                      </a:pPr>
                      <a:r>
                        <a:rPr lang="el-GR" sz="1600">
                          <a:effectLst/>
                        </a:rPr>
                        <a:t>Μόνο οι γονείς μου μπορεί να είναι η οικογένεια μου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Η λογική, η δέσμευση και η προσπάθεια πάντα κυριαρχούν</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Δεν υπάρχει κανένας κίνδυνος για την ασφάλεια μου.</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Δεν υπάρχει ζωή πέρα από αυτή την οικογένεια.</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1575317662"/>
                  </a:ext>
                </a:extLst>
              </a:tr>
              <a:tr h="506299">
                <a:tc>
                  <a:txBody>
                    <a:bodyPr/>
                    <a:lstStyle/>
                    <a:p>
                      <a:pPr>
                        <a:lnSpc>
                          <a:spcPct val="115000"/>
                        </a:lnSpc>
                        <a:spcAft>
                          <a:spcPts val="0"/>
                        </a:spcAft>
                      </a:pPr>
                      <a:r>
                        <a:rPr lang="el-GR" sz="1600">
                          <a:effectLst/>
                        </a:rPr>
                        <a:t>Το σώμα μου δε μου ανήκει</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a:effectLst/>
                        </a:rPr>
                        <a:t> </a:t>
                      </a:r>
                      <a:endParaRPr lang="el-GR" sz="160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tc>
                  <a:txBody>
                    <a:bodyPr/>
                    <a:lstStyle/>
                    <a:p>
                      <a:pPr>
                        <a:lnSpc>
                          <a:spcPct val="115000"/>
                        </a:lnSpc>
                        <a:spcAft>
                          <a:spcPts val="0"/>
                        </a:spcAft>
                      </a:pPr>
                      <a:r>
                        <a:rPr lang="el-GR" sz="1600" dirty="0">
                          <a:effectLst/>
                        </a:rPr>
                        <a:t> </a:t>
                      </a:r>
                      <a:endParaRPr lang="el-GR" sz="1600" dirty="0">
                        <a:effectLst/>
                        <a:latin typeface="Calibri" panose="020F0502020204030204" pitchFamily="34" charset="0"/>
                        <a:ea typeface="Calibri" panose="020F0502020204030204" pitchFamily="34" charset="0"/>
                        <a:cs typeface="Times New Roman" panose="02020603050405020304" pitchFamily="18" charset="0"/>
                      </a:endParaRPr>
                    </a:p>
                  </a:txBody>
                  <a:tcPr marL="61427" marR="61427" marT="0" marB="0"/>
                </a:tc>
                <a:extLst>
                  <a:ext uri="{0D108BD9-81ED-4DB2-BD59-A6C34878D82A}">
                    <a16:rowId xmlns:a16="http://schemas.microsoft.com/office/drawing/2014/main" val="520679092"/>
                  </a:ext>
                </a:extLst>
              </a:tr>
            </a:tbl>
          </a:graphicData>
        </a:graphic>
      </p:graphicFrame>
    </p:spTree>
    <p:extLst>
      <p:ext uri="{BB962C8B-B14F-4D97-AF65-F5344CB8AC3E}">
        <p14:creationId xmlns:p14="http://schemas.microsoft.com/office/powerpoint/2010/main" val="27969782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r>
              <a:rPr lang="el-GR" dirty="0"/>
              <a:t>Η διεργασία του μετασχηματισμού</a:t>
            </a:r>
            <a:br>
              <a:rPr lang="el-GR" dirty="0"/>
            </a:br>
            <a:endParaRPr lang="el-GR" dirty="0"/>
          </a:p>
        </p:txBody>
      </p:sp>
      <p:sp>
        <p:nvSpPr>
          <p:cNvPr id="3" name="Θέση περιεχομένου 2"/>
          <p:cNvSpPr>
            <a:spLocks noGrp="1"/>
          </p:cNvSpPr>
          <p:nvPr>
            <p:ph idx="1"/>
          </p:nvPr>
        </p:nvSpPr>
        <p:spPr/>
        <p:txBody>
          <a:bodyPr>
            <a:normAutofit fontScale="85000" lnSpcReduction="20000"/>
          </a:bodyPr>
          <a:lstStyle/>
          <a:p>
            <a:r>
              <a:rPr lang="el-GR" dirty="0"/>
              <a:t>Η διείσδυση στην ενηλικιότητα δεν είναι μία απλή </a:t>
            </a:r>
            <a:r>
              <a:rPr lang="el-GR" dirty="0" smtClean="0"/>
              <a:t>πράξη. Η </a:t>
            </a:r>
            <a:r>
              <a:rPr lang="el-GR" dirty="0"/>
              <a:t>διεργασία του μετασχηματισμού από την ανωριμότητα στην ωριμότητα, όσο επιθυμητή και εάν είναι </a:t>
            </a:r>
            <a:r>
              <a:rPr lang="el-GR" dirty="0" smtClean="0"/>
              <a:t>συναντά </a:t>
            </a:r>
            <a:r>
              <a:rPr lang="el-GR" dirty="0"/>
              <a:t>αρκετά εμπόδια. </a:t>
            </a:r>
            <a:endParaRPr lang="el-GR" dirty="0" smtClean="0"/>
          </a:p>
          <a:p>
            <a:r>
              <a:rPr lang="el-GR" dirty="0"/>
              <a:t>Ορισμένοι ενήλικες μπορεί να σπαταλήσουν μία ολόκληρη ζωή προσπαθώντας να αντιμετωπίσουν τις ψυχικές στρεβλώσεις του παρελθόντος </a:t>
            </a:r>
            <a:r>
              <a:rPr lang="el-GR" dirty="0" smtClean="0"/>
              <a:t> και άλλοι </a:t>
            </a:r>
            <a:r>
              <a:rPr lang="el-GR" dirty="0"/>
              <a:t>να μη κατορθώσουν να διεισδύσουν στην ενηλικιότητα παραμένοντας καθηλωμένοι σε προηγούμενα αναπτυξιακά </a:t>
            </a:r>
            <a:r>
              <a:rPr lang="el-GR" dirty="0" smtClean="0"/>
              <a:t>στάδια (π.χ. κάνει σαν παιδί). </a:t>
            </a:r>
            <a:endParaRPr lang="el-GR" dirty="0"/>
          </a:p>
          <a:p>
            <a:r>
              <a:rPr lang="el-GR" dirty="0" smtClean="0"/>
              <a:t>Η </a:t>
            </a:r>
            <a:r>
              <a:rPr lang="el-GR" dirty="0"/>
              <a:t>ωριμότητα θεωρείται μία </a:t>
            </a:r>
            <a:r>
              <a:rPr lang="el-GR" b="1" dirty="0"/>
              <a:t>‘ριψοκίνδυνη πράξη</a:t>
            </a:r>
            <a:r>
              <a:rPr lang="el-GR" dirty="0"/>
              <a:t>’ καθώς παιδικές φαντασιώσεις, εμμονές και παραδοχές εισβάλουν στην συνείδηση διεγείροντας αναπόφευκτα ψυχικό πόνο (</a:t>
            </a:r>
            <a:r>
              <a:rPr lang="el-GR" dirty="0" err="1"/>
              <a:t>Gould</a:t>
            </a:r>
            <a:r>
              <a:rPr lang="el-GR" dirty="0"/>
              <a:t>, 1978).  </a:t>
            </a:r>
            <a:endParaRPr lang="el-GR" dirty="0" smtClean="0"/>
          </a:p>
          <a:p>
            <a:r>
              <a:rPr lang="el-GR" u="sng" dirty="0" smtClean="0"/>
              <a:t>Παράδειγμα</a:t>
            </a:r>
            <a:r>
              <a:rPr lang="el-GR" dirty="0" smtClean="0"/>
              <a:t>: Όταν οι </a:t>
            </a:r>
            <a:r>
              <a:rPr lang="el-GR" dirty="0"/>
              <a:t>κύριες παραδοχές της ψευδαίσθησης της ασφάλειας και ο μύθος ότι η αγάπη θεραπεύει τα πάντα καταρρίπτονται στην πρώτη φάση της ενήλικης ζωής </a:t>
            </a:r>
            <a:r>
              <a:rPr lang="el-GR" dirty="0" smtClean="0"/>
              <a:t>προκαλείται </a:t>
            </a:r>
            <a:r>
              <a:rPr lang="el-GR" dirty="0"/>
              <a:t>άγχος και </a:t>
            </a:r>
            <a:r>
              <a:rPr lang="el-GR" dirty="0" smtClean="0"/>
              <a:t>ματαίωση</a:t>
            </a:r>
          </a:p>
          <a:p>
            <a:r>
              <a:rPr lang="el-GR" i="1" dirty="0"/>
              <a:t>Σκηνές από ένα γάμο (Ψευδαισθήσεις- </a:t>
            </a:r>
            <a:r>
              <a:rPr lang="el-GR" i="1" dirty="0" smtClean="0"/>
              <a:t>Μοναξιά </a:t>
            </a:r>
            <a:r>
              <a:rPr lang="en-US" dirty="0" smtClean="0">
                <a:hlinkClick r:id="rId2"/>
              </a:rPr>
              <a:t>https</a:t>
            </a:r>
            <a:r>
              <a:rPr lang="en-US" dirty="0">
                <a:hlinkClick r:id="rId2"/>
              </a:rPr>
              <a:t>://www.youtube.com/watch?v=qxE1oA4scvc</a:t>
            </a:r>
            <a:endParaRPr lang="en-US" dirty="0"/>
          </a:p>
          <a:p>
            <a:endParaRPr lang="en-US" i="1" dirty="0"/>
          </a:p>
          <a:p>
            <a:endParaRPr lang="el-GR" dirty="0"/>
          </a:p>
          <a:p>
            <a:endParaRPr lang="el-GR" dirty="0" smtClean="0"/>
          </a:p>
          <a:p>
            <a:endParaRPr lang="el-GR" dirty="0"/>
          </a:p>
        </p:txBody>
      </p:sp>
    </p:spTree>
    <p:extLst>
      <p:ext uri="{BB962C8B-B14F-4D97-AF65-F5344CB8AC3E}">
        <p14:creationId xmlns:p14="http://schemas.microsoft.com/office/powerpoint/2010/main" val="1715690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normAutofit fontScale="90000"/>
          </a:bodyPr>
          <a:lstStyle/>
          <a:p>
            <a:r>
              <a:rPr lang="el-GR" dirty="0" smtClean="0"/>
              <a:t>Η κατάρρευση των ψυχικών στρεβλώσεων</a:t>
            </a:r>
            <a:endParaRPr lang="el-GR" dirty="0"/>
          </a:p>
        </p:txBody>
      </p:sp>
      <p:sp>
        <p:nvSpPr>
          <p:cNvPr id="3" name="Θέση περιεχομένου 2"/>
          <p:cNvSpPr>
            <a:spLocks noGrp="1"/>
          </p:cNvSpPr>
          <p:nvPr>
            <p:ph idx="1"/>
          </p:nvPr>
        </p:nvSpPr>
        <p:spPr/>
        <p:txBody>
          <a:bodyPr>
            <a:normAutofit/>
          </a:bodyPr>
          <a:lstStyle/>
          <a:p>
            <a:r>
              <a:rPr lang="el-GR" dirty="0" smtClean="0"/>
              <a:t>Η </a:t>
            </a:r>
            <a:r>
              <a:rPr lang="el-GR" dirty="0"/>
              <a:t>κατάρρευση των παραδοχών προκαλείται από τη δυναμική σχέση μεταξύ των ψυχικών στρεβλώσεων και της βιωμένης πραγματικότητας. </a:t>
            </a:r>
            <a:r>
              <a:rPr lang="el-GR" u="sng" dirty="0" smtClean="0"/>
              <a:t>Δεν </a:t>
            </a:r>
            <a:r>
              <a:rPr lang="el-GR" u="sng" dirty="0"/>
              <a:t>συντελείται αυτόματα</a:t>
            </a:r>
            <a:r>
              <a:rPr lang="el-GR" dirty="0"/>
              <a:t>. </a:t>
            </a:r>
            <a:r>
              <a:rPr lang="el-GR" dirty="0" smtClean="0"/>
              <a:t>Συνήθως </a:t>
            </a:r>
            <a:r>
              <a:rPr lang="el-GR" dirty="0"/>
              <a:t>προκύπτει όταν οι ενήλικες έρθουν αντιμέτωποι με καταστάσεις </a:t>
            </a:r>
            <a:r>
              <a:rPr lang="el-GR" u="sng" dirty="0"/>
              <a:t>κρίσης,</a:t>
            </a:r>
            <a:r>
              <a:rPr lang="el-GR" dirty="0"/>
              <a:t> όπως είναι ένα διαζύγιο ή μία απώλεια</a:t>
            </a:r>
            <a:r>
              <a:rPr lang="el-GR" dirty="0" smtClean="0"/>
              <a:t>.  </a:t>
            </a:r>
            <a:endParaRPr lang="el-GR" dirty="0" smtClean="0"/>
          </a:p>
          <a:p>
            <a:r>
              <a:rPr lang="el-GR" dirty="0" smtClean="0"/>
              <a:t>Η </a:t>
            </a:r>
            <a:r>
              <a:rPr lang="el-GR" dirty="0"/>
              <a:t>κατάρρευση των παραδοχών συμβαίνει όμως και μέσα από φυσιολογικές αναπτυξιακές </a:t>
            </a:r>
            <a:r>
              <a:rPr lang="el-GR" dirty="0" smtClean="0"/>
              <a:t>αλλαγές που ζητούν ανάληψη </a:t>
            </a:r>
            <a:r>
              <a:rPr lang="el-GR" b="1" dirty="0"/>
              <a:t>προσωπικής ευθύνης </a:t>
            </a:r>
            <a:r>
              <a:rPr lang="el-GR" dirty="0"/>
              <a:t>και άρα </a:t>
            </a:r>
            <a:r>
              <a:rPr lang="el-GR" dirty="0" smtClean="0"/>
              <a:t>αμφισβήτηση </a:t>
            </a:r>
            <a:r>
              <a:rPr lang="el-GR" dirty="0"/>
              <a:t>των </a:t>
            </a:r>
            <a:r>
              <a:rPr lang="el-GR" dirty="0" err="1"/>
              <a:t>γονεϊκών</a:t>
            </a:r>
            <a:r>
              <a:rPr lang="el-GR" dirty="0"/>
              <a:t> παραδοχών.  </a:t>
            </a:r>
          </a:p>
          <a:p>
            <a:r>
              <a:rPr lang="el-GR" dirty="0" smtClean="0"/>
              <a:t>Ωστόσο</a:t>
            </a:r>
            <a:r>
              <a:rPr lang="el-GR" dirty="0" smtClean="0"/>
              <a:t>, ορισμένοι </a:t>
            </a:r>
            <a:r>
              <a:rPr lang="el-GR" dirty="0"/>
              <a:t>ενήλικες </a:t>
            </a:r>
            <a:r>
              <a:rPr lang="el-GR" dirty="0" smtClean="0"/>
              <a:t>από το φόβο της απώλειας οδηγούνται </a:t>
            </a:r>
            <a:r>
              <a:rPr lang="el-GR" dirty="0"/>
              <a:t>σε ματαίωση και αποφυγή της </a:t>
            </a:r>
            <a:r>
              <a:rPr lang="el-GR" dirty="0" smtClean="0"/>
              <a:t>αλλαγής </a:t>
            </a:r>
            <a:r>
              <a:rPr lang="el-GR" dirty="0"/>
              <a:t>παρότι αντιλαμβάνονται ότι </a:t>
            </a:r>
            <a:r>
              <a:rPr lang="el-GR" dirty="0" smtClean="0"/>
              <a:t>οι παραδοχές τους είναι </a:t>
            </a:r>
            <a:r>
              <a:rPr lang="el-GR" dirty="0"/>
              <a:t>δυσλειτουργικές και αποτελούν εμπόδια αλλαγής. </a:t>
            </a:r>
          </a:p>
          <a:p>
            <a:endParaRPr lang="el-GR" dirty="0"/>
          </a:p>
        </p:txBody>
      </p:sp>
    </p:spTree>
    <p:extLst>
      <p:ext uri="{BB962C8B-B14F-4D97-AF65-F5344CB8AC3E}">
        <p14:creationId xmlns:p14="http://schemas.microsoft.com/office/powerpoint/2010/main" val="2923546923"/>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224</TotalTime>
  <Words>2025</Words>
  <Application>Microsoft Office PowerPoint</Application>
  <PresentationFormat>Ευρεία οθόνη</PresentationFormat>
  <Paragraphs>152</Paragraphs>
  <Slides>16</Slides>
  <Notes>0</Notes>
  <HiddenSlides>0</HiddenSlides>
  <MMClips>0</MMClips>
  <ScaleCrop>false</ScaleCrop>
  <HeadingPairs>
    <vt:vector size="6" baseType="variant">
      <vt:variant>
        <vt:lpstr>Γραμματοσειρές που χρησιμοποιούνται</vt:lpstr>
      </vt:variant>
      <vt:variant>
        <vt:i4>5</vt:i4>
      </vt:variant>
      <vt:variant>
        <vt:lpstr>Θέμα</vt:lpstr>
      </vt:variant>
      <vt:variant>
        <vt:i4>1</vt:i4>
      </vt:variant>
      <vt:variant>
        <vt:lpstr>Τίτλοι διαφανειών</vt:lpstr>
      </vt:variant>
      <vt:variant>
        <vt:i4>16</vt:i4>
      </vt:variant>
    </vt:vector>
  </HeadingPairs>
  <TitlesOfParts>
    <vt:vector size="22" baseType="lpstr">
      <vt:lpstr>Arial</vt:lpstr>
      <vt:lpstr>Calibri</vt:lpstr>
      <vt:lpstr>Century Gothic</vt:lpstr>
      <vt:lpstr>Times New Roman</vt:lpstr>
      <vt:lpstr>Wingdings 3</vt:lpstr>
      <vt:lpstr>Αίθουσα συσκέψεων "Ιόν"</vt:lpstr>
      <vt:lpstr>Μετασχηματίζουσα Μάθηση: Η συνάντηση Gould και Mezirow  ψευδείς παραδοχές και ψυχικές στρεβλώσεις       Άννα Τσιμπουκλή </vt:lpstr>
      <vt:lpstr>Οι ψυχικές στρεβλώσεις</vt:lpstr>
      <vt:lpstr>Κεντρικές έννοιες: καθήλωση, ψευδείς παραδοχές, αυταπάτες</vt:lpstr>
      <vt:lpstr> Οι ψευδείς παραδοχές </vt:lpstr>
      <vt:lpstr>Επιπτώσεις των ψευδαισθήσεων</vt:lpstr>
      <vt:lpstr>Παρουσίαση του PowerPoint</vt:lpstr>
      <vt:lpstr>Επιμέρους Παραδοχές  </vt:lpstr>
      <vt:lpstr>Η διεργασία του μετασχηματισμού </vt:lpstr>
      <vt:lpstr>Η κατάρρευση των ψυχικών στρεβλώσεων</vt:lpstr>
      <vt:lpstr>Τα επτά βήματα προς την ενηλικιότητα </vt:lpstr>
      <vt:lpstr>Τα επτά βήματα</vt:lpstr>
      <vt:lpstr>Φάσεις</vt:lpstr>
      <vt:lpstr>Ευκαιρίες</vt:lpstr>
      <vt:lpstr>Παρουσίαση του PowerPoint</vt:lpstr>
      <vt:lpstr>Ο ρόλος των εκπαιδευτών</vt:lpstr>
      <vt:lpstr>Συμπέρασμα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ψυχικές στρεβλώσεις</dc:title>
  <dc:creator>Anna Tsiboukli</dc:creator>
  <cp:lastModifiedBy>Anna Tsiboukli</cp:lastModifiedBy>
  <cp:revision>29</cp:revision>
  <dcterms:created xsi:type="dcterms:W3CDTF">2018-04-04T12:20:42Z</dcterms:created>
  <dcterms:modified xsi:type="dcterms:W3CDTF">2018-05-03T09:47:02Z</dcterms:modified>
</cp:coreProperties>
</file>