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83" r:id="rId3"/>
    <p:sldId id="311" r:id="rId4"/>
    <p:sldId id="328" r:id="rId5"/>
    <p:sldId id="312" r:id="rId6"/>
    <p:sldId id="288" r:id="rId7"/>
    <p:sldId id="316" r:id="rId8"/>
    <p:sldId id="293" r:id="rId9"/>
    <p:sldId id="284" r:id="rId10"/>
    <p:sldId id="260" r:id="rId11"/>
    <p:sldId id="262" r:id="rId12"/>
    <p:sldId id="264" r:id="rId13"/>
    <p:sldId id="261" r:id="rId14"/>
    <p:sldId id="263" r:id="rId15"/>
    <p:sldId id="257" r:id="rId16"/>
    <p:sldId id="267" r:id="rId17"/>
    <p:sldId id="329" r:id="rId18"/>
    <p:sldId id="327" r:id="rId19"/>
    <p:sldId id="318" r:id="rId20"/>
    <p:sldId id="292" r:id="rId21"/>
    <p:sldId id="321" r:id="rId22"/>
    <p:sldId id="294" r:id="rId23"/>
    <p:sldId id="32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4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73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03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96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456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2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72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22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80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65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59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576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88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60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1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348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12/10/2018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43843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sz="4400" smtClean="0"/>
              <a:t>Carl Jung</a:t>
            </a:r>
            <a:endParaRPr lang="el-GR" sz="4400" dirty="0"/>
          </a:p>
        </p:txBody>
      </p:sp>
      <p:sp>
        <p:nvSpPr>
          <p:cNvPr id="3" name="Υπότιτλος 2"/>
          <p:cNvSpPr>
            <a:spLocks noGrp="1"/>
          </p:cNvSpPr>
          <p:nvPr>
            <p:ph type="subTitle" idx="1"/>
          </p:nvPr>
        </p:nvSpPr>
        <p:spPr/>
        <p:txBody>
          <a:bodyPr>
            <a:normAutofit lnSpcReduction="10000"/>
          </a:bodyPr>
          <a:lstStyle/>
          <a:p>
            <a:r>
              <a:rPr lang="en-US" dirty="0" smtClean="0"/>
              <a:t>Modern man in search of a soul</a:t>
            </a:r>
          </a:p>
          <a:p>
            <a:r>
              <a:rPr lang="el-GR" dirty="0" smtClean="0"/>
              <a:t>Πρώτη έκδοση 1933</a:t>
            </a:r>
          </a:p>
          <a:p>
            <a:r>
              <a:rPr lang="el-GR" dirty="0" smtClean="0"/>
              <a:t>Παρουσίαση: Άννα </a:t>
            </a:r>
            <a:r>
              <a:rPr lang="el-GR" dirty="0" err="1" smtClean="0"/>
              <a:t>Τσιμπουκλή</a:t>
            </a:r>
            <a:endParaRPr lang="el-GR" dirty="0"/>
          </a:p>
        </p:txBody>
      </p:sp>
    </p:spTree>
    <p:extLst>
      <p:ext uri="{BB962C8B-B14F-4D97-AF65-F5344CB8AC3E}">
        <p14:creationId xmlns:p14="http://schemas.microsoft.com/office/powerpoint/2010/main" val="279605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Υποκειμενικές εμπειρίες (</a:t>
            </a:r>
            <a:r>
              <a:rPr lang="en-US" dirty="0"/>
              <a:t>subjective </a:t>
            </a:r>
            <a:r>
              <a:rPr lang="en-US" dirty="0" smtClean="0"/>
              <a:t>experiences</a:t>
            </a:r>
            <a:r>
              <a:rPr lang="el-GR" dirty="0" smtClean="0"/>
              <a:t>)</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Αρκετοί ενήλικες δυσκολεύονται να αναγνωρίσουν την υποκειμενικότητα των εμπειριών τους και πρέπει να καταβάλουν μεγάλη ηθική προσπάθεια για αυτό </a:t>
            </a:r>
          </a:p>
          <a:p>
            <a:r>
              <a:rPr lang="el-GR" dirty="0" smtClean="0"/>
              <a:t>Αντιμετωπίζουν δυσκολίες να διαχειριστούν αυτό που συμβαίνει στο εξωτερικό κόσμο σε σχέση με</a:t>
            </a:r>
            <a:r>
              <a:rPr lang="en-US" dirty="0" smtClean="0"/>
              <a:t> </a:t>
            </a:r>
            <a:r>
              <a:rPr lang="el-GR" dirty="0" smtClean="0"/>
              <a:t>όσα βιώνουν σε ψυχικό επίπεδο (</a:t>
            </a:r>
            <a:r>
              <a:rPr lang="en-US" dirty="0" smtClean="0"/>
              <a:t>complex- </a:t>
            </a:r>
            <a:r>
              <a:rPr lang="el-GR" dirty="0" smtClean="0"/>
              <a:t>συμπλέγματα)</a:t>
            </a:r>
          </a:p>
          <a:p>
            <a:r>
              <a:rPr lang="el-GR" dirty="0" smtClean="0"/>
              <a:t>Τα συμπλέγματα βρίσκονται πέρα από τον έλεγχο του συνειδητού και δρουν ανεξέλεγκτα στο ασυνείδητο έτοιμα κάθε φορά να εμποδίσουν τις συνειδήτες προθέσεις και να δημιουργήσουν αντιστάσεις στις συνειδήτες προθέσεις για αλλαγή.</a:t>
            </a:r>
          </a:p>
          <a:p>
            <a:r>
              <a:rPr lang="el-GR" dirty="0" smtClean="0"/>
              <a:t>Παράδειγμα;</a:t>
            </a:r>
          </a:p>
          <a:p>
            <a:endParaRPr lang="el-GR" dirty="0"/>
          </a:p>
          <a:p>
            <a:endParaRPr lang="el-GR" dirty="0" smtClean="0"/>
          </a:p>
          <a:p>
            <a:endParaRPr lang="el-GR" dirty="0"/>
          </a:p>
          <a:p>
            <a:endParaRPr lang="en-US" dirty="0"/>
          </a:p>
        </p:txBody>
      </p:sp>
    </p:spTree>
    <p:extLst>
      <p:ext uri="{BB962C8B-B14F-4D97-AF65-F5344CB8AC3E}">
        <p14:creationId xmlns:p14="http://schemas.microsoft.com/office/powerpoint/2010/main" val="118294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el-GR" dirty="0"/>
              <a:t>Ο</a:t>
            </a:r>
            <a:r>
              <a:rPr lang="el-GR" dirty="0" smtClean="0"/>
              <a:t>ρισμός</a:t>
            </a:r>
            <a:endParaRPr lang="el-GR" dirty="0"/>
          </a:p>
        </p:txBody>
      </p:sp>
      <p:sp>
        <p:nvSpPr>
          <p:cNvPr id="3" name="Θέση περιεχομένου 2"/>
          <p:cNvSpPr>
            <a:spLocks noGrp="1"/>
          </p:cNvSpPr>
          <p:nvPr>
            <p:ph idx="1"/>
          </p:nvPr>
        </p:nvSpPr>
        <p:spPr/>
        <p:txBody>
          <a:bodyPr>
            <a:normAutofit fontScale="85000" lnSpcReduction="20000"/>
          </a:bodyPr>
          <a:lstStyle/>
          <a:p>
            <a:endParaRPr lang="en-US" dirty="0"/>
          </a:p>
          <a:p>
            <a:r>
              <a:rPr lang="el-GR" dirty="0" smtClean="0"/>
              <a:t>Τα συμπλέγματα υποδηλώνουν κάτι ασύμβατο, μη αφομοιώσιμο και συγκρουσιακό – ένα εμπόδιο αλλά ταυτόχρονα και ένα ερέθισμα για μεγαλύτερη προσπάθεια που όμως μας ανοίγει έτσι μια νέα προοπτική επίτευξης των στόχων</a:t>
            </a:r>
            <a:r>
              <a:rPr lang="en-US" dirty="0" smtClean="0"/>
              <a:t>. </a:t>
            </a:r>
            <a:endParaRPr lang="el-GR" dirty="0" smtClean="0"/>
          </a:p>
          <a:p>
            <a:r>
              <a:rPr lang="el-GR" dirty="0" smtClean="0"/>
              <a:t>Τα συμπλέγματα είναι επομένως κεντρικά σημεία της ψυχικής ζωής χωρίς τα οποία δε θα θέλαμε να υπάρχουμε</a:t>
            </a:r>
          </a:p>
          <a:p>
            <a:r>
              <a:rPr lang="el-GR" dirty="0" smtClean="0"/>
              <a:t>Τα χρειαζόμαστε γιατί χωρίς αυτά η ψυχική δραστηριότητα ακινητοποιείται </a:t>
            </a:r>
            <a:endParaRPr lang="el-GR" dirty="0"/>
          </a:p>
          <a:p>
            <a:r>
              <a:rPr lang="el-GR" dirty="0" smtClean="0"/>
              <a:t>Ωστόσο δείχνουν τα ανεπίλυτα προβλήματα ενός ατόμου, τα σημεία στα οποία υπέφερε περισσότερο,, ηττήθηκε έστω προσωρινά και δε μπορεί να τα ξεπεράσει </a:t>
            </a:r>
            <a:r>
              <a:rPr lang="el-GR" dirty="0"/>
              <a:t>ή</a:t>
            </a:r>
            <a:r>
              <a:rPr lang="en-US" dirty="0" smtClean="0"/>
              <a:t> </a:t>
            </a:r>
            <a:r>
              <a:rPr lang="el-GR" dirty="0" smtClean="0"/>
              <a:t>να τα αποφύγει </a:t>
            </a:r>
          </a:p>
          <a:p>
            <a:r>
              <a:rPr lang="el-GR" dirty="0" smtClean="0"/>
              <a:t>Το σύμπλεγμα είναι ένα σύμπτωμα που μας επιτρέπει να διαγνώσουμε την ατομική προδιάθεση</a:t>
            </a:r>
            <a:endParaRPr lang="en-US" dirty="0"/>
          </a:p>
          <a:p>
            <a:endParaRPr lang="el-GR" dirty="0"/>
          </a:p>
        </p:txBody>
      </p:sp>
    </p:spTree>
    <p:extLst>
      <p:ext uri="{BB962C8B-B14F-4D97-AF65-F5344CB8AC3E}">
        <p14:creationId xmlns:p14="http://schemas.microsoft.com/office/powerpoint/2010/main" val="25877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Παράδειγμα-πως αντιδράει ένα άτομο σε ένα εμπόδιο</a:t>
            </a:r>
            <a:endParaRPr lang="el-GR" dirty="0"/>
          </a:p>
        </p:txBody>
      </p:sp>
      <p:sp>
        <p:nvSpPr>
          <p:cNvPr id="3" name="Θέση περιεχομένου 2"/>
          <p:cNvSpPr>
            <a:spLocks noGrp="1"/>
          </p:cNvSpPr>
          <p:nvPr>
            <p:ph idx="1"/>
          </p:nvPr>
        </p:nvSpPr>
        <p:spPr/>
        <p:txBody>
          <a:bodyPr>
            <a:normAutofit/>
          </a:bodyPr>
          <a:lstStyle/>
          <a:p>
            <a:endParaRPr lang="el-GR" dirty="0" smtClean="0"/>
          </a:p>
          <a:p>
            <a:r>
              <a:rPr lang="el-GR" dirty="0" smtClean="0"/>
              <a:t>Φτάνουμε σε ένα ρυάκι και δεν υπάρχει γέφυρα για να το περάσουμε -πρέπει να </a:t>
            </a:r>
            <a:r>
              <a:rPr lang="el-GR" dirty="0" err="1" smtClean="0"/>
              <a:t>περέσουμε</a:t>
            </a:r>
            <a:r>
              <a:rPr lang="el-GR" dirty="0" smtClean="0"/>
              <a:t> στην απέναντι </a:t>
            </a:r>
            <a:r>
              <a:rPr lang="el-GR" dirty="0"/>
              <a:t>ό</a:t>
            </a:r>
            <a:r>
              <a:rPr lang="el-GR" dirty="0" smtClean="0"/>
              <a:t>χθη</a:t>
            </a:r>
          </a:p>
          <a:p>
            <a:r>
              <a:rPr lang="el-GR" dirty="0" smtClean="0"/>
              <a:t>Το σώμα μας εχει την ικανοτητα και τις δεξιοτητες να ανταποκριθει</a:t>
            </a:r>
          </a:p>
          <a:p>
            <a:r>
              <a:rPr lang="el-GR" dirty="0" smtClean="0"/>
              <a:t>Η αποφαση εάν θα περασουμε στην απεναντι οχθη η όχι </a:t>
            </a:r>
            <a:r>
              <a:rPr lang="el-GR" dirty="0"/>
              <a:t> </a:t>
            </a:r>
            <a:r>
              <a:rPr lang="el-GR" u="sng" dirty="0" smtClean="0"/>
              <a:t>και πως </a:t>
            </a:r>
            <a:r>
              <a:rPr lang="el-GR" dirty="0" smtClean="0"/>
              <a:t>είναι καθαρα ψυχικη και ασυνειδητη</a:t>
            </a:r>
          </a:p>
          <a:p>
            <a:endParaRPr lang="el-GR" dirty="0"/>
          </a:p>
        </p:txBody>
      </p:sp>
    </p:spTree>
    <p:extLst>
      <p:ext uri="{BB962C8B-B14F-4D97-AF65-F5344CB8AC3E}">
        <p14:creationId xmlns:p14="http://schemas.microsoft.com/office/powerpoint/2010/main" val="25431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a:t>
            </a:r>
            <a:r>
              <a:rPr lang="el-GR" dirty="0" smtClean="0"/>
              <a:t>ροέλευση</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Τα συμπλέγματα εμπεριέχουν μια μορφή σύγκρουσης</a:t>
            </a:r>
          </a:p>
          <a:p>
            <a:r>
              <a:rPr lang="el-GR" dirty="0" smtClean="0"/>
              <a:t>Είναι είτε αίτια είτε αποτέλεσμα μια σύγκρουσης</a:t>
            </a:r>
          </a:p>
          <a:p>
            <a:r>
              <a:rPr lang="el-GR" dirty="0" smtClean="0"/>
              <a:t>Η σύγκρουση αυτή αποτελεί ένα σοκ, μια ψυχική αγωνιά, μια αναστάτωση </a:t>
            </a:r>
          </a:p>
          <a:p>
            <a:r>
              <a:rPr lang="el-GR" dirty="0" smtClean="0"/>
              <a:t>Συχνά τα ονομάζουμε ‘σκελετούς στην ντουλάπα’ (</a:t>
            </a:r>
            <a:r>
              <a:rPr lang="en-US" dirty="0" smtClean="0"/>
              <a:t>“skeletons </a:t>
            </a:r>
            <a:r>
              <a:rPr lang="en-US" dirty="0"/>
              <a:t>in the cupboard</a:t>
            </a:r>
            <a:r>
              <a:rPr lang="en-US" dirty="0" smtClean="0"/>
              <a:t>”</a:t>
            </a:r>
            <a:r>
              <a:rPr lang="el-GR" dirty="0" smtClean="0"/>
              <a:t>) αλλά στην ουσία είναι τα ‘ευάλωτα σημεία μας’ που δε μας αρέσει να θυμόμαστε </a:t>
            </a:r>
            <a:r>
              <a:rPr lang="el-GR" dirty="0"/>
              <a:t>ή</a:t>
            </a:r>
            <a:r>
              <a:rPr lang="el-GR" dirty="0" smtClean="0"/>
              <a:t> να μας τα θυμίζουν οι άλλοι</a:t>
            </a:r>
            <a:r>
              <a:rPr lang="en-US" dirty="0" smtClean="0"/>
              <a:t>.</a:t>
            </a:r>
            <a:r>
              <a:rPr lang="el-GR" dirty="0" smtClean="0"/>
              <a:t> Παράδειγμα;</a:t>
            </a:r>
          </a:p>
          <a:p>
            <a:r>
              <a:rPr lang="el-GR" dirty="0" smtClean="0"/>
              <a:t>Ωστόσο συχνά έρχονται στην επιφάνεια απρόσκλητα και στην πιο ανεπιθύμητη μορφή</a:t>
            </a:r>
          </a:p>
          <a:p>
            <a:r>
              <a:rPr lang="el-GR" dirty="0" smtClean="0"/>
              <a:t>Πάντα εμπεριέχουν μνήμες φόβου, επιθυμίες, καθήκοντα, ανάγκες</a:t>
            </a:r>
            <a:r>
              <a:rPr lang="el-GR" dirty="0"/>
              <a:t> </a:t>
            </a:r>
            <a:r>
              <a:rPr lang="el-GR" dirty="0" smtClean="0"/>
              <a:t>ή παραδοχές με τις οποίες πραγματικά δεν συμφωνούμε και γι’ αυτό συνεχώς παρεμβαίνουν στην συνειδητή μας ζωή με έναν τρόπο ενοχλητικό και συχνά βλαπτικό (Παράδειγμα;)</a:t>
            </a:r>
          </a:p>
        </p:txBody>
      </p:sp>
    </p:spTree>
    <p:extLst>
      <p:ext uri="{BB962C8B-B14F-4D97-AF65-F5344CB8AC3E}">
        <p14:creationId xmlns:p14="http://schemas.microsoft.com/office/powerpoint/2010/main" val="360421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Τυπικά συμπλέγματα</a:t>
            </a:r>
            <a:endParaRPr lang="el-GR" dirty="0"/>
          </a:p>
        </p:txBody>
      </p:sp>
      <p:sp>
        <p:nvSpPr>
          <p:cNvPr id="3" name="Θέση περιεχομένου 2"/>
          <p:cNvSpPr>
            <a:spLocks noGrp="1"/>
          </p:cNvSpPr>
          <p:nvPr>
            <p:ph idx="1"/>
          </p:nvPr>
        </p:nvSpPr>
        <p:spPr/>
        <p:txBody>
          <a:bodyPr>
            <a:normAutofit/>
          </a:bodyPr>
          <a:lstStyle/>
          <a:p>
            <a:r>
              <a:rPr lang="el-GR" dirty="0" smtClean="0"/>
              <a:t>Υπάρχουν ορισμένα τυπικά πρωταρχικά συμπλέγματα που έχουν τη βάση τους στις πρώιμες εμπειρίες της παιδική ηλικία</a:t>
            </a:r>
          </a:p>
          <a:p>
            <a:r>
              <a:rPr lang="el-GR" dirty="0" smtClean="0"/>
              <a:t>Η </a:t>
            </a:r>
            <a:r>
              <a:rPr lang="el-GR" b="1" dirty="0" smtClean="0"/>
              <a:t>ατομική προδιάθεση </a:t>
            </a:r>
            <a:r>
              <a:rPr lang="el-GR" dirty="0" smtClean="0"/>
              <a:t>είναι </a:t>
            </a:r>
            <a:r>
              <a:rPr lang="el-GR" b="1" dirty="0" smtClean="0"/>
              <a:t>έμφυτη</a:t>
            </a:r>
            <a:r>
              <a:rPr lang="el-GR" dirty="0" smtClean="0"/>
              <a:t> αλλά τα γονικά συμπλέγματα είναι η σύγκρουση αναμεσά στην πραγματικότητα και στις δυσκολίες του ατόμου να ανταποκριθεί στις απαιτήσει που αυτ</a:t>
            </a:r>
            <a:r>
              <a:rPr lang="el-GR" dirty="0"/>
              <a:t>ή</a:t>
            </a:r>
            <a:r>
              <a:rPr lang="el-GR" dirty="0" smtClean="0"/>
              <a:t> θέτει</a:t>
            </a:r>
            <a:r>
              <a:rPr lang="en-US" dirty="0" smtClean="0"/>
              <a:t>.</a:t>
            </a:r>
            <a:endParaRPr lang="el-GR" dirty="0" smtClean="0"/>
          </a:p>
          <a:p>
            <a:r>
              <a:rPr lang="el-GR" dirty="0" smtClean="0"/>
              <a:t>Οι γονείς είναι η πρώτη πραγματικότητα με την οποία το παιδί έρχεται σε επαφή</a:t>
            </a:r>
            <a:endParaRPr lang="en-US" dirty="0"/>
          </a:p>
        </p:txBody>
      </p:sp>
    </p:spTree>
    <p:extLst>
      <p:ext uri="{BB962C8B-B14F-4D97-AF65-F5344CB8AC3E}">
        <p14:creationId xmlns:p14="http://schemas.microsoft.com/office/powerpoint/2010/main" val="249555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Μια ψυχολογική θεωρία τύπων</a:t>
            </a:r>
            <a:endParaRPr lang="el-GR" dirty="0"/>
          </a:p>
        </p:txBody>
      </p:sp>
      <p:sp>
        <p:nvSpPr>
          <p:cNvPr id="3" name="Θέση περιεχομένου 2"/>
          <p:cNvSpPr>
            <a:spLocks noGrp="1"/>
          </p:cNvSpPr>
          <p:nvPr>
            <p:ph idx="1"/>
          </p:nvPr>
        </p:nvSpPr>
        <p:spPr/>
        <p:txBody>
          <a:bodyPr>
            <a:normAutofit/>
          </a:bodyPr>
          <a:lstStyle/>
          <a:p>
            <a:r>
              <a:rPr lang="el-GR" dirty="0" smtClean="0"/>
              <a:t>Ο χαρακτήρας είναι μοναδικός σε κάθε </a:t>
            </a:r>
            <a:r>
              <a:rPr lang="el-GR" dirty="0"/>
              <a:t>ά</a:t>
            </a:r>
            <a:r>
              <a:rPr lang="el-GR" dirty="0" smtClean="0"/>
              <a:t>τομο</a:t>
            </a:r>
          </a:p>
          <a:p>
            <a:r>
              <a:rPr lang="el-GR" dirty="0" smtClean="0"/>
              <a:t>Η διαφοροποίηση ανάμεσα στο νου και στο σώμα είναι πλασματικ</a:t>
            </a:r>
            <a:r>
              <a:rPr lang="el-GR" dirty="0"/>
              <a:t>ή</a:t>
            </a:r>
          </a:p>
          <a:p>
            <a:r>
              <a:rPr lang="el-GR" dirty="0" smtClean="0"/>
              <a:t>Η ψυχή (</a:t>
            </a:r>
            <a:r>
              <a:rPr lang="en-US" dirty="0" smtClean="0"/>
              <a:t>psyche</a:t>
            </a:r>
            <a:r>
              <a:rPr lang="el-GR" dirty="0" smtClean="0"/>
              <a:t>)παραμένει ακόμη άγνωστη, ανεξερεύνητη καθώς διαμεσολαβείτε (εμφανίζεται) μόνο μέσα από τις πράξεις που ωστόσο μπορεί να μας παραπλανήσουν </a:t>
            </a:r>
          </a:p>
        </p:txBody>
      </p:sp>
    </p:spTree>
    <p:extLst>
      <p:ext uri="{BB962C8B-B14F-4D97-AF65-F5344CB8AC3E}">
        <p14:creationId xmlns:p14="http://schemas.microsoft.com/office/powerpoint/2010/main" val="152913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θεωρία των τύπων</a:t>
            </a:r>
            <a:endParaRPr lang="el-GR" dirty="0"/>
          </a:p>
        </p:txBody>
      </p:sp>
      <p:sp>
        <p:nvSpPr>
          <p:cNvPr id="3" name="Θέση περιεχομένου 2"/>
          <p:cNvSpPr>
            <a:spLocks noGrp="1"/>
          </p:cNvSpPr>
          <p:nvPr>
            <p:ph idx="1"/>
          </p:nvPr>
        </p:nvSpPr>
        <p:spPr/>
        <p:txBody>
          <a:bodyPr>
            <a:normAutofit lnSpcReduction="10000"/>
          </a:bodyPr>
          <a:lstStyle/>
          <a:p>
            <a:r>
              <a:rPr lang="el-GR" dirty="0"/>
              <a:t>Υ</a:t>
            </a:r>
            <a:r>
              <a:rPr lang="el-GR" dirty="0" smtClean="0"/>
              <a:t>πάρχουν άνθρωποι που θεωρούνται </a:t>
            </a:r>
            <a:r>
              <a:rPr lang="el-GR" b="1" dirty="0" smtClean="0"/>
              <a:t>ενεργητικοί</a:t>
            </a:r>
            <a:r>
              <a:rPr lang="el-GR" dirty="0" smtClean="0"/>
              <a:t> και άλλοι που θεωρούνται </a:t>
            </a:r>
            <a:r>
              <a:rPr lang="el-GR" b="1" dirty="0" smtClean="0"/>
              <a:t>παθητικοί </a:t>
            </a:r>
            <a:r>
              <a:rPr lang="el-GR" dirty="0" smtClean="0"/>
              <a:t>ή καλυτέρα άνθρωποι που </a:t>
            </a:r>
            <a:r>
              <a:rPr lang="el-GR" b="1" dirty="0" smtClean="0"/>
              <a:t>δίνουν χρόνο στην ανασκόπηση</a:t>
            </a:r>
            <a:r>
              <a:rPr lang="en-US" b="1" dirty="0" smtClean="0"/>
              <a:t> </a:t>
            </a:r>
            <a:r>
              <a:rPr lang="el-GR" dirty="0" smtClean="0"/>
              <a:t>και άλλοι που </a:t>
            </a:r>
            <a:r>
              <a:rPr lang="el-GR" b="1" dirty="0" smtClean="0"/>
              <a:t>δίνουν έμφαση στην άμεση δράση </a:t>
            </a:r>
            <a:endParaRPr lang="en-US" b="1" dirty="0" smtClean="0"/>
          </a:p>
          <a:p>
            <a:r>
              <a:rPr lang="el-GR" dirty="0" smtClean="0"/>
              <a:t>Δηλαδή οι παθητικοί δεν είναι στην πραγματικότητα τόσο παθητικοί γιατί θέλουν πρώτα να σκεφτούν πριν δράσουν και έτσι μπορεί να χάνουν ευκαιρίες</a:t>
            </a:r>
          </a:p>
          <a:p>
            <a:r>
              <a:rPr lang="el-GR" dirty="0" smtClean="0"/>
              <a:t>Υπάρχουν </a:t>
            </a:r>
            <a:r>
              <a:rPr lang="el-GR" b="1" dirty="0" smtClean="0"/>
              <a:t>εσωστρεφείς</a:t>
            </a:r>
            <a:r>
              <a:rPr lang="el-GR" dirty="0" smtClean="0"/>
              <a:t> και </a:t>
            </a:r>
            <a:r>
              <a:rPr lang="el-GR" b="1" dirty="0" smtClean="0"/>
              <a:t>εξωστρεφείς</a:t>
            </a:r>
            <a:r>
              <a:rPr lang="el-GR" dirty="0" smtClean="0"/>
              <a:t> άνθρωποι, δηλαδή έχουν μια τυπική στάση που καθορίζει όχι μόνο την συμπεριφορά τους αλλά και τον υποκειμενικό τρόπο με τον οποίο αντιλαμβάνονται τις εμπειρίες</a:t>
            </a:r>
          </a:p>
          <a:p>
            <a:pPr marL="0" indent="0">
              <a:buNone/>
            </a:pPr>
            <a:endParaRPr lang="el-GR" dirty="0"/>
          </a:p>
        </p:txBody>
      </p:sp>
    </p:spTree>
    <p:extLst>
      <p:ext uri="{BB962C8B-B14F-4D97-AF65-F5344CB8AC3E}">
        <p14:creationId xmlns:p14="http://schemas.microsoft.com/office/powerpoint/2010/main" val="37988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Προδιάθεση</a:t>
            </a:r>
            <a:endParaRPr lang="el-GR" dirty="0"/>
          </a:p>
        </p:txBody>
      </p:sp>
      <p:sp>
        <p:nvSpPr>
          <p:cNvPr id="3" name="Θέση περιεχομένου 2"/>
          <p:cNvSpPr>
            <a:spLocks noGrp="1"/>
          </p:cNvSpPr>
          <p:nvPr>
            <p:ph idx="1"/>
          </p:nvPr>
        </p:nvSpPr>
        <p:spPr/>
        <p:txBody>
          <a:bodyPr>
            <a:normAutofit/>
          </a:bodyPr>
          <a:lstStyle/>
          <a:p>
            <a:r>
              <a:rPr lang="el-GR" dirty="0" smtClean="0"/>
              <a:t>Άτομα με δύσκολη ιδιοσυγκρασία έχουν προδιάθεση για προβλήματα από τα οποία υποφέρουν</a:t>
            </a:r>
          </a:p>
          <a:p>
            <a:r>
              <a:rPr lang="el-GR" dirty="0" smtClean="0"/>
              <a:t>Κεντρικά θέματα από το  εύρος των ατομικών προβλημάτων μοιράζονται ένα κοινό χαρακτηριστικό: αγκίστρωμα στην παιδική ηλικία και επανάσταση απέναντι σε ότι γύρω μας τείνει να μας εμπλέξει με τον πραγματικό κόσμο – μια βαθιά επιθυμία να παραμείνουν παιδιά.</a:t>
            </a:r>
            <a:endParaRPr lang="el-GR" dirty="0"/>
          </a:p>
          <a:p>
            <a:endParaRPr lang="el-GR" dirty="0"/>
          </a:p>
        </p:txBody>
      </p:sp>
    </p:spTree>
    <p:extLst>
      <p:ext uri="{BB962C8B-B14F-4D97-AF65-F5344CB8AC3E}">
        <p14:creationId xmlns:p14="http://schemas.microsoft.com/office/powerpoint/2010/main" val="114456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εμφανίζεται η αλλαγή</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	</a:t>
            </a:r>
          </a:p>
          <a:p>
            <a:r>
              <a:rPr lang="el-GR" dirty="0" smtClean="0"/>
              <a:t>Ως μια </a:t>
            </a:r>
            <a:r>
              <a:rPr lang="el-GR" dirty="0"/>
              <a:t>αργή αλλαγή στο χαρακτήρα του ατόμου</a:t>
            </a:r>
          </a:p>
          <a:p>
            <a:r>
              <a:rPr lang="el-GR" dirty="0" smtClean="0"/>
              <a:t>Ως </a:t>
            </a:r>
            <a:r>
              <a:rPr lang="el-GR" dirty="0"/>
              <a:t>εμφάνιση χαρακτηριστικών που είχαν κρυφτεί στην παιδική ηλικία</a:t>
            </a:r>
          </a:p>
          <a:p>
            <a:r>
              <a:rPr lang="el-GR" dirty="0" smtClean="0"/>
              <a:t>Τάσεις και ενδιαφέροντα που είχαν </a:t>
            </a:r>
            <a:r>
              <a:rPr lang="el-GR" dirty="0" err="1" smtClean="0"/>
              <a:t>ατονίσει</a:t>
            </a:r>
            <a:endParaRPr lang="el-GR" dirty="0" smtClean="0"/>
          </a:p>
          <a:p>
            <a:r>
              <a:rPr lang="el-GR" dirty="0" smtClean="0"/>
              <a:t>Νέα ενδιαφέροντα</a:t>
            </a:r>
          </a:p>
          <a:p>
            <a:r>
              <a:rPr lang="el-GR" dirty="0" smtClean="0"/>
              <a:t>Ηθικές αρχές που γίνονται άκαμπτες και σκληρές έως την ηλικία των 50</a:t>
            </a:r>
          </a:p>
          <a:p>
            <a:r>
              <a:rPr lang="el-GR" dirty="0" smtClean="0"/>
              <a:t>Μια περίοδος μηδενικής ανοχής και φανατισμού</a:t>
            </a:r>
            <a:endParaRPr lang="en-US" dirty="0"/>
          </a:p>
        </p:txBody>
      </p:sp>
    </p:spTree>
    <p:extLst>
      <p:ext uri="{BB962C8B-B14F-4D97-AF65-F5344CB8AC3E}">
        <p14:creationId xmlns:p14="http://schemas.microsoft.com/office/powerpoint/2010/main" val="340107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ρίζες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βάση και η αιτία όλων των δυσκολιών μετασχηματισμού βρίσκονται στο </a:t>
            </a:r>
            <a:r>
              <a:rPr lang="el-GR" b="1" dirty="0" smtClean="0"/>
              <a:t>ασυνείδητο και στην κουλτούρα</a:t>
            </a:r>
          </a:p>
          <a:p>
            <a:r>
              <a:rPr lang="el-GR" dirty="0" smtClean="0"/>
              <a:t>Παράδειγμα: Πολλές γυναίκες ανακάλυψαν μετά τα 40 τις δυνατότητες τους για συμμετοχή στην εργασία και στην κοινωνική ζωή </a:t>
            </a:r>
          </a:p>
          <a:p>
            <a:r>
              <a:rPr lang="el-GR" dirty="0" smtClean="0"/>
              <a:t>Πολλοί κυρίως άντρες βιώνουν κατάθλιψη και νευρικό κλονισμό ως αποτέλεσμα των απαιτήσεων της σύγχρονης επαγγελματικής ζωής</a:t>
            </a:r>
          </a:p>
          <a:p>
            <a:r>
              <a:rPr lang="el-GR" dirty="0" smtClean="0"/>
              <a:t>Τι μπορεί να συμβεί όταν ένας άντρας ανακαλύπτει τα τρυφερά του συναισθήματα και μία γυναίκα τις δυνατότητες ενός έξυπνου μυαλού;</a:t>
            </a:r>
          </a:p>
        </p:txBody>
      </p:sp>
    </p:spTree>
    <p:extLst>
      <p:ext uri="{BB962C8B-B14F-4D97-AF65-F5344CB8AC3E}">
        <p14:creationId xmlns:p14="http://schemas.microsoft.com/office/powerpoint/2010/main" val="356977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a:bodyPr>
          <a:lstStyle/>
          <a:p>
            <a:r>
              <a:rPr lang="el-GR" dirty="0" smtClean="0"/>
              <a:t>Κάθε στάδιο εισάγεται από ένα πρόβλημα- δηλαδή μία σύγκρουση του ατόμου με τον εαυτό του</a:t>
            </a:r>
          </a:p>
          <a:p>
            <a:r>
              <a:rPr lang="el-GR" dirty="0" smtClean="0"/>
              <a:t>Το πρώτο στάδιο της συνείδησης είναι αναρχικό ή χαοτικό</a:t>
            </a:r>
          </a:p>
          <a:p>
            <a:r>
              <a:rPr lang="el-GR" dirty="0" smtClean="0"/>
              <a:t>Το δεύτερο αναπτύσσει το σύμπλεγμα του εγώ-είναι μοναρχικό ή </a:t>
            </a:r>
            <a:r>
              <a:rPr lang="el-GR" dirty="0" err="1" smtClean="0"/>
              <a:t>εμμονικό</a:t>
            </a:r>
            <a:endParaRPr lang="el-GR" dirty="0" smtClean="0"/>
          </a:p>
          <a:p>
            <a:r>
              <a:rPr lang="el-GR" dirty="0" smtClean="0"/>
              <a:t>Το τρίτο είναι ακόμη ένα βήμα προς την συνείδηση και αποτελείται από την αναγνώριση του </a:t>
            </a:r>
            <a:r>
              <a:rPr lang="el-GR" b="1" dirty="0" smtClean="0"/>
              <a:t>δυισμού</a:t>
            </a:r>
            <a:endParaRPr lang="en-US" b="1" dirty="0"/>
          </a:p>
        </p:txBody>
      </p:sp>
    </p:spTree>
    <p:extLst>
      <p:ext uri="{BB962C8B-B14F-4D97-AF65-F5344CB8AC3E}">
        <p14:creationId xmlns:p14="http://schemas.microsoft.com/office/powerpoint/2010/main" val="412036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Αποτελέσματα</a:t>
            </a:r>
            <a:endParaRPr lang="el-GR" dirty="0"/>
          </a:p>
        </p:txBody>
      </p:sp>
      <p:sp>
        <p:nvSpPr>
          <p:cNvPr id="3" name="Θέση περιεχομένου 2"/>
          <p:cNvSpPr>
            <a:spLocks noGrp="1"/>
          </p:cNvSpPr>
          <p:nvPr>
            <p:ph idx="1"/>
          </p:nvPr>
        </p:nvSpPr>
        <p:spPr/>
        <p:txBody>
          <a:bodyPr>
            <a:normAutofit/>
          </a:bodyPr>
          <a:lstStyle/>
          <a:p>
            <a:r>
              <a:rPr lang="el-GR" dirty="0" smtClean="0"/>
              <a:t>Πολλοί καλλιεργημένοι και έξυπνοι άνθρωποι αδυνατούν να κατανοήσουν τις δυνατότητες που επιφέρει ο μετασχηματισμός</a:t>
            </a:r>
          </a:p>
          <a:p>
            <a:r>
              <a:rPr lang="el-GR" dirty="0" smtClean="0"/>
              <a:t>Εντελώς απροετοίμαστοι ξεκινούν το δεύτερο μισό της ζωής τους με τη λάθος παραδοχή ότι οι </a:t>
            </a:r>
            <a:r>
              <a:rPr lang="el-GR" b="1" dirty="0" err="1" smtClean="0"/>
              <a:t>προϋπάρχουσες</a:t>
            </a:r>
            <a:r>
              <a:rPr lang="el-GR" b="1" dirty="0" smtClean="0"/>
              <a:t> ‘αλήθειες και ιδανικά’ </a:t>
            </a:r>
            <a:r>
              <a:rPr lang="el-GR" dirty="0" smtClean="0"/>
              <a:t>θα μας συνοδεύουν από εδώ και πέρα.</a:t>
            </a:r>
          </a:p>
          <a:p>
            <a:r>
              <a:rPr lang="el-GR" dirty="0" smtClean="0"/>
              <a:t>«…</a:t>
            </a:r>
            <a:r>
              <a:rPr lang="el-GR" i="1" dirty="0" smtClean="0"/>
              <a:t>αλλά δεν μπορούμε να ζήσουμε το δειλινό της ζωής μας σύμφωνα με το πρόγραμμα που κάναμε στην αρχή της ζωής μας, γιατί ότι ήταν σπουδαίο το πρωί θα είναι λίγο στο δειλινό και ότι ήταν αλήθεια το πρωί το δειλινό θα γίνει ψέμα</a:t>
            </a:r>
            <a:r>
              <a:rPr lang="el-GR" dirty="0" smtClean="0"/>
              <a:t>…»</a:t>
            </a:r>
            <a:endParaRPr lang="en-US" dirty="0"/>
          </a:p>
        </p:txBody>
      </p:sp>
    </p:spTree>
    <p:extLst>
      <p:ext uri="{BB962C8B-B14F-4D97-AF65-F5344CB8AC3E}">
        <p14:creationId xmlns:p14="http://schemas.microsoft.com/office/powerpoint/2010/main" val="182326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ενήλικες</a:t>
            </a:r>
            <a:endParaRPr lang="el-GR" dirty="0"/>
          </a:p>
        </p:txBody>
      </p:sp>
      <p:sp>
        <p:nvSpPr>
          <p:cNvPr id="3" name="Θέση περιεχομένου 2"/>
          <p:cNvSpPr>
            <a:spLocks noGrp="1"/>
          </p:cNvSpPr>
          <p:nvPr>
            <p:ph idx="1"/>
          </p:nvPr>
        </p:nvSpPr>
        <p:spPr/>
        <p:txBody>
          <a:bodyPr>
            <a:normAutofit/>
          </a:bodyPr>
          <a:lstStyle/>
          <a:p>
            <a:r>
              <a:rPr lang="el-GR" dirty="0" smtClean="0"/>
              <a:t>Οι ενήλικες έχουν την υποχρέωση και την ανάγκη να αντιμετωπίσουν σοβαρά τον εαυτό τους.</a:t>
            </a:r>
          </a:p>
          <a:p>
            <a:r>
              <a:rPr lang="el-GR" dirty="0" smtClean="0"/>
              <a:t>Ωστόσο, πολλοί επιλέγουν να είναι υποχόνδριοι, δογματικοί, λάτρεις του παρελθόντος ή της αιώνιας εφηβείας</a:t>
            </a:r>
          </a:p>
          <a:p>
            <a:r>
              <a:rPr lang="el-GR" dirty="0" smtClean="0"/>
              <a:t>Όλα αυτά είναι υποκατάστατα της κατανόησης του εαυτού αλλά και επιπτώσεις της ψευδαίσθησης ότι το δεύτερο μισό της ζωής θα πρέπει να κυριαρχείται από τις αξίες του πρώτου. </a:t>
            </a:r>
            <a:endParaRPr lang="el-GR" dirty="0"/>
          </a:p>
        </p:txBody>
      </p:sp>
    </p:spTree>
    <p:extLst>
      <p:ext uri="{BB962C8B-B14F-4D97-AF65-F5344CB8AC3E}">
        <p14:creationId xmlns:p14="http://schemas.microsoft.com/office/powerpoint/2010/main" val="15155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Συνοψίζοντας</a:t>
            </a:r>
            <a:endParaRPr lang="el-GR" dirty="0"/>
          </a:p>
        </p:txBody>
      </p:sp>
      <p:sp>
        <p:nvSpPr>
          <p:cNvPr id="3" name="Θέση περιεχομένου 2"/>
          <p:cNvSpPr>
            <a:spLocks noGrp="1"/>
          </p:cNvSpPr>
          <p:nvPr>
            <p:ph idx="1"/>
          </p:nvPr>
        </p:nvSpPr>
        <p:spPr/>
        <p:txBody>
          <a:bodyPr>
            <a:normAutofit/>
          </a:bodyPr>
          <a:lstStyle/>
          <a:p>
            <a:r>
              <a:rPr lang="el-GR" dirty="0" smtClean="0"/>
              <a:t>Πολλοί άνθρωποι αισθάνονται ότι δεν έχουν ζήσει τη ζωή τους</a:t>
            </a:r>
          </a:p>
          <a:p>
            <a:r>
              <a:rPr lang="el-GR" dirty="0" smtClean="0"/>
              <a:t>Μερικές φορές αυτό αφορά δυνατότητες που δεν κατάφεραν να ζήσουν πλήρως</a:t>
            </a:r>
          </a:p>
          <a:p>
            <a:r>
              <a:rPr lang="el-GR" dirty="0" smtClean="0"/>
              <a:t>Πλησιάζουν έτσι την Τρίτη ηλικία με ανικανοποίητα αιτήματα που τελικώς τους οδηγούν  να κοιτάζουν πίσω. </a:t>
            </a:r>
            <a:endParaRPr lang="en-US" dirty="0"/>
          </a:p>
        </p:txBody>
      </p:sp>
    </p:spTree>
    <p:extLst>
      <p:ext uri="{BB962C8B-B14F-4D97-AF65-F5344CB8AC3E}">
        <p14:creationId xmlns:p14="http://schemas.microsoft.com/office/powerpoint/2010/main" val="350188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ΣΥΝΟΨΙΖΟΝΤΑΣ</a:t>
            </a:r>
            <a:endParaRPr lang="el-GR" dirty="0"/>
          </a:p>
        </p:txBody>
      </p:sp>
      <p:sp>
        <p:nvSpPr>
          <p:cNvPr id="3" name="Θέση περιεχομένου 2"/>
          <p:cNvSpPr>
            <a:spLocks noGrp="1"/>
          </p:cNvSpPr>
          <p:nvPr>
            <p:ph idx="1"/>
          </p:nvPr>
        </p:nvSpPr>
        <p:spPr/>
        <p:txBody>
          <a:bodyPr>
            <a:normAutofit/>
          </a:bodyPr>
          <a:lstStyle/>
          <a:p>
            <a:r>
              <a:rPr lang="el-GR" dirty="0" smtClean="0"/>
              <a:t>Το πρώτο τέταρτο είναι η παιδική ηλικία-μία κατάσταση στην οποία είμαστε πρόβλημα για τους άλλους αλλά  δεν έχουμε συνείδηση των προβλημάτων μας</a:t>
            </a:r>
          </a:p>
          <a:p>
            <a:r>
              <a:rPr lang="el-GR" dirty="0" smtClean="0"/>
              <a:t>Τα συνειδητά προβλήματα γεμίζουν το δεύτερο και τρίτο τέταρτο</a:t>
            </a:r>
          </a:p>
          <a:p>
            <a:r>
              <a:rPr lang="el-GR" dirty="0" smtClean="0"/>
              <a:t>Ως υπερήλικες γυρνάνε πάλι σε μία κατάσταση όπου δεν ανησυχούν για το επίπεδο </a:t>
            </a:r>
            <a:r>
              <a:rPr lang="el-GR" dirty="0" err="1" smtClean="0"/>
              <a:t>συνειδητότητας</a:t>
            </a:r>
            <a:r>
              <a:rPr lang="el-GR" dirty="0" smtClean="0"/>
              <a:t> και γίνονται πρόβλημα για τους άλλους.</a:t>
            </a:r>
          </a:p>
          <a:p>
            <a:r>
              <a:rPr lang="el-GR" dirty="0" smtClean="0"/>
              <a:t>Άρα στην τέταρτη ηλικία μοιραζόμαστε κάτι κοινό με την παιδική ηλικία- </a:t>
            </a:r>
            <a:r>
              <a:rPr lang="el-GR" b="1" dirty="0" smtClean="0"/>
              <a:t>τη  βύθιση σε ψυχικά γεγονότα του ασυνείδητου</a:t>
            </a:r>
            <a:r>
              <a:rPr lang="en-US" b="1" dirty="0" smtClean="0"/>
              <a:t>.</a:t>
            </a:r>
            <a:endParaRPr lang="el-GR" b="1" dirty="0" smtClean="0"/>
          </a:p>
          <a:p>
            <a:pPr marL="0" indent="0">
              <a:buNone/>
            </a:pPr>
            <a:endParaRPr lang="el-GR" dirty="0"/>
          </a:p>
        </p:txBody>
      </p:sp>
    </p:spTree>
    <p:extLst>
      <p:ext uri="{BB962C8B-B14F-4D97-AF65-F5344CB8AC3E}">
        <p14:creationId xmlns:p14="http://schemas.microsoft.com/office/powerpoint/2010/main" val="417302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a:bodyPr>
          <a:lstStyle/>
          <a:p>
            <a:r>
              <a:rPr lang="el-GR" dirty="0" smtClean="0"/>
              <a:t>Η γέννηση της ψυχικής ζωής και η συνειδητή διαφοροποίηση του εγώ από τους γονείς ξεκινά στην εφηβεία</a:t>
            </a:r>
          </a:p>
          <a:p>
            <a:r>
              <a:rPr lang="el-GR" dirty="0" smtClean="0"/>
              <a:t>Οι σωματικές αλλαγές συνοδεύονται από μια ψυχική επανάσταση και για αυτό μερικές φορές η εφηβεία θεωρείται </a:t>
            </a:r>
            <a:r>
              <a:rPr lang="en-US" dirty="0" smtClean="0"/>
              <a:t>“</a:t>
            </a:r>
            <a:r>
              <a:rPr lang="el-GR" dirty="0" smtClean="0"/>
              <a:t>ανυπόφορη ηλικία</a:t>
            </a:r>
            <a:r>
              <a:rPr lang="en-US" dirty="0" smtClean="0"/>
              <a:t>”.</a:t>
            </a:r>
            <a:endParaRPr lang="en-US" dirty="0"/>
          </a:p>
          <a:p>
            <a:r>
              <a:rPr lang="el-GR" dirty="0" smtClean="0"/>
              <a:t>Μέχρι αυτή την περίοδο κυριαρχεί η παρόρμηση στην ψυχική ζωή</a:t>
            </a:r>
          </a:p>
          <a:p>
            <a:r>
              <a:rPr lang="el-GR" dirty="0" smtClean="0"/>
              <a:t>Ακόμη και όταν τίθενται εξωτερικά όρια στις παρορμήσεις το άτομο δεν συγκρούεται με τον εαυτό του. </a:t>
            </a:r>
            <a:endParaRPr lang="el-GR" dirty="0"/>
          </a:p>
        </p:txBody>
      </p:sp>
    </p:spTree>
    <p:extLst>
      <p:ext uri="{BB962C8B-B14F-4D97-AF65-F5344CB8AC3E}">
        <p14:creationId xmlns:p14="http://schemas.microsoft.com/office/powerpoint/2010/main" val="11416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ζωής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Νεανική ηλικία ( εφηβεία έως 40</a:t>
            </a:r>
            <a:r>
              <a:rPr lang="el-GR" baseline="30000" dirty="0" smtClean="0"/>
              <a:t>ο</a:t>
            </a:r>
            <a:r>
              <a:rPr lang="el-GR" dirty="0" smtClean="0"/>
              <a:t> έτος)</a:t>
            </a:r>
          </a:p>
          <a:p>
            <a:r>
              <a:rPr lang="el-GR" dirty="0" smtClean="0"/>
              <a:t>Όταν οι συνθήκες ζωής ενός παιδιού είναι φυσιολογικές, το ίδιο δεν έχει κανένα πρόβλημα</a:t>
            </a:r>
            <a:r>
              <a:rPr lang="en-US" dirty="0" smtClean="0"/>
              <a:t>. </a:t>
            </a:r>
            <a:endParaRPr lang="el-GR" dirty="0" smtClean="0"/>
          </a:p>
          <a:p>
            <a:r>
              <a:rPr lang="el-GR" dirty="0" smtClean="0"/>
              <a:t>Όταν ο άνθρωπος μεγαλώνει αρχίζει να έχει αμφιβολίες για τον εαυτό του και να τον αμφισβητεί</a:t>
            </a:r>
          </a:p>
          <a:p>
            <a:r>
              <a:rPr lang="el-GR" dirty="0" smtClean="0"/>
              <a:t>Οι απαιτήσεις της ζωής βάζουν τέλος στις φαντασιώσεις της παιδικής ηλικίας.</a:t>
            </a:r>
          </a:p>
          <a:p>
            <a:r>
              <a:rPr lang="el-GR" dirty="0" smtClean="0"/>
              <a:t>Όταν το άτομο είναι επαρκώς προετοιμασμένο τότε η μετάβαση στο επάγγελμα είναι ομαλή.</a:t>
            </a:r>
          </a:p>
          <a:p>
            <a:r>
              <a:rPr lang="el-GR" dirty="0" smtClean="0"/>
              <a:t>Όταν κρέμεται από τις ψευδαισθήσεις που είναι σε αντίθεση με την πραγματικότητα τότε προκύπτουν σοβαρά θέματα.</a:t>
            </a:r>
            <a:endParaRPr lang="el-GR" dirty="0"/>
          </a:p>
        </p:txBody>
      </p:sp>
    </p:spTree>
    <p:extLst>
      <p:ext uri="{BB962C8B-B14F-4D97-AF65-F5344CB8AC3E}">
        <p14:creationId xmlns:p14="http://schemas.microsoft.com/office/powerpoint/2010/main" val="194937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νεαρή ηλικία ξεκινάει μετά την εφηβεία και φτάνει έως τη μέση ηλικία των 35-40 ετών</a:t>
            </a:r>
          </a:p>
          <a:p>
            <a:r>
              <a:rPr lang="el-GR" dirty="0" smtClean="0"/>
              <a:t>Η ηλικία αυτή μας ενδιαφέρει γιατί η ζωή βάζει σκληρά όρια στα όνειρα της παιδικής ηλικίας </a:t>
            </a:r>
          </a:p>
          <a:p>
            <a:r>
              <a:rPr lang="el-GR" dirty="0" smtClean="0"/>
              <a:t>Εάν το άτομο είναι καλά προετοιμασμένο μπορεί να προχωρήσει ομαλά</a:t>
            </a:r>
          </a:p>
          <a:p>
            <a:r>
              <a:rPr lang="el-GR" dirty="0" smtClean="0"/>
              <a:t>Εάν το άτομο εξαρτάται από τις ψευδαισθήσεις του παρελθόντος που έρχονται σε σύγκρουση με την πραγματικότητα τότε το πρόβλημα είναι σημαντικό και μπορεί να εκδηλωθεί και με τη μορφή ασθενειών</a:t>
            </a:r>
            <a:endParaRPr lang="el-GR" dirty="0"/>
          </a:p>
        </p:txBody>
      </p:sp>
    </p:spTree>
    <p:extLst>
      <p:ext uri="{BB962C8B-B14F-4D97-AF65-F5344CB8AC3E}">
        <p14:creationId xmlns:p14="http://schemas.microsoft.com/office/powerpoint/2010/main" val="287462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a:bodyPr>
          <a:lstStyle/>
          <a:p>
            <a:r>
              <a:rPr lang="el-GR" dirty="0" smtClean="0"/>
              <a:t>Ανάμεσα στα 35-40 συμβαίνει μία σημαντική αλλαγή σε ψυχικό επίπεδο </a:t>
            </a:r>
          </a:p>
          <a:p>
            <a:r>
              <a:rPr lang="el-GR" dirty="0" smtClean="0"/>
              <a:t>Δεν είναι μία συνειδητή αλλαγή</a:t>
            </a:r>
          </a:p>
          <a:p>
            <a:r>
              <a:rPr lang="el-GR" dirty="0" smtClean="0"/>
              <a:t>Προκύπτει από το ασυνείδητο</a:t>
            </a:r>
          </a:p>
        </p:txBody>
      </p:sp>
    </p:spTree>
    <p:extLst>
      <p:ext uri="{BB962C8B-B14F-4D97-AF65-F5344CB8AC3E}">
        <p14:creationId xmlns:p14="http://schemas.microsoft.com/office/powerpoint/2010/main" val="249521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a:bodyPr>
          <a:lstStyle/>
          <a:p>
            <a:r>
              <a:rPr lang="el-GR" dirty="0" smtClean="0"/>
              <a:t>Όσο πλησιάζουμε στη μέση ηλικία τόσο καλύτερα καταλαβαίνουμε τον εαυτό μας και την κοινωνική μας θέση και θεωρούμε ότι έχουμε ανακαλύψει τις ορθές ιδέες και αρχές συμπεριφοράς.</a:t>
            </a:r>
          </a:p>
          <a:p>
            <a:r>
              <a:rPr lang="el-GR" dirty="0" smtClean="0"/>
              <a:t>Εξαιτίας αυτού θεωρούμε ότι οι αρχές και οι ιδέες μας έχουν αιώνια αξία και θεωρούμε ότι είναι αρετή να προσκολληθούμε πάνω τους</a:t>
            </a:r>
          </a:p>
          <a:p>
            <a:endParaRPr lang="el-GR" dirty="0"/>
          </a:p>
        </p:txBody>
      </p:sp>
    </p:spTree>
    <p:extLst>
      <p:ext uri="{BB962C8B-B14F-4D97-AF65-F5344CB8AC3E}">
        <p14:creationId xmlns:p14="http://schemas.microsoft.com/office/powerpoint/2010/main" val="100811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στάδια της ζωής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Ένας άνθρωπος δε μπορεί να φτάσει στην ηλικία των 70 ή 80 ετών εάν η μακροζωία του δεν έχει νόημα για τον ίδιο</a:t>
            </a:r>
          </a:p>
          <a:p>
            <a:r>
              <a:rPr lang="el-GR" dirty="0" smtClean="0"/>
              <a:t>Το δειλινό της ζωής πρέπει να έχει τη δική του αξία </a:t>
            </a:r>
          </a:p>
          <a:p>
            <a:r>
              <a:rPr lang="el-GR" dirty="0" smtClean="0"/>
              <a:t>Η απόκτηση χρημάτων, η εξουσία, η κοινωνική ζωή, η οικογένεια και η ευημερία έχουν κάποιο νόημα; Όλα αυτά αποτελούν μέρος της κοινωνικής ζωής και όχι της κουλτούρας</a:t>
            </a:r>
          </a:p>
          <a:p>
            <a:r>
              <a:rPr lang="el-GR" dirty="0" smtClean="0"/>
              <a:t>Η κουλτούρα βρίσκεται πέρα από τους στόχους της φύσης;</a:t>
            </a:r>
          </a:p>
          <a:p>
            <a:r>
              <a:rPr lang="el-GR" dirty="0" smtClean="0"/>
              <a:t>Μπορεί να αποτελέσει μέρος του δεύτερου μισού της ζωής;</a:t>
            </a:r>
          </a:p>
          <a:p>
            <a:r>
              <a:rPr lang="el-GR" dirty="0" smtClean="0"/>
              <a:t>Παράδειγμα: 1933 -</a:t>
            </a:r>
            <a:r>
              <a:rPr lang="el-GR" i="1" dirty="0" smtClean="0"/>
              <a:t>Στις ΗΠΑ οι ενήλικες ανταγωνίζονται τους νέους. Θεωρείται επίτευγμα ο πατέρας να είναι αδερφός του γιου του και η μητέρα, εάν είναι δυνατόν, η νεότερη αδερφή της κόρης της. Συνεπώς πάντα προσπαθούν να γυρίσουν πίσω.</a:t>
            </a:r>
          </a:p>
        </p:txBody>
      </p:sp>
    </p:spTree>
    <p:extLst>
      <p:ext uri="{BB962C8B-B14F-4D97-AF65-F5344CB8AC3E}">
        <p14:creationId xmlns:p14="http://schemas.microsoft.com/office/powerpoint/2010/main" val="277402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Παραδοχές</a:t>
            </a:r>
            <a:endParaRPr lang="el-GR" dirty="0"/>
          </a:p>
        </p:txBody>
      </p:sp>
      <p:sp>
        <p:nvSpPr>
          <p:cNvPr id="3" name="Θέση περιεχομένου 2"/>
          <p:cNvSpPr>
            <a:spLocks noGrp="1"/>
          </p:cNvSpPr>
          <p:nvPr>
            <p:ph idx="1"/>
          </p:nvPr>
        </p:nvSpPr>
        <p:spPr/>
        <p:txBody>
          <a:bodyPr>
            <a:normAutofit/>
          </a:bodyPr>
          <a:lstStyle/>
          <a:p>
            <a:r>
              <a:rPr lang="el-GR" dirty="0" smtClean="0"/>
              <a:t>Όλοι έχουν παραδοχές που συχνά είναι λανθασμένες δηλαδή δεν ταιριάζουν στο σήμερα</a:t>
            </a:r>
          </a:p>
          <a:p>
            <a:r>
              <a:rPr lang="el-GR" dirty="0" smtClean="0"/>
              <a:t>Το ερώτημα είναι εάν οι </a:t>
            </a:r>
            <a:r>
              <a:rPr lang="el-GR" b="1" dirty="0" smtClean="0"/>
              <a:t>υπερβολικές προσδοκίες</a:t>
            </a:r>
            <a:r>
              <a:rPr lang="el-GR" dirty="0" smtClean="0"/>
              <a:t>, η </a:t>
            </a:r>
            <a:r>
              <a:rPr lang="el-GR" b="1" dirty="0" smtClean="0"/>
              <a:t>υποτίμηση των δυσκολιών</a:t>
            </a:r>
            <a:r>
              <a:rPr lang="el-GR" dirty="0" smtClean="0"/>
              <a:t>, η </a:t>
            </a:r>
            <a:r>
              <a:rPr lang="el-GR" b="1" dirty="0" smtClean="0"/>
              <a:t>υπερβολική αισιοδοξία </a:t>
            </a:r>
            <a:r>
              <a:rPr lang="el-GR" dirty="0" smtClean="0"/>
              <a:t>ή μία </a:t>
            </a:r>
            <a:r>
              <a:rPr lang="el-GR" b="1" dirty="0" smtClean="0"/>
              <a:t>αρνητική στάση </a:t>
            </a:r>
            <a:r>
              <a:rPr lang="el-GR" dirty="0" smtClean="0"/>
              <a:t>ή και </a:t>
            </a:r>
            <a:r>
              <a:rPr lang="el-GR" b="1" dirty="0" smtClean="0"/>
              <a:t>βαθύτερες εσωτερικές ψυχικές δυσλειτουργίες </a:t>
            </a:r>
            <a:r>
              <a:rPr lang="el-GR" dirty="0" smtClean="0"/>
              <a:t>δημιουργούν </a:t>
            </a:r>
            <a:r>
              <a:rPr lang="el-GR" u="sng" dirty="0" smtClean="0"/>
              <a:t>εσωτερικά διλήμματα </a:t>
            </a:r>
            <a:r>
              <a:rPr lang="el-GR" dirty="0" smtClean="0"/>
              <a:t>παρότι το άτομο μπορεί επιφανειακά να φαίνεται πως έχει προσαρμοστεί στις απαιτήσεις της ζωής</a:t>
            </a:r>
            <a:r>
              <a:rPr lang="en-US" dirty="0" smtClean="0"/>
              <a:t>.</a:t>
            </a:r>
            <a:endParaRPr lang="en-US" dirty="0"/>
          </a:p>
        </p:txBody>
      </p:sp>
    </p:spTree>
    <p:extLst>
      <p:ext uri="{BB962C8B-B14F-4D97-AF65-F5344CB8AC3E}">
        <p14:creationId xmlns:p14="http://schemas.microsoft.com/office/powerpoint/2010/main" val="27054566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316</TotalTime>
  <Words>1499</Words>
  <Application>Microsoft Office PowerPoint</Application>
  <PresentationFormat>Ευρεία οθόνη</PresentationFormat>
  <Paragraphs>114</Paragraphs>
  <Slides>23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23</vt:i4>
      </vt:variant>
    </vt:vector>
  </HeadingPairs>
  <TitlesOfParts>
    <vt:vector size="26" baseType="lpstr">
      <vt:lpstr>Arial</vt:lpstr>
      <vt:lpstr>Garamond</vt:lpstr>
      <vt:lpstr>Οργανικό</vt:lpstr>
      <vt:lpstr>Carl Jung</vt:lpstr>
      <vt:lpstr>Τα στάδια της ζωής</vt:lpstr>
      <vt:lpstr>Τα στάδια της ζωής</vt:lpstr>
      <vt:lpstr>Στάδια ζωής</vt:lpstr>
      <vt:lpstr>Τα στάδια της ζωής</vt:lpstr>
      <vt:lpstr>Τα στάδια της ζωής</vt:lpstr>
      <vt:lpstr>Τα στάδια της ζωής</vt:lpstr>
      <vt:lpstr>Τα στάδια της ζωής</vt:lpstr>
      <vt:lpstr>Παραδοχές</vt:lpstr>
      <vt:lpstr>Υποκειμενικές εμπειρίες (subjective experiences)</vt:lpstr>
      <vt:lpstr> Ορισμός</vt:lpstr>
      <vt:lpstr>Παράδειγμα-πως αντιδράει ένα άτομο σε ένα εμπόδιο</vt:lpstr>
      <vt:lpstr>Προέλευση</vt:lpstr>
      <vt:lpstr>Τυπικά συμπλέγματα</vt:lpstr>
      <vt:lpstr>Μια ψυχολογική θεωρία τύπων</vt:lpstr>
      <vt:lpstr>Η θεωρία των τύπων</vt:lpstr>
      <vt:lpstr>Προδιάθεση</vt:lpstr>
      <vt:lpstr>Πως εμφανίζεται η αλλαγή</vt:lpstr>
      <vt:lpstr>Οι ρίζες</vt:lpstr>
      <vt:lpstr>Αποτελέσματα</vt:lpstr>
      <vt:lpstr>Οι ενήλικες</vt:lpstr>
      <vt:lpstr>Συνοψίζοντας</vt:lpstr>
      <vt:lpstr>ΣΥΝΟΨΙΖΟΝΤΑΣ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Anna Tsiboukli</dc:creator>
  <cp:lastModifiedBy>Anna Tsiboukli</cp:lastModifiedBy>
  <cp:revision>32</cp:revision>
  <dcterms:created xsi:type="dcterms:W3CDTF">2017-11-21T09:39:35Z</dcterms:created>
  <dcterms:modified xsi:type="dcterms:W3CDTF">2018-12-10T08:43:47Z</dcterms:modified>
</cp:coreProperties>
</file>