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Lst>
  <p:notesMasterIdLst>
    <p:notesMasterId r:id="rId44"/>
  </p:notesMasterIdLst>
  <p:sldIdLst>
    <p:sldId id="256" r:id="rId2"/>
    <p:sldId id="338" r:id="rId3"/>
    <p:sldId id="339" r:id="rId4"/>
    <p:sldId id="340" r:id="rId5"/>
    <p:sldId id="304" r:id="rId6"/>
    <p:sldId id="341" r:id="rId7"/>
    <p:sldId id="257" r:id="rId8"/>
    <p:sldId id="258" r:id="rId9"/>
    <p:sldId id="259" r:id="rId10"/>
    <p:sldId id="260" r:id="rId11"/>
    <p:sldId id="261" r:id="rId12"/>
    <p:sldId id="262" r:id="rId13"/>
    <p:sldId id="263" r:id="rId14"/>
    <p:sldId id="264" r:id="rId15"/>
    <p:sldId id="265" r:id="rId16"/>
    <p:sldId id="266" r:id="rId17"/>
    <p:sldId id="267" r:id="rId18"/>
    <p:sldId id="270" r:id="rId19"/>
    <p:sldId id="269" r:id="rId20"/>
    <p:sldId id="271" r:id="rId21"/>
    <p:sldId id="272" r:id="rId22"/>
    <p:sldId id="273" r:id="rId23"/>
    <p:sldId id="274" r:id="rId24"/>
    <p:sldId id="275" r:id="rId25"/>
    <p:sldId id="276" r:id="rId26"/>
    <p:sldId id="277" r:id="rId27"/>
    <p:sldId id="289" r:id="rId28"/>
    <p:sldId id="290" r:id="rId29"/>
    <p:sldId id="291" r:id="rId30"/>
    <p:sldId id="292" r:id="rId31"/>
    <p:sldId id="293" r:id="rId32"/>
    <p:sldId id="287" r:id="rId33"/>
    <p:sldId id="288" r:id="rId34"/>
    <p:sldId id="283" r:id="rId35"/>
    <p:sldId id="284" r:id="rId36"/>
    <p:sldId id="285" r:id="rId37"/>
    <p:sldId id="286" r:id="rId38"/>
    <p:sldId id="278" r:id="rId39"/>
    <p:sldId id="279" r:id="rId40"/>
    <p:sldId id="280" r:id="rId41"/>
    <p:sldId id="281" r:id="rId42"/>
    <p:sldId id="282" r:id="rId4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0" autoAdjust="0"/>
    <p:restoredTop sz="94660"/>
  </p:normalViewPr>
  <p:slideViewPr>
    <p:cSldViewPr snapToGrid="0">
      <p:cViewPr varScale="1">
        <p:scale>
          <a:sx n="64" d="100"/>
          <a:sy n="64" d="100"/>
        </p:scale>
        <p:origin x="978"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FDCB06-2CCA-49DB-A50F-9C3C27F8E6A7}" type="datetimeFigureOut">
              <a:rPr lang="el-GR" smtClean="0"/>
              <a:t>30/3/2025</a:t>
            </a:fld>
            <a:endParaRPr lang="el-G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732E75-380E-47AD-B56D-255A069D1F39}" type="slidenum">
              <a:rPr lang="el-GR" smtClean="0"/>
              <a:t>‹#›</a:t>
            </a:fld>
            <a:endParaRPr lang="el-GR"/>
          </a:p>
        </p:txBody>
      </p:sp>
    </p:spTree>
    <p:extLst>
      <p:ext uri="{BB962C8B-B14F-4D97-AF65-F5344CB8AC3E}">
        <p14:creationId xmlns:p14="http://schemas.microsoft.com/office/powerpoint/2010/main" val="42280147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1020731a921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 name="Google Shape;345;g1020731a921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Pr>
        <a:solidFill>
          <a:schemeClr val="accent1"/>
        </a:solidFill>
        <a:effectLst/>
      </p:bgPr>
    </p:bg>
    <p:spTree>
      <p:nvGrpSpPr>
        <p:cNvPr id="1" name=""/>
        <p:cNvGrpSpPr/>
        <p:nvPr/>
      </p:nvGrpSpPr>
      <p:grpSpPr>
        <a:xfrm>
          <a:off x="0" y="0"/>
          <a:ext cx="0" cy="0"/>
          <a:chOff x="0" y="0"/>
          <a:chExt cx="0" cy="0"/>
        </a:xfrm>
      </p:grpSpPr>
      <p:sp>
        <p:nvSpPr>
          <p:cNvPr id="11" name="Freeform 6"/>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l-GR"/>
              <a:t>Στυλ κύριου τίτλου</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Στυλ κύριου υπότιτλου</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9334D819-9F07-4261-B09B-9E467E5D9002}" type="datetimeFigureOut">
              <a:rPr lang="en-US" smtClean="0"/>
              <a:pPr/>
              <a:t>3/30/2025</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71766878-3199-4EAB-94E7-2D6D11070E14}" type="slidenum">
              <a:rPr lang="en-US" smtClean="0"/>
              <a:pPr/>
              <a:t>‹#›</a:t>
            </a:fld>
            <a:endParaRPr lang="en-US" dirty="0"/>
          </a:p>
        </p:txBody>
      </p:sp>
      <p:sp>
        <p:nvSpPr>
          <p:cNvPr id="13" name="Rectangle 12"/>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2190827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3" name="Vertical Text Placeholder 2"/>
          <p:cNvSpPr>
            <a:spLocks noGrp="1"/>
          </p:cNvSpPr>
          <p:nvPr>
            <p:ph type="body" orient="vert" idx="1"/>
          </p:nvPr>
        </p:nvSpPr>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smtClean="0"/>
              <a:pPr/>
              <a:t>3/30/2025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pPr/>
              <a:t>‹#›</a:t>
            </a:fld>
            <a:endParaRPr lang="en-US" dirty="0"/>
          </a:p>
        </p:txBody>
      </p:sp>
    </p:spTree>
    <p:extLst>
      <p:ext uri="{BB962C8B-B14F-4D97-AF65-F5344CB8AC3E}">
        <p14:creationId xmlns:p14="http://schemas.microsoft.com/office/powerpoint/2010/main" val="28055617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l-GR"/>
              <a:t>Στυλ κύριου τίτλου</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smtClean="0"/>
              <a:pPr/>
              <a:t>3/30/2025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pPr/>
              <a:t>‹#›</a:t>
            </a:fld>
            <a:endParaRPr lang="en-US" dirty="0"/>
          </a:p>
        </p:txBody>
      </p:sp>
    </p:spTree>
    <p:extLst>
      <p:ext uri="{BB962C8B-B14F-4D97-AF65-F5344CB8AC3E}">
        <p14:creationId xmlns:p14="http://schemas.microsoft.com/office/powerpoint/2010/main" val="34345464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194"/>
        <p:cNvGrpSpPr/>
        <p:nvPr/>
      </p:nvGrpSpPr>
      <p:grpSpPr>
        <a:xfrm>
          <a:off x="0" y="0"/>
          <a:ext cx="0" cy="0"/>
          <a:chOff x="0" y="0"/>
          <a:chExt cx="0" cy="0"/>
        </a:xfrm>
      </p:grpSpPr>
      <p:sp>
        <p:nvSpPr>
          <p:cNvPr id="195" name="Google Shape;195;p16"/>
          <p:cNvSpPr/>
          <p:nvPr/>
        </p:nvSpPr>
        <p:spPr>
          <a:xfrm>
            <a:off x="8866767" y="-204000"/>
            <a:ext cx="3609467" cy="1479867"/>
          </a:xfrm>
          <a:custGeom>
            <a:avLst/>
            <a:gdLst/>
            <a:ahLst/>
            <a:cxnLst/>
            <a:rect l="l" t="t" r="r" b="b"/>
            <a:pathLst>
              <a:path w="108284" h="44396" extrusionOk="0">
                <a:moveTo>
                  <a:pt x="0" y="0"/>
                </a:moveTo>
                <a:cubicBezTo>
                  <a:pt x="8477" y="1209"/>
                  <a:pt x="7867" y="15225"/>
                  <a:pt x="11299" y="23069"/>
                </a:cubicBezTo>
                <a:cubicBezTo>
                  <a:pt x="15175" y="31928"/>
                  <a:pt x="23417" y="40781"/>
                  <a:pt x="32956" y="42372"/>
                </a:cubicBezTo>
                <a:cubicBezTo>
                  <a:pt x="38871" y="43358"/>
                  <a:pt x="44020" y="35069"/>
                  <a:pt x="45196" y="29189"/>
                </a:cubicBezTo>
                <a:cubicBezTo>
                  <a:pt x="46193" y="24205"/>
                  <a:pt x="44989" y="18514"/>
                  <a:pt x="47550" y="14124"/>
                </a:cubicBezTo>
                <a:cubicBezTo>
                  <a:pt x="50301" y="9408"/>
                  <a:pt x="57691" y="8115"/>
                  <a:pt x="63087" y="8945"/>
                </a:cubicBezTo>
                <a:cubicBezTo>
                  <a:pt x="72898" y="10453"/>
                  <a:pt x="75507" y="24436"/>
                  <a:pt x="81919" y="32014"/>
                </a:cubicBezTo>
                <a:cubicBezTo>
                  <a:pt x="86339" y="37238"/>
                  <a:pt x="91648" y="45381"/>
                  <a:pt x="98397" y="44255"/>
                </a:cubicBezTo>
                <a:cubicBezTo>
                  <a:pt x="102220" y="43617"/>
                  <a:pt x="104817" y="39867"/>
                  <a:pt x="108284" y="38134"/>
                </a:cubicBezTo>
              </a:path>
            </a:pathLst>
          </a:custGeom>
          <a:noFill/>
          <a:ln w="9525" cap="flat" cmpd="sng">
            <a:solidFill>
              <a:schemeClr val="dk1"/>
            </a:solidFill>
            <a:prstDash val="solid"/>
            <a:round/>
            <a:headEnd type="none" w="med" len="med"/>
            <a:tailEnd type="none" w="med" len="med"/>
          </a:ln>
        </p:spPr>
      </p:sp>
      <p:sp>
        <p:nvSpPr>
          <p:cNvPr id="196" name="Google Shape;196;p16"/>
          <p:cNvSpPr/>
          <p:nvPr/>
        </p:nvSpPr>
        <p:spPr>
          <a:xfrm rot="-9899887">
            <a:off x="-468081" y="4755919"/>
            <a:ext cx="2486032" cy="2473075"/>
          </a:xfrm>
          <a:custGeom>
            <a:avLst/>
            <a:gdLst/>
            <a:ahLst/>
            <a:cxnLst/>
            <a:rect l="l" t="t" r="r" b="b"/>
            <a:pathLst>
              <a:path w="59092" h="58784" extrusionOk="0">
                <a:moveTo>
                  <a:pt x="29994" y="0"/>
                </a:moveTo>
                <a:cubicBezTo>
                  <a:pt x="21957" y="0"/>
                  <a:pt x="14040" y="1966"/>
                  <a:pt x="7478" y="6524"/>
                </a:cubicBezTo>
                <a:cubicBezTo>
                  <a:pt x="3370" y="9382"/>
                  <a:pt x="1" y="19740"/>
                  <a:pt x="1846" y="24693"/>
                </a:cubicBezTo>
                <a:cubicBezTo>
                  <a:pt x="4204" y="30980"/>
                  <a:pt x="14669" y="32670"/>
                  <a:pt x="16122" y="39314"/>
                </a:cubicBezTo>
                <a:cubicBezTo>
                  <a:pt x="16407" y="40612"/>
                  <a:pt x="16181" y="41933"/>
                  <a:pt x="16015" y="43267"/>
                </a:cubicBezTo>
                <a:cubicBezTo>
                  <a:pt x="15991" y="43576"/>
                  <a:pt x="15955" y="43874"/>
                  <a:pt x="15919" y="44160"/>
                </a:cubicBezTo>
                <a:cubicBezTo>
                  <a:pt x="15125" y="54218"/>
                  <a:pt x="24002" y="58783"/>
                  <a:pt x="33429" y="58783"/>
                </a:cubicBezTo>
                <a:cubicBezTo>
                  <a:pt x="41667" y="58783"/>
                  <a:pt x="50324" y="55298"/>
                  <a:pt x="53317" y="48946"/>
                </a:cubicBezTo>
                <a:cubicBezTo>
                  <a:pt x="59091" y="36683"/>
                  <a:pt x="57675" y="20157"/>
                  <a:pt x="52317" y="8096"/>
                </a:cubicBezTo>
                <a:cubicBezTo>
                  <a:pt x="51662" y="6607"/>
                  <a:pt x="50900" y="5095"/>
                  <a:pt x="49626" y="4107"/>
                </a:cubicBezTo>
                <a:cubicBezTo>
                  <a:pt x="48661" y="3357"/>
                  <a:pt x="47495" y="2952"/>
                  <a:pt x="46340" y="2583"/>
                </a:cubicBezTo>
                <a:cubicBezTo>
                  <a:pt x="41101" y="929"/>
                  <a:pt x="35519" y="0"/>
                  <a:pt x="29994"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7" name="Google Shape;197;p16"/>
          <p:cNvSpPr/>
          <p:nvPr/>
        </p:nvSpPr>
        <p:spPr>
          <a:xfrm rot="5400000">
            <a:off x="334188" y="3042062"/>
            <a:ext cx="1030041" cy="479724"/>
          </a:xfrm>
          <a:custGeom>
            <a:avLst/>
            <a:gdLst/>
            <a:ahLst/>
            <a:cxnLst/>
            <a:rect l="l" t="t" r="r" b="b"/>
            <a:pathLst>
              <a:path w="24484" h="11403" extrusionOk="0">
                <a:moveTo>
                  <a:pt x="9458" y="0"/>
                </a:moveTo>
                <a:cubicBezTo>
                  <a:pt x="2055" y="0"/>
                  <a:pt x="1" y="11155"/>
                  <a:pt x="9353" y="11399"/>
                </a:cubicBezTo>
                <a:cubicBezTo>
                  <a:pt x="9443" y="11401"/>
                  <a:pt x="9536" y="11402"/>
                  <a:pt x="9630" y="11402"/>
                </a:cubicBezTo>
                <a:cubicBezTo>
                  <a:pt x="14319" y="11402"/>
                  <a:pt x="24484" y="8519"/>
                  <a:pt x="17295" y="3279"/>
                </a:cubicBezTo>
                <a:cubicBezTo>
                  <a:pt x="15437" y="1933"/>
                  <a:pt x="13425" y="683"/>
                  <a:pt x="11199" y="195"/>
                </a:cubicBezTo>
                <a:cubicBezTo>
                  <a:pt x="10590" y="62"/>
                  <a:pt x="10009" y="0"/>
                  <a:pt x="9458"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8" name="Google Shape;198;p16"/>
          <p:cNvSpPr/>
          <p:nvPr/>
        </p:nvSpPr>
        <p:spPr>
          <a:xfrm rot="5400000">
            <a:off x="438677" y="3428863"/>
            <a:ext cx="62643" cy="51620"/>
          </a:xfrm>
          <a:custGeom>
            <a:avLst/>
            <a:gdLst/>
            <a:ahLst/>
            <a:cxnLst/>
            <a:rect l="l" t="t" r="r" b="b"/>
            <a:pathLst>
              <a:path w="1489" h="1227" extrusionOk="0">
                <a:moveTo>
                  <a:pt x="865" y="1"/>
                </a:moveTo>
                <a:cubicBezTo>
                  <a:pt x="766" y="1"/>
                  <a:pt x="665" y="26"/>
                  <a:pt x="572" y="83"/>
                </a:cubicBezTo>
                <a:cubicBezTo>
                  <a:pt x="476" y="142"/>
                  <a:pt x="357" y="214"/>
                  <a:pt x="250" y="273"/>
                </a:cubicBezTo>
                <a:cubicBezTo>
                  <a:pt x="0" y="416"/>
                  <a:pt x="0" y="809"/>
                  <a:pt x="250" y="952"/>
                </a:cubicBezTo>
                <a:cubicBezTo>
                  <a:pt x="369" y="1012"/>
                  <a:pt x="476" y="1071"/>
                  <a:pt x="572" y="1143"/>
                </a:cubicBezTo>
                <a:cubicBezTo>
                  <a:pt x="670" y="1200"/>
                  <a:pt x="774" y="1227"/>
                  <a:pt x="876" y="1227"/>
                </a:cubicBezTo>
                <a:cubicBezTo>
                  <a:pt x="1195" y="1227"/>
                  <a:pt x="1488" y="970"/>
                  <a:pt x="1488" y="619"/>
                </a:cubicBezTo>
                <a:cubicBezTo>
                  <a:pt x="1488" y="265"/>
                  <a:pt x="1184" y="1"/>
                  <a:pt x="865"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9" name="Google Shape;199;p16"/>
          <p:cNvSpPr/>
          <p:nvPr/>
        </p:nvSpPr>
        <p:spPr>
          <a:xfrm rot="5400000">
            <a:off x="336302" y="3640408"/>
            <a:ext cx="119268" cy="103829"/>
          </a:xfrm>
          <a:custGeom>
            <a:avLst/>
            <a:gdLst/>
            <a:ahLst/>
            <a:cxnLst/>
            <a:rect l="l" t="t" r="r" b="b"/>
            <a:pathLst>
              <a:path w="2835" h="2468" extrusionOk="0">
                <a:moveTo>
                  <a:pt x="1319" y="0"/>
                </a:moveTo>
                <a:cubicBezTo>
                  <a:pt x="1296" y="0"/>
                  <a:pt x="1273" y="1"/>
                  <a:pt x="1251" y="3"/>
                </a:cubicBezTo>
                <a:cubicBezTo>
                  <a:pt x="930" y="14"/>
                  <a:pt x="620" y="134"/>
                  <a:pt x="370" y="360"/>
                </a:cubicBezTo>
                <a:cubicBezTo>
                  <a:pt x="251" y="479"/>
                  <a:pt x="168" y="598"/>
                  <a:pt x="120" y="765"/>
                </a:cubicBezTo>
                <a:cubicBezTo>
                  <a:pt x="48" y="907"/>
                  <a:pt x="1" y="1074"/>
                  <a:pt x="13" y="1241"/>
                </a:cubicBezTo>
                <a:cubicBezTo>
                  <a:pt x="37" y="1562"/>
                  <a:pt x="132" y="1896"/>
                  <a:pt x="370" y="2110"/>
                </a:cubicBezTo>
                <a:cubicBezTo>
                  <a:pt x="632" y="2336"/>
                  <a:pt x="906" y="2467"/>
                  <a:pt x="1251" y="2467"/>
                </a:cubicBezTo>
                <a:cubicBezTo>
                  <a:pt x="1418" y="2467"/>
                  <a:pt x="1596" y="2431"/>
                  <a:pt x="1763" y="2408"/>
                </a:cubicBezTo>
                <a:cubicBezTo>
                  <a:pt x="1834" y="2396"/>
                  <a:pt x="1906" y="2396"/>
                  <a:pt x="1965" y="2384"/>
                </a:cubicBezTo>
                <a:cubicBezTo>
                  <a:pt x="2061" y="2336"/>
                  <a:pt x="2168" y="2312"/>
                  <a:pt x="2251" y="2265"/>
                </a:cubicBezTo>
                <a:cubicBezTo>
                  <a:pt x="2382" y="2193"/>
                  <a:pt x="2501" y="2086"/>
                  <a:pt x="2584" y="1955"/>
                </a:cubicBezTo>
                <a:cubicBezTo>
                  <a:pt x="2656" y="1872"/>
                  <a:pt x="2704" y="1788"/>
                  <a:pt x="2727" y="1681"/>
                </a:cubicBezTo>
                <a:cubicBezTo>
                  <a:pt x="2799" y="1538"/>
                  <a:pt x="2835" y="1384"/>
                  <a:pt x="2835" y="1217"/>
                </a:cubicBezTo>
                <a:cubicBezTo>
                  <a:pt x="2823" y="1015"/>
                  <a:pt x="2775" y="800"/>
                  <a:pt x="2668" y="622"/>
                </a:cubicBezTo>
                <a:cubicBezTo>
                  <a:pt x="2596" y="491"/>
                  <a:pt x="2489" y="372"/>
                  <a:pt x="2358" y="300"/>
                </a:cubicBezTo>
                <a:cubicBezTo>
                  <a:pt x="2263" y="193"/>
                  <a:pt x="2132" y="122"/>
                  <a:pt x="1965" y="86"/>
                </a:cubicBezTo>
                <a:cubicBezTo>
                  <a:pt x="1894" y="74"/>
                  <a:pt x="1822" y="74"/>
                  <a:pt x="1763" y="62"/>
                </a:cubicBezTo>
                <a:cubicBezTo>
                  <a:pt x="1619" y="31"/>
                  <a:pt x="1465" y="0"/>
                  <a:pt x="1319"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0" name="Google Shape;200;p16"/>
          <p:cNvSpPr/>
          <p:nvPr/>
        </p:nvSpPr>
        <p:spPr>
          <a:xfrm rot="5400000">
            <a:off x="607922" y="3971219"/>
            <a:ext cx="123855" cy="115861"/>
          </a:xfrm>
          <a:custGeom>
            <a:avLst/>
            <a:gdLst/>
            <a:ahLst/>
            <a:cxnLst/>
            <a:rect l="l" t="t" r="r" b="b"/>
            <a:pathLst>
              <a:path w="2944" h="2754" extrusionOk="0">
                <a:moveTo>
                  <a:pt x="1717" y="0"/>
                </a:moveTo>
                <a:cubicBezTo>
                  <a:pt x="1705" y="0"/>
                  <a:pt x="1693" y="1"/>
                  <a:pt x="1681" y="1"/>
                </a:cubicBezTo>
                <a:cubicBezTo>
                  <a:pt x="1371" y="1"/>
                  <a:pt x="1026" y="108"/>
                  <a:pt x="800" y="358"/>
                </a:cubicBezTo>
                <a:cubicBezTo>
                  <a:pt x="681" y="501"/>
                  <a:pt x="526" y="656"/>
                  <a:pt x="431" y="822"/>
                </a:cubicBezTo>
                <a:cubicBezTo>
                  <a:pt x="347" y="977"/>
                  <a:pt x="288" y="1168"/>
                  <a:pt x="228" y="1334"/>
                </a:cubicBezTo>
                <a:cubicBezTo>
                  <a:pt x="0" y="2039"/>
                  <a:pt x="594" y="2753"/>
                  <a:pt x="1285" y="2753"/>
                </a:cubicBezTo>
                <a:cubicBezTo>
                  <a:pt x="1388" y="2753"/>
                  <a:pt x="1493" y="2738"/>
                  <a:pt x="1598" y="2704"/>
                </a:cubicBezTo>
                <a:cubicBezTo>
                  <a:pt x="1776" y="2644"/>
                  <a:pt x="1967" y="2608"/>
                  <a:pt x="2110" y="2501"/>
                </a:cubicBezTo>
                <a:cubicBezTo>
                  <a:pt x="2276" y="2394"/>
                  <a:pt x="2419" y="2251"/>
                  <a:pt x="2574" y="2132"/>
                </a:cubicBezTo>
                <a:cubicBezTo>
                  <a:pt x="2693" y="2013"/>
                  <a:pt x="2788" y="1870"/>
                  <a:pt x="2824" y="1727"/>
                </a:cubicBezTo>
                <a:cubicBezTo>
                  <a:pt x="2907" y="1573"/>
                  <a:pt x="2943" y="1418"/>
                  <a:pt x="2931" y="1251"/>
                </a:cubicBezTo>
                <a:cubicBezTo>
                  <a:pt x="2931" y="942"/>
                  <a:pt x="2800" y="584"/>
                  <a:pt x="2562" y="370"/>
                </a:cubicBezTo>
                <a:cubicBezTo>
                  <a:pt x="2333" y="152"/>
                  <a:pt x="2037" y="0"/>
                  <a:pt x="1717"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1" name="Google Shape;201;p16"/>
          <p:cNvSpPr/>
          <p:nvPr/>
        </p:nvSpPr>
        <p:spPr>
          <a:xfrm>
            <a:off x="10665846" y="5119654"/>
            <a:ext cx="2280701" cy="2135127"/>
          </a:xfrm>
          <a:custGeom>
            <a:avLst/>
            <a:gdLst/>
            <a:ahLst/>
            <a:cxnLst/>
            <a:rect l="l" t="t" r="r" b="b"/>
            <a:pathLst>
              <a:path w="37898" h="35479" extrusionOk="0">
                <a:moveTo>
                  <a:pt x="15149" y="0"/>
                </a:moveTo>
                <a:cubicBezTo>
                  <a:pt x="13093" y="0"/>
                  <a:pt x="10958" y="1092"/>
                  <a:pt x="10394" y="3039"/>
                </a:cubicBezTo>
                <a:cubicBezTo>
                  <a:pt x="9525" y="6063"/>
                  <a:pt x="12525" y="8599"/>
                  <a:pt x="14347" y="11159"/>
                </a:cubicBezTo>
                <a:cubicBezTo>
                  <a:pt x="17097" y="15029"/>
                  <a:pt x="17288" y="20541"/>
                  <a:pt x="14835" y="24590"/>
                </a:cubicBezTo>
                <a:cubicBezTo>
                  <a:pt x="12811" y="27923"/>
                  <a:pt x="9049" y="30138"/>
                  <a:pt x="5155" y="30340"/>
                </a:cubicBezTo>
                <a:cubicBezTo>
                  <a:pt x="5134" y="30341"/>
                  <a:pt x="5112" y="30342"/>
                  <a:pt x="5089" y="30342"/>
                </a:cubicBezTo>
                <a:cubicBezTo>
                  <a:pt x="4467" y="30342"/>
                  <a:pt x="3119" y="29943"/>
                  <a:pt x="2107" y="29943"/>
                </a:cubicBezTo>
                <a:cubicBezTo>
                  <a:pt x="1602" y="29943"/>
                  <a:pt x="1181" y="30042"/>
                  <a:pt x="976" y="30340"/>
                </a:cubicBezTo>
                <a:cubicBezTo>
                  <a:pt x="0" y="31805"/>
                  <a:pt x="2524" y="33364"/>
                  <a:pt x="3524" y="33805"/>
                </a:cubicBezTo>
                <a:cubicBezTo>
                  <a:pt x="6111" y="34942"/>
                  <a:pt x="8918" y="35478"/>
                  <a:pt x="11741" y="35478"/>
                </a:cubicBezTo>
                <a:cubicBezTo>
                  <a:pt x="15572" y="35478"/>
                  <a:pt x="19433" y="34490"/>
                  <a:pt x="22812" y="32674"/>
                </a:cubicBezTo>
                <a:cubicBezTo>
                  <a:pt x="28670" y="29519"/>
                  <a:pt x="33123" y="24018"/>
                  <a:pt x="35635" y="17851"/>
                </a:cubicBezTo>
                <a:cubicBezTo>
                  <a:pt x="37088" y="14314"/>
                  <a:pt x="37898" y="10243"/>
                  <a:pt x="36338" y="6778"/>
                </a:cubicBezTo>
                <a:lnTo>
                  <a:pt x="36338" y="6778"/>
                </a:lnTo>
                <a:cubicBezTo>
                  <a:pt x="34620" y="7493"/>
                  <a:pt x="32734" y="7985"/>
                  <a:pt x="30880" y="7985"/>
                </a:cubicBezTo>
                <a:cubicBezTo>
                  <a:pt x="29894" y="7985"/>
                  <a:pt x="28918" y="7846"/>
                  <a:pt x="27980" y="7528"/>
                </a:cubicBezTo>
                <a:cubicBezTo>
                  <a:pt x="25741" y="6790"/>
                  <a:pt x="23955" y="5135"/>
                  <a:pt x="22169" y="3587"/>
                </a:cubicBezTo>
                <a:cubicBezTo>
                  <a:pt x="20384" y="2039"/>
                  <a:pt x="18455" y="503"/>
                  <a:pt x="16133" y="87"/>
                </a:cubicBezTo>
                <a:cubicBezTo>
                  <a:pt x="15812" y="29"/>
                  <a:pt x="15482" y="0"/>
                  <a:pt x="15149"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2" name="Google Shape;202;p16"/>
          <p:cNvSpPr/>
          <p:nvPr/>
        </p:nvSpPr>
        <p:spPr>
          <a:xfrm>
            <a:off x="11405811" y="3961756"/>
            <a:ext cx="604989" cy="519595"/>
          </a:xfrm>
          <a:custGeom>
            <a:avLst/>
            <a:gdLst/>
            <a:ahLst/>
            <a:cxnLst/>
            <a:rect l="l" t="t" r="r" b="b"/>
            <a:pathLst>
              <a:path w="10053" h="8634" extrusionOk="0">
                <a:moveTo>
                  <a:pt x="5575" y="0"/>
                </a:moveTo>
                <a:cubicBezTo>
                  <a:pt x="5057" y="0"/>
                  <a:pt x="4582" y="237"/>
                  <a:pt x="4158" y="516"/>
                </a:cubicBezTo>
                <a:cubicBezTo>
                  <a:pt x="1" y="3278"/>
                  <a:pt x="2449" y="8633"/>
                  <a:pt x="5747" y="8633"/>
                </a:cubicBezTo>
                <a:cubicBezTo>
                  <a:pt x="6642" y="8633"/>
                  <a:pt x="7599" y="8238"/>
                  <a:pt x="8504" y="7290"/>
                </a:cubicBezTo>
                <a:cubicBezTo>
                  <a:pt x="8873" y="6909"/>
                  <a:pt x="9147" y="6445"/>
                  <a:pt x="9373" y="5957"/>
                </a:cubicBezTo>
                <a:cubicBezTo>
                  <a:pt x="9790" y="5064"/>
                  <a:pt x="10052" y="4028"/>
                  <a:pt x="9802" y="3076"/>
                </a:cubicBezTo>
                <a:cubicBezTo>
                  <a:pt x="9409" y="1647"/>
                  <a:pt x="7968" y="778"/>
                  <a:pt x="6587" y="242"/>
                </a:cubicBezTo>
                <a:cubicBezTo>
                  <a:pt x="6290" y="123"/>
                  <a:pt x="5992" y="16"/>
                  <a:pt x="5682" y="4"/>
                </a:cubicBezTo>
                <a:cubicBezTo>
                  <a:pt x="5647" y="1"/>
                  <a:pt x="5611" y="0"/>
                  <a:pt x="5575"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3" name="Google Shape;203;p16"/>
          <p:cNvSpPr/>
          <p:nvPr/>
        </p:nvSpPr>
        <p:spPr>
          <a:xfrm>
            <a:off x="11405798" y="3434017"/>
            <a:ext cx="202385" cy="174161"/>
          </a:xfrm>
          <a:custGeom>
            <a:avLst/>
            <a:gdLst/>
            <a:ahLst/>
            <a:cxnLst/>
            <a:rect l="l" t="t" r="r" b="b"/>
            <a:pathLst>
              <a:path w="3363" h="2894" extrusionOk="0">
                <a:moveTo>
                  <a:pt x="1852" y="1"/>
                </a:moveTo>
                <a:cubicBezTo>
                  <a:pt x="1685" y="1"/>
                  <a:pt x="1520" y="80"/>
                  <a:pt x="1386" y="180"/>
                </a:cubicBezTo>
                <a:cubicBezTo>
                  <a:pt x="1" y="1107"/>
                  <a:pt x="830" y="2894"/>
                  <a:pt x="1936" y="2894"/>
                </a:cubicBezTo>
                <a:cubicBezTo>
                  <a:pt x="2237" y="2894"/>
                  <a:pt x="2559" y="2761"/>
                  <a:pt x="2862" y="2443"/>
                </a:cubicBezTo>
                <a:cubicBezTo>
                  <a:pt x="2981" y="2312"/>
                  <a:pt x="3065" y="2157"/>
                  <a:pt x="3136" y="1990"/>
                </a:cubicBezTo>
                <a:cubicBezTo>
                  <a:pt x="3279" y="1692"/>
                  <a:pt x="3362" y="1359"/>
                  <a:pt x="3291" y="1026"/>
                </a:cubicBezTo>
                <a:cubicBezTo>
                  <a:pt x="3160" y="549"/>
                  <a:pt x="2684" y="252"/>
                  <a:pt x="2207" y="73"/>
                </a:cubicBezTo>
                <a:cubicBezTo>
                  <a:pt x="2100" y="26"/>
                  <a:pt x="1993" y="2"/>
                  <a:pt x="1886" y="2"/>
                </a:cubicBezTo>
                <a:cubicBezTo>
                  <a:pt x="1875" y="1"/>
                  <a:pt x="1863" y="1"/>
                  <a:pt x="1852"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4" name="Google Shape;204;p16"/>
          <p:cNvSpPr txBox="1">
            <a:spLocks noGrp="1"/>
          </p:cNvSpPr>
          <p:nvPr>
            <p:ph type="subTitle" idx="1"/>
          </p:nvPr>
        </p:nvSpPr>
        <p:spPr>
          <a:xfrm>
            <a:off x="6096000" y="2265539"/>
            <a:ext cx="5139200" cy="6584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5" name="Google Shape;205;p16"/>
          <p:cNvSpPr txBox="1">
            <a:spLocks noGrp="1"/>
          </p:cNvSpPr>
          <p:nvPr>
            <p:ph type="subTitle" idx="2"/>
          </p:nvPr>
        </p:nvSpPr>
        <p:spPr>
          <a:xfrm>
            <a:off x="6097733" y="3698259"/>
            <a:ext cx="5138800" cy="6584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6" name="Google Shape;206;p16"/>
          <p:cNvSpPr txBox="1">
            <a:spLocks noGrp="1"/>
          </p:cNvSpPr>
          <p:nvPr>
            <p:ph type="title"/>
          </p:nvPr>
        </p:nvSpPr>
        <p:spPr>
          <a:xfrm>
            <a:off x="6096000" y="1774639"/>
            <a:ext cx="5137600" cy="4908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200" i="0"/>
            </a:lvl1pPr>
            <a:lvl2pPr lvl="1" rtl="0">
              <a:spcBef>
                <a:spcPts val="0"/>
              </a:spcBef>
              <a:spcAft>
                <a:spcPts val="0"/>
              </a:spcAft>
              <a:buSzPts val="2500"/>
              <a:buNone/>
              <a:defRPr sz="3333"/>
            </a:lvl2pPr>
            <a:lvl3pPr lvl="2" rtl="0">
              <a:spcBef>
                <a:spcPts val="0"/>
              </a:spcBef>
              <a:spcAft>
                <a:spcPts val="0"/>
              </a:spcAft>
              <a:buSzPts val="2500"/>
              <a:buNone/>
              <a:defRPr sz="3333"/>
            </a:lvl3pPr>
            <a:lvl4pPr lvl="3" rtl="0">
              <a:spcBef>
                <a:spcPts val="0"/>
              </a:spcBef>
              <a:spcAft>
                <a:spcPts val="0"/>
              </a:spcAft>
              <a:buSzPts val="2500"/>
              <a:buNone/>
              <a:defRPr sz="3333"/>
            </a:lvl4pPr>
            <a:lvl5pPr lvl="4" rtl="0">
              <a:spcBef>
                <a:spcPts val="0"/>
              </a:spcBef>
              <a:spcAft>
                <a:spcPts val="0"/>
              </a:spcAft>
              <a:buSzPts val="2500"/>
              <a:buNone/>
              <a:defRPr sz="3333"/>
            </a:lvl5pPr>
            <a:lvl6pPr lvl="5" rtl="0">
              <a:spcBef>
                <a:spcPts val="0"/>
              </a:spcBef>
              <a:spcAft>
                <a:spcPts val="0"/>
              </a:spcAft>
              <a:buSzPts val="2500"/>
              <a:buNone/>
              <a:defRPr sz="3333"/>
            </a:lvl6pPr>
            <a:lvl7pPr lvl="6" rtl="0">
              <a:spcBef>
                <a:spcPts val="0"/>
              </a:spcBef>
              <a:spcAft>
                <a:spcPts val="0"/>
              </a:spcAft>
              <a:buSzPts val="2500"/>
              <a:buNone/>
              <a:defRPr sz="3333"/>
            </a:lvl7pPr>
            <a:lvl8pPr lvl="7" rtl="0">
              <a:spcBef>
                <a:spcPts val="0"/>
              </a:spcBef>
              <a:spcAft>
                <a:spcPts val="0"/>
              </a:spcAft>
              <a:buSzPts val="2500"/>
              <a:buNone/>
              <a:defRPr sz="3333"/>
            </a:lvl8pPr>
            <a:lvl9pPr lvl="8" rtl="0">
              <a:spcBef>
                <a:spcPts val="0"/>
              </a:spcBef>
              <a:spcAft>
                <a:spcPts val="0"/>
              </a:spcAft>
              <a:buSzPts val="2500"/>
              <a:buNone/>
              <a:defRPr sz="3333"/>
            </a:lvl9pPr>
          </a:lstStyle>
          <a:p>
            <a:endParaRPr/>
          </a:p>
        </p:txBody>
      </p:sp>
      <p:sp>
        <p:nvSpPr>
          <p:cNvPr id="207" name="Google Shape;207;p16"/>
          <p:cNvSpPr txBox="1">
            <a:spLocks noGrp="1"/>
          </p:cNvSpPr>
          <p:nvPr>
            <p:ph type="title" idx="3"/>
          </p:nvPr>
        </p:nvSpPr>
        <p:spPr>
          <a:xfrm>
            <a:off x="6097700" y="3207809"/>
            <a:ext cx="5137600" cy="4908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200" i="0"/>
            </a:lvl1pPr>
            <a:lvl2pPr lvl="1" rtl="0">
              <a:spcBef>
                <a:spcPts val="0"/>
              </a:spcBef>
              <a:spcAft>
                <a:spcPts val="0"/>
              </a:spcAft>
              <a:buSzPts val="2500"/>
              <a:buNone/>
              <a:defRPr sz="3333"/>
            </a:lvl2pPr>
            <a:lvl3pPr lvl="2" rtl="0">
              <a:spcBef>
                <a:spcPts val="0"/>
              </a:spcBef>
              <a:spcAft>
                <a:spcPts val="0"/>
              </a:spcAft>
              <a:buSzPts val="2500"/>
              <a:buNone/>
              <a:defRPr sz="3333"/>
            </a:lvl3pPr>
            <a:lvl4pPr lvl="3" rtl="0">
              <a:spcBef>
                <a:spcPts val="0"/>
              </a:spcBef>
              <a:spcAft>
                <a:spcPts val="0"/>
              </a:spcAft>
              <a:buSzPts val="2500"/>
              <a:buNone/>
              <a:defRPr sz="3333"/>
            </a:lvl4pPr>
            <a:lvl5pPr lvl="4" rtl="0">
              <a:spcBef>
                <a:spcPts val="0"/>
              </a:spcBef>
              <a:spcAft>
                <a:spcPts val="0"/>
              </a:spcAft>
              <a:buSzPts val="2500"/>
              <a:buNone/>
              <a:defRPr sz="3333"/>
            </a:lvl5pPr>
            <a:lvl6pPr lvl="5" rtl="0">
              <a:spcBef>
                <a:spcPts val="0"/>
              </a:spcBef>
              <a:spcAft>
                <a:spcPts val="0"/>
              </a:spcAft>
              <a:buSzPts val="2500"/>
              <a:buNone/>
              <a:defRPr sz="3333"/>
            </a:lvl6pPr>
            <a:lvl7pPr lvl="6" rtl="0">
              <a:spcBef>
                <a:spcPts val="0"/>
              </a:spcBef>
              <a:spcAft>
                <a:spcPts val="0"/>
              </a:spcAft>
              <a:buSzPts val="2500"/>
              <a:buNone/>
              <a:defRPr sz="3333"/>
            </a:lvl7pPr>
            <a:lvl8pPr lvl="7" rtl="0">
              <a:spcBef>
                <a:spcPts val="0"/>
              </a:spcBef>
              <a:spcAft>
                <a:spcPts val="0"/>
              </a:spcAft>
              <a:buSzPts val="2500"/>
              <a:buNone/>
              <a:defRPr sz="3333"/>
            </a:lvl8pPr>
            <a:lvl9pPr lvl="8" rtl="0">
              <a:spcBef>
                <a:spcPts val="0"/>
              </a:spcBef>
              <a:spcAft>
                <a:spcPts val="0"/>
              </a:spcAft>
              <a:buSzPts val="2500"/>
              <a:buNone/>
              <a:defRPr sz="3333"/>
            </a:lvl9pPr>
          </a:lstStyle>
          <a:p>
            <a:endParaRPr/>
          </a:p>
        </p:txBody>
      </p:sp>
      <p:sp>
        <p:nvSpPr>
          <p:cNvPr id="208" name="Google Shape;208;p16"/>
          <p:cNvSpPr txBox="1">
            <a:spLocks noGrp="1"/>
          </p:cNvSpPr>
          <p:nvPr>
            <p:ph type="subTitle" idx="4"/>
          </p:nvPr>
        </p:nvSpPr>
        <p:spPr>
          <a:xfrm>
            <a:off x="6102167" y="5130979"/>
            <a:ext cx="5138800" cy="6584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9" name="Google Shape;209;p16"/>
          <p:cNvSpPr txBox="1">
            <a:spLocks noGrp="1"/>
          </p:cNvSpPr>
          <p:nvPr>
            <p:ph type="title" idx="5"/>
          </p:nvPr>
        </p:nvSpPr>
        <p:spPr>
          <a:xfrm>
            <a:off x="6102133" y="4640980"/>
            <a:ext cx="5137600" cy="4908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200" i="0"/>
            </a:lvl1pPr>
            <a:lvl2pPr lvl="1" rtl="0">
              <a:spcBef>
                <a:spcPts val="0"/>
              </a:spcBef>
              <a:spcAft>
                <a:spcPts val="0"/>
              </a:spcAft>
              <a:buSzPts val="2500"/>
              <a:buNone/>
              <a:defRPr sz="3333"/>
            </a:lvl2pPr>
            <a:lvl3pPr lvl="2" rtl="0">
              <a:spcBef>
                <a:spcPts val="0"/>
              </a:spcBef>
              <a:spcAft>
                <a:spcPts val="0"/>
              </a:spcAft>
              <a:buSzPts val="2500"/>
              <a:buNone/>
              <a:defRPr sz="3333"/>
            </a:lvl3pPr>
            <a:lvl4pPr lvl="3" rtl="0">
              <a:spcBef>
                <a:spcPts val="0"/>
              </a:spcBef>
              <a:spcAft>
                <a:spcPts val="0"/>
              </a:spcAft>
              <a:buSzPts val="2500"/>
              <a:buNone/>
              <a:defRPr sz="3333"/>
            </a:lvl4pPr>
            <a:lvl5pPr lvl="4" rtl="0">
              <a:spcBef>
                <a:spcPts val="0"/>
              </a:spcBef>
              <a:spcAft>
                <a:spcPts val="0"/>
              </a:spcAft>
              <a:buSzPts val="2500"/>
              <a:buNone/>
              <a:defRPr sz="3333"/>
            </a:lvl5pPr>
            <a:lvl6pPr lvl="5" rtl="0">
              <a:spcBef>
                <a:spcPts val="0"/>
              </a:spcBef>
              <a:spcAft>
                <a:spcPts val="0"/>
              </a:spcAft>
              <a:buSzPts val="2500"/>
              <a:buNone/>
              <a:defRPr sz="3333"/>
            </a:lvl6pPr>
            <a:lvl7pPr lvl="6" rtl="0">
              <a:spcBef>
                <a:spcPts val="0"/>
              </a:spcBef>
              <a:spcAft>
                <a:spcPts val="0"/>
              </a:spcAft>
              <a:buSzPts val="2500"/>
              <a:buNone/>
              <a:defRPr sz="3333"/>
            </a:lvl7pPr>
            <a:lvl8pPr lvl="7" rtl="0">
              <a:spcBef>
                <a:spcPts val="0"/>
              </a:spcBef>
              <a:spcAft>
                <a:spcPts val="0"/>
              </a:spcAft>
              <a:buSzPts val="2500"/>
              <a:buNone/>
              <a:defRPr sz="3333"/>
            </a:lvl8pPr>
            <a:lvl9pPr lvl="8" rtl="0">
              <a:spcBef>
                <a:spcPts val="0"/>
              </a:spcBef>
              <a:spcAft>
                <a:spcPts val="0"/>
              </a:spcAft>
              <a:buSzPts val="2500"/>
              <a:buNone/>
              <a:defRPr sz="3333"/>
            </a:lvl9pPr>
          </a:lstStyle>
          <a:p>
            <a:endParaRPr/>
          </a:p>
        </p:txBody>
      </p:sp>
      <p:sp>
        <p:nvSpPr>
          <p:cNvPr id="210" name="Google Shape;210;p16"/>
          <p:cNvSpPr txBox="1">
            <a:spLocks noGrp="1"/>
          </p:cNvSpPr>
          <p:nvPr>
            <p:ph type="title" idx="6"/>
          </p:nvPr>
        </p:nvSpPr>
        <p:spPr>
          <a:xfrm>
            <a:off x="960000" y="719333"/>
            <a:ext cx="10272000" cy="7636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SzPts val="3000"/>
              <a:buNone/>
              <a:defRPr b="1"/>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8909870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39"/>
        <p:cNvGrpSpPr/>
        <p:nvPr/>
      </p:nvGrpSpPr>
      <p:grpSpPr>
        <a:xfrm>
          <a:off x="0" y="0"/>
          <a:ext cx="0" cy="0"/>
          <a:chOff x="0" y="0"/>
          <a:chExt cx="0" cy="0"/>
        </a:xfrm>
      </p:grpSpPr>
      <p:sp>
        <p:nvSpPr>
          <p:cNvPr id="140" name="Google Shape;140;p13"/>
          <p:cNvSpPr/>
          <p:nvPr/>
        </p:nvSpPr>
        <p:spPr>
          <a:xfrm>
            <a:off x="4924467" y="-78467"/>
            <a:ext cx="4362733" cy="1339933"/>
          </a:xfrm>
          <a:custGeom>
            <a:avLst/>
            <a:gdLst/>
            <a:ahLst/>
            <a:cxnLst/>
            <a:rect l="l" t="t" r="r" b="b"/>
            <a:pathLst>
              <a:path w="130882" h="40198" extrusionOk="0">
                <a:moveTo>
                  <a:pt x="0" y="0"/>
                </a:moveTo>
                <a:cubicBezTo>
                  <a:pt x="8773" y="0"/>
                  <a:pt x="19516" y="3974"/>
                  <a:pt x="23540" y="11770"/>
                </a:cubicBezTo>
                <a:cubicBezTo>
                  <a:pt x="28614" y="21600"/>
                  <a:pt x="30161" y="37617"/>
                  <a:pt x="40960" y="40018"/>
                </a:cubicBezTo>
                <a:cubicBezTo>
                  <a:pt x="51927" y="42456"/>
                  <a:pt x="51977" y="12929"/>
                  <a:pt x="63087" y="14595"/>
                </a:cubicBezTo>
                <a:cubicBezTo>
                  <a:pt x="73322" y="16130"/>
                  <a:pt x="76418" y="33139"/>
                  <a:pt x="86627" y="34839"/>
                </a:cubicBezTo>
                <a:cubicBezTo>
                  <a:pt x="94244" y="36108"/>
                  <a:pt x="98743" y="25257"/>
                  <a:pt x="104988" y="20715"/>
                </a:cubicBezTo>
                <a:cubicBezTo>
                  <a:pt x="109051" y="17760"/>
                  <a:pt x="115332" y="21961"/>
                  <a:pt x="120054" y="20244"/>
                </a:cubicBezTo>
                <a:cubicBezTo>
                  <a:pt x="127116" y="17676"/>
                  <a:pt x="127524" y="7194"/>
                  <a:pt x="130882" y="471"/>
                </a:cubicBezTo>
              </a:path>
            </a:pathLst>
          </a:custGeom>
          <a:noFill/>
          <a:ln w="9525" cap="flat" cmpd="sng">
            <a:solidFill>
              <a:schemeClr val="dk1"/>
            </a:solidFill>
            <a:prstDash val="solid"/>
            <a:round/>
            <a:headEnd type="none" w="med" len="med"/>
            <a:tailEnd type="none" w="med" len="med"/>
          </a:ln>
        </p:spPr>
      </p:sp>
      <p:sp>
        <p:nvSpPr>
          <p:cNvPr id="141" name="Google Shape;141;p13"/>
          <p:cNvSpPr/>
          <p:nvPr/>
        </p:nvSpPr>
        <p:spPr>
          <a:xfrm>
            <a:off x="9966663" y="-932100"/>
            <a:ext cx="2486000" cy="2473043"/>
          </a:xfrm>
          <a:custGeom>
            <a:avLst/>
            <a:gdLst/>
            <a:ahLst/>
            <a:cxnLst/>
            <a:rect l="l" t="t" r="r" b="b"/>
            <a:pathLst>
              <a:path w="59092" h="58784" extrusionOk="0">
                <a:moveTo>
                  <a:pt x="29994" y="0"/>
                </a:moveTo>
                <a:cubicBezTo>
                  <a:pt x="21957" y="0"/>
                  <a:pt x="14040" y="1966"/>
                  <a:pt x="7478" y="6524"/>
                </a:cubicBezTo>
                <a:cubicBezTo>
                  <a:pt x="3370" y="9382"/>
                  <a:pt x="1" y="19740"/>
                  <a:pt x="1846" y="24693"/>
                </a:cubicBezTo>
                <a:cubicBezTo>
                  <a:pt x="4204" y="30980"/>
                  <a:pt x="14669" y="32670"/>
                  <a:pt x="16122" y="39314"/>
                </a:cubicBezTo>
                <a:cubicBezTo>
                  <a:pt x="16407" y="40612"/>
                  <a:pt x="16181" y="41933"/>
                  <a:pt x="16015" y="43267"/>
                </a:cubicBezTo>
                <a:cubicBezTo>
                  <a:pt x="15991" y="43576"/>
                  <a:pt x="15955" y="43874"/>
                  <a:pt x="15919" y="44160"/>
                </a:cubicBezTo>
                <a:cubicBezTo>
                  <a:pt x="15125" y="54218"/>
                  <a:pt x="24002" y="58783"/>
                  <a:pt x="33429" y="58783"/>
                </a:cubicBezTo>
                <a:cubicBezTo>
                  <a:pt x="41667" y="58783"/>
                  <a:pt x="50324" y="55298"/>
                  <a:pt x="53317" y="48946"/>
                </a:cubicBezTo>
                <a:cubicBezTo>
                  <a:pt x="59091" y="36683"/>
                  <a:pt x="57675" y="20157"/>
                  <a:pt x="52317" y="8096"/>
                </a:cubicBezTo>
                <a:cubicBezTo>
                  <a:pt x="51662" y="6607"/>
                  <a:pt x="50900" y="5095"/>
                  <a:pt x="49626" y="4107"/>
                </a:cubicBezTo>
                <a:cubicBezTo>
                  <a:pt x="48661" y="3357"/>
                  <a:pt x="47495" y="2952"/>
                  <a:pt x="46340" y="2583"/>
                </a:cubicBezTo>
                <a:cubicBezTo>
                  <a:pt x="41101" y="929"/>
                  <a:pt x="35519" y="0"/>
                  <a:pt x="29994"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2" name="Google Shape;142;p13"/>
          <p:cNvSpPr/>
          <p:nvPr/>
        </p:nvSpPr>
        <p:spPr>
          <a:xfrm>
            <a:off x="10318026" y="600399"/>
            <a:ext cx="1030041" cy="479724"/>
          </a:xfrm>
          <a:custGeom>
            <a:avLst/>
            <a:gdLst/>
            <a:ahLst/>
            <a:cxnLst/>
            <a:rect l="l" t="t" r="r" b="b"/>
            <a:pathLst>
              <a:path w="24484" h="11403" extrusionOk="0">
                <a:moveTo>
                  <a:pt x="9458" y="0"/>
                </a:moveTo>
                <a:cubicBezTo>
                  <a:pt x="2055" y="0"/>
                  <a:pt x="1" y="11155"/>
                  <a:pt x="9353" y="11399"/>
                </a:cubicBezTo>
                <a:cubicBezTo>
                  <a:pt x="9443" y="11401"/>
                  <a:pt x="9536" y="11402"/>
                  <a:pt x="9630" y="11402"/>
                </a:cubicBezTo>
                <a:cubicBezTo>
                  <a:pt x="14319" y="11402"/>
                  <a:pt x="24484" y="8519"/>
                  <a:pt x="17295" y="3279"/>
                </a:cubicBezTo>
                <a:cubicBezTo>
                  <a:pt x="15437" y="1933"/>
                  <a:pt x="13425" y="683"/>
                  <a:pt x="11199" y="195"/>
                </a:cubicBezTo>
                <a:cubicBezTo>
                  <a:pt x="10590" y="62"/>
                  <a:pt x="10009" y="0"/>
                  <a:pt x="9458"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 name="Google Shape;143;p13"/>
          <p:cNvSpPr/>
          <p:nvPr/>
        </p:nvSpPr>
        <p:spPr>
          <a:xfrm>
            <a:off x="10974473" y="1193661"/>
            <a:ext cx="62643" cy="51620"/>
          </a:xfrm>
          <a:custGeom>
            <a:avLst/>
            <a:gdLst/>
            <a:ahLst/>
            <a:cxnLst/>
            <a:rect l="l" t="t" r="r" b="b"/>
            <a:pathLst>
              <a:path w="1489" h="1227" extrusionOk="0">
                <a:moveTo>
                  <a:pt x="865" y="1"/>
                </a:moveTo>
                <a:cubicBezTo>
                  <a:pt x="766" y="1"/>
                  <a:pt x="665" y="26"/>
                  <a:pt x="572" y="83"/>
                </a:cubicBezTo>
                <a:cubicBezTo>
                  <a:pt x="476" y="142"/>
                  <a:pt x="357" y="214"/>
                  <a:pt x="250" y="273"/>
                </a:cubicBezTo>
                <a:cubicBezTo>
                  <a:pt x="0" y="416"/>
                  <a:pt x="0" y="809"/>
                  <a:pt x="250" y="952"/>
                </a:cubicBezTo>
                <a:cubicBezTo>
                  <a:pt x="369" y="1012"/>
                  <a:pt x="476" y="1071"/>
                  <a:pt x="572" y="1143"/>
                </a:cubicBezTo>
                <a:cubicBezTo>
                  <a:pt x="670" y="1200"/>
                  <a:pt x="774" y="1227"/>
                  <a:pt x="876" y="1227"/>
                </a:cubicBezTo>
                <a:cubicBezTo>
                  <a:pt x="1195" y="1227"/>
                  <a:pt x="1488" y="970"/>
                  <a:pt x="1488" y="619"/>
                </a:cubicBezTo>
                <a:cubicBezTo>
                  <a:pt x="1488" y="265"/>
                  <a:pt x="1184" y="1"/>
                  <a:pt x="865"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4" name="Google Shape;144;p13"/>
          <p:cNvSpPr/>
          <p:nvPr/>
        </p:nvSpPr>
        <p:spPr>
          <a:xfrm>
            <a:off x="11183810" y="1241619"/>
            <a:ext cx="119268" cy="103829"/>
          </a:xfrm>
          <a:custGeom>
            <a:avLst/>
            <a:gdLst/>
            <a:ahLst/>
            <a:cxnLst/>
            <a:rect l="l" t="t" r="r" b="b"/>
            <a:pathLst>
              <a:path w="2835" h="2468" extrusionOk="0">
                <a:moveTo>
                  <a:pt x="1319" y="0"/>
                </a:moveTo>
                <a:cubicBezTo>
                  <a:pt x="1296" y="0"/>
                  <a:pt x="1273" y="1"/>
                  <a:pt x="1251" y="3"/>
                </a:cubicBezTo>
                <a:cubicBezTo>
                  <a:pt x="930" y="14"/>
                  <a:pt x="620" y="134"/>
                  <a:pt x="370" y="360"/>
                </a:cubicBezTo>
                <a:cubicBezTo>
                  <a:pt x="251" y="479"/>
                  <a:pt x="168" y="598"/>
                  <a:pt x="120" y="765"/>
                </a:cubicBezTo>
                <a:cubicBezTo>
                  <a:pt x="48" y="907"/>
                  <a:pt x="1" y="1074"/>
                  <a:pt x="13" y="1241"/>
                </a:cubicBezTo>
                <a:cubicBezTo>
                  <a:pt x="37" y="1562"/>
                  <a:pt x="132" y="1896"/>
                  <a:pt x="370" y="2110"/>
                </a:cubicBezTo>
                <a:cubicBezTo>
                  <a:pt x="632" y="2336"/>
                  <a:pt x="906" y="2467"/>
                  <a:pt x="1251" y="2467"/>
                </a:cubicBezTo>
                <a:cubicBezTo>
                  <a:pt x="1418" y="2467"/>
                  <a:pt x="1596" y="2431"/>
                  <a:pt x="1763" y="2408"/>
                </a:cubicBezTo>
                <a:cubicBezTo>
                  <a:pt x="1834" y="2396"/>
                  <a:pt x="1906" y="2396"/>
                  <a:pt x="1965" y="2384"/>
                </a:cubicBezTo>
                <a:cubicBezTo>
                  <a:pt x="2061" y="2336"/>
                  <a:pt x="2168" y="2312"/>
                  <a:pt x="2251" y="2265"/>
                </a:cubicBezTo>
                <a:cubicBezTo>
                  <a:pt x="2382" y="2193"/>
                  <a:pt x="2501" y="2086"/>
                  <a:pt x="2584" y="1955"/>
                </a:cubicBezTo>
                <a:cubicBezTo>
                  <a:pt x="2656" y="1872"/>
                  <a:pt x="2704" y="1788"/>
                  <a:pt x="2727" y="1681"/>
                </a:cubicBezTo>
                <a:cubicBezTo>
                  <a:pt x="2799" y="1538"/>
                  <a:pt x="2835" y="1384"/>
                  <a:pt x="2835" y="1217"/>
                </a:cubicBezTo>
                <a:cubicBezTo>
                  <a:pt x="2823" y="1015"/>
                  <a:pt x="2775" y="800"/>
                  <a:pt x="2668" y="622"/>
                </a:cubicBezTo>
                <a:cubicBezTo>
                  <a:pt x="2596" y="491"/>
                  <a:pt x="2489" y="372"/>
                  <a:pt x="2358" y="300"/>
                </a:cubicBezTo>
                <a:cubicBezTo>
                  <a:pt x="2263" y="193"/>
                  <a:pt x="2132" y="122"/>
                  <a:pt x="1965" y="86"/>
                </a:cubicBezTo>
                <a:cubicBezTo>
                  <a:pt x="1894" y="74"/>
                  <a:pt x="1822" y="74"/>
                  <a:pt x="1763" y="62"/>
                </a:cubicBezTo>
                <a:cubicBezTo>
                  <a:pt x="1619" y="31"/>
                  <a:pt x="1465" y="0"/>
                  <a:pt x="1319"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5" name="Google Shape;145;p13"/>
          <p:cNvSpPr/>
          <p:nvPr/>
        </p:nvSpPr>
        <p:spPr>
          <a:xfrm>
            <a:off x="11518345" y="961690"/>
            <a:ext cx="123855" cy="115861"/>
          </a:xfrm>
          <a:custGeom>
            <a:avLst/>
            <a:gdLst/>
            <a:ahLst/>
            <a:cxnLst/>
            <a:rect l="l" t="t" r="r" b="b"/>
            <a:pathLst>
              <a:path w="2944" h="2754" extrusionOk="0">
                <a:moveTo>
                  <a:pt x="1717" y="0"/>
                </a:moveTo>
                <a:cubicBezTo>
                  <a:pt x="1705" y="0"/>
                  <a:pt x="1693" y="1"/>
                  <a:pt x="1681" y="1"/>
                </a:cubicBezTo>
                <a:cubicBezTo>
                  <a:pt x="1371" y="1"/>
                  <a:pt x="1026" y="108"/>
                  <a:pt x="800" y="358"/>
                </a:cubicBezTo>
                <a:cubicBezTo>
                  <a:pt x="681" y="501"/>
                  <a:pt x="526" y="656"/>
                  <a:pt x="431" y="822"/>
                </a:cubicBezTo>
                <a:cubicBezTo>
                  <a:pt x="347" y="977"/>
                  <a:pt x="288" y="1168"/>
                  <a:pt x="228" y="1334"/>
                </a:cubicBezTo>
                <a:cubicBezTo>
                  <a:pt x="0" y="2039"/>
                  <a:pt x="594" y="2753"/>
                  <a:pt x="1285" y="2753"/>
                </a:cubicBezTo>
                <a:cubicBezTo>
                  <a:pt x="1388" y="2753"/>
                  <a:pt x="1493" y="2738"/>
                  <a:pt x="1598" y="2704"/>
                </a:cubicBezTo>
                <a:cubicBezTo>
                  <a:pt x="1776" y="2644"/>
                  <a:pt x="1967" y="2608"/>
                  <a:pt x="2110" y="2501"/>
                </a:cubicBezTo>
                <a:cubicBezTo>
                  <a:pt x="2276" y="2394"/>
                  <a:pt x="2419" y="2251"/>
                  <a:pt x="2574" y="2132"/>
                </a:cubicBezTo>
                <a:cubicBezTo>
                  <a:pt x="2693" y="2013"/>
                  <a:pt x="2788" y="1870"/>
                  <a:pt x="2824" y="1727"/>
                </a:cubicBezTo>
                <a:cubicBezTo>
                  <a:pt x="2907" y="1573"/>
                  <a:pt x="2943" y="1418"/>
                  <a:pt x="2931" y="1251"/>
                </a:cubicBezTo>
                <a:cubicBezTo>
                  <a:pt x="2931" y="942"/>
                  <a:pt x="2800" y="584"/>
                  <a:pt x="2562" y="370"/>
                </a:cubicBezTo>
                <a:cubicBezTo>
                  <a:pt x="2333" y="152"/>
                  <a:pt x="2037" y="0"/>
                  <a:pt x="1717"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6" name="Google Shape;146;p13"/>
          <p:cNvSpPr/>
          <p:nvPr/>
        </p:nvSpPr>
        <p:spPr>
          <a:xfrm>
            <a:off x="212277" y="5384388"/>
            <a:ext cx="717924" cy="616747"/>
          </a:xfrm>
          <a:custGeom>
            <a:avLst/>
            <a:gdLst/>
            <a:ahLst/>
            <a:cxnLst/>
            <a:rect l="l" t="t" r="r" b="b"/>
            <a:pathLst>
              <a:path w="17065" h="14660" extrusionOk="0">
                <a:moveTo>
                  <a:pt x="9480" y="0"/>
                </a:moveTo>
                <a:cubicBezTo>
                  <a:pt x="8614" y="0"/>
                  <a:pt x="7773" y="400"/>
                  <a:pt x="7040" y="897"/>
                </a:cubicBezTo>
                <a:cubicBezTo>
                  <a:pt x="0" y="5577"/>
                  <a:pt x="4155" y="14659"/>
                  <a:pt x="9755" y="14659"/>
                </a:cubicBezTo>
                <a:cubicBezTo>
                  <a:pt x="11277" y="14659"/>
                  <a:pt x="12906" y="13988"/>
                  <a:pt x="14446" y="12374"/>
                </a:cubicBezTo>
                <a:cubicBezTo>
                  <a:pt x="15065" y="11720"/>
                  <a:pt x="15517" y="10910"/>
                  <a:pt x="15910" y="10100"/>
                </a:cubicBezTo>
                <a:cubicBezTo>
                  <a:pt x="16601" y="8565"/>
                  <a:pt x="17065" y="6838"/>
                  <a:pt x="16636" y="5219"/>
                </a:cubicBezTo>
                <a:cubicBezTo>
                  <a:pt x="15982" y="2778"/>
                  <a:pt x="13541" y="1302"/>
                  <a:pt x="11171" y="397"/>
                </a:cubicBezTo>
                <a:cubicBezTo>
                  <a:pt x="10671" y="194"/>
                  <a:pt x="10159" y="16"/>
                  <a:pt x="9624" y="4"/>
                </a:cubicBezTo>
                <a:cubicBezTo>
                  <a:pt x="9576" y="1"/>
                  <a:pt x="9528" y="0"/>
                  <a:pt x="9480"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7" name="Google Shape;147;p13"/>
          <p:cNvSpPr/>
          <p:nvPr/>
        </p:nvSpPr>
        <p:spPr>
          <a:xfrm>
            <a:off x="1101958" y="5867596"/>
            <a:ext cx="2066268" cy="1501395"/>
          </a:xfrm>
          <a:custGeom>
            <a:avLst/>
            <a:gdLst/>
            <a:ahLst/>
            <a:cxnLst/>
            <a:rect l="l" t="t" r="r" b="b"/>
            <a:pathLst>
              <a:path w="49115" h="35688" extrusionOk="0">
                <a:moveTo>
                  <a:pt x="23697" y="1"/>
                </a:moveTo>
                <a:cubicBezTo>
                  <a:pt x="22482" y="1"/>
                  <a:pt x="21277" y="317"/>
                  <a:pt x="20253" y="996"/>
                </a:cubicBezTo>
                <a:cubicBezTo>
                  <a:pt x="18813" y="1948"/>
                  <a:pt x="17777" y="3448"/>
                  <a:pt x="16312" y="4353"/>
                </a:cubicBezTo>
                <a:cubicBezTo>
                  <a:pt x="13824" y="5877"/>
                  <a:pt x="10621" y="5413"/>
                  <a:pt x="7835" y="6306"/>
                </a:cubicBezTo>
                <a:cubicBezTo>
                  <a:pt x="3989" y="7544"/>
                  <a:pt x="2299" y="10997"/>
                  <a:pt x="1132" y="14593"/>
                </a:cubicBezTo>
                <a:cubicBezTo>
                  <a:pt x="382" y="16902"/>
                  <a:pt x="1" y="19367"/>
                  <a:pt x="394" y="21772"/>
                </a:cubicBezTo>
                <a:cubicBezTo>
                  <a:pt x="1287" y="27166"/>
                  <a:pt x="5978" y="31249"/>
                  <a:pt x="11014" y="33404"/>
                </a:cubicBezTo>
                <a:cubicBezTo>
                  <a:pt x="14676" y="34980"/>
                  <a:pt x="18462" y="35688"/>
                  <a:pt x="22278" y="35688"/>
                </a:cubicBezTo>
                <a:cubicBezTo>
                  <a:pt x="25236" y="35688"/>
                  <a:pt x="28211" y="35263"/>
                  <a:pt x="31159" y="34488"/>
                </a:cubicBezTo>
                <a:cubicBezTo>
                  <a:pt x="38875" y="32488"/>
                  <a:pt x="49114" y="30940"/>
                  <a:pt x="46923" y="20200"/>
                </a:cubicBezTo>
                <a:cubicBezTo>
                  <a:pt x="46149" y="16426"/>
                  <a:pt x="43363" y="13116"/>
                  <a:pt x="39768" y="11723"/>
                </a:cubicBezTo>
                <a:cubicBezTo>
                  <a:pt x="36863" y="10592"/>
                  <a:pt x="33219" y="10425"/>
                  <a:pt x="31481" y="7842"/>
                </a:cubicBezTo>
                <a:cubicBezTo>
                  <a:pt x="31136" y="7270"/>
                  <a:pt x="30874" y="6627"/>
                  <a:pt x="30671" y="5996"/>
                </a:cubicBezTo>
                <a:cubicBezTo>
                  <a:pt x="30421" y="5199"/>
                  <a:pt x="30207" y="4401"/>
                  <a:pt x="29850" y="3651"/>
                </a:cubicBezTo>
                <a:cubicBezTo>
                  <a:pt x="28766" y="1355"/>
                  <a:pt x="26210" y="1"/>
                  <a:pt x="23697"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8" name="Google Shape;148;p13"/>
          <p:cNvSpPr/>
          <p:nvPr/>
        </p:nvSpPr>
        <p:spPr>
          <a:xfrm>
            <a:off x="8411633" y="5599433"/>
            <a:ext cx="4111667" cy="1501395"/>
          </a:xfrm>
          <a:custGeom>
            <a:avLst/>
            <a:gdLst/>
            <a:ahLst/>
            <a:cxnLst/>
            <a:rect l="l" t="t" r="r" b="b"/>
            <a:pathLst>
              <a:path w="123350" h="51802" extrusionOk="0">
                <a:moveTo>
                  <a:pt x="0" y="51802"/>
                </a:moveTo>
                <a:cubicBezTo>
                  <a:pt x="0" y="40573"/>
                  <a:pt x="4640" y="25841"/>
                  <a:pt x="15066" y="21671"/>
                </a:cubicBezTo>
                <a:cubicBezTo>
                  <a:pt x="26309" y="17174"/>
                  <a:pt x="39497" y="16690"/>
                  <a:pt x="51318" y="19317"/>
                </a:cubicBezTo>
                <a:cubicBezTo>
                  <a:pt x="58713" y="20960"/>
                  <a:pt x="65908" y="25250"/>
                  <a:pt x="73445" y="24496"/>
                </a:cubicBezTo>
                <a:cubicBezTo>
                  <a:pt x="80103" y="23830"/>
                  <a:pt x="81225" y="13481"/>
                  <a:pt x="86157" y="8959"/>
                </a:cubicBezTo>
                <a:cubicBezTo>
                  <a:pt x="95418" y="468"/>
                  <a:pt x="112114" y="-2785"/>
                  <a:pt x="123350" y="2839"/>
                </a:cubicBezTo>
              </a:path>
            </a:pathLst>
          </a:custGeom>
          <a:noFill/>
          <a:ln w="9525" cap="flat" cmpd="sng">
            <a:solidFill>
              <a:schemeClr val="dk1"/>
            </a:solidFill>
            <a:prstDash val="solid"/>
            <a:round/>
            <a:headEnd type="none" w="med" len="med"/>
            <a:tailEnd type="none" w="med" len="med"/>
          </a:ln>
        </p:spPr>
      </p:sp>
      <p:sp>
        <p:nvSpPr>
          <p:cNvPr id="149" name="Google Shape;149;p13"/>
          <p:cNvSpPr txBox="1">
            <a:spLocks noGrp="1"/>
          </p:cNvSpPr>
          <p:nvPr>
            <p:ph type="title"/>
          </p:nvPr>
        </p:nvSpPr>
        <p:spPr>
          <a:xfrm>
            <a:off x="1879600" y="2047667"/>
            <a:ext cx="2448400" cy="5968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SzPts val="2500"/>
              <a:buNone/>
              <a:defRPr sz="3200" i="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50" name="Google Shape;150;p13"/>
          <p:cNvSpPr txBox="1">
            <a:spLocks noGrp="1"/>
          </p:cNvSpPr>
          <p:nvPr>
            <p:ph type="subTitle" idx="1"/>
          </p:nvPr>
        </p:nvSpPr>
        <p:spPr>
          <a:xfrm>
            <a:off x="960000" y="2644467"/>
            <a:ext cx="3367600" cy="666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1" name="Google Shape;151;p13"/>
          <p:cNvSpPr txBox="1">
            <a:spLocks noGrp="1"/>
          </p:cNvSpPr>
          <p:nvPr>
            <p:ph type="title" idx="2" hasCustomPrompt="1"/>
          </p:nvPr>
        </p:nvSpPr>
        <p:spPr>
          <a:xfrm>
            <a:off x="960000" y="2047667"/>
            <a:ext cx="919600" cy="596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4000" i="0">
                <a:solidFill>
                  <a:schemeClr val="dk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52" name="Google Shape;152;p13"/>
          <p:cNvSpPr txBox="1">
            <a:spLocks noGrp="1"/>
          </p:cNvSpPr>
          <p:nvPr>
            <p:ph type="title" idx="3"/>
          </p:nvPr>
        </p:nvSpPr>
        <p:spPr>
          <a:xfrm>
            <a:off x="5335232" y="2047667"/>
            <a:ext cx="2448400" cy="5968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SzPts val="2500"/>
              <a:buNone/>
              <a:defRPr sz="3200" i="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53" name="Google Shape;153;p13"/>
          <p:cNvSpPr txBox="1">
            <a:spLocks noGrp="1"/>
          </p:cNvSpPr>
          <p:nvPr>
            <p:ph type="subTitle" idx="4"/>
          </p:nvPr>
        </p:nvSpPr>
        <p:spPr>
          <a:xfrm>
            <a:off x="4415632" y="2644467"/>
            <a:ext cx="3367600" cy="666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4" name="Google Shape;154;p13"/>
          <p:cNvSpPr txBox="1">
            <a:spLocks noGrp="1"/>
          </p:cNvSpPr>
          <p:nvPr>
            <p:ph type="title" idx="5" hasCustomPrompt="1"/>
          </p:nvPr>
        </p:nvSpPr>
        <p:spPr>
          <a:xfrm>
            <a:off x="4415632" y="2047667"/>
            <a:ext cx="919600" cy="596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4000" i="0">
                <a:solidFill>
                  <a:schemeClr val="dk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55" name="Google Shape;155;p13"/>
          <p:cNvSpPr txBox="1">
            <a:spLocks noGrp="1"/>
          </p:cNvSpPr>
          <p:nvPr>
            <p:ph type="title" idx="6"/>
          </p:nvPr>
        </p:nvSpPr>
        <p:spPr>
          <a:xfrm>
            <a:off x="8790865" y="2047667"/>
            <a:ext cx="2448400" cy="5968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SzPts val="2500"/>
              <a:buNone/>
              <a:defRPr sz="3200" i="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56" name="Google Shape;156;p13"/>
          <p:cNvSpPr txBox="1">
            <a:spLocks noGrp="1"/>
          </p:cNvSpPr>
          <p:nvPr>
            <p:ph type="subTitle" idx="7"/>
          </p:nvPr>
        </p:nvSpPr>
        <p:spPr>
          <a:xfrm>
            <a:off x="7871265" y="2644467"/>
            <a:ext cx="3367600" cy="666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7" name="Google Shape;157;p13"/>
          <p:cNvSpPr txBox="1">
            <a:spLocks noGrp="1"/>
          </p:cNvSpPr>
          <p:nvPr>
            <p:ph type="title" idx="8" hasCustomPrompt="1"/>
          </p:nvPr>
        </p:nvSpPr>
        <p:spPr>
          <a:xfrm>
            <a:off x="7871265" y="2047667"/>
            <a:ext cx="919600" cy="596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4000" i="0">
                <a:solidFill>
                  <a:schemeClr val="dk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58" name="Google Shape;158;p13"/>
          <p:cNvSpPr txBox="1">
            <a:spLocks noGrp="1"/>
          </p:cNvSpPr>
          <p:nvPr>
            <p:ph type="title" idx="9"/>
          </p:nvPr>
        </p:nvSpPr>
        <p:spPr>
          <a:xfrm>
            <a:off x="1879600" y="4128833"/>
            <a:ext cx="2448400" cy="5968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SzPts val="2500"/>
              <a:buNone/>
              <a:defRPr sz="3200" i="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59" name="Google Shape;159;p13"/>
          <p:cNvSpPr txBox="1">
            <a:spLocks noGrp="1"/>
          </p:cNvSpPr>
          <p:nvPr>
            <p:ph type="subTitle" idx="13"/>
          </p:nvPr>
        </p:nvSpPr>
        <p:spPr>
          <a:xfrm>
            <a:off x="960000" y="4725633"/>
            <a:ext cx="3367600" cy="666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0" name="Google Shape;160;p13"/>
          <p:cNvSpPr txBox="1">
            <a:spLocks noGrp="1"/>
          </p:cNvSpPr>
          <p:nvPr>
            <p:ph type="title" idx="14" hasCustomPrompt="1"/>
          </p:nvPr>
        </p:nvSpPr>
        <p:spPr>
          <a:xfrm>
            <a:off x="960000" y="4128833"/>
            <a:ext cx="919600" cy="596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4000" i="0">
                <a:solidFill>
                  <a:schemeClr val="dk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61" name="Google Shape;161;p13"/>
          <p:cNvSpPr txBox="1">
            <a:spLocks noGrp="1"/>
          </p:cNvSpPr>
          <p:nvPr>
            <p:ph type="title" idx="15"/>
          </p:nvPr>
        </p:nvSpPr>
        <p:spPr>
          <a:xfrm>
            <a:off x="5335232" y="4128833"/>
            <a:ext cx="2448400" cy="5968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SzPts val="2500"/>
              <a:buNone/>
              <a:defRPr sz="3200" i="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62" name="Google Shape;162;p13"/>
          <p:cNvSpPr txBox="1">
            <a:spLocks noGrp="1"/>
          </p:cNvSpPr>
          <p:nvPr>
            <p:ph type="subTitle" idx="16"/>
          </p:nvPr>
        </p:nvSpPr>
        <p:spPr>
          <a:xfrm>
            <a:off x="4415632" y="4725633"/>
            <a:ext cx="3367600" cy="666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3" name="Google Shape;163;p13"/>
          <p:cNvSpPr txBox="1">
            <a:spLocks noGrp="1"/>
          </p:cNvSpPr>
          <p:nvPr>
            <p:ph type="title" idx="17" hasCustomPrompt="1"/>
          </p:nvPr>
        </p:nvSpPr>
        <p:spPr>
          <a:xfrm>
            <a:off x="4415632" y="4128833"/>
            <a:ext cx="919600" cy="596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4000" i="0">
                <a:solidFill>
                  <a:schemeClr val="dk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64" name="Google Shape;164;p13"/>
          <p:cNvSpPr txBox="1">
            <a:spLocks noGrp="1"/>
          </p:cNvSpPr>
          <p:nvPr>
            <p:ph type="title" idx="18"/>
          </p:nvPr>
        </p:nvSpPr>
        <p:spPr>
          <a:xfrm>
            <a:off x="8790865" y="4128833"/>
            <a:ext cx="2448400" cy="5968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SzPts val="2500"/>
              <a:buNone/>
              <a:defRPr sz="3200" i="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65" name="Google Shape;165;p13"/>
          <p:cNvSpPr txBox="1">
            <a:spLocks noGrp="1"/>
          </p:cNvSpPr>
          <p:nvPr>
            <p:ph type="subTitle" idx="19"/>
          </p:nvPr>
        </p:nvSpPr>
        <p:spPr>
          <a:xfrm>
            <a:off x="7871265" y="4725633"/>
            <a:ext cx="3367600" cy="666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6" name="Google Shape;166;p13"/>
          <p:cNvSpPr txBox="1">
            <a:spLocks noGrp="1"/>
          </p:cNvSpPr>
          <p:nvPr>
            <p:ph type="title" idx="20" hasCustomPrompt="1"/>
          </p:nvPr>
        </p:nvSpPr>
        <p:spPr>
          <a:xfrm>
            <a:off x="7871265" y="4128833"/>
            <a:ext cx="919600" cy="596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4000" i="0">
                <a:solidFill>
                  <a:schemeClr val="dk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67" name="Google Shape;167;p13"/>
          <p:cNvSpPr txBox="1">
            <a:spLocks noGrp="1"/>
          </p:cNvSpPr>
          <p:nvPr>
            <p:ph type="title" idx="21"/>
          </p:nvPr>
        </p:nvSpPr>
        <p:spPr>
          <a:xfrm>
            <a:off x="960000" y="719333"/>
            <a:ext cx="10272000" cy="7636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SzPts val="3000"/>
              <a:buNone/>
              <a:defRPr b="1"/>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40958567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38"/>
        <p:cNvGrpSpPr/>
        <p:nvPr/>
      </p:nvGrpSpPr>
      <p:grpSpPr>
        <a:xfrm>
          <a:off x="0" y="0"/>
          <a:ext cx="0" cy="0"/>
          <a:chOff x="0" y="0"/>
          <a:chExt cx="0" cy="0"/>
        </a:xfrm>
      </p:grpSpPr>
      <p:sp>
        <p:nvSpPr>
          <p:cNvPr id="39" name="Google Shape;39;p4"/>
          <p:cNvSpPr txBox="1">
            <a:spLocks noGrp="1"/>
          </p:cNvSpPr>
          <p:nvPr>
            <p:ph type="body" idx="1"/>
          </p:nvPr>
        </p:nvSpPr>
        <p:spPr>
          <a:xfrm>
            <a:off x="960000" y="1482933"/>
            <a:ext cx="10272000" cy="4634000"/>
          </a:xfrm>
          <a:prstGeom prst="rect">
            <a:avLst/>
          </a:prstGeom>
        </p:spPr>
        <p:txBody>
          <a:bodyPr spcFirstLastPara="1" wrap="square" lIns="91425" tIns="91425" rIns="91425" bIns="91425" anchor="t" anchorCtr="0">
            <a:noAutofit/>
          </a:bodyPr>
          <a:lstStyle>
            <a:lvl1pPr marL="609585" lvl="0" indent="-423323" rtl="0">
              <a:lnSpc>
                <a:spcPct val="100000"/>
              </a:lnSpc>
              <a:spcBef>
                <a:spcPts val="0"/>
              </a:spcBef>
              <a:spcAft>
                <a:spcPts val="0"/>
              </a:spcAft>
              <a:buSzPts val="1400"/>
              <a:buChar char="●"/>
              <a:defRPr/>
            </a:lvl1pPr>
            <a:lvl2pPr marL="1219170" lvl="1" indent="-423323" rtl="0">
              <a:lnSpc>
                <a:spcPct val="115000"/>
              </a:lnSpc>
              <a:spcBef>
                <a:spcPts val="0"/>
              </a:spcBef>
              <a:spcAft>
                <a:spcPts val="0"/>
              </a:spcAft>
              <a:buSzPts val="1400"/>
              <a:buFont typeface="Darker Grotesque SemiBold"/>
              <a:buChar char="○"/>
              <a:defRPr/>
            </a:lvl2pPr>
            <a:lvl3pPr marL="1828754" lvl="2" indent="-423323" rtl="0">
              <a:lnSpc>
                <a:spcPct val="115000"/>
              </a:lnSpc>
              <a:spcBef>
                <a:spcPts val="0"/>
              </a:spcBef>
              <a:spcAft>
                <a:spcPts val="0"/>
              </a:spcAft>
              <a:buSzPts val="1400"/>
              <a:buFont typeface="Darker Grotesque SemiBold"/>
              <a:buChar char="■"/>
              <a:defRPr/>
            </a:lvl3pPr>
            <a:lvl4pPr marL="2438339" lvl="3" indent="-423323" rtl="0">
              <a:lnSpc>
                <a:spcPct val="115000"/>
              </a:lnSpc>
              <a:spcBef>
                <a:spcPts val="0"/>
              </a:spcBef>
              <a:spcAft>
                <a:spcPts val="0"/>
              </a:spcAft>
              <a:buSzPts val="1400"/>
              <a:buFont typeface="Darker Grotesque SemiBold"/>
              <a:buChar char="●"/>
              <a:defRPr/>
            </a:lvl4pPr>
            <a:lvl5pPr marL="3047924" lvl="4" indent="-423323" rtl="0">
              <a:lnSpc>
                <a:spcPct val="115000"/>
              </a:lnSpc>
              <a:spcBef>
                <a:spcPts val="0"/>
              </a:spcBef>
              <a:spcAft>
                <a:spcPts val="0"/>
              </a:spcAft>
              <a:buSzPts val="1400"/>
              <a:buFont typeface="Darker Grotesque SemiBold"/>
              <a:buChar char="○"/>
              <a:defRPr/>
            </a:lvl5pPr>
            <a:lvl6pPr marL="3657509" lvl="5" indent="-423323" rtl="0">
              <a:lnSpc>
                <a:spcPct val="115000"/>
              </a:lnSpc>
              <a:spcBef>
                <a:spcPts val="0"/>
              </a:spcBef>
              <a:spcAft>
                <a:spcPts val="0"/>
              </a:spcAft>
              <a:buSzPts val="1400"/>
              <a:buFont typeface="Darker Grotesque SemiBold"/>
              <a:buChar char="■"/>
              <a:defRPr/>
            </a:lvl6pPr>
            <a:lvl7pPr marL="4267093" lvl="6" indent="-423323" rtl="0">
              <a:lnSpc>
                <a:spcPct val="115000"/>
              </a:lnSpc>
              <a:spcBef>
                <a:spcPts val="0"/>
              </a:spcBef>
              <a:spcAft>
                <a:spcPts val="0"/>
              </a:spcAft>
              <a:buSzPts val="1400"/>
              <a:buFont typeface="Darker Grotesque SemiBold"/>
              <a:buChar char="●"/>
              <a:defRPr/>
            </a:lvl7pPr>
            <a:lvl8pPr marL="4876678" lvl="7" indent="-423323" rtl="0">
              <a:lnSpc>
                <a:spcPct val="115000"/>
              </a:lnSpc>
              <a:spcBef>
                <a:spcPts val="0"/>
              </a:spcBef>
              <a:spcAft>
                <a:spcPts val="0"/>
              </a:spcAft>
              <a:buSzPts val="1400"/>
              <a:buFont typeface="Darker Grotesque SemiBold"/>
              <a:buChar char="○"/>
              <a:defRPr/>
            </a:lvl8pPr>
            <a:lvl9pPr marL="5486263" lvl="8" indent="-423323" rtl="0">
              <a:lnSpc>
                <a:spcPct val="115000"/>
              </a:lnSpc>
              <a:spcBef>
                <a:spcPts val="0"/>
              </a:spcBef>
              <a:spcAft>
                <a:spcPts val="0"/>
              </a:spcAft>
              <a:buSzPts val="1400"/>
              <a:buFont typeface="Darker Grotesque SemiBold"/>
              <a:buChar char="■"/>
              <a:defRPr/>
            </a:lvl9pPr>
          </a:lstStyle>
          <a:p>
            <a:endParaRPr/>
          </a:p>
        </p:txBody>
      </p:sp>
      <p:sp>
        <p:nvSpPr>
          <p:cNvPr id="40" name="Google Shape;40;p4"/>
          <p:cNvSpPr txBox="1">
            <a:spLocks noGrp="1"/>
          </p:cNvSpPr>
          <p:nvPr>
            <p:ph type="title"/>
          </p:nvPr>
        </p:nvSpPr>
        <p:spPr>
          <a:xfrm>
            <a:off x="960000" y="719333"/>
            <a:ext cx="10272000" cy="7636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SzPts val="3000"/>
              <a:buNone/>
              <a:defRPr>
                <a:latin typeface="Abhaya Libre ExtraBold"/>
                <a:ea typeface="Abhaya Libre ExtraBold"/>
                <a:cs typeface="Abhaya Libre ExtraBold"/>
                <a:sym typeface="Abhaya Libre ExtraBold"/>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1" name="Google Shape;41;p4"/>
          <p:cNvSpPr/>
          <p:nvPr/>
        </p:nvSpPr>
        <p:spPr>
          <a:xfrm>
            <a:off x="11493144" y="4864123"/>
            <a:ext cx="604989" cy="519595"/>
          </a:xfrm>
          <a:custGeom>
            <a:avLst/>
            <a:gdLst/>
            <a:ahLst/>
            <a:cxnLst/>
            <a:rect l="l" t="t" r="r" b="b"/>
            <a:pathLst>
              <a:path w="10053" h="8634" extrusionOk="0">
                <a:moveTo>
                  <a:pt x="5575" y="0"/>
                </a:moveTo>
                <a:cubicBezTo>
                  <a:pt x="5057" y="0"/>
                  <a:pt x="4582" y="237"/>
                  <a:pt x="4158" y="516"/>
                </a:cubicBezTo>
                <a:cubicBezTo>
                  <a:pt x="1" y="3278"/>
                  <a:pt x="2449" y="8633"/>
                  <a:pt x="5747" y="8633"/>
                </a:cubicBezTo>
                <a:cubicBezTo>
                  <a:pt x="6642" y="8633"/>
                  <a:pt x="7599" y="8238"/>
                  <a:pt x="8504" y="7290"/>
                </a:cubicBezTo>
                <a:cubicBezTo>
                  <a:pt x="8873" y="6909"/>
                  <a:pt x="9147" y="6445"/>
                  <a:pt x="9373" y="5957"/>
                </a:cubicBezTo>
                <a:cubicBezTo>
                  <a:pt x="9790" y="5064"/>
                  <a:pt x="10052" y="4028"/>
                  <a:pt x="9802" y="3076"/>
                </a:cubicBezTo>
                <a:cubicBezTo>
                  <a:pt x="9409" y="1647"/>
                  <a:pt x="7968" y="778"/>
                  <a:pt x="6587" y="242"/>
                </a:cubicBezTo>
                <a:cubicBezTo>
                  <a:pt x="6290" y="123"/>
                  <a:pt x="5992" y="16"/>
                  <a:pt x="5682" y="4"/>
                </a:cubicBezTo>
                <a:cubicBezTo>
                  <a:pt x="5647" y="1"/>
                  <a:pt x="5611" y="0"/>
                  <a:pt x="5575"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 name="Google Shape;42;p4"/>
          <p:cNvSpPr/>
          <p:nvPr/>
        </p:nvSpPr>
        <p:spPr>
          <a:xfrm>
            <a:off x="11694449" y="3738934"/>
            <a:ext cx="202385" cy="174161"/>
          </a:xfrm>
          <a:custGeom>
            <a:avLst/>
            <a:gdLst/>
            <a:ahLst/>
            <a:cxnLst/>
            <a:rect l="l" t="t" r="r" b="b"/>
            <a:pathLst>
              <a:path w="3363" h="2894" extrusionOk="0">
                <a:moveTo>
                  <a:pt x="1852" y="1"/>
                </a:moveTo>
                <a:cubicBezTo>
                  <a:pt x="1685" y="1"/>
                  <a:pt x="1520" y="80"/>
                  <a:pt x="1386" y="180"/>
                </a:cubicBezTo>
                <a:cubicBezTo>
                  <a:pt x="1" y="1107"/>
                  <a:pt x="830" y="2894"/>
                  <a:pt x="1936" y="2894"/>
                </a:cubicBezTo>
                <a:cubicBezTo>
                  <a:pt x="2237" y="2894"/>
                  <a:pt x="2559" y="2761"/>
                  <a:pt x="2862" y="2443"/>
                </a:cubicBezTo>
                <a:cubicBezTo>
                  <a:pt x="2981" y="2312"/>
                  <a:pt x="3065" y="2157"/>
                  <a:pt x="3136" y="1990"/>
                </a:cubicBezTo>
                <a:cubicBezTo>
                  <a:pt x="3279" y="1692"/>
                  <a:pt x="3362" y="1359"/>
                  <a:pt x="3291" y="1026"/>
                </a:cubicBezTo>
                <a:cubicBezTo>
                  <a:pt x="3160" y="549"/>
                  <a:pt x="2684" y="252"/>
                  <a:pt x="2207" y="73"/>
                </a:cubicBezTo>
                <a:cubicBezTo>
                  <a:pt x="2100" y="26"/>
                  <a:pt x="1993" y="2"/>
                  <a:pt x="1886" y="2"/>
                </a:cubicBezTo>
                <a:cubicBezTo>
                  <a:pt x="1875" y="1"/>
                  <a:pt x="1863" y="1"/>
                  <a:pt x="1852"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 name="Google Shape;43;p4"/>
          <p:cNvSpPr/>
          <p:nvPr/>
        </p:nvSpPr>
        <p:spPr>
          <a:xfrm flipH="1">
            <a:off x="6652647" y="448017"/>
            <a:ext cx="153216" cy="136240"/>
          </a:xfrm>
          <a:custGeom>
            <a:avLst/>
            <a:gdLst/>
            <a:ahLst/>
            <a:cxnLst/>
            <a:rect l="l" t="t" r="r" b="b"/>
            <a:pathLst>
              <a:path w="3150" h="2801" extrusionOk="0">
                <a:moveTo>
                  <a:pt x="1621" y="1"/>
                </a:moveTo>
                <a:cubicBezTo>
                  <a:pt x="1594" y="1"/>
                  <a:pt x="1568" y="1"/>
                  <a:pt x="1542" y="2"/>
                </a:cubicBezTo>
                <a:cubicBezTo>
                  <a:pt x="1435" y="2"/>
                  <a:pt x="1328" y="26"/>
                  <a:pt x="1233" y="49"/>
                </a:cubicBezTo>
                <a:cubicBezTo>
                  <a:pt x="1054" y="109"/>
                  <a:pt x="935" y="264"/>
                  <a:pt x="828" y="407"/>
                </a:cubicBezTo>
                <a:cubicBezTo>
                  <a:pt x="0" y="1603"/>
                  <a:pt x="1006" y="2800"/>
                  <a:pt x="1955" y="2800"/>
                </a:cubicBezTo>
                <a:cubicBezTo>
                  <a:pt x="2384" y="2800"/>
                  <a:pt x="2801" y="2555"/>
                  <a:pt x="3031" y="1954"/>
                </a:cubicBezTo>
                <a:cubicBezTo>
                  <a:pt x="3090" y="1800"/>
                  <a:pt x="3126" y="1621"/>
                  <a:pt x="3138" y="1442"/>
                </a:cubicBezTo>
                <a:cubicBezTo>
                  <a:pt x="3150" y="1109"/>
                  <a:pt x="3102" y="752"/>
                  <a:pt x="2900" y="478"/>
                </a:cubicBezTo>
                <a:cubicBezTo>
                  <a:pt x="2618" y="106"/>
                  <a:pt x="2090" y="1"/>
                  <a:pt x="1621"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 name="Google Shape;44;p4"/>
          <p:cNvSpPr/>
          <p:nvPr/>
        </p:nvSpPr>
        <p:spPr>
          <a:xfrm rot="10800000">
            <a:off x="108268" y="6211279"/>
            <a:ext cx="515729" cy="381045"/>
          </a:xfrm>
          <a:custGeom>
            <a:avLst/>
            <a:gdLst/>
            <a:ahLst/>
            <a:cxnLst/>
            <a:rect l="l" t="t" r="r" b="b"/>
            <a:pathLst>
              <a:path w="10603" h="7834" extrusionOk="0">
                <a:moveTo>
                  <a:pt x="3771" y="0"/>
                </a:moveTo>
                <a:cubicBezTo>
                  <a:pt x="3196" y="0"/>
                  <a:pt x="2628" y="106"/>
                  <a:pt x="2120" y="374"/>
                </a:cubicBezTo>
                <a:cubicBezTo>
                  <a:pt x="810" y="1064"/>
                  <a:pt x="274" y="2660"/>
                  <a:pt x="72" y="4136"/>
                </a:cubicBezTo>
                <a:cubicBezTo>
                  <a:pt x="24" y="4445"/>
                  <a:pt x="1" y="4755"/>
                  <a:pt x="36" y="5076"/>
                </a:cubicBezTo>
                <a:cubicBezTo>
                  <a:pt x="132" y="5612"/>
                  <a:pt x="489" y="6065"/>
                  <a:pt x="894" y="6446"/>
                </a:cubicBezTo>
                <a:cubicBezTo>
                  <a:pt x="1934" y="7430"/>
                  <a:pt x="3062" y="7834"/>
                  <a:pt x="4124" y="7834"/>
                </a:cubicBezTo>
                <a:cubicBezTo>
                  <a:pt x="7752" y="7834"/>
                  <a:pt x="10603" y="3115"/>
                  <a:pt x="6513" y="683"/>
                </a:cubicBezTo>
                <a:cubicBezTo>
                  <a:pt x="6049" y="409"/>
                  <a:pt x="5549" y="254"/>
                  <a:pt x="5025" y="147"/>
                </a:cubicBezTo>
                <a:cubicBezTo>
                  <a:pt x="4617" y="57"/>
                  <a:pt x="4192" y="0"/>
                  <a:pt x="3771"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 name="Google Shape;45;p4"/>
          <p:cNvSpPr/>
          <p:nvPr/>
        </p:nvSpPr>
        <p:spPr>
          <a:xfrm rot="10800000">
            <a:off x="684115" y="6132580"/>
            <a:ext cx="173256" cy="127680"/>
          </a:xfrm>
          <a:custGeom>
            <a:avLst/>
            <a:gdLst/>
            <a:ahLst/>
            <a:cxnLst/>
            <a:rect l="l" t="t" r="r" b="b"/>
            <a:pathLst>
              <a:path w="3562" h="2625" extrusionOk="0">
                <a:moveTo>
                  <a:pt x="1269" y="0"/>
                </a:moveTo>
                <a:cubicBezTo>
                  <a:pt x="1074" y="0"/>
                  <a:pt x="882" y="35"/>
                  <a:pt x="715" y="119"/>
                </a:cubicBezTo>
                <a:cubicBezTo>
                  <a:pt x="274" y="357"/>
                  <a:pt x="96" y="893"/>
                  <a:pt x="36" y="1381"/>
                </a:cubicBezTo>
                <a:cubicBezTo>
                  <a:pt x="12" y="1488"/>
                  <a:pt x="0" y="1595"/>
                  <a:pt x="12" y="1702"/>
                </a:cubicBezTo>
                <a:cubicBezTo>
                  <a:pt x="48" y="1881"/>
                  <a:pt x="167" y="2024"/>
                  <a:pt x="298" y="2155"/>
                </a:cubicBezTo>
                <a:cubicBezTo>
                  <a:pt x="650" y="2488"/>
                  <a:pt x="1031" y="2624"/>
                  <a:pt x="1390" y="2624"/>
                </a:cubicBezTo>
                <a:cubicBezTo>
                  <a:pt x="2608" y="2624"/>
                  <a:pt x="3562" y="1045"/>
                  <a:pt x="2191" y="226"/>
                </a:cubicBezTo>
                <a:cubicBezTo>
                  <a:pt x="2036" y="131"/>
                  <a:pt x="1858" y="71"/>
                  <a:pt x="1679" y="47"/>
                </a:cubicBezTo>
                <a:cubicBezTo>
                  <a:pt x="1546" y="18"/>
                  <a:pt x="1407" y="0"/>
                  <a:pt x="1269"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 name="Google Shape;46;p4"/>
          <p:cNvSpPr/>
          <p:nvPr/>
        </p:nvSpPr>
        <p:spPr>
          <a:xfrm>
            <a:off x="6789100" y="-73533"/>
            <a:ext cx="4362733" cy="1339933"/>
          </a:xfrm>
          <a:custGeom>
            <a:avLst/>
            <a:gdLst/>
            <a:ahLst/>
            <a:cxnLst/>
            <a:rect l="l" t="t" r="r" b="b"/>
            <a:pathLst>
              <a:path w="130882" h="40198" extrusionOk="0">
                <a:moveTo>
                  <a:pt x="0" y="0"/>
                </a:moveTo>
                <a:cubicBezTo>
                  <a:pt x="8773" y="0"/>
                  <a:pt x="19516" y="3974"/>
                  <a:pt x="23540" y="11770"/>
                </a:cubicBezTo>
                <a:cubicBezTo>
                  <a:pt x="28614" y="21600"/>
                  <a:pt x="30161" y="37617"/>
                  <a:pt x="40960" y="40018"/>
                </a:cubicBezTo>
                <a:cubicBezTo>
                  <a:pt x="51927" y="42456"/>
                  <a:pt x="51977" y="12929"/>
                  <a:pt x="63087" y="14595"/>
                </a:cubicBezTo>
                <a:cubicBezTo>
                  <a:pt x="73322" y="16130"/>
                  <a:pt x="76418" y="33139"/>
                  <a:pt x="86627" y="34839"/>
                </a:cubicBezTo>
                <a:cubicBezTo>
                  <a:pt x="94244" y="36108"/>
                  <a:pt x="98743" y="25257"/>
                  <a:pt x="104988" y="20715"/>
                </a:cubicBezTo>
                <a:cubicBezTo>
                  <a:pt x="109051" y="17760"/>
                  <a:pt x="115332" y="21961"/>
                  <a:pt x="120054" y="20244"/>
                </a:cubicBezTo>
                <a:cubicBezTo>
                  <a:pt x="127116" y="17676"/>
                  <a:pt x="127524" y="7194"/>
                  <a:pt x="130882" y="471"/>
                </a:cubicBezTo>
              </a:path>
            </a:pathLst>
          </a:custGeom>
          <a:noFill/>
          <a:ln w="9525" cap="flat" cmpd="sng">
            <a:solidFill>
              <a:schemeClr val="dk1"/>
            </a:solidFill>
            <a:prstDash val="solid"/>
            <a:round/>
            <a:headEnd type="none" w="med" len="med"/>
            <a:tailEnd type="none" w="med" len="med"/>
          </a:ln>
        </p:spPr>
      </p:sp>
      <p:sp>
        <p:nvSpPr>
          <p:cNvPr id="47" name="Google Shape;47;p4"/>
          <p:cNvSpPr/>
          <p:nvPr/>
        </p:nvSpPr>
        <p:spPr>
          <a:xfrm>
            <a:off x="11023593" y="786666"/>
            <a:ext cx="1030041" cy="479724"/>
          </a:xfrm>
          <a:custGeom>
            <a:avLst/>
            <a:gdLst/>
            <a:ahLst/>
            <a:cxnLst/>
            <a:rect l="l" t="t" r="r" b="b"/>
            <a:pathLst>
              <a:path w="24484" h="11403" extrusionOk="0">
                <a:moveTo>
                  <a:pt x="9458" y="0"/>
                </a:moveTo>
                <a:cubicBezTo>
                  <a:pt x="2055" y="0"/>
                  <a:pt x="1" y="11155"/>
                  <a:pt x="9353" y="11399"/>
                </a:cubicBezTo>
                <a:cubicBezTo>
                  <a:pt x="9443" y="11401"/>
                  <a:pt x="9536" y="11402"/>
                  <a:pt x="9630" y="11402"/>
                </a:cubicBezTo>
                <a:cubicBezTo>
                  <a:pt x="14319" y="11402"/>
                  <a:pt x="24484" y="8519"/>
                  <a:pt x="17295" y="3279"/>
                </a:cubicBezTo>
                <a:cubicBezTo>
                  <a:pt x="15437" y="1933"/>
                  <a:pt x="13425" y="683"/>
                  <a:pt x="11199" y="195"/>
                </a:cubicBezTo>
                <a:cubicBezTo>
                  <a:pt x="10590" y="62"/>
                  <a:pt x="10009" y="0"/>
                  <a:pt x="9458"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0931658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48"/>
        <p:cNvGrpSpPr/>
        <p:nvPr/>
      </p:nvGrpSpPr>
      <p:grpSpPr>
        <a:xfrm>
          <a:off x="0" y="0"/>
          <a:ext cx="0" cy="0"/>
          <a:chOff x="0" y="0"/>
          <a:chExt cx="0" cy="0"/>
        </a:xfrm>
      </p:grpSpPr>
      <p:sp>
        <p:nvSpPr>
          <p:cNvPr id="49" name="Google Shape;49;p5"/>
          <p:cNvSpPr/>
          <p:nvPr/>
        </p:nvSpPr>
        <p:spPr>
          <a:xfrm>
            <a:off x="9966663" y="-932100"/>
            <a:ext cx="2486000" cy="2473043"/>
          </a:xfrm>
          <a:custGeom>
            <a:avLst/>
            <a:gdLst/>
            <a:ahLst/>
            <a:cxnLst/>
            <a:rect l="l" t="t" r="r" b="b"/>
            <a:pathLst>
              <a:path w="59092" h="58784" extrusionOk="0">
                <a:moveTo>
                  <a:pt x="29994" y="0"/>
                </a:moveTo>
                <a:cubicBezTo>
                  <a:pt x="21957" y="0"/>
                  <a:pt x="14040" y="1966"/>
                  <a:pt x="7478" y="6524"/>
                </a:cubicBezTo>
                <a:cubicBezTo>
                  <a:pt x="3370" y="9382"/>
                  <a:pt x="1" y="19740"/>
                  <a:pt x="1846" y="24693"/>
                </a:cubicBezTo>
                <a:cubicBezTo>
                  <a:pt x="4204" y="30980"/>
                  <a:pt x="14669" y="32670"/>
                  <a:pt x="16122" y="39314"/>
                </a:cubicBezTo>
                <a:cubicBezTo>
                  <a:pt x="16407" y="40612"/>
                  <a:pt x="16181" y="41933"/>
                  <a:pt x="16015" y="43267"/>
                </a:cubicBezTo>
                <a:cubicBezTo>
                  <a:pt x="15991" y="43576"/>
                  <a:pt x="15955" y="43874"/>
                  <a:pt x="15919" y="44160"/>
                </a:cubicBezTo>
                <a:cubicBezTo>
                  <a:pt x="15125" y="54218"/>
                  <a:pt x="24002" y="58783"/>
                  <a:pt x="33429" y="58783"/>
                </a:cubicBezTo>
                <a:cubicBezTo>
                  <a:pt x="41667" y="58783"/>
                  <a:pt x="50324" y="55298"/>
                  <a:pt x="53317" y="48946"/>
                </a:cubicBezTo>
                <a:cubicBezTo>
                  <a:pt x="59091" y="36683"/>
                  <a:pt x="57675" y="20157"/>
                  <a:pt x="52317" y="8096"/>
                </a:cubicBezTo>
                <a:cubicBezTo>
                  <a:pt x="51662" y="6607"/>
                  <a:pt x="50900" y="5095"/>
                  <a:pt x="49626" y="4107"/>
                </a:cubicBezTo>
                <a:cubicBezTo>
                  <a:pt x="48661" y="3357"/>
                  <a:pt x="47495" y="2952"/>
                  <a:pt x="46340" y="2583"/>
                </a:cubicBezTo>
                <a:cubicBezTo>
                  <a:pt x="41101" y="929"/>
                  <a:pt x="35519" y="0"/>
                  <a:pt x="29994"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0" name="Google Shape;50;p5"/>
          <p:cNvSpPr/>
          <p:nvPr/>
        </p:nvSpPr>
        <p:spPr>
          <a:xfrm>
            <a:off x="10318026" y="600399"/>
            <a:ext cx="1030041" cy="479724"/>
          </a:xfrm>
          <a:custGeom>
            <a:avLst/>
            <a:gdLst/>
            <a:ahLst/>
            <a:cxnLst/>
            <a:rect l="l" t="t" r="r" b="b"/>
            <a:pathLst>
              <a:path w="24484" h="11403" extrusionOk="0">
                <a:moveTo>
                  <a:pt x="9458" y="0"/>
                </a:moveTo>
                <a:cubicBezTo>
                  <a:pt x="2055" y="0"/>
                  <a:pt x="1" y="11155"/>
                  <a:pt x="9353" y="11399"/>
                </a:cubicBezTo>
                <a:cubicBezTo>
                  <a:pt x="9443" y="11401"/>
                  <a:pt x="9536" y="11402"/>
                  <a:pt x="9630" y="11402"/>
                </a:cubicBezTo>
                <a:cubicBezTo>
                  <a:pt x="14319" y="11402"/>
                  <a:pt x="24484" y="8519"/>
                  <a:pt x="17295" y="3279"/>
                </a:cubicBezTo>
                <a:cubicBezTo>
                  <a:pt x="15437" y="1933"/>
                  <a:pt x="13425" y="683"/>
                  <a:pt x="11199" y="195"/>
                </a:cubicBezTo>
                <a:cubicBezTo>
                  <a:pt x="10590" y="62"/>
                  <a:pt x="10009" y="0"/>
                  <a:pt x="9458"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 name="Google Shape;51;p5"/>
          <p:cNvSpPr/>
          <p:nvPr/>
        </p:nvSpPr>
        <p:spPr>
          <a:xfrm>
            <a:off x="6785810" y="214154"/>
            <a:ext cx="717924" cy="616747"/>
          </a:xfrm>
          <a:custGeom>
            <a:avLst/>
            <a:gdLst/>
            <a:ahLst/>
            <a:cxnLst/>
            <a:rect l="l" t="t" r="r" b="b"/>
            <a:pathLst>
              <a:path w="17065" h="14660" extrusionOk="0">
                <a:moveTo>
                  <a:pt x="9480" y="0"/>
                </a:moveTo>
                <a:cubicBezTo>
                  <a:pt x="8614" y="0"/>
                  <a:pt x="7773" y="400"/>
                  <a:pt x="7040" y="897"/>
                </a:cubicBezTo>
                <a:cubicBezTo>
                  <a:pt x="0" y="5577"/>
                  <a:pt x="4155" y="14659"/>
                  <a:pt x="9755" y="14659"/>
                </a:cubicBezTo>
                <a:cubicBezTo>
                  <a:pt x="11277" y="14659"/>
                  <a:pt x="12906" y="13988"/>
                  <a:pt x="14446" y="12374"/>
                </a:cubicBezTo>
                <a:cubicBezTo>
                  <a:pt x="15065" y="11720"/>
                  <a:pt x="15517" y="10910"/>
                  <a:pt x="15910" y="10100"/>
                </a:cubicBezTo>
                <a:cubicBezTo>
                  <a:pt x="16601" y="8565"/>
                  <a:pt x="17065" y="6838"/>
                  <a:pt x="16636" y="5219"/>
                </a:cubicBezTo>
                <a:cubicBezTo>
                  <a:pt x="15982" y="2778"/>
                  <a:pt x="13541" y="1302"/>
                  <a:pt x="11171" y="397"/>
                </a:cubicBezTo>
                <a:cubicBezTo>
                  <a:pt x="10671" y="194"/>
                  <a:pt x="10159" y="16"/>
                  <a:pt x="9624" y="4"/>
                </a:cubicBezTo>
                <a:cubicBezTo>
                  <a:pt x="9576" y="1"/>
                  <a:pt x="9528" y="0"/>
                  <a:pt x="9480"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 name="Google Shape;52;p5"/>
          <p:cNvSpPr/>
          <p:nvPr/>
        </p:nvSpPr>
        <p:spPr>
          <a:xfrm>
            <a:off x="-674175" y="5892996"/>
            <a:ext cx="2066268" cy="1501395"/>
          </a:xfrm>
          <a:custGeom>
            <a:avLst/>
            <a:gdLst/>
            <a:ahLst/>
            <a:cxnLst/>
            <a:rect l="l" t="t" r="r" b="b"/>
            <a:pathLst>
              <a:path w="49115" h="35688" extrusionOk="0">
                <a:moveTo>
                  <a:pt x="23697" y="1"/>
                </a:moveTo>
                <a:cubicBezTo>
                  <a:pt x="22482" y="1"/>
                  <a:pt x="21277" y="317"/>
                  <a:pt x="20253" y="996"/>
                </a:cubicBezTo>
                <a:cubicBezTo>
                  <a:pt x="18813" y="1948"/>
                  <a:pt x="17777" y="3448"/>
                  <a:pt x="16312" y="4353"/>
                </a:cubicBezTo>
                <a:cubicBezTo>
                  <a:pt x="13824" y="5877"/>
                  <a:pt x="10621" y="5413"/>
                  <a:pt x="7835" y="6306"/>
                </a:cubicBezTo>
                <a:cubicBezTo>
                  <a:pt x="3989" y="7544"/>
                  <a:pt x="2299" y="10997"/>
                  <a:pt x="1132" y="14593"/>
                </a:cubicBezTo>
                <a:cubicBezTo>
                  <a:pt x="382" y="16902"/>
                  <a:pt x="1" y="19367"/>
                  <a:pt x="394" y="21772"/>
                </a:cubicBezTo>
                <a:cubicBezTo>
                  <a:pt x="1287" y="27166"/>
                  <a:pt x="5978" y="31249"/>
                  <a:pt x="11014" y="33404"/>
                </a:cubicBezTo>
                <a:cubicBezTo>
                  <a:pt x="14676" y="34980"/>
                  <a:pt x="18462" y="35688"/>
                  <a:pt x="22278" y="35688"/>
                </a:cubicBezTo>
                <a:cubicBezTo>
                  <a:pt x="25236" y="35688"/>
                  <a:pt x="28211" y="35263"/>
                  <a:pt x="31159" y="34488"/>
                </a:cubicBezTo>
                <a:cubicBezTo>
                  <a:pt x="38875" y="32488"/>
                  <a:pt x="49114" y="30940"/>
                  <a:pt x="46923" y="20200"/>
                </a:cubicBezTo>
                <a:cubicBezTo>
                  <a:pt x="46149" y="16426"/>
                  <a:pt x="43363" y="13116"/>
                  <a:pt x="39768" y="11723"/>
                </a:cubicBezTo>
                <a:cubicBezTo>
                  <a:pt x="36863" y="10592"/>
                  <a:pt x="33219" y="10425"/>
                  <a:pt x="31481" y="7842"/>
                </a:cubicBezTo>
                <a:cubicBezTo>
                  <a:pt x="31136" y="7270"/>
                  <a:pt x="30874" y="6627"/>
                  <a:pt x="30671" y="5996"/>
                </a:cubicBezTo>
                <a:cubicBezTo>
                  <a:pt x="30421" y="5199"/>
                  <a:pt x="30207" y="4401"/>
                  <a:pt x="29850" y="3651"/>
                </a:cubicBezTo>
                <a:cubicBezTo>
                  <a:pt x="28766" y="1355"/>
                  <a:pt x="26210" y="1"/>
                  <a:pt x="23697"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 name="Google Shape;53;p5"/>
          <p:cNvSpPr/>
          <p:nvPr/>
        </p:nvSpPr>
        <p:spPr>
          <a:xfrm>
            <a:off x="8183033" y="6310633"/>
            <a:ext cx="4111667" cy="1501395"/>
          </a:xfrm>
          <a:custGeom>
            <a:avLst/>
            <a:gdLst/>
            <a:ahLst/>
            <a:cxnLst/>
            <a:rect l="l" t="t" r="r" b="b"/>
            <a:pathLst>
              <a:path w="123350" h="51802" extrusionOk="0">
                <a:moveTo>
                  <a:pt x="0" y="51802"/>
                </a:moveTo>
                <a:cubicBezTo>
                  <a:pt x="0" y="40573"/>
                  <a:pt x="4640" y="25841"/>
                  <a:pt x="15066" y="21671"/>
                </a:cubicBezTo>
                <a:cubicBezTo>
                  <a:pt x="26309" y="17174"/>
                  <a:pt x="39497" y="16690"/>
                  <a:pt x="51318" y="19317"/>
                </a:cubicBezTo>
                <a:cubicBezTo>
                  <a:pt x="58713" y="20960"/>
                  <a:pt x="65908" y="25250"/>
                  <a:pt x="73445" y="24496"/>
                </a:cubicBezTo>
                <a:cubicBezTo>
                  <a:pt x="80103" y="23830"/>
                  <a:pt x="81225" y="13481"/>
                  <a:pt x="86157" y="8959"/>
                </a:cubicBezTo>
                <a:cubicBezTo>
                  <a:pt x="95418" y="468"/>
                  <a:pt x="112114" y="-2785"/>
                  <a:pt x="123350" y="2839"/>
                </a:cubicBezTo>
              </a:path>
            </a:pathLst>
          </a:custGeom>
          <a:noFill/>
          <a:ln w="9525" cap="flat" cmpd="sng">
            <a:solidFill>
              <a:schemeClr val="dk1"/>
            </a:solidFill>
            <a:prstDash val="solid"/>
            <a:round/>
            <a:headEnd type="none" w="med" len="med"/>
            <a:tailEnd type="none" w="med" len="med"/>
          </a:ln>
        </p:spPr>
      </p:sp>
      <p:sp>
        <p:nvSpPr>
          <p:cNvPr id="54" name="Google Shape;54;p5"/>
          <p:cNvSpPr txBox="1">
            <a:spLocks noGrp="1"/>
          </p:cNvSpPr>
          <p:nvPr>
            <p:ph type="subTitle" idx="1"/>
          </p:nvPr>
        </p:nvSpPr>
        <p:spPr>
          <a:xfrm>
            <a:off x="950967" y="1889329"/>
            <a:ext cx="4594400" cy="6312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SzPts val="2500"/>
              <a:buFont typeface="Bebas Neue"/>
              <a:buNone/>
              <a:defRPr sz="3200">
                <a:latin typeface="Abhaya Libre"/>
                <a:ea typeface="Abhaya Libre"/>
                <a:cs typeface="Abhaya Libre"/>
                <a:sym typeface="Abhaya Libre"/>
              </a:defRPr>
            </a:lvl1pPr>
            <a:lvl2pPr lvl="1" algn="ctr">
              <a:lnSpc>
                <a:spcPct val="100000"/>
              </a:lnSpc>
              <a:spcBef>
                <a:spcPts val="0"/>
              </a:spcBef>
              <a:spcAft>
                <a:spcPts val="0"/>
              </a:spcAft>
              <a:buSzPts val="2500"/>
              <a:buFont typeface="Bebas Neue"/>
              <a:buNone/>
              <a:defRPr sz="3333">
                <a:latin typeface="Bebas Neue"/>
                <a:ea typeface="Bebas Neue"/>
                <a:cs typeface="Bebas Neue"/>
                <a:sym typeface="Bebas Neue"/>
              </a:defRPr>
            </a:lvl2pPr>
            <a:lvl3pPr lvl="2" algn="ctr">
              <a:lnSpc>
                <a:spcPct val="100000"/>
              </a:lnSpc>
              <a:spcBef>
                <a:spcPts val="0"/>
              </a:spcBef>
              <a:spcAft>
                <a:spcPts val="0"/>
              </a:spcAft>
              <a:buSzPts val="2500"/>
              <a:buFont typeface="Bebas Neue"/>
              <a:buNone/>
              <a:defRPr sz="3333">
                <a:latin typeface="Bebas Neue"/>
                <a:ea typeface="Bebas Neue"/>
                <a:cs typeface="Bebas Neue"/>
                <a:sym typeface="Bebas Neue"/>
              </a:defRPr>
            </a:lvl3pPr>
            <a:lvl4pPr lvl="3" algn="ctr">
              <a:lnSpc>
                <a:spcPct val="100000"/>
              </a:lnSpc>
              <a:spcBef>
                <a:spcPts val="0"/>
              </a:spcBef>
              <a:spcAft>
                <a:spcPts val="0"/>
              </a:spcAft>
              <a:buSzPts val="2500"/>
              <a:buFont typeface="Bebas Neue"/>
              <a:buNone/>
              <a:defRPr sz="3333">
                <a:latin typeface="Bebas Neue"/>
                <a:ea typeface="Bebas Neue"/>
                <a:cs typeface="Bebas Neue"/>
                <a:sym typeface="Bebas Neue"/>
              </a:defRPr>
            </a:lvl4pPr>
            <a:lvl5pPr lvl="4" algn="ctr">
              <a:lnSpc>
                <a:spcPct val="100000"/>
              </a:lnSpc>
              <a:spcBef>
                <a:spcPts val="0"/>
              </a:spcBef>
              <a:spcAft>
                <a:spcPts val="0"/>
              </a:spcAft>
              <a:buSzPts val="2500"/>
              <a:buFont typeface="Bebas Neue"/>
              <a:buNone/>
              <a:defRPr sz="3333">
                <a:latin typeface="Bebas Neue"/>
                <a:ea typeface="Bebas Neue"/>
                <a:cs typeface="Bebas Neue"/>
                <a:sym typeface="Bebas Neue"/>
              </a:defRPr>
            </a:lvl5pPr>
            <a:lvl6pPr lvl="5" algn="ctr">
              <a:lnSpc>
                <a:spcPct val="100000"/>
              </a:lnSpc>
              <a:spcBef>
                <a:spcPts val="0"/>
              </a:spcBef>
              <a:spcAft>
                <a:spcPts val="0"/>
              </a:spcAft>
              <a:buSzPts val="2500"/>
              <a:buFont typeface="Bebas Neue"/>
              <a:buNone/>
              <a:defRPr sz="3333">
                <a:latin typeface="Bebas Neue"/>
                <a:ea typeface="Bebas Neue"/>
                <a:cs typeface="Bebas Neue"/>
                <a:sym typeface="Bebas Neue"/>
              </a:defRPr>
            </a:lvl6pPr>
            <a:lvl7pPr lvl="6" algn="ctr">
              <a:lnSpc>
                <a:spcPct val="100000"/>
              </a:lnSpc>
              <a:spcBef>
                <a:spcPts val="0"/>
              </a:spcBef>
              <a:spcAft>
                <a:spcPts val="0"/>
              </a:spcAft>
              <a:buSzPts val="2500"/>
              <a:buFont typeface="Bebas Neue"/>
              <a:buNone/>
              <a:defRPr sz="3333">
                <a:latin typeface="Bebas Neue"/>
                <a:ea typeface="Bebas Neue"/>
                <a:cs typeface="Bebas Neue"/>
                <a:sym typeface="Bebas Neue"/>
              </a:defRPr>
            </a:lvl7pPr>
            <a:lvl8pPr lvl="7" algn="ctr">
              <a:lnSpc>
                <a:spcPct val="100000"/>
              </a:lnSpc>
              <a:spcBef>
                <a:spcPts val="0"/>
              </a:spcBef>
              <a:spcAft>
                <a:spcPts val="0"/>
              </a:spcAft>
              <a:buSzPts val="2500"/>
              <a:buFont typeface="Bebas Neue"/>
              <a:buNone/>
              <a:defRPr sz="3333">
                <a:latin typeface="Bebas Neue"/>
                <a:ea typeface="Bebas Neue"/>
                <a:cs typeface="Bebas Neue"/>
                <a:sym typeface="Bebas Neue"/>
              </a:defRPr>
            </a:lvl8pPr>
            <a:lvl9pPr lvl="8" algn="ctr">
              <a:lnSpc>
                <a:spcPct val="100000"/>
              </a:lnSpc>
              <a:spcBef>
                <a:spcPts val="0"/>
              </a:spcBef>
              <a:spcAft>
                <a:spcPts val="0"/>
              </a:spcAft>
              <a:buSzPts val="2500"/>
              <a:buFont typeface="Bebas Neue"/>
              <a:buNone/>
              <a:defRPr sz="3333">
                <a:latin typeface="Bebas Neue"/>
                <a:ea typeface="Bebas Neue"/>
                <a:cs typeface="Bebas Neue"/>
                <a:sym typeface="Bebas Neue"/>
              </a:defRPr>
            </a:lvl9pPr>
          </a:lstStyle>
          <a:p>
            <a:endParaRPr/>
          </a:p>
        </p:txBody>
      </p:sp>
      <p:sp>
        <p:nvSpPr>
          <p:cNvPr id="55" name="Google Shape;55;p5"/>
          <p:cNvSpPr txBox="1">
            <a:spLocks noGrp="1"/>
          </p:cNvSpPr>
          <p:nvPr>
            <p:ph type="subTitle" idx="2"/>
          </p:nvPr>
        </p:nvSpPr>
        <p:spPr>
          <a:xfrm>
            <a:off x="6646633" y="1889329"/>
            <a:ext cx="4594400" cy="63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500"/>
              <a:buFont typeface="Bebas Neue"/>
              <a:buNone/>
              <a:defRPr sz="3200">
                <a:latin typeface="Abhaya Libre"/>
                <a:ea typeface="Abhaya Libre"/>
                <a:cs typeface="Abhaya Libre"/>
                <a:sym typeface="Abhaya Libre"/>
              </a:defRPr>
            </a:lvl1pPr>
            <a:lvl2pPr lvl="1" algn="ctr" rtl="0">
              <a:lnSpc>
                <a:spcPct val="100000"/>
              </a:lnSpc>
              <a:spcBef>
                <a:spcPts val="0"/>
              </a:spcBef>
              <a:spcAft>
                <a:spcPts val="0"/>
              </a:spcAft>
              <a:buSzPts val="2500"/>
              <a:buFont typeface="Bebas Neue"/>
              <a:buNone/>
              <a:defRPr sz="3333">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3333">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3333">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3333">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3333">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3333">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3333">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3333">
                <a:latin typeface="Bebas Neue"/>
                <a:ea typeface="Bebas Neue"/>
                <a:cs typeface="Bebas Neue"/>
                <a:sym typeface="Bebas Neue"/>
              </a:defRPr>
            </a:lvl9pPr>
          </a:lstStyle>
          <a:p>
            <a:endParaRPr/>
          </a:p>
        </p:txBody>
      </p:sp>
      <p:sp>
        <p:nvSpPr>
          <p:cNvPr id="56" name="Google Shape;56;p5"/>
          <p:cNvSpPr txBox="1">
            <a:spLocks noGrp="1"/>
          </p:cNvSpPr>
          <p:nvPr>
            <p:ph type="title"/>
          </p:nvPr>
        </p:nvSpPr>
        <p:spPr>
          <a:xfrm>
            <a:off x="950967" y="719333"/>
            <a:ext cx="10272000" cy="7636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SzPts val="3000"/>
              <a:buNone/>
              <a:defRPr b="1"/>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57" name="Google Shape;57;p5"/>
          <p:cNvSpPr txBox="1">
            <a:spLocks noGrp="1"/>
          </p:cNvSpPr>
          <p:nvPr>
            <p:ph type="body" idx="3"/>
          </p:nvPr>
        </p:nvSpPr>
        <p:spPr>
          <a:xfrm>
            <a:off x="950967" y="2520533"/>
            <a:ext cx="4594400" cy="3395200"/>
          </a:xfrm>
          <a:prstGeom prst="rect">
            <a:avLst/>
          </a:prstGeom>
        </p:spPr>
        <p:txBody>
          <a:bodyPr spcFirstLastPara="1" wrap="square" lIns="91425" tIns="91425" rIns="91425" bIns="91425" anchor="t" anchorCtr="0">
            <a:noAutofit/>
          </a:bodyPr>
          <a:lstStyle>
            <a:lvl1pPr marL="609585" lvl="0" indent="-423323" rtl="0">
              <a:lnSpc>
                <a:spcPct val="100000"/>
              </a:lnSpc>
              <a:spcBef>
                <a:spcPts val="0"/>
              </a:spcBef>
              <a:spcAft>
                <a:spcPts val="0"/>
              </a:spcAft>
              <a:buSzPts val="1400"/>
              <a:buChar char="●"/>
              <a:defRPr/>
            </a:lvl1pPr>
            <a:lvl2pPr marL="1219170" lvl="1" indent="-423323" rtl="0">
              <a:lnSpc>
                <a:spcPct val="115000"/>
              </a:lnSpc>
              <a:spcBef>
                <a:spcPts val="2133"/>
              </a:spcBef>
              <a:spcAft>
                <a:spcPts val="0"/>
              </a:spcAft>
              <a:buSzPts val="1400"/>
              <a:buChar char="○"/>
              <a:defRPr/>
            </a:lvl2pPr>
            <a:lvl3pPr marL="1828754" lvl="2" indent="-423323" rtl="0">
              <a:lnSpc>
                <a:spcPct val="115000"/>
              </a:lnSpc>
              <a:spcBef>
                <a:spcPts val="0"/>
              </a:spcBef>
              <a:spcAft>
                <a:spcPts val="0"/>
              </a:spcAft>
              <a:buSzPts val="1400"/>
              <a:buChar char="■"/>
              <a:defRPr/>
            </a:lvl3pPr>
            <a:lvl4pPr marL="2438339" lvl="3" indent="-423323" rtl="0">
              <a:lnSpc>
                <a:spcPct val="115000"/>
              </a:lnSpc>
              <a:spcBef>
                <a:spcPts val="0"/>
              </a:spcBef>
              <a:spcAft>
                <a:spcPts val="0"/>
              </a:spcAft>
              <a:buSzPts val="1400"/>
              <a:buChar char="●"/>
              <a:defRPr/>
            </a:lvl4pPr>
            <a:lvl5pPr marL="3047924" lvl="4" indent="-423323" rtl="0">
              <a:lnSpc>
                <a:spcPct val="115000"/>
              </a:lnSpc>
              <a:spcBef>
                <a:spcPts val="0"/>
              </a:spcBef>
              <a:spcAft>
                <a:spcPts val="0"/>
              </a:spcAft>
              <a:buSzPts val="1400"/>
              <a:buChar char="○"/>
              <a:defRPr/>
            </a:lvl5pPr>
            <a:lvl6pPr marL="3657509" lvl="5" indent="-423323" rtl="0">
              <a:lnSpc>
                <a:spcPct val="115000"/>
              </a:lnSpc>
              <a:spcBef>
                <a:spcPts val="0"/>
              </a:spcBef>
              <a:spcAft>
                <a:spcPts val="0"/>
              </a:spcAft>
              <a:buSzPts val="1400"/>
              <a:buChar char="■"/>
              <a:defRPr/>
            </a:lvl6pPr>
            <a:lvl7pPr marL="4267093" lvl="6" indent="-423323" rtl="0">
              <a:lnSpc>
                <a:spcPct val="115000"/>
              </a:lnSpc>
              <a:spcBef>
                <a:spcPts val="0"/>
              </a:spcBef>
              <a:spcAft>
                <a:spcPts val="0"/>
              </a:spcAft>
              <a:buSzPts val="1400"/>
              <a:buChar char="●"/>
              <a:defRPr/>
            </a:lvl7pPr>
            <a:lvl8pPr marL="4876678" lvl="7" indent="-423323" rtl="0">
              <a:lnSpc>
                <a:spcPct val="115000"/>
              </a:lnSpc>
              <a:spcBef>
                <a:spcPts val="0"/>
              </a:spcBef>
              <a:spcAft>
                <a:spcPts val="0"/>
              </a:spcAft>
              <a:buSzPts val="1400"/>
              <a:buChar char="○"/>
              <a:defRPr/>
            </a:lvl8pPr>
            <a:lvl9pPr marL="5486263" lvl="8" indent="-423323" rtl="0">
              <a:lnSpc>
                <a:spcPct val="115000"/>
              </a:lnSpc>
              <a:spcBef>
                <a:spcPts val="0"/>
              </a:spcBef>
              <a:spcAft>
                <a:spcPts val="0"/>
              </a:spcAft>
              <a:buSzPts val="1400"/>
              <a:buChar char="■"/>
              <a:defRPr/>
            </a:lvl9pPr>
          </a:lstStyle>
          <a:p>
            <a:endParaRPr/>
          </a:p>
        </p:txBody>
      </p:sp>
      <p:sp>
        <p:nvSpPr>
          <p:cNvPr id="58" name="Google Shape;58;p5"/>
          <p:cNvSpPr txBox="1">
            <a:spLocks noGrp="1"/>
          </p:cNvSpPr>
          <p:nvPr>
            <p:ph type="body" idx="4"/>
          </p:nvPr>
        </p:nvSpPr>
        <p:spPr>
          <a:xfrm>
            <a:off x="6646633" y="2520533"/>
            <a:ext cx="4594400" cy="3395200"/>
          </a:xfrm>
          <a:prstGeom prst="rect">
            <a:avLst/>
          </a:prstGeom>
        </p:spPr>
        <p:txBody>
          <a:bodyPr spcFirstLastPara="1" wrap="square" lIns="91425" tIns="91425" rIns="91425" bIns="91425" anchor="t" anchorCtr="0">
            <a:noAutofit/>
          </a:bodyPr>
          <a:lstStyle>
            <a:lvl1pPr marL="609585" lvl="0" indent="-423323" rtl="0">
              <a:lnSpc>
                <a:spcPct val="100000"/>
              </a:lnSpc>
              <a:spcBef>
                <a:spcPts val="0"/>
              </a:spcBef>
              <a:spcAft>
                <a:spcPts val="0"/>
              </a:spcAft>
              <a:buSzPts val="1400"/>
              <a:buChar char="●"/>
              <a:defRPr/>
            </a:lvl1pPr>
            <a:lvl2pPr marL="1219170" lvl="1" indent="-423323" rtl="0">
              <a:lnSpc>
                <a:spcPct val="115000"/>
              </a:lnSpc>
              <a:spcBef>
                <a:spcPts val="2133"/>
              </a:spcBef>
              <a:spcAft>
                <a:spcPts val="0"/>
              </a:spcAft>
              <a:buSzPts val="1400"/>
              <a:buChar char="○"/>
              <a:defRPr/>
            </a:lvl2pPr>
            <a:lvl3pPr marL="1828754" lvl="2" indent="-423323" rtl="0">
              <a:lnSpc>
                <a:spcPct val="115000"/>
              </a:lnSpc>
              <a:spcBef>
                <a:spcPts val="0"/>
              </a:spcBef>
              <a:spcAft>
                <a:spcPts val="0"/>
              </a:spcAft>
              <a:buSzPts val="1400"/>
              <a:buChar char="■"/>
              <a:defRPr/>
            </a:lvl3pPr>
            <a:lvl4pPr marL="2438339" lvl="3" indent="-423323" rtl="0">
              <a:lnSpc>
                <a:spcPct val="115000"/>
              </a:lnSpc>
              <a:spcBef>
                <a:spcPts val="0"/>
              </a:spcBef>
              <a:spcAft>
                <a:spcPts val="0"/>
              </a:spcAft>
              <a:buSzPts val="1400"/>
              <a:buChar char="●"/>
              <a:defRPr/>
            </a:lvl4pPr>
            <a:lvl5pPr marL="3047924" lvl="4" indent="-423323" rtl="0">
              <a:lnSpc>
                <a:spcPct val="115000"/>
              </a:lnSpc>
              <a:spcBef>
                <a:spcPts val="0"/>
              </a:spcBef>
              <a:spcAft>
                <a:spcPts val="0"/>
              </a:spcAft>
              <a:buSzPts val="1400"/>
              <a:buChar char="○"/>
              <a:defRPr/>
            </a:lvl5pPr>
            <a:lvl6pPr marL="3657509" lvl="5" indent="-423323" rtl="0">
              <a:lnSpc>
                <a:spcPct val="115000"/>
              </a:lnSpc>
              <a:spcBef>
                <a:spcPts val="0"/>
              </a:spcBef>
              <a:spcAft>
                <a:spcPts val="0"/>
              </a:spcAft>
              <a:buSzPts val="1400"/>
              <a:buChar char="■"/>
              <a:defRPr/>
            </a:lvl6pPr>
            <a:lvl7pPr marL="4267093" lvl="6" indent="-423323" rtl="0">
              <a:lnSpc>
                <a:spcPct val="115000"/>
              </a:lnSpc>
              <a:spcBef>
                <a:spcPts val="0"/>
              </a:spcBef>
              <a:spcAft>
                <a:spcPts val="0"/>
              </a:spcAft>
              <a:buSzPts val="1400"/>
              <a:buChar char="●"/>
              <a:defRPr/>
            </a:lvl7pPr>
            <a:lvl8pPr marL="4876678" lvl="7" indent="-423323" rtl="0">
              <a:lnSpc>
                <a:spcPct val="115000"/>
              </a:lnSpc>
              <a:spcBef>
                <a:spcPts val="0"/>
              </a:spcBef>
              <a:spcAft>
                <a:spcPts val="0"/>
              </a:spcAft>
              <a:buSzPts val="1400"/>
              <a:buChar char="○"/>
              <a:defRPr/>
            </a:lvl8pPr>
            <a:lvl9pPr marL="5486263" lvl="8" indent="-423323" rtl="0">
              <a:lnSpc>
                <a:spcPct val="115000"/>
              </a:lnSpc>
              <a:spcBef>
                <a:spcPts val="0"/>
              </a:spcBef>
              <a:spcAft>
                <a:spcPts val="0"/>
              </a:spcAft>
              <a:buSzPts val="1400"/>
              <a:buChar char="■"/>
              <a:defRPr/>
            </a:lvl9pPr>
          </a:lstStyle>
          <a:p>
            <a:endParaRPr/>
          </a:p>
        </p:txBody>
      </p:sp>
    </p:spTree>
    <p:extLst>
      <p:ext uri="{BB962C8B-B14F-4D97-AF65-F5344CB8AC3E}">
        <p14:creationId xmlns:p14="http://schemas.microsoft.com/office/powerpoint/2010/main" val="38182378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300"/>
        <p:cNvGrpSpPr/>
        <p:nvPr/>
      </p:nvGrpSpPr>
      <p:grpSpPr>
        <a:xfrm>
          <a:off x="0" y="0"/>
          <a:ext cx="0" cy="0"/>
          <a:chOff x="0" y="0"/>
          <a:chExt cx="0" cy="0"/>
        </a:xfrm>
      </p:grpSpPr>
      <p:sp>
        <p:nvSpPr>
          <p:cNvPr id="301" name="Google Shape;301;p22"/>
          <p:cNvSpPr/>
          <p:nvPr/>
        </p:nvSpPr>
        <p:spPr>
          <a:xfrm>
            <a:off x="4924467" y="-78467"/>
            <a:ext cx="4362733" cy="1339933"/>
          </a:xfrm>
          <a:custGeom>
            <a:avLst/>
            <a:gdLst/>
            <a:ahLst/>
            <a:cxnLst/>
            <a:rect l="l" t="t" r="r" b="b"/>
            <a:pathLst>
              <a:path w="130882" h="40198" extrusionOk="0">
                <a:moveTo>
                  <a:pt x="0" y="0"/>
                </a:moveTo>
                <a:cubicBezTo>
                  <a:pt x="8773" y="0"/>
                  <a:pt x="19516" y="3974"/>
                  <a:pt x="23540" y="11770"/>
                </a:cubicBezTo>
                <a:cubicBezTo>
                  <a:pt x="28614" y="21600"/>
                  <a:pt x="30161" y="37617"/>
                  <a:pt x="40960" y="40018"/>
                </a:cubicBezTo>
                <a:cubicBezTo>
                  <a:pt x="51927" y="42456"/>
                  <a:pt x="51977" y="12929"/>
                  <a:pt x="63087" y="14595"/>
                </a:cubicBezTo>
                <a:cubicBezTo>
                  <a:pt x="73322" y="16130"/>
                  <a:pt x="76418" y="33139"/>
                  <a:pt x="86627" y="34839"/>
                </a:cubicBezTo>
                <a:cubicBezTo>
                  <a:pt x="94244" y="36108"/>
                  <a:pt x="98743" y="25257"/>
                  <a:pt x="104988" y="20715"/>
                </a:cubicBezTo>
                <a:cubicBezTo>
                  <a:pt x="109051" y="17760"/>
                  <a:pt x="115332" y="21961"/>
                  <a:pt x="120054" y="20244"/>
                </a:cubicBezTo>
                <a:cubicBezTo>
                  <a:pt x="127116" y="17676"/>
                  <a:pt x="127524" y="7194"/>
                  <a:pt x="130882" y="471"/>
                </a:cubicBezTo>
              </a:path>
            </a:pathLst>
          </a:custGeom>
          <a:noFill/>
          <a:ln w="9525" cap="flat" cmpd="sng">
            <a:solidFill>
              <a:schemeClr val="dk1"/>
            </a:solidFill>
            <a:prstDash val="solid"/>
            <a:round/>
            <a:headEnd type="none" w="med" len="med"/>
            <a:tailEnd type="none" w="med" len="med"/>
          </a:ln>
        </p:spPr>
      </p:sp>
      <p:sp>
        <p:nvSpPr>
          <p:cNvPr id="302" name="Google Shape;302;p22"/>
          <p:cNvSpPr/>
          <p:nvPr/>
        </p:nvSpPr>
        <p:spPr>
          <a:xfrm>
            <a:off x="9966663" y="-932100"/>
            <a:ext cx="2486000" cy="2473043"/>
          </a:xfrm>
          <a:custGeom>
            <a:avLst/>
            <a:gdLst/>
            <a:ahLst/>
            <a:cxnLst/>
            <a:rect l="l" t="t" r="r" b="b"/>
            <a:pathLst>
              <a:path w="59092" h="58784" extrusionOk="0">
                <a:moveTo>
                  <a:pt x="29994" y="0"/>
                </a:moveTo>
                <a:cubicBezTo>
                  <a:pt x="21957" y="0"/>
                  <a:pt x="14040" y="1966"/>
                  <a:pt x="7478" y="6524"/>
                </a:cubicBezTo>
                <a:cubicBezTo>
                  <a:pt x="3370" y="9382"/>
                  <a:pt x="1" y="19740"/>
                  <a:pt x="1846" y="24693"/>
                </a:cubicBezTo>
                <a:cubicBezTo>
                  <a:pt x="4204" y="30980"/>
                  <a:pt x="14669" y="32670"/>
                  <a:pt x="16122" y="39314"/>
                </a:cubicBezTo>
                <a:cubicBezTo>
                  <a:pt x="16407" y="40612"/>
                  <a:pt x="16181" y="41933"/>
                  <a:pt x="16015" y="43267"/>
                </a:cubicBezTo>
                <a:cubicBezTo>
                  <a:pt x="15991" y="43576"/>
                  <a:pt x="15955" y="43874"/>
                  <a:pt x="15919" y="44160"/>
                </a:cubicBezTo>
                <a:cubicBezTo>
                  <a:pt x="15125" y="54218"/>
                  <a:pt x="24002" y="58783"/>
                  <a:pt x="33429" y="58783"/>
                </a:cubicBezTo>
                <a:cubicBezTo>
                  <a:pt x="41667" y="58783"/>
                  <a:pt x="50324" y="55298"/>
                  <a:pt x="53317" y="48946"/>
                </a:cubicBezTo>
                <a:cubicBezTo>
                  <a:pt x="59091" y="36683"/>
                  <a:pt x="57675" y="20157"/>
                  <a:pt x="52317" y="8096"/>
                </a:cubicBezTo>
                <a:cubicBezTo>
                  <a:pt x="51662" y="6607"/>
                  <a:pt x="50900" y="5095"/>
                  <a:pt x="49626" y="4107"/>
                </a:cubicBezTo>
                <a:cubicBezTo>
                  <a:pt x="48661" y="3357"/>
                  <a:pt x="47495" y="2952"/>
                  <a:pt x="46340" y="2583"/>
                </a:cubicBezTo>
                <a:cubicBezTo>
                  <a:pt x="41101" y="929"/>
                  <a:pt x="35519" y="0"/>
                  <a:pt x="29994"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3" name="Google Shape;303;p22"/>
          <p:cNvSpPr/>
          <p:nvPr/>
        </p:nvSpPr>
        <p:spPr>
          <a:xfrm>
            <a:off x="10318026" y="600399"/>
            <a:ext cx="1030041" cy="479724"/>
          </a:xfrm>
          <a:custGeom>
            <a:avLst/>
            <a:gdLst/>
            <a:ahLst/>
            <a:cxnLst/>
            <a:rect l="l" t="t" r="r" b="b"/>
            <a:pathLst>
              <a:path w="24484" h="11403" extrusionOk="0">
                <a:moveTo>
                  <a:pt x="9458" y="0"/>
                </a:moveTo>
                <a:cubicBezTo>
                  <a:pt x="2055" y="0"/>
                  <a:pt x="1" y="11155"/>
                  <a:pt x="9353" y="11399"/>
                </a:cubicBezTo>
                <a:cubicBezTo>
                  <a:pt x="9443" y="11401"/>
                  <a:pt x="9536" y="11402"/>
                  <a:pt x="9630" y="11402"/>
                </a:cubicBezTo>
                <a:cubicBezTo>
                  <a:pt x="14319" y="11402"/>
                  <a:pt x="24484" y="8519"/>
                  <a:pt x="17295" y="3279"/>
                </a:cubicBezTo>
                <a:cubicBezTo>
                  <a:pt x="15437" y="1933"/>
                  <a:pt x="13425" y="683"/>
                  <a:pt x="11199" y="195"/>
                </a:cubicBezTo>
                <a:cubicBezTo>
                  <a:pt x="10590" y="62"/>
                  <a:pt x="10009" y="0"/>
                  <a:pt x="9458"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4" name="Google Shape;304;p22"/>
          <p:cNvSpPr/>
          <p:nvPr/>
        </p:nvSpPr>
        <p:spPr>
          <a:xfrm>
            <a:off x="10" y="3733388"/>
            <a:ext cx="717924" cy="616747"/>
          </a:xfrm>
          <a:custGeom>
            <a:avLst/>
            <a:gdLst/>
            <a:ahLst/>
            <a:cxnLst/>
            <a:rect l="l" t="t" r="r" b="b"/>
            <a:pathLst>
              <a:path w="17065" h="14660" extrusionOk="0">
                <a:moveTo>
                  <a:pt x="9480" y="0"/>
                </a:moveTo>
                <a:cubicBezTo>
                  <a:pt x="8614" y="0"/>
                  <a:pt x="7773" y="400"/>
                  <a:pt x="7040" y="897"/>
                </a:cubicBezTo>
                <a:cubicBezTo>
                  <a:pt x="0" y="5577"/>
                  <a:pt x="4155" y="14659"/>
                  <a:pt x="9755" y="14659"/>
                </a:cubicBezTo>
                <a:cubicBezTo>
                  <a:pt x="11277" y="14659"/>
                  <a:pt x="12906" y="13988"/>
                  <a:pt x="14446" y="12374"/>
                </a:cubicBezTo>
                <a:cubicBezTo>
                  <a:pt x="15065" y="11720"/>
                  <a:pt x="15517" y="10910"/>
                  <a:pt x="15910" y="10100"/>
                </a:cubicBezTo>
                <a:cubicBezTo>
                  <a:pt x="16601" y="8565"/>
                  <a:pt x="17065" y="6838"/>
                  <a:pt x="16636" y="5219"/>
                </a:cubicBezTo>
                <a:cubicBezTo>
                  <a:pt x="15982" y="2778"/>
                  <a:pt x="13541" y="1302"/>
                  <a:pt x="11171" y="397"/>
                </a:cubicBezTo>
                <a:cubicBezTo>
                  <a:pt x="10671" y="194"/>
                  <a:pt x="10159" y="16"/>
                  <a:pt x="9624" y="4"/>
                </a:cubicBezTo>
                <a:cubicBezTo>
                  <a:pt x="9576" y="1"/>
                  <a:pt x="9528" y="0"/>
                  <a:pt x="9480"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5" name="Google Shape;305;p22"/>
          <p:cNvSpPr/>
          <p:nvPr/>
        </p:nvSpPr>
        <p:spPr>
          <a:xfrm>
            <a:off x="-674175" y="5892996"/>
            <a:ext cx="2066268" cy="1501395"/>
          </a:xfrm>
          <a:custGeom>
            <a:avLst/>
            <a:gdLst/>
            <a:ahLst/>
            <a:cxnLst/>
            <a:rect l="l" t="t" r="r" b="b"/>
            <a:pathLst>
              <a:path w="49115" h="35688" extrusionOk="0">
                <a:moveTo>
                  <a:pt x="23697" y="1"/>
                </a:moveTo>
                <a:cubicBezTo>
                  <a:pt x="22482" y="1"/>
                  <a:pt x="21277" y="317"/>
                  <a:pt x="20253" y="996"/>
                </a:cubicBezTo>
                <a:cubicBezTo>
                  <a:pt x="18813" y="1948"/>
                  <a:pt x="17777" y="3448"/>
                  <a:pt x="16312" y="4353"/>
                </a:cubicBezTo>
                <a:cubicBezTo>
                  <a:pt x="13824" y="5877"/>
                  <a:pt x="10621" y="5413"/>
                  <a:pt x="7835" y="6306"/>
                </a:cubicBezTo>
                <a:cubicBezTo>
                  <a:pt x="3989" y="7544"/>
                  <a:pt x="2299" y="10997"/>
                  <a:pt x="1132" y="14593"/>
                </a:cubicBezTo>
                <a:cubicBezTo>
                  <a:pt x="382" y="16902"/>
                  <a:pt x="1" y="19367"/>
                  <a:pt x="394" y="21772"/>
                </a:cubicBezTo>
                <a:cubicBezTo>
                  <a:pt x="1287" y="27166"/>
                  <a:pt x="5978" y="31249"/>
                  <a:pt x="11014" y="33404"/>
                </a:cubicBezTo>
                <a:cubicBezTo>
                  <a:pt x="14676" y="34980"/>
                  <a:pt x="18462" y="35688"/>
                  <a:pt x="22278" y="35688"/>
                </a:cubicBezTo>
                <a:cubicBezTo>
                  <a:pt x="25236" y="35688"/>
                  <a:pt x="28211" y="35263"/>
                  <a:pt x="31159" y="34488"/>
                </a:cubicBezTo>
                <a:cubicBezTo>
                  <a:pt x="38875" y="32488"/>
                  <a:pt x="49114" y="30940"/>
                  <a:pt x="46923" y="20200"/>
                </a:cubicBezTo>
                <a:cubicBezTo>
                  <a:pt x="46149" y="16426"/>
                  <a:pt x="43363" y="13116"/>
                  <a:pt x="39768" y="11723"/>
                </a:cubicBezTo>
                <a:cubicBezTo>
                  <a:pt x="36863" y="10592"/>
                  <a:pt x="33219" y="10425"/>
                  <a:pt x="31481" y="7842"/>
                </a:cubicBezTo>
                <a:cubicBezTo>
                  <a:pt x="31136" y="7270"/>
                  <a:pt x="30874" y="6627"/>
                  <a:pt x="30671" y="5996"/>
                </a:cubicBezTo>
                <a:cubicBezTo>
                  <a:pt x="30421" y="5199"/>
                  <a:pt x="30207" y="4401"/>
                  <a:pt x="29850" y="3651"/>
                </a:cubicBezTo>
                <a:cubicBezTo>
                  <a:pt x="28766" y="1355"/>
                  <a:pt x="26210" y="1"/>
                  <a:pt x="23697"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6" name="Google Shape;306;p22"/>
          <p:cNvSpPr/>
          <p:nvPr/>
        </p:nvSpPr>
        <p:spPr>
          <a:xfrm>
            <a:off x="8183033" y="6310633"/>
            <a:ext cx="4111667" cy="1501395"/>
          </a:xfrm>
          <a:custGeom>
            <a:avLst/>
            <a:gdLst/>
            <a:ahLst/>
            <a:cxnLst/>
            <a:rect l="l" t="t" r="r" b="b"/>
            <a:pathLst>
              <a:path w="123350" h="51802" extrusionOk="0">
                <a:moveTo>
                  <a:pt x="0" y="51802"/>
                </a:moveTo>
                <a:cubicBezTo>
                  <a:pt x="0" y="40573"/>
                  <a:pt x="4640" y="25841"/>
                  <a:pt x="15066" y="21671"/>
                </a:cubicBezTo>
                <a:cubicBezTo>
                  <a:pt x="26309" y="17174"/>
                  <a:pt x="39497" y="16690"/>
                  <a:pt x="51318" y="19317"/>
                </a:cubicBezTo>
                <a:cubicBezTo>
                  <a:pt x="58713" y="20960"/>
                  <a:pt x="65908" y="25250"/>
                  <a:pt x="73445" y="24496"/>
                </a:cubicBezTo>
                <a:cubicBezTo>
                  <a:pt x="80103" y="23830"/>
                  <a:pt x="81225" y="13481"/>
                  <a:pt x="86157" y="8959"/>
                </a:cubicBezTo>
                <a:cubicBezTo>
                  <a:pt x="95418" y="468"/>
                  <a:pt x="112114" y="-2785"/>
                  <a:pt x="123350" y="2839"/>
                </a:cubicBezTo>
              </a:path>
            </a:pathLst>
          </a:custGeom>
          <a:noFill/>
          <a:ln w="9525" cap="flat" cmpd="sng">
            <a:solidFill>
              <a:schemeClr val="dk1"/>
            </a:solidFill>
            <a:prstDash val="solid"/>
            <a:round/>
            <a:headEnd type="none" w="med" len="med"/>
            <a:tailEnd type="none" w="med" len="med"/>
          </a:ln>
        </p:spPr>
      </p:sp>
    </p:spTree>
    <p:extLst>
      <p:ext uri="{BB962C8B-B14F-4D97-AF65-F5344CB8AC3E}">
        <p14:creationId xmlns:p14="http://schemas.microsoft.com/office/powerpoint/2010/main" val="784425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3" name="Content Placeholder 2"/>
          <p:cNvSpPr>
            <a:spLocks noGrp="1"/>
          </p:cNvSpPr>
          <p:nvPr>
            <p:ph idx="1"/>
          </p:nvPr>
        </p:nvSpPr>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smtClean="0"/>
              <a:pPr/>
              <a:t>3/30/2025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pPr/>
              <a:t>‹#›</a:t>
            </a:fld>
            <a:endParaRPr lang="en-US" dirty="0"/>
          </a:p>
        </p:txBody>
      </p:sp>
    </p:spTree>
    <p:extLst>
      <p:ext uri="{BB962C8B-B14F-4D97-AF65-F5344CB8AC3E}">
        <p14:creationId xmlns:p14="http://schemas.microsoft.com/office/powerpoint/2010/main" val="3246593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l-GR"/>
              <a:t>Στυλ κύριου τίτλου</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υποδείγματος κειμένου</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334D819-9F07-4261-B09B-9E467E5D9002}" type="datetimeFigureOut">
              <a:rPr lang="en-US" smtClean="0"/>
              <a:pPr/>
              <a:t>3/30/2025</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71766878-3199-4EAB-94E7-2D6D11070E14}" type="slidenum">
              <a:rPr lang="en-US" smtClean="0"/>
              <a:pPr/>
              <a:t>‹#›</a:t>
            </a:fld>
            <a:endParaRPr lang="en-US" dirty="0"/>
          </a:p>
        </p:txBody>
      </p:sp>
      <p:grpSp>
        <p:nvGrpSpPr>
          <p:cNvPr id="7" name="Group 6"/>
          <p:cNvGrpSpPr/>
          <p:nvPr/>
        </p:nvGrpSpPr>
        <p:grpSpPr>
          <a:xfrm>
            <a:off x="0" y="0"/>
            <a:ext cx="2814638" cy="6858000"/>
            <a:chOff x="0" y="0"/>
            <a:chExt cx="2814638" cy="6858000"/>
          </a:xfrm>
        </p:grpSpPr>
        <p:sp>
          <p:nvSpPr>
            <p:cNvPr id="11" name="Freeform 6"/>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187896730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smtClean="0"/>
              <a:pPr/>
              <a:t>3/30/2025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smtClean="0"/>
              <a:pPr/>
              <a:t>‹#›</a:t>
            </a:fld>
            <a:endParaRPr lang="en-US" dirty="0"/>
          </a:p>
        </p:txBody>
      </p:sp>
    </p:spTree>
    <p:extLst>
      <p:ext uri="{BB962C8B-B14F-4D97-AF65-F5344CB8AC3E}">
        <p14:creationId xmlns:p14="http://schemas.microsoft.com/office/powerpoint/2010/main" val="1065064797"/>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l-GR"/>
              <a:t>Στυλ κύριου τίτλου</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4" name="Content Placeholder 3"/>
          <p:cNvSpPr>
            <a:spLocks noGrp="1"/>
          </p:cNvSpPr>
          <p:nvPr>
            <p:ph sz="half" idx="2"/>
          </p:nvPr>
        </p:nvSpPr>
        <p:spPr>
          <a:xfrm>
            <a:off x="1257300" y="2909102"/>
            <a:ext cx="4800600" cy="299639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6" name="Content Placeholder 5"/>
          <p:cNvSpPr>
            <a:spLocks noGrp="1"/>
          </p:cNvSpPr>
          <p:nvPr>
            <p:ph sz="quarter" idx="4"/>
          </p:nvPr>
        </p:nvSpPr>
        <p:spPr>
          <a:xfrm>
            <a:off x="6633864" y="2909102"/>
            <a:ext cx="4800600" cy="299639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smtClean="0"/>
              <a:pPr/>
              <a:t>3/30/2025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smtClean="0"/>
              <a:pPr/>
              <a:t>‹#›</a:t>
            </a:fld>
            <a:endParaRPr lang="en-US" dirty="0"/>
          </a:p>
        </p:txBody>
      </p:sp>
    </p:spTree>
    <p:extLst>
      <p:ext uri="{BB962C8B-B14F-4D97-AF65-F5344CB8AC3E}">
        <p14:creationId xmlns:p14="http://schemas.microsoft.com/office/powerpoint/2010/main" val="856498676"/>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smtClean="0"/>
              <a:pPr/>
              <a:t>3/30/2025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smtClean="0"/>
              <a:pPr/>
              <a:t>‹#›</a:t>
            </a:fld>
            <a:endParaRPr lang="en-US" dirty="0"/>
          </a:p>
        </p:txBody>
      </p:sp>
    </p:spTree>
    <p:extLst>
      <p:ext uri="{BB962C8B-B14F-4D97-AF65-F5344CB8AC3E}">
        <p14:creationId xmlns:p14="http://schemas.microsoft.com/office/powerpoint/2010/main" val="9352168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smtClean="0"/>
              <a:pPr/>
              <a:t>3/30/2025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smtClean="0"/>
              <a:pPr/>
              <a:t>‹#›</a:t>
            </a:fld>
            <a:endParaRPr lang="en-US" dirty="0"/>
          </a:p>
        </p:txBody>
      </p:sp>
    </p:spTree>
    <p:extLst>
      <p:ext uri="{BB962C8B-B14F-4D97-AF65-F5344CB8AC3E}">
        <p14:creationId xmlns:p14="http://schemas.microsoft.com/office/powerpoint/2010/main" val="1413347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17" name="Freeform 11"/>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l-GR"/>
              <a:t>Στυλ κύριου τίτλου</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υποδείγματος κειμένου</a:t>
            </a:r>
          </a:p>
        </p:txBody>
      </p:sp>
      <p:sp>
        <p:nvSpPr>
          <p:cNvPr id="5" name="Date Placeholder 4"/>
          <p:cNvSpPr>
            <a:spLocks noGrp="1"/>
          </p:cNvSpPr>
          <p:nvPr>
            <p:ph type="dt" sz="half" idx="10"/>
          </p:nvPr>
        </p:nvSpPr>
        <p:spPr>
          <a:xfrm>
            <a:off x="765051" y="6375679"/>
            <a:ext cx="1233355" cy="348462"/>
          </a:xfrm>
        </p:spPr>
        <p:txBody>
          <a:bodyPr/>
          <a:lstStyle/>
          <a:p>
            <a:fld id="{9334D819-9F07-4261-B09B-9E467E5D9002}" type="datetimeFigureOut">
              <a:rPr lang="en-US" smtClean="0"/>
              <a:pPr/>
              <a:t>3/30/2025</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71766878-3199-4EAB-94E7-2D6D11070E14}" type="slidenum">
              <a:rPr lang="en-US" smtClean="0"/>
              <a:pPr/>
              <a:t>‹#›</a:t>
            </a:fld>
            <a:endParaRPr lang="en-US" dirty="0"/>
          </a:p>
        </p:txBody>
      </p:sp>
      <p:sp>
        <p:nvSpPr>
          <p:cNvPr id="8" name="Rectangle 7"/>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796978947"/>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11" name="Freeform 11"/>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l-GR"/>
              <a:t>Στυλ κύριου τίτλου</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υποδείγματος κειμένου</a:t>
            </a:r>
          </a:p>
        </p:txBody>
      </p:sp>
      <p:sp>
        <p:nvSpPr>
          <p:cNvPr id="5" name="Date Placeholder 4"/>
          <p:cNvSpPr>
            <a:spLocks noGrp="1"/>
          </p:cNvSpPr>
          <p:nvPr>
            <p:ph type="dt" sz="half" idx="10"/>
          </p:nvPr>
        </p:nvSpPr>
        <p:spPr>
          <a:xfrm>
            <a:off x="765950" y="6375679"/>
            <a:ext cx="1232456" cy="348462"/>
          </a:xfrm>
        </p:spPr>
        <p:txBody>
          <a:bodyPr/>
          <a:lstStyle/>
          <a:p>
            <a:fld id="{9334D819-9F07-4261-B09B-9E467E5D9002}" type="datetimeFigureOut">
              <a:rPr lang="en-US" smtClean="0"/>
              <a:pPr/>
              <a:t>3/30/2025</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71766878-3199-4EAB-94E7-2D6D11070E14}" type="slidenum">
              <a:rPr lang="en-US" smtClean="0"/>
              <a:pPr/>
              <a:t>‹#›</a:t>
            </a:fld>
            <a:endParaRPr lang="en-US" dirty="0"/>
          </a:p>
        </p:txBody>
      </p:sp>
    </p:spTree>
    <p:extLst>
      <p:ext uri="{BB962C8B-B14F-4D97-AF65-F5344CB8AC3E}">
        <p14:creationId xmlns:p14="http://schemas.microsoft.com/office/powerpoint/2010/main" val="9590819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l-GR"/>
              <a:t>Στυλ κύριου τίτλου</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9334D819-9F07-4261-B09B-9E467E5D9002}" type="datetimeFigureOut">
              <a:rPr lang="en-US" smtClean="0"/>
              <a:pPr/>
              <a:t>3/30/2025</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766878-3199-4EAB-94E7-2D6D11070E14}" type="slidenum">
              <a:rPr lang="en-US" smtClean="0"/>
              <a:pPr/>
              <a:t>‹#›</a:t>
            </a:fld>
            <a:endParaRPr lang="en-US" dirty="0"/>
          </a:p>
        </p:txBody>
      </p:sp>
      <p:sp>
        <p:nvSpPr>
          <p:cNvPr id="11" name="Freeform 6"/>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1099715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4.xml"/><Relationship Id="rId4" Type="http://schemas.openxmlformats.org/officeDocument/2006/relationships/hyperlink" Target="https://ergasiapdm.gr/"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7.xml"/><Relationship Id="rId5" Type="http://schemas.openxmlformats.org/officeDocument/2006/relationships/image" Target="../media/image25.emf"/><Relationship Id="rId4" Type="http://schemas.openxmlformats.org/officeDocument/2006/relationships/image" Target="../media/image24.emf"/></Relationships>
</file>

<file path=ppt/slides/_rels/slide41.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7.xml"/><Relationship Id="rId4" Type="http://schemas.openxmlformats.org/officeDocument/2006/relationships/image" Target="../media/image28.e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1078522" y="150519"/>
            <a:ext cx="10318418" cy="4394988"/>
          </a:xfrm>
        </p:spPr>
        <p:txBody>
          <a:bodyPr/>
          <a:lstStyle/>
          <a:p>
            <a:r>
              <a:rPr lang="el-GR" sz="3200" dirty="0" err="1"/>
              <a:t>ΣχεδιΑζονταΣ</a:t>
            </a:r>
            <a:r>
              <a:rPr lang="el-GR" sz="3200" dirty="0"/>
              <a:t> </a:t>
            </a:r>
            <a:r>
              <a:rPr lang="el-GR" sz="3200" dirty="0" err="1"/>
              <a:t>μεταβΑσειΣ</a:t>
            </a:r>
            <a:r>
              <a:rPr lang="el-GR" sz="3200" dirty="0"/>
              <a:t> για </a:t>
            </a:r>
            <a:r>
              <a:rPr lang="el-GR" sz="3200" dirty="0" err="1"/>
              <a:t>Ατομα</a:t>
            </a:r>
            <a:r>
              <a:rPr lang="el-GR" sz="3200" dirty="0"/>
              <a:t> με </a:t>
            </a:r>
            <a:r>
              <a:rPr lang="el-GR" sz="3200" dirty="0" err="1"/>
              <a:t>νοητικΗ</a:t>
            </a:r>
            <a:r>
              <a:rPr lang="el-GR" sz="3200" dirty="0"/>
              <a:t> </a:t>
            </a:r>
            <a:r>
              <a:rPr lang="el-GR" sz="3200" dirty="0" err="1"/>
              <a:t>αναπηρΙα</a:t>
            </a:r>
            <a:r>
              <a:rPr lang="el-GR" sz="3200" dirty="0"/>
              <a:t>: </a:t>
            </a:r>
            <a:br>
              <a:rPr lang="el-GR" sz="3200" dirty="0"/>
            </a:br>
            <a:r>
              <a:rPr lang="el-GR" sz="3200" dirty="0" err="1"/>
              <a:t>ΑτομικΟΣ</a:t>
            </a:r>
            <a:r>
              <a:rPr lang="el-GR" sz="3200" dirty="0"/>
              <a:t> </a:t>
            </a:r>
            <a:r>
              <a:rPr lang="el-GR" sz="3200" dirty="0" err="1"/>
              <a:t>φΑκελοΣ</a:t>
            </a:r>
            <a:r>
              <a:rPr lang="el-GR" sz="3200" dirty="0"/>
              <a:t> </a:t>
            </a:r>
            <a:r>
              <a:rPr lang="el-GR" sz="3200" dirty="0" err="1"/>
              <a:t>προετοιμασΙαΣ</a:t>
            </a:r>
            <a:r>
              <a:rPr lang="el-GR" sz="3200" dirty="0"/>
              <a:t> </a:t>
            </a:r>
            <a:r>
              <a:rPr lang="el-GR" sz="3200" dirty="0" err="1"/>
              <a:t>επαγγελματικΗΣ</a:t>
            </a:r>
            <a:r>
              <a:rPr lang="el-GR" sz="3200" dirty="0"/>
              <a:t> </a:t>
            </a:r>
            <a:r>
              <a:rPr lang="el-GR" sz="3200" dirty="0" err="1"/>
              <a:t>σταδιοδρομΙαΣ</a:t>
            </a:r>
            <a:br>
              <a:rPr lang="el-GR" dirty="0"/>
            </a:br>
            <a:endParaRPr lang="el-GR" dirty="0"/>
          </a:p>
        </p:txBody>
      </p:sp>
      <p:sp>
        <p:nvSpPr>
          <p:cNvPr id="3" name="Υπότιτλος 2"/>
          <p:cNvSpPr>
            <a:spLocks noGrp="1"/>
          </p:cNvSpPr>
          <p:nvPr>
            <p:ph type="subTitle" idx="1"/>
          </p:nvPr>
        </p:nvSpPr>
        <p:spPr>
          <a:xfrm>
            <a:off x="1215957" y="5979196"/>
            <a:ext cx="10700426" cy="742279"/>
          </a:xfrm>
        </p:spPr>
        <p:txBody>
          <a:bodyPr>
            <a:normAutofit fontScale="92500" lnSpcReduction="10000"/>
          </a:bodyPr>
          <a:lstStyle/>
          <a:p>
            <a:r>
              <a:rPr lang="el-GR" dirty="0"/>
              <a:t>Α. ΑΛΕΥΡΙΑΔΟΥ </a:t>
            </a:r>
            <a:r>
              <a:rPr lang="el-GR"/>
              <a:t>ΚΑΘΗΓΗΤΡΙΑ ΨΥΧΟΛΟΓΙΑΣ ΣΤΗΝ ΕΙΔΙΚΗ ΑΓΩΓΗ</a:t>
            </a:r>
            <a:endParaRPr lang="el-GR" dirty="0"/>
          </a:p>
          <a:p>
            <a:r>
              <a:rPr lang="el-GR" dirty="0"/>
              <a:t>ΑΠΘ, ΤΜΗΜΑ ΨΥΧΟΛΟΓΙΑΣ/</a:t>
            </a:r>
            <a:r>
              <a:rPr lang="en-US" dirty="0"/>
              <a:t>FULBRIGHT SCHOLAR 2019</a:t>
            </a:r>
            <a:endParaRPr lang="el-GR" dirty="0"/>
          </a:p>
        </p:txBody>
      </p:sp>
      <p:pic>
        <p:nvPicPr>
          <p:cNvPr id="4" name="Εικόνα 3"/>
          <p:cNvPicPr>
            <a:picLocks noChangeAspect="1"/>
          </p:cNvPicPr>
          <p:nvPr/>
        </p:nvPicPr>
        <p:blipFill>
          <a:blip r:embed="rId2"/>
          <a:stretch>
            <a:fillRect/>
          </a:stretch>
        </p:blipFill>
        <p:spPr>
          <a:xfrm>
            <a:off x="5886450" y="2688908"/>
            <a:ext cx="5298088" cy="3083242"/>
          </a:xfrm>
          <a:prstGeom prst="rect">
            <a:avLst/>
          </a:prstGeom>
        </p:spPr>
      </p:pic>
    </p:spTree>
    <p:extLst>
      <p:ext uri="{BB962C8B-B14F-4D97-AF65-F5344CB8AC3E}">
        <p14:creationId xmlns:p14="http://schemas.microsoft.com/office/powerpoint/2010/main" val="32710283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388838" y="457201"/>
            <a:ext cx="10178322" cy="3593591"/>
          </a:xfrm>
        </p:spPr>
        <p:txBody>
          <a:bodyPr>
            <a:noAutofit/>
          </a:bodyPr>
          <a:lstStyle/>
          <a:p>
            <a:r>
              <a:rPr lang="el-GR" sz="2400" b="1" dirty="0"/>
              <a:t>Τα άτομα με νοητική αναπηρία αντιμετωπίζουν επίσης, πολλαπλές μορφές διακρίσεων που σχετίζονται με την αναπηρία τους, ειδικά στον τομέα της εκπαίδευσης, της υγείας και ειδικότερα στον τομέα της απασχόλησης </a:t>
            </a:r>
            <a:r>
              <a:rPr lang="el-GR" sz="2400" dirty="0"/>
              <a:t>(</a:t>
            </a:r>
            <a:r>
              <a:rPr lang="el-GR" sz="2400" dirty="0" err="1"/>
              <a:t>Mays</a:t>
            </a:r>
            <a:r>
              <a:rPr lang="el-GR" sz="2400" dirty="0"/>
              <a:t>, 2006, </a:t>
            </a:r>
            <a:r>
              <a:rPr lang="el-GR" sz="2400" dirty="0" err="1"/>
              <a:t>Strickler</a:t>
            </a:r>
            <a:r>
              <a:rPr lang="el-GR" sz="2400" dirty="0"/>
              <a:t>, 2001). </a:t>
            </a:r>
            <a:r>
              <a:rPr lang="el-GR" sz="2400" b="1" dirty="0"/>
              <a:t>Τα άτομα με νοητική αναπηρία συνθέτουν την ομάδα του πληθυσμού που δέχεται τη μεγαλύτερη κοινωνική διάκριση </a:t>
            </a:r>
            <a:r>
              <a:rPr lang="el-GR" sz="2400" dirty="0"/>
              <a:t>(</a:t>
            </a:r>
            <a:r>
              <a:rPr lang="el-GR" sz="2400" dirty="0" err="1"/>
              <a:t>Hogan</a:t>
            </a:r>
            <a:r>
              <a:rPr lang="el-GR" sz="2400" dirty="0"/>
              <a:t>, </a:t>
            </a:r>
            <a:r>
              <a:rPr lang="el-GR" sz="2400" dirty="0" err="1"/>
              <a:t>Kyaw-Myint</a:t>
            </a:r>
            <a:r>
              <a:rPr lang="el-GR" sz="2400" dirty="0"/>
              <a:t>, </a:t>
            </a:r>
            <a:r>
              <a:rPr lang="el-GR" sz="2400" dirty="0" err="1"/>
              <a:t>Harris</a:t>
            </a:r>
            <a:r>
              <a:rPr lang="el-GR" sz="2400" dirty="0"/>
              <a:t> &amp; </a:t>
            </a:r>
            <a:r>
              <a:rPr lang="el-GR" sz="2400" dirty="0" err="1"/>
              <a:t>Denronden</a:t>
            </a:r>
            <a:r>
              <a:rPr lang="el-GR" sz="2400" dirty="0"/>
              <a:t>, 2012) </a:t>
            </a:r>
            <a:r>
              <a:rPr lang="el-GR" sz="2400" b="1" dirty="0"/>
              <a:t>λόγω του χαμηλού επιπέδου δεξιοτήτων και των στερεοτυπικών αντιλήψεων σχετικά με τις ικανότητές τους </a:t>
            </a:r>
            <a:r>
              <a:rPr lang="el-GR" sz="2400" dirty="0"/>
              <a:t>(</a:t>
            </a:r>
            <a:r>
              <a:rPr lang="el-GR" sz="2400" dirty="0" err="1"/>
              <a:t>Dempsey</a:t>
            </a:r>
            <a:r>
              <a:rPr lang="el-GR" sz="2400" dirty="0"/>
              <a:t> &amp; Ford, 2009). </a:t>
            </a:r>
            <a:r>
              <a:rPr lang="el-GR" sz="2400" b="1" dirty="0"/>
              <a:t>Συνήθως, έχουν μειωμένες οικονομικές ευκαιρίες που συνδέονται με την οικογένεια, μένουν στο σπίτι και είναι άνεργοι </a:t>
            </a:r>
            <a:r>
              <a:rPr lang="el-GR" sz="2400" dirty="0"/>
              <a:t>(</a:t>
            </a:r>
            <a:r>
              <a:rPr lang="el-GR" sz="2400" dirty="0" err="1"/>
              <a:t>Walsh</a:t>
            </a:r>
            <a:r>
              <a:rPr lang="el-GR" sz="2400" dirty="0"/>
              <a:t>, </a:t>
            </a:r>
            <a:r>
              <a:rPr lang="el-GR" sz="2400" dirty="0" err="1"/>
              <a:t>Kerr</a:t>
            </a:r>
            <a:r>
              <a:rPr lang="el-GR" sz="2400" dirty="0"/>
              <a:t> &amp; </a:t>
            </a:r>
            <a:r>
              <a:rPr lang="el-GR" sz="2400" dirty="0" err="1"/>
              <a:t>van</a:t>
            </a:r>
            <a:r>
              <a:rPr lang="el-GR" sz="2400" dirty="0"/>
              <a:t> </a:t>
            </a:r>
            <a:r>
              <a:rPr lang="el-GR" sz="2400" dirty="0" err="1"/>
              <a:t>Schrojenstein</a:t>
            </a:r>
            <a:r>
              <a:rPr lang="el-GR" sz="2400" dirty="0"/>
              <a:t> </a:t>
            </a:r>
            <a:r>
              <a:rPr lang="el-GR" sz="2400" dirty="0" err="1"/>
              <a:t>Lantman</a:t>
            </a:r>
            <a:r>
              <a:rPr lang="el-GR" sz="2400" dirty="0"/>
              <a:t>-de </a:t>
            </a:r>
            <a:r>
              <a:rPr lang="el-GR" sz="2400" dirty="0" err="1"/>
              <a:t>Valk</a:t>
            </a:r>
            <a:r>
              <a:rPr lang="el-GR" sz="2400" dirty="0"/>
              <a:t>, 2003).</a:t>
            </a:r>
            <a:r>
              <a:rPr lang="el-GR" sz="2400" b="1" dirty="0"/>
              <a:t> </a:t>
            </a:r>
          </a:p>
          <a:p>
            <a:r>
              <a:rPr lang="el-GR" sz="2400" b="1" dirty="0"/>
              <a:t>Η έρευνα της </a:t>
            </a:r>
            <a:r>
              <a:rPr lang="el-GR" sz="2400" b="1" dirty="0" err="1"/>
              <a:t>Eurostat</a:t>
            </a:r>
            <a:r>
              <a:rPr lang="el-GR" sz="2400" b="1" dirty="0"/>
              <a:t> υποστηρίζει ότι τα άτομα με αναπηρίες έχουν 40% περισσότερες πιθανότητες να είναι εκτός εργασίας, εκπαίδευσης ή κατάρτισης </a:t>
            </a:r>
            <a:r>
              <a:rPr lang="el-GR" sz="2400" dirty="0"/>
              <a:t>(</a:t>
            </a:r>
            <a:r>
              <a:rPr lang="en-US" sz="2400" dirty="0"/>
              <a:t>European Foundation for the Improvement of Living and Working Conditions</a:t>
            </a:r>
            <a:r>
              <a:rPr lang="el-GR" sz="2400" dirty="0"/>
              <a:t>, 2012).</a:t>
            </a:r>
          </a:p>
          <a:p>
            <a:endParaRPr lang="el-GR" sz="2400" b="1" dirty="0"/>
          </a:p>
        </p:txBody>
      </p:sp>
    </p:spTree>
    <p:extLst>
      <p:ext uri="{BB962C8B-B14F-4D97-AF65-F5344CB8AC3E}">
        <p14:creationId xmlns:p14="http://schemas.microsoft.com/office/powerpoint/2010/main" val="36392551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251678" y="937261"/>
            <a:ext cx="10178322" cy="4942332"/>
          </a:xfrm>
        </p:spPr>
        <p:txBody>
          <a:bodyPr>
            <a:normAutofit lnSpcReduction="10000"/>
          </a:bodyPr>
          <a:lstStyle/>
          <a:p>
            <a:r>
              <a:rPr lang="el-GR" sz="2400" b="1" dirty="0"/>
              <a:t>Ο σχεδιασμός μετάβασης παρέχει έναν συστηματικό τρόπο κριτικής αντιμετώπισης των προγραμματισμένων περιοχών μετάβασης και τη συνεκτίμηση των ατομικών προτιμήσεων, των ενδιαφερόντων, των δυνατοτήτων και των αναγκών των μαθητών/τριών. </a:t>
            </a:r>
          </a:p>
          <a:p>
            <a:r>
              <a:rPr lang="el-GR" sz="2400" b="1" dirty="0"/>
              <a:t>Τέσσερις είναι οι τομείς που εξετάζονται για τον προγραμματισμό της μετάβασης που επιβεβαιώνουν το σκοπό και την ποιότητα της και αναπτύσσουν τους στόχους του παιδιού. Αυτές είναι: </a:t>
            </a:r>
          </a:p>
          <a:p>
            <a:pPr marL="0" indent="0">
              <a:buNone/>
            </a:pPr>
            <a:r>
              <a:rPr lang="el-GR" sz="2400" b="1" i="1" dirty="0"/>
              <a:t>    η </a:t>
            </a:r>
            <a:r>
              <a:rPr lang="el-GR" sz="2400" b="1" i="1" dirty="0" err="1"/>
              <a:t>μεταδευτεροβάθμια</a:t>
            </a:r>
            <a:r>
              <a:rPr lang="el-GR" sz="2400" b="1" i="1" dirty="0"/>
              <a:t> επαγγελματική εκπαίδευση, </a:t>
            </a:r>
          </a:p>
          <a:p>
            <a:pPr marL="0" indent="0">
              <a:buNone/>
            </a:pPr>
            <a:r>
              <a:rPr lang="el-GR" sz="2400" b="1" i="1" dirty="0"/>
              <a:t>    η απασχόληση, </a:t>
            </a:r>
          </a:p>
          <a:p>
            <a:pPr marL="0" indent="0">
              <a:buNone/>
            </a:pPr>
            <a:r>
              <a:rPr lang="el-GR" sz="2400" b="1" i="1" dirty="0"/>
              <a:t>    η  ανεξάρτητη διαβίωση και </a:t>
            </a:r>
          </a:p>
          <a:p>
            <a:pPr marL="0" indent="0">
              <a:buNone/>
            </a:pPr>
            <a:r>
              <a:rPr lang="el-GR" sz="2400" b="1" i="1" dirty="0"/>
              <a:t>    η συμμετοχή στην κοινότητα.</a:t>
            </a:r>
          </a:p>
          <a:p>
            <a:endParaRPr lang="el-GR" dirty="0"/>
          </a:p>
        </p:txBody>
      </p:sp>
    </p:spTree>
    <p:extLst>
      <p:ext uri="{BB962C8B-B14F-4D97-AF65-F5344CB8AC3E}">
        <p14:creationId xmlns:p14="http://schemas.microsoft.com/office/powerpoint/2010/main" val="30763444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251678" y="1280161"/>
            <a:ext cx="10178322" cy="4343399"/>
          </a:xfrm>
        </p:spPr>
        <p:txBody>
          <a:bodyPr>
            <a:normAutofit/>
          </a:bodyPr>
          <a:lstStyle/>
          <a:p>
            <a:r>
              <a:rPr lang="el-GR" sz="2400" b="1" dirty="0"/>
              <a:t>Αρχικά όμως, ο προγραμματισμός για το μέλλον και η προετοιμασία για την ενήλικη ζωή είναι μια σταδιακή διαδικασία που ξεκινά από πολύ μικρή ηλικία. </a:t>
            </a:r>
            <a:r>
              <a:rPr lang="el-GR" sz="2400" b="1" i="1" dirty="0"/>
              <a:t>Οι οικογένειες, οι εκπαιδευτικοί, οι ειδικοί, οι φροντιστές και οι φίλοι </a:t>
            </a:r>
            <a:r>
              <a:rPr lang="el-GR" sz="2400" b="1" dirty="0"/>
              <a:t>μπορούν να βοηθήσουν τα άτομα με νοητική αναπηρία να γίνουν ενεργά μέλη της κοινότητάς τους, να αναπτύξουν την ανεξαρτησία τους και τις ευκαιρίες απασχόλησης, να γνωρίσουν νέα πράγματα και να χρησιμοποιήσουν τις ικανότητές στους για να ζήσουν μια πλήρη ζωή. </a:t>
            </a:r>
          </a:p>
          <a:p>
            <a:endParaRPr lang="el-GR" sz="2400" b="1" dirty="0"/>
          </a:p>
        </p:txBody>
      </p:sp>
    </p:spTree>
    <p:extLst>
      <p:ext uri="{BB962C8B-B14F-4D97-AF65-F5344CB8AC3E}">
        <p14:creationId xmlns:p14="http://schemas.microsoft.com/office/powerpoint/2010/main" val="5522347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251678" y="662941"/>
            <a:ext cx="10178322" cy="5216652"/>
          </a:xfrm>
        </p:spPr>
        <p:txBody>
          <a:bodyPr>
            <a:normAutofit/>
          </a:bodyPr>
          <a:lstStyle/>
          <a:p>
            <a:r>
              <a:rPr lang="el-GR" sz="2400" b="1" dirty="0"/>
              <a:t>Οι βασικές πληροφορίες συλλέγονται με πολλούς τρόπους (συνεντεύξεις, ερωτηματολόγια, δείγματα/φύλλα εργασίας, αξιολογήσεις, συστηματική παρατήρηση, παιχνίδια ρόλων, εποπτεία κ.ά.) από τους/τις μαθητές/</a:t>
            </a:r>
            <a:r>
              <a:rPr lang="el-GR" sz="2400" b="1" dirty="0" err="1"/>
              <a:t>τριες</a:t>
            </a:r>
            <a:r>
              <a:rPr lang="el-GR" sz="2400" b="1" dirty="0"/>
              <a:t>, τους γονείς ή κηδεμόνες και το προσωπικό του σχολείου, οι οποίες μπορούν να χρησιμεύσουν ως μια μορφή αναγνώρισης και τεκμηρίωσης των αναγκών μετάβασης. </a:t>
            </a:r>
          </a:p>
          <a:p>
            <a:r>
              <a:rPr lang="el-GR" sz="2400" b="1" dirty="0"/>
              <a:t>Σε κάθε μια από αυτές, μπορεί εύκολα κάποιος να αναγνωρίσει την παρουσία ανάπτυξης κοινωνικών δεξιοτήτων, δεδομένου ότι η νοητική αναπηρία περιλαμβάνει σημαντικούς περιορισμούς στις γνωστικές λειτουργίες και τις συμπεριφορές που απαιτούνται για την καθημερινή κοινωνική ζωή.</a:t>
            </a:r>
          </a:p>
          <a:p>
            <a:endParaRPr lang="el-GR" dirty="0"/>
          </a:p>
        </p:txBody>
      </p:sp>
    </p:spTree>
    <p:extLst>
      <p:ext uri="{BB962C8B-B14F-4D97-AF65-F5344CB8AC3E}">
        <p14:creationId xmlns:p14="http://schemas.microsoft.com/office/powerpoint/2010/main" val="26920087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251678" y="960121"/>
            <a:ext cx="10178322" cy="4919472"/>
          </a:xfrm>
        </p:spPr>
        <p:txBody>
          <a:bodyPr>
            <a:noAutofit/>
          </a:bodyPr>
          <a:lstStyle/>
          <a:p>
            <a:r>
              <a:rPr lang="el-GR" sz="2400" b="1" dirty="0"/>
              <a:t>Στη συνέχεια, σχεδιάζουμε ατομικούς φακέλους για την προετοιμασία της επαγγελματικής σταδιοδρομίας παρέχοντας στους/στις μαθητές/</a:t>
            </a:r>
            <a:r>
              <a:rPr lang="el-GR" sz="2400" b="1" dirty="0" err="1"/>
              <a:t>τριες</a:t>
            </a:r>
            <a:r>
              <a:rPr lang="el-GR" sz="2400" b="1" dirty="0"/>
              <a:t> τη δυνατότητα να υποστηρίξουν τους εαυτούς τους. </a:t>
            </a:r>
          </a:p>
          <a:p>
            <a:r>
              <a:rPr lang="el-GR" sz="2400" b="1" dirty="0"/>
              <a:t>Στον ατομικό τους φάκελο σε έντυπη ή ηλεκτρονική μορφή έχουν επομένως ένα </a:t>
            </a:r>
            <a:r>
              <a:rPr lang="el-GR" sz="2400" b="1" dirty="0" err="1"/>
              <a:t>οπτικοποιημένο</a:t>
            </a:r>
            <a:r>
              <a:rPr lang="el-GR" sz="2400" b="1" dirty="0"/>
              <a:t> υλικό, με εικόνες και φωτογραφίες, το οποίο παρουσιάζει τις ικανότητές τους, τις δεξιότητες και τις προτιμήσεις τους, καθώς και το έργο (δείγματα δουλειάς) σύντομες αναφορές ή φωτογραφίες, βίντεο από την εργασιακή τους εμπειρία είτε στα πλαίσια της πρακτικής άσκησης/μαθητείας, της εθελοντικής υπηρεσίας είτε της εργασιακής απασχόλησης στο πέρασμα του χρόνου.</a:t>
            </a:r>
          </a:p>
        </p:txBody>
      </p:sp>
    </p:spTree>
    <p:extLst>
      <p:ext uri="{BB962C8B-B14F-4D97-AF65-F5344CB8AC3E}">
        <p14:creationId xmlns:p14="http://schemas.microsoft.com/office/powerpoint/2010/main" val="16752687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251678" y="925831"/>
            <a:ext cx="10178322" cy="4953762"/>
          </a:xfrm>
        </p:spPr>
        <p:txBody>
          <a:bodyPr>
            <a:normAutofit/>
          </a:bodyPr>
          <a:lstStyle/>
          <a:p>
            <a:r>
              <a:rPr lang="el-GR" sz="2400" b="1" dirty="0"/>
              <a:t>Μεταφέρουν λοιπόν όλες τις σημαντικές και απαραίτητες πληροφορίες με έναν ουσιαστικό και κατανοητό τρόπο. Ως εκπαιδευτικό εργαλείο παρέχει επίσης στους/στις εκπαιδευτικούς έναν συστηματικό και οργανωμένο τρόπο ενεργοποιήσουν και να υποστηρίξουν τον/την μαθητή/</a:t>
            </a:r>
            <a:r>
              <a:rPr lang="el-GR" sz="2400" b="1" dirty="0" err="1"/>
              <a:t>τρια</a:t>
            </a:r>
            <a:r>
              <a:rPr lang="el-GR" sz="2400" b="1" dirty="0"/>
              <a:t> στη διαδικασία του προγραμματισμού της μετάβασης και να ενημερώσουν άμεσα, γρήγορα και εύκολα τους μελλοντικούς φορείς απασχόλησης. </a:t>
            </a:r>
          </a:p>
          <a:p>
            <a:r>
              <a:rPr lang="el-GR" sz="2400" b="1" dirty="0"/>
              <a:t>Επιπρόσθετα, παρέχει στους γονείς ένα συνεχές δυναμικό εργαλείο καταγραφής των εμπειριών και υπεράσπισης των παιδιών τους στα πλαίσια της επαγγελματικής τους σταδιοδρομίας και στην επικοινωνία κάθε φορά με νέους φορείς απασχόλησης.</a:t>
            </a:r>
          </a:p>
          <a:p>
            <a:endParaRPr lang="el-GR" dirty="0"/>
          </a:p>
        </p:txBody>
      </p:sp>
    </p:spTree>
    <p:extLst>
      <p:ext uri="{BB962C8B-B14F-4D97-AF65-F5344CB8AC3E}">
        <p14:creationId xmlns:p14="http://schemas.microsoft.com/office/powerpoint/2010/main" val="10530422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057368" y="662941"/>
            <a:ext cx="10178322" cy="3593591"/>
          </a:xfrm>
        </p:spPr>
        <p:txBody>
          <a:bodyPr>
            <a:noAutofit/>
          </a:bodyPr>
          <a:lstStyle/>
          <a:p>
            <a:r>
              <a:rPr lang="el-GR" sz="2400" b="1" dirty="0"/>
              <a:t>Πρόκειται για μια συλλογή των πιο σημαντικών πληροφοριών που παρουσιάζει εκτενώς τα ενδιαφέροντα του ατόμου με νοητική αναπηρία, τις δεξιότητες, τα ταλέντα, τις προτιμήσεις και τις στάσεις, τα μαθησιακά και εργασιακά επιτεύγματα, καθώς  και την εξέλιξή του, την πρόοδο με την πάροδο του χρόνου. Αναπαριστά όλη την πορεία του ατόμου, τους σημαντικούς σταθμούς της προσωπικής, ακαδημαϊκής, κοινωνικής και επαγγελματικής ζωής του ατόμου, τις διαδικασίες και τα επιτυχή αποτελέσματα του (π.χ. βαθμοί προόδου, βραβεία, διακρίσεις), καθώς και τα μελλοντικά σχέδια και επιθυμίες. </a:t>
            </a:r>
          </a:p>
          <a:p>
            <a:r>
              <a:rPr lang="el-GR" sz="2400" b="1" dirty="0"/>
              <a:t>Δίνει επίσης τη δυνατότητα για άμεση κινητοποίηση και συμμετοχή των μαθητών/τριών στο σχεδιασμό και στην παρουσίαση του φακέλου με δημιουργικό ή καλλιτεχνικό και αυθεντικό τρόπο (π.χ. προσωπική επιλογή φωτογραφιών, εικόνων και </a:t>
            </a:r>
            <a:r>
              <a:rPr lang="el-GR" sz="2400" b="1" dirty="0" err="1"/>
              <a:t>βιντεο</a:t>
            </a:r>
            <a:r>
              <a:rPr lang="el-GR" sz="2400" b="1" dirty="0"/>
              <a:t>-ιστορία, σχεδιασμός εξωφύλλου, σχόλια/λεζάντες). </a:t>
            </a:r>
          </a:p>
        </p:txBody>
      </p:sp>
    </p:spTree>
    <p:extLst>
      <p:ext uri="{BB962C8B-B14F-4D97-AF65-F5344CB8AC3E}">
        <p14:creationId xmlns:p14="http://schemas.microsoft.com/office/powerpoint/2010/main" val="41768663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251678" y="994411"/>
            <a:ext cx="10178322" cy="4885182"/>
          </a:xfrm>
        </p:spPr>
        <p:txBody>
          <a:bodyPr>
            <a:normAutofit lnSpcReduction="10000"/>
          </a:bodyPr>
          <a:lstStyle/>
          <a:p>
            <a:r>
              <a:rPr lang="el-GR" sz="2400" b="1" dirty="0"/>
              <a:t>Αναδεικνύει στοιχεία της προσωπικότητάς τους, τα δυνατά σημεία και τις ικανότητές τους, τις δεξιότητες μάθησης και παρέχει πληροφορίες για τις μετά το σχολείο επιλογές, </a:t>
            </a:r>
            <a:r>
              <a:rPr lang="el-GR" sz="2400" b="1" i="1" dirty="0"/>
              <a:t>το επίπεδο ανεξαρτησίας, λειτουργικότητας, προσβασιμότητας και συμμετοχής τους στην κοινότητα, καθώς και για τις ανάγκες </a:t>
            </a:r>
            <a:r>
              <a:rPr lang="el-GR" sz="2400" b="1" dirty="0"/>
              <a:t>(π.χ. κινητικότητας, όρασης, ακοής, ιατρικές πληροφορίες, ειδική διατροφή κ.ά.) και </a:t>
            </a:r>
            <a:r>
              <a:rPr lang="el-GR" sz="2400" b="1" i="1" dirty="0"/>
              <a:t>το επίπεδο υποστήριξης </a:t>
            </a:r>
            <a:r>
              <a:rPr lang="el-GR" sz="2400" b="1" dirty="0"/>
              <a:t>που απαιτείται (π.χ. στον τρόπο οργάνωσης του εργασιακού περιβάλλοντος και του χρόνου εργασίας, στη ρύθμιση των κοινωνικών αλληλεπιδράσεων, των συναισθηματικών αντιδράσεων και της επικοινωνίας, στις προσαρμογές/τροποποιήσεις, στα υλικά, στον εξοπλισμό, στα βοηθήματα υποστηρικτικής τεχνολογίας κ.ά.) </a:t>
            </a:r>
            <a:r>
              <a:rPr lang="el-GR" sz="2400" dirty="0"/>
              <a:t>(</a:t>
            </a:r>
            <a:r>
              <a:rPr lang="en-US" sz="2400" dirty="0"/>
              <a:t>Blakeslee</a:t>
            </a:r>
            <a:r>
              <a:rPr lang="el-GR" sz="2400" dirty="0"/>
              <a:t>, 2016. </a:t>
            </a:r>
            <a:r>
              <a:rPr lang="en-US" sz="2400" dirty="0"/>
              <a:t>Doyle</a:t>
            </a:r>
            <a:r>
              <a:rPr lang="el-GR" sz="2400" dirty="0"/>
              <a:t>, 2017).</a:t>
            </a:r>
          </a:p>
          <a:p>
            <a:endParaRPr lang="el-GR" dirty="0"/>
          </a:p>
        </p:txBody>
      </p:sp>
    </p:spTree>
    <p:extLst>
      <p:ext uri="{BB962C8B-B14F-4D97-AF65-F5344CB8AC3E}">
        <p14:creationId xmlns:p14="http://schemas.microsoft.com/office/powerpoint/2010/main" val="16064196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κειμένου 2"/>
          <p:cNvSpPr>
            <a:spLocks noGrp="1"/>
          </p:cNvSpPr>
          <p:nvPr>
            <p:ph type="body" idx="1"/>
          </p:nvPr>
        </p:nvSpPr>
        <p:spPr>
          <a:xfrm>
            <a:off x="2777490" y="957263"/>
            <a:ext cx="8852535" cy="5153654"/>
          </a:xfrm>
        </p:spPr>
        <p:txBody>
          <a:bodyPr>
            <a:normAutofit/>
          </a:bodyPr>
          <a:lstStyle/>
          <a:p>
            <a:r>
              <a:rPr lang="el-GR" sz="3200" dirty="0" err="1"/>
              <a:t>οδηγΙεσ</a:t>
            </a:r>
            <a:r>
              <a:rPr lang="el-GR" sz="3200" dirty="0"/>
              <a:t> και </a:t>
            </a:r>
            <a:r>
              <a:rPr lang="el-GR" sz="3200" dirty="0" err="1"/>
              <a:t>ιδΕεσ</a:t>
            </a:r>
            <a:r>
              <a:rPr lang="el-GR" sz="3200" dirty="0"/>
              <a:t> για </a:t>
            </a:r>
            <a:r>
              <a:rPr lang="el-GR" sz="3200" dirty="0" err="1"/>
              <a:t>τουσ</a:t>
            </a:r>
            <a:r>
              <a:rPr lang="el-GR" sz="3200" dirty="0"/>
              <a:t>/</a:t>
            </a:r>
            <a:r>
              <a:rPr lang="el-GR" sz="3200" dirty="0" err="1"/>
              <a:t>τισ</a:t>
            </a:r>
            <a:r>
              <a:rPr lang="el-GR" sz="3200" dirty="0"/>
              <a:t> </a:t>
            </a:r>
            <a:r>
              <a:rPr lang="el-GR" sz="3200" dirty="0" err="1"/>
              <a:t>μαθητΕσ</a:t>
            </a:r>
            <a:r>
              <a:rPr lang="el-GR" sz="3200" dirty="0"/>
              <a:t>/</a:t>
            </a:r>
            <a:r>
              <a:rPr lang="el-GR" sz="3200" dirty="0" err="1"/>
              <a:t>τριεσ</a:t>
            </a:r>
            <a:r>
              <a:rPr lang="el-GR" sz="3200" dirty="0"/>
              <a:t> με </a:t>
            </a:r>
            <a:r>
              <a:rPr lang="el-GR" sz="3200" dirty="0" err="1"/>
              <a:t>νοητικΗ</a:t>
            </a:r>
            <a:r>
              <a:rPr lang="el-GR" sz="3200" dirty="0"/>
              <a:t> </a:t>
            </a:r>
            <a:r>
              <a:rPr lang="el-GR" sz="3200" dirty="0" err="1"/>
              <a:t>αναπηρΙα</a:t>
            </a:r>
            <a:r>
              <a:rPr lang="el-GR" sz="3200" dirty="0"/>
              <a:t>, </a:t>
            </a:r>
            <a:r>
              <a:rPr lang="el-GR" sz="3200" dirty="0" err="1"/>
              <a:t>τουσ</a:t>
            </a:r>
            <a:r>
              <a:rPr lang="el-GR" sz="3200" dirty="0"/>
              <a:t> </a:t>
            </a:r>
            <a:r>
              <a:rPr lang="el-GR" sz="3200" dirty="0" err="1"/>
              <a:t>εκπαιδευτικοΥς</a:t>
            </a:r>
            <a:r>
              <a:rPr lang="el-GR" sz="3200" dirty="0"/>
              <a:t> και </a:t>
            </a:r>
            <a:r>
              <a:rPr lang="el-GR" sz="3200" dirty="0" err="1"/>
              <a:t>τουσ</a:t>
            </a:r>
            <a:r>
              <a:rPr lang="el-GR" sz="3200" dirty="0"/>
              <a:t> </a:t>
            </a:r>
            <a:r>
              <a:rPr lang="el-GR" sz="3200" dirty="0" err="1"/>
              <a:t>γονεΙσ</a:t>
            </a:r>
            <a:endParaRPr lang="el-GR" sz="3200" dirty="0"/>
          </a:p>
          <a:p>
            <a:endParaRPr lang="el-GR" sz="3200" dirty="0"/>
          </a:p>
          <a:p>
            <a:r>
              <a:rPr lang="el-GR" sz="3600" dirty="0" err="1"/>
              <a:t>ατομικοΣ</a:t>
            </a:r>
            <a:r>
              <a:rPr lang="el-GR" sz="3600" dirty="0"/>
              <a:t> </a:t>
            </a:r>
            <a:r>
              <a:rPr lang="el-GR" sz="3600" dirty="0" err="1"/>
              <a:t>φακΕλοΣ</a:t>
            </a:r>
            <a:r>
              <a:rPr lang="el-GR" sz="3600" dirty="0"/>
              <a:t> </a:t>
            </a:r>
            <a:r>
              <a:rPr lang="el-GR" sz="3600" dirty="0" err="1"/>
              <a:t>μετΑβασησ</a:t>
            </a:r>
            <a:r>
              <a:rPr lang="el-GR" sz="3600" dirty="0"/>
              <a:t> </a:t>
            </a:r>
          </a:p>
          <a:p>
            <a:endParaRPr lang="el-GR" sz="3200" dirty="0"/>
          </a:p>
          <a:p>
            <a:endParaRPr lang="el-GR" dirty="0"/>
          </a:p>
        </p:txBody>
      </p:sp>
    </p:spTree>
    <p:extLst>
      <p:ext uri="{BB962C8B-B14F-4D97-AF65-F5344CB8AC3E}">
        <p14:creationId xmlns:p14="http://schemas.microsoft.com/office/powerpoint/2010/main" val="22498975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Πίνακας 1"/>
          <p:cNvGraphicFramePr>
            <a:graphicFrameLocks noGrp="1"/>
          </p:cNvGraphicFramePr>
          <p:nvPr>
            <p:extLst>
              <p:ext uri="{D42A27DB-BD31-4B8C-83A1-F6EECF244321}">
                <p14:modId xmlns:p14="http://schemas.microsoft.com/office/powerpoint/2010/main" val="2504758048"/>
              </p:ext>
            </p:extLst>
          </p:nvPr>
        </p:nvGraphicFramePr>
        <p:xfrm>
          <a:off x="1394460" y="91441"/>
          <a:ext cx="9304020" cy="6798888"/>
        </p:xfrm>
        <a:graphic>
          <a:graphicData uri="http://schemas.openxmlformats.org/drawingml/2006/table">
            <a:tbl>
              <a:tblPr firstRow="1" firstCol="1" bandRow="1">
                <a:tableStyleId>{5C22544A-7EE6-4342-B048-85BDC9FD1C3A}</a:tableStyleId>
              </a:tblPr>
              <a:tblGrid>
                <a:gridCol w="9304020">
                  <a:extLst>
                    <a:ext uri="{9D8B030D-6E8A-4147-A177-3AD203B41FA5}">
                      <a16:colId xmlns:a16="http://schemas.microsoft.com/office/drawing/2014/main" val="20000"/>
                    </a:ext>
                  </a:extLst>
                </a:gridCol>
              </a:tblGrid>
              <a:tr h="339744">
                <a:tc>
                  <a:txBody>
                    <a:bodyPr/>
                    <a:lstStyle/>
                    <a:p>
                      <a:pPr marL="0" marR="0" algn="just">
                        <a:lnSpc>
                          <a:spcPct val="115000"/>
                        </a:lnSpc>
                        <a:spcBef>
                          <a:spcPts val="0"/>
                        </a:spcBef>
                        <a:spcAft>
                          <a:spcPts val="0"/>
                        </a:spcAft>
                      </a:pPr>
                      <a:r>
                        <a:rPr lang="el-GR" sz="2000" dirty="0">
                          <a:solidFill>
                            <a:schemeClr val="bg1"/>
                          </a:solidFill>
                          <a:effectLst/>
                        </a:rPr>
                        <a:t>Φύλλο πληροφοριών για το/τη μαθητή/</a:t>
                      </a:r>
                      <a:r>
                        <a:rPr lang="el-GR" sz="2000" dirty="0" err="1">
                          <a:solidFill>
                            <a:schemeClr val="bg1"/>
                          </a:solidFill>
                          <a:effectLst/>
                        </a:rPr>
                        <a:t>τριας</a:t>
                      </a:r>
                      <a:endParaRPr lang="el-GR" sz="20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8845" marR="58845" marT="0" marB="0"/>
                </a:tc>
                <a:extLst>
                  <a:ext uri="{0D108BD9-81ED-4DB2-BD59-A6C34878D82A}">
                    <a16:rowId xmlns:a16="http://schemas.microsoft.com/office/drawing/2014/main" val="10000"/>
                  </a:ext>
                </a:extLst>
              </a:tr>
              <a:tr h="339744">
                <a:tc>
                  <a:txBody>
                    <a:bodyPr/>
                    <a:lstStyle/>
                    <a:p>
                      <a:pPr marL="0" marR="0" algn="just">
                        <a:lnSpc>
                          <a:spcPct val="115000"/>
                        </a:lnSpc>
                        <a:spcBef>
                          <a:spcPts val="0"/>
                        </a:spcBef>
                        <a:spcAft>
                          <a:spcPts val="0"/>
                        </a:spcAft>
                      </a:pPr>
                      <a:r>
                        <a:rPr lang="el-GR" sz="1800" dirty="0">
                          <a:solidFill>
                            <a:schemeClr val="tx1"/>
                          </a:solidFill>
                          <a:effectLst/>
                        </a:rPr>
                        <a:t>(Συμπληρώνεται ετήσια)</a:t>
                      </a:r>
                      <a:endParaRPr lang="el-GR"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8845" marR="58845" marT="0" marB="0"/>
                </a:tc>
                <a:extLst>
                  <a:ext uri="{0D108BD9-81ED-4DB2-BD59-A6C34878D82A}">
                    <a16:rowId xmlns:a16="http://schemas.microsoft.com/office/drawing/2014/main" val="10001"/>
                  </a:ext>
                </a:extLst>
              </a:tr>
              <a:tr h="2717948">
                <a:tc>
                  <a:txBody>
                    <a:bodyPr/>
                    <a:lstStyle/>
                    <a:p>
                      <a:pPr marL="0" marR="0" algn="just">
                        <a:lnSpc>
                          <a:spcPct val="115000"/>
                        </a:lnSpc>
                        <a:spcBef>
                          <a:spcPts val="0"/>
                        </a:spcBef>
                        <a:spcAft>
                          <a:spcPts val="0"/>
                        </a:spcAft>
                      </a:pPr>
                      <a:r>
                        <a:rPr lang="el-GR" sz="1800" dirty="0">
                          <a:solidFill>
                            <a:schemeClr val="tx1"/>
                          </a:solidFill>
                          <a:effectLst/>
                        </a:rPr>
                        <a:t>Το εξατομικευμένο έντυπο αυτό δίνει την ευκαιρία στον/στην μαθητή/</a:t>
                      </a:r>
                      <a:r>
                        <a:rPr lang="el-GR" sz="1800" dirty="0" err="1">
                          <a:solidFill>
                            <a:schemeClr val="tx1"/>
                          </a:solidFill>
                          <a:effectLst/>
                        </a:rPr>
                        <a:t>τρια</a:t>
                      </a:r>
                      <a:r>
                        <a:rPr lang="el-GR" sz="1800" dirty="0">
                          <a:solidFill>
                            <a:schemeClr val="tx1"/>
                          </a:solidFill>
                          <a:effectLst/>
                        </a:rPr>
                        <a:t> να κάνει μία εισαγωγή και να παρουσιάσει τον εαυτό του/της (π.χ. βασικά προσωπικά δημογραφικά στοιχεία). Το δεύτερο μέρος αυτού του εντύπου παρέχει την ευκαιρία να μοιραστεί προσωπικές πληροφορίες προηγούμενου έτους, σύντομη βιογραφία με σημαντικά γεγονότα της ιστορίας ζωής (π.χ. προηγούμενες προσωπικές, οικογενειακές, σχολικές εμπειρίες), πληροφορίες για μελλοντικά σχέδια, όνειρα, επιθυμίες, καθώς και πληροφορίες σχετικά με την υποστήριξη που θα επιθυμούσε να λάβει. </a:t>
                      </a:r>
                      <a:endParaRPr lang="el-GR"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8845" marR="58845" marT="0" marB="0"/>
                </a:tc>
                <a:extLst>
                  <a:ext uri="{0D108BD9-81ED-4DB2-BD59-A6C34878D82A}">
                    <a16:rowId xmlns:a16="http://schemas.microsoft.com/office/drawing/2014/main" val="10002"/>
                  </a:ext>
                </a:extLst>
              </a:tr>
              <a:tr h="339744">
                <a:tc>
                  <a:txBody>
                    <a:bodyPr/>
                    <a:lstStyle/>
                    <a:p>
                      <a:pPr marL="0" marR="0" algn="just">
                        <a:lnSpc>
                          <a:spcPct val="115000"/>
                        </a:lnSpc>
                        <a:spcBef>
                          <a:spcPts val="0"/>
                        </a:spcBef>
                        <a:spcAft>
                          <a:spcPts val="0"/>
                        </a:spcAft>
                      </a:pPr>
                      <a:r>
                        <a:rPr lang="el-GR" sz="1800" dirty="0">
                          <a:solidFill>
                            <a:schemeClr val="tx1"/>
                          </a:solidFill>
                          <a:effectLst/>
                        </a:rPr>
                        <a:t> </a:t>
                      </a:r>
                      <a:endParaRPr lang="el-GR"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8845" marR="58845" marT="0" marB="0"/>
                </a:tc>
                <a:extLst>
                  <a:ext uri="{0D108BD9-81ED-4DB2-BD59-A6C34878D82A}">
                    <a16:rowId xmlns:a16="http://schemas.microsoft.com/office/drawing/2014/main" val="10003"/>
                  </a:ext>
                </a:extLst>
              </a:tr>
              <a:tr h="339744">
                <a:tc>
                  <a:txBody>
                    <a:bodyPr/>
                    <a:lstStyle/>
                    <a:p>
                      <a:pPr marL="0" marR="0" algn="just">
                        <a:lnSpc>
                          <a:spcPct val="115000"/>
                        </a:lnSpc>
                        <a:spcBef>
                          <a:spcPts val="0"/>
                        </a:spcBef>
                        <a:spcAft>
                          <a:spcPts val="0"/>
                        </a:spcAft>
                      </a:pPr>
                      <a:r>
                        <a:rPr lang="el-GR" sz="2000" dirty="0">
                          <a:solidFill>
                            <a:schemeClr val="bg1"/>
                          </a:solidFill>
                          <a:effectLst/>
                        </a:rPr>
                        <a:t>Σχετικά με μένα</a:t>
                      </a:r>
                      <a:endParaRPr lang="el-GR" sz="20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8845" marR="58845" marT="0" marB="0"/>
                </a:tc>
                <a:extLst>
                  <a:ext uri="{0D108BD9-81ED-4DB2-BD59-A6C34878D82A}">
                    <a16:rowId xmlns:a16="http://schemas.microsoft.com/office/drawing/2014/main" val="10004"/>
                  </a:ext>
                </a:extLst>
              </a:tr>
              <a:tr h="339744">
                <a:tc>
                  <a:txBody>
                    <a:bodyPr/>
                    <a:lstStyle/>
                    <a:p>
                      <a:pPr marL="0" marR="0" algn="just">
                        <a:lnSpc>
                          <a:spcPct val="115000"/>
                        </a:lnSpc>
                        <a:spcBef>
                          <a:spcPts val="0"/>
                        </a:spcBef>
                        <a:spcAft>
                          <a:spcPts val="0"/>
                        </a:spcAft>
                      </a:pPr>
                      <a:r>
                        <a:rPr lang="el-GR" sz="2000" dirty="0">
                          <a:solidFill>
                            <a:schemeClr val="bg1"/>
                          </a:solidFill>
                          <a:effectLst/>
                        </a:rPr>
                        <a:t>«Τα δυνατά μου σημεία/Τα πλεονεκτήματά μου»</a:t>
                      </a:r>
                      <a:endParaRPr lang="el-GR" sz="20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8845" marR="58845" marT="0" marB="0"/>
                </a:tc>
                <a:extLst>
                  <a:ext uri="{0D108BD9-81ED-4DB2-BD59-A6C34878D82A}">
                    <a16:rowId xmlns:a16="http://schemas.microsoft.com/office/drawing/2014/main" val="10005"/>
                  </a:ext>
                </a:extLst>
              </a:tr>
              <a:tr h="339744">
                <a:tc>
                  <a:txBody>
                    <a:bodyPr/>
                    <a:lstStyle/>
                    <a:p>
                      <a:pPr marL="0" marR="0" algn="just">
                        <a:lnSpc>
                          <a:spcPct val="115000"/>
                        </a:lnSpc>
                        <a:spcBef>
                          <a:spcPts val="0"/>
                        </a:spcBef>
                        <a:spcAft>
                          <a:spcPts val="0"/>
                        </a:spcAft>
                      </a:pPr>
                      <a:r>
                        <a:rPr lang="el-GR" sz="1800" dirty="0">
                          <a:solidFill>
                            <a:schemeClr val="tx1"/>
                          </a:solidFill>
                          <a:effectLst/>
                        </a:rPr>
                        <a:t>(Ενημέρωση σε τακτική βάση)</a:t>
                      </a:r>
                      <a:endParaRPr lang="el-GR"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8845" marR="58845" marT="0" marB="0"/>
                </a:tc>
                <a:extLst>
                  <a:ext uri="{0D108BD9-81ED-4DB2-BD59-A6C34878D82A}">
                    <a16:rowId xmlns:a16="http://schemas.microsoft.com/office/drawing/2014/main" val="10006"/>
                  </a:ext>
                </a:extLst>
              </a:tr>
              <a:tr h="2010148">
                <a:tc>
                  <a:txBody>
                    <a:bodyPr/>
                    <a:lstStyle/>
                    <a:p>
                      <a:pPr marL="0" marR="0" algn="just">
                        <a:lnSpc>
                          <a:spcPct val="115000"/>
                        </a:lnSpc>
                        <a:spcBef>
                          <a:spcPts val="0"/>
                        </a:spcBef>
                        <a:spcAft>
                          <a:spcPts val="0"/>
                        </a:spcAft>
                      </a:pPr>
                      <a:r>
                        <a:rPr lang="el-GR" sz="1800" dirty="0">
                          <a:solidFill>
                            <a:schemeClr val="tx1"/>
                          </a:solidFill>
                          <a:effectLst/>
                        </a:rPr>
                        <a:t>Αυτό το πεδίο θα πρέπει να </a:t>
                      </a:r>
                      <a:r>
                        <a:rPr lang="el-GR" sz="1800" dirty="0" err="1">
                          <a:solidFill>
                            <a:schemeClr val="tx1"/>
                          </a:solidFill>
                          <a:effectLst/>
                        </a:rPr>
                        <a:t>επικαιροποιείται</a:t>
                      </a:r>
                      <a:r>
                        <a:rPr lang="el-GR" sz="1800" dirty="0">
                          <a:solidFill>
                            <a:schemeClr val="tx1"/>
                          </a:solidFill>
                          <a:effectLst/>
                        </a:rPr>
                        <a:t> συνεχώς και τα άτομα να προσθέτουν νέες δεξιότητες, κλίσεις και ταλέντα. Η λίστα θα δώσει την ευκαιρία στα άτομα να προβληματιστούν και να σκεφτούν πώς μπορούν τα δυνατά τους σημεία </a:t>
                      </a:r>
                      <a:br>
                        <a:rPr lang="el-GR" sz="1800" dirty="0">
                          <a:solidFill>
                            <a:schemeClr val="tx1"/>
                          </a:solidFill>
                          <a:effectLst/>
                        </a:rPr>
                      </a:br>
                      <a:r>
                        <a:rPr lang="el-GR" sz="1800" dirty="0">
                          <a:solidFill>
                            <a:schemeClr val="tx1"/>
                          </a:solidFill>
                          <a:effectLst/>
                        </a:rPr>
                        <a:t> να τα μοιραστούν και να τα χρησιμοποιήσουν στην κοινότητά τους.</a:t>
                      </a:r>
                      <a:br>
                        <a:rPr lang="el-GR" sz="1800" dirty="0">
                          <a:solidFill>
                            <a:schemeClr val="tx1"/>
                          </a:solidFill>
                          <a:effectLst/>
                        </a:rPr>
                      </a:br>
                      <a:endParaRPr lang="el-GR"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8845" marR="58845" marT="0" marB="0"/>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6121095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Τίτλος 7">
            <a:extLst>
              <a:ext uri="{FF2B5EF4-FFF2-40B4-BE49-F238E27FC236}">
                <a16:creationId xmlns:a16="http://schemas.microsoft.com/office/drawing/2014/main" id="{07378588-04B8-A20D-0E92-9ED68E65372D}"/>
              </a:ext>
            </a:extLst>
          </p:cNvPr>
          <p:cNvSpPr>
            <a:spLocks noGrp="1"/>
          </p:cNvSpPr>
          <p:nvPr>
            <p:ph type="title" idx="6"/>
          </p:nvPr>
        </p:nvSpPr>
        <p:spPr>
          <a:xfrm>
            <a:off x="685680" y="131648"/>
            <a:ext cx="10272000" cy="763600"/>
          </a:xfrm>
        </p:spPr>
        <p:txBody>
          <a:bodyPr/>
          <a:lstStyle/>
          <a:p>
            <a:pPr algn="ctr"/>
            <a:r>
              <a:rPr lang="el-GR" sz="3733" dirty="0">
                <a:latin typeface="Aptos Display" panose="020B0004020202020204" pitchFamily="34" charset="0"/>
                <a:ea typeface="Microsoft JhengHei UI" panose="020B0604030504040204" pitchFamily="34" charset="-120"/>
                <a:cs typeface="Leelawadee UI" panose="020B0502040204020203" pitchFamily="34" charset="-34"/>
              </a:rPr>
              <a:t>Εισαγωγή &amp; Θεωρητικό Πλαίσιο</a:t>
            </a:r>
          </a:p>
        </p:txBody>
      </p:sp>
      <p:sp>
        <p:nvSpPr>
          <p:cNvPr id="12" name="Οβάλ 11">
            <a:extLst>
              <a:ext uri="{FF2B5EF4-FFF2-40B4-BE49-F238E27FC236}">
                <a16:creationId xmlns:a16="http://schemas.microsoft.com/office/drawing/2014/main" id="{286D571D-0D7B-FA3C-8D1E-EEC3960A01CE}"/>
              </a:ext>
            </a:extLst>
          </p:cNvPr>
          <p:cNvSpPr/>
          <p:nvPr/>
        </p:nvSpPr>
        <p:spPr>
          <a:xfrm>
            <a:off x="119921" y="2728210"/>
            <a:ext cx="2558320" cy="196870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2133" b="1" dirty="0">
                <a:solidFill>
                  <a:schemeClr val="tx1"/>
                </a:solidFill>
              </a:rPr>
              <a:t>ΜΕΤΑΒΑΣΗ</a:t>
            </a:r>
            <a:r>
              <a:rPr lang="el-GR" sz="2400" dirty="0">
                <a:solidFill>
                  <a:schemeClr val="tx1"/>
                </a:solidFill>
              </a:rPr>
              <a:t> ΑΤΟΜΩΝ ΜΕ ΝΑ &amp; ΑΔ </a:t>
            </a:r>
            <a:r>
              <a:rPr lang="el-GR" sz="1333" i="1" dirty="0">
                <a:solidFill>
                  <a:schemeClr val="tx1"/>
                </a:solidFill>
                <a:latin typeface="Calibri" panose="020F0502020204030204" pitchFamily="34" charset="0"/>
                <a:ea typeface="Calibri" panose="020F0502020204030204" pitchFamily="34" charset="0"/>
              </a:rPr>
              <a:t>with Disabilities Education Act, 2004)</a:t>
            </a:r>
            <a:endParaRPr lang="el-GR" sz="1333" i="1" dirty="0">
              <a:solidFill>
                <a:schemeClr val="tx1"/>
              </a:solidFill>
            </a:endParaRPr>
          </a:p>
        </p:txBody>
      </p:sp>
      <p:cxnSp>
        <p:nvCxnSpPr>
          <p:cNvPr id="14" name="Ευθύγραμμο βέλος σύνδεσης 13">
            <a:extLst>
              <a:ext uri="{FF2B5EF4-FFF2-40B4-BE49-F238E27FC236}">
                <a16:creationId xmlns:a16="http://schemas.microsoft.com/office/drawing/2014/main" id="{F121EEBB-9A7D-7E6E-6CD5-C45928E4B63B}"/>
              </a:ext>
            </a:extLst>
          </p:cNvPr>
          <p:cNvCxnSpPr>
            <a:cxnSpLocks/>
            <a:stCxn id="12" idx="6"/>
          </p:cNvCxnSpPr>
          <p:nvPr/>
        </p:nvCxnSpPr>
        <p:spPr>
          <a:xfrm flipV="1">
            <a:off x="2678242" y="1879601"/>
            <a:ext cx="3143439" cy="1832964"/>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6" name="Ευθύγραμμο βέλος σύνδεσης 15">
            <a:extLst>
              <a:ext uri="{FF2B5EF4-FFF2-40B4-BE49-F238E27FC236}">
                <a16:creationId xmlns:a16="http://schemas.microsoft.com/office/drawing/2014/main" id="{904D0DD7-E612-5E62-FFC8-C0E65F98B05D}"/>
              </a:ext>
            </a:extLst>
          </p:cNvPr>
          <p:cNvCxnSpPr>
            <a:cxnSpLocks/>
            <a:stCxn id="12" idx="6"/>
          </p:cNvCxnSpPr>
          <p:nvPr/>
        </p:nvCxnSpPr>
        <p:spPr>
          <a:xfrm>
            <a:off x="2678242" y="3712564"/>
            <a:ext cx="3143439"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8" name="Ευθύγραμμο βέλος σύνδεσης 17">
            <a:extLst>
              <a:ext uri="{FF2B5EF4-FFF2-40B4-BE49-F238E27FC236}">
                <a16:creationId xmlns:a16="http://schemas.microsoft.com/office/drawing/2014/main" id="{67F840DE-644D-12E2-5BD3-3ECB5CD16466}"/>
              </a:ext>
            </a:extLst>
          </p:cNvPr>
          <p:cNvCxnSpPr>
            <a:cxnSpLocks/>
            <a:stCxn id="12" idx="6"/>
          </p:cNvCxnSpPr>
          <p:nvPr/>
        </p:nvCxnSpPr>
        <p:spPr>
          <a:xfrm>
            <a:off x="2678242" y="3712565"/>
            <a:ext cx="3143439" cy="2170076"/>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9" name="Ορθογώνιο 18">
            <a:extLst>
              <a:ext uri="{FF2B5EF4-FFF2-40B4-BE49-F238E27FC236}">
                <a16:creationId xmlns:a16="http://schemas.microsoft.com/office/drawing/2014/main" id="{0C1646A1-7F5D-2402-47FF-41DE126F672D}"/>
              </a:ext>
            </a:extLst>
          </p:cNvPr>
          <p:cNvSpPr/>
          <p:nvPr/>
        </p:nvSpPr>
        <p:spPr>
          <a:xfrm>
            <a:off x="6096001" y="996368"/>
            <a:ext cx="4017364" cy="14090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2400" b="1" dirty="0">
                <a:solidFill>
                  <a:schemeClr val="tx1"/>
                </a:solidFill>
                <a:latin typeface="Calibri" panose="020F0502020204030204" pitchFamily="34" charset="0"/>
                <a:ea typeface="Calibri" panose="020F0502020204030204" pitchFamily="34" charset="0"/>
              </a:rPr>
              <a:t>Διαδικασία, </a:t>
            </a:r>
            <a:r>
              <a:rPr lang="el-GR" sz="1333" dirty="0">
                <a:solidFill>
                  <a:schemeClr val="tx1"/>
                </a:solidFill>
                <a:latin typeface="Calibri" panose="020F0502020204030204" pitchFamily="34" charset="0"/>
                <a:ea typeface="Calibri" panose="020F0502020204030204" pitchFamily="34" charset="0"/>
              </a:rPr>
              <a:t>η οποία είναι εστιασμένη στη βελτίωση των ακαδημαϊκών και λειτουργικών δεξιοτήτων του ατόμου και αφορά </a:t>
            </a:r>
            <a:r>
              <a:rPr lang="el-GR" sz="2400" b="1" dirty="0">
                <a:solidFill>
                  <a:schemeClr val="tx1"/>
                </a:solidFill>
                <a:latin typeface="Calibri" panose="020F0502020204030204" pitchFamily="34" charset="0"/>
                <a:ea typeface="Calibri" panose="020F0502020204030204" pitchFamily="34" charset="0"/>
              </a:rPr>
              <a:t>ένα σύνολο δραστηριοτήτων </a:t>
            </a:r>
            <a:r>
              <a:rPr lang="el-GR" sz="1333" dirty="0">
                <a:solidFill>
                  <a:schemeClr val="tx1"/>
                </a:solidFill>
                <a:latin typeface="Calibri" panose="020F0502020204030204" pitchFamily="34" charset="0"/>
                <a:ea typeface="Calibri" panose="020F0502020204030204" pitchFamily="34" charset="0"/>
              </a:rPr>
              <a:t>με </a:t>
            </a:r>
            <a:r>
              <a:rPr lang="el-GR" sz="1333" dirty="0" err="1">
                <a:solidFill>
                  <a:schemeClr val="tx1"/>
                </a:solidFill>
                <a:latin typeface="Calibri" panose="020F0502020204030204" pitchFamily="34" charset="0"/>
                <a:ea typeface="Calibri" panose="020F0502020204030204" pitchFamily="34" charset="0"/>
              </a:rPr>
              <a:t>στοχοθεσία</a:t>
            </a:r>
            <a:endParaRPr lang="el-GR" sz="1333" dirty="0">
              <a:solidFill>
                <a:schemeClr val="tx1"/>
              </a:solidFill>
            </a:endParaRPr>
          </a:p>
        </p:txBody>
      </p:sp>
      <p:sp>
        <p:nvSpPr>
          <p:cNvPr id="23" name="Ορθογώνιο 22">
            <a:extLst>
              <a:ext uri="{FF2B5EF4-FFF2-40B4-BE49-F238E27FC236}">
                <a16:creationId xmlns:a16="http://schemas.microsoft.com/office/drawing/2014/main" id="{EB4885B4-61E2-047A-881B-9E932B9E5C76}"/>
              </a:ext>
            </a:extLst>
          </p:cNvPr>
          <p:cNvSpPr/>
          <p:nvPr/>
        </p:nvSpPr>
        <p:spPr>
          <a:xfrm>
            <a:off x="6096001" y="3008025"/>
            <a:ext cx="4017364" cy="14090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alibri" panose="020F0502020204030204" pitchFamily="34" charset="0"/>
                <a:ea typeface="Calibri" panose="020F0502020204030204" pitchFamily="34" charset="0"/>
              </a:rPr>
              <a:t>B</a:t>
            </a:r>
            <a:r>
              <a:rPr lang="el-GR" sz="1400" dirty="0" err="1">
                <a:solidFill>
                  <a:schemeClr val="tx1"/>
                </a:solidFill>
                <a:latin typeface="Calibri" panose="020F0502020204030204" pitchFamily="34" charset="0"/>
                <a:ea typeface="Calibri" panose="020F0502020204030204" pitchFamily="34" charset="0"/>
              </a:rPr>
              <a:t>ασίζεται</a:t>
            </a:r>
            <a:r>
              <a:rPr lang="el-GR" sz="1400" dirty="0">
                <a:solidFill>
                  <a:schemeClr val="tx1"/>
                </a:solidFill>
                <a:latin typeface="Calibri" panose="020F0502020204030204" pitchFamily="34" charset="0"/>
                <a:ea typeface="Calibri" panose="020F0502020204030204" pitchFamily="34" charset="0"/>
              </a:rPr>
              <a:t> στις </a:t>
            </a:r>
            <a:r>
              <a:rPr lang="el-GR" sz="2400" b="1" dirty="0">
                <a:solidFill>
                  <a:schemeClr val="tx1"/>
                </a:solidFill>
                <a:latin typeface="Calibri" panose="020F0502020204030204" pitchFamily="34" charset="0"/>
                <a:ea typeface="Calibri" panose="020F0502020204030204" pitchFamily="34" charset="0"/>
              </a:rPr>
              <a:t>εξατομικευμένες ανάγκες του/της μαθητή/</a:t>
            </a:r>
            <a:r>
              <a:rPr lang="el-GR" sz="2400" b="1" dirty="0" err="1">
                <a:solidFill>
                  <a:schemeClr val="tx1"/>
                </a:solidFill>
                <a:latin typeface="Calibri" panose="020F0502020204030204" pitchFamily="34" charset="0"/>
                <a:ea typeface="Calibri" panose="020F0502020204030204" pitchFamily="34" charset="0"/>
              </a:rPr>
              <a:t>τριας</a:t>
            </a:r>
            <a:r>
              <a:rPr lang="el-GR" sz="2400" b="1" dirty="0">
                <a:solidFill>
                  <a:schemeClr val="tx1"/>
                </a:solidFill>
                <a:latin typeface="Calibri" panose="020F0502020204030204" pitchFamily="34" charset="0"/>
                <a:ea typeface="Calibri" panose="020F0502020204030204" pitchFamily="34" charset="0"/>
              </a:rPr>
              <a:t>, </a:t>
            </a:r>
            <a:r>
              <a:rPr lang="el-GR" sz="1400" dirty="0">
                <a:solidFill>
                  <a:schemeClr val="tx1"/>
                </a:solidFill>
                <a:latin typeface="Calibri" panose="020F0502020204030204" pitchFamily="34" charset="0"/>
                <a:ea typeface="Calibri" panose="020F0502020204030204" pitchFamily="34" charset="0"/>
              </a:rPr>
              <a:t>λαμβάνοντας υπόψιν τα δυνατά σημεία, τις προτιμήσεις, τα ενδιαφέροντα και τις ικανότητές του/της</a:t>
            </a:r>
            <a:endParaRPr lang="el-GR" sz="1400" dirty="0">
              <a:solidFill>
                <a:schemeClr val="tx1"/>
              </a:solidFill>
            </a:endParaRPr>
          </a:p>
        </p:txBody>
      </p:sp>
      <p:sp>
        <p:nvSpPr>
          <p:cNvPr id="24" name="Ορθογώνιο 23">
            <a:extLst>
              <a:ext uri="{FF2B5EF4-FFF2-40B4-BE49-F238E27FC236}">
                <a16:creationId xmlns:a16="http://schemas.microsoft.com/office/drawing/2014/main" id="{33104F19-2997-62EF-8C1F-C956128DB616}"/>
              </a:ext>
            </a:extLst>
          </p:cNvPr>
          <p:cNvSpPr/>
          <p:nvPr/>
        </p:nvSpPr>
        <p:spPr>
          <a:xfrm>
            <a:off x="6096001" y="5157095"/>
            <a:ext cx="4017364" cy="14090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1400" dirty="0">
                <a:solidFill>
                  <a:schemeClr val="tx1"/>
                </a:solidFill>
                <a:latin typeface="Calibri" panose="020F0502020204030204" pitchFamily="34" charset="0"/>
                <a:ea typeface="Calibri" panose="020F0502020204030204" pitchFamily="34" charset="0"/>
              </a:rPr>
              <a:t>Περιλαμβάνει </a:t>
            </a:r>
            <a:r>
              <a:rPr lang="el-GR" sz="1600" b="1" dirty="0">
                <a:solidFill>
                  <a:schemeClr val="tx1"/>
                </a:solidFill>
                <a:latin typeface="Calibri" panose="020F0502020204030204" pitchFamily="34" charset="0"/>
                <a:ea typeface="Calibri" panose="020F0502020204030204" pitchFamily="34" charset="0"/>
              </a:rPr>
              <a:t>την εκπαίδευση, την καθοδήγηση, την εμπλοκή σχετικών υπηρεσιών και κοινότητας, την πρακτική άσκηση και την επαγγελματική ανάπτυξη </a:t>
            </a:r>
            <a:r>
              <a:rPr lang="el-GR" sz="1400" dirty="0">
                <a:solidFill>
                  <a:schemeClr val="tx1"/>
                </a:solidFill>
                <a:latin typeface="Calibri" panose="020F0502020204030204" pitchFamily="34" charset="0"/>
                <a:ea typeface="Calibri" panose="020F0502020204030204" pitchFamily="34" charset="0"/>
              </a:rPr>
              <a:t>των ενηλίκων μετά το σχολείο </a:t>
            </a:r>
            <a:endParaRPr lang="el-GR" sz="1400" dirty="0">
              <a:solidFill>
                <a:schemeClr val="tx1"/>
              </a:solidFill>
            </a:endParaRPr>
          </a:p>
        </p:txBody>
      </p:sp>
    </p:spTree>
    <p:extLst>
      <p:ext uri="{BB962C8B-B14F-4D97-AF65-F5344CB8AC3E}">
        <p14:creationId xmlns:p14="http://schemas.microsoft.com/office/powerpoint/2010/main" val="22012394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Πίνακας 1"/>
          <p:cNvGraphicFramePr>
            <a:graphicFrameLocks noGrp="1"/>
          </p:cNvGraphicFramePr>
          <p:nvPr>
            <p:extLst>
              <p:ext uri="{D42A27DB-BD31-4B8C-83A1-F6EECF244321}">
                <p14:modId xmlns:p14="http://schemas.microsoft.com/office/powerpoint/2010/main" val="2209174557"/>
              </p:ext>
            </p:extLst>
          </p:nvPr>
        </p:nvGraphicFramePr>
        <p:xfrm>
          <a:off x="1383030" y="0"/>
          <a:ext cx="9521190" cy="6629399"/>
        </p:xfrm>
        <a:graphic>
          <a:graphicData uri="http://schemas.openxmlformats.org/drawingml/2006/table">
            <a:tbl>
              <a:tblPr firstRow="1" firstCol="1" bandRow="1">
                <a:tableStyleId>{5C22544A-7EE6-4342-B048-85BDC9FD1C3A}</a:tableStyleId>
              </a:tblPr>
              <a:tblGrid>
                <a:gridCol w="9521190">
                  <a:extLst>
                    <a:ext uri="{9D8B030D-6E8A-4147-A177-3AD203B41FA5}">
                      <a16:colId xmlns:a16="http://schemas.microsoft.com/office/drawing/2014/main" val="20000"/>
                    </a:ext>
                  </a:extLst>
                </a:gridCol>
              </a:tblGrid>
              <a:tr h="351240">
                <a:tc>
                  <a:txBody>
                    <a:bodyPr/>
                    <a:lstStyle/>
                    <a:p>
                      <a:pPr marL="0" marR="0" algn="just">
                        <a:lnSpc>
                          <a:spcPct val="115000"/>
                        </a:lnSpc>
                        <a:spcBef>
                          <a:spcPts val="0"/>
                        </a:spcBef>
                        <a:spcAft>
                          <a:spcPts val="0"/>
                        </a:spcAft>
                      </a:pPr>
                      <a:r>
                        <a:rPr lang="el-GR" sz="2000" dirty="0">
                          <a:solidFill>
                            <a:schemeClr val="bg1"/>
                          </a:solidFill>
                          <a:effectLst/>
                        </a:rPr>
                        <a:t>Σχετικά με τα φύλλα εργασίας μου</a:t>
                      </a:r>
                      <a:endParaRPr lang="el-GR" sz="20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5111" marR="65111" marT="0" marB="0"/>
                </a:tc>
                <a:extLst>
                  <a:ext uri="{0D108BD9-81ED-4DB2-BD59-A6C34878D82A}">
                    <a16:rowId xmlns:a16="http://schemas.microsoft.com/office/drawing/2014/main" val="10000"/>
                  </a:ext>
                </a:extLst>
              </a:tr>
              <a:tr h="351240">
                <a:tc>
                  <a:txBody>
                    <a:bodyPr/>
                    <a:lstStyle/>
                    <a:p>
                      <a:pPr marL="0" marR="0" algn="just">
                        <a:lnSpc>
                          <a:spcPct val="115000"/>
                        </a:lnSpc>
                        <a:spcBef>
                          <a:spcPts val="0"/>
                        </a:spcBef>
                        <a:spcAft>
                          <a:spcPts val="0"/>
                        </a:spcAft>
                      </a:pPr>
                      <a:r>
                        <a:rPr lang="el-GR" sz="2000" dirty="0">
                          <a:solidFill>
                            <a:schemeClr val="bg1"/>
                          </a:solidFill>
                          <a:effectLst/>
                        </a:rPr>
                        <a:t>«Δραστηριότητες που απολαμβάνω»</a:t>
                      </a:r>
                      <a:endParaRPr lang="el-GR" sz="20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5111" marR="65111" marT="0" marB="0"/>
                </a:tc>
                <a:extLst>
                  <a:ext uri="{0D108BD9-81ED-4DB2-BD59-A6C34878D82A}">
                    <a16:rowId xmlns:a16="http://schemas.microsoft.com/office/drawing/2014/main" val="10001"/>
                  </a:ext>
                </a:extLst>
              </a:tr>
              <a:tr h="351240">
                <a:tc>
                  <a:txBody>
                    <a:bodyPr/>
                    <a:lstStyle/>
                    <a:p>
                      <a:pPr marL="0" marR="0" algn="just">
                        <a:lnSpc>
                          <a:spcPct val="115000"/>
                        </a:lnSpc>
                        <a:spcBef>
                          <a:spcPts val="0"/>
                        </a:spcBef>
                        <a:spcAft>
                          <a:spcPts val="0"/>
                        </a:spcAft>
                      </a:pPr>
                      <a:r>
                        <a:rPr lang="el-GR" sz="1800" dirty="0">
                          <a:solidFill>
                            <a:schemeClr val="tx1"/>
                          </a:solidFill>
                          <a:effectLst/>
                        </a:rPr>
                        <a:t>(Ενημέρωση ανάλογα με τις ανάγκες)</a:t>
                      </a:r>
                      <a:endParaRPr lang="el-GR"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5111" marR="65111" marT="0" marB="0"/>
                </a:tc>
                <a:extLst>
                  <a:ext uri="{0D108BD9-81ED-4DB2-BD59-A6C34878D82A}">
                    <a16:rowId xmlns:a16="http://schemas.microsoft.com/office/drawing/2014/main" val="10002"/>
                  </a:ext>
                </a:extLst>
              </a:tr>
              <a:tr h="5575679">
                <a:tc>
                  <a:txBody>
                    <a:bodyPr/>
                    <a:lstStyle/>
                    <a:p>
                      <a:pPr marL="0" marR="0" algn="just">
                        <a:lnSpc>
                          <a:spcPct val="115000"/>
                        </a:lnSpc>
                        <a:spcBef>
                          <a:spcPts val="0"/>
                        </a:spcBef>
                        <a:spcAft>
                          <a:spcPts val="0"/>
                        </a:spcAft>
                      </a:pPr>
                      <a:r>
                        <a:rPr lang="el-GR" sz="1800" dirty="0">
                          <a:solidFill>
                            <a:schemeClr val="tx1"/>
                          </a:solidFill>
                          <a:effectLst/>
                        </a:rPr>
                        <a:t>Αυτά τα φύλλα εργασίας θα βοηθήσουν τα άτομα να αναπτύξουν μια λίστα με τις προτιμήσεις τους, τις καθημερινές αγαπημένες ασχολίες, συνήθειες, δραστηριότητες, τα δυνατά τους σημεία και τους στόχους και να χτίσουν τις δεξιότητες και τις σχέσεις στην κοινότητά τους, στο σπίτι και στο σχολείο. Η συμμετοχή σε μια ποικιλία αθλητικών, ψυχαγωγικών, πολιτιστικών και κοινωνικών δραστηριοτήτων που απολαμβάνουν είναι ένας άλλος τρόπος για να αυξηθούν οι δεξιότητες, οι σχέσεις και οι δεσμοί με την κοινότητά τους.</a:t>
                      </a:r>
                    </a:p>
                    <a:p>
                      <a:pPr marL="0" marR="0" algn="just">
                        <a:lnSpc>
                          <a:spcPct val="115000"/>
                        </a:lnSpc>
                        <a:spcBef>
                          <a:spcPts val="0"/>
                        </a:spcBef>
                        <a:spcAft>
                          <a:spcPts val="0"/>
                        </a:spcAft>
                      </a:pPr>
                      <a:r>
                        <a:rPr lang="el-GR" sz="1800" dirty="0">
                          <a:solidFill>
                            <a:schemeClr val="tx1"/>
                          </a:solidFill>
                          <a:effectLst/>
                        </a:rPr>
                        <a:t>Δίνεται επίσης η δυνατότητα</a:t>
                      </a:r>
                      <a:r>
                        <a:rPr lang="el-GR" sz="1800" baseline="0" dirty="0">
                          <a:solidFill>
                            <a:schemeClr val="tx1"/>
                          </a:solidFill>
                          <a:effectLst/>
                        </a:rPr>
                        <a:t> </a:t>
                      </a:r>
                      <a:r>
                        <a:rPr lang="el-GR" sz="1800" dirty="0">
                          <a:solidFill>
                            <a:schemeClr val="tx1"/>
                          </a:solidFill>
                          <a:effectLst/>
                        </a:rPr>
                        <a:t>να αποκτήσουν μία ολοκληρωμένη εικόνα της ζωής τους, συνεκτιμώντας τι συμβαίνει στο σχολείο, στο σπίτι, στη δική τους κοινότητα, στον ελεύθερο χρόνο που περνούν μαζί με τους φίλους ή χωρίς. Είναι σημαντικό να γίνει παρουσίαση των προγραμμάτων δραστηριοτήτων τους, του διαθέσιμου κύκλου/δικτύου των σημαντικών προσώπων της ζωής τους, των φίλων και των γνωστών, ώστε να μοιραστούν τα άτομα τους στόχους τους και τις επιθυμίες τους για να σχεδιάσουν τα επόμενα βήματα της ζωής τους.</a:t>
                      </a:r>
                      <a:endParaRPr lang="el-GR"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5111" marR="65111"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8543742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Πίνακας 1"/>
          <p:cNvGraphicFramePr>
            <a:graphicFrameLocks noGrp="1"/>
          </p:cNvGraphicFramePr>
          <p:nvPr>
            <p:extLst>
              <p:ext uri="{D42A27DB-BD31-4B8C-83A1-F6EECF244321}">
                <p14:modId xmlns:p14="http://schemas.microsoft.com/office/powerpoint/2010/main" val="4278766199"/>
              </p:ext>
            </p:extLst>
          </p:nvPr>
        </p:nvGraphicFramePr>
        <p:xfrm>
          <a:off x="1360170" y="80010"/>
          <a:ext cx="8481059" cy="6777990"/>
        </p:xfrm>
        <a:graphic>
          <a:graphicData uri="http://schemas.openxmlformats.org/drawingml/2006/table">
            <a:tbl>
              <a:tblPr firstRow="1" firstCol="1" bandRow="1">
                <a:tableStyleId>{5C22544A-7EE6-4342-B048-85BDC9FD1C3A}</a:tableStyleId>
              </a:tblPr>
              <a:tblGrid>
                <a:gridCol w="8481059">
                  <a:extLst>
                    <a:ext uri="{9D8B030D-6E8A-4147-A177-3AD203B41FA5}">
                      <a16:colId xmlns:a16="http://schemas.microsoft.com/office/drawing/2014/main" val="20000"/>
                    </a:ext>
                  </a:extLst>
                </a:gridCol>
              </a:tblGrid>
              <a:tr h="793187">
                <a:tc>
                  <a:txBody>
                    <a:bodyPr/>
                    <a:lstStyle/>
                    <a:p>
                      <a:pPr marL="0" marR="0" algn="just">
                        <a:lnSpc>
                          <a:spcPct val="115000"/>
                        </a:lnSpc>
                        <a:spcBef>
                          <a:spcPts val="0"/>
                        </a:spcBef>
                        <a:spcAft>
                          <a:spcPts val="0"/>
                        </a:spcAft>
                      </a:pPr>
                      <a:br>
                        <a:rPr lang="el-GR" sz="1800" dirty="0">
                          <a:solidFill>
                            <a:schemeClr val="tx1"/>
                          </a:solidFill>
                          <a:effectLst/>
                        </a:rPr>
                      </a:br>
                      <a:r>
                        <a:rPr lang="el-GR" sz="2000" dirty="0">
                          <a:solidFill>
                            <a:schemeClr val="bg1"/>
                          </a:solidFill>
                          <a:effectLst/>
                        </a:rPr>
                        <a:t>«Δραστηριότητες που δεν μου αρέσουν»</a:t>
                      </a:r>
                      <a:endParaRPr lang="el-GR" sz="20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384629">
                <a:tc>
                  <a:txBody>
                    <a:bodyPr/>
                    <a:lstStyle/>
                    <a:p>
                      <a:pPr marL="0" marR="0" algn="just">
                        <a:lnSpc>
                          <a:spcPct val="115000"/>
                        </a:lnSpc>
                        <a:spcBef>
                          <a:spcPts val="0"/>
                        </a:spcBef>
                        <a:spcAft>
                          <a:spcPts val="0"/>
                        </a:spcAft>
                      </a:pPr>
                      <a:r>
                        <a:rPr lang="el-GR" sz="1800">
                          <a:solidFill>
                            <a:schemeClr val="tx1"/>
                          </a:solidFill>
                          <a:effectLst/>
                        </a:rPr>
                        <a:t>(Ενημέρωση ανάλογα με τις ανάγκες)</a:t>
                      </a:r>
                      <a:endParaRPr lang="el-GR" sz="18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1610305">
                <a:tc>
                  <a:txBody>
                    <a:bodyPr/>
                    <a:lstStyle/>
                    <a:p>
                      <a:pPr marL="0" marR="0" algn="just">
                        <a:lnSpc>
                          <a:spcPct val="115000"/>
                        </a:lnSpc>
                        <a:spcBef>
                          <a:spcPts val="0"/>
                        </a:spcBef>
                        <a:spcAft>
                          <a:spcPts val="0"/>
                        </a:spcAft>
                      </a:pPr>
                      <a:r>
                        <a:rPr lang="el-GR" sz="1800" dirty="0">
                          <a:solidFill>
                            <a:schemeClr val="tx1"/>
                          </a:solidFill>
                          <a:effectLst/>
                        </a:rPr>
                        <a:t>Είναι πολύ σημαντικό να ενημερώσουν τους άλλους για αυτά που τους ενοχλούν ή δεν τους αρέσουν. Είναι επίσης σημαντικό να ενημερώσουν τους άλλους για το αν θα ήθελαν κάποια υποστήριξη για να αντιμετωπίσουν θετικά τις δύσκολες καταστάσεις ή τις ενοχλήσεις. </a:t>
                      </a:r>
                      <a:endParaRPr lang="el-GR"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384629">
                <a:tc>
                  <a:txBody>
                    <a:bodyPr/>
                    <a:lstStyle/>
                    <a:p>
                      <a:pPr marL="0" marR="0">
                        <a:lnSpc>
                          <a:spcPct val="115000"/>
                        </a:lnSpc>
                        <a:spcBef>
                          <a:spcPts val="0"/>
                        </a:spcBef>
                        <a:spcAft>
                          <a:spcPts val="0"/>
                        </a:spcAft>
                      </a:pPr>
                      <a:r>
                        <a:rPr lang="el-GR" sz="1800">
                          <a:solidFill>
                            <a:schemeClr val="tx1"/>
                          </a:solidFill>
                          <a:effectLst/>
                        </a:rPr>
                        <a:t> </a:t>
                      </a:r>
                      <a:endParaRPr lang="el-GR" sz="18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384629">
                <a:tc>
                  <a:txBody>
                    <a:bodyPr/>
                    <a:lstStyle/>
                    <a:p>
                      <a:pPr marL="0" marR="0" algn="just">
                        <a:lnSpc>
                          <a:spcPct val="115000"/>
                        </a:lnSpc>
                        <a:spcBef>
                          <a:spcPts val="0"/>
                        </a:spcBef>
                        <a:spcAft>
                          <a:spcPts val="0"/>
                        </a:spcAft>
                      </a:pPr>
                      <a:r>
                        <a:rPr lang="el-GR" sz="2000" dirty="0">
                          <a:solidFill>
                            <a:schemeClr val="bg1"/>
                          </a:solidFill>
                          <a:effectLst/>
                        </a:rPr>
                        <a:t>«Στυλ Μάθησης»</a:t>
                      </a:r>
                      <a:endParaRPr lang="el-GR" sz="20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384629">
                <a:tc>
                  <a:txBody>
                    <a:bodyPr/>
                    <a:lstStyle/>
                    <a:p>
                      <a:pPr marL="0" marR="0" algn="just">
                        <a:lnSpc>
                          <a:spcPct val="115000"/>
                        </a:lnSpc>
                        <a:spcBef>
                          <a:spcPts val="0"/>
                        </a:spcBef>
                        <a:spcAft>
                          <a:spcPts val="0"/>
                        </a:spcAft>
                      </a:pPr>
                      <a:r>
                        <a:rPr lang="el-GR" sz="1800" dirty="0">
                          <a:solidFill>
                            <a:schemeClr val="tx1"/>
                          </a:solidFill>
                          <a:effectLst/>
                        </a:rPr>
                        <a:t>(Ενημέρωση ανάλογα με τις ανάγκες)</a:t>
                      </a:r>
                      <a:endParaRPr lang="el-GR"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2835982">
                <a:tc>
                  <a:txBody>
                    <a:bodyPr/>
                    <a:lstStyle/>
                    <a:p>
                      <a:pPr marL="0" marR="0" algn="just">
                        <a:lnSpc>
                          <a:spcPct val="115000"/>
                        </a:lnSpc>
                        <a:spcBef>
                          <a:spcPts val="0"/>
                        </a:spcBef>
                        <a:spcAft>
                          <a:spcPts val="0"/>
                        </a:spcAft>
                      </a:pPr>
                      <a:r>
                        <a:rPr lang="el-GR" sz="1800" dirty="0">
                          <a:solidFill>
                            <a:schemeClr val="tx1"/>
                          </a:solidFill>
                          <a:effectLst/>
                        </a:rPr>
                        <a:t>Είναι σημαντικό να κατανοήσουν το στυλ μάθησης (π.χ. οπτικός, ακουστικός, κιναισθητικός, </a:t>
                      </a:r>
                      <a:r>
                        <a:rPr lang="el-GR" sz="1800" dirty="0" err="1">
                          <a:solidFill>
                            <a:schemeClr val="tx1"/>
                          </a:solidFill>
                          <a:effectLst/>
                        </a:rPr>
                        <a:t>πολυαισθητηριακός</a:t>
                      </a:r>
                      <a:r>
                        <a:rPr lang="el-GR" sz="1800" dirty="0">
                          <a:solidFill>
                            <a:schemeClr val="tx1"/>
                          </a:solidFill>
                          <a:effectLst/>
                        </a:rPr>
                        <a:t> τύπος) και τι είδους προσαρμογές και διευθετήσεις μπορεί να χρειαστούν. Γνωρίζοντας το στυλ μάθησης τους,</a:t>
                      </a:r>
                      <a:br>
                        <a:rPr lang="el-GR" sz="1800" dirty="0">
                          <a:solidFill>
                            <a:schemeClr val="tx1"/>
                          </a:solidFill>
                          <a:effectLst/>
                        </a:rPr>
                      </a:br>
                      <a:r>
                        <a:rPr lang="el-GR" sz="1800" dirty="0">
                          <a:solidFill>
                            <a:schemeClr val="tx1"/>
                          </a:solidFill>
                          <a:effectLst/>
                        </a:rPr>
                        <a:t>το κατάλληλο περιβάλλον, τα υλικά που θα χρειαστούν και τις αποτελεσματικές μεθόδους, μπορεί να είναι βοηθητικό για τους άλλους ώστε να τους υποστηρίξουν για να μάθουν νέα πράγματα.</a:t>
                      </a:r>
                      <a:endParaRPr lang="el-GR"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4071310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Πίνακας 1"/>
          <p:cNvGraphicFramePr>
            <a:graphicFrameLocks noGrp="1"/>
          </p:cNvGraphicFramePr>
          <p:nvPr>
            <p:extLst>
              <p:ext uri="{D42A27DB-BD31-4B8C-83A1-F6EECF244321}">
                <p14:modId xmlns:p14="http://schemas.microsoft.com/office/powerpoint/2010/main" val="781463867"/>
              </p:ext>
            </p:extLst>
          </p:nvPr>
        </p:nvGraphicFramePr>
        <p:xfrm>
          <a:off x="3186114" y="3551844"/>
          <a:ext cx="6486523" cy="3306155"/>
        </p:xfrm>
        <a:graphic>
          <a:graphicData uri="http://schemas.openxmlformats.org/drawingml/2006/table">
            <a:tbl>
              <a:tblPr firstRow="1" firstCol="1" bandRow="1">
                <a:tableStyleId>{5C22544A-7EE6-4342-B048-85BDC9FD1C3A}</a:tableStyleId>
              </a:tblPr>
              <a:tblGrid>
                <a:gridCol w="6486523">
                  <a:extLst>
                    <a:ext uri="{9D8B030D-6E8A-4147-A177-3AD203B41FA5}">
                      <a16:colId xmlns:a16="http://schemas.microsoft.com/office/drawing/2014/main" val="20000"/>
                    </a:ext>
                  </a:extLst>
                </a:gridCol>
              </a:tblGrid>
              <a:tr h="601120">
                <a:tc>
                  <a:txBody>
                    <a:bodyPr/>
                    <a:lstStyle/>
                    <a:p>
                      <a:pPr marL="342900" marR="0" lvl="0" indent="-342900" algn="just">
                        <a:lnSpc>
                          <a:spcPct val="115000"/>
                        </a:lnSpc>
                        <a:spcBef>
                          <a:spcPts val="0"/>
                        </a:spcBef>
                        <a:spcAft>
                          <a:spcPts val="800"/>
                        </a:spcAft>
                        <a:buFont typeface="Symbol" panose="05050102010706020507" pitchFamily="18" charset="2"/>
                        <a:buChar char=""/>
                      </a:pPr>
                      <a:r>
                        <a:rPr lang="el-GR" sz="1400" dirty="0">
                          <a:solidFill>
                            <a:schemeClr val="tx1"/>
                          </a:solidFill>
                          <a:effectLst/>
                        </a:rPr>
                        <a:t>Εάν έχετε περιορισμένη επικοινωνία: Τι έχει δοκιμάσει στο παρελθόν;</a:t>
                      </a:r>
                      <a:br>
                        <a:rPr lang="el-GR" sz="1400" dirty="0">
                          <a:solidFill>
                            <a:schemeClr val="tx1"/>
                          </a:solidFill>
                          <a:effectLst/>
                        </a:rPr>
                      </a:br>
                      <a:r>
                        <a:rPr lang="el-GR" sz="1400" dirty="0">
                          <a:solidFill>
                            <a:schemeClr val="tx1"/>
                          </a:solidFill>
                          <a:effectLst/>
                        </a:rPr>
                        <a:t>Τι λειτούργησε και τι δεν λειτούργησε για εσάς;</a:t>
                      </a:r>
                      <a:endParaRPr lang="el-GR"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601120">
                <a:tc>
                  <a:txBody>
                    <a:bodyPr/>
                    <a:lstStyle/>
                    <a:p>
                      <a:pPr marL="0" marR="0" algn="just">
                        <a:lnSpc>
                          <a:spcPct val="115000"/>
                        </a:lnSpc>
                        <a:spcBef>
                          <a:spcPts val="0"/>
                        </a:spcBef>
                        <a:spcAft>
                          <a:spcPts val="800"/>
                        </a:spcAft>
                      </a:pPr>
                      <a:r>
                        <a:rPr lang="el-GR" sz="1400" dirty="0">
                          <a:solidFill>
                            <a:schemeClr val="tx1"/>
                          </a:solidFill>
                          <a:effectLst/>
                        </a:rPr>
                        <a:t>Κοινοποιήστε τις περιγραφές του στυλ επικοινωνίας σας στους άλλους για να μπορέσουν να σας υποστηρίξουν. Για παράδειγμα:</a:t>
                      </a:r>
                      <a:endParaRPr lang="el-GR"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300559">
                <a:tc>
                  <a:txBody>
                    <a:bodyPr/>
                    <a:lstStyle/>
                    <a:p>
                      <a:pPr marL="342900" marR="0" lvl="0" indent="-342900">
                        <a:lnSpc>
                          <a:spcPct val="115000"/>
                        </a:lnSpc>
                        <a:spcBef>
                          <a:spcPts val="0"/>
                        </a:spcBef>
                        <a:spcAft>
                          <a:spcPts val="800"/>
                        </a:spcAft>
                        <a:buFont typeface="Symbol" panose="05050102010706020507" pitchFamily="18" charset="2"/>
                        <a:buChar char=""/>
                      </a:pPr>
                      <a:r>
                        <a:rPr lang="el-GR" sz="1400" i="1" dirty="0">
                          <a:solidFill>
                            <a:schemeClr val="tx1"/>
                          </a:solidFill>
                          <a:effectLst/>
                        </a:rPr>
                        <a:t>Μίλα πιο αργά και καθαρά</a:t>
                      </a:r>
                      <a:endParaRPr lang="el-GR" sz="1400" i="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300559">
                <a:tc>
                  <a:txBody>
                    <a:bodyPr/>
                    <a:lstStyle/>
                    <a:p>
                      <a:pPr marL="342900" marR="0" lvl="0" indent="-342900">
                        <a:lnSpc>
                          <a:spcPct val="115000"/>
                        </a:lnSpc>
                        <a:spcBef>
                          <a:spcPts val="0"/>
                        </a:spcBef>
                        <a:spcAft>
                          <a:spcPts val="800"/>
                        </a:spcAft>
                        <a:buFont typeface="Symbol" panose="05050102010706020507" pitchFamily="18" charset="2"/>
                        <a:buChar char=""/>
                      </a:pPr>
                      <a:r>
                        <a:rPr lang="el-GR" sz="1400" i="1" dirty="0">
                          <a:solidFill>
                            <a:schemeClr val="tx1"/>
                          </a:solidFill>
                          <a:effectLst/>
                        </a:rPr>
                        <a:t>Να έχεις </a:t>
                      </a:r>
                      <a:r>
                        <a:rPr lang="el-GR" sz="1400" i="1" dirty="0" err="1">
                          <a:solidFill>
                            <a:schemeClr val="tx1"/>
                          </a:solidFill>
                          <a:effectLst/>
                        </a:rPr>
                        <a:t>βλεμματική</a:t>
                      </a:r>
                      <a:r>
                        <a:rPr lang="el-GR" sz="1400" i="1" dirty="0">
                          <a:solidFill>
                            <a:schemeClr val="tx1"/>
                          </a:solidFill>
                          <a:effectLst/>
                        </a:rPr>
                        <a:t> επαφή πριν μιλήσεις</a:t>
                      </a:r>
                      <a:endParaRPr lang="el-GR" sz="1400" i="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300559">
                <a:tc>
                  <a:txBody>
                    <a:bodyPr/>
                    <a:lstStyle/>
                    <a:p>
                      <a:pPr marL="342900" marR="0" lvl="0" indent="-342900">
                        <a:lnSpc>
                          <a:spcPct val="115000"/>
                        </a:lnSpc>
                        <a:spcBef>
                          <a:spcPts val="0"/>
                        </a:spcBef>
                        <a:spcAft>
                          <a:spcPts val="800"/>
                        </a:spcAft>
                        <a:buFont typeface="Symbol" panose="05050102010706020507" pitchFamily="18" charset="2"/>
                        <a:buChar char=""/>
                      </a:pPr>
                      <a:r>
                        <a:rPr lang="el-GR" sz="1400" i="1" dirty="0">
                          <a:solidFill>
                            <a:schemeClr val="tx1"/>
                          </a:solidFill>
                          <a:effectLst/>
                        </a:rPr>
                        <a:t>Δείξτε μου το αντικείμενο που σχετίζεται με τη δραστηριότητα</a:t>
                      </a:r>
                      <a:endParaRPr lang="el-GR" sz="1400" i="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300559">
                <a:tc>
                  <a:txBody>
                    <a:bodyPr/>
                    <a:lstStyle/>
                    <a:p>
                      <a:pPr marL="342900" marR="0" lvl="0" indent="-342900">
                        <a:lnSpc>
                          <a:spcPct val="115000"/>
                        </a:lnSpc>
                        <a:spcBef>
                          <a:spcPts val="0"/>
                        </a:spcBef>
                        <a:spcAft>
                          <a:spcPts val="800"/>
                        </a:spcAft>
                        <a:buFont typeface="Symbol" panose="05050102010706020507" pitchFamily="18" charset="2"/>
                        <a:buChar char=""/>
                      </a:pPr>
                      <a:r>
                        <a:rPr lang="el-GR" sz="1400" i="1" dirty="0">
                          <a:solidFill>
                            <a:schemeClr val="tx1"/>
                          </a:solidFill>
                          <a:effectLst/>
                        </a:rPr>
                        <a:t>Εδώ είναι τα σύμβολα, οι χειρονομίες και οι λέξεις που χρησιμοποιώ</a:t>
                      </a:r>
                      <a:endParaRPr lang="el-GR" sz="1400" i="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300559">
                <a:tc>
                  <a:txBody>
                    <a:bodyPr/>
                    <a:lstStyle/>
                    <a:p>
                      <a:pPr marL="342900" marR="0" lvl="0" indent="-342900">
                        <a:lnSpc>
                          <a:spcPct val="115000"/>
                        </a:lnSpc>
                        <a:spcBef>
                          <a:spcPts val="0"/>
                        </a:spcBef>
                        <a:spcAft>
                          <a:spcPts val="800"/>
                        </a:spcAft>
                        <a:buFont typeface="Symbol" panose="05050102010706020507" pitchFamily="18" charset="2"/>
                        <a:buChar char=""/>
                      </a:pPr>
                      <a:r>
                        <a:rPr lang="el-GR" sz="1400" i="1" dirty="0">
                          <a:solidFill>
                            <a:schemeClr val="tx1"/>
                          </a:solidFill>
                          <a:effectLst/>
                        </a:rPr>
                        <a:t>Αυτά είναι τα πράγματα που πρέπει να κάνετε ή να πείτε για να σας προσέξω</a:t>
                      </a:r>
                      <a:endParaRPr lang="el-GR" sz="1400" i="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r h="601120">
                <a:tc>
                  <a:txBody>
                    <a:bodyPr/>
                    <a:lstStyle/>
                    <a:p>
                      <a:pPr marL="342900" marR="0" lvl="0" indent="-342900">
                        <a:lnSpc>
                          <a:spcPct val="115000"/>
                        </a:lnSpc>
                        <a:spcBef>
                          <a:spcPts val="0"/>
                        </a:spcBef>
                        <a:spcAft>
                          <a:spcPts val="800"/>
                        </a:spcAft>
                        <a:buFont typeface="Symbol" panose="05050102010706020507" pitchFamily="18" charset="2"/>
                        <a:buChar char=""/>
                      </a:pPr>
                      <a:r>
                        <a:rPr lang="el-GR" sz="1400" i="1" dirty="0">
                          <a:solidFill>
                            <a:schemeClr val="tx1"/>
                          </a:solidFill>
                          <a:effectLst/>
                        </a:rPr>
                        <a:t>Αυτά είναι τα πράγματα που πρέπει να κάνετε ή να πείτε εάν δεν με καταλαβαίνετε</a:t>
                      </a:r>
                      <a:endParaRPr lang="el-GR" sz="1400" i="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7"/>
                  </a:ext>
                </a:extLst>
              </a:tr>
            </a:tbl>
          </a:graphicData>
        </a:graphic>
      </p:graphicFrame>
      <p:graphicFrame>
        <p:nvGraphicFramePr>
          <p:cNvPr id="3" name="Πίνακας 2"/>
          <p:cNvGraphicFramePr>
            <a:graphicFrameLocks noGrp="1"/>
          </p:cNvGraphicFramePr>
          <p:nvPr>
            <p:extLst>
              <p:ext uri="{D42A27DB-BD31-4B8C-83A1-F6EECF244321}">
                <p14:modId xmlns:p14="http://schemas.microsoft.com/office/powerpoint/2010/main" val="972302939"/>
              </p:ext>
            </p:extLst>
          </p:nvPr>
        </p:nvGraphicFramePr>
        <p:xfrm>
          <a:off x="3186114" y="128591"/>
          <a:ext cx="6486524" cy="3540252"/>
        </p:xfrm>
        <a:graphic>
          <a:graphicData uri="http://schemas.openxmlformats.org/drawingml/2006/table">
            <a:tbl>
              <a:tblPr firstRow="1" firstCol="1" bandRow="1">
                <a:tableStyleId>{5C22544A-7EE6-4342-B048-85BDC9FD1C3A}</a:tableStyleId>
              </a:tblPr>
              <a:tblGrid>
                <a:gridCol w="6486524">
                  <a:extLst>
                    <a:ext uri="{9D8B030D-6E8A-4147-A177-3AD203B41FA5}">
                      <a16:colId xmlns:a16="http://schemas.microsoft.com/office/drawing/2014/main" val="20000"/>
                    </a:ext>
                  </a:extLst>
                </a:gridCol>
              </a:tblGrid>
              <a:tr h="338835">
                <a:tc>
                  <a:txBody>
                    <a:bodyPr/>
                    <a:lstStyle/>
                    <a:p>
                      <a:pPr marL="0" marR="0" algn="just">
                        <a:lnSpc>
                          <a:spcPct val="115000"/>
                        </a:lnSpc>
                        <a:spcBef>
                          <a:spcPts val="0"/>
                        </a:spcBef>
                        <a:spcAft>
                          <a:spcPts val="0"/>
                        </a:spcAft>
                      </a:pPr>
                      <a:r>
                        <a:rPr lang="el-GR" sz="2000" dirty="0">
                          <a:solidFill>
                            <a:schemeClr val="bg1"/>
                          </a:solidFill>
                          <a:effectLst/>
                        </a:rPr>
                        <a:t>Επικοινωνία</a:t>
                      </a:r>
                      <a:endParaRPr lang="el-GR" sz="20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237185">
                <a:tc>
                  <a:txBody>
                    <a:bodyPr/>
                    <a:lstStyle/>
                    <a:p>
                      <a:pPr marL="0" marR="0" algn="just">
                        <a:lnSpc>
                          <a:spcPct val="115000"/>
                        </a:lnSpc>
                        <a:spcBef>
                          <a:spcPts val="0"/>
                        </a:spcBef>
                        <a:spcAft>
                          <a:spcPts val="0"/>
                        </a:spcAft>
                      </a:pPr>
                      <a:r>
                        <a:rPr lang="el-GR" sz="1400" dirty="0">
                          <a:solidFill>
                            <a:schemeClr val="tx1"/>
                          </a:solidFill>
                          <a:effectLst/>
                        </a:rPr>
                        <a:t>(Ενημέρωση ανάλογα με τις ανάγκες)</a:t>
                      </a:r>
                      <a:endParaRPr lang="el-GR"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1423108">
                <a:tc>
                  <a:txBody>
                    <a:bodyPr/>
                    <a:lstStyle/>
                    <a:p>
                      <a:pPr marL="0" marR="0" algn="just">
                        <a:lnSpc>
                          <a:spcPct val="115000"/>
                        </a:lnSpc>
                        <a:spcBef>
                          <a:spcPts val="0"/>
                        </a:spcBef>
                        <a:spcAft>
                          <a:spcPts val="0"/>
                        </a:spcAft>
                      </a:pPr>
                      <a:r>
                        <a:rPr lang="el-GR" sz="1400" dirty="0">
                          <a:solidFill>
                            <a:schemeClr val="tx1"/>
                          </a:solidFill>
                          <a:effectLst/>
                        </a:rPr>
                        <a:t>Η ικανότητα αποτελεσματικής επικοινωνίας με άλλους είναι πολύ σημαντική. Η υποστηρικτική τεχνολογία έχει συμβάλει σημαντικά στην δημιουργία συσκευών επικοινωνίας που υποστηρίζουν τα άτομα με προβλήματα στην επικοινωνία. Για άτομα που χρησιμοποιούν τη νοηματική γλώσσα ή τους πίνακες επικοινωνίας είναι σημαντικό να υπάρχει μια λεπτομερή περιγραφή ίσως και</a:t>
                      </a:r>
                      <a:br>
                        <a:rPr lang="el-GR" sz="1400" dirty="0">
                          <a:solidFill>
                            <a:schemeClr val="tx1"/>
                          </a:solidFill>
                          <a:effectLst/>
                        </a:rPr>
                      </a:br>
                      <a:r>
                        <a:rPr lang="el-GR" sz="1400" dirty="0">
                          <a:solidFill>
                            <a:schemeClr val="tx1"/>
                          </a:solidFill>
                          <a:effectLst/>
                        </a:rPr>
                        <a:t>εικόνες του συστήματος επικοινωνίας που χρησιμοποιούν.</a:t>
                      </a:r>
                      <a:endParaRPr lang="el-GR"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237185">
                <a:tc>
                  <a:txBody>
                    <a:bodyPr/>
                    <a:lstStyle/>
                    <a:p>
                      <a:pPr marL="0" marR="0" algn="just">
                        <a:lnSpc>
                          <a:spcPct val="115000"/>
                        </a:lnSpc>
                        <a:spcBef>
                          <a:spcPts val="0"/>
                        </a:spcBef>
                        <a:spcAft>
                          <a:spcPts val="800"/>
                        </a:spcAft>
                      </a:pPr>
                      <a:r>
                        <a:rPr lang="el-GR" sz="1400" dirty="0">
                          <a:solidFill>
                            <a:schemeClr val="tx1"/>
                          </a:solidFill>
                          <a:effectLst/>
                        </a:rPr>
                        <a:t> </a:t>
                      </a:r>
                      <a:endParaRPr lang="el-GR"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474369">
                <a:tc>
                  <a:txBody>
                    <a:bodyPr/>
                    <a:lstStyle/>
                    <a:p>
                      <a:pPr marL="0" marR="0" algn="just">
                        <a:lnSpc>
                          <a:spcPct val="115000"/>
                        </a:lnSpc>
                        <a:spcBef>
                          <a:spcPts val="0"/>
                        </a:spcBef>
                        <a:spcAft>
                          <a:spcPts val="800"/>
                        </a:spcAft>
                      </a:pPr>
                      <a:r>
                        <a:rPr lang="el-GR" sz="1400" dirty="0">
                          <a:solidFill>
                            <a:schemeClr val="tx1"/>
                          </a:solidFill>
                          <a:effectLst/>
                        </a:rPr>
                        <a:t>Μερικές από τις πληροφορίες που μπορεί να συμπεριληφθούν σε αυτόν τον τομέα είναι οι εξής:</a:t>
                      </a:r>
                      <a:endParaRPr lang="el-GR"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237185">
                <a:tc>
                  <a:txBody>
                    <a:bodyPr/>
                    <a:lstStyle/>
                    <a:p>
                      <a:pPr marL="342900" marR="0" lvl="0" indent="-342900" algn="just">
                        <a:lnSpc>
                          <a:spcPct val="115000"/>
                        </a:lnSpc>
                        <a:spcBef>
                          <a:spcPts val="0"/>
                        </a:spcBef>
                        <a:spcAft>
                          <a:spcPts val="800"/>
                        </a:spcAft>
                        <a:buFont typeface="Symbol" panose="05050102010706020507" pitchFamily="18" charset="2"/>
                        <a:buChar char=""/>
                      </a:pPr>
                      <a:r>
                        <a:rPr lang="el-GR" sz="1400" dirty="0">
                          <a:solidFill>
                            <a:schemeClr val="tx1"/>
                          </a:solidFill>
                          <a:effectLst/>
                        </a:rPr>
                        <a:t>Γλώσσα Συμβόλων: Ποια σύμβολα γνωρίζετε;</a:t>
                      </a:r>
                      <a:endParaRPr lang="el-GR"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475386">
                <a:tc>
                  <a:txBody>
                    <a:bodyPr/>
                    <a:lstStyle/>
                    <a:p>
                      <a:pPr marL="342900" marR="0" lvl="0" indent="-342900" algn="just">
                        <a:lnSpc>
                          <a:spcPct val="115000"/>
                        </a:lnSpc>
                        <a:spcBef>
                          <a:spcPts val="0"/>
                        </a:spcBef>
                        <a:spcAft>
                          <a:spcPts val="800"/>
                        </a:spcAft>
                        <a:buFont typeface="Symbol" panose="05050102010706020507" pitchFamily="18" charset="2"/>
                        <a:buChar char=""/>
                      </a:pPr>
                      <a:r>
                        <a:rPr lang="el-GR" sz="1400" dirty="0">
                          <a:solidFill>
                            <a:schemeClr val="tx1"/>
                          </a:solidFill>
                          <a:effectLst/>
                        </a:rPr>
                        <a:t>Υποστηρικτική Τεχνολογία: Περιγράψτε το συγκεκριμένο σύστημα επικοινωνίας και έχετε εικόνες που δείχνουν ότι το χρησιμοποιείτε.</a:t>
                      </a:r>
                      <a:endParaRPr lang="el-GR"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8568196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Πίνακας 1"/>
          <p:cNvGraphicFramePr>
            <a:graphicFrameLocks noGrp="1"/>
          </p:cNvGraphicFramePr>
          <p:nvPr>
            <p:extLst>
              <p:ext uri="{D42A27DB-BD31-4B8C-83A1-F6EECF244321}">
                <p14:modId xmlns:p14="http://schemas.microsoft.com/office/powerpoint/2010/main" val="827411934"/>
              </p:ext>
            </p:extLst>
          </p:nvPr>
        </p:nvGraphicFramePr>
        <p:xfrm>
          <a:off x="960120" y="-1"/>
          <a:ext cx="7298055" cy="6966950"/>
        </p:xfrm>
        <a:graphic>
          <a:graphicData uri="http://schemas.openxmlformats.org/drawingml/2006/table">
            <a:tbl>
              <a:tblPr firstRow="1" firstCol="1" bandRow="1">
                <a:tableStyleId>{5C22544A-7EE6-4342-B048-85BDC9FD1C3A}</a:tableStyleId>
              </a:tblPr>
              <a:tblGrid>
                <a:gridCol w="7298055">
                  <a:extLst>
                    <a:ext uri="{9D8B030D-6E8A-4147-A177-3AD203B41FA5}">
                      <a16:colId xmlns:a16="http://schemas.microsoft.com/office/drawing/2014/main" val="20000"/>
                    </a:ext>
                  </a:extLst>
                </a:gridCol>
              </a:tblGrid>
              <a:tr h="251095">
                <a:tc>
                  <a:txBody>
                    <a:bodyPr/>
                    <a:lstStyle/>
                    <a:p>
                      <a:pPr marL="0" marR="0" algn="just">
                        <a:lnSpc>
                          <a:spcPct val="115000"/>
                        </a:lnSpc>
                        <a:spcBef>
                          <a:spcPts val="0"/>
                        </a:spcBef>
                        <a:spcAft>
                          <a:spcPts val="0"/>
                        </a:spcAft>
                      </a:pPr>
                      <a:r>
                        <a:rPr lang="el-GR" sz="1800" dirty="0">
                          <a:solidFill>
                            <a:schemeClr val="bg1"/>
                          </a:solidFill>
                          <a:effectLst/>
                        </a:rPr>
                        <a:t>Ιατρικές πληροφορίες</a:t>
                      </a:r>
                      <a:endParaRPr lang="el-GR" sz="18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0647" marR="40647" marT="0" marB="0"/>
                </a:tc>
                <a:extLst>
                  <a:ext uri="{0D108BD9-81ED-4DB2-BD59-A6C34878D82A}">
                    <a16:rowId xmlns:a16="http://schemas.microsoft.com/office/drawing/2014/main" val="10000"/>
                  </a:ext>
                </a:extLst>
              </a:tr>
              <a:tr h="251095">
                <a:tc>
                  <a:txBody>
                    <a:bodyPr/>
                    <a:lstStyle/>
                    <a:p>
                      <a:pPr marL="0" marR="0" algn="just">
                        <a:lnSpc>
                          <a:spcPct val="115000"/>
                        </a:lnSpc>
                        <a:spcBef>
                          <a:spcPts val="0"/>
                        </a:spcBef>
                        <a:spcAft>
                          <a:spcPts val="0"/>
                        </a:spcAft>
                      </a:pPr>
                      <a:r>
                        <a:rPr lang="el-GR" sz="1400">
                          <a:solidFill>
                            <a:schemeClr val="tx1"/>
                          </a:solidFill>
                          <a:effectLst/>
                        </a:rPr>
                        <a:t>(Ενημέρωση ανάλογα με τις ανάγκες)</a:t>
                      </a:r>
                      <a:endParaRPr lang="el-GR" sz="14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0647" marR="40647" marT="0" marB="0"/>
                </a:tc>
                <a:extLst>
                  <a:ext uri="{0D108BD9-81ED-4DB2-BD59-A6C34878D82A}">
                    <a16:rowId xmlns:a16="http://schemas.microsoft.com/office/drawing/2014/main" val="10001"/>
                  </a:ext>
                </a:extLst>
              </a:tr>
              <a:tr h="2008759">
                <a:tc>
                  <a:txBody>
                    <a:bodyPr/>
                    <a:lstStyle/>
                    <a:p>
                      <a:pPr marL="0" marR="0" algn="just">
                        <a:lnSpc>
                          <a:spcPct val="115000"/>
                        </a:lnSpc>
                        <a:spcBef>
                          <a:spcPts val="0"/>
                        </a:spcBef>
                        <a:spcAft>
                          <a:spcPts val="0"/>
                        </a:spcAft>
                      </a:pPr>
                      <a:r>
                        <a:rPr lang="el-GR" sz="1400" dirty="0">
                          <a:solidFill>
                            <a:schemeClr val="tx1"/>
                          </a:solidFill>
                          <a:effectLst/>
                        </a:rPr>
                        <a:t>Αυτό το φύλλο εργασίας δίνει την ευκαιρία στα άτομα με αναπηρία να μοιραστούν</a:t>
                      </a:r>
                      <a:br>
                        <a:rPr lang="el-GR" sz="1400" dirty="0">
                          <a:solidFill>
                            <a:schemeClr val="tx1"/>
                          </a:solidFill>
                          <a:effectLst/>
                        </a:rPr>
                      </a:br>
                      <a:r>
                        <a:rPr lang="el-GR" sz="1400" dirty="0">
                          <a:solidFill>
                            <a:schemeClr val="tx1"/>
                          </a:solidFill>
                          <a:effectLst/>
                        </a:rPr>
                        <a:t>πληροφορίες σχετικά με την ιατρική τους κατάσταση που μπορεί να είναι</a:t>
                      </a:r>
                      <a:br>
                        <a:rPr lang="el-GR" sz="1400" dirty="0">
                          <a:solidFill>
                            <a:schemeClr val="tx1"/>
                          </a:solidFill>
                          <a:effectLst/>
                        </a:rPr>
                      </a:br>
                      <a:r>
                        <a:rPr lang="el-GR" sz="1400" dirty="0">
                          <a:solidFill>
                            <a:schemeClr val="tx1"/>
                          </a:solidFill>
                          <a:effectLst/>
                        </a:rPr>
                        <a:t>χρήσιμες για τους άλλους να κατανοήσουν και να τους υποστηρίξουν</a:t>
                      </a:r>
                      <a:br>
                        <a:rPr lang="el-GR" sz="1400" dirty="0">
                          <a:solidFill>
                            <a:schemeClr val="tx1"/>
                          </a:solidFill>
                          <a:effectLst/>
                        </a:rPr>
                      </a:br>
                      <a:r>
                        <a:rPr lang="el-GR" sz="1400" dirty="0">
                          <a:solidFill>
                            <a:schemeClr val="tx1"/>
                          </a:solidFill>
                          <a:effectLst/>
                        </a:rPr>
                        <a:t>(π.χ. εάν παίρνουν φάρμακα που έχουν παρενέργειες και μπορεί να επηρεάζουν την επίδοσή τους ή τη διάθεσή τους, στοιχεία για πρόσωπα επαφής έκτακτης ανάγκης, στοιχεία προσωπικού/οικογενειακού γιατρού, ασφαλιστική κάλυψη, πληροφορίες για ειδική δίαιτα, πληροφορίες σχετικά με την κατάσταση της υγείας και ανάγκες φροντίδας κ.ά.)</a:t>
                      </a:r>
                      <a:endParaRPr lang="el-GR"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0647" marR="40647" marT="0" marB="0"/>
                </a:tc>
                <a:extLst>
                  <a:ext uri="{0D108BD9-81ED-4DB2-BD59-A6C34878D82A}">
                    <a16:rowId xmlns:a16="http://schemas.microsoft.com/office/drawing/2014/main" val="10002"/>
                  </a:ext>
                </a:extLst>
              </a:tr>
              <a:tr h="502190">
                <a:tc>
                  <a:txBody>
                    <a:bodyPr/>
                    <a:lstStyle/>
                    <a:p>
                      <a:pPr marL="0" marR="0" algn="just">
                        <a:lnSpc>
                          <a:spcPct val="115000"/>
                        </a:lnSpc>
                        <a:spcBef>
                          <a:spcPts val="0"/>
                        </a:spcBef>
                        <a:spcAft>
                          <a:spcPts val="0"/>
                        </a:spcAft>
                      </a:pPr>
                      <a:br>
                        <a:rPr lang="el-GR" sz="1400">
                          <a:solidFill>
                            <a:schemeClr val="tx1"/>
                          </a:solidFill>
                          <a:effectLst/>
                        </a:rPr>
                      </a:br>
                      <a:endParaRPr lang="el-GR" sz="14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0647" marR="40647" marT="0" marB="0"/>
                </a:tc>
                <a:extLst>
                  <a:ext uri="{0D108BD9-81ED-4DB2-BD59-A6C34878D82A}">
                    <a16:rowId xmlns:a16="http://schemas.microsoft.com/office/drawing/2014/main" val="10003"/>
                  </a:ext>
                </a:extLst>
              </a:tr>
              <a:tr h="251095">
                <a:tc>
                  <a:txBody>
                    <a:bodyPr/>
                    <a:lstStyle/>
                    <a:p>
                      <a:pPr marL="0" marR="0" algn="just">
                        <a:lnSpc>
                          <a:spcPct val="115000"/>
                        </a:lnSpc>
                        <a:spcBef>
                          <a:spcPts val="0"/>
                        </a:spcBef>
                        <a:spcAft>
                          <a:spcPts val="0"/>
                        </a:spcAft>
                      </a:pPr>
                      <a:r>
                        <a:rPr lang="el-GR" sz="1800" dirty="0">
                          <a:solidFill>
                            <a:schemeClr val="bg1"/>
                          </a:solidFill>
                          <a:effectLst/>
                        </a:rPr>
                        <a:t>«Ο Προσαρμοστικός Εξοπλισμός μου»</a:t>
                      </a:r>
                      <a:endParaRPr lang="el-GR" sz="18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0647" marR="40647" marT="0" marB="0"/>
                </a:tc>
                <a:extLst>
                  <a:ext uri="{0D108BD9-81ED-4DB2-BD59-A6C34878D82A}">
                    <a16:rowId xmlns:a16="http://schemas.microsoft.com/office/drawing/2014/main" val="10004"/>
                  </a:ext>
                </a:extLst>
              </a:tr>
              <a:tr h="251095">
                <a:tc>
                  <a:txBody>
                    <a:bodyPr/>
                    <a:lstStyle/>
                    <a:p>
                      <a:pPr marL="0" marR="0" algn="just">
                        <a:lnSpc>
                          <a:spcPct val="115000"/>
                        </a:lnSpc>
                        <a:spcBef>
                          <a:spcPts val="0"/>
                        </a:spcBef>
                        <a:spcAft>
                          <a:spcPts val="0"/>
                        </a:spcAft>
                      </a:pPr>
                      <a:r>
                        <a:rPr lang="el-GR" sz="1400">
                          <a:solidFill>
                            <a:schemeClr val="tx1"/>
                          </a:solidFill>
                          <a:effectLst/>
                        </a:rPr>
                        <a:t>(Ενημέρωση ανάλογα με τις ανάγκες)</a:t>
                      </a:r>
                      <a:endParaRPr lang="el-GR" sz="14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0647" marR="40647" marT="0" marB="0"/>
                </a:tc>
                <a:extLst>
                  <a:ext uri="{0D108BD9-81ED-4DB2-BD59-A6C34878D82A}">
                    <a16:rowId xmlns:a16="http://schemas.microsoft.com/office/drawing/2014/main" val="10005"/>
                  </a:ext>
                </a:extLst>
              </a:tr>
              <a:tr h="1757664">
                <a:tc>
                  <a:txBody>
                    <a:bodyPr/>
                    <a:lstStyle/>
                    <a:p>
                      <a:pPr marL="0" marR="0" algn="just">
                        <a:lnSpc>
                          <a:spcPct val="115000"/>
                        </a:lnSpc>
                        <a:spcBef>
                          <a:spcPts val="0"/>
                        </a:spcBef>
                        <a:spcAft>
                          <a:spcPts val="0"/>
                        </a:spcAft>
                      </a:pPr>
                      <a:r>
                        <a:rPr lang="el-GR" sz="1400">
                          <a:solidFill>
                            <a:schemeClr val="tx1"/>
                          </a:solidFill>
                          <a:effectLst/>
                        </a:rPr>
                        <a:t>Πολλοί μαθητές/τριες με αναπηρία χρησιμοποιούν προσαρμοστικό εξοπλισμό ή συσκευές για υποστήριξη, μετακίνηση και προσβασιμότητα. Υπάρχουν πολλοί διαφορετικοί τύποι εξοπλισμού και ο καθένας εξατομικεύεται για το άτομο που το χρησιμοποιεί. Είναι σημαντικό να παρέχεται μια λεπτομερή περιγραφή και, ενδεχομένως</a:t>
                      </a:r>
                      <a:br>
                        <a:rPr lang="el-GR" sz="1400">
                          <a:solidFill>
                            <a:schemeClr val="tx1"/>
                          </a:solidFill>
                          <a:effectLst/>
                        </a:rPr>
                      </a:br>
                      <a:r>
                        <a:rPr lang="el-GR" sz="1400">
                          <a:solidFill>
                            <a:schemeClr val="tx1"/>
                          </a:solidFill>
                          <a:effectLst/>
                        </a:rPr>
                        <a:t>εικόνες ή βίντεο, για να δείξουν πώς χρησιμοποιούν τον προσαρμοστικό εξοπλισμό.</a:t>
                      </a:r>
                      <a:br>
                        <a:rPr lang="el-GR" sz="1400">
                          <a:solidFill>
                            <a:schemeClr val="tx1"/>
                          </a:solidFill>
                          <a:effectLst/>
                        </a:rPr>
                      </a:br>
                      <a:endParaRPr lang="el-GR" sz="14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0647" marR="40647" marT="0" marB="0"/>
                </a:tc>
                <a:extLst>
                  <a:ext uri="{0D108BD9-81ED-4DB2-BD59-A6C34878D82A}">
                    <a16:rowId xmlns:a16="http://schemas.microsoft.com/office/drawing/2014/main" val="10006"/>
                  </a:ext>
                </a:extLst>
              </a:tr>
              <a:tr h="502190">
                <a:tc>
                  <a:txBody>
                    <a:bodyPr/>
                    <a:lstStyle/>
                    <a:p>
                      <a:pPr marL="0" marR="0" algn="just">
                        <a:lnSpc>
                          <a:spcPct val="115000"/>
                        </a:lnSpc>
                        <a:spcBef>
                          <a:spcPts val="0"/>
                        </a:spcBef>
                        <a:spcAft>
                          <a:spcPts val="0"/>
                        </a:spcAft>
                      </a:pPr>
                      <a:r>
                        <a:rPr lang="el-GR" sz="1800" dirty="0">
                          <a:solidFill>
                            <a:schemeClr val="bg1"/>
                          </a:solidFill>
                          <a:effectLst/>
                        </a:rPr>
                        <a:t>«Τοποθέτηση»</a:t>
                      </a:r>
                      <a:br>
                        <a:rPr lang="el-GR" sz="1400" dirty="0">
                          <a:solidFill>
                            <a:schemeClr val="tx1"/>
                          </a:solidFill>
                          <a:effectLst/>
                        </a:rPr>
                      </a:br>
                      <a:r>
                        <a:rPr lang="el-GR" sz="1400" dirty="0">
                          <a:solidFill>
                            <a:schemeClr val="tx1"/>
                          </a:solidFill>
                          <a:effectLst/>
                        </a:rPr>
                        <a:t>(Ενημέρωση ανάλογα με τις ανάγκες)</a:t>
                      </a:r>
                      <a:endParaRPr lang="el-GR"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0647" marR="40647" marT="0" marB="0"/>
                </a:tc>
                <a:extLst>
                  <a:ext uri="{0D108BD9-81ED-4DB2-BD59-A6C34878D82A}">
                    <a16:rowId xmlns:a16="http://schemas.microsoft.com/office/drawing/2014/main" val="10007"/>
                  </a:ext>
                </a:extLst>
              </a:tr>
              <a:tr h="1004379">
                <a:tc>
                  <a:txBody>
                    <a:bodyPr/>
                    <a:lstStyle/>
                    <a:p>
                      <a:pPr marL="0" marR="0" algn="just">
                        <a:lnSpc>
                          <a:spcPct val="115000"/>
                        </a:lnSpc>
                        <a:spcBef>
                          <a:spcPts val="0"/>
                        </a:spcBef>
                        <a:spcAft>
                          <a:spcPts val="0"/>
                        </a:spcAft>
                      </a:pPr>
                      <a:r>
                        <a:rPr lang="el-GR" sz="1400" dirty="0">
                          <a:solidFill>
                            <a:schemeClr val="tx1"/>
                          </a:solidFill>
                          <a:effectLst/>
                        </a:rPr>
                        <a:t>Αν τα άτομα χρειάζονται υποστήριξη με την τοποθέτηση ή το κάθισμα τους, είναι χρήσιμο να παρέχεται μία περιγραφή από τον/την θεραπευτή/</a:t>
                      </a:r>
                      <a:r>
                        <a:rPr lang="el-GR" sz="1400" dirty="0" err="1">
                          <a:solidFill>
                            <a:schemeClr val="tx1"/>
                          </a:solidFill>
                          <a:effectLst/>
                        </a:rPr>
                        <a:t>τρια</a:t>
                      </a:r>
                      <a:r>
                        <a:rPr lang="el-GR" sz="1400" dirty="0">
                          <a:solidFill>
                            <a:schemeClr val="tx1"/>
                          </a:solidFill>
                          <a:effectLst/>
                        </a:rPr>
                        <a:t> μαζί με φωτογραφίες, αν θέλουν οι άλλοι να τους βοηθήσουν αν προκύψει ανάγκη. Είναι χρήσιμο να έχουν φωτογραφίες με αυτά που πρέπει και δεν πρέπει να γίνουν.</a:t>
                      </a:r>
                      <a:endParaRPr lang="el-GR"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0647" marR="40647" marT="0" marB="0"/>
                </a:tc>
                <a:extLst>
                  <a:ext uri="{0D108BD9-81ED-4DB2-BD59-A6C34878D82A}">
                    <a16:rowId xmlns:a16="http://schemas.microsoft.com/office/drawing/2014/main" val="10008"/>
                  </a:ext>
                </a:extLst>
              </a:tr>
            </a:tbl>
          </a:graphicData>
        </a:graphic>
      </p:graphicFrame>
      <p:pic>
        <p:nvPicPr>
          <p:cNvPr id="3" name="Εικόνα 2"/>
          <p:cNvPicPr>
            <a:picLocks noChangeAspect="1"/>
          </p:cNvPicPr>
          <p:nvPr/>
        </p:nvPicPr>
        <p:blipFill>
          <a:blip r:embed="rId2"/>
          <a:stretch>
            <a:fillRect/>
          </a:stretch>
        </p:blipFill>
        <p:spPr>
          <a:xfrm>
            <a:off x="8361046" y="331471"/>
            <a:ext cx="3701490" cy="2777490"/>
          </a:xfrm>
          <a:prstGeom prst="rect">
            <a:avLst/>
          </a:prstGeom>
        </p:spPr>
      </p:pic>
      <p:pic>
        <p:nvPicPr>
          <p:cNvPr id="4" name="Εικόνα 3"/>
          <p:cNvPicPr>
            <a:picLocks noChangeAspect="1"/>
          </p:cNvPicPr>
          <p:nvPr/>
        </p:nvPicPr>
        <p:blipFill>
          <a:blip r:embed="rId3"/>
          <a:stretch>
            <a:fillRect/>
          </a:stretch>
        </p:blipFill>
        <p:spPr>
          <a:xfrm>
            <a:off x="8361046" y="3575030"/>
            <a:ext cx="3743324" cy="2808881"/>
          </a:xfrm>
          <a:prstGeom prst="rect">
            <a:avLst/>
          </a:prstGeom>
        </p:spPr>
      </p:pic>
    </p:spTree>
    <p:extLst>
      <p:ext uri="{BB962C8B-B14F-4D97-AF65-F5344CB8AC3E}">
        <p14:creationId xmlns:p14="http://schemas.microsoft.com/office/powerpoint/2010/main" val="40889333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Πίνακας 1"/>
          <p:cNvGraphicFramePr>
            <a:graphicFrameLocks noGrp="1"/>
          </p:cNvGraphicFramePr>
          <p:nvPr>
            <p:extLst>
              <p:ext uri="{D42A27DB-BD31-4B8C-83A1-F6EECF244321}">
                <p14:modId xmlns:p14="http://schemas.microsoft.com/office/powerpoint/2010/main" val="3315934580"/>
              </p:ext>
            </p:extLst>
          </p:nvPr>
        </p:nvGraphicFramePr>
        <p:xfrm>
          <a:off x="1057275" y="0"/>
          <a:ext cx="6715125" cy="6857998"/>
        </p:xfrm>
        <a:graphic>
          <a:graphicData uri="http://schemas.openxmlformats.org/drawingml/2006/table">
            <a:tbl>
              <a:tblPr firstRow="1" firstCol="1" bandRow="1">
                <a:tableStyleId>{5C22544A-7EE6-4342-B048-85BDC9FD1C3A}</a:tableStyleId>
              </a:tblPr>
              <a:tblGrid>
                <a:gridCol w="6715125">
                  <a:extLst>
                    <a:ext uri="{9D8B030D-6E8A-4147-A177-3AD203B41FA5}">
                      <a16:colId xmlns:a16="http://schemas.microsoft.com/office/drawing/2014/main" val="20000"/>
                    </a:ext>
                  </a:extLst>
                </a:gridCol>
              </a:tblGrid>
              <a:tr h="379767">
                <a:tc>
                  <a:txBody>
                    <a:bodyPr/>
                    <a:lstStyle/>
                    <a:p>
                      <a:pPr marL="0" marR="0" algn="just">
                        <a:lnSpc>
                          <a:spcPct val="115000"/>
                        </a:lnSpc>
                        <a:spcBef>
                          <a:spcPts val="0"/>
                        </a:spcBef>
                        <a:spcAft>
                          <a:spcPts val="0"/>
                        </a:spcAft>
                      </a:pPr>
                      <a:r>
                        <a:rPr lang="el-GR" sz="2000" dirty="0">
                          <a:solidFill>
                            <a:schemeClr val="bg1"/>
                          </a:solidFill>
                          <a:effectLst/>
                        </a:rPr>
                        <a:t>Συνθήκες διαβίωσης/στέγασης</a:t>
                      </a:r>
                      <a:endParaRPr lang="el-GR" sz="20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379767">
                <a:tc>
                  <a:txBody>
                    <a:bodyPr/>
                    <a:lstStyle/>
                    <a:p>
                      <a:pPr marL="0" marR="0" algn="just">
                        <a:lnSpc>
                          <a:spcPct val="115000"/>
                        </a:lnSpc>
                        <a:spcBef>
                          <a:spcPts val="0"/>
                        </a:spcBef>
                        <a:spcAft>
                          <a:spcPts val="0"/>
                        </a:spcAft>
                      </a:pPr>
                      <a:r>
                        <a:rPr lang="el-GR" sz="1800" dirty="0">
                          <a:solidFill>
                            <a:schemeClr val="tx1"/>
                          </a:solidFill>
                          <a:effectLst/>
                        </a:rPr>
                        <a:t>(Ενημέρωση ανάλογα με τις ανάγκες)</a:t>
                      </a:r>
                      <a:endParaRPr lang="el-GR"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2113568">
                <a:tc>
                  <a:txBody>
                    <a:bodyPr/>
                    <a:lstStyle/>
                    <a:p>
                      <a:pPr marL="0" marR="0" algn="just">
                        <a:lnSpc>
                          <a:spcPct val="115000"/>
                        </a:lnSpc>
                        <a:spcBef>
                          <a:spcPts val="0"/>
                        </a:spcBef>
                        <a:spcAft>
                          <a:spcPts val="0"/>
                        </a:spcAft>
                      </a:pPr>
                      <a:r>
                        <a:rPr lang="el-GR" sz="1800" dirty="0">
                          <a:solidFill>
                            <a:schemeClr val="tx1"/>
                          </a:solidFill>
                          <a:effectLst/>
                        </a:rPr>
                        <a:t>Είναι σημαντικό να υπάρξει μέριμνα για το περιβάλλον μελλοντικής διαβίωσης κατά την ενήλικη ζωή (π.χ. με την οικογένεια, με φίλους-συγκάτοικους, σε δομές υποστηριζόμενης διαβίωσης), καθώς και για τις συνθήκες, τα μέσα και τους πόρους καθημερινής διαβίωσης, φροντίδας, μετακίνησης, αυτοεξυπηρέτησης και αυτοσυντήρησης.</a:t>
                      </a:r>
                      <a:endParaRPr lang="el-GR"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379767">
                <a:tc>
                  <a:txBody>
                    <a:bodyPr/>
                    <a:lstStyle/>
                    <a:p>
                      <a:pPr marL="0" marR="0" algn="just">
                        <a:lnSpc>
                          <a:spcPct val="115000"/>
                        </a:lnSpc>
                        <a:spcBef>
                          <a:spcPts val="0"/>
                        </a:spcBef>
                        <a:spcAft>
                          <a:spcPts val="0"/>
                        </a:spcAft>
                      </a:pPr>
                      <a:r>
                        <a:rPr lang="el-GR" sz="1800" dirty="0">
                          <a:solidFill>
                            <a:schemeClr val="tx1"/>
                          </a:solidFill>
                          <a:effectLst/>
                        </a:rPr>
                        <a:t> </a:t>
                      </a:r>
                      <a:endParaRPr lang="el-GR"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379767">
                <a:tc>
                  <a:txBody>
                    <a:bodyPr/>
                    <a:lstStyle/>
                    <a:p>
                      <a:pPr marL="0" marR="0" algn="just">
                        <a:lnSpc>
                          <a:spcPct val="115000"/>
                        </a:lnSpc>
                        <a:spcBef>
                          <a:spcPts val="0"/>
                        </a:spcBef>
                        <a:spcAft>
                          <a:spcPts val="0"/>
                        </a:spcAft>
                      </a:pPr>
                      <a:r>
                        <a:rPr lang="el-GR" sz="2000" dirty="0">
                          <a:solidFill>
                            <a:schemeClr val="bg1"/>
                          </a:solidFill>
                          <a:effectLst/>
                        </a:rPr>
                        <a:t> </a:t>
                      </a:r>
                      <a:endParaRPr lang="el-GR" sz="20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379767">
                <a:tc>
                  <a:txBody>
                    <a:bodyPr/>
                    <a:lstStyle/>
                    <a:p>
                      <a:pPr marL="0" marR="0" algn="just">
                        <a:lnSpc>
                          <a:spcPct val="115000"/>
                        </a:lnSpc>
                        <a:spcBef>
                          <a:spcPts val="0"/>
                        </a:spcBef>
                        <a:spcAft>
                          <a:spcPts val="0"/>
                        </a:spcAft>
                      </a:pPr>
                      <a:r>
                        <a:rPr lang="el-GR" sz="2000" dirty="0">
                          <a:solidFill>
                            <a:schemeClr val="bg1"/>
                          </a:solidFill>
                          <a:effectLst/>
                        </a:rPr>
                        <a:t>Δεξιότητες εργασίας</a:t>
                      </a:r>
                      <a:endParaRPr lang="el-GR" sz="20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379767">
                <a:tc>
                  <a:txBody>
                    <a:bodyPr/>
                    <a:lstStyle/>
                    <a:p>
                      <a:pPr marL="0" marR="0" algn="just">
                        <a:lnSpc>
                          <a:spcPct val="115000"/>
                        </a:lnSpc>
                        <a:spcBef>
                          <a:spcPts val="0"/>
                        </a:spcBef>
                        <a:spcAft>
                          <a:spcPts val="0"/>
                        </a:spcAft>
                      </a:pPr>
                      <a:r>
                        <a:rPr lang="el-GR" sz="1800" dirty="0">
                          <a:solidFill>
                            <a:schemeClr val="tx1"/>
                          </a:solidFill>
                          <a:effectLst/>
                        </a:rPr>
                        <a:t>(Ενημέρωση ανάλογα με τις ανάγκες)</a:t>
                      </a:r>
                      <a:endParaRPr lang="el-GR"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r h="2465828">
                <a:tc>
                  <a:txBody>
                    <a:bodyPr/>
                    <a:lstStyle/>
                    <a:p>
                      <a:pPr marL="0" marR="0" algn="just">
                        <a:lnSpc>
                          <a:spcPct val="115000"/>
                        </a:lnSpc>
                        <a:spcBef>
                          <a:spcPts val="0"/>
                        </a:spcBef>
                        <a:spcAft>
                          <a:spcPts val="0"/>
                        </a:spcAft>
                      </a:pPr>
                      <a:r>
                        <a:rPr lang="el-GR" sz="1800" dirty="0">
                          <a:solidFill>
                            <a:schemeClr val="tx1"/>
                          </a:solidFill>
                          <a:effectLst/>
                        </a:rPr>
                        <a:t>Είναι σημαντικό για τα άτομα με νοητική αναπηρία να παρουσιάσουν τις πιθανές δεξιότητες που έχουν αποκτήσει από εργασιακές εμπειρίες και μέσα από την εκτέλεση  καθηκόντων σε πραγματικές εργασιακές συνθήκες ή σε καταστάσεις προσομοίωσης. Επίσης πολύ σημαντικό είναι να </a:t>
                      </a:r>
                      <a:r>
                        <a:rPr lang="el-GR" sz="1800" dirty="0" err="1">
                          <a:solidFill>
                            <a:schemeClr val="tx1"/>
                          </a:solidFill>
                          <a:effectLst/>
                        </a:rPr>
                        <a:t>αναστοχαστούν</a:t>
                      </a:r>
                      <a:r>
                        <a:rPr lang="el-GR" sz="1800" dirty="0">
                          <a:solidFill>
                            <a:schemeClr val="tx1"/>
                          </a:solidFill>
                          <a:effectLst/>
                        </a:rPr>
                        <a:t> για τις δραστηριότητες και τα καθήκοντα τους και να καθορίσουν ποια από αυτά τους άρεσαν και ποια όχι και γιατί.</a:t>
                      </a:r>
                      <a:endParaRPr lang="el-GR"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7"/>
                  </a:ext>
                </a:extLst>
              </a:tr>
            </a:tbl>
          </a:graphicData>
        </a:graphic>
      </p:graphicFrame>
      <p:pic>
        <p:nvPicPr>
          <p:cNvPr id="3" name="Εικόνα 2"/>
          <p:cNvPicPr>
            <a:picLocks noChangeAspect="1"/>
          </p:cNvPicPr>
          <p:nvPr/>
        </p:nvPicPr>
        <p:blipFill>
          <a:blip r:embed="rId2"/>
          <a:stretch>
            <a:fillRect/>
          </a:stretch>
        </p:blipFill>
        <p:spPr>
          <a:xfrm>
            <a:off x="8298180" y="2792133"/>
            <a:ext cx="3143250" cy="4065867"/>
          </a:xfrm>
          <a:prstGeom prst="rect">
            <a:avLst/>
          </a:prstGeom>
        </p:spPr>
      </p:pic>
      <p:pic>
        <p:nvPicPr>
          <p:cNvPr id="6" name="Εικόνα 5"/>
          <p:cNvPicPr>
            <a:picLocks noChangeAspect="1"/>
          </p:cNvPicPr>
          <p:nvPr/>
        </p:nvPicPr>
        <p:blipFill>
          <a:blip r:embed="rId3"/>
          <a:stretch>
            <a:fillRect/>
          </a:stretch>
        </p:blipFill>
        <p:spPr>
          <a:xfrm>
            <a:off x="7950825" y="142875"/>
            <a:ext cx="3850650" cy="2649258"/>
          </a:xfrm>
          <a:prstGeom prst="rect">
            <a:avLst/>
          </a:prstGeom>
        </p:spPr>
      </p:pic>
    </p:spTree>
    <p:extLst>
      <p:ext uri="{BB962C8B-B14F-4D97-AF65-F5344CB8AC3E}">
        <p14:creationId xmlns:p14="http://schemas.microsoft.com/office/powerpoint/2010/main" val="16233174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Πίνακας 1"/>
          <p:cNvGraphicFramePr>
            <a:graphicFrameLocks noGrp="1"/>
          </p:cNvGraphicFramePr>
          <p:nvPr>
            <p:extLst>
              <p:ext uri="{D42A27DB-BD31-4B8C-83A1-F6EECF244321}">
                <p14:modId xmlns:p14="http://schemas.microsoft.com/office/powerpoint/2010/main" val="3222352193"/>
              </p:ext>
            </p:extLst>
          </p:nvPr>
        </p:nvGraphicFramePr>
        <p:xfrm>
          <a:off x="1040130" y="-2"/>
          <a:ext cx="7246619" cy="6983788"/>
        </p:xfrm>
        <a:graphic>
          <a:graphicData uri="http://schemas.openxmlformats.org/drawingml/2006/table">
            <a:tbl>
              <a:tblPr firstRow="1" firstCol="1" bandRow="1">
                <a:tableStyleId>{5C22544A-7EE6-4342-B048-85BDC9FD1C3A}</a:tableStyleId>
              </a:tblPr>
              <a:tblGrid>
                <a:gridCol w="7246619">
                  <a:extLst>
                    <a:ext uri="{9D8B030D-6E8A-4147-A177-3AD203B41FA5}">
                      <a16:colId xmlns:a16="http://schemas.microsoft.com/office/drawing/2014/main" val="20000"/>
                    </a:ext>
                  </a:extLst>
                </a:gridCol>
              </a:tblGrid>
              <a:tr h="327715">
                <a:tc>
                  <a:txBody>
                    <a:bodyPr/>
                    <a:lstStyle/>
                    <a:p>
                      <a:pPr marL="0" marR="0" algn="just">
                        <a:lnSpc>
                          <a:spcPct val="115000"/>
                        </a:lnSpc>
                        <a:spcBef>
                          <a:spcPts val="0"/>
                        </a:spcBef>
                        <a:spcAft>
                          <a:spcPts val="0"/>
                        </a:spcAft>
                      </a:pPr>
                      <a:r>
                        <a:rPr lang="el-GR" sz="2000" dirty="0">
                          <a:solidFill>
                            <a:schemeClr val="bg1"/>
                          </a:solidFill>
                          <a:effectLst/>
                        </a:rPr>
                        <a:t>«Ιστορικό εργασιακής εμπειρίας»</a:t>
                      </a:r>
                      <a:endParaRPr lang="el-GR" sz="20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8845" marR="58845" marT="0" marB="0"/>
                </a:tc>
                <a:extLst>
                  <a:ext uri="{0D108BD9-81ED-4DB2-BD59-A6C34878D82A}">
                    <a16:rowId xmlns:a16="http://schemas.microsoft.com/office/drawing/2014/main" val="10000"/>
                  </a:ext>
                </a:extLst>
              </a:tr>
              <a:tr h="327715">
                <a:tc>
                  <a:txBody>
                    <a:bodyPr/>
                    <a:lstStyle/>
                    <a:p>
                      <a:pPr marL="0" marR="0" algn="just">
                        <a:lnSpc>
                          <a:spcPct val="115000"/>
                        </a:lnSpc>
                        <a:spcBef>
                          <a:spcPts val="0"/>
                        </a:spcBef>
                        <a:spcAft>
                          <a:spcPts val="0"/>
                        </a:spcAft>
                      </a:pPr>
                      <a:r>
                        <a:rPr lang="el-GR" sz="1800" dirty="0">
                          <a:solidFill>
                            <a:schemeClr val="tx1"/>
                          </a:solidFill>
                          <a:effectLst/>
                        </a:rPr>
                        <a:t>(Ενημέρωση ανάλογα με τις ανάγκες)</a:t>
                      </a:r>
                      <a:endParaRPr lang="el-GR"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8845" marR="58845" marT="0" marB="0"/>
                </a:tc>
                <a:extLst>
                  <a:ext uri="{0D108BD9-81ED-4DB2-BD59-A6C34878D82A}">
                    <a16:rowId xmlns:a16="http://schemas.microsoft.com/office/drawing/2014/main" val="10001"/>
                  </a:ext>
                </a:extLst>
              </a:tr>
              <a:tr h="983144">
                <a:tc>
                  <a:txBody>
                    <a:bodyPr/>
                    <a:lstStyle/>
                    <a:p>
                      <a:pPr marL="0" marR="0" algn="just">
                        <a:lnSpc>
                          <a:spcPct val="115000"/>
                        </a:lnSpc>
                        <a:spcBef>
                          <a:spcPts val="0"/>
                        </a:spcBef>
                        <a:spcAft>
                          <a:spcPts val="0"/>
                        </a:spcAft>
                      </a:pPr>
                      <a:r>
                        <a:rPr lang="el-GR" sz="1800" dirty="0">
                          <a:solidFill>
                            <a:schemeClr val="tx1"/>
                          </a:solidFill>
                          <a:effectLst/>
                        </a:rPr>
                        <a:t>Είναι σημαντικό να διατηρούν επαφή με τους πρώην εργοδότες και να ζητάνε συστατική επιστολή. Αυτό θα είναι πολύ χρήσιμο για την επιδίωξη των εργασιακών στόχων.</a:t>
                      </a:r>
                      <a:endParaRPr lang="el-GR"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8845" marR="58845" marT="0" marB="0"/>
                </a:tc>
                <a:extLst>
                  <a:ext uri="{0D108BD9-81ED-4DB2-BD59-A6C34878D82A}">
                    <a16:rowId xmlns:a16="http://schemas.microsoft.com/office/drawing/2014/main" val="10002"/>
                  </a:ext>
                </a:extLst>
              </a:tr>
              <a:tr h="233717">
                <a:tc>
                  <a:txBody>
                    <a:bodyPr/>
                    <a:lstStyle/>
                    <a:p>
                      <a:pPr marL="0" marR="0" algn="just">
                        <a:lnSpc>
                          <a:spcPct val="115000"/>
                        </a:lnSpc>
                        <a:spcBef>
                          <a:spcPts val="0"/>
                        </a:spcBef>
                        <a:spcAft>
                          <a:spcPts val="0"/>
                        </a:spcAft>
                      </a:pPr>
                      <a:r>
                        <a:rPr lang="el-GR" sz="1800">
                          <a:solidFill>
                            <a:schemeClr val="tx1"/>
                          </a:solidFill>
                          <a:effectLst/>
                        </a:rPr>
                        <a:t> </a:t>
                      </a:r>
                      <a:endParaRPr lang="el-GR" sz="18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8845" marR="58845" marT="0" marB="0"/>
                </a:tc>
                <a:extLst>
                  <a:ext uri="{0D108BD9-81ED-4DB2-BD59-A6C34878D82A}">
                    <a16:rowId xmlns:a16="http://schemas.microsoft.com/office/drawing/2014/main" val="10003"/>
                  </a:ext>
                </a:extLst>
              </a:tr>
              <a:tr h="327715">
                <a:tc>
                  <a:txBody>
                    <a:bodyPr/>
                    <a:lstStyle/>
                    <a:p>
                      <a:pPr marL="0" marR="0" algn="just">
                        <a:lnSpc>
                          <a:spcPct val="115000"/>
                        </a:lnSpc>
                        <a:spcBef>
                          <a:spcPts val="0"/>
                        </a:spcBef>
                        <a:spcAft>
                          <a:spcPts val="0"/>
                        </a:spcAft>
                      </a:pPr>
                      <a:r>
                        <a:rPr lang="el-GR" sz="2000" dirty="0">
                          <a:solidFill>
                            <a:schemeClr val="bg1"/>
                          </a:solidFill>
                          <a:effectLst/>
                        </a:rPr>
                        <a:t>«Στόχοι καριέρας»</a:t>
                      </a:r>
                      <a:endParaRPr lang="el-GR" sz="20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8845" marR="58845" marT="0" marB="0"/>
                </a:tc>
                <a:extLst>
                  <a:ext uri="{0D108BD9-81ED-4DB2-BD59-A6C34878D82A}">
                    <a16:rowId xmlns:a16="http://schemas.microsoft.com/office/drawing/2014/main" val="10004"/>
                  </a:ext>
                </a:extLst>
              </a:tr>
              <a:tr h="327715">
                <a:tc>
                  <a:txBody>
                    <a:bodyPr/>
                    <a:lstStyle/>
                    <a:p>
                      <a:pPr marL="0" marR="0" algn="just">
                        <a:lnSpc>
                          <a:spcPct val="115000"/>
                        </a:lnSpc>
                        <a:spcBef>
                          <a:spcPts val="0"/>
                        </a:spcBef>
                        <a:spcAft>
                          <a:spcPts val="0"/>
                        </a:spcAft>
                      </a:pPr>
                      <a:r>
                        <a:rPr lang="el-GR" sz="1800">
                          <a:solidFill>
                            <a:schemeClr val="tx1"/>
                          </a:solidFill>
                          <a:effectLst/>
                        </a:rPr>
                        <a:t>(Ενημέρωση ανάλογα με τις ανάγκες)</a:t>
                      </a:r>
                      <a:endParaRPr lang="el-GR" sz="18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8845" marR="58845" marT="0" marB="0"/>
                </a:tc>
                <a:extLst>
                  <a:ext uri="{0D108BD9-81ED-4DB2-BD59-A6C34878D82A}">
                    <a16:rowId xmlns:a16="http://schemas.microsoft.com/office/drawing/2014/main" val="10005"/>
                  </a:ext>
                </a:extLst>
              </a:tr>
              <a:tr h="1638573">
                <a:tc>
                  <a:txBody>
                    <a:bodyPr/>
                    <a:lstStyle/>
                    <a:p>
                      <a:pPr marL="0" marR="0" algn="just">
                        <a:lnSpc>
                          <a:spcPct val="115000"/>
                        </a:lnSpc>
                        <a:spcBef>
                          <a:spcPts val="0"/>
                        </a:spcBef>
                        <a:spcAft>
                          <a:spcPts val="0"/>
                        </a:spcAft>
                      </a:pPr>
                      <a:r>
                        <a:rPr lang="el-GR" sz="1800" dirty="0">
                          <a:solidFill>
                            <a:schemeClr val="tx1"/>
                          </a:solidFill>
                          <a:effectLst/>
                        </a:rPr>
                        <a:t>Σκεφτείτε τι είδους εργασίες ίσως σας ενδιαφέρουν να κάνετε. Υπάρχουν</a:t>
                      </a:r>
                      <a:r>
                        <a:rPr lang="el-GR" sz="1800" baseline="0" dirty="0">
                          <a:solidFill>
                            <a:schemeClr val="tx1"/>
                          </a:solidFill>
                          <a:effectLst/>
                        </a:rPr>
                        <a:t> </a:t>
                      </a:r>
                      <a:r>
                        <a:rPr lang="el-GR" sz="1800" dirty="0">
                          <a:solidFill>
                            <a:schemeClr val="tx1"/>
                          </a:solidFill>
                          <a:effectLst/>
                        </a:rPr>
                        <a:t>διαφορετικές εργασίες που θα θέλατε να δοκιμάσετε; Ξέρετε τι θέλετε να κάνετε; Έχετε τις δεξιότητες που χρειάζονται για να μάθετε να κάνετε την εργασία των ονείρων σας;</a:t>
                      </a:r>
                      <a:endParaRPr lang="el-GR"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8845" marR="58845" marT="0" marB="0"/>
                </a:tc>
                <a:extLst>
                  <a:ext uri="{0D108BD9-81ED-4DB2-BD59-A6C34878D82A}">
                    <a16:rowId xmlns:a16="http://schemas.microsoft.com/office/drawing/2014/main" val="10006"/>
                  </a:ext>
                </a:extLst>
              </a:tr>
              <a:tr h="655429">
                <a:tc>
                  <a:txBody>
                    <a:bodyPr/>
                    <a:lstStyle/>
                    <a:p>
                      <a:pPr marL="0" marR="0" algn="just">
                        <a:lnSpc>
                          <a:spcPct val="115000"/>
                        </a:lnSpc>
                        <a:spcBef>
                          <a:spcPts val="0"/>
                        </a:spcBef>
                        <a:spcAft>
                          <a:spcPts val="0"/>
                        </a:spcAft>
                      </a:pPr>
                      <a:br>
                        <a:rPr lang="el-GR" sz="2000">
                          <a:solidFill>
                            <a:schemeClr val="bg1"/>
                          </a:solidFill>
                          <a:effectLst/>
                        </a:rPr>
                      </a:br>
                      <a:endParaRPr lang="el-GR" sz="20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8845" marR="58845" marT="0" marB="0"/>
                </a:tc>
                <a:extLst>
                  <a:ext uri="{0D108BD9-81ED-4DB2-BD59-A6C34878D82A}">
                    <a16:rowId xmlns:a16="http://schemas.microsoft.com/office/drawing/2014/main" val="10007"/>
                  </a:ext>
                </a:extLst>
              </a:tr>
              <a:tr h="327715">
                <a:tc>
                  <a:txBody>
                    <a:bodyPr/>
                    <a:lstStyle/>
                    <a:p>
                      <a:pPr marL="0" marR="0" algn="just">
                        <a:lnSpc>
                          <a:spcPct val="115000"/>
                        </a:lnSpc>
                        <a:spcBef>
                          <a:spcPts val="0"/>
                        </a:spcBef>
                        <a:spcAft>
                          <a:spcPts val="0"/>
                        </a:spcAft>
                      </a:pPr>
                      <a:r>
                        <a:rPr lang="el-GR" sz="2000" dirty="0">
                          <a:solidFill>
                            <a:schemeClr val="bg1"/>
                          </a:solidFill>
                          <a:effectLst/>
                        </a:rPr>
                        <a:t>«Εργασιακές δεξιότητες»</a:t>
                      </a:r>
                      <a:endParaRPr lang="el-GR" sz="20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8845" marR="58845" marT="0" marB="0"/>
                </a:tc>
                <a:extLst>
                  <a:ext uri="{0D108BD9-81ED-4DB2-BD59-A6C34878D82A}">
                    <a16:rowId xmlns:a16="http://schemas.microsoft.com/office/drawing/2014/main" val="10008"/>
                  </a:ext>
                </a:extLst>
              </a:tr>
              <a:tr h="327715">
                <a:tc>
                  <a:txBody>
                    <a:bodyPr/>
                    <a:lstStyle/>
                    <a:p>
                      <a:pPr marL="0" marR="0" algn="just">
                        <a:lnSpc>
                          <a:spcPct val="115000"/>
                        </a:lnSpc>
                        <a:spcBef>
                          <a:spcPts val="0"/>
                        </a:spcBef>
                        <a:spcAft>
                          <a:spcPts val="0"/>
                        </a:spcAft>
                      </a:pPr>
                      <a:r>
                        <a:rPr lang="el-GR" sz="1800">
                          <a:solidFill>
                            <a:schemeClr val="tx1"/>
                          </a:solidFill>
                          <a:effectLst/>
                        </a:rPr>
                        <a:t>(Ενημέρωση ανάλογα με τις ανάγκες)</a:t>
                      </a:r>
                      <a:endParaRPr lang="el-GR" sz="18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8845" marR="58845" marT="0" marB="0"/>
                </a:tc>
                <a:extLst>
                  <a:ext uri="{0D108BD9-81ED-4DB2-BD59-A6C34878D82A}">
                    <a16:rowId xmlns:a16="http://schemas.microsoft.com/office/drawing/2014/main" val="10009"/>
                  </a:ext>
                </a:extLst>
              </a:tr>
              <a:tr h="1310858">
                <a:tc>
                  <a:txBody>
                    <a:bodyPr/>
                    <a:lstStyle/>
                    <a:p>
                      <a:pPr marL="0" marR="0" algn="just">
                        <a:lnSpc>
                          <a:spcPct val="115000"/>
                        </a:lnSpc>
                        <a:spcBef>
                          <a:spcPts val="0"/>
                        </a:spcBef>
                        <a:spcAft>
                          <a:spcPts val="0"/>
                        </a:spcAft>
                      </a:pPr>
                      <a:r>
                        <a:rPr lang="el-GR" sz="1800" dirty="0">
                          <a:solidFill>
                            <a:schemeClr val="tx1"/>
                          </a:solidFill>
                          <a:effectLst/>
                        </a:rPr>
                        <a:t>Στα σχολεία θα πρέπει να πραγματοποιείται ολοκληρωμένη αξιολόγηση των επαγγελματικών δεξιοτήτων στα πλαίσια του επαγγελματικού προσανατολισμού, μέσα από τη χρήση εργαλείων αξιολόγησης ενδιαφερόντων και επαγγελματικών προτιμήσεων.</a:t>
                      </a:r>
                      <a:endParaRPr lang="el-GR"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8845" marR="58845" marT="0" marB="0"/>
                </a:tc>
                <a:extLst>
                  <a:ext uri="{0D108BD9-81ED-4DB2-BD59-A6C34878D82A}">
                    <a16:rowId xmlns:a16="http://schemas.microsoft.com/office/drawing/2014/main" val="10010"/>
                  </a:ext>
                </a:extLst>
              </a:tr>
            </a:tbl>
          </a:graphicData>
        </a:graphic>
      </p:graphicFrame>
      <p:pic>
        <p:nvPicPr>
          <p:cNvPr id="3" name="Εικόνα 2"/>
          <p:cNvPicPr>
            <a:picLocks noChangeAspect="1"/>
          </p:cNvPicPr>
          <p:nvPr/>
        </p:nvPicPr>
        <p:blipFill>
          <a:blip r:embed="rId2"/>
          <a:stretch>
            <a:fillRect/>
          </a:stretch>
        </p:blipFill>
        <p:spPr>
          <a:xfrm>
            <a:off x="8458198" y="0"/>
            <a:ext cx="3223261" cy="4297680"/>
          </a:xfrm>
          <a:prstGeom prst="rect">
            <a:avLst/>
          </a:prstGeom>
        </p:spPr>
      </p:pic>
      <p:pic>
        <p:nvPicPr>
          <p:cNvPr id="4" name="Εικόνα 3"/>
          <p:cNvPicPr>
            <a:picLocks noChangeAspect="1"/>
          </p:cNvPicPr>
          <p:nvPr/>
        </p:nvPicPr>
        <p:blipFill>
          <a:blip r:embed="rId3"/>
          <a:stretch>
            <a:fillRect/>
          </a:stretch>
        </p:blipFill>
        <p:spPr>
          <a:xfrm>
            <a:off x="8286749" y="4365696"/>
            <a:ext cx="3733802" cy="2517252"/>
          </a:xfrm>
          <a:prstGeom prst="rect">
            <a:avLst/>
          </a:prstGeom>
        </p:spPr>
      </p:pic>
    </p:spTree>
    <p:extLst>
      <p:ext uri="{BB962C8B-B14F-4D97-AF65-F5344CB8AC3E}">
        <p14:creationId xmlns:p14="http://schemas.microsoft.com/office/powerpoint/2010/main" val="18281548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Πίνακας 1"/>
          <p:cNvGraphicFramePr>
            <a:graphicFrameLocks noGrp="1"/>
          </p:cNvGraphicFramePr>
          <p:nvPr>
            <p:extLst>
              <p:ext uri="{D42A27DB-BD31-4B8C-83A1-F6EECF244321}">
                <p14:modId xmlns:p14="http://schemas.microsoft.com/office/powerpoint/2010/main" val="811988069"/>
              </p:ext>
            </p:extLst>
          </p:nvPr>
        </p:nvGraphicFramePr>
        <p:xfrm>
          <a:off x="1748790" y="0"/>
          <a:ext cx="7989570" cy="6695339"/>
        </p:xfrm>
        <a:graphic>
          <a:graphicData uri="http://schemas.openxmlformats.org/drawingml/2006/table">
            <a:tbl>
              <a:tblPr firstRow="1" firstCol="1" bandRow="1">
                <a:tableStyleId>{5C22544A-7EE6-4342-B048-85BDC9FD1C3A}</a:tableStyleId>
              </a:tblPr>
              <a:tblGrid>
                <a:gridCol w="7989570">
                  <a:extLst>
                    <a:ext uri="{9D8B030D-6E8A-4147-A177-3AD203B41FA5}">
                      <a16:colId xmlns:a16="http://schemas.microsoft.com/office/drawing/2014/main" val="20000"/>
                    </a:ext>
                  </a:extLst>
                </a:gridCol>
              </a:tblGrid>
              <a:tr h="342873">
                <a:tc>
                  <a:txBody>
                    <a:bodyPr/>
                    <a:lstStyle/>
                    <a:p>
                      <a:pPr marL="0" marR="0" algn="just">
                        <a:lnSpc>
                          <a:spcPct val="115000"/>
                        </a:lnSpc>
                        <a:spcBef>
                          <a:spcPts val="0"/>
                        </a:spcBef>
                        <a:spcAft>
                          <a:spcPts val="0"/>
                        </a:spcAft>
                      </a:pPr>
                      <a:r>
                        <a:rPr lang="el-GR" sz="2000" dirty="0">
                          <a:solidFill>
                            <a:schemeClr val="bg1"/>
                          </a:solidFill>
                          <a:effectLst/>
                        </a:rPr>
                        <a:t>Φύλλο πληροφοριών για γονείς</a:t>
                      </a:r>
                      <a:endParaRPr lang="el-GR" sz="20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342873">
                <a:tc>
                  <a:txBody>
                    <a:bodyPr/>
                    <a:lstStyle/>
                    <a:p>
                      <a:pPr marL="0" marR="0" algn="just">
                        <a:lnSpc>
                          <a:spcPct val="115000"/>
                        </a:lnSpc>
                        <a:spcBef>
                          <a:spcPts val="0"/>
                        </a:spcBef>
                        <a:spcAft>
                          <a:spcPts val="0"/>
                        </a:spcAft>
                      </a:pPr>
                      <a:r>
                        <a:rPr lang="el-GR" sz="1800" dirty="0">
                          <a:solidFill>
                            <a:schemeClr val="tx1"/>
                          </a:solidFill>
                          <a:effectLst/>
                        </a:rPr>
                        <a:t>(Συμπληρώνεται ετήσια)</a:t>
                      </a:r>
                      <a:endParaRPr lang="el-GR"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2317317">
                <a:tc>
                  <a:txBody>
                    <a:bodyPr/>
                    <a:lstStyle/>
                    <a:p>
                      <a:pPr marL="0" marR="0" algn="just">
                        <a:lnSpc>
                          <a:spcPct val="115000"/>
                        </a:lnSpc>
                        <a:spcBef>
                          <a:spcPts val="0"/>
                        </a:spcBef>
                        <a:spcAft>
                          <a:spcPts val="0"/>
                        </a:spcAft>
                      </a:pPr>
                      <a:r>
                        <a:rPr lang="el-GR" sz="1800" dirty="0">
                          <a:solidFill>
                            <a:schemeClr val="tx1"/>
                          </a:solidFill>
                          <a:effectLst/>
                        </a:rPr>
                        <a:t>Αυτή η φόρμα παρέχει μια ευκαιρία στους γονείς να παρουσιάσουν το παιδί από την δική τους πλευρά. Το δεύτερο μέρος αυτής της φόρμας παρέχει στους γονείς ένα</a:t>
                      </a:r>
                      <a:r>
                        <a:rPr lang="el-GR" sz="1800" baseline="0" dirty="0">
                          <a:solidFill>
                            <a:schemeClr val="tx1"/>
                          </a:solidFill>
                          <a:effectLst/>
                        </a:rPr>
                        <a:t> </a:t>
                      </a:r>
                      <a:r>
                        <a:rPr lang="el-GR" sz="1800" dirty="0">
                          <a:solidFill>
                            <a:schemeClr val="tx1"/>
                          </a:solidFill>
                          <a:effectLst/>
                        </a:rPr>
                        <a:t>ευκαιρία να μοιραστούν πληροφορίες σχετικά με τι κάνει το παιδί</a:t>
                      </a:r>
                      <a:r>
                        <a:rPr lang="el-GR" sz="1800" baseline="0" dirty="0">
                          <a:solidFill>
                            <a:schemeClr val="tx1"/>
                          </a:solidFill>
                          <a:effectLst/>
                        </a:rPr>
                        <a:t> </a:t>
                      </a:r>
                      <a:r>
                        <a:rPr lang="el-GR" sz="1800" dirty="0">
                          <a:solidFill>
                            <a:schemeClr val="tx1"/>
                          </a:solidFill>
                          <a:effectLst/>
                        </a:rPr>
                        <a:t>στο σπίτι, τις δυνατότητές του και τα ενδιαφέροντά του, καθώς και τα μελλοντικά σχέδια. </a:t>
                      </a:r>
                      <a:endParaRPr lang="el-GR"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342873">
                <a:tc>
                  <a:txBody>
                    <a:bodyPr/>
                    <a:lstStyle/>
                    <a:p>
                      <a:pPr marL="0" marR="0" algn="just">
                        <a:lnSpc>
                          <a:spcPct val="115000"/>
                        </a:lnSpc>
                        <a:spcBef>
                          <a:spcPts val="0"/>
                        </a:spcBef>
                        <a:spcAft>
                          <a:spcPts val="800"/>
                        </a:spcAft>
                      </a:pPr>
                      <a:r>
                        <a:rPr lang="el-GR" sz="1800" dirty="0">
                          <a:solidFill>
                            <a:schemeClr val="tx1"/>
                          </a:solidFill>
                          <a:effectLst/>
                        </a:rPr>
                        <a:t> </a:t>
                      </a:r>
                      <a:endParaRPr lang="el-GR"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342873">
                <a:tc>
                  <a:txBody>
                    <a:bodyPr/>
                    <a:lstStyle/>
                    <a:p>
                      <a:pPr marL="0" marR="0" algn="just">
                        <a:lnSpc>
                          <a:spcPct val="115000"/>
                        </a:lnSpc>
                        <a:spcBef>
                          <a:spcPts val="0"/>
                        </a:spcBef>
                        <a:spcAft>
                          <a:spcPts val="0"/>
                        </a:spcAft>
                      </a:pPr>
                      <a:r>
                        <a:rPr lang="el-GR" sz="2000" dirty="0">
                          <a:solidFill>
                            <a:schemeClr val="bg1"/>
                          </a:solidFill>
                          <a:effectLst/>
                        </a:rPr>
                        <a:t>Φύλλο πληροφοριών για τους εκπαιδευτικούς</a:t>
                      </a:r>
                      <a:endParaRPr lang="el-GR" sz="20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342873">
                <a:tc>
                  <a:txBody>
                    <a:bodyPr/>
                    <a:lstStyle/>
                    <a:p>
                      <a:pPr marL="0" marR="0" algn="just">
                        <a:lnSpc>
                          <a:spcPct val="115000"/>
                        </a:lnSpc>
                        <a:spcBef>
                          <a:spcPts val="0"/>
                        </a:spcBef>
                        <a:spcAft>
                          <a:spcPts val="0"/>
                        </a:spcAft>
                      </a:pPr>
                      <a:r>
                        <a:rPr lang="el-GR" sz="1800" dirty="0">
                          <a:solidFill>
                            <a:schemeClr val="tx1"/>
                          </a:solidFill>
                          <a:effectLst/>
                        </a:rPr>
                        <a:t>(Συμπληρώνεται ετήσια)</a:t>
                      </a:r>
                      <a:endParaRPr lang="el-GR"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2648363">
                <a:tc>
                  <a:txBody>
                    <a:bodyPr/>
                    <a:lstStyle/>
                    <a:p>
                      <a:pPr marL="0" marR="0" algn="just">
                        <a:lnSpc>
                          <a:spcPct val="115000"/>
                        </a:lnSpc>
                        <a:spcBef>
                          <a:spcPts val="0"/>
                        </a:spcBef>
                        <a:spcAft>
                          <a:spcPts val="0"/>
                        </a:spcAft>
                      </a:pPr>
                      <a:r>
                        <a:rPr lang="el-GR" sz="1800" dirty="0">
                          <a:solidFill>
                            <a:schemeClr val="tx1"/>
                          </a:solidFill>
                          <a:effectLst/>
                        </a:rPr>
                        <a:t>Αυτό το έντυπο παρέχει την ευκαιρία στους/στις εκπαιδευτικούς να μοιραστούν</a:t>
                      </a:r>
                      <a:r>
                        <a:rPr lang="el-GR" sz="1800" baseline="0" dirty="0">
                          <a:solidFill>
                            <a:schemeClr val="tx1"/>
                          </a:solidFill>
                          <a:effectLst/>
                        </a:rPr>
                        <a:t> </a:t>
                      </a:r>
                      <a:r>
                        <a:rPr lang="el-GR" sz="1800" dirty="0">
                          <a:solidFill>
                            <a:schemeClr val="tx1"/>
                          </a:solidFill>
                          <a:effectLst/>
                        </a:rPr>
                        <a:t>πληροφορίες για το παιδί με τον/την επόμενο/η εκπαιδευτικό του.</a:t>
                      </a:r>
                      <a:r>
                        <a:rPr lang="el-GR" sz="1800" baseline="0" dirty="0">
                          <a:solidFill>
                            <a:schemeClr val="tx1"/>
                          </a:solidFill>
                          <a:effectLst/>
                        </a:rPr>
                        <a:t> </a:t>
                      </a:r>
                      <a:r>
                        <a:rPr lang="el-GR" sz="1800" dirty="0">
                          <a:solidFill>
                            <a:schemeClr val="tx1"/>
                          </a:solidFill>
                          <a:effectLst/>
                        </a:rPr>
                        <a:t>Το δεύτερο μέρος αυτής της φόρμας παρέχει στον/στην εκπαιδευτικό την  ευκαιρία να μοιραστεί συγκεκριμένες πληροφορίες σχετικά με το παιδί μέσα</a:t>
                      </a:r>
                      <a:r>
                        <a:rPr lang="el-GR" sz="1800" baseline="0" dirty="0">
                          <a:solidFill>
                            <a:schemeClr val="tx1"/>
                          </a:solidFill>
                          <a:effectLst/>
                        </a:rPr>
                        <a:t> </a:t>
                      </a:r>
                      <a:r>
                        <a:rPr lang="el-GR" sz="1800" dirty="0">
                          <a:solidFill>
                            <a:schemeClr val="tx1"/>
                          </a:solidFill>
                          <a:effectLst/>
                        </a:rPr>
                        <a:t>στο σχολικό περιβάλλον. </a:t>
                      </a:r>
                      <a:endParaRPr lang="el-GR"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8858870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9239" y="0"/>
            <a:ext cx="6882579" cy="6857999"/>
          </a:xfrm>
          <a:prstGeom prst="rect">
            <a:avLst/>
          </a:prstGeom>
        </p:spPr>
      </p:pic>
    </p:spTree>
    <p:extLst>
      <p:ext uri="{BB962C8B-B14F-4D97-AF65-F5344CB8AC3E}">
        <p14:creationId xmlns:p14="http://schemas.microsoft.com/office/powerpoint/2010/main" val="37420081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8903" y="78658"/>
            <a:ext cx="7620000" cy="6779341"/>
          </a:xfrm>
          <a:prstGeom prst="rect">
            <a:avLst/>
          </a:prstGeom>
        </p:spPr>
      </p:pic>
    </p:spTree>
    <p:extLst>
      <p:ext uri="{BB962C8B-B14F-4D97-AF65-F5344CB8AC3E}">
        <p14:creationId xmlns:p14="http://schemas.microsoft.com/office/powerpoint/2010/main" val="6897050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1084" y="167148"/>
            <a:ext cx="7157884" cy="6548284"/>
          </a:xfrm>
          <a:prstGeom prst="rect">
            <a:avLst/>
          </a:prstGeom>
        </p:spPr>
      </p:pic>
    </p:spTree>
    <p:extLst>
      <p:ext uri="{BB962C8B-B14F-4D97-AF65-F5344CB8AC3E}">
        <p14:creationId xmlns:p14="http://schemas.microsoft.com/office/powerpoint/2010/main" val="5548694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17" name="Ορθογώνιο 16">
            <a:extLst>
              <a:ext uri="{FF2B5EF4-FFF2-40B4-BE49-F238E27FC236}">
                <a16:creationId xmlns:a16="http://schemas.microsoft.com/office/drawing/2014/main" id="{C32FA62D-B3CD-EB58-59FF-D907F12EF34A}"/>
              </a:ext>
            </a:extLst>
          </p:cNvPr>
          <p:cNvSpPr/>
          <p:nvPr/>
        </p:nvSpPr>
        <p:spPr>
          <a:xfrm>
            <a:off x="6663079" y="4536512"/>
            <a:ext cx="3267640" cy="1392272"/>
          </a:xfrm>
          <a:prstGeom prst="rect">
            <a:avLst/>
          </a:prstGeom>
          <a:solidFill>
            <a:schemeClr val="accent2">
              <a:lumMod val="9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l-GR" sz="2400"/>
          </a:p>
        </p:txBody>
      </p:sp>
      <p:sp>
        <p:nvSpPr>
          <p:cNvPr id="347" name="Google Shape;347;p29"/>
          <p:cNvSpPr txBox="1">
            <a:spLocks noGrp="1"/>
          </p:cNvSpPr>
          <p:nvPr>
            <p:ph type="title" idx="21"/>
          </p:nvPr>
        </p:nvSpPr>
        <p:spPr>
          <a:xfrm>
            <a:off x="1423432" y="700207"/>
            <a:ext cx="10272000" cy="763600"/>
          </a:xfrm>
          <a:prstGeom prst="rect">
            <a:avLst/>
          </a:prstGeom>
        </p:spPr>
        <p:txBody>
          <a:bodyPr spcFirstLastPara="1" vert="horz" wrap="square" lIns="121900" tIns="121900" rIns="121900" bIns="121900" rtlCol="0" anchor="ctr" anchorCtr="0">
            <a:noAutofit/>
          </a:bodyPr>
          <a:lstStyle/>
          <a:p>
            <a:r>
              <a:rPr lang="el-GR" sz="4000" dirty="0">
                <a:latin typeface="Aptos Display" panose="020B0004020202020204" pitchFamily="34" charset="0"/>
              </a:rPr>
              <a:t>Με ποιον τρόπο υλοποιείται η εκπαίδευση μετάβασης;</a:t>
            </a:r>
            <a:endParaRPr sz="4000" dirty="0">
              <a:latin typeface="Aptos Display" panose="020B0004020202020204" pitchFamily="34" charset="0"/>
            </a:endParaRPr>
          </a:p>
        </p:txBody>
      </p:sp>
      <p:sp>
        <p:nvSpPr>
          <p:cNvPr id="348" name="Google Shape;348;p29"/>
          <p:cNvSpPr txBox="1">
            <a:spLocks noGrp="1"/>
          </p:cNvSpPr>
          <p:nvPr>
            <p:ph type="title"/>
          </p:nvPr>
        </p:nvSpPr>
        <p:spPr>
          <a:xfrm>
            <a:off x="5207847" y="2464468"/>
            <a:ext cx="2875280" cy="596800"/>
          </a:xfrm>
          <a:prstGeom prst="rect">
            <a:avLst/>
          </a:prstGeom>
        </p:spPr>
        <p:txBody>
          <a:bodyPr spcFirstLastPara="1" vert="horz" wrap="square" lIns="121900" tIns="121900" rIns="121900" bIns="121900" rtlCol="0" anchor="ctr" anchorCtr="0">
            <a:noAutofit/>
          </a:bodyPr>
          <a:lstStyle/>
          <a:p>
            <a:r>
              <a:rPr lang="el-GR" sz="1867" b="1" dirty="0">
                <a:latin typeface="Aptos Display" panose="020B0004020202020204" pitchFamily="34" charset="0"/>
              </a:rPr>
              <a:t>Εφαρμογή ερευνητικά τεκμηριωμένων πρακτικών μετάβασης</a:t>
            </a:r>
            <a:endParaRPr sz="1867" b="1" dirty="0">
              <a:latin typeface="Aptos Display" panose="020B0004020202020204" pitchFamily="34" charset="0"/>
            </a:endParaRPr>
          </a:p>
        </p:txBody>
      </p:sp>
      <p:sp>
        <p:nvSpPr>
          <p:cNvPr id="349" name="Google Shape;349;p29"/>
          <p:cNvSpPr txBox="1">
            <a:spLocks noGrp="1"/>
          </p:cNvSpPr>
          <p:nvPr>
            <p:ph type="subTitle" idx="1"/>
          </p:nvPr>
        </p:nvSpPr>
        <p:spPr>
          <a:xfrm>
            <a:off x="5436604" y="3597221"/>
            <a:ext cx="2359656" cy="666800"/>
          </a:xfrm>
          <a:prstGeom prst="rect">
            <a:avLst/>
          </a:prstGeom>
        </p:spPr>
        <p:txBody>
          <a:bodyPr spcFirstLastPara="1" vert="horz" wrap="square" lIns="121900" tIns="121900" rIns="121900" bIns="121900" rtlCol="0" anchor="ctr" anchorCtr="0">
            <a:noAutofit/>
          </a:bodyPr>
          <a:lstStyle/>
          <a:p>
            <a:pPr marL="0" indent="0"/>
            <a:r>
              <a:rPr lang="en-US" sz="1200" i="1" dirty="0"/>
              <a:t>(</a:t>
            </a:r>
            <a:r>
              <a:rPr lang="el-GR" sz="1200" i="1" dirty="0"/>
              <a:t>πρακτικές που βελτιώνουν δεξιότητες ζωής, αυτοπροσδιορισμού, αυτορρύθμισης, απασχόλησης, κοινωνικής επικοινωνίας)</a:t>
            </a:r>
            <a:endParaRPr sz="1200" i="1" dirty="0"/>
          </a:p>
        </p:txBody>
      </p:sp>
      <p:sp>
        <p:nvSpPr>
          <p:cNvPr id="350" name="Google Shape;350;p29"/>
          <p:cNvSpPr txBox="1">
            <a:spLocks noGrp="1"/>
          </p:cNvSpPr>
          <p:nvPr>
            <p:ph type="title" idx="2"/>
          </p:nvPr>
        </p:nvSpPr>
        <p:spPr>
          <a:xfrm>
            <a:off x="960000" y="2545507"/>
            <a:ext cx="919600" cy="596800"/>
          </a:xfrm>
          <a:prstGeom prst="rect">
            <a:avLst/>
          </a:prstGeom>
        </p:spPr>
        <p:txBody>
          <a:bodyPr spcFirstLastPara="1" vert="horz" wrap="square" lIns="121900" tIns="121900" rIns="121900" bIns="121900" rtlCol="0" anchor="ctr" anchorCtr="0">
            <a:noAutofit/>
          </a:bodyPr>
          <a:lstStyle/>
          <a:p>
            <a:r>
              <a:rPr lang="en"/>
              <a:t>01.</a:t>
            </a:r>
            <a:endParaRPr/>
          </a:p>
        </p:txBody>
      </p:sp>
      <p:sp>
        <p:nvSpPr>
          <p:cNvPr id="351" name="Google Shape;351;p29"/>
          <p:cNvSpPr txBox="1">
            <a:spLocks noGrp="1"/>
          </p:cNvSpPr>
          <p:nvPr>
            <p:ph type="title" idx="3"/>
          </p:nvPr>
        </p:nvSpPr>
        <p:spPr>
          <a:xfrm>
            <a:off x="1720871" y="2664225"/>
            <a:ext cx="2779239" cy="596800"/>
          </a:xfrm>
          <a:prstGeom prst="rect">
            <a:avLst/>
          </a:prstGeom>
        </p:spPr>
        <p:txBody>
          <a:bodyPr spcFirstLastPara="1" vert="horz" wrap="square" lIns="121900" tIns="121900" rIns="121900" bIns="121900" rtlCol="0" anchor="ctr" anchorCtr="0">
            <a:noAutofit/>
          </a:bodyPr>
          <a:lstStyle/>
          <a:p>
            <a:r>
              <a:rPr lang="el-GR" sz="1867" b="1" dirty="0">
                <a:latin typeface="Aptos Display" panose="020B0004020202020204" pitchFamily="34" charset="0"/>
              </a:rPr>
              <a:t>Μαθήματα Επαγγελματικού προσανατολισμού</a:t>
            </a:r>
            <a:endParaRPr sz="1867" b="1" dirty="0">
              <a:latin typeface="Aptos Display" panose="020B0004020202020204" pitchFamily="34" charset="0"/>
            </a:endParaRPr>
          </a:p>
        </p:txBody>
      </p:sp>
      <p:sp>
        <p:nvSpPr>
          <p:cNvPr id="352" name="Google Shape;352;p29"/>
          <p:cNvSpPr txBox="1">
            <a:spLocks noGrp="1"/>
          </p:cNvSpPr>
          <p:nvPr>
            <p:ph type="subTitle" idx="4"/>
          </p:nvPr>
        </p:nvSpPr>
        <p:spPr>
          <a:xfrm>
            <a:off x="1742408" y="3452459"/>
            <a:ext cx="3367600" cy="666800"/>
          </a:xfrm>
          <a:prstGeom prst="rect">
            <a:avLst/>
          </a:prstGeom>
        </p:spPr>
        <p:txBody>
          <a:bodyPr spcFirstLastPara="1" vert="horz" wrap="square" lIns="121900" tIns="121900" rIns="121900" bIns="121900" rtlCol="0" anchor="ctr" anchorCtr="0">
            <a:noAutofit/>
          </a:bodyPr>
          <a:lstStyle/>
          <a:p>
            <a:pPr marL="0" indent="0"/>
            <a:r>
              <a:rPr lang="el-GR" sz="1200" i="1" dirty="0"/>
              <a:t>(Μάθημα: σχολικός επαγγελματικός προσανατολισμός – ασφάλεια &amp; υγεία στο χώρο εργασίας που διδάσκεται στα ΕΝ.Ε.Ε.ΓΥ.Λ.)</a:t>
            </a:r>
          </a:p>
        </p:txBody>
      </p:sp>
      <p:sp>
        <p:nvSpPr>
          <p:cNvPr id="353" name="Google Shape;353;p29"/>
          <p:cNvSpPr txBox="1">
            <a:spLocks noGrp="1"/>
          </p:cNvSpPr>
          <p:nvPr>
            <p:ph type="title" idx="5"/>
          </p:nvPr>
        </p:nvSpPr>
        <p:spPr>
          <a:xfrm>
            <a:off x="4415632" y="2545507"/>
            <a:ext cx="919600" cy="596800"/>
          </a:xfrm>
          <a:prstGeom prst="rect">
            <a:avLst/>
          </a:prstGeom>
        </p:spPr>
        <p:txBody>
          <a:bodyPr spcFirstLastPara="1" vert="horz" wrap="square" lIns="121900" tIns="121900" rIns="121900" bIns="121900" rtlCol="0" anchor="ctr" anchorCtr="0">
            <a:noAutofit/>
          </a:bodyPr>
          <a:lstStyle/>
          <a:p>
            <a:r>
              <a:rPr lang="en" dirty="0"/>
              <a:t>02.</a:t>
            </a:r>
            <a:endParaRPr dirty="0"/>
          </a:p>
        </p:txBody>
      </p:sp>
      <p:sp>
        <p:nvSpPr>
          <p:cNvPr id="354" name="Google Shape;354;p29"/>
          <p:cNvSpPr txBox="1">
            <a:spLocks noGrp="1"/>
          </p:cNvSpPr>
          <p:nvPr>
            <p:ph type="title" idx="6"/>
          </p:nvPr>
        </p:nvSpPr>
        <p:spPr>
          <a:xfrm>
            <a:off x="8790865" y="2545507"/>
            <a:ext cx="2448400" cy="596800"/>
          </a:xfrm>
          <a:prstGeom prst="rect">
            <a:avLst/>
          </a:prstGeom>
        </p:spPr>
        <p:txBody>
          <a:bodyPr spcFirstLastPara="1" vert="horz" wrap="square" lIns="121900" tIns="121900" rIns="121900" bIns="121900" rtlCol="0" anchor="ctr" anchorCtr="0">
            <a:noAutofit/>
          </a:bodyPr>
          <a:lstStyle/>
          <a:p>
            <a:r>
              <a:rPr lang="el-GR" sz="1867" b="1" dirty="0">
                <a:latin typeface="Aptos Display" panose="020B0004020202020204" pitchFamily="34" charset="0"/>
              </a:rPr>
              <a:t>Ιδιωτικές</a:t>
            </a:r>
            <a:r>
              <a:rPr lang="el-GR" sz="1867" dirty="0"/>
              <a:t> </a:t>
            </a:r>
            <a:r>
              <a:rPr lang="el-GR" sz="1867" b="1" dirty="0">
                <a:latin typeface="Aptos Display" panose="020B0004020202020204" pitchFamily="34" charset="0"/>
              </a:rPr>
              <a:t>πρωτοβουλίες</a:t>
            </a:r>
            <a:endParaRPr sz="1867" b="1" dirty="0">
              <a:latin typeface="Aptos Display" panose="020B0004020202020204" pitchFamily="34" charset="0"/>
            </a:endParaRPr>
          </a:p>
        </p:txBody>
      </p:sp>
      <p:sp>
        <p:nvSpPr>
          <p:cNvPr id="356" name="Google Shape;356;p29"/>
          <p:cNvSpPr txBox="1">
            <a:spLocks noGrp="1"/>
          </p:cNvSpPr>
          <p:nvPr>
            <p:ph type="title" idx="8"/>
          </p:nvPr>
        </p:nvSpPr>
        <p:spPr>
          <a:xfrm>
            <a:off x="7871265" y="2545507"/>
            <a:ext cx="919600" cy="596800"/>
          </a:xfrm>
          <a:prstGeom prst="rect">
            <a:avLst/>
          </a:prstGeom>
        </p:spPr>
        <p:txBody>
          <a:bodyPr spcFirstLastPara="1" vert="horz" wrap="square" lIns="121900" tIns="121900" rIns="121900" bIns="121900" rtlCol="0" anchor="ctr" anchorCtr="0">
            <a:noAutofit/>
          </a:bodyPr>
          <a:lstStyle/>
          <a:p>
            <a:r>
              <a:rPr lang="en"/>
              <a:t>03.</a:t>
            </a:r>
            <a:endParaRPr/>
          </a:p>
        </p:txBody>
      </p:sp>
      <p:sp>
        <p:nvSpPr>
          <p:cNvPr id="357" name="Google Shape;357;p29"/>
          <p:cNvSpPr txBox="1">
            <a:spLocks noGrp="1"/>
          </p:cNvSpPr>
          <p:nvPr>
            <p:ph type="title" idx="9"/>
          </p:nvPr>
        </p:nvSpPr>
        <p:spPr>
          <a:xfrm>
            <a:off x="2762139" y="4650867"/>
            <a:ext cx="2674616" cy="596800"/>
          </a:xfrm>
          <a:prstGeom prst="rect">
            <a:avLst/>
          </a:prstGeom>
        </p:spPr>
        <p:txBody>
          <a:bodyPr spcFirstLastPara="1" vert="horz" wrap="square" lIns="121900" tIns="121900" rIns="121900" bIns="121900" rtlCol="0" anchor="ctr" anchorCtr="0">
            <a:noAutofit/>
          </a:bodyPr>
          <a:lstStyle/>
          <a:p>
            <a:r>
              <a:rPr lang="el-GR" sz="1867" b="1" dirty="0">
                <a:latin typeface="Aptos Display" panose="020B0004020202020204" pitchFamily="34" charset="0"/>
              </a:rPr>
              <a:t>Μέσω οργανωμένης επαφής σχολείου - κοινωνίας</a:t>
            </a:r>
          </a:p>
        </p:txBody>
      </p:sp>
      <p:sp>
        <p:nvSpPr>
          <p:cNvPr id="358" name="Google Shape;358;p29"/>
          <p:cNvSpPr txBox="1">
            <a:spLocks noGrp="1"/>
          </p:cNvSpPr>
          <p:nvPr>
            <p:ph type="subTitle" idx="13"/>
          </p:nvPr>
        </p:nvSpPr>
        <p:spPr>
          <a:xfrm>
            <a:off x="2824568" y="5366385"/>
            <a:ext cx="2285440" cy="666800"/>
          </a:xfrm>
          <a:prstGeom prst="rect">
            <a:avLst/>
          </a:prstGeom>
        </p:spPr>
        <p:txBody>
          <a:bodyPr spcFirstLastPara="1" vert="horz" wrap="square" lIns="121900" tIns="121900" rIns="121900" bIns="121900" rtlCol="0" anchor="ctr" anchorCtr="0">
            <a:noAutofit/>
          </a:bodyPr>
          <a:lstStyle/>
          <a:p>
            <a:pPr marL="0" indent="0"/>
            <a:r>
              <a:rPr lang="el-GR" sz="1200" i="1" dirty="0"/>
              <a:t>(Δημιουργία συνεργασιών με τοπικούς φορείς &amp; επιχειρήσεις)</a:t>
            </a:r>
            <a:endParaRPr sz="1200" i="1" dirty="0"/>
          </a:p>
        </p:txBody>
      </p:sp>
      <p:sp>
        <p:nvSpPr>
          <p:cNvPr id="359" name="Google Shape;359;p29"/>
          <p:cNvSpPr txBox="1">
            <a:spLocks noGrp="1"/>
          </p:cNvSpPr>
          <p:nvPr>
            <p:ph type="title" idx="14"/>
          </p:nvPr>
        </p:nvSpPr>
        <p:spPr>
          <a:xfrm>
            <a:off x="1904968" y="4646081"/>
            <a:ext cx="919600" cy="596800"/>
          </a:xfrm>
          <a:prstGeom prst="rect">
            <a:avLst/>
          </a:prstGeom>
        </p:spPr>
        <p:txBody>
          <a:bodyPr spcFirstLastPara="1" vert="horz" wrap="square" lIns="121900" tIns="121900" rIns="121900" bIns="121900" rtlCol="0" anchor="ctr" anchorCtr="0">
            <a:noAutofit/>
          </a:bodyPr>
          <a:lstStyle/>
          <a:p>
            <a:r>
              <a:rPr lang="en" dirty="0"/>
              <a:t>04.</a:t>
            </a:r>
            <a:endParaRPr dirty="0"/>
          </a:p>
        </p:txBody>
      </p:sp>
      <p:sp>
        <p:nvSpPr>
          <p:cNvPr id="360" name="Google Shape;360;p29"/>
          <p:cNvSpPr txBox="1">
            <a:spLocks noGrp="1"/>
          </p:cNvSpPr>
          <p:nvPr>
            <p:ph type="title" idx="15"/>
          </p:nvPr>
        </p:nvSpPr>
        <p:spPr>
          <a:xfrm>
            <a:off x="7422733" y="4773636"/>
            <a:ext cx="3187740" cy="596800"/>
          </a:xfrm>
          <a:prstGeom prst="rect">
            <a:avLst/>
          </a:prstGeom>
        </p:spPr>
        <p:txBody>
          <a:bodyPr spcFirstLastPara="1" vert="horz" wrap="square" lIns="121900" tIns="121900" rIns="121900" bIns="121900" rtlCol="0" anchor="ctr" anchorCtr="0">
            <a:noAutofit/>
          </a:bodyPr>
          <a:lstStyle/>
          <a:p>
            <a:r>
              <a:rPr lang="el-GR" sz="1867" b="1" dirty="0">
                <a:latin typeface="Aptos Display" panose="020B0004020202020204" pitchFamily="34" charset="0"/>
              </a:rPr>
              <a:t>Πρόγραμμα μαθητείας</a:t>
            </a:r>
            <a:endParaRPr sz="1867" b="1" dirty="0">
              <a:latin typeface="Aptos Display" panose="020B0004020202020204" pitchFamily="34" charset="0"/>
            </a:endParaRPr>
          </a:p>
        </p:txBody>
      </p:sp>
      <p:sp>
        <p:nvSpPr>
          <p:cNvPr id="362" name="Google Shape;362;p29"/>
          <p:cNvSpPr txBox="1">
            <a:spLocks noGrp="1"/>
          </p:cNvSpPr>
          <p:nvPr>
            <p:ph type="title" idx="17"/>
          </p:nvPr>
        </p:nvSpPr>
        <p:spPr>
          <a:xfrm>
            <a:off x="6559432" y="4839235"/>
            <a:ext cx="919600" cy="596800"/>
          </a:xfrm>
          <a:prstGeom prst="rect">
            <a:avLst/>
          </a:prstGeom>
        </p:spPr>
        <p:txBody>
          <a:bodyPr spcFirstLastPara="1" vert="horz" wrap="square" lIns="121900" tIns="121900" rIns="121900" bIns="121900" rtlCol="0" anchor="ctr" anchorCtr="0">
            <a:noAutofit/>
          </a:bodyPr>
          <a:lstStyle/>
          <a:p>
            <a:r>
              <a:rPr lang="en" dirty="0"/>
              <a:t>05.</a:t>
            </a:r>
            <a:endParaRPr dirty="0"/>
          </a:p>
        </p:txBody>
      </p:sp>
      <p:pic>
        <p:nvPicPr>
          <p:cNvPr id="3" name="Εικόνα 2">
            <a:extLst>
              <a:ext uri="{FF2B5EF4-FFF2-40B4-BE49-F238E27FC236}">
                <a16:creationId xmlns:a16="http://schemas.microsoft.com/office/drawing/2014/main" id="{40F370E3-4487-847D-52E2-C81A6C49122E}"/>
              </a:ext>
            </a:extLst>
          </p:cNvPr>
          <p:cNvPicPr>
            <a:picLocks noChangeAspect="1"/>
          </p:cNvPicPr>
          <p:nvPr/>
        </p:nvPicPr>
        <p:blipFill>
          <a:blip r:embed="rId3"/>
          <a:stretch>
            <a:fillRect/>
          </a:stretch>
        </p:blipFill>
        <p:spPr>
          <a:xfrm>
            <a:off x="689649" y="1463807"/>
            <a:ext cx="879007" cy="879007"/>
          </a:xfrm>
          <a:prstGeom prst="rect">
            <a:avLst/>
          </a:prstGeom>
        </p:spPr>
      </p:pic>
      <p:sp>
        <p:nvSpPr>
          <p:cNvPr id="6" name="Google Shape;352;p29">
            <a:extLst>
              <a:ext uri="{FF2B5EF4-FFF2-40B4-BE49-F238E27FC236}">
                <a16:creationId xmlns:a16="http://schemas.microsoft.com/office/drawing/2014/main" id="{BE23E8A5-6D66-311F-A151-B6E478522595}"/>
              </a:ext>
            </a:extLst>
          </p:cNvPr>
          <p:cNvSpPr txBox="1">
            <a:spLocks/>
          </p:cNvSpPr>
          <p:nvPr/>
        </p:nvSpPr>
        <p:spPr>
          <a:xfrm>
            <a:off x="8410549" y="3277211"/>
            <a:ext cx="2582545" cy="6668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Red Hat Display"/>
              <a:buNone/>
              <a:defRPr sz="1400" b="0" i="0" u="none" strike="noStrike" cap="none">
                <a:solidFill>
                  <a:schemeClr val="dk1"/>
                </a:solidFill>
                <a:latin typeface="Red Hat Display"/>
                <a:ea typeface="Red Hat Display"/>
                <a:cs typeface="Red Hat Display"/>
                <a:sym typeface="Red Hat Display"/>
              </a:defRPr>
            </a:lvl1pPr>
            <a:lvl2pPr marL="914400" marR="0" lvl="1" indent="-317500" algn="ctr" rtl="0">
              <a:lnSpc>
                <a:spcPct val="100000"/>
              </a:lnSpc>
              <a:spcBef>
                <a:spcPts val="0"/>
              </a:spcBef>
              <a:spcAft>
                <a:spcPts val="0"/>
              </a:spcAft>
              <a:buClr>
                <a:schemeClr val="dk1"/>
              </a:buClr>
              <a:buSzPts val="1400"/>
              <a:buFont typeface="Red Hat Display"/>
              <a:buNone/>
              <a:defRPr sz="1400" b="0" i="0" u="none" strike="noStrike" cap="none">
                <a:solidFill>
                  <a:schemeClr val="dk1"/>
                </a:solidFill>
                <a:latin typeface="Red Hat Display"/>
                <a:ea typeface="Red Hat Display"/>
                <a:cs typeface="Red Hat Display"/>
                <a:sym typeface="Red Hat Display"/>
              </a:defRPr>
            </a:lvl2pPr>
            <a:lvl3pPr marL="1371600" marR="0" lvl="2" indent="-317500" algn="ctr" rtl="0">
              <a:lnSpc>
                <a:spcPct val="100000"/>
              </a:lnSpc>
              <a:spcBef>
                <a:spcPts val="0"/>
              </a:spcBef>
              <a:spcAft>
                <a:spcPts val="0"/>
              </a:spcAft>
              <a:buClr>
                <a:schemeClr val="dk1"/>
              </a:buClr>
              <a:buSzPts val="1400"/>
              <a:buFont typeface="Red Hat Display"/>
              <a:buNone/>
              <a:defRPr sz="1400" b="0" i="0" u="none" strike="noStrike" cap="none">
                <a:solidFill>
                  <a:schemeClr val="dk1"/>
                </a:solidFill>
                <a:latin typeface="Red Hat Display"/>
                <a:ea typeface="Red Hat Display"/>
                <a:cs typeface="Red Hat Display"/>
                <a:sym typeface="Red Hat Display"/>
              </a:defRPr>
            </a:lvl3pPr>
            <a:lvl4pPr marL="1828800" marR="0" lvl="3" indent="-317500" algn="ctr" rtl="0">
              <a:lnSpc>
                <a:spcPct val="100000"/>
              </a:lnSpc>
              <a:spcBef>
                <a:spcPts val="0"/>
              </a:spcBef>
              <a:spcAft>
                <a:spcPts val="0"/>
              </a:spcAft>
              <a:buClr>
                <a:schemeClr val="dk1"/>
              </a:buClr>
              <a:buSzPts val="1400"/>
              <a:buFont typeface="Red Hat Display"/>
              <a:buNone/>
              <a:defRPr sz="1400" b="0" i="0" u="none" strike="noStrike" cap="none">
                <a:solidFill>
                  <a:schemeClr val="dk1"/>
                </a:solidFill>
                <a:latin typeface="Red Hat Display"/>
                <a:ea typeface="Red Hat Display"/>
                <a:cs typeface="Red Hat Display"/>
                <a:sym typeface="Red Hat Display"/>
              </a:defRPr>
            </a:lvl4pPr>
            <a:lvl5pPr marL="2286000" marR="0" lvl="4" indent="-317500" algn="ctr" rtl="0">
              <a:lnSpc>
                <a:spcPct val="100000"/>
              </a:lnSpc>
              <a:spcBef>
                <a:spcPts val="0"/>
              </a:spcBef>
              <a:spcAft>
                <a:spcPts val="0"/>
              </a:spcAft>
              <a:buClr>
                <a:schemeClr val="dk1"/>
              </a:buClr>
              <a:buSzPts val="1400"/>
              <a:buFont typeface="Red Hat Display"/>
              <a:buNone/>
              <a:defRPr sz="1400" b="0" i="0" u="none" strike="noStrike" cap="none">
                <a:solidFill>
                  <a:schemeClr val="dk1"/>
                </a:solidFill>
                <a:latin typeface="Red Hat Display"/>
                <a:ea typeface="Red Hat Display"/>
                <a:cs typeface="Red Hat Display"/>
                <a:sym typeface="Red Hat Display"/>
              </a:defRPr>
            </a:lvl5pPr>
            <a:lvl6pPr marL="2743200" marR="0" lvl="5" indent="-317500" algn="ctr" rtl="0">
              <a:lnSpc>
                <a:spcPct val="100000"/>
              </a:lnSpc>
              <a:spcBef>
                <a:spcPts val="0"/>
              </a:spcBef>
              <a:spcAft>
                <a:spcPts val="0"/>
              </a:spcAft>
              <a:buClr>
                <a:schemeClr val="dk1"/>
              </a:buClr>
              <a:buSzPts val="1400"/>
              <a:buFont typeface="Red Hat Display"/>
              <a:buNone/>
              <a:defRPr sz="1400" b="0" i="0" u="none" strike="noStrike" cap="none">
                <a:solidFill>
                  <a:schemeClr val="dk1"/>
                </a:solidFill>
                <a:latin typeface="Red Hat Display"/>
                <a:ea typeface="Red Hat Display"/>
                <a:cs typeface="Red Hat Display"/>
                <a:sym typeface="Red Hat Display"/>
              </a:defRPr>
            </a:lvl6pPr>
            <a:lvl7pPr marL="3200400" marR="0" lvl="6" indent="-317500" algn="ctr" rtl="0">
              <a:lnSpc>
                <a:spcPct val="100000"/>
              </a:lnSpc>
              <a:spcBef>
                <a:spcPts val="0"/>
              </a:spcBef>
              <a:spcAft>
                <a:spcPts val="0"/>
              </a:spcAft>
              <a:buClr>
                <a:schemeClr val="dk1"/>
              </a:buClr>
              <a:buSzPts val="1400"/>
              <a:buFont typeface="Red Hat Display"/>
              <a:buNone/>
              <a:defRPr sz="1400" b="0" i="0" u="none" strike="noStrike" cap="none">
                <a:solidFill>
                  <a:schemeClr val="dk1"/>
                </a:solidFill>
                <a:latin typeface="Red Hat Display"/>
                <a:ea typeface="Red Hat Display"/>
                <a:cs typeface="Red Hat Display"/>
                <a:sym typeface="Red Hat Display"/>
              </a:defRPr>
            </a:lvl7pPr>
            <a:lvl8pPr marL="3657600" marR="0" lvl="7" indent="-317500" algn="ctr" rtl="0">
              <a:lnSpc>
                <a:spcPct val="100000"/>
              </a:lnSpc>
              <a:spcBef>
                <a:spcPts val="0"/>
              </a:spcBef>
              <a:spcAft>
                <a:spcPts val="0"/>
              </a:spcAft>
              <a:buClr>
                <a:schemeClr val="dk1"/>
              </a:buClr>
              <a:buSzPts val="1400"/>
              <a:buFont typeface="Red Hat Display"/>
              <a:buNone/>
              <a:defRPr sz="1400" b="0" i="0" u="none" strike="noStrike" cap="none">
                <a:solidFill>
                  <a:schemeClr val="dk1"/>
                </a:solidFill>
                <a:latin typeface="Red Hat Display"/>
                <a:ea typeface="Red Hat Display"/>
                <a:cs typeface="Red Hat Display"/>
                <a:sym typeface="Red Hat Display"/>
              </a:defRPr>
            </a:lvl8pPr>
            <a:lvl9pPr marL="4114800" marR="0" lvl="8" indent="-317500" algn="ctr" rtl="0">
              <a:lnSpc>
                <a:spcPct val="100000"/>
              </a:lnSpc>
              <a:spcBef>
                <a:spcPts val="0"/>
              </a:spcBef>
              <a:spcAft>
                <a:spcPts val="0"/>
              </a:spcAft>
              <a:buClr>
                <a:schemeClr val="dk1"/>
              </a:buClr>
              <a:buSzPts val="1400"/>
              <a:buFont typeface="Red Hat Display"/>
              <a:buNone/>
              <a:defRPr sz="1400" b="0" i="0" u="none" strike="noStrike" cap="none">
                <a:solidFill>
                  <a:schemeClr val="dk1"/>
                </a:solidFill>
                <a:latin typeface="Red Hat Display"/>
                <a:ea typeface="Red Hat Display"/>
                <a:cs typeface="Red Hat Display"/>
                <a:sym typeface="Red Hat Display"/>
              </a:defRPr>
            </a:lvl9pPr>
          </a:lstStyle>
          <a:p>
            <a:pPr marL="0" indent="0"/>
            <a:r>
              <a:rPr lang="el-GR" sz="1200" i="1" dirty="0"/>
              <a:t>(Ιδιωτικοί φορείς σε συνεργασία με οικογένειες ατόμων με ΝΑ &amp; ΑΑ)</a:t>
            </a:r>
          </a:p>
        </p:txBody>
      </p:sp>
      <p:sp>
        <p:nvSpPr>
          <p:cNvPr id="18" name="Google Shape;358;p29">
            <a:extLst>
              <a:ext uri="{FF2B5EF4-FFF2-40B4-BE49-F238E27FC236}">
                <a16:creationId xmlns:a16="http://schemas.microsoft.com/office/drawing/2014/main" id="{ACE774F9-9646-D278-5FB9-691109854F38}"/>
              </a:ext>
            </a:extLst>
          </p:cNvPr>
          <p:cNvSpPr txBox="1">
            <a:spLocks/>
          </p:cNvSpPr>
          <p:nvPr/>
        </p:nvSpPr>
        <p:spPr>
          <a:xfrm>
            <a:off x="7530257" y="5239589"/>
            <a:ext cx="2521216" cy="6668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Red Hat Display"/>
              <a:buNone/>
              <a:defRPr sz="1400" b="0" i="0" u="none" strike="noStrike" cap="none">
                <a:solidFill>
                  <a:schemeClr val="dk1"/>
                </a:solidFill>
                <a:latin typeface="Red Hat Display"/>
                <a:ea typeface="Red Hat Display"/>
                <a:cs typeface="Red Hat Display"/>
                <a:sym typeface="Red Hat Display"/>
              </a:defRPr>
            </a:lvl1pPr>
            <a:lvl2pPr marL="914400" marR="0" lvl="1" indent="-317500" algn="ctr" rtl="0">
              <a:lnSpc>
                <a:spcPct val="100000"/>
              </a:lnSpc>
              <a:spcBef>
                <a:spcPts val="0"/>
              </a:spcBef>
              <a:spcAft>
                <a:spcPts val="0"/>
              </a:spcAft>
              <a:buClr>
                <a:schemeClr val="dk1"/>
              </a:buClr>
              <a:buSzPts val="1400"/>
              <a:buFont typeface="Red Hat Display"/>
              <a:buNone/>
              <a:defRPr sz="1400" b="0" i="0" u="none" strike="noStrike" cap="none">
                <a:solidFill>
                  <a:schemeClr val="dk1"/>
                </a:solidFill>
                <a:latin typeface="Red Hat Display"/>
                <a:ea typeface="Red Hat Display"/>
                <a:cs typeface="Red Hat Display"/>
                <a:sym typeface="Red Hat Display"/>
              </a:defRPr>
            </a:lvl2pPr>
            <a:lvl3pPr marL="1371600" marR="0" lvl="2" indent="-317500" algn="ctr" rtl="0">
              <a:lnSpc>
                <a:spcPct val="100000"/>
              </a:lnSpc>
              <a:spcBef>
                <a:spcPts val="0"/>
              </a:spcBef>
              <a:spcAft>
                <a:spcPts val="0"/>
              </a:spcAft>
              <a:buClr>
                <a:schemeClr val="dk1"/>
              </a:buClr>
              <a:buSzPts val="1400"/>
              <a:buFont typeface="Red Hat Display"/>
              <a:buNone/>
              <a:defRPr sz="1400" b="0" i="0" u="none" strike="noStrike" cap="none">
                <a:solidFill>
                  <a:schemeClr val="dk1"/>
                </a:solidFill>
                <a:latin typeface="Red Hat Display"/>
                <a:ea typeface="Red Hat Display"/>
                <a:cs typeface="Red Hat Display"/>
                <a:sym typeface="Red Hat Display"/>
              </a:defRPr>
            </a:lvl3pPr>
            <a:lvl4pPr marL="1828800" marR="0" lvl="3" indent="-317500" algn="ctr" rtl="0">
              <a:lnSpc>
                <a:spcPct val="100000"/>
              </a:lnSpc>
              <a:spcBef>
                <a:spcPts val="0"/>
              </a:spcBef>
              <a:spcAft>
                <a:spcPts val="0"/>
              </a:spcAft>
              <a:buClr>
                <a:schemeClr val="dk1"/>
              </a:buClr>
              <a:buSzPts val="1400"/>
              <a:buFont typeface="Red Hat Display"/>
              <a:buNone/>
              <a:defRPr sz="1400" b="0" i="0" u="none" strike="noStrike" cap="none">
                <a:solidFill>
                  <a:schemeClr val="dk1"/>
                </a:solidFill>
                <a:latin typeface="Red Hat Display"/>
                <a:ea typeface="Red Hat Display"/>
                <a:cs typeface="Red Hat Display"/>
                <a:sym typeface="Red Hat Display"/>
              </a:defRPr>
            </a:lvl4pPr>
            <a:lvl5pPr marL="2286000" marR="0" lvl="4" indent="-317500" algn="ctr" rtl="0">
              <a:lnSpc>
                <a:spcPct val="100000"/>
              </a:lnSpc>
              <a:spcBef>
                <a:spcPts val="0"/>
              </a:spcBef>
              <a:spcAft>
                <a:spcPts val="0"/>
              </a:spcAft>
              <a:buClr>
                <a:schemeClr val="dk1"/>
              </a:buClr>
              <a:buSzPts val="1400"/>
              <a:buFont typeface="Red Hat Display"/>
              <a:buNone/>
              <a:defRPr sz="1400" b="0" i="0" u="none" strike="noStrike" cap="none">
                <a:solidFill>
                  <a:schemeClr val="dk1"/>
                </a:solidFill>
                <a:latin typeface="Red Hat Display"/>
                <a:ea typeface="Red Hat Display"/>
                <a:cs typeface="Red Hat Display"/>
                <a:sym typeface="Red Hat Display"/>
              </a:defRPr>
            </a:lvl5pPr>
            <a:lvl6pPr marL="2743200" marR="0" lvl="5" indent="-317500" algn="ctr" rtl="0">
              <a:lnSpc>
                <a:spcPct val="100000"/>
              </a:lnSpc>
              <a:spcBef>
                <a:spcPts val="0"/>
              </a:spcBef>
              <a:spcAft>
                <a:spcPts val="0"/>
              </a:spcAft>
              <a:buClr>
                <a:schemeClr val="dk1"/>
              </a:buClr>
              <a:buSzPts val="1400"/>
              <a:buFont typeface="Red Hat Display"/>
              <a:buNone/>
              <a:defRPr sz="1400" b="0" i="0" u="none" strike="noStrike" cap="none">
                <a:solidFill>
                  <a:schemeClr val="dk1"/>
                </a:solidFill>
                <a:latin typeface="Red Hat Display"/>
                <a:ea typeface="Red Hat Display"/>
                <a:cs typeface="Red Hat Display"/>
                <a:sym typeface="Red Hat Display"/>
              </a:defRPr>
            </a:lvl6pPr>
            <a:lvl7pPr marL="3200400" marR="0" lvl="6" indent="-317500" algn="ctr" rtl="0">
              <a:lnSpc>
                <a:spcPct val="100000"/>
              </a:lnSpc>
              <a:spcBef>
                <a:spcPts val="0"/>
              </a:spcBef>
              <a:spcAft>
                <a:spcPts val="0"/>
              </a:spcAft>
              <a:buClr>
                <a:schemeClr val="dk1"/>
              </a:buClr>
              <a:buSzPts val="1400"/>
              <a:buFont typeface="Red Hat Display"/>
              <a:buNone/>
              <a:defRPr sz="1400" b="0" i="0" u="none" strike="noStrike" cap="none">
                <a:solidFill>
                  <a:schemeClr val="dk1"/>
                </a:solidFill>
                <a:latin typeface="Red Hat Display"/>
                <a:ea typeface="Red Hat Display"/>
                <a:cs typeface="Red Hat Display"/>
                <a:sym typeface="Red Hat Display"/>
              </a:defRPr>
            </a:lvl7pPr>
            <a:lvl8pPr marL="3657600" marR="0" lvl="7" indent="-317500" algn="ctr" rtl="0">
              <a:lnSpc>
                <a:spcPct val="100000"/>
              </a:lnSpc>
              <a:spcBef>
                <a:spcPts val="0"/>
              </a:spcBef>
              <a:spcAft>
                <a:spcPts val="0"/>
              </a:spcAft>
              <a:buClr>
                <a:schemeClr val="dk1"/>
              </a:buClr>
              <a:buSzPts val="1400"/>
              <a:buFont typeface="Red Hat Display"/>
              <a:buNone/>
              <a:defRPr sz="1400" b="0" i="0" u="none" strike="noStrike" cap="none">
                <a:solidFill>
                  <a:schemeClr val="dk1"/>
                </a:solidFill>
                <a:latin typeface="Red Hat Display"/>
                <a:ea typeface="Red Hat Display"/>
                <a:cs typeface="Red Hat Display"/>
                <a:sym typeface="Red Hat Display"/>
              </a:defRPr>
            </a:lvl8pPr>
            <a:lvl9pPr marL="4114800" marR="0" lvl="8" indent="-317500" algn="ctr" rtl="0">
              <a:lnSpc>
                <a:spcPct val="100000"/>
              </a:lnSpc>
              <a:spcBef>
                <a:spcPts val="0"/>
              </a:spcBef>
              <a:spcAft>
                <a:spcPts val="0"/>
              </a:spcAft>
              <a:buClr>
                <a:schemeClr val="dk1"/>
              </a:buClr>
              <a:buSzPts val="1400"/>
              <a:buFont typeface="Red Hat Display"/>
              <a:buNone/>
              <a:defRPr sz="1400" b="0" i="0" u="none" strike="noStrike" cap="none">
                <a:solidFill>
                  <a:schemeClr val="dk1"/>
                </a:solidFill>
                <a:latin typeface="Red Hat Display"/>
                <a:ea typeface="Red Hat Display"/>
                <a:cs typeface="Red Hat Display"/>
                <a:sym typeface="Red Hat Display"/>
              </a:defRPr>
            </a:lvl9pPr>
          </a:lstStyle>
          <a:p>
            <a:pPr marL="0" indent="0"/>
            <a:r>
              <a:rPr lang="el-GR" sz="1200" i="1" dirty="0"/>
              <a:t>(Δυικό πρόγραμμα </a:t>
            </a:r>
            <a:r>
              <a:rPr lang="el-GR" sz="1200" i="1" dirty="0">
                <a:sym typeface="Wingdings" panose="05000000000000000000" pitchFamily="2" charset="2"/>
              </a:rPr>
              <a:t> </a:t>
            </a:r>
            <a:r>
              <a:rPr lang="el-GR" sz="1200" i="1" dirty="0"/>
              <a:t>συνδυασμός θεωρίας και πράξης)</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92128" y="78659"/>
            <a:ext cx="5820697" cy="6636773"/>
          </a:xfrm>
          <a:prstGeom prst="rect">
            <a:avLst/>
          </a:prstGeom>
        </p:spPr>
      </p:pic>
    </p:spTree>
    <p:extLst>
      <p:ext uri="{BB962C8B-B14F-4D97-AF65-F5344CB8AC3E}">
        <p14:creationId xmlns:p14="http://schemas.microsoft.com/office/powerpoint/2010/main" val="33519865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865" y="324465"/>
            <a:ext cx="5553812" cy="6430296"/>
          </a:xfrm>
          <a:prstGeom prst="rect">
            <a:avLst/>
          </a:prstGeom>
        </p:spPr>
      </p:pic>
    </p:spTree>
    <p:extLst>
      <p:ext uri="{BB962C8B-B14F-4D97-AF65-F5344CB8AC3E}">
        <p14:creationId xmlns:p14="http://schemas.microsoft.com/office/powerpoint/2010/main" val="24790169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1020" y="176982"/>
            <a:ext cx="6361470" cy="6681018"/>
          </a:xfrm>
          <a:prstGeom prst="rect">
            <a:avLst/>
          </a:prstGeom>
        </p:spPr>
      </p:pic>
    </p:spTree>
    <p:extLst>
      <p:ext uri="{BB962C8B-B14F-4D97-AF65-F5344CB8AC3E}">
        <p14:creationId xmlns:p14="http://schemas.microsoft.com/office/powerpoint/2010/main" val="22974163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3703" y="186813"/>
            <a:ext cx="6056671" cy="6508955"/>
          </a:xfrm>
          <a:prstGeom prst="rect">
            <a:avLst/>
          </a:prstGeom>
        </p:spPr>
      </p:pic>
    </p:spTree>
    <p:extLst>
      <p:ext uri="{BB962C8B-B14F-4D97-AF65-F5344CB8AC3E}">
        <p14:creationId xmlns:p14="http://schemas.microsoft.com/office/powerpoint/2010/main" val="6414350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9503" y="218504"/>
            <a:ext cx="7209362" cy="6639496"/>
          </a:xfrm>
          <a:prstGeom prst="rect">
            <a:avLst/>
          </a:prstGeom>
        </p:spPr>
      </p:pic>
    </p:spTree>
    <p:extLst>
      <p:ext uri="{BB962C8B-B14F-4D97-AF65-F5344CB8AC3E}">
        <p14:creationId xmlns:p14="http://schemas.microsoft.com/office/powerpoint/2010/main" val="6045677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3032" y="147484"/>
            <a:ext cx="7226710" cy="6580201"/>
          </a:xfrm>
          <a:prstGeom prst="rect">
            <a:avLst/>
          </a:prstGeom>
        </p:spPr>
      </p:pic>
    </p:spTree>
    <p:extLst>
      <p:ext uri="{BB962C8B-B14F-4D97-AF65-F5344CB8AC3E}">
        <p14:creationId xmlns:p14="http://schemas.microsoft.com/office/powerpoint/2010/main" val="12556408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3097" y="98323"/>
            <a:ext cx="7356099" cy="6759677"/>
          </a:xfrm>
          <a:prstGeom prst="rect">
            <a:avLst/>
          </a:prstGeom>
        </p:spPr>
      </p:pic>
    </p:spTree>
    <p:extLst>
      <p:ext uri="{BB962C8B-B14F-4D97-AF65-F5344CB8AC3E}">
        <p14:creationId xmlns:p14="http://schemas.microsoft.com/office/powerpoint/2010/main" val="23609389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67665" y="206478"/>
            <a:ext cx="6390967" cy="6479457"/>
          </a:xfrm>
          <a:prstGeom prst="rect">
            <a:avLst/>
          </a:prstGeom>
        </p:spPr>
      </p:pic>
    </p:spTree>
    <p:extLst>
      <p:ext uri="{BB962C8B-B14F-4D97-AF65-F5344CB8AC3E}">
        <p14:creationId xmlns:p14="http://schemas.microsoft.com/office/powerpoint/2010/main" val="42031275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251678" y="960120"/>
            <a:ext cx="10178322" cy="5212079"/>
          </a:xfrm>
        </p:spPr>
        <p:txBody>
          <a:bodyPr>
            <a:noAutofit/>
          </a:bodyPr>
          <a:lstStyle/>
          <a:p>
            <a:r>
              <a:rPr lang="el-GR" sz="2400" b="1" dirty="0"/>
              <a:t>Συμπληρωματικά, πολλά εξατομικευμένα προγράμματα και σχέδια δράσης και προγραμματισμού μετάβασης ατόμων με νοητική αναπηρία, από την ηλικία των 15 ετών και μετά επικεντρώνονται στην απόκτηση πρακτικών δεξιοτήτων καθημερινής ζωής, που συνήθως συμπεριλαμβάνουν πεδία σχετικά με την </a:t>
            </a:r>
            <a:r>
              <a:rPr lang="el-GR" sz="2400" b="1" dirty="0" err="1"/>
              <a:t>αυτοφροντίδα</a:t>
            </a:r>
            <a:r>
              <a:rPr lang="el-GR" sz="2400" b="1" dirty="0"/>
              <a:t> και την αυτοσυντήρηση (π.χ. να λαμβάνουν σωστά τα φάρμακα, να διαχειρίζονται χρήματα, να διαχειρίζονται καταστάσεις έκτακτης ανάγκης, να επικοινωνούν με υπηρεσίες της κοινότητας, να χρησιμοποιούν τα μέσα μεταφοράς και τις συσκευές τεχνολογίας κ.ά.). </a:t>
            </a:r>
          </a:p>
        </p:txBody>
      </p:sp>
    </p:spTree>
    <p:extLst>
      <p:ext uri="{BB962C8B-B14F-4D97-AF65-F5344CB8AC3E}">
        <p14:creationId xmlns:p14="http://schemas.microsoft.com/office/powerpoint/2010/main" val="633960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251678" y="800101"/>
            <a:ext cx="10178322" cy="5079492"/>
          </a:xfrm>
        </p:spPr>
        <p:txBody>
          <a:bodyPr>
            <a:normAutofit fontScale="92500" lnSpcReduction="10000"/>
          </a:bodyPr>
          <a:lstStyle/>
          <a:p>
            <a:r>
              <a:rPr lang="el-GR" sz="2600" b="1" dirty="0"/>
              <a:t>Φυσικά αυτές οι δεξιότητες είναι απαραίτητες, αλλά είναι πιο αποτελεσματικές εάν παράλληλα ενισχύονται οι δεξιότητες αυτογνωσίας (επίγνωση και κατανόηση των δυνατών σημείων και των αδυναμιών, αποδοχή της κατάστασης της αναπηρίας και λήψη ρεαλιστών αποφάσεων και επιλογών), αυτοδιάθεσης και αυτοπροσδιορισμού, ψυχικής ανθεκτικότητας, αυτοπροστασίας και προάσπισης των δικαιωμάτων. </a:t>
            </a:r>
          </a:p>
          <a:p>
            <a:r>
              <a:rPr lang="el-GR" sz="2600" b="1" dirty="0"/>
              <a:t>Δεξιότητες σημαντικές για τον μελλοντικό σχεδιασμό, την ετοιμότητα στο χώρο εργασίας για την ανάπτυξη κοινωνικών δεξιοτήτων, την αναζήτηση βοήθειας και υποστήριξης, τη διαχείριση καθημερινών αποτυχιών, ματαιώσεων ή αγχωτικών γεγονότων, την ανεξάρτητη ή ημιαυτόνομη διαβίωση και την προσαρμογή σε </a:t>
            </a:r>
            <a:r>
              <a:rPr lang="el-GR" sz="2600" b="1" dirty="0" err="1"/>
              <a:t>μεταδευτεροβάθμια</a:t>
            </a:r>
            <a:r>
              <a:rPr lang="el-GR" sz="2600" b="1" dirty="0"/>
              <a:t>  εκπαιδευτικά και εργασιακά πλαίσια.</a:t>
            </a:r>
          </a:p>
          <a:p>
            <a:endParaRPr lang="el-GR" dirty="0"/>
          </a:p>
        </p:txBody>
      </p:sp>
    </p:spTree>
    <p:extLst>
      <p:ext uri="{BB962C8B-B14F-4D97-AF65-F5344CB8AC3E}">
        <p14:creationId xmlns:p14="http://schemas.microsoft.com/office/powerpoint/2010/main" val="7898509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κειμένου 1">
            <a:extLst>
              <a:ext uri="{FF2B5EF4-FFF2-40B4-BE49-F238E27FC236}">
                <a16:creationId xmlns:a16="http://schemas.microsoft.com/office/drawing/2014/main" id="{E0711BF3-6660-8C63-2EAD-73E714D5D938}"/>
              </a:ext>
            </a:extLst>
          </p:cNvPr>
          <p:cNvSpPr>
            <a:spLocks noGrp="1"/>
          </p:cNvSpPr>
          <p:nvPr>
            <p:ph type="body" idx="1"/>
          </p:nvPr>
        </p:nvSpPr>
        <p:spPr>
          <a:xfrm>
            <a:off x="463191" y="1112000"/>
            <a:ext cx="6503769" cy="4634000"/>
          </a:xfrm>
        </p:spPr>
        <p:txBody>
          <a:bodyPr/>
          <a:lstStyle/>
          <a:p>
            <a:pPr marL="186262" indent="0">
              <a:buNone/>
            </a:pPr>
            <a:endParaRPr lang="el-GR" dirty="0">
              <a:latin typeface="Aptos Display" panose="020B0004020202020204" pitchFamily="34" charset="0"/>
              <a:cs typeface="Abhaya Libre"/>
              <a:sym typeface="Wingdings" panose="05000000000000000000" pitchFamily="2" charset="2"/>
            </a:endParaRPr>
          </a:p>
          <a:p>
            <a:pPr>
              <a:buFont typeface="Wingdings" panose="05000000000000000000" pitchFamily="2" charset="2"/>
              <a:buChar char="à"/>
            </a:pPr>
            <a:r>
              <a:rPr lang="el-GR" dirty="0">
                <a:latin typeface="Aptos Display" panose="020B0004020202020204" pitchFamily="34" charset="0"/>
                <a:cs typeface="Abhaya Libre"/>
                <a:sym typeface="Wingdings" panose="05000000000000000000" pitchFamily="2" charset="2"/>
              </a:rPr>
              <a:t>Μαθητεία = </a:t>
            </a:r>
            <a:r>
              <a:rPr lang="el-GR" b="1" dirty="0">
                <a:latin typeface="Aptos Display" panose="020B0004020202020204" pitchFamily="34" charset="0"/>
                <a:cs typeface="Abhaya Libre"/>
                <a:sym typeface="Wingdings" panose="05000000000000000000" pitchFamily="2" charset="2"/>
              </a:rPr>
              <a:t>9μηνο πρόγραμμα </a:t>
            </a:r>
            <a:r>
              <a:rPr lang="el-GR" dirty="0">
                <a:latin typeface="Aptos Display" panose="020B0004020202020204" pitchFamily="34" charset="0"/>
                <a:cs typeface="Abhaya Libre"/>
                <a:sym typeface="Wingdings" panose="05000000000000000000" pitchFamily="2" charset="2"/>
              </a:rPr>
              <a:t>για την απόκτηση επαγγελματικών δεξιοτήτων  &amp; ένταξης στην αγορά εργασίας (μαθήματα &amp; πρακτική άσκηση)</a:t>
            </a:r>
          </a:p>
          <a:p>
            <a:pPr marL="186262" indent="0">
              <a:buNone/>
            </a:pPr>
            <a:endParaRPr lang="el-GR" dirty="0">
              <a:latin typeface="Aptos Display" panose="020B0004020202020204" pitchFamily="34" charset="0"/>
              <a:cs typeface="Abhaya Libre"/>
              <a:sym typeface="Wingdings" panose="05000000000000000000" pitchFamily="2" charset="2"/>
            </a:endParaRPr>
          </a:p>
          <a:p>
            <a:pPr>
              <a:buFont typeface="Wingdings" panose="05000000000000000000" pitchFamily="2" charset="2"/>
              <a:buChar char="à"/>
            </a:pPr>
            <a:r>
              <a:rPr lang="el-GR" dirty="0">
                <a:latin typeface="Aptos Display" panose="020B0004020202020204" pitchFamily="34" charset="0"/>
                <a:cs typeface="Abhaya Libre"/>
                <a:sym typeface="Wingdings" panose="05000000000000000000" pitchFamily="2" charset="2"/>
              </a:rPr>
              <a:t>Τ</a:t>
            </a:r>
            <a:r>
              <a:rPr lang="el-GR" dirty="0">
                <a:latin typeface="Aptos Display" panose="020B0004020202020204" pitchFamily="34" charset="0"/>
                <a:cs typeface="Abhaya Libre"/>
                <a:sym typeface="Abhaya Libre"/>
              </a:rPr>
              <a:t>ο </a:t>
            </a:r>
            <a:r>
              <a:rPr lang="el-GR" b="1" dirty="0">
                <a:latin typeface="Aptos Display" panose="020B0004020202020204" pitchFamily="34" charset="0"/>
                <a:cs typeface="Abhaya Libre"/>
                <a:sym typeface="Abhaya Libre"/>
              </a:rPr>
              <a:t>2013 </a:t>
            </a:r>
            <a:r>
              <a:rPr lang="el-GR" dirty="0">
                <a:latin typeface="Aptos Display" panose="020B0004020202020204" pitchFamily="34" charset="0"/>
                <a:cs typeface="Abhaya Libre"/>
                <a:sym typeface="Abhaya Libre"/>
              </a:rPr>
              <a:t>εισάγεται στο ελληνικό εκπαιδευτικό σύστημα ο θεσμός της μαθητείας του ΕΠΑ.Λ. με την ονομασία «Τάξη Μαθητείας» (</a:t>
            </a:r>
            <a:r>
              <a:rPr lang="en-US" dirty="0">
                <a:latin typeface="Aptos Display" panose="020B0004020202020204" pitchFamily="34" charset="0"/>
                <a:cs typeface="Abhaya Libre"/>
                <a:sym typeface="Abhaya Libre"/>
              </a:rPr>
              <a:t>N. </a:t>
            </a:r>
            <a:r>
              <a:rPr lang="el-GR" dirty="0">
                <a:latin typeface="Aptos Display" panose="020B0004020202020204" pitchFamily="34" charset="0"/>
                <a:cs typeface="Abhaya Libre"/>
                <a:sym typeface="Abhaya Libre"/>
              </a:rPr>
              <a:t>4186/2013) ο οποίος ξεκινά να εφαρμόζεται το 2016.</a:t>
            </a:r>
          </a:p>
          <a:p>
            <a:pPr marL="186262" indent="0">
              <a:buNone/>
            </a:pPr>
            <a:endParaRPr lang="el-GR" dirty="0">
              <a:latin typeface="Aptos Display" panose="020B0004020202020204" pitchFamily="34" charset="0"/>
              <a:cs typeface="Abhaya Libre"/>
              <a:sym typeface="Abhaya Libre"/>
            </a:endParaRPr>
          </a:p>
          <a:p>
            <a:pPr>
              <a:buFont typeface="Wingdings" panose="05000000000000000000" pitchFamily="2" charset="2"/>
              <a:buChar char="à"/>
            </a:pPr>
            <a:r>
              <a:rPr lang="el-GR" dirty="0">
                <a:latin typeface="Aptos Display" panose="020B0004020202020204" pitchFamily="34" charset="0"/>
                <a:cs typeface="Abhaya Libre"/>
                <a:sym typeface="Wingdings" panose="05000000000000000000" pitchFamily="2" charset="2"/>
              </a:rPr>
              <a:t>Από 2016 </a:t>
            </a:r>
            <a:r>
              <a:rPr lang="el-GR" b="1" dirty="0">
                <a:latin typeface="Aptos Display" panose="020B0004020202020204" pitchFamily="34" charset="0"/>
                <a:cs typeface="Abhaya Libre"/>
                <a:sym typeface="Wingdings" panose="05000000000000000000" pitchFamily="2" charset="2"/>
              </a:rPr>
              <a:t>(7 ειδικότητες) </a:t>
            </a:r>
            <a:r>
              <a:rPr lang="el-GR" dirty="0">
                <a:latin typeface="Aptos Display" panose="020B0004020202020204" pitchFamily="34" charset="0"/>
                <a:cs typeface="Abhaya Libre"/>
                <a:sym typeface="Wingdings" panose="05000000000000000000" pitchFamily="2" charset="2"/>
              </a:rPr>
              <a:t>στο 2024 </a:t>
            </a:r>
            <a:r>
              <a:rPr lang="el-GR" b="1" dirty="0">
                <a:latin typeface="Aptos Display" panose="020B0004020202020204" pitchFamily="34" charset="0"/>
                <a:cs typeface="Abhaya Libre"/>
                <a:sym typeface="Wingdings" panose="05000000000000000000" pitchFamily="2" charset="2"/>
              </a:rPr>
              <a:t>(26 ειδικότητες)</a:t>
            </a:r>
          </a:p>
          <a:p>
            <a:pPr marL="186262" indent="0">
              <a:buNone/>
            </a:pPr>
            <a:endParaRPr lang="el-GR" dirty="0">
              <a:latin typeface="Aptos Display" panose="020B0004020202020204" pitchFamily="34" charset="0"/>
              <a:cs typeface="Abhaya Libre"/>
              <a:sym typeface="Wingdings" panose="05000000000000000000" pitchFamily="2" charset="2"/>
            </a:endParaRPr>
          </a:p>
          <a:p>
            <a:pPr>
              <a:buFont typeface="Wingdings" panose="05000000000000000000" pitchFamily="2" charset="2"/>
              <a:buChar char="à"/>
            </a:pPr>
            <a:r>
              <a:rPr lang="el-GR" b="1" dirty="0">
                <a:latin typeface="Aptos Display" panose="020B0004020202020204" pitchFamily="34" charset="0"/>
                <a:cs typeface="Abhaya Libre"/>
                <a:sym typeface="Wingdings" panose="05000000000000000000" pitchFamily="2" charset="2"/>
              </a:rPr>
              <a:t>Μαθητές με αναπηρία </a:t>
            </a:r>
            <a:r>
              <a:rPr lang="el-GR" dirty="0">
                <a:latin typeface="Aptos Display" panose="020B0004020202020204" pitchFamily="34" charset="0"/>
                <a:cs typeface="Abhaya Libre"/>
                <a:sym typeface="Wingdings" panose="05000000000000000000" pitchFamily="2" charset="2"/>
              </a:rPr>
              <a:t>που φοιτούν στο ΕΝ.Ε.Ε.ΓΥ.Λ.: </a:t>
            </a:r>
            <a:r>
              <a:rPr lang="el-GR" b="1" dirty="0">
                <a:latin typeface="Aptos Display" panose="020B0004020202020204" pitchFamily="34" charset="0"/>
                <a:cs typeface="Abhaya Libre"/>
                <a:sym typeface="Wingdings" panose="05000000000000000000" pitchFamily="2" charset="2"/>
              </a:rPr>
              <a:t>Δικαίωμα εγγραφής </a:t>
            </a:r>
            <a:r>
              <a:rPr lang="el-GR" dirty="0">
                <a:latin typeface="Aptos Display" panose="020B0004020202020204" pitchFamily="34" charset="0"/>
                <a:cs typeface="Abhaya Libre"/>
                <a:sym typeface="Wingdings" panose="05000000000000000000" pitchFamily="2" charset="2"/>
              </a:rPr>
              <a:t>κατά το σχολικό έτος </a:t>
            </a:r>
            <a:r>
              <a:rPr lang="el-GR" b="1" dirty="0">
                <a:latin typeface="Aptos Display" panose="020B0004020202020204" pitchFamily="34" charset="0"/>
                <a:cs typeface="Abhaya Libre"/>
                <a:sym typeface="Wingdings" panose="05000000000000000000" pitchFamily="2" charset="2"/>
              </a:rPr>
              <a:t>2018 -  2019</a:t>
            </a:r>
          </a:p>
          <a:p>
            <a:pPr marL="186262" indent="0">
              <a:buNone/>
            </a:pPr>
            <a:endParaRPr lang="el-GR" dirty="0">
              <a:latin typeface="Aptos Display" panose="020B0004020202020204" pitchFamily="34" charset="0"/>
              <a:cs typeface="Abhaya Libre"/>
              <a:sym typeface="Wingdings" panose="05000000000000000000" pitchFamily="2" charset="2"/>
            </a:endParaRPr>
          </a:p>
          <a:p>
            <a:pPr>
              <a:buFont typeface="Wingdings" panose="05000000000000000000" pitchFamily="2" charset="2"/>
              <a:buChar char="à"/>
            </a:pPr>
            <a:r>
              <a:rPr lang="el-GR" b="1" dirty="0">
                <a:latin typeface="Aptos Display" panose="020B0004020202020204" pitchFamily="34" charset="0"/>
                <a:cs typeface="Abhaya Libre"/>
                <a:sym typeface="Wingdings" panose="05000000000000000000" pitchFamily="2" charset="2"/>
              </a:rPr>
              <a:t>Εποπτεία από ψυχολόγο ή κοινωνικό λειτουργό </a:t>
            </a:r>
            <a:r>
              <a:rPr lang="el-GR" dirty="0">
                <a:latin typeface="Aptos Display" panose="020B0004020202020204" pitchFamily="34" charset="0"/>
                <a:cs typeface="Abhaya Libre"/>
                <a:sym typeface="Wingdings" panose="05000000000000000000" pitchFamily="2" charset="2"/>
              </a:rPr>
              <a:t>στο χώρο εργασίας</a:t>
            </a:r>
            <a:endParaRPr lang="el-GR" dirty="0"/>
          </a:p>
        </p:txBody>
      </p:sp>
      <p:sp>
        <p:nvSpPr>
          <p:cNvPr id="3" name="Τίτλος 2">
            <a:extLst>
              <a:ext uri="{FF2B5EF4-FFF2-40B4-BE49-F238E27FC236}">
                <a16:creationId xmlns:a16="http://schemas.microsoft.com/office/drawing/2014/main" id="{EBEABFFC-0206-30BE-568A-8A77ED744933}"/>
              </a:ext>
            </a:extLst>
          </p:cNvPr>
          <p:cNvSpPr>
            <a:spLocks noGrp="1"/>
          </p:cNvSpPr>
          <p:nvPr>
            <p:ph type="title"/>
          </p:nvPr>
        </p:nvSpPr>
        <p:spPr>
          <a:xfrm>
            <a:off x="1097675" y="242212"/>
            <a:ext cx="10272000" cy="763600"/>
          </a:xfrm>
        </p:spPr>
        <p:txBody>
          <a:bodyPr/>
          <a:lstStyle/>
          <a:p>
            <a:r>
              <a:rPr lang="el-GR" sz="3733" b="1" dirty="0" err="1">
                <a:latin typeface="Aptos Display" panose="020B0004020202020204" pitchFamily="34" charset="0"/>
                <a:cs typeface="Abhaya Libre"/>
                <a:sym typeface="Abhaya Libre"/>
              </a:rPr>
              <a:t>Μεταλυκειακό</a:t>
            </a:r>
            <a:r>
              <a:rPr lang="el-GR" sz="3733" b="1" dirty="0">
                <a:latin typeface="Aptos Display" panose="020B0004020202020204" pitchFamily="34" charset="0"/>
                <a:cs typeface="Abhaya Libre"/>
                <a:sym typeface="Abhaya Libre"/>
              </a:rPr>
              <a:t> έτος – Τάξη </a:t>
            </a:r>
            <a:r>
              <a:rPr lang="el-GR" sz="3733" b="1" dirty="0">
                <a:latin typeface="Aptos Display" panose="020B0004020202020204" pitchFamily="34" charset="0"/>
                <a:cs typeface="Abhaya Libre"/>
              </a:rPr>
              <a:t>μαθητείας</a:t>
            </a:r>
          </a:p>
        </p:txBody>
      </p:sp>
      <p:pic>
        <p:nvPicPr>
          <p:cNvPr id="5" name="Εικόνα 4">
            <a:extLst>
              <a:ext uri="{FF2B5EF4-FFF2-40B4-BE49-F238E27FC236}">
                <a16:creationId xmlns:a16="http://schemas.microsoft.com/office/drawing/2014/main" id="{1EFE1642-AA99-4097-465C-782D8EBF50A5}"/>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7200"/>
                    </a14:imgEffect>
                  </a14:imgLayer>
                </a14:imgProps>
              </a:ext>
              <a:ext uri="{28A0092B-C50C-407E-A947-70E740481C1C}">
                <a14:useLocalDpi xmlns:a14="http://schemas.microsoft.com/office/drawing/2010/main" val="0"/>
              </a:ext>
            </a:extLst>
          </a:blip>
          <a:srcRect/>
          <a:stretch>
            <a:fillRect/>
          </a:stretch>
        </p:blipFill>
        <p:spPr bwMode="auto">
          <a:xfrm>
            <a:off x="6754309" y="1819897"/>
            <a:ext cx="5324372" cy="3797592"/>
          </a:xfrm>
          <a:prstGeom prst="rect">
            <a:avLst/>
          </a:prstGeom>
          <a:noFill/>
          <a:ln>
            <a:noFill/>
          </a:ln>
        </p:spPr>
      </p:pic>
      <p:sp>
        <p:nvSpPr>
          <p:cNvPr id="6" name="TextBox 5">
            <a:extLst>
              <a:ext uri="{FF2B5EF4-FFF2-40B4-BE49-F238E27FC236}">
                <a16:creationId xmlns:a16="http://schemas.microsoft.com/office/drawing/2014/main" id="{694ECE32-5968-156E-6981-343833D2ED2B}"/>
              </a:ext>
            </a:extLst>
          </p:cNvPr>
          <p:cNvSpPr txBox="1"/>
          <p:nvPr/>
        </p:nvSpPr>
        <p:spPr>
          <a:xfrm>
            <a:off x="9610829" y="5729250"/>
            <a:ext cx="3517692" cy="318100"/>
          </a:xfrm>
          <a:prstGeom prst="rect">
            <a:avLst/>
          </a:prstGeom>
          <a:noFill/>
        </p:spPr>
        <p:txBody>
          <a:bodyPr wrap="square" rtlCol="0">
            <a:spAutoFit/>
          </a:bodyPr>
          <a:lstStyle/>
          <a:p>
            <a:r>
              <a:rPr lang="el-GR" sz="1467" i="1" dirty="0"/>
              <a:t>Πηγή: </a:t>
            </a:r>
            <a:r>
              <a:rPr lang="el-GR" sz="1467" i="1"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https://ergasiapdm.gr</a:t>
            </a:r>
            <a:r>
              <a:rPr lang="el-GR" sz="1467" i="1" dirty="0">
                <a:latin typeface="Calibri" panose="020F0502020204030204" pitchFamily="34" charset="0"/>
                <a:ea typeface="Calibri" panose="020F0502020204030204" pitchFamily="34" charset="0"/>
                <a:cs typeface="Times New Roman" panose="02020603050405020304" pitchFamily="18" charset="0"/>
              </a:rPr>
              <a:t> </a:t>
            </a:r>
            <a:endParaRPr lang="el-GR" sz="1467" i="1" dirty="0"/>
          </a:p>
        </p:txBody>
      </p:sp>
    </p:spTree>
    <p:extLst>
      <p:ext uri="{BB962C8B-B14F-4D97-AF65-F5344CB8AC3E}">
        <p14:creationId xmlns:p14="http://schemas.microsoft.com/office/powerpoint/2010/main" val="11660821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stretch>
            <a:fillRect/>
          </a:stretch>
        </p:blipFill>
        <p:spPr>
          <a:xfrm>
            <a:off x="189241" y="370715"/>
            <a:ext cx="3457576" cy="5501965"/>
          </a:xfrm>
          <a:prstGeom prst="rect">
            <a:avLst/>
          </a:prstGeom>
        </p:spPr>
      </p:pic>
      <p:pic>
        <p:nvPicPr>
          <p:cNvPr id="3" name="Εικόνα 2"/>
          <p:cNvPicPr>
            <a:picLocks noChangeAspect="1"/>
          </p:cNvPicPr>
          <p:nvPr/>
        </p:nvPicPr>
        <p:blipFill>
          <a:blip r:embed="rId3"/>
          <a:stretch>
            <a:fillRect/>
          </a:stretch>
        </p:blipFill>
        <p:spPr>
          <a:xfrm>
            <a:off x="3743326" y="359057"/>
            <a:ext cx="4017644" cy="5996023"/>
          </a:xfrm>
          <a:prstGeom prst="rect">
            <a:avLst/>
          </a:prstGeom>
        </p:spPr>
      </p:pic>
      <p:pic>
        <p:nvPicPr>
          <p:cNvPr id="4" name="Εικόνα 3"/>
          <p:cNvPicPr>
            <a:picLocks noChangeAspect="1"/>
          </p:cNvPicPr>
          <p:nvPr/>
        </p:nvPicPr>
        <p:blipFill>
          <a:blip r:embed="rId4"/>
          <a:stretch>
            <a:fillRect/>
          </a:stretch>
        </p:blipFill>
        <p:spPr>
          <a:xfrm>
            <a:off x="7857479" y="359056"/>
            <a:ext cx="4126045" cy="2762642"/>
          </a:xfrm>
          <a:prstGeom prst="rect">
            <a:avLst/>
          </a:prstGeom>
        </p:spPr>
      </p:pic>
      <p:pic>
        <p:nvPicPr>
          <p:cNvPr id="5" name="Εικόνα 4"/>
          <p:cNvPicPr>
            <a:picLocks noChangeAspect="1"/>
          </p:cNvPicPr>
          <p:nvPr/>
        </p:nvPicPr>
        <p:blipFill>
          <a:blip r:embed="rId5"/>
          <a:stretch>
            <a:fillRect/>
          </a:stretch>
        </p:blipFill>
        <p:spPr>
          <a:xfrm>
            <a:off x="7857479" y="3789832"/>
            <a:ext cx="4173158" cy="2770987"/>
          </a:xfrm>
          <a:prstGeom prst="rect">
            <a:avLst/>
          </a:prstGeom>
        </p:spPr>
      </p:pic>
    </p:spTree>
    <p:extLst>
      <p:ext uri="{BB962C8B-B14F-4D97-AF65-F5344CB8AC3E}">
        <p14:creationId xmlns:p14="http://schemas.microsoft.com/office/powerpoint/2010/main" val="3513548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stretch>
            <a:fillRect/>
          </a:stretch>
        </p:blipFill>
        <p:spPr>
          <a:xfrm>
            <a:off x="128587" y="283538"/>
            <a:ext cx="3431550" cy="5749290"/>
          </a:xfrm>
          <a:prstGeom prst="rect">
            <a:avLst/>
          </a:prstGeom>
        </p:spPr>
      </p:pic>
      <p:pic>
        <p:nvPicPr>
          <p:cNvPr id="3" name="Εικόνα 2"/>
          <p:cNvPicPr>
            <a:picLocks noChangeAspect="1"/>
          </p:cNvPicPr>
          <p:nvPr/>
        </p:nvPicPr>
        <p:blipFill>
          <a:blip r:embed="rId3"/>
          <a:stretch>
            <a:fillRect/>
          </a:stretch>
        </p:blipFill>
        <p:spPr>
          <a:xfrm>
            <a:off x="3665118" y="283538"/>
            <a:ext cx="4121569" cy="5922952"/>
          </a:xfrm>
          <a:prstGeom prst="rect">
            <a:avLst/>
          </a:prstGeom>
        </p:spPr>
      </p:pic>
      <p:pic>
        <p:nvPicPr>
          <p:cNvPr id="4" name="Εικόνα 3"/>
          <p:cNvPicPr>
            <a:picLocks noChangeAspect="1"/>
          </p:cNvPicPr>
          <p:nvPr/>
        </p:nvPicPr>
        <p:blipFill>
          <a:blip r:embed="rId4"/>
          <a:stretch>
            <a:fillRect/>
          </a:stretch>
        </p:blipFill>
        <p:spPr>
          <a:xfrm>
            <a:off x="7891668" y="283538"/>
            <a:ext cx="4244899" cy="5922952"/>
          </a:xfrm>
          <a:prstGeom prst="rect">
            <a:avLst/>
          </a:prstGeom>
        </p:spPr>
      </p:pic>
    </p:spTree>
    <p:extLst>
      <p:ext uri="{BB962C8B-B14F-4D97-AF65-F5344CB8AC3E}">
        <p14:creationId xmlns:p14="http://schemas.microsoft.com/office/powerpoint/2010/main" val="4235449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40198" y="236914"/>
            <a:ext cx="10178322" cy="1492132"/>
          </a:xfrm>
        </p:spPr>
        <p:txBody>
          <a:bodyPr/>
          <a:lstStyle/>
          <a:p>
            <a:r>
              <a:rPr lang="el-GR" sz="2800" dirty="0" err="1">
                <a:solidFill>
                  <a:schemeClr val="tx1"/>
                </a:solidFill>
              </a:rPr>
              <a:t>Βιβλιογραφικεσ</a:t>
            </a:r>
            <a:r>
              <a:rPr lang="el-GR" sz="2800" dirty="0">
                <a:solidFill>
                  <a:schemeClr val="tx1"/>
                </a:solidFill>
              </a:rPr>
              <a:t> </a:t>
            </a:r>
            <a:r>
              <a:rPr lang="el-GR" sz="2800" dirty="0" err="1">
                <a:solidFill>
                  <a:schemeClr val="tx1"/>
                </a:solidFill>
              </a:rPr>
              <a:t>αναφορεσ</a:t>
            </a:r>
            <a:br>
              <a:rPr lang="el-GR" b="1" dirty="0"/>
            </a:br>
            <a:endParaRPr lang="el-GR" dirty="0"/>
          </a:p>
        </p:txBody>
      </p:sp>
      <p:sp>
        <p:nvSpPr>
          <p:cNvPr id="3" name="Θέση περιεχομένου 2"/>
          <p:cNvSpPr>
            <a:spLocks noGrp="1"/>
          </p:cNvSpPr>
          <p:nvPr>
            <p:ph idx="1"/>
          </p:nvPr>
        </p:nvSpPr>
        <p:spPr>
          <a:xfrm>
            <a:off x="937260" y="834390"/>
            <a:ext cx="10789920" cy="6023610"/>
          </a:xfrm>
        </p:spPr>
        <p:txBody>
          <a:bodyPr>
            <a:normAutofit fontScale="47500" lnSpcReduction="20000"/>
          </a:bodyPr>
          <a:lstStyle/>
          <a:p>
            <a:r>
              <a:rPr lang="en-US" sz="2900" dirty="0"/>
              <a:t>Carter, E. W., Austin, D., &amp; Trainor, A. A. (2012). Predictors of </a:t>
            </a:r>
            <a:r>
              <a:rPr lang="en-US" sz="2900" dirty="0" err="1"/>
              <a:t>Postschool</a:t>
            </a:r>
            <a:r>
              <a:rPr lang="en-US" sz="2900" dirty="0"/>
              <a:t> Employment Outcomes for Young Adults with Severe Disabilities</a:t>
            </a:r>
            <a:r>
              <a:rPr lang="en-US" sz="2900" i="1" dirty="0"/>
              <a:t>. Journal of Disability Policy Studies, 23</a:t>
            </a:r>
            <a:r>
              <a:rPr lang="en-US" sz="2900" dirty="0"/>
              <a:t>(1), 50-63.</a:t>
            </a:r>
            <a:endParaRPr lang="el-GR" sz="2900" dirty="0"/>
          </a:p>
          <a:p>
            <a:r>
              <a:rPr lang="en-US" sz="2900" dirty="0" err="1"/>
              <a:t>Casner</a:t>
            </a:r>
            <a:r>
              <a:rPr lang="en-US" sz="2900" dirty="0"/>
              <a:t>-Lotto, J., &amp; Benner, M. W. (2006). </a:t>
            </a:r>
            <a:r>
              <a:rPr lang="en-US" sz="2900" i="1" dirty="0"/>
              <a:t>Are they really Ready to Work?: Employers' Perspectives on the Basic Knowledge and Applied Skills of new Entrants to the 21st century US Workforce</a:t>
            </a:r>
            <a:r>
              <a:rPr lang="en-US" sz="2900" dirty="0"/>
              <a:t>. The Conference Board, New York, New York.</a:t>
            </a:r>
            <a:endParaRPr lang="el-GR" sz="2900" dirty="0"/>
          </a:p>
          <a:p>
            <a:r>
              <a:rPr lang="en-US" sz="2900" dirty="0"/>
              <a:t>Dempsey, I., Ford, J. (2009) Employment for People with Intellectual Disabilities in Australia and the United Kingdom. </a:t>
            </a:r>
            <a:r>
              <a:rPr lang="en-US" sz="2900" i="1" dirty="0"/>
              <a:t>Journal of Disability Policy Studies, 19</a:t>
            </a:r>
            <a:r>
              <a:rPr lang="en-US" sz="2900" dirty="0"/>
              <a:t>(4), 233-243.</a:t>
            </a:r>
            <a:endParaRPr lang="el-GR" sz="2900" dirty="0"/>
          </a:p>
          <a:p>
            <a:r>
              <a:rPr lang="en-US" sz="2900" dirty="0" err="1"/>
              <a:t>Elksnin</a:t>
            </a:r>
            <a:r>
              <a:rPr lang="en-US" sz="2900" dirty="0"/>
              <a:t>, L. K., &amp; </a:t>
            </a:r>
            <a:r>
              <a:rPr lang="en-US" sz="2900" dirty="0" err="1"/>
              <a:t>Elksnin</a:t>
            </a:r>
            <a:r>
              <a:rPr lang="en-US" sz="2900" dirty="0"/>
              <a:t>, N. (1996). </a:t>
            </a:r>
            <a:r>
              <a:rPr lang="en-US" sz="2900" i="1" dirty="0"/>
              <a:t>Strategies for Transition to Employment Settings. </a:t>
            </a:r>
            <a:r>
              <a:rPr lang="en-US" sz="2900" dirty="0"/>
              <a:t>In Deshler, D. D., Ellis, E. S. &amp; Lenz, B. K. (Eds.), Teaching Adolescents with Learning Disabilities: Strategies and Methods (pp. 525-578). Denver, CO: Love.</a:t>
            </a:r>
            <a:endParaRPr lang="el-GR" sz="2900" dirty="0"/>
          </a:p>
          <a:p>
            <a:r>
              <a:rPr lang="en-US" sz="2900" dirty="0" err="1"/>
              <a:t>Elksnin</a:t>
            </a:r>
            <a:r>
              <a:rPr lang="en-US" sz="2900" dirty="0"/>
              <a:t>, N., &amp; </a:t>
            </a:r>
            <a:r>
              <a:rPr lang="en-US" sz="2900" dirty="0" err="1"/>
              <a:t>Elksnin</a:t>
            </a:r>
            <a:r>
              <a:rPr lang="en-US" sz="2900" dirty="0"/>
              <a:t>, L. K. (2001). Adolescents with Disabilities: The Need for Occupational Social Skills Training. </a:t>
            </a:r>
            <a:r>
              <a:rPr lang="en-US" sz="2900" i="1" dirty="0"/>
              <a:t>Exceptionality, 9</a:t>
            </a:r>
            <a:r>
              <a:rPr lang="en-US" sz="2900" dirty="0"/>
              <a:t>, 91-105. </a:t>
            </a:r>
            <a:endParaRPr lang="el-GR" sz="2900" dirty="0"/>
          </a:p>
          <a:p>
            <a:r>
              <a:rPr lang="en-US" sz="2900" dirty="0"/>
              <a:t>Finn, J., Holmes, V. L., &amp; Horton, E. (2016). Successful Transition to Adulthood: Do We Really Need to Teach Shopping, Sex and Social Skills?. </a:t>
            </a:r>
            <a:r>
              <a:rPr lang="en-US" sz="2900" i="1" dirty="0"/>
              <a:t>Journal of Advances in Education Research, 1</a:t>
            </a:r>
            <a:r>
              <a:rPr lang="en-US" sz="2900" dirty="0"/>
              <a:t>(1), 32-40.</a:t>
            </a:r>
            <a:endParaRPr lang="el-GR" sz="2900" dirty="0"/>
          </a:p>
          <a:p>
            <a:r>
              <a:rPr lang="en-US" sz="2900" dirty="0"/>
              <a:t>Gilson, C. B., Carter, E. W., &amp; Biggs, E. E. (2017). Systematic Review of Instructional Methods to Teach Employment Skills to Secondary Students with Intellectual and Developmental Disabilities. </a:t>
            </a:r>
            <a:r>
              <a:rPr lang="en-US" sz="2900" i="1" dirty="0"/>
              <a:t>Research and Practice for Persons with Severe Disabilities, 42</a:t>
            </a:r>
            <a:r>
              <a:rPr lang="en-US" sz="2900" dirty="0"/>
              <a:t>(2), 89-107.</a:t>
            </a:r>
            <a:endParaRPr lang="el-GR" sz="2900" dirty="0"/>
          </a:p>
          <a:p>
            <a:r>
              <a:rPr lang="en-US" sz="2900" dirty="0"/>
              <a:t>Granados, A. C. (2012). </a:t>
            </a:r>
            <a:r>
              <a:rPr lang="en-US" sz="2900" i="1" dirty="0"/>
              <a:t>Vocational Education and Training: Policy and Practice in the field of Special Needs Education</a:t>
            </a:r>
            <a:r>
              <a:rPr lang="en-US" sz="2900" dirty="0"/>
              <a:t>. European Agency for Development in Special Needs Education.</a:t>
            </a:r>
            <a:endParaRPr lang="el-GR" sz="2900" dirty="0"/>
          </a:p>
          <a:p>
            <a:r>
              <a:rPr lang="en-US" sz="2900" dirty="0"/>
              <a:t>Guy, B. A., </a:t>
            </a:r>
            <a:r>
              <a:rPr lang="en-US" sz="2900" dirty="0" err="1"/>
              <a:t>Sitlington</a:t>
            </a:r>
            <a:r>
              <a:rPr lang="en-US" sz="2900" dirty="0"/>
              <a:t>, P. L., Larsen, M. D., &amp; Frank, A. R. (2008). What Are High Schools Offering as Preparation for Employment? </a:t>
            </a:r>
            <a:r>
              <a:rPr lang="en-US" sz="2900" i="1" dirty="0"/>
              <a:t>Career Development for Exceptional Individuals, 32</a:t>
            </a:r>
            <a:r>
              <a:rPr lang="en-US" sz="2900" dirty="0"/>
              <a:t>(1), 30–41.</a:t>
            </a:r>
            <a:endParaRPr lang="el-GR" sz="2900" dirty="0"/>
          </a:p>
          <a:p>
            <a:r>
              <a:rPr lang="en-US" sz="2900" dirty="0"/>
              <a:t>Hardman, M. L., &amp; Dawson, S. A. (2010). Historical and Legislative Foundations. In McDonnell J. &amp; Hardman M. L. (Eds.), </a:t>
            </a:r>
            <a:r>
              <a:rPr lang="en-US" sz="2900" i="1" dirty="0"/>
              <a:t>Successful Transition Programs: Pathways for Students with Intellectual and Developmental Disabilities</a:t>
            </a:r>
            <a:r>
              <a:rPr lang="en-US" sz="2900" dirty="0"/>
              <a:t> (2nd ed., pp. 3-24). Thousand Oaks, CA: Sage Publications</a:t>
            </a:r>
            <a:endParaRPr lang="el-GR" sz="2900" dirty="0"/>
          </a:p>
          <a:p>
            <a:r>
              <a:rPr lang="en-US" sz="2900" dirty="0"/>
              <a:t>Soriano, V. (2006).</a:t>
            </a:r>
            <a:r>
              <a:rPr lang="en-US" sz="2900" i="1" dirty="0"/>
              <a:t> Individual Transition Plans: Supporting the Move from School to Employment. </a:t>
            </a:r>
            <a:r>
              <a:rPr lang="en-US" sz="2900" dirty="0" err="1"/>
              <a:t>Middelfart</a:t>
            </a:r>
            <a:r>
              <a:rPr lang="en-US" sz="2900" dirty="0"/>
              <a:t>: European Agency for Development in Special Needs Education.</a:t>
            </a:r>
            <a:endParaRPr lang="el-GR" sz="2900" dirty="0"/>
          </a:p>
          <a:p>
            <a:endParaRPr lang="el-GR" sz="2900" dirty="0"/>
          </a:p>
          <a:p>
            <a:endParaRPr lang="el-GR" sz="2900" dirty="0"/>
          </a:p>
          <a:p>
            <a:endParaRPr lang="el-GR" sz="2600" dirty="0"/>
          </a:p>
          <a:p>
            <a:endParaRPr lang="el-GR" dirty="0"/>
          </a:p>
        </p:txBody>
      </p:sp>
    </p:spTree>
    <p:extLst>
      <p:ext uri="{BB962C8B-B14F-4D97-AF65-F5344CB8AC3E}">
        <p14:creationId xmlns:p14="http://schemas.microsoft.com/office/powerpoint/2010/main" val="16065333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A415C3B2-4F9C-EBEB-ADCE-878606C38263}"/>
              </a:ext>
            </a:extLst>
          </p:cNvPr>
          <p:cNvSpPr>
            <a:spLocks noGrp="1"/>
          </p:cNvSpPr>
          <p:nvPr>
            <p:ph type="title"/>
          </p:nvPr>
        </p:nvSpPr>
        <p:spPr>
          <a:xfrm>
            <a:off x="1099995" y="867010"/>
            <a:ext cx="5709664" cy="763600"/>
          </a:xfrm>
        </p:spPr>
        <p:txBody>
          <a:bodyPr/>
          <a:lstStyle/>
          <a:p>
            <a:r>
              <a:rPr lang="el-GR" sz="3733" dirty="0">
                <a:latin typeface="Aptos Display" panose="020B0004020202020204" pitchFamily="34" charset="0"/>
                <a:sym typeface="Abhaya Libre ExtraBold"/>
              </a:rPr>
              <a:t>Προκλήσεις μαθητών/τριών με ΝΑ &amp; ΑΑ κατά τη μετάβαση</a:t>
            </a:r>
          </a:p>
        </p:txBody>
      </p:sp>
      <p:sp>
        <p:nvSpPr>
          <p:cNvPr id="19" name="Google Shape;514;p41">
            <a:extLst>
              <a:ext uri="{FF2B5EF4-FFF2-40B4-BE49-F238E27FC236}">
                <a16:creationId xmlns:a16="http://schemas.microsoft.com/office/drawing/2014/main" id="{B3898D84-9F21-BB48-5132-430DE03BA6A7}"/>
              </a:ext>
            </a:extLst>
          </p:cNvPr>
          <p:cNvSpPr txBox="1">
            <a:spLocks/>
          </p:cNvSpPr>
          <p:nvPr/>
        </p:nvSpPr>
        <p:spPr>
          <a:xfrm>
            <a:off x="113252" y="3586437"/>
            <a:ext cx="2446800" cy="339600"/>
          </a:xfrm>
          <a:prstGeom prst="rect">
            <a:avLst/>
          </a:prstGeom>
          <a:noFill/>
          <a:ln>
            <a:noFill/>
          </a:ln>
        </p:spPr>
        <p:txBody>
          <a:bodyPr spcFirstLastPara="1" wrap="square" lIns="121900" tIns="0" rIns="12190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Abhaya Libre"/>
              <a:buNone/>
              <a:defRPr sz="3000" b="0" i="0" u="none" strike="noStrike" cap="none">
                <a:solidFill>
                  <a:schemeClr val="dk1"/>
                </a:solidFill>
                <a:latin typeface="Abhaya Libre"/>
                <a:ea typeface="Abhaya Libre"/>
                <a:cs typeface="Abhaya Libre"/>
                <a:sym typeface="Abhaya Libre"/>
              </a:defRPr>
            </a:lvl1pPr>
            <a:lvl2pPr marR="0" lvl="1" algn="l" rtl="0">
              <a:lnSpc>
                <a:spcPct val="100000"/>
              </a:lnSpc>
              <a:spcBef>
                <a:spcPts val="0"/>
              </a:spcBef>
              <a:spcAft>
                <a:spcPts val="0"/>
              </a:spcAft>
              <a:buClr>
                <a:schemeClr val="dk1"/>
              </a:buClr>
              <a:buSzPts val="3000"/>
              <a:buFont typeface="Abhaya Libre"/>
              <a:buNone/>
              <a:defRPr sz="3000" b="0" i="0" u="none" strike="noStrike" cap="none">
                <a:solidFill>
                  <a:schemeClr val="dk1"/>
                </a:solidFill>
                <a:latin typeface="Abhaya Libre"/>
                <a:ea typeface="Abhaya Libre"/>
                <a:cs typeface="Abhaya Libre"/>
                <a:sym typeface="Abhaya Libre"/>
              </a:defRPr>
            </a:lvl2pPr>
            <a:lvl3pPr marR="0" lvl="2" algn="l" rtl="0">
              <a:lnSpc>
                <a:spcPct val="100000"/>
              </a:lnSpc>
              <a:spcBef>
                <a:spcPts val="0"/>
              </a:spcBef>
              <a:spcAft>
                <a:spcPts val="0"/>
              </a:spcAft>
              <a:buClr>
                <a:schemeClr val="dk1"/>
              </a:buClr>
              <a:buSzPts val="3000"/>
              <a:buFont typeface="Abhaya Libre"/>
              <a:buNone/>
              <a:defRPr sz="3000" b="0" i="0" u="none" strike="noStrike" cap="none">
                <a:solidFill>
                  <a:schemeClr val="dk1"/>
                </a:solidFill>
                <a:latin typeface="Abhaya Libre"/>
                <a:ea typeface="Abhaya Libre"/>
                <a:cs typeface="Abhaya Libre"/>
                <a:sym typeface="Abhaya Libre"/>
              </a:defRPr>
            </a:lvl3pPr>
            <a:lvl4pPr marR="0" lvl="3" algn="l" rtl="0">
              <a:lnSpc>
                <a:spcPct val="100000"/>
              </a:lnSpc>
              <a:spcBef>
                <a:spcPts val="0"/>
              </a:spcBef>
              <a:spcAft>
                <a:spcPts val="0"/>
              </a:spcAft>
              <a:buClr>
                <a:schemeClr val="dk1"/>
              </a:buClr>
              <a:buSzPts val="3000"/>
              <a:buFont typeface="Abhaya Libre"/>
              <a:buNone/>
              <a:defRPr sz="3000" b="0" i="0" u="none" strike="noStrike" cap="none">
                <a:solidFill>
                  <a:schemeClr val="dk1"/>
                </a:solidFill>
                <a:latin typeface="Abhaya Libre"/>
                <a:ea typeface="Abhaya Libre"/>
                <a:cs typeface="Abhaya Libre"/>
                <a:sym typeface="Abhaya Libre"/>
              </a:defRPr>
            </a:lvl4pPr>
            <a:lvl5pPr marR="0" lvl="4" algn="l" rtl="0">
              <a:lnSpc>
                <a:spcPct val="100000"/>
              </a:lnSpc>
              <a:spcBef>
                <a:spcPts val="0"/>
              </a:spcBef>
              <a:spcAft>
                <a:spcPts val="0"/>
              </a:spcAft>
              <a:buClr>
                <a:schemeClr val="dk1"/>
              </a:buClr>
              <a:buSzPts val="3000"/>
              <a:buFont typeface="Abhaya Libre"/>
              <a:buNone/>
              <a:defRPr sz="3000" b="0" i="0" u="none" strike="noStrike" cap="none">
                <a:solidFill>
                  <a:schemeClr val="dk1"/>
                </a:solidFill>
                <a:latin typeface="Abhaya Libre"/>
                <a:ea typeface="Abhaya Libre"/>
                <a:cs typeface="Abhaya Libre"/>
                <a:sym typeface="Abhaya Libre"/>
              </a:defRPr>
            </a:lvl5pPr>
            <a:lvl6pPr marR="0" lvl="5" algn="l" rtl="0">
              <a:lnSpc>
                <a:spcPct val="100000"/>
              </a:lnSpc>
              <a:spcBef>
                <a:spcPts val="0"/>
              </a:spcBef>
              <a:spcAft>
                <a:spcPts val="0"/>
              </a:spcAft>
              <a:buClr>
                <a:schemeClr val="dk1"/>
              </a:buClr>
              <a:buSzPts val="3000"/>
              <a:buFont typeface="Abhaya Libre"/>
              <a:buNone/>
              <a:defRPr sz="3000" b="0" i="0" u="none" strike="noStrike" cap="none">
                <a:solidFill>
                  <a:schemeClr val="dk1"/>
                </a:solidFill>
                <a:latin typeface="Abhaya Libre"/>
                <a:ea typeface="Abhaya Libre"/>
                <a:cs typeface="Abhaya Libre"/>
                <a:sym typeface="Abhaya Libre"/>
              </a:defRPr>
            </a:lvl6pPr>
            <a:lvl7pPr marR="0" lvl="6" algn="l" rtl="0">
              <a:lnSpc>
                <a:spcPct val="100000"/>
              </a:lnSpc>
              <a:spcBef>
                <a:spcPts val="0"/>
              </a:spcBef>
              <a:spcAft>
                <a:spcPts val="0"/>
              </a:spcAft>
              <a:buClr>
                <a:schemeClr val="dk1"/>
              </a:buClr>
              <a:buSzPts val="3000"/>
              <a:buFont typeface="Abhaya Libre"/>
              <a:buNone/>
              <a:defRPr sz="3000" b="0" i="0" u="none" strike="noStrike" cap="none">
                <a:solidFill>
                  <a:schemeClr val="dk1"/>
                </a:solidFill>
                <a:latin typeface="Abhaya Libre"/>
                <a:ea typeface="Abhaya Libre"/>
                <a:cs typeface="Abhaya Libre"/>
                <a:sym typeface="Abhaya Libre"/>
              </a:defRPr>
            </a:lvl7pPr>
            <a:lvl8pPr marR="0" lvl="7" algn="l" rtl="0">
              <a:lnSpc>
                <a:spcPct val="100000"/>
              </a:lnSpc>
              <a:spcBef>
                <a:spcPts val="0"/>
              </a:spcBef>
              <a:spcAft>
                <a:spcPts val="0"/>
              </a:spcAft>
              <a:buClr>
                <a:schemeClr val="dk1"/>
              </a:buClr>
              <a:buSzPts val="3000"/>
              <a:buFont typeface="Abhaya Libre"/>
              <a:buNone/>
              <a:defRPr sz="3000" b="0" i="0" u="none" strike="noStrike" cap="none">
                <a:solidFill>
                  <a:schemeClr val="dk1"/>
                </a:solidFill>
                <a:latin typeface="Abhaya Libre"/>
                <a:ea typeface="Abhaya Libre"/>
                <a:cs typeface="Abhaya Libre"/>
                <a:sym typeface="Abhaya Libre"/>
              </a:defRPr>
            </a:lvl8pPr>
            <a:lvl9pPr marR="0" lvl="8" algn="l" rtl="0">
              <a:lnSpc>
                <a:spcPct val="100000"/>
              </a:lnSpc>
              <a:spcBef>
                <a:spcPts val="0"/>
              </a:spcBef>
              <a:spcAft>
                <a:spcPts val="0"/>
              </a:spcAft>
              <a:buClr>
                <a:schemeClr val="dk1"/>
              </a:buClr>
              <a:buSzPts val="3000"/>
              <a:buFont typeface="Abhaya Libre"/>
              <a:buNone/>
              <a:defRPr sz="3000" b="0" i="0" u="none" strike="noStrike" cap="none">
                <a:solidFill>
                  <a:schemeClr val="dk1"/>
                </a:solidFill>
                <a:latin typeface="Abhaya Libre"/>
                <a:ea typeface="Abhaya Libre"/>
                <a:cs typeface="Abhaya Libre"/>
                <a:sym typeface="Abhaya Libre"/>
              </a:defRPr>
            </a:lvl9pPr>
          </a:lstStyle>
          <a:p>
            <a:pPr algn="ctr"/>
            <a:r>
              <a:rPr lang="el-GR" sz="1600" b="1" dirty="0">
                <a:latin typeface="Aptos Display" panose="020B0004020202020204" pitchFamily="34" charset="0"/>
              </a:rPr>
              <a:t>Έλλειψη εναρμόνισης με την αγορά εργασίας &amp;</a:t>
            </a:r>
          </a:p>
          <a:p>
            <a:pPr algn="ctr"/>
            <a:r>
              <a:rPr lang="el-GR" sz="1600" b="1" dirty="0">
                <a:latin typeface="Aptos Display" panose="020B0004020202020204" pitchFamily="34" charset="0"/>
              </a:rPr>
              <a:t>Υψηλά ποσοστά ανεργίας</a:t>
            </a:r>
          </a:p>
          <a:p>
            <a:pPr algn="ctr"/>
            <a:r>
              <a:rPr lang="el-GR" sz="1400" i="1" dirty="0">
                <a:latin typeface="Aptos Display" panose="020B0004020202020204" pitchFamily="34" charset="0"/>
              </a:rPr>
              <a:t>(</a:t>
            </a:r>
            <a:r>
              <a:rPr lang="el-GR" sz="1400" i="1" dirty="0" err="1">
                <a:latin typeface="Aptos Display" panose="020B0004020202020204" pitchFamily="34" charset="0"/>
              </a:rPr>
              <a:t>Vornholt</a:t>
            </a:r>
            <a:r>
              <a:rPr lang="el-GR" sz="1400" i="1" dirty="0">
                <a:latin typeface="Aptos Display" panose="020B0004020202020204" pitchFamily="34" charset="0"/>
              </a:rPr>
              <a:t> </a:t>
            </a:r>
            <a:r>
              <a:rPr lang="el-GR" sz="1400" i="1" dirty="0" err="1">
                <a:latin typeface="Aptos Display" panose="020B0004020202020204" pitchFamily="34" charset="0"/>
              </a:rPr>
              <a:t>et</a:t>
            </a:r>
            <a:r>
              <a:rPr lang="el-GR" sz="1400" i="1" dirty="0">
                <a:latin typeface="Aptos Display" panose="020B0004020202020204" pitchFamily="34" charset="0"/>
              </a:rPr>
              <a:t> </a:t>
            </a:r>
            <a:r>
              <a:rPr lang="el-GR" sz="1400" i="1" dirty="0" err="1">
                <a:latin typeface="Aptos Display" panose="020B0004020202020204" pitchFamily="34" charset="0"/>
              </a:rPr>
              <a:t>al</a:t>
            </a:r>
            <a:r>
              <a:rPr lang="el-GR" sz="1400" i="1" dirty="0">
                <a:latin typeface="Aptos Display" panose="020B0004020202020204" pitchFamily="34" charset="0"/>
              </a:rPr>
              <a:t>., 2018)</a:t>
            </a:r>
            <a:endParaRPr lang="en-US" sz="1400" i="1" dirty="0">
              <a:latin typeface="Aptos Display" panose="020B0004020202020204" pitchFamily="34" charset="0"/>
            </a:endParaRPr>
          </a:p>
        </p:txBody>
      </p:sp>
      <p:sp>
        <p:nvSpPr>
          <p:cNvPr id="20" name="Google Shape;515;p41">
            <a:extLst>
              <a:ext uri="{FF2B5EF4-FFF2-40B4-BE49-F238E27FC236}">
                <a16:creationId xmlns:a16="http://schemas.microsoft.com/office/drawing/2014/main" id="{DFF9EC82-7B83-3624-E071-E7F6775CF45F}"/>
              </a:ext>
            </a:extLst>
          </p:cNvPr>
          <p:cNvSpPr txBox="1">
            <a:spLocks/>
          </p:cNvSpPr>
          <p:nvPr/>
        </p:nvSpPr>
        <p:spPr>
          <a:xfrm>
            <a:off x="0" y="4335269"/>
            <a:ext cx="2446800" cy="937600"/>
          </a:xfrm>
          <a:prstGeom prst="rect">
            <a:avLst/>
          </a:prstGeom>
          <a:noFill/>
          <a:ln>
            <a:noFill/>
          </a:ln>
        </p:spPr>
        <p:txBody>
          <a:bodyPr spcFirstLastPara="1" wrap="square" lIns="121900" tIns="0" rIns="121900" bIns="0"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400"/>
              <a:buFont typeface="Red Hat Display"/>
              <a:buChar char="●"/>
              <a:defRPr sz="1400" b="0" i="0" u="none" strike="noStrike" cap="none">
                <a:solidFill>
                  <a:schemeClr val="dk1"/>
                </a:solidFill>
                <a:latin typeface="Red Hat Display"/>
                <a:ea typeface="Red Hat Display"/>
                <a:cs typeface="Red Hat Display"/>
                <a:sym typeface="Red Hat Display"/>
              </a:defRPr>
            </a:lvl1pPr>
            <a:lvl2pPr marL="914400" marR="0" lvl="1" indent="-317500" algn="l" rtl="0">
              <a:lnSpc>
                <a:spcPct val="115000"/>
              </a:lnSpc>
              <a:spcBef>
                <a:spcPts val="1600"/>
              </a:spcBef>
              <a:spcAft>
                <a:spcPts val="0"/>
              </a:spcAft>
              <a:buClr>
                <a:schemeClr val="dk1"/>
              </a:buClr>
              <a:buSzPts val="1400"/>
              <a:buFont typeface="Red Hat Display"/>
              <a:buChar char="○"/>
              <a:defRPr sz="1400" b="0" i="0" u="none" strike="noStrike" cap="none">
                <a:solidFill>
                  <a:schemeClr val="dk1"/>
                </a:solidFill>
                <a:latin typeface="Red Hat Display"/>
                <a:ea typeface="Red Hat Display"/>
                <a:cs typeface="Red Hat Display"/>
                <a:sym typeface="Red Hat Display"/>
              </a:defRPr>
            </a:lvl2pPr>
            <a:lvl3pPr marL="1371600" marR="0" lvl="2" indent="-317500" algn="l" rtl="0">
              <a:lnSpc>
                <a:spcPct val="115000"/>
              </a:lnSpc>
              <a:spcBef>
                <a:spcPts val="1600"/>
              </a:spcBef>
              <a:spcAft>
                <a:spcPts val="0"/>
              </a:spcAft>
              <a:buClr>
                <a:schemeClr val="dk1"/>
              </a:buClr>
              <a:buSzPts val="1400"/>
              <a:buFont typeface="Red Hat Display"/>
              <a:buChar char="■"/>
              <a:defRPr sz="1400" b="0" i="0" u="none" strike="noStrike" cap="none">
                <a:solidFill>
                  <a:schemeClr val="dk1"/>
                </a:solidFill>
                <a:latin typeface="Red Hat Display"/>
                <a:ea typeface="Red Hat Display"/>
                <a:cs typeface="Red Hat Display"/>
                <a:sym typeface="Red Hat Display"/>
              </a:defRPr>
            </a:lvl3pPr>
            <a:lvl4pPr marL="1828800" marR="0" lvl="3" indent="-317500" algn="l" rtl="0">
              <a:lnSpc>
                <a:spcPct val="115000"/>
              </a:lnSpc>
              <a:spcBef>
                <a:spcPts val="1600"/>
              </a:spcBef>
              <a:spcAft>
                <a:spcPts val="0"/>
              </a:spcAft>
              <a:buClr>
                <a:schemeClr val="dk1"/>
              </a:buClr>
              <a:buSzPts val="1400"/>
              <a:buFont typeface="Red Hat Display"/>
              <a:buChar char="●"/>
              <a:defRPr sz="1400" b="0" i="0" u="none" strike="noStrike" cap="none">
                <a:solidFill>
                  <a:schemeClr val="dk1"/>
                </a:solidFill>
                <a:latin typeface="Red Hat Display"/>
                <a:ea typeface="Red Hat Display"/>
                <a:cs typeface="Red Hat Display"/>
                <a:sym typeface="Red Hat Display"/>
              </a:defRPr>
            </a:lvl4pPr>
            <a:lvl5pPr marL="2286000" marR="0" lvl="4" indent="-317500" algn="l" rtl="0">
              <a:lnSpc>
                <a:spcPct val="115000"/>
              </a:lnSpc>
              <a:spcBef>
                <a:spcPts val="1600"/>
              </a:spcBef>
              <a:spcAft>
                <a:spcPts val="0"/>
              </a:spcAft>
              <a:buClr>
                <a:schemeClr val="dk1"/>
              </a:buClr>
              <a:buSzPts val="1400"/>
              <a:buFont typeface="Red Hat Display"/>
              <a:buChar char="○"/>
              <a:defRPr sz="1400" b="0" i="0" u="none" strike="noStrike" cap="none">
                <a:solidFill>
                  <a:schemeClr val="dk1"/>
                </a:solidFill>
                <a:latin typeface="Red Hat Display"/>
                <a:ea typeface="Red Hat Display"/>
                <a:cs typeface="Red Hat Display"/>
                <a:sym typeface="Red Hat Display"/>
              </a:defRPr>
            </a:lvl5pPr>
            <a:lvl6pPr marL="2743200" marR="0" lvl="5" indent="-317500" algn="l" rtl="0">
              <a:lnSpc>
                <a:spcPct val="115000"/>
              </a:lnSpc>
              <a:spcBef>
                <a:spcPts val="1600"/>
              </a:spcBef>
              <a:spcAft>
                <a:spcPts val="0"/>
              </a:spcAft>
              <a:buClr>
                <a:schemeClr val="dk1"/>
              </a:buClr>
              <a:buSzPts val="1400"/>
              <a:buFont typeface="Red Hat Display"/>
              <a:buChar char="■"/>
              <a:defRPr sz="1400" b="0" i="0" u="none" strike="noStrike" cap="none">
                <a:solidFill>
                  <a:schemeClr val="dk1"/>
                </a:solidFill>
                <a:latin typeface="Red Hat Display"/>
                <a:ea typeface="Red Hat Display"/>
                <a:cs typeface="Red Hat Display"/>
                <a:sym typeface="Red Hat Display"/>
              </a:defRPr>
            </a:lvl6pPr>
            <a:lvl7pPr marL="3200400" marR="0" lvl="6" indent="-317500" algn="l" rtl="0">
              <a:lnSpc>
                <a:spcPct val="115000"/>
              </a:lnSpc>
              <a:spcBef>
                <a:spcPts val="1600"/>
              </a:spcBef>
              <a:spcAft>
                <a:spcPts val="0"/>
              </a:spcAft>
              <a:buClr>
                <a:schemeClr val="dk1"/>
              </a:buClr>
              <a:buSzPts val="1400"/>
              <a:buFont typeface="Red Hat Display"/>
              <a:buChar char="●"/>
              <a:defRPr sz="1400" b="0" i="0" u="none" strike="noStrike" cap="none">
                <a:solidFill>
                  <a:schemeClr val="dk1"/>
                </a:solidFill>
                <a:latin typeface="Red Hat Display"/>
                <a:ea typeface="Red Hat Display"/>
                <a:cs typeface="Red Hat Display"/>
                <a:sym typeface="Red Hat Display"/>
              </a:defRPr>
            </a:lvl7pPr>
            <a:lvl8pPr marL="3657600" marR="0" lvl="7" indent="-317500" algn="l" rtl="0">
              <a:lnSpc>
                <a:spcPct val="115000"/>
              </a:lnSpc>
              <a:spcBef>
                <a:spcPts val="1600"/>
              </a:spcBef>
              <a:spcAft>
                <a:spcPts val="0"/>
              </a:spcAft>
              <a:buClr>
                <a:schemeClr val="dk1"/>
              </a:buClr>
              <a:buSzPts val="1400"/>
              <a:buFont typeface="Red Hat Display"/>
              <a:buChar char="○"/>
              <a:defRPr sz="1400" b="0" i="0" u="none" strike="noStrike" cap="none">
                <a:solidFill>
                  <a:schemeClr val="dk1"/>
                </a:solidFill>
                <a:latin typeface="Red Hat Display"/>
                <a:ea typeface="Red Hat Display"/>
                <a:cs typeface="Red Hat Display"/>
                <a:sym typeface="Red Hat Display"/>
              </a:defRPr>
            </a:lvl8pPr>
            <a:lvl9pPr marL="4114800" marR="0" lvl="8" indent="-317500" algn="l" rtl="0">
              <a:lnSpc>
                <a:spcPct val="115000"/>
              </a:lnSpc>
              <a:spcBef>
                <a:spcPts val="1600"/>
              </a:spcBef>
              <a:spcAft>
                <a:spcPts val="1600"/>
              </a:spcAft>
              <a:buClr>
                <a:schemeClr val="dk1"/>
              </a:buClr>
              <a:buSzPts val="1400"/>
              <a:buFont typeface="Red Hat Display"/>
              <a:buChar char="■"/>
              <a:defRPr sz="1400" b="0" i="0" u="none" strike="noStrike" cap="none">
                <a:solidFill>
                  <a:schemeClr val="dk1"/>
                </a:solidFill>
                <a:latin typeface="Red Hat Display"/>
                <a:ea typeface="Red Hat Display"/>
                <a:cs typeface="Red Hat Display"/>
                <a:sym typeface="Red Hat Display"/>
              </a:defRPr>
            </a:lvl9pPr>
          </a:lstStyle>
          <a:p>
            <a:pPr marL="0" indent="0" algn="ctr">
              <a:lnSpc>
                <a:spcPct val="100000"/>
              </a:lnSpc>
              <a:buNone/>
            </a:pPr>
            <a:r>
              <a:rPr lang="el-GR" sz="1333" dirty="0">
                <a:latin typeface="Aptos Display" panose="020B0004020202020204" pitchFamily="34" charset="0"/>
              </a:rPr>
              <a:t>Ποσοστό ανεργίας: 46% στην Ελλάδα έναντι 30% στην Ευρώπη </a:t>
            </a:r>
          </a:p>
          <a:p>
            <a:pPr marL="0" indent="0" algn="ctr">
              <a:lnSpc>
                <a:spcPct val="100000"/>
              </a:lnSpc>
              <a:buNone/>
            </a:pPr>
            <a:r>
              <a:rPr lang="el-GR" sz="1333" dirty="0">
                <a:latin typeface="Aptos Display" panose="020B0004020202020204" pitchFamily="34" charset="0"/>
              </a:rPr>
              <a:t>Ποσοστό απασχόλησης: 34% στην Ελλάδα έναντι 50% στην Ευρώπη</a:t>
            </a:r>
            <a:r>
              <a:rPr lang="el-GR" sz="1333" i="1" dirty="0">
                <a:latin typeface="Aptos Display" panose="020B0004020202020204" pitchFamily="34" charset="0"/>
              </a:rPr>
              <a:t> (</a:t>
            </a:r>
            <a:r>
              <a:rPr lang="el-GR" sz="1333" i="1" dirty="0" err="1">
                <a:latin typeface="Aptos Display" panose="020B0004020202020204" pitchFamily="34" charset="0"/>
              </a:rPr>
              <a:t>Neither</a:t>
            </a:r>
            <a:r>
              <a:rPr lang="el-GR" sz="1333" i="1" dirty="0">
                <a:latin typeface="Aptos Display" panose="020B0004020202020204" pitchFamily="34" charset="0"/>
              </a:rPr>
              <a:t> in </a:t>
            </a:r>
            <a:r>
              <a:rPr lang="el-GR" sz="1333" i="1" dirty="0" err="1">
                <a:latin typeface="Aptos Display" panose="020B0004020202020204" pitchFamily="34" charset="0"/>
              </a:rPr>
              <a:t>Employment</a:t>
            </a:r>
            <a:r>
              <a:rPr lang="el-GR" sz="1333" i="1" dirty="0">
                <a:latin typeface="Aptos Display" panose="020B0004020202020204" pitchFamily="34" charset="0"/>
              </a:rPr>
              <a:t> </a:t>
            </a:r>
            <a:r>
              <a:rPr lang="el-GR" sz="1333" i="1" dirty="0" err="1">
                <a:latin typeface="Aptos Display" panose="020B0004020202020204" pitchFamily="34" charset="0"/>
              </a:rPr>
              <a:t>nor</a:t>
            </a:r>
            <a:r>
              <a:rPr lang="el-GR" sz="1333" i="1" dirty="0">
                <a:latin typeface="Aptos Display" panose="020B0004020202020204" pitchFamily="34" charset="0"/>
              </a:rPr>
              <a:t> in </a:t>
            </a:r>
            <a:r>
              <a:rPr lang="el-GR" sz="1333" i="1" dirty="0" err="1">
                <a:latin typeface="Aptos Display" panose="020B0004020202020204" pitchFamily="34" charset="0"/>
              </a:rPr>
              <a:t>Education</a:t>
            </a:r>
            <a:r>
              <a:rPr lang="el-GR" sz="1333" i="1" dirty="0">
                <a:latin typeface="Aptos Display" panose="020B0004020202020204" pitchFamily="34" charset="0"/>
              </a:rPr>
              <a:t> and </a:t>
            </a:r>
            <a:r>
              <a:rPr lang="el-GR" sz="1333" i="1" dirty="0" err="1">
                <a:latin typeface="Aptos Display" panose="020B0004020202020204" pitchFamily="34" charset="0"/>
              </a:rPr>
              <a:t>Training</a:t>
            </a:r>
            <a:r>
              <a:rPr lang="el-GR" sz="1333" i="1" dirty="0">
                <a:latin typeface="Aptos Display" panose="020B0004020202020204" pitchFamily="34" charset="0"/>
              </a:rPr>
              <a:t>, NEET, 2022)</a:t>
            </a:r>
          </a:p>
        </p:txBody>
      </p:sp>
      <p:sp>
        <p:nvSpPr>
          <p:cNvPr id="21" name="Google Shape;516;p41">
            <a:extLst>
              <a:ext uri="{FF2B5EF4-FFF2-40B4-BE49-F238E27FC236}">
                <a16:creationId xmlns:a16="http://schemas.microsoft.com/office/drawing/2014/main" id="{60741B9B-BC28-CA5F-E1F6-D1D9128589D1}"/>
              </a:ext>
            </a:extLst>
          </p:cNvPr>
          <p:cNvSpPr/>
          <p:nvPr/>
        </p:nvSpPr>
        <p:spPr>
          <a:xfrm>
            <a:off x="839449" y="2424705"/>
            <a:ext cx="637976" cy="635879"/>
          </a:xfrm>
          <a:prstGeom prst="ellipse">
            <a:avLst/>
          </a:prstGeom>
          <a:noFill/>
          <a:ln w="9525" cap="flat" cmpd="sng">
            <a:solidFill>
              <a:schemeClr val="dk1"/>
            </a:solidFill>
            <a:prstDash val="solid"/>
            <a:round/>
            <a:headEnd type="none" w="sm" len="sm"/>
            <a:tailEnd type="none" w="sm" len="sm"/>
          </a:ln>
        </p:spPr>
        <p:txBody>
          <a:bodyPr spcFirstLastPara="1" wrap="square" lIns="0" tIns="0" rIns="0" bIns="121900" anchor="ctr" anchorCtr="0">
            <a:noAutofit/>
          </a:bodyPr>
          <a:lstStyle/>
          <a:p>
            <a:pPr algn="ctr"/>
            <a:r>
              <a:rPr lang="en" sz="3200" dirty="0">
                <a:solidFill>
                  <a:schemeClr val="dk1"/>
                </a:solidFill>
                <a:latin typeface="Abhaya Libre"/>
                <a:ea typeface="Abhaya Libre"/>
                <a:cs typeface="Abhaya Libre"/>
                <a:sym typeface="Abhaya Libre"/>
              </a:rPr>
              <a:t>1</a:t>
            </a:r>
            <a:endParaRPr sz="3200" dirty="0">
              <a:solidFill>
                <a:schemeClr val="dk1"/>
              </a:solidFill>
              <a:latin typeface="Abhaya Libre"/>
              <a:ea typeface="Abhaya Libre"/>
              <a:cs typeface="Abhaya Libre"/>
              <a:sym typeface="Abhaya Libre"/>
            </a:endParaRPr>
          </a:p>
        </p:txBody>
      </p:sp>
      <p:sp>
        <p:nvSpPr>
          <p:cNvPr id="22" name="Google Shape;517;p41">
            <a:extLst>
              <a:ext uri="{FF2B5EF4-FFF2-40B4-BE49-F238E27FC236}">
                <a16:creationId xmlns:a16="http://schemas.microsoft.com/office/drawing/2014/main" id="{67607862-B872-1E45-AEE9-0A54E3318F6D}"/>
              </a:ext>
            </a:extLst>
          </p:cNvPr>
          <p:cNvSpPr txBox="1">
            <a:spLocks/>
          </p:cNvSpPr>
          <p:nvPr/>
        </p:nvSpPr>
        <p:spPr>
          <a:xfrm>
            <a:off x="2104425" y="3956536"/>
            <a:ext cx="2446800" cy="339600"/>
          </a:xfrm>
          <a:prstGeom prst="rect">
            <a:avLst/>
          </a:prstGeom>
          <a:noFill/>
          <a:ln>
            <a:noFill/>
          </a:ln>
        </p:spPr>
        <p:txBody>
          <a:bodyPr spcFirstLastPara="1" wrap="square" lIns="121900" tIns="0" rIns="12190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Abhaya Libre"/>
              <a:buNone/>
              <a:defRPr sz="3000" b="0" i="0" u="none" strike="noStrike" cap="none">
                <a:solidFill>
                  <a:schemeClr val="dk1"/>
                </a:solidFill>
                <a:latin typeface="Abhaya Libre"/>
                <a:ea typeface="Abhaya Libre"/>
                <a:cs typeface="Abhaya Libre"/>
                <a:sym typeface="Abhaya Libre"/>
              </a:defRPr>
            </a:lvl1pPr>
            <a:lvl2pPr marR="0" lvl="1" algn="l" rtl="0">
              <a:lnSpc>
                <a:spcPct val="100000"/>
              </a:lnSpc>
              <a:spcBef>
                <a:spcPts val="0"/>
              </a:spcBef>
              <a:spcAft>
                <a:spcPts val="0"/>
              </a:spcAft>
              <a:buClr>
                <a:schemeClr val="dk1"/>
              </a:buClr>
              <a:buSzPts val="3000"/>
              <a:buFont typeface="Abhaya Libre"/>
              <a:buNone/>
              <a:defRPr sz="3000" b="0" i="0" u="none" strike="noStrike" cap="none">
                <a:solidFill>
                  <a:schemeClr val="dk1"/>
                </a:solidFill>
                <a:latin typeface="Abhaya Libre"/>
                <a:ea typeface="Abhaya Libre"/>
                <a:cs typeface="Abhaya Libre"/>
                <a:sym typeface="Abhaya Libre"/>
              </a:defRPr>
            </a:lvl2pPr>
            <a:lvl3pPr marR="0" lvl="2" algn="l" rtl="0">
              <a:lnSpc>
                <a:spcPct val="100000"/>
              </a:lnSpc>
              <a:spcBef>
                <a:spcPts val="0"/>
              </a:spcBef>
              <a:spcAft>
                <a:spcPts val="0"/>
              </a:spcAft>
              <a:buClr>
                <a:schemeClr val="dk1"/>
              </a:buClr>
              <a:buSzPts val="3000"/>
              <a:buFont typeface="Abhaya Libre"/>
              <a:buNone/>
              <a:defRPr sz="3000" b="0" i="0" u="none" strike="noStrike" cap="none">
                <a:solidFill>
                  <a:schemeClr val="dk1"/>
                </a:solidFill>
                <a:latin typeface="Abhaya Libre"/>
                <a:ea typeface="Abhaya Libre"/>
                <a:cs typeface="Abhaya Libre"/>
                <a:sym typeface="Abhaya Libre"/>
              </a:defRPr>
            </a:lvl3pPr>
            <a:lvl4pPr marR="0" lvl="3" algn="l" rtl="0">
              <a:lnSpc>
                <a:spcPct val="100000"/>
              </a:lnSpc>
              <a:spcBef>
                <a:spcPts val="0"/>
              </a:spcBef>
              <a:spcAft>
                <a:spcPts val="0"/>
              </a:spcAft>
              <a:buClr>
                <a:schemeClr val="dk1"/>
              </a:buClr>
              <a:buSzPts val="3000"/>
              <a:buFont typeface="Abhaya Libre"/>
              <a:buNone/>
              <a:defRPr sz="3000" b="0" i="0" u="none" strike="noStrike" cap="none">
                <a:solidFill>
                  <a:schemeClr val="dk1"/>
                </a:solidFill>
                <a:latin typeface="Abhaya Libre"/>
                <a:ea typeface="Abhaya Libre"/>
                <a:cs typeface="Abhaya Libre"/>
                <a:sym typeface="Abhaya Libre"/>
              </a:defRPr>
            </a:lvl4pPr>
            <a:lvl5pPr marR="0" lvl="4" algn="l" rtl="0">
              <a:lnSpc>
                <a:spcPct val="100000"/>
              </a:lnSpc>
              <a:spcBef>
                <a:spcPts val="0"/>
              </a:spcBef>
              <a:spcAft>
                <a:spcPts val="0"/>
              </a:spcAft>
              <a:buClr>
                <a:schemeClr val="dk1"/>
              </a:buClr>
              <a:buSzPts val="3000"/>
              <a:buFont typeface="Abhaya Libre"/>
              <a:buNone/>
              <a:defRPr sz="3000" b="0" i="0" u="none" strike="noStrike" cap="none">
                <a:solidFill>
                  <a:schemeClr val="dk1"/>
                </a:solidFill>
                <a:latin typeface="Abhaya Libre"/>
                <a:ea typeface="Abhaya Libre"/>
                <a:cs typeface="Abhaya Libre"/>
                <a:sym typeface="Abhaya Libre"/>
              </a:defRPr>
            </a:lvl5pPr>
            <a:lvl6pPr marR="0" lvl="5" algn="l" rtl="0">
              <a:lnSpc>
                <a:spcPct val="100000"/>
              </a:lnSpc>
              <a:spcBef>
                <a:spcPts val="0"/>
              </a:spcBef>
              <a:spcAft>
                <a:spcPts val="0"/>
              </a:spcAft>
              <a:buClr>
                <a:schemeClr val="dk1"/>
              </a:buClr>
              <a:buSzPts val="3000"/>
              <a:buFont typeface="Abhaya Libre"/>
              <a:buNone/>
              <a:defRPr sz="3000" b="0" i="0" u="none" strike="noStrike" cap="none">
                <a:solidFill>
                  <a:schemeClr val="dk1"/>
                </a:solidFill>
                <a:latin typeface="Abhaya Libre"/>
                <a:ea typeface="Abhaya Libre"/>
                <a:cs typeface="Abhaya Libre"/>
                <a:sym typeface="Abhaya Libre"/>
              </a:defRPr>
            </a:lvl6pPr>
            <a:lvl7pPr marR="0" lvl="6" algn="l" rtl="0">
              <a:lnSpc>
                <a:spcPct val="100000"/>
              </a:lnSpc>
              <a:spcBef>
                <a:spcPts val="0"/>
              </a:spcBef>
              <a:spcAft>
                <a:spcPts val="0"/>
              </a:spcAft>
              <a:buClr>
                <a:schemeClr val="dk1"/>
              </a:buClr>
              <a:buSzPts val="3000"/>
              <a:buFont typeface="Abhaya Libre"/>
              <a:buNone/>
              <a:defRPr sz="3000" b="0" i="0" u="none" strike="noStrike" cap="none">
                <a:solidFill>
                  <a:schemeClr val="dk1"/>
                </a:solidFill>
                <a:latin typeface="Abhaya Libre"/>
                <a:ea typeface="Abhaya Libre"/>
                <a:cs typeface="Abhaya Libre"/>
                <a:sym typeface="Abhaya Libre"/>
              </a:defRPr>
            </a:lvl7pPr>
            <a:lvl8pPr marR="0" lvl="7" algn="l" rtl="0">
              <a:lnSpc>
                <a:spcPct val="100000"/>
              </a:lnSpc>
              <a:spcBef>
                <a:spcPts val="0"/>
              </a:spcBef>
              <a:spcAft>
                <a:spcPts val="0"/>
              </a:spcAft>
              <a:buClr>
                <a:schemeClr val="dk1"/>
              </a:buClr>
              <a:buSzPts val="3000"/>
              <a:buFont typeface="Abhaya Libre"/>
              <a:buNone/>
              <a:defRPr sz="3000" b="0" i="0" u="none" strike="noStrike" cap="none">
                <a:solidFill>
                  <a:schemeClr val="dk1"/>
                </a:solidFill>
                <a:latin typeface="Abhaya Libre"/>
                <a:ea typeface="Abhaya Libre"/>
                <a:cs typeface="Abhaya Libre"/>
                <a:sym typeface="Abhaya Libre"/>
              </a:defRPr>
            </a:lvl8pPr>
            <a:lvl9pPr marR="0" lvl="8" algn="l" rtl="0">
              <a:lnSpc>
                <a:spcPct val="100000"/>
              </a:lnSpc>
              <a:spcBef>
                <a:spcPts val="0"/>
              </a:spcBef>
              <a:spcAft>
                <a:spcPts val="0"/>
              </a:spcAft>
              <a:buClr>
                <a:schemeClr val="dk1"/>
              </a:buClr>
              <a:buSzPts val="3000"/>
              <a:buFont typeface="Abhaya Libre"/>
              <a:buNone/>
              <a:defRPr sz="3000" b="0" i="0" u="none" strike="noStrike" cap="none">
                <a:solidFill>
                  <a:schemeClr val="dk1"/>
                </a:solidFill>
                <a:latin typeface="Abhaya Libre"/>
                <a:ea typeface="Abhaya Libre"/>
                <a:cs typeface="Abhaya Libre"/>
                <a:sym typeface="Abhaya Libre"/>
              </a:defRPr>
            </a:lvl9pPr>
          </a:lstStyle>
          <a:p>
            <a:pPr algn="ctr"/>
            <a:r>
              <a:rPr lang="el-GR" sz="1600" b="1" dirty="0">
                <a:latin typeface="Aptos Display" panose="020B0004020202020204" pitchFamily="34" charset="0"/>
              </a:rPr>
              <a:t>Προκαταλήψεις, στερεότυπα</a:t>
            </a:r>
            <a:endParaRPr lang="en-US" sz="1600" b="1" dirty="0">
              <a:latin typeface="Aptos Display" panose="020B0004020202020204" pitchFamily="34" charset="0"/>
            </a:endParaRPr>
          </a:p>
          <a:p>
            <a:pPr algn="ctr"/>
            <a:r>
              <a:rPr lang="en-US" sz="1333" i="1" dirty="0">
                <a:latin typeface="Aptos Display" panose="020B0004020202020204" pitchFamily="34" charset="0"/>
              </a:rPr>
              <a:t>(</a:t>
            </a:r>
            <a:r>
              <a:rPr lang="el-GR" sz="1333" i="1" dirty="0" err="1">
                <a:latin typeface="Aptos Display" panose="020B0004020202020204" pitchFamily="34" charset="0"/>
              </a:rPr>
              <a:t>Tsalis</a:t>
            </a:r>
            <a:r>
              <a:rPr lang="el-GR" sz="1333" i="1" dirty="0">
                <a:latin typeface="Aptos Display" panose="020B0004020202020204" pitchFamily="34" charset="0"/>
              </a:rPr>
              <a:t> </a:t>
            </a:r>
            <a:r>
              <a:rPr lang="en-US" sz="1333" i="1" dirty="0">
                <a:latin typeface="Aptos Display" panose="020B0004020202020204" pitchFamily="34" charset="0"/>
              </a:rPr>
              <a:t>et al</a:t>
            </a:r>
            <a:r>
              <a:rPr lang="el-GR" sz="1333" i="1" dirty="0">
                <a:latin typeface="Aptos Display" panose="020B0004020202020204" pitchFamily="34" charset="0"/>
              </a:rPr>
              <a:t>., 2018∙</a:t>
            </a:r>
            <a:r>
              <a:rPr lang="en-US" sz="1333" i="1" dirty="0" err="1">
                <a:latin typeface="Aptos Display" panose="020B0004020202020204" pitchFamily="34" charset="0"/>
              </a:rPr>
              <a:t>Rachanioti</a:t>
            </a:r>
            <a:r>
              <a:rPr lang="en-US" sz="1333" i="1" dirty="0">
                <a:latin typeface="Aptos Display" panose="020B0004020202020204" pitchFamily="34" charset="0"/>
              </a:rPr>
              <a:t> et al</a:t>
            </a:r>
            <a:r>
              <a:rPr lang="el-GR" sz="1333" i="1" dirty="0">
                <a:latin typeface="Aptos Display" panose="020B0004020202020204" pitchFamily="34" charset="0"/>
              </a:rPr>
              <a:t>., 2021</a:t>
            </a:r>
            <a:r>
              <a:rPr lang="en-US" sz="1333" i="1" dirty="0">
                <a:latin typeface="Aptos Display" panose="020B0004020202020204" pitchFamily="34" charset="0"/>
              </a:rPr>
              <a:t>)</a:t>
            </a:r>
          </a:p>
        </p:txBody>
      </p:sp>
      <p:sp>
        <p:nvSpPr>
          <p:cNvPr id="24" name="Google Shape;519;p41">
            <a:extLst>
              <a:ext uri="{FF2B5EF4-FFF2-40B4-BE49-F238E27FC236}">
                <a16:creationId xmlns:a16="http://schemas.microsoft.com/office/drawing/2014/main" id="{F359D4D8-B211-94E0-83B4-C80C30C982DB}"/>
              </a:ext>
            </a:extLst>
          </p:cNvPr>
          <p:cNvSpPr/>
          <p:nvPr/>
        </p:nvSpPr>
        <p:spPr>
          <a:xfrm>
            <a:off x="3012677" y="2957715"/>
            <a:ext cx="630300" cy="657316"/>
          </a:xfrm>
          <a:prstGeom prst="ellipse">
            <a:avLst/>
          </a:prstGeom>
          <a:noFill/>
          <a:ln w="9525" cap="flat" cmpd="sng">
            <a:solidFill>
              <a:schemeClr val="dk1"/>
            </a:solidFill>
            <a:prstDash val="solid"/>
            <a:round/>
            <a:headEnd type="none" w="sm" len="sm"/>
            <a:tailEnd type="none" w="sm" len="sm"/>
          </a:ln>
        </p:spPr>
        <p:txBody>
          <a:bodyPr spcFirstLastPara="1" wrap="square" lIns="0" tIns="0" rIns="0" bIns="121900" anchor="ctr" anchorCtr="0">
            <a:noAutofit/>
          </a:bodyPr>
          <a:lstStyle/>
          <a:p>
            <a:pPr algn="ctr"/>
            <a:r>
              <a:rPr lang="en" sz="3200">
                <a:solidFill>
                  <a:schemeClr val="dk1"/>
                </a:solidFill>
                <a:latin typeface="Abhaya Libre"/>
                <a:ea typeface="Abhaya Libre"/>
                <a:cs typeface="Abhaya Libre"/>
                <a:sym typeface="Abhaya Libre"/>
              </a:rPr>
              <a:t>2</a:t>
            </a:r>
            <a:endParaRPr sz="3200">
              <a:solidFill>
                <a:schemeClr val="dk1"/>
              </a:solidFill>
              <a:latin typeface="Abhaya Libre"/>
              <a:ea typeface="Abhaya Libre"/>
              <a:cs typeface="Abhaya Libre"/>
              <a:sym typeface="Abhaya Libre"/>
            </a:endParaRPr>
          </a:p>
        </p:txBody>
      </p:sp>
      <p:sp>
        <p:nvSpPr>
          <p:cNvPr id="25" name="Google Shape;520;p41">
            <a:extLst>
              <a:ext uri="{FF2B5EF4-FFF2-40B4-BE49-F238E27FC236}">
                <a16:creationId xmlns:a16="http://schemas.microsoft.com/office/drawing/2014/main" id="{F46BECA1-9436-2C39-FB38-1FD115105EBA}"/>
              </a:ext>
            </a:extLst>
          </p:cNvPr>
          <p:cNvSpPr txBox="1">
            <a:spLocks/>
          </p:cNvSpPr>
          <p:nvPr/>
        </p:nvSpPr>
        <p:spPr>
          <a:xfrm>
            <a:off x="3954827" y="3437836"/>
            <a:ext cx="2446800" cy="339600"/>
          </a:xfrm>
          <a:prstGeom prst="rect">
            <a:avLst/>
          </a:prstGeom>
          <a:noFill/>
          <a:ln>
            <a:noFill/>
          </a:ln>
        </p:spPr>
        <p:txBody>
          <a:bodyPr spcFirstLastPara="1" wrap="square" lIns="121900" tIns="0" rIns="12190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Abhaya Libre"/>
              <a:buNone/>
              <a:defRPr sz="3000" b="0" i="0" u="none" strike="noStrike" cap="none">
                <a:solidFill>
                  <a:schemeClr val="dk1"/>
                </a:solidFill>
                <a:latin typeface="Abhaya Libre"/>
                <a:ea typeface="Abhaya Libre"/>
                <a:cs typeface="Abhaya Libre"/>
                <a:sym typeface="Abhaya Libre"/>
              </a:defRPr>
            </a:lvl1pPr>
            <a:lvl2pPr marR="0" lvl="1" algn="l" rtl="0">
              <a:lnSpc>
                <a:spcPct val="100000"/>
              </a:lnSpc>
              <a:spcBef>
                <a:spcPts val="0"/>
              </a:spcBef>
              <a:spcAft>
                <a:spcPts val="0"/>
              </a:spcAft>
              <a:buClr>
                <a:schemeClr val="dk1"/>
              </a:buClr>
              <a:buSzPts val="3000"/>
              <a:buFont typeface="Abhaya Libre"/>
              <a:buNone/>
              <a:defRPr sz="3000" b="0" i="0" u="none" strike="noStrike" cap="none">
                <a:solidFill>
                  <a:schemeClr val="dk1"/>
                </a:solidFill>
                <a:latin typeface="Abhaya Libre"/>
                <a:ea typeface="Abhaya Libre"/>
                <a:cs typeface="Abhaya Libre"/>
                <a:sym typeface="Abhaya Libre"/>
              </a:defRPr>
            </a:lvl2pPr>
            <a:lvl3pPr marR="0" lvl="2" algn="l" rtl="0">
              <a:lnSpc>
                <a:spcPct val="100000"/>
              </a:lnSpc>
              <a:spcBef>
                <a:spcPts val="0"/>
              </a:spcBef>
              <a:spcAft>
                <a:spcPts val="0"/>
              </a:spcAft>
              <a:buClr>
                <a:schemeClr val="dk1"/>
              </a:buClr>
              <a:buSzPts val="3000"/>
              <a:buFont typeface="Abhaya Libre"/>
              <a:buNone/>
              <a:defRPr sz="3000" b="0" i="0" u="none" strike="noStrike" cap="none">
                <a:solidFill>
                  <a:schemeClr val="dk1"/>
                </a:solidFill>
                <a:latin typeface="Abhaya Libre"/>
                <a:ea typeface="Abhaya Libre"/>
                <a:cs typeface="Abhaya Libre"/>
                <a:sym typeface="Abhaya Libre"/>
              </a:defRPr>
            </a:lvl3pPr>
            <a:lvl4pPr marR="0" lvl="3" algn="l" rtl="0">
              <a:lnSpc>
                <a:spcPct val="100000"/>
              </a:lnSpc>
              <a:spcBef>
                <a:spcPts val="0"/>
              </a:spcBef>
              <a:spcAft>
                <a:spcPts val="0"/>
              </a:spcAft>
              <a:buClr>
                <a:schemeClr val="dk1"/>
              </a:buClr>
              <a:buSzPts val="3000"/>
              <a:buFont typeface="Abhaya Libre"/>
              <a:buNone/>
              <a:defRPr sz="3000" b="0" i="0" u="none" strike="noStrike" cap="none">
                <a:solidFill>
                  <a:schemeClr val="dk1"/>
                </a:solidFill>
                <a:latin typeface="Abhaya Libre"/>
                <a:ea typeface="Abhaya Libre"/>
                <a:cs typeface="Abhaya Libre"/>
                <a:sym typeface="Abhaya Libre"/>
              </a:defRPr>
            </a:lvl4pPr>
            <a:lvl5pPr marR="0" lvl="4" algn="l" rtl="0">
              <a:lnSpc>
                <a:spcPct val="100000"/>
              </a:lnSpc>
              <a:spcBef>
                <a:spcPts val="0"/>
              </a:spcBef>
              <a:spcAft>
                <a:spcPts val="0"/>
              </a:spcAft>
              <a:buClr>
                <a:schemeClr val="dk1"/>
              </a:buClr>
              <a:buSzPts val="3000"/>
              <a:buFont typeface="Abhaya Libre"/>
              <a:buNone/>
              <a:defRPr sz="3000" b="0" i="0" u="none" strike="noStrike" cap="none">
                <a:solidFill>
                  <a:schemeClr val="dk1"/>
                </a:solidFill>
                <a:latin typeface="Abhaya Libre"/>
                <a:ea typeface="Abhaya Libre"/>
                <a:cs typeface="Abhaya Libre"/>
                <a:sym typeface="Abhaya Libre"/>
              </a:defRPr>
            </a:lvl5pPr>
            <a:lvl6pPr marR="0" lvl="5" algn="l" rtl="0">
              <a:lnSpc>
                <a:spcPct val="100000"/>
              </a:lnSpc>
              <a:spcBef>
                <a:spcPts val="0"/>
              </a:spcBef>
              <a:spcAft>
                <a:spcPts val="0"/>
              </a:spcAft>
              <a:buClr>
                <a:schemeClr val="dk1"/>
              </a:buClr>
              <a:buSzPts val="3000"/>
              <a:buFont typeface="Abhaya Libre"/>
              <a:buNone/>
              <a:defRPr sz="3000" b="0" i="0" u="none" strike="noStrike" cap="none">
                <a:solidFill>
                  <a:schemeClr val="dk1"/>
                </a:solidFill>
                <a:latin typeface="Abhaya Libre"/>
                <a:ea typeface="Abhaya Libre"/>
                <a:cs typeface="Abhaya Libre"/>
                <a:sym typeface="Abhaya Libre"/>
              </a:defRPr>
            </a:lvl6pPr>
            <a:lvl7pPr marR="0" lvl="6" algn="l" rtl="0">
              <a:lnSpc>
                <a:spcPct val="100000"/>
              </a:lnSpc>
              <a:spcBef>
                <a:spcPts val="0"/>
              </a:spcBef>
              <a:spcAft>
                <a:spcPts val="0"/>
              </a:spcAft>
              <a:buClr>
                <a:schemeClr val="dk1"/>
              </a:buClr>
              <a:buSzPts val="3000"/>
              <a:buFont typeface="Abhaya Libre"/>
              <a:buNone/>
              <a:defRPr sz="3000" b="0" i="0" u="none" strike="noStrike" cap="none">
                <a:solidFill>
                  <a:schemeClr val="dk1"/>
                </a:solidFill>
                <a:latin typeface="Abhaya Libre"/>
                <a:ea typeface="Abhaya Libre"/>
                <a:cs typeface="Abhaya Libre"/>
                <a:sym typeface="Abhaya Libre"/>
              </a:defRPr>
            </a:lvl7pPr>
            <a:lvl8pPr marR="0" lvl="7" algn="l" rtl="0">
              <a:lnSpc>
                <a:spcPct val="100000"/>
              </a:lnSpc>
              <a:spcBef>
                <a:spcPts val="0"/>
              </a:spcBef>
              <a:spcAft>
                <a:spcPts val="0"/>
              </a:spcAft>
              <a:buClr>
                <a:schemeClr val="dk1"/>
              </a:buClr>
              <a:buSzPts val="3000"/>
              <a:buFont typeface="Abhaya Libre"/>
              <a:buNone/>
              <a:defRPr sz="3000" b="0" i="0" u="none" strike="noStrike" cap="none">
                <a:solidFill>
                  <a:schemeClr val="dk1"/>
                </a:solidFill>
                <a:latin typeface="Abhaya Libre"/>
                <a:ea typeface="Abhaya Libre"/>
                <a:cs typeface="Abhaya Libre"/>
                <a:sym typeface="Abhaya Libre"/>
              </a:defRPr>
            </a:lvl8pPr>
            <a:lvl9pPr marR="0" lvl="8" algn="l" rtl="0">
              <a:lnSpc>
                <a:spcPct val="100000"/>
              </a:lnSpc>
              <a:spcBef>
                <a:spcPts val="0"/>
              </a:spcBef>
              <a:spcAft>
                <a:spcPts val="0"/>
              </a:spcAft>
              <a:buClr>
                <a:schemeClr val="dk1"/>
              </a:buClr>
              <a:buSzPts val="3000"/>
              <a:buFont typeface="Abhaya Libre"/>
              <a:buNone/>
              <a:defRPr sz="3000" b="0" i="0" u="none" strike="noStrike" cap="none">
                <a:solidFill>
                  <a:schemeClr val="dk1"/>
                </a:solidFill>
                <a:latin typeface="Abhaya Libre"/>
                <a:ea typeface="Abhaya Libre"/>
                <a:cs typeface="Abhaya Libre"/>
                <a:sym typeface="Abhaya Libre"/>
              </a:defRPr>
            </a:lvl9pPr>
          </a:lstStyle>
          <a:p>
            <a:pPr algn="ctr"/>
            <a:r>
              <a:rPr lang="el-GR" sz="1600" b="1" dirty="0">
                <a:latin typeface="Aptos Display" panose="020B0004020202020204" pitchFamily="34" charset="0"/>
              </a:rPr>
              <a:t>Μειωμένη προσβασιμότητα, ελλιπείς πολιτικές </a:t>
            </a:r>
          </a:p>
          <a:p>
            <a:pPr algn="ctr"/>
            <a:r>
              <a:rPr lang="el-GR" sz="1400" i="1" dirty="0">
                <a:latin typeface="Aptos Display" panose="020B0004020202020204" pitchFamily="34" charset="0"/>
              </a:rPr>
              <a:t>(Γκιαούρη </a:t>
            </a:r>
            <a:r>
              <a:rPr lang="el-GR" sz="1400" i="1" dirty="0" err="1">
                <a:latin typeface="Aptos Display" panose="020B0004020202020204" pitchFamily="34" charset="0"/>
              </a:rPr>
              <a:t>et</a:t>
            </a:r>
            <a:r>
              <a:rPr lang="el-GR" sz="1400" i="1" dirty="0">
                <a:latin typeface="Aptos Display" panose="020B0004020202020204" pitchFamily="34" charset="0"/>
              </a:rPr>
              <a:t> </a:t>
            </a:r>
            <a:r>
              <a:rPr lang="el-GR" sz="1400" i="1" dirty="0" err="1">
                <a:latin typeface="Aptos Display" panose="020B0004020202020204" pitchFamily="34" charset="0"/>
              </a:rPr>
              <a:t>al</a:t>
            </a:r>
            <a:r>
              <a:rPr lang="el-GR" sz="1400" i="1" dirty="0">
                <a:latin typeface="Aptos Display" panose="020B0004020202020204" pitchFamily="34" charset="0"/>
              </a:rPr>
              <a:t>., 2023)</a:t>
            </a:r>
            <a:endParaRPr lang="en-US" sz="1400" i="1" dirty="0">
              <a:latin typeface="Aptos Display" panose="020B0004020202020204" pitchFamily="34" charset="0"/>
            </a:endParaRPr>
          </a:p>
        </p:txBody>
      </p:sp>
      <p:sp>
        <p:nvSpPr>
          <p:cNvPr id="27" name="Google Shape;522;p41">
            <a:extLst>
              <a:ext uri="{FF2B5EF4-FFF2-40B4-BE49-F238E27FC236}">
                <a16:creationId xmlns:a16="http://schemas.microsoft.com/office/drawing/2014/main" id="{D28F743A-99B2-1768-C5C6-17ADA9D59F0D}"/>
              </a:ext>
            </a:extLst>
          </p:cNvPr>
          <p:cNvSpPr/>
          <p:nvPr/>
        </p:nvSpPr>
        <p:spPr>
          <a:xfrm>
            <a:off x="4887323" y="2229518"/>
            <a:ext cx="630300" cy="635879"/>
          </a:xfrm>
          <a:prstGeom prst="ellipse">
            <a:avLst/>
          </a:prstGeom>
          <a:noFill/>
          <a:ln w="9525" cap="flat" cmpd="sng">
            <a:solidFill>
              <a:schemeClr val="dk1"/>
            </a:solidFill>
            <a:prstDash val="solid"/>
            <a:round/>
            <a:headEnd type="none" w="sm" len="sm"/>
            <a:tailEnd type="none" w="sm" len="sm"/>
          </a:ln>
        </p:spPr>
        <p:txBody>
          <a:bodyPr spcFirstLastPara="1" wrap="square" lIns="0" tIns="0" rIns="0" bIns="121900" anchor="ctr" anchorCtr="0">
            <a:noAutofit/>
          </a:bodyPr>
          <a:lstStyle/>
          <a:p>
            <a:pPr algn="ctr"/>
            <a:r>
              <a:rPr lang="en" sz="3200">
                <a:solidFill>
                  <a:schemeClr val="dk1"/>
                </a:solidFill>
                <a:latin typeface="Abhaya Libre"/>
                <a:ea typeface="Abhaya Libre"/>
                <a:cs typeface="Abhaya Libre"/>
                <a:sym typeface="Abhaya Libre"/>
              </a:rPr>
              <a:t>3</a:t>
            </a:r>
            <a:endParaRPr sz="3200">
              <a:solidFill>
                <a:schemeClr val="dk1"/>
              </a:solidFill>
              <a:latin typeface="Abhaya Libre"/>
              <a:ea typeface="Abhaya Libre"/>
              <a:cs typeface="Abhaya Libre"/>
              <a:sym typeface="Abhaya Libre"/>
            </a:endParaRPr>
          </a:p>
        </p:txBody>
      </p:sp>
      <p:sp>
        <p:nvSpPr>
          <p:cNvPr id="28" name="Google Shape;523;p41">
            <a:extLst>
              <a:ext uri="{FF2B5EF4-FFF2-40B4-BE49-F238E27FC236}">
                <a16:creationId xmlns:a16="http://schemas.microsoft.com/office/drawing/2014/main" id="{12FBB390-5534-4522-9F62-00E2C9949E53}"/>
              </a:ext>
            </a:extLst>
          </p:cNvPr>
          <p:cNvSpPr txBox="1">
            <a:spLocks/>
          </p:cNvSpPr>
          <p:nvPr/>
        </p:nvSpPr>
        <p:spPr>
          <a:xfrm>
            <a:off x="6401627" y="4933269"/>
            <a:ext cx="2446800" cy="339600"/>
          </a:xfrm>
          <a:prstGeom prst="rect">
            <a:avLst/>
          </a:prstGeom>
          <a:noFill/>
          <a:ln>
            <a:noFill/>
          </a:ln>
        </p:spPr>
        <p:txBody>
          <a:bodyPr spcFirstLastPara="1" wrap="square" lIns="121900" tIns="0" rIns="12190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Abhaya Libre"/>
              <a:buNone/>
              <a:defRPr sz="3000" b="0" i="0" u="none" strike="noStrike" cap="none">
                <a:solidFill>
                  <a:schemeClr val="dk1"/>
                </a:solidFill>
                <a:latin typeface="Abhaya Libre"/>
                <a:ea typeface="Abhaya Libre"/>
                <a:cs typeface="Abhaya Libre"/>
                <a:sym typeface="Abhaya Libre"/>
              </a:defRPr>
            </a:lvl1pPr>
            <a:lvl2pPr marR="0" lvl="1" algn="l" rtl="0">
              <a:lnSpc>
                <a:spcPct val="100000"/>
              </a:lnSpc>
              <a:spcBef>
                <a:spcPts val="0"/>
              </a:spcBef>
              <a:spcAft>
                <a:spcPts val="0"/>
              </a:spcAft>
              <a:buClr>
                <a:schemeClr val="dk1"/>
              </a:buClr>
              <a:buSzPts val="3000"/>
              <a:buFont typeface="Abhaya Libre"/>
              <a:buNone/>
              <a:defRPr sz="3000" b="0" i="0" u="none" strike="noStrike" cap="none">
                <a:solidFill>
                  <a:schemeClr val="dk1"/>
                </a:solidFill>
                <a:latin typeface="Abhaya Libre"/>
                <a:ea typeface="Abhaya Libre"/>
                <a:cs typeface="Abhaya Libre"/>
                <a:sym typeface="Abhaya Libre"/>
              </a:defRPr>
            </a:lvl2pPr>
            <a:lvl3pPr marR="0" lvl="2" algn="l" rtl="0">
              <a:lnSpc>
                <a:spcPct val="100000"/>
              </a:lnSpc>
              <a:spcBef>
                <a:spcPts val="0"/>
              </a:spcBef>
              <a:spcAft>
                <a:spcPts val="0"/>
              </a:spcAft>
              <a:buClr>
                <a:schemeClr val="dk1"/>
              </a:buClr>
              <a:buSzPts val="3000"/>
              <a:buFont typeface="Abhaya Libre"/>
              <a:buNone/>
              <a:defRPr sz="3000" b="0" i="0" u="none" strike="noStrike" cap="none">
                <a:solidFill>
                  <a:schemeClr val="dk1"/>
                </a:solidFill>
                <a:latin typeface="Abhaya Libre"/>
                <a:ea typeface="Abhaya Libre"/>
                <a:cs typeface="Abhaya Libre"/>
                <a:sym typeface="Abhaya Libre"/>
              </a:defRPr>
            </a:lvl3pPr>
            <a:lvl4pPr marR="0" lvl="3" algn="l" rtl="0">
              <a:lnSpc>
                <a:spcPct val="100000"/>
              </a:lnSpc>
              <a:spcBef>
                <a:spcPts val="0"/>
              </a:spcBef>
              <a:spcAft>
                <a:spcPts val="0"/>
              </a:spcAft>
              <a:buClr>
                <a:schemeClr val="dk1"/>
              </a:buClr>
              <a:buSzPts val="3000"/>
              <a:buFont typeface="Abhaya Libre"/>
              <a:buNone/>
              <a:defRPr sz="3000" b="0" i="0" u="none" strike="noStrike" cap="none">
                <a:solidFill>
                  <a:schemeClr val="dk1"/>
                </a:solidFill>
                <a:latin typeface="Abhaya Libre"/>
                <a:ea typeface="Abhaya Libre"/>
                <a:cs typeface="Abhaya Libre"/>
                <a:sym typeface="Abhaya Libre"/>
              </a:defRPr>
            </a:lvl4pPr>
            <a:lvl5pPr marR="0" lvl="4" algn="l" rtl="0">
              <a:lnSpc>
                <a:spcPct val="100000"/>
              </a:lnSpc>
              <a:spcBef>
                <a:spcPts val="0"/>
              </a:spcBef>
              <a:spcAft>
                <a:spcPts val="0"/>
              </a:spcAft>
              <a:buClr>
                <a:schemeClr val="dk1"/>
              </a:buClr>
              <a:buSzPts val="3000"/>
              <a:buFont typeface="Abhaya Libre"/>
              <a:buNone/>
              <a:defRPr sz="3000" b="0" i="0" u="none" strike="noStrike" cap="none">
                <a:solidFill>
                  <a:schemeClr val="dk1"/>
                </a:solidFill>
                <a:latin typeface="Abhaya Libre"/>
                <a:ea typeface="Abhaya Libre"/>
                <a:cs typeface="Abhaya Libre"/>
                <a:sym typeface="Abhaya Libre"/>
              </a:defRPr>
            </a:lvl5pPr>
            <a:lvl6pPr marR="0" lvl="5" algn="l" rtl="0">
              <a:lnSpc>
                <a:spcPct val="100000"/>
              </a:lnSpc>
              <a:spcBef>
                <a:spcPts val="0"/>
              </a:spcBef>
              <a:spcAft>
                <a:spcPts val="0"/>
              </a:spcAft>
              <a:buClr>
                <a:schemeClr val="dk1"/>
              </a:buClr>
              <a:buSzPts val="3000"/>
              <a:buFont typeface="Abhaya Libre"/>
              <a:buNone/>
              <a:defRPr sz="3000" b="0" i="0" u="none" strike="noStrike" cap="none">
                <a:solidFill>
                  <a:schemeClr val="dk1"/>
                </a:solidFill>
                <a:latin typeface="Abhaya Libre"/>
                <a:ea typeface="Abhaya Libre"/>
                <a:cs typeface="Abhaya Libre"/>
                <a:sym typeface="Abhaya Libre"/>
              </a:defRPr>
            </a:lvl6pPr>
            <a:lvl7pPr marR="0" lvl="6" algn="l" rtl="0">
              <a:lnSpc>
                <a:spcPct val="100000"/>
              </a:lnSpc>
              <a:spcBef>
                <a:spcPts val="0"/>
              </a:spcBef>
              <a:spcAft>
                <a:spcPts val="0"/>
              </a:spcAft>
              <a:buClr>
                <a:schemeClr val="dk1"/>
              </a:buClr>
              <a:buSzPts val="3000"/>
              <a:buFont typeface="Abhaya Libre"/>
              <a:buNone/>
              <a:defRPr sz="3000" b="0" i="0" u="none" strike="noStrike" cap="none">
                <a:solidFill>
                  <a:schemeClr val="dk1"/>
                </a:solidFill>
                <a:latin typeface="Abhaya Libre"/>
                <a:ea typeface="Abhaya Libre"/>
                <a:cs typeface="Abhaya Libre"/>
                <a:sym typeface="Abhaya Libre"/>
              </a:defRPr>
            </a:lvl7pPr>
            <a:lvl8pPr marR="0" lvl="7" algn="l" rtl="0">
              <a:lnSpc>
                <a:spcPct val="100000"/>
              </a:lnSpc>
              <a:spcBef>
                <a:spcPts val="0"/>
              </a:spcBef>
              <a:spcAft>
                <a:spcPts val="0"/>
              </a:spcAft>
              <a:buClr>
                <a:schemeClr val="dk1"/>
              </a:buClr>
              <a:buSzPts val="3000"/>
              <a:buFont typeface="Abhaya Libre"/>
              <a:buNone/>
              <a:defRPr sz="3000" b="0" i="0" u="none" strike="noStrike" cap="none">
                <a:solidFill>
                  <a:schemeClr val="dk1"/>
                </a:solidFill>
                <a:latin typeface="Abhaya Libre"/>
                <a:ea typeface="Abhaya Libre"/>
                <a:cs typeface="Abhaya Libre"/>
                <a:sym typeface="Abhaya Libre"/>
              </a:defRPr>
            </a:lvl8pPr>
            <a:lvl9pPr marR="0" lvl="8" algn="l" rtl="0">
              <a:lnSpc>
                <a:spcPct val="100000"/>
              </a:lnSpc>
              <a:spcBef>
                <a:spcPts val="0"/>
              </a:spcBef>
              <a:spcAft>
                <a:spcPts val="0"/>
              </a:spcAft>
              <a:buClr>
                <a:schemeClr val="dk1"/>
              </a:buClr>
              <a:buSzPts val="3000"/>
              <a:buFont typeface="Abhaya Libre"/>
              <a:buNone/>
              <a:defRPr sz="3000" b="0" i="0" u="none" strike="noStrike" cap="none">
                <a:solidFill>
                  <a:schemeClr val="dk1"/>
                </a:solidFill>
                <a:latin typeface="Abhaya Libre"/>
                <a:ea typeface="Abhaya Libre"/>
                <a:cs typeface="Abhaya Libre"/>
                <a:sym typeface="Abhaya Libre"/>
              </a:defRPr>
            </a:lvl9pPr>
          </a:lstStyle>
          <a:p>
            <a:pPr algn="ctr"/>
            <a:r>
              <a:rPr lang="el-GR" sz="1600" b="1" dirty="0">
                <a:latin typeface="Aptos Display" panose="020B0004020202020204" pitchFamily="34" charset="0"/>
              </a:rPr>
              <a:t>Φόβος αποτυχίας στην εργασία, άγχος, χαμηλές προσδοκίες, δυσκολία διαπροσωπικών σχέσεων στην εργασία, εξάρτηση από το οικογενειακό περιβάλλον</a:t>
            </a:r>
          </a:p>
          <a:p>
            <a:pPr algn="ctr"/>
            <a:r>
              <a:rPr lang="el-GR" sz="1333" i="1" dirty="0">
                <a:latin typeface="Aptos Display" panose="020B0004020202020204" pitchFamily="34" charset="0"/>
              </a:rPr>
              <a:t>(</a:t>
            </a:r>
            <a:r>
              <a:rPr lang="en-US" sz="1333" i="1" dirty="0">
                <a:latin typeface="Aptos Display" panose="020B0004020202020204" pitchFamily="34" charset="0"/>
              </a:rPr>
              <a:t>Forte et al., 2011</a:t>
            </a:r>
            <a:r>
              <a:rPr lang="el-GR" sz="1333" i="1" dirty="0">
                <a:latin typeface="Aptos Display" panose="020B0004020202020204" pitchFamily="34" charset="0"/>
              </a:rPr>
              <a:t>∙</a:t>
            </a:r>
            <a:r>
              <a:rPr lang="en-US" sz="1333" i="1" dirty="0">
                <a:latin typeface="Aptos Display" panose="020B0004020202020204" pitchFamily="34" charset="0"/>
              </a:rPr>
              <a:t>Young et al., 2016</a:t>
            </a:r>
            <a:r>
              <a:rPr lang="el-GR" sz="1333" i="1" dirty="0">
                <a:latin typeface="Aptos Display" panose="020B0004020202020204" pitchFamily="34" charset="0"/>
              </a:rPr>
              <a:t> ∙ </a:t>
            </a:r>
            <a:r>
              <a:rPr lang="el-GR" sz="1333" i="1" dirty="0" err="1">
                <a:latin typeface="Aptos Display" panose="020B0004020202020204" pitchFamily="34" charset="0"/>
              </a:rPr>
              <a:t>Mazzotti</a:t>
            </a:r>
            <a:r>
              <a:rPr lang="el-GR" sz="1333" i="1" dirty="0">
                <a:latin typeface="Aptos Display" panose="020B0004020202020204" pitchFamily="34" charset="0"/>
              </a:rPr>
              <a:t> </a:t>
            </a:r>
            <a:r>
              <a:rPr lang="el-GR" sz="1333" i="1" dirty="0" err="1">
                <a:latin typeface="Aptos Display" panose="020B0004020202020204" pitchFamily="34" charset="0"/>
              </a:rPr>
              <a:t>et</a:t>
            </a:r>
            <a:r>
              <a:rPr lang="el-GR" sz="1333" i="1" dirty="0">
                <a:latin typeface="Aptos Display" panose="020B0004020202020204" pitchFamily="34" charset="0"/>
              </a:rPr>
              <a:t> </a:t>
            </a:r>
            <a:r>
              <a:rPr lang="el-GR" sz="1333" i="1" dirty="0" err="1">
                <a:latin typeface="Aptos Display" panose="020B0004020202020204" pitchFamily="34" charset="0"/>
              </a:rPr>
              <a:t>al</a:t>
            </a:r>
            <a:r>
              <a:rPr lang="el-GR" sz="1333" i="1" dirty="0">
                <a:latin typeface="Aptos Display" panose="020B0004020202020204" pitchFamily="34" charset="0"/>
              </a:rPr>
              <a:t>., 2021</a:t>
            </a:r>
            <a:r>
              <a:rPr lang="en-US" sz="1333" i="1" dirty="0">
                <a:latin typeface="Aptos Display" panose="020B0004020202020204" pitchFamily="34" charset="0"/>
              </a:rPr>
              <a:t>)</a:t>
            </a:r>
          </a:p>
        </p:txBody>
      </p:sp>
      <p:sp>
        <p:nvSpPr>
          <p:cNvPr id="30" name="Google Shape;525;p41">
            <a:extLst>
              <a:ext uri="{FF2B5EF4-FFF2-40B4-BE49-F238E27FC236}">
                <a16:creationId xmlns:a16="http://schemas.microsoft.com/office/drawing/2014/main" id="{AF3DE02E-1DCD-1B09-A663-6D317FF632BB}"/>
              </a:ext>
            </a:extLst>
          </p:cNvPr>
          <p:cNvSpPr/>
          <p:nvPr/>
        </p:nvSpPr>
        <p:spPr>
          <a:xfrm>
            <a:off x="7007099" y="2971852"/>
            <a:ext cx="763600" cy="763600"/>
          </a:xfrm>
          <a:prstGeom prst="ellipse">
            <a:avLst/>
          </a:prstGeom>
          <a:noFill/>
          <a:ln w="9525" cap="flat" cmpd="sng">
            <a:solidFill>
              <a:schemeClr val="dk1"/>
            </a:solidFill>
            <a:prstDash val="solid"/>
            <a:round/>
            <a:headEnd type="none" w="sm" len="sm"/>
            <a:tailEnd type="none" w="sm" len="sm"/>
          </a:ln>
        </p:spPr>
        <p:txBody>
          <a:bodyPr spcFirstLastPara="1" wrap="square" lIns="0" tIns="0" rIns="0" bIns="121900" anchor="ctr" anchorCtr="0">
            <a:noAutofit/>
          </a:bodyPr>
          <a:lstStyle/>
          <a:p>
            <a:pPr algn="ctr"/>
            <a:r>
              <a:rPr lang="en" sz="3200" dirty="0">
                <a:solidFill>
                  <a:schemeClr val="dk1"/>
                </a:solidFill>
                <a:latin typeface="Abhaya Libre"/>
                <a:ea typeface="Abhaya Libre"/>
                <a:cs typeface="Abhaya Libre"/>
                <a:sym typeface="Abhaya Libre"/>
              </a:rPr>
              <a:t>4</a:t>
            </a:r>
            <a:endParaRPr sz="3200" dirty="0">
              <a:solidFill>
                <a:schemeClr val="dk1"/>
              </a:solidFill>
              <a:latin typeface="Abhaya Libre"/>
              <a:ea typeface="Abhaya Libre"/>
              <a:cs typeface="Abhaya Libre"/>
              <a:sym typeface="Abhaya Libre"/>
            </a:endParaRPr>
          </a:p>
        </p:txBody>
      </p:sp>
      <p:cxnSp>
        <p:nvCxnSpPr>
          <p:cNvPr id="31" name="Google Shape;526;p41">
            <a:extLst>
              <a:ext uri="{FF2B5EF4-FFF2-40B4-BE49-F238E27FC236}">
                <a16:creationId xmlns:a16="http://schemas.microsoft.com/office/drawing/2014/main" id="{4B8F84C0-7D2C-9502-12B1-E3A3C0914239}"/>
              </a:ext>
            </a:extLst>
          </p:cNvPr>
          <p:cNvCxnSpPr>
            <a:cxnSpLocks/>
            <a:stCxn id="21" idx="6"/>
            <a:endCxn id="24" idx="2"/>
          </p:cNvCxnSpPr>
          <p:nvPr/>
        </p:nvCxnSpPr>
        <p:spPr>
          <a:xfrm>
            <a:off x="1477425" y="2742645"/>
            <a:ext cx="1535251" cy="543729"/>
          </a:xfrm>
          <a:prstGeom prst="curvedConnector3">
            <a:avLst>
              <a:gd name="adj1" fmla="val 50000"/>
            </a:avLst>
          </a:prstGeom>
          <a:noFill/>
          <a:ln w="9525" cap="flat" cmpd="sng">
            <a:solidFill>
              <a:schemeClr val="dk1"/>
            </a:solidFill>
            <a:prstDash val="solid"/>
            <a:round/>
            <a:headEnd type="none" w="med" len="med"/>
            <a:tailEnd type="none" w="med" len="med"/>
          </a:ln>
        </p:spPr>
      </p:cxnSp>
      <p:cxnSp>
        <p:nvCxnSpPr>
          <p:cNvPr id="32" name="Google Shape;527;p41">
            <a:extLst>
              <a:ext uri="{FF2B5EF4-FFF2-40B4-BE49-F238E27FC236}">
                <a16:creationId xmlns:a16="http://schemas.microsoft.com/office/drawing/2014/main" id="{6567252C-9A6A-FC83-AE44-D017B04F3A18}"/>
              </a:ext>
            </a:extLst>
          </p:cNvPr>
          <p:cNvCxnSpPr>
            <a:cxnSpLocks/>
            <a:stCxn id="24" idx="6"/>
            <a:endCxn id="27" idx="2"/>
          </p:cNvCxnSpPr>
          <p:nvPr/>
        </p:nvCxnSpPr>
        <p:spPr>
          <a:xfrm flipV="1">
            <a:off x="3642976" y="2547458"/>
            <a:ext cx="1244347" cy="738916"/>
          </a:xfrm>
          <a:prstGeom prst="curvedConnector3">
            <a:avLst>
              <a:gd name="adj1" fmla="val 50000"/>
            </a:avLst>
          </a:prstGeom>
          <a:noFill/>
          <a:ln w="9525" cap="flat" cmpd="sng">
            <a:solidFill>
              <a:schemeClr val="dk1"/>
            </a:solidFill>
            <a:prstDash val="solid"/>
            <a:round/>
            <a:headEnd type="none" w="med" len="med"/>
            <a:tailEnd type="none" w="med" len="med"/>
          </a:ln>
        </p:spPr>
      </p:cxnSp>
      <p:cxnSp>
        <p:nvCxnSpPr>
          <p:cNvPr id="33" name="Google Shape;528;p41">
            <a:extLst>
              <a:ext uri="{FF2B5EF4-FFF2-40B4-BE49-F238E27FC236}">
                <a16:creationId xmlns:a16="http://schemas.microsoft.com/office/drawing/2014/main" id="{D9BCB232-9DCC-D097-5D8A-823655B135E0}"/>
              </a:ext>
            </a:extLst>
          </p:cNvPr>
          <p:cNvCxnSpPr>
            <a:cxnSpLocks/>
            <a:stCxn id="27" idx="6"/>
            <a:endCxn id="30" idx="2"/>
          </p:cNvCxnSpPr>
          <p:nvPr/>
        </p:nvCxnSpPr>
        <p:spPr>
          <a:xfrm>
            <a:off x="5517623" y="2547457"/>
            <a:ext cx="1489476" cy="806195"/>
          </a:xfrm>
          <a:prstGeom prst="curvedConnector3">
            <a:avLst>
              <a:gd name="adj1" fmla="val 50000"/>
            </a:avLst>
          </a:prstGeom>
          <a:noFill/>
          <a:ln w="9525" cap="flat" cmpd="sng">
            <a:solidFill>
              <a:schemeClr val="dk1"/>
            </a:solidFill>
            <a:prstDash val="solid"/>
            <a:round/>
            <a:headEnd type="none" w="med" len="med"/>
            <a:tailEnd type="none" w="med" len="med"/>
          </a:ln>
        </p:spPr>
      </p:cxnSp>
      <p:cxnSp>
        <p:nvCxnSpPr>
          <p:cNvPr id="41" name="Google Shape;527;p41">
            <a:extLst>
              <a:ext uri="{FF2B5EF4-FFF2-40B4-BE49-F238E27FC236}">
                <a16:creationId xmlns:a16="http://schemas.microsoft.com/office/drawing/2014/main" id="{7CF32726-79C3-3301-BB0A-9AC518BC43E8}"/>
              </a:ext>
            </a:extLst>
          </p:cNvPr>
          <p:cNvCxnSpPr>
            <a:cxnSpLocks/>
            <a:stCxn id="30" idx="6"/>
            <a:endCxn id="42" idx="2"/>
          </p:cNvCxnSpPr>
          <p:nvPr/>
        </p:nvCxnSpPr>
        <p:spPr>
          <a:xfrm flipV="1">
            <a:off x="7770699" y="2386708"/>
            <a:ext cx="2119856" cy="966945"/>
          </a:xfrm>
          <a:prstGeom prst="curvedConnector3">
            <a:avLst>
              <a:gd name="adj1" fmla="val 50000"/>
            </a:avLst>
          </a:prstGeom>
          <a:noFill/>
          <a:ln w="9525" cap="flat" cmpd="sng">
            <a:solidFill>
              <a:schemeClr val="dk1"/>
            </a:solidFill>
            <a:prstDash val="solid"/>
            <a:round/>
            <a:headEnd type="none" w="med" len="med"/>
            <a:tailEnd type="none" w="med" len="med"/>
          </a:ln>
        </p:spPr>
      </p:cxnSp>
      <p:sp>
        <p:nvSpPr>
          <p:cNvPr id="42" name="Google Shape;525;p41">
            <a:extLst>
              <a:ext uri="{FF2B5EF4-FFF2-40B4-BE49-F238E27FC236}">
                <a16:creationId xmlns:a16="http://schemas.microsoft.com/office/drawing/2014/main" id="{3ECDF387-1654-3BD6-BD7F-2E05980BFC37}"/>
              </a:ext>
            </a:extLst>
          </p:cNvPr>
          <p:cNvSpPr/>
          <p:nvPr/>
        </p:nvSpPr>
        <p:spPr>
          <a:xfrm>
            <a:off x="9890555" y="1938906"/>
            <a:ext cx="954803" cy="895601"/>
          </a:xfrm>
          <a:prstGeom prst="ellipse">
            <a:avLst/>
          </a:prstGeom>
          <a:noFill/>
          <a:ln w="9525" cap="flat" cmpd="sng">
            <a:solidFill>
              <a:schemeClr val="dk1"/>
            </a:solidFill>
            <a:prstDash val="solid"/>
            <a:round/>
            <a:headEnd type="none" w="sm" len="sm"/>
            <a:tailEnd type="none" w="sm" len="sm"/>
          </a:ln>
        </p:spPr>
        <p:txBody>
          <a:bodyPr spcFirstLastPara="1" wrap="square" lIns="0" tIns="0" rIns="0" bIns="121900" anchor="ctr" anchorCtr="0">
            <a:noAutofit/>
          </a:bodyPr>
          <a:lstStyle/>
          <a:p>
            <a:pPr algn="ctr"/>
            <a:r>
              <a:rPr lang="el-GR" sz="4800" b="1" dirty="0">
                <a:solidFill>
                  <a:schemeClr val="dk1"/>
                </a:solidFill>
                <a:latin typeface="Abhaya Libre"/>
                <a:ea typeface="Abhaya Libre"/>
                <a:cs typeface="Abhaya Libre"/>
                <a:sym typeface="Abhaya Libre"/>
              </a:rPr>
              <a:t>5</a:t>
            </a:r>
            <a:endParaRPr sz="4800" b="1" dirty="0">
              <a:solidFill>
                <a:schemeClr val="dk1"/>
              </a:solidFill>
              <a:latin typeface="Abhaya Libre"/>
              <a:ea typeface="Abhaya Libre"/>
              <a:cs typeface="Abhaya Libre"/>
              <a:sym typeface="Abhaya Libre"/>
            </a:endParaRPr>
          </a:p>
        </p:txBody>
      </p:sp>
      <p:sp>
        <p:nvSpPr>
          <p:cNvPr id="44" name="Google Shape;523;p41">
            <a:extLst>
              <a:ext uri="{FF2B5EF4-FFF2-40B4-BE49-F238E27FC236}">
                <a16:creationId xmlns:a16="http://schemas.microsoft.com/office/drawing/2014/main" id="{53335A46-00FF-9E75-9CD8-192827F94478}"/>
              </a:ext>
            </a:extLst>
          </p:cNvPr>
          <p:cNvSpPr txBox="1">
            <a:spLocks/>
          </p:cNvSpPr>
          <p:nvPr/>
        </p:nvSpPr>
        <p:spPr>
          <a:xfrm>
            <a:off x="9219775" y="4126336"/>
            <a:ext cx="2446800" cy="339600"/>
          </a:xfrm>
          <a:prstGeom prst="rect">
            <a:avLst/>
          </a:prstGeom>
          <a:noFill/>
          <a:ln>
            <a:noFill/>
          </a:ln>
        </p:spPr>
        <p:txBody>
          <a:bodyPr spcFirstLastPara="1" wrap="square" lIns="121900" tIns="0" rIns="12190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Abhaya Libre"/>
              <a:buNone/>
              <a:defRPr sz="3000" b="0" i="0" u="none" strike="noStrike" cap="none">
                <a:solidFill>
                  <a:schemeClr val="dk1"/>
                </a:solidFill>
                <a:latin typeface="Abhaya Libre"/>
                <a:ea typeface="Abhaya Libre"/>
                <a:cs typeface="Abhaya Libre"/>
                <a:sym typeface="Abhaya Libre"/>
              </a:defRPr>
            </a:lvl1pPr>
            <a:lvl2pPr marR="0" lvl="1" algn="l" rtl="0">
              <a:lnSpc>
                <a:spcPct val="100000"/>
              </a:lnSpc>
              <a:spcBef>
                <a:spcPts val="0"/>
              </a:spcBef>
              <a:spcAft>
                <a:spcPts val="0"/>
              </a:spcAft>
              <a:buClr>
                <a:schemeClr val="dk1"/>
              </a:buClr>
              <a:buSzPts val="3000"/>
              <a:buFont typeface="Abhaya Libre"/>
              <a:buNone/>
              <a:defRPr sz="3000" b="0" i="0" u="none" strike="noStrike" cap="none">
                <a:solidFill>
                  <a:schemeClr val="dk1"/>
                </a:solidFill>
                <a:latin typeface="Abhaya Libre"/>
                <a:ea typeface="Abhaya Libre"/>
                <a:cs typeface="Abhaya Libre"/>
                <a:sym typeface="Abhaya Libre"/>
              </a:defRPr>
            </a:lvl2pPr>
            <a:lvl3pPr marR="0" lvl="2" algn="l" rtl="0">
              <a:lnSpc>
                <a:spcPct val="100000"/>
              </a:lnSpc>
              <a:spcBef>
                <a:spcPts val="0"/>
              </a:spcBef>
              <a:spcAft>
                <a:spcPts val="0"/>
              </a:spcAft>
              <a:buClr>
                <a:schemeClr val="dk1"/>
              </a:buClr>
              <a:buSzPts val="3000"/>
              <a:buFont typeface="Abhaya Libre"/>
              <a:buNone/>
              <a:defRPr sz="3000" b="0" i="0" u="none" strike="noStrike" cap="none">
                <a:solidFill>
                  <a:schemeClr val="dk1"/>
                </a:solidFill>
                <a:latin typeface="Abhaya Libre"/>
                <a:ea typeface="Abhaya Libre"/>
                <a:cs typeface="Abhaya Libre"/>
                <a:sym typeface="Abhaya Libre"/>
              </a:defRPr>
            </a:lvl3pPr>
            <a:lvl4pPr marR="0" lvl="3" algn="l" rtl="0">
              <a:lnSpc>
                <a:spcPct val="100000"/>
              </a:lnSpc>
              <a:spcBef>
                <a:spcPts val="0"/>
              </a:spcBef>
              <a:spcAft>
                <a:spcPts val="0"/>
              </a:spcAft>
              <a:buClr>
                <a:schemeClr val="dk1"/>
              </a:buClr>
              <a:buSzPts val="3000"/>
              <a:buFont typeface="Abhaya Libre"/>
              <a:buNone/>
              <a:defRPr sz="3000" b="0" i="0" u="none" strike="noStrike" cap="none">
                <a:solidFill>
                  <a:schemeClr val="dk1"/>
                </a:solidFill>
                <a:latin typeface="Abhaya Libre"/>
                <a:ea typeface="Abhaya Libre"/>
                <a:cs typeface="Abhaya Libre"/>
                <a:sym typeface="Abhaya Libre"/>
              </a:defRPr>
            </a:lvl4pPr>
            <a:lvl5pPr marR="0" lvl="4" algn="l" rtl="0">
              <a:lnSpc>
                <a:spcPct val="100000"/>
              </a:lnSpc>
              <a:spcBef>
                <a:spcPts val="0"/>
              </a:spcBef>
              <a:spcAft>
                <a:spcPts val="0"/>
              </a:spcAft>
              <a:buClr>
                <a:schemeClr val="dk1"/>
              </a:buClr>
              <a:buSzPts val="3000"/>
              <a:buFont typeface="Abhaya Libre"/>
              <a:buNone/>
              <a:defRPr sz="3000" b="0" i="0" u="none" strike="noStrike" cap="none">
                <a:solidFill>
                  <a:schemeClr val="dk1"/>
                </a:solidFill>
                <a:latin typeface="Abhaya Libre"/>
                <a:ea typeface="Abhaya Libre"/>
                <a:cs typeface="Abhaya Libre"/>
                <a:sym typeface="Abhaya Libre"/>
              </a:defRPr>
            </a:lvl5pPr>
            <a:lvl6pPr marR="0" lvl="5" algn="l" rtl="0">
              <a:lnSpc>
                <a:spcPct val="100000"/>
              </a:lnSpc>
              <a:spcBef>
                <a:spcPts val="0"/>
              </a:spcBef>
              <a:spcAft>
                <a:spcPts val="0"/>
              </a:spcAft>
              <a:buClr>
                <a:schemeClr val="dk1"/>
              </a:buClr>
              <a:buSzPts val="3000"/>
              <a:buFont typeface="Abhaya Libre"/>
              <a:buNone/>
              <a:defRPr sz="3000" b="0" i="0" u="none" strike="noStrike" cap="none">
                <a:solidFill>
                  <a:schemeClr val="dk1"/>
                </a:solidFill>
                <a:latin typeface="Abhaya Libre"/>
                <a:ea typeface="Abhaya Libre"/>
                <a:cs typeface="Abhaya Libre"/>
                <a:sym typeface="Abhaya Libre"/>
              </a:defRPr>
            </a:lvl6pPr>
            <a:lvl7pPr marR="0" lvl="6" algn="l" rtl="0">
              <a:lnSpc>
                <a:spcPct val="100000"/>
              </a:lnSpc>
              <a:spcBef>
                <a:spcPts val="0"/>
              </a:spcBef>
              <a:spcAft>
                <a:spcPts val="0"/>
              </a:spcAft>
              <a:buClr>
                <a:schemeClr val="dk1"/>
              </a:buClr>
              <a:buSzPts val="3000"/>
              <a:buFont typeface="Abhaya Libre"/>
              <a:buNone/>
              <a:defRPr sz="3000" b="0" i="0" u="none" strike="noStrike" cap="none">
                <a:solidFill>
                  <a:schemeClr val="dk1"/>
                </a:solidFill>
                <a:latin typeface="Abhaya Libre"/>
                <a:ea typeface="Abhaya Libre"/>
                <a:cs typeface="Abhaya Libre"/>
                <a:sym typeface="Abhaya Libre"/>
              </a:defRPr>
            </a:lvl7pPr>
            <a:lvl8pPr marR="0" lvl="7" algn="l" rtl="0">
              <a:lnSpc>
                <a:spcPct val="100000"/>
              </a:lnSpc>
              <a:spcBef>
                <a:spcPts val="0"/>
              </a:spcBef>
              <a:spcAft>
                <a:spcPts val="0"/>
              </a:spcAft>
              <a:buClr>
                <a:schemeClr val="dk1"/>
              </a:buClr>
              <a:buSzPts val="3000"/>
              <a:buFont typeface="Abhaya Libre"/>
              <a:buNone/>
              <a:defRPr sz="3000" b="0" i="0" u="none" strike="noStrike" cap="none">
                <a:solidFill>
                  <a:schemeClr val="dk1"/>
                </a:solidFill>
                <a:latin typeface="Abhaya Libre"/>
                <a:ea typeface="Abhaya Libre"/>
                <a:cs typeface="Abhaya Libre"/>
                <a:sym typeface="Abhaya Libre"/>
              </a:defRPr>
            </a:lvl8pPr>
            <a:lvl9pPr marR="0" lvl="8" algn="l" rtl="0">
              <a:lnSpc>
                <a:spcPct val="100000"/>
              </a:lnSpc>
              <a:spcBef>
                <a:spcPts val="0"/>
              </a:spcBef>
              <a:spcAft>
                <a:spcPts val="0"/>
              </a:spcAft>
              <a:buClr>
                <a:schemeClr val="dk1"/>
              </a:buClr>
              <a:buSzPts val="3000"/>
              <a:buFont typeface="Abhaya Libre"/>
              <a:buNone/>
              <a:defRPr sz="3000" b="0" i="0" u="none" strike="noStrike" cap="none">
                <a:solidFill>
                  <a:schemeClr val="dk1"/>
                </a:solidFill>
                <a:latin typeface="Abhaya Libre"/>
                <a:ea typeface="Abhaya Libre"/>
                <a:cs typeface="Abhaya Libre"/>
                <a:sym typeface="Abhaya Libre"/>
              </a:defRPr>
            </a:lvl9pPr>
          </a:lstStyle>
          <a:p>
            <a:pPr algn="ctr"/>
            <a:r>
              <a:rPr lang="el-GR" sz="2133" b="1" dirty="0">
                <a:latin typeface="Aptos Display" panose="020B0004020202020204" pitchFamily="34" charset="0"/>
              </a:rPr>
              <a:t>Έλλειψη γνώσεων, δεξιοτήτων και κατάρτισης από την πλευρά των εκπαιδευτικών</a:t>
            </a:r>
          </a:p>
          <a:p>
            <a:pPr algn="ctr"/>
            <a:r>
              <a:rPr lang="en-US" sz="1333" i="1" dirty="0">
                <a:latin typeface="Aptos Display" panose="020B0004020202020204" pitchFamily="34" charset="0"/>
              </a:rPr>
              <a:t>(</a:t>
            </a:r>
            <a:r>
              <a:rPr lang="el-GR" sz="1333" i="1" dirty="0" err="1">
                <a:latin typeface="Aptos Display" panose="020B0004020202020204" pitchFamily="34" charset="0"/>
              </a:rPr>
              <a:t>Morningstar</a:t>
            </a:r>
            <a:r>
              <a:rPr lang="el-GR" sz="1333" i="1" dirty="0">
                <a:latin typeface="Aptos Display" panose="020B0004020202020204" pitchFamily="34" charset="0"/>
              </a:rPr>
              <a:t> &amp; </a:t>
            </a:r>
            <a:r>
              <a:rPr lang="el-GR" sz="1333" i="1" dirty="0" err="1">
                <a:latin typeface="Aptos Display" panose="020B0004020202020204" pitchFamily="34" charset="0"/>
              </a:rPr>
              <a:t>Benitez</a:t>
            </a:r>
            <a:r>
              <a:rPr lang="en-US" sz="1333" i="1" dirty="0">
                <a:latin typeface="Aptos Display" panose="020B0004020202020204" pitchFamily="34" charset="0"/>
              </a:rPr>
              <a:t>, </a:t>
            </a:r>
            <a:r>
              <a:rPr lang="el-GR" sz="1333" i="1" dirty="0">
                <a:latin typeface="Aptos Display" panose="020B0004020202020204" pitchFamily="34" charset="0"/>
              </a:rPr>
              <a:t>2013∙ </a:t>
            </a:r>
            <a:r>
              <a:rPr lang="en-US" sz="1333" i="1" dirty="0" err="1">
                <a:latin typeface="Aptos Display" panose="020B0004020202020204" pitchFamily="34" charset="0"/>
              </a:rPr>
              <a:t>Almalki</a:t>
            </a:r>
            <a:r>
              <a:rPr lang="en-US" sz="1333" i="1" dirty="0">
                <a:latin typeface="Aptos Display" panose="020B0004020202020204" pitchFamily="34" charset="0"/>
              </a:rPr>
              <a:t> et al., 2021</a:t>
            </a:r>
            <a:r>
              <a:rPr lang="el-GR" sz="1333" i="1" dirty="0">
                <a:latin typeface="Aptos Display" panose="020B0004020202020204" pitchFamily="34" charset="0"/>
              </a:rPr>
              <a:t> ∙</a:t>
            </a:r>
            <a:r>
              <a:rPr lang="el-GR" sz="2400" dirty="0">
                <a:latin typeface="Calibri" panose="020F0502020204030204" pitchFamily="34" charset="0"/>
                <a:ea typeface="Calibri" panose="020F0502020204030204" pitchFamily="34" charset="0"/>
              </a:rPr>
              <a:t> </a:t>
            </a:r>
            <a:r>
              <a:rPr lang="el-GR" sz="1333" i="1" dirty="0" err="1">
                <a:latin typeface="Aptos Display" panose="020B0004020202020204" pitchFamily="34" charset="0"/>
              </a:rPr>
              <a:t>Björk-Åman</a:t>
            </a:r>
            <a:r>
              <a:rPr lang="el-GR" sz="1333" i="1" dirty="0">
                <a:latin typeface="Aptos Display" panose="020B0004020202020204" pitchFamily="34" charset="0"/>
              </a:rPr>
              <a:t> </a:t>
            </a:r>
            <a:r>
              <a:rPr lang="en-US" sz="1333" i="1" dirty="0">
                <a:latin typeface="Aptos Display" panose="020B0004020202020204" pitchFamily="34" charset="0"/>
              </a:rPr>
              <a:t>et al., 2021)</a:t>
            </a:r>
            <a:endParaRPr lang="el-GR" sz="1333" i="1" dirty="0">
              <a:latin typeface="Aptos Display" panose="020B0004020202020204" pitchFamily="34" charset="0"/>
            </a:endParaRPr>
          </a:p>
          <a:p>
            <a:pPr algn="ctr"/>
            <a:r>
              <a:rPr lang="el-GR" sz="2133" b="1" dirty="0">
                <a:latin typeface="Aptos Display" panose="020B0004020202020204" pitchFamily="34" charset="0"/>
              </a:rPr>
              <a:t> </a:t>
            </a:r>
            <a:endParaRPr lang="en-US" sz="2133" b="1" dirty="0">
              <a:latin typeface="Aptos Display" panose="020B0004020202020204" pitchFamily="34" charset="0"/>
            </a:endParaRPr>
          </a:p>
        </p:txBody>
      </p:sp>
    </p:spTree>
    <p:extLst>
      <p:ext uri="{BB962C8B-B14F-4D97-AF65-F5344CB8AC3E}">
        <p14:creationId xmlns:p14="http://schemas.microsoft.com/office/powerpoint/2010/main" val="5920300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4008BD-9D04-8A24-F109-A3F292870B75}"/>
              </a:ext>
            </a:extLst>
          </p:cNvPr>
          <p:cNvSpPr txBox="1"/>
          <p:nvPr/>
        </p:nvSpPr>
        <p:spPr>
          <a:xfrm>
            <a:off x="1052624" y="516502"/>
            <a:ext cx="8963660" cy="6021135"/>
          </a:xfrm>
          <a:prstGeom prst="rect">
            <a:avLst/>
          </a:prstGeom>
          <a:noFill/>
        </p:spPr>
        <p:txBody>
          <a:bodyPr wrap="square" rtlCol="0">
            <a:spAutoFit/>
          </a:bodyPr>
          <a:lstStyle/>
          <a:p>
            <a:r>
              <a:rPr lang="el-GR" sz="3733" b="1" dirty="0">
                <a:solidFill>
                  <a:schemeClr val="dk1"/>
                </a:solidFill>
                <a:latin typeface="Aptos Display" panose="020B0004020202020204" pitchFamily="34" charset="0"/>
                <a:cs typeface="Abhaya Libre"/>
                <a:sym typeface="Abhaya Libre"/>
              </a:rPr>
              <a:t>Καθορισμός δυσκολιών των εκπαιδευτικών στην εκπαίδευση των μαθητών/τριών με ΑΔ για τη μετάβαση</a:t>
            </a:r>
          </a:p>
          <a:p>
            <a:endParaRPr lang="el-GR" sz="1733" dirty="0">
              <a:latin typeface="Aptos Display" panose="020B0004020202020204" pitchFamily="34" charset="0"/>
            </a:endParaRPr>
          </a:p>
          <a:p>
            <a:r>
              <a:rPr lang="el-GR" sz="1733" dirty="0">
                <a:latin typeface="Aptos Display" panose="020B0004020202020204" pitchFamily="34" charset="0"/>
                <a:sym typeface="Wingdings" panose="05000000000000000000" pitchFamily="2" charset="2"/>
              </a:rPr>
              <a:t>1) Ανεπάρκεια όσον αφορά τις γνώσεις για την προετοιμασία μετάβασης (</a:t>
            </a:r>
            <a:r>
              <a:rPr lang="el-GR" sz="1733" dirty="0" err="1">
                <a:latin typeface="Aptos Display" panose="020B0004020202020204" pitchFamily="34" charset="0"/>
              </a:rPr>
              <a:t>Li</a:t>
            </a:r>
            <a:r>
              <a:rPr lang="el-GR" sz="1733" dirty="0">
                <a:latin typeface="Aptos Display" panose="020B0004020202020204" pitchFamily="34" charset="0"/>
              </a:rPr>
              <a:t> </a:t>
            </a:r>
            <a:r>
              <a:rPr lang="en-US" sz="1733" dirty="0">
                <a:latin typeface="Aptos Display" panose="020B0004020202020204" pitchFamily="34" charset="0"/>
              </a:rPr>
              <a:t>et al</a:t>
            </a:r>
            <a:r>
              <a:rPr lang="el-GR" sz="1733" dirty="0">
                <a:latin typeface="Aptos Display" panose="020B0004020202020204" pitchFamily="34" charset="0"/>
              </a:rPr>
              <a:t>., 2009)</a:t>
            </a:r>
            <a:endParaRPr lang="el-GR" sz="1733" dirty="0">
              <a:latin typeface="Aptos Display" panose="020B0004020202020204" pitchFamily="34" charset="0"/>
              <a:sym typeface="Wingdings" panose="05000000000000000000" pitchFamily="2" charset="2"/>
            </a:endParaRPr>
          </a:p>
          <a:p>
            <a:pPr marL="380990" indent="-380990">
              <a:buFont typeface="Wingdings" panose="05000000000000000000" pitchFamily="2" charset="2"/>
              <a:buChar char="à"/>
            </a:pPr>
            <a:endParaRPr lang="el-GR" sz="1733" dirty="0">
              <a:latin typeface="Aptos Display" panose="020B0004020202020204" pitchFamily="34" charset="0"/>
              <a:sym typeface="Wingdings" panose="05000000000000000000" pitchFamily="2" charset="2"/>
            </a:endParaRPr>
          </a:p>
          <a:p>
            <a:r>
              <a:rPr lang="el-GR" sz="1733" dirty="0">
                <a:latin typeface="Aptos Display" panose="020B0004020202020204" pitchFamily="34" charset="0"/>
                <a:sym typeface="Wingdings" panose="05000000000000000000" pitchFamily="2" charset="2"/>
              </a:rPr>
              <a:t>2) Δυσκολεύονται να αντιληφθούν τις ανάγκες μετάβασης (</a:t>
            </a:r>
            <a:r>
              <a:rPr lang="el-GR" sz="1733" dirty="0" err="1">
                <a:latin typeface="Aptos Display" panose="020B0004020202020204" pitchFamily="34" charset="0"/>
              </a:rPr>
              <a:t>Prater</a:t>
            </a:r>
            <a:r>
              <a:rPr lang="el-GR" sz="1733" dirty="0">
                <a:latin typeface="Aptos Display" panose="020B0004020202020204" pitchFamily="34" charset="0"/>
              </a:rPr>
              <a:t> </a:t>
            </a:r>
            <a:r>
              <a:rPr lang="el-GR" sz="1733" dirty="0" err="1">
                <a:latin typeface="Aptos Display" panose="020B0004020202020204" pitchFamily="34" charset="0"/>
              </a:rPr>
              <a:t>et</a:t>
            </a:r>
            <a:r>
              <a:rPr lang="el-GR" sz="1733" dirty="0">
                <a:latin typeface="Aptos Display" panose="020B0004020202020204" pitchFamily="34" charset="0"/>
              </a:rPr>
              <a:t> </a:t>
            </a:r>
            <a:r>
              <a:rPr lang="el-GR" sz="1733" dirty="0" err="1">
                <a:latin typeface="Aptos Display" panose="020B0004020202020204" pitchFamily="34" charset="0"/>
              </a:rPr>
              <a:t>al</a:t>
            </a:r>
            <a:r>
              <a:rPr lang="el-GR" sz="1733" dirty="0">
                <a:latin typeface="Aptos Display" panose="020B0004020202020204" pitchFamily="34" charset="0"/>
              </a:rPr>
              <a:t>., 2000)</a:t>
            </a:r>
            <a:endParaRPr lang="el-GR" sz="1733" dirty="0">
              <a:latin typeface="Aptos Display" panose="020B0004020202020204" pitchFamily="34" charset="0"/>
              <a:sym typeface="Wingdings" panose="05000000000000000000" pitchFamily="2" charset="2"/>
            </a:endParaRPr>
          </a:p>
          <a:p>
            <a:endParaRPr lang="el-GR" sz="1733" dirty="0">
              <a:latin typeface="Aptos Display" panose="020B0004020202020204" pitchFamily="34" charset="0"/>
              <a:sym typeface="Wingdings" panose="05000000000000000000" pitchFamily="2" charset="2"/>
            </a:endParaRPr>
          </a:p>
          <a:p>
            <a:r>
              <a:rPr lang="el-GR" sz="1733" dirty="0">
                <a:latin typeface="Aptos Display" panose="020B0004020202020204" pitchFamily="34" charset="0"/>
                <a:sym typeface="Wingdings" panose="05000000000000000000" pitchFamily="2" charset="2"/>
              </a:rPr>
              <a:t>3) Χ</a:t>
            </a:r>
            <a:r>
              <a:rPr lang="el-GR" sz="1733" dirty="0">
                <a:latin typeface="Aptos Display" panose="020B0004020202020204" pitchFamily="34" charset="0"/>
              </a:rPr>
              <a:t>αμηλή κλίση και ενδιαφέρον για τον προγραμματισμό και την οργάνωση της μετάβασης (</a:t>
            </a:r>
            <a:r>
              <a:rPr lang="en-US" sz="1733" dirty="0" err="1">
                <a:latin typeface="Aptos Display" panose="020B0004020202020204" pitchFamily="34" charset="0"/>
              </a:rPr>
              <a:t>Almalki</a:t>
            </a:r>
            <a:r>
              <a:rPr lang="en-US" sz="1733" dirty="0">
                <a:latin typeface="Aptos Display" panose="020B0004020202020204" pitchFamily="34" charset="0"/>
              </a:rPr>
              <a:t> et al., 2021)</a:t>
            </a:r>
            <a:endParaRPr lang="el-GR" sz="1733" dirty="0">
              <a:latin typeface="Aptos Display" panose="020B0004020202020204" pitchFamily="34" charset="0"/>
            </a:endParaRPr>
          </a:p>
          <a:p>
            <a:endParaRPr lang="el-GR" sz="1733" dirty="0">
              <a:latin typeface="Aptos Display" panose="020B0004020202020204" pitchFamily="34" charset="0"/>
            </a:endParaRPr>
          </a:p>
          <a:p>
            <a:r>
              <a:rPr lang="el-GR" sz="1733" dirty="0">
                <a:latin typeface="Aptos Display" panose="020B0004020202020204" pitchFamily="34" charset="0"/>
              </a:rPr>
              <a:t>4) Στάσεις και αντιλήψεις </a:t>
            </a:r>
            <a:r>
              <a:rPr lang="en-US" sz="1733" dirty="0">
                <a:latin typeface="Aptos Display" panose="020B0004020202020204" pitchFamily="34" charset="0"/>
              </a:rPr>
              <a:t>(</a:t>
            </a:r>
            <a:r>
              <a:rPr lang="el-GR" sz="1733" dirty="0" err="1">
                <a:latin typeface="Aptos Display" panose="020B0004020202020204" pitchFamily="34" charset="0"/>
              </a:rPr>
              <a:t>Soresi</a:t>
            </a:r>
            <a:r>
              <a:rPr lang="el-GR" sz="1733" dirty="0">
                <a:latin typeface="Aptos Display" panose="020B0004020202020204" pitchFamily="34" charset="0"/>
              </a:rPr>
              <a:t> </a:t>
            </a:r>
            <a:r>
              <a:rPr lang="en-US" sz="1733" dirty="0">
                <a:latin typeface="Aptos Display" panose="020B0004020202020204" pitchFamily="34" charset="0"/>
              </a:rPr>
              <a:t>et al</a:t>
            </a:r>
            <a:r>
              <a:rPr lang="el-GR" sz="1733" dirty="0">
                <a:latin typeface="Aptos Display" panose="020B0004020202020204" pitchFamily="34" charset="0"/>
              </a:rPr>
              <a:t>.</a:t>
            </a:r>
            <a:r>
              <a:rPr lang="en-US" sz="1733" dirty="0">
                <a:latin typeface="Aptos Display" panose="020B0004020202020204" pitchFamily="34" charset="0"/>
              </a:rPr>
              <a:t>, </a:t>
            </a:r>
            <a:r>
              <a:rPr lang="el-GR" sz="1733" dirty="0">
                <a:latin typeface="Aptos Display" panose="020B0004020202020204" pitchFamily="34" charset="0"/>
              </a:rPr>
              <a:t>2007) </a:t>
            </a:r>
          </a:p>
          <a:p>
            <a:pPr marL="380990" indent="-380990">
              <a:buFont typeface="Wingdings" panose="05000000000000000000" pitchFamily="2" charset="2"/>
              <a:buChar char="à"/>
            </a:pPr>
            <a:endParaRPr lang="el-GR" sz="1733" dirty="0">
              <a:latin typeface="Aptos Display" panose="020B0004020202020204" pitchFamily="34" charset="0"/>
            </a:endParaRPr>
          </a:p>
          <a:p>
            <a:r>
              <a:rPr lang="el-GR" sz="1733" dirty="0">
                <a:latin typeface="Aptos Display" panose="020B0004020202020204" pitchFamily="34" charset="0"/>
              </a:rPr>
              <a:t>5) Έλλειψη προγραμμάτων εκπαίδευσης και εξειδίκευσης</a:t>
            </a:r>
            <a:r>
              <a:rPr lang="en-US" sz="1733" dirty="0">
                <a:latin typeface="Aptos Display" panose="020B0004020202020204" pitchFamily="34" charset="0"/>
              </a:rPr>
              <a:t> (</a:t>
            </a:r>
            <a:r>
              <a:rPr lang="el-GR" sz="1733" dirty="0" err="1">
                <a:latin typeface="Aptos Display" panose="020B0004020202020204" pitchFamily="34" charset="0"/>
              </a:rPr>
              <a:t>Morningstar</a:t>
            </a:r>
            <a:r>
              <a:rPr lang="el-GR" sz="1733" dirty="0">
                <a:latin typeface="Aptos Display" panose="020B0004020202020204" pitchFamily="34" charset="0"/>
              </a:rPr>
              <a:t> και </a:t>
            </a:r>
            <a:r>
              <a:rPr lang="el-GR" sz="1733" dirty="0" err="1">
                <a:latin typeface="Aptos Display" panose="020B0004020202020204" pitchFamily="34" charset="0"/>
              </a:rPr>
              <a:t>Benitez</a:t>
            </a:r>
            <a:r>
              <a:rPr lang="en-US" sz="1733" dirty="0">
                <a:latin typeface="Aptos Display" panose="020B0004020202020204" pitchFamily="34" charset="0"/>
              </a:rPr>
              <a:t>, </a:t>
            </a:r>
            <a:r>
              <a:rPr lang="el-GR" sz="1733" dirty="0">
                <a:latin typeface="Aptos Display" panose="020B0004020202020204" pitchFamily="34" charset="0"/>
              </a:rPr>
              <a:t>2013) </a:t>
            </a:r>
          </a:p>
          <a:p>
            <a:endParaRPr lang="el-GR" sz="1733" dirty="0">
              <a:latin typeface="Aptos Display" panose="020B0004020202020204" pitchFamily="34" charset="0"/>
            </a:endParaRPr>
          </a:p>
          <a:p>
            <a:r>
              <a:rPr lang="el-GR" sz="1733" dirty="0">
                <a:latin typeface="Aptos Display" panose="020B0004020202020204" pitchFamily="34" charset="0"/>
              </a:rPr>
              <a:t>6) Έλλειψη κατάλληλων εγκαταστάσεων (</a:t>
            </a:r>
            <a:r>
              <a:rPr lang="el-GR" sz="1733" dirty="0" err="1">
                <a:latin typeface="Aptos Display" panose="020B0004020202020204" pitchFamily="34" charset="0"/>
              </a:rPr>
              <a:t>Majid</a:t>
            </a:r>
            <a:r>
              <a:rPr lang="el-GR" sz="1733" dirty="0">
                <a:latin typeface="Aptos Display" panose="020B0004020202020204" pitchFamily="34" charset="0"/>
              </a:rPr>
              <a:t> &amp; </a:t>
            </a:r>
            <a:r>
              <a:rPr lang="el-GR" sz="1733" dirty="0" err="1">
                <a:latin typeface="Aptos Display" panose="020B0004020202020204" pitchFamily="34" charset="0"/>
              </a:rPr>
              <a:t>Razzak</a:t>
            </a:r>
            <a:r>
              <a:rPr lang="el-GR" sz="1733" dirty="0">
                <a:latin typeface="Aptos Display" panose="020B0004020202020204" pitchFamily="34" charset="0"/>
              </a:rPr>
              <a:t>, 2015)</a:t>
            </a:r>
          </a:p>
          <a:p>
            <a:endParaRPr lang="el-GR" sz="2400" dirty="0">
              <a:sym typeface="Wingdings" panose="05000000000000000000" pitchFamily="2" charset="2"/>
            </a:endParaRPr>
          </a:p>
          <a:p>
            <a:pPr marL="380990" indent="-380990">
              <a:buFont typeface="Wingdings" panose="05000000000000000000" pitchFamily="2" charset="2"/>
              <a:buChar char="à"/>
            </a:pPr>
            <a:endParaRPr lang="el-GR" sz="2400" dirty="0">
              <a:sym typeface="Wingdings" panose="05000000000000000000" pitchFamily="2" charset="2"/>
            </a:endParaRPr>
          </a:p>
        </p:txBody>
      </p:sp>
      <p:pic>
        <p:nvPicPr>
          <p:cNvPr id="3" name="Εικόνα 2">
            <a:extLst>
              <a:ext uri="{FF2B5EF4-FFF2-40B4-BE49-F238E27FC236}">
                <a16:creationId xmlns:a16="http://schemas.microsoft.com/office/drawing/2014/main" id="{B38507BE-B0EB-4956-9434-0F62BDB0958C}"/>
              </a:ext>
            </a:extLst>
          </p:cNvPr>
          <p:cNvPicPr>
            <a:picLocks noChangeAspect="1"/>
          </p:cNvPicPr>
          <p:nvPr/>
        </p:nvPicPr>
        <p:blipFill>
          <a:blip r:embed="rId2"/>
          <a:stretch>
            <a:fillRect/>
          </a:stretch>
        </p:blipFill>
        <p:spPr>
          <a:xfrm>
            <a:off x="7945120" y="3767387"/>
            <a:ext cx="4814515" cy="3707176"/>
          </a:xfrm>
          <a:prstGeom prst="rect">
            <a:avLst/>
          </a:prstGeom>
        </p:spPr>
      </p:pic>
    </p:spTree>
    <p:extLst>
      <p:ext uri="{BB962C8B-B14F-4D97-AF65-F5344CB8AC3E}">
        <p14:creationId xmlns:p14="http://schemas.microsoft.com/office/powerpoint/2010/main" val="32001435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251678" y="628650"/>
            <a:ext cx="10178322" cy="5646420"/>
          </a:xfrm>
        </p:spPr>
        <p:txBody>
          <a:bodyPr>
            <a:normAutofit/>
          </a:bodyPr>
          <a:lstStyle/>
          <a:p>
            <a:r>
              <a:rPr lang="el-GR" sz="2400" b="1" dirty="0"/>
              <a:t>Η σημαντικότητα σχεδιασμού και εφαρμογής υποστηρικτικών δράσεων μετάβασης από τη μία βαθμίδα της εκπαίδευσης στην άλλη, καθώς και στην προετοιμασία για την επαγγελματική ζωή, έχει συχνά επισημανθεί από τους αρμόδιους φορείς, χωρίς όμως να έχει δημιουργηθεί ένα επίσημο θεσμικό πλαίσιο για την υλοποίησή τους. Οι όποιες δράσεις εφαρμόζονται, κατά καιρούς, στον τομέα αυτό αποτελούν μεμονωμένες πιλοτικές πρωτοβουλίες. </a:t>
            </a:r>
          </a:p>
          <a:p>
            <a:r>
              <a:rPr lang="el-GR" sz="2400" b="1" dirty="0"/>
              <a:t>Επίσης, δεν έχει δοθεί ιδιαίτερη μέριμνα για την υλοποίηση προγραμμάτων μετάβασης για τους/τις μαθητές/</a:t>
            </a:r>
            <a:r>
              <a:rPr lang="el-GR" sz="2400" b="1" dirty="0" err="1"/>
              <a:t>τριες</a:t>
            </a:r>
            <a:r>
              <a:rPr lang="el-GR" sz="2400" b="1" dirty="0"/>
              <a:t> με ειδικές εκπαιδευτικές ανάγκες ή και αναπηρία. </a:t>
            </a:r>
          </a:p>
          <a:p>
            <a:r>
              <a:rPr lang="el-GR" sz="2400" b="1" dirty="0"/>
              <a:t>Οι μεταβάσεις φαίνεται να είναι δύσκολες και συχνά απογοητευτικές για τους/τις μαθητές/</a:t>
            </a:r>
            <a:r>
              <a:rPr lang="el-GR" sz="2400" b="1" dirty="0" err="1"/>
              <a:t>τριες</a:t>
            </a:r>
            <a:r>
              <a:rPr lang="el-GR" sz="2400" b="1" dirty="0"/>
              <a:t> με αναπηρία, ειδικά η μετάβαση από ένα τυπικό εκπαιδευτικό περιβάλλον σε καταστάσεις ζωής μετά το σχολείο.</a:t>
            </a:r>
          </a:p>
          <a:p>
            <a:endParaRPr lang="el-GR" b="1" dirty="0"/>
          </a:p>
        </p:txBody>
      </p:sp>
    </p:spTree>
    <p:extLst>
      <p:ext uri="{BB962C8B-B14F-4D97-AF65-F5344CB8AC3E}">
        <p14:creationId xmlns:p14="http://schemas.microsoft.com/office/powerpoint/2010/main" val="19819375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251678" y="628650"/>
            <a:ext cx="10178322" cy="5795009"/>
          </a:xfrm>
        </p:spPr>
        <p:txBody>
          <a:bodyPr>
            <a:normAutofit/>
          </a:bodyPr>
          <a:lstStyle/>
          <a:p>
            <a:r>
              <a:rPr lang="el-GR" sz="2400" b="1" dirty="0"/>
              <a:t>Αυτοί/</a:t>
            </a:r>
            <a:r>
              <a:rPr lang="el-GR" sz="2400" b="1" dirty="0" err="1"/>
              <a:t>ες</a:t>
            </a:r>
            <a:r>
              <a:rPr lang="el-GR" sz="2400" b="1" dirty="0"/>
              <a:t> οι μαθητές/</a:t>
            </a:r>
            <a:r>
              <a:rPr lang="el-GR" sz="2400" b="1" dirty="0" err="1"/>
              <a:t>τριες</a:t>
            </a:r>
            <a:r>
              <a:rPr lang="el-GR" sz="2400" b="1" dirty="0"/>
              <a:t> αποτελούν ομάδα υψηλού κινδύνου στην διαδικασία μετάβασης </a:t>
            </a:r>
            <a:r>
              <a:rPr lang="el-GR" sz="2400" dirty="0"/>
              <a:t>(</a:t>
            </a:r>
            <a:r>
              <a:rPr lang="en-US" sz="2400" dirty="0"/>
              <a:t>Spencer</a:t>
            </a:r>
            <a:r>
              <a:rPr lang="el-GR" sz="2400" dirty="0"/>
              <a:t>, 2005). </a:t>
            </a:r>
            <a:r>
              <a:rPr lang="el-GR" sz="2400" b="1" dirty="0"/>
              <a:t>Δεν υπάρχουν συχνά εναλλακτικές διαδρομές για εκείνους/</a:t>
            </a:r>
            <a:r>
              <a:rPr lang="el-GR" sz="2400" b="1" dirty="0" err="1"/>
              <a:t>ες</a:t>
            </a:r>
            <a:r>
              <a:rPr lang="el-GR" sz="2400" b="1" dirty="0"/>
              <a:t> λόγω περιορισμένων ευκαιριών </a:t>
            </a:r>
            <a:r>
              <a:rPr lang="el-GR" sz="2400" b="1" dirty="0" err="1"/>
              <a:t>μεταδευτεροβάθμιας</a:t>
            </a:r>
            <a:r>
              <a:rPr lang="el-GR" sz="2400" b="1" dirty="0"/>
              <a:t> εκπαίδευσης ή ακατάλληλης καθοδήγησης. Ο υψηλός βαθμός επικινδυνότητας σχετίζεται τόσο με τα ιδιαίτερα ατομικά χαρακτηριστικά που διαθέτουν όσο και με ευρύτερες λειτουργικές διαστάσεις του νέου πλαισίου, όπου μεταβαίνουν </a:t>
            </a:r>
            <a:r>
              <a:rPr lang="el-GR" sz="2400" dirty="0"/>
              <a:t>(</a:t>
            </a:r>
            <a:r>
              <a:rPr lang="en-US" sz="2400" dirty="0"/>
              <a:t>Doyle</a:t>
            </a:r>
            <a:r>
              <a:rPr lang="el-GR" sz="2400" dirty="0"/>
              <a:t>, 2017. </a:t>
            </a:r>
            <a:r>
              <a:rPr lang="en-US" sz="2400" dirty="0"/>
              <a:t>Jindal</a:t>
            </a:r>
            <a:r>
              <a:rPr lang="el-GR" sz="2400" dirty="0"/>
              <a:t>-</a:t>
            </a:r>
            <a:r>
              <a:rPr lang="en-US" sz="2400" dirty="0"/>
              <a:t>Snape</a:t>
            </a:r>
            <a:r>
              <a:rPr lang="el-GR" sz="2400" dirty="0"/>
              <a:t> &amp; </a:t>
            </a:r>
            <a:r>
              <a:rPr lang="en-US" sz="2400" dirty="0"/>
              <a:t>Miller</a:t>
            </a:r>
            <a:r>
              <a:rPr lang="el-GR" sz="2400" dirty="0"/>
              <a:t>, 2008). </a:t>
            </a:r>
          </a:p>
          <a:p>
            <a:r>
              <a:rPr lang="el-GR" sz="2400" b="1" dirty="0"/>
              <a:t>Καλούνται επίσης, να εκπαιδευτούν σε ένα εξαιρετικά ανταγωνιστικό μαθησιακό περιβάλλον, όπου υπάρχει έλλειψη ευέλικτων προγραμμάτων και διδακτικών προσεγγίσεων, έλλειψη δομών και συστημάτων υποστήριξης, καθώς και ανεπαρκής συχνά ενημέρωση όλων των ειδικοτήτων σε θέματα αναπηρίας, συμπερίληψης και διαφοροποιημένης προσέγγισης</a:t>
            </a:r>
          </a:p>
        </p:txBody>
      </p:sp>
    </p:spTree>
    <p:extLst>
      <p:ext uri="{BB962C8B-B14F-4D97-AF65-F5344CB8AC3E}">
        <p14:creationId xmlns:p14="http://schemas.microsoft.com/office/powerpoint/2010/main" val="32286462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251678" y="880110"/>
            <a:ext cx="10178322" cy="5383529"/>
          </a:xfrm>
        </p:spPr>
        <p:txBody>
          <a:bodyPr>
            <a:normAutofit lnSpcReduction="10000"/>
          </a:bodyPr>
          <a:lstStyle/>
          <a:p>
            <a:r>
              <a:rPr lang="el-GR" sz="2600" b="1" dirty="0"/>
              <a:t>Αντιμετωπίζουν μια σειρά από δυσκολίες στην ανάπτυξη των κοινωνικών και προσωπικών τους δεξιοτήτων, γεγονός που δυσχεραίνει την ομαλή προσαρμογή τους στο νέο σχολικό πλαίσιο, την ανάπτυξη θετικών αλληλεπιδράσεων με συμμαθητές/</a:t>
            </a:r>
            <a:r>
              <a:rPr lang="el-GR" sz="2600" b="1" dirty="0" err="1"/>
              <a:t>τριες</a:t>
            </a:r>
            <a:r>
              <a:rPr lang="el-GR" sz="2600" b="1" dirty="0"/>
              <a:t> και την εκμάθηση νέων θετικών κοινωνικών συμπεριφορών </a:t>
            </a:r>
            <a:r>
              <a:rPr lang="el-GR" sz="2600" dirty="0"/>
              <a:t>(</a:t>
            </a:r>
            <a:r>
              <a:rPr lang="en-US" sz="2600" dirty="0" err="1"/>
              <a:t>Didaskalou</a:t>
            </a:r>
            <a:r>
              <a:rPr lang="el-GR" sz="2600" dirty="0"/>
              <a:t>, </a:t>
            </a:r>
            <a:r>
              <a:rPr lang="en-US" sz="2600" dirty="0" err="1"/>
              <a:t>Stavrousi</a:t>
            </a:r>
            <a:r>
              <a:rPr lang="el-GR" sz="2600" dirty="0"/>
              <a:t>, &amp; </a:t>
            </a:r>
            <a:r>
              <a:rPr lang="en-US" sz="2600" dirty="0" err="1"/>
              <a:t>Vlachou</a:t>
            </a:r>
            <a:r>
              <a:rPr lang="el-GR" sz="2600" dirty="0"/>
              <a:t>, 2015). </a:t>
            </a:r>
          </a:p>
          <a:p>
            <a:r>
              <a:rPr lang="el-GR" sz="2600" b="1" dirty="0"/>
              <a:t>Οι ακαδημαϊκές τους δυσκολίες γίνονται συνήθως πιο έκδηλες και έντονες στη δευτεροβάθμια εκπαίδευση εξαιτίας των υψηλότερων μαθησιακών απαιτήσεων και των πολύπλοκων επίσημων διαδικασιών αξιολόγησης που εφαρμόζονται και οι οποίες ασκούν επιπλέον αρνητική επιρροή στην ήδη ευάλωτη αυτοαντίληψη που διαθέτουν. </a:t>
            </a:r>
          </a:p>
          <a:p>
            <a:endParaRPr lang="el-GR" dirty="0"/>
          </a:p>
        </p:txBody>
      </p:sp>
    </p:spTree>
    <p:extLst>
      <p:ext uri="{BB962C8B-B14F-4D97-AF65-F5344CB8AC3E}">
        <p14:creationId xmlns:p14="http://schemas.microsoft.com/office/powerpoint/2010/main" val="1041058676"/>
      </p:ext>
    </p:extLst>
  </p:cSld>
  <p:clrMapOvr>
    <a:masterClrMapping/>
  </p:clrMapOvr>
</p:sld>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TM10001106[[fn=Eμβλημα]]</Template>
  <TotalTime>293</TotalTime>
  <Words>3914</Words>
  <Application>Microsoft Office PowerPoint</Application>
  <PresentationFormat>Widescreen</PresentationFormat>
  <Paragraphs>184</Paragraphs>
  <Slides>42</Slides>
  <Notes>1</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42</vt:i4>
      </vt:variant>
    </vt:vector>
  </HeadingPairs>
  <TitlesOfParts>
    <vt:vector size="56" baseType="lpstr">
      <vt:lpstr>Abhaya Libre</vt:lpstr>
      <vt:lpstr>Abhaya Libre ExtraBold</vt:lpstr>
      <vt:lpstr>Aptos</vt:lpstr>
      <vt:lpstr>Aptos Display</vt:lpstr>
      <vt:lpstr>Arial</vt:lpstr>
      <vt:lpstr>Bebas Neue</vt:lpstr>
      <vt:lpstr>Calibri</vt:lpstr>
      <vt:lpstr>Corbel</vt:lpstr>
      <vt:lpstr>Darker Grotesque SemiBold</vt:lpstr>
      <vt:lpstr>Gill Sans MT</vt:lpstr>
      <vt:lpstr>Impact</vt:lpstr>
      <vt:lpstr>Symbol</vt:lpstr>
      <vt:lpstr>Wingdings</vt:lpstr>
      <vt:lpstr>Badge</vt:lpstr>
      <vt:lpstr>ΣχεδιΑζονταΣ μεταβΑσειΣ για Ατομα με νοητικΗ αναπηρΙα:  ΑτομικΟΣ φΑκελοΣ προετοιμασΙαΣ επαγγελματικΗΣ σταδιοδρομΙαΣ </vt:lpstr>
      <vt:lpstr>Εισαγωγή &amp; Θεωρητικό Πλαίσιο</vt:lpstr>
      <vt:lpstr>Με ποιον τρόπο υλοποιείται η εκπαίδευση μετάβασης;</vt:lpstr>
      <vt:lpstr>Μεταλυκειακό έτος – Τάξη μαθητείας</vt:lpstr>
      <vt:lpstr>Προκλήσεις μαθητών/τριών με ΝΑ &amp; ΑΑ κατά τη μετάβαση</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Βιβλιογραφικεσ αναφορεσ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Σχεδιάζοντας μεταβάσεις για άτομα με νοητική αναπηρία: Ατομικός φάκελος προετοιμασίας επαγγελματικής σταδιοδρομίας</dc:title>
  <dc:creator>stella</dc:creator>
  <cp:lastModifiedBy>Anastasia Alevriadou</cp:lastModifiedBy>
  <cp:revision>20</cp:revision>
  <dcterms:created xsi:type="dcterms:W3CDTF">2019-08-07T17:55:59Z</dcterms:created>
  <dcterms:modified xsi:type="dcterms:W3CDTF">2025-03-30T20:04:00Z</dcterms:modified>
</cp:coreProperties>
</file>