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635" r:id="rId4"/>
    <p:sldId id="633" r:id="rId5"/>
    <p:sldId id="257" r:id="rId6"/>
    <p:sldId id="272" r:id="rId7"/>
    <p:sldId id="261" r:id="rId8"/>
    <p:sldId id="270" r:id="rId9"/>
    <p:sldId id="260" r:id="rId10"/>
    <p:sldId id="259" r:id="rId11"/>
    <p:sldId id="264" r:id="rId12"/>
    <p:sldId id="263" r:id="rId13"/>
    <p:sldId id="266" r:id="rId14"/>
    <p:sldId id="274" r:id="rId15"/>
    <p:sldId id="636" r:id="rId16"/>
    <p:sldId id="639" r:id="rId17"/>
    <p:sldId id="637" r:id="rId18"/>
    <p:sldId id="638" r:id="rId19"/>
    <p:sldId id="283" r:id="rId20"/>
    <p:sldId id="285" r:id="rId21"/>
    <p:sldId id="634" r:id="rId22"/>
    <p:sldId id="279" r:id="rId23"/>
    <p:sldId id="415"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A9A"/>
    <a:srgbClr val="204B9B"/>
    <a:srgbClr val="204A9A"/>
    <a:srgbClr val="1D4999"/>
    <a:srgbClr val="204B9A"/>
    <a:srgbClr val="25509D"/>
    <a:srgbClr val="214C9B"/>
    <a:srgbClr val="385FA5"/>
    <a:srgbClr val="244F9C"/>
    <a:srgbClr val="2851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39" y="134"/>
      </p:cViewPr>
      <p:guideLst/>
    </p:cSldViewPr>
  </p:slideViewPr>
  <p:notesTextViewPr>
    <p:cViewPr>
      <p:scale>
        <a:sx n="1" d="1"/>
        <a:sy n="1" d="1"/>
      </p:scale>
      <p:origin x="0" y="0"/>
    </p:cViewPr>
  </p:notesTextViewPr>
  <p:sorterViewPr>
    <p:cViewPr>
      <p:scale>
        <a:sx n="50" d="100"/>
        <a:sy n="50" d="100"/>
      </p:scale>
      <p:origin x="0" y="-334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228B4216-DFF3-46BE-87C3-E41186FC599F}" type="datetimeFigureOut">
              <a:rPr lang="el-GR" smtClean="0"/>
              <a:t>3/6/2022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672582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28B4216-DFF3-46BE-87C3-E41186FC599F}" type="datetimeFigureOut">
              <a:rPr lang="el-GR" smtClean="0"/>
              <a:t>3/6/2022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1417348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28B4216-DFF3-46BE-87C3-E41186FC599F}" type="datetimeFigureOut">
              <a:rPr lang="el-GR" smtClean="0"/>
              <a:t>3/6/2022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252867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28B4216-DFF3-46BE-87C3-E41186FC599F}" type="datetimeFigureOut">
              <a:rPr lang="el-GR" smtClean="0"/>
              <a:t>3/6/2022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171838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228B4216-DFF3-46BE-87C3-E41186FC599F}" type="datetimeFigureOut">
              <a:rPr lang="el-GR" smtClean="0"/>
              <a:t>3/6/2022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326505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228B4216-DFF3-46BE-87C3-E41186FC599F}" type="datetimeFigureOut">
              <a:rPr lang="el-GR" smtClean="0"/>
              <a:t>3/6/2022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3315097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228B4216-DFF3-46BE-87C3-E41186FC599F}" type="datetimeFigureOut">
              <a:rPr lang="el-GR" smtClean="0"/>
              <a:t>3/6/2022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183189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228B4216-DFF3-46BE-87C3-E41186FC599F}" type="datetimeFigureOut">
              <a:rPr lang="el-GR" smtClean="0"/>
              <a:t>3/6/2022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74605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28B4216-DFF3-46BE-87C3-E41186FC599F}" type="datetimeFigureOut">
              <a:rPr lang="el-GR" smtClean="0"/>
              <a:t>3/6/2022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412998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228B4216-DFF3-46BE-87C3-E41186FC599F}" type="datetimeFigureOut">
              <a:rPr lang="el-GR" smtClean="0"/>
              <a:t>3/6/2022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61119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228B4216-DFF3-46BE-87C3-E41186FC599F}" type="datetimeFigureOut">
              <a:rPr lang="el-GR" smtClean="0"/>
              <a:t>3/6/2022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FCA93B4-299C-41AE-9FD4-34A5AC7C6FF2}" type="slidenum">
              <a:rPr lang="el-GR" smtClean="0"/>
              <a:t>‹#›</a:t>
            </a:fld>
            <a:endParaRPr lang="el-GR"/>
          </a:p>
        </p:txBody>
      </p:sp>
    </p:spTree>
    <p:extLst>
      <p:ext uri="{BB962C8B-B14F-4D97-AF65-F5344CB8AC3E}">
        <p14:creationId xmlns:p14="http://schemas.microsoft.com/office/powerpoint/2010/main" val="47684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dirty="0"/>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B4216-DFF3-46BE-87C3-E41186FC599F}" type="datetimeFigureOut">
              <a:rPr lang="el-GR" smtClean="0"/>
              <a:t>3/6/2022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A93B4-299C-41AE-9FD4-34A5AC7C6FF2}" type="slidenum">
              <a:rPr lang="el-GR" smtClean="0"/>
              <a:t>‹#›</a:t>
            </a:fld>
            <a:endParaRPr lang="el-GR"/>
          </a:p>
        </p:txBody>
      </p:sp>
      <p:sp>
        <p:nvSpPr>
          <p:cNvPr id="8" name="TextBox 7">
            <a:extLst>
              <a:ext uri="{FF2B5EF4-FFF2-40B4-BE49-F238E27FC236}">
                <a16:creationId xmlns:a16="http://schemas.microsoft.com/office/drawing/2014/main" id="{27722689-3178-0276-2AD4-8CA33553FA96}"/>
              </a:ext>
            </a:extLst>
          </p:cNvPr>
          <p:cNvSpPr txBox="1"/>
          <p:nvPr userDrawn="1"/>
        </p:nvSpPr>
        <p:spPr>
          <a:xfrm>
            <a:off x="1" y="6566401"/>
            <a:ext cx="12191999" cy="261610"/>
          </a:xfrm>
          <a:prstGeom prst="rect">
            <a:avLst/>
          </a:prstGeom>
          <a:noFill/>
        </p:spPr>
        <p:txBody>
          <a:bodyPr wrap="square">
            <a:spAutoFit/>
          </a:bodyPr>
          <a:lstStyle/>
          <a:p>
            <a:pPr algn="l"/>
            <a:r>
              <a:rPr lang="el-GR" sz="1100" b="0" dirty="0">
                <a:solidFill>
                  <a:srgbClr val="002060"/>
                </a:solidFill>
                <a:effectLst/>
              </a:rPr>
              <a:t>Εργαστήριο Εκπαιδευτικής Ρομποτικής (</a:t>
            </a:r>
            <a:r>
              <a:rPr lang="en-US" sz="1100" b="0" dirty="0">
                <a:solidFill>
                  <a:srgbClr val="002060"/>
                </a:solidFill>
                <a:effectLst/>
              </a:rPr>
              <a:t>Arduino</a:t>
            </a:r>
            <a:r>
              <a:rPr lang="el-GR" sz="1100" b="0" dirty="0">
                <a:solidFill>
                  <a:srgbClr val="002060"/>
                </a:solidFill>
                <a:effectLst/>
              </a:rPr>
              <a:t>)</a:t>
            </a:r>
            <a:r>
              <a:rPr lang="en-US" sz="1100" b="0" dirty="0">
                <a:solidFill>
                  <a:srgbClr val="002060"/>
                </a:solidFill>
                <a:effectLst/>
              </a:rPr>
              <a:t> </a:t>
            </a:r>
            <a:r>
              <a:rPr lang="el-GR" sz="1100" b="0" dirty="0">
                <a:solidFill>
                  <a:srgbClr val="002060"/>
                </a:solidFill>
                <a:effectLst/>
              </a:rPr>
              <a:t>«</a:t>
            </a:r>
            <a:r>
              <a:rPr lang="en-US" sz="1100" b="0" dirty="0">
                <a:solidFill>
                  <a:srgbClr val="002060"/>
                </a:solidFill>
                <a:effectLst/>
              </a:rPr>
              <a:t>Ultrasonic sensor / LCD Display</a:t>
            </a:r>
            <a:r>
              <a:rPr lang="el-GR" sz="1100" b="0" i="1" dirty="0">
                <a:solidFill>
                  <a:srgbClr val="002060"/>
                </a:solidFill>
                <a:effectLst/>
              </a:rPr>
              <a:t>», </a:t>
            </a:r>
            <a:r>
              <a:rPr lang="en-US" sz="1100" b="0" i="1" dirty="0">
                <a:solidFill>
                  <a:srgbClr val="002060"/>
                </a:solidFill>
                <a:effectLst/>
              </a:rPr>
              <a:t>June</a:t>
            </a:r>
            <a:r>
              <a:rPr lang="el-GR" sz="1100" b="0" i="1" dirty="0">
                <a:solidFill>
                  <a:srgbClr val="002060"/>
                </a:solidFill>
                <a:effectLst/>
              </a:rPr>
              <a:t>2022</a:t>
            </a:r>
            <a:endParaRPr lang="el-GR" sz="1100" b="0" dirty="0">
              <a:solidFill>
                <a:srgbClr val="002060"/>
              </a:solidFill>
              <a:effectLst/>
            </a:endParaRPr>
          </a:p>
        </p:txBody>
      </p:sp>
      <p:cxnSp>
        <p:nvCxnSpPr>
          <p:cNvPr id="10" name="Ευθεία γραμμή σύνδεσης 9">
            <a:extLst>
              <a:ext uri="{FF2B5EF4-FFF2-40B4-BE49-F238E27FC236}">
                <a16:creationId xmlns:a16="http://schemas.microsoft.com/office/drawing/2014/main" id="{AC7B3753-497C-4848-5192-20A00CCEDC7D}"/>
              </a:ext>
            </a:extLst>
          </p:cNvPr>
          <p:cNvCxnSpPr/>
          <p:nvPr userDrawn="1"/>
        </p:nvCxnSpPr>
        <p:spPr>
          <a:xfrm>
            <a:off x="-408373" y="6489520"/>
            <a:ext cx="1300578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211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C00000"/>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10590D23-46AE-4C53-95B6-CD1D1EB2B4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16" r="14476"/>
          <a:stretch/>
        </p:blipFill>
        <p:spPr>
          <a:xfrm>
            <a:off x="5300420" y="-170483"/>
            <a:ext cx="7795648" cy="7361695"/>
          </a:xfrm>
          <a:prstGeom prst="rect">
            <a:avLst/>
          </a:prstGeom>
        </p:spPr>
      </p:pic>
      <p:pic>
        <p:nvPicPr>
          <p:cNvPr id="5" name="Θέση περιεχομένου 3">
            <a:extLst>
              <a:ext uri="{FF2B5EF4-FFF2-40B4-BE49-F238E27FC236}">
                <a16:creationId xmlns:a16="http://schemas.microsoft.com/office/drawing/2014/main" id="{36C119EC-9CEE-4AD2-84DC-14A207DC69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82" r="20566"/>
          <a:stretch/>
        </p:blipFill>
        <p:spPr>
          <a:xfrm>
            <a:off x="-914400" y="-170483"/>
            <a:ext cx="7156669" cy="7361695"/>
          </a:xfrm>
          <a:prstGeom prst="rect">
            <a:avLst/>
          </a:prstGeom>
        </p:spPr>
      </p:pic>
      <p:sp>
        <p:nvSpPr>
          <p:cNvPr id="2" name="Τίτλος 1"/>
          <p:cNvSpPr>
            <a:spLocks noGrp="1"/>
          </p:cNvSpPr>
          <p:nvPr>
            <p:ph type="ctrTitle"/>
          </p:nvPr>
        </p:nvSpPr>
        <p:spPr>
          <a:xfrm>
            <a:off x="1376218" y="1271752"/>
            <a:ext cx="9439561" cy="2473016"/>
          </a:xfrm>
          <a:solidFill>
            <a:schemeClr val="bg1">
              <a:lumMod val="85000"/>
              <a:alpha val="76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a:bodyPr>
          <a:lstStyle/>
          <a:p>
            <a:br>
              <a:rPr lang="el-GR" sz="3200" b="0" dirty="0"/>
            </a:br>
            <a:r>
              <a:rPr lang="en-US" sz="4000" b="0" dirty="0"/>
              <a:t>A</a:t>
            </a:r>
            <a:r>
              <a:rPr lang="el-GR" sz="4000" b="0" dirty="0" err="1"/>
              <a:t>ισθητήρας</a:t>
            </a:r>
            <a:r>
              <a:rPr lang="el-GR" sz="4000" b="0" dirty="0"/>
              <a:t> υπερήχων (απόστασης)</a:t>
            </a:r>
            <a:br>
              <a:rPr lang="el-GR" sz="4000" b="0" dirty="0"/>
            </a:br>
            <a:r>
              <a:rPr lang="el-GR" sz="4000" b="0" dirty="0"/>
              <a:t>Οθόνη/</a:t>
            </a:r>
            <a:r>
              <a:rPr lang="en-US" sz="4000" b="0" dirty="0"/>
              <a:t>Display </a:t>
            </a:r>
            <a:r>
              <a:rPr lang="el-GR" sz="4000" b="0" dirty="0"/>
              <a:t> </a:t>
            </a:r>
            <a:r>
              <a:rPr lang="en-US" sz="4000" b="0" dirty="0"/>
              <a:t>LCD</a:t>
            </a:r>
            <a:br>
              <a:rPr lang="en-US" sz="3200" b="0" dirty="0"/>
            </a:br>
            <a:endParaRPr lang="el-GR" sz="4800" b="0" dirty="0"/>
          </a:p>
        </p:txBody>
      </p:sp>
      <p:sp>
        <p:nvSpPr>
          <p:cNvPr id="3" name="Υπότιτλος 2"/>
          <p:cNvSpPr>
            <a:spLocks noGrp="1"/>
          </p:cNvSpPr>
          <p:nvPr>
            <p:ph type="subTitle" idx="1"/>
          </p:nvPr>
        </p:nvSpPr>
        <p:spPr>
          <a:xfrm>
            <a:off x="1376218" y="3938888"/>
            <a:ext cx="9439561" cy="863921"/>
          </a:xfrm>
          <a:solidFill>
            <a:schemeClr val="bg1">
              <a:lumMod val="85000"/>
              <a:alpha val="76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a:bodyPr>
          <a:lstStyle/>
          <a:p>
            <a:pPr>
              <a:lnSpc>
                <a:spcPct val="100000"/>
              </a:lnSpc>
            </a:pPr>
            <a:r>
              <a:rPr lang="el-GR" i="1" dirty="0">
                <a:solidFill>
                  <a:srgbClr val="002060"/>
                </a:solidFill>
                <a:effectLst>
                  <a:outerShdw blurRad="38100" dist="38100" dir="2700000" algn="tl">
                    <a:srgbClr val="000000">
                      <a:alpha val="43137"/>
                    </a:srgbClr>
                  </a:outerShdw>
                </a:effectLst>
              </a:rPr>
              <a:t>Άνθιμος Χαλκίδης, </a:t>
            </a:r>
            <a:r>
              <a:rPr lang="el-GR" i="1" dirty="0" err="1">
                <a:solidFill>
                  <a:srgbClr val="002060"/>
                </a:solidFill>
                <a:effectLst>
                  <a:outerShdw blurRad="38100" dist="38100" dir="2700000" algn="tl">
                    <a:srgbClr val="000000">
                      <a:alpha val="43137"/>
                    </a:srgbClr>
                  </a:outerShdw>
                </a:effectLst>
              </a:rPr>
              <a:t>Αρτεμησία</a:t>
            </a:r>
            <a:r>
              <a:rPr lang="el-GR" i="1" dirty="0">
                <a:solidFill>
                  <a:srgbClr val="002060"/>
                </a:solidFill>
                <a:effectLst>
                  <a:outerShdw blurRad="38100" dist="38100" dir="2700000" algn="tl">
                    <a:srgbClr val="000000">
                      <a:alpha val="43137"/>
                    </a:srgbClr>
                  </a:outerShdw>
                </a:effectLst>
              </a:rPr>
              <a:t> Στούμπα, </a:t>
            </a:r>
            <a:br>
              <a:rPr lang="el-GR" i="1" dirty="0">
                <a:solidFill>
                  <a:srgbClr val="002060"/>
                </a:solidFill>
                <a:effectLst>
                  <a:outerShdw blurRad="38100" dist="38100" dir="2700000" algn="tl">
                    <a:srgbClr val="000000">
                      <a:alpha val="43137"/>
                    </a:srgbClr>
                  </a:outerShdw>
                </a:effectLst>
              </a:rPr>
            </a:br>
            <a:r>
              <a:rPr lang="el-GR" i="1" dirty="0">
                <a:solidFill>
                  <a:srgbClr val="002060"/>
                </a:solidFill>
              </a:rPr>
              <a:t>Αριστοτέλης </a:t>
            </a:r>
            <a:r>
              <a:rPr lang="el-GR" i="1" dirty="0" err="1">
                <a:solidFill>
                  <a:srgbClr val="002060"/>
                </a:solidFill>
              </a:rPr>
              <a:t>Γκιόλμας</a:t>
            </a:r>
            <a:r>
              <a:rPr lang="el-GR" i="1" dirty="0">
                <a:solidFill>
                  <a:srgbClr val="002060"/>
                </a:solidFill>
              </a:rPr>
              <a:t>, Ηλίας </a:t>
            </a:r>
            <a:r>
              <a:rPr lang="el-GR" i="1" dirty="0" err="1">
                <a:solidFill>
                  <a:srgbClr val="002060"/>
                </a:solidFill>
              </a:rPr>
              <a:t>Μπόικος</a:t>
            </a:r>
            <a:r>
              <a:rPr lang="el-GR" i="1" dirty="0">
                <a:solidFill>
                  <a:srgbClr val="002060"/>
                </a:solidFill>
              </a:rPr>
              <a:t>, Ειρήνη Χατζαρά</a:t>
            </a:r>
            <a:endParaRPr lang="el-GR" i="1" dirty="0">
              <a:solidFill>
                <a:srgbClr val="002060"/>
              </a:solidFill>
              <a:effectLst>
                <a:outerShdw blurRad="38100" dist="38100" dir="2700000" algn="tl">
                  <a:srgbClr val="000000">
                    <a:alpha val="43137"/>
                  </a:srgbClr>
                </a:outerShdw>
              </a:effectLst>
            </a:endParaRPr>
          </a:p>
        </p:txBody>
      </p:sp>
      <p:sp>
        <p:nvSpPr>
          <p:cNvPr id="9" name="Υπότιτλος 2">
            <a:extLst>
              <a:ext uri="{FF2B5EF4-FFF2-40B4-BE49-F238E27FC236}">
                <a16:creationId xmlns:a16="http://schemas.microsoft.com/office/drawing/2014/main" id="{8DF5E33E-6F63-4674-8429-D203430683F5}"/>
              </a:ext>
            </a:extLst>
          </p:cNvPr>
          <p:cNvSpPr txBox="1">
            <a:spLocks/>
          </p:cNvSpPr>
          <p:nvPr/>
        </p:nvSpPr>
        <p:spPr>
          <a:xfrm>
            <a:off x="1376218" y="5159206"/>
            <a:ext cx="9439561" cy="1027097"/>
          </a:xfrm>
          <a:prstGeom prst="rect">
            <a:avLst/>
          </a:prstGeom>
          <a:solidFill>
            <a:schemeClr val="accent5">
              <a:lumMod val="20000"/>
              <a:lumOff val="80000"/>
              <a:alpha val="55000"/>
            </a:schemeClr>
          </a:solidFill>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2900" dirty="0">
                <a:solidFill>
                  <a:srgbClr val="002060"/>
                </a:solidFill>
                <a:effectLst>
                  <a:outerShdw blurRad="38100" dist="38100" dir="2700000" algn="tl">
                    <a:srgbClr val="000000">
                      <a:alpha val="43137"/>
                    </a:srgbClr>
                  </a:outerShdw>
                </a:effectLst>
              </a:rPr>
              <a:t>ΠΜΣ </a:t>
            </a:r>
            <a:r>
              <a:rPr lang="el-GR" sz="2900" b="1" dirty="0">
                <a:solidFill>
                  <a:srgbClr val="A41C16"/>
                </a:solidFill>
                <a:effectLst/>
              </a:rPr>
              <a:t>Εκπαίδευση STEM και Συστήματα Εκπαιδευτικών Ρομποτικών Διατάξεων  </a:t>
            </a:r>
            <a:r>
              <a:rPr lang="el-GR" sz="2900" dirty="0">
                <a:solidFill>
                  <a:srgbClr val="002060"/>
                </a:solidFill>
                <a:effectLst>
                  <a:outerShdw blurRad="38100" dist="38100" dir="2700000" algn="tl">
                    <a:srgbClr val="000000">
                      <a:alpha val="43137"/>
                    </a:srgbClr>
                  </a:outerShdw>
                </a:effectLst>
              </a:rPr>
              <a:t>/  ΠΤΔΕ ΕΚΠΑ</a:t>
            </a:r>
          </a:p>
          <a:p>
            <a:r>
              <a:rPr lang="el-GR" sz="3800" dirty="0">
                <a:solidFill>
                  <a:srgbClr val="FF0000"/>
                </a:solidFill>
                <a:effectLst>
                  <a:outerShdw blurRad="38100" dist="38100" dir="2700000" algn="tl">
                    <a:srgbClr val="000000">
                      <a:alpha val="43137"/>
                    </a:srgbClr>
                  </a:outerShdw>
                </a:effectLst>
              </a:rPr>
              <a:t>Εργαστήριο (Εκπαιδευτικής) Ρομποτικής Ι</a:t>
            </a:r>
          </a:p>
          <a:p>
            <a:r>
              <a:rPr lang="el-GR" sz="3200" dirty="0">
                <a:solidFill>
                  <a:srgbClr val="002060"/>
                </a:solidFill>
                <a:effectLst>
                  <a:outerShdw blurRad="38100" dist="38100" dir="2700000" algn="tl">
                    <a:srgbClr val="000000">
                      <a:alpha val="43137"/>
                    </a:srgbClr>
                  </a:outerShdw>
                </a:effectLst>
              </a:rPr>
              <a:t>Ιούνιος 2022 </a:t>
            </a:r>
          </a:p>
        </p:txBody>
      </p:sp>
    </p:spTree>
    <p:extLst>
      <p:ext uri="{BB962C8B-B14F-4D97-AF65-F5344CB8AC3E}">
        <p14:creationId xmlns:p14="http://schemas.microsoft.com/office/powerpoint/2010/main" val="865636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F2C194-3E8A-08E0-7145-B90ACC1AF9E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DE18769-657A-8F60-A430-97E4A8D6F1AF}"/>
              </a:ext>
            </a:extLst>
          </p:cNvPr>
          <p:cNvSpPr>
            <a:spLocks noGrp="1"/>
          </p:cNvSpPr>
          <p:nvPr>
            <p:ph idx="1"/>
          </p:nvPr>
        </p:nvSpPr>
        <p:spPr/>
        <p:txBody>
          <a:bodyPr/>
          <a:lstStyle/>
          <a:p>
            <a:endParaRPr lang="el-GR"/>
          </a:p>
        </p:txBody>
      </p:sp>
      <p:pic>
        <p:nvPicPr>
          <p:cNvPr id="2050" name="Picture 2" descr="Arduino UNO Board HC-SR04 Ultrasonic Sensor Module Arduino">
            <a:extLst>
              <a:ext uri="{FF2B5EF4-FFF2-40B4-BE49-F238E27FC236}">
                <a16:creationId xmlns:a16="http://schemas.microsoft.com/office/drawing/2014/main" id="{5F71E19D-EEB8-164B-CE1C-216617DE1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74" y="231960"/>
            <a:ext cx="10366252" cy="583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418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2BF461-5107-3A6E-7CE5-6B3160281A2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91C33F2-49B1-7AB7-D3A6-FB89A31C6C2C}"/>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CD19FB9B-9FB3-B520-EDA7-C76CB49CFA7D}"/>
              </a:ext>
            </a:extLst>
          </p:cNvPr>
          <p:cNvPicPr>
            <a:picLocks noChangeAspect="1"/>
          </p:cNvPicPr>
          <p:nvPr/>
        </p:nvPicPr>
        <p:blipFill>
          <a:blip r:embed="rId2"/>
          <a:stretch>
            <a:fillRect/>
          </a:stretch>
        </p:blipFill>
        <p:spPr>
          <a:xfrm>
            <a:off x="1166812" y="681037"/>
            <a:ext cx="9858375" cy="5153025"/>
          </a:xfrm>
          <a:prstGeom prst="rect">
            <a:avLst/>
          </a:prstGeom>
        </p:spPr>
      </p:pic>
    </p:spTree>
    <p:extLst>
      <p:ext uri="{BB962C8B-B14F-4D97-AF65-F5344CB8AC3E}">
        <p14:creationId xmlns:p14="http://schemas.microsoft.com/office/powerpoint/2010/main" val="860145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1F120B-200D-153D-274B-D189A2E87E1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3CD262A-E102-4C68-AA34-3B7930FC23EE}"/>
              </a:ext>
            </a:extLst>
          </p:cNvPr>
          <p:cNvSpPr>
            <a:spLocks noGrp="1"/>
          </p:cNvSpPr>
          <p:nvPr>
            <p:ph idx="1"/>
          </p:nvPr>
        </p:nvSpPr>
        <p:spPr/>
        <p:txBody>
          <a:bodyPr/>
          <a:lstStyle/>
          <a:p>
            <a:endParaRPr lang="el-GR" dirty="0"/>
          </a:p>
        </p:txBody>
      </p:sp>
      <p:pic>
        <p:nvPicPr>
          <p:cNvPr id="5" name="Εικόνα 4">
            <a:extLst>
              <a:ext uri="{FF2B5EF4-FFF2-40B4-BE49-F238E27FC236}">
                <a16:creationId xmlns:a16="http://schemas.microsoft.com/office/drawing/2014/main" id="{D649DC26-3BBB-16E8-FE58-2E2D072D27B7}"/>
              </a:ext>
            </a:extLst>
          </p:cNvPr>
          <p:cNvPicPr>
            <a:picLocks noChangeAspect="1"/>
          </p:cNvPicPr>
          <p:nvPr/>
        </p:nvPicPr>
        <p:blipFill>
          <a:blip r:embed="rId2"/>
          <a:stretch>
            <a:fillRect/>
          </a:stretch>
        </p:blipFill>
        <p:spPr>
          <a:xfrm>
            <a:off x="120966" y="58161"/>
            <a:ext cx="2967937" cy="2903103"/>
          </a:xfrm>
          <a:prstGeom prst="rect">
            <a:avLst/>
          </a:prstGeom>
        </p:spPr>
      </p:pic>
      <p:pic>
        <p:nvPicPr>
          <p:cNvPr id="7" name="Εικόνα 6">
            <a:extLst>
              <a:ext uri="{FF2B5EF4-FFF2-40B4-BE49-F238E27FC236}">
                <a16:creationId xmlns:a16="http://schemas.microsoft.com/office/drawing/2014/main" id="{40016E25-03B0-3372-CFD6-504A50E66A19}"/>
              </a:ext>
            </a:extLst>
          </p:cNvPr>
          <p:cNvPicPr>
            <a:picLocks noChangeAspect="1"/>
          </p:cNvPicPr>
          <p:nvPr/>
        </p:nvPicPr>
        <p:blipFill>
          <a:blip r:embed="rId3"/>
          <a:stretch>
            <a:fillRect/>
          </a:stretch>
        </p:blipFill>
        <p:spPr>
          <a:xfrm>
            <a:off x="3341941" y="44628"/>
            <a:ext cx="6391928" cy="3384372"/>
          </a:xfrm>
          <a:prstGeom prst="rect">
            <a:avLst/>
          </a:prstGeom>
        </p:spPr>
      </p:pic>
      <p:pic>
        <p:nvPicPr>
          <p:cNvPr id="9" name="Εικόνα 8">
            <a:extLst>
              <a:ext uri="{FF2B5EF4-FFF2-40B4-BE49-F238E27FC236}">
                <a16:creationId xmlns:a16="http://schemas.microsoft.com/office/drawing/2014/main" id="{EF3AF9E2-6AB1-3764-A16D-EFAFFEE53AA7}"/>
              </a:ext>
            </a:extLst>
          </p:cNvPr>
          <p:cNvPicPr>
            <a:picLocks noChangeAspect="1"/>
          </p:cNvPicPr>
          <p:nvPr/>
        </p:nvPicPr>
        <p:blipFill>
          <a:blip r:embed="rId4"/>
          <a:stretch>
            <a:fillRect/>
          </a:stretch>
        </p:blipFill>
        <p:spPr>
          <a:xfrm>
            <a:off x="3341941" y="3372165"/>
            <a:ext cx="6393186" cy="2899074"/>
          </a:xfrm>
          <a:prstGeom prst="rect">
            <a:avLst/>
          </a:prstGeom>
        </p:spPr>
      </p:pic>
    </p:spTree>
    <p:extLst>
      <p:ext uri="{BB962C8B-B14F-4D97-AF65-F5344CB8AC3E}">
        <p14:creationId xmlns:p14="http://schemas.microsoft.com/office/powerpoint/2010/main" val="79960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B75264-6EA7-2F36-6B56-238F02324AB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BC2B0C7-F2C7-3AAC-F914-653B4A9A90AF}"/>
              </a:ext>
            </a:extLst>
          </p:cNvPr>
          <p:cNvSpPr>
            <a:spLocks noGrp="1"/>
          </p:cNvSpPr>
          <p:nvPr>
            <p:ph idx="1"/>
          </p:nvPr>
        </p:nvSpPr>
        <p:spPr/>
        <p:txBody>
          <a:bodyPr/>
          <a:lstStyle/>
          <a:p>
            <a:endParaRPr lang="el-GR"/>
          </a:p>
        </p:txBody>
      </p:sp>
      <p:pic>
        <p:nvPicPr>
          <p:cNvPr id="6146" name="Picture 2" descr="Arduino with Ultrasonic Sensor Demo Serial Monitor">
            <a:extLst>
              <a:ext uri="{FF2B5EF4-FFF2-40B4-BE49-F238E27FC236}">
                <a16:creationId xmlns:a16="http://schemas.microsoft.com/office/drawing/2014/main" id="{77FDECE2-B304-2C92-5B18-8C31E4C2F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2438"/>
            <a:ext cx="6013967" cy="4452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13FAD53-EED4-F810-070C-07DFC53D6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009649"/>
            <a:ext cx="9496425" cy="539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715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5682EC-BB9B-0B4D-5823-CE2B4344856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4E0D718-866E-A428-AF9D-1B9E34D32D5E}"/>
              </a:ext>
            </a:extLst>
          </p:cNvPr>
          <p:cNvSpPr>
            <a:spLocks noGrp="1"/>
          </p:cNvSpPr>
          <p:nvPr>
            <p:ph idx="1"/>
          </p:nvPr>
        </p:nvSpPr>
        <p:spPr/>
        <p:txBody>
          <a:bodyPr/>
          <a:lstStyle/>
          <a:p>
            <a:endParaRPr lang="el-GR" dirty="0"/>
          </a:p>
        </p:txBody>
      </p:sp>
      <p:sp>
        <p:nvSpPr>
          <p:cNvPr id="5" name="TextBox 4">
            <a:extLst>
              <a:ext uri="{FF2B5EF4-FFF2-40B4-BE49-F238E27FC236}">
                <a16:creationId xmlns:a16="http://schemas.microsoft.com/office/drawing/2014/main" id="{26182A96-8360-096F-ADFA-5EFE6E65692F}"/>
              </a:ext>
            </a:extLst>
          </p:cNvPr>
          <p:cNvSpPr txBox="1"/>
          <p:nvPr/>
        </p:nvSpPr>
        <p:spPr>
          <a:xfrm>
            <a:off x="3048000" y="1175309"/>
            <a:ext cx="6096000" cy="4524315"/>
          </a:xfrm>
          <a:prstGeom prst="rect">
            <a:avLst/>
          </a:prstGeom>
          <a:noFill/>
        </p:spPr>
        <p:txBody>
          <a:bodyPr wrap="square">
            <a:spAutoFit/>
          </a:bodyPr>
          <a:lstStyle/>
          <a:p>
            <a:r>
              <a:rPr lang="en-US" b="0" i="0" dirty="0">
                <a:solidFill>
                  <a:srgbClr val="000000"/>
                </a:solidFill>
                <a:effectLst/>
                <a:latin typeface="typonine sans regular"/>
              </a:rPr>
              <a:t>In the loop first you have to make sure that the </a:t>
            </a:r>
            <a:r>
              <a:rPr lang="en-US" b="0" i="0" dirty="0" err="1">
                <a:solidFill>
                  <a:srgbClr val="000000"/>
                </a:solidFill>
                <a:effectLst/>
                <a:latin typeface="typonine sans regular"/>
              </a:rPr>
              <a:t>trigPin</a:t>
            </a:r>
            <a:r>
              <a:rPr lang="en-US" b="0" i="0" dirty="0">
                <a:solidFill>
                  <a:srgbClr val="000000"/>
                </a:solidFill>
                <a:effectLst/>
                <a:latin typeface="typonine sans regular"/>
              </a:rPr>
              <a:t> is clear so we have to set that pin on a </a:t>
            </a:r>
            <a:r>
              <a:rPr lang="en-US" b="0" i="0" dirty="0">
                <a:solidFill>
                  <a:srgbClr val="000000"/>
                </a:solidFill>
                <a:effectLst/>
                <a:latin typeface="typonine sans medium"/>
              </a:rPr>
              <a:t>LOW State</a:t>
            </a:r>
            <a:r>
              <a:rPr lang="en-US" b="0" i="0" dirty="0">
                <a:solidFill>
                  <a:srgbClr val="000000"/>
                </a:solidFill>
                <a:effectLst/>
                <a:latin typeface="typonine sans regular"/>
              </a:rPr>
              <a:t> for just </a:t>
            </a:r>
            <a:r>
              <a:rPr lang="en-US" b="0" i="0" dirty="0">
                <a:solidFill>
                  <a:srgbClr val="000000"/>
                </a:solidFill>
                <a:effectLst/>
                <a:latin typeface="typonine sans medium"/>
              </a:rPr>
              <a:t>2 µs</a:t>
            </a:r>
            <a:r>
              <a:rPr lang="en-US" b="0" i="0" dirty="0">
                <a:solidFill>
                  <a:srgbClr val="000000"/>
                </a:solidFill>
                <a:effectLst/>
                <a:latin typeface="typonine sans regular"/>
              </a:rPr>
              <a:t>. Now for generating the </a:t>
            </a:r>
            <a:r>
              <a:rPr lang="en-US" b="0" i="0" dirty="0">
                <a:solidFill>
                  <a:srgbClr val="000000"/>
                </a:solidFill>
                <a:effectLst/>
                <a:latin typeface="typonine sans medium"/>
              </a:rPr>
              <a:t>ultrasound </a:t>
            </a:r>
            <a:r>
              <a:rPr lang="en-US" b="0" i="0" dirty="0">
                <a:solidFill>
                  <a:srgbClr val="000000"/>
                </a:solidFill>
                <a:effectLst/>
                <a:latin typeface="typonine sans regular"/>
              </a:rPr>
              <a:t>wave we have to set the </a:t>
            </a:r>
            <a:r>
              <a:rPr lang="en-US" b="0" i="0" dirty="0" err="1">
                <a:solidFill>
                  <a:srgbClr val="000000"/>
                </a:solidFill>
                <a:effectLst/>
                <a:latin typeface="typonine sans medium"/>
              </a:rPr>
              <a:t>trigPin</a:t>
            </a:r>
            <a:r>
              <a:rPr lang="en-US" b="0" i="0" dirty="0">
                <a:solidFill>
                  <a:srgbClr val="000000"/>
                </a:solidFill>
                <a:effectLst/>
                <a:latin typeface="typonine sans regular"/>
              </a:rPr>
              <a:t> on </a:t>
            </a:r>
            <a:r>
              <a:rPr lang="en-US" b="0" i="0" dirty="0">
                <a:solidFill>
                  <a:srgbClr val="000000"/>
                </a:solidFill>
                <a:effectLst/>
                <a:latin typeface="typonine sans medium"/>
              </a:rPr>
              <a:t>HIGH State </a:t>
            </a:r>
            <a:r>
              <a:rPr lang="en-US" b="0" i="0" dirty="0">
                <a:solidFill>
                  <a:srgbClr val="000000"/>
                </a:solidFill>
                <a:effectLst/>
                <a:latin typeface="typonine sans regular"/>
              </a:rPr>
              <a:t>for </a:t>
            </a:r>
            <a:r>
              <a:rPr lang="en-US" b="0" i="0" dirty="0">
                <a:solidFill>
                  <a:srgbClr val="000000"/>
                </a:solidFill>
                <a:effectLst/>
                <a:latin typeface="typonine sans medium"/>
              </a:rPr>
              <a:t>10 µs</a:t>
            </a:r>
            <a:r>
              <a:rPr lang="en-US" b="0" i="0" dirty="0">
                <a:solidFill>
                  <a:srgbClr val="000000"/>
                </a:solidFill>
                <a:effectLst/>
                <a:latin typeface="typonine sans regular"/>
              </a:rPr>
              <a:t>. Using the </a:t>
            </a:r>
            <a:r>
              <a:rPr lang="en-US" b="0" i="1" dirty="0" err="1">
                <a:solidFill>
                  <a:srgbClr val="000000"/>
                </a:solidFill>
                <a:effectLst/>
                <a:latin typeface="typonine sans medium"/>
              </a:rPr>
              <a:t>pulseIn</a:t>
            </a:r>
            <a:r>
              <a:rPr lang="en-US" b="0" i="1" dirty="0">
                <a:solidFill>
                  <a:srgbClr val="000000"/>
                </a:solidFill>
                <a:effectLst/>
                <a:latin typeface="typonine sans medium"/>
              </a:rPr>
              <a:t>()</a:t>
            </a:r>
            <a:r>
              <a:rPr lang="en-US" b="0" i="0" dirty="0">
                <a:solidFill>
                  <a:srgbClr val="000000"/>
                </a:solidFill>
                <a:effectLst/>
                <a:latin typeface="typonine sans regular"/>
              </a:rPr>
              <a:t>function you have to read the travel time and put that value into the variable “duration”. This function has 2 parameters, the first one is the name of the echo pin and for the second one you can write either HIGH or LOW. In this case, HIGH means that the </a:t>
            </a:r>
            <a:r>
              <a:rPr lang="en-US" b="0" i="1" dirty="0" err="1">
                <a:solidFill>
                  <a:srgbClr val="000000"/>
                </a:solidFill>
                <a:effectLst/>
                <a:latin typeface="typonine sans medium"/>
              </a:rPr>
              <a:t>pulseIn</a:t>
            </a:r>
            <a:r>
              <a:rPr lang="en-US" b="0" i="1" dirty="0">
                <a:solidFill>
                  <a:srgbClr val="000000"/>
                </a:solidFill>
                <a:effectLst/>
                <a:latin typeface="typonine sans medium"/>
              </a:rPr>
              <a:t>()</a:t>
            </a:r>
            <a:r>
              <a:rPr lang="en-US" b="0" i="0" dirty="0">
                <a:solidFill>
                  <a:srgbClr val="000000"/>
                </a:solidFill>
                <a:effectLst/>
                <a:latin typeface="typonine sans regular"/>
              </a:rPr>
              <a:t> function will wait for the pin to go HIGH caused by the bounced sound wave and it will start timing, then it will wait for the pin to go LOW when the sound wave will end which will stop the timing. At the end the function will return the length of the pulse in microseconds. For getting the distance we will multiply the duration by 0.034 and divide it by 2 as we explained this equation previously. At the end we will print the value of the distance on the Serial Monitor.</a:t>
            </a:r>
            <a:endParaRPr lang="el-GR" dirty="0"/>
          </a:p>
        </p:txBody>
      </p:sp>
    </p:spTree>
    <p:extLst>
      <p:ext uri="{BB962C8B-B14F-4D97-AF65-F5344CB8AC3E}">
        <p14:creationId xmlns:p14="http://schemas.microsoft.com/office/powerpoint/2010/main" val="1550015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A916520-E97E-B5BF-94AB-F0E135270F6F}"/>
              </a:ext>
            </a:extLst>
          </p:cNvPr>
          <p:cNvSpPr>
            <a:spLocks noGrp="1"/>
          </p:cNvSpPr>
          <p:nvPr>
            <p:ph idx="1"/>
          </p:nvPr>
        </p:nvSpPr>
        <p:spPr/>
        <p:txBody>
          <a:bodyPr/>
          <a:lstStyle/>
          <a:p>
            <a:endParaRPr lang="el-GR" dirty="0"/>
          </a:p>
        </p:txBody>
      </p:sp>
      <p:pic>
        <p:nvPicPr>
          <p:cNvPr id="4" name="Εικόνα 3" descr="16x2 LCD Display, Liquid Crystal Display Module, एलसीडी मॉड्यूल - Sheth  Electronics, Bengaluru | ID: 11673379433">
            <a:extLst>
              <a:ext uri="{FF2B5EF4-FFF2-40B4-BE49-F238E27FC236}">
                <a16:creationId xmlns:a16="http://schemas.microsoft.com/office/drawing/2014/main" id="{5D56B134-899C-FA6A-6152-A6F99A1DA6F5}"/>
              </a:ext>
            </a:extLst>
          </p:cNvPr>
          <p:cNvPicPr>
            <a:picLocks noChangeAspect="1"/>
          </p:cNvPicPr>
          <p:nvPr/>
        </p:nvPicPr>
        <p:blipFill rotWithShape="1">
          <a:blip r:embed="rId2">
            <a:extLst>
              <a:ext uri="{28A0092B-C50C-407E-A947-70E740481C1C}">
                <a14:useLocalDpi xmlns:a14="http://schemas.microsoft.com/office/drawing/2010/main" val="0"/>
              </a:ext>
            </a:extLst>
          </a:blip>
          <a:srcRect t="27840" b="27200"/>
          <a:stretch/>
        </p:blipFill>
        <p:spPr bwMode="auto">
          <a:xfrm>
            <a:off x="560704" y="1281430"/>
            <a:ext cx="7534141" cy="3385820"/>
          </a:xfrm>
          <a:prstGeom prst="rect">
            <a:avLst/>
          </a:prstGeom>
          <a:noFill/>
          <a:ln>
            <a:noFill/>
          </a:ln>
          <a:extLst>
            <a:ext uri="{53640926-AAD7-44D8-BBD7-CCE9431645EC}">
              <a14:shadowObscured xmlns:a14="http://schemas.microsoft.com/office/drawing/2010/main"/>
            </a:ext>
          </a:extLst>
        </p:spPr>
      </p:pic>
      <p:sp>
        <p:nvSpPr>
          <p:cNvPr id="5" name="Ορθογώνιο: Στρογγύλεμα γωνιών 4">
            <a:extLst>
              <a:ext uri="{FF2B5EF4-FFF2-40B4-BE49-F238E27FC236}">
                <a16:creationId xmlns:a16="http://schemas.microsoft.com/office/drawing/2014/main" id="{77E5563B-E779-01C8-41EA-4BD9B181419D}"/>
              </a:ext>
            </a:extLst>
          </p:cNvPr>
          <p:cNvSpPr/>
          <p:nvPr/>
        </p:nvSpPr>
        <p:spPr>
          <a:xfrm>
            <a:off x="838200" y="769303"/>
            <a:ext cx="4500563" cy="4800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l-GR" sz="4400" dirty="0">
                <a:solidFill>
                  <a:srgbClr val="FF0000"/>
                </a:solidFill>
                <a:effectLst/>
                <a:ea typeface="Calibri" panose="020F0502020204030204" pitchFamily="34" charset="0"/>
                <a:cs typeface="Times New Roman" panose="02020603050405020304" pitchFamily="18" charset="0"/>
              </a:rPr>
              <a:t>16</a:t>
            </a:r>
            <a:r>
              <a:rPr lang="en-US" sz="4400" dirty="0">
                <a:solidFill>
                  <a:srgbClr val="FF0000"/>
                </a:solidFill>
                <a:effectLst/>
                <a:ea typeface="Calibri" panose="020F0502020204030204" pitchFamily="34" charset="0"/>
                <a:cs typeface="Times New Roman" panose="02020603050405020304" pitchFamily="18" charset="0"/>
              </a:rPr>
              <a:t>pin </a:t>
            </a:r>
            <a:r>
              <a:rPr lang="el-GR" sz="4400" dirty="0">
                <a:solidFill>
                  <a:srgbClr val="FF0000"/>
                </a:solidFill>
                <a:effectLst/>
                <a:ea typeface="Calibri" panose="020F0502020204030204" pitchFamily="34" charset="0"/>
                <a:cs typeface="Times New Roman" panose="02020603050405020304" pitchFamily="18" charset="0"/>
              </a:rPr>
              <a:t>σύνδεσης </a:t>
            </a:r>
            <a:endParaRPr lang="el-GR" sz="4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879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16x2 LCD Display, Liquid Crystal Display Module, एलसीडी मॉड्यूल - Sheth  Electronics, Bengaluru | ID: 11673379433">
            <a:extLst>
              <a:ext uri="{FF2B5EF4-FFF2-40B4-BE49-F238E27FC236}">
                <a16:creationId xmlns:a16="http://schemas.microsoft.com/office/drawing/2014/main" id="{7349AC96-7362-CF3E-1DF5-5A21410D6502}"/>
              </a:ext>
            </a:extLst>
          </p:cNvPr>
          <p:cNvPicPr>
            <a:picLocks noChangeAspect="1"/>
          </p:cNvPicPr>
          <p:nvPr/>
        </p:nvPicPr>
        <p:blipFill rotWithShape="1">
          <a:blip r:embed="rId2">
            <a:extLst>
              <a:ext uri="{28A0092B-C50C-407E-A947-70E740481C1C}">
                <a14:useLocalDpi xmlns:a14="http://schemas.microsoft.com/office/drawing/2010/main" val="0"/>
              </a:ext>
            </a:extLst>
          </a:blip>
          <a:srcRect t="27840" b="27200"/>
          <a:stretch/>
        </p:blipFill>
        <p:spPr bwMode="auto">
          <a:xfrm>
            <a:off x="7386221" y="490855"/>
            <a:ext cx="3832824" cy="1722459"/>
          </a:xfrm>
          <a:prstGeom prst="rect">
            <a:avLst/>
          </a:prstGeom>
          <a:noFill/>
          <a:ln>
            <a:noFill/>
          </a:ln>
          <a:extLst>
            <a:ext uri="{53640926-AAD7-44D8-BBD7-CCE9431645EC}">
              <a14:shadowObscured xmlns:a14="http://schemas.microsoft.com/office/drawing/2010/main"/>
            </a:ext>
          </a:extLst>
        </p:spPr>
      </p:pic>
      <p:sp>
        <p:nvSpPr>
          <p:cNvPr id="3" name="Θέση περιεχομένου 2">
            <a:extLst>
              <a:ext uri="{FF2B5EF4-FFF2-40B4-BE49-F238E27FC236}">
                <a16:creationId xmlns:a16="http://schemas.microsoft.com/office/drawing/2014/main" id="{727D408A-746A-913C-6CE1-D69B6253EA8E}"/>
              </a:ext>
            </a:extLst>
          </p:cNvPr>
          <p:cNvSpPr>
            <a:spLocks noGrp="1"/>
          </p:cNvSpPr>
          <p:nvPr>
            <p:ph idx="1"/>
          </p:nvPr>
        </p:nvSpPr>
        <p:spPr>
          <a:xfrm>
            <a:off x="196788" y="960100"/>
            <a:ext cx="11798423" cy="5564404"/>
          </a:xfrm>
        </p:spPr>
        <p:txBody>
          <a:bodyPr/>
          <a:lstStyle/>
          <a:p>
            <a:pPr marL="180340" algn="just">
              <a:lnSpc>
                <a:spcPct val="107000"/>
              </a:lnSpc>
              <a:spcAft>
                <a:spcPts val="400"/>
              </a:spcAft>
            </a:pPr>
            <a:r>
              <a:rPr lang="el-GR" sz="2400" dirty="0" err="1">
                <a:effectLst/>
                <a:latin typeface="Calibri" panose="020F0502020204030204" pitchFamily="34" charset="0"/>
                <a:ea typeface="Calibri" panose="020F0502020204030204" pitchFamily="34" charset="0"/>
                <a:cs typeface="Times New Roman" panose="02020603050405020304" pitchFamily="18" charset="0"/>
              </a:rPr>
              <a:t>Pin</a:t>
            </a:r>
            <a:r>
              <a:rPr lang="el-GR" sz="2400" dirty="0">
                <a:effectLst/>
                <a:latin typeface="Calibri" panose="020F0502020204030204" pitchFamily="34" charset="0"/>
                <a:ea typeface="Calibri" panose="020F0502020204030204" pitchFamily="34" charset="0"/>
                <a:cs typeface="Times New Roman" panose="02020603050405020304" pitchFamily="18" charset="0"/>
              </a:rPr>
              <a:t> 1: GND (0V) για λειτουργία</a:t>
            </a:r>
          </a:p>
          <a:p>
            <a:pPr marL="180340" algn="just">
              <a:lnSpc>
                <a:spcPct val="107000"/>
              </a:lnSpc>
              <a:spcAft>
                <a:spcPts val="400"/>
              </a:spcAft>
            </a:pPr>
            <a:r>
              <a:rPr lang="el-GR" sz="2400" dirty="0" err="1">
                <a:effectLst/>
                <a:latin typeface="Calibri" panose="020F0502020204030204" pitchFamily="34" charset="0"/>
                <a:ea typeface="Calibri" panose="020F0502020204030204" pitchFamily="34" charset="0"/>
                <a:cs typeface="Times New Roman" panose="02020603050405020304" pitchFamily="18" charset="0"/>
              </a:rPr>
              <a:t>Pin</a:t>
            </a:r>
            <a:r>
              <a:rPr lang="el-GR" sz="2400" dirty="0">
                <a:effectLst/>
                <a:latin typeface="Calibri" panose="020F0502020204030204" pitchFamily="34" charset="0"/>
                <a:ea typeface="Calibri" panose="020F0502020204030204" pitchFamily="34" charset="0"/>
                <a:cs typeface="Times New Roman" panose="02020603050405020304" pitchFamily="18" charset="0"/>
              </a:rPr>
              <a:t> 2: </a:t>
            </a:r>
            <a:r>
              <a:rPr lang="el-GR" sz="2400" dirty="0" err="1">
                <a:effectLst/>
                <a:latin typeface="Calibri" panose="020F0502020204030204" pitchFamily="34" charset="0"/>
                <a:ea typeface="Calibri" panose="020F0502020204030204" pitchFamily="34" charset="0"/>
                <a:cs typeface="Times New Roman" panose="02020603050405020304" pitchFamily="18" charset="0"/>
              </a:rPr>
              <a:t>Vcc</a:t>
            </a:r>
            <a:r>
              <a:rPr lang="el-GR" sz="2400" dirty="0">
                <a:effectLst/>
                <a:latin typeface="Calibri" panose="020F0502020204030204" pitchFamily="34" charset="0"/>
                <a:ea typeface="Calibri" panose="020F0502020204030204" pitchFamily="34" charset="0"/>
                <a:cs typeface="Times New Roman" panose="02020603050405020304" pitchFamily="18" charset="0"/>
              </a:rPr>
              <a:t> (5V) για λειτουργία</a:t>
            </a:r>
          </a:p>
          <a:p>
            <a:pPr marL="180340" algn="just">
              <a:lnSpc>
                <a:spcPct val="107000"/>
              </a:lnSpc>
              <a:spcAft>
                <a:spcPts val="400"/>
              </a:spcAft>
            </a:pPr>
            <a:r>
              <a:rPr lang="el-GR" sz="2400" dirty="0" err="1">
                <a:effectLst/>
                <a:latin typeface="Calibri" panose="020F0502020204030204" pitchFamily="34" charset="0"/>
                <a:ea typeface="Calibri" panose="020F0502020204030204" pitchFamily="34" charset="0"/>
                <a:cs typeface="Times New Roman" panose="02020603050405020304" pitchFamily="18" charset="0"/>
              </a:rPr>
              <a:t>Pin</a:t>
            </a:r>
            <a:r>
              <a:rPr lang="el-GR" sz="2400" dirty="0">
                <a:effectLst/>
                <a:latin typeface="Calibri" panose="020F0502020204030204" pitchFamily="34" charset="0"/>
                <a:ea typeface="Calibri" panose="020F0502020204030204" pitchFamily="34" charset="0"/>
                <a:cs typeface="Times New Roman" panose="02020603050405020304" pitchFamily="18" charset="0"/>
              </a:rPr>
              <a:t> 3: V0 για ρύθμιση αντίθεσης (έλεγχος με ποτενσιόμετρο)</a:t>
            </a:r>
          </a:p>
          <a:p>
            <a:pPr marL="180340" algn="just">
              <a:lnSpc>
                <a:spcPct val="107000"/>
              </a:lnSpc>
              <a:spcAft>
                <a:spcPts val="400"/>
              </a:spcAft>
            </a:pPr>
            <a:r>
              <a:rPr lang="el-GR" sz="2400" dirty="0" err="1">
                <a:effectLst/>
                <a:latin typeface="Calibri" panose="020F0502020204030204" pitchFamily="34" charset="0"/>
                <a:ea typeface="Calibri" panose="020F0502020204030204" pitchFamily="34" charset="0"/>
                <a:cs typeface="Times New Roman" panose="02020603050405020304" pitchFamily="18" charset="0"/>
              </a:rPr>
              <a:t>Pin</a:t>
            </a:r>
            <a:r>
              <a:rPr lang="el-GR" sz="2400" dirty="0">
                <a:effectLst/>
                <a:latin typeface="Calibri" panose="020F0502020204030204" pitchFamily="34" charset="0"/>
                <a:ea typeface="Calibri" panose="020F0502020204030204" pitchFamily="34" charset="0"/>
                <a:cs typeface="Times New Roman" panose="02020603050405020304" pitchFamily="18" charset="0"/>
              </a:rPr>
              <a:t> 4: RS (επιλογή </a:t>
            </a:r>
            <a:r>
              <a:rPr lang="en-US" sz="2400" dirty="0">
                <a:effectLst/>
                <a:latin typeface="Calibri" panose="020F0502020204030204" pitchFamily="34" charset="0"/>
                <a:ea typeface="Calibri" panose="020F0502020204030204" pitchFamily="34" charset="0"/>
                <a:cs typeface="Times New Roman" panose="02020603050405020304" pitchFamily="18" charset="0"/>
              </a:rPr>
              <a:t>register</a:t>
            </a:r>
            <a:r>
              <a:rPr lang="el-GR" sz="2400" dirty="0">
                <a:effectLst/>
                <a:latin typeface="Calibri" panose="020F0502020204030204" pitchFamily="34" charset="0"/>
                <a:ea typeface="Calibri" panose="020F0502020204030204" pitchFamily="34" charset="0"/>
                <a:cs typeface="Times New Roman" panose="02020603050405020304" pitchFamily="18" charset="0"/>
              </a:rPr>
              <a:t>, επιλογή μεταξύ εντολών και δεδομένων)</a:t>
            </a:r>
          </a:p>
          <a:p>
            <a:pPr marL="180340" algn="just">
              <a:lnSpc>
                <a:spcPct val="107000"/>
              </a:lnSpc>
              <a:spcAft>
                <a:spcPts val="400"/>
              </a:spcAft>
            </a:pPr>
            <a:r>
              <a:rPr lang="el-GR" sz="2400" dirty="0" err="1">
                <a:effectLst/>
                <a:latin typeface="Calibri" panose="020F0502020204030204" pitchFamily="34" charset="0"/>
                <a:ea typeface="Calibri" panose="020F0502020204030204" pitchFamily="34" charset="0"/>
                <a:cs typeface="Times New Roman" panose="02020603050405020304" pitchFamily="18" charset="0"/>
              </a:rPr>
              <a:t>Pin</a:t>
            </a:r>
            <a:r>
              <a:rPr lang="el-GR" sz="2400" dirty="0">
                <a:effectLst/>
                <a:latin typeface="Calibri" panose="020F0502020204030204" pitchFamily="34" charset="0"/>
                <a:ea typeface="Calibri" panose="020F0502020204030204" pitchFamily="34" charset="0"/>
                <a:cs typeface="Times New Roman" panose="02020603050405020304" pitchFamily="18" charset="0"/>
              </a:rPr>
              <a:t> 5: R/W (επιλογή για εγγραφή ή ανάγνωση για δεδομένα και εντολές)</a:t>
            </a:r>
          </a:p>
          <a:p>
            <a:pPr marL="180340" algn="just">
              <a:lnSpc>
                <a:spcPct val="107000"/>
              </a:lnSpc>
              <a:spcAft>
                <a:spcPts val="400"/>
              </a:spcAft>
            </a:pPr>
            <a:r>
              <a:rPr lang="el-GR" sz="2400" dirty="0" err="1">
                <a:effectLst/>
                <a:latin typeface="Calibri" panose="020F0502020204030204" pitchFamily="34" charset="0"/>
                <a:ea typeface="Calibri" panose="020F0502020204030204" pitchFamily="34" charset="0"/>
                <a:cs typeface="Times New Roman" panose="02020603050405020304" pitchFamily="18" charset="0"/>
              </a:rPr>
              <a:t>Pin</a:t>
            </a:r>
            <a:r>
              <a:rPr lang="el-GR" sz="2400" dirty="0">
                <a:effectLst/>
                <a:latin typeface="Calibri" panose="020F0502020204030204" pitchFamily="34" charset="0"/>
                <a:ea typeface="Calibri" panose="020F0502020204030204" pitchFamily="34" charset="0"/>
                <a:cs typeface="Times New Roman" panose="02020603050405020304" pitchFamily="18" charset="0"/>
              </a:rPr>
              <a:t> 6: Ε (</a:t>
            </a:r>
            <a:r>
              <a:rPr lang="el-GR" sz="2400" dirty="0" err="1">
                <a:effectLst/>
                <a:latin typeface="Calibri" panose="020F0502020204030204" pitchFamily="34" charset="0"/>
                <a:ea typeface="Calibri" panose="020F0502020204030204" pitchFamily="34" charset="0"/>
                <a:cs typeface="Times New Roman" panose="02020603050405020304" pitchFamily="18" charset="0"/>
              </a:rPr>
              <a:t>Enable</a:t>
            </a:r>
            <a:r>
              <a:rPr lang="el-GR" sz="2400" dirty="0">
                <a:effectLst/>
                <a:latin typeface="Calibri" panose="020F0502020204030204" pitchFamily="34" charset="0"/>
                <a:ea typeface="Calibri" panose="020F0502020204030204" pitchFamily="34" charset="0"/>
                <a:cs typeface="Times New Roman" panose="02020603050405020304" pitchFamily="18" charset="0"/>
              </a:rPr>
              <a:t>) συγχρονισμός ανάγνωσης και εγγραφής</a:t>
            </a:r>
          </a:p>
          <a:p>
            <a:pPr marL="180340" algn="just">
              <a:lnSpc>
                <a:spcPct val="107000"/>
              </a:lnSpc>
              <a:spcAft>
                <a:spcPts val="400"/>
              </a:spcAft>
            </a:pPr>
            <a:r>
              <a:rPr lang="el-GR" sz="2400" dirty="0" err="1">
                <a:effectLst/>
                <a:latin typeface="Calibri" panose="020F0502020204030204" pitchFamily="34" charset="0"/>
                <a:ea typeface="Calibri" panose="020F0502020204030204" pitchFamily="34" charset="0"/>
                <a:cs typeface="Times New Roman" panose="02020603050405020304" pitchFamily="18" charset="0"/>
              </a:rPr>
              <a:t>Pin</a:t>
            </a:r>
            <a:r>
              <a:rPr lang="el-GR" sz="2400" dirty="0">
                <a:effectLst/>
                <a:latin typeface="Calibri" panose="020F0502020204030204" pitchFamily="34" charset="0"/>
                <a:ea typeface="Calibri" panose="020F0502020204030204" pitchFamily="34" charset="0"/>
                <a:cs typeface="Times New Roman" panose="02020603050405020304" pitchFamily="18" charset="0"/>
              </a:rPr>
              <a:t> 7- </a:t>
            </a:r>
            <a:r>
              <a:rPr lang="el-GR" sz="2400" dirty="0" err="1">
                <a:effectLst/>
                <a:latin typeface="Calibri" panose="020F0502020204030204" pitchFamily="34" charset="0"/>
                <a:ea typeface="Calibri" panose="020F0502020204030204" pitchFamily="34" charset="0"/>
                <a:cs typeface="Times New Roman" panose="02020603050405020304" pitchFamily="18" charset="0"/>
              </a:rPr>
              <a:t>Pin</a:t>
            </a:r>
            <a:r>
              <a:rPr lang="el-GR" sz="2400" dirty="0">
                <a:effectLst/>
                <a:latin typeface="Calibri" panose="020F0502020204030204" pitchFamily="34" charset="0"/>
                <a:ea typeface="Calibri" panose="020F0502020204030204" pitchFamily="34" charset="0"/>
                <a:cs typeface="Times New Roman" panose="02020603050405020304" pitchFamily="18" charset="0"/>
              </a:rPr>
              <a:t> 14: 8-bit για τη μετάδοση των πληροφοριών που θα εμφανίζονται στην οθόνη</a:t>
            </a:r>
          </a:p>
          <a:p>
            <a:pPr marL="180340" algn="just">
              <a:lnSpc>
                <a:spcPct val="107000"/>
              </a:lnSpc>
              <a:spcAft>
                <a:spcPts val="400"/>
              </a:spcAft>
            </a:pPr>
            <a:r>
              <a:rPr lang="el-GR" sz="2400" dirty="0" err="1">
                <a:effectLst/>
                <a:latin typeface="Calibri" panose="020F0502020204030204" pitchFamily="34" charset="0"/>
                <a:ea typeface="Calibri" panose="020F0502020204030204" pitchFamily="34" charset="0"/>
                <a:cs typeface="Times New Roman" panose="02020603050405020304" pitchFamily="18" charset="0"/>
              </a:rPr>
              <a:t>Pin</a:t>
            </a:r>
            <a:r>
              <a:rPr lang="el-GR" sz="2400" dirty="0">
                <a:effectLst/>
                <a:latin typeface="Calibri" panose="020F0502020204030204" pitchFamily="34" charset="0"/>
                <a:ea typeface="Calibri" panose="020F0502020204030204" pitchFamily="34" charset="0"/>
                <a:cs typeface="Times New Roman" panose="02020603050405020304" pitchFamily="18" charset="0"/>
              </a:rPr>
              <a:t> 15: </a:t>
            </a:r>
            <a:r>
              <a:rPr lang="el-GR" sz="2400" dirty="0" err="1">
                <a:effectLst/>
                <a:latin typeface="Calibri" panose="020F0502020204030204" pitchFamily="34" charset="0"/>
                <a:ea typeface="Calibri" panose="020F0502020204030204" pitchFamily="34" charset="0"/>
                <a:cs typeface="Times New Roman" panose="02020603050405020304" pitchFamily="18" charset="0"/>
              </a:rPr>
              <a:t>Vcc</a:t>
            </a:r>
            <a:r>
              <a:rPr lang="el-GR" sz="2400" dirty="0">
                <a:effectLst/>
                <a:latin typeface="Calibri" panose="020F0502020204030204" pitchFamily="34" charset="0"/>
                <a:ea typeface="Calibri" panose="020F0502020204030204" pitchFamily="34" charset="0"/>
                <a:cs typeface="Times New Roman" panose="02020603050405020304" pitchFamily="18" charset="0"/>
              </a:rPr>
              <a:t> (5V) για οπίσθιο φωτισμό</a:t>
            </a:r>
          </a:p>
          <a:p>
            <a:pPr marL="180340" algn="just">
              <a:lnSpc>
                <a:spcPct val="107000"/>
              </a:lnSpc>
              <a:spcAft>
                <a:spcPts val="400"/>
              </a:spcAft>
            </a:pPr>
            <a:r>
              <a:rPr lang="el-GR" sz="2400" dirty="0" err="1">
                <a:effectLst/>
                <a:latin typeface="Calibri" panose="020F0502020204030204" pitchFamily="34" charset="0"/>
                <a:ea typeface="Calibri" panose="020F0502020204030204" pitchFamily="34" charset="0"/>
                <a:cs typeface="Times New Roman" panose="02020603050405020304" pitchFamily="18" charset="0"/>
              </a:rPr>
              <a:t>Pin</a:t>
            </a:r>
            <a:r>
              <a:rPr lang="el-GR" sz="2400" dirty="0">
                <a:effectLst/>
                <a:latin typeface="Calibri" panose="020F0502020204030204" pitchFamily="34" charset="0"/>
                <a:ea typeface="Calibri" panose="020F0502020204030204" pitchFamily="34" charset="0"/>
                <a:cs typeface="Times New Roman" panose="02020603050405020304" pitchFamily="18" charset="0"/>
              </a:rPr>
              <a:t> 16: GND (0V) για οπίσθιο φωτισμό</a:t>
            </a:r>
          </a:p>
          <a:p>
            <a:endParaRPr lang="el-GR" dirty="0"/>
          </a:p>
        </p:txBody>
      </p:sp>
      <p:sp>
        <p:nvSpPr>
          <p:cNvPr id="5" name="Ορθογώνιο: Στρογγύλεμα γωνιών 4">
            <a:extLst>
              <a:ext uri="{FF2B5EF4-FFF2-40B4-BE49-F238E27FC236}">
                <a16:creationId xmlns:a16="http://schemas.microsoft.com/office/drawing/2014/main" id="{F98A2119-350E-E926-9999-4755C951690E}"/>
              </a:ext>
            </a:extLst>
          </p:cNvPr>
          <p:cNvSpPr/>
          <p:nvPr/>
        </p:nvSpPr>
        <p:spPr>
          <a:xfrm>
            <a:off x="7265208" y="99581"/>
            <a:ext cx="2938509" cy="4692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l-GR" sz="3200" dirty="0">
                <a:solidFill>
                  <a:srgbClr val="FF0000"/>
                </a:solidFill>
                <a:effectLst/>
                <a:ea typeface="Calibri" panose="020F0502020204030204" pitchFamily="34" charset="0"/>
                <a:cs typeface="Times New Roman" panose="02020603050405020304" pitchFamily="18" charset="0"/>
              </a:rPr>
              <a:t>16</a:t>
            </a:r>
            <a:r>
              <a:rPr lang="en-US" sz="3200" dirty="0">
                <a:solidFill>
                  <a:srgbClr val="FF0000"/>
                </a:solidFill>
                <a:effectLst/>
                <a:ea typeface="Calibri" panose="020F0502020204030204" pitchFamily="34" charset="0"/>
                <a:cs typeface="Times New Roman" panose="02020603050405020304" pitchFamily="18" charset="0"/>
              </a:rPr>
              <a:t>pin </a:t>
            </a:r>
            <a:r>
              <a:rPr lang="el-GR" sz="3200" dirty="0">
                <a:solidFill>
                  <a:srgbClr val="FF0000"/>
                </a:solidFill>
                <a:effectLst/>
                <a:ea typeface="Calibri" panose="020F0502020204030204" pitchFamily="34" charset="0"/>
                <a:cs typeface="Times New Roman" panose="02020603050405020304" pitchFamily="18" charset="0"/>
              </a:rPr>
              <a:t>σύνδεσης </a:t>
            </a:r>
            <a:endParaRPr lang="el-GR"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977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411060-7BD5-6F20-82E2-BF096BED1E5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7ADD11C-AC53-B835-1043-B659450E8C49}"/>
              </a:ext>
            </a:extLst>
          </p:cNvPr>
          <p:cNvSpPr>
            <a:spLocks noGrp="1"/>
          </p:cNvSpPr>
          <p:nvPr>
            <p:ph idx="1"/>
          </p:nvPr>
        </p:nvSpPr>
        <p:spPr/>
        <p:txBody>
          <a:bodyPr/>
          <a:lstStyle/>
          <a:p>
            <a:endParaRPr lang="el-GR" dirty="0"/>
          </a:p>
        </p:txBody>
      </p:sp>
      <p:pic>
        <p:nvPicPr>
          <p:cNvPr id="4" name="Εικόνα 3" descr="How to display Arduino sensor data on a 'classic' lcd display –  thesolaruniverse">
            <a:extLst>
              <a:ext uri="{FF2B5EF4-FFF2-40B4-BE49-F238E27FC236}">
                <a16:creationId xmlns:a16="http://schemas.microsoft.com/office/drawing/2014/main" id="{747FB596-E0F0-B381-03DB-879A993725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239" y="250825"/>
            <a:ext cx="9028455" cy="5926138"/>
          </a:xfrm>
          <a:prstGeom prst="rect">
            <a:avLst/>
          </a:prstGeom>
          <a:noFill/>
          <a:ln>
            <a:noFill/>
          </a:ln>
        </p:spPr>
      </p:pic>
      <p:sp>
        <p:nvSpPr>
          <p:cNvPr id="5" name="Οβάλ 4">
            <a:extLst>
              <a:ext uri="{FF2B5EF4-FFF2-40B4-BE49-F238E27FC236}">
                <a16:creationId xmlns:a16="http://schemas.microsoft.com/office/drawing/2014/main" id="{1982FC95-E500-4016-B48D-C95D3AF8874A}"/>
              </a:ext>
            </a:extLst>
          </p:cNvPr>
          <p:cNvSpPr/>
          <p:nvPr/>
        </p:nvSpPr>
        <p:spPr>
          <a:xfrm>
            <a:off x="4367814" y="3213894"/>
            <a:ext cx="484295" cy="4172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F599C49D-B89B-CCD2-A8A9-A192FD6D2F8D}"/>
              </a:ext>
            </a:extLst>
          </p:cNvPr>
          <p:cNvSpPr/>
          <p:nvPr/>
        </p:nvSpPr>
        <p:spPr>
          <a:xfrm>
            <a:off x="4367814" y="3762360"/>
            <a:ext cx="4847207" cy="5859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Βέλος: Κάτω 6">
            <a:extLst>
              <a:ext uri="{FF2B5EF4-FFF2-40B4-BE49-F238E27FC236}">
                <a16:creationId xmlns:a16="http://schemas.microsoft.com/office/drawing/2014/main" id="{5F3A8436-E1E1-2BF0-BC56-58E71EDCCD99}"/>
              </a:ext>
            </a:extLst>
          </p:cNvPr>
          <p:cNvSpPr/>
          <p:nvPr/>
        </p:nvSpPr>
        <p:spPr>
          <a:xfrm rot="4583043">
            <a:off x="9750558" y="2306270"/>
            <a:ext cx="710214" cy="26870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Βέλος: Κάτω 7">
            <a:extLst>
              <a:ext uri="{FF2B5EF4-FFF2-40B4-BE49-F238E27FC236}">
                <a16:creationId xmlns:a16="http://schemas.microsoft.com/office/drawing/2014/main" id="{32638D51-D696-2C3C-7BF7-49A256EB1721}"/>
              </a:ext>
            </a:extLst>
          </p:cNvPr>
          <p:cNvSpPr/>
          <p:nvPr/>
        </p:nvSpPr>
        <p:spPr>
          <a:xfrm rot="15560972">
            <a:off x="2833570" y="2387064"/>
            <a:ext cx="710214" cy="26870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20650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85558A-5E47-29A2-5D18-75637767723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05B6249-A104-27AF-8694-38C9A080D9A4}"/>
              </a:ext>
            </a:extLst>
          </p:cNvPr>
          <p:cNvSpPr>
            <a:spLocks noGrp="1"/>
          </p:cNvSpPr>
          <p:nvPr>
            <p:ph idx="1"/>
          </p:nvPr>
        </p:nvSpPr>
        <p:spPr/>
        <p:txBody>
          <a:bodyPr/>
          <a:lstStyle/>
          <a:p>
            <a:endParaRPr lang="el-GR"/>
          </a:p>
        </p:txBody>
      </p:sp>
      <p:pic>
        <p:nvPicPr>
          <p:cNvPr id="4" name="Εικόνα 3" descr="Διάγραμμα σύνδεσης 16x2 LCD σε Arduino Uno">
            <a:extLst>
              <a:ext uri="{FF2B5EF4-FFF2-40B4-BE49-F238E27FC236}">
                <a16:creationId xmlns:a16="http://schemas.microsoft.com/office/drawing/2014/main" id="{199D1725-F300-E0C4-EEEA-4E1215FB54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850" y="365125"/>
            <a:ext cx="9423199" cy="5969000"/>
          </a:xfrm>
          <a:prstGeom prst="rect">
            <a:avLst/>
          </a:prstGeom>
          <a:noFill/>
          <a:ln>
            <a:noFill/>
          </a:ln>
        </p:spPr>
      </p:pic>
    </p:spTree>
    <p:extLst>
      <p:ext uri="{BB962C8B-B14F-4D97-AF65-F5344CB8AC3E}">
        <p14:creationId xmlns:p14="http://schemas.microsoft.com/office/powerpoint/2010/main" val="2500067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7EEA49-2BA2-1701-9610-52752F2D1A92}"/>
              </a:ext>
            </a:extLst>
          </p:cNvPr>
          <p:cNvSpPr>
            <a:spLocks noGrp="1"/>
          </p:cNvSpPr>
          <p:nvPr>
            <p:ph type="title"/>
          </p:nvPr>
        </p:nvSpPr>
        <p:spPr>
          <a:xfrm>
            <a:off x="838200" y="365126"/>
            <a:ext cx="10515600" cy="575908"/>
          </a:xfrm>
        </p:spPr>
        <p:txBody>
          <a:bodyPr>
            <a:normAutofit fontScale="90000"/>
          </a:bodyPr>
          <a:lstStyle/>
          <a:p>
            <a:r>
              <a:rPr lang="el-GR" dirty="0"/>
              <a:t>Κώδικας </a:t>
            </a:r>
          </a:p>
        </p:txBody>
      </p:sp>
      <p:sp>
        <p:nvSpPr>
          <p:cNvPr id="3" name="Θέση περιεχομένου 2">
            <a:extLst>
              <a:ext uri="{FF2B5EF4-FFF2-40B4-BE49-F238E27FC236}">
                <a16:creationId xmlns:a16="http://schemas.microsoft.com/office/drawing/2014/main" id="{FF281334-ED1B-8171-60B9-4C08BC879E46}"/>
              </a:ext>
            </a:extLst>
          </p:cNvPr>
          <p:cNvSpPr>
            <a:spLocks noGrp="1"/>
          </p:cNvSpPr>
          <p:nvPr>
            <p:ph idx="1"/>
          </p:nvPr>
        </p:nvSpPr>
        <p:spPr>
          <a:xfrm>
            <a:off x="838200" y="941034"/>
            <a:ext cx="10515600" cy="5235929"/>
          </a:xfrm>
        </p:spPr>
        <p:txBody>
          <a:bodyPr>
            <a:normAutofit lnSpcReduction="10000"/>
          </a:bodyPr>
          <a:lstStyle/>
          <a:p>
            <a:pPr marL="0" indent="0" algn="r">
              <a:lnSpc>
                <a:spcPct val="120000"/>
              </a:lnSpc>
              <a:spcBef>
                <a:spcPts val="0"/>
              </a:spcBef>
              <a:buNone/>
            </a:pPr>
            <a:r>
              <a:rPr lang="el-GR" sz="1900" b="1" dirty="0">
                <a:effectLst/>
                <a:latin typeface="Calibri" panose="020F0502020204030204" pitchFamily="34" charset="0"/>
                <a:ea typeface="Calibri" panose="020F0502020204030204" pitchFamily="34" charset="0"/>
                <a:cs typeface="Times New Roman" panose="02020603050405020304" pitchFamily="18" charset="0"/>
              </a:rPr>
              <a:t>Προσέξτε κάποια σημεία του κώδικα</a:t>
            </a:r>
            <a:r>
              <a:rPr lang="el-GR" sz="1900" dirty="0">
                <a:effectLst/>
                <a:latin typeface="Calibri" panose="020F0502020204030204" pitchFamily="34" charset="0"/>
                <a:ea typeface="Calibri" panose="020F0502020204030204" pitchFamily="34" charset="0"/>
                <a:cs typeface="Times New Roman" panose="02020603050405020304" pitchFamily="18" charset="0"/>
              </a:rPr>
              <a:t>: … </a:t>
            </a:r>
          </a:p>
          <a:p>
            <a:pPr marL="0" indent="0">
              <a:lnSpc>
                <a:spcPct val="120000"/>
              </a:lnSpc>
              <a:spcBef>
                <a:spcPts val="0"/>
              </a:spcBef>
              <a:buNone/>
            </a:pP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#include &lt;</a:t>
            </a:r>
            <a:r>
              <a:rPr lang="en-US" sz="2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LiquidCrystal.h</a:t>
            </a: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US" sz="2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LiquidCrystal</a:t>
            </a: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lcd</a:t>
            </a:r>
            <a:r>
              <a:rPr lang="el-GR"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2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rs</a:t>
            </a:r>
            <a:r>
              <a:rPr lang="el-GR"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t>
            </a:r>
            <a:r>
              <a:rPr lang="el-GR"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r>
              <a:rPr lang="el-GR"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a:t>
            </a: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r>
              <a:rPr lang="el-GR"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a:t>
            </a: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r>
              <a:rPr lang="el-GR"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 </a:t>
            </a: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r>
              <a:rPr lang="el-GR"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  </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δηλώνετε τα αντίστοιχα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pin</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που έχετε συνδέσει</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void setup</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l-GR"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lcd</a:t>
            </a:r>
            <a:r>
              <a:rPr lang="el-GR"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begin</a:t>
            </a:r>
            <a:r>
              <a:rPr lang="el-GR"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 2);     </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2 γραμμές, 16 χαρακτήρες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lcd</a:t>
            </a:r>
            <a:r>
              <a:rPr lang="el-GR"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print</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hello</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world</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τυπώνω κάτι με την συνάρτηση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lcd</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print</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void loop()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US" sz="2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lcd.setCursor</a:t>
            </a:r>
            <a:r>
              <a:rPr lang="en-US" sz="2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 1);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set the cursor to </a:t>
            </a: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column 0, line 1</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(note: line 1 is the second row, since counting begins with 0)</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lcd.clear</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ClearScreen</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Output of the sketch on a 16x2 LCD">
            <a:extLst>
              <a:ext uri="{FF2B5EF4-FFF2-40B4-BE49-F238E27FC236}">
                <a16:creationId xmlns:a16="http://schemas.microsoft.com/office/drawing/2014/main" id="{0438B734-707A-5274-2D01-EC6BC1584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2995596"/>
            <a:ext cx="3126142" cy="165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34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3D60B7-EFFD-2AB8-3C54-7B7E35BB31E2}"/>
              </a:ext>
            </a:extLst>
          </p:cNvPr>
          <p:cNvSpPr>
            <a:spLocks noGrp="1"/>
          </p:cNvSpPr>
          <p:nvPr>
            <p:ph type="ctrTitle"/>
          </p:nvPr>
        </p:nvSpPr>
        <p:spPr/>
        <p:txBody>
          <a:bodyPr/>
          <a:lstStyle/>
          <a:p>
            <a:endParaRPr lang="el-GR"/>
          </a:p>
        </p:txBody>
      </p:sp>
      <p:sp>
        <p:nvSpPr>
          <p:cNvPr id="3" name="Υπότιτλος 2">
            <a:extLst>
              <a:ext uri="{FF2B5EF4-FFF2-40B4-BE49-F238E27FC236}">
                <a16:creationId xmlns:a16="http://schemas.microsoft.com/office/drawing/2014/main" id="{BFBBFFBB-0E45-B2DE-5905-ADD65B824261}"/>
              </a:ext>
            </a:extLst>
          </p:cNvPr>
          <p:cNvSpPr>
            <a:spLocks noGrp="1"/>
          </p:cNvSpPr>
          <p:nvPr>
            <p:ph type="subTitle" idx="1"/>
          </p:nvPr>
        </p:nvSpPr>
        <p:spPr/>
        <p:txBody>
          <a:bodyPr/>
          <a:lstStyle/>
          <a:p>
            <a:endParaRPr lang="el-GR"/>
          </a:p>
        </p:txBody>
      </p:sp>
      <p:pic>
        <p:nvPicPr>
          <p:cNvPr id="5" name="Εικόνα 4">
            <a:extLst>
              <a:ext uri="{FF2B5EF4-FFF2-40B4-BE49-F238E27FC236}">
                <a16:creationId xmlns:a16="http://schemas.microsoft.com/office/drawing/2014/main" id="{955DD0F6-4566-C18F-2020-14E6F7A85ED5}"/>
              </a:ext>
            </a:extLst>
          </p:cNvPr>
          <p:cNvPicPr>
            <a:picLocks noChangeAspect="1"/>
          </p:cNvPicPr>
          <p:nvPr/>
        </p:nvPicPr>
        <p:blipFill>
          <a:blip r:embed="rId2"/>
          <a:stretch>
            <a:fillRect/>
          </a:stretch>
        </p:blipFill>
        <p:spPr>
          <a:xfrm>
            <a:off x="772081" y="2040904"/>
            <a:ext cx="4208292" cy="2389015"/>
          </a:xfrm>
          <a:prstGeom prst="rect">
            <a:avLst/>
          </a:prstGeom>
        </p:spPr>
      </p:pic>
      <p:pic>
        <p:nvPicPr>
          <p:cNvPr id="6" name="Picture 2" descr="Output of the sketch on a 16x2 LCD">
            <a:extLst>
              <a:ext uri="{FF2B5EF4-FFF2-40B4-BE49-F238E27FC236}">
                <a16:creationId xmlns:a16="http://schemas.microsoft.com/office/drawing/2014/main" id="{AA4E5848-76F7-90DB-1429-BB1CF2C27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930" y="1392347"/>
            <a:ext cx="6555916" cy="346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54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2DC25B-00D6-D78F-66F5-2FECAAE606E5}"/>
              </a:ext>
            </a:extLst>
          </p:cNvPr>
          <p:cNvSpPr>
            <a:spLocks noGrp="1"/>
          </p:cNvSpPr>
          <p:nvPr>
            <p:ph type="title"/>
          </p:nvPr>
        </p:nvSpPr>
        <p:spPr/>
        <p:txBody>
          <a:bodyPr/>
          <a:lstStyle/>
          <a:p>
            <a:r>
              <a:rPr lang="el-GR" dirty="0"/>
              <a:t>Βιβλιοθήκη </a:t>
            </a:r>
            <a:r>
              <a:rPr lang="en-US" dirty="0" err="1"/>
              <a:t>LiquidCrystal</a:t>
            </a:r>
            <a:endParaRPr lang="el-GR" dirty="0"/>
          </a:p>
        </p:txBody>
      </p:sp>
      <p:sp>
        <p:nvSpPr>
          <p:cNvPr id="3" name="Θέση περιεχομένου 2">
            <a:extLst>
              <a:ext uri="{FF2B5EF4-FFF2-40B4-BE49-F238E27FC236}">
                <a16:creationId xmlns:a16="http://schemas.microsoft.com/office/drawing/2014/main" id="{805E1232-8DBB-4200-B901-488256C9CE41}"/>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863CE5AE-E427-B25E-51B4-6C6F32C52B3C}"/>
              </a:ext>
            </a:extLst>
          </p:cNvPr>
          <p:cNvPicPr>
            <a:picLocks noChangeAspect="1"/>
          </p:cNvPicPr>
          <p:nvPr/>
        </p:nvPicPr>
        <p:blipFill rotWithShape="1">
          <a:blip r:embed="rId2"/>
          <a:srcRect t="55481"/>
          <a:stretch/>
        </p:blipFill>
        <p:spPr>
          <a:xfrm>
            <a:off x="5157694" y="2314575"/>
            <a:ext cx="4110131" cy="4210636"/>
          </a:xfrm>
          <a:prstGeom prst="rect">
            <a:avLst/>
          </a:prstGeom>
        </p:spPr>
      </p:pic>
      <p:pic>
        <p:nvPicPr>
          <p:cNvPr id="6" name="Εικόνα 5">
            <a:extLst>
              <a:ext uri="{FF2B5EF4-FFF2-40B4-BE49-F238E27FC236}">
                <a16:creationId xmlns:a16="http://schemas.microsoft.com/office/drawing/2014/main" id="{8FEC0F08-8D01-5E94-B2AD-4FFF00D34CF9}"/>
              </a:ext>
            </a:extLst>
          </p:cNvPr>
          <p:cNvPicPr>
            <a:picLocks noChangeAspect="1"/>
          </p:cNvPicPr>
          <p:nvPr/>
        </p:nvPicPr>
        <p:blipFill rotWithShape="1">
          <a:blip r:embed="rId2"/>
          <a:srcRect b="44454"/>
          <a:stretch/>
        </p:blipFill>
        <p:spPr>
          <a:xfrm>
            <a:off x="1595531" y="1429400"/>
            <a:ext cx="3714243" cy="4747563"/>
          </a:xfrm>
          <a:prstGeom prst="rect">
            <a:avLst/>
          </a:prstGeom>
        </p:spPr>
      </p:pic>
    </p:spTree>
    <p:extLst>
      <p:ext uri="{BB962C8B-B14F-4D97-AF65-F5344CB8AC3E}">
        <p14:creationId xmlns:p14="http://schemas.microsoft.com/office/powerpoint/2010/main" val="512843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86D59C-9299-57C5-9364-7BBF8A2DD60E}"/>
              </a:ext>
            </a:extLst>
          </p:cNvPr>
          <p:cNvSpPr>
            <a:spLocks noGrp="1"/>
          </p:cNvSpPr>
          <p:nvPr>
            <p:ph type="title"/>
          </p:nvPr>
        </p:nvSpPr>
        <p:spPr/>
        <p:txBody>
          <a:bodyPr/>
          <a:lstStyle/>
          <a:p>
            <a:r>
              <a:rPr lang="el-GR" dirty="0"/>
              <a:t>Βάλτε τα μαζί!!!</a:t>
            </a:r>
          </a:p>
        </p:txBody>
      </p:sp>
      <p:sp>
        <p:nvSpPr>
          <p:cNvPr id="3" name="Θέση περιεχομένου 2">
            <a:extLst>
              <a:ext uri="{FF2B5EF4-FFF2-40B4-BE49-F238E27FC236}">
                <a16:creationId xmlns:a16="http://schemas.microsoft.com/office/drawing/2014/main" id="{A8EA380C-BC20-9790-12FF-7289E033706F}"/>
              </a:ext>
            </a:extLst>
          </p:cNvPr>
          <p:cNvSpPr>
            <a:spLocks noGrp="1"/>
          </p:cNvSpPr>
          <p:nvPr>
            <p:ph idx="1"/>
          </p:nvPr>
        </p:nvSpPr>
        <p:spPr/>
        <p:txBody>
          <a:bodyPr/>
          <a:lstStyle/>
          <a:p>
            <a:r>
              <a:rPr lang="el-GR" dirty="0"/>
              <a:t>Περιγράψτε ένα πραγματικό πρόβλημα που θα προσομοιάσετε τη λύση του.</a:t>
            </a:r>
          </a:p>
          <a:p>
            <a:r>
              <a:rPr lang="el-GR" dirty="0"/>
              <a:t>Αν χρειαστείτε και άλλα υλικά, χρησιμοποιήστε από αυτά που έχετε ή ζητήστε το μήπως υπάρχει</a:t>
            </a:r>
          </a:p>
        </p:txBody>
      </p:sp>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C9EAE4E0-34A5-AE76-768A-D80B37986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877" y="4001294"/>
            <a:ext cx="5776515" cy="2310606"/>
          </a:xfrm>
          <a:prstGeom prst="rect">
            <a:avLst/>
          </a:prstGeom>
        </p:spPr>
      </p:pic>
    </p:spTree>
    <p:extLst>
      <p:ext uri="{BB962C8B-B14F-4D97-AF65-F5344CB8AC3E}">
        <p14:creationId xmlns:p14="http://schemas.microsoft.com/office/powerpoint/2010/main" val="2364536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763CE7-0C9D-3B6B-BB22-A484D0A3920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6F30E59-485F-11AD-77AA-C8B02803DC89}"/>
              </a:ext>
            </a:extLst>
          </p:cNvPr>
          <p:cNvSpPr>
            <a:spLocks noGrp="1"/>
          </p:cNvSpPr>
          <p:nvPr>
            <p:ph idx="1"/>
          </p:nvPr>
        </p:nvSpPr>
        <p:spPr/>
        <p:txBody>
          <a:bodyPr/>
          <a:lstStyle/>
          <a:p>
            <a:endParaRPr lang="el-GR"/>
          </a:p>
        </p:txBody>
      </p:sp>
      <p:pic>
        <p:nvPicPr>
          <p:cNvPr id="14338" name="Picture 2" descr="Uploads2ftmp2f55b220bf 26a3 4104 90ed 06694e6b8d432fultrasonic6 w4yu6o4wln">
            <a:extLst>
              <a:ext uri="{FF2B5EF4-FFF2-40B4-BE49-F238E27FC236}">
                <a16:creationId xmlns:a16="http://schemas.microsoft.com/office/drawing/2014/main" id="{4145A219-A34F-BACD-D564-5E75E6E9E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999" y="681037"/>
            <a:ext cx="9882002" cy="47720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A9E9FF-EB58-608A-24D7-C6AB8CB05D8D}"/>
              </a:ext>
            </a:extLst>
          </p:cNvPr>
          <p:cNvSpPr txBox="1"/>
          <p:nvPr/>
        </p:nvSpPr>
        <p:spPr>
          <a:xfrm>
            <a:off x="2286000" y="5736126"/>
            <a:ext cx="8242193" cy="584775"/>
          </a:xfrm>
          <a:prstGeom prst="rect">
            <a:avLst/>
          </a:prstGeom>
          <a:noFill/>
        </p:spPr>
        <p:txBody>
          <a:bodyPr wrap="none" rtlCol="0">
            <a:spAutoFit/>
          </a:bodyPr>
          <a:lstStyle/>
          <a:p>
            <a:r>
              <a:rPr lang="el-GR" sz="3200" dirty="0">
                <a:solidFill>
                  <a:srgbClr val="C00000"/>
                </a:solidFill>
              </a:rPr>
              <a:t>Δουλέψτε με υπομονή, πειθαρχία και μέθοδο!!!</a:t>
            </a:r>
          </a:p>
        </p:txBody>
      </p:sp>
    </p:spTree>
    <p:extLst>
      <p:ext uri="{BB962C8B-B14F-4D97-AF65-F5344CB8AC3E}">
        <p14:creationId xmlns:p14="http://schemas.microsoft.com/office/powerpoint/2010/main" val="1005056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256D7A-CC86-4E52-9C8B-95E286497DF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B8C3EC8-0265-4DBB-86F1-585A56CA977F}"/>
              </a:ext>
            </a:extLst>
          </p:cNvPr>
          <p:cNvSpPr>
            <a:spLocks noGrp="1"/>
          </p:cNvSpPr>
          <p:nvPr>
            <p:ph idx="1"/>
          </p:nvPr>
        </p:nvSpPr>
        <p:spPr/>
        <p:txBody>
          <a:bodyPr/>
          <a:lstStyle/>
          <a:p>
            <a:endParaRPr lang="el-GR"/>
          </a:p>
        </p:txBody>
      </p:sp>
      <p:pic>
        <p:nvPicPr>
          <p:cNvPr id="4" name="Εικόνα 3" descr="Διαφάνεια45">
            <a:extLst>
              <a:ext uri="{FF2B5EF4-FFF2-40B4-BE49-F238E27FC236}">
                <a16:creationId xmlns:a16="http://schemas.microsoft.com/office/drawing/2014/main" id="{1B92A3AA-B507-4905-8049-D6EDA683302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564600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28F93E-0F40-F0C3-8423-BE64A35F9346}"/>
              </a:ext>
            </a:extLst>
          </p:cNvPr>
          <p:cNvSpPr>
            <a:spLocks noGrp="1"/>
          </p:cNvSpPr>
          <p:nvPr>
            <p:ph type="title"/>
          </p:nvPr>
        </p:nvSpPr>
        <p:spPr/>
        <p:txBody>
          <a:bodyPr/>
          <a:lstStyle/>
          <a:p>
            <a:r>
              <a:rPr lang="el-GR" dirty="0"/>
              <a:t>Στόχος</a:t>
            </a:r>
          </a:p>
        </p:txBody>
      </p:sp>
      <p:sp>
        <p:nvSpPr>
          <p:cNvPr id="3" name="Θέση περιεχομένου 2">
            <a:extLst>
              <a:ext uri="{FF2B5EF4-FFF2-40B4-BE49-F238E27FC236}">
                <a16:creationId xmlns:a16="http://schemas.microsoft.com/office/drawing/2014/main" id="{419A40DF-3FA1-989F-22AE-01D97697B6EC}"/>
              </a:ext>
            </a:extLst>
          </p:cNvPr>
          <p:cNvSpPr>
            <a:spLocks noGrp="1"/>
          </p:cNvSpPr>
          <p:nvPr>
            <p:ph idx="1"/>
          </p:nvPr>
        </p:nvSpPr>
        <p:spPr/>
        <p:txBody>
          <a:bodyPr/>
          <a:lstStyle/>
          <a:p>
            <a:r>
              <a:rPr lang="el-GR" dirty="0"/>
              <a:t>ΔΙΕΡΕΥΝΗΣΤΕ τη λειτουργία των δυο νέων «εξαρτημάτων»</a:t>
            </a:r>
          </a:p>
          <a:p>
            <a:endParaRPr lang="el-GR" dirty="0"/>
          </a:p>
          <a:p>
            <a:r>
              <a:rPr lang="el-GR" dirty="0"/>
              <a:t>ΑΝΑΖΗΤΗΣΤΕ ελεύθερα λύσεις στο Διαδίκτυο, ΚΑΤΑΛΑΒΕΤΕ τις, αξιοποιήστε τις</a:t>
            </a:r>
          </a:p>
          <a:p>
            <a:endParaRPr lang="el-GR" dirty="0"/>
          </a:p>
          <a:p>
            <a:r>
              <a:rPr lang="el-GR" dirty="0"/>
              <a:t>Συνθέστε ένα δικό σας πρόβλημα και τη λύση του</a:t>
            </a:r>
          </a:p>
        </p:txBody>
      </p:sp>
    </p:spTree>
    <p:extLst>
      <p:ext uri="{BB962C8B-B14F-4D97-AF65-F5344CB8AC3E}">
        <p14:creationId xmlns:p14="http://schemas.microsoft.com/office/powerpoint/2010/main" val="486085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680CD7-6DC5-4AFD-9BCD-3CA7DEB8892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0168BFE-4F5A-9DAC-3BC8-AD8176B5119B}"/>
              </a:ext>
            </a:extLst>
          </p:cNvPr>
          <p:cNvSpPr>
            <a:spLocks noGrp="1"/>
          </p:cNvSpPr>
          <p:nvPr>
            <p:ph idx="1"/>
          </p:nvPr>
        </p:nvSpPr>
        <p:spPr>
          <a:xfrm>
            <a:off x="9676660" y="1825625"/>
            <a:ext cx="1677140" cy="4351338"/>
          </a:xfrm>
        </p:spPr>
        <p:txBody>
          <a:bodyPr/>
          <a:lstStyle/>
          <a:p>
            <a:pPr marL="0" indent="0">
              <a:buNone/>
            </a:pPr>
            <a:r>
              <a:rPr lang="en-US" dirty="0"/>
              <a:t>40 </a:t>
            </a:r>
            <a:r>
              <a:rPr lang="en-US" dirty="0" err="1"/>
              <a:t>KHz</a:t>
            </a:r>
            <a:endParaRPr lang="el-GR" dirty="0"/>
          </a:p>
        </p:txBody>
      </p:sp>
      <p:pic>
        <p:nvPicPr>
          <p:cNvPr id="1026" name="Picture 2" descr="How Ultrasonic Sensor Works">
            <a:extLst>
              <a:ext uri="{FF2B5EF4-FFF2-40B4-BE49-F238E27FC236}">
                <a16:creationId xmlns:a16="http://schemas.microsoft.com/office/drawing/2014/main" id="{18B296F2-A11E-9B1D-3376-DE295836B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23" y="605762"/>
            <a:ext cx="8800733" cy="53156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EDF682-3DD2-E10D-D3FE-6EE14DF09E7E}"/>
              </a:ext>
            </a:extLst>
          </p:cNvPr>
          <p:cNvSpPr txBox="1"/>
          <p:nvPr/>
        </p:nvSpPr>
        <p:spPr>
          <a:xfrm>
            <a:off x="838200" y="5882906"/>
            <a:ext cx="6507332" cy="584775"/>
          </a:xfrm>
          <a:prstGeom prst="rect">
            <a:avLst/>
          </a:prstGeom>
          <a:noFill/>
        </p:spPr>
        <p:txBody>
          <a:bodyPr wrap="square">
            <a:spAutoFit/>
          </a:bodyPr>
          <a:lstStyle/>
          <a:p>
            <a:r>
              <a:rPr lang="en-US" sz="3200" b="0" i="0" dirty="0">
                <a:solidFill>
                  <a:srgbClr val="C00000"/>
                </a:solidFill>
                <a:effectLst/>
                <a:latin typeface="Helvetica" panose="020B0604020202020204" pitchFamily="34" charset="0"/>
              </a:rPr>
              <a:t>HC-SR04 ultrasonic sensor </a:t>
            </a:r>
            <a:endParaRPr lang="el-GR" sz="3200" dirty="0">
              <a:solidFill>
                <a:srgbClr val="C00000"/>
              </a:solidFill>
            </a:endParaRPr>
          </a:p>
        </p:txBody>
      </p:sp>
    </p:spTree>
    <p:extLst>
      <p:ext uri="{BB962C8B-B14F-4D97-AF65-F5344CB8AC3E}">
        <p14:creationId xmlns:p14="http://schemas.microsoft.com/office/powerpoint/2010/main" val="1055054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9B4476E-D707-E007-4A3C-B96EF12EB0FE}"/>
              </a:ext>
            </a:extLst>
          </p:cNvPr>
          <p:cNvSpPr>
            <a:spLocks noGrp="1"/>
          </p:cNvSpPr>
          <p:nvPr>
            <p:ph idx="1"/>
          </p:nvPr>
        </p:nvSpPr>
        <p:spPr>
          <a:xfrm>
            <a:off x="332172" y="949910"/>
            <a:ext cx="6219548" cy="5218175"/>
          </a:xfrm>
        </p:spPr>
        <p:txBody>
          <a:bodyPr>
            <a:normAutofit fontScale="70000" lnSpcReduction="20000"/>
          </a:bodyPr>
          <a:lstStyle/>
          <a:p>
            <a:pPr marL="0" indent="0" algn="l">
              <a:buNone/>
            </a:pPr>
            <a:r>
              <a:rPr lang="en-US" b="1" i="0" dirty="0">
                <a:solidFill>
                  <a:srgbClr val="3A3A3A"/>
                </a:solidFill>
                <a:effectLst/>
                <a:latin typeface="Helvetica" panose="020B0604020202020204" pitchFamily="34" charset="0"/>
              </a:rPr>
              <a:t>Features</a:t>
            </a:r>
          </a:p>
          <a:p>
            <a:pPr marL="0" indent="0" algn="l">
              <a:buNone/>
            </a:pPr>
            <a:r>
              <a:rPr lang="en-US" b="0" i="0" dirty="0">
                <a:solidFill>
                  <a:srgbClr val="3A3A3A"/>
                </a:solidFill>
                <a:effectLst/>
                <a:latin typeface="Helvetica" panose="020B0604020202020204" pitchFamily="34" charset="0"/>
              </a:rPr>
              <a:t>Here’s a list of some of the HC-SR04 ultrasonic sensor features and specs—for more information, you should consult the sensor’s datasheet:</a:t>
            </a:r>
          </a:p>
          <a:p>
            <a:pPr algn="l">
              <a:buFont typeface="Arial" panose="020B0604020202020204" pitchFamily="34" charset="0"/>
              <a:buChar char="•"/>
            </a:pPr>
            <a:r>
              <a:rPr lang="en-US" b="0" i="0" dirty="0">
                <a:solidFill>
                  <a:srgbClr val="3A3A3A"/>
                </a:solidFill>
                <a:effectLst/>
                <a:latin typeface="Helvetica" panose="020B0604020202020204" pitchFamily="34" charset="0"/>
              </a:rPr>
              <a:t>Power Supply :+5V DC</a:t>
            </a:r>
          </a:p>
          <a:p>
            <a:pPr algn="l">
              <a:buFont typeface="Arial" panose="020B0604020202020204" pitchFamily="34" charset="0"/>
              <a:buChar char="•"/>
            </a:pPr>
            <a:r>
              <a:rPr lang="en-US" b="0" i="0" dirty="0">
                <a:solidFill>
                  <a:srgbClr val="3A3A3A"/>
                </a:solidFill>
                <a:effectLst/>
                <a:latin typeface="Helvetica" panose="020B0604020202020204" pitchFamily="34" charset="0"/>
              </a:rPr>
              <a:t>Quiescent Current : &lt;2mA</a:t>
            </a:r>
          </a:p>
          <a:p>
            <a:pPr algn="l">
              <a:buFont typeface="Arial" panose="020B0604020202020204" pitchFamily="34" charset="0"/>
              <a:buChar char="•"/>
            </a:pPr>
            <a:r>
              <a:rPr lang="en-US" b="0" i="0" dirty="0">
                <a:solidFill>
                  <a:srgbClr val="3A3A3A"/>
                </a:solidFill>
                <a:effectLst/>
                <a:latin typeface="Helvetica" panose="020B0604020202020204" pitchFamily="34" charset="0"/>
              </a:rPr>
              <a:t>Working Current: 15mA</a:t>
            </a:r>
          </a:p>
          <a:p>
            <a:pPr algn="l">
              <a:buFont typeface="Arial" panose="020B0604020202020204" pitchFamily="34" charset="0"/>
              <a:buChar char="•"/>
            </a:pPr>
            <a:r>
              <a:rPr lang="en-US" b="0" i="0" dirty="0">
                <a:solidFill>
                  <a:srgbClr val="3A3A3A"/>
                </a:solidFill>
                <a:effectLst/>
                <a:latin typeface="Helvetica" panose="020B0604020202020204" pitchFamily="34" charset="0"/>
              </a:rPr>
              <a:t>Effectual Angle: &lt;15°</a:t>
            </a:r>
          </a:p>
          <a:p>
            <a:pPr algn="l">
              <a:buFont typeface="Arial" panose="020B0604020202020204" pitchFamily="34" charset="0"/>
              <a:buChar char="•"/>
            </a:pPr>
            <a:r>
              <a:rPr lang="en-US" b="0" i="0" dirty="0">
                <a:solidFill>
                  <a:srgbClr val="C00000"/>
                </a:solidFill>
                <a:effectLst/>
                <a:latin typeface="Helvetica" panose="020B0604020202020204" pitchFamily="34" charset="0"/>
              </a:rPr>
              <a:t>Ranging Distance : 2cm – 400 cm/1″ – 13ft</a:t>
            </a:r>
          </a:p>
          <a:p>
            <a:pPr algn="l">
              <a:buFont typeface="Arial" panose="020B0604020202020204" pitchFamily="34" charset="0"/>
              <a:buChar char="•"/>
            </a:pPr>
            <a:r>
              <a:rPr lang="en-US" b="0" i="0" dirty="0">
                <a:solidFill>
                  <a:srgbClr val="C00000"/>
                </a:solidFill>
                <a:effectLst/>
                <a:latin typeface="Helvetica" panose="020B0604020202020204" pitchFamily="34" charset="0"/>
              </a:rPr>
              <a:t>Resolution : 0.3 cm</a:t>
            </a:r>
          </a:p>
          <a:p>
            <a:pPr algn="l">
              <a:buFont typeface="Arial" panose="020B0604020202020204" pitchFamily="34" charset="0"/>
              <a:buChar char="•"/>
            </a:pPr>
            <a:r>
              <a:rPr lang="en-US" b="0" i="0" dirty="0">
                <a:solidFill>
                  <a:srgbClr val="3A3A3A"/>
                </a:solidFill>
                <a:effectLst/>
                <a:latin typeface="Helvetica" panose="020B0604020202020204" pitchFamily="34" charset="0"/>
              </a:rPr>
              <a:t>Measuring Angle: 30 degree</a:t>
            </a:r>
          </a:p>
          <a:p>
            <a:pPr algn="l">
              <a:buFont typeface="Arial" panose="020B0604020202020204" pitchFamily="34" charset="0"/>
              <a:buChar char="•"/>
            </a:pPr>
            <a:r>
              <a:rPr lang="en-US" b="0" i="0" dirty="0">
                <a:solidFill>
                  <a:srgbClr val="C00000"/>
                </a:solidFill>
                <a:effectLst/>
                <a:latin typeface="Helvetica" panose="020B0604020202020204" pitchFamily="34" charset="0"/>
              </a:rPr>
              <a:t>Trigger Input Pulse width: 10</a:t>
            </a:r>
            <a:r>
              <a:rPr lang="el-GR" b="0" i="0" dirty="0">
                <a:solidFill>
                  <a:srgbClr val="C00000"/>
                </a:solidFill>
                <a:effectLst/>
                <a:latin typeface="Helvetica" panose="020B0604020202020204" pitchFamily="34" charset="0"/>
              </a:rPr>
              <a:t>μ</a:t>
            </a:r>
            <a:r>
              <a:rPr lang="en-US" b="0" i="0" dirty="0">
                <a:solidFill>
                  <a:srgbClr val="C00000"/>
                </a:solidFill>
                <a:effectLst/>
                <a:latin typeface="Helvetica" panose="020B0604020202020204" pitchFamily="34" charset="0"/>
              </a:rPr>
              <a:t>S TTL pulse</a:t>
            </a:r>
          </a:p>
          <a:p>
            <a:pPr algn="l">
              <a:buFont typeface="Arial" panose="020B0604020202020204" pitchFamily="34" charset="0"/>
              <a:buChar char="•"/>
            </a:pPr>
            <a:r>
              <a:rPr lang="en-US" b="0" i="0" dirty="0">
                <a:solidFill>
                  <a:srgbClr val="C00000"/>
                </a:solidFill>
                <a:effectLst/>
                <a:latin typeface="Helvetica" panose="020B0604020202020204" pitchFamily="34" charset="0"/>
              </a:rPr>
              <a:t>Echo Output Signal: TTL pulse proportional to the distance range</a:t>
            </a:r>
          </a:p>
          <a:p>
            <a:pPr algn="l">
              <a:buFont typeface="Arial" panose="020B0604020202020204" pitchFamily="34" charset="0"/>
              <a:buChar char="•"/>
            </a:pPr>
            <a:r>
              <a:rPr lang="en-US" b="0" i="0" dirty="0">
                <a:solidFill>
                  <a:srgbClr val="3A3A3A"/>
                </a:solidFill>
                <a:effectLst/>
                <a:latin typeface="Helvetica" panose="020B0604020202020204" pitchFamily="34" charset="0"/>
              </a:rPr>
              <a:t>Dimension: 45mm x 20mm x 15mm</a:t>
            </a:r>
          </a:p>
          <a:p>
            <a:endParaRPr lang="el-GR" dirty="0"/>
          </a:p>
        </p:txBody>
      </p:sp>
      <p:pic>
        <p:nvPicPr>
          <p:cNvPr id="4" name="Picture 2" descr="Ultrasonic Sensor HC-SR04 Configuration and Specification">
            <a:extLst>
              <a:ext uri="{FF2B5EF4-FFF2-40B4-BE49-F238E27FC236}">
                <a16:creationId xmlns:a16="http://schemas.microsoft.com/office/drawing/2014/main" id="{CC44791B-07EF-BF0E-4305-418BCB488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960" y="1509699"/>
            <a:ext cx="4681589" cy="383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378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AFAAB4-447A-A654-9D22-21B94F8D1B9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1CAE292-9969-9F83-96D5-46DF09B1D060}"/>
              </a:ext>
            </a:extLst>
          </p:cNvPr>
          <p:cNvSpPr>
            <a:spLocks noGrp="1"/>
          </p:cNvSpPr>
          <p:nvPr>
            <p:ph idx="1"/>
          </p:nvPr>
        </p:nvSpPr>
        <p:spPr/>
        <p:txBody>
          <a:bodyPr/>
          <a:lstStyle/>
          <a:p>
            <a:endParaRPr lang="el-GR"/>
          </a:p>
        </p:txBody>
      </p:sp>
      <p:pic>
        <p:nvPicPr>
          <p:cNvPr id="10242" name="Picture 2" descr="Ultrasonic HC-SR04 timing diagram">
            <a:extLst>
              <a:ext uri="{FF2B5EF4-FFF2-40B4-BE49-F238E27FC236}">
                <a16:creationId xmlns:a16="http://schemas.microsoft.com/office/drawing/2014/main" id="{DE252314-CFED-9E43-0EDC-BF0DE962B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980" y="365125"/>
            <a:ext cx="10166895" cy="559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301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268A88-9C3C-B5B4-CA77-13131A69FED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D5CCF1B-C4DD-54FD-CFBE-87541BEDEFAC}"/>
              </a:ext>
            </a:extLst>
          </p:cNvPr>
          <p:cNvSpPr>
            <a:spLocks noGrp="1"/>
          </p:cNvSpPr>
          <p:nvPr>
            <p:ph idx="1"/>
          </p:nvPr>
        </p:nvSpPr>
        <p:spPr/>
        <p:txBody>
          <a:bodyPr/>
          <a:lstStyle/>
          <a:p>
            <a:endParaRPr lang="el-GR" dirty="0"/>
          </a:p>
        </p:txBody>
      </p:sp>
      <p:grpSp>
        <p:nvGrpSpPr>
          <p:cNvPr id="4" name="Ομάδα 3">
            <a:extLst>
              <a:ext uri="{FF2B5EF4-FFF2-40B4-BE49-F238E27FC236}">
                <a16:creationId xmlns:a16="http://schemas.microsoft.com/office/drawing/2014/main" id="{458977D5-C1B0-3484-36CA-1B1D5AB295D5}"/>
              </a:ext>
            </a:extLst>
          </p:cNvPr>
          <p:cNvGrpSpPr/>
          <p:nvPr/>
        </p:nvGrpSpPr>
        <p:grpSpPr>
          <a:xfrm>
            <a:off x="1481276" y="734971"/>
            <a:ext cx="9615804" cy="4937186"/>
            <a:chOff x="1809750" y="2014537"/>
            <a:chExt cx="5380737" cy="2833634"/>
          </a:xfrm>
        </p:grpSpPr>
        <p:pic>
          <p:nvPicPr>
            <p:cNvPr id="5" name="Εικόνα 4">
              <a:extLst>
                <a:ext uri="{FF2B5EF4-FFF2-40B4-BE49-F238E27FC236}">
                  <a16:creationId xmlns:a16="http://schemas.microsoft.com/office/drawing/2014/main" id="{B4CA0E0F-A1D3-4E38-569D-3CD1C3E760CF}"/>
                </a:ext>
              </a:extLst>
            </p:cNvPr>
            <p:cNvPicPr>
              <a:picLocks noChangeAspect="1"/>
            </p:cNvPicPr>
            <p:nvPr/>
          </p:nvPicPr>
          <p:blipFill rotWithShape="1">
            <a:blip r:embed="rId2"/>
            <a:srcRect r="54111"/>
            <a:stretch/>
          </p:blipFill>
          <p:spPr>
            <a:xfrm>
              <a:off x="1809750" y="2014537"/>
              <a:ext cx="3933825" cy="2828925"/>
            </a:xfrm>
            <a:prstGeom prst="rect">
              <a:avLst/>
            </a:prstGeom>
          </p:spPr>
        </p:pic>
        <p:pic>
          <p:nvPicPr>
            <p:cNvPr id="6" name="Εικόνα 5">
              <a:extLst>
                <a:ext uri="{FF2B5EF4-FFF2-40B4-BE49-F238E27FC236}">
                  <a16:creationId xmlns:a16="http://schemas.microsoft.com/office/drawing/2014/main" id="{7D030C22-2097-DA9F-519C-1FCB997B7226}"/>
                </a:ext>
              </a:extLst>
            </p:cNvPr>
            <p:cNvPicPr>
              <a:picLocks noChangeAspect="1"/>
            </p:cNvPicPr>
            <p:nvPr/>
          </p:nvPicPr>
          <p:blipFill rotWithShape="1">
            <a:blip r:embed="rId2"/>
            <a:srcRect l="74912"/>
            <a:stretch/>
          </p:blipFill>
          <p:spPr>
            <a:xfrm>
              <a:off x="5039779" y="2019246"/>
              <a:ext cx="2150708" cy="2828925"/>
            </a:xfrm>
            <a:prstGeom prst="rect">
              <a:avLst/>
            </a:prstGeom>
          </p:spPr>
        </p:pic>
      </p:grpSp>
    </p:spTree>
    <p:extLst>
      <p:ext uri="{BB962C8B-B14F-4D97-AF65-F5344CB8AC3E}">
        <p14:creationId xmlns:p14="http://schemas.microsoft.com/office/powerpoint/2010/main" val="475567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EB072B-A6EA-BB00-52DB-633D23503CF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3F117A3-6366-1EBB-ADCA-EC09DB4883C1}"/>
              </a:ext>
            </a:extLst>
          </p:cNvPr>
          <p:cNvSpPr>
            <a:spLocks noGrp="1"/>
          </p:cNvSpPr>
          <p:nvPr>
            <p:ph idx="1"/>
          </p:nvPr>
        </p:nvSpPr>
        <p:spPr/>
        <p:txBody>
          <a:bodyPr/>
          <a:lstStyle/>
          <a:p>
            <a:endParaRPr lang="el-GR"/>
          </a:p>
        </p:txBody>
      </p:sp>
      <p:pic>
        <p:nvPicPr>
          <p:cNvPr id="8194" name="Picture 2">
            <a:extLst>
              <a:ext uri="{FF2B5EF4-FFF2-40B4-BE49-F238E27FC236}">
                <a16:creationId xmlns:a16="http://schemas.microsoft.com/office/drawing/2014/main" id="{97A40FA0-18B1-79FB-D314-D14FCBF386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119188"/>
            <a:ext cx="6477000" cy="461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912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74E82A-5116-973A-97B0-42DA4DA29F3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31F787C-6502-E152-A823-4B02C2753ECA}"/>
              </a:ext>
            </a:extLst>
          </p:cNvPr>
          <p:cNvSpPr>
            <a:spLocks noGrp="1"/>
          </p:cNvSpPr>
          <p:nvPr>
            <p:ph idx="1"/>
          </p:nvPr>
        </p:nvSpPr>
        <p:spPr/>
        <p:txBody>
          <a:bodyPr/>
          <a:lstStyle/>
          <a:p>
            <a:endParaRPr lang="el-GR"/>
          </a:p>
        </p:txBody>
      </p:sp>
      <p:pic>
        <p:nvPicPr>
          <p:cNvPr id="3074" name="Picture 2">
            <a:extLst>
              <a:ext uri="{FF2B5EF4-FFF2-40B4-BE49-F238E27FC236}">
                <a16:creationId xmlns:a16="http://schemas.microsoft.com/office/drawing/2014/main" id="{A1C5E157-32B2-AE6A-4031-4DE254C2D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294" y="772357"/>
            <a:ext cx="11330760" cy="528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98968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18383</TotalTime>
  <Words>680</Words>
  <Application>Microsoft Office PowerPoint</Application>
  <PresentationFormat>Ευρεία οθόνη</PresentationFormat>
  <Paragraphs>58</Paragraphs>
  <Slides>23</Slides>
  <Notes>0</Notes>
  <HiddenSlides>1</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23</vt:i4>
      </vt:variant>
    </vt:vector>
  </HeadingPairs>
  <TitlesOfParts>
    <vt:vector size="30" baseType="lpstr">
      <vt:lpstr>Arial</vt:lpstr>
      <vt:lpstr>Calibri</vt:lpstr>
      <vt:lpstr>Calibri Light</vt:lpstr>
      <vt:lpstr>Helvetica</vt:lpstr>
      <vt:lpstr>typonine sans medium</vt:lpstr>
      <vt:lpstr>typonine sans regular</vt:lpstr>
      <vt:lpstr>Θέμα του Office</vt:lpstr>
      <vt:lpstr> Aισθητήρας υπερήχων (απόστασης) Οθόνη/Display  LCD </vt:lpstr>
      <vt:lpstr>Παρουσίαση του PowerPoint</vt:lpstr>
      <vt:lpstr>Στόχος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Κώδικας </vt:lpstr>
      <vt:lpstr>Βιβλιοθήκη LiquidCrystal</vt:lpstr>
      <vt:lpstr>Βάλτε τα μαζί!!!</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Φανάρι κυκλοφορίας Μια συνηθισμένη κατασκευή …αλλιώς</dc:title>
  <dc:creator>Λογαριασμός Microsoft</dc:creator>
  <cp:lastModifiedBy>A. Χαλκίδης</cp:lastModifiedBy>
  <cp:revision>75</cp:revision>
  <dcterms:created xsi:type="dcterms:W3CDTF">2021-11-28T12:07:32Z</dcterms:created>
  <dcterms:modified xsi:type="dcterms:W3CDTF">2022-06-03T16:51:28Z</dcterms:modified>
</cp:coreProperties>
</file>