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AF31-B6A0-42D4-AF6D-1EE160FC1185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B260-C9F3-411C-BB2B-13B35979A6E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C00000"/>
                </a:solidFill>
                <a:latin typeface="Georgia" pitchFamily="18" charset="0"/>
              </a:rPr>
              <a:t>ΜΚΟ</a:t>
            </a:r>
            <a:endParaRPr lang="el-GR" sz="5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000" dirty="0" smtClean="0">
                <a:solidFill>
                  <a:srgbClr val="002060"/>
                </a:solidFill>
                <a:latin typeface="Georgia" pitchFamily="18" charset="0"/>
              </a:rPr>
              <a:t>Καθηγητής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l-GR" sz="2000" dirty="0" err="1" smtClean="0">
                <a:solidFill>
                  <a:srgbClr val="002060"/>
                </a:solidFill>
                <a:latin typeface="Georgia" pitchFamily="18" charset="0"/>
              </a:rPr>
              <a:t>στέρης</a:t>
            </a:r>
            <a:r>
              <a:rPr lang="el-GR" sz="2000" dirty="0" smtClean="0">
                <a:solidFill>
                  <a:srgbClr val="002060"/>
                </a:solidFill>
                <a:latin typeface="Georgia" pitchFamily="18" charset="0"/>
              </a:rPr>
              <a:t> Χουλιάρας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Georgia" pitchFamily="18" charset="0"/>
              </a:rPr>
              <a:t>Πανεπιστήμιο Πελοποννήσου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977" y="0"/>
            <a:ext cx="5868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09" y="0"/>
            <a:ext cx="7804615" cy="67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88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" y="836589"/>
            <a:ext cx="9140509" cy="51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3087" cy="54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032" y="137095"/>
            <a:ext cx="5265936" cy="672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bSasTMg2vLk/T3ytQk6uzmI/AAAAAAAABRU/4eJL-0lzF-I/s1600/european+attitudes+on+weal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60705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737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41in294FXuL._SX33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2931558" cy="4392936"/>
          </a:xfrm>
          <a:prstGeom prst="rect">
            <a:avLst/>
          </a:prstGeom>
          <a:noFill/>
        </p:spPr>
      </p:pic>
      <p:pic>
        <p:nvPicPr>
          <p:cNvPr id="1028" name="Picture 4" descr="http://yalepress.yale.edu/images/full13/9780300109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3367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Georgia" pitchFamily="18" charset="0"/>
              </a:rPr>
              <a:t>Πλεονεκτήματα ΜΚΟ</a:t>
            </a:r>
            <a:endParaRPr lang="el-GR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Ευελιξία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Flexibility)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υτονομία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Autonomy)</a:t>
            </a: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Αξιοπιστία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(Credibility)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νταποκρισιμότητα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Responsiveness)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E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μπειρογνωμοσύνη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Expertise)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K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οινωνία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Πολιτών 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(Civil Society)</a:t>
            </a:r>
            <a:endParaRPr lang="el-GR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Georgia" pitchFamily="18" charset="0"/>
              </a:rPr>
              <a:t>Μειονεκτήματα</a:t>
            </a:r>
            <a:endParaRPr lang="el-GR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Έμφαση σε μικρές ομάδες επωφελούμενων (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Particularism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Πατερναλισμός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Paternalism)</a:t>
            </a:r>
            <a:endParaRPr lang="el-GR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Ερασιτεχνισμός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Amateurism) 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ή 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Υπερ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-εξειδίκευση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(Overspecialization)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O</a:t>
            </a:r>
            <a:r>
              <a:rPr lang="el-GR" dirty="0" err="1" smtClean="0">
                <a:solidFill>
                  <a:srgbClr val="002060"/>
                </a:solidFill>
                <a:latin typeface="Georgia" pitchFamily="18" charset="0"/>
              </a:rPr>
              <a:t>ικονομική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Εξάρτηση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Resource Dependence)</a:t>
            </a: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Έλλειψη Λογοδοσίας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Lack of Accountability)</a:t>
            </a:r>
            <a:endParaRPr lang="el-GR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Οποιαδήποτε αξιολόγηση για να μπορεί να θεωρηθεί αξιόπιστη σ’ ένα περιβάλλον έλλειψης εμπιστοσύνης και διάχυτης καχυποψίας, πρέπει να βασίζεται </a:t>
            </a:r>
            <a:r>
              <a:rPr lang="el-GR" b="1" dirty="0" smtClean="0">
                <a:solidFill>
                  <a:srgbClr val="002060"/>
                </a:solidFill>
                <a:latin typeface="Georgia" pitchFamily="18" charset="0"/>
              </a:rPr>
              <a:t>κυρίως 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σε ποσοτικά δεδομένα τα οποία είναι λιγότερο αμφισβητήσιμα. </a:t>
            </a:r>
            <a:endParaRPr lang="el-GR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C00000"/>
                </a:solidFill>
                <a:latin typeface="Georgia" pitchFamily="18" charset="0"/>
              </a:rPr>
              <a:t>Η αξιολόγηση των Οργανώσεων της Κοινωνίας Πολιτών μπορεί να έχει μακροχρόνια οφέλη:</a:t>
            </a:r>
            <a:endParaRPr lang="el-GR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Γιατί η ελληνική κοινωνία χαρακτηρίζεται από πολύ χαμηλούς δείκτες εμπιστοσύνης</a:t>
            </a: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Γιατί υπάρχει η ευρύτερη ψευδαίσθηση στην ελληνική κοινή γνώμη ότι οι δεσμοί αλληλεγγύης (εκτός οικογένειας) είναι ισχυρότεροι από άλλες χώρες.</a:t>
            </a: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Γιατί οι Οργανώσεις στην Ελλάδα πάσχουν από ένα έλλειμμα αξιοπιστίας (εν μέρει αποτέλεσμα της διεύρυνσης και ισχυροποίησής τους από πάνω (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top-down)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 – κυρίως μέσω των χρηματοδοτήσεων της ΕΕ – και γενικότερα γιατί οι θεσμοί στην Ελλάδα (κρατικοί ή μη κρατικοί) πάσχουν σε επίπεδο νομιμοποίησης.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088580" cy="53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3416" cy="687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203</Words>
  <Application>Microsoft Office PowerPoint</Application>
  <PresentationFormat>Προβολή στην οθόνη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ΜΚΟ</vt:lpstr>
      <vt:lpstr>Διαφάνεια 2</vt:lpstr>
      <vt:lpstr>Διαφάνεια 3</vt:lpstr>
      <vt:lpstr>Πλεονεκτήματα ΜΚΟ</vt:lpstr>
      <vt:lpstr>Μειονεκτήματα</vt:lpstr>
      <vt:lpstr>Διαφάνεια 6</vt:lpstr>
      <vt:lpstr>Η αξιολόγηση των Οργανώσεων της Κοινωνίας Πολιτών μπορεί να έχει μακροχρόνια οφέλη: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Σκέψεις για το Μέλλον</dc:title>
  <dc:creator>sony</dc:creator>
  <cp:lastModifiedBy>sony</cp:lastModifiedBy>
  <cp:revision>2</cp:revision>
  <dcterms:created xsi:type="dcterms:W3CDTF">2015-10-02T06:08:50Z</dcterms:created>
  <dcterms:modified xsi:type="dcterms:W3CDTF">2015-10-26T10:37:19Z</dcterms:modified>
</cp:coreProperties>
</file>