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74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Εισαγωγή" id="{A1C801E1-D6AA-49D9-97A1-E0EFEAED5546}">
          <p14:sldIdLst>
            <p14:sldId id="256"/>
            <p14:sldId id="257"/>
            <p14:sldId id="258"/>
          </p14:sldIdLst>
        </p14:section>
        <p14:section name="1η ενότητα" id="{BCA80A9B-1B22-4D26-A4C6-AF0A2ED0134D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5"/>
            <p14:sldId id="274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11" autoAdjust="0"/>
    <p:restoredTop sz="94679"/>
  </p:normalViewPr>
  <p:slideViewPr>
    <p:cSldViewPr snapToGrid="0">
      <p:cViewPr varScale="1">
        <p:scale>
          <a:sx n="112" d="100"/>
          <a:sy n="112" d="100"/>
        </p:scale>
        <p:origin x="5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036212-9827-47A0-B0A1-168150762333}" type="doc">
      <dgm:prSet loTypeId="urn:microsoft.com/office/officeart/2005/8/layout/cycle5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DE517ED-40EC-4DF6-ACE1-6B7473F9A2F3}">
      <dgm:prSet phldrT="[Text]"/>
      <dgm:spPr/>
      <dgm:t>
        <a:bodyPr/>
        <a:lstStyle/>
        <a:p>
          <a:r>
            <a:rPr lang="el-GR" dirty="0"/>
            <a:t>Βιολογία</a:t>
          </a:r>
        </a:p>
      </dgm:t>
    </dgm:pt>
    <dgm:pt modelId="{037C3C10-D8CB-410A-94A8-B440C6521283}" type="parTrans" cxnId="{80B47E8F-54E7-4820-AF8C-5BBB6C5C15D1}">
      <dgm:prSet/>
      <dgm:spPr/>
      <dgm:t>
        <a:bodyPr/>
        <a:lstStyle/>
        <a:p>
          <a:endParaRPr lang="el-GR"/>
        </a:p>
      </dgm:t>
    </dgm:pt>
    <dgm:pt modelId="{05230D95-AC9A-4DAA-A8F4-CD36EF7EB741}" type="sibTrans" cxnId="{80B47E8F-54E7-4820-AF8C-5BBB6C5C15D1}">
      <dgm:prSet/>
      <dgm:spPr>
        <a:ln w="19050"/>
      </dgm:spPr>
      <dgm:t>
        <a:bodyPr/>
        <a:lstStyle/>
        <a:p>
          <a:endParaRPr lang="el-GR"/>
        </a:p>
      </dgm:t>
    </dgm:pt>
    <dgm:pt modelId="{95DA8141-1D07-4D40-9828-4DC3CF80A161}">
      <dgm:prSet phldrT="[Text]"/>
      <dgm:spPr/>
      <dgm:t>
        <a:bodyPr/>
        <a:lstStyle/>
        <a:p>
          <a:r>
            <a:rPr lang="el-GR" dirty="0"/>
            <a:t>Κοινωνία</a:t>
          </a:r>
        </a:p>
      </dgm:t>
    </dgm:pt>
    <dgm:pt modelId="{95908359-91DF-4B30-8C96-29C6292A6F70}" type="parTrans" cxnId="{E33DE516-934E-475F-B887-9AEC1565A481}">
      <dgm:prSet/>
      <dgm:spPr/>
      <dgm:t>
        <a:bodyPr/>
        <a:lstStyle/>
        <a:p>
          <a:endParaRPr lang="el-GR"/>
        </a:p>
      </dgm:t>
    </dgm:pt>
    <dgm:pt modelId="{907DE756-19E5-4AC0-AAC0-81994D514DD9}" type="sibTrans" cxnId="{E33DE516-934E-475F-B887-9AEC1565A481}">
      <dgm:prSet/>
      <dgm:spPr>
        <a:ln w="19050"/>
      </dgm:spPr>
      <dgm:t>
        <a:bodyPr/>
        <a:lstStyle/>
        <a:p>
          <a:endParaRPr lang="el-GR"/>
        </a:p>
      </dgm:t>
    </dgm:pt>
    <dgm:pt modelId="{DA06EC49-7765-44C7-BB48-2886F5596E3D}" type="pres">
      <dgm:prSet presAssocID="{EB036212-9827-47A0-B0A1-168150762333}" presName="cycle" presStyleCnt="0">
        <dgm:presLayoutVars>
          <dgm:dir/>
          <dgm:resizeHandles val="exact"/>
        </dgm:presLayoutVars>
      </dgm:prSet>
      <dgm:spPr/>
    </dgm:pt>
    <dgm:pt modelId="{AD9445DA-EC41-4406-9512-C4D4E5014683}" type="pres">
      <dgm:prSet presAssocID="{DDE517ED-40EC-4DF6-ACE1-6B7473F9A2F3}" presName="node" presStyleLbl="node1" presStyleIdx="0" presStyleCnt="2">
        <dgm:presLayoutVars>
          <dgm:bulletEnabled val="1"/>
        </dgm:presLayoutVars>
      </dgm:prSet>
      <dgm:spPr/>
    </dgm:pt>
    <dgm:pt modelId="{B691F4F5-4605-4770-B615-2DC7E779EEA9}" type="pres">
      <dgm:prSet presAssocID="{DDE517ED-40EC-4DF6-ACE1-6B7473F9A2F3}" presName="spNode" presStyleCnt="0"/>
      <dgm:spPr/>
    </dgm:pt>
    <dgm:pt modelId="{690273D1-22E3-4B05-8536-59790244B0A1}" type="pres">
      <dgm:prSet presAssocID="{05230D95-AC9A-4DAA-A8F4-CD36EF7EB741}" presName="sibTrans" presStyleLbl="sibTrans1D1" presStyleIdx="0" presStyleCnt="2"/>
      <dgm:spPr/>
    </dgm:pt>
    <dgm:pt modelId="{EEF6FB88-7610-43A2-952E-E2336DC39C1F}" type="pres">
      <dgm:prSet presAssocID="{95DA8141-1D07-4D40-9828-4DC3CF80A161}" presName="node" presStyleLbl="node1" presStyleIdx="1" presStyleCnt="2">
        <dgm:presLayoutVars>
          <dgm:bulletEnabled val="1"/>
        </dgm:presLayoutVars>
      </dgm:prSet>
      <dgm:spPr/>
    </dgm:pt>
    <dgm:pt modelId="{2191ED33-82A3-40B2-BC8F-BFED3DFC8A9D}" type="pres">
      <dgm:prSet presAssocID="{95DA8141-1D07-4D40-9828-4DC3CF80A161}" presName="spNode" presStyleCnt="0"/>
      <dgm:spPr/>
    </dgm:pt>
    <dgm:pt modelId="{0DDD5D43-8011-489D-A29E-71E80CCDBC7B}" type="pres">
      <dgm:prSet presAssocID="{907DE756-19E5-4AC0-AAC0-81994D514DD9}" presName="sibTrans" presStyleLbl="sibTrans1D1" presStyleIdx="1" presStyleCnt="2"/>
      <dgm:spPr/>
    </dgm:pt>
  </dgm:ptLst>
  <dgm:cxnLst>
    <dgm:cxn modelId="{E33DE516-934E-475F-B887-9AEC1565A481}" srcId="{EB036212-9827-47A0-B0A1-168150762333}" destId="{95DA8141-1D07-4D40-9828-4DC3CF80A161}" srcOrd="1" destOrd="0" parTransId="{95908359-91DF-4B30-8C96-29C6292A6F70}" sibTransId="{907DE756-19E5-4AC0-AAC0-81994D514DD9}"/>
    <dgm:cxn modelId="{7431F155-6BCA-4C1E-8F3A-0FD37BAD1C6F}" type="presOf" srcId="{05230D95-AC9A-4DAA-A8F4-CD36EF7EB741}" destId="{690273D1-22E3-4B05-8536-59790244B0A1}" srcOrd="0" destOrd="0" presId="urn:microsoft.com/office/officeart/2005/8/layout/cycle5"/>
    <dgm:cxn modelId="{48FD5483-1607-4C06-BFF0-01D5D1C9F65B}" type="presOf" srcId="{EB036212-9827-47A0-B0A1-168150762333}" destId="{DA06EC49-7765-44C7-BB48-2886F5596E3D}" srcOrd="0" destOrd="0" presId="urn:microsoft.com/office/officeart/2005/8/layout/cycle5"/>
    <dgm:cxn modelId="{80B47E8F-54E7-4820-AF8C-5BBB6C5C15D1}" srcId="{EB036212-9827-47A0-B0A1-168150762333}" destId="{DDE517ED-40EC-4DF6-ACE1-6B7473F9A2F3}" srcOrd="0" destOrd="0" parTransId="{037C3C10-D8CB-410A-94A8-B440C6521283}" sibTransId="{05230D95-AC9A-4DAA-A8F4-CD36EF7EB741}"/>
    <dgm:cxn modelId="{E41ECDA6-BB51-47BF-A276-068B45A800C4}" type="presOf" srcId="{DDE517ED-40EC-4DF6-ACE1-6B7473F9A2F3}" destId="{AD9445DA-EC41-4406-9512-C4D4E5014683}" srcOrd="0" destOrd="0" presId="urn:microsoft.com/office/officeart/2005/8/layout/cycle5"/>
    <dgm:cxn modelId="{659997AC-E4E7-4EFB-AA39-24F08C37239C}" type="presOf" srcId="{907DE756-19E5-4AC0-AAC0-81994D514DD9}" destId="{0DDD5D43-8011-489D-A29E-71E80CCDBC7B}" srcOrd="0" destOrd="0" presId="urn:microsoft.com/office/officeart/2005/8/layout/cycle5"/>
    <dgm:cxn modelId="{C35447B9-0AF0-4A29-8E9B-51AFDD9C595B}" type="presOf" srcId="{95DA8141-1D07-4D40-9828-4DC3CF80A161}" destId="{EEF6FB88-7610-43A2-952E-E2336DC39C1F}" srcOrd="0" destOrd="0" presId="urn:microsoft.com/office/officeart/2005/8/layout/cycle5"/>
    <dgm:cxn modelId="{4BBF5416-9511-4CA2-92BA-FEF6A2B5F02A}" type="presParOf" srcId="{DA06EC49-7765-44C7-BB48-2886F5596E3D}" destId="{AD9445DA-EC41-4406-9512-C4D4E5014683}" srcOrd="0" destOrd="0" presId="urn:microsoft.com/office/officeart/2005/8/layout/cycle5"/>
    <dgm:cxn modelId="{A2F510C1-6B45-4E75-845D-D7849B4EB6F9}" type="presParOf" srcId="{DA06EC49-7765-44C7-BB48-2886F5596E3D}" destId="{B691F4F5-4605-4770-B615-2DC7E779EEA9}" srcOrd="1" destOrd="0" presId="urn:microsoft.com/office/officeart/2005/8/layout/cycle5"/>
    <dgm:cxn modelId="{DF0ACB9C-01AF-46AF-8597-0257E06F8046}" type="presParOf" srcId="{DA06EC49-7765-44C7-BB48-2886F5596E3D}" destId="{690273D1-22E3-4B05-8536-59790244B0A1}" srcOrd="2" destOrd="0" presId="urn:microsoft.com/office/officeart/2005/8/layout/cycle5"/>
    <dgm:cxn modelId="{8390C3F8-91E6-4215-9235-545DD8FF40B3}" type="presParOf" srcId="{DA06EC49-7765-44C7-BB48-2886F5596E3D}" destId="{EEF6FB88-7610-43A2-952E-E2336DC39C1F}" srcOrd="3" destOrd="0" presId="urn:microsoft.com/office/officeart/2005/8/layout/cycle5"/>
    <dgm:cxn modelId="{57938C4D-AFFE-4EAA-9101-D50EC9320C0F}" type="presParOf" srcId="{DA06EC49-7765-44C7-BB48-2886F5596E3D}" destId="{2191ED33-82A3-40B2-BC8F-BFED3DFC8A9D}" srcOrd="4" destOrd="0" presId="urn:microsoft.com/office/officeart/2005/8/layout/cycle5"/>
    <dgm:cxn modelId="{8490A7C7-6257-4E8C-B1E0-E3511C9F8E90}" type="presParOf" srcId="{DA06EC49-7765-44C7-BB48-2886F5596E3D}" destId="{0DDD5D43-8011-489D-A29E-71E80CCDBC7B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9445DA-EC41-4406-9512-C4D4E5014683}">
      <dsp:nvSpPr>
        <dsp:cNvPr id="0" name=""/>
        <dsp:cNvSpPr/>
      </dsp:nvSpPr>
      <dsp:spPr>
        <a:xfrm>
          <a:off x="706" y="812276"/>
          <a:ext cx="1694455" cy="1101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Βιολογία</a:t>
          </a:r>
        </a:p>
      </dsp:txBody>
      <dsp:txXfrm>
        <a:off x="54472" y="866042"/>
        <a:ext cx="1586923" cy="993864"/>
      </dsp:txXfrm>
    </dsp:sp>
    <dsp:sp modelId="{690273D1-22E3-4B05-8536-59790244B0A1}">
      <dsp:nvSpPr>
        <dsp:cNvPr id="0" name=""/>
        <dsp:cNvSpPr/>
      </dsp:nvSpPr>
      <dsp:spPr>
        <a:xfrm>
          <a:off x="847934" y="427637"/>
          <a:ext cx="1870673" cy="1870673"/>
        </a:xfrm>
        <a:custGeom>
          <a:avLst/>
          <a:gdLst/>
          <a:ahLst/>
          <a:cxnLst/>
          <a:rect l="0" t="0" r="0" b="0"/>
          <a:pathLst>
            <a:path>
              <a:moveTo>
                <a:pt x="393442" y="172968"/>
              </a:moveTo>
              <a:arcTo wR="935336" hR="935336" stAng="14075679" swAng="4248643"/>
            </a:path>
          </a:pathLst>
        </a:custGeom>
        <a:noFill/>
        <a:ln w="19050" cap="flat" cmpd="sng" algn="in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6FB88-7610-43A2-952E-E2336DC39C1F}">
      <dsp:nvSpPr>
        <dsp:cNvPr id="0" name=""/>
        <dsp:cNvSpPr/>
      </dsp:nvSpPr>
      <dsp:spPr>
        <a:xfrm>
          <a:off x="1871380" y="812276"/>
          <a:ext cx="1694455" cy="110139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800" kern="1200" dirty="0"/>
            <a:t>Κοινωνία</a:t>
          </a:r>
        </a:p>
      </dsp:txBody>
      <dsp:txXfrm>
        <a:off x="1925146" y="866042"/>
        <a:ext cx="1586923" cy="993864"/>
      </dsp:txXfrm>
    </dsp:sp>
    <dsp:sp modelId="{0DDD5D43-8011-489D-A29E-71E80CCDBC7B}">
      <dsp:nvSpPr>
        <dsp:cNvPr id="0" name=""/>
        <dsp:cNvSpPr/>
      </dsp:nvSpPr>
      <dsp:spPr>
        <a:xfrm>
          <a:off x="847934" y="427637"/>
          <a:ext cx="1870673" cy="1870673"/>
        </a:xfrm>
        <a:custGeom>
          <a:avLst/>
          <a:gdLst/>
          <a:ahLst/>
          <a:cxnLst/>
          <a:rect l="0" t="0" r="0" b="0"/>
          <a:pathLst>
            <a:path>
              <a:moveTo>
                <a:pt x="1477231" y="1697705"/>
              </a:moveTo>
              <a:arcTo wR="935336" hR="935336" stAng="3275679" swAng="4248643"/>
            </a:path>
          </a:pathLst>
        </a:custGeom>
        <a:noFill/>
        <a:ln w="19050" cap="flat" cmpd="sng" algn="in">
          <a:solidFill>
            <a:scrgbClr r="0" g="0" b="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C8724-4A02-4D27-AE04-337BDF6E1839}" type="datetimeFigureOut">
              <a:rPr lang="el-GR" smtClean="0"/>
              <a:t>3/5/20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1B0E0-109F-4AAA-96FB-7B2E4D33FAF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2777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11B0E0-109F-4AAA-96FB-7B2E4D33FAF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79237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11B0E0-109F-4AAA-96FB-7B2E4D33FAFE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4529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733428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748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7588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10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66451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384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77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25624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4378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777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497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75CB110E-71CD-4900-8278-A06B18D911ED}" type="datetimeFigureOut">
              <a:rPr lang="el-GR" smtClean="0"/>
              <a:t>3/5/20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24DE816-6EFB-4A28-A22B-A3F75EE045F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4527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7200" dirty="0"/>
              <a:t>ΦΥλο και κρΑτος πρΟνοιας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Της Μαρίας Στρατηγάκη</a:t>
            </a:r>
          </a:p>
        </p:txBody>
      </p:sp>
    </p:spTree>
    <p:extLst>
      <p:ext uri="{BB962C8B-B14F-4D97-AF65-F5344CB8AC3E}">
        <p14:creationId xmlns:p14="http://schemas.microsoft.com/office/powerpoint/2010/main" val="1010938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(7)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717" y="882019"/>
            <a:ext cx="8695427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Τα όρια διάκρισης βιολογικού – κοινωνικού φύλου.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Πιερ Μπουρντιέ, δεκαετία 1990.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Η ανθρώπινη βιολογία αποτελεί </a:t>
            </a:r>
            <a:r>
              <a:rPr lang="el-GR" sz="2800" b="1" dirty="0"/>
              <a:t>κοινωνική κατασκευή</a:t>
            </a:r>
            <a:r>
              <a:rPr lang="el-GR" sz="2800" dirty="0"/>
              <a:t>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sz="2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sz="28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sz="28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Η βιολογία κοινωνικοποιείται – Η κοινωνία βιολογικοποιείται.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Η ανδρική εξουσία πάνω στις γυναίκες έχει εγχαραχτεί στα σώματα των δύο φύλων και θεωρείται </a:t>
            </a:r>
            <a:r>
              <a:rPr lang="el-GR" sz="2800" b="1" dirty="0"/>
              <a:t>«φυσική» </a:t>
            </a:r>
            <a:r>
              <a:rPr lang="el-GR" sz="2800" dirty="0"/>
              <a:t>και όχι κοινωνική κατάσταση.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l-GR" sz="2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42114126"/>
              </p:ext>
            </p:extLst>
          </p:nvPr>
        </p:nvGraphicFramePr>
        <p:xfrm>
          <a:off x="4200586" y="2122097"/>
          <a:ext cx="3566542" cy="27259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953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(8)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5363" y="1027262"/>
            <a:ext cx="9972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800" b="1" dirty="0"/>
              <a:t>Judith Butler</a:t>
            </a:r>
            <a:r>
              <a:rPr lang="en-US" sz="2800" dirty="0"/>
              <a:t>, </a:t>
            </a:r>
            <a:r>
              <a:rPr lang="el-GR" sz="2800" dirty="0"/>
              <a:t>Άρση διάκριση βιολογικού – κοινωνικού φύλου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475118" y="2510286"/>
            <a:ext cx="4304580" cy="304859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Οι έμφυλες ταυτότητες των υποκειμένων προκύπτουν μέσα από τις </a:t>
            </a:r>
            <a:r>
              <a:rPr lang="el-GR" b="1" dirty="0"/>
              <a:t>παραστασιακές επιτελέσεις </a:t>
            </a:r>
            <a:r>
              <a:rPr lang="el-GR" dirty="0"/>
              <a:t>(</a:t>
            </a:r>
            <a:r>
              <a:rPr lang="en-US" dirty="0"/>
              <a:t>performative acts) </a:t>
            </a:r>
            <a:r>
              <a:rPr lang="el-GR" dirty="0"/>
              <a:t>των </a:t>
            </a:r>
            <a:r>
              <a:rPr lang="el-GR" b="1" dirty="0"/>
              <a:t>κοινωνικών</a:t>
            </a:r>
          </a:p>
          <a:p>
            <a:r>
              <a:rPr lang="el-GR" b="1" dirty="0"/>
              <a:t>συμβάσεων </a:t>
            </a:r>
            <a:r>
              <a:rPr lang="el-GR" dirty="0"/>
              <a:t>σχετικά με το «ανδρικό» και «γυναικείο». Άρα το φύλο είναι ένα </a:t>
            </a:r>
            <a:r>
              <a:rPr lang="el-GR" b="1" dirty="0"/>
              <a:t>επίκτητο</a:t>
            </a:r>
            <a:r>
              <a:rPr lang="el-GR" dirty="0"/>
              <a:t> και όχι έμφυτο χαρακτηριστικό των υποκειμένων.</a:t>
            </a:r>
          </a:p>
          <a:p>
            <a:endParaRPr lang="el-GR" dirty="0"/>
          </a:p>
        </p:txBody>
      </p:sp>
      <p:sp>
        <p:nvSpPr>
          <p:cNvPr id="11" name="Rounded Rectangle 10"/>
          <p:cNvSpPr/>
          <p:nvPr/>
        </p:nvSpPr>
        <p:spPr>
          <a:xfrm>
            <a:off x="7039156" y="3003727"/>
            <a:ext cx="4304580" cy="206171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u="sng" dirty="0"/>
              <a:t>Προηγούμενες φεμινιστικές θεωρίες</a:t>
            </a:r>
          </a:p>
          <a:p>
            <a:pPr lvl="0"/>
            <a:r>
              <a:rPr lang="el-GR" dirty="0"/>
              <a:t>Οι έμφυλες ταυτότητες είναι αποτέλεσμα κοινωνικής επεξεργασίας των </a:t>
            </a:r>
            <a:r>
              <a:rPr lang="el-GR" b="1" dirty="0"/>
              <a:t>προϋπαρχουσών βιολογικών διαφοροποιήσεων </a:t>
            </a:r>
            <a:r>
              <a:rPr lang="el-GR" dirty="0"/>
              <a:t>των ανθρώπων</a:t>
            </a:r>
          </a:p>
          <a:p>
            <a:endParaRPr lang="el-GR" dirty="0"/>
          </a:p>
        </p:txBody>
      </p:sp>
      <p:sp>
        <p:nvSpPr>
          <p:cNvPr id="8" name="Not Equal 7"/>
          <p:cNvSpPr/>
          <p:nvPr/>
        </p:nvSpPr>
        <p:spPr>
          <a:xfrm>
            <a:off x="5952227" y="3735674"/>
            <a:ext cx="914400" cy="59782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stCxn id="6" idx="2"/>
          </p:cNvCxnSpPr>
          <p:nvPr/>
        </p:nvCxnSpPr>
        <p:spPr>
          <a:xfrm flipH="1">
            <a:off x="3873260" y="1550482"/>
            <a:ext cx="2178171" cy="8390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667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</a:t>
            </a:r>
            <a:r>
              <a:rPr lang="en-US" sz="3600" dirty="0"/>
              <a:t>9</a:t>
            </a:r>
            <a:r>
              <a:rPr lang="el-GR" sz="3600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1049" y="1374398"/>
            <a:ext cx="94207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l-GR" sz="2800" u="sng" dirty="0"/>
              <a:t>Πολιτικοί στόχοι φεμινιστικού κινήματος</a:t>
            </a:r>
            <a:endParaRPr lang="en-US" sz="2800" u="sng" dirty="0"/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800" b="1" dirty="0"/>
              <a:t>Τυπική - Νομική ισότητα (</a:t>
            </a:r>
            <a:r>
              <a:rPr lang="en-US" sz="2800" b="1" dirty="0"/>
              <a:t>de jure)</a:t>
            </a:r>
            <a:r>
              <a:rPr lang="el-GR" sz="2800" b="1" dirty="0"/>
              <a:t> </a:t>
            </a:r>
            <a:r>
              <a:rPr lang="el-GR" sz="2400" b="1" dirty="0"/>
              <a:t>(</a:t>
            </a:r>
            <a:r>
              <a:rPr lang="el-GR" sz="2400" dirty="0"/>
              <a:t>αρχές 20</a:t>
            </a:r>
            <a:r>
              <a:rPr lang="el-GR" sz="2400" baseline="30000" dirty="0"/>
              <a:t>ου</a:t>
            </a:r>
            <a:r>
              <a:rPr lang="el-GR" sz="2400" dirty="0"/>
              <a:t> αιώνα- 1</a:t>
            </a:r>
            <a:r>
              <a:rPr lang="el-GR" sz="2400" baseline="30000" dirty="0"/>
              <a:t>ο</a:t>
            </a:r>
            <a:r>
              <a:rPr lang="el-GR" sz="2400" dirty="0"/>
              <a:t> φεμινιστικό κίνημα):</a:t>
            </a:r>
            <a:r>
              <a:rPr lang="en-US" sz="2400" dirty="0"/>
              <a:t> </a:t>
            </a:r>
            <a:r>
              <a:rPr lang="el-GR" sz="2400" dirty="0"/>
              <a:t>ισότητα των φύλων στην πρόσβαση στα πολιτικά και αστικά δικαιώματα.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800" b="1" dirty="0"/>
              <a:t>Ουσιαστική ισότητα</a:t>
            </a:r>
            <a:r>
              <a:rPr lang="en-US" sz="2800" b="1" dirty="0"/>
              <a:t> (de facto)</a:t>
            </a:r>
            <a:r>
              <a:rPr lang="el-GR" sz="2800" dirty="0"/>
              <a:t>: </a:t>
            </a:r>
            <a:r>
              <a:rPr lang="el-GR" sz="2400" dirty="0"/>
              <a:t>Η τυπική ισότητα θα παρέμενε κενό γράμμα χωρίς την ίση κατανομή οικονομικών, πολιτικών και κοινωνικών αγαθών.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l-GR" sz="2800" b="1" dirty="0"/>
              <a:t>Απελευθέρωση των γυναικών </a:t>
            </a:r>
            <a:r>
              <a:rPr lang="el-GR" sz="2400" dirty="0"/>
              <a:t>(τέλη 1960 – δεύτερο κύμα φεμινισμού): Αλλαγή της πατριαρχικής οικογένειας – Οι γυναίκες να μπορούν να ελέγχουν το σώμα τους (αμβλώσεις – αντισύλληψη)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2187208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</a:t>
            </a:r>
            <a:r>
              <a:rPr lang="en-US" sz="3600" dirty="0"/>
              <a:t>9</a:t>
            </a:r>
            <a:r>
              <a:rPr lang="el-GR" sz="3600" dirty="0"/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41049" y="1027262"/>
            <a:ext cx="942076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l-GR" sz="2800" u="sng" dirty="0"/>
              <a:t>Πολιτικοί στόχοι φεμινιστικού κινήματος</a:t>
            </a:r>
          </a:p>
          <a:p>
            <a:r>
              <a:rPr lang="el-GR" sz="2800" dirty="0"/>
              <a:t>4. </a:t>
            </a:r>
            <a:r>
              <a:rPr lang="el-GR" sz="2800" b="1" dirty="0"/>
              <a:t>Αλλαγή του συμβολαίου του φύλου </a:t>
            </a:r>
            <a:r>
              <a:rPr lang="el-GR" sz="2400" dirty="0"/>
              <a:t>(δεκαετία 1990): Ανάγκη αλλαγής των ρητών και άρρητων κοινωνικών συμβάσεων. Οι γυναίκες ως ενεργά υποκείμενα και όχι παθητικά «προϊόντα» των κοινωνικών δομών.</a:t>
            </a:r>
          </a:p>
          <a:p>
            <a:endParaRPr lang="el-GR" sz="2800" b="1" dirty="0"/>
          </a:p>
          <a:p>
            <a:r>
              <a:rPr lang="el-GR" sz="2800" b="1" dirty="0"/>
              <a:t>5. Κατάργηση του φύλου: </a:t>
            </a:r>
            <a:r>
              <a:rPr lang="el-GR" sz="2400" dirty="0"/>
              <a:t>Αποδυνάμωση των έμφυλων διαχωριστικών γραμμών. Αμφισβήτηση του πολιτικού υποκειμένου στο οποίο στηρίχτηκε το φεμινιστικό κίνημα. </a:t>
            </a:r>
            <a:r>
              <a:rPr lang="el-GR" sz="2400" b="1" dirty="0"/>
              <a:t>Το φύλο δεν αποτελεί ενοποιητικό στοιχείο της κοινωνικής κατηγορίας «γυναίκες». </a:t>
            </a:r>
            <a:r>
              <a:rPr lang="el-GR" sz="2400" dirty="0"/>
              <a:t>Διαλύεται έτσι η εσωτερική αντίφαση των φεμινιστικών θεωριών που αντιμετωπίζει τις γυναίκες από τη μία </a:t>
            </a:r>
            <a:r>
              <a:rPr lang="el-GR" sz="2400" b="1" dirty="0"/>
              <a:t>ως προκαθορισμένες οντότητες φύλου </a:t>
            </a:r>
            <a:r>
              <a:rPr lang="el-GR" sz="2400" dirty="0"/>
              <a:t>και από την άλλη </a:t>
            </a:r>
            <a:r>
              <a:rPr lang="el-GR" sz="2400" b="1" dirty="0"/>
              <a:t>ως ενεργά υποκείμενα </a:t>
            </a:r>
            <a:r>
              <a:rPr lang="el-GR" sz="2400" dirty="0"/>
              <a:t>που επιδιώκουν την απελευθέρωσή τους.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3488313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76709"/>
            <a:ext cx="9601200" cy="5063706"/>
          </a:xfrm>
        </p:spPr>
        <p:txBody>
          <a:bodyPr>
            <a:normAutofit/>
          </a:bodyPr>
          <a:lstStyle/>
          <a:p>
            <a:r>
              <a:rPr lang="el-GR" sz="2800" b="1" dirty="0"/>
              <a:t>Λόγοι για τους οποίους το κράτος πρόνοιας απασχόλησε τη φεμινιστική έρευνα: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400" dirty="0"/>
              <a:t>Οι γυναίκες αποτελούν την </a:t>
            </a:r>
            <a:r>
              <a:rPr lang="el-GR" sz="2400" b="1" dirty="0"/>
              <a:t>πλειονότητα των αποδεκτών</a:t>
            </a:r>
            <a:r>
              <a:rPr lang="el-GR" sz="2400" dirty="0"/>
              <a:t> των υπηρεσιών του.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400" b="1" dirty="0"/>
              <a:t>Η πλειονότητα των εργαζομένων </a:t>
            </a:r>
            <a:r>
              <a:rPr lang="el-GR" sz="2400" dirty="0"/>
              <a:t>στις κοινωνικές υπηρεσίες είναι γυναίκες – θεωρείται «γυναικείος» χώρος.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400" dirty="0"/>
              <a:t>Παρέμβαση του κράτους στις </a:t>
            </a:r>
            <a:r>
              <a:rPr lang="el-GR" sz="2400" b="1" dirty="0"/>
              <a:t>ενδοοικογενειακές σχέσεις </a:t>
            </a:r>
            <a:r>
              <a:rPr lang="el-GR" sz="2400" dirty="0"/>
              <a:t>των φύλων.</a:t>
            </a: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sz="2400" dirty="0"/>
              <a:t>Διαμόρφωση προτύπων φύλου και </a:t>
            </a:r>
            <a:r>
              <a:rPr lang="el-GR" sz="2400" b="1" dirty="0"/>
              <a:t>διαφορετικών κοινωνικών δικαιωμάτων</a:t>
            </a:r>
            <a:r>
              <a:rPr lang="el-GR" sz="2400" dirty="0"/>
              <a:t> ανδρών – γυναικών.</a:t>
            </a:r>
          </a:p>
          <a:p>
            <a:pPr marL="0" indent="0">
              <a:buNone/>
            </a:pPr>
            <a:endParaRPr lang="el-GR" sz="2800" dirty="0"/>
          </a:p>
          <a:p>
            <a:pPr marL="514350" indent="-514350">
              <a:buFont typeface="+mj-lt"/>
              <a:buAutoNum type="arabicPeriod"/>
            </a:pPr>
            <a:endParaRPr lang="el-GR" sz="2800" dirty="0"/>
          </a:p>
          <a:p>
            <a:pPr marL="514350" indent="-514350">
              <a:buFont typeface="+mj-lt"/>
              <a:buAutoNum type="arabicPeriod"/>
            </a:pP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279002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233577"/>
            <a:ext cx="9601200" cy="3408872"/>
          </a:xfrm>
        </p:spPr>
        <p:txBody>
          <a:bodyPr>
            <a:normAutofit/>
          </a:bodyPr>
          <a:lstStyle/>
          <a:p>
            <a:r>
              <a:rPr lang="el-GR" sz="2400" dirty="0"/>
              <a:t>Το ενδιαφέρον για την έμφυλη διάσταση του κράτους πρόνοιας αναπτύχθηκε σε χώρες της Ευρώπης ( Βρετανία, Γερμανία, Σκανδιναβικές χώρες), όπου αυτό παρουσίασε μεγαλύτερη ισχύ.</a:t>
            </a:r>
          </a:p>
          <a:p>
            <a:pPr marL="0" indent="0">
              <a:buNone/>
            </a:pPr>
            <a:endParaRPr lang="el-GR" sz="2400" dirty="0"/>
          </a:p>
          <a:p>
            <a:r>
              <a:rPr lang="el-GR" sz="2400" dirty="0"/>
              <a:t>Οι σημαντικότερες κριτικές έναντι του κράτους πρόνοιας το προσεγγίζουν ως: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500991" y="3640577"/>
            <a:ext cx="9471808" cy="2003743"/>
            <a:chOff x="1371599" y="3637114"/>
            <a:chExt cx="9471808" cy="2003743"/>
          </a:xfrm>
        </p:grpSpPr>
        <p:cxnSp>
          <p:nvCxnSpPr>
            <p:cNvPr id="5" name="Straight Arrow Connector 4"/>
            <p:cNvCxnSpPr>
              <a:endCxn id="15" idx="1"/>
            </p:cNvCxnSpPr>
            <p:nvPr/>
          </p:nvCxnSpPr>
          <p:spPr>
            <a:xfrm>
              <a:off x="5913410" y="3637114"/>
              <a:ext cx="2333448" cy="73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5913410" y="3659499"/>
              <a:ext cx="1" cy="125945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endCxn id="13" idx="3"/>
            </p:cNvCxnSpPr>
            <p:nvPr/>
          </p:nvCxnSpPr>
          <p:spPr>
            <a:xfrm flipH="1">
              <a:off x="3851696" y="3637114"/>
              <a:ext cx="2061714" cy="7359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371599" y="4172979"/>
              <a:ext cx="2480097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sz="2000" dirty="0"/>
                <a:t>Α. Φορέα διακρίσεων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93236" y="4932971"/>
              <a:ext cx="3640348" cy="70788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l-GR" dirty="0"/>
                <a:t>Β. </a:t>
              </a:r>
              <a:r>
                <a:rPr lang="el-GR" sz="2000" dirty="0"/>
                <a:t>Φορέα κρατικής οργάνωσης της οικογενειακής ζωής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246858" y="4172979"/>
              <a:ext cx="2596549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dirty="0"/>
                <a:t>Γ. </a:t>
              </a:r>
              <a:r>
                <a:rPr lang="el-GR" sz="2000" dirty="0"/>
                <a:t>Φορέα πατριαρχίας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77813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38300"/>
            <a:ext cx="9601200" cy="3581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u="sng" dirty="0"/>
              <a:t>Α. Το κράτος πρόνοιας </a:t>
            </a:r>
            <a:r>
              <a:rPr lang="el-GR" sz="2800" b="1" u="sng" dirty="0"/>
              <a:t>ως φορέας διακρίσεων</a:t>
            </a:r>
          </a:p>
          <a:p>
            <a:r>
              <a:rPr lang="el-GR" sz="2400" dirty="0"/>
              <a:t>Αίτημα ισότιμης αντιμετώπισης ανδρών – γυναικών (παράδοση 1</a:t>
            </a:r>
            <a:r>
              <a:rPr lang="el-GR" sz="2400" baseline="30000" dirty="0"/>
              <a:t>ου</a:t>
            </a:r>
            <a:r>
              <a:rPr lang="el-GR" sz="2400" dirty="0"/>
              <a:t> φεμινιστικού κύματος) . Οι παροχές και οι προστατευτικές διατάξεις είναι άνισα κατανεμημένες υποθάλποντας έτσι την αντίληψη περί κατωτερότητας των γυναικών.</a:t>
            </a:r>
          </a:p>
          <a:p>
            <a:r>
              <a:rPr lang="el-GR" sz="2400" dirty="0"/>
              <a:t>Απαραίτητη προϋπόθεση της άρσης των διακρίσεων αποτελεί η πλήρης αναγνώριση του δικαιώματος επιλογής των γυναικών (άμβλωση – αντισύλληψη)</a:t>
            </a:r>
          </a:p>
        </p:txBody>
      </p:sp>
      <p:sp>
        <p:nvSpPr>
          <p:cNvPr id="4" name="Rectangle 3"/>
          <p:cNvSpPr/>
          <p:nvPr/>
        </p:nvSpPr>
        <p:spPr>
          <a:xfrm>
            <a:off x="3971925" y="5048250"/>
            <a:ext cx="4400550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Όμως</a:t>
            </a:r>
            <a:r>
              <a:rPr lang="el-GR" dirty="0"/>
              <a:t>: </a:t>
            </a:r>
            <a:r>
              <a:rPr lang="el-GR" sz="2000" dirty="0"/>
              <a:t>Γιατί οι διακρίσεις συνεχίζονται ακόμα με μετά την εξασφάλιση της τυπικής ισότητας;</a:t>
            </a:r>
          </a:p>
        </p:txBody>
      </p:sp>
    </p:spTree>
    <p:extLst>
      <p:ext uri="{BB962C8B-B14F-4D97-AF65-F5344CB8AC3E}">
        <p14:creationId xmlns:p14="http://schemas.microsoft.com/office/powerpoint/2010/main" val="27620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66850"/>
            <a:ext cx="9601200" cy="3581400"/>
          </a:xfrm>
        </p:spPr>
        <p:txBody>
          <a:bodyPr/>
          <a:lstStyle/>
          <a:p>
            <a:pPr marL="0" indent="0" algn="ctr">
              <a:buNone/>
            </a:pPr>
            <a:r>
              <a:rPr lang="el-GR" sz="2800" u="sng" dirty="0"/>
              <a:t>Β. Το κράτος πρόνοιας ως </a:t>
            </a:r>
            <a:r>
              <a:rPr lang="el-GR" sz="2800" b="1" u="sng" dirty="0"/>
              <a:t>φορέας </a:t>
            </a:r>
          </a:p>
          <a:p>
            <a:pPr marL="0" indent="0" algn="ctr">
              <a:buNone/>
            </a:pPr>
            <a:r>
              <a:rPr lang="el-GR" sz="2800" b="1" u="sng" dirty="0"/>
              <a:t>κρατικής οργάνωσης της οικογενειακής ζωής</a:t>
            </a:r>
          </a:p>
          <a:p>
            <a:r>
              <a:rPr lang="el-GR" sz="2400" dirty="0"/>
              <a:t>Κριτική από 2</a:t>
            </a:r>
            <a:r>
              <a:rPr lang="el-GR" sz="2400" baseline="30000" dirty="0"/>
              <a:t>ο</a:t>
            </a:r>
            <a:r>
              <a:rPr lang="el-GR" sz="2400" dirty="0"/>
              <a:t> φεμινιστικό κύμα</a:t>
            </a:r>
          </a:p>
          <a:p>
            <a:r>
              <a:rPr lang="en-US" sz="2400" dirty="0"/>
              <a:t>Elizabeth Wilson</a:t>
            </a:r>
            <a:r>
              <a:rPr lang="el-GR" sz="2400" dirty="0"/>
              <a:t>: «Οι παροχές του κράτους πρόνοιας λειτουργούν με τέτοιο τρόπο, ώστε οι γυναίκες να αναπαράγουν την εργατική δύναμη. Οι γυναίκες καθοδηγούνται από το κράτος για να διατηρηθεί η καπιταλιστική οργάνωση της οικονομίας»</a:t>
            </a:r>
          </a:p>
        </p:txBody>
      </p:sp>
      <p:sp>
        <p:nvSpPr>
          <p:cNvPr id="4" name="Rectangle 3"/>
          <p:cNvSpPr/>
          <p:nvPr/>
        </p:nvSpPr>
        <p:spPr>
          <a:xfrm>
            <a:off x="3971925" y="5048250"/>
            <a:ext cx="4400550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Όμως</a:t>
            </a:r>
            <a:r>
              <a:rPr lang="el-GR" dirty="0"/>
              <a:t>: </a:t>
            </a:r>
            <a:r>
              <a:rPr lang="el-GR" sz="2000" dirty="0"/>
              <a:t>Γιατί όταν δουλεύουν και οι δύο, δεν αλλάζουν οι έμφυλοι ρόλοι;</a:t>
            </a:r>
          </a:p>
        </p:txBody>
      </p:sp>
    </p:spTree>
    <p:extLst>
      <p:ext uri="{BB962C8B-B14F-4D97-AF65-F5344CB8AC3E}">
        <p14:creationId xmlns:p14="http://schemas.microsoft.com/office/powerpoint/2010/main" val="42853426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83796"/>
            <a:ext cx="9601200" cy="449040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l-GR" sz="2800" u="sng" dirty="0">
                <a:solidFill>
                  <a:srgbClr val="191B0E"/>
                </a:solidFill>
              </a:rPr>
              <a:t>Γ. Το κράτος πρόνοιας ως </a:t>
            </a:r>
            <a:r>
              <a:rPr lang="el-GR" sz="2800" b="1" u="sng" dirty="0">
                <a:solidFill>
                  <a:srgbClr val="191B0E"/>
                </a:solidFill>
              </a:rPr>
              <a:t>φορέας πατριαρχίας</a:t>
            </a:r>
          </a:p>
          <a:p>
            <a:r>
              <a:rPr lang="el-GR" sz="2400" dirty="0">
                <a:solidFill>
                  <a:srgbClr val="191B0E"/>
                </a:solidFill>
              </a:rPr>
              <a:t>Ο τρόπος οργάνωσης του κράτους πρόνοιας είναι πατριαρχικός.</a:t>
            </a:r>
          </a:p>
          <a:p>
            <a:r>
              <a:rPr lang="el-GR" sz="2400" dirty="0">
                <a:solidFill>
                  <a:srgbClr val="191B0E"/>
                </a:solidFill>
              </a:rPr>
              <a:t>Τα προνοιακά οφέλη που αποκόμισε η εργατική τάξη είχαν ως αντάλλαγμα την διατήρηση της γυναικείας υποταγής από τους άνδρες.</a:t>
            </a:r>
          </a:p>
          <a:p>
            <a:r>
              <a:rPr lang="el-GR" sz="2400" dirty="0">
                <a:solidFill>
                  <a:srgbClr val="191B0E"/>
                </a:solidFill>
              </a:rPr>
              <a:t>Η σεξουαλική και αναπαραγωγική λειτουργεία των γυναικών ελέγχεται από το κράτος προς όφελος των ανδρών.</a:t>
            </a:r>
          </a:p>
          <a:p>
            <a:r>
              <a:rPr lang="el-GR" sz="2400" dirty="0">
                <a:solidFill>
                  <a:srgbClr val="191B0E"/>
                </a:solidFill>
              </a:rPr>
              <a:t>Η προκατειλημμένη αντιμετώπιση των γυναικών από ιατρούς, δικαστές και άλλα στελέχη κοινωνικών υπηρεσιών αποτελούν πατριαρχικά στοιχεία του κράτους πρόνοιας.</a:t>
            </a:r>
          </a:p>
          <a:p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3971925" y="5191125"/>
            <a:ext cx="4400550" cy="1285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Όμως</a:t>
            </a:r>
            <a:r>
              <a:rPr lang="el-GR" dirty="0"/>
              <a:t>: </a:t>
            </a:r>
            <a:r>
              <a:rPr lang="el-GR" sz="2000" dirty="0"/>
              <a:t>Ποιες είναι οι </a:t>
            </a:r>
            <a:r>
              <a:rPr lang="el-GR" sz="2000" b="1" dirty="0"/>
              <a:t>δυνατότητες χειραφέτησης</a:t>
            </a:r>
            <a:r>
              <a:rPr lang="el-GR" sz="2000" dirty="0"/>
              <a:t> των γυναικών με τη μετατόπιση της οικονομικής τους εξάρτησης στο κράτος πρόνοιας;</a:t>
            </a:r>
          </a:p>
        </p:txBody>
      </p:sp>
    </p:spTree>
    <p:extLst>
      <p:ext uri="{BB962C8B-B14F-4D97-AF65-F5344CB8AC3E}">
        <p14:creationId xmlns:p14="http://schemas.microsoft.com/office/powerpoint/2010/main" val="2495080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11626"/>
            <a:ext cx="9601200" cy="264130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Φεμινιστική κριτική στο πλαίσιο της</a:t>
            </a:r>
            <a:r>
              <a:rPr lang="el-GR" sz="2400" b="1" dirty="0"/>
              <a:t> «πολιτικής οικονομίας» του κράτους πρόνοιας.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Το κράτος πρόνοιας έχει ως κύριο σκοπό την </a:t>
            </a:r>
            <a:r>
              <a:rPr lang="el-GR" sz="2400" b="1" dirty="0"/>
              <a:t>οργάνωση της κοινωνικής αναπαραγωγής </a:t>
            </a:r>
            <a:r>
              <a:rPr lang="el-GR" sz="2400" dirty="0"/>
              <a:t>(εργατικό δυναμικό με μόρφωση, προστασία και υγεία).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Οι εκτός αγοράς εργασίας γυναίκες συμβάλλουν στην κοινωνική αναπαραγωγή με τη μη αμειβόμενη εργασία τους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dirty="0"/>
              <a:t>Από την άλλη, οι γυναίκες που εργάζονται ανεβάζουν το επίπεδο κατανάλωσης αγοράζοντας οικιακές υπηρεσίες και αγαθά.</a:t>
            </a:r>
          </a:p>
        </p:txBody>
      </p:sp>
    </p:spTree>
    <p:extLst>
      <p:ext uri="{BB962C8B-B14F-4D97-AF65-F5344CB8AC3E}">
        <p14:creationId xmlns:p14="http://schemas.microsoft.com/office/powerpoint/2010/main" val="1492352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1149" y="470140"/>
            <a:ext cx="8469702" cy="5917721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r>
              <a:rPr lang="el-GR" sz="2800" dirty="0"/>
              <a:t>Η έμφυλη συγκρότηση του κράτους πρόνοιας αποτελεί αντικείμενο της φεμινιστικής έρευνας από </a:t>
            </a:r>
            <a:r>
              <a:rPr lang="el-GR" sz="2800" b="1" dirty="0"/>
              <a:t>το 1970 </a:t>
            </a:r>
            <a:r>
              <a:rPr lang="el-GR" sz="2800" dirty="0"/>
              <a:t>(δεύτερο κύμα του φεμινιστικού κινήματος).</a:t>
            </a:r>
          </a:p>
          <a:p>
            <a:r>
              <a:rPr lang="el-GR" sz="2800" dirty="0"/>
              <a:t>Εξετάζεται </a:t>
            </a:r>
            <a:r>
              <a:rPr lang="el-GR" sz="2800" b="1" dirty="0"/>
              <a:t>ο ρόλος του κράτους </a:t>
            </a:r>
            <a:r>
              <a:rPr lang="el-GR" sz="2800" dirty="0"/>
              <a:t>στην κατασκευή της έμφυλης κοινωνίας.</a:t>
            </a:r>
          </a:p>
          <a:p>
            <a:r>
              <a:rPr lang="el-GR" sz="2800" dirty="0"/>
              <a:t>Το κράτος πρόνοιας συγκροτείται με αναφορά στα </a:t>
            </a:r>
            <a:r>
              <a:rPr lang="el-GR" sz="2800" b="1" dirty="0"/>
              <a:t>δίπολα σχέσεων</a:t>
            </a:r>
            <a:r>
              <a:rPr lang="el-GR" sz="2800" dirty="0"/>
              <a:t>: αγορά – οικογένεια, δημόσιος – ιδιωτικός χώρος, αμειβόμενη – μη αμειβόμενη εργασία, τα οποία με τη σειρά τους διαμορφώνουν τα </a:t>
            </a:r>
            <a:r>
              <a:rPr lang="el-GR" sz="2800" b="1" dirty="0"/>
              <a:t>πρότυπα φύλου.</a:t>
            </a:r>
          </a:p>
        </p:txBody>
      </p:sp>
    </p:spTree>
    <p:extLst>
      <p:ext uri="{BB962C8B-B14F-4D97-AF65-F5344CB8AC3E}">
        <p14:creationId xmlns:p14="http://schemas.microsoft.com/office/powerpoint/2010/main" val="7266834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61123"/>
            <a:ext cx="9601200" cy="4292001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Ανάδειξη </a:t>
            </a:r>
            <a:r>
              <a:rPr lang="el-GR" sz="2400" b="1" dirty="0"/>
              <a:t>κοινωνικής αντίφασης</a:t>
            </a:r>
            <a:r>
              <a:rPr lang="el-GR" sz="2400" dirty="0"/>
              <a:t> λειτουργίας κράτους πρόνοιας ως προς τις γυναίκες. 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endParaRPr lang="el-GR" sz="2400" dirty="0"/>
          </a:p>
          <a:p>
            <a:r>
              <a:rPr lang="el-GR" sz="2400" dirty="0"/>
              <a:t>Δυσχεραίνεται έτσι η διατύπωση διεκδικήσεων για τη βελτίωση της κατάστασης ορισμένων γυναικών καθώς μπορεί να παγιώνεται η κοινωνικά υποδεέστερη θέση τους.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686645" y="2767460"/>
            <a:ext cx="3267075" cy="12253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Βραχυπρόθεσμη</a:t>
            </a:r>
            <a:r>
              <a:rPr lang="el-GR" dirty="0"/>
              <a:t> βελτίωση της καθημερινής ζωής τους.</a:t>
            </a:r>
          </a:p>
          <a:p>
            <a:endParaRPr lang="el-GR" dirty="0"/>
          </a:p>
        </p:txBody>
      </p:sp>
      <p:sp>
        <p:nvSpPr>
          <p:cNvPr id="5" name="Rounded Rectangle 4"/>
          <p:cNvSpPr/>
          <p:nvPr/>
        </p:nvSpPr>
        <p:spPr>
          <a:xfrm>
            <a:off x="6592020" y="2599232"/>
            <a:ext cx="4304580" cy="156184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l-GR" b="1" dirty="0"/>
              <a:t>Μακροπρόθεσμη</a:t>
            </a:r>
            <a:r>
              <a:rPr lang="el-GR" dirty="0"/>
              <a:t> ενίσχυση των κοινωνικών προτύπων φύλου λόγω της θεσμοποίησης των έμφυλων κοινωνικών διαχωρισμών.</a:t>
            </a:r>
          </a:p>
          <a:p>
            <a:endParaRPr lang="el-GR" dirty="0"/>
          </a:p>
        </p:txBody>
      </p:sp>
      <p:sp>
        <p:nvSpPr>
          <p:cNvPr id="6" name="Not Equal 5"/>
          <p:cNvSpPr/>
          <p:nvPr/>
        </p:nvSpPr>
        <p:spPr>
          <a:xfrm>
            <a:off x="5315670" y="3081243"/>
            <a:ext cx="914400" cy="59782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9517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45853"/>
            <a:ext cx="9601200" cy="616789"/>
          </a:xfrm>
        </p:spPr>
        <p:txBody>
          <a:bodyPr>
            <a:normAutofit/>
          </a:bodyPr>
          <a:lstStyle/>
          <a:p>
            <a:r>
              <a:rPr lang="el-GR" sz="3600" dirty="0"/>
              <a:t>2. Φεμινιστικές κριτικές του κράτους πρόνοιας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61049"/>
            <a:ext cx="9601200" cy="5082576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dirty="0"/>
              <a:t>Φεμινιστικές διεκδικήσεις προσπάθησαν να εξαλείψουν αυτή την αντίφαση ζητώντας παρεμβάσεις που στηρίζουν τις γυναίκες και ως άτομα και ως κοινωνική κατηγορία.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dirty="0"/>
              <a:t>Η εξάρτηση των γυναικών από το κράτος θεωρήθηκε «προτιμότερη» από την εξάρτηση από την οικογένεια και τους συζύγους τους.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l-GR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dirty="0"/>
              <a:t>Παρ' όλα αυτά, οι φεμινιστικές διεκδικήσεις ήρθαν αντιμέτωπες με 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dirty="0"/>
              <a:t> τη συρρίκνωση των δημόσιων κοινωνικών δαπανών τη δεκαετία του 1980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dirty="0"/>
              <a:t>τις αντιστάσεις της έμφυλης κρατικής συγκρότησης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l-GR" dirty="0"/>
              <a:t>τον περιορισμό της δυναμικής του φεμινιστικού κινήματος μετά την κατοχύρωση της τυπικής ισότητας</a:t>
            </a:r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59378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DC86D2-3B88-42B0-B078-F4B7A1304F26}"/>
              </a:ext>
            </a:extLst>
          </p:cNvPr>
          <p:cNvSpPr txBox="1"/>
          <p:nvPr/>
        </p:nvSpPr>
        <p:spPr>
          <a:xfrm>
            <a:off x="1209775" y="54561"/>
            <a:ext cx="11048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DAB5B-F5F6-4909-9E13-3A0DD3EFE25D}"/>
              </a:ext>
            </a:extLst>
          </p:cNvPr>
          <p:cNvSpPr txBox="1"/>
          <p:nvPr/>
        </p:nvSpPr>
        <p:spPr>
          <a:xfrm>
            <a:off x="886120" y="1008668"/>
            <a:ext cx="11048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/>
              <a:t>Τάση συρρίκνωσης κράτους πρόνοιας μετά την κρίση του ‘75 </a:t>
            </a:r>
            <a:r>
              <a:rPr lang="el-GR" sz="2400" dirty="0">
                <a:sym typeface="Wingdings" panose="05000000000000000000" pitchFamily="2" charset="2"/>
              </a:rPr>
              <a:t> αλλαγή μορφής  </a:t>
            </a:r>
            <a:br>
              <a:rPr lang="el-GR" sz="2400" dirty="0">
                <a:sym typeface="Wingdings" panose="05000000000000000000" pitchFamily="2" charset="2"/>
              </a:rPr>
            </a:br>
            <a:r>
              <a:rPr lang="el-GR" sz="2400" dirty="0">
                <a:sym typeface="Wingdings" panose="05000000000000000000" pitchFamily="2" charset="2"/>
              </a:rPr>
              <a:t>εισαγωγή του όρου </a:t>
            </a:r>
            <a:r>
              <a:rPr lang="el-GR" sz="2400" b="1" dirty="0">
                <a:sym typeface="Wingdings" panose="05000000000000000000" pitchFamily="2" charset="2"/>
              </a:rPr>
              <a:t>καθεστώς ευημερίας (</a:t>
            </a:r>
            <a:r>
              <a:rPr lang="en-US" sz="2400" b="1" dirty="0">
                <a:sym typeface="Wingdings" panose="05000000000000000000" pitchFamily="2" charset="2"/>
              </a:rPr>
              <a:t>welfare regime) </a:t>
            </a:r>
            <a:endParaRPr lang="el-GR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55650A-504E-4D12-BCAB-6D19C6DF49E4}"/>
              </a:ext>
            </a:extLst>
          </p:cNvPr>
          <p:cNvSpPr txBox="1"/>
          <p:nvPr/>
        </p:nvSpPr>
        <p:spPr>
          <a:xfrm>
            <a:off x="886120" y="1999045"/>
            <a:ext cx="110482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sz="2400" dirty="0"/>
              <a:t>Επιτυχής περιγραφή μοντέλων κράτους πρόνοιας που προέκυπταν από τη σταδιακή μετάθεση μέρους των κοινωνικών παρεμβάσεων </a:t>
            </a:r>
            <a:r>
              <a:rPr lang="el-GR" sz="2400" u="sng" dirty="0"/>
              <a:t>από το κράτος στον 3</a:t>
            </a:r>
            <a:r>
              <a:rPr lang="el-GR" sz="2400" u="sng" baseline="30000" dirty="0"/>
              <a:t>ο</a:t>
            </a:r>
            <a:r>
              <a:rPr lang="el-GR" sz="2400" u="sng" dirty="0"/>
              <a:t> τομέα της οικονομίας</a:t>
            </a:r>
            <a:r>
              <a:rPr lang="el-GR" sz="2400" dirty="0"/>
              <a:t>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686A90-D8B6-4A3F-B036-586BD15B9CE4}"/>
              </a:ext>
            </a:extLst>
          </p:cNvPr>
          <p:cNvSpPr txBox="1"/>
          <p:nvPr/>
        </p:nvSpPr>
        <p:spPr>
          <a:xfrm>
            <a:off x="886120" y="3199374"/>
            <a:ext cx="113718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/>
              <a:t>Σχέσεις </a:t>
            </a:r>
            <a:r>
              <a:rPr lang="el-GR" sz="2400" b="1" dirty="0"/>
              <a:t>κράτους – οικογένειας – αγοράς </a:t>
            </a:r>
            <a:r>
              <a:rPr lang="el-GR" sz="2400" b="1" dirty="0">
                <a:sym typeface="Wingdings" panose="05000000000000000000" pitchFamily="2" charset="2"/>
              </a:rPr>
              <a:t> </a:t>
            </a:r>
            <a:r>
              <a:rPr lang="el-GR" sz="2400" dirty="0">
                <a:sym typeface="Wingdings" panose="05000000000000000000" pitchFamily="2" charset="2"/>
              </a:rPr>
              <a:t>κεντρικός παράγοντας διαμόρφωσης καθεστώτων ευημερίας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Τυπολογία  ανάλογα με τον </a:t>
            </a:r>
            <a:r>
              <a:rPr lang="el-GR" sz="2400" i="1" dirty="0">
                <a:sym typeface="Wingdings" panose="05000000000000000000" pitchFamily="2" charset="2"/>
              </a:rPr>
              <a:t>τρόπο σύνδεσης </a:t>
            </a:r>
            <a:r>
              <a:rPr lang="el-GR" sz="2400" dirty="0">
                <a:sym typeface="Wingdings" panose="05000000000000000000" pitchFamily="2" charset="2"/>
              </a:rPr>
              <a:t>του κράτους με την αγορά και την οικογένεια.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400" u="sng" dirty="0">
                <a:sym typeface="Wingdings" panose="05000000000000000000" pitchFamily="2" charset="2"/>
              </a:rPr>
              <a:t>Υπόβαθρο της προσέγγισης: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Αύξηση ανεργίας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Μείωση εισφορών κοινωνικής ασφάλισης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Είσοδος γυναικών στην αγορά εργασίας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Προώθηση της τυπικής ισότητας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8861686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D0B851-D190-4D40-A050-CFB0C8C6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771" y="129619"/>
            <a:ext cx="9601200" cy="1485900"/>
          </a:xfrm>
        </p:spPr>
        <p:txBody>
          <a:bodyPr/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3A04C1-0331-42AE-B156-C80BC607D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2" y="802456"/>
            <a:ext cx="11241464" cy="5852867"/>
          </a:xfrm>
        </p:spPr>
        <p:txBody>
          <a:bodyPr>
            <a:normAutofit/>
          </a:bodyPr>
          <a:lstStyle/>
          <a:p>
            <a:pPr algn="just"/>
            <a:r>
              <a:rPr lang="el-GR" sz="2400" dirty="0"/>
              <a:t>Συμβολή </a:t>
            </a:r>
            <a:r>
              <a:rPr lang="en-US" sz="2400" dirty="0"/>
              <a:t>Esping – Andersen: </a:t>
            </a:r>
            <a:r>
              <a:rPr lang="el-GR" sz="2400" dirty="0"/>
              <a:t>Συμπερίληψη στην τυπολογία κριτηρίων που αναφέρονται στη σχέση κράτους με οικογένεια (όχι μόνο με αγορά) </a:t>
            </a:r>
            <a:r>
              <a:rPr lang="el-GR" sz="2400" dirty="0">
                <a:sym typeface="Wingdings" panose="05000000000000000000" pitchFamily="2" charset="2"/>
              </a:rPr>
              <a:t> ανάδειξη ανεπάρκειας του μέχρι τότε κριτηρίου (ύψος κοινωνικών δαπανών)</a:t>
            </a:r>
          </a:p>
          <a:p>
            <a:pPr algn="just"/>
            <a:r>
              <a:rPr lang="el-GR" sz="2400" u="sng" dirty="0">
                <a:sym typeface="Wingdings" panose="05000000000000000000" pitchFamily="2" charset="2"/>
              </a:rPr>
              <a:t>Κριτήρια για την κατάταξη των καθεστώτων ευημερίας: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u="sng" dirty="0" err="1">
                <a:sym typeface="Wingdings" panose="05000000000000000000" pitchFamily="2" charset="2"/>
              </a:rPr>
              <a:t>Αποεμπορευματοποίηση</a:t>
            </a:r>
            <a:r>
              <a:rPr lang="el-GR" sz="2400" u="sng" dirty="0">
                <a:sym typeface="Wingdings" panose="05000000000000000000" pitchFamily="2" charset="2"/>
              </a:rPr>
              <a:t> (</a:t>
            </a:r>
            <a:r>
              <a:rPr lang="en-US" sz="2400" u="sng" dirty="0">
                <a:sym typeface="Wingdings" panose="05000000000000000000" pitchFamily="2" charset="2"/>
              </a:rPr>
              <a:t>decommodification)</a:t>
            </a:r>
            <a:r>
              <a:rPr lang="en-US" sz="2400" dirty="0">
                <a:sym typeface="Wingdings" panose="05000000000000000000" pitchFamily="2" charset="2"/>
              </a:rPr>
              <a:t>  </a:t>
            </a:r>
            <a:r>
              <a:rPr lang="el-GR" sz="2400" dirty="0">
                <a:sym typeface="Wingdings" panose="05000000000000000000" pitchFamily="2" charset="2"/>
              </a:rPr>
              <a:t>ο βαθμός που τα απαραίτητα αγαθά για την κάλυψη βασικών αναγκών αποτελούν κοινωνικό δικαίωμα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Ο βαθμός που τα κοινωνικά αγαθά είναι </a:t>
            </a:r>
            <a:r>
              <a:rPr lang="el-GR" sz="2400" u="sng" dirty="0">
                <a:sym typeface="Wingdings" panose="05000000000000000000" pitchFamily="2" charset="2"/>
              </a:rPr>
              <a:t>καθολικά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Το </a:t>
            </a:r>
            <a:r>
              <a:rPr lang="el-GR" sz="2400" u="sng" dirty="0">
                <a:sym typeface="Wingdings" panose="05000000000000000000" pitchFamily="2" charset="2"/>
              </a:rPr>
              <a:t>είδος της σχέσης μεταξύ κράτους αγοράς και οικογένειας</a:t>
            </a:r>
            <a:endParaRPr lang="el-GR" sz="2400" dirty="0">
              <a:sym typeface="Wingdings" panose="05000000000000000000" pitchFamily="2" charset="2"/>
            </a:endParaRPr>
          </a:p>
          <a:p>
            <a:pPr algn="just"/>
            <a:r>
              <a:rPr lang="el-GR" sz="2400" b="1" dirty="0"/>
              <a:t>Κατάταξη σε 3 μοντέλα </a:t>
            </a:r>
            <a:r>
              <a:rPr lang="el-GR" sz="2400" b="1" dirty="0">
                <a:sym typeface="Wingdings" panose="05000000000000000000" pitchFamily="2" charset="2"/>
              </a:rPr>
              <a:t>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b="1" dirty="0">
                <a:sym typeface="Wingdings" panose="05000000000000000000" pitchFamily="2" charset="2"/>
              </a:rPr>
              <a:t>Συντηρητικό 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b="1" dirty="0">
                <a:sym typeface="Wingdings" panose="05000000000000000000" pitchFamily="2" charset="2"/>
              </a:rPr>
              <a:t>Φιλελεύθερο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400" b="1" dirty="0">
                <a:sym typeface="Wingdings" panose="05000000000000000000" pitchFamily="2" charset="2"/>
              </a:rPr>
              <a:t>Σοσιαλδημοκρατικό </a:t>
            </a:r>
          </a:p>
          <a:p>
            <a:pPr marL="0" indent="0" algn="just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60922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4BCE34A-3BC9-436B-BF04-9B71CF5ED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2" y="771625"/>
            <a:ext cx="11260318" cy="5966184"/>
          </a:xfrm>
        </p:spPr>
        <p:txBody>
          <a:bodyPr>
            <a:normAutofit/>
          </a:bodyPr>
          <a:lstStyle/>
          <a:p>
            <a:r>
              <a:rPr lang="el-GR" sz="2400" dirty="0"/>
              <a:t>Φεμινιστική κριτική στον </a:t>
            </a:r>
            <a:r>
              <a:rPr lang="en-US" sz="2400" dirty="0"/>
              <a:t>Esping – Andersen </a:t>
            </a:r>
          </a:p>
          <a:p>
            <a:pPr algn="just"/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l-GR" sz="2400" dirty="0">
                <a:sym typeface="Wingdings" panose="05000000000000000000" pitchFamily="2" charset="2"/>
              </a:rPr>
              <a:t>Εισαγωγή του όρου </a:t>
            </a:r>
            <a:r>
              <a:rPr lang="el-GR" sz="2400" b="1" dirty="0">
                <a:sym typeface="Wingdings" panose="05000000000000000000" pitchFamily="2" charset="2"/>
              </a:rPr>
              <a:t>αποοικογενειοποίηση</a:t>
            </a:r>
            <a:r>
              <a:rPr lang="el-GR" sz="2400" dirty="0">
                <a:sym typeface="Wingdings" panose="05000000000000000000" pitchFamily="2" charset="2"/>
              </a:rPr>
              <a:t>  εκφράζει τον βαθμό στον οποίο η εργασία φροντίδας των εξαρτημένων μελών της οικογένειας μεταφέρεται από την οικογένεια στο κράτος και την αγορά. </a:t>
            </a:r>
          </a:p>
          <a:p>
            <a:pPr algn="just"/>
            <a:r>
              <a:rPr lang="el-GR" sz="2400" dirty="0">
                <a:sym typeface="Wingdings" panose="05000000000000000000" pitchFamily="2" charset="2"/>
              </a:rPr>
              <a:t>+ Εμπλουτισμός κριτηρίων </a:t>
            </a:r>
          </a:p>
          <a:p>
            <a:pPr algn="just"/>
            <a:r>
              <a:rPr lang="el-GR" sz="2400" dirty="0">
                <a:sym typeface="Wingdings" panose="05000000000000000000" pitchFamily="2" charset="2"/>
              </a:rPr>
              <a:t> - Μη ενσωμάτωση στην τυπολογία </a:t>
            </a:r>
          </a:p>
          <a:p>
            <a:pPr marL="0" indent="0" algn="just">
              <a:buNone/>
            </a:pPr>
            <a:endParaRPr lang="el-GR" sz="2400" dirty="0">
              <a:sym typeface="Wingdings" panose="05000000000000000000" pitchFamily="2" charset="2"/>
            </a:endParaRPr>
          </a:p>
          <a:p>
            <a:pPr algn="just"/>
            <a:r>
              <a:rPr lang="en-US" sz="2400" dirty="0">
                <a:sym typeface="Wingdings" panose="05000000000000000000" pitchFamily="2" charset="2"/>
              </a:rPr>
              <a:t>Jane Lewis  </a:t>
            </a:r>
            <a:r>
              <a:rPr lang="el-GR" sz="2400" dirty="0">
                <a:sym typeface="Wingdings" panose="05000000000000000000" pitchFamily="2" charset="2"/>
              </a:rPr>
              <a:t>εισαγωγή κριτηρίου </a:t>
            </a:r>
            <a:r>
              <a:rPr lang="el-GR" sz="2400" b="1" dirty="0">
                <a:sym typeface="Wingdings" panose="05000000000000000000" pitchFamily="2" charset="2"/>
              </a:rPr>
              <a:t>προτύπου οικογένειας που τα μοντέλα προωθούν.</a:t>
            </a:r>
            <a:r>
              <a:rPr lang="el-GR" sz="2400" dirty="0">
                <a:sym typeface="Wingdings" panose="05000000000000000000" pitchFamily="2" charset="2"/>
              </a:rPr>
              <a:t> </a:t>
            </a:r>
            <a:endParaRPr lang="el-GR" sz="24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35D474F0-9B37-4B05-ACD7-915D41368F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20191"/>
            <a:ext cx="9601200" cy="74295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  <a:br>
              <a:rPr lang="el-GR" dirty="0"/>
            </a:br>
            <a:endParaRPr lang="el-GR" dirty="0"/>
          </a:p>
        </p:txBody>
      </p:sp>
      <p:sp>
        <p:nvSpPr>
          <p:cNvPr id="5" name="Rounded Rectangle 3">
            <a:extLst>
              <a:ext uri="{FF2B5EF4-FFF2-40B4-BE49-F238E27FC236}">
                <a16:creationId xmlns:a16="http://schemas.microsoft.com/office/drawing/2014/main" id="{367C2617-B2D6-47E2-B43A-7A89F60A1368}"/>
              </a:ext>
            </a:extLst>
          </p:cNvPr>
          <p:cNvSpPr/>
          <p:nvPr/>
        </p:nvSpPr>
        <p:spPr>
          <a:xfrm>
            <a:off x="1787214" y="4860987"/>
            <a:ext cx="3267075" cy="12253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 </a:t>
            </a:r>
          </a:p>
          <a:p>
            <a:pPr algn="ctr"/>
            <a:r>
              <a:rPr lang="el-GR" b="1" dirty="0"/>
              <a:t>Άνδρας – κουβαλητής </a:t>
            </a:r>
            <a:br>
              <a:rPr lang="el-GR" b="1" dirty="0"/>
            </a:br>
            <a:r>
              <a:rPr lang="el-GR" b="1" dirty="0"/>
              <a:t>Γυναίκα – νοικοκυρά </a:t>
            </a:r>
            <a:endParaRPr lang="el-GR" dirty="0"/>
          </a:p>
          <a:p>
            <a:endParaRPr lang="el-GR" dirty="0"/>
          </a:p>
        </p:txBody>
      </p:sp>
      <p:sp>
        <p:nvSpPr>
          <p:cNvPr id="6" name="Not Equal 5">
            <a:extLst>
              <a:ext uri="{FF2B5EF4-FFF2-40B4-BE49-F238E27FC236}">
                <a16:creationId xmlns:a16="http://schemas.microsoft.com/office/drawing/2014/main" id="{600E195E-9F3B-4525-BA87-5E1B1D2B4A69}"/>
              </a:ext>
            </a:extLst>
          </p:cNvPr>
          <p:cNvSpPr/>
          <p:nvPr/>
        </p:nvSpPr>
        <p:spPr>
          <a:xfrm>
            <a:off x="6007231" y="5174770"/>
            <a:ext cx="914400" cy="59782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A836BCA1-B454-4B97-B979-1BDA982FCC88}"/>
              </a:ext>
            </a:extLst>
          </p:cNvPr>
          <p:cNvSpPr/>
          <p:nvPr/>
        </p:nvSpPr>
        <p:spPr>
          <a:xfrm>
            <a:off x="7874573" y="4860987"/>
            <a:ext cx="3267075" cy="122538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br>
              <a:rPr lang="el-GR" b="1" dirty="0"/>
            </a:br>
            <a:r>
              <a:rPr lang="el-GR" b="1" dirty="0"/>
              <a:t>Οικογένεια διπλής σταδιοδρομίας / διπλού μισθού 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0391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EEB0C8A-D850-4220-B1E0-0628E0356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1" y="740004"/>
            <a:ext cx="11250891" cy="35814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Diane Sainsbury </a:t>
            </a:r>
            <a:r>
              <a:rPr lang="en-US" sz="2400" dirty="0">
                <a:sym typeface="Wingdings" panose="05000000000000000000" pitchFamily="2" charset="2"/>
              </a:rPr>
              <a:t> </a:t>
            </a:r>
            <a:r>
              <a:rPr lang="el-GR" sz="2400" dirty="0">
                <a:sym typeface="Wingdings" panose="05000000000000000000" pitchFamily="2" charset="2"/>
              </a:rPr>
              <a:t>πρότεινε τη διεύρυνση τον κριτηρίων για να αντικρούσει τη μονομέρεια αυτών της </a:t>
            </a:r>
            <a:r>
              <a:rPr lang="en-US" sz="2400" dirty="0">
                <a:sym typeface="Wingdings" panose="05000000000000000000" pitchFamily="2" charset="2"/>
              </a:rPr>
              <a:t>Lewis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400" dirty="0"/>
              <a:t>Κριτήρια: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Βάση θεμελίωσης κοινωνικών δικαιωμάτων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Είδος παροχών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Βαθμός καταμερισμού εργασίας στο σπίτι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Όρια ιδιωτικής/δημόσιας σφαίρας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Βαθμός που η εργασία φροντίδας είναι αμειβόμενη 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0D7685C3-6319-48F5-BD16-AA91D663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32270"/>
            <a:ext cx="9601200" cy="74295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  <a:br>
              <a:rPr lang="el-GR" dirty="0"/>
            </a:br>
            <a:endParaRPr lang="el-GR" dirty="0"/>
          </a:p>
        </p:txBody>
      </p:sp>
      <p:sp>
        <p:nvSpPr>
          <p:cNvPr id="5" name="Δεξί άγκιστρο 4">
            <a:extLst>
              <a:ext uri="{FF2B5EF4-FFF2-40B4-BE49-F238E27FC236}">
                <a16:creationId xmlns:a16="http://schemas.microsoft.com/office/drawing/2014/main" id="{344A20D7-C3CF-41A5-BAFB-2BF923539466}"/>
              </a:ext>
            </a:extLst>
          </p:cNvPr>
          <p:cNvSpPr/>
          <p:nvPr/>
        </p:nvSpPr>
        <p:spPr>
          <a:xfrm>
            <a:off x="8116479" y="1941923"/>
            <a:ext cx="707010" cy="220194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767544-E40C-4BCE-8586-D8C09D66976C}"/>
              </a:ext>
            </a:extLst>
          </p:cNvPr>
          <p:cNvSpPr txBox="1"/>
          <p:nvPr/>
        </p:nvSpPr>
        <p:spPr>
          <a:xfrm>
            <a:off x="9181707" y="2130458"/>
            <a:ext cx="2582945" cy="203132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Συγκροτούν την ιδεολογία της οικογένειας και επηρεάζουν τη μορφή τόσο των κοινωνικών πολιτικών όσο και άλλων δημοσίων πολιτικών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BB26BA-B4CD-4BCA-B5A3-C4DB17BBE690}"/>
              </a:ext>
            </a:extLst>
          </p:cNvPr>
          <p:cNvSpPr txBox="1"/>
          <p:nvPr/>
        </p:nvSpPr>
        <p:spPr>
          <a:xfrm>
            <a:off x="834271" y="4321404"/>
            <a:ext cx="112508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Διατύπωση δύο προτύπων κράτους πρόνοιας:</a:t>
            </a:r>
          </a:p>
          <a:p>
            <a:endParaRPr lang="el-GR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πρότυπο του </a:t>
            </a:r>
            <a:r>
              <a:rPr lang="el-GR" sz="2400" b="1" dirty="0"/>
              <a:t>άνδρα κουβαλητή </a:t>
            </a:r>
            <a:r>
              <a:rPr lang="el-GR" sz="2400" dirty="0"/>
              <a:t>(όπως και η </a:t>
            </a:r>
            <a:r>
              <a:rPr lang="en-US" sz="2400" dirty="0"/>
              <a:t>Lewis) </a:t>
            </a:r>
            <a:r>
              <a:rPr lang="el-GR" sz="2400" dirty="0">
                <a:sym typeface="Wingdings" panose="05000000000000000000" pitchFamily="2" charset="2"/>
              </a:rPr>
              <a:t> </a:t>
            </a:r>
            <a:r>
              <a:rPr lang="el-GR" sz="2400" i="1" dirty="0">
                <a:sym typeface="Wingdings" panose="05000000000000000000" pitchFamily="2" charset="2"/>
              </a:rPr>
              <a:t>τα κοινωνικά δικαιώματα θεμελιώνονται με τη </a:t>
            </a:r>
            <a:r>
              <a:rPr lang="el-GR" sz="2400" i="1" u="sng" dirty="0">
                <a:sym typeface="Wingdings" panose="05000000000000000000" pitchFamily="2" charset="2"/>
              </a:rPr>
              <a:t>συμμετοχή στην αγορά εργασίας.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</a:t>
            </a:r>
            <a:r>
              <a:rPr lang="el-GR" sz="2400" b="1" dirty="0"/>
              <a:t>εξατομικευμένο </a:t>
            </a:r>
            <a:r>
              <a:rPr lang="el-GR" sz="2400" dirty="0"/>
              <a:t>πρότυπο </a:t>
            </a:r>
            <a:r>
              <a:rPr lang="el-GR" sz="2400" dirty="0">
                <a:sym typeface="Wingdings" panose="05000000000000000000" pitchFamily="2" charset="2"/>
              </a:rPr>
              <a:t> </a:t>
            </a:r>
            <a:r>
              <a:rPr lang="el-GR" sz="2400" i="1" dirty="0">
                <a:sym typeface="Wingdings" panose="05000000000000000000" pitchFamily="2" charset="2"/>
              </a:rPr>
              <a:t>τα κοινωνικά δικαιώματα θεμελιώνονται με την </a:t>
            </a:r>
            <a:r>
              <a:rPr lang="el-GR" sz="2400" i="1" u="sng" dirty="0">
                <a:sym typeface="Wingdings" panose="05000000000000000000" pitchFamily="2" charset="2"/>
              </a:rPr>
              <a:t>ιδιότητα του πολίτη.</a:t>
            </a:r>
            <a:r>
              <a:rPr lang="el-GR" sz="2400" i="1" dirty="0">
                <a:sym typeface="Wingdings" panose="05000000000000000000" pitchFamily="2" charset="2"/>
              </a:rPr>
              <a:t> </a:t>
            </a:r>
            <a:r>
              <a:rPr lang="el-GR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2594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298C39-83F7-429C-8329-AEF78C7FF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2" y="863142"/>
            <a:ext cx="11357728" cy="3581400"/>
          </a:xfrm>
        </p:spPr>
        <p:txBody>
          <a:bodyPr>
            <a:normAutofit/>
          </a:bodyPr>
          <a:lstStyle/>
          <a:p>
            <a:r>
              <a:rPr lang="el-GR" sz="2400" dirty="0"/>
              <a:t>Πεδία διαφοροποίησης μεταξύ των δύο προτύπων 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7E1393D5-502A-488F-83E4-993EFEAA7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4520" y="120191"/>
            <a:ext cx="9601200" cy="74295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  <a:br>
              <a:rPr lang="el-GR" dirty="0"/>
            </a:br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7516B5-2E69-40D3-92C9-1A1B72740020}"/>
              </a:ext>
            </a:extLst>
          </p:cNvPr>
          <p:cNvSpPr txBox="1"/>
          <p:nvPr/>
        </p:nvSpPr>
        <p:spPr>
          <a:xfrm>
            <a:off x="1524785" y="1442300"/>
            <a:ext cx="37612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Πρότυπο άνδρα κουβαλητή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6E54B0-70BC-4FD1-9757-F41464722017}"/>
              </a:ext>
            </a:extLst>
          </p:cNvPr>
          <p:cNvSpPr txBox="1"/>
          <p:nvPr/>
        </p:nvSpPr>
        <p:spPr>
          <a:xfrm>
            <a:off x="7536730" y="1442300"/>
            <a:ext cx="4006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Εξατομικευμένο πρότυπο</a:t>
            </a:r>
          </a:p>
        </p:txBody>
      </p: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07A18874-67A6-43C7-B092-C38D0EAD1B52}"/>
              </a:ext>
            </a:extLst>
          </p:cNvPr>
          <p:cNvCxnSpPr>
            <a:cxnSpLocks/>
          </p:cNvCxnSpPr>
          <p:nvPr/>
        </p:nvCxnSpPr>
        <p:spPr>
          <a:xfrm>
            <a:off x="6334812" y="1536443"/>
            <a:ext cx="0" cy="53215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C1FA3F1-5C28-45E0-A096-67763D1EA668}"/>
              </a:ext>
            </a:extLst>
          </p:cNvPr>
          <p:cNvSpPr txBox="1"/>
          <p:nvPr/>
        </p:nvSpPr>
        <p:spPr>
          <a:xfrm>
            <a:off x="834272" y="2026763"/>
            <a:ext cx="533084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Αυστηρός καταμερισμός εργασίας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Εξιδανίκευση του γάμου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Θεμελίωση δικαιωμάτων </a:t>
            </a:r>
            <a:r>
              <a:rPr lang="el-GR" sz="2400" dirty="0">
                <a:sym typeface="Wingdings" panose="05000000000000000000" pitchFamily="2" charset="2"/>
              </a:rPr>
              <a:t> κουβαλητής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Αποδέκτης δικαιωμάτων  κουβαλητής </a:t>
            </a:r>
            <a:endParaRPr lang="el-GR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Μονάδα δικαιώματος </a:t>
            </a:r>
            <a:r>
              <a:rPr lang="el-GR" sz="2400" dirty="0">
                <a:sym typeface="Wingdings" panose="05000000000000000000" pitchFamily="2" charset="2"/>
              </a:rPr>
              <a:t> νοικοκυριό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Κοινή φορολογία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Δικαιώματα  διαφορετικά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Προτεραιότητα στους άντρες στον τομέα των πολιτικών απασχόλησης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Εργασία φροντίδας  </a:t>
            </a:r>
            <a:r>
              <a:rPr lang="el-GR" sz="2400" b="1" dirty="0">
                <a:sym typeface="Wingdings" panose="05000000000000000000" pitchFamily="2" charset="2"/>
              </a:rPr>
              <a:t>μη</a:t>
            </a:r>
            <a:r>
              <a:rPr lang="el-GR" sz="2400" dirty="0">
                <a:sym typeface="Wingdings" panose="05000000000000000000" pitchFamily="2" charset="2"/>
              </a:rPr>
              <a:t> αμειβόμενη</a:t>
            </a:r>
            <a:endParaRPr lang="el-GR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716E5E4-EFB2-4ADF-BAE8-C167F7D279FE}"/>
              </a:ext>
            </a:extLst>
          </p:cNvPr>
          <p:cNvSpPr txBox="1"/>
          <p:nvPr/>
        </p:nvSpPr>
        <p:spPr>
          <a:xfrm>
            <a:off x="6581488" y="2026763"/>
            <a:ext cx="536383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Καμία προτίμηση στην μορφή οικογένειας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Μοιρασμένοι ρόλοι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/>
              <a:t>Θεμελίωση δικαιωμάτων </a:t>
            </a:r>
            <a:r>
              <a:rPr lang="el-GR" sz="2400" dirty="0">
                <a:sym typeface="Wingdings" panose="05000000000000000000" pitchFamily="2" charset="2"/>
              </a:rPr>
              <a:t> Ιδιότητα του πολίτη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Αποδέκτης δικαιωμάτων  Το άτομο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Μονάδα δικαιώματος  Το άτομο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Δικαιώματα  Όμοια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Πολιτικές απασχόλησης  απευθύνονται και στα δύο φύλα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l-GR" sz="2400" dirty="0">
                <a:sym typeface="Wingdings" panose="05000000000000000000" pitchFamily="2" charset="2"/>
              </a:rPr>
              <a:t>Εργασία φροντίδας  </a:t>
            </a:r>
            <a:r>
              <a:rPr lang="el-GR" sz="2400" b="1" dirty="0">
                <a:sym typeface="Wingdings" panose="05000000000000000000" pitchFamily="2" charset="2"/>
              </a:rPr>
              <a:t>μερικώς </a:t>
            </a:r>
            <a:r>
              <a:rPr lang="el-GR" sz="2400" dirty="0">
                <a:sym typeface="Wingdings" panose="05000000000000000000" pitchFamily="2" charset="2"/>
              </a:rPr>
              <a:t>αμειβόμενη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6126295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2423A1C-2D0C-4FB8-A817-C8C8D891A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272" y="900849"/>
            <a:ext cx="10741843" cy="5726194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dirty="0"/>
              <a:t>Rossana Trifiletti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r>
              <a:rPr lang="el-GR" sz="2400" dirty="0">
                <a:sym typeface="Wingdings" panose="05000000000000000000" pitchFamily="2" charset="2"/>
              </a:rPr>
              <a:t> κριτική: επίκεντρο των αναλύσεων = βορειοευρωπαϊκά πρότυπα καθεστώτων ευημερίας </a:t>
            </a:r>
          </a:p>
          <a:p>
            <a:pPr algn="just"/>
            <a:r>
              <a:rPr lang="el-GR" sz="2400" dirty="0">
                <a:sym typeface="Wingdings" panose="05000000000000000000" pitchFamily="2" charset="2"/>
              </a:rPr>
              <a:t>Οι χώρες της Νότιας Ευρώπης δεν εμπίπτουν σε κανένα από τα παραπάνω πρότυπα (βλ. και </a:t>
            </a:r>
            <a:r>
              <a:rPr lang="en-US" sz="2400" dirty="0">
                <a:sym typeface="Wingdings" panose="05000000000000000000" pitchFamily="2" charset="2"/>
              </a:rPr>
              <a:t>Ferrera) </a:t>
            </a:r>
          </a:p>
          <a:p>
            <a:pPr algn="just"/>
            <a:r>
              <a:rPr lang="el-GR" sz="2400" dirty="0">
                <a:sym typeface="Wingdings" panose="05000000000000000000" pitchFamily="2" charset="2"/>
              </a:rPr>
              <a:t>Μεταγενέστερες τυπολογίες καθεστώτων ευημερίας από την οπτική του φύλου  Κριτήριο: Το είδος των πολιτικών για το φύλο (</a:t>
            </a:r>
            <a:r>
              <a:rPr lang="en-US" sz="2400" dirty="0">
                <a:sym typeface="Wingdings" panose="05000000000000000000" pitchFamily="2" charset="2"/>
              </a:rPr>
              <a:t>gender policy model) </a:t>
            </a:r>
            <a:endParaRPr lang="el-GR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Καθεστώτα </a:t>
            </a:r>
            <a:r>
              <a:rPr lang="el-GR" sz="2400" b="1" dirty="0">
                <a:sym typeface="Wingdings" panose="05000000000000000000" pitchFamily="2" charset="2"/>
              </a:rPr>
              <a:t>διπλού μισθού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Καθεστώτα </a:t>
            </a:r>
            <a:r>
              <a:rPr lang="el-GR" sz="2400" b="1" dirty="0">
                <a:sym typeface="Wingdings" panose="05000000000000000000" pitchFamily="2" charset="2"/>
              </a:rPr>
              <a:t>στήριξης της οικογένειας </a:t>
            </a:r>
            <a:endParaRPr lang="el-GR" sz="2400" dirty="0">
              <a:sym typeface="Wingdings" panose="05000000000000000000" pitchFamily="2" charset="2"/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dirty="0">
                <a:sym typeface="Wingdings" panose="05000000000000000000" pitchFamily="2" charset="2"/>
              </a:rPr>
              <a:t>Καθεστώτα </a:t>
            </a:r>
            <a:r>
              <a:rPr lang="el-GR" sz="2400" b="1" dirty="0">
                <a:sym typeface="Wingdings" panose="05000000000000000000" pitchFamily="2" charset="2"/>
              </a:rPr>
              <a:t>προσανατολισμένα στην αγορά</a:t>
            </a:r>
          </a:p>
          <a:p>
            <a:pPr algn="just"/>
            <a:r>
              <a:rPr lang="el-GR" sz="2400" dirty="0">
                <a:sym typeface="Wingdings" panose="05000000000000000000" pitchFamily="2" charset="2"/>
              </a:rPr>
              <a:t>Ακόμα πιο πρόσφατες αναλύσεις  ένταξη κριτηρίου </a:t>
            </a:r>
            <a:r>
              <a:rPr lang="el-GR" sz="2400" b="1" dirty="0">
                <a:sym typeface="Wingdings" panose="05000000000000000000" pitchFamily="2" charset="2"/>
              </a:rPr>
              <a:t>ακεραιότητας του σώματος: </a:t>
            </a:r>
            <a:r>
              <a:rPr lang="el-GR" sz="2400" dirty="0">
                <a:sym typeface="Wingdings" panose="05000000000000000000" pitchFamily="2" charset="2"/>
              </a:rPr>
              <a:t>ανάδειξη της σημασίας περιορισμού της άσκησης βίας που υποβαθμίζει το επίπεδο κοινωνικής προστασίας πολλών πολιτών </a:t>
            </a:r>
            <a:r>
              <a:rPr lang="el-GR" sz="2400" b="1" dirty="0">
                <a:sym typeface="Wingdings" panose="05000000000000000000" pitchFamily="2" charset="2"/>
              </a:rPr>
              <a:t> </a:t>
            </a:r>
          </a:p>
          <a:p>
            <a:pPr marL="0" indent="0" algn="just">
              <a:buNone/>
            </a:pPr>
            <a:endParaRPr lang="el-GR" sz="24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2400" dirty="0">
                <a:sym typeface="Wingdings" panose="05000000000000000000" pitchFamily="2" charset="2"/>
              </a:rPr>
              <a:t> </a:t>
            </a:r>
            <a:endParaRPr lang="el-GR" sz="24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965B2BE6-02AB-4B28-B75C-AC646CEFC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42284"/>
            <a:ext cx="9601200" cy="74295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3. </a:t>
            </a:r>
            <a:r>
              <a:rPr lang="el-GR" sz="4000" dirty="0"/>
              <a:t>Έμφυλα καθεστώτα ευημερίας</a:t>
            </a:r>
            <a:br>
              <a:rPr lang="el-GR" dirty="0"/>
            </a:br>
            <a:endParaRPr lang="el-GR" dirty="0"/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852CA754-2829-4224-BA13-93AC8DD18564}"/>
              </a:ext>
            </a:extLst>
          </p:cNvPr>
          <p:cNvSpPr/>
          <p:nvPr/>
        </p:nvSpPr>
        <p:spPr>
          <a:xfrm>
            <a:off x="933254" y="5894693"/>
            <a:ext cx="4760536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Κοινωνική οργάνωση </a:t>
            </a:r>
            <a:r>
              <a:rPr lang="el-GR" b="1" u="sng" dirty="0"/>
              <a:t>μητρότητας</a:t>
            </a:r>
            <a:r>
              <a:rPr lang="el-GR" b="1" dirty="0"/>
              <a:t> και </a:t>
            </a:r>
            <a:r>
              <a:rPr lang="el-GR" b="1" u="sng" dirty="0"/>
              <a:t>φροντίδας</a:t>
            </a:r>
            <a:r>
              <a:rPr lang="el-GR" b="1" dirty="0"/>
              <a:t> </a:t>
            </a:r>
          </a:p>
        </p:txBody>
      </p:sp>
      <p:sp>
        <p:nvSpPr>
          <p:cNvPr id="6" name="Βέλος: Δεξιό 5">
            <a:extLst>
              <a:ext uri="{FF2B5EF4-FFF2-40B4-BE49-F238E27FC236}">
                <a16:creationId xmlns:a16="http://schemas.microsoft.com/office/drawing/2014/main" id="{A78BF825-6B18-45B0-9A39-1F1F7A11B6F2}"/>
              </a:ext>
            </a:extLst>
          </p:cNvPr>
          <p:cNvSpPr/>
          <p:nvPr/>
        </p:nvSpPr>
        <p:spPr>
          <a:xfrm>
            <a:off x="5872899" y="6099143"/>
            <a:ext cx="1018095" cy="245097"/>
          </a:xfrm>
          <a:prstGeom prst="rightArrow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F1291E-8473-43A4-9403-14AC7BE88D9E}"/>
              </a:ext>
            </a:extLst>
          </p:cNvPr>
          <p:cNvSpPr txBox="1"/>
          <p:nvPr/>
        </p:nvSpPr>
        <p:spPr>
          <a:xfrm>
            <a:off x="7070103" y="5894694"/>
            <a:ext cx="4760536" cy="64633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chemeClr val="bg1"/>
                </a:solidFill>
              </a:rPr>
              <a:t>Κεντρικό ζήτημα στο διάλογο για την αναδιάρθρωση του κράτους πρόνοιας</a:t>
            </a:r>
          </a:p>
        </p:txBody>
      </p:sp>
    </p:spTree>
    <p:extLst>
      <p:ext uri="{BB962C8B-B14F-4D97-AF65-F5344CB8AC3E}">
        <p14:creationId xmlns:p14="http://schemas.microsoft.com/office/powerpoint/2010/main" val="28097868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B0E424-784D-4AC7-8BAC-C5478FDF3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15478"/>
            <a:ext cx="9601200" cy="624526"/>
          </a:xfrm>
        </p:spPr>
        <p:txBody>
          <a:bodyPr>
            <a:normAutofit/>
          </a:bodyPr>
          <a:lstStyle/>
          <a:p>
            <a:r>
              <a:rPr lang="el-GR" sz="3600" dirty="0"/>
              <a:t>4. Η κοινωνική πολιτική ως δημόσια πολιτική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8BC92C-16FC-434D-B346-BD06F7CEE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38" y="740004"/>
            <a:ext cx="11269744" cy="6117996"/>
          </a:xfrm>
        </p:spPr>
        <p:txBody>
          <a:bodyPr>
            <a:normAutofit/>
          </a:bodyPr>
          <a:lstStyle/>
          <a:p>
            <a:r>
              <a:rPr lang="el-GR" sz="2400" dirty="0"/>
              <a:t>Κριτική αποτίμηση της </a:t>
            </a:r>
            <a:r>
              <a:rPr lang="el-GR" sz="2400" b="1" dirty="0"/>
              <a:t>έμφυλης κατασκευής της κοινωνικής πολιτικής </a:t>
            </a:r>
            <a:r>
              <a:rPr lang="el-GR" sz="2400" dirty="0"/>
              <a:t>από φεμινιστικές έρευνες.  </a:t>
            </a:r>
          </a:p>
          <a:p>
            <a:r>
              <a:rPr lang="el-GR" sz="2400" dirty="0"/>
              <a:t>Κοινωνική πολιτική ως τμήμα ενός ευρύτερου συνόλου πολιτικών από τις οποίες εξαρτάται </a:t>
            </a:r>
            <a:r>
              <a:rPr lang="el-GR" sz="2400" i="1" dirty="0"/>
              <a:t>έμμεσα ή άμεσα</a:t>
            </a:r>
            <a:r>
              <a:rPr lang="el-GR" sz="2400" dirty="0"/>
              <a:t>. (πχ δημοσιονομική πολιτική) </a:t>
            </a:r>
          </a:p>
          <a:p>
            <a:pPr algn="just"/>
            <a:r>
              <a:rPr lang="el-GR" sz="2400" u="sng" dirty="0"/>
              <a:t>Στόχος:</a:t>
            </a:r>
            <a:r>
              <a:rPr lang="el-GR" sz="2400" dirty="0"/>
              <a:t> </a:t>
            </a:r>
            <a:r>
              <a:rPr lang="el-GR" sz="2400" i="1" dirty="0"/>
              <a:t>Γιατί παρά τις σημαντικές </a:t>
            </a:r>
            <a:r>
              <a:rPr lang="el-GR" sz="2400" b="1" i="1" dirty="0"/>
              <a:t>φεμινιστικές κινητοποιήσεις</a:t>
            </a:r>
            <a:r>
              <a:rPr lang="el-GR" sz="2400" i="1" dirty="0"/>
              <a:t> σε κομβικά ζητήματα του κράτους πρόνοιας και παρά τη συνεχιζόμενη </a:t>
            </a:r>
            <a:r>
              <a:rPr lang="el-GR" sz="2400" b="1" i="1" dirty="0"/>
              <a:t>ρητή αναγνώριση της ανισότητας των φύλων ως προβλήματος δημόσιας πολιτικής </a:t>
            </a:r>
            <a:r>
              <a:rPr lang="el-GR" sz="2400" i="1" dirty="0"/>
              <a:t>δεν έχουν αλλάξει ριζικά τα πρότυπα φύλου που προωθούνται; </a:t>
            </a:r>
          </a:p>
          <a:p>
            <a:pPr algn="just"/>
            <a:r>
              <a:rPr lang="el-GR" sz="2400" dirty="0"/>
              <a:t>Δύο στοιχεία της κατασκευής της κοινωνικής πολιτικής ως δημόσιας πολιτικής. </a:t>
            </a:r>
          </a:p>
          <a:p>
            <a:pPr marL="0" indent="0" algn="just">
              <a:buNone/>
            </a:pPr>
            <a:endParaRPr lang="el-GR" sz="2400" dirty="0"/>
          </a:p>
          <a:p>
            <a:pPr marL="457200" indent="-457200" algn="just">
              <a:buFont typeface="+mj-lt"/>
              <a:buAutoNum type="alphaUcPeriod"/>
            </a:pPr>
            <a:r>
              <a:rPr lang="el-GR" sz="2400" dirty="0"/>
              <a:t>Η συμβολή των </a:t>
            </a:r>
            <a:r>
              <a:rPr lang="el-GR" sz="2400" b="1" dirty="0"/>
              <a:t>συλλογικών φορέων </a:t>
            </a:r>
            <a:r>
              <a:rPr lang="el-GR" sz="2400" dirty="0"/>
              <a:t>και των κοινωνικών κινημάτων (ΚτΠ) στην ανάπτυξη μερών της κοινωνικής πολιτικής. </a:t>
            </a:r>
          </a:p>
          <a:p>
            <a:pPr marL="457200" indent="-457200" algn="just">
              <a:buFont typeface="+mj-lt"/>
              <a:buAutoNum type="alphaUcPeriod"/>
            </a:pPr>
            <a:r>
              <a:rPr lang="el-GR" sz="2400" dirty="0"/>
              <a:t>Η κατασκευή του </a:t>
            </a:r>
            <a:r>
              <a:rPr lang="el-GR" sz="2400" b="1" dirty="0"/>
              <a:t>πολιτικού λόγου </a:t>
            </a:r>
            <a:r>
              <a:rPr lang="el-GR" sz="2400" dirty="0"/>
              <a:t>και η δημιουργία της διάστασης ανάμεσα στις διακηρύξεις και την εφαρμογή της πολιτικής.</a:t>
            </a:r>
          </a:p>
        </p:txBody>
      </p:sp>
    </p:spTree>
    <p:extLst>
      <p:ext uri="{BB962C8B-B14F-4D97-AF65-F5344CB8AC3E}">
        <p14:creationId xmlns:p14="http://schemas.microsoft.com/office/powerpoint/2010/main" val="11795663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A01609E-8666-46BE-8FAF-4C310291F1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37" y="707010"/>
            <a:ext cx="11279171" cy="6068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400" dirty="0"/>
              <a:t>Α. </a:t>
            </a:r>
            <a:r>
              <a:rPr lang="el-GR" sz="2400" u="sng" dirty="0"/>
              <a:t>ΟΙ ΦΟΡΕΙΣ ΤΗΣ ΚΟΙΝΩΝΙΚΗΣ ΠΟΛΙΤΙΚΗΣ 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endParaRPr lang="el-GR" sz="2400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BCD5ADC9-395A-4809-A354-255B9A57D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893"/>
            <a:ext cx="9601200" cy="624526"/>
          </a:xfrm>
        </p:spPr>
        <p:txBody>
          <a:bodyPr>
            <a:normAutofit/>
          </a:bodyPr>
          <a:lstStyle/>
          <a:p>
            <a:r>
              <a:rPr lang="el-GR" sz="3600" dirty="0"/>
              <a:t>4. Η κοινωνική πολιτική ως δημόσια πολιτική 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41983FF-C384-4780-B92A-A510DFA069D5}"/>
              </a:ext>
            </a:extLst>
          </p:cNvPr>
          <p:cNvSpPr/>
          <p:nvPr/>
        </p:nvSpPr>
        <p:spPr>
          <a:xfrm>
            <a:off x="2757732" y="1364530"/>
            <a:ext cx="2799761" cy="1762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1"/>
                </a:solidFill>
              </a:rPr>
              <a:t>Ιδεολογία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1"/>
                </a:solidFill>
              </a:rPr>
              <a:t>Λειτουργία κρατικών θεσμών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l-GR" sz="2000" b="1" dirty="0">
                <a:solidFill>
                  <a:schemeClr val="bg1"/>
                </a:solidFill>
              </a:rPr>
              <a:t>Διεκδικήσεις συλλογικών φορέων </a:t>
            </a:r>
          </a:p>
        </p:txBody>
      </p:sp>
      <p:sp>
        <p:nvSpPr>
          <p:cNvPr id="8" name="Δεξί άγκιστρο 7">
            <a:extLst>
              <a:ext uri="{FF2B5EF4-FFF2-40B4-BE49-F238E27FC236}">
                <a16:creationId xmlns:a16="http://schemas.microsoft.com/office/drawing/2014/main" id="{94363893-F705-47F6-B2D3-3C1C12F7F03D}"/>
              </a:ext>
            </a:extLst>
          </p:cNvPr>
          <p:cNvSpPr/>
          <p:nvPr/>
        </p:nvSpPr>
        <p:spPr>
          <a:xfrm>
            <a:off x="6426722" y="1348033"/>
            <a:ext cx="273378" cy="1779309"/>
          </a:xfrm>
          <a:prstGeom prst="rightBrac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0A156038-CE08-4D7A-96C4-A32D68CC7D47}"/>
              </a:ext>
            </a:extLst>
          </p:cNvPr>
          <p:cNvSpPr/>
          <p:nvPr/>
        </p:nvSpPr>
        <p:spPr>
          <a:xfrm>
            <a:off x="7256284" y="1871220"/>
            <a:ext cx="4295478" cy="7329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/>
              <a:t>Μορφή της κοινωνικής πολιτικής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06C654-C9E6-46C0-B056-92C1BBEB1D0F}"/>
              </a:ext>
            </a:extLst>
          </p:cNvPr>
          <p:cNvSpPr txBox="1"/>
          <p:nvPr/>
        </p:nvSpPr>
        <p:spPr>
          <a:xfrm>
            <a:off x="980388" y="3667027"/>
            <a:ext cx="11085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sz="2400" dirty="0"/>
              <a:t>Η τελική μορφή των πολιτικών εκφράζει το </a:t>
            </a:r>
            <a:r>
              <a:rPr lang="el-GR" sz="2400" b="1" dirty="0"/>
              <a:t>σημείο ισορροπίας </a:t>
            </a:r>
            <a:r>
              <a:rPr lang="el-GR" sz="2400" dirty="0"/>
              <a:t>ανάμεσα σε αντικρουόμενες ιδεολογικές τάσεις, πολιτικές εξουσίες, συλλογικά (και προσωπικά) συμφέροντα.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l-GR" sz="2400" dirty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sz="2400" dirty="0"/>
              <a:t>Η πολιτικές της Ε.Ε (σε επίπεδο Ελλάδας και Ευρώπης) διαδραματίζουν κομβικό ρόλο στην ανάπτυξη και την εφαρμογή των δημοσίων πολιτικών. 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l-GR" sz="2400" b="1" dirty="0"/>
              <a:t>Δεν </a:t>
            </a:r>
            <a:r>
              <a:rPr lang="el-GR" sz="2400" dirty="0"/>
              <a:t>έχει ρητές αρμοδιότητες </a:t>
            </a:r>
            <a:r>
              <a:rPr lang="el-GR" sz="2400" u="sng" dirty="0"/>
              <a:t>όμως</a:t>
            </a:r>
            <a:r>
              <a:rPr lang="el-GR" sz="2400" dirty="0"/>
              <a:t> παρεμβαίνει στην οικονομία και την αγορά εργασίας.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7E6170B-0081-42E8-8414-DD4D27C0DE46}"/>
              </a:ext>
            </a:extLst>
          </p:cNvPr>
          <p:cNvSpPr txBox="1"/>
          <p:nvPr/>
        </p:nvSpPr>
        <p:spPr>
          <a:xfrm rot="16200000">
            <a:off x="5071393" y="2061270"/>
            <a:ext cx="2154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Συγκρότηση δικτύων </a:t>
            </a:r>
          </a:p>
        </p:txBody>
      </p:sp>
    </p:spTree>
    <p:extLst>
      <p:ext uri="{BB962C8B-B14F-4D97-AF65-F5344CB8AC3E}">
        <p14:creationId xmlns:p14="http://schemas.microsoft.com/office/powerpoint/2010/main" val="278706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423" y="685621"/>
            <a:ext cx="9920377" cy="5486759"/>
          </a:xfrm>
        </p:spPr>
        <p:txBody>
          <a:bodyPr>
            <a:noAutofit/>
          </a:bodyPr>
          <a:lstStyle/>
          <a:p>
            <a:r>
              <a:rPr lang="el-GR" sz="2800" dirty="0"/>
              <a:t>Διάρθρωση σε τέσσερις (4) ενότητες: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800" dirty="0"/>
              <a:t>Θεωρητικές προσεγγίσεις </a:t>
            </a:r>
            <a:r>
              <a:rPr lang="el-GR" sz="2800" b="1" dirty="0"/>
              <a:t>έμφυλης κοινωνίας</a:t>
            </a:r>
            <a:r>
              <a:rPr lang="el-GR" sz="2800" dirty="0"/>
              <a:t>: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Έμφαση σε δύο (2):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2. Φεμινιστικές προσεγγίσεις </a:t>
            </a:r>
            <a:r>
              <a:rPr lang="el-GR" sz="2800" b="1" dirty="0"/>
              <a:t>κράτους πρόνοιας</a:t>
            </a:r>
          </a:p>
          <a:p>
            <a:pPr marL="0" indent="0">
              <a:buNone/>
            </a:pPr>
            <a:r>
              <a:rPr lang="el-GR" sz="2800" dirty="0"/>
              <a:t>3. Θεωρητικές προσεγγίσεις </a:t>
            </a:r>
            <a:r>
              <a:rPr lang="el-GR" sz="2800" b="1" dirty="0"/>
              <a:t>καθεστώτων ευημερίας (</a:t>
            </a:r>
            <a:r>
              <a:rPr lang="en-US" sz="2800" b="1" dirty="0"/>
              <a:t>welfare regime)</a:t>
            </a:r>
          </a:p>
          <a:p>
            <a:pPr marL="0" indent="0">
              <a:buNone/>
            </a:pPr>
            <a:r>
              <a:rPr lang="en-US" sz="2800" dirty="0"/>
              <a:t>4. </a:t>
            </a:r>
            <a:r>
              <a:rPr lang="el-GR" sz="2800" dirty="0"/>
              <a:t>Φεμινιστικές προσεγγίσεις </a:t>
            </a:r>
            <a:r>
              <a:rPr lang="el-GR" sz="2800" b="1" dirty="0"/>
              <a:t>κοινωνικής πολιτικής </a:t>
            </a:r>
            <a:r>
              <a:rPr lang="el-GR" sz="2800" dirty="0"/>
              <a:t>ως κοινωνικής κατασκευής</a:t>
            </a:r>
          </a:p>
          <a:p>
            <a:pPr marL="0" indent="0">
              <a:buNone/>
            </a:pPr>
            <a:endParaRPr lang="el-GR" sz="2800" dirty="0"/>
          </a:p>
        </p:txBody>
      </p:sp>
      <p:cxnSp>
        <p:nvCxnSpPr>
          <p:cNvPr id="5" name="Straight Arrow Connector 4"/>
          <p:cNvCxnSpPr>
            <a:endCxn id="21" idx="1"/>
          </p:cNvCxnSpPr>
          <p:nvPr/>
        </p:nvCxnSpPr>
        <p:spPr>
          <a:xfrm flipV="1">
            <a:off x="4101862" y="2278797"/>
            <a:ext cx="1574318" cy="303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101862" y="2608771"/>
            <a:ext cx="1574318" cy="4587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676180" y="1924854"/>
            <a:ext cx="4968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α. Ανάλυση γυναικών ως </a:t>
            </a:r>
            <a:r>
              <a:rPr lang="el-GR" sz="2000" b="1" dirty="0"/>
              <a:t>κοινωνική κατηγορία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676180" y="2713530"/>
            <a:ext cx="51844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β. Ανάλυση φύλου ως σύστημα </a:t>
            </a:r>
            <a:r>
              <a:rPr lang="el-GR" sz="2000" b="1" dirty="0"/>
              <a:t>κοινωνικών σχέσεων </a:t>
            </a:r>
          </a:p>
        </p:txBody>
      </p:sp>
    </p:spTree>
    <p:extLst>
      <p:ext uri="{BB962C8B-B14F-4D97-AF65-F5344CB8AC3E}">
        <p14:creationId xmlns:p14="http://schemas.microsoft.com/office/powerpoint/2010/main" val="25989569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192FA52-0292-41AD-8995-759460F1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138" y="707010"/>
            <a:ext cx="11269744" cy="60685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l-GR" sz="2400" dirty="0"/>
              <a:t>Β. </a:t>
            </a:r>
            <a:r>
              <a:rPr lang="el-GR" sz="2400" u="sng" dirty="0"/>
              <a:t>Ο ΠΟΛΙΤΙΚΟΣ ΛΟΓΟΣ ΤΗΣ ΚΟΙΝΩΝΙΚΗΣ ΠΟΛΙΤΙΚΗΣ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b="1" dirty="0"/>
              <a:t>Νοηματικό πλαίσιο της δημόσιας πολιτικής </a:t>
            </a:r>
            <a:r>
              <a:rPr lang="el-GR" sz="2400" dirty="0">
                <a:sym typeface="Wingdings" panose="05000000000000000000" pitchFamily="2" charset="2"/>
              </a:rPr>
              <a:t> έννοια που χρησιμοποιείται ως βασικό αναλυτικό εργαλείο για την κατανόηση της διάστασης ανάμεσα στη ρητορική και την εφαρμογή της πολιτικής.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/>
              <a:t>Η αποτελεσματικότητα των πολιτικών καθορίζεται </a:t>
            </a:r>
            <a:r>
              <a:rPr lang="el-GR" sz="2400" u="sng" dirty="0"/>
              <a:t>και</a:t>
            </a:r>
            <a:r>
              <a:rPr lang="el-GR" sz="2400" dirty="0"/>
              <a:t> από τον τρόπο με τον οποίο περιγράφεται η πραγματικότητα από τους φορείς και τα πρόσωπα που εμπλέκονται.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/>
              <a:t>Διερεύνηση της διαδικασίας </a:t>
            </a:r>
            <a:r>
              <a:rPr lang="el-GR" sz="2400" b="1" dirty="0"/>
              <a:t>κοινωνικής κατασκευής της πολιτικής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b="1" dirty="0"/>
              <a:t>Πώς;</a:t>
            </a:r>
            <a:r>
              <a:rPr lang="el-GR" sz="2400" dirty="0"/>
              <a:t> Με την ανάλυση του τρόπου με τον οποίο ο πολιτικός λόγος </a:t>
            </a:r>
            <a:r>
              <a:rPr lang="el-GR" sz="2400" i="1" dirty="0"/>
              <a:t>ονοματίζει</a:t>
            </a:r>
            <a:r>
              <a:rPr lang="el-GR" sz="2400" dirty="0"/>
              <a:t> </a:t>
            </a:r>
            <a:r>
              <a:rPr lang="el-GR" sz="2400" i="1" dirty="0"/>
              <a:t>τα κοινωνικά προβλήματα</a:t>
            </a:r>
            <a:r>
              <a:rPr lang="el-GR" sz="2400" dirty="0"/>
              <a:t> που χρήζουν λύσης και </a:t>
            </a:r>
            <a:r>
              <a:rPr lang="el-GR" sz="2400" i="1" dirty="0"/>
              <a:t>κατασκευάζει τις αλήθειες </a:t>
            </a:r>
            <a:r>
              <a:rPr lang="el-GR" sz="2400" dirty="0"/>
              <a:t>και τα πραγματικά &amp; συμβολικά αποτελέσματα των μέτρων πολιτικής.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dirty="0"/>
              <a:t>Το νοηματικό πλαίσιο είναι ένα </a:t>
            </a:r>
            <a:r>
              <a:rPr lang="el-GR" sz="2400" i="1" dirty="0"/>
              <a:t>ερμηνευτικό σχήμα </a:t>
            </a:r>
            <a:r>
              <a:rPr lang="el-GR" sz="2400" dirty="0"/>
              <a:t> το οποίο δομεί το νόημα της πραγματικότητας. Δεν την περιγράφει αλλά τη </a:t>
            </a:r>
            <a:r>
              <a:rPr lang="el-GR" sz="2400" b="1" dirty="0"/>
              <a:t>νοηματοδοτεί</a:t>
            </a:r>
            <a:r>
              <a:rPr lang="el-GR" sz="2400" dirty="0"/>
              <a:t>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l-GR" sz="2400" b="1" dirty="0"/>
              <a:t>Αναπαράσταση του «προβλήματος» από τον δημόσιο λόγο</a:t>
            </a:r>
            <a:r>
              <a:rPr lang="el-GR" sz="2400" dirty="0"/>
              <a:t>: Ο πολιτικός λόγος μπορεί να αυτονομηθεί από την </a:t>
            </a:r>
            <a:r>
              <a:rPr lang="el-GR" sz="2400" i="1" dirty="0"/>
              <a:t>αντικειμενική </a:t>
            </a:r>
            <a:r>
              <a:rPr lang="el-GR" sz="2400" dirty="0"/>
              <a:t>πραγματικότητα και να αναπαραστήσει μία άλλη </a:t>
            </a:r>
            <a:r>
              <a:rPr lang="el-GR" sz="2400" i="1" dirty="0"/>
              <a:t>υποκειμενική</a:t>
            </a:r>
            <a:r>
              <a:rPr lang="el-GR" sz="2400" dirty="0"/>
              <a:t> πραγματικότητα. </a:t>
            </a:r>
            <a:endParaRPr lang="el-GR" sz="2400" b="1" dirty="0"/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85D99A0E-579E-4131-AC17-30746535B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1918" y="25923"/>
            <a:ext cx="9601200" cy="624526"/>
          </a:xfrm>
        </p:spPr>
        <p:txBody>
          <a:bodyPr>
            <a:normAutofit/>
          </a:bodyPr>
          <a:lstStyle/>
          <a:p>
            <a:r>
              <a:rPr lang="el-GR" sz="3600" dirty="0"/>
              <a:t>4. Η κοινωνική πολιτική ως δημόσια πολιτική </a:t>
            </a:r>
          </a:p>
        </p:txBody>
      </p:sp>
    </p:spTree>
    <p:extLst>
      <p:ext uri="{BB962C8B-B14F-4D97-AF65-F5344CB8AC3E}">
        <p14:creationId xmlns:p14="http://schemas.microsoft.com/office/powerpoint/2010/main" val="9717866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6991729-3153-4EAF-8713-4404F5E6A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851" y="697584"/>
            <a:ext cx="11274457" cy="6162773"/>
          </a:xfrm>
        </p:spPr>
        <p:txBody>
          <a:bodyPr>
            <a:normAutofit lnSpcReduction="10000"/>
          </a:bodyPr>
          <a:lstStyle/>
          <a:p>
            <a:r>
              <a:rPr lang="el-GR" sz="2400" dirty="0"/>
              <a:t>Η ανάλυση του νοηματικού πλαισίου μπορεί να γίνει σε τέσσερα επίπεδα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επίπεδο της </a:t>
            </a:r>
            <a:r>
              <a:rPr lang="el-GR" sz="2400" i="1" dirty="0"/>
              <a:t>διάγνωσης</a:t>
            </a:r>
            <a:r>
              <a:rPr lang="el-GR" sz="2400" dirty="0"/>
              <a:t> (ποιο είναι το πρόβλημα;)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επίπεδο της </a:t>
            </a:r>
            <a:r>
              <a:rPr lang="el-GR" sz="2400" i="1" dirty="0"/>
              <a:t>απόδοσης της ευθύνης</a:t>
            </a:r>
            <a:r>
              <a:rPr lang="el-GR" sz="2400" dirty="0"/>
              <a:t> (ποιος/τι φταίει για το πρόβλημα;)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επίπεδο της </a:t>
            </a:r>
            <a:r>
              <a:rPr lang="el-GR" sz="2400" i="1" dirty="0"/>
              <a:t>λύσης</a:t>
            </a:r>
            <a:r>
              <a:rPr lang="el-GR" sz="2400" dirty="0"/>
              <a:t> (τι πρέπει να γίνει;) </a:t>
            </a:r>
          </a:p>
          <a:p>
            <a:pPr marL="457200" indent="-457200">
              <a:buFont typeface="+mj-lt"/>
              <a:buAutoNum type="arabicPeriod"/>
            </a:pPr>
            <a:r>
              <a:rPr lang="el-GR" sz="2400" dirty="0"/>
              <a:t>Το επίπεδο του </a:t>
            </a:r>
            <a:r>
              <a:rPr lang="el-GR" sz="2400" i="1" dirty="0"/>
              <a:t>φορέα </a:t>
            </a:r>
            <a:r>
              <a:rPr lang="el-GR" sz="2400" dirty="0"/>
              <a:t>που πρέπει να κινητοποιηθεί (ποιος πρέπει να κάνει κάτι;) </a:t>
            </a:r>
          </a:p>
          <a:p>
            <a:r>
              <a:rPr lang="el-GR" sz="2400" dirty="0"/>
              <a:t>Η κατασκευή νοηματικών πλαισίων δεν είναι αναγκαστικά μια </a:t>
            </a:r>
            <a:r>
              <a:rPr lang="el-GR" sz="2400" i="1" dirty="0"/>
              <a:t>ηθελημένη </a:t>
            </a:r>
            <a:r>
              <a:rPr lang="el-GR" sz="2400" dirty="0"/>
              <a:t>και </a:t>
            </a:r>
            <a:r>
              <a:rPr lang="el-GR" sz="2400" i="1" dirty="0"/>
              <a:t>συνειδητή </a:t>
            </a:r>
            <a:r>
              <a:rPr lang="el-GR" sz="2400" dirty="0"/>
              <a:t>διαδικασία.</a:t>
            </a:r>
          </a:p>
          <a:p>
            <a:r>
              <a:rPr lang="en-US" sz="2400" dirty="0"/>
              <a:t>Carol Lee Bacchi: </a:t>
            </a:r>
            <a:r>
              <a:rPr lang="el-GR" sz="2400" dirty="0"/>
              <a:t>Εισαγωγή του </a:t>
            </a:r>
            <a:r>
              <a:rPr lang="el-GR" sz="2400" b="1" dirty="0"/>
              <a:t>φύλου </a:t>
            </a:r>
            <a:r>
              <a:rPr lang="el-GR" sz="2400" dirty="0"/>
              <a:t>στην ανάλυση του νοηματικού πλαισίου της δημόσιας πολιτικής. </a:t>
            </a:r>
          </a:p>
          <a:p>
            <a:r>
              <a:rPr lang="el-GR" sz="2400" b="1" dirty="0"/>
              <a:t>Ποιο είναι το πρόβλημα της ανισότητας των γυναικών; </a:t>
            </a:r>
          </a:p>
          <a:p>
            <a:r>
              <a:rPr lang="el-GR" sz="2400" b="1" dirty="0"/>
              <a:t>Ποια όψη του αναπαρίσταται με το λόγο; </a:t>
            </a:r>
          </a:p>
          <a:p>
            <a:r>
              <a:rPr lang="el-GR" sz="2400" b="1" dirty="0"/>
              <a:t>Ποια μένει στην αφάνεια; </a:t>
            </a:r>
          </a:p>
          <a:p>
            <a:r>
              <a:rPr lang="el-GR" sz="2400" dirty="0"/>
              <a:t>Προσπάθεια εντοπισμού των επιπτώσεων του τρόπου αναπαράστασης του προβλήματος στις ομάδες πληθυσμού που πλήττονται.</a:t>
            </a:r>
          </a:p>
        </p:txBody>
      </p:sp>
      <p:sp>
        <p:nvSpPr>
          <p:cNvPr id="4" name="Τίτλος 1">
            <a:extLst>
              <a:ext uri="{FF2B5EF4-FFF2-40B4-BE49-F238E27FC236}">
                <a16:creationId xmlns:a16="http://schemas.microsoft.com/office/drawing/2014/main" id="{61635D31-6FC1-4B58-A974-D3AD435BF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930" y="0"/>
            <a:ext cx="9601200" cy="624526"/>
          </a:xfrm>
        </p:spPr>
        <p:txBody>
          <a:bodyPr>
            <a:normAutofit/>
          </a:bodyPr>
          <a:lstStyle/>
          <a:p>
            <a:r>
              <a:rPr lang="el-GR" sz="3600" dirty="0"/>
              <a:t>4. Η κοινωνική πολιτική ως δημόσια πολιτική </a:t>
            </a:r>
          </a:p>
        </p:txBody>
      </p:sp>
    </p:spTree>
    <p:extLst>
      <p:ext uri="{BB962C8B-B14F-4D97-AF65-F5344CB8AC3E}">
        <p14:creationId xmlns:p14="http://schemas.microsoft.com/office/powerpoint/2010/main" val="235860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181819"/>
            <a:ext cx="9601200" cy="4685581"/>
          </a:xfrm>
        </p:spPr>
        <p:txBody>
          <a:bodyPr/>
          <a:lstStyle/>
          <a:p>
            <a:r>
              <a:rPr lang="el-GR" dirty="0"/>
              <a:t>Η αφετηρία </a:t>
            </a:r>
            <a:r>
              <a:rPr lang="el-GR" b="1" dirty="0"/>
              <a:t>αποδόμησης του βιολογικού ντετερμινισμού</a:t>
            </a:r>
            <a:r>
              <a:rPr lang="el-GR" dirty="0"/>
              <a:t> (δηλ. η εξήγηση της καταπίεσης των γυναικών με αναγωγή στη βιολογία και τη «φύση») έγινε από την </a:t>
            </a:r>
            <a:r>
              <a:rPr lang="el-GR" b="1" dirty="0"/>
              <a:t> κλασική μαρξιστική θεωρία.</a:t>
            </a:r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endParaRPr lang="el-GR" b="1" dirty="0"/>
          </a:p>
          <a:p>
            <a:pPr marL="0" indent="0">
              <a:buNone/>
            </a:pPr>
            <a:endParaRPr lang="el-GR" b="1" dirty="0"/>
          </a:p>
          <a:p>
            <a:r>
              <a:rPr lang="el-GR" dirty="0"/>
              <a:t>Η καταπίεση κατά των γυναικών θεωρείται </a:t>
            </a:r>
            <a:r>
              <a:rPr lang="el-GR" b="1" dirty="0"/>
              <a:t>αποτέλεσμα του καπιταλιστικού τρόπου παραγωγής</a:t>
            </a:r>
            <a:r>
              <a:rPr lang="el-GR" dirty="0"/>
              <a:t> και συνεπώς η θεωρία εθελοτυφλεί μπροστά στα προσωπικά οφέλη των αντρών οδηγώντας σε ένα </a:t>
            </a:r>
            <a:r>
              <a:rPr lang="el-GR" b="1" dirty="0"/>
              <a:t>είδος ταξικού ή οικονομικού ντετερμινισμού.</a:t>
            </a:r>
            <a:r>
              <a:rPr lang="el-GR" dirty="0"/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765430" y="2393831"/>
            <a:ext cx="4813540" cy="17339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/>
              <a:t>«Η θέση των γυναικών σε κάθε κοινωνία καθορίζεται άμεσα από τον </a:t>
            </a:r>
            <a:r>
              <a:rPr lang="el-GR" b="1" dirty="0"/>
              <a:t>τρόπο παραγωγής</a:t>
            </a:r>
            <a:r>
              <a:rPr lang="el-GR" dirty="0"/>
              <a:t>. Μόνο αν η γυναίκα μπορούσε να εργαστεί όπως ο άνδρας θα ήταν δυνατό να τερματιστεί αυτή η καταπίεση»</a:t>
            </a:r>
          </a:p>
        </p:txBody>
      </p:sp>
    </p:spTree>
    <p:extLst>
      <p:ext uri="{BB962C8B-B14F-4D97-AF65-F5344CB8AC3E}">
        <p14:creationId xmlns:p14="http://schemas.microsoft.com/office/powerpoint/2010/main" val="423634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5" y="1362256"/>
            <a:ext cx="9480431" cy="4685581"/>
          </a:xfrm>
        </p:spPr>
        <p:txBody>
          <a:bodyPr>
            <a:noAutofit/>
          </a:bodyPr>
          <a:lstStyle/>
          <a:p>
            <a:r>
              <a:rPr lang="el-GR" dirty="0"/>
              <a:t>Η </a:t>
            </a:r>
            <a:r>
              <a:rPr lang="el-GR" b="1" dirty="0"/>
              <a:t>Σιμόν ντε </a:t>
            </a:r>
            <a:r>
              <a:rPr lang="el-GR" b="1" dirty="0" err="1"/>
              <a:t>Μπωβουάρ</a:t>
            </a:r>
            <a:r>
              <a:rPr lang="el-GR" b="1" dirty="0"/>
              <a:t> </a:t>
            </a:r>
            <a:r>
              <a:rPr lang="el-GR" dirty="0"/>
              <a:t>με το έργο της </a:t>
            </a:r>
            <a:r>
              <a:rPr lang="el-GR" i="1" dirty="0"/>
              <a:t>Το δεύτερο φύλο, 1949,</a:t>
            </a:r>
            <a:r>
              <a:rPr lang="el-GR" dirty="0"/>
              <a:t> εισάγει στη συζήτηση για την καταπίεση των γυναικών μία πληθώρα κοινωνικών λόγων.</a:t>
            </a:r>
          </a:p>
          <a:p>
            <a:r>
              <a:rPr lang="el-GR" dirty="0"/>
              <a:t>Η θέση της γυναίκας είναι </a:t>
            </a:r>
            <a:r>
              <a:rPr lang="el-GR" b="1" dirty="0"/>
              <a:t>κοινωνικά κατασκευασμένη </a:t>
            </a:r>
            <a:r>
              <a:rPr lang="el-GR" dirty="0"/>
              <a:t>(«Η γυναίκα δεν γεννιέται, γίνεται»). Η γυναίκα αποτελεί προϊόν του πολιτισμού		 </a:t>
            </a:r>
            <a:r>
              <a:rPr lang="el-GR" b="1" dirty="0"/>
              <a:t>Ρήξη</a:t>
            </a:r>
            <a:r>
              <a:rPr lang="el-GR" dirty="0"/>
              <a:t> με τις θεωρίες βιολογικού και οικονομικού ντετερμινισμού.</a:t>
            </a:r>
          </a:p>
          <a:p>
            <a:r>
              <a:rPr lang="el-GR" dirty="0"/>
              <a:t>Ξεκινάει μια προσπάθεια αναζήτησης των </a:t>
            </a:r>
            <a:r>
              <a:rPr lang="el-GR" b="1" dirty="0"/>
              <a:t>μηχανισμών καταπίεσης </a:t>
            </a:r>
            <a:r>
              <a:rPr lang="el-GR" dirty="0"/>
              <a:t>της γυναίκας σε </a:t>
            </a:r>
            <a:r>
              <a:rPr lang="el-GR" b="1" dirty="0"/>
              <a:t>νέα πεδία και χώρους,</a:t>
            </a:r>
            <a:r>
              <a:rPr lang="el-GR" dirty="0"/>
              <a:t> όπως η οικογένεια και οι διαπροσωπικές σχέσεις. Καλλιεργείται το έδαφος για το </a:t>
            </a:r>
            <a:r>
              <a:rPr lang="el-GR" b="1" dirty="0"/>
              <a:t>δεύτερο φεμινιστικό κύμα </a:t>
            </a:r>
            <a:r>
              <a:rPr lang="el-GR" dirty="0"/>
              <a:t>(τέλος ’60 – αρχές ’70).</a:t>
            </a:r>
          </a:p>
          <a:p>
            <a:r>
              <a:rPr lang="el-GR" dirty="0"/>
              <a:t>Οι άνδρες και οι γυναίκες αντιμετωπίζονται ως </a:t>
            </a:r>
            <a:r>
              <a:rPr lang="el-GR" b="1" dirty="0"/>
              <a:t>διακριτές κοινωνικές κατηγορίες</a:t>
            </a:r>
            <a:r>
              <a:rPr lang="el-GR" dirty="0"/>
              <a:t> με κοινά χαρακτηριστικά.</a:t>
            </a:r>
          </a:p>
          <a:p>
            <a:r>
              <a:rPr lang="el-GR" dirty="0"/>
              <a:t>Αναδεικνύεται, έτσι, η </a:t>
            </a:r>
            <a:r>
              <a:rPr lang="el-GR" b="1" dirty="0"/>
              <a:t>μονομέρεια</a:t>
            </a:r>
            <a:r>
              <a:rPr lang="el-GR" dirty="0"/>
              <a:t> των μέχρι τότε «καθολικών» προτύπων εργασίας και καθημερινής ζωής που αναφέρονταν αποκλειστικά στον άνδρα. Οι γυναίκες σε αυτά τα πρότυπα θεωρούνταν </a:t>
            </a:r>
            <a:r>
              <a:rPr lang="el-GR" b="1" dirty="0"/>
              <a:t>παρέκκλιση της «κανονικότητας».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312325" y="2557732"/>
            <a:ext cx="1383102" cy="4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011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215" y="1027262"/>
            <a:ext cx="9480431" cy="5020575"/>
          </a:xfrm>
        </p:spPr>
        <p:txBody>
          <a:bodyPr/>
          <a:lstStyle/>
          <a:p>
            <a:endParaRPr lang="el-G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l-GR" sz="2800" dirty="0"/>
              <a:t>Η διάκριση του φύλου σε: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800" dirty="0"/>
              <a:t>άλλαξε την κατεύθυνση των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l-GR" sz="2800" dirty="0"/>
              <a:t>αναλύσεων.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l-GR" dirty="0"/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l-G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l-GR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693434" y="1366289"/>
            <a:ext cx="1095554" cy="240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693434" y="1606787"/>
            <a:ext cx="1095554" cy="625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8988" y="1160429"/>
            <a:ext cx="3985405" cy="646331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/>
              <a:t>Α. Κοινωνικό</a:t>
            </a:r>
            <a:r>
              <a:rPr lang="el-GR" dirty="0"/>
              <a:t> (</a:t>
            </a:r>
            <a:r>
              <a:rPr lang="en-US" dirty="0"/>
              <a:t>gender) = </a:t>
            </a:r>
            <a:r>
              <a:rPr lang="el-GR" dirty="0"/>
              <a:t>κοινωνικά κατασκευασμένες διαφορές των φύλων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88988" y="2028959"/>
            <a:ext cx="3985405" cy="64633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b="1" dirty="0"/>
              <a:t>Β. Βιολογικό</a:t>
            </a:r>
            <a:r>
              <a:rPr lang="el-GR" dirty="0"/>
              <a:t> (</a:t>
            </a:r>
            <a:r>
              <a:rPr lang="en-US" dirty="0"/>
              <a:t>sex)</a:t>
            </a:r>
            <a:r>
              <a:rPr lang="el-GR" dirty="0"/>
              <a:t> = βιολογικές διαφορές των φύλων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388854" y="3621414"/>
            <a:ext cx="4304580" cy="14440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dirty="0"/>
              <a:t>Οι γυναικών ως </a:t>
            </a:r>
            <a:r>
              <a:rPr lang="el-GR" b="1" dirty="0"/>
              <a:t>κοινωνική κατηγορία </a:t>
            </a:r>
            <a:r>
              <a:rPr lang="el-GR" dirty="0"/>
              <a:t>που συγκροτείται στη βάση της βιολογικής τους ομοιότητας.</a:t>
            </a:r>
          </a:p>
          <a:p>
            <a:endParaRPr lang="el-GR" dirty="0"/>
          </a:p>
        </p:txBody>
      </p:sp>
      <p:sp>
        <p:nvSpPr>
          <p:cNvPr id="23" name="Right Arrow 22"/>
          <p:cNvSpPr/>
          <p:nvPr/>
        </p:nvSpPr>
        <p:spPr>
          <a:xfrm>
            <a:off x="5753818" y="4101119"/>
            <a:ext cx="65561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5" name="Rounded Rectangle 24"/>
          <p:cNvSpPr/>
          <p:nvPr/>
        </p:nvSpPr>
        <p:spPr>
          <a:xfrm>
            <a:off x="6487066" y="3621414"/>
            <a:ext cx="4304580" cy="144404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l-GR" dirty="0"/>
              <a:t>Το φύλο ως </a:t>
            </a:r>
            <a:r>
              <a:rPr lang="el-GR" b="1" dirty="0"/>
              <a:t>σύστημα σχέσεων</a:t>
            </a:r>
            <a:r>
              <a:rPr lang="el-GR" dirty="0"/>
              <a:t> (δεν υπάρχει γυναικείο χωρίς αντρικό και αντιστρόφως) που διαμορφώνει έμφυλες ιεραρχίες.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598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0831" y="1438455"/>
            <a:ext cx="100929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b="1" dirty="0"/>
              <a:t>Πατριαρχία</a:t>
            </a:r>
            <a:r>
              <a:rPr lang="el-GR" sz="2000" dirty="0"/>
              <a:t> = το σύστημα άσκησης της </a:t>
            </a:r>
            <a:r>
              <a:rPr lang="el-GR" sz="2000" b="1" dirty="0"/>
              <a:t>ανδρικής εξουσίας</a:t>
            </a:r>
            <a:r>
              <a:rPr lang="el-GR" sz="2000" dirty="0"/>
              <a:t> πάνω στις γυναίκες τόσο στο δημόσιο όσο και στον ιδιωτικό χώρο.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Το </a:t>
            </a:r>
            <a:r>
              <a:rPr lang="el-GR" sz="2000" b="1" dirty="0"/>
              <a:t>καπιταλιστικό πατριαρχικό κράτος</a:t>
            </a:r>
            <a:r>
              <a:rPr lang="el-GR" sz="2000" dirty="0"/>
              <a:t> στηρίζεται και ανατροφοδοτεί τη διχοτομία δημόσιο – ιδιωτικό και τη συσχέτιση με τους άνδρες και τις γυναίκες αντίστοιχα. Έτσι, το κράτος ρυθμίζοντας τις σχέσεις εξουσίας μεταξύ ανδρών και γυναικών έχει </a:t>
            </a:r>
            <a:r>
              <a:rPr lang="el-GR" sz="2000" b="1" dirty="0"/>
              <a:t>μερίδιο στην άσκηση της πατριαρχικής εξουσίας.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000" b="1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Το </a:t>
            </a:r>
            <a:r>
              <a:rPr lang="el-GR" sz="2000" b="1" dirty="0"/>
              <a:t>σώμα</a:t>
            </a:r>
            <a:r>
              <a:rPr lang="el-GR" sz="2000" dirty="0"/>
              <a:t> και η </a:t>
            </a:r>
            <a:r>
              <a:rPr lang="el-GR" sz="2000" b="1" dirty="0"/>
              <a:t>σεξουαλικότητα</a:t>
            </a:r>
            <a:r>
              <a:rPr lang="el-GR" sz="2000" dirty="0"/>
              <a:t> θεωρήθηκαν από τις φεμινίστριες πρωταρχικά πεδία άσκησης της πατριαρχικής εξουσίας γι’ αυτό δόθηκε </a:t>
            </a:r>
            <a:r>
              <a:rPr lang="el-GR" sz="2000" b="1" dirty="0"/>
              <a:t>προτεραιότητα στην προσωπική ζωή και την υποκειμενικότητα «Το προσωπικό είναι πολιτικό»</a:t>
            </a:r>
          </a:p>
        </p:txBody>
      </p:sp>
    </p:spTree>
    <p:extLst>
      <p:ext uri="{BB962C8B-B14F-4D97-AF65-F5344CB8AC3E}">
        <p14:creationId xmlns:p14="http://schemas.microsoft.com/office/powerpoint/2010/main" val="32714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0831" y="1438455"/>
            <a:ext cx="100929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b="1" dirty="0"/>
              <a:t>Σύστημα βιολογικού / κοινωνικού φύλου (</a:t>
            </a:r>
            <a:r>
              <a:rPr lang="en-US" sz="2000" b="1" dirty="0"/>
              <a:t>sex / gender system), </a:t>
            </a:r>
            <a:r>
              <a:rPr lang="el-GR" sz="2000" dirty="0"/>
              <a:t>διατυπώθηκε από την </a:t>
            </a:r>
            <a:r>
              <a:rPr lang="en-US" sz="2000" b="1" dirty="0"/>
              <a:t>Gayle Rubin</a:t>
            </a:r>
            <a:r>
              <a:rPr lang="el-GR" sz="2000" b="1" dirty="0"/>
              <a:t> </a:t>
            </a:r>
            <a:r>
              <a:rPr lang="el-GR" sz="2000" dirty="0"/>
              <a:t>στην προσπάθεια διερεύνησης του τρόπου αναπαραγωγής της πατριαρχίας.</a:t>
            </a:r>
            <a:endParaRPr lang="el-GR" sz="2000" b="1" dirty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Το σύστημα αυτό στις σύγχρονες κοινωνίες είναι </a:t>
            </a:r>
            <a:r>
              <a:rPr lang="el-GR" sz="2000" b="1" dirty="0"/>
              <a:t>πατριαρχικό</a:t>
            </a:r>
            <a:r>
              <a:rPr lang="el-GR" sz="2000" dirty="0"/>
              <a:t> και  περιγράφει τους μηχανισμούς με τους οποίους: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000" dirty="0"/>
              <a:t>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45924" y="3088931"/>
            <a:ext cx="2147979" cy="489429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l-GR" dirty="0"/>
              <a:t>Τα βιολογικά άτομα</a:t>
            </a:r>
          </a:p>
          <a:p>
            <a:endParaRPr lang="el-GR" dirty="0"/>
          </a:p>
        </p:txBody>
      </p:sp>
      <p:sp>
        <p:nvSpPr>
          <p:cNvPr id="6" name="Right Arrow 5"/>
          <p:cNvSpPr/>
          <p:nvPr/>
        </p:nvSpPr>
        <p:spPr>
          <a:xfrm>
            <a:off x="5395821" y="3093728"/>
            <a:ext cx="65561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ounded Rectangle 6"/>
          <p:cNvSpPr/>
          <p:nvPr/>
        </p:nvSpPr>
        <p:spPr>
          <a:xfrm>
            <a:off x="6353349" y="2794495"/>
            <a:ext cx="3269422" cy="118228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l-GR" dirty="0"/>
          </a:p>
          <a:p>
            <a:pPr lvl="0" algn="ctr"/>
            <a:r>
              <a:rPr lang="el-GR" dirty="0"/>
              <a:t>Έμφυλα υποκείμενα </a:t>
            </a:r>
          </a:p>
          <a:p>
            <a:pPr lvl="0" algn="ctr"/>
            <a:r>
              <a:rPr lang="el-GR" dirty="0"/>
              <a:t>με ετεροφυλοφιλικές διαθέσεις και ιεραρχικές θέσεις</a:t>
            </a:r>
          </a:p>
          <a:p>
            <a:endParaRPr lang="el-GR" dirty="0"/>
          </a:p>
        </p:txBody>
      </p:sp>
      <p:sp>
        <p:nvSpPr>
          <p:cNvPr id="3" name="TextBox 2"/>
          <p:cNvSpPr txBox="1"/>
          <p:nvPr/>
        </p:nvSpPr>
        <p:spPr>
          <a:xfrm>
            <a:off x="1250831" y="4055392"/>
            <a:ext cx="10092905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000" dirty="0"/>
              <a:t>Η </a:t>
            </a:r>
            <a:r>
              <a:rPr lang="en-US" sz="2000" b="1" dirty="0"/>
              <a:t>Heidi Hartmann </a:t>
            </a:r>
            <a:r>
              <a:rPr lang="el-GR" sz="2000" dirty="0"/>
              <a:t>χρησιμοποιώντας το σύστημα</a:t>
            </a:r>
            <a:r>
              <a:rPr lang="el-GR" sz="2000" b="1" dirty="0"/>
              <a:t> βιολογικού / κοινωνικού φύλου </a:t>
            </a:r>
            <a:r>
              <a:rPr lang="el-GR" sz="2000" dirty="0"/>
              <a:t>διεύρυνε τον ορισμό της </a:t>
            </a:r>
            <a:r>
              <a:rPr lang="el-GR" sz="2000" b="1" dirty="0"/>
              <a:t>πατριαρχίας</a:t>
            </a:r>
            <a:r>
              <a:rPr lang="el-GR" sz="2000" dirty="0"/>
              <a:t> ως ένα σύνολο </a:t>
            </a:r>
            <a:r>
              <a:rPr lang="el-GR" sz="2000" b="1" dirty="0"/>
              <a:t>κοινωνικών σχέσεων με υλική βάση</a:t>
            </a:r>
            <a:r>
              <a:rPr lang="el-GR" sz="2000" dirty="0"/>
              <a:t>, όπου υπάρχουν </a:t>
            </a:r>
            <a:r>
              <a:rPr lang="el-GR" sz="2000" b="1" dirty="0"/>
              <a:t>σχέσεις ιεραρχίας </a:t>
            </a:r>
            <a:r>
              <a:rPr lang="el-GR" sz="2000" dirty="0"/>
              <a:t>και </a:t>
            </a:r>
            <a:r>
              <a:rPr lang="el-GR" sz="2000" b="1" dirty="0"/>
              <a:t>αλληλεγγύης</a:t>
            </a:r>
            <a:r>
              <a:rPr lang="el-GR" sz="2000" dirty="0"/>
              <a:t> ανάμεσα στους άνδρες.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000" dirty="0"/>
              <a:t>Με βάση αυτή την προσέγγιση, ο καπιταλισμός και η πατριαρχία είναι </a:t>
            </a:r>
            <a:r>
              <a:rPr lang="el-GR" sz="2000" b="1" dirty="0"/>
              <a:t>ανεξάρτητα συστήματα παραγωγής σχέσεων εκμετάλλευσης </a:t>
            </a:r>
            <a:r>
              <a:rPr lang="el-GR" sz="2000" dirty="0"/>
              <a:t>μεταξύ των τάξεων και των φύλων αντίστοιχα.</a:t>
            </a:r>
          </a:p>
        </p:txBody>
      </p:sp>
    </p:spTree>
    <p:extLst>
      <p:ext uri="{BB962C8B-B14F-4D97-AF65-F5344CB8AC3E}">
        <p14:creationId xmlns:p14="http://schemas.microsoft.com/office/powerpoint/2010/main" val="336790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831" y="281077"/>
            <a:ext cx="9601200" cy="746185"/>
          </a:xfrm>
        </p:spPr>
        <p:txBody>
          <a:bodyPr>
            <a:normAutofit/>
          </a:bodyPr>
          <a:lstStyle/>
          <a:p>
            <a:pPr algn="ctr"/>
            <a:r>
              <a:rPr lang="el-GR" sz="3600" dirty="0"/>
              <a:t>1. Καταπίεση γυναικών και έμφυλες κοινωνίες (6)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03717" y="1623891"/>
            <a:ext cx="8695427" cy="3339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l-GR" sz="2800" dirty="0"/>
              <a:t>Η σύγκρουση μεταξύ των δύο (2) συστημάτων (καπιταλισμός κ’ πατριαρχία) έχει οδηγήσει στις μέρες μας στη </a:t>
            </a:r>
            <a:r>
              <a:rPr lang="el-GR" sz="2800" b="1" dirty="0"/>
              <a:t>συζυγική οικογένεια διπλού εισοδήματος, </a:t>
            </a:r>
            <a:r>
              <a:rPr lang="el-GR" sz="2800" dirty="0"/>
              <a:t>που αποτελεί το σημείο ισορροπίας μεταξύ των δύο.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l-GR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l-GR" sz="2800" dirty="0"/>
              <a:t>Εξυπηρετεί και τον καπιταλιστικό τρόπο παραγωγής και διατηρεί την ανδρική εξουσία στον ιδιωτικό χώρο.</a:t>
            </a:r>
          </a:p>
        </p:txBody>
      </p:sp>
    </p:spTree>
    <p:extLst>
      <p:ext uri="{BB962C8B-B14F-4D97-AF65-F5344CB8AC3E}">
        <p14:creationId xmlns:p14="http://schemas.microsoft.com/office/powerpoint/2010/main" val="195428666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962</TotalTime>
  <Words>2828</Words>
  <Application>Microsoft Macintosh PowerPoint</Application>
  <PresentationFormat>Widescreen</PresentationFormat>
  <Paragraphs>260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Franklin Gothic Book</vt:lpstr>
      <vt:lpstr>Wingdings</vt:lpstr>
      <vt:lpstr>Crop</vt:lpstr>
      <vt:lpstr>ΦΥλο και κρΑτος πρΟνοιας</vt:lpstr>
      <vt:lpstr>PowerPoint Presentation</vt:lpstr>
      <vt:lpstr>PowerPoint Presentation</vt:lpstr>
      <vt:lpstr>1. Καταπίεση γυναικών και έμφυλες κοινωνίες (1)</vt:lpstr>
      <vt:lpstr>1. Καταπίεση γυναικών και έμφυλες κοινωνίες (2)</vt:lpstr>
      <vt:lpstr>1. Καταπίεση γυναικών και έμφυλες κοινωνίες (3)</vt:lpstr>
      <vt:lpstr>1. Καταπίεση γυναικών και έμφυλες κοινωνίες (4)</vt:lpstr>
      <vt:lpstr>1. Καταπίεση γυναικών και έμφυλες κοινωνίες (5)</vt:lpstr>
      <vt:lpstr>1. Καταπίεση γυναικών και έμφυλες κοινωνίες (6)</vt:lpstr>
      <vt:lpstr>1. Καταπίεση γυναικών και έμφυλες κοινωνίες (7)</vt:lpstr>
      <vt:lpstr>1. Καταπίεση γυναικών και έμφυλες κοινωνίες (8)</vt:lpstr>
      <vt:lpstr>1. Καταπίεση γυναικών και έμφυλες κοινωνίες (9)</vt:lpstr>
      <vt:lpstr>1. Καταπίεση γυναικών και έμφυλες κοινωνίες (9)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2. Φεμινιστικές κριτικές του κράτους πρόνοιας</vt:lpstr>
      <vt:lpstr>PowerPoint Presentation</vt:lpstr>
      <vt:lpstr>3. Έμφυλα καθεστώτα ευημερίας </vt:lpstr>
      <vt:lpstr>3. Έμφυλα καθεστώτα ευημερίας </vt:lpstr>
      <vt:lpstr>3. Έμφυλα καθεστώτα ευημερίας </vt:lpstr>
      <vt:lpstr>3. Έμφυλα καθεστώτα ευημερίας </vt:lpstr>
      <vt:lpstr>3. Έμφυλα καθεστώτα ευημερίας </vt:lpstr>
      <vt:lpstr>4. Η κοινωνική πολιτική ως δημόσια πολιτική </vt:lpstr>
      <vt:lpstr>4. Η κοινωνική πολιτική ως δημόσια πολιτική </vt:lpstr>
      <vt:lpstr>4. Η κοινωνική πολιτική ως δημόσια πολιτική </vt:lpstr>
      <vt:lpstr>4. Η κοινωνική πολιτική ως δημόσια πολιτική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Φύλο και κράτος πρόνοιας</dc:title>
  <dc:creator>stratinho38@yahoo.com</dc:creator>
  <cp:lastModifiedBy>maro Pantelidou</cp:lastModifiedBy>
  <cp:revision>73</cp:revision>
  <dcterms:created xsi:type="dcterms:W3CDTF">2020-04-12T07:54:20Z</dcterms:created>
  <dcterms:modified xsi:type="dcterms:W3CDTF">2020-05-03T18:03:01Z</dcterms:modified>
</cp:coreProperties>
</file>