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58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5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BD306-4A2B-0F4E-97FE-4D9FC122C9A6}" type="datetimeFigureOut">
              <a:rPr lang="en-US" smtClean="0"/>
              <a:t>3/9/15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F7A7-C282-7A40-A2B3-1EC5F2304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042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BD306-4A2B-0F4E-97FE-4D9FC122C9A6}" type="datetimeFigureOut">
              <a:rPr lang="en-US" smtClean="0"/>
              <a:t>3/9/15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F7A7-C282-7A40-A2B3-1EC5F2304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639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BD306-4A2B-0F4E-97FE-4D9FC122C9A6}" type="datetimeFigureOut">
              <a:rPr lang="en-US" smtClean="0"/>
              <a:t>3/9/15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F7A7-C282-7A40-A2B3-1EC5F2304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896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BD306-4A2B-0F4E-97FE-4D9FC122C9A6}" type="datetimeFigureOut">
              <a:rPr lang="en-US" smtClean="0"/>
              <a:t>3/9/15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F7A7-C282-7A40-A2B3-1EC5F2304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377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BD306-4A2B-0F4E-97FE-4D9FC122C9A6}" type="datetimeFigureOut">
              <a:rPr lang="en-US" smtClean="0"/>
              <a:t>3/9/15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F7A7-C282-7A40-A2B3-1EC5F2304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518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BD306-4A2B-0F4E-97FE-4D9FC122C9A6}" type="datetimeFigureOut">
              <a:rPr lang="en-US" smtClean="0"/>
              <a:t>3/9/15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F7A7-C282-7A40-A2B3-1EC5F2304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292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BD306-4A2B-0F4E-97FE-4D9FC122C9A6}" type="datetimeFigureOut">
              <a:rPr lang="en-US" smtClean="0"/>
              <a:t>3/9/15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F7A7-C282-7A40-A2B3-1EC5F2304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740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BD306-4A2B-0F4E-97FE-4D9FC122C9A6}" type="datetimeFigureOut">
              <a:rPr lang="en-US" smtClean="0"/>
              <a:t>3/9/15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F7A7-C282-7A40-A2B3-1EC5F2304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503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BD306-4A2B-0F4E-97FE-4D9FC122C9A6}" type="datetimeFigureOut">
              <a:rPr lang="en-US" smtClean="0"/>
              <a:t>3/9/15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F7A7-C282-7A40-A2B3-1EC5F2304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94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BD306-4A2B-0F4E-97FE-4D9FC122C9A6}" type="datetimeFigureOut">
              <a:rPr lang="en-US" smtClean="0"/>
              <a:t>3/9/15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F7A7-C282-7A40-A2B3-1EC5F2304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063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BD306-4A2B-0F4E-97FE-4D9FC122C9A6}" type="datetimeFigureOut">
              <a:rPr lang="en-US" smtClean="0"/>
              <a:t>3/9/15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F7A7-C282-7A40-A2B3-1EC5F2304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061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BBD306-4A2B-0F4E-97FE-4D9FC122C9A6}" type="datetimeFigureOut">
              <a:rPr lang="en-US" smtClean="0"/>
              <a:t>3/9/15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8F7A7-C282-7A40-A2B3-1EC5F2304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071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US Foreign Policy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 - 2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9190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Commerce with Foreign Nations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“Congress regulates commerce with foreign nations”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Smoot-Hawley Tariff Act (1930)</a:t>
            </a:r>
          </a:p>
          <a:p>
            <a:pPr marL="0" indent="0">
              <a:buNone/>
            </a:pPr>
            <a:r>
              <a:rPr lang="en-US" dirty="0" smtClean="0"/>
              <a:t>The Reciprocal Trade Agreements Act (1934)</a:t>
            </a:r>
          </a:p>
          <a:p>
            <a:pPr>
              <a:buFont typeface="Wingdings" charset="2"/>
              <a:buChar char="²"/>
            </a:pPr>
            <a:r>
              <a:rPr lang="en-US" dirty="0"/>
              <a:t> </a:t>
            </a:r>
            <a:r>
              <a:rPr lang="en-US" dirty="0" smtClean="0"/>
              <a:t>“Pressure-diverting policy management system”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492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Commerce: 5 key executive players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USTR</a:t>
            </a:r>
          </a:p>
          <a:p>
            <a:r>
              <a:rPr lang="en-US" dirty="0" smtClean="0"/>
              <a:t>Secretary of the Treasury</a:t>
            </a:r>
          </a:p>
          <a:p>
            <a:r>
              <a:rPr lang="en-US" dirty="0" smtClean="0"/>
              <a:t>Secretary of Commerce</a:t>
            </a:r>
          </a:p>
          <a:p>
            <a:r>
              <a:rPr lang="en-US" dirty="0" smtClean="0"/>
              <a:t>State Department</a:t>
            </a:r>
          </a:p>
          <a:p>
            <a:r>
              <a:rPr lang="en-US" dirty="0" smtClean="0"/>
              <a:t>International Trade Commission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828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Powers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Executive Power, veto, “pork barrel”, “bully pulpit”</a:t>
            </a:r>
          </a:p>
          <a:p>
            <a:r>
              <a:rPr lang="en-US" dirty="0" smtClean="0"/>
              <a:t>Legislative Power: Substantive, Procedural</a:t>
            </a:r>
          </a:p>
          <a:p>
            <a:r>
              <a:rPr lang="en-US" dirty="0" smtClean="0"/>
              <a:t>The Supreme Court as referee?</a:t>
            </a:r>
          </a:p>
          <a:p>
            <a:pPr>
              <a:buFont typeface="Wingdings" charset="2"/>
              <a:buChar char="²"/>
            </a:pPr>
            <a:r>
              <a:rPr lang="en-US" dirty="0" smtClean="0"/>
              <a:t>US v Curtiss-Wright (1936)</a:t>
            </a:r>
          </a:p>
          <a:p>
            <a:pPr>
              <a:buFont typeface="Wingdings" charset="2"/>
              <a:buChar char="²"/>
            </a:pPr>
            <a:r>
              <a:rPr lang="en-US" dirty="0" smtClean="0"/>
              <a:t>Youngstown Sheet and Tube v Sawyer (1952)</a:t>
            </a:r>
          </a:p>
          <a:p>
            <a:pPr>
              <a:buFont typeface="Wingdings" charset="2"/>
              <a:buChar char="²"/>
            </a:pPr>
            <a:r>
              <a:rPr lang="en-US" dirty="0" smtClean="0"/>
              <a:t>INS v </a:t>
            </a:r>
            <a:r>
              <a:rPr lang="en-US" dirty="0" err="1" smtClean="0"/>
              <a:t>Chadha</a:t>
            </a:r>
            <a:r>
              <a:rPr lang="en-US" dirty="0" smtClean="0"/>
              <a:t> (1983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1258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Executive branch politics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“The executive branch has its own politics”</a:t>
            </a:r>
          </a:p>
          <a:p>
            <a:r>
              <a:rPr lang="en-US" dirty="0" smtClean="0"/>
              <a:t>Presidents as FP Leaders</a:t>
            </a:r>
          </a:p>
          <a:p>
            <a:r>
              <a:rPr lang="en-US" dirty="0" smtClean="0"/>
              <a:t>Senior FP Advisers and Bureaucratic Politics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431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4192"/>
            <a:ext cx="8229600" cy="429455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Interests Groups and their influence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030599"/>
              </p:ext>
            </p:extLst>
          </p:nvPr>
        </p:nvGraphicFramePr>
        <p:xfrm>
          <a:off x="151855" y="800734"/>
          <a:ext cx="8821310" cy="5896274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4407880"/>
                <a:gridCol w="4413430"/>
              </a:tblGrid>
              <a:tr h="408969"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General examples</a:t>
                      </a:r>
                      <a:endParaRPr lang="en-US" dirty="0"/>
                    </a:p>
                  </a:txBody>
                  <a:tcPr/>
                </a:tc>
              </a:tr>
              <a:tr h="1310942">
                <a:tc>
                  <a:txBody>
                    <a:bodyPr/>
                    <a:lstStyle/>
                    <a:p>
                      <a:r>
                        <a:rPr lang="en-US" dirty="0" smtClean="0"/>
                        <a:t>Economic interest groups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AFL-CIO (trade unions)</a:t>
                      </a:r>
                    </a:p>
                    <a:p>
                      <a:r>
                        <a:rPr lang="en-US" dirty="0" smtClean="0"/>
                        <a:t>National Association of Manufacturers</a:t>
                      </a:r>
                    </a:p>
                    <a:p>
                      <a:r>
                        <a:rPr lang="en-US" dirty="0" smtClean="0"/>
                        <a:t>Consumer Federation</a:t>
                      </a:r>
                      <a:r>
                        <a:rPr lang="en-US" baseline="0" dirty="0" smtClean="0"/>
                        <a:t> of America</a:t>
                      </a:r>
                    </a:p>
                    <a:p>
                      <a:r>
                        <a:rPr lang="en-US" baseline="0" dirty="0" smtClean="0"/>
                        <a:t>Major multinational corporations (MNCs)</a:t>
                      </a:r>
                      <a:endParaRPr lang="en-US" dirty="0"/>
                    </a:p>
                  </a:txBody>
                  <a:tcPr/>
                </a:tc>
              </a:tr>
              <a:tr h="1310942">
                <a:tc>
                  <a:txBody>
                    <a:bodyPr/>
                    <a:lstStyle/>
                    <a:p>
                      <a:r>
                        <a:rPr lang="en-US" dirty="0" smtClean="0"/>
                        <a:t>Identity groups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Jewish Americans</a:t>
                      </a:r>
                    </a:p>
                    <a:p>
                      <a:r>
                        <a:rPr lang="en-US" dirty="0" smtClean="0"/>
                        <a:t>Cuban Americans</a:t>
                      </a:r>
                    </a:p>
                    <a:p>
                      <a:r>
                        <a:rPr lang="en-US" dirty="0" smtClean="0"/>
                        <a:t>Greek Americans</a:t>
                      </a:r>
                    </a:p>
                    <a:p>
                      <a:r>
                        <a:rPr lang="en-US" dirty="0" smtClean="0"/>
                        <a:t>African</a:t>
                      </a:r>
                      <a:r>
                        <a:rPr lang="en-US" baseline="0" dirty="0" smtClean="0"/>
                        <a:t> Americans</a:t>
                      </a:r>
                      <a:endParaRPr lang="en-US" dirty="0"/>
                    </a:p>
                  </a:txBody>
                  <a:tcPr/>
                </a:tc>
              </a:tr>
              <a:tr h="1310942">
                <a:tc>
                  <a:txBody>
                    <a:bodyPr/>
                    <a:lstStyle/>
                    <a:p>
                      <a:r>
                        <a:rPr lang="en-US" dirty="0" smtClean="0"/>
                        <a:t>Political issue groups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Anti-Vietnam War movement</a:t>
                      </a:r>
                    </a:p>
                    <a:p>
                      <a:r>
                        <a:rPr lang="en-US" dirty="0" smtClean="0"/>
                        <a:t>Committee on the Present Danger</a:t>
                      </a:r>
                    </a:p>
                    <a:p>
                      <a:r>
                        <a:rPr lang="en-US" dirty="0" smtClean="0"/>
                        <a:t>Amnesty International</a:t>
                      </a:r>
                    </a:p>
                    <a:p>
                      <a:r>
                        <a:rPr lang="en-US" dirty="0" smtClean="0"/>
                        <a:t>Refugees International</a:t>
                      </a:r>
                      <a:endParaRPr lang="en-US" dirty="0"/>
                    </a:p>
                  </a:txBody>
                  <a:tcPr/>
                </a:tc>
              </a:tr>
              <a:tr h="897438">
                <a:tc>
                  <a:txBody>
                    <a:bodyPr/>
                    <a:lstStyle/>
                    <a:p>
                      <a:r>
                        <a:rPr lang="en-US" dirty="0" smtClean="0"/>
                        <a:t>State and local governments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Local Elected Officials for Social Responsibility, California World Trade Commission</a:t>
                      </a:r>
                      <a:endParaRPr lang="en-US" dirty="0"/>
                    </a:p>
                  </a:txBody>
                  <a:tcPr/>
                </a:tc>
              </a:tr>
              <a:tr h="628206">
                <a:tc>
                  <a:txBody>
                    <a:bodyPr/>
                    <a:lstStyle/>
                    <a:p>
                      <a:r>
                        <a:rPr lang="en-US" dirty="0" smtClean="0"/>
                        <a:t>Foreign governments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Washington Law firms, lobbyists,</a:t>
                      </a:r>
                      <a:r>
                        <a:rPr lang="en-US" baseline="0" dirty="0" smtClean="0"/>
                        <a:t> PR companies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2255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impact of the news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Agenda setting</a:t>
            </a:r>
          </a:p>
          <a:p>
            <a:r>
              <a:rPr lang="en-US" dirty="0" smtClean="0"/>
              <a:t>Shaping public opinion</a:t>
            </a:r>
          </a:p>
          <a:p>
            <a:r>
              <a:rPr lang="en-US" dirty="0" smtClean="0"/>
              <a:t>Influence directly on policy makers</a:t>
            </a:r>
          </a:p>
          <a:p>
            <a:r>
              <a:rPr lang="en-US" dirty="0" smtClean="0"/>
              <a:t>Freedom of the press vs. national security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867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domestic Context: FP Politics and the Process of Choice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“Politics stops at the water’s edge” (Arthur Vandenberg, 10-1-1945)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/>
              <a:t>3</a:t>
            </a:r>
            <a:r>
              <a:rPr lang="en-US" dirty="0" smtClean="0"/>
              <a:t> reasons it is a myth: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charset="2"/>
              <a:buChar char="Ø"/>
            </a:pPr>
            <a:r>
              <a:rPr lang="en-US" dirty="0" smtClean="0"/>
              <a:t>Exception to the rule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Not always a good thing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Domestic conflict not always a bad thing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985482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Five groups of 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President and the Congress and “Pennsylvania Avenue Diplomacy”</a:t>
            </a:r>
          </a:p>
          <a:p>
            <a:r>
              <a:rPr lang="en-US" dirty="0" smtClean="0"/>
              <a:t>Politics and Decision-making within the executive branch</a:t>
            </a:r>
          </a:p>
          <a:p>
            <a:r>
              <a:rPr lang="en-US" dirty="0" smtClean="0"/>
              <a:t>Interests groups</a:t>
            </a:r>
          </a:p>
          <a:p>
            <a:r>
              <a:rPr lang="en-US" dirty="0" smtClean="0"/>
              <a:t>News media</a:t>
            </a:r>
          </a:p>
          <a:p>
            <a:r>
              <a:rPr lang="en-US" dirty="0" smtClean="0"/>
              <a:t>Public opinion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829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President and the Congress and “Pennsylvania Avenue Diplomacy”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r>
              <a:rPr lang="en-US" dirty="0" smtClean="0"/>
              <a:t>4 Patterns:</a:t>
            </a:r>
            <a:endParaRPr lang="en-US" dirty="0"/>
          </a:p>
          <a:p>
            <a:pPr>
              <a:buFont typeface="Wingdings" charset="2"/>
              <a:buChar char="ü"/>
            </a:pPr>
            <a:r>
              <a:rPr lang="en-US" sz="2400" dirty="0" smtClean="0"/>
              <a:t>Cooperation</a:t>
            </a:r>
          </a:p>
          <a:p>
            <a:pPr>
              <a:buFont typeface="Wingdings" charset="2"/>
              <a:buChar char="ü"/>
            </a:pPr>
            <a:r>
              <a:rPr lang="en-US" sz="2400" dirty="0" smtClean="0"/>
              <a:t>Constructive compromise</a:t>
            </a:r>
          </a:p>
          <a:p>
            <a:pPr>
              <a:buFont typeface="Wingdings" charset="2"/>
              <a:buChar char="ü"/>
            </a:pPr>
            <a:r>
              <a:rPr lang="en-US" sz="2400" dirty="0" smtClean="0"/>
              <a:t>Institutional competition</a:t>
            </a:r>
          </a:p>
          <a:p>
            <a:pPr>
              <a:buFont typeface="Wingdings" charset="2"/>
              <a:buChar char="ü"/>
            </a:pPr>
            <a:r>
              <a:rPr lang="en-US" sz="2400" dirty="0" smtClean="0"/>
              <a:t>confrontation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4000" y="3568700"/>
            <a:ext cx="5080000" cy="328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565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dynamic is structural: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Not so much “separation of powers”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But “separate institutions sharing powers”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803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Principal FP Provisions of the Constitution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5311883"/>
              </p:ext>
            </p:extLst>
          </p:nvPr>
        </p:nvGraphicFramePr>
        <p:xfrm>
          <a:off x="457200" y="1600200"/>
          <a:ext cx="8229600" cy="49377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President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Congress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War Power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Commander in chief of armed forces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Provide for the common defense, declare war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Treaties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Negotiate treaties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Ratification of treaties, by two-thirds majority (Senate)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Appointments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Nominate high-level government officials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Confirm president’s appointments (Senate)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Foreign Commerce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explicit powers, but treaty negotiation and appointment</a:t>
                      </a:r>
                      <a:r>
                        <a:rPr lang="en-US" baseline="0" dirty="0" smtClean="0"/>
                        <a:t> powers pertain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Explicit power “to regulate foreign commerce”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General Powers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Executive</a:t>
                      </a:r>
                      <a:r>
                        <a:rPr lang="en-US" baseline="0" dirty="0" smtClean="0"/>
                        <a:t> power, veto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Legislative power, power of the purse, oversight and investigation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9988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 Powers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Presidentialists</a:t>
            </a:r>
            <a:r>
              <a:rPr lang="en-US" dirty="0" smtClean="0"/>
              <a:t> (Alexander </a:t>
            </a:r>
            <a:r>
              <a:rPr lang="en-US" dirty="0"/>
              <a:t>H</a:t>
            </a:r>
            <a:r>
              <a:rPr lang="en-US" dirty="0" smtClean="0"/>
              <a:t>amilton)</a:t>
            </a:r>
          </a:p>
          <a:p>
            <a:pPr>
              <a:buFont typeface="Wingdings" charset="2"/>
              <a:buChar char="ü"/>
            </a:pPr>
            <a:r>
              <a:rPr lang="en-US" dirty="0" smtClean="0"/>
              <a:t>“Energetic government”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Congressionalists</a:t>
            </a:r>
            <a:r>
              <a:rPr lang="en-US" dirty="0" smtClean="0"/>
              <a:t> (James Madison)</a:t>
            </a:r>
          </a:p>
          <a:p>
            <a:pPr>
              <a:buFont typeface="Wingdings" charset="2"/>
              <a:buChar char="ü"/>
            </a:pPr>
            <a:r>
              <a:rPr lang="en-US" dirty="0" smtClean="0"/>
              <a:t>“declare war”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439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Treaties and other international commitments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President negotiates and he Senate ratifies (2/3)</a:t>
            </a:r>
          </a:p>
          <a:p>
            <a:endParaRPr lang="en-US" dirty="0"/>
          </a:p>
          <a:p>
            <a:r>
              <a:rPr lang="en-US" dirty="0" smtClean="0"/>
              <a:t>Other ways to influence treaties (Congress):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“observer groups”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Amendments, reservations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Circumvent the Senate (President):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Executive Agreements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Declaratory Commitments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978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Appointments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President nominates, the Senate confirms (simple majority)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8825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993</TotalTime>
  <Words>531</Words>
  <Application>Microsoft Macintosh PowerPoint</Application>
  <PresentationFormat>On-screen Show (4:3)</PresentationFormat>
  <Paragraphs>114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US Foreign Policy</vt:lpstr>
      <vt:lpstr>The domestic Context: FP Politics and the Process of Choice</vt:lpstr>
      <vt:lpstr>Five groups of actors</vt:lpstr>
      <vt:lpstr>The President and the Congress and “Pennsylvania Avenue Diplomacy”</vt:lpstr>
      <vt:lpstr>PAD</vt:lpstr>
      <vt:lpstr>Principal FP Provisions of the Constitution</vt:lpstr>
      <vt:lpstr>War Powers</vt:lpstr>
      <vt:lpstr>Treaties and other international commitments</vt:lpstr>
      <vt:lpstr>Appointments</vt:lpstr>
      <vt:lpstr>Commerce with Foreign Nations</vt:lpstr>
      <vt:lpstr>Commerce: 5 key executive players </vt:lpstr>
      <vt:lpstr>General Powers</vt:lpstr>
      <vt:lpstr>Executive branch politics</vt:lpstr>
      <vt:lpstr>Interests Groups and their influence</vt:lpstr>
      <vt:lpstr>The impact of the news media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Αμερικανική Εξωτερική Πολιτική </dc:title>
  <dc:creator>KI</dc:creator>
  <cp:lastModifiedBy>KI</cp:lastModifiedBy>
  <cp:revision>21</cp:revision>
  <dcterms:created xsi:type="dcterms:W3CDTF">2015-03-08T14:04:54Z</dcterms:created>
  <dcterms:modified xsi:type="dcterms:W3CDTF">2015-03-09T15:50:11Z</dcterms:modified>
</cp:coreProperties>
</file>