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75" r:id="rId22"/>
    <p:sldId id="279" r:id="rId23"/>
    <p:sldId id="280" r:id="rId24"/>
    <p:sldId id="281" r:id="rId25"/>
    <p:sldId id="276" r:id="rId26"/>
    <p:sldId id="282" r:id="rId27"/>
    <p:sldId id="283" r:id="rId28"/>
    <p:sldId id="284" r:id="rId29"/>
    <p:sldId id="286" r:id="rId30"/>
    <p:sldId id="288" r:id="rId31"/>
    <p:sldId id="289" r:id="rId32"/>
    <p:sldId id="290" r:id="rId33"/>
    <p:sldId id="291" r:id="rId34"/>
    <p:sldId id="27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" d="100"/>
          <a:sy n="16" d="100"/>
        </p:scale>
        <p:origin x="-2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1394-576E-7C48-B289-008A8C93C207}" type="datetimeFigureOut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3B26-A35A-A749-A492-67365CB3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0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1394-576E-7C48-B289-008A8C93C207}" type="datetimeFigureOut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3B26-A35A-A749-A492-67365CB3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1394-576E-7C48-B289-008A8C93C207}" type="datetimeFigureOut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3B26-A35A-A749-A492-67365CB3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EDFC2-01B7-4649-A682-C9091B43124E}" type="datetime1">
              <a:rPr lang="en-US"/>
              <a:pPr>
                <a:defRPr/>
              </a:pPr>
              <a:t>3/15/15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49DEE-9C9F-5344-87D5-D20CAA091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5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2CCD-99FB-3F4C-B265-E11C08979C91}" type="datetime1">
              <a:rPr lang="en-US"/>
              <a:pPr>
                <a:defRPr/>
              </a:pPr>
              <a:t>3/15/15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EE2A2-D4A1-DA48-BF30-4CF2051FA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1394-576E-7C48-B289-008A8C93C207}" type="datetimeFigureOut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3B26-A35A-A749-A492-67365CB3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7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1394-576E-7C48-B289-008A8C93C207}" type="datetimeFigureOut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3B26-A35A-A749-A492-67365CB3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1394-576E-7C48-B289-008A8C93C207}" type="datetimeFigureOut">
              <a:rPr lang="en-US" smtClean="0"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3B26-A35A-A749-A492-67365CB3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1394-576E-7C48-B289-008A8C93C207}" type="datetimeFigureOut">
              <a:rPr lang="en-US" smtClean="0"/>
              <a:t>3/15/15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3B26-A35A-A749-A492-67365CB3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1394-576E-7C48-B289-008A8C93C207}" type="datetimeFigureOut">
              <a:rPr lang="en-US" smtClean="0"/>
              <a:t>3/15/15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3B26-A35A-A749-A492-67365CB3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1394-576E-7C48-B289-008A8C93C207}" type="datetimeFigureOut">
              <a:rPr lang="en-US" smtClean="0"/>
              <a:t>3/15/15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3B26-A35A-A749-A492-67365CB3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1394-576E-7C48-B289-008A8C93C207}" type="datetimeFigureOut">
              <a:rPr lang="en-US" smtClean="0"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3B26-A35A-A749-A492-67365CB3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1394-576E-7C48-B289-008A8C93C207}" type="datetimeFigureOut">
              <a:rPr lang="en-US" smtClean="0"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3B26-A35A-A749-A492-67365CB3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D1394-576E-7C48-B289-008A8C93C207}" type="datetimeFigureOut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83B26-A35A-A749-A492-67365CB3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Historical Context: Great Debates in American FP, 1789-1945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 - 3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9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w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925"/>
            <a:ext cx="9144000" cy="6823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24579" name="Picture 4" descr="zimmer_deco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663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2667000"/>
            <a:ext cx="1600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cs typeface="+mn-cs"/>
              </a:rPr>
              <a:t>Zimmerman note intercepted by a British agent and decoded</a:t>
            </a:r>
          </a:p>
        </p:txBody>
      </p:sp>
    </p:spTree>
    <p:extLst>
      <p:ext uri="{BB962C8B-B14F-4D97-AF65-F5344CB8AC3E}">
        <p14:creationId xmlns:p14="http://schemas.microsoft.com/office/powerpoint/2010/main" val="106186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1919 - 1941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6143"/>
              </p:ext>
            </p:extLst>
          </p:nvPr>
        </p:nvGraphicFramePr>
        <p:xfrm>
          <a:off x="457200" y="1600200"/>
          <a:ext cx="8229600" cy="458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048"/>
                <a:gridCol w="3382242"/>
                <a:gridCol w="37203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 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Senate rejects Versailles Treaty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LoN</a:t>
                      </a:r>
                      <a:r>
                        <a:rPr lang="en-US" dirty="0" smtClean="0"/>
                        <a:t> membership rejected, Wilson’s global leadership discredited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“Palmer raids”, Red Scare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</a:t>
                      </a:r>
                      <a:r>
                        <a:rPr lang="en-US" baseline="0" dirty="0" smtClean="0"/>
                        <a:t> Security – civil liberties tension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1921-22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Washington Conference limiting navies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US, Britain, France, Italy, Japan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Kellogg-Briand Pact outlawing 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France-US</a:t>
                      </a:r>
                      <a:r>
                        <a:rPr lang="en-US" baseline="0" dirty="0" smtClean="0"/>
                        <a:t>-led mix of diplomacy and isolationism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stock market crash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 Depression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Smoot-Hawley</a:t>
                      </a:r>
                      <a:r>
                        <a:rPr lang="en-US" baseline="0" dirty="0" smtClean="0"/>
                        <a:t> Tariff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Protectionism, exacerbates Great Depression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 Neighbor policy by FDR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 shift toward L. America,</a:t>
                      </a:r>
                      <a:r>
                        <a:rPr lang="en-US" baseline="0" dirty="0" smtClean="0"/>
                        <a:t> including ending most occupations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43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493091"/>
              </p:ext>
            </p:extLst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2781"/>
                <a:gridCol w="4233619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 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Diplomatic recognition of USSR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FDR initiative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Hitler come to power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Road to WWII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Congress imposes neutrality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FDR objects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Spanish Civil 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Franco comes to 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Munich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Appeasement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WWII begins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stays out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Lend-Lease and other aid to Britain and USSR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17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264707"/>
              </p:ext>
            </p:extLst>
          </p:nvPr>
        </p:nvGraphicFramePr>
        <p:xfrm>
          <a:off x="457200" y="1600200"/>
          <a:ext cx="8229600" cy="340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1969"/>
                <a:gridCol w="3168495"/>
                <a:gridCol w="3519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 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Congress approves military draft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peacetime draft in US history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FDR elected to a</a:t>
                      </a:r>
                      <a:r>
                        <a:rPr lang="en-US" baseline="0" dirty="0" smtClean="0"/>
                        <a:t> third 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FDR inaugural address, “Four Freedoms”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 US role based on core values and </a:t>
                      </a:r>
                      <a:r>
                        <a:rPr lang="en-US" dirty="0" err="1" smtClean="0"/>
                        <a:t>pronciples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FDR and Churchill issue “Atlantic Charter”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US-British alliance and vision for world 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 7, 1941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r>
                        <a:rPr lang="en-US" baseline="0" dirty="0" smtClean="0"/>
                        <a:t> attacks Pearl Harbor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Congress declares war the next 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 11, 1941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 declares war on 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fully enters WWII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69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1941 - 1945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494367"/>
              </p:ext>
            </p:extLst>
          </p:nvPr>
        </p:nvGraphicFramePr>
        <p:xfrm>
          <a:off x="457200" y="1600200"/>
          <a:ext cx="8229600" cy="3774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1901"/>
                <a:gridCol w="3897752"/>
                <a:gridCol w="32299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 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Japanese victories in the Pacific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Douglas MacArthur forced to flee the Philippines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Internment of</a:t>
                      </a:r>
                      <a:r>
                        <a:rPr lang="en-US" baseline="0" dirty="0" smtClean="0"/>
                        <a:t> 120.000 Japanese-Americans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security-civil</a:t>
                      </a:r>
                      <a:r>
                        <a:rPr lang="en-US" baseline="0" dirty="0" smtClean="0"/>
                        <a:t> liberties tension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Battle of Midway (June)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victory,</a:t>
                      </a:r>
                      <a:r>
                        <a:rPr lang="en-US" baseline="0" dirty="0" smtClean="0"/>
                        <a:t> the tide is turned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Manhattan Project stepped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of A</a:t>
                      </a:r>
                      <a:r>
                        <a:rPr lang="en-US" baseline="0" dirty="0" smtClean="0"/>
                        <a:t> bomb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 invades USSR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Stalingrad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and British troops land in North 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Victory in May 1943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FDR and Churchill meet in Casablanca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Wartime summit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84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611609"/>
              </p:ext>
            </p:extLst>
          </p:nvPr>
        </p:nvGraphicFramePr>
        <p:xfrm>
          <a:off x="457200" y="1600200"/>
          <a:ext cx="822960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887"/>
                <a:gridCol w="3985766"/>
                <a:gridCol w="32299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 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FDR, Churchill and Stalin meet in Tehran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Postwar planning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6, D-Day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Landing in Normandy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Bretton Woods conference, 44 countries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 post-war international economic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Yalta conference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Postwar Planning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8, V-E day, Germany divided, UN created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US, Britain, France, USSR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6-9, US drops atomic bombs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uses of nuclear weapons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15, V-J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 surrenders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054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Isolationism vs. internationalism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“Steer clear of permanent alliances” (GW, 1798)</a:t>
            </a:r>
          </a:p>
          <a:p>
            <a:r>
              <a:rPr lang="en-US" dirty="0" smtClean="0"/>
              <a:t>“entangling alliance with none… peace, commerce and honest friendship with all nations” (TJ)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5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big a military, how much for </a:t>
            </a:r>
            <a:r>
              <a:rPr lang="en-US" dirty="0" err="1" smtClean="0"/>
              <a:t>defence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</a:t>
            </a:r>
          </a:p>
          <a:p>
            <a:r>
              <a:rPr lang="en-US" dirty="0" smtClean="0"/>
              <a:t>Alfred Thayer Mahan</a:t>
            </a:r>
          </a:p>
          <a:p>
            <a:r>
              <a:rPr lang="en-US" dirty="0" smtClean="0"/>
              <a:t>The pattern until late 1940s: “low troop levels – massive mobilization”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4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Wartime Mobilization, Peacetime Demobilization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446370"/>
              </p:ext>
            </p:extLst>
          </p:nvPr>
        </p:nvGraphicFramePr>
        <p:xfrm>
          <a:off x="457200" y="1939720"/>
          <a:ext cx="8229600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Prewar troop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Wartime mobilization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Postwar demobilization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 of 1812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Civil war, 1861-65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WWI, 1917-18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WWII, 1941-45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81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Principles: True to American Ideals?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</a:t>
            </a:r>
            <a:r>
              <a:rPr lang="en-US" dirty="0" err="1"/>
              <a:t>E</a:t>
            </a:r>
            <a:r>
              <a:rPr lang="en-US" dirty="0" err="1" smtClean="0"/>
              <a:t>xceptionalism</a:t>
            </a:r>
            <a:endParaRPr lang="en-US" dirty="0" smtClean="0"/>
          </a:p>
          <a:p>
            <a:r>
              <a:rPr lang="en-US" dirty="0" smtClean="0"/>
              <a:t>Manifest Destiny</a:t>
            </a:r>
          </a:p>
          <a:p>
            <a:r>
              <a:rPr lang="en-US" dirty="0" smtClean="0"/>
              <a:t>FDR and “Four Freedoms”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2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debates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Isolationism vs. internationalism</a:t>
            </a:r>
          </a:p>
          <a:p>
            <a:r>
              <a:rPr lang="en-US" dirty="0" smtClean="0"/>
              <a:t>Power and Peace debates over how big a military and how much to spend</a:t>
            </a:r>
          </a:p>
          <a:p>
            <a:r>
              <a:rPr lang="en-US" dirty="0" smtClean="0"/>
              <a:t>How true USFP has been to its democratic principles</a:t>
            </a:r>
          </a:p>
          <a:p>
            <a:r>
              <a:rPr lang="en-US" dirty="0" smtClean="0"/>
              <a:t>Whether USFP has been imperialistic</a:t>
            </a:r>
          </a:p>
          <a:p>
            <a:r>
              <a:rPr lang="en-US" dirty="0" smtClean="0"/>
              <a:t>Relations with Latin America</a:t>
            </a:r>
          </a:p>
          <a:p>
            <a:r>
              <a:rPr lang="en-US" dirty="0" smtClean="0"/>
              <a:t>US as a Pacific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0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Prosperity: US imperialism?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flag follows the dollar”</a:t>
            </a:r>
          </a:p>
          <a:p>
            <a:r>
              <a:rPr lang="en-US" dirty="0" smtClean="0"/>
              <a:t>Interventions in Latin America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Nicaragua 1909-10, 1912-25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Honduras 1924-25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Haiti 1915-24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Dominican Republic 1916-24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Cuba (Platt Amendment)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8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Debates on FP Politics: Going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of 1812</a:t>
            </a:r>
          </a:p>
          <a:p>
            <a:r>
              <a:rPr lang="en-US" dirty="0" smtClean="0"/>
              <a:t>Mexican War 1846-48</a:t>
            </a:r>
          </a:p>
          <a:p>
            <a:r>
              <a:rPr lang="en-US" dirty="0" smtClean="0"/>
              <a:t>WWI</a:t>
            </a:r>
          </a:p>
          <a:p>
            <a:r>
              <a:rPr lang="en-US" dirty="0" smtClean="0"/>
              <a:t>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4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wwI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THE </a:t>
            </a:r>
            <a:r>
              <a:rPr lang="en-US" b="1" dirty="0" smtClean="0">
                <a:cs typeface="+mj-cs"/>
              </a:rPr>
              <a:t>WAR AT HOME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41148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cs typeface="+mn-cs"/>
              </a:rPr>
              <a:t> The entire U.S. economy was focused on the war effort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cs typeface="+mn-cs"/>
              </a:rPr>
              <a:t> The shift from a consumer economy to war economy required a </a:t>
            </a:r>
            <a:r>
              <a:rPr lang="en-US" sz="2000" b="1">
                <a:solidFill>
                  <a:srgbClr val="3333FF"/>
                </a:solidFill>
                <a:cs typeface="+mn-cs"/>
              </a:rPr>
              <a:t>collaboration between business and government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cs typeface="+mn-cs"/>
              </a:rPr>
              <a:t> In the process, the </a:t>
            </a:r>
            <a:r>
              <a:rPr lang="en-US" sz="2000" b="1">
                <a:solidFill>
                  <a:srgbClr val="3333FF"/>
                </a:solidFill>
                <a:cs typeface="+mn-cs"/>
              </a:rPr>
              <a:t>power of the U.S. government expanded</a:t>
            </a:r>
            <a:r>
              <a:rPr lang="en-US" sz="2000" b="1">
                <a:cs typeface="+mn-cs"/>
              </a:rPr>
              <a:t> 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cs typeface="+mn-cs"/>
              </a:rPr>
              <a:t> Congress gave President Wilson direct control over the economy</a:t>
            </a:r>
          </a:p>
        </p:txBody>
      </p:sp>
      <p:pic>
        <p:nvPicPr>
          <p:cNvPr id="34820" name="Picture 6" descr="wwI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3972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9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ww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925"/>
            <a:ext cx="9144000" cy="6823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WAR INDUSTRIES BOARD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724400" y="1295400"/>
            <a:ext cx="40386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cs typeface="+mn-cs"/>
              </a:rPr>
              <a:t> The War Industries Board (WIB) encouraged companies to use mass-production techniques 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solidFill>
                  <a:srgbClr val="3333FF"/>
                </a:solidFill>
                <a:cs typeface="+mn-cs"/>
              </a:rPr>
              <a:t> </a:t>
            </a:r>
            <a:r>
              <a:rPr lang="en-US" sz="2000" b="1">
                <a:cs typeface="+mn-cs"/>
              </a:rPr>
              <a:t>Under the WIB,</a:t>
            </a:r>
            <a:r>
              <a:rPr lang="en-US" sz="2000" b="1">
                <a:solidFill>
                  <a:srgbClr val="3333FF"/>
                </a:solidFill>
                <a:cs typeface="+mn-cs"/>
              </a:rPr>
              <a:t> industrial production and wages increased 20% </a:t>
            </a:r>
            <a:endParaRPr lang="en-US" sz="2000" b="1">
              <a:cs typeface="+mn-cs"/>
            </a:endParaRP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solidFill>
                  <a:srgbClr val="3333FF"/>
                </a:solidFill>
                <a:cs typeface="+mn-cs"/>
              </a:rPr>
              <a:t> Union membership almost doubled</a:t>
            </a:r>
            <a:r>
              <a:rPr lang="en-US" sz="2000" b="1">
                <a:cs typeface="+mn-cs"/>
              </a:rPr>
              <a:t> during the war years – from 2.5 million to 4 million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cs typeface="+mn-cs"/>
              </a:rPr>
              <a:t> To deal with disputes between management and labor, President Wilson set up the</a:t>
            </a:r>
            <a:r>
              <a:rPr lang="en-US" sz="2000" b="1">
                <a:solidFill>
                  <a:srgbClr val="3333FF"/>
                </a:solidFill>
                <a:cs typeface="+mn-cs"/>
              </a:rPr>
              <a:t> National War Labor Board in 1918</a:t>
            </a:r>
          </a:p>
        </p:txBody>
      </p:sp>
      <p:pic>
        <p:nvPicPr>
          <p:cNvPr id="35844" name="Picture 5" descr="world war II p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65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38200" y="63246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Poster encouraging production</a:t>
            </a:r>
          </a:p>
        </p:txBody>
      </p:sp>
    </p:spTree>
    <p:extLst>
      <p:ext uri="{BB962C8B-B14F-4D97-AF65-F5344CB8AC3E}">
        <p14:creationId xmlns:p14="http://schemas.microsoft.com/office/powerpoint/2010/main" val="379100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ww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925"/>
            <a:ext cx="9144000" cy="6823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739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905000" y="30480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cs typeface="+mn-cs"/>
              </a:rPr>
              <a:t>VICTORY GARDENS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381000" y="1371600"/>
            <a:ext cx="39624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en-US" sz="2000">
                <a:cs typeface="+mn-cs"/>
              </a:rPr>
              <a:t> </a:t>
            </a:r>
            <a:r>
              <a:rPr lang="en-US" sz="2000" b="1">
                <a:cs typeface="+mn-cs"/>
              </a:rPr>
              <a:t>To conserve food, Wilson set up the Food Administration (FA)</a:t>
            </a:r>
          </a:p>
          <a:p>
            <a:pPr>
              <a:buFont typeface="Wingdings" charset="0"/>
              <a:buChar char="Ø"/>
              <a:defRPr/>
            </a:pPr>
            <a:r>
              <a:rPr lang="en-US" sz="2000" b="1">
                <a:cs typeface="+mn-cs"/>
              </a:rPr>
              <a:t> The FA declared one day a week </a:t>
            </a:r>
            <a:r>
              <a:rPr lang="ja-JP" altLang="en-US" sz="2000" b="1">
                <a:latin typeface="Arial"/>
                <a:cs typeface="+mn-cs"/>
              </a:rPr>
              <a:t>“</a:t>
            </a:r>
            <a:r>
              <a:rPr lang="en-US" sz="2000" b="1">
                <a:cs typeface="+mn-cs"/>
              </a:rPr>
              <a:t>meatless</a:t>
            </a:r>
            <a:r>
              <a:rPr lang="ja-JP" altLang="en-US" sz="2000" b="1">
                <a:latin typeface="Arial"/>
                <a:cs typeface="+mn-cs"/>
              </a:rPr>
              <a:t>”</a:t>
            </a:r>
            <a:r>
              <a:rPr lang="en-US" sz="2000" b="1">
                <a:cs typeface="+mn-cs"/>
              </a:rPr>
              <a:t> another </a:t>
            </a:r>
            <a:r>
              <a:rPr lang="ja-JP" altLang="en-US" sz="2000" b="1">
                <a:latin typeface="Arial"/>
                <a:cs typeface="+mn-cs"/>
              </a:rPr>
              <a:t>“</a:t>
            </a:r>
            <a:r>
              <a:rPr lang="en-US" sz="2000" b="1">
                <a:cs typeface="+mn-cs"/>
              </a:rPr>
              <a:t>sweetless</a:t>
            </a:r>
            <a:r>
              <a:rPr lang="ja-JP" altLang="en-US" sz="2000" b="1">
                <a:latin typeface="Arial"/>
                <a:cs typeface="+mn-cs"/>
              </a:rPr>
              <a:t>”</a:t>
            </a:r>
            <a:r>
              <a:rPr lang="en-US" sz="2000" b="1">
                <a:cs typeface="+mn-cs"/>
              </a:rPr>
              <a:t> and two days  </a:t>
            </a:r>
            <a:r>
              <a:rPr lang="ja-JP" altLang="en-US" sz="2000" b="1">
                <a:latin typeface="Arial"/>
                <a:cs typeface="+mn-cs"/>
              </a:rPr>
              <a:t>“</a:t>
            </a:r>
            <a:r>
              <a:rPr lang="en-US" sz="2000" b="1">
                <a:cs typeface="+mn-cs"/>
              </a:rPr>
              <a:t>wheatless</a:t>
            </a:r>
            <a:r>
              <a:rPr lang="ja-JP" altLang="en-US" sz="2000" b="1">
                <a:latin typeface="Arial"/>
                <a:cs typeface="+mn-cs"/>
              </a:rPr>
              <a:t>”</a:t>
            </a:r>
            <a:endParaRPr lang="en-US" sz="2000" b="1">
              <a:cs typeface="+mn-cs"/>
            </a:endParaRPr>
          </a:p>
          <a:p>
            <a:pPr>
              <a:buFont typeface="Wingdings" charset="0"/>
              <a:buChar char="Ø"/>
              <a:defRPr/>
            </a:pPr>
            <a:r>
              <a:rPr lang="en-US" sz="2000" b="1">
                <a:solidFill>
                  <a:srgbClr val="3333FF"/>
                </a:solidFill>
                <a:cs typeface="+mn-cs"/>
              </a:rPr>
              <a:t> Homeowners planted </a:t>
            </a:r>
            <a:r>
              <a:rPr lang="ja-JP" altLang="en-US" sz="2000" b="1">
                <a:solidFill>
                  <a:srgbClr val="3333FF"/>
                </a:solidFill>
                <a:latin typeface="Arial"/>
                <a:cs typeface="+mn-cs"/>
              </a:rPr>
              <a:t>“</a:t>
            </a:r>
            <a:r>
              <a:rPr lang="en-US" sz="2000" b="1">
                <a:solidFill>
                  <a:srgbClr val="3333FF"/>
                </a:solidFill>
                <a:cs typeface="+mn-cs"/>
              </a:rPr>
              <a:t>victory gardens</a:t>
            </a:r>
            <a:r>
              <a:rPr lang="ja-JP" altLang="en-US" sz="2000" b="1">
                <a:solidFill>
                  <a:srgbClr val="3333FF"/>
                </a:solidFill>
                <a:latin typeface="Arial"/>
                <a:cs typeface="+mn-cs"/>
              </a:rPr>
              <a:t>”</a:t>
            </a:r>
            <a:r>
              <a:rPr lang="en-US" sz="2000" b="1">
                <a:solidFill>
                  <a:srgbClr val="3333FF"/>
                </a:solidFill>
                <a:cs typeface="+mn-cs"/>
              </a:rPr>
              <a:t> in their yards</a:t>
            </a:r>
          </a:p>
          <a:p>
            <a:pPr>
              <a:buFont typeface="Wingdings" charset="0"/>
              <a:buChar char="Ø"/>
              <a:defRPr/>
            </a:pPr>
            <a:r>
              <a:rPr lang="en-US" sz="2000" b="1">
                <a:cs typeface="+mn-cs"/>
              </a:rPr>
              <a:t> Schoolchildren worked after-school growing tomatoes and cucumbers in public parks </a:t>
            </a:r>
          </a:p>
          <a:p>
            <a:pPr>
              <a:buFont typeface="Wingdings" charset="0"/>
              <a:buChar char="Ø"/>
              <a:defRPr/>
            </a:pPr>
            <a:r>
              <a:rPr lang="en-US" sz="2000" b="1">
                <a:solidFill>
                  <a:srgbClr val="3333FF"/>
                </a:solidFill>
                <a:cs typeface="+mn-cs"/>
              </a:rPr>
              <a:t> Farmers increased production</a:t>
            </a:r>
            <a:r>
              <a:rPr lang="en-US" sz="2000" b="1">
                <a:cs typeface="+mn-cs"/>
              </a:rPr>
              <a:t> by almost 30% by adding 40 million acres of farmland 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cs typeface="+mn-cs"/>
            </a:endParaRPr>
          </a:p>
        </p:txBody>
      </p:sp>
      <p:pic>
        <p:nvPicPr>
          <p:cNvPr id="36869" name="Picture 7" descr="victory gard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90683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94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security vs. 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1798 Alien and Sedition Acts</a:t>
            </a:r>
          </a:p>
          <a:p>
            <a:r>
              <a:rPr lang="en-US" dirty="0" smtClean="0"/>
              <a:t>The Espionage and Sedition Acts 1917-18</a:t>
            </a:r>
          </a:p>
          <a:p>
            <a:r>
              <a:rPr lang="en-US" dirty="0" smtClean="0"/>
              <a:t>Red Scare 1919-20</a:t>
            </a:r>
          </a:p>
          <a:p>
            <a:r>
              <a:rPr lang="en-US" dirty="0" smtClean="0"/>
              <a:t>Executive Order 9066, 19-2-1942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wwI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686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ATTACK ON CIVIL LIBERTIES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39624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cs typeface="+mn-cs"/>
              </a:rPr>
              <a:t> As the war progressed, Civil Liberties were compromised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cs typeface="+mn-cs"/>
              </a:rPr>
              <a:t> </a:t>
            </a:r>
            <a:r>
              <a:rPr lang="en-US" sz="2000" b="1">
                <a:solidFill>
                  <a:srgbClr val="3333FF"/>
                </a:solidFill>
                <a:cs typeface="+mn-cs"/>
              </a:rPr>
              <a:t>Anti-Immigrant feelings</a:t>
            </a:r>
            <a:r>
              <a:rPr lang="en-US" sz="2000" b="1">
                <a:cs typeface="+mn-cs"/>
              </a:rPr>
              <a:t> were openly expressed especially anti-German and Austrian- Hungarian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cs typeface="+mn-cs"/>
              </a:rPr>
              <a:t> </a:t>
            </a:r>
            <a:r>
              <a:rPr lang="en-US" sz="2000" b="1">
                <a:solidFill>
                  <a:srgbClr val="3333FF"/>
                </a:solidFill>
                <a:cs typeface="+mn-cs"/>
              </a:rPr>
              <a:t>Espionage and Sedition Acts</a:t>
            </a:r>
            <a:r>
              <a:rPr lang="en-US" sz="2000" b="1">
                <a:cs typeface="+mn-cs"/>
              </a:rPr>
              <a:t> were passed by Congress 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cs typeface="+mn-cs"/>
              </a:rPr>
              <a:t> These acts were designed to prevent anti-war protests but went against the spirit of the First Amendment (Free speech)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000" b="1">
                <a:solidFill>
                  <a:srgbClr val="3333FF"/>
                </a:solidFill>
                <a:cs typeface="+mn-cs"/>
              </a:rPr>
              <a:t> Socialists and labor leaders were targeted</a:t>
            </a:r>
          </a:p>
        </p:txBody>
      </p:sp>
      <p:pic>
        <p:nvPicPr>
          <p:cNvPr id="52228" name="Picture 6" descr="american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44688"/>
            <a:ext cx="3810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334000" y="5410200"/>
            <a:ext cx="2819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i="1">
                <a:cs typeface="+mn-cs"/>
              </a:rPr>
              <a:t>Any anti-American sentiments were targeted during wartime</a:t>
            </a:r>
          </a:p>
        </p:txBody>
      </p:sp>
    </p:spTree>
    <p:extLst>
      <p:ext uri="{BB962C8B-B14F-4D97-AF65-F5344CB8AC3E}">
        <p14:creationId xmlns:p14="http://schemas.microsoft.com/office/powerpoint/2010/main" val="407657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ea typeface="ＭＳ Ｐゴシック" charset="0"/>
              </a:rPr>
              <a:t>WWII: </a:t>
            </a:r>
            <a:r>
              <a:rPr lang="en-US" sz="4000" b="1" dirty="0">
                <a:latin typeface="Arial" charset="0"/>
                <a:ea typeface="ＭＳ Ｐゴシック" charset="0"/>
              </a:rPr>
              <a:t>THE HOME FRONT</a:t>
            </a:r>
          </a:p>
        </p:txBody>
      </p:sp>
      <p:sp>
        <p:nvSpPr>
          <p:cNvPr id="6758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209800"/>
            <a:ext cx="3924300" cy="441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The war provided a lift to the U.S. economy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Jobs were abundant and despite rationing and shortages, people had money to spend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By the end of the war, America was the world</a:t>
            </a:r>
            <a:r>
              <a:rPr lang="ja-JP" altLang="en-US" sz="2400" b="1">
                <a:latin typeface="Arial" charset="0"/>
                <a:ea typeface="ＭＳ Ｐゴシック" charset="0"/>
              </a:rPr>
              <a:t>’</a:t>
            </a:r>
            <a:r>
              <a:rPr lang="en-US" altLang="ja-JP" sz="2400" b="1">
                <a:latin typeface="Arial" charset="0"/>
                <a:ea typeface="ＭＳ Ｐゴシック" charset="0"/>
              </a:rPr>
              <a:t>s dominant economic and military power</a:t>
            </a:r>
            <a:endParaRPr lang="en-US" sz="2400" b="1">
              <a:latin typeface="Arial" charset="0"/>
              <a:ea typeface="ＭＳ Ｐゴシック" charset="0"/>
            </a:endParaRPr>
          </a:p>
        </p:txBody>
      </p:sp>
      <p:pic>
        <p:nvPicPr>
          <p:cNvPr id="67587" name="Picture 6" descr="captain america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2538" y="1905000"/>
            <a:ext cx="3757612" cy="4724400"/>
          </a:xfrm>
        </p:spPr>
      </p:pic>
    </p:spTree>
    <p:extLst>
      <p:ext uri="{BB962C8B-B14F-4D97-AF65-F5344CB8AC3E}">
        <p14:creationId xmlns:p14="http://schemas.microsoft.com/office/powerpoint/2010/main" val="1656877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ECONOMIC GAINS</a:t>
            </a:r>
          </a:p>
        </p:txBody>
      </p:sp>
      <p:sp>
        <p:nvSpPr>
          <p:cNvPr id="6861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2133600"/>
            <a:ext cx="3810000" cy="4419600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ea typeface="ＭＳ Ｐゴシック" charset="0"/>
              </a:rPr>
              <a:t>Unemployment fell to only 1.2% by 1944 and wages rose 35% </a:t>
            </a:r>
          </a:p>
          <a:p>
            <a:pPr eaLnBrk="1" hangingPunct="1"/>
            <a:r>
              <a:rPr lang="en-US" sz="2800" b="1">
                <a:latin typeface="Arial" charset="0"/>
                <a:ea typeface="ＭＳ Ｐゴシック" charset="0"/>
              </a:rPr>
              <a:t>Farmers too benefited as production doubled and income tripled </a:t>
            </a:r>
          </a:p>
        </p:txBody>
      </p:sp>
      <p:pic>
        <p:nvPicPr>
          <p:cNvPr id="68611" name="Picture 6" descr="america job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505075"/>
            <a:ext cx="4038600" cy="3894138"/>
          </a:xfrm>
        </p:spPr>
      </p:pic>
    </p:spTree>
    <p:extLst>
      <p:ext uri="{BB962C8B-B14F-4D97-AF65-F5344CB8AC3E}">
        <p14:creationId xmlns:p14="http://schemas.microsoft.com/office/powerpoint/2010/main" val="821628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762000"/>
            <a:ext cx="5753100" cy="10668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POPULATION SHIFTS</a:t>
            </a:r>
          </a:p>
        </p:txBody>
      </p:sp>
      <p:sp>
        <p:nvSpPr>
          <p:cNvPr id="706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2133600"/>
            <a:ext cx="3810000" cy="441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The war triggered the greatest mass migration in American history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More than a million newcomers poured into California between 1941-1944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African Americans again shifted from south to north</a:t>
            </a:r>
            <a:r>
              <a:rPr lang="en-US" sz="2400"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70659" name="Picture 6" descr="California_Thumbnai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38200"/>
            <a:ext cx="1752600" cy="914400"/>
          </a:xfrm>
        </p:spPr>
      </p:pic>
      <p:pic>
        <p:nvPicPr>
          <p:cNvPr id="70660" name="Picture 7" descr="CALIFORNIA%20STRAIGHT%20A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9702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44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debates over FP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PAD struggles over going to war</a:t>
            </a:r>
          </a:p>
          <a:p>
            <a:r>
              <a:rPr lang="en-US" dirty="0" smtClean="0"/>
              <a:t>National security vs. civil liberties</a:t>
            </a:r>
          </a:p>
          <a:p>
            <a:r>
              <a:rPr lang="en-US" dirty="0" smtClean="0"/>
              <a:t>Free-trade vs. protectionism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0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4478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INTERNMENT OF JAPANESE AMERICANS</a:t>
            </a:r>
          </a:p>
        </p:txBody>
      </p:sp>
      <p:sp>
        <p:nvSpPr>
          <p:cNvPr id="7270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514600"/>
            <a:ext cx="4114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When the war began, 120,000 Japanese Americans lived in the U.S. – mostly on the West Coast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After Pearl Harbor, many people were suspicious of possible spy activity by Japanese Americans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In 1942, FDR ordered Japanese Americans into 10 relocation centers</a:t>
            </a:r>
          </a:p>
        </p:txBody>
      </p:sp>
      <p:pic>
        <p:nvPicPr>
          <p:cNvPr id="72707" name="Picture 6" descr="jap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792413"/>
            <a:ext cx="3962400" cy="2967037"/>
          </a:xfrm>
        </p:spPr>
      </p:pic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5410200" y="5791200"/>
            <a:ext cx="3276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cs typeface="+mn-cs"/>
              </a:rPr>
              <a:t>Japanese Americans felt the sting of discrimination during WWII</a:t>
            </a:r>
          </a:p>
        </p:txBody>
      </p:sp>
    </p:spTree>
    <p:extLst>
      <p:ext uri="{BB962C8B-B14F-4D97-AF65-F5344CB8AC3E}">
        <p14:creationId xmlns:p14="http://schemas.microsoft.com/office/powerpoint/2010/main" val="4045815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japanese internment cam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7594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7696200" y="3200400"/>
            <a:ext cx="1447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cs typeface="+mn-cs"/>
              </a:rPr>
              <a:t>Location of the 10 Internment camps</a:t>
            </a:r>
          </a:p>
        </p:txBody>
      </p:sp>
    </p:spTree>
    <p:extLst>
      <p:ext uri="{BB962C8B-B14F-4D97-AF65-F5344CB8AC3E}">
        <p14:creationId xmlns:p14="http://schemas.microsoft.com/office/powerpoint/2010/main" val="2570814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5" descr="japanese c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63627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1981200" y="60198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2286000" y="61722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133600" y="60960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cs typeface="+mn-cs"/>
              </a:rPr>
              <a:t>Jerome camp in Arkansas </a:t>
            </a:r>
          </a:p>
        </p:txBody>
      </p:sp>
    </p:spTree>
    <p:extLst>
      <p:ext uri="{BB962C8B-B14F-4D97-AF65-F5344CB8AC3E}">
        <p14:creationId xmlns:p14="http://schemas.microsoft.com/office/powerpoint/2010/main" val="2908227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4478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U.S. PAYS REPARATIONS TO JAPANESE</a:t>
            </a:r>
          </a:p>
        </p:txBody>
      </p:sp>
      <p:sp>
        <p:nvSpPr>
          <p:cNvPr id="7577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514600"/>
            <a:ext cx="38100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ea typeface="ＭＳ Ｐゴシック" charset="0"/>
              </a:rPr>
              <a:t>In the late 1980s, President Reagan signed into law a bill that provided $20,000 to every Japanese American sent to a relocation camp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ea typeface="ＭＳ Ｐゴシック" charset="0"/>
              </a:rPr>
              <a:t>The checks were sent out in 1990 along with a note from President Bush saying, </a:t>
            </a:r>
            <a:r>
              <a:rPr lang="ja-JP" altLang="en-US" sz="2000" b="1">
                <a:latin typeface="Arial" charset="0"/>
                <a:ea typeface="ＭＳ Ｐゴシック" charset="0"/>
              </a:rPr>
              <a:t>“</a:t>
            </a:r>
            <a:r>
              <a:rPr lang="en-US" altLang="ja-JP" sz="2000" b="1">
                <a:latin typeface="Arial" charset="0"/>
                <a:ea typeface="ＭＳ Ｐゴシック" charset="0"/>
              </a:rPr>
              <a:t>We can never fully right the wrongs of the past . . . we now recognize that serious wrongs were done to Japanese Americans during WWII.</a:t>
            </a:r>
            <a:r>
              <a:rPr lang="ja-JP" altLang="en-US" sz="2000" b="1">
                <a:latin typeface="Arial" charset="0"/>
                <a:ea typeface="ＭＳ Ｐゴシック" charset="0"/>
              </a:rPr>
              <a:t>”</a:t>
            </a:r>
            <a:endParaRPr lang="en-US" sz="2000" b="1">
              <a:latin typeface="Arial" charset="0"/>
              <a:ea typeface="ＭＳ Ｐゴシック" charset="0"/>
            </a:endParaRPr>
          </a:p>
        </p:txBody>
      </p:sp>
      <p:pic>
        <p:nvPicPr>
          <p:cNvPr id="75779" name="Picture 6" descr="japanese ame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895600"/>
            <a:ext cx="3810000" cy="2800350"/>
          </a:xfrm>
        </p:spPr>
      </p:pic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1447800" y="5715000"/>
            <a:ext cx="3581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Today the U.S. is home to more than 1,000,000 Japanese-Americans</a:t>
            </a:r>
          </a:p>
        </p:txBody>
      </p:sp>
    </p:spTree>
    <p:extLst>
      <p:ext uri="{BB962C8B-B14F-4D97-AF65-F5344CB8AC3E}">
        <p14:creationId xmlns:p14="http://schemas.microsoft.com/office/powerpoint/2010/main" val="1919389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trade vs. Protectionism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Civil </a:t>
            </a:r>
            <a:r>
              <a:rPr lang="en-US" dirty="0" smtClean="0"/>
              <a:t>War </a:t>
            </a:r>
            <a:r>
              <a:rPr lang="en-US" dirty="0" smtClean="0"/>
              <a:t>divisions followed regional lines</a:t>
            </a:r>
          </a:p>
          <a:p>
            <a:r>
              <a:rPr lang="en-US" dirty="0" smtClean="0"/>
              <a:t>Late 19</a:t>
            </a:r>
            <a:r>
              <a:rPr lang="en-US" baseline="30000" dirty="0" smtClean="0"/>
              <a:t>th</a:t>
            </a:r>
            <a:r>
              <a:rPr lang="en-US" dirty="0" smtClean="0"/>
              <a:t> century, along  party lines</a:t>
            </a:r>
          </a:p>
          <a:p>
            <a:r>
              <a:rPr lang="en-US" dirty="0" smtClean="0"/>
              <a:t>Reciprocal Trade Agreements Act (1934): shift toward free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9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events and their FP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Revolutionary War and the consolidation of independence 1776-1800</a:t>
            </a:r>
          </a:p>
          <a:p>
            <a:r>
              <a:rPr lang="en-US" dirty="0" smtClean="0"/>
              <a:t>Expansion and preservation 1801-1865</a:t>
            </a:r>
          </a:p>
          <a:p>
            <a:r>
              <a:rPr lang="en-US" dirty="0" smtClean="0"/>
              <a:t>Global emergence 1865-1919</a:t>
            </a:r>
          </a:p>
          <a:p>
            <a:r>
              <a:rPr lang="en-US" dirty="0" smtClean="0"/>
              <a:t>Isolationist retreat 1919-1941</a:t>
            </a:r>
          </a:p>
          <a:p>
            <a:r>
              <a:rPr lang="en-US" dirty="0" smtClean="0"/>
              <a:t>WWII 1941-1945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8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1776-1800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480588"/>
              </p:ext>
            </p:extLst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873"/>
                <a:gridCol w="3897752"/>
                <a:gridCol w="34059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 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Declaration of Independence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Revolutionary War, support from France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Articles of Confederation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Failed effort at creating a union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Treaty of Paris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Britain defeated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Constitution ratified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 created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George Washington,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President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Thomas Jefferson,</a:t>
                      </a:r>
                      <a:r>
                        <a:rPr lang="en-US" baseline="0" dirty="0" smtClean="0"/>
                        <a:t>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Sec. of 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Jay Treaty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avoids another war with Britain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Washington’s Farewell</a:t>
                      </a:r>
                      <a:r>
                        <a:rPr lang="en-US" baseline="0" dirty="0" smtClean="0"/>
                        <a:t>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Warns against entangling alliances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Alien and Sedition 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security – civil liberties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13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1801 - 1865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043070"/>
              </p:ext>
            </p:extLst>
          </p:nvPr>
        </p:nvGraphicFramePr>
        <p:xfrm>
          <a:off x="457200" y="1600200"/>
          <a:ext cx="8229600" cy="4958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502"/>
                <a:gridCol w="3445109"/>
                <a:gridCol w="34939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 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Louisiana</a:t>
                      </a:r>
                      <a:r>
                        <a:rPr lang="en-US" baseline="0" dirty="0" smtClean="0"/>
                        <a:t> Purchase from 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Doubles size of the 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1803-5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Military action against Barbary pirates in Mediterranean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presidential use of force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1812-14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 of</a:t>
                      </a:r>
                      <a:r>
                        <a:rPr lang="en-US" baseline="0" dirty="0" smtClean="0"/>
                        <a:t> 181 vs. Great Britain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August, 14-15, 1814:Washington, DC burned, WH included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Monroe Doctrine proclaimed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hegemony in W.</a:t>
                      </a:r>
                      <a:r>
                        <a:rPr lang="en-US" baseline="0" dirty="0" smtClean="0"/>
                        <a:t> Hemisphere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Manifest</a:t>
                      </a:r>
                      <a:r>
                        <a:rPr lang="en-US" baseline="0" dirty="0" smtClean="0"/>
                        <a:t> Destiny proclaimed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Basis for US expansion across the continent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1846-48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 with Mexico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Texas, other territories annexed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1853-54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Commodore Perry’s voyage to 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commercial and other relations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1860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Abraham Lincoln elected president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Southern states secede, form Confederacy, seek European support and recognition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56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1865 - 1919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93739"/>
              </p:ext>
            </p:extLst>
          </p:nvPr>
        </p:nvGraphicFramePr>
        <p:xfrm>
          <a:off x="457200" y="1600200"/>
          <a:ext cx="8229600" cy="4221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034"/>
                <a:gridCol w="3306802"/>
                <a:gridCol w="38837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 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Exclusion Act passed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Severely limits Chinese immigration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McKinley tariff</a:t>
                      </a:r>
                      <a:r>
                        <a:rPr lang="en-US" baseline="0" dirty="0" smtClean="0"/>
                        <a:t> passed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Protectionism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Spanish-American 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occupies Cuba (until 1922), Philippines becomes US colony, other pacific territories acquired from Spain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Sec. of State</a:t>
                      </a:r>
                      <a:r>
                        <a:rPr lang="en-US" baseline="0" dirty="0" smtClean="0"/>
                        <a:t> Hay’s “Open Door” 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competes with European powers for access and influence in China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Panama Canal construction begins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Ted Roosevelt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aupports</a:t>
                      </a:r>
                      <a:r>
                        <a:rPr lang="en-US" baseline="0" dirty="0" smtClean="0"/>
                        <a:t> Panamanian independence from Colombia, strikes deal on canal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Roosevelt</a:t>
                      </a:r>
                      <a:r>
                        <a:rPr lang="en-US" baseline="0" dirty="0" smtClean="0"/>
                        <a:t> Corollary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Reassertion</a:t>
                      </a:r>
                      <a:r>
                        <a:rPr lang="en-US" baseline="0" dirty="0" smtClean="0"/>
                        <a:t> of Monroe Doctrine including right to intervene militarily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18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368950"/>
              </p:ext>
            </p:extLst>
          </p:nvPr>
        </p:nvGraphicFramePr>
        <p:xfrm>
          <a:off x="457200" y="1600200"/>
          <a:ext cx="8229600" cy="4048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7635"/>
                <a:gridCol w="3658857"/>
                <a:gridCol w="3343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 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Roosevelt’s diplomacy helps end Russo-Japanese 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Roosevelt wins Nobel Peace Prize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Occupation of Nicaragua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Until 1933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1909-12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President Taft’s “Dollar Diplomacy”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Emphasis on economic interests in L. America and China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1910-17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Mexican Revolution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involvement includes occupation of Veracruz, military pursuit of </a:t>
                      </a:r>
                      <a:r>
                        <a:rPr lang="en-US" dirty="0" err="1" smtClean="0"/>
                        <a:t>Pancho</a:t>
                      </a:r>
                      <a:r>
                        <a:rPr lang="en-US" dirty="0" smtClean="0"/>
                        <a:t> Villa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WWI begins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declares neutrality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occupies Haiti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Until 1934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occupies Dominican</a:t>
                      </a:r>
                      <a:r>
                        <a:rPr lang="en-US" baseline="0" dirty="0" smtClean="0"/>
                        <a:t> Republic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Until 1924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72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790088"/>
              </p:ext>
            </p:extLst>
          </p:nvPr>
        </p:nvGraphicFramePr>
        <p:xfrm>
          <a:off x="457200" y="1600200"/>
          <a:ext cx="8229600" cy="3037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034"/>
                <a:gridCol w="4447366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 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German hostilities against US increase, including submarine warfare and pursuing alliance with 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Wilson proposes and Congress approves declaration of</a:t>
                      </a:r>
                      <a:r>
                        <a:rPr lang="en-US" baseline="0" dirty="0" smtClean="0"/>
                        <a:t> war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Revolution in 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USSR formed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part of anti-Bolshevik military intervention in 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 fails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WWI 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Paris peace conference, Treaty of Versailles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Wilson’s 14 points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60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1778</Words>
  <Application>Microsoft Macintosh PowerPoint</Application>
  <PresentationFormat>On-screen Show (4:3)</PresentationFormat>
  <Paragraphs>360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Historical Context: Great Debates in American FP, 1789-1945</vt:lpstr>
      <vt:lpstr>Six debates</vt:lpstr>
      <vt:lpstr>Three debates over FP Politics</vt:lpstr>
      <vt:lpstr>Major events and their FP significance</vt:lpstr>
      <vt:lpstr>1776-1800</vt:lpstr>
      <vt:lpstr>1801 - 1865</vt:lpstr>
      <vt:lpstr>1865 - 1919</vt:lpstr>
      <vt:lpstr>Cont.</vt:lpstr>
      <vt:lpstr>Cont.</vt:lpstr>
      <vt:lpstr>PowerPoint Presentation</vt:lpstr>
      <vt:lpstr>1919 - 1941</vt:lpstr>
      <vt:lpstr>Cont.</vt:lpstr>
      <vt:lpstr>Cont.</vt:lpstr>
      <vt:lpstr>1941 - 1945</vt:lpstr>
      <vt:lpstr>Cont.</vt:lpstr>
      <vt:lpstr>Isolationism vs. internationalism</vt:lpstr>
      <vt:lpstr>How big a military, how much for defence</vt:lpstr>
      <vt:lpstr>Wartime Mobilization, Peacetime Demobilization</vt:lpstr>
      <vt:lpstr>Principles: True to American Ideals?</vt:lpstr>
      <vt:lpstr>Prosperity: US imperialism?</vt:lpstr>
      <vt:lpstr>Debates on FP Politics: Going to war</vt:lpstr>
      <vt:lpstr>THE WAR AT HOME</vt:lpstr>
      <vt:lpstr>WAR INDUSTRIES BOARD</vt:lpstr>
      <vt:lpstr>PowerPoint Presentation</vt:lpstr>
      <vt:lpstr>National security vs. the Bill of Rights</vt:lpstr>
      <vt:lpstr>ATTACK ON CIVIL LIBERTIES</vt:lpstr>
      <vt:lpstr>WWII: THE HOME FRONT</vt:lpstr>
      <vt:lpstr>ECONOMIC GAINS</vt:lpstr>
      <vt:lpstr>POPULATION SHIFTS</vt:lpstr>
      <vt:lpstr>INTERNMENT OF JAPANESE AMERICANS</vt:lpstr>
      <vt:lpstr>PowerPoint Presentation</vt:lpstr>
      <vt:lpstr>PowerPoint Presentation</vt:lpstr>
      <vt:lpstr>U.S. PAYS REPARATIONS TO JAPANESE</vt:lpstr>
      <vt:lpstr>Free trade vs. Protectionism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</dc:creator>
  <cp:lastModifiedBy>KI</cp:lastModifiedBy>
  <cp:revision>18</cp:revision>
  <dcterms:created xsi:type="dcterms:W3CDTF">2015-03-15T12:57:39Z</dcterms:created>
  <dcterms:modified xsi:type="dcterms:W3CDTF">2015-03-15T16:02:01Z</dcterms:modified>
</cp:coreProperties>
</file>