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2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6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1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5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2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2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2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8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4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9E86-2815-A642-9BE6-4E557D1F3865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A43A-D269-9645-BF6C-7D781AD61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Cold War Context: Lessons and Legacies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 -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8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and Legacies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Vietnam</a:t>
            </a:r>
          </a:p>
          <a:p>
            <a:r>
              <a:rPr lang="en-US" dirty="0" smtClean="0"/>
              <a:t>Détente</a:t>
            </a:r>
          </a:p>
          <a:p>
            <a:r>
              <a:rPr lang="en-US" dirty="0" smtClean="0"/>
              <a:t>Economic shocks</a:t>
            </a:r>
          </a:p>
          <a:p>
            <a:r>
              <a:rPr lang="en-US" dirty="0" smtClean="0"/>
              <a:t>The end of the Cold 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0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Vietnam: A profound FP setback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McNamara, </a:t>
            </a:r>
            <a:r>
              <a:rPr lang="en-US" i="1" dirty="0" smtClean="0"/>
              <a:t>In retrospect</a:t>
            </a:r>
          </a:p>
          <a:p>
            <a:pPr>
              <a:buFont typeface="Wingdings" charset="2"/>
              <a:buChar char="ü"/>
            </a:pPr>
            <a:r>
              <a:rPr lang="en-US" i="1" dirty="0" smtClean="0"/>
              <a:t>The power of nationalism</a:t>
            </a:r>
          </a:p>
          <a:p>
            <a:pPr>
              <a:buFont typeface="Wingdings" charset="2"/>
              <a:buChar char="ü"/>
            </a:pPr>
            <a:r>
              <a:rPr lang="en-US" i="1" dirty="0" smtClean="0"/>
              <a:t>Ignorance of history, culture and politics</a:t>
            </a:r>
          </a:p>
          <a:p>
            <a:pPr>
              <a:buFont typeface="Wingdings" charset="2"/>
              <a:buChar char="ü"/>
            </a:pPr>
            <a:r>
              <a:rPr lang="en-US" i="1" dirty="0" smtClean="0"/>
              <a:t>Unconventional warfare</a:t>
            </a:r>
          </a:p>
          <a:p>
            <a:pPr>
              <a:buFont typeface="Wingdings" charset="2"/>
              <a:buChar char="ü"/>
            </a:pPr>
            <a:r>
              <a:rPr lang="en-US" i="1" dirty="0" smtClean="0"/>
              <a:t>Lack of domestic support</a:t>
            </a:r>
          </a:p>
          <a:p>
            <a:pPr>
              <a:buFont typeface="Wingdings" charset="2"/>
              <a:buChar char="ü"/>
            </a:pPr>
            <a:r>
              <a:rPr lang="en-US" i="1" dirty="0" smtClean="0"/>
              <a:t>Executive-branch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5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 Strategy and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 failure</a:t>
            </a:r>
          </a:p>
          <a:p>
            <a:r>
              <a:rPr lang="en-US" dirty="0" smtClean="0"/>
              <a:t>Shattering the Cold war consensus</a:t>
            </a:r>
          </a:p>
          <a:p>
            <a:r>
              <a:rPr lang="en-US" dirty="0" smtClean="0"/>
              <a:t>Executive-branch: credibility gap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3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Rise and Fall of Détente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McNamara and nuclear strategy</a:t>
            </a:r>
          </a:p>
          <a:p>
            <a:r>
              <a:rPr lang="en-US" dirty="0" smtClean="0"/>
              <a:t>Nixon and Kissinger and the Rise</a:t>
            </a:r>
          </a:p>
          <a:p>
            <a:r>
              <a:rPr lang="en-US" dirty="0" smtClean="0"/>
              <a:t>The significance of Afghanistan</a:t>
            </a:r>
          </a:p>
          <a:p>
            <a:r>
              <a:rPr lang="en-US" dirty="0" smtClean="0"/>
              <a:t>Deeper reasons: US and USSR conceptions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4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economic shocks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Nixon shock 1971</a:t>
            </a:r>
          </a:p>
          <a:p>
            <a:r>
              <a:rPr lang="en-US" dirty="0" smtClean="0"/>
              <a:t>The OPEC shocks, 1973 and 1979</a:t>
            </a:r>
          </a:p>
          <a:p>
            <a:r>
              <a:rPr lang="en-US" dirty="0" smtClean="0"/>
              <a:t>NIEO</a:t>
            </a:r>
          </a:p>
          <a:p>
            <a:r>
              <a:rPr lang="en-US" dirty="0" smtClean="0"/>
              <a:t>The shock of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04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of the Cold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Reagan years</a:t>
            </a:r>
          </a:p>
          <a:p>
            <a:r>
              <a:rPr lang="en-US" dirty="0" smtClean="0"/>
              <a:t>US triumphalism vs. Gorbachev leadership (revisionism)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09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Cold War FP Strategy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101662"/>
              </p:ext>
            </p:extLst>
          </p:nvPr>
        </p:nvGraphicFramePr>
        <p:xfrm>
          <a:off x="457200" y="1600200"/>
          <a:ext cx="8229600" cy="2936239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177341"/>
                <a:gridCol w="1936303"/>
                <a:gridCol w="2351224"/>
                <a:gridCol w="276473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Early</a:t>
                      </a:r>
                      <a:r>
                        <a:rPr lang="en-US" baseline="0" dirty="0" smtClean="0"/>
                        <a:t> Cold war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Vietnam, détente, economic shocks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Reagan – Gorbachev</a:t>
                      </a:r>
                      <a:r>
                        <a:rPr lang="en-US" baseline="0" dirty="0" smtClean="0"/>
                        <a:t> era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Détente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“Peace through strength”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Power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Containment, arms race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Lessons of Vietnam, arms</a:t>
                      </a:r>
                      <a:r>
                        <a:rPr lang="en-US" baseline="0" dirty="0" smtClean="0"/>
                        <a:t>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Reagan Doctrine, arms race - arms control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Principles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Ideological bipolarity, Third world ‘ABC’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Human Rights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“Evil empire”, ‘ABC’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Prosperity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OPEC, NIEO, 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Boom and deficits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56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Cold War FP Politics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52469"/>
              </p:ext>
            </p:extLst>
          </p:nvPr>
        </p:nvGraphicFramePr>
        <p:xfrm>
          <a:off x="457200" y="1600200"/>
          <a:ext cx="8229600" cy="394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7928"/>
                <a:gridCol w="2187771"/>
                <a:gridCol w="2464385"/>
                <a:gridCol w="229951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Early Cold War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Vietnam, détente, economic shocks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Reagan-Gorbachev era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Presidency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Imperial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Imperiled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Resurgent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Congress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Deferential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Assertive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Confrontational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Executive branch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Expanding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Bureaucratic warfare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Bureaucratic warfare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Interest groups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Oppositional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Proliferation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News media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Cheerleaders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Critics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Public opinion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Consensus, McCarthyism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Dissensus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Polarized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794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264</Words>
  <Application>Microsoft Macintosh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Cold War Context: Lessons and Legacies</vt:lpstr>
      <vt:lpstr>Lessons and Legacies</vt:lpstr>
      <vt:lpstr>Vietnam: A profound FP setback</vt:lpstr>
      <vt:lpstr>FP Strategy and Politics</vt:lpstr>
      <vt:lpstr>The Rise and Fall of Détente </vt:lpstr>
      <vt:lpstr>The economic shocks</vt:lpstr>
      <vt:lpstr>The End of the Cold War</vt:lpstr>
      <vt:lpstr>US Cold War FP Strategy</vt:lpstr>
      <vt:lpstr>US Cold War FP Politics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Cold War Context: Lessons and Legacies</dc:title>
  <dc:creator>KI</dc:creator>
  <cp:lastModifiedBy>KI</cp:lastModifiedBy>
  <cp:revision>8</cp:revision>
  <dcterms:created xsi:type="dcterms:W3CDTF">2015-03-30T13:34:13Z</dcterms:created>
  <dcterms:modified xsi:type="dcterms:W3CDTF">2015-04-06T15:13:59Z</dcterms:modified>
</cp:coreProperties>
</file>