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0" r:id="rId3"/>
    <p:sldId id="271" r:id="rId4"/>
    <p:sldId id="272" r:id="rId5"/>
    <p:sldId id="273" r:id="rId6"/>
    <p:sldId id="274" r:id="rId7"/>
    <p:sldId id="275" r:id="rId8"/>
    <p:sldId id="276" r:id="rId9"/>
    <p:sldId id="277" r:id="rId10"/>
    <p:sldId id="278" r:id="rId11"/>
    <p:sldId id="279" r:id="rId12"/>
    <p:sldId id="257" r:id="rId13"/>
    <p:sldId id="258" r:id="rId14"/>
    <p:sldId id="259" r:id="rId15"/>
    <p:sldId id="260" r:id="rId16"/>
    <p:sldId id="261" r:id="rId17"/>
    <p:sldId id="262" r:id="rId18"/>
    <p:sldId id="263" r:id="rId19"/>
    <p:sldId id="264" r:id="rId20"/>
    <p:sldId id="265" r:id="rId21"/>
    <p:sldId id="266" r:id="rId22"/>
    <p:sldId id="267" r:id="rId23"/>
    <p:sldId id="268" r:id="rId24"/>
    <p:sldId id="26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1" d="100"/>
          <a:sy n="101" d="100"/>
        </p:scale>
        <p:origin x="-1288"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769421-8692-7245-B9CB-694E9556FD46}" type="datetimeFigureOut">
              <a:rPr lang="en-US" smtClean="0"/>
              <a:t>3/9/15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417524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769421-8692-7245-B9CB-694E9556FD46}" type="datetimeFigureOut">
              <a:rPr lang="en-US" smtClean="0"/>
              <a:t>3/9/15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1382687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769421-8692-7245-B9CB-694E9556FD46}" type="datetimeFigureOut">
              <a:rPr lang="en-US" smtClean="0"/>
              <a:t>3/9/15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1862180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A4F0AEEE-D24A-4047-8EB7-0544C42E4F54}" type="slidenum">
              <a:rPr lang="en-US"/>
              <a:pPr>
                <a:defRPr/>
              </a:pPr>
              <a:t>‹#›</a:t>
            </a:fld>
            <a:endParaRPr lang="en-US"/>
          </a:p>
        </p:txBody>
      </p:sp>
    </p:spTree>
    <p:extLst>
      <p:ext uri="{BB962C8B-B14F-4D97-AF65-F5344CB8AC3E}">
        <p14:creationId xmlns:p14="http://schemas.microsoft.com/office/powerpoint/2010/main" val="3659321720"/>
      </p:ext>
    </p:extLst>
  </p:cSld>
  <p:clrMapOvr>
    <a:masterClrMapping/>
  </p:clrMapOvr>
  <p:transition xmlns:p14="http://schemas.microsoft.com/office/powerpoint/2010/main" spd="slow">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5324F395-5345-484E-BB07-D6B6FF0E3E66}" type="slidenum">
              <a:rPr lang="en-US"/>
              <a:pPr>
                <a:defRPr/>
              </a:pPr>
              <a:t>‹#›</a:t>
            </a:fld>
            <a:endParaRPr lang="en-US"/>
          </a:p>
        </p:txBody>
      </p:sp>
    </p:spTree>
    <p:extLst>
      <p:ext uri="{BB962C8B-B14F-4D97-AF65-F5344CB8AC3E}">
        <p14:creationId xmlns:p14="http://schemas.microsoft.com/office/powerpoint/2010/main" val="2994052674"/>
      </p:ext>
    </p:extLst>
  </p:cSld>
  <p:clrMapOvr>
    <a:masterClrMapping/>
  </p:clrMapOvr>
  <p:transition xmlns:p14="http://schemas.microsoft.com/office/powerpoint/2010/main" spd="slow">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924300"/>
            <a:ext cx="8229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BA5859A2-FF8E-6C42-B61A-B70A28CF596D}" type="slidenum">
              <a:rPr lang="en-US"/>
              <a:pPr>
                <a:defRPr/>
              </a:pPr>
              <a:t>‹#›</a:t>
            </a:fld>
            <a:endParaRPr lang="en-US"/>
          </a:p>
        </p:txBody>
      </p:sp>
    </p:spTree>
    <p:extLst>
      <p:ext uri="{BB962C8B-B14F-4D97-AF65-F5344CB8AC3E}">
        <p14:creationId xmlns:p14="http://schemas.microsoft.com/office/powerpoint/2010/main" val="61219404"/>
      </p:ext>
    </p:extLst>
  </p:cSld>
  <p:clrMapOvr>
    <a:masterClrMapping/>
  </p:clrMapOvr>
  <p:transition xmlns:p14="http://schemas.microsoft.com/office/powerpoint/2010/main" spd="slow">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769421-8692-7245-B9CB-694E9556FD46}" type="datetimeFigureOut">
              <a:rPr lang="en-US" smtClean="0"/>
              <a:t>3/9/15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2533043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769421-8692-7245-B9CB-694E9556FD46}" type="datetimeFigureOut">
              <a:rPr lang="en-US" smtClean="0"/>
              <a:t>3/9/15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935106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769421-8692-7245-B9CB-694E9556FD46}" type="datetimeFigureOut">
              <a:rPr lang="en-US" smtClean="0"/>
              <a:t>3/9/15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456502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769421-8692-7245-B9CB-694E9556FD46}" type="datetimeFigureOut">
              <a:rPr lang="en-US" smtClean="0"/>
              <a:t>3/9/15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1715501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769421-8692-7245-B9CB-694E9556FD46}" type="datetimeFigureOut">
              <a:rPr lang="en-US" smtClean="0"/>
              <a:t>3/9/15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3768641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69421-8692-7245-B9CB-694E9556FD46}" type="datetimeFigureOut">
              <a:rPr lang="en-US" smtClean="0"/>
              <a:t>3/9/15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387340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769421-8692-7245-B9CB-694E9556FD46}" type="datetimeFigureOut">
              <a:rPr lang="en-US" smtClean="0"/>
              <a:t>3/9/15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8093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769421-8692-7245-B9CB-694E9556FD46}" type="datetimeFigureOut">
              <a:rPr lang="en-US" smtClean="0"/>
              <a:t>3/9/15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04F2C1-FB9F-0F4B-A6BA-DD9CB2C8574C}" type="slidenum">
              <a:rPr lang="en-US" smtClean="0"/>
              <a:t>‹#›</a:t>
            </a:fld>
            <a:endParaRPr lang="en-US"/>
          </a:p>
        </p:txBody>
      </p:sp>
    </p:spTree>
    <p:extLst>
      <p:ext uri="{BB962C8B-B14F-4D97-AF65-F5344CB8AC3E}">
        <p14:creationId xmlns:p14="http://schemas.microsoft.com/office/powerpoint/2010/main" val="24653025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69421-8692-7245-B9CB-694E9556FD46}" type="datetimeFigureOut">
              <a:rPr lang="en-US" smtClean="0"/>
              <a:t>3/9/15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04F2C1-FB9F-0F4B-A6BA-DD9CB2C8574C}" type="slidenum">
              <a:rPr lang="en-US" smtClean="0"/>
              <a:t>‹#›</a:t>
            </a:fld>
            <a:endParaRPr lang="en-US"/>
          </a:p>
        </p:txBody>
      </p:sp>
    </p:spTree>
    <p:extLst>
      <p:ext uri="{BB962C8B-B14F-4D97-AF65-F5344CB8AC3E}">
        <p14:creationId xmlns:p14="http://schemas.microsoft.com/office/powerpoint/2010/main" val="1332856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6.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a:t>
            </a:r>
            <a:r>
              <a:rPr lang="el-GR" dirty="0" smtClean="0"/>
              <a:t>μερικανική Εξωτερική Πολιτική</a:t>
            </a:r>
            <a:endParaRPr lang="en-US" dirty="0"/>
          </a:p>
        </p:txBody>
      </p:sp>
      <p:sp>
        <p:nvSpPr>
          <p:cNvPr id="3" name="Subtitle 2"/>
          <p:cNvSpPr>
            <a:spLocks noGrp="1"/>
          </p:cNvSpPr>
          <p:nvPr>
            <p:ph type="subTitle" idx="1"/>
          </p:nvPr>
        </p:nvSpPr>
        <p:spPr/>
        <p:txBody>
          <a:bodyPr/>
          <a:lstStyle/>
          <a:p>
            <a:r>
              <a:rPr lang="en-US" dirty="0" smtClean="0"/>
              <a:t>W1</a:t>
            </a:r>
            <a:endParaRPr lang="en-US" dirty="0"/>
          </a:p>
        </p:txBody>
      </p:sp>
    </p:spTree>
    <p:extLst>
      <p:ext uri="{BB962C8B-B14F-4D97-AF65-F5344CB8AC3E}">
        <p14:creationId xmlns:p14="http://schemas.microsoft.com/office/powerpoint/2010/main" val="12169999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Μετά τον ΨΠ</a:t>
            </a:r>
            <a:endParaRPr lang="en-US" dirty="0"/>
          </a:p>
        </p:txBody>
      </p:sp>
      <p:sp>
        <p:nvSpPr>
          <p:cNvPr id="3" name="Content Placeholder 2"/>
          <p:cNvSpPr>
            <a:spLocks noGrp="1"/>
          </p:cNvSpPr>
          <p:nvPr>
            <p:ph idx="1"/>
          </p:nvPr>
        </p:nvSpPr>
        <p:spPr/>
        <p:txBody>
          <a:bodyPr/>
          <a:lstStyle/>
          <a:p>
            <a:r>
              <a:rPr lang="en-US" dirty="0" smtClean="0"/>
              <a:t>“It will not end until every terrorist group of global reach has been found, stopped and defeated” (George W. Bush, 2002)</a:t>
            </a:r>
          </a:p>
          <a:p>
            <a:endParaRPr lang="en-US" dirty="0"/>
          </a:p>
          <a:p>
            <a:pPr marL="0" indent="0">
              <a:buNone/>
            </a:pPr>
            <a:endParaRPr lang="en-US" dirty="0"/>
          </a:p>
        </p:txBody>
      </p:sp>
    </p:spTree>
    <p:extLst>
      <p:ext uri="{BB962C8B-B14F-4D97-AF65-F5344CB8AC3E}">
        <p14:creationId xmlns:p14="http://schemas.microsoft.com/office/powerpoint/2010/main" val="32451097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Μετά τον ΨΠ</a:t>
            </a:r>
            <a:endParaRPr lang="en-US" dirty="0"/>
          </a:p>
        </p:txBody>
      </p:sp>
      <p:sp>
        <p:nvSpPr>
          <p:cNvPr id="3" name="Content Placeholder 2"/>
          <p:cNvSpPr>
            <a:spLocks noGrp="1"/>
          </p:cNvSpPr>
          <p:nvPr>
            <p:ph idx="1"/>
          </p:nvPr>
        </p:nvSpPr>
        <p:spPr/>
        <p:txBody>
          <a:bodyPr/>
          <a:lstStyle/>
          <a:p>
            <a:r>
              <a:rPr lang="en-US" dirty="0" smtClean="0"/>
              <a:t>“This century’s threats are at least as dangerous as and in some ways more complex than those we have confronted in the past… not to give way to pessimism. Rather it is a call to action… to a new vision of leadership in the 21</a:t>
            </a:r>
            <a:r>
              <a:rPr lang="en-US" baseline="30000" dirty="0" smtClean="0"/>
              <a:t>st</a:t>
            </a:r>
            <a:r>
              <a:rPr lang="en-US" dirty="0" smtClean="0"/>
              <a:t> century… geared towards a common security for our common humanity” (Barack Obama, 2007.</a:t>
            </a:r>
            <a:endParaRPr lang="en-US" dirty="0"/>
          </a:p>
        </p:txBody>
      </p:sp>
    </p:spTree>
    <p:extLst>
      <p:ext uri="{BB962C8B-B14F-4D97-AF65-F5344CB8AC3E}">
        <p14:creationId xmlns:p14="http://schemas.microsoft.com/office/powerpoint/2010/main" val="38026384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defRPr/>
            </a:pPr>
            <a:endParaRPr lang="en-US" b="1" dirty="0" smtClean="0">
              <a:ea typeface="+mj-ea"/>
              <a:cs typeface="+mj-cs"/>
            </a:endParaRPr>
          </a:p>
        </p:txBody>
      </p:sp>
      <p:sp>
        <p:nvSpPr>
          <p:cNvPr id="101379" name="Rectangle 3"/>
          <p:cNvSpPr>
            <a:spLocks noGrp="1" noChangeArrowheads="1"/>
          </p:cNvSpPr>
          <p:nvPr>
            <p:ph type="body" idx="1"/>
          </p:nvPr>
        </p:nvSpPr>
        <p:spPr/>
        <p:txBody>
          <a:bodyPr>
            <a:normAutofit/>
          </a:bodyPr>
          <a:lstStyle/>
          <a:p>
            <a:pPr algn="ctr" eaLnBrk="1" hangingPunct="1">
              <a:buFont typeface="Wingdings" charset="0"/>
              <a:buNone/>
              <a:defRPr/>
            </a:pPr>
            <a:r>
              <a:rPr lang="el-GR" sz="5400" dirty="0" smtClean="0">
                <a:latin typeface="Tahoma" charset="0"/>
                <a:cs typeface="+mn-cs"/>
              </a:rPr>
              <a:t>Τρεις σχολές </a:t>
            </a:r>
            <a:r>
              <a:rPr lang="el-GR" sz="5400" dirty="0" smtClean="0">
                <a:latin typeface="Tahoma" charset="0"/>
                <a:cs typeface="+mn-cs"/>
              </a:rPr>
              <a:t>σκέψ</a:t>
            </a:r>
            <a:r>
              <a:rPr lang="el-GR" sz="5400" dirty="0" smtClean="0">
                <a:latin typeface="Tahoma" charset="0"/>
              </a:rPr>
              <a:t>η</a:t>
            </a:r>
            <a:r>
              <a:rPr lang="el-GR" sz="5400" dirty="0" smtClean="0">
                <a:latin typeface="Tahoma" charset="0"/>
                <a:cs typeface="+mn-cs"/>
              </a:rPr>
              <a:t>ς </a:t>
            </a:r>
            <a:r>
              <a:rPr lang="el-GR" sz="5400" dirty="0" smtClean="0">
                <a:latin typeface="Tahoma" charset="0"/>
                <a:cs typeface="+mn-cs"/>
              </a:rPr>
              <a:t>για το μέλλον των ΗΠΑ</a:t>
            </a:r>
            <a:endParaRPr lang="en-US" sz="5400" dirty="0">
              <a:latin typeface="Tahoma" charset="0"/>
              <a:cs typeface="+mn-cs"/>
            </a:endParaRPr>
          </a:p>
        </p:txBody>
      </p:sp>
    </p:spTree>
    <p:extLst>
      <p:ext uri="{BB962C8B-B14F-4D97-AF65-F5344CB8AC3E}">
        <p14:creationId xmlns:p14="http://schemas.microsoft.com/office/powerpoint/2010/main" val="51396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eaLnBrk="1" hangingPunct="1">
              <a:defRPr/>
            </a:pPr>
            <a:r>
              <a:rPr lang="en-US" b="1" dirty="0">
                <a:latin typeface="Tahoma" charset="0"/>
                <a:cs typeface="+mj-cs"/>
              </a:rPr>
              <a:t>America</a:t>
            </a:r>
            <a:r>
              <a:rPr lang="ja-JP" altLang="en-US" b="1" dirty="0">
                <a:latin typeface="Tahoma" charset="0"/>
                <a:cs typeface="+mj-cs"/>
              </a:rPr>
              <a:t>’</a:t>
            </a:r>
            <a:r>
              <a:rPr lang="en-US" b="1" dirty="0">
                <a:latin typeface="Tahoma" charset="0"/>
                <a:cs typeface="+mj-cs"/>
              </a:rPr>
              <a:t>s Future</a:t>
            </a:r>
          </a:p>
        </p:txBody>
      </p:sp>
      <p:sp>
        <p:nvSpPr>
          <p:cNvPr id="102404" name="Rectangle 4"/>
          <p:cNvSpPr>
            <a:spLocks noGrp="1" noChangeArrowheads="1"/>
          </p:cNvSpPr>
          <p:nvPr>
            <p:ph type="body" sz="half" idx="1"/>
          </p:nvPr>
        </p:nvSpPr>
        <p:spPr/>
        <p:txBody>
          <a:bodyPr/>
          <a:lstStyle/>
          <a:p>
            <a:pPr eaLnBrk="1" hangingPunct="1">
              <a:buFont typeface="Wingdings" charset="0"/>
              <a:buNone/>
              <a:defRPr/>
            </a:pPr>
            <a:r>
              <a:rPr lang="en-US" sz="2800" b="1" dirty="0">
                <a:solidFill>
                  <a:srgbClr val="66FF33"/>
                </a:solidFill>
                <a:latin typeface="Tahoma" charset="0"/>
                <a:cs typeface="+mn-cs"/>
              </a:rPr>
              <a:t>1. </a:t>
            </a:r>
            <a:r>
              <a:rPr lang="en-US" sz="2800" dirty="0" err="1">
                <a:solidFill>
                  <a:srgbClr val="66FF33"/>
                </a:solidFill>
                <a:latin typeface="Tahoma" charset="0"/>
                <a:cs typeface="+mn-cs"/>
              </a:rPr>
              <a:t>Declinism</a:t>
            </a:r>
            <a:r>
              <a:rPr lang="en-US" sz="2800" dirty="0">
                <a:latin typeface="Tahoma" charset="0"/>
                <a:cs typeface="+mn-cs"/>
              </a:rPr>
              <a:t> – one side in the persistent </a:t>
            </a:r>
            <a:r>
              <a:rPr lang="ja-JP" altLang="en-US" sz="2800" dirty="0">
                <a:latin typeface="Tahoma" charset="0"/>
                <a:cs typeface="+mn-cs"/>
              </a:rPr>
              <a:t>“</a:t>
            </a:r>
            <a:r>
              <a:rPr lang="en-US" sz="2800" dirty="0">
                <a:latin typeface="Tahoma" charset="0"/>
                <a:cs typeface="+mn-cs"/>
              </a:rPr>
              <a:t>debate</a:t>
            </a:r>
            <a:r>
              <a:rPr lang="ja-JP" altLang="en-US" sz="2800" dirty="0">
                <a:latin typeface="Tahoma" charset="0"/>
                <a:cs typeface="+mn-cs"/>
              </a:rPr>
              <a:t>”</a:t>
            </a:r>
            <a:r>
              <a:rPr lang="en-US" sz="2800" dirty="0">
                <a:latin typeface="Tahoma" charset="0"/>
                <a:cs typeface="+mn-cs"/>
              </a:rPr>
              <a:t> about the future of American power and influence. </a:t>
            </a:r>
            <a:r>
              <a:rPr lang="en-US" sz="2800" dirty="0" err="1">
                <a:latin typeface="Tahoma" charset="0"/>
                <a:cs typeface="+mn-cs"/>
              </a:rPr>
              <a:t>Declinists</a:t>
            </a:r>
            <a:r>
              <a:rPr lang="en-US" sz="2800" dirty="0">
                <a:latin typeface="Tahoma" charset="0"/>
                <a:cs typeface="+mn-cs"/>
              </a:rPr>
              <a:t> believe that the relative power position of the U.S. is waning.</a:t>
            </a:r>
          </a:p>
        </p:txBody>
      </p:sp>
      <p:pic>
        <p:nvPicPr>
          <p:cNvPr id="62467" name="Picture 6" descr="dees forclosure"/>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2052638"/>
            <a:ext cx="4038600" cy="35893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487561645"/>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pPr eaLnBrk="1" hangingPunct="1">
              <a:defRPr/>
            </a:pPr>
            <a:r>
              <a:rPr lang="en-US" b="1">
                <a:latin typeface="Tahoma" charset="0"/>
                <a:cs typeface="+mj-cs"/>
              </a:rPr>
              <a:t>America</a:t>
            </a:r>
            <a:r>
              <a:rPr lang="ja-JP" altLang="en-US" b="1">
                <a:latin typeface="Tahoma" charset="0"/>
                <a:cs typeface="+mj-cs"/>
              </a:rPr>
              <a:t>’</a:t>
            </a:r>
            <a:r>
              <a:rPr lang="en-US" b="1">
                <a:latin typeface="Tahoma" charset="0"/>
                <a:cs typeface="+mj-cs"/>
              </a:rPr>
              <a:t>s Future</a:t>
            </a:r>
          </a:p>
        </p:txBody>
      </p:sp>
      <p:sp>
        <p:nvSpPr>
          <p:cNvPr id="104453" name="Rectangle 5"/>
          <p:cNvSpPr>
            <a:spLocks noGrp="1" noChangeArrowheads="1"/>
          </p:cNvSpPr>
          <p:nvPr>
            <p:ph type="body" sz="half" idx="2"/>
          </p:nvPr>
        </p:nvSpPr>
        <p:spPr/>
        <p:txBody>
          <a:bodyPr/>
          <a:lstStyle/>
          <a:p>
            <a:pPr eaLnBrk="1" hangingPunct="1">
              <a:buFont typeface="Wingdings" charset="0"/>
              <a:buNone/>
              <a:defRPr/>
            </a:pPr>
            <a:r>
              <a:rPr lang="en-US" sz="2800" dirty="0">
                <a:latin typeface="Tahoma" charset="0"/>
                <a:cs typeface="+mn-cs"/>
              </a:rPr>
              <a:t>Major Text:</a:t>
            </a:r>
          </a:p>
          <a:p>
            <a:pPr eaLnBrk="1" hangingPunct="1">
              <a:buFont typeface="Wingdings" charset="0"/>
              <a:buNone/>
              <a:defRPr/>
            </a:pPr>
            <a:r>
              <a:rPr lang="en-US" sz="2800" dirty="0">
                <a:latin typeface="Tahoma" charset="0"/>
                <a:cs typeface="+mn-cs"/>
              </a:rPr>
              <a:t>Kennedy</a:t>
            </a:r>
            <a:r>
              <a:rPr lang="ja-JP" altLang="en-US" sz="2800" dirty="0">
                <a:latin typeface="Tahoma" charset="0"/>
                <a:cs typeface="+mn-cs"/>
              </a:rPr>
              <a:t>’</a:t>
            </a:r>
            <a:r>
              <a:rPr lang="en-US" sz="2800" dirty="0">
                <a:latin typeface="Tahoma" charset="0"/>
                <a:cs typeface="+mn-cs"/>
              </a:rPr>
              <a:t>s </a:t>
            </a:r>
            <a:r>
              <a:rPr lang="en-US" sz="2800" i="1" dirty="0">
                <a:latin typeface="Tahoma" charset="0"/>
                <a:cs typeface="+mn-cs"/>
              </a:rPr>
              <a:t>The Decline and Fall of the Great Powers</a:t>
            </a:r>
          </a:p>
          <a:p>
            <a:pPr eaLnBrk="1" hangingPunct="1">
              <a:buFont typeface="Wingdings" charset="0"/>
              <a:buNone/>
              <a:defRPr/>
            </a:pPr>
            <a:endParaRPr lang="en-US" sz="2800" i="1" dirty="0">
              <a:latin typeface="Tahoma" charset="0"/>
              <a:cs typeface="+mn-cs"/>
            </a:endParaRPr>
          </a:p>
          <a:p>
            <a:pPr eaLnBrk="1" hangingPunct="1">
              <a:buFont typeface="Wingdings" charset="0"/>
              <a:buNone/>
              <a:defRPr/>
            </a:pPr>
            <a:r>
              <a:rPr lang="en-US" sz="2800" dirty="0">
                <a:latin typeface="Tahoma" charset="0"/>
                <a:cs typeface="+mn-cs"/>
              </a:rPr>
              <a:t>Thesis: Corroding effects of </a:t>
            </a:r>
            <a:r>
              <a:rPr lang="ja-JP" altLang="en-US" sz="2800" dirty="0">
                <a:latin typeface="Tahoma" charset="0"/>
                <a:cs typeface="+mn-cs"/>
              </a:rPr>
              <a:t>“</a:t>
            </a:r>
            <a:r>
              <a:rPr lang="en-US" sz="2800" dirty="0">
                <a:latin typeface="Tahoma" charset="0"/>
                <a:cs typeface="+mn-cs"/>
              </a:rPr>
              <a:t>imperial overstretch</a:t>
            </a:r>
            <a:r>
              <a:rPr lang="ja-JP" altLang="en-US" sz="2800" dirty="0">
                <a:latin typeface="Tahoma" charset="0"/>
                <a:cs typeface="+mn-cs"/>
              </a:rPr>
              <a:t>”</a:t>
            </a:r>
            <a:endParaRPr lang="en-US" sz="2800" dirty="0">
              <a:latin typeface="Tahoma" charset="0"/>
              <a:cs typeface="+mn-cs"/>
            </a:endParaRPr>
          </a:p>
        </p:txBody>
      </p:sp>
      <p:pic>
        <p:nvPicPr>
          <p:cNvPr id="63491" name="Picture 6" descr="Americas future"/>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219200" y="1676400"/>
            <a:ext cx="2687638" cy="4184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448392"/>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pPr eaLnBrk="1" hangingPunct="1">
              <a:defRPr/>
            </a:pPr>
            <a:r>
              <a:rPr lang="en-US" b="1">
                <a:latin typeface="Tahoma" charset="0"/>
                <a:cs typeface="+mj-cs"/>
              </a:rPr>
              <a:t>America</a:t>
            </a:r>
            <a:r>
              <a:rPr lang="ja-JP" altLang="en-US" b="1">
                <a:latin typeface="Tahoma" charset="0"/>
                <a:cs typeface="+mj-cs"/>
              </a:rPr>
              <a:t>’</a:t>
            </a:r>
            <a:r>
              <a:rPr lang="en-US" b="1">
                <a:latin typeface="Tahoma" charset="0"/>
                <a:cs typeface="+mj-cs"/>
              </a:rPr>
              <a:t>s Future</a:t>
            </a:r>
          </a:p>
        </p:txBody>
      </p:sp>
      <p:sp>
        <p:nvSpPr>
          <p:cNvPr id="106501" name="Rectangle 5"/>
          <p:cNvSpPr>
            <a:spLocks noGrp="1" noChangeArrowheads="1"/>
          </p:cNvSpPr>
          <p:nvPr>
            <p:ph type="body" sz="half" idx="2"/>
          </p:nvPr>
        </p:nvSpPr>
        <p:spPr>
          <a:xfrm>
            <a:off x="4853330" y="1600200"/>
            <a:ext cx="3833470" cy="4495800"/>
          </a:xfrm>
        </p:spPr>
        <p:txBody>
          <a:bodyPr/>
          <a:lstStyle/>
          <a:p>
            <a:pPr eaLnBrk="1" hangingPunct="1">
              <a:spcBef>
                <a:spcPts val="0"/>
              </a:spcBef>
              <a:buFont typeface="Wingdings" charset="0"/>
              <a:buNone/>
              <a:defRPr/>
            </a:pPr>
            <a:r>
              <a:rPr lang="en-US" sz="2400" b="1" dirty="0">
                <a:solidFill>
                  <a:srgbClr val="66FF33"/>
                </a:solidFill>
                <a:latin typeface="Tahoma" charset="0"/>
                <a:cs typeface="+mn-cs"/>
              </a:rPr>
              <a:t>2. </a:t>
            </a:r>
            <a:r>
              <a:rPr lang="en-US" sz="2400" dirty="0">
                <a:solidFill>
                  <a:srgbClr val="66FF33"/>
                </a:solidFill>
                <a:latin typeface="Tahoma" charset="0"/>
                <a:cs typeface="+mn-cs"/>
              </a:rPr>
              <a:t>American </a:t>
            </a:r>
            <a:r>
              <a:rPr lang="en-US" sz="2400" dirty="0" err="1">
                <a:solidFill>
                  <a:srgbClr val="66FF33"/>
                </a:solidFill>
                <a:latin typeface="Tahoma" charset="0"/>
                <a:cs typeface="+mn-cs"/>
              </a:rPr>
              <a:t>Exceptionalism</a:t>
            </a:r>
            <a:r>
              <a:rPr lang="en-US" sz="2400" dirty="0">
                <a:latin typeface="Tahoma" charset="0"/>
                <a:cs typeface="+mn-cs"/>
              </a:rPr>
              <a:t> – the other side of the debate on the future of America</a:t>
            </a:r>
            <a:r>
              <a:rPr lang="ja-JP" altLang="en-US" sz="2400" dirty="0">
                <a:latin typeface="Tahoma" charset="0"/>
                <a:cs typeface="+mn-cs"/>
              </a:rPr>
              <a:t>’</a:t>
            </a:r>
            <a:r>
              <a:rPr lang="en-US" sz="2400" dirty="0">
                <a:latin typeface="Tahoma" charset="0"/>
                <a:cs typeface="+mn-cs"/>
              </a:rPr>
              <a:t>s power. They believe that America is unique in world history, and thus will continue to grow in power and influence.</a:t>
            </a:r>
          </a:p>
        </p:txBody>
      </p:sp>
      <p:pic>
        <p:nvPicPr>
          <p:cNvPr id="64515" name="Picture 6" descr="Americas future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52400" y="2362200"/>
            <a:ext cx="4533900" cy="3097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540997458"/>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pPr eaLnBrk="1" hangingPunct="1">
              <a:defRPr/>
            </a:pPr>
            <a:r>
              <a:rPr lang="en-US" b="1">
                <a:latin typeface="Tahoma" charset="0"/>
                <a:cs typeface="+mj-cs"/>
              </a:rPr>
              <a:t>America</a:t>
            </a:r>
            <a:r>
              <a:rPr lang="ja-JP" altLang="en-US" b="1">
                <a:latin typeface="Tahoma" charset="0"/>
                <a:cs typeface="+mj-cs"/>
              </a:rPr>
              <a:t>’</a:t>
            </a:r>
            <a:r>
              <a:rPr lang="en-US" b="1">
                <a:latin typeface="Tahoma" charset="0"/>
                <a:cs typeface="+mj-cs"/>
              </a:rPr>
              <a:t>s Future</a:t>
            </a:r>
          </a:p>
        </p:txBody>
      </p:sp>
      <p:sp>
        <p:nvSpPr>
          <p:cNvPr id="108548" name="Rectangle 4"/>
          <p:cNvSpPr>
            <a:spLocks noGrp="1" noChangeArrowheads="1"/>
          </p:cNvSpPr>
          <p:nvPr>
            <p:ph type="body" sz="half" idx="1"/>
          </p:nvPr>
        </p:nvSpPr>
        <p:spPr/>
        <p:txBody>
          <a:bodyPr/>
          <a:lstStyle/>
          <a:p>
            <a:pPr eaLnBrk="1" hangingPunct="1">
              <a:spcBef>
                <a:spcPts val="0"/>
              </a:spcBef>
              <a:buFont typeface="Wingdings" charset="0"/>
              <a:buNone/>
              <a:defRPr/>
            </a:pPr>
            <a:r>
              <a:rPr lang="en-US" sz="2800" dirty="0">
                <a:latin typeface="Tahoma" charset="0"/>
                <a:cs typeface="+mn-cs"/>
              </a:rPr>
              <a:t>Major Text: Nye</a:t>
            </a:r>
            <a:r>
              <a:rPr lang="ja-JP" altLang="en-US" sz="2800" dirty="0">
                <a:latin typeface="Tahoma" charset="0"/>
                <a:cs typeface="+mn-cs"/>
              </a:rPr>
              <a:t>’</a:t>
            </a:r>
            <a:r>
              <a:rPr lang="en-US" sz="2800" dirty="0">
                <a:latin typeface="Tahoma" charset="0"/>
                <a:cs typeface="+mn-cs"/>
              </a:rPr>
              <a:t>s </a:t>
            </a:r>
            <a:r>
              <a:rPr lang="en-US" sz="2800" i="1" dirty="0">
                <a:latin typeface="Tahoma" charset="0"/>
                <a:cs typeface="+mn-cs"/>
              </a:rPr>
              <a:t>Bound to Lead</a:t>
            </a:r>
          </a:p>
          <a:p>
            <a:pPr eaLnBrk="1" hangingPunct="1">
              <a:spcBef>
                <a:spcPts val="0"/>
              </a:spcBef>
              <a:buFont typeface="Wingdings" charset="0"/>
              <a:buNone/>
              <a:defRPr/>
            </a:pPr>
            <a:endParaRPr lang="en-US" sz="2800" i="1" dirty="0">
              <a:latin typeface="Tahoma" charset="0"/>
              <a:cs typeface="+mn-cs"/>
            </a:endParaRPr>
          </a:p>
          <a:p>
            <a:pPr eaLnBrk="1" hangingPunct="1">
              <a:spcBef>
                <a:spcPts val="0"/>
              </a:spcBef>
              <a:buFont typeface="Wingdings" charset="0"/>
              <a:buNone/>
              <a:defRPr/>
            </a:pPr>
            <a:r>
              <a:rPr lang="en-US" sz="2800" dirty="0">
                <a:latin typeface="Tahoma" charset="0"/>
                <a:cs typeface="+mn-cs"/>
              </a:rPr>
              <a:t>Thesis: American leaders will take the </a:t>
            </a:r>
            <a:r>
              <a:rPr lang="ja-JP" altLang="en-US" sz="2800" dirty="0">
                <a:latin typeface="Tahoma" charset="0"/>
                <a:cs typeface="+mn-cs"/>
              </a:rPr>
              <a:t>“</a:t>
            </a:r>
            <a:r>
              <a:rPr lang="en-US" sz="2800" dirty="0">
                <a:latin typeface="Tahoma" charset="0"/>
                <a:cs typeface="+mn-cs"/>
              </a:rPr>
              <a:t>long view</a:t>
            </a:r>
            <a:r>
              <a:rPr lang="ja-JP" altLang="en-US" sz="2800" dirty="0">
                <a:latin typeface="Tahoma" charset="0"/>
                <a:cs typeface="+mn-cs"/>
              </a:rPr>
              <a:t>”</a:t>
            </a:r>
            <a:r>
              <a:rPr lang="en-US" sz="2800" dirty="0">
                <a:latin typeface="Tahoma" charset="0"/>
                <a:cs typeface="+mn-cs"/>
              </a:rPr>
              <a:t> and will seek to adapt to changing future circumstances</a:t>
            </a:r>
          </a:p>
        </p:txBody>
      </p:sp>
      <p:pic>
        <p:nvPicPr>
          <p:cNvPr id="65539" name="Picture 6" descr="Americas future3"/>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334000" y="1524000"/>
            <a:ext cx="2714625"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10990468"/>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r>
              <a:rPr lang="en-US" b="1">
                <a:latin typeface="Tahoma" charset="0"/>
                <a:cs typeface="+mj-cs"/>
              </a:rPr>
              <a:t>America</a:t>
            </a:r>
            <a:r>
              <a:rPr lang="ja-JP" altLang="en-US" b="1">
                <a:latin typeface="Tahoma" charset="0"/>
                <a:cs typeface="+mj-cs"/>
              </a:rPr>
              <a:t>’</a:t>
            </a:r>
            <a:r>
              <a:rPr lang="en-US" b="1">
                <a:latin typeface="Tahoma" charset="0"/>
                <a:cs typeface="+mj-cs"/>
              </a:rPr>
              <a:t>s Future</a:t>
            </a:r>
          </a:p>
        </p:txBody>
      </p:sp>
      <p:sp>
        <p:nvSpPr>
          <p:cNvPr id="110597" name="Rectangle 5"/>
          <p:cNvSpPr>
            <a:spLocks noGrp="1" noChangeArrowheads="1"/>
          </p:cNvSpPr>
          <p:nvPr>
            <p:ph type="body" sz="half" idx="2"/>
          </p:nvPr>
        </p:nvSpPr>
        <p:spPr/>
        <p:txBody>
          <a:bodyPr>
            <a:normAutofit lnSpcReduction="10000"/>
          </a:bodyPr>
          <a:lstStyle/>
          <a:p>
            <a:pPr eaLnBrk="1" hangingPunct="1">
              <a:spcBef>
                <a:spcPts val="0"/>
              </a:spcBef>
              <a:buFont typeface="Wingdings" charset="0"/>
              <a:buNone/>
              <a:defRPr/>
            </a:pPr>
            <a:r>
              <a:rPr lang="en-US" sz="2400" dirty="0">
                <a:latin typeface="Tahoma" charset="0"/>
                <a:cs typeface="+mn-cs"/>
              </a:rPr>
              <a:t>Major Text: Fukuyama</a:t>
            </a:r>
            <a:r>
              <a:rPr lang="ja-JP" altLang="en-US" sz="2400" dirty="0">
                <a:latin typeface="Tahoma" charset="0"/>
                <a:cs typeface="+mn-cs"/>
              </a:rPr>
              <a:t>’</a:t>
            </a:r>
            <a:r>
              <a:rPr lang="en-US" sz="2400" dirty="0">
                <a:latin typeface="Tahoma" charset="0"/>
                <a:cs typeface="+mn-cs"/>
              </a:rPr>
              <a:t>s </a:t>
            </a:r>
            <a:r>
              <a:rPr lang="en-US" sz="2400" i="1" dirty="0">
                <a:latin typeface="Tahoma" charset="0"/>
                <a:cs typeface="+mn-cs"/>
              </a:rPr>
              <a:t>The End of History and the Last Man</a:t>
            </a:r>
          </a:p>
          <a:p>
            <a:pPr eaLnBrk="1" hangingPunct="1">
              <a:spcBef>
                <a:spcPts val="0"/>
              </a:spcBef>
              <a:buFont typeface="Wingdings" charset="0"/>
              <a:buNone/>
              <a:defRPr/>
            </a:pPr>
            <a:endParaRPr lang="en-US" sz="2400" i="1" dirty="0">
              <a:latin typeface="Tahoma" charset="0"/>
              <a:cs typeface="+mn-cs"/>
            </a:endParaRPr>
          </a:p>
          <a:p>
            <a:pPr eaLnBrk="1" hangingPunct="1">
              <a:spcBef>
                <a:spcPts val="0"/>
              </a:spcBef>
              <a:buFont typeface="Wingdings" charset="0"/>
              <a:buNone/>
              <a:defRPr/>
            </a:pPr>
            <a:r>
              <a:rPr lang="en-US" sz="2400" dirty="0">
                <a:latin typeface="Tahoma" charset="0"/>
                <a:cs typeface="+mn-cs"/>
              </a:rPr>
              <a:t>Thesis: The fall of the Soviet Union and U.S. victory in the Persian Gulf are proof that there is no better system in history than democracy and capitalism. Hence, history will </a:t>
            </a:r>
            <a:r>
              <a:rPr lang="ja-JP" altLang="en-US" sz="2400" dirty="0">
                <a:latin typeface="Tahoma" charset="0"/>
                <a:cs typeface="+mn-cs"/>
              </a:rPr>
              <a:t>“</a:t>
            </a:r>
            <a:r>
              <a:rPr lang="en-US" sz="2400" dirty="0">
                <a:latin typeface="Tahoma" charset="0"/>
                <a:cs typeface="+mn-cs"/>
              </a:rPr>
              <a:t>end</a:t>
            </a:r>
            <a:r>
              <a:rPr lang="ja-JP" altLang="en-US" sz="2400" dirty="0">
                <a:latin typeface="Tahoma" charset="0"/>
                <a:cs typeface="+mn-cs"/>
              </a:rPr>
              <a:t>”</a:t>
            </a:r>
            <a:r>
              <a:rPr lang="en-US" sz="2400" dirty="0">
                <a:latin typeface="Tahoma" charset="0"/>
                <a:cs typeface="+mn-cs"/>
              </a:rPr>
              <a:t> with these systems</a:t>
            </a:r>
          </a:p>
        </p:txBody>
      </p:sp>
      <p:pic>
        <p:nvPicPr>
          <p:cNvPr id="66563" name="Picture 8" descr="Americas future4"/>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009650" y="1600200"/>
            <a:ext cx="29337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35285735"/>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pPr eaLnBrk="1" hangingPunct="1">
              <a:defRPr/>
            </a:pPr>
            <a:r>
              <a:rPr lang="en-US" b="1">
                <a:latin typeface="Tahoma" charset="0"/>
                <a:cs typeface="+mj-cs"/>
              </a:rPr>
              <a:t>America</a:t>
            </a:r>
            <a:r>
              <a:rPr lang="ja-JP" altLang="en-US" b="1">
                <a:latin typeface="Tahoma" charset="0"/>
                <a:cs typeface="+mj-cs"/>
              </a:rPr>
              <a:t>’</a:t>
            </a:r>
            <a:r>
              <a:rPr lang="en-US" b="1">
                <a:latin typeface="Tahoma" charset="0"/>
                <a:cs typeface="+mj-cs"/>
              </a:rPr>
              <a:t>s Future</a:t>
            </a:r>
          </a:p>
        </p:txBody>
      </p:sp>
      <p:pic>
        <p:nvPicPr>
          <p:cNvPr id="67586" name="Picture 6" descr="education protests"/>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981200" y="1219200"/>
            <a:ext cx="5164138" cy="290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44" name="Rectangle 4"/>
          <p:cNvSpPr>
            <a:spLocks noGrp="1" noChangeArrowheads="1"/>
          </p:cNvSpPr>
          <p:nvPr>
            <p:ph type="body" sz="half" idx="2"/>
          </p:nvPr>
        </p:nvSpPr>
        <p:spPr>
          <a:xfrm>
            <a:off x="457200" y="4288018"/>
            <a:ext cx="8229600" cy="1807982"/>
          </a:xfrm>
        </p:spPr>
        <p:txBody>
          <a:bodyPr>
            <a:normAutofit lnSpcReduction="10000"/>
          </a:bodyPr>
          <a:lstStyle/>
          <a:p>
            <a:pPr eaLnBrk="1" hangingPunct="1">
              <a:lnSpc>
                <a:spcPct val="90000"/>
              </a:lnSpc>
              <a:buFont typeface="Wingdings" charset="0"/>
              <a:buNone/>
              <a:defRPr/>
            </a:pPr>
            <a:endParaRPr lang="en-US" sz="2400" b="1" dirty="0">
              <a:solidFill>
                <a:srgbClr val="66FF33"/>
              </a:solidFill>
              <a:latin typeface="Tahoma" charset="0"/>
              <a:cs typeface="+mn-cs"/>
            </a:endParaRPr>
          </a:p>
          <a:p>
            <a:pPr eaLnBrk="1" hangingPunct="1">
              <a:spcBef>
                <a:spcPts val="0"/>
              </a:spcBef>
              <a:buFont typeface="Wingdings" charset="0"/>
              <a:buNone/>
              <a:defRPr/>
            </a:pPr>
            <a:r>
              <a:rPr lang="en-US" sz="2400" b="1" dirty="0">
                <a:solidFill>
                  <a:srgbClr val="66FF33"/>
                </a:solidFill>
                <a:latin typeface="Tahoma" charset="0"/>
                <a:cs typeface="+mn-cs"/>
              </a:rPr>
              <a:t>3. </a:t>
            </a:r>
            <a:r>
              <a:rPr lang="en-US" sz="2400" dirty="0" err="1">
                <a:solidFill>
                  <a:srgbClr val="66FF33"/>
                </a:solidFill>
                <a:latin typeface="Tahoma" charset="0"/>
                <a:cs typeface="+mn-cs"/>
              </a:rPr>
              <a:t>Neoimperialism</a:t>
            </a:r>
            <a:r>
              <a:rPr lang="en-US" sz="2400" dirty="0">
                <a:latin typeface="Tahoma" charset="0"/>
                <a:cs typeface="+mn-cs"/>
              </a:rPr>
              <a:t> – an alternative to both theories. This theory suggests that while American leaders focus on global leadership, they are ignoring pressing social, economic, and political problems at home</a:t>
            </a:r>
          </a:p>
        </p:txBody>
      </p:sp>
    </p:spTree>
    <p:extLst>
      <p:ext uri="{BB962C8B-B14F-4D97-AF65-F5344CB8AC3E}">
        <p14:creationId xmlns:p14="http://schemas.microsoft.com/office/powerpoint/2010/main" val="3761795265"/>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defRPr/>
            </a:pPr>
            <a:r>
              <a:rPr lang="en-US" b="1">
                <a:latin typeface="Tahoma" charset="0"/>
                <a:cs typeface="+mj-cs"/>
              </a:rPr>
              <a:t>America</a:t>
            </a:r>
            <a:r>
              <a:rPr lang="ja-JP" altLang="en-US" b="1">
                <a:latin typeface="Tahoma" charset="0"/>
                <a:cs typeface="+mj-cs"/>
              </a:rPr>
              <a:t>’</a:t>
            </a:r>
            <a:r>
              <a:rPr lang="en-US" b="1">
                <a:latin typeface="Tahoma" charset="0"/>
                <a:cs typeface="+mj-cs"/>
              </a:rPr>
              <a:t>s Future</a:t>
            </a:r>
          </a:p>
        </p:txBody>
      </p:sp>
      <p:sp>
        <p:nvSpPr>
          <p:cNvPr id="115716" name="Rectangle 4"/>
          <p:cNvSpPr>
            <a:spLocks noGrp="1" noChangeArrowheads="1"/>
          </p:cNvSpPr>
          <p:nvPr>
            <p:ph type="body" sz="half" idx="1"/>
          </p:nvPr>
        </p:nvSpPr>
        <p:spPr>
          <a:xfrm>
            <a:off x="457200" y="1587625"/>
            <a:ext cx="4038600" cy="4495800"/>
          </a:xfrm>
        </p:spPr>
        <p:txBody>
          <a:bodyPr/>
          <a:lstStyle/>
          <a:p>
            <a:pPr eaLnBrk="1" hangingPunct="1">
              <a:buFont typeface="Wingdings" charset="0"/>
              <a:buNone/>
              <a:defRPr/>
            </a:pPr>
            <a:r>
              <a:rPr lang="en-US" sz="2800" dirty="0">
                <a:latin typeface="Tahoma" charset="0"/>
                <a:cs typeface="+mn-cs"/>
              </a:rPr>
              <a:t>Major Text: </a:t>
            </a:r>
            <a:r>
              <a:rPr lang="en-US" sz="2800" dirty="0" err="1">
                <a:latin typeface="Tahoma" charset="0"/>
                <a:cs typeface="+mn-cs"/>
              </a:rPr>
              <a:t>Petras</a:t>
            </a:r>
            <a:r>
              <a:rPr lang="en-US" sz="2800" dirty="0">
                <a:latin typeface="Tahoma" charset="0"/>
                <a:cs typeface="+mn-cs"/>
              </a:rPr>
              <a:t> and Morley</a:t>
            </a:r>
            <a:r>
              <a:rPr lang="ja-JP" altLang="en-US" sz="2800" dirty="0">
                <a:latin typeface="Tahoma" charset="0"/>
                <a:cs typeface="+mn-cs"/>
              </a:rPr>
              <a:t>’</a:t>
            </a:r>
            <a:r>
              <a:rPr lang="en-US" sz="2800" dirty="0">
                <a:latin typeface="Tahoma" charset="0"/>
                <a:cs typeface="+mn-cs"/>
              </a:rPr>
              <a:t>s </a:t>
            </a:r>
            <a:r>
              <a:rPr lang="en-US" sz="2800" i="1" dirty="0">
                <a:latin typeface="Tahoma" charset="0"/>
                <a:cs typeface="+mn-cs"/>
              </a:rPr>
              <a:t>Empire or Republic?</a:t>
            </a:r>
          </a:p>
          <a:p>
            <a:pPr eaLnBrk="1" hangingPunct="1">
              <a:buFont typeface="Wingdings" charset="0"/>
              <a:buNone/>
              <a:defRPr/>
            </a:pPr>
            <a:endParaRPr lang="en-US" sz="2800" i="1" dirty="0">
              <a:latin typeface="Tahoma" charset="0"/>
              <a:cs typeface="+mn-cs"/>
            </a:endParaRPr>
          </a:p>
          <a:p>
            <a:pPr eaLnBrk="1" hangingPunct="1">
              <a:buFont typeface="Wingdings" charset="0"/>
              <a:buNone/>
              <a:defRPr/>
            </a:pPr>
            <a:r>
              <a:rPr lang="en-US" sz="2800" dirty="0">
                <a:latin typeface="Tahoma" charset="0"/>
                <a:cs typeface="+mn-cs"/>
              </a:rPr>
              <a:t>Thesis: As empire expands, the republic declines</a:t>
            </a:r>
          </a:p>
        </p:txBody>
      </p:sp>
      <p:pic>
        <p:nvPicPr>
          <p:cNvPr id="68611" name="Picture 6" descr="Americas future5"/>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14938" y="1600200"/>
            <a:ext cx="2903537"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41843331"/>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Θεματικές</a:t>
            </a:r>
            <a:endParaRPr lang="en-US" dirty="0"/>
          </a:p>
        </p:txBody>
      </p:sp>
      <p:sp>
        <p:nvSpPr>
          <p:cNvPr id="3" name="Content Placeholder 2"/>
          <p:cNvSpPr>
            <a:spLocks noGrp="1"/>
          </p:cNvSpPr>
          <p:nvPr>
            <p:ph idx="1"/>
          </p:nvPr>
        </p:nvSpPr>
        <p:spPr/>
        <p:txBody>
          <a:bodyPr>
            <a:normAutofit fontScale="92500" lnSpcReduction="20000"/>
          </a:bodyPr>
          <a:lstStyle/>
          <a:p>
            <a:r>
              <a:rPr lang="el-GR" dirty="0"/>
              <a:t>Το Σ</a:t>
            </a:r>
            <a:r>
              <a:rPr lang="el-GR" dirty="0" smtClean="0"/>
              <a:t>τρατηγικό </a:t>
            </a:r>
            <a:r>
              <a:rPr lang="el-GR" dirty="0"/>
              <a:t>πλαίσιο</a:t>
            </a:r>
            <a:endParaRPr lang="en-US" dirty="0"/>
          </a:p>
          <a:p>
            <a:r>
              <a:rPr lang="el-GR" dirty="0"/>
              <a:t>Το Εσωτερικό πλαίσιο</a:t>
            </a:r>
            <a:endParaRPr lang="en-US" dirty="0"/>
          </a:p>
          <a:p>
            <a:r>
              <a:rPr lang="el-GR" dirty="0"/>
              <a:t>Το Ιστορικό πλαίσιο (1789-1945)</a:t>
            </a:r>
            <a:endParaRPr lang="en-US" dirty="0"/>
          </a:p>
          <a:p>
            <a:r>
              <a:rPr lang="el-GR" dirty="0"/>
              <a:t>Το πλαίσιο του Ψυχρού Πολέμου</a:t>
            </a:r>
            <a:endParaRPr lang="en-US" dirty="0"/>
          </a:p>
          <a:p>
            <a:r>
              <a:rPr lang="el-GR" dirty="0"/>
              <a:t>Στρατηγική και η Πολιτική της Εξωτερικής Πολιτικής μετά τον ΨΠ</a:t>
            </a:r>
            <a:endParaRPr lang="en-US" dirty="0"/>
          </a:p>
          <a:p>
            <a:r>
              <a:rPr lang="el-GR" dirty="0"/>
              <a:t>Μεταψυχροπολεμική γεωπολιτική</a:t>
            </a:r>
            <a:endParaRPr lang="en-US" dirty="0"/>
          </a:p>
          <a:p>
            <a:r>
              <a:rPr lang="el-GR" dirty="0"/>
              <a:t>Η Μέση Ανατολή</a:t>
            </a:r>
            <a:endParaRPr lang="en-US" dirty="0"/>
          </a:p>
          <a:p>
            <a:r>
              <a:rPr lang="el-GR" dirty="0"/>
              <a:t>Η άνοδος της Κίνας και ασφάλεια στην ΝΑ Ασία</a:t>
            </a:r>
            <a:endParaRPr lang="en-US" dirty="0"/>
          </a:p>
          <a:p>
            <a:r>
              <a:rPr lang="el-GR" dirty="0"/>
              <a:t>Η ατζέντα της παγκοσμιοποίησης </a:t>
            </a:r>
            <a:endParaRPr lang="en-US" dirty="0"/>
          </a:p>
        </p:txBody>
      </p:sp>
    </p:spTree>
    <p:extLst>
      <p:ext uri="{BB962C8B-B14F-4D97-AF65-F5344CB8AC3E}">
        <p14:creationId xmlns:p14="http://schemas.microsoft.com/office/powerpoint/2010/main" val="32852032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defRPr/>
            </a:pPr>
            <a:r>
              <a:rPr lang="en-US" b="1">
                <a:latin typeface="Tahoma" charset="0"/>
                <a:cs typeface="+mj-cs"/>
              </a:rPr>
              <a:t>US Foreign Policy</a:t>
            </a:r>
          </a:p>
        </p:txBody>
      </p:sp>
      <p:sp>
        <p:nvSpPr>
          <p:cNvPr id="117763" name="Rectangle 3"/>
          <p:cNvSpPr>
            <a:spLocks noGrp="1" noChangeArrowheads="1"/>
          </p:cNvSpPr>
          <p:nvPr>
            <p:ph type="body" idx="1"/>
          </p:nvPr>
        </p:nvSpPr>
        <p:spPr/>
        <p:txBody>
          <a:bodyPr>
            <a:normAutofit/>
          </a:bodyPr>
          <a:lstStyle/>
          <a:p>
            <a:pPr algn="ctr" eaLnBrk="1" hangingPunct="1">
              <a:lnSpc>
                <a:spcPct val="90000"/>
              </a:lnSpc>
              <a:buFont typeface="Wingdings" charset="0"/>
              <a:buNone/>
              <a:defRPr/>
            </a:pPr>
            <a:r>
              <a:rPr lang="en-US" sz="3600" b="1" dirty="0">
                <a:latin typeface="Tahoma" charset="0"/>
                <a:cs typeface="+mn-cs"/>
              </a:rPr>
              <a:t>Walter Russell Mead</a:t>
            </a:r>
            <a:r>
              <a:rPr lang="ja-JP" altLang="en-US" sz="3600" b="1" dirty="0">
                <a:latin typeface="Tahoma" charset="0"/>
                <a:cs typeface="+mn-cs"/>
              </a:rPr>
              <a:t>’</a:t>
            </a:r>
            <a:r>
              <a:rPr lang="en-US" sz="3600" b="1" dirty="0">
                <a:latin typeface="Tahoma" charset="0"/>
                <a:cs typeface="+mn-cs"/>
              </a:rPr>
              <a:t>s Four Schools </a:t>
            </a:r>
          </a:p>
          <a:p>
            <a:pPr algn="ctr" eaLnBrk="1" hangingPunct="1">
              <a:lnSpc>
                <a:spcPct val="90000"/>
              </a:lnSpc>
              <a:buFont typeface="Wingdings" charset="0"/>
              <a:buNone/>
              <a:defRPr/>
            </a:pPr>
            <a:r>
              <a:rPr lang="en-US" sz="3600" b="1" dirty="0">
                <a:latin typeface="Tahoma" charset="0"/>
                <a:cs typeface="+mn-cs"/>
              </a:rPr>
              <a:t>of </a:t>
            </a:r>
          </a:p>
          <a:p>
            <a:pPr algn="ctr" eaLnBrk="1" hangingPunct="1">
              <a:lnSpc>
                <a:spcPct val="90000"/>
              </a:lnSpc>
              <a:buFont typeface="Wingdings" charset="0"/>
              <a:buNone/>
              <a:defRPr/>
            </a:pPr>
            <a:r>
              <a:rPr lang="en-US" sz="3600" b="1" dirty="0">
                <a:latin typeface="Tahoma" charset="0"/>
                <a:cs typeface="+mn-cs"/>
              </a:rPr>
              <a:t>American Foreign </a:t>
            </a:r>
            <a:r>
              <a:rPr lang="en-US" sz="3600" b="1" dirty="0" smtClean="0">
                <a:latin typeface="Tahoma" charset="0"/>
                <a:cs typeface="+mn-cs"/>
              </a:rPr>
              <a:t>Policy</a:t>
            </a:r>
          </a:p>
          <a:p>
            <a:pPr algn="ctr" eaLnBrk="1" hangingPunct="1">
              <a:lnSpc>
                <a:spcPct val="90000"/>
              </a:lnSpc>
              <a:buFont typeface="Wingdings" charset="0"/>
              <a:buNone/>
              <a:defRPr/>
            </a:pPr>
            <a:endParaRPr lang="en-US" sz="3600" b="1" dirty="0">
              <a:latin typeface="Tahoma" charset="0"/>
            </a:endParaRPr>
          </a:p>
          <a:p>
            <a:pPr eaLnBrk="1" hangingPunct="1">
              <a:lnSpc>
                <a:spcPct val="90000"/>
              </a:lnSpc>
              <a:buFont typeface="Wingdings" charset="0"/>
              <a:buNone/>
              <a:defRPr/>
            </a:pPr>
            <a:r>
              <a:rPr lang="en-US" dirty="0" smtClean="0">
                <a:latin typeface="Tahoma" charset="0"/>
                <a:cs typeface="+mn-cs"/>
              </a:rPr>
              <a:t>“The </a:t>
            </a:r>
            <a:r>
              <a:rPr lang="en-US" dirty="0" err="1" smtClean="0">
                <a:latin typeface="Tahoma" charset="0"/>
                <a:cs typeface="+mn-cs"/>
              </a:rPr>
              <a:t>Jacksonian</a:t>
            </a:r>
            <a:r>
              <a:rPr lang="en-US" dirty="0" smtClean="0">
                <a:latin typeface="Tahoma" charset="0"/>
                <a:cs typeface="+mn-cs"/>
              </a:rPr>
              <a:t> Tradition”, </a:t>
            </a:r>
            <a:r>
              <a:rPr lang="en-US" i="1" dirty="0" smtClean="0">
                <a:latin typeface="Tahoma" charset="0"/>
                <a:cs typeface="+mn-cs"/>
              </a:rPr>
              <a:t>The National Interest, </a:t>
            </a:r>
            <a:r>
              <a:rPr lang="en-US" dirty="0" smtClean="0">
                <a:latin typeface="Tahoma" charset="0"/>
                <a:cs typeface="+mn-cs"/>
              </a:rPr>
              <a:t>58, Winter 1999/2000</a:t>
            </a:r>
            <a:endParaRPr lang="en-US" dirty="0">
              <a:latin typeface="Tahoma" charset="0"/>
              <a:cs typeface="+mn-cs"/>
            </a:endParaRPr>
          </a:p>
        </p:txBody>
      </p:sp>
    </p:spTree>
    <p:extLst>
      <p:ext uri="{BB962C8B-B14F-4D97-AF65-F5344CB8AC3E}">
        <p14:creationId xmlns:p14="http://schemas.microsoft.com/office/powerpoint/2010/main" val="178179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defRPr/>
            </a:pPr>
            <a:r>
              <a:rPr lang="en-US" b="1">
                <a:latin typeface="Tahoma" charset="0"/>
                <a:cs typeface="+mj-cs"/>
              </a:rPr>
              <a:t>US Foreign Policy</a:t>
            </a:r>
          </a:p>
        </p:txBody>
      </p:sp>
      <p:sp>
        <p:nvSpPr>
          <p:cNvPr id="118787" name="Rectangle 3"/>
          <p:cNvSpPr>
            <a:spLocks noGrp="1" noChangeArrowheads="1"/>
          </p:cNvSpPr>
          <p:nvPr>
            <p:ph type="body" sz="half" idx="1"/>
          </p:nvPr>
        </p:nvSpPr>
        <p:spPr/>
        <p:txBody>
          <a:bodyPr>
            <a:normAutofit lnSpcReduction="10000"/>
          </a:bodyPr>
          <a:lstStyle/>
          <a:p>
            <a:pPr eaLnBrk="1" hangingPunct="1">
              <a:spcBef>
                <a:spcPts val="0"/>
              </a:spcBef>
              <a:buFont typeface="Wingdings" charset="0"/>
              <a:buNone/>
              <a:defRPr/>
            </a:pPr>
            <a:r>
              <a:rPr lang="en-US" sz="2000" b="1" dirty="0">
                <a:solidFill>
                  <a:srgbClr val="66FF33"/>
                </a:solidFill>
                <a:latin typeface="Tahoma" charset="0"/>
                <a:cs typeface="+mn-cs"/>
              </a:rPr>
              <a:t>1.</a:t>
            </a:r>
            <a:r>
              <a:rPr lang="en-US" sz="2000" dirty="0">
                <a:solidFill>
                  <a:srgbClr val="66FF33"/>
                </a:solidFill>
                <a:latin typeface="Tahoma" charset="0"/>
                <a:cs typeface="+mn-cs"/>
              </a:rPr>
              <a:t> </a:t>
            </a:r>
            <a:r>
              <a:rPr lang="en-US" sz="2000" dirty="0" err="1" smtClean="0">
                <a:solidFill>
                  <a:srgbClr val="66FF33"/>
                </a:solidFill>
                <a:latin typeface="Tahoma" charset="0"/>
                <a:cs typeface="+mn-cs"/>
              </a:rPr>
              <a:t>Jacksonian</a:t>
            </a:r>
            <a:r>
              <a:rPr lang="en-US" sz="2000" dirty="0" smtClean="0">
                <a:solidFill>
                  <a:srgbClr val="66FF33"/>
                </a:solidFill>
                <a:latin typeface="Tahoma" charset="0"/>
                <a:cs typeface="+mn-cs"/>
              </a:rPr>
              <a:t> (7</a:t>
            </a:r>
            <a:r>
              <a:rPr lang="en-US" sz="2000" baseline="30000" dirty="0" smtClean="0">
                <a:solidFill>
                  <a:srgbClr val="66FF33"/>
                </a:solidFill>
                <a:latin typeface="Tahoma" charset="0"/>
                <a:cs typeface="+mn-cs"/>
              </a:rPr>
              <a:t>th</a:t>
            </a:r>
            <a:r>
              <a:rPr lang="en-US" sz="2000" dirty="0" smtClean="0">
                <a:solidFill>
                  <a:srgbClr val="66FF33"/>
                </a:solidFill>
                <a:latin typeface="Tahoma" charset="0"/>
                <a:cs typeface="+mn-cs"/>
              </a:rPr>
              <a:t> President, 1829-1837)</a:t>
            </a:r>
            <a:endParaRPr lang="en-US" sz="2000" dirty="0">
              <a:solidFill>
                <a:srgbClr val="66FF33"/>
              </a:solidFill>
              <a:latin typeface="Tahoma" charset="0"/>
              <a:cs typeface="+mn-cs"/>
            </a:endParaRPr>
          </a:p>
          <a:p>
            <a:pPr eaLnBrk="1" hangingPunct="1">
              <a:spcBef>
                <a:spcPts val="0"/>
              </a:spcBef>
              <a:buFont typeface="Wingdings" charset="0"/>
              <a:buNone/>
              <a:defRPr/>
            </a:pPr>
            <a:r>
              <a:rPr lang="en-US" sz="2000" dirty="0">
                <a:latin typeface="Tahoma" charset="0"/>
                <a:cs typeface="+mn-cs"/>
              </a:rPr>
              <a:t>	</a:t>
            </a:r>
          </a:p>
          <a:p>
            <a:pPr eaLnBrk="1" hangingPunct="1">
              <a:spcBef>
                <a:spcPts val="0"/>
              </a:spcBef>
              <a:buFont typeface="Wingdings" charset="0"/>
              <a:buNone/>
              <a:defRPr/>
            </a:pPr>
            <a:r>
              <a:rPr lang="en-US" sz="2000" dirty="0">
                <a:latin typeface="Tahoma" charset="0"/>
                <a:cs typeface="+mn-cs"/>
              </a:rPr>
              <a:t>a. First priority – physical security and economic well-being of the American populace</a:t>
            </a:r>
          </a:p>
          <a:p>
            <a:pPr eaLnBrk="1" hangingPunct="1">
              <a:spcBef>
                <a:spcPts val="0"/>
              </a:spcBef>
              <a:buFont typeface="Wingdings" charset="0"/>
              <a:buNone/>
              <a:defRPr/>
            </a:pPr>
            <a:r>
              <a:rPr lang="en-US" sz="2000" dirty="0">
                <a:latin typeface="Tahoma" charset="0"/>
                <a:cs typeface="+mn-cs"/>
              </a:rPr>
              <a:t>	</a:t>
            </a:r>
          </a:p>
          <a:p>
            <a:pPr eaLnBrk="1" hangingPunct="1">
              <a:spcBef>
                <a:spcPts val="0"/>
              </a:spcBef>
              <a:buFont typeface="Wingdings" charset="0"/>
              <a:buNone/>
              <a:defRPr/>
            </a:pPr>
            <a:r>
              <a:rPr lang="en-US" sz="2000" dirty="0">
                <a:latin typeface="Tahoma" charset="0"/>
                <a:cs typeface="+mn-cs"/>
              </a:rPr>
              <a:t>b. US should not seek out foreign quarrels but should fight to win if war starts</a:t>
            </a:r>
          </a:p>
          <a:p>
            <a:pPr eaLnBrk="1" hangingPunct="1">
              <a:spcBef>
                <a:spcPts val="0"/>
              </a:spcBef>
              <a:buFont typeface="Wingdings" charset="0"/>
              <a:buNone/>
              <a:defRPr/>
            </a:pPr>
            <a:r>
              <a:rPr lang="en-US" sz="2000" dirty="0">
                <a:latin typeface="Tahoma" charset="0"/>
                <a:cs typeface="+mn-cs"/>
              </a:rPr>
              <a:t>	</a:t>
            </a:r>
          </a:p>
          <a:p>
            <a:pPr eaLnBrk="1" hangingPunct="1">
              <a:spcBef>
                <a:spcPts val="0"/>
              </a:spcBef>
              <a:buFont typeface="Wingdings" charset="0"/>
              <a:buNone/>
              <a:defRPr/>
            </a:pPr>
            <a:r>
              <a:rPr lang="en-US" sz="2000" dirty="0">
                <a:latin typeface="Tahoma" charset="0"/>
                <a:cs typeface="+mn-cs"/>
              </a:rPr>
              <a:t>c. Values – self-reliance above all</a:t>
            </a:r>
          </a:p>
          <a:p>
            <a:pPr eaLnBrk="1" hangingPunct="1">
              <a:spcBef>
                <a:spcPts val="0"/>
              </a:spcBef>
              <a:buFont typeface="Wingdings" charset="0"/>
              <a:buNone/>
              <a:defRPr/>
            </a:pPr>
            <a:r>
              <a:rPr lang="en-US" sz="2000" dirty="0">
                <a:latin typeface="Tahoma" charset="0"/>
                <a:cs typeface="+mn-cs"/>
              </a:rPr>
              <a:t>	</a:t>
            </a:r>
          </a:p>
          <a:p>
            <a:pPr eaLnBrk="1" hangingPunct="1">
              <a:spcBef>
                <a:spcPts val="0"/>
              </a:spcBef>
              <a:buFont typeface="Wingdings" charset="0"/>
              <a:buNone/>
              <a:defRPr/>
            </a:pPr>
            <a:r>
              <a:rPr lang="en-US" sz="2000" dirty="0">
                <a:latin typeface="Tahoma" charset="0"/>
                <a:cs typeface="+mn-cs"/>
              </a:rPr>
              <a:t>d. </a:t>
            </a:r>
            <a:r>
              <a:rPr lang="en-US" sz="2000" dirty="0" err="1">
                <a:latin typeface="Tahoma" charset="0"/>
                <a:cs typeface="+mn-cs"/>
              </a:rPr>
              <a:t>Jacksonian</a:t>
            </a:r>
            <a:r>
              <a:rPr lang="en-US" sz="2000" dirty="0">
                <a:latin typeface="Tahoma" charset="0"/>
                <a:cs typeface="+mn-cs"/>
              </a:rPr>
              <a:t> presidents – Reagan; Bush II</a:t>
            </a:r>
          </a:p>
        </p:txBody>
      </p:sp>
      <p:pic>
        <p:nvPicPr>
          <p:cNvPr id="70659" name="Picture 7" descr="andrew-jackson"/>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2473325"/>
            <a:ext cx="4038600" cy="2749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64568485"/>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en-US" b="1">
                <a:latin typeface="Tahoma" charset="0"/>
                <a:cs typeface="+mj-cs"/>
              </a:rPr>
              <a:t>US Foreign Policy</a:t>
            </a:r>
          </a:p>
        </p:txBody>
      </p:sp>
      <p:sp>
        <p:nvSpPr>
          <p:cNvPr id="119811" name="Rectangle 3"/>
          <p:cNvSpPr>
            <a:spLocks noGrp="1" noChangeArrowheads="1"/>
          </p:cNvSpPr>
          <p:nvPr>
            <p:ph type="body" sz="half" idx="2"/>
          </p:nvPr>
        </p:nvSpPr>
        <p:spPr/>
        <p:txBody>
          <a:bodyPr>
            <a:normAutofit lnSpcReduction="10000"/>
          </a:bodyPr>
          <a:lstStyle/>
          <a:p>
            <a:pPr eaLnBrk="1" hangingPunct="1">
              <a:spcBef>
                <a:spcPts val="0"/>
              </a:spcBef>
              <a:buFont typeface="Wingdings" charset="0"/>
              <a:buNone/>
              <a:defRPr/>
            </a:pPr>
            <a:r>
              <a:rPr lang="en-US" sz="2000" b="1" dirty="0">
                <a:solidFill>
                  <a:srgbClr val="66FF33"/>
                </a:solidFill>
                <a:latin typeface="Tahoma" charset="0"/>
                <a:cs typeface="+mn-cs"/>
              </a:rPr>
              <a:t>2. </a:t>
            </a:r>
            <a:r>
              <a:rPr lang="en-US" sz="2000" dirty="0">
                <a:solidFill>
                  <a:srgbClr val="66FF33"/>
                </a:solidFill>
                <a:latin typeface="Tahoma" charset="0"/>
                <a:cs typeface="+mn-cs"/>
              </a:rPr>
              <a:t>Hamiltonian</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a. First priority – economic primacy of 	the US (mercantilism)</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b. The relationship between government and big business is key to 	survival and success of a country</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c. Legacies – IMF, World Bank, NAFTA, WTO</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d. Hamiltonian presidents – Bush I; Clinton</a:t>
            </a:r>
          </a:p>
        </p:txBody>
      </p:sp>
      <p:pic>
        <p:nvPicPr>
          <p:cNvPr id="71683" name="Picture 5" descr="alexander hamilton"/>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985838" y="1990725"/>
            <a:ext cx="2981325" cy="3714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328710705"/>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defRPr/>
            </a:pPr>
            <a:r>
              <a:rPr lang="en-US" b="1">
                <a:latin typeface="Tahoma" charset="0"/>
                <a:cs typeface="+mj-cs"/>
              </a:rPr>
              <a:t>US Foreign Policy</a:t>
            </a:r>
          </a:p>
        </p:txBody>
      </p:sp>
      <p:sp>
        <p:nvSpPr>
          <p:cNvPr id="124932" name="Rectangle 4"/>
          <p:cNvSpPr>
            <a:spLocks noGrp="1" noChangeArrowheads="1"/>
          </p:cNvSpPr>
          <p:nvPr>
            <p:ph type="body" sz="half" idx="1"/>
          </p:nvPr>
        </p:nvSpPr>
        <p:spPr/>
        <p:txBody>
          <a:bodyPr>
            <a:normAutofit lnSpcReduction="10000"/>
          </a:bodyPr>
          <a:lstStyle/>
          <a:p>
            <a:pPr eaLnBrk="1" hangingPunct="1">
              <a:spcBef>
                <a:spcPts val="0"/>
              </a:spcBef>
              <a:buFont typeface="Wingdings" charset="0"/>
              <a:buNone/>
              <a:defRPr/>
            </a:pPr>
            <a:r>
              <a:rPr lang="en-US" sz="2000" b="1" dirty="0">
                <a:solidFill>
                  <a:srgbClr val="66FF33"/>
                </a:solidFill>
                <a:latin typeface="Tahoma" charset="0"/>
                <a:cs typeface="+mn-cs"/>
              </a:rPr>
              <a:t>3. </a:t>
            </a:r>
            <a:r>
              <a:rPr lang="en-US" sz="2000" dirty="0" smtClean="0">
                <a:solidFill>
                  <a:srgbClr val="66FF33"/>
                </a:solidFill>
                <a:latin typeface="Tahoma" charset="0"/>
                <a:cs typeface="+mn-cs"/>
              </a:rPr>
              <a:t>Jeffersonian (3</a:t>
            </a:r>
            <a:r>
              <a:rPr lang="en-US" sz="2000" baseline="30000" dirty="0" smtClean="0">
                <a:solidFill>
                  <a:srgbClr val="66FF33"/>
                </a:solidFill>
                <a:latin typeface="Tahoma" charset="0"/>
                <a:cs typeface="+mn-cs"/>
              </a:rPr>
              <a:t>rd</a:t>
            </a:r>
            <a:r>
              <a:rPr lang="en-US" sz="2000" dirty="0" smtClean="0">
                <a:solidFill>
                  <a:srgbClr val="66FF33"/>
                </a:solidFill>
                <a:latin typeface="Tahoma" charset="0"/>
                <a:cs typeface="+mn-cs"/>
              </a:rPr>
              <a:t> President, 1801-1809)</a:t>
            </a:r>
            <a:endParaRPr lang="en-US" sz="2000" dirty="0">
              <a:latin typeface="Tahoma" charset="0"/>
              <a:cs typeface="+mn-cs"/>
            </a:endParaRP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a. First priority – protection of American democracy on the home front</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b. Foreign entanglements always bad for democratic systems and highly skeptical of projects that involve the US abroad</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c. Legacies – ACLU</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d. Jeffersonian presidents – none in the 20</a:t>
            </a:r>
            <a:r>
              <a:rPr lang="en-US" sz="2000" baseline="30000" dirty="0">
                <a:latin typeface="Tahoma" charset="0"/>
                <a:cs typeface="+mn-cs"/>
              </a:rPr>
              <a:t>th</a:t>
            </a:r>
            <a:r>
              <a:rPr lang="en-US" sz="2000" dirty="0">
                <a:latin typeface="Tahoma" charset="0"/>
                <a:cs typeface="+mn-cs"/>
              </a:rPr>
              <a:t> century</a:t>
            </a:r>
          </a:p>
        </p:txBody>
      </p:sp>
      <p:pic>
        <p:nvPicPr>
          <p:cNvPr id="72707" name="Picture 6" descr="Thomas Jefferson"/>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181600" y="1752600"/>
            <a:ext cx="3390900" cy="42227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051858245"/>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eaLnBrk="1" hangingPunct="1">
              <a:defRPr/>
            </a:pPr>
            <a:r>
              <a:rPr lang="en-US" b="1">
                <a:latin typeface="Tahoma" charset="0"/>
                <a:cs typeface="+mj-cs"/>
              </a:rPr>
              <a:t>US Foreign Policy</a:t>
            </a:r>
          </a:p>
        </p:txBody>
      </p:sp>
      <p:sp>
        <p:nvSpPr>
          <p:cNvPr id="126980" name="Rectangle 4"/>
          <p:cNvSpPr>
            <a:spLocks noGrp="1" noChangeArrowheads="1"/>
          </p:cNvSpPr>
          <p:nvPr>
            <p:ph type="body" sz="half" idx="1"/>
          </p:nvPr>
        </p:nvSpPr>
        <p:spPr>
          <a:xfrm>
            <a:off x="457200" y="1676400"/>
            <a:ext cx="4038600" cy="4495800"/>
          </a:xfrm>
        </p:spPr>
        <p:txBody>
          <a:bodyPr>
            <a:normAutofit fontScale="92500" lnSpcReduction="10000"/>
          </a:bodyPr>
          <a:lstStyle/>
          <a:p>
            <a:pPr eaLnBrk="1" hangingPunct="1">
              <a:spcBef>
                <a:spcPts val="0"/>
              </a:spcBef>
              <a:buFont typeface="Wingdings" charset="0"/>
              <a:buNone/>
              <a:defRPr/>
            </a:pPr>
            <a:r>
              <a:rPr lang="en-US" sz="2000" b="1" dirty="0">
                <a:solidFill>
                  <a:srgbClr val="66FF33"/>
                </a:solidFill>
                <a:latin typeface="Tahoma" charset="0"/>
                <a:cs typeface="+mn-cs"/>
              </a:rPr>
              <a:t>4. </a:t>
            </a:r>
            <a:r>
              <a:rPr lang="en-US" sz="2000" dirty="0" err="1" smtClean="0">
                <a:solidFill>
                  <a:srgbClr val="66FF33"/>
                </a:solidFill>
                <a:latin typeface="Tahoma" charset="0"/>
                <a:cs typeface="+mn-cs"/>
              </a:rPr>
              <a:t>Wilsonian</a:t>
            </a:r>
            <a:r>
              <a:rPr lang="en-US" sz="2000" dirty="0" smtClean="0">
                <a:solidFill>
                  <a:srgbClr val="66FF33"/>
                </a:solidFill>
                <a:latin typeface="Tahoma" charset="0"/>
                <a:cs typeface="+mn-cs"/>
              </a:rPr>
              <a:t> (28</a:t>
            </a:r>
            <a:r>
              <a:rPr lang="en-US" sz="2000" baseline="30000" dirty="0" smtClean="0">
                <a:solidFill>
                  <a:srgbClr val="66FF33"/>
                </a:solidFill>
                <a:latin typeface="Tahoma" charset="0"/>
                <a:cs typeface="+mn-cs"/>
              </a:rPr>
              <a:t>th</a:t>
            </a:r>
            <a:r>
              <a:rPr lang="en-US" sz="2000" dirty="0" smtClean="0">
                <a:solidFill>
                  <a:srgbClr val="66FF33"/>
                </a:solidFill>
                <a:latin typeface="Tahoma" charset="0"/>
                <a:cs typeface="+mn-cs"/>
              </a:rPr>
              <a:t> President, 1913-1921)</a:t>
            </a:r>
            <a:endParaRPr lang="en-US" sz="2000" dirty="0">
              <a:latin typeface="Tahoma" charset="0"/>
              <a:cs typeface="+mn-cs"/>
            </a:endParaRP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a. First priority – spreading American democratic and social values throughout the world</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b. US should be involved in the world with a peaceful international community based on the rule of law</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c. Legacies – the United Nations</a:t>
            </a:r>
          </a:p>
          <a:p>
            <a:pPr eaLnBrk="1" hangingPunct="1">
              <a:spcBef>
                <a:spcPts val="0"/>
              </a:spcBef>
              <a:buFont typeface="Wingdings" charset="0"/>
              <a:buNone/>
              <a:defRPr/>
            </a:pPr>
            <a:endParaRPr lang="en-US" sz="2000" dirty="0">
              <a:latin typeface="Tahoma" charset="0"/>
              <a:cs typeface="+mn-cs"/>
            </a:endParaRPr>
          </a:p>
          <a:p>
            <a:pPr eaLnBrk="1" hangingPunct="1">
              <a:spcBef>
                <a:spcPts val="0"/>
              </a:spcBef>
              <a:buFont typeface="Wingdings" charset="0"/>
              <a:buNone/>
              <a:defRPr/>
            </a:pPr>
            <a:r>
              <a:rPr lang="en-US" sz="2000" dirty="0">
                <a:latin typeface="Tahoma" charset="0"/>
                <a:cs typeface="+mn-cs"/>
              </a:rPr>
              <a:t>d. </a:t>
            </a:r>
            <a:r>
              <a:rPr lang="en-US" sz="2000" dirty="0" err="1">
                <a:latin typeface="Tahoma" charset="0"/>
                <a:cs typeface="+mn-cs"/>
              </a:rPr>
              <a:t>Wilsonian</a:t>
            </a:r>
            <a:r>
              <a:rPr lang="en-US" sz="2000" dirty="0">
                <a:latin typeface="Tahoma" charset="0"/>
                <a:cs typeface="+mn-cs"/>
              </a:rPr>
              <a:t> presidents – McKinley; Carter</a:t>
            </a:r>
          </a:p>
        </p:txBody>
      </p:sp>
      <p:pic>
        <p:nvPicPr>
          <p:cNvPr id="73731" name="Picture 6" descr="woodrow-wilson"/>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648200" y="2473325"/>
            <a:ext cx="4038600" cy="2749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85023173"/>
      </p:ext>
    </p:extLst>
  </p:cSld>
  <p:clrMapOvr>
    <a:masterClrMapping/>
  </p:clrMapOvr>
  <p:transition xmlns:p14="http://schemas.microsoft.com/office/powerpoint/2010/main" spd="slow">
    <p:dissolv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dirty="0" smtClean="0"/>
              <a:t>Το στρατηγικό πλαίσιο:Στρατηγική εξωτερικής πολιτικής και η «ουσία της επιλογής»</a:t>
            </a:r>
            <a:endParaRPr lang="en-US" sz="2800" dirty="0"/>
          </a:p>
        </p:txBody>
      </p:sp>
      <p:sp>
        <p:nvSpPr>
          <p:cNvPr id="3" name="Content Placeholder 2"/>
          <p:cNvSpPr>
            <a:spLocks noGrp="1"/>
          </p:cNvSpPr>
          <p:nvPr>
            <p:ph idx="1"/>
          </p:nvPr>
        </p:nvSpPr>
        <p:spPr/>
        <p:txBody>
          <a:bodyPr/>
          <a:lstStyle/>
          <a:p>
            <a:r>
              <a:rPr lang="el-GR" dirty="0" smtClean="0"/>
              <a:t>Απειλές ασφάλειας</a:t>
            </a:r>
          </a:p>
          <a:p>
            <a:r>
              <a:rPr lang="el-GR" dirty="0" smtClean="0"/>
              <a:t>Διεθνοποίηση της Αμερικανικής οικονομίας</a:t>
            </a:r>
          </a:p>
          <a:p>
            <a:r>
              <a:rPr lang="el-GR" dirty="0" smtClean="0"/>
              <a:t>Εσωτερική πολιτική </a:t>
            </a:r>
            <a:r>
              <a:rPr lang="en-US" dirty="0" smtClean="0"/>
              <a:t>VS </a:t>
            </a:r>
            <a:r>
              <a:rPr lang="el-GR" dirty="0" smtClean="0"/>
              <a:t>Εξωτερική Πολιτική</a:t>
            </a:r>
          </a:p>
          <a:p>
            <a:r>
              <a:rPr lang="el-GR" dirty="0" smtClean="0"/>
              <a:t>Φυλετική και Εθνική Ποικιλία</a:t>
            </a:r>
          </a:p>
          <a:p>
            <a:r>
              <a:rPr lang="el-GR" dirty="0" smtClean="0"/>
              <a:t>Εσωτερικές αξίες </a:t>
            </a:r>
            <a:r>
              <a:rPr lang="en-US" dirty="0" smtClean="0"/>
              <a:t>VS </a:t>
            </a:r>
            <a:r>
              <a:rPr lang="el-GR" dirty="0" smtClean="0"/>
              <a:t>Εξωτερικές παραβιάσεις</a:t>
            </a:r>
            <a:endParaRPr lang="en-US" dirty="0"/>
          </a:p>
        </p:txBody>
      </p:sp>
    </p:spTree>
    <p:extLst>
      <p:ext uri="{BB962C8B-B14F-4D97-AF65-F5344CB8AC3E}">
        <p14:creationId xmlns:p14="http://schemas.microsoft.com/office/powerpoint/2010/main" val="15945695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Οι δυναμικές της επιλογής</a:t>
            </a:r>
            <a:endParaRPr lang="en-US" dirty="0"/>
          </a:p>
        </p:txBody>
      </p:sp>
      <p:sp>
        <p:nvSpPr>
          <p:cNvPr id="3" name="Content Placeholder 2"/>
          <p:cNvSpPr>
            <a:spLocks noGrp="1"/>
          </p:cNvSpPr>
          <p:nvPr>
            <p:ph idx="1"/>
          </p:nvPr>
        </p:nvSpPr>
        <p:spPr/>
        <p:txBody>
          <a:bodyPr/>
          <a:lstStyle/>
          <a:p>
            <a:r>
              <a:rPr lang="el-GR" dirty="0" smtClean="0"/>
              <a:t>Στρατηγική εξωτερικής πολιτικής</a:t>
            </a:r>
          </a:p>
          <a:p>
            <a:r>
              <a:rPr lang="el-GR" dirty="0" smtClean="0"/>
              <a:t>Πολιτική εξωτερικής πολιτκής</a:t>
            </a:r>
          </a:p>
          <a:p>
            <a:endParaRPr lang="el-GR" dirty="0"/>
          </a:p>
          <a:p>
            <a:r>
              <a:rPr lang="en-US" dirty="0" smtClean="0"/>
              <a:t>Foreign policy strategy – the essence of choice</a:t>
            </a:r>
          </a:p>
          <a:p>
            <a:r>
              <a:rPr lang="en-US" dirty="0" smtClean="0"/>
              <a:t>Foreign policy politics – the process of choice</a:t>
            </a:r>
            <a:endParaRPr lang="en-US" dirty="0"/>
          </a:p>
        </p:txBody>
      </p:sp>
    </p:spTree>
    <p:extLst>
      <p:ext uri="{BB962C8B-B14F-4D97-AF65-F5344CB8AC3E}">
        <p14:creationId xmlns:p14="http://schemas.microsoft.com/office/powerpoint/2010/main" val="23549726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Το πλαίσιο του Διεθνούς Συστήματος</a:t>
            </a:r>
            <a:endParaRPr lang="en-US" dirty="0"/>
          </a:p>
        </p:txBody>
      </p:sp>
      <p:sp>
        <p:nvSpPr>
          <p:cNvPr id="3" name="Content Placeholder 2"/>
          <p:cNvSpPr>
            <a:spLocks noGrp="1"/>
          </p:cNvSpPr>
          <p:nvPr>
            <p:ph idx="1"/>
          </p:nvPr>
        </p:nvSpPr>
        <p:spPr/>
        <p:txBody>
          <a:bodyPr/>
          <a:lstStyle/>
          <a:p>
            <a:r>
              <a:rPr lang="el-GR" dirty="0" smtClean="0"/>
              <a:t>Αναρχία (</a:t>
            </a:r>
            <a:r>
              <a:rPr lang="en-US" dirty="0" smtClean="0"/>
              <a:t>Quasi – anarchy)</a:t>
            </a:r>
          </a:p>
          <a:p>
            <a:r>
              <a:rPr lang="el-GR" dirty="0" smtClean="0"/>
              <a:t>Η δομή του ΔΣ (</a:t>
            </a:r>
            <a:r>
              <a:rPr lang="en-US" dirty="0" smtClean="0"/>
              <a:t>system structure)</a:t>
            </a:r>
          </a:p>
          <a:p>
            <a:r>
              <a:rPr lang="el-GR" dirty="0" smtClean="0"/>
              <a:t>Η θέση του κράτους στο σύστημα (</a:t>
            </a:r>
            <a:r>
              <a:rPr lang="en-US" dirty="0" smtClean="0"/>
              <a:t>state structural position)</a:t>
            </a:r>
            <a:endParaRPr lang="en-US" dirty="0"/>
          </a:p>
        </p:txBody>
      </p:sp>
    </p:spTree>
    <p:extLst>
      <p:ext uri="{BB962C8B-B14F-4D97-AF65-F5344CB8AC3E}">
        <p14:creationId xmlns:p14="http://schemas.microsoft.com/office/powerpoint/2010/main" val="492695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Το εθνικό συμφέρον: </a:t>
            </a:r>
            <a:r>
              <a:rPr lang="en-US" dirty="0" smtClean="0"/>
              <a:t>“4Ps”</a:t>
            </a:r>
            <a:endParaRPr lang="en-US" dirty="0"/>
          </a:p>
        </p:txBody>
      </p:sp>
      <p:sp>
        <p:nvSpPr>
          <p:cNvPr id="3" name="Content Placeholder 2"/>
          <p:cNvSpPr>
            <a:spLocks noGrp="1"/>
          </p:cNvSpPr>
          <p:nvPr>
            <p:ph idx="1"/>
          </p:nvPr>
        </p:nvSpPr>
        <p:spPr/>
        <p:txBody>
          <a:bodyPr/>
          <a:lstStyle/>
          <a:p>
            <a:r>
              <a:rPr lang="en-US" sz="4400" dirty="0" smtClean="0"/>
              <a:t>Power</a:t>
            </a:r>
          </a:p>
          <a:p>
            <a:r>
              <a:rPr lang="en-US" sz="4400" dirty="0" smtClean="0"/>
              <a:t>Peace</a:t>
            </a:r>
          </a:p>
          <a:p>
            <a:r>
              <a:rPr lang="en-US" sz="4400" dirty="0" smtClean="0"/>
              <a:t>Prosperity</a:t>
            </a:r>
          </a:p>
          <a:p>
            <a:r>
              <a:rPr lang="en-US" sz="4400" dirty="0" smtClean="0"/>
              <a:t>Principles</a:t>
            </a:r>
          </a:p>
          <a:p>
            <a:endParaRPr lang="en-US" dirty="0"/>
          </a:p>
        </p:txBody>
      </p:sp>
    </p:spTree>
    <p:extLst>
      <p:ext uri="{BB962C8B-B14F-4D97-AF65-F5344CB8AC3E}">
        <p14:creationId xmlns:p14="http://schemas.microsoft.com/office/powerpoint/2010/main" val="594457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Διλήμματα στην «Επιλογή» </a:t>
            </a:r>
            <a:endParaRPr lang="en-US" dirty="0"/>
          </a:p>
        </p:txBody>
      </p:sp>
      <p:sp>
        <p:nvSpPr>
          <p:cNvPr id="3" name="Content Placeholder 2"/>
          <p:cNvSpPr>
            <a:spLocks noGrp="1"/>
          </p:cNvSpPr>
          <p:nvPr>
            <p:ph idx="1"/>
          </p:nvPr>
        </p:nvSpPr>
        <p:spPr/>
        <p:txBody>
          <a:bodyPr/>
          <a:lstStyle/>
          <a:p>
            <a:r>
              <a:rPr lang="el-GR" dirty="0" smtClean="0"/>
              <a:t>Συμπληρωματικότητα </a:t>
            </a:r>
            <a:r>
              <a:rPr lang="en-US" dirty="0" smtClean="0"/>
              <a:t>“4Ps”: </a:t>
            </a:r>
            <a:r>
              <a:rPr lang="el-GR" dirty="0" smtClean="0"/>
              <a:t>ιδανικό αλλά σπάνιο</a:t>
            </a:r>
          </a:p>
          <a:p>
            <a:r>
              <a:rPr lang="el-GR" dirty="0" smtClean="0"/>
              <a:t>Ιεράρχηση μεταξύ </a:t>
            </a:r>
            <a:r>
              <a:rPr lang="en-US" dirty="0" smtClean="0"/>
              <a:t>“4Ps”</a:t>
            </a:r>
            <a:r>
              <a:rPr lang="el-GR" dirty="0" smtClean="0"/>
              <a:t>: Συχνό αλλά προβληματικό</a:t>
            </a:r>
          </a:p>
          <a:p>
            <a:r>
              <a:rPr lang="el-GR" dirty="0" smtClean="0"/>
              <a:t>Διαφορετική ερμηνεία </a:t>
            </a:r>
            <a:r>
              <a:rPr lang="en-US" dirty="0" smtClean="0"/>
              <a:t>“4Ps”</a:t>
            </a:r>
            <a:r>
              <a:rPr lang="el-GR" dirty="0" smtClean="0"/>
              <a:t>: Σύγκρουση</a:t>
            </a:r>
            <a:endParaRPr lang="en-US" dirty="0"/>
          </a:p>
        </p:txBody>
      </p:sp>
    </p:spTree>
    <p:extLst>
      <p:ext uri="{BB962C8B-B14F-4D97-AF65-F5344CB8AC3E}">
        <p14:creationId xmlns:p14="http://schemas.microsoft.com/office/powerpoint/2010/main" val="23861795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Μετά τον ΨΠ</a:t>
            </a:r>
            <a:endParaRPr lang="en-US" dirty="0"/>
          </a:p>
        </p:txBody>
      </p:sp>
      <p:sp>
        <p:nvSpPr>
          <p:cNvPr id="3" name="Content Placeholder 2"/>
          <p:cNvSpPr>
            <a:spLocks noGrp="1"/>
          </p:cNvSpPr>
          <p:nvPr>
            <p:ph idx="1"/>
          </p:nvPr>
        </p:nvSpPr>
        <p:spPr/>
        <p:txBody>
          <a:bodyPr/>
          <a:lstStyle/>
          <a:p>
            <a:r>
              <a:rPr lang="en-US" dirty="0" smtClean="0"/>
              <a:t>“a time of great promise… unparalleled opportunity… to work toward transforming this new world into a new world order, one of governments that are democratic, tolerant and economically free at home and committed abroad to settling differences peacefully, without the threat or use of force” (George H.W. Bush, 1993)</a:t>
            </a:r>
          </a:p>
          <a:p>
            <a:pPr marL="0" indent="0">
              <a:buNone/>
            </a:pPr>
            <a:endParaRPr lang="en-US" dirty="0"/>
          </a:p>
        </p:txBody>
      </p:sp>
    </p:spTree>
    <p:extLst>
      <p:ext uri="{BB962C8B-B14F-4D97-AF65-F5344CB8AC3E}">
        <p14:creationId xmlns:p14="http://schemas.microsoft.com/office/powerpoint/2010/main" val="70235008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Μετά τον ΨΠ</a:t>
            </a:r>
            <a:endParaRPr lang="en-US" dirty="0"/>
          </a:p>
        </p:txBody>
      </p:sp>
      <p:sp>
        <p:nvSpPr>
          <p:cNvPr id="3" name="Content Placeholder 2"/>
          <p:cNvSpPr>
            <a:spLocks noGrp="1"/>
          </p:cNvSpPr>
          <p:nvPr>
            <p:ph idx="1"/>
          </p:nvPr>
        </p:nvSpPr>
        <p:spPr/>
        <p:txBody>
          <a:bodyPr/>
          <a:lstStyle/>
          <a:p>
            <a:r>
              <a:rPr lang="en-US" dirty="0" smtClean="0"/>
              <a:t>“the train of globalization cannot be reversed… global trade will lift hundreds of millions of people out of poverty… but globalization needs a more human face” (Bill Clinton, 2000)</a:t>
            </a:r>
            <a:endParaRPr lang="en-US" dirty="0"/>
          </a:p>
        </p:txBody>
      </p:sp>
    </p:spTree>
    <p:extLst>
      <p:ext uri="{BB962C8B-B14F-4D97-AF65-F5344CB8AC3E}">
        <p14:creationId xmlns:p14="http://schemas.microsoft.com/office/powerpoint/2010/main" val="244978857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690</TotalTime>
  <Words>814</Words>
  <Application>Microsoft Macintosh PowerPoint</Application>
  <PresentationFormat>On-screen Show (4:3)</PresentationFormat>
  <Paragraphs>116</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Aμερικανική Εξωτερική Πολιτική</vt:lpstr>
      <vt:lpstr>Θεματικές</vt:lpstr>
      <vt:lpstr>Το στρατηγικό πλαίσιο:Στρατηγική εξωτερικής πολιτικής και η «ουσία της επιλογής»</vt:lpstr>
      <vt:lpstr>Οι δυναμικές της επιλογής</vt:lpstr>
      <vt:lpstr>Το πλαίσιο του Διεθνούς Συστήματος</vt:lpstr>
      <vt:lpstr>Το εθνικό συμφέρον: “4Ps”</vt:lpstr>
      <vt:lpstr>Διλήμματα στην «Επιλογή» </vt:lpstr>
      <vt:lpstr>Μετά τον ΨΠ</vt:lpstr>
      <vt:lpstr>Μετά τον ΨΠ</vt:lpstr>
      <vt:lpstr>Μετά τον ΨΠ</vt:lpstr>
      <vt:lpstr>Μετά τον ΨΠ</vt:lpstr>
      <vt:lpstr>PowerPoint Presentation</vt:lpstr>
      <vt:lpstr>America’s Future</vt:lpstr>
      <vt:lpstr>America’s Future</vt:lpstr>
      <vt:lpstr>America’s Future</vt:lpstr>
      <vt:lpstr>America’s Future</vt:lpstr>
      <vt:lpstr>America’s Future</vt:lpstr>
      <vt:lpstr>America’s Future</vt:lpstr>
      <vt:lpstr>America’s Future</vt:lpstr>
      <vt:lpstr>US Foreign Policy</vt:lpstr>
      <vt:lpstr>US Foreign Policy</vt:lpstr>
      <vt:lpstr>US Foreign Policy</vt:lpstr>
      <vt:lpstr>US Foreign Policy</vt:lpstr>
      <vt:lpstr>US Foreign Policy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Aμερικανική Εξωτερική Πολιτική</dc:title>
  <dc:creator>KI</dc:creator>
  <cp:lastModifiedBy>KI</cp:lastModifiedBy>
  <cp:revision>11</cp:revision>
  <dcterms:created xsi:type="dcterms:W3CDTF">2015-03-02T15:09:42Z</dcterms:created>
  <dcterms:modified xsi:type="dcterms:W3CDTF">2015-03-09T16:13:11Z</dcterms:modified>
</cp:coreProperties>
</file>