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98" r:id="rId2"/>
    <p:sldId id="295" r:id="rId3"/>
    <p:sldId id="296" r:id="rId4"/>
    <p:sldId id="297" r:id="rId5"/>
    <p:sldId id="257" r:id="rId6"/>
    <p:sldId id="258" r:id="rId7"/>
    <p:sldId id="259" r:id="rId8"/>
    <p:sldId id="261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88" r:id="rId18"/>
    <p:sldId id="289" r:id="rId19"/>
    <p:sldId id="290" r:id="rId20"/>
    <p:sldId id="270" r:id="rId21"/>
    <p:sldId id="271" r:id="rId22"/>
    <p:sldId id="272" r:id="rId23"/>
    <p:sldId id="286" r:id="rId24"/>
    <p:sldId id="273" r:id="rId25"/>
    <p:sldId id="291" r:id="rId26"/>
    <p:sldId id="292" r:id="rId27"/>
    <p:sldId id="293" r:id="rId28"/>
    <p:sldId id="294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68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C4A0-0359-0347-8F1B-3E2D67E1933B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6E27-7ABC-6242-B49F-ADCC1B2E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C9440F-D3C7-5549-AD08-596E54AB7187}" type="slidenum">
              <a:rPr lang="de-DE" sz="1200">
                <a:latin typeface="Calibri" charset="0"/>
                <a:cs typeface="Arial" charset="0"/>
              </a:rPr>
              <a:pPr eaLnBrk="1" hangingPunct="1"/>
              <a:t>32</a:t>
            </a:fld>
            <a:endParaRPr lang="de-DE" sz="1200">
              <a:latin typeface="Calibri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751A5A-F40B-CD43-89DC-F334EB51D23E}" type="slidenum">
              <a:rPr lang="de-DE" sz="1200">
                <a:latin typeface="Calibri" charset="0"/>
                <a:cs typeface="Arial" charset="0"/>
              </a:rPr>
              <a:pPr eaLnBrk="1" hangingPunct="1"/>
              <a:t>33</a:t>
            </a:fld>
            <a:endParaRPr lang="de-DE" sz="1200">
              <a:latin typeface="Calibri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EAA2DE-A252-204E-A031-849E42BFFF13}" type="slidenum">
              <a:rPr lang="de-DE" sz="1200">
                <a:latin typeface="Calibri" charset="0"/>
                <a:cs typeface="Arial" charset="0"/>
              </a:rPr>
              <a:pPr eaLnBrk="1" hangingPunct="1"/>
              <a:t>36</a:t>
            </a:fld>
            <a:endParaRPr lang="de-DE" sz="1200">
              <a:latin typeface="Calibri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Internal strife -&gt; diversionary war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Despotic states/leaders vs democratic states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Institutional characteristics, transparency, lag times, popular opinion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defTabSz="91432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DCBEAD0-8D62-BD4E-832F-54440BF5A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8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27CD-BE14-864A-A91D-7BB4390B03F7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B6CB-A539-9E47-B324-4CAB40376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3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localhost/http://upload.wikimedia.org/wikipedia/en/thumb/8/87/The_Ratification_of_the_Treaty_of_M%25C3%25BCnster_%2528Gerard_Terborch_1648%2529.jpg/785px-The_Ratification_of_the_Treaty_of_M%25C3%25BCnster_%2528Gerard_Terborch_1648%2529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8/87/The_Ratification_of_the_Treaty_of_M%C3%BCnster_(Gerard_Terborch_1648)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file://localhost/http://upload.wikimedia.org/wikipedia/en/0/03/Hankportrait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Hankportrai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upload.wikimedia.org/wikipedia/en/b/bf/League_of_nations_symbol.gif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492"/>
            <a:ext cx="7772400" cy="263255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</a:t>
            </a:r>
            <a:r>
              <a:rPr lang="el-GR" dirty="0" smtClean="0"/>
              <a:t>ή στις Διεθνείς Σχέσεις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Κώστας Υφαντής</a:t>
            </a:r>
            <a:br>
              <a:rPr lang="el-GR" dirty="0" smtClean="0"/>
            </a:br>
            <a:r>
              <a:rPr lang="en-US" dirty="0" err="1" smtClean="0"/>
              <a:t>kifantis@pspa.uoa.gr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 smtClean="0"/>
              <a:t>Δύο Παγκόσμιοι Πόλεμοι σε μία γενιά</a:t>
            </a:r>
            <a:r>
              <a:rPr lang="en-US" sz="3400" dirty="0" smtClean="0"/>
              <a:t>!!! </a:t>
            </a:r>
            <a:r>
              <a:rPr lang="el-GR" sz="3400" dirty="0" smtClean="0"/>
              <a:t>Γιατί;</a:t>
            </a:r>
            <a:endParaRPr lang="en-US" sz="3400" dirty="0"/>
          </a:p>
        </p:txBody>
      </p:sp>
      <p:pic>
        <p:nvPicPr>
          <p:cNvPr id="4" name="Content Placeholder 3" descr="ww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0434"/>
          <a:stretch/>
        </p:blipFill>
        <p:spPr>
          <a:xfrm>
            <a:off x="457200" y="1600200"/>
            <a:ext cx="79995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28" y="1942702"/>
            <a:ext cx="446559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Πυρηνική Εποχή</a:t>
            </a:r>
            <a:endParaRPr lang="en-US" dirty="0"/>
          </a:p>
        </p:txBody>
      </p:sp>
      <p:pic>
        <p:nvPicPr>
          <p:cNvPr id="4" name="Content Placeholder 3" descr="Operation_Castle_-_Romeo_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 b="25939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3518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World Governments in 1900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1501847"/>
            <a:ext cx="8649189" cy="412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5632998"/>
            <a:ext cx="8511900" cy="6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World Governments in 1950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0" y="1501846"/>
            <a:ext cx="8511900" cy="40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5632998"/>
            <a:ext cx="8511900" cy="6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World Governments in 2000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1501846"/>
            <a:ext cx="8511900" cy="40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6" y="5632998"/>
            <a:ext cx="8511900" cy="6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1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0" y="1432994"/>
            <a:ext cx="7413590" cy="473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World Governments in 2050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406" y="1708404"/>
            <a:ext cx="8649189" cy="363627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2600" dirty="0">
                <a:latin typeface="Times New Roman"/>
                <a:cs typeface="Times New Roman"/>
              </a:rPr>
              <a:t>?!?!</a:t>
            </a:r>
          </a:p>
        </p:txBody>
      </p:sp>
    </p:spTree>
    <p:extLst>
      <p:ext uri="{BB962C8B-B14F-4D97-AF65-F5344CB8AC3E}">
        <p14:creationId xmlns:p14="http://schemas.microsoft.com/office/powerpoint/2010/main" val="361244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79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 smtClean="0">
                <a:latin typeface="Arial" charset="0"/>
              </a:rPr>
              <a:t>Στόχος του μαθήματος</a:t>
            </a:r>
            <a:endParaRPr lang="el-GR" sz="3400" dirty="0">
              <a:latin typeface="Arial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325351"/>
            <a:ext cx="8229600" cy="52185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3000" dirty="0" smtClean="0">
                <a:latin typeface="Times New Roman" charset="0"/>
              </a:rPr>
              <a:t>Στο τέλος του εξαμήνου </a:t>
            </a:r>
            <a:r>
              <a:rPr lang="el-GR" sz="3000" dirty="0">
                <a:latin typeface="Times New Roman" charset="0"/>
              </a:rPr>
              <a:t>θα πρέπει να μπορείτε</a:t>
            </a:r>
            <a:r>
              <a:rPr lang="el-GR" sz="3000" dirty="0" smtClean="0">
                <a:latin typeface="Times New Roman" charset="0"/>
              </a:rPr>
              <a:t>:</a:t>
            </a:r>
            <a:endParaRPr lang="en-US" sz="3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l-GR" sz="3000" dirty="0">
                <a:latin typeface="Times New Roman" charset="0"/>
              </a:rPr>
              <a:t>Να εκτιμάτε την σημασία της θεωρίας για την κατανόηση της διεθνούς </a:t>
            </a:r>
            <a:r>
              <a:rPr lang="el-GR" sz="3000" dirty="0" smtClean="0">
                <a:latin typeface="Times New Roman" charset="0"/>
              </a:rPr>
              <a:t>πολιτικής</a:t>
            </a:r>
            <a:endParaRPr lang="en-US" sz="3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l-GR" sz="3000" dirty="0">
                <a:latin typeface="Times New Roman" charset="0"/>
              </a:rPr>
              <a:t>Να έχετε μία βασική εξοικείωση με τις βασικές θεωρητικές θέσεις στις </a:t>
            </a:r>
            <a:r>
              <a:rPr lang="el-GR" sz="3000" dirty="0" smtClean="0">
                <a:latin typeface="Times New Roman" charset="0"/>
              </a:rPr>
              <a:t>ΔΣ</a:t>
            </a:r>
            <a:endParaRPr lang="en-US" sz="3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l-GR" sz="3000" dirty="0">
                <a:latin typeface="Times New Roman" charset="0"/>
              </a:rPr>
              <a:t>Να αναγνωρίζετε την σημασία </a:t>
            </a:r>
            <a:r>
              <a:rPr lang="el-GR" sz="3000" dirty="0" smtClean="0">
                <a:latin typeface="Times New Roman" charset="0"/>
              </a:rPr>
              <a:t>του πλουραλισμού </a:t>
            </a:r>
            <a:r>
              <a:rPr lang="el-GR" sz="3000" dirty="0">
                <a:latin typeface="Times New Roman" charset="0"/>
              </a:rPr>
              <a:t>του θεωρητικού πεδίου των ΔΣ</a:t>
            </a:r>
          </a:p>
        </p:txBody>
      </p:sp>
    </p:spTree>
    <p:extLst>
      <p:ext uri="{BB962C8B-B14F-4D97-AF65-F5344CB8AC3E}">
        <p14:creationId xmlns:p14="http://schemas.microsoft.com/office/powerpoint/2010/main" val="366039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 Διεθνών Σχέσεων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600" dirty="0" smtClean="0"/>
              <a:t>Η μελέτη των Διεθνών Σχέσεων είναι η μελέτη και η ανάλυση των αιτιών του πολέμου και οι συνθήκες της ειρήνης:</a:t>
            </a:r>
          </a:p>
          <a:p>
            <a:pPr marL="0" indent="0">
              <a:buNone/>
            </a:pPr>
            <a:endParaRPr lang="el-GR" sz="2600" dirty="0" smtClean="0"/>
          </a:p>
          <a:p>
            <a:pPr>
              <a:buFont typeface="Wingdings" charset="2"/>
              <a:buChar char="Ø"/>
            </a:pPr>
            <a:r>
              <a:rPr lang="el-GR" sz="2600" dirty="0" smtClean="0"/>
              <a:t>Γιατί υπάρχει η σύγκρουση;</a:t>
            </a:r>
          </a:p>
          <a:p>
            <a:pPr>
              <a:buFont typeface="Wingdings" charset="2"/>
              <a:buChar char="Ø"/>
            </a:pPr>
            <a:r>
              <a:rPr lang="el-GR" sz="2600" dirty="0" smtClean="0"/>
              <a:t>Τί είναι η ισχύς και από που πηγάζει;</a:t>
            </a:r>
          </a:p>
          <a:p>
            <a:pPr>
              <a:buFont typeface="Wingdings" charset="2"/>
              <a:buChar char="Ø"/>
            </a:pPr>
            <a:r>
              <a:rPr lang="el-GR" sz="2600" dirty="0" smtClean="0"/>
              <a:t>Είναι η συνεργασία εφικτή;</a:t>
            </a:r>
          </a:p>
          <a:p>
            <a:pPr>
              <a:buFont typeface="Wingdings" charset="2"/>
              <a:buChar char="Ø"/>
            </a:pPr>
            <a:r>
              <a:rPr lang="el-GR" sz="2600" dirty="0" smtClean="0"/>
              <a:t>Ποιός ο ρόλος και η σημασία των διεθνών οργανισμών;</a:t>
            </a:r>
          </a:p>
          <a:p>
            <a:pPr>
              <a:buFont typeface="Wingdings" charset="2"/>
              <a:buChar char="Ø"/>
            </a:pPr>
            <a:r>
              <a:rPr lang="el-GR" sz="2600" dirty="0" smtClean="0"/>
              <a:t>Έχει όρια η ανθρώπινη πρόοδος και ποιά η σχέση της με την ειρήνη;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63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Χρειαζόμαστε τη θεωρία;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Σκεφτείτε: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Γιατί νιώθουμε αυτά που νιώθουμε;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Γιατί σκεφτόμαστε έτσι όπως σκεφτόμαστε;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Γιατί λέμε ό,τι λέμε;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Γιατί κάνουμε αυτά που κάνουμε;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1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 κοινωνικός κόσμος υπάρχει μέσα σε ισχυρές...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²"/>
            </a:pPr>
            <a:r>
              <a:rPr lang="el-GR" dirty="0" smtClean="0"/>
              <a:t>Πολιτικές</a:t>
            </a:r>
          </a:p>
          <a:p>
            <a:pPr>
              <a:buFont typeface="Wingdings" charset="2"/>
              <a:buChar char="²"/>
            </a:pPr>
            <a:r>
              <a:rPr lang="el-GR" dirty="0" smtClean="0"/>
              <a:t>Οικονομικές</a:t>
            </a:r>
          </a:p>
          <a:p>
            <a:pPr>
              <a:buFont typeface="Wingdings" charset="2"/>
              <a:buChar char="²"/>
            </a:pPr>
            <a:r>
              <a:rPr lang="el-GR" dirty="0" smtClean="0"/>
              <a:t>Διαφυλικές</a:t>
            </a:r>
          </a:p>
          <a:p>
            <a:pPr>
              <a:buFont typeface="Wingdings" charset="2"/>
              <a:buChar char="²"/>
            </a:pPr>
            <a:r>
              <a:rPr lang="el-GR" dirty="0" smtClean="0"/>
              <a:t>Φυλετικές</a:t>
            </a:r>
          </a:p>
          <a:p>
            <a:pPr>
              <a:buFont typeface="Wingdings" charset="2"/>
              <a:buChar char="²"/>
            </a:pPr>
            <a:r>
              <a:rPr lang="el-GR" dirty="0" smtClean="0"/>
              <a:t>Πολιτισμικές</a:t>
            </a:r>
          </a:p>
          <a:p>
            <a:pPr>
              <a:buFont typeface="Wingdings" charset="2"/>
              <a:buChar char="²"/>
            </a:pPr>
            <a:r>
              <a:rPr lang="el-GR" dirty="0" smtClean="0"/>
              <a:t>Γλωσσικές</a:t>
            </a:r>
          </a:p>
          <a:p>
            <a:pPr>
              <a:buFont typeface="Wingdings" charset="2"/>
              <a:buChar char="²"/>
            </a:pPr>
            <a:r>
              <a:rPr lang="el-GR" dirty="0" smtClean="0"/>
              <a:t>Ηθικές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4300" dirty="0" smtClean="0"/>
              <a:t>ΔΟΜΕΣ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9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Ένας πολύπλοκος κόσμος...</a:t>
            </a:r>
            <a:endParaRPr lang="en-US" dirty="0"/>
          </a:p>
        </p:txBody>
      </p:sp>
      <p:pic>
        <p:nvPicPr>
          <p:cNvPr id="4" name="Content Placeholder 3" descr="_77468880_header_childr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95" b="-17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68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latin typeface="Arial" charset="0"/>
              </a:rPr>
              <a:t>Σημασία της Θεωρίας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28711"/>
            <a:ext cx="8229600" cy="525998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3000" dirty="0">
                <a:latin typeface="Times New Roman" charset="0"/>
              </a:rPr>
              <a:t>Είναι δύσκολο να γνωρίζουμε τι «πραγματικά» κινητροδοτεί τους λήπτες αποφάσεων ή σε τι οφείλονται συγκεκριμένα πολιτικά γεγονότα στη διεθνή πολιτική. </a:t>
            </a:r>
            <a:endParaRPr lang="el-GR" sz="3000" dirty="0" smtClean="0">
              <a:latin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3000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000" dirty="0" smtClean="0">
                <a:latin typeface="Times New Roman" charset="0"/>
              </a:rPr>
              <a:t>Στην </a:t>
            </a:r>
            <a:r>
              <a:rPr lang="el-GR" sz="3000" dirty="0">
                <a:latin typeface="Times New Roman" charset="0"/>
              </a:rPr>
              <a:t>προσπάθειά μας να αξιολογήσουμε πιθανά κίνητρα και ερμηνείες αναπόφευκτα καταλήγουμε στο πεδίο της θεωρίας</a:t>
            </a:r>
            <a:r>
              <a:rPr lang="el-GR" sz="3000" dirty="0" smtClean="0">
                <a:latin typeface="Times New Roman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30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000" dirty="0">
                <a:latin typeface="Times New Roman" charset="0"/>
              </a:rPr>
              <a:t>Διαφορετικά θεωρητικά συστήματα μπορούν να μας οδηγήσουν σε διαφορετικές διαστάσεις των διεθνών πολιτικών προβλημάτων και να «δούμε» τη διεθνή πολιτική με διαφορετικούς τρόπους.</a:t>
            </a:r>
          </a:p>
        </p:txBody>
      </p:sp>
    </p:spTree>
    <p:extLst>
      <p:ext uri="{BB962C8B-B14F-4D97-AF65-F5344CB8AC3E}">
        <p14:creationId xmlns:p14="http://schemas.microsoft.com/office/powerpoint/2010/main" val="227908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 smtClean="0">
                <a:latin typeface="Arial" charset="0"/>
              </a:rPr>
              <a:t>Τί έιναι η </a:t>
            </a:r>
            <a:r>
              <a:rPr lang="el-GR" sz="3400" dirty="0" smtClean="0">
                <a:latin typeface="Arial" charset="0"/>
              </a:rPr>
              <a:t>Θεωρία ΔΣ;</a:t>
            </a:r>
            <a:endParaRPr lang="el-GR" sz="3400" dirty="0">
              <a:latin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dirty="0">
                <a:latin typeface="Times New Roman" charset="0"/>
              </a:rPr>
              <a:t>Οι θεωρίες ΔΣ είναι γενικές ιδέες περί τα </a:t>
            </a:r>
            <a:r>
              <a:rPr lang="el-GR" dirty="0" smtClean="0">
                <a:latin typeface="Times New Roman" charset="0"/>
              </a:rPr>
              <a:t>διεθνή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Οι ιδέες έχουν σημασία (</a:t>
            </a:r>
            <a:r>
              <a:rPr lang="en-US" dirty="0">
                <a:latin typeface="Book Antiqua" charset="0"/>
              </a:rPr>
              <a:t>ideas matter)</a:t>
            </a:r>
          </a:p>
          <a:p>
            <a:pPr marL="0" indent="0" eaLnBrk="1" hangingPunct="1">
              <a:buNone/>
            </a:pPr>
            <a:endParaRPr lang="el-GR" dirty="0" smtClean="0">
              <a:latin typeface="Times New Roman" charset="0"/>
            </a:endParaRPr>
          </a:p>
          <a:p>
            <a:pPr eaLnBrk="1" hangingPunct="1"/>
            <a:r>
              <a:rPr lang="el-GR" dirty="0" smtClean="0">
                <a:latin typeface="Times New Roman" charset="0"/>
              </a:rPr>
              <a:t>Οι </a:t>
            </a:r>
            <a:r>
              <a:rPr lang="el-GR" dirty="0">
                <a:latin typeface="Times New Roman" charset="0"/>
              </a:rPr>
              <a:t>θεωρίες επηρεάζουν τις πολιτικές και την πολιτική</a:t>
            </a:r>
          </a:p>
          <a:p>
            <a:pPr marL="0" indent="0" eaLnBrk="1" hangingPunct="1">
              <a:buNone/>
            </a:pPr>
            <a:endParaRPr lang="el-GR" dirty="0" smtClean="0">
              <a:latin typeface="Times New Roman" charset="0"/>
            </a:endParaRPr>
          </a:p>
          <a:p>
            <a:pPr eaLnBrk="1" hangingPunct="1"/>
            <a:r>
              <a:rPr lang="el-GR" dirty="0" smtClean="0">
                <a:latin typeface="Times New Roman" charset="0"/>
              </a:rPr>
              <a:t>Οι </a:t>
            </a:r>
            <a:r>
              <a:rPr lang="el-GR" dirty="0">
                <a:latin typeface="Times New Roman" charset="0"/>
              </a:rPr>
              <a:t>θεωρίες μας βοηθούν να αντιμετωπίσουμε την πολυπλοκότητα</a:t>
            </a:r>
          </a:p>
        </p:txBody>
      </p:sp>
    </p:spTree>
    <p:extLst>
      <p:ext uri="{BB962C8B-B14F-4D97-AF65-F5344CB8AC3E}">
        <p14:creationId xmlns:p14="http://schemas.microsoft.com/office/powerpoint/2010/main" val="22782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Τι κάνουν οι θεωρίες;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dirty="0">
                <a:latin typeface="Times New Roman" charset="0"/>
              </a:rPr>
              <a:t>Περιγράφουν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Εξηγούν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Προβλέπουν</a:t>
            </a:r>
          </a:p>
          <a:p>
            <a:pPr eaLnBrk="1" hangingPunct="1"/>
            <a:r>
              <a:rPr lang="el-GR" dirty="0" smtClean="0">
                <a:latin typeface="Times New Roman" charset="0"/>
              </a:rPr>
              <a:t>Προτείνουν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>
              <a:buFont typeface="Wingdings" charset="2"/>
              <a:buChar char="u"/>
            </a:pPr>
            <a:r>
              <a:rPr lang="el-GR" dirty="0" smtClean="0">
                <a:latin typeface="Times New Roman" charset="0"/>
              </a:rPr>
              <a:t>Μπορούμε να περιγράψουμε μάλλον εύκολα αλλά είναι δύσκολο να εξηγήσουμε</a:t>
            </a:r>
          </a:p>
          <a:p>
            <a:pPr eaLnBrk="1" hangingPunct="1">
              <a:buFont typeface="Wingdings" charset="2"/>
              <a:buChar char="u"/>
            </a:pPr>
            <a:r>
              <a:rPr lang="el-GR" dirty="0" smtClean="0">
                <a:latin typeface="Times New Roman" charset="0"/>
              </a:rPr>
              <a:t>Στην προσπάθειά μας να εξηγήσουμε εισερχόμαστε αμέσως στο «βασίλειο» της θεωρίας</a:t>
            </a:r>
            <a:endParaRPr lang="el-G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0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 smtClean="0"/>
              <a:t>Οι θεωρίες στις κοινωνικές επιστήμες δεν είναι νόμοι...</a:t>
            </a:r>
            <a:endParaRPr lang="en-US" sz="3400" dirty="0"/>
          </a:p>
        </p:txBody>
      </p:sp>
      <p:pic>
        <p:nvPicPr>
          <p:cNvPr id="4" name="Content Placeholder 3" descr="pythagorean-theorem-all-examp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68" b="-25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03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627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latin typeface="Arial" charset="0"/>
              </a:rPr>
              <a:t>Δεν </a:t>
            </a:r>
            <a:r>
              <a:rPr lang="el-GR" dirty="0">
                <a:latin typeface="Arial" charset="0"/>
              </a:rPr>
              <a:t>είναι </a:t>
            </a:r>
            <a:r>
              <a:rPr lang="el-GR" dirty="0" smtClean="0">
                <a:latin typeface="Arial" charset="0"/>
              </a:rPr>
              <a:t>νόμοι, αλλά...</a:t>
            </a:r>
            <a:endParaRPr lang="el-GR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Αντανακλούν ιστορικές </a:t>
            </a:r>
            <a:r>
              <a:rPr lang="el-GR" dirty="0" smtClean="0">
                <a:latin typeface="Times New Roman" charset="0"/>
              </a:rPr>
              <a:t>συγκυρίες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Αντανακλούν τις προσωπικές απόψεις και εμπειρίες των </a:t>
            </a:r>
            <a:r>
              <a:rPr lang="el-GR" dirty="0" smtClean="0">
                <a:latin typeface="Times New Roman" charset="0"/>
              </a:rPr>
              <a:t>συγγραφέων</a:t>
            </a:r>
          </a:p>
          <a:p>
            <a:pPr marL="0" indent="0" eaLnBrk="1" hangingPunct="1">
              <a:buNone/>
            </a:pPr>
            <a:endParaRPr lang="el-GR" dirty="0">
              <a:latin typeface="Times New Roman" charset="0"/>
            </a:endParaRPr>
          </a:p>
          <a:p>
            <a:pPr eaLnBrk="1" hangingPunct="1"/>
            <a:r>
              <a:rPr lang="el-GR" dirty="0">
                <a:latin typeface="Times New Roman" charset="0"/>
              </a:rPr>
              <a:t>Συνεχώς αναθεωρούνται υπό το φως μεταβαλλόμενων συνθηκών</a:t>
            </a:r>
          </a:p>
        </p:txBody>
      </p:sp>
    </p:spTree>
    <p:extLst>
      <p:ext uri="{BB962C8B-B14F-4D97-AF65-F5344CB8AC3E}">
        <p14:creationId xmlns:p14="http://schemas.microsoft.com/office/powerpoint/2010/main" val="570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υπάρχει σωστή απάντηση!!!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θεωρία περιέχει αφηγήσεις ΓΙΑΤΙ κάτι συμβαίνει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charset="2"/>
              <a:buChar char="q"/>
            </a:pPr>
            <a:r>
              <a:rPr lang="el-GR" dirty="0" smtClean="0"/>
              <a:t>Ποικιλία αιτίων</a:t>
            </a:r>
          </a:p>
          <a:p>
            <a:pPr>
              <a:buFont typeface="Wingdings" charset="2"/>
              <a:buChar char="q"/>
            </a:pPr>
            <a:r>
              <a:rPr lang="el-GR" dirty="0" smtClean="0"/>
              <a:t>Διαφορετικές υποθέσεις</a:t>
            </a:r>
          </a:p>
          <a:p>
            <a:pPr>
              <a:buFont typeface="Wingdings" charset="2"/>
              <a:buChar char="q"/>
            </a:pPr>
            <a:r>
              <a:rPr lang="el-GR" dirty="0" smtClean="0"/>
              <a:t>Διαφορετικές απαντήσεις στα ίδια ερωτήματα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 smtClean="0"/>
              <a:t>Στον κοινωνικό κόσμο υπάρχουν ΠΑΝΤΟΤΕ περισσότερες από μία ιστορίες για το ίδιο ζήτημα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0439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Ποιές οι αιτίες του ΒΠΠ: Αφήγηση 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Κατανομή ισχύος</a:t>
            </a:r>
          </a:p>
          <a:p>
            <a:r>
              <a:rPr lang="el-GR" dirty="0" smtClean="0"/>
              <a:t>Άνοδος Γερμανίας και Ιαπωνίας</a:t>
            </a:r>
          </a:p>
          <a:p>
            <a:r>
              <a:rPr lang="el-GR" dirty="0" smtClean="0"/>
              <a:t>Κενό ισχύος στην Ανατολική Ευρώπη και την Ασία</a:t>
            </a:r>
          </a:p>
          <a:p>
            <a:r>
              <a:rPr lang="el-GR" dirty="0" smtClean="0"/>
              <a:t>Απροθυμία ΗΠΑ και ΕΣΣΔ να υιοθετήσουν στρατηγικές εξισσορόπησης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Αφήγηση ΙΙ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Αποτυχία του συστήματος συλλογικής ασφάλειας</a:t>
            </a:r>
          </a:p>
          <a:p>
            <a:r>
              <a:rPr lang="el-GR" dirty="0" smtClean="0"/>
              <a:t>Συνθήκη των Βερσαλλιών</a:t>
            </a:r>
          </a:p>
          <a:p>
            <a:r>
              <a:rPr lang="el-GR" dirty="0" smtClean="0"/>
              <a:t>Οικονομική ύφεση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6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Αφήγηση ΙΙΙ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Απόκλιση εθνικών ταυτοτήτων – διαφορετικοί εθνικισμοί</a:t>
            </a:r>
          </a:p>
          <a:p>
            <a:r>
              <a:rPr lang="el-GR" dirty="0" smtClean="0"/>
              <a:t>Άνοδος φασισμού, ναζισμού</a:t>
            </a:r>
          </a:p>
          <a:p>
            <a:r>
              <a:rPr lang="el-GR" dirty="0" smtClean="0"/>
              <a:t>Παρακμή δημοκρατίας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81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 smtClean="0">
                <a:latin typeface="Arial" charset="0"/>
              </a:rPr>
              <a:t>Η αμφισβήτηση είναι κανόνας!!!</a:t>
            </a:r>
            <a:endParaRPr lang="el-GR" sz="3400" dirty="0">
              <a:latin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70128"/>
            <a:ext cx="8229600" cy="52461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dirty="0">
                <a:latin typeface="Times New Roman" charset="0"/>
              </a:rPr>
              <a:t>Για τα περισσότερα πολύπλοκα προβλήματα </a:t>
            </a:r>
            <a:r>
              <a:rPr lang="el-GR" dirty="0" smtClean="0">
                <a:latin typeface="Times New Roman" charset="0"/>
              </a:rPr>
              <a:t>προτείνονται </a:t>
            </a:r>
            <a:r>
              <a:rPr lang="el-GR" dirty="0">
                <a:latin typeface="Times New Roman" charset="0"/>
              </a:rPr>
              <a:t>εύκολες λύσεις </a:t>
            </a:r>
            <a:r>
              <a:rPr lang="el-GR" dirty="0" smtClean="0">
                <a:latin typeface="Times New Roman" charset="0"/>
              </a:rPr>
              <a:t>και εξηγήσεις που </a:t>
            </a:r>
            <a:r>
              <a:rPr lang="el-GR" dirty="0">
                <a:latin typeface="Times New Roman" charset="0"/>
              </a:rPr>
              <a:t>συνήθως είναι </a:t>
            </a:r>
            <a:r>
              <a:rPr lang="el-GR" dirty="0" smtClean="0">
                <a:latin typeface="Times New Roman" charset="0"/>
              </a:rPr>
              <a:t>λάθος</a:t>
            </a:r>
            <a:r>
              <a:rPr lang="el-GR" dirty="0">
                <a:latin typeface="Times New Roman" charset="0"/>
              </a:rPr>
              <a:t>:</a:t>
            </a:r>
            <a:endParaRPr lang="el-GR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>
                <a:latin typeface="Book Antiqua" charset="0"/>
              </a:rPr>
              <a:t>Common sense can be </a:t>
            </a:r>
            <a:r>
              <a:rPr lang="en-US" sz="4000" b="1" dirty="0" smtClean="0">
                <a:latin typeface="Book Antiqua" charset="0"/>
              </a:rPr>
              <a:t>nonsense!</a:t>
            </a:r>
            <a:r>
              <a:rPr lang="el-GR" sz="4000" b="1" dirty="0" smtClean="0">
                <a:latin typeface="Book Antiqua" charset="0"/>
              </a:rPr>
              <a:t>!!</a:t>
            </a:r>
            <a:endParaRPr lang="en-US" sz="4000" b="1" dirty="0">
              <a:latin typeface="Book Antiqu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Times New Roman" charset="0"/>
              </a:rPr>
              <a:t>Τα </a:t>
            </a:r>
            <a:r>
              <a:rPr lang="el-GR" dirty="0">
                <a:latin typeface="Times New Roman" charset="0"/>
              </a:rPr>
              <a:t>κράτη, όπως και οι άνθρωποι, δρουν για πολλούς λόγους οι οποίοι κάποιες φορές είναι </a:t>
            </a:r>
            <a:r>
              <a:rPr lang="el-GR" dirty="0" smtClean="0">
                <a:latin typeface="Times New Roman" charset="0"/>
              </a:rPr>
              <a:t>αντιφατικοί</a:t>
            </a:r>
            <a:endParaRPr lang="el-G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0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Θεωρία: Ορισμός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σύστημα ιδεών που στοχεύει να εξηγήσει κάτι. Ιδιαίτερα ένα σύστημα που βασίζεται σε γενικές αρχές ανεξάρτητες από αυτό που θέλουμε να εξηγήσουμε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l-GR" i="1" dirty="0" smtClean="0"/>
              <a:t>Η Θεωρία της Εξέλιξης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>
                <a:latin typeface="Arial" charset="0"/>
              </a:rPr>
              <a:t>Πώς αναπτύσσονται οι θεωρίες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4014"/>
            <a:ext cx="8229600" cy="5605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700" dirty="0">
                <a:latin typeface="Times New Roman" charset="0"/>
              </a:rPr>
              <a:t>Ξεκινούν με εκτιμήσεις (</a:t>
            </a:r>
            <a:r>
              <a:rPr lang="en-US" sz="2700" dirty="0">
                <a:latin typeface="Book Antiqua" charset="0"/>
              </a:rPr>
              <a:t>assumptions)</a:t>
            </a:r>
          </a:p>
          <a:p>
            <a:pPr eaLnBrk="1" hangingPunct="1">
              <a:lnSpc>
                <a:spcPct val="80000"/>
              </a:lnSpc>
            </a:pPr>
            <a:r>
              <a:rPr lang="el-GR" sz="2700" dirty="0">
                <a:latin typeface="Times New Roman" charset="0"/>
              </a:rPr>
              <a:t>Προσφέρουν υποθέσεις</a:t>
            </a:r>
          </a:p>
          <a:p>
            <a:pPr eaLnBrk="1" hangingPunct="1">
              <a:lnSpc>
                <a:spcPct val="80000"/>
              </a:lnSpc>
            </a:pPr>
            <a:r>
              <a:rPr lang="el-GR" sz="2700" dirty="0">
                <a:latin typeface="Times New Roman" charset="0"/>
              </a:rPr>
              <a:t>Έχουν ανεξάρτητες και εξαρτημένες </a:t>
            </a:r>
            <a:r>
              <a:rPr lang="el-GR" sz="2700" dirty="0" smtClean="0">
                <a:latin typeface="Times New Roman" charset="0"/>
              </a:rPr>
              <a:t>μεταβλητές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27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2700" dirty="0">
                <a:latin typeface="Times New Roman" charset="0"/>
              </a:rPr>
              <a:t>Αν συνεχίσουμε να καταναλώνουμε αυξανόμενες ποσότητες πετρελαίου η παγκόσμια θερμοκρασία θα ανέβει: </a:t>
            </a:r>
            <a:endParaRPr lang="el-GR" sz="2700" dirty="0" smtClean="0">
              <a:latin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2700" dirty="0" smtClean="0">
              <a:latin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700" b="1" dirty="0" smtClean="0">
                <a:latin typeface="Times New Roman" charset="0"/>
              </a:rPr>
              <a:t>ανεξάρτητη </a:t>
            </a:r>
            <a:r>
              <a:rPr lang="el-GR" sz="2700" b="1" dirty="0">
                <a:latin typeface="Times New Roman" charset="0"/>
              </a:rPr>
              <a:t>μεταβλητή το </a:t>
            </a:r>
            <a:r>
              <a:rPr lang="el-GR" sz="2700" b="1" dirty="0" smtClean="0">
                <a:latin typeface="Times New Roman" charset="0"/>
              </a:rPr>
              <a:t>πετρέλαιο</a:t>
            </a:r>
            <a:endParaRPr lang="el-GR" sz="2700" b="1" dirty="0">
              <a:latin typeface="Times New Roman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700" b="1" dirty="0" smtClean="0">
                <a:latin typeface="Times New Roman" charset="0"/>
              </a:rPr>
              <a:t>εξαρτημένη </a:t>
            </a:r>
            <a:r>
              <a:rPr lang="el-GR" sz="2700" b="1" dirty="0">
                <a:latin typeface="Times New Roman" charset="0"/>
              </a:rPr>
              <a:t>μεταβλητή το παγκόσμιο </a:t>
            </a:r>
            <a:r>
              <a:rPr lang="el-GR" sz="2700" b="1" dirty="0" smtClean="0">
                <a:latin typeface="Times New Roman" charset="0"/>
              </a:rPr>
              <a:t>κλίμα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sz="27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2700" dirty="0">
                <a:latin typeface="Times New Roman" charset="0"/>
              </a:rPr>
              <a:t>Οι επιστήμονες ελέγχουν τις θεωρίες εμπειρικά – μετρώντας την ανεξάρτητη μεταβλητή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l-GR" sz="2700" dirty="0" smtClean="0">
                <a:latin typeface="Times New Roman" charset="0"/>
              </a:rPr>
              <a:t>σχέση </a:t>
            </a:r>
            <a:r>
              <a:rPr lang="el-GR" sz="2700" dirty="0">
                <a:latin typeface="Times New Roman" charset="0"/>
              </a:rPr>
              <a:t>αιτίου-αποτελέσματος για την παγκόσμια υπερθέρμανση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l-GR" sz="27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0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>
                <a:latin typeface="Arial" charset="0"/>
              </a:rPr>
              <a:t>Έννοιες που πρέπει να γνωρίζουμε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Υποθέσεις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Ανεξάρτητες/εξαρτημένες μεταβλητές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Κριτήρια επαλήθευσης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Δρώντες</a:t>
            </a:r>
          </a:p>
          <a:p>
            <a:pPr eaLnBrk="1" hangingPunct="1"/>
            <a:r>
              <a:rPr lang="el-GR" dirty="0">
                <a:latin typeface="Times New Roman" charset="0"/>
              </a:rPr>
              <a:t>Επίπεδα ανάλυσης</a:t>
            </a:r>
          </a:p>
          <a:p>
            <a:pPr eaLnBrk="1" hangingPunct="1"/>
            <a:endParaRPr lang="el-G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33" y="275167"/>
            <a:ext cx="8229134" cy="56091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>
                <a:latin typeface="Arial" charset="0"/>
              </a:rPr>
              <a:t>Τρία επίπεδα ανάλυσης</a:t>
            </a:r>
            <a:endParaRPr lang="en-US" sz="3200">
              <a:latin typeface="Lucida Sans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245" y="2250335"/>
            <a:ext cx="4496794" cy="4302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b="1" dirty="0" smtClean="0">
                <a:latin typeface="Arial Narrow"/>
                <a:cs typeface="Arial Narrow"/>
              </a:rPr>
              <a:t>Διεθνές Επίπεδο</a:t>
            </a:r>
            <a:r>
              <a:rPr lang="en-US" sz="2300" dirty="0" smtClean="0">
                <a:latin typeface="Book Antiqua" charset="0"/>
              </a:rPr>
              <a:t> </a:t>
            </a:r>
            <a:r>
              <a:rPr lang="en-US" sz="2300" dirty="0" smtClean="0">
                <a:latin typeface="Arial Narrow"/>
                <a:cs typeface="Arial Narrow"/>
              </a:rPr>
              <a:t>(“third image”)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dirty="0" smtClean="0">
                <a:latin typeface="Arial Narrow"/>
                <a:cs typeface="Arial Narrow"/>
              </a:rPr>
              <a:t>Ποιότητες του Διεθνούς Συστήματος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b="1" dirty="0" smtClean="0">
                <a:latin typeface="Arial Narrow"/>
                <a:cs typeface="Arial Narrow"/>
              </a:rPr>
              <a:t>Εσωτερικό Επίπεδο</a:t>
            </a:r>
            <a:r>
              <a:rPr lang="en-US" sz="2300" dirty="0" smtClean="0">
                <a:latin typeface="Arial Narrow"/>
                <a:cs typeface="Arial Narrow"/>
              </a:rPr>
              <a:t> (“second image”)</a:t>
            </a:r>
            <a:r>
              <a:rPr lang="el-GR" sz="2300" dirty="0" smtClean="0">
                <a:latin typeface="Arial Narrow"/>
                <a:cs typeface="Arial Narrow"/>
              </a:rPr>
              <a:t> Ποιότητες του Πολιτικού και Οικονομικού Συστήματος ενός κράτους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b="1" dirty="0" smtClean="0">
                <a:latin typeface="Arial Narrow"/>
                <a:cs typeface="Arial Narrow"/>
              </a:rPr>
              <a:t>Ατομικό επίπεδο</a:t>
            </a:r>
            <a:r>
              <a:rPr lang="en-US" sz="2300" dirty="0" smtClean="0">
                <a:latin typeface="Arial Narrow"/>
                <a:cs typeface="Arial Narrow"/>
              </a:rPr>
              <a:t> (“first image”)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300" dirty="0" smtClean="0">
                <a:latin typeface="Arial Narrow"/>
                <a:cs typeface="Arial Narrow"/>
              </a:rPr>
              <a:t>Ποιότητες της (ατομικής) ηγεσίας</a:t>
            </a:r>
            <a:endParaRPr lang="en-US" sz="23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124244" y="1524000"/>
            <a:ext cx="4371001" cy="4689929"/>
            <a:chOff x="48" y="816"/>
            <a:chExt cx="2832" cy="2954"/>
          </a:xfrm>
        </p:grpSpPr>
        <p:sp>
          <p:nvSpPr>
            <p:cNvPr id="122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48" y="816"/>
              <a:ext cx="2832" cy="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_s68614"/>
            <p:cNvSpPr>
              <a:spLocks noChangeArrowheads="1"/>
            </p:cNvSpPr>
            <p:nvPr/>
          </p:nvSpPr>
          <p:spPr bwMode="auto">
            <a:xfrm flipV="1">
              <a:off x="1104" y="1200"/>
              <a:ext cx="768" cy="57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EB99"/>
            </a:solidFill>
            <a:ln w="4669">
              <a:solidFill>
                <a:srgbClr val="3D51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defTabSz="914321"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International</a:t>
              </a:r>
            </a:p>
          </p:txBody>
        </p:sp>
        <p:sp>
          <p:nvSpPr>
            <p:cNvPr id="68615" name="_s68615"/>
            <p:cNvSpPr>
              <a:spLocks noChangeArrowheads="1"/>
            </p:cNvSpPr>
            <p:nvPr/>
          </p:nvSpPr>
          <p:spPr bwMode="auto">
            <a:xfrm flipV="1">
              <a:off x="672" y="2208"/>
              <a:ext cx="1680" cy="66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2E166"/>
            </a:solidFill>
            <a:ln w="4669">
              <a:solidFill>
                <a:srgbClr val="3D51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defTabSz="914321"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Domestic</a:t>
              </a:r>
            </a:p>
          </p:txBody>
        </p:sp>
        <p:sp>
          <p:nvSpPr>
            <p:cNvPr id="68616" name="_s68616"/>
            <p:cNvSpPr>
              <a:spLocks noChangeArrowheads="1"/>
            </p:cNvSpPr>
            <p:nvPr/>
          </p:nvSpPr>
          <p:spPr bwMode="auto">
            <a:xfrm flipV="1">
              <a:off x="240" y="2880"/>
              <a:ext cx="2519" cy="698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D632"/>
            </a:solidFill>
            <a:ln w="4669">
              <a:solidFill>
                <a:srgbClr val="3D51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defTabSz="914321"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Individual</a:t>
              </a:r>
            </a:p>
          </p:txBody>
        </p:sp>
      </p:grpSp>
      <p:sp>
        <p:nvSpPr>
          <p:cNvPr id="12293" name="Line 9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 flipV="1">
            <a:off x="3428419" y="3048000"/>
            <a:ext cx="0" cy="2286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V="1">
            <a:off x="2285612" y="2742595"/>
            <a:ext cx="0" cy="13728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V="1">
            <a:off x="1218786" y="3123596"/>
            <a:ext cx="0" cy="22104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74" y="456595"/>
            <a:ext cx="7773253" cy="1143000"/>
          </a:xfrm>
        </p:spPr>
        <p:txBody>
          <a:bodyPr/>
          <a:lstStyle/>
          <a:p>
            <a:pPr eaLnBrk="1" hangingPunct="1"/>
            <a:r>
              <a:rPr lang="el-GR" sz="4000" b="1">
                <a:latin typeface="Arial" charset="0"/>
              </a:rPr>
              <a:t>Οι τρεις εικόνες</a:t>
            </a:r>
            <a:endParaRPr lang="en-US" sz="4000" b="1">
              <a:latin typeface="Lucida Sans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433" y="1829405"/>
            <a:ext cx="8229134" cy="68489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</a:rPr>
              <a:t>Kenneth Waltz. 1954.  </a:t>
            </a:r>
            <a:r>
              <a:rPr lang="en-US" sz="2200" b="1" i="1" dirty="0">
                <a:latin typeface="Book Antiqua" charset="0"/>
              </a:rPr>
              <a:t>Man, the State, and War</a:t>
            </a:r>
            <a:r>
              <a:rPr lang="en-US" sz="2200" i="1" dirty="0">
                <a:latin typeface="Book Antiqua" charset="0"/>
              </a:rPr>
              <a:t>.  </a:t>
            </a:r>
            <a:r>
              <a:rPr lang="el-GR" sz="2200" dirty="0">
                <a:latin typeface="Times New Roman" charset="0"/>
              </a:rPr>
              <a:t>Ποιες είναι οι αιτίες του πολέμου;</a:t>
            </a:r>
            <a:endParaRPr lang="en-US" sz="2600" b="1" dirty="0">
              <a:solidFill>
                <a:srgbClr val="A5002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600" b="1" dirty="0">
              <a:solidFill>
                <a:srgbClr val="A5002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" y="1524000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524259" y="4953000"/>
            <a:ext cx="5867542" cy="121406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b="1">
                <a:latin typeface="Book Antiqua" charset="0"/>
              </a:rPr>
              <a:t>First Image:  Human nature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1524259" y="4038298"/>
            <a:ext cx="5867542" cy="1214059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Book Antiqua" charset="0"/>
              </a:rPr>
              <a:t>Second Image:  The State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1524259" y="3129643"/>
            <a:ext cx="5867542" cy="1214060"/>
          </a:xfrm>
          <a:prstGeom prst="can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b="1">
                <a:latin typeface="Book Antiqua" charset="0"/>
              </a:rPr>
              <a:t>Third Image:  The International System</a:t>
            </a:r>
          </a:p>
        </p:txBody>
      </p:sp>
    </p:spTree>
    <p:extLst>
      <p:ext uri="{BB962C8B-B14F-4D97-AF65-F5344CB8AC3E}">
        <p14:creationId xmlns:p14="http://schemas.microsoft.com/office/powerpoint/2010/main" val="6225879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9" grpId="0" animBg="1" autoUpdateAnimBg="0"/>
      <p:bldP spid="57350" grpId="0" animBg="1" autoUpdateAnimBg="0"/>
      <p:bldP spid="5735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>
                <a:latin typeface="Arial" charset="0"/>
              </a:rPr>
              <a:t>Πρώτη Εικόνα: Ανθρώπινη Φύση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4060"/>
            <a:ext cx="4039362" cy="641048"/>
          </a:xfrm>
        </p:spPr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Αισιόδοξοι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>
          <a:xfrm>
            <a:off x="457433" y="2175632"/>
            <a:ext cx="4039362" cy="39506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Οι άνθρωποι είναι κατά βάση καλοί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latin typeface="Times New Roman" charset="0"/>
              </a:rPr>
              <a:t>Μεταρρύθμιση </a:t>
            </a:r>
            <a:r>
              <a:rPr lang="el-GR" sz="2200" dirty="0">
                <a:latin typeface="Times New Roman" charset="0"/>
              </a:rPr>
              <a:t>και </a:t>
            </a:r>
            <a:r>
              <a:rPr lang="el-GR" sz="2200" dirty="0" smtClean="0">
                <a:latin typeface="Times New Roman" charset="0"/>
              </a:rPr>
              <a:t>παιδεία (γνώση)</a:t>
            </a:r>
            <a:endParaRPr lang="el-GR" sz="22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Το έγκλημα και ο πόλεμος είναι παρεκκλίνουσες συμπεριφορές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dirty="0">
                <a:latin typeface="Times New Roman" charset="0"/>
              </a:rPr>
              <a:t>Η πρόοδος είναι πιθανή, ίσως </a:t>
            </a:r>
            <a:r>
              <a:rPr lang="el-GR" sz="2200" dirty="0" smtClean="0">
                <a:latin typeface="Times New Roman" charset="0"/>
              </a:rPr>
              <a:t>αναπόφευκτη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sz="22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sz="2200" i="1" dirty="0">
                <a:latin typeface="Times New Roman" charset="0"/>
              </a:rPr>
              <a:t>Αλλά… οδηγεί η γνώση στην ειρήνη; Σημαίνει η γνώση ίδιες προτιμήσεις;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200" dirty="0">
              <a:latin typeface="Times New Roman" charset="0"/>
            </a:endParaRPr>
          </a:p>
        </p:txBody>
      </p:sp>
      <p:sp>
        <p:nvSpPr>
          <p:cNvPr id="1434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655" y="1216207"/>
            <a:ext cx="4040913" cy="641048"/>
          </a:xfrm>
        </p:spPr>
        <p:txBody>
          <a:bodyPr/>
          <a:lstStyle/>
          <a:p>
            <a:pPr eaLnBrk="1" hangingPunct="1"/>
            <a:r>
              <a:rPr lang="el-GR" dirty="0">
                <a:latin typeface="Times New Roman" charset="0"/>
              </a:rPr>
              <a:t>Απαισιόδοξοι</a:t>
            </a:r>
          </a:p>
        </p:txBody>
      </p:sp>
      <p:sp>
        <p:nvSpPr>
          <p:cNvPr id="14342" name="Content Placeholder 7"/>
          <p:cNvSpPr>
            <a:spLocks noGrp="1"/>
          </p:cNvSpPr>
          <p:nvPr>
            <p:ph sz="quarter" idx="4"/>
          </p:nvPr>
        </p:nvSpPr>
        <p:spPr>
          <a:xfrm>
            <a:off x="4645655" y="2175632"/>
            <a:ext cx="4040913" cy="3950607"/>
          </a:xfrm>
        </p:spPr>
        <p:txBody>
          <a:bodyPr/>
          <a:lstStyle/>
          <a:p>
            <a:pPr eaLnBrk="1" hangingPunct="1"/>
            <a:r>
              <a:rPr lang="el-GR" sz="2200" dirty="0">
                <a:latin typeface="Times New Roman" charset="0"/>
              </a:rPr>
              <a:t>Η ανθρώπινη φύση είναι ατελής</a:t>
            </a:r>
          </a:p>
          <a:p>
            <a:pPr eaLnBrk="1" hangingPunct="1"/>
            <a:r>
              <a:rPr lang="el-GR" sz="2200" dirty="0">
                <a:latin typeface="Times New Roman" charset="0"/>
              </a:rPr>
              <a:t>Το πάθος και ο εγωισμός είναι </a:t>
            </a:r>
            <a:r>
              <a:rPr lang="el-GR" sz="2200" dirty="0" smtClean="0">
                <a:latin typeface="Times New Roman" charset="0"/>
              </a:rPr>
              <a:t>θεμελιώδη χαρακτηριστικά</a:t>
            </a:r>
            <a:endParaRPr lang="el-GR" sz="2200" dirty="0">
              <a:latin typeface="Times New Roman" charset="0"/>
            </a:endParaRPr>
          </a:p>
          <a:p>
            <a:pPr eaLnBrk="1" hangingPunct="1"/>
            <a:r>
              <a:rPr lang="el-GR" sz="2200" dirty="0">
                <a:latin typeface="Times New Roman" charset="0"/>
              </a:rPr>
              <a:t>Το έγκλημα και ο πόλεμος είναι «κανονικές» συμπεριφορές</a:t>
            </a:r>
          </a:p>
          <a:p>
            <a:pPr eaLnBrk="1" hangingPunct="1"/>
            <a:r>
              <a:rPr lang="el-GR" sz="2200" dirty="0">
                <a:latin typeface="Times New Roman" charset="0"/>
              </a:rPr>
              <a:t>Ουτοπικά ιδεώδη είναι μη </a:t>
            </a:r>
            <a:r>
              <a:rPr lang="el-GR" sz="2200" dirty="0" smtClean="0">
                <a:latin typeface="Times New Roman" charset="0"/>
              </a:rPr>
              <a:t>επιτεύξιμα</a:t>
            </a:r>
          </a:p>
          <a:p>
            <a:pPr marL="0" indent="0" eaLnBrk="1" hangingPunct="1">
              <a:buNone/>
            </a:pPr>
            <a:r>
              <a:rPr lang="el-GR" sz="2200" i="1" dirty="0" smtClean="0">
                <a:latin typeface="Times New Roman" charset="0"/>
              </a:rPr>
              <a:t>Και λοιπόν;</a:t>
            </a:r>
            <a:endParaRPr lang="el-GR" sz="22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0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4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Πρώτη Εικόνα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>
                <a:latin typeface="Times New Roman" charset="0"/>
              </a:rPr>
              <a:t>Το προπατορικό αμάρτημα: Αυγουστίνος (354-430)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>
                <a:latin typeface="Times New Roman" charset="0"/>
              </a:rPr>
              <a:t>- </a:t>
            </a:r>
            <a:r>
              <a:rPr lang="en-US">
                <a:latin typeface="Book Antiqua" charset="0"/>
              </a:rPr>
              <a:t>Reinhold Niebuhr (1892-1971), </a:t>
            </a:r>
            <a:r>
              <a:rPr lang="en-US" i="1">
                <a:latin typeface="Book Antiqua" charset="0"/>
              </a:rPr>
              <a:t>Moral Man and Immoral Society</a:t>
            </a:r>
            <a:r>
              <a:rPr lang="en-US">
                <a:latin typeface="Book Antiqua" charset="0"/>
              </a:rPr>
              <a:t> (1932)</a:t>
            </a:r>
          </a:p>
          <a:p>
            <a:pPr eaLnBrk="1" hangingPunct="1">
              <a:lnSpc>
                <a:spcPct val="90000"/>
              </a:lnSpc>
            </a:pPr>
            <a:r>
              <a:rPr lang="el-GR">
                <a:latin typeface="Times New Roman" charset="0"/>
              </a:rPr>
              <a:t>Θουκυδίδης (460-400 πΧ), φόβος, ισχύς, τιμή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Sigmund Freud (1856-1939), </a:t>
            </a:r>
            <a:r>
              <a:rPr lang="el-GR">
                <a:latin typeface="Times New Roman" charset="0"/>
              </a:rPr>
              <a:t>ασυνείδητο, καταπίεση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Book Antiqua" charset="0"/>
              </a:rPr>
              <a:t>Robert Jervis, </a:t>
            </a:r>
            <a:r>
              <a:rPr lang="en-US" i="1">
                <a:latin typeface="Book Antiqua" charset="0"/>
              </a:rPr>
              <a:t>Perception and Misperception in World Politics </a:t>
            </a:r>
            <a:r>
              <a:rPr lang="en-US">
                <a:latin typeface="Book Antiqua" charset="0"/>
              </a:rPr>
              <a:t>(1976)</a:t>
            </a:r>
            <a:endParaRPr lang="el-G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8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rot="-3738279" flipH="1" flipV="1">
            <a:off x="-719750" y="2560586"/>
            <a:ext cx="3007178" cy="1136603"/>
          </a:xfrm>
          <a:prstGeom prst="curvedUpArrow">
            <a:avLst>
              <a:gd name="adj1" fmla="val 24999"/>
              <a:gd name="adj2" fmla="val 94244"/>
              <a:gd name="adj3" fmla="val 57250"/>
            </a:avLst>
          </a:prstGeom>
          <a:gradFill rotWithShape="0">
            <a:gsLst>
              <a:gs pos="0">
                <a:srgbClr val="3366FF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 rot="20522444" flipH="1">
            <a:off x="3926167" y="5265965"/>
            <a:ext cx="3367944" cy="1421190"/>
          </a:xfrm>
          <a:prstGeom prst="curvedUpArrow">
            <a:avLst>
              <a:gd name="adj1" fmla="val 17672"/>
              <a:gd name="adj2" fmla="val 75609"/>
              <a:gd name="adj3" fmla="val 33097"/>
            </a:avLst>
          </a:prstGeom>
          <a:gradFill rotWithShape="0">
            <a:gsLst>
              <a:gs pos="0">
                <a:srgbClr val="3366FF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 rot="20855214" flipH="1">
            <a:off x="2084032" y="2671537"/>
            <a:ext cx="6287760" cy="987273"/>
          </a:xfrm>
          <a:prstGeom prst="curvedDownArrow">
            <a:avLst>
              <a:gd name="adj1" fmla="val 41772"/>
              <a:gd name="adj2" fmla="val 255953"/>
              <a:gd name="adj3" fmla="val 44236"/>
            </a:avLst>
          </a:prstGeom>
          <a:gradFill rotWithShape="0">
            <a:gsLst>
              <a:gs pos="0">
                <a:srgbClr val="3366FF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433" y="228298"/>
            <a:ext cx="7025854" cy="656167"/>
          </a:xfrm>
          <a:noFill/>
        </p:spPr>
        <p:txBody>
          <a:bodyPr lIns="92067" tIns="46034" rIns="92067" bIns="46034" anchor="b"/>
          <a:lstStyle/>
          <a:p>
            <a:pPr eaLnBrk="1" hangingPunct="1"/>
            <a:r>
              <a:rPr lang="el-GR" sz="2800" b="1">
                <a:latin typeface="Arial" charset="0"/>
              </a:rPr>
              <a:t>Δεύτερη εικόνα: το κράτος</a:t>
            </a:r>
            <a:endParaRPr lang="en-US" sz="2800" b="1">
              <a:latin typeface="Lucida Sans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" y="1037167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838885" y="4564441"/>
            <a:ext cx="3157060" cy="1074964"/>
          </a:xfrm>
          <a:prstGeom prst="rect">
            <a:avLst/>
          </a:prstGeom>
        </p:spPr>
        <p:txBody>
          <a:bodyPr wrap="none" lIns="88340" tIns="44170" rIns="88340" bIns="4417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Πόλεμος</a:t>
            </a:r>
            <a:endParaRPr lang="en-US" sz="6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rgbClr val="5E18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572776" y="1138465"/>
            <a:ext cx="2138303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2800" b="1">
                <a:solidFill>
                  <a:srgbClr val="A50021"/>
                </a:solidFill>
                <a:latin typeface="Times New Roman" charset="0"/>
              </a:rPr>
              <a:t>Θεσμοί</a:t>
            </a:r>
            <a:endParaRPr lang="en-US">
              <a:solidFill>
                <a:srgbClr val="A50021"/>
              </a:solidFill>
              <a:latin typeface="Book Antiqua" charset="0"/>
            </a:endParaRPr>
          </a:p>
        </p:txBody>
      </p:sp>
      <p:pic>
        <p:nvPicPr>
          <p:cNvPr id="63497" name="Picture 9" descr="capitol-130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70" y="1657048"/>
            <a:ext cx="2705830" cy="160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383898" y="3734405"/>
            <a:ext cx="2580230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1700" b="1">
                <a:solidFill>
                  <a:srgbClr val="A50021"/>
                </a:solidFill>
                <a:latin typeface="Times New Roman" charset="0"/>
              </a:rPr>
              <a:t>Εσωτερική αναταραχή</a:t>
            </a:r>
            <a:endParaRPr lang="en-US" sz="1700">
              <a:solidFill>
                <a:srgbClr val="A50021"/>
              </a:solidFill>
              <a:latin typeface="Book Antiqua" charset="0"/>
            </a:endParaRPr>
          </a:p>
        </p:txBody>
      </p:sp>
      <p:pic>
        <p:nvPicPr>
          <p:cNvPr id="63499" name="Picture 11" descr="burning building-1069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95" y="4252989"/>
            <a:ext cx="2715134" cy="17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7942" y="2742595"/>
            <a:ext cx="2975637" cy="4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2300" b="1">
                <a:solidFill>
                  <a:srgbClr val="A50021"/>
                </a:solidFill>
                <a:latin typeface="Times New Roman" charset="0"/>
              </a:rPr>
              <a:t>Δεσποτικά κράτη</a:t>
            </a:r>
            <a:endParaRPr lang="en-US" sz="2300">
              <a:solidFill>
                <a:srgbClr val="A50021"/>
              </a:solidFill>
              <a:latin typeface="Book Antiqua" charset="0"/>
            </a:endParaRPr>
          </a:p>
        </p:txBody>
      </p:sp>
      <p:pic>
        <p:nvPicPr>
          <p:cNvPr id="63501" name="Picture 13" descr="emperors cartoon-818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1" y="1235227"/>
            <a:ext cx="2521306" cy="15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94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2" grpId="0" animBg="1"/>
      <p:bldP spid="63495" grpId="0" animBg="1"/>
      <p:bldP spid="63496" grpId="0" autoUpdateAnimBg="0"/>
      <p:bldP spid="63498" grpId="0" autoUpdateAnimBg="0"/>
      <p:bldP spid="6350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3794" y="228298"/>
            <a:ext cx="8432265" cy="656167"/>
          </a:xfrm>
          <a:noFill/>
        </p:spPr>
        <p:txBody>
          <a:bodyPr lIns="92067" tIns="46034" rIns="92067" bIns="46034" anchor="b"/>
          <a:lstStyle/>
          <a:p>
            <a:pPr eaLnBrk="1" hangingPunct="1"/>
            <a:r>
              <a:rPr lang="el-GR" sz="2800" b="1">
                <a:latin typeface="Arial" charset="0"/>
              </a:rPr>
              <a:t>Το κράτος</a:t>
            </a:r>
            <a:endParaRPr lang="en-US" sz="2800" b="1">
              <a:latin typeface="Lucida Sans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" y="1037167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7942" y="1037167"/>
            <a:ext cx="8688117" cy="84894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1432" tIns="45716" rIns="91432" bIns="45716">
            <a:spAutoFit/>
          </a:bodyPr>
          <a:lstStyle>
            <a:lvl1pPr indent="29051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buSzPct val="75000"/>
            </a:pPr>
            <a:r>
              <a:rPr lang="el-G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Φιλελευθερισμός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Arial" charset="0"/>
            </a:endParaRPr>
          </a:p>
          <a:p>
            <a:pPr lvl="1">
              <a:lnSpc>
                <a:spcPct val="125000"/>
              </a:lnSpc>
              <a:buSzPct val="75000"/>
              <a:buFont typeface="Wingdings" charset="0"/>
              <a:buChar char="¬"/>
            </a:pPr>
            <a:r>
              <a:rPr lang="en-US" sz="2000" dirty="0">
                <a:solidFill>
                  <a:srgbClr val="000099"/>
                </a:solidFill>
                <a:latin typeface="Book Antiqua" charset="0"/>
                <a:cs typeface="Arial" charset="0"/>
              </a:rPr>
              <a:t> </a:t>
            </a:r>
            <a:r>
              <a:rPr lang="el-GR" sz="2000" dirty="0" smtClean="0">
                <a:solidFill>
                  <a:srgbClr val="000099"/>
                </a:solidFill>
                <a:latin typeface="Arial Narrow"/>
                <a:cs typeface="Arial Narrow"/>
              </a:rPr>
              <a:t>Η Λογική και η Πρόοδος μπορεί να εξαλείψουν τον Πόλεμο</a:t>
            </a:r>
            <a:endParaRPr lang="en-US" sz="2000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941" y="2210405"/>
            <a:ext cx="5017161" cy="2069798"/>
            <a:chOff x="144" y="1728"/>
            <a:chExt cx="3160" cy="1304"/>
          </a:xfrm>
        </p:grpSpPr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248" y="1728"/>
              <a:ext cx="2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321">
                <a:defRPr/>
              </a:pPr>
              <a:r>
                <a:rPr lang="en-US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Immanuel Kant</a:t>
              </a:r>
              <a:r>
                <a: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  </a:t>
              </a:r>
              <a:r>
                <a:rPr lang="en-US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(</a:t>
              </a:r>
              <a:r>
                <a:rPr lang="en-US" sz="2000" dirty="0">
                  <a:solidFill>
                    <a:srgbClr val="000099"/>
                  </a:solidFill>
                </a:rPr>
                <a:t>1724-1804)</a:t>
              </a:r>
              <a:endPara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endParaRPr>
            </a:p>
            <a:p>
              <a:pPr marL="457160" lvl="1" defTabSz="914321">
                <a:defRPr/>
              </a:pPr>
              <a:r>
                <a:rPr lang="en-US" sz="2000" b="1" i="1" dirty="0">
                  <a:solidFill>
                    <a:srgbClr val="000099"/>
                  </a:solidFill>
                </a:rPr>
                <a:t>On Perpetual Peace</a:t>
              </a:r>
            </a:p>
          </p:txBody>
        </p:sp>
        <p:pic>
          <p:nvPicPr>
            <p:cNvPr id="17416" name="Picture 7" descr="kant-3367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24"/>
              <a:ext cx="972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439124" y="2955775"/>
            <a:ext cx="6247443" cy="31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indent="29051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0099"/>
                </a:solidFill>
                <a:latin typeface="Times New Roman" charset="0"/>
              </a:rPr>
              <a:t>Ιστορική εξέλιξη</a:t>
            </a:r>
            <a:r>
              <a:rPr lang="en-US" sz="2000" dirty="0">
                <a:solidFill>
                  <a:srgbClr val="003399"/>
                </a:solidFill>
                <a:latin typeface="Book Antiqua" charset="0"/>
              </a:rPr>
              <a:t>   </a:t>
            </a:r>
          </a:p>
          <a:p>
            <a:pPr lvl="1"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Η τεχνολογία οδηγεί σε πιο άγριους πολέμους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 lvl="1"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Τα κράτη θα αναγκαστούν να γίνουν πιο φιλειρηνικά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Οι δημοκρατίες </a:t>
            </a:r>
            <a:r>
              <a:rPr lang="el-GR" sz="2000" dirty="0" smtClean="0">
                <a:solidFill>
                  <a:srgbClr val="003399"/>
                </a:solidFill>
                <a:latin typeface="Times New Roman" charset="0"/>
              </a:rPr>
              <a:t>αγαπούν την ειρήνη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Το </a:t>
            </a:r>
            <a:r>
              <a:rPr lang="el-GR" sz="2000" dirty="0" smtClean="0">
                <a:solidFill>
                  <a:srgbClr val="003399"/>
                </a:solidFill>
                <a:latin typeface="Times New Roman" charset="0"/>
              </a:rPr>
              <a:t>ελέυθερο εμπόριο </a:t>
            </a:r>
            <a:r>
              <a:rPr lang="el-GR" sz="2000" dirty="0">
                <a:solidFill>
                  <a:srgbClr val="003399"/>
                </a:solidFill>
                <a:latin typeface="Times New Roman" charset="0"/>
              </a:rPr>
              <a:t>δημιουργεί κίνητρα για την αναζήτησηση της ειρήνης</a:t>
            </a:r>
            <a:endParaRPr lang="en-US" sz="2000" dirty="0">
              <a:solidFill>
                <a:srgbClr val="003399"/>
              </a:solidFill>
              <a:latin typeface="Book Antiqua" charset="0"/>
            </a:endParaRPr>
          </a:p>
          <a:p>
            <a:pPr>
              <a:lnSpc>
                <a:spcPct val="125000"/>
              </a:lnSpc>
              <a:buClr>
                <a:srgbClr val="003399"/>
              </a:buClr>
              <a:buFontTx/>
              <a:buChar char="•"/>
            </a:pPr>
            <a:r>
              <a:rPr lang="el-GR" sz="2000" dirty="0">
                <a:solidFill>
                  <a:srgbClr val="000099"/>
                </a:solidFill>
                <a:latin typeface="Times New Roman" charset="0"/>
              </a:rPr>
              <a:t>Εθελοντική</a:t>
            </a:r>
            <a:r>
              <a:rPr lang="en-US" sz="2000" dirty="0">
                <a:solidFill>
                  <a:srgbClr val="000099"/>
                </a:solidFill>
                <a:latin typeface="Book Antiqua" charset="0"/>
              </a:rPr>
              <a:t> </a:t>
            </a:r>
            <a:r>
              <a:rPr lang="el-GR" sz="2000" dirty="0">
                <a:solidFill>
                  <a:srgbClr val="000099"/>
                </a:solidFill>
                <a:latin typeface="Times New Roman" charset="0"/>
              </a:rPr>
              <a:t>ένωση σε νομική ομοσπονδία ειρηνόφιλων κρατών</a:t>
            </a:r>
            <a:endParaRPr lang="en-US" sz="2000" dirty="0">
              <a:solidFill>
                <a:srgbClr val="000099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388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  <p:bldP spid="65544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433" y="1980596"/>
            <a:ext cx="4800716" cy="411540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Ο</a:t>
            </a:r>
            <a:r>
              <a:rPr lang="en-US" sz="2400" dirty="0">
                <a:latin typeface="Book Antiqua" charset="0"/>
              </a:rPr>
              <a:t> </a:t>
            </a:r>
            <a:r>
              <a:rPr lang="el-GR" sz="2400" dirty="0">
                <a:solidFill>
                  <a:srgbClr val="FF0066"/>
                </a:solidFill>
                <a:latin typeface="Times New Roman" charset="0"/>
              </a:rPr>
              <a:t>τρόπος</a:t>
            </a:r>
            <a:r>
              <a:rPr lang="en-US" sz="2400" dirty="0">
                <a:solidFill>
                  <a:srgbClr val="FF0066"/>
                </a:solidFill>
                <a:latin typeface="Book Antiqua" charset="0"/>
              </a:rPr>
              <a:t> </a:t>
            </a:r>
            <a:r>
              <a:rPr lang="el-GR" sz="2400" dirty="0">
                <a:solidFill>
                  <a:srgbClr val="FF0066"/>
                </a:solidFill>
                <a:latin typeface="Times New Roman" charset="0"/>
              </a:rPr>
              <a:t>παραγωγής </a:t>
            </a:r>
            <a:r>
              <a:rPr lang="el-GR" sz="2400" dirty="0">
                <a:latin typeface="Times New Roman" charset="0"/>
              </a:rPr>
              <a:t>καθορίζει τις κοινωνικές σχέσεις</a:t>
            </a:r>
            <a:endParaRPr lang="en-US" sz="24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Η κυβέρνηση εκπροσωπεί τα συμφέροντα της κυρίαρχης τάξης</a:t>
            </a:r>
            <a:endParaRPr lang="en-US" sz="24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Υπό τον καπιταλισμό</a:t>
            </a:r>
            <a:endParaRPr lang="en-US" sz="2400" dirty="0">
              <a:latin typeface="Book Antiqu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Επέκταση της παραγωγής οδηγεί σε μειούμενα κέρδη</a:t>
            </a:r>
            <a:endParaRPr lang="en-US" sz="2400" dirty="0">
              <a:latin typeface="Book Antiqu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>
                <a:latin typeface="Times New Roman" charset="0"/>
              </a:rPr>
              <a:t>Αναζήτηση για κέρδη οδηγεί στην απαίτηση για νέες αγορές και επενδυτικές ευκαιρίες</a:t>
            </a:r>
            <a:endParaRPr lang="en-US" sz="2400" dirty="0">
              <a:latin typeface="Book Antiqua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" y="1037167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7907" y="1309310"/>
            <a:ext cx="359584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800">
                <a:latin typeface="Times New Roman" charset="0"/>
              </a:rPr>
              <a:t>Μαρξισμός-Λενινισμός</a:t>
            </a:r>
            <a:endParaRPr lang="en-US" sz="2800">
              <a:latin typeface="Book Antiqua" charset="0"/>
            </a:endParaRPr>
          </a:p>
        </p:txBody>
      </p:sp>
      <p:sp>
        <p:nvSpPr>
          <p:cNvPr id="66565" name="AutoShape 5"/>
          <p:cNvSpPr>
            <a:spLocks/>
          </p:cNvSpPr>
          <p:nvPr/>
        </p:nvSpPr>
        <p:spPr bwMode="auto">
          <a:xfrm>
            <a:off x="5182169" y="2210405"/>
            <a:ext cx="227941" cy="3732893"/>
          </a:xfrm>
          <a:prstGeom prst="rightBrace">
            <a:avLst>
              <a:gd name="adj1" fmla="val 136467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03996" y="2707822"/>
            <a:ext cx="2530610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solidFill>
                  <a:srgbClr val="FF0066"/>
                </a:solidFill>
                <a:latin typeface="Times New Roman" charset="0"/>
              </a:rPr>
              <a:t>Σύγκρουση</a:t>
            </a:r>
            <a:r>
              <a:rPr lang="en-US">
                <a:latin typeface="Book Antiqua" charset="0"/>
              </a:rPr>
              <a:t> </a:t>
            </a:r>
            <a:r>
              <a:rPr lang="el-GR">
                <a:latin typeface="Times New Roman" charset="0"/>
              </a:rPr>
              <a:t>μεταξύ καπιταλιστικών κρατών</a:t>
            </a:r>
            <a:endParaRPr lang="en-US">
              <a:latin typeface="Book Antiqua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19502" y="3962703"/>
            <a:ext cx="2530610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>
                <a:solidFill>
                  <a:srgbClr val="FF0066"/>
                </a:solidFill>
                <a:latin typeface="Times New Roman" charset="0"/>
              </a:rPr>
              <a:t>Αρμονία</a:t>
            </a:r>
            <a:r>
              <a:rPr lang="en-US">
                <a:latin typeface="Book Antiqua" charset="0"/>
              </a:rPr>
              <a:t> </a:t>
            </a:r>
            <a:r>
              <a:rPr lang="el-GR">
                <a:latin typeface="Times New Roman" charset="0"/>
              </a:rPr>
              <a:t>μεταξύ σοσιαλιστικών κρατών</a:t>
            </a:r>
            <a:endParaRPr lang="en-US">
              <a:latin typeface="Book Antiqua" charset="0"/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374" y="75595"/>
            <a:ext cx="7773253" cy="1143000"/>
          </a:xfrm>
        </p:spPr>
        <p:txBody>
          <a:bodyPr/>
          <a:lstStyle/>
          <a:p>
            <a:pPr eaLnBrk="1" hangingPunct="1"/>
            <a:r>
              <a:rPr lang="el-GR" sz="2800" b="1">
                <a:latin typeface="Arial" charset="0"/>
              </a:rPr>
              <a:t>Το κράτος</a:t>
            </a:r>
            <a:endParaRPr lang="en-US" sz="2800" b="1"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5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bldLvl="2" autoUpdateAnimBg="0"/>
      <p:bldP spid="66565" grpId="0" animBg="1"/>
      <p:bldP spid="66566" grpId="0" autoUpdateAnimBg="0"/>
      <p:bldP spid="665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74" y="305405"/>
            <a:ext cx="7773253" cy="913190"/>
          </a:xfrm>
        </p:spPr>
        <p:txBody>
          <a:bodyPr/>
          <a:lstStyle/>
          <a:p>
            <a:pPr eaLnBrk="1" hangingPunct="1"/>
            <a:r>
              <a:rPr lang="el-GR" sz="2800" b="1">
                <a:latin typeface="Arial" charset="0"/>
              </a:rPr>
              <a:t>Τρίτη Εικόνα: Διεθνής Αναρχία</a:t>
            </a:r>
            <a:endParaRPr lang="en-US" sz="2800" b="1">
              <a:latin typeface="Lucida Sans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3" y="1980596"/>
            <a:ext cx="5638050" cy="411540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Τα ανθρώπινα όντα είναι ζώα που αναζητούν ηδονή και επιβίωση</a:t>
            </a:r>
            <a:endParaRPr lang="en-US" sz="26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Σε φυσικό καθεστώς</a:t>
            </a:r>
            <a:r>
              <a:rPr lang="en-US" sz="2600" dirty="0">
                <a:latin typeface="Book Antiqua" charset="0"/>
              </a:rPr>
              <a:t> </a:t>
            </a:r>
            <a:r>
              <a:rPr lang="el-GR" sz="2600" dirty="0">
                <a:latin typeface="Times New Roman" charset="0"/>
              </a:rPr>
              <a:t>(</a:t>
            </a:r>
            <a:r>
              <a:rPr lang="en-US" sz="2600" dirty="0">
                <a:solidFill>
                  <a:srgbClr val="FF0066"/>
                </a:solidFill>
                <a:latin typeface="Book Antiqua" charset="0"/>
              </a:rPr>
              <a:t>state of nature</a:t>
            </a:r>
            <a:r>
              <a:rPr lang="el-GR" sz="2600" dirty="0">
                <a:solidFill>
                  <a:srgbClr val="FF0066"/>
                </a:solidFill>
                <a:latin typeface="Times New Roman" charset="0"/>
              </a:rPr>
              <a:t>)</a:t>
            </a:r>
            <a:r>
              <a:rPr lang="en-US" sz="2600" dirty="0">
                <a:latin typeface="Book Antiqua" charset="0"/>
              </a:rPr>
              <a:t>, </a:t>
            </a:r>
            <a:r>
              <a:rPr lang="el-GR" sz="2600" dirty="0">
                <a:latin typeface="Times New Roman" charset="0"/>
              </a:rPr>
              <a:t>οι άλλοι είναι απειλές</a:t>
            </a:r>
            <a:r>
              <a:rPr lang="en-US" sz="2600" dirty="0">
                <a:latin typeface="Book Antiqua" charset="0"/>
              </a:rPr>
              <a:t>, </a:t>
            </a:r>
            <a:r>
              <a:rPr lang="el-GR" sz="2600" dirty="0">
                <a:latin typeface="Times New Roman" charset="0"/>
              </a:rPr>
              <a:t>έτσι όλοι είναι σε </a:t>
            </a:r>
            <a:r>
              <a:rPr lang="el-GR" sz="2600" dirty="0" smtClean="0">
                <a:latin typeface="Times New Roman" charset="0"/>
              </a:rPr>
              <a:t>πόλεμο με όλους</a:t>
            </a:r>
            <a:endParaRPr lang="en-US" sz="26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Η ζωή είναι</a:t>
            </a:r>
            <a:r>
              <a:rPr lang="en-US" sz="2600" dirty="0">
                <a:latin typeface="Book Antiqua" charset="0"/>
              </a:rPr>
              <a:t> “nasty, brutish and short”</a:t>
            </a:r>
          </a:p>
          <a:p>
            <a:pPr eaLnBrk="1" hangingPunct="1">
              <a:lnSpc>
                <a:spcPct val="80000"/>
              </a:lnSpc>
            </a:pPr>
            <a:r>
              <a:rPr lang="el-GR" sz="2600" dirty="0">
                <a:latin typeface="Times New Roman" charset="0"/>
              </a:rPr>
              <a:t>Για να υπερβούμε την αναρχία</a:t>
            </a:r>
            <a:r>
              <a:rPr lang="en-US" sz="2600" dirty="0">
                <a:latin typeface="Book Antiqua" charset="0"/>
              </a:rPr>
              <a:t>, </a:t>
            </a:r>
            <a:r>
              <a:rPr lang="el-GR" sz="2600" dirty="0">
                <a:latin typeface="Times New Roman" charset="0"/>
              </a:rPr>
              <a:t>παραδίδουμε τα φυσικά μας δικαιώματα</a:t>
            </a:r>
            <a:r>
              <a:rPr lang="en-US" sz="2600" dirty="0">
                <a:latin typeface="Book Antiqua" charset="0"/>
              </a:rPr>
              <a:t> </a:t>
            </a:r>
            <a:r>
              <a:rPr lang="el-GR" sz="2600" dirty="0">
                <a:latin typeface="Times New Roman" charset="0"/>
              </a:rPr>
              <a:t>σε έναν απόλυτο μονάρχη με ένα κοινωνικό συμβόλαιο</a:t>
            </a:r>
            <a:r>
              <a:rPr lang="en-US" sz="2600" dirty="0">
                <a:latin typeface="Book Antiqua" charset="0"/>
              </a:rPr>
              <a:t> </a:t>
            </a:r>
            <a:r>
              <a:rPr lang="el-GR" sz="2600" dirty="0">
                <a:latin typeface="Times New Roman" charset="0"/>
              </a:rPr>
              <a:t>(</a:t>
            </a:r>
            <a:r>
              <a:rPr lang="en-US" sz="2600" dirty="0">
                <a:latin typeface="Book Antiqua" charset="0"/>
              </a:rPr>
              <a:t>social contract</a:t>
            </a:r>
            <a:r>
              <a:rPr lang="el-GR" sz="2600" dirty="0">
                <a:latin typeface="Times New Roman" charset="0"/>
              </a:rPr>
              <a:t>)</a:t>
            </a:r>
            <a:endParaRPr lang="en-US" sz="2600" dirty="0">
              <a:latin typeface="Book Antiqua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" y="1143000"/>
            <a:ext cx="9147101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433" y="1283608"/>
            <a:ext cx="740187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Book Antiqua" charset="0"/>
              </a:rPr>
              <a:t>Thomas Hobbes (1588-1679).  </a:t>
            </a:r>
            <a:r>
              <a:rPr lang="en-US" sz="2800" i="1">
                <a:latin typeface="Book Antiqua" charset="0"/>
              </a:rPr>
              <a:t>Leviathan </a:t>
            </a:r>
            <a:r>
              <a:rPr lang="en-US" sz="2800">
                <a:latin typeface="Book Antiqua" charset="0"/>
              </a:rPr>
              <a:t>(1651)</a:t>
            </a:r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6248994" y="2133298"/>
            <a:ext cx="379902" cy="3657297"/>
          </a:xfrm>
          <a:prstGeom prst="rightBrace">
            <a:avLst>
              <a:gd name="adj1" fmla="val 8022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782407" y="2057703"/>
            <a:ext cx="2482541" cy="8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1">
                <a:latin typeface="Times New Roman" charset="0"/>
              </a:rPr>
              <a:t>Διεθνής Αναρχία</a:t>
            </a:r>
            <a:endParaRPr lang="en-US" b="1">
              <a:latin typeface="Book Antiqua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58388" y="3581703"/>
            <a:ext cx="1997197" cy="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</a:rPr>
              <a:t>State of  Nature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858388" y="5181299"/>
            <a:ext cx="1997197" cy="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</a:rPr>
              <a:t>State of  War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7391801" y="3048000"/>
            <a:ext cx="485343" cy="533703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lIns="91432" tIns="45716" rIns="91432" bIns="45716" anchor="ctr"/>
          <a:lstStyle/>
          <a:p>
            <a:pPr defTabSz="91432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391801" y="4496405"/>
            <a:ext cx="485343" cy="53219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lIns="91432" tIns="45716" rIns="91432" bIns="45716" anchor="ctr"/>
          <a:lstStyle/>
          <a:p>
            <a:pPr defTabSz="91432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7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90" grpId="0" animBg="1"/>
      <p:bldP spid="67591" grpId="0" autoUpdateAnimBg="0"/>
      <p:bldP spid="67592" grpId="0" autoUpdateAnimBg="0"/>
      <p:bldP spid="67593" grpId="0" autoUpdateAnimBg="0"/>
      <p:bldP spid="67594" grpId="0" animBg="1"/>
      <p:bldP spid="675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Θεωρία: Ορισμός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ομάδα αρχών στις οποίες βασίζεται μια πρακτική</a:t>
            </a:r>
            <a:endParaRPr lang="en-US" i="1" dirty="0" smtClean="0"/>
          </a:p>
          <a:p>
            <a:pPr marL="0" indent="0">
              <a:buNone/>
            </a:pPr>
            <a:endParaRPr lang="el-GR" i="1" dirty="0" smtClean="0"/>
          </a:p>
          <a:p>
            <a:pPr marL="0" indent="0">
              <a:buNone/>
            </a:pPr>
            <a:r>
              <a:rPr lang="el-GR" i="1" dirty="0" smtClean="0"/>
              <a:t>Μια θεωρία της εκπαίδευσης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38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111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/>
                <a:cs typeface="Times New Roman"/>
              </a:rPr>
              <a:t>Οι «πατριάρχες»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8" name="Content Placeholder 7" descr="200px-Portrait_of_Niccolò_Machiavelli_by_Santi_di_Ti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6" r="-11386"/>
          <a:stretch>
            <a:fillRect/>
          </a:stretch>
        </p:blipFill>
        <p:spPr>
          <a:xfrm>
            <a:off x="5605462" y="1417639"/>
            <a:ext cx="3538538" cy="3568700"/>
          </a:xfrm>
        </p:spPr>
      </p:pic>
      <p:pic>
        <p:nvPicPr>
          <p:cNvPr id="9" name="Picture 8" descr="thucyd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5" y="1417638"/>
            <a:ext cx="2946400" cy="3568700"/>
          </a:xfrm>
          <a:prstGeom prst="rect">
            <a:avLst/>
          </a:prstGeom>
        </p:spPr>
      </p:pic>
      <p:pic>
        <p:nvPicPr>
          <p:cNvPr id="10" name="Picture 9" descr="hobb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9" y="1417638"/>
            <a:ext cx="2656406" cy="35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33" y="275167"/>
            <a:ext cx="8229134" cy="16842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b="1" dirty="0">
                <a:latin typeface="Lucida Sans" charset="0"/>
              </a:rPr>
              <a:t/>
            </a:r>
            <a:br>
              <a:rPr lang="de-DE" sz="3600" b="1" dirty="0">
                <a:latin typeface="Lucida Sans" charset="0"/>
              </a:rPr>
            </a:br>
            <a:r>
              <a:rPr lang="el-GR" sz="3600" b="1" dirty="0" smtClean="0">
                <a:latin typeface="Arial Narrow"/>
                <a:cs typeface="Arial Narrow"/>
              </a:rPr>
              <a:t>Τα λέμε </a:t>
            </a:r>
            <a:r>
              <a:rPr lang="el-GR" sz="3600" b="1" dirty="0" smtClean="0">
                <a:latin typeface="Arial Narrow"/>
                <a:cs typeface="Arial Narrow"/>
              </a:rPr>
              <a:t>σ</a:t>
            </a:r>
            <a:r>
              <a:rPr lang="el-GR" sz="3600" b="1" dirty="0" smtClean="0">
                <a:latin typeface="Arial Narrow"/>
                <a:cs typeface="Arial Narrow"/>
              </a:rPr>
              <a:t>ύντομα</a:t>
            </a:r>
            <a:r>
              <a:rPr lang="el-GR" sz="3600" b="1" dirty="0" smtClean="0">
                <a:latin typeface="Arial Narrow"/>
                <a:cs typeface="Arial Narrow"/>
              </a:rPr>
              <a:t>!</a:t>
            </a:r>
            <a:r>
              <a:rPr lang="el-GR" sz="3600" b="1" dirty="0" smtClean="0">
                <a:latin typeface="Arial Narrow"/>
                <a:cs typeface="Arial Narrow"/>
              </a:rPr>
              <a:t>!!</a:t>
            </a:r>
            <a:r>
              <a:rPr lang="en-US" sz="3600" b="1" dirty="0">
                <a:latin typeface="Lucida Sans" charset="0"/>
              </a:rPr>
              <a:t/>
            </a:r>
            <a:br>
              <a:rPr lang="en-US" sz="3600" b="1" dirty="0">
                <a:latin typeface="Lucida Sans" charset="0"/>
              </a:rPr>
            </a:br>
            <a:endParaRPr lang="en-US" sz="3600" b="1" dirty="0">
              <a:latin typeface="Lucida Sans" charset="0"/>
            </a:endParaRPr>
          </a:p>
        </p:txBody>
      </p:sp>
      <p:pic>
        <p:nvPicPr>
          <p:cNvPr id="33795" name="Picture 3" descr="Doze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200" y="2567867"/>
            <a:ext cx="8497391" cy="2933955"/>
          </a:xfrm>
          <a:noFill/>
        </p:spPr>
      </p:pic>
    </p:spTree>
    <p:extLst>
      <p:ext uri="{BB962C8B-B14F-4D97-AF65-F5344CB8AC3E}">
        <p14:creationId xmlns:p14="http://schemas.microsoft.com/office/powerpoint/2010/main" val="35428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latin typeface="Times New Roman"/>
                <a:cs typeface="Times New Roman"/>
              </a:rPr>
              <a:t>Διεθνείς Σχέσεις στην νεώτερη εποχή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8649189" cy="487562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sz="2400" b="1" dirty="0" smtClean="0">
                <a:latin typeface="Times New Roman"/>
                <a:cs typeface="Times New Roman"/>
              </a:rPr>
              <a:t>Treaty of Westphalia, 1648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l-GR" sz="2400" dirty="0" smtClean="0">
                <a:latin typeface="Times New Roman"/>
                <a:cs typeface="Times New Roman"/>
              </a:rPr>
              <a:t>Συνθήκη Ειρήνης μεταξύ του Άγιου Ρωμαίου Αυτοκράτορα και του Βασιλιά της Γαλλίας και των συμμάχων τους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l-GR" sz="2400" b="1" dirty="0" smtClean="0">
                <a:latin typeface="Times New Roman"/>
                <a:cs typeface="Times New Roman"/>
              </a:rPr>
              <a:t>Ξεκίνησε η σύγχρονη διπλωματία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l-GR" sz="2400" dirty="0" smtClean="0">
                <a:latin typeface="Times New Roman"/>
                <a:cs typeface="Times New Roman"/>
              </a:rPr>
              <a:t>και το νεώτερο σύστημα κρατών</a:t>
            </a:r>
            <a:endParaRPr lang="en-GB" dirty="0" smtClean="0"/>
          </a:p>
        </p:txBody>
      </p:sp>
      <p:pic>
        <p:nvPicPr>
          <p:cNvPr id="16387" name="Picture 4" descr="http://upload.wikimedia.org/wikipedia/en/thumb/8/87/The_Ratification_of_the_Treaty_of_M%C3%BCnster_%28Gerard_Terborch_1648%29.jpg/785px-The_Ratification_of_the_Treaty_of_M%C3%BCnster_%28Gerard_Terborch_1648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71" y="3636275"/>
            <a:ext cx="4580920" cy="26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3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/>
                <a:cs typeface="Times New Roman"/>
              </a:rPr>
              <a:t>19</a:t>
            </a:r>
            <a:r>
              <a:rPr lang="el-GR" baseline="30000" dirty="0" smtClean="0">
                <a:latin typeface="Times New Roman"/>
                <a:cs typeface="Times New Roman"/>
              </a:rPr>
              <a:t>ος</a:t>
            </a:r>
            <a:r>
              <a:rPr lang="el-GR" dirty="0" smtClean="0">
                <a:latin typeface="Times New Roman"/>
                <a:cs typeface="Times New Roman"/>
              </a:rPr>
              <a:t> αιώνας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8649189" cy="508217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Congress of Vienna, 1815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l-GR" b="1" dirty="0" smtClean="0">
                <a:latin typeface="Times New Roman"/>
                <a:cs typeface="Times New Roman"/>
              </a:rPr>
              <a:t>Επανασχεδιασμός του χάρτη της Ευρώπης μετά την ήττα του Ναπολέοντα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17411" name="Picture 6" descr="Henry Kissinger">
            <a:hlinkClick r:id="rId2" tooltip="&quot;Henry Kissinger&quot;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99" y="3016602"/>
            <a:ext cx="2299586" cy="31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16051" y="3223160"/>
            <a:ext cx="5189799" cy="21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670141" lvl="1" indent="-257747">
              <a:spcBef>
                <a:spcPct val="20000"/>
              </a:spcBef>
              <a:buFontTx/>
              <a:buChar char="–"/>
              <a:defRPr/>
            </a:pPr>
            <a:r>
              <a:rPr lang="el-GR" sz="2500" dirty="0" smtClean="0">
                <a:latin typeface="Times New Roman"/>
                <a:ea typeface="Arial" charset="0"/>
                <a:cs typeface="Times New Roman"/>
              </a:rPr>
              <a:t>Αγαπημένο Θέμα του </a:t>
            </a:r>
            <a:r>
              <a:rPr lang="en-US" sz="2500" dirty="0" smtClean="0">
                <a:latin typeface="Times New Roman"/>
                <a:ea typeface="Arial" charset="0"/>
                <a:cs typeface="Times New Roman"/>
              </a:rPr>
              <a:t>Henry Kissinger</a:t>
            </a:r>
          </a:p>
          <a:p>
            <a:pPr marL="670141" lvl="1" indent="-257747">
              <a:spcBef>
                <a:spcPct val="20000"/>
              </a:spcBef>
              <a:buFontTx/>
              <a:buChar char="–"/>
              <a:defRPr/>
            </a:pPr>
            <a:endParaRPr lang="en-US" sz="2500" dirty="0">
              <a:latin typeface="Times New Roman"/>
              <a:ea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00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27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The Concert of Europe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063042"/>
            <a:ext cx="8649189" cy="5794958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- </a:t>
            </a:r>
            <a:r>
              <a:rPr lang="el-GR" sz="2400" dirty="0" smtClean="0">
                <a:latin typeface="Times New Roman"/>
                <a:cs typeface="Times New Roman"/>
              </a:rPr>
              <a:t>Ευρεία συνεργασία μεταξύ των μεγάλων ευρωπαϊκών δυνάμεων μετά το 1815 με σκοπό την διατήρηση της ειρήνης</a:t>
            </a:r>
            <a:r>
              <a:rPr lang="el-GR" sz="2400" b="1" dirty="0" smtClean="0">
                <a:latin typeface="Times New Roman"/>
                <a:cs typeface="Times New Roman"/>
              </a:rPr>
              <a:t> του Συνεδρίου της Βιέννης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8435" name="Picture 5" descr="1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8" y="2471227"/>
            <a:ext cx="5259655" cy="41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4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40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Times New Roman"/>
                <a:cs typeface="Times New Roman"/>
              </a:rPr>
              <a:t>Αρχές 20</a:t>
            </a:r>
            <a:r>
              <a:rPr lang="el-GR" sz="3600" baseline="30000" dirty="0" smtClean="0">
                <a:latin typeface="Times New Roman"/>
                <a:cs typeface="Times New Roman"/>
              </a:rPr>
              <a:t>ου</a:t>
            </a:r>
            <a:r>
              <a:rPr lang="el-GR" sz="3600" dirty="0" smtClean="0">
                <a:latin typeface="Times New Roman"/>
                <a:cs typeface="Times New Roman"/>
              </a:rPr>
              <a:t> αιώνα</a:t>
            </a:r>
            <a:endParaRPr lang="en-US" sz="3600" dirty="0" smtClean="0">
              <a:latin typeface="Times New Roman"/>
              <a:cs typeface="Times New Roman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1377051"/>
            <a:ext cx="8649189" cy="548094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/>
                <a:cs typeface="Times New Roman"/>
              </a:rPr>
              <a:t>The Hague Conferences, 1899 and 1907</a:t>
            </a:r>
            <a:endParaRPr lang="en-US" dirty="0" smtClean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l-GR" dirty="0" smtClean="0">
                <a:latin typeface="Times New Roman"/>
                <a:cs typeface="Times New Roman"/>
              </a:rPr>
              <a:t>Τα Συνέδρια ήταν τα πρώτα διεθνή συνέδρια ειρήνης για την μείωση των εξοπλισμών.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20483" name="Picture 5" descr="13814-2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89" y="3154308"/>
            <a:ext cx="3679623" cy="27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43222" y="2547544"/>
            <a:ext cx="5121155" cy="35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309296" indent="-309296">
              <a:spcBef>
                <a:spcPct val="20000"/>
              </a:spcBef>
              <a:defRPr/>
            </a:pPr>
            <a:endParaRPr lang="en-US" sz="2900" dirty="0">
              <a:cs typeface="Arial" charset="0"/>
            </a:endParaRPr>
          </a:p>
          <a:p>
            <a:pPr marL="670141" lvl="1" indent="-257747">
              <a:spcBef>
                <a:spcPct val="20000"/>
              </a:spcBef>
              <a:buFontTx/>
              <a:buChar char="–"/>
              <a:defRPr/>
            </a:pPr>
            <a:r>
              <a:rPr lang="el-GR" sz="2500" dirty="0" smtClean="0">
                <a:latin typeface="Times New Roman"/>
                <a:ea typeface="Arial" charset="0"/>
                <a:cs typeface="Times New Roman"/>
              </a:rPr>
              <a:t>Δημιούργησε το </a:t>
            </a:r>
            <a:r>
              <a:rPr lang="en-US" sz="2500" dirty="0" smtClean="0">
                <a:latin typeface="Times New Roman"/>
                <a:ea typeface="Arial" charset="0"/>
                <a:cs typeface="Times New Roman"/>
              </a:rPr>
              <a:t>“Permanent </a:t>
            </a:r>
            <a:r>
              <a:rPr lang="en-US" sz="2500" dirty="0">
                <a:latin typeface="Times New Roman"/>
                <a:ea typeface="Arial" charset="0"/>
                <a:cs typeface="Times New Roman"/>
              </a:rPr>
              <a:t>Court of </a:t>
            </a:r>
            <a:r>
              <a:rPr lang="en-US" sz="2500" dirty="0" smtClean="0">
                <a:latin typeface="Times New Roman"/>
                <a:ea typeface="Arial" charset="0"/>
                <a:cs typeface="Times New Roman"/>
              </a:rPr>
              <a:t>Arbitration”, (Hague Tribunal). </a:t>
            </a:r>
            <a:r>
              <a:rPr lang="el-GR" sz="2500" dirty="0" smtClean="0">
                <a:latin typeface="Times New Roman"/>
                <a:ea typeface="Arial" charset="0"/>
                <a:cs typeface="Times New Roman"/>
              </a:rPr>
              <a:t>Στο δύτερο συνέδριο οι ΗΠΑ</a:t>
            </a:r>
            <a:r>
              <a:rPr lang="en-US" sz="2500" b="1" dirty="0" smtClean="0">
                <a:latin typeface="Times New Roman"/>
                <a:ea typeface="Arial" charset="0"/>
                <a:cs typeface="Times New Roman"/>
              </a:rPr>
              <a:t> </a:t>
            </a:r>
            <a:r>
              <a:rPr lang="el-GR" sz="2500" b="1" dirty="0" smtClean="0">
                <a:latin typeface="Times New Roman"/>
                <a:ea typeface="Arial" charset="0"/>
                <a:cs typeface="Times New Roman"/>
              </a:rPr>
              <a:t>πίεσαν για να αναβαθμισθεί σε παγκόσμιο δικαστήριο</a:t>
            </a:r>
            <a:endParaRPr lang="en-US" sz="2500" dirty="0">
              <a:latin typeface="Times New Roman"/>
              <a:ea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7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22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dirty="0" smtClean="0"/>
              <a:t>Κοινωνία των Εθνών</a:t>
            </a:r>
            <a:endParaRPr lang="en-US" sz="3200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77" y="938791"/>
            <a:ext cx="8649189" cy="1670494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l-GR" sz="2200" b="1" dirty="0" smtClean="0"/>
              <a:t>Δημιουργήθηκε μετά τον ΑΠΠ</a:t>
            </a:r>
            <a:r>
              <a:rPr lang="en-US" sz="2200" dirty="0" smtClean="0"/>
              <a:t> </a:t>
            </a:r>
            <a:r>
              <a:rPr lang="el-GR" sz="2200" dirty="0" smtClean="0"/>
              <a:t>με στόχο τον αφοπλισμό, την πρόληψη του πολέμου μέσω συλλογικής ασφάλειας</a:t>
            </a:r>
            <a:r>
              <a:rPr lang="en-US" sz="2200" dirty="0" smtClean="0"/>
              <a:t>, </a:t>
            </a:r>
            <a:r>
              <a:rPr lang="el-GR" sz="2200" dirty="0" smtClean="0"/>
              <a:t>την επίλυση διαφορών μέσω διαπραγματεύσεων και διπλωματίας.</a:t>
            </a:r>
            <a:endParaRPr lang="en-US" sz="2200" dirty="0" smtClean="0"/>
          </a:p>
          <a:p>
            <a:pPr lvl="1">
              <a:defRPr/>
            </a:pPr>
            <a:r>
              <a:rPr lang="el-GR" sz="2200" dirty="0">
                <a:ea typeface="Arial" charset="0"/>
                <a:cs typeface="Arial" charset="0"/>
              </a:rPr>
              <a:t>Απέτυχε και το 1946 διαλύθηκε, για να πάρει την θέση της ο ΟΗΕ</a:t>
            </a:r>
            <a:endParaRPr lang="en-US" sz="2200" dirty="0">
              <a:ea typeface="Arial" charset="0"/>
              <a:cs typeface="Arial" charset="0"/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21507" name="Picture 4" descr="http://upload.wikimedia.org/wikipedia/en/b/bf/League_of_nations_symbol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02" y="4224555"/>
            <a:ext cx="2298247" cy="17311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57200" y="3939621"/>
            <a:ext cx="2748629" cy="23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412394" lvl="1">
              <a:spcBef>
                <a:spcPct val="20000"/>
              </a:spcBef>
              <a:defRPr/>
            </a:pPr>
            <a:endParaRPr lang="en-US" sz="2500" dirty="0"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60928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3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1291</Words>
  <Application>Microsoft Macintosh PowerPoint</Application>
  <PresentationFormat>On-screen Show (4:3)</PresentationFormat>
  <Paragraphs>223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Εισαγωγή στις Διεθνείς Σχέσεις  Κώστας Υφαντής kifantis@pspa.uoa.gr</vt:lpstr>
      <vt:lpstr>Ένας πολύπλοκος κόσμος...</vt:lpstr>
      <vt:lpstr>Θεωρία: Ορισμός</vt:lpstr>
      <vt:lpstr>Θεωρία: Ορισμός</vt:lpstr>
      <vt:lpstr>Διεθνείς Σχέσεις στην νεώτερη εποχή</vt:lpstr>
      <vt:lpstr>19ος αιώνας</vt:lpstr>
      <vt:lpstr>The Concert of Europe</vt:lpstr>
      <vt:lpstr>Αρχές 20ου αιώνα</vt:lpstr>
      <vt:lpstr>Κοινωνία των Εθνών</vt:lpstr>
      <vt:lpstr>Δύο Παγκόσμιοι Πόλεμοι σε μία γενιά!!! Γιατί;</vt:lpstr>
      <vt:lpstr>Πυρηνική Εποχή</vt:lpstr>
      <vt:lpstr>World Governments in 1900</vt:lpstr>
      <vt:lpstr>World Governments in 1950</vt:lpstr>
      <vt:lpstr>World Governments in 2000</vt:lpstr>
      <vt:lpstr>World Governments in 2050</vt:lpstr>
      <vt:lpstr>Στόχος του μαθήματος</vt:lpstr>
      <vt:lpstr>Θεωρία Διεθνών Σχέσεων</vt:lpstr>
      <vt:lpstr>Χρειαζόμαστε τη θεωρία;</vt:lpstr>
      <vt:lpstr>Ο κοινωνικός κόσμος υπάρχει μέσα σε ισχυρές...</vt:lpstr>
      <vt:lpstr>Σημασία της Θεωρίας</vt:lpstr>
      <vt:lpstr>Τί έιναι η Θεωρία ΔΣ;</vt:lpstr>
      <vt:lpstr>Τι κάνουν οι θεωρίες;</vt:lpstr>
      <vt:lpstr>Οι θεωρίες στις κοινωνικές επιστήμες δεν είναι νόμοι...</vt:lpstr>
      <vt:lpstr>Δεν είναι νόμοι, αλλά...</vt:lpstr>
      <vt:lpstr>Δεν υπάρχει σωστή απάντηση!!!</vt:lpstr>
      <vt:lpstr>Ποιές οι αιτίες του ΒΠΠ: Αφήγηση Ι</vt:lpstr>
      <vt:lpstr>Αφήγηση ΙΙ</vt:lpstr>
      <vt:lpstr>Αφήγηση ΙΙΙ</vt:lpstr>
      <vt:lpstr>Η αμφισβήτηση είναι κανόνας!!!</vt:lpstr>
      <vt:lpstr>Πώς αναπτύσσονται οι θεωρίες</vt:lpstr>
      <vt:lpstr>Έννοιες που πρέπει να γνωρίζουμε</vt:lpstr>
      <vt:lpstr>Τρία επίπεδα ανάλυσης</vt:lpstr>
      <vt:lpstr>Οι τρεις εικόνες</vt:lpstr>
      <vt:lpstr>Πρώτη Εικόνα: Ανθρώπινη Φύση</vt:lpstr>
      <vt:lpstr>Πρώτη Εικόνα</vt:lpstr>
      <vt:lpstr>Δεύτερη εικόνα: το κράτος</vt:lpstr>
      <vt:lpstr>Το κράτος</vt:lpstr>
      <vt:lpstr>Το κράτος</vt:lpstr>
      <vt:lpstr>Τρίτη Εικόνα: Διεθνής Αναρχία</vt:lpstr>
      <vt:lpstr>Οι «πατριάρχες»</vt:lpstr>
      <vt:lpstr> Τα λέμε σύντομα!!!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Σχέσεις στην νεώτερη εποχή</dc:title>
  <dc:creator>KI</dc:creator>
  <cp:lastModifiedBy>KI</cp:lastModifiedBy>
  <cp:revision>24</cp:revision>
  <dcterms:created xsi:type="dcterms:W3CDTF">2013-12-15T21:51:44Z</dcterms:created>
  <dcterms:modified xsi:type="dcterms:W3CDTF">2014-10-06T11:30:18Z</dcterms:modified>
</cp:coreProperties>
</file>