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2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18" autoAdjust="0"/>
  </p:normalViewPr>
  <p:slideViewPr>
    <p:cSldViewPr>
      <p:cViewPr varScale="1">
        <p:scale>
          <a:sx n="98" d="100"/>
          <a:sy n="98" d="100"/>
        </p:scale>
        <p:origin x="-14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A1F93-59D2-4971-A211-DC17E3CF2741}" type="datetimeFigureOut">
              <a:rPr lang="en-US" smtClean="0"/>
              <a:pPr/>
              <a:t>2/17/14</a:t>
            </a:fld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70DD-7BA9-41E4-8576-9EC94B1BA6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A1F93-59D2-4971-A211-DC17E3CF2741}" type="datetimeFigureOut">
              <a:rPr lang="en-US" smtClean="0"/>
              <a:pPr/>
              <a:t>2/17/14</a:t>
            </a:fld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70DD-7BA9-41E4-8576-9EC94B1BA6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A1F93-59D2-4971-A211-DC17E3CF2741}" type="datetimeFigureOut">
              <a:rPr lang="en-US" smtClean="0"/>
              <a:pPr/>
              <a:t>2/17/14</a:t>
            </a:fld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70DD-7BA9-41E4-8576-9EC94B1BA6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A1F93-59D2-4971-A211-DC17E3CF2741}" type="datetimeFigureOut">
              <a:rPr lang="en-US" smtClean="0"/>
              <a:pPr/>
              <a:t>2/17/14</a:t>
            </a:fld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70DD-7BA9-41E4-8576-9EC94B1BA6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A1F93-59D2-4971-A211-DC17E3CF2741}" type="datetimeFigureOut">
              <a:rPr lang="en-US" smtClean="0"/>
              <a:pPr/>
              <a:t>2/17/14</a:t>
            </a:fld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70DD-7BA9-41E4-8576-9EC94B1BA6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A1F93-59D2-4971-A211-DC17E3CF2741}" type="datetimeFigureOut">
              <a:rPr lang="en-US" smtClean="0"/>
              <a:pPr/>
              <a:t>2/17/14</a:t>
            </a:fld>
            <a:endParaRPr lang="en-GB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70DD-7BA9-41E4-8576-9EC94B1BA6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A1F93-59D2-4971-A211-DC17E3CF2741}" type="datetimeFigureOut">
              <a:rPr lang="en-US" smtClean="0"/>
              <a:pPr/>
              <a:t>2/17/14</a:t>
            </a:fld>
            <a:endParaRPr lang="en-GB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70DD-7BA9-41E4-8576-9EC94B1BA6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A1F93-59D2-4971-A211-DC17E3CF2741}" type="datetimeFigureOut">
              <a:rPr lang="en-US" smtClean="0"/>
              <a:pPr/>
              <a:t>2/17/14</a:t>
            </a:fld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70DD-7BA9-41E4-8576-9EC94B1BA6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A1F93-59D2-4971-A211-DC17E3CF2741}" type="datetimeFigureOut">
              <a:rPr lang="en-US" smtClean="0"/>
              <a:pPr/>
              <a:t>2/17/14</a:t>
            </a:fld>
            <a:endParaRPr lang="en-GB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70DD-7BA9-41E4-8576-9EC94B1BA6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A1F93-59D2-4971-A211-DC17E3CF2741}" type="datetimeFigureOut">
              <a:rPr lang="en-US" smtClean="0"/>
              <a:pPr/>
              <a:t>2/17/14</a:t>
            </a:fld>
            <a:endParaRPr lang="en-GB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70DD-7BA9-41E4-8576-9EC94B1BA6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A1F93-59D2-4971-A211-DC17E3CF2741}" type="datetimeFigureOut">
              <a:rPr lang="en-US" smtClean="0"/>
              <a:pPr/>
              <a:t>2/17/14</a:t>
            </a:fld>
            <a:endParaRPr lang="en-GB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70DD-7BA9-41E4-8576-9EC94B1BA6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A1F93-59D2-4971-A211-DC17E3CF2741}" type="datetimeFigureOut">
              <a:rPr lang="en-US" smtClean="0"/>
              <a:pPr/>
              <a:t>2/17/14</a:t>
            </a:fld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770DD-7BA9-41E4-8576-9EC94B1BA64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Μαρξιστικές θεωρίες των διεθνών σχέσεων</a:t>
            </a:r>
            <a:endParaRPr lang="en-GB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Ριζοσπαστικές και </a:t>
            </a:r>
            <a:r>
              <a:rPr lang="el-GR" dirty="0" err="1" smtClean="0">
                <a:solidFill>
                  <a:schemeClr val="tx1"/>
                </a:solidFill>
              </a:rPr>
              <a:t>μετα</a:t>
            </a:r>
            <a:r>
              <a:rPr lang="el-GR" dirty="0" smtClean="0">
                <a:solidFill>
                  <a:schemeClr val="tx1"/>
                </a:solidFill>
              </a:rPr>
              <a:t>-θετικιστικές προσεγγίσεις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Θεωρία της ιστορίας… μια σημαντική επίπτωση</a:t>
            </a:r>
            <a:endParaRPr lang="en-GB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3000" dirty="0" smtClean="0"/>
              <a:t>Σε μια συγκεκριμένη ιστορική εποχή, οι υλικές δυνάμεις διαμορφώνουν </a:t>
            </a:r>
            <a:r>
              <a:rPr lang="el-GR" sz="3000" b="1" dirty="0" smtClean="0"/>
              <a:t>κάθε σημαντική πτυχή </a:t>
            </a:r>
            <a:r>
              <a:rPr lang="el-GR" sz="3000" dirty="0" smtClean="0"/>
              <a:t>της ανθρώπινης κοινωνίας (κουλτούρα, πολιτικό, νομικό, δικαστικό και εκπαιδευτικό σύστημα κλπ)</a:t>
            </a:r>
          </a:p>
          <a:p>
            <a:r>
              <a:rPr lang="el-GR" sz="3000" dirty="0" smtClean="0"/>
              <a:t>Πρόκειται για την έννοια της </a:t>
            </a:r>
            <a:r>
              <a:rPr lang="el-GR" sz="3000" b="1" dirty="0" smtClean="0"/>
              <a:t>βάσης</a:t>
            </a:r>
            <a:r>
              <a:rPr lang="el-GR" sz="3000" dirty="0" smtClean="0"/>
              <a:t> και της </a:t>
            </a:r>
            <a:r>
              <a:rPr lang="el-GR" sz="3000" b="1" dirty="0" smtClean="0"/>
              <a:t>υπερδομής</a:t>
            </a:r>
            <a:r>
              <a:rPr lang="el-GR" sz="3000" dirty="0" smtClean="0"/>
              <a:t> (ή εποικοδομήματος)</a:t>
            </a:r>
          </a:p>
          <a:p>
            <a:pPr>
              <a:buNone/>
            </a:pPr>
            <a:endParaRPr lang="el-GR" sz="3000" dirty="0" smtClean="0"/>
          </a:p>
          <a:p>
            <a:pPr>
              <a:buNone/>
            </a:pPr>
            <a:r>
              <a:rPr lang="el-GR" sz="3000" i="1" dirty="0" smtClean="0"/>
              <a:t>Για τον Μαρξ, η βάση είναι πιο σημαντική από την υπερδομή</a:t>
            </a:r>
            <a:endParaRPr lang="el-GR" sz="3000" i="1" dirty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Base-Superstructure</a:t>
            </a:r>
            <a:endParaRPr lang="en-GB" sz="3200" dirty="0"/>
          </a:p>
        </p:txBody>
      </p:sp>
      <p:pic>
        <p:nvPicPr>
          <p:cNvPr id="4" name="3 - Θέση περιεχομένου" descr="base-superstruc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928670"/>
            <a:ext cx="7786742" cy="5500726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Ο Μαρξισμός ως Θεωρία του καπιταλισμού</a:t>
            </a:r>
            <a:endParaRPr lang="en-GB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Ενώ ο Μαρξ ήταν επικριτικός για τον καπιταλισμό, ίσως θα μπορούσε να είχε πει…</a:t>
            </a:r>
          </a:p>
          <a:p>
            <a:endParaRPr lang="el-GR" dirty="0"/>
          </a:p>
          <a:p>
            <a:endParaRPr lang="en-GB" dirty="0"/>
          </a:p>
        </p:txBody>
      </p:sp>
      <p:pic>
        <p:nvPicPr>
          <p:cNvPr id="4" name="3 - Εικόνα" descr="gran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857628"/>
            <a:ext cx="2213996" cy="2143140"/>
          </a:xfrm>
          <a:prstGeom prst="rect">
            <a:avLst/>
          </a:prstGeo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2857488" y="3000372"/>
            <a:ext cx="3429024" cy="1000132"/>
          </a:xfrm>
          <a:prstGeom prst="wedgeRoundRectCallout">
            <a:avLst>
              <a:gd name="adj1" fmla="val -45907"/>
              <a:gd name="adj2" fmla="val 138241"/>
              <a:gd name="adj3" fmla="val 1666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 smtClean="0"/>
              <a:t>I             capitalism</a:t>
            </a:r>
            <a:endParaRPr lang="en-GB" sz="3200" dirty="0"/>
          </a:p>
        </p:txBody>
      </p:sp>
      <p:sp>
        <p:nvSpPr>
          <p:cNvPr id="6" name="5 - Καρδιά"/>
          <p:cNvSpPr/>
          <p:nvPr/>
        </p:nvSpPr>
        <p:spPr>
          <a:xfrm>
            <a:off x="3357554" y="3214686"/>
            <a:ext cx="642942" cy="6286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071934" y="5072074"/>
            <a:ext cx="35719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 smtClean="0">
                <a:solidFill>
                  <a:srgbClr val="FFC000"/>
                </a:solidFill>
              </a:rPr>
              <a:t>Είναι δυνατόν;;;!!!</a:t>
            </a:r>
            <a:endParaRPr lang="en-GB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ΟΧΙ!!!</a:t>
            </a:r>
            <a:endParaRPr lang="en-GB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85860"/>
            <a:ext cx="8401080" cy="5214974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Απλώς</a:t>
            </a:r>
            <a:r>
              <a:rPr lang="el-GR" sz="2400" dirty="0" smtClean="0"/>
              <a:t>, ο Μαρξ κατάλαβε ότι ο καπιταλισμός ήταν το πιο παραγωγικό και αποτελεσματικό οικονομικό σύστημα στην ανθρώπινη ιστορία</a:t>
            </a:r>
          </a:p>
          <a:p>
            <a:r>
              <a:rPr lang="el-GR" sz="2400" dirty="0" smtClean="0"/>
              <a:t>Για τον Μαρξ, η παραγωγική δυνατότητα του καπιταλισμού θα έφερνε τον κομμουνισμό, αφού ο τελευταίος απαιτεί μια υλική βάση που θα κάνει δυνατή μια κοινωνία βασισμένη στην αρχή «από τον καθένα σύμφωνα με τις ικανότητές του, στον καθένα σύμφωνα με τις ανάγκες του».</a:t>
            </a:r>
          </a:p>
          <a:p>
            <a:pPr>
              <a:buNone/>
            </a:pPr>
            <a:endParaRPr lang="el-GR" sz="2800" dirty="0" smtClean="0"/>
          </a:p>
          <a:p>
            <a:pPr>
              <a:buNone/>
            </a:pPr>
            <a:endParaRPr lang="en-GB" sz="2800" dirty="0"/>
          </a:p>
        </p:txBody>
      </p:sp>
      <p:pic>
        <p:nvPicPr>
          <p:cNvPr id="4" name="3 - Εικόνα" descr="gran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572008"/>
            <a:ext cx="1499616" cy="1335024"/>
          </a:xfrm>
          <a:prstGeom prst="rect">
            <a:avLst/>
          </a:prstGeom>
        </p:spPr>
      </p:pic>
      <p:sp>
        <p:nvSpPr>
          <p:cNvPr id="5" name="4 - Ελλειψοειδής επεξήγηση"/>
          <p:cNvSpPr/>
          <p:nvPr/>
        </p:nvSpPr>
        <p:spPr>
          <a:xfrm>
            <a:off x="2857488" y="4500570"/>
            <a:ext cx="5715040" cy="1880758"/>
          </a:xfrm>
          <a:prstGeom prst="wedgeEllipseCallout">
            <a:avLst>
              <a:gd name="adj1" fmla="val -68491"/>
              <a:gd name="adj2" fmla="val -53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smtClean="0"/>
              <a:t>Μόνο ο καπιταλισμός είναι τόσο παραγωγικός ώστε να ικανοποιήσει όλες μας τις ανάγκες έτσι ώστε να καταστεί δυνατή μια </a:t>
            </a:r>
            <a:r>
              <a:rPr lang="el-GR" dirty="0" smtClean="0"/>
              <a:t>κομμουνιστικ</a:t>
            </a:r>
            <a:r>
              <a:rPr lang="el-GR" dirty="0" smtClean="0"/>
              <a:t>ή </a:t>
            </a:r>
            <a:r>
              <a:rPr lang="el-GR" dirty="0" smtClean="0"/>
              <a:t>κοινωνία </a:t>
            </a:r>
            <a:r>
              <a:rPr lang="el-GR" dirty="0" smtClean="0"/>
              <a:t>ισότητας.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Θεωρία του καπιταλισμού</a:t>
            </a:r>
            <a:endParaRPr lang="en-GB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Την ίδια στιγμή, ο Μαρξ κατάλαβε τις εγγενείς αδυναμίες και τις αντιφάσεις του καπιταλισμού που τον καθιστούσαν ακατάλληλο ως θεμέλιο της ανθρώπινης κοινωνίας.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i="1" dirty="0" smtClean="0"/>
              <a:t>Ποιες ήταν αυτές οι αντιφάσεις;</a:t>
            </a:r>
            <a:endParaRPr lang="en-GB" i="1" dirty="0"/>
          </a:p>
        </p:txBody>
      </p:sp>
      <p:pic>
        <p:nvPicPr>
          <p:cNvPr id="5" name="4 - Θέση περιεχομένου" descr="wall_street_crash_192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43512" y="1571612"/>
            <a:ext cx="3257578" cy="4196569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Μαρξισμός: Θεωρία του καπιταλισμού</a:t>
            </a:r>
            <a:endParaRPr lang="en-GB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57158" y="1142984"/>
            <a:ext cx="2928958" cy="5214974"/>
          </a:xfrm>
        </p:spPr>
        <p:txBody>
          <a:bodyPr>
            <a:normAutofit/>
          </a:bodyPr>
          <a:lstStyle/>
          <a:p>
            <a:r>
              <a:rPr lang="el-GR" sz="1600" dirty="0" smtClean="0"/>
              <a:t>Η καταπίεση και η εκμετάλλευση φαίνεται στην διάκριση της κοινωνίας σε διαφορετικές κοινωνικές ομάδες ή </a:t>
            </a:r>
            <a:r>
              <a:rPr lang="el-GR" sz="1600" b="1" dirty="0" smtClean="0"/>
              <a:t>τάξεις</a:t>
            </a:r>
            <a:endParaRPr lang="el-GR" sz="1600" dirty="0" smtClean="0"/>
          </a:p>
          <a:p>
            <a:r>
              <a:rPr lang="el-GR" sz="1600" dirty="0" smtClean="0"/>
              <a:t>Αν και παραγωγικός, ο καπιταλισμός παράγει αναπόφευκτα καταπίεση και εκμετάλλευση</a:t>
            </a:r>
          </a:p>
          <a:p>
            <a:endParaRPr lang="el-GR" sz="1600" dirty="0" smtClean="0"/>
          </a:p>
          <a:p>
            <a:endParaRPr lang="el-GR" sz="1600" dirty="0" smtClean="0"/>
          </a:p>
          <a:p>
            <a:endParaRPr lang="el-GR" sz="1600" dirty="0" smtClean="0"/>
          </a:p>
          <a:p>
            <a:endParaRPr lang="el-GR" sz="1600" dirty="0" smtClean="0"/>
          </a:p>
          <a:p>
            <a:endParaRPr lang="el-GR" sz="1600" dirty="0" smtClean="0"/>
          </a:p>
          <a:p>
            <a:endParaRPr lang="el-GR" sz="1600" dirty="0" smtClean="0"/>
          </a:p>
          <a:p>
            <a:endParaRPr lang="el-GR" sz="1600" dirty="0" smtClean="0"/>
          </a:p>
          <a:p>
            <a:endParaRPr lang="el-GR" sz="1600" dirty="0" smtClean="0"/>
          </a:p>
          <a:p>
            <a:r>
              <a:rPr lang="el-GR" sz="1600" dirty="0" smtClean="0"/>
              <a:t>Κυρίως η διάκριση μεταξύ </a:t>
            </a:r>
            <a:r>
              <a:rPr lang="el-GR" sz="1600" b="1" dirty="0" smtClean="0"/>
              <a:t>καπιταλιστών</a:t>
            </a:r>
            <a:r>
              <a:rPr lang="el-GR" sz="1600" dirty="0" smtClean="0"/>
              <a:t> και </a:t>
            </a:r>
            <a:r>
              <a:rPr lang="el-GR" sz="1600" b="1" dirty="0" smtClean="0"/>
              <a:t>εργατών</a:t>
            </a:r>
            <a:endParaRPr lang="en-GB" sz="1600" b="1" dirty="0"/>
          </a:p>
        </p:txBody>
      </p:sp>
      <p:pic>
        <p:nvPicPr>
          <p:cNvPr id="5" name="4 - Θέση περιεχομένου" descr="Pyramid_of_Capitalist_System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28992" y="928670"/>
            <a:ext cx="5500726" cy="5643602"/>
          </a:xfrm>
        </p:spPr>
      </p:pic>
      <p:pic>
        <p:nvPicPr>
          <p:cNvPr id="6" name="5 - Εικόνα" descr="child-labour-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571876"/>
            <a:ext cx="2714644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Μαρξισμός: Θεωρία του καπιταλισμού</a:t>
            </a:r>
            <a:endParaRPr lang="en-GB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3471858" cy="4911741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Ο καπιταλισμός </a:t>
            </a:r>
            <a:r>
              <a:rPr lang="el-GR" sz="2400" b="1" dirty="0" smtClean="0"/>
              <a:t>εξαρτάται</a:t>
            </a:r>
            <a:r>
              <a:rPr lang="el-GR" sz="2400" dirty="0" smtClean="0"/>
              <a:t> από την ικανότητα της καπιταλιστικής τάξης να εκμεταλλεύεται την εργατική τάξη – να καρπώνεται την </a:t>
            </a:r>
            <a:r>
              <a:rPr lang="el-GR" sz="2400" b="1" dirty="0" smtClean="0"/>
              <a:t>υπεραξία</a:t>
            </a:r>
            <a:r>
              <a:rPr lang="el-GR" sz="2400" dirty="0" smtClean="0"/>
              <a:t> της </a:t>
            </a:r>
            <a:r>
              <a:rPr lang="el-GR" sz="2400" dirty="0" smtClean="0"/>
              <a:t>εργασίας</a:t>
            </a:r>
          </a:p>
          <a:p>
            <a:pPr marL="0" indent="0">
              <a:buNone/>
            </a:pPr>
            <a:endParaRPr lang="el-GR" sz="2400" dirty="0" smtClean="0"/>
          </a:p>
          <a:p>
            <a:r>
              <a:rPr lang="el-GR" sz="2400" dirty="0" smtClean="0"/>
              <a:t>Η </a:t>
            </a:r>
            <a:r>
              <a:rPr lang="el-GR" sz="2400" b="1" dirty="0" smtClean="0"/>
              <a:t>υπεραξία (κέρδος) </a:t>
            </a:r>
            <a:r>
              <a:rPr lang="el-GR" sz="2400" dirty="0" smtClean="0"/>
              <a:t>κινεί το καπιταλιστικό σύστημα</a:t>
            </a:r>
            <a:endParaRPr lang="en-GB" sz="2400" dirty="0"/>
          </a:p>
        </p:txBody>
      </p:sp>
      <p:pic>
        <p:nvPicPr>
          <p:cNvPr id="5" name="4 - Θέση περιεχομένου" descr="capitalist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4811" y="1214438"/>
            <a:ext cx="4402002" cy="507208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Μαρξισμός: Θεωρία του καπιταλισμού</a:t>
            </a:r>
            <a:endParaRPr lang="en-GB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043230" cy="4525963"/>
          </a:xfrm>
        </p:spPr>
        <p:txBody>
          <a:bodyPr/>
          <a:lstStyle/>
          <a:p>
            <a:r>
              <a:rPr lang="el-GR" dirty="0" smtClean="0"/>
              <a:t>Ένα σύστημα που βασίζεται στο κέρδος: οι καπιταλιστές πρέπει να συγκεντρώνουν κεφάλαιο για να επιβιώσουν (ως καπιταλιστές)</a:t>
            </a:r>
            <a:endParaRPr lang="en-GB" dirty="0"/>
          </a:p>
        </p:txBody>
      </p:sp>
      <p:pic>
        <p:nvPicPr>
          <p:cNvPr id="5" name="4 - Θέση περιεχομένου" descr="dagobert_duc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86182" y="1643050"/>
            <a:ext cx="4714908" cy="4357718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l-GR" sz="3200" dirty="0" smtClean="0"/>
              <a:t>Πως συγκεντρώνεται το κεφάλαιο;</a:t>
            </a:r>
            <a:endParaRPr lang="en-GB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3000396" cy="4525963"/>
          </a:xfrm>
        </p:spPr>
        <p:txBody>
          <a:bodyPr>
            <a:normAutofit/>
          </a:bodyPr>
          <a:lstStyle/>
          <a:p>
            <a:r>
              <a:rPr lang="el-GR" sz="2200" dirty="0" smtClean="0"/>
              <a:t>Αύξηση παραγωγικότητας</a:t>
            </a:r>
          </a:p>
          <a:p>
            <a:pPr>
              <a:buNone/>
            </a:pPr>
            <a:endParaRPr lang="el-GR" sz="2200" dirty="0" smtClean="0"/>
          </a:p>
          <a:p>
            <a:r>
              <a:rPr lang="el-GR" sz="2200" dirty="0" smtClean="0"/>
              <a:t>Χαμηλό κόστος παραγωγής</a:t>
            </a:r>
          </a:p>
          <a:p>
            <a:pPr>
              <a:buNone/>
            </a:pPr>
            <a:endParaRPr lang="el-GR" sz="2200" dirty="0" smtClean="0"/>
          </a:p>
          <a:p>
            <a:r>
              <a:rPr lang="el-GR" sz="2200" dirty="0" smtClean="0"/>
              <a:t>Αποτελεσματικότητα μέσω τεχνολογικής καινοτομίας</a:t>
            </a:r>
          </a:p>
          <a:p>
            <a:pPr>
              <a:buNone/>
            </a:pPr>
            <a:endParaRPr lang="el-GR" sz="2200" dirty="0" smtClean="0"/>
          </a:p>
          <a:p>
            <a:r>
              <a:rPr lang="el-GR" sz="2200" dirty="0" smtClean="0"/>
              <a:t>Ανταγωνισμός</a:t>
            </a:r>
            <a:endParaRPr lang="en-GB" sz="2200" dirty="0"/>
          </a:p>
        </p:txBody>
      </p:sp>
      <p:pic>
        <p:nvPicPr>
          <p:cNvPr id="6" name="5 - Θέση περιεχομένου" descr="stock-photo-engineer-in-hard-hat-pointing-at-oil-and-gas-industrial-plant-934796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643306" y="1142984"/>
            <a:ext cx="4214842" cy="2643206"/>
          </a:xfrm>
        </p:spPr>
      </p:pic>
      <p:pic>
        <p:nvPicPr>
          <p:cNvPr id="7" name="6 - Εικόνα" descr="imag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3776657"/>
            <a:ext cx="4214842" cy="2867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Μαρξισμός και διεθνείς σχέσεις</a:t>
            </a:r>
            <a:endParaRPr lang="en-GB" sz="320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7610" cy="4525963"/>
          </a:xfrm>
        </p:spPr>
        <p:txBody>
          <a:bodyPr>
            <a:normAutofit fontScale="77500" lnSpcReduction="20000"/>
          </a:bodyPr>
          <a:lstStyle/>
          <a:p>
            <a:r>
              <a:rPr lang="el-GR" sz="2800" dirty="0" smtClean="0"/>
              <a:t>Ο κόσμος κυριαρχείται από την καπιταλιστική τάξη</a:t>
            </a:r>
          </a:p>
          <a:p>
            <a:pPr>
              <a:buNone/>
            </a:pPr>
            <a:endParaRPr lang="el-GR" sz="2800" dirty="0" smtClean="0"/>
          </a:p>
          <a:p>
            <a:r>
              <a:rPr lang="el-GR" sz="2800" dirty="0" err="1" smtClean="0"/>
              <a:t>Ό,τι</a:t>
            </a:r>
            <a:r>
              <a:rPr lang="el-GR" sz="2800" dirty="0" smtClean="0"/>
              <a:t> συμβαίνει είναι </a:t>
            </a:r>
            <a:r>
              <a:rPr lang="el-GR" sz="2800" b="1" dirty="0" smtClean="0"/>
              <a:t>έκφραση των συμφερόντων και της ισχύος της</a:t>
            </a:r>
          </a:p>
          <a:p>
            <a:pPr>
              <a:buNone/>
            </a:pPr>
            <a:endParaRPr lang="el-GR" sz="2800" b="1" dirty="0" smtClean="0"/>
          </a:p>
          <a:p>
            <a:r>
              <a:rPr lang="el-GR" sz="2800" dirty="0" smtClean="0"/>
              <a:t>Το κράτος είναι απλώς η </a:t>
            </a:r>
            <a:r>
              <a:rPr lang="el-GR" sz="2800" b="1" dirty="0" smtClean="0"/>
              <a:t>μαριονέτα</a:t>
            </a:r>
            <a:r>
              <a:rPr lang="el-GR" sz="2800" dirty="0" smtClean="0"/>
              <a:t> της</a:t>
            </a:r>
          </a:p>
          <a:p>
            <a:pPr>
              <a:buNone/>
            </a:pPr>
            <a:endParaRPr lang="el-GR" sz="2800" dirty="0" smtClean="0"/>
          </a:p>
          <a:p>
            <a:r>
              <a:rPr lang="el-GR" sz="2800" dirty="0" smtClean="0"/>
              <a:t>Δεν υπάρχει εθνικό συμφέρον, μόνο </a:t>
            </a:r>
            <a:r>
              <a:rPr lang="el-GR" sz="2800" b="1" dirty="0" smtClean="0"/>
              <a:t>ταξικό</a:t>
            </a:r>
            <a:endParaRPr lang="en-GB" sz="2800" b="1" dirty="0"/>
          </a:p>
        </p:txBody>
      </p:sp>
      <p:pic>
        <p:nvPicPr>
          <p:cNvPr id="6" name="5 - Θέση περιεχομένου" descr="racis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6248" y="1643050"/>
            <a:ext cx="4572032" cy="4357718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ο Μαρξισμός;</a:t>
            </a:r>
            <a:endParaRPr lang="en-GB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257808" cy="4525963"/>
          </a:xfrm>
        </p:spPr>
        <p:txBody>
          <a:bodyPr>
            <a:normAutofit/>
          </a:bodyPr>
          <a:lstStyle/>
          <a:p>
            <a:r>
              <a:rPr lang="el-GR" sz="3400" dirty="0" smtClean="0"/>
              <a:t>Για έναν απλό λόγο: Είναι η </a:t>
            </a:r>
            <a:r>
              <a:rPr lang="el-GR" sz="3400" b="1" dirty="0" smtClean="0"/>
              <a:t>πηγή</a:t>
            </a:r>
            <a:r>
              <a:rPr lang="el-GR" sz="3400" dirty="0" smtClean="0"/>
              <a:t> όλων των ριζοσπαστικών προσεγγίσεων στις κοινωνικές επιστήμες (και στις διεθνείς σχέσεις</a:t>
            </a:r>
            <a:r>
              <a:rPr lang="el-GR" sz="3400" dirty="0" smtClean="0"/>
              <a:t>)</a:t>
            </a:r>
          </a:p>
          <a:p>
            <a:pPr marL="0" indent="0">
              <a:buNone/>
            </a:pPr>
            <a:endParaRPr lang="el-GR" dirty="0" smtClean="0"/>
          </a:p>
        </p:txBody>
      </p:sp>
      <p:pic>
        <p:nvPicPr>
          <p:cNvPr id="5" name="4 - Θέση περιεχομένου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57950" y="2357430"/>
            <a:ext cx="2066925" cy="22098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Μαρξισμός και διεθνείς σχέσεις</a:t>
            </a:r>
            <a:endParaRPr lang="en-GB" sz="360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Οι καπιταλιστές αν και ανταγωνίζονται, μπορούν και </a:t>
            </a:r>
            <a:r>
              <a:rPr lang="el-GR" b="1" dirty="0" smtClean="0"/>
              <a:t>συμμαχούν</a:t>
            </a:r>
            <a:r>
              <a:rPr lang="el-GR" dirty="0" smtClean="0"/>
              <a:t>: παγκόσμιος καπιταλισμός σημαίνει συμμαχία </a:t>
            </a:r>
            <a:r>
              <a:rPr lang="el-GR" b="1" dirty="0" err="1" smtClean="0"/>
              <a:t>παγκοσμιοποιημένων</a:t>
            </a:r>
            <a:r>
              <a:rPr lang="el-GR" b="1" dirty="0" smtClean="0"/>
              <a:t> καπιταλιστών</a:t>
            </a:r>
          </a:p>
          <a:p>
            <a:pPr>
              <a:buNone/>
            </a:pPr>
            <a:endParaRPr lang="el-GR" b="1" dirty="0" smtClean="0"/>
          </a:p>
          <a:p>
            <a:r>
              <a:rPr lang="el-GR" b="1" dirty="0" smtClean="0"/>
              <a:t>Η ικανότητα της προσαρμογής: </a:t>
            </a:r>
            <a:r>
              <a:rPr lang="el-GR" dirty="0" smtClean="0"/>
              <a:t>αφού οι πόλεμοι είναι τόσο καταστρεπτικοί, οι καπιταλιστές βρήκαν νέες μορφές κυριαρχίας</a:t>
            </a:r>
            <a:endParaRPr lang="en-GB" b="1" dirty="0"/>
          </a:p>
        </p:txBody>
      </p:sp>
      <p:pic>
        <p:nvPicPr>
          <p:cNvPr id="7" name="6 - Θέση περιεχομένου" descr="Traders-New-York-Stock-Ex-0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1857364"/>
            <a:ext cx="4038600" cy="242316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Μαρξισμός και διεθνείς σχέσεις</a:t>
            </a:r>
            <a:endParaRPr lang="en-GB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Η δημιουργία κομμουνιστικών καθεστώτων ένα </a:t>
            </a:r>
            <a:r>
              <a:rPr lang="el-GR" b="1" dirty="0" smtClean="0"/>
              <a:t>«στάδιο της ιστορίας»</a:t>
            </a:r>
          </a:p>
          <a:p>
            <a:pPr>
              <a:buNone/>
            </a:pPr>
            <a:endParaRPr lang="el-GR" b="1" dirty="0" smtClean="0"/>
          </a:p>
          <a:p>
            <a:r>
              <a:rPr lang="el-GR" dirty="0" smtClean="0"/>
              <a:t>Η εναλλακτική στον καπιταλισμό </a:t>
            </a:r>
            <a:r>
              <a:rPr lang="el-GR" b="1" dirty="0" smtClean="0"/>
              <a:t>δεν μπορεί να γίνει ανεκτή: </a:t>
            </a:r>
            <a:r>
              <a:rPr lang="el-GR" dirty="0" smtClean="0"/>
              <a:t>Έτσι εξηγείται ο Ψυχρός Πόλεμος, η μεταπολεμική συμμαχία των καπιταλιστικών δυνάμεων κλπ</a:t>
            </a:r>
            <a:endParaRPr lang="en-GB" b="1" dirty="0"/>
          </a:p>
        </p:txBody>
      </p:sp>
      <p:pic>
        <p:nvPicPr>
          <p:cNvPr id="5" name="4 - Θέση περιεχομένου" descr="obama%20hu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643050"/>
            <a:ext cx="4038600" cy="289528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Αποχρώσεις</a:t>
            </a:r>
            <a:endParaRPr lang="en-GB" dirty="0"/>
          </a:p>
        </p:txBody>
      </p:sp>
      <p:pic>
        <p:nvPicPr>
          <p:cNvPr id="5" name="4 - Θέση περιεχομένου" descr="communist-obama-337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6699" y="273050"/>
            <a:ext cx="4268451" cy="5853113"/>
          </a:xfrm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endParaRPr lang="el-GR" dirty="0" smtClean="0"/>
          </a:p>
          <a:p>
            <a:r>
              <a:rPr lang="el-GR" sz="2400" dirty="0" smtClean="0"/>
              <a:t>Οι σύγχρονοι μαρξιστές δεν αποδίδουν τα πάντα στο ταξικό συμφέρον και την ισχύ των καπιταλιστών</a:t>
            </a:r>
          </a:p>
          <a:p>
            <a:endParaRPr lang="el-GR" sz="2400" dirty="0" smtClean="0"/>
          </a:p>
          <a:p>
            <a:r>
              <a:rPr lang="el-GR" sz="2400" dirty="0" smtClean="0"/>
              <a:t>Πολλοί αναγνωρίζουν ότι τα κράτη δεν είναι </a:t>
            </a:r>
            <a:r>
              <a:rPr lang="el-GR" sz="2400" b="1" dirty="0" smtClean="0"/>
              <a:t>απλώς</a:t>
            </a:r>
            <a:r>
              <a:rPr lang="el-GR" sz="2400" dirty="0" smtClean="0"/>
              <a:t> όργανα της κυρίαρχης τάξης, αλλά έχουν κάποια </a:t>
            </a:r>
            <a:r>
              <a:rPr lang="el-GR" sz="2400" b="1" dirty="0" smtClean="0"/>
              <a:t>σχετική αυτονομία</a:t>
            </a:r>
            <a:endParaRPr lang="en-GB" sz="2400" b="1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27058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Αποχρώσεις</a:t>
            </a:r>
            <a:endParaRPr lang="en-GB" sz="3200" dirty="0"/>
          </a:p>
        </p:txBody>
      </p:sp>
      <p:pic>
        <p:nvPicPr>
          <p:cNvPr id="5" name="4 - Θέση περιεχομένου" descr="cartoo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4810" y="785794"/>
            <a:ext cx="4143403" cy="4786346"/>
          </a:xfrm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214422"/>
            <a:ext cx="3008313" cy="4911741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Τα ταξικά συμφέροντα σήμερα δεν προσδιορίζονται ως μαύρο ή άσπρο: τα συμφέροντα μπορεί να αποκλίνουν:</a:t>
            </a:r>
          </a:p>
          <a:p>
            <a:r>
              <a:rPr lang="el-GR" sz="2400" dirty="0" smtClean="0"/>
              <a:t>Οι κρατικές πολιτικές μπορεί να φαίνονται ασύμβατες με την μαρξιστική ανάλυση</a:t>
            </a:r>
          </a:p>
          <a:p>
            <a:endParaRPr lang="el-GR" sz="2400" dirty="0" smtClean="0"/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27058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/>
              <a:t>Παρατηρήσεις</a:t>
            </a:r>
            <a:endParaRPr lang="en-GB" sz="2800" dirty="0"/>
          </a:p>
        </p:txBody>
      </p:sp>
      <p:pic>
        <p:nvPicPr>
          <p:cNvPr id="5" name="4 - Θέση περιεχομένου" descr="chinese-communist-par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30326"/>
            <a:ext cx="5111750" cy="3938561"/>
          </a:xfrm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214422"/>
            <a:ext cx="3008313" cy="4911741"/>
          </a:xfrm>
        </p:spPr>
        <p:txBody>
          <a:bodyPr>
            <a:normAutofit/>
          </a:bodyPr>
          <a:lstStyle/>
          <a:p>
            <a:r>
              <a:rPr lang="el-GR" sz="2200" dirty="0" smtClean="0"/>
              <a:t>Ως θεωρητικό πλαίσιο, ο μαρξισμός έχει σημασία και ερμηνευτική ικανότητα</a:t>
            </a:r>
          </a:p>
          <a:p>
            <a:endParaRPr lang="el-GR" sz="2200" dirty="0" smtClean="0"/>
          </a:p>
          <a:p>
            <a:r>
              <a:rPr lang="el-GR" sz="2200" dirty="0" smtClean="0"/>
              <a:t>Ο μαρξισμός δεν είναι νεκρός</a:t>
            </a:r>
          </a:p>
          <a:p>
            <a:endParaRPr lang="el-GR" sz="2200" dirty="0" smtClean="0"/>
          </a:p>
          <a:p>
            <a:r>
              <a:rPr lang="el-GR" sz="2200" dirty="0" smtClean="0"/>
              <a:t>Ο Μαρξ </a:t>
            </a:r>
            <a:r>
              <a:rPr lang="el-GR" sz="2200" dirty="0" smtClean="0"/>
              <a:t>θα μπορο</a:t>
            </a:r>
            <a:r>
              <a:rPr lang="el-GR" sz="2200" dirty="0" smtClean="0"/>
              <a:t>ύσε να </a:t>
            </a:r>
            <a:r>
              <a:rPr lang="el-GR" sz="2200" dirty="0" smtClean="0"/>
              <a:t>είχε </a:t>
            </a:r>
            <a:r>
              <a:rPr lang="el-GR" sz="2200" dirty="0" smtClean="0"/>
              <a:t>προβλέψει την κατάρρευση της ΕΣΣΔ και τον Κινεζικό καπιταλισμό</a:t>
            </a:r>
            <a:endParaRPr lang="en-GB" sz="2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1" y="273050"/>
            <a:ext cx="2471726" cy="101281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400" dirty="0" smtClean="0"/>
              <a:t>Αξιοπιστία μαρξιστικής ανάλυσης</a:t>
            </a:r>
            <a:endParaRPr lang="en-GB" sz="2400" dirty="0"/>
          </a:p>
        </p:txBody>
      </p:sp>
      <p:pic>
        <p:nvPicPr>
          <p:cNvPr id="5" name="4 - Θέση περιεχομένου" descr="karl-marx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678" y="1071546"/>
            <a:ext cx="5357850" cy="4429156"/>
          </a:xfrm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1" y="1643050"/>
            <a:ext cx="2543164" cy="448311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Ο μαρξισμός παραμένει σχετικός:</a:t>
            </a:r>
          </a:p>
          <a:p>
            <a:endParaRPr lang="el-GR" sz="2400" dirty="0" smtClean="0"/>
          </a:p>
          <a:p>
            <a:r>
              <a:rPr lang="el-GR" sz="2400" dirty="0" smtClean="0"/>
              <a:t>- Εκμετάλλευση</a:t>
            </a:r>
          </a:p>
          <a:p>
            <a:r>
              <a:rPr lang="el-GR" sz="2400" dirty="0" smtClean="0"/>
              <a:t>- Φτώχια</a:t>
            </a:r>
          </a:p>
          <a:p>
            <a:r>
              <a:rPr lang="el-GR" sz="2400" dirty="0" smtClean="0"/>
              <a:t>- Χάσμα πλούσιων και φτωχών</a:t>
            </a:r>
          </a:p>
          <a:p>
            <a:r>
              <a:rPr lang="el-GR" sz="2400" dirty="0" smtClean="0"/>
              <a:t>- Πόλεμοι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el-GR" sz="2800" dirty="0" smtClean="0"/>
              <a:t>Σύγχρονες προσεγγίσεις: Θεωρία παγκόσμιων συστημάτων </a:t>
            </a:r>
            <a:endParaRPr lang="en-GB" sz="2800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000" b="1" dirty="0" smtClean="0"/>
              <a:t>Immanuel </a:t>
            </a:r>
            <a:r>
              <a:rPr lang="en-GB" sz="2000" b="1" dirty="0" err="1" smtClean="0"/>
              <a:t>Wallerstein</a:t>
            </a:r>
            <a:endParaRPr lang="en-GB" sz="2000" b="1" dirty="0" smtClean="0"/>
          </a:p>
          <a:p>
            <a:r>
              <a:rPr lang="el-GR" sz="2000" dirty="0" smtClean="0"/>
              <a:t>Άμεση ανάπτυξη του έργου του Λένιν για τον Ιμπεριαλισμό και της Λατινοαμερικανική Σχολής της Εξάρτησης</a:t>
            </a:r>
          </a:p>
          <a:p>
            <a:pPr>
              <a:buNone/>
            </a:pPr>
            <a:endParaRPr lang="el-GR" sz="2000" dirty="0" smtClean="0"/>
          </a:p>
          <a:p>
            <a:r>
              <a:rPr lang="el-GR" sz="2000" dirty="0" smtClean="0"/>
              <a:t>Παγκόσμια Οικονομία</a:t>
            </a:r>
          </a:p>
          <a:p>
            <a:pPr>
              <a:buFontTx/>
              <a:buChar char="-"/>
            </a:pPr>
            <a:r>
              <a:rPr lang="el-GR" sz="2000" dirty="0" smtClean="0"/>
              <a:t>Πυρήνας</a:t>
            </a:r>
          </a:p>
          <a:p>
            <a:pPr>
              <a:buFontTx/>
              <a:buChar char="-"/>
            </a:pPr>
            <a:r>
              <a:rPr lang="el-GR" sz="2000" dirty="0" smtClean="0"/>
              <a:t>Περιφέρεια</a:t>
            </a:r>
          </a:p>
          <a:p>
            <a:pPr>
              <a:buFontTx/>
              <a:buChar char="-"/>
            </a:pPr>
            <a:r>
              <a:rPr lang="el-GR" sz="2000" dirty="0" smtClean="0"/>
              <a:t>Ημιπεριφέρεια</a:t>
            </a:r>
            <a:endParaRPr lang="en-GB" sz="2000" dirty="0"/>
          </a:p>
        </p:txBody>
      </p:sp>
      <p:pic>
        <p:nvPicPr>
          <p:cNvPr id="8" name="7 - Θέση περιεχομένου" descr="Theory Talk 13 - Wallerstei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43570" y="1428736"/>
            <a:ext cx="2721166" cy="2857519"/>
          </a:xfrm>
        </p:spPr>
      </p:pic>
      <p:pic>
        <p:nvPicPr>
          <p:cNvPr id="9" name="8 - Εικόνα" descr="1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4357694"/>
            <a:ext cx="2438400" cy="1859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Πυρήνας-Ημιπεριφέρεια-Περιφέρεια</a:t>
            </a:r>
            <a:endParaRPr lang="en-GB" sz="2400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>
          <a:xfrm>
            <a:off x="323528" y="836712"/>
            <a:ext cx="8568952" cy="568863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8 - Ορθογώνιο"/>
          <p:cNvSpPr/>
          <p:nvPr/>
        </p:nvSpPr>
        <p:spPr>
          <a:xfrm>
            <a:off x="827584" y="1196752"/>
            <a:ext cx="3312368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smtClean="0"/>
              <a:t>Πυρήνας</a:t>
            </a:r>
          </a:p>
          <a:p>
            <a:pPr>
              <a:buFontTx/>
              <a:buChar char="-"/>
            </a:pPr>
            <a:r>
              <a:rPr lang="el-GR" dirty="0" smtClean="0"/>
              <a:t> Δημοκρατικές κυβερνήσεις</a:t>
            </a:r>
          </a:p>
          <a:p>
            <a:pPr>
              <a:buFontTx/>
              <a:buChar char="-"/>
            </a:pPr>
            <a:r>
              <a:rPr lang="el-GR" dirty="0" smtClean="0"/>
              <a:t> Υψηλοί μισθοί</a:t>
            </a:r>
          </a:p>
          <a:p>
            <a:pPr>
              <a:buFontTx/>
              <a:buChar char="-"/>
            </a:pPr>
            <a:r>
              <a:rPr lang="el-GR" dirty="0" smtClean="0"/>
              <a:t>Εισαγωγή: πρώτες ύλες</a:t>
            </a:r>
          </a:p>
          <a:p>
            <a:pPr>
              <a:buFontTx/>
              <a:buChar char="-"/>
            </a:pPr>
            <a:r>
              <a:rPr lang="el-GR" dirty="0" smtClean="0"/>
              <a:t>Εξαγωγή: βιομηχανικά προϊόντα</a:t>
            </a:r>
          </a:p>
          <a:p>
            <a:pPr>
              <a:buFontTx/>
              <a:buChar char="-"/>
            </a:pPr>
            <a:r>
              <a:rPr lang="el-GR" dirty="0" smtClean="0"/>
              <a:t>Υψηλές επενδύσεις</a:t>
            </a:r>
          </a:p>
          <a:p>
            <a:pPr>
              <a:buFontTx/>
              <a:buChar char="-"/>
            </a:pPr>
            <a:r>
              <a:rPr lang="el-GR" dirty="0" smtClean="0"/>
              <a:t> Υπηρεσίες κοινωνικής πρόνοιας</a:t>
            </a:r>
            <a:endParaRPr lang="en-GB" dirty="0"/>
          </a:p>
        </p:txBody>
      </p:sp>
      <p:sp>
        <p:nvSpPr>
          <p:cNvPr id="10" name="9 - Ορθογώνιο"/>
          <p:cNvSpPr/>
          <p:nvPr/>
        </p:nvSpPr>
        <p:spPr>
          <a:xfrm>
            <a:off x="5868144" y="2204864"/>
            <a:ext cx="2952328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smtClean="0"/>
              <a:t>Ημιπεριφέρεια</a:t>
            </a:r>
          </a:p>
          <a:p>
            <a:pPr>
              <a:buFontTx/>
              <a:buChar char="-"/>
            </a:pPr>
            <a:r>
              <a:rPr lang="el-GR" dirty="0" smtClean="0"/>
              <a:t>Αυταρχικές κυβερνήσεις</a:t>
            </a:r>
          </a:p>
          <a:p>
            <a:pPr>
              <a:buFontTx/>
              <a:buChar char="-"/>
            </a:pPr>
            <a:r>
              <a:rPr lang="el-GR" dirty="0" smtClean="0"/>
              <a:t>Εξαγωγή: «ώριμα» </a:t>
            </a:r>
            <a:r>
              <a:rPr lang="el-GR" dirty="0" err="1" smtClean="0"/>
              <a:t>βιομηχ</a:t>
            </a:r>
            <a:r>
              <a:rPr lang="el-GR" dirty="0" smtClean="0"/>
              <a:t>. Προϊόντα και πρώτες ύλες</a:t>
            </a:r>
          </a:p>
          <a:p>
            <a:pPr>
              <a:buFontTx/>
              <a:buChar char="-"/>
            </a:pPr>
            <a:r>
              <a:rPr lang="el-GR" dirty="0" smtClean="0"/>
              <a:t> Εισαγωγή: </a:t>
            </a:r>
            <a:r>
              <a:rPr lang="el-GR" dirty="0" err="1" smtClean="0"/>
              <a:t>βιομηχ</a:t>
            </a:r>
            <a:r>
              <a:rPr lang="el-GR" dirty="0" smtClean="0"/>
              <a:t>. </a:t>
            </a:r>
            <a:r>
              <a:rPr lang="el-GR" dirty="0" err="1" smtClean="0"/>
              <a:t>πρ</a:t>
            </a:r>
            <a:r>
              <a:rPr lang="el-GR" dirty="0" smtClean="0"/>
              <a:t>. και πρώτες ύλες</a:t>
            </a:r>
          </a:p>
          <a:p>
            <a:pPr>
              <a:buFontTx/>
              <a:buChar char="-"/>
            </a:pPr>
            <a:r>
              <a:rPr lang="el-GR" dirty="0" smtClean="0"/>
              <a:t>Χαμηλοί μισθοί</a:t>
            </a:r>
          </a:p>
          <a:p>
            <a:pPr>
              <a:buFontTx/>
              <a:buChar char="-"/>
            </a:pPr>
            <a:r>
              <a:rPr lang="el-GR" dirty="0" smtClean="0"/>
              <a:t>Λίγες υπηρεσίες </a:t>
            </a:r>
            <a:r>
              <a:rPr lang="el-GR" dirty="0" err="1" smtClean="0"/>
              <a:t>κοιν</a:t>
            </a:r>
            <a:r>
              <a:rPr lang="el-GR" dirty="0" smtClean="0"/>
              <a:t>. πρόνοιας</a:t>
            </a:r>
            <a:endParaRPr lang="en-GB" dirty="0"/>
          </a:p>
        </p:txBody>
      </p:sp>
      <p:sp>
        <p:nvSpPr>
          <p:cNvPr id="11" name="10 - Ορθογώνιο"/>
          <p:cNvSpPr/>
          <p:nvPr/>
        </p:nvSpPr>
        <p:spPr>
          <a:xfrm>
            <a:off x="755576" y="4365104"/>
            <a:ext cx="4032448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smtClean="0"/>
              <a:t>Περιφέρεια</a:t>
            </a:r>
          </a:p>
          <a:p>
            <a:pPr>
              <a:buFontTx/>
              <a:buChar char="-"/>
            </a:pPr>
            <a:r>
              <a:rPr lang="el-GR" dirty="0" smtClean="0"/>
              <a:t>Αντιδημοκρατικές κυβερνήσεις</a:t>
            </a:r>
          </a:p>
          <a:p>
            <a:pPr>
              <a:buFontTx/>
              <a:buChar char="-"/>
            </a:pPr>
            <a:r>
              <a:rPr lang="el-GR" dirty="0" smtClean="0"/>
              <a:t> Εξαγωγή: πρώτες ύλες</a:t>
            </a:r>
          </a:p>
          <a:p>
            <a:pPr>
              <a:buFontTx/>
              <a:buChar char="-"/>
            </a:pPr>
            <a:r>
              <a:rPr lang="el-GR" dirty="0" smtClean="0"/>
              <a:t> Εισαγωγή: </a:t>
            </a:r>
            <a:r>
              <a:rPr lang="el-GR" dirty="0" err="1" smtClean="0"/>
              <a:t>βιομηχ</a:t>
            </a:r>
            <a:r>
              <a:rPr lang="el-GR" dirty="0" smtClean="0"/>
              <a:t>. Προϊόντα</a:t>
            </a:r>
          </a:p>
          <a:p>
            <a:pPr>
              <a:buFontTx/>
              <a:buChar char="-"/>
            </a:pPr>
            <a:r>
              <a:rPr lang="el-GR" dirty="0" smtClean="0"/>
              <a:t> Μισθοί κάτω από το επίπεδο διαβίωσης</a:t>
            </a:r>
          </a:p>
          <a:p>
            <a:pPr>
              <a:buFontTx/>
              <a:buChar char="-"/>
            </a:pPr>
            <a:r>
              <a:rPr lang="el-GR" dirty="0" smtClean="0"/>
              <a:t> Καμία υπηρεσία </a:t>
            </a:r>
            <a:r>
              <a:rPr lang="el-GR" dirty="0" err="1" smtClean="0"/>
              <a:t>κοιν</a:t>
            </a:r>
            <a:r>
              <a:rPr lang="el-GR" dirty="0" smtClean="0"/>
              <a:t>. πρόνοιας</a:t>
            </a:r>
          </a:p>
          <a:p>
            <a:pPr>
              <a:buFontTx/>
              <a:buChar char="-"/>
            </a:pPr>
            <a:endParaRPr lang="en-GB" dirty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flipV="1">
            <a:off x="2555776" y="3284984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/>
          <p:nvPr/>
        </p:nvCxnSpPr>
        <p:spPr>
          <a:xfrm flipV="1">
            <a:off x="4932040" y="5013176"/>
            <a:ext cx="223224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ύγραμμο βέλος σύνδεσης"/>
          <p:cNvCxnSpPr/>
          <p:nvPr/>
        </p:nvCxnSpPr>
        <p:spPr>
          <a:xfrm flipH="1" flipV="1">
            <a:off x="4283968" y="1700808"/>
            <a:ext cx="302433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Γκραμσιανισμός</a:t>
            </a:r>
            <a:endParaRPr lang="en-GB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0552" cy="4525963"/>
          </a:xfrm>
        </p:spPr>
        <p:txBody>
          <a:bodyPr>
            <a:normAutofit/>
          </a:bodyPr>
          <a:lstStyle/>
          <a:p>
            <a:r>
              <a:rPr lang="el-GR" sz="2500" dirty="0" smtClean="0"/>
              <a:t>Έμφαση στην </a:t>
            </a:r>
            <a:r>
              <a:rPr lang="el-GR" sz="2500" b="1" dirty="0" smtClean="0"/>
              <a:t>υπερδομή</a:t>
            </a:r>
            <a:r>
              <a:rPr lang="el-GR" sz="2500" dirty="0" smtClean="0"/>
              <a:t> και στις διαδικασίες παραγωγής και αναπαραγωγής της </a:t>
            </a:r>
            <a:r>
              <a:rPr lang="el-GR" sz="2500" b="1" dirty="0" smtClean="0"/>
              <a:t>συναίνεσης</a:t>
            </a:r>
            <a:r>
              <a:rPr lang="el-GR" sz="2500" dirty="0" smtClean="0"/>
              <a:t> για ένα συγκεκριμένο κοινωνικό και πολιτικό σύστημα μέσω της λειτουργίας της </a:t>
            </a:r>
            <a:r>
              <a:rPr lang="el-GR" sz="2500" b="1" dirty="0" smtClean="0"/>
              <a:t>ηγεμονίας</a:t>
            </a:r>
            <a:r>
              <a:rPr lang="el-GR" sz="2500" dirty="0" smtClean="0"/>
              <a:t>  </a:t>
            </a:r>
          </a:p>
          <a:p>
            <a:r>
              <a:rPr lang="el-GR" sz="2500" dirty="0" smtClean="0"/>
              <a:t>Η ηγεμονία επιτρέπει τη διάδοση και αποδοχή των ιδεών και των ιδεολογιών της άρχουσας τάξης</a:t>
            </a:r>
            <a:endParaRPr lang="en-GB" sz="2500" dirty="0"/>
          </a:p>
        </p:txBody>
      </p:sp>
      <p:pic>
        <p:nvPicPr>
          <p:cNvPr id="5" name="4 - Θέση περιεχομένου" descr="gramsc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43570" y="2000240"/>
            <a:ext cx="2246946" cy="2714644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Robert Cox – </a:t>
            </a:r>
            <a:r>
              <a:rPr lang="el-GR" sz="2800" dirty="0" smtClean="0"/>
              <a:t>Η ανάλυση της «παγκόσμιας τάξης»</a:t>
            </a:r>
            <a:endParaRPr lang="en-GB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757742" cy="4768865"/>
          </a:xfrm>
        </p:spPr>
        <p:txBody>
          <a:bodyPr>
            <a:normAutofit/>
          </a:bodyPr>
          <a:lstStyle/>
          <a:p>
            <a:r>
              <a:rPr lang="el-GR" sz="2500" dirty="0" smtClean="0"/>
              <a:t>Εισήγαγε τον </a:t>
            </a:r>
            <a:r>
              <a:rPr lang="el-GR" sz="2500" dirty="0" err="1" smtClean="0"/>
              <a:t>Γκράμσι</a:t>
            </a:r>
            <a:r>
              <a:rPr lang="el-GR" sz="2500" dirty="0" smtClean="0"/>
              <a:t> στη μελέτη της διεθνούς πολιτικής</a:t>
            </a:r>
            <a:endParaRPr lang="en-GB" sz="2500" dirty="0" smtClean="0"/>
          </a:p>
          <a:p>
            <a:pPr>
              <a:buNone/>
            </a:pPr>
            <a:endParaRPr lang="el-GR" sz="2500" dirty="0" smtClean="0"/>
          </a:p>
          <a:p>
            <a:r>
              <a:rPr lang="el-GR" sz="2500" dirty="0" smtClean="0"/>
              <a:t>Η ηγεμονία της θεωρίας των διεθνών σχέσεων: Ο ρεαλισμός και ο  φιλελευθερισμός εξυπηρετούν ταξικά συμφέροντα και νομιμοποιούν το </a:t>
            </a:r>
            <a:r>
              <a:rPr lang="en-GB" sz="2500" dirty="0" smtClean="0"/>
              <a:t>status quo</a:t>
            </a:r>
          </a:p>
          <a:p>
            <a:pPr>
              <a:buNone/>
            </a:pPr>
            <a:endParaRPr lang="el-GR" sz="2500" dirty="0" smtClean="0"/>
          </a:p>
          <a:p>
            <a:r>
              <a:rPr lang="el-GR" sz="2500" dirty="0" smtClean="0"/>
              <a:t>Η γνώση δεν είναι αντικειμενική</a:t>
            </a:r>
            <a:endParaRPr lang="en-GB" sz="2500" dirty="0"/>
          </a:p>
        </p:txBody>
      </p:sp>
      <p:pic>
        <p:nvPicPr>
          <p:cNvPr id="5" name="4 - Θέση περιεχομένου" descr="theory talks 37 - cox - web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29322" y="2285992"/>
            <a:ext cx="2643206" cy="2605889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ο Μαρξισμός;</a:t>
            </a:r>
            <a:endParaRPr lang="en-GB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Π</a:t>
            </a:r>
            <a:r>
              <a:rPr lang="el-GR" dirty="0" smtClean="0"/>
              <a:t>ρέπει </a:t>
            </a:r>
            <a:r>
              <a:rPr lang="el-GR" dirty="0" smtClean="0"/>
              <a:t>να κατανοήσουμε </a:t>
            </a:r>
            <a:r>
              <a:rPr lang="el-GR" b="1" i="1" dirty="0" smtClean="0"/>
              <a:t>τι είναι </a:t>
            </a:r>
            <a:r>
              <a:rPr lang="el-GR" i="1" dirty="0" smtClean="0"/>
              <a:t>(και </a:t>
            </a:r>
            <a:r>
              <a:rPr lang="el-GR" b="1" i="1" dirty="0" smtClean="0"/>
              <a:t>τι δεν είναι </a:t>
            </a:r>
            <a:r>
              <a:rPr lang="el-GR" i="1" dirty="0" smtClean="0"/>
              <a:t>ο μαρξισμός), </a:t>
            </a:r>
            <a:r>
              <a:rPr lang="el-GR" dirty="0" smtClean="0"/>
              <a:t>και τι μας λέει για τις διεθνείς σχέσεις…</a:t>
            </a:r>
            <a:endParaRPr lang="en-GB" dirty="0"/>
          </a:p>
        </p:txBody>
      </p:sp>
      <p:pic>
        <p:nvPicPr>
          <p:cNvPr id="5" name="4 - Θέση περιεχομένου" descr="W500px_280611-90th-anniversary-communist-party-chin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1857364"/>
            <a:ext cx="4038600" cy="2633167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μαρξισμός είναι…</a:t>
            </a:r>
            <a:endParaRPr lang="en-GB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l-GR" dirty="0" smtClean="0"/>
              <a:t>Μια θεωρία της </a:t>
            </a:r>
            <a:r>
              <a:rPr lang="el-GR" b="1" dirty="0" smtClean="0"/>
              <a:t>ιστορίας</a:t>
            </a:r>
          </a:p>
          <a:p>
            <a:pPr marL="514350" indent="-514350">
              <a:buAutoNum type="arabicPeriod"/>
            </a:pPr>
            <a:r>
              <a:rPr lang="el-GR" dirty="0" smtClean="0"/>
              <a:t>Μια θεωρία του </a:t>
            </a:r>
            <a:r>
              <a:rPr lang="el-GR" b="1" dirty="0" smtClean="0"/>
              <a:t>καπιταλισμού</a:t>
            </a:r>
          </a:p>
          <a:p>
            <a:pPr marL="514350" indent="-514350">
              <a:buAutoNum type="arabicPeriod"/>
            </a:pPr>
            <a:r>
              <a:rPr lang="el-GR" dirty="0" smtClean="0"/>
              <a:t>Μια </a:t>
            </a:r>
            <a:r>
              <a:rPr lang="el-GR" b="1" dirty="0" smtClean="0"/>
              <a:t>ιστορική δομική </a:t>
            </a:r>
            <a:r>
              <a:rPr lang="el-GR" dirty="0" smtClean="0"/>
              <a:t>θεωρία</a:t>
            </a:r>
          </a:p>
          <a:p>
            <a:pPr marL="514350" indent="-514350">
              <a:buNone/>
            </a:pPr>
            <a:endParaRPr lang="el-GR" dirty="0"/>
          </a:p>
          <a:p>
            <a:pPr marL="514350" indent="-514350">
              <a:buNone/>
            </a:pPr>
            <a:r>
              <a:rPr lang="el-GR" i="1" dirty="0" smtClean="0"/>
              <a:t>Δεν είναι μια θεωρία για τις διεθνείς σχέσεις </a:t>
            </a:r>
            <a:r>
              <a:rPr lang="en-GB" i="1" dirty="0" smtClean="0"/>
              <a:t>per se</a:t>
            </a:r>
            <a:endParaRPr lang="en-GB" i="1" dirty="0"/>
          </a:p>
        </p:txBody>
      </p:sp>
      <p:pic>
        <p:nvPicPr>
          <p:cNvPr id="5" name="4 - Θέση περιεχομένου" descr="np}cpn-m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714488"/>
            <a:ext cx="4038600" cy="2047608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Θεωρία της Ιστορίας</a:t>
            </a:r>
            <a:endParaRPr lang="en-GB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Βασίζεται στην έννοια του </a:t>
            </a:r>
            <a:r>
              <a:rPr lang="el-GR" b="1" dirty="0" smtClean="0"/>
              <a:t>ιστορικού υλισμού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 smtClean="0"/>
              <a:t>Η «ιστορία» προσδιορίζεται ή διαμορφώνεται από την υλική (ή οικονομική) βάση της κοινωνίας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 smtClean="0"/>
              <a:t>Όταν αλλάζει αυτή η βάση, αλλάζει και η ιστορία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Θεωρία της Ιστορίας</a:t>
            </a:r>
            <a:endParaRPr lang="en-GB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υλικές δυνάμεις είναι η «μηχανή της ιστορίας»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5" name="4 - Εικόνα" descr="ferrari_f430_eng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071810"/>
            <a:ext cx="2857520" cy="2286000"/>
          </a:xfrm>
          <a:prstGeom prst="rect">
            <a:avLst/>
          </a:prstGeom>
        </p:spPr>
      </p:pic>
      <p:pic>
        <p:nvPicPr>
          <p:cNvPr id="6" name="5 - Εικόνα" descr="ferrari_f430_challen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3143248"/>
            <a:ext cx="3048000" cy="2286000"/>
          </a:xfrm>
          <a:prstGeom prst="rect">
            <a:avLst/>
          </a:prstGeom>
        </p:spPr>
      </p:pic>
      <p:sp>
        <p:nvSpPr>
          <p:cNvPr id="7" name="6 - Δεξιό βέλος"/>
          <p:cNvSpPr/>
          <p:nvPr/>
        </p:nvSpPr>
        <p:spPr>
          <a:xfrm>
            <a:off x="3286116" y="392906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Ιστορικός υλισμός</a:t>
            </a:r>
            <a:endParaRPr lang="en-GB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Για να επιβιώσουμε πρέπει να </a:t>
            </a:r>
            <a:r>
              <a:rPr lang="el-GR" b="1" dirty="0" smtClean="0"/>
              <a:t>παράγουμε</a:t>
            </a:r>
            <a:r>
              <a:rPr lang="el-GR" dirty="0" smtClean="0"/>
              <a:t> και να </a:t>
            </a:r>
            <a:r>
              <a:rPr lang="el-GR" b="1" dirty="0" smtClean="0"/>
              <a:t>αναπαράγουμε</a:t>
            </a:r>
            <a:r>
              <a:rPr lang="el-GR" dirty="0" smtClean="0"/>
              <a:t> τις </a:t>
            </a:r>
            <a:r>
              <a:rPr lang="el-GR" b="1" dirty="0" smtClean="0"/>
              <a:t>υλικές απαιτήσεις </a:t>
            </a:r>
            <a:r>
              <a:rPr lang="el-GR" dirty="0" smtClean="0"/>
              <a:t>της ζωής</a:t>
            </a:r>
          </a:p>
          <a:p>
            <a:r>
              <a:rPr lang="el-GR" dirty="0" smtClean="0"/>
              <a:t>Οι κοινωνίες κυβερνώνται από τις </a:t>
            </a:r>
            <a:r>
              <a:rPr lang="el-GR" b="1" dirty="0" smtClean="0"/>
              <a:t>δυνάμεις παραγωγής</a:t>
            </a:r>
          </a:p>
          <a:p>
            <a:pPr>
              <a:buNone/>
            </a:pPr>
            <a:endParaRPr lang="el-GR" b="1" dirty="0"/>
          </a:p>
          <a:p>
            <a:pPr>
              <a:buNone/>
            </a:pPr>
            <a:r>
              <a:rPr lang="el-GR" b="1" i="1" dirty="0" smtClean="0"/>
              <a:t>Αυτοί που ελέγχουν τις δυνάμεις παραγωγής, ελέγχουν την κοινωνία</a:t>
            </a:r>
            <a:endParaRPr lang="en-GB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Ιστορία</a:t>
            </a:r>
            <a:endParaRPr lang="en-GB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r>
              <a:rPr lang="el-GR" sz="2800" dirty="0" smtClean="0"/>
              <a:t>Η κίνηση από ένα ιστορικό στάδιο (ή εποχή) σε ένα άλλο</a:t>
            </a:r>
          </a:p>
          <a:p>
            <a:r>
              <a:rPr lang="el-GR" sz="2800" dirty="0" smtClean="0"/>
              <a:t>Κάθε ιστορική εποχή είναι διαφορετική ανάλογα με τον κυρίαρχο τρόπο παραγωγής</a:t>
            </a:r>
          </a:p>
          <a:p>
            <a:endParaRPr lang="el-GR" dirty="0"/>
          </a:p>
          <a:p>
            <a:pPr>
              <a:buNone/>
            </a:pPr>
            <a:endParaRPr lang="en-GB" dirty="0"/>
          </a:p>
        </p:txBody>
      </p:sp>
      <p:pic>
        <p:nvPicPr>
          <p:cNvPr id="4" name="3 - Εικόνα" descr="Agriculture_(Primitive)_CNE-v1-p58-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3286124"/>
            <a:ext cx="3214710" cy="2537456"/>
          </a:xfrm>
          <a:prstGeom prst="rect">
            <a:avLst/>
          </a:prstGeom>
        </p:spPr>
      </p:pic>
      <p:pic>
        <p:nvPicPr>
          <p:cNvPr id="5" name="4 - Εικόνα" descr="as-funfactory-070210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214687"/>
            <a:ext cx="3714776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καπιταλισμός…</a:t>
            </a:r>
            <a:endParaRPr lang="en-GB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Είναι το πιο πρόσφατο στάδιο ιστορικής εξέλιξης</a:t>
            </a:r>
          </a:p>
          <a:p>
            <a:r>
              <a:rPr lang="el-GR" sz="2800" dirty="0" smtClean="0"/>
              <a:t>Αλλά </a:t>
            </a:r>
            <a:r>
              <a:rPr lang="el-GR" sz="2800" b="1" dirty="0" smtClean="0"/>
              <a:t>απλώς </a:t>
            </a:r>
            <a:r>
              <a:rPr lang="el-GR" sz="2800" dirty="0" smtClean="0"/>
              <a:t>ένα στάδιο, που σημαίνει ότι…</a:t>
            </a:r>
          </a:p>
          <a:p>
            <a:r>
              <a:rPr lang="el-GR" sz="2800" dirty="0" smtClean="0"/>
              <a:t>Και αυτός θα τελειώσει…</a:t>
            </a:r>
          </a:p>
          <a:p>
            <a:pPr>
              <a:buNone/>
            </a:pPr>
            <a:endParaRPr lang="el-GR" sz="2800" dirty="0"/>
          </a:p>
          <a:p>
            <a:pPr>
              <a:buNone/>
            </a:pPr>
            <a:r>
              <a:rPr lang="el-GR" sz="2800" i="1" dirty="0" smtClean="0"/>
              <a:t>Τι λέει γι’ αυτό ο </a:t>
            </a:r>
            <a:r>
              <a:rPr lang="en-GB" sz="2800" i="1" dirty="0" smtClean="0"/>
              <a:t>Fukuyama</a:t>
            </a:r>
            <a:r>
              <a:rPr lang="el-GR" sz="2800" i="1" dirty="0" smtClean="0"/>
              <a:t>!!!</a:t>
            </a:r>
            <a:r>
              <a:rPr lang="el-GR" sz="2800" i="1" dirty="0" smtClean="0"/>
              <a:t>!</a:t>
            </a:r>
          </a:p>
          <a:p>
            <a:pPr>
              <a:buNone/>
            </a:pPr>
            <a:endParaRPr lang="el-GR" sz="2800" i="1" dirty="0"/>
          </a:p>
          <a:p>
            <a:pPr>
              <a:buNone/>
            </a:pPr>
            <a:r>
              <a:rPr lang="en-US" sz="2800" i="1" dirty="0" smtClean="0"/>
              <a:t>The End of History</a:t>
            </a:r>
            <a:endParaRPr lang="en-GB" sz="2800" i="1" dirty="0"/>
          </a:p>
        </p:txBody>
      </p:sp>
      <p:pic>
        <p:nvPicPr>
          <p:cNvPr id="4" name="3 - Εικόνα" descr="Frank_chair_black_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3000372"/>
            <a:ext cx="2428892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996</Words>
  <Application>Microsoft Macintosh PowerPoint</Application>
  <PresentationFormat>On-screen Show (4:3)</PresentationFormat>
  <Paragraphs>156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Θέμα του Office</vt:lpstr>
      <vt:lpstr>Μαρξιστικές θεωρίες των διεθνών σχέσεων</vt:lpstr>
      <vt:lpstr>Γιατί ο Μαρξισμός;</vt:lpstr>
      <vt:lpstr>Τι είναι ο Μαρξισμός;</vt:lpstr>
      <vt:lpstr>Ο μαρξισμός είναι…</vt:lpstr>
      <vt:lpstr>Θεωρία της Ιστορίας</vt:lpstr>
      <vt:lpstr>Θεωρία της Ιστορίας</vt:lpstr>
      <vt:lpstr>Ιστορικός υλισμός</vt:lpstr>
      <vt:lpstr>Ιστορία</vt:lpstr>
      <vt:lpstr>Ο καπιταλισμός…</vt:lpstr>
      <vt:lpstr>Θεωρία της ιστορίας… μια σημαντική επίπτωση</vt:lpstr>
      <vt:lpstr>Base-Superstructure</vt:lpstr>
      <vt:lpstr>Ο Μαρξισμός ως Θεωρία του καπιταλισμού</vt:lpstr>
      <vt:lpstr>ΟΧΙ!!!</vt:lpstr>
      <vt:lpstr>Θεωρία του καπιταλισμού</vt:lpstr>
      <vt:lpstr>Μαρξισμός: Θεωρία του καπιταλισμού</vt:lpstr>
      <vt:lpstr>Μαρξισμός: Θεωρία του καπιταλισμού</vt:lpstr>
      <vt:lpstr>Μαρξισμός: Θεωρία του καπιταλισμού</vt:lpstr>
      <vt:lpstr>Πως συγκεντρώνεται το κεφάλαιο;</vt:lpstr>
      <vt:lpstr>Μαρξισμός και διεθνείς σχέσεις</vt:lpstr>
      <vt:lpstr>Μαρξισμός και διεθνείς σχέσεις</vt:lpstr>
      <vt:lpstr>Μαρξισμός και διεθνείς σχέσεις</vt:lpstr>
      <vt:lpstr>Αποχρώσεις</vt:lpstr>
      <vt:lpstr>Αποχρώσεις</vt:lpstr>
      <vt:lpstr>Παρατηρήσεις</vt:lpstr>
      <vt:lpstr>Αξιοπιστία μαρξιστικής ανάλυσης</vt:lpstr>
      <vt:lpstr>Σύγχρονες προσεγγίσεις: Θεωρία παγκόσμιων συστημάτων </vt:lpstr>
      <vt:lpstr>Πυρήνας-Ημιπεριφέρεια-Περιφέρεια</vt:lpstr>
      <vt:lpstr>Γκραμσιανισμός</vt:lpstr>
      <vt:lpstr>Robert Cox – Η ανάλυση της «παγκόσμιας τάξης»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Μαρξιστικές θεωρίες των διεθνών σχέσεων</dc:title>
  <dc:creator>kostas</dc:creator>
  <cp:lastModifiedBy>KI</cp:lastModifiedBy>
  <cp:revision>78</cp:revision>
  <dcterms:created xsi:type="dcterms:W3CDTF">2012-02-05T15:18:03Z</dcterms:created>
  <dcterms:modified xsi:type="dcterms:W3CDTF">2014-02-17T12:58:24Z</dcterms:modified>
</cp:coreProperties>
</file>