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dia/image6.jpg" ContentType="image/gif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9" r:id="rId12"/>
    <p:sldId id="271" r:id="rId13"/>
    <p:sldId id="272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3" r:id="rId23"/>
    <p:sldId id="285" r:id="rId24"/>
    <p:sldId id="286" r:id="rId25"/>
    <p:sldId id="287" r:id="rId26"/>
    <p:sldId id="288" r:id="rId27"/>
    <p:sldId id="289" r:id="rId28"/>
    <p:sldId id="292" r:id="rId29"/>
    <p:sldId id="293" r:id="rId30"/>
    <p:sldId id="297" r:id="rId31"/>
    <p:sldId id="299" r:id="rId32"/>
    <p:sldId id="300" r:id="rId33"/>
    <p:sldId id="301" r:id="rId34"/>
    <p:sldId id="307" r:id="rId35"/>
    <p:sldId id="309" r:id="rId36"/>
    <p:sldId id="310" r:id="rId37"/>
    <p:sldId id="311" r:id="rId38"/>
    <p:sldId id="313" r:id="rId39"/>
    <p:sldId id="317" r:id="rId40"/>
    <p:sldId id="318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47106-5E90-9F49-BBA0-E228266D73D2}" type="datetimeFigureOut">
              <a:rPr lang="en-US" smtClean="0"/>
              <a:t>3/9/14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B4963-D6C1-6341-84D6-BDC130667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65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4515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8611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025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0659" name="Text Box 1026"/>
          <p:cNvSpPr txBox="1"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92219BE-7FD1-0B4C-84BF-85D2EFB79D5F}" type="slidenum">
              <a:rPr lang="en-US" sz="1200">
                <a:latin typeface="Calibri" charset="0"/>
              </a:rPr>
              <a:pPr eaLnBrk="1" hangingPunct="1"/>
              <a:t>28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6803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0899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025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2947" name="Text Box 1026"/>
          <p:cNvSpPr txBox="1"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4995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9091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0810-C381-3347-831A-5B39AFE778B0}" type="datetimeFigureOut">
              <a:rPr lang="en-US" smtClean="0"/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E90-D2EC-D449-A257-34346F09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3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0810-C381-3347-831A-5B39AFE778B0}" type="datetimeFigureOut">
              <a:rPr lang="en-US" smtClean="0"/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E90-D2EC-D449-A257-34346F09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9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0810-C381-3347-831A-5B39AFE778B0}" type="datetimeFigureOut">
              <a:rPr lang="en-US" smtClean="0"/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E90-D2EC-D449-A257-34346F09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4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0810-C381-3347-831A-5B39AFE778B0}" type="datetimeFigureOut">
              <a:rPr lang="en-US" smtClean="0"/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E90-D2EC-D449-A257-34346F09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0810-C381-3347-831A-5B39AFE778B0}" type="datetimeFigureOut">
              <a:rPr lang="en-US" smtClean="0"/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E90-D2EC-D449-A257-34346F09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3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0810-C381-3347-831A-5B39AFE778B0}" type="datetimeFigureOut">
              <a:rPr lang="en-US" smtClean="0"/>
              <a:t>3/9/14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E90-D2EC-D449-A257-34346F09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2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0810-C381-3347-831A-5B39AFE778B0}" type="datetimeFigureOut">
              <a:rPr lang="en-US" smtClean="0"/>
              <a:t>3/9/14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E90-D2EC-D449-A257-34346F09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0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0810-C381-3347-831A-5B39AFE778B0}" type="datetimeFigureOut">
              <a:rPr lang="en-US" smtClean="0"/>
              <a:t>3/9/14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E90-D2EC-D449-A257-34346F09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3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0810-C381-3347-831A-5B39AFE778B0}" type="datetimeFigureOut">
              <a:rPr lang="en-US" smtClean="0"/>
              <a:t>3/9/14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E90-D2EC-D449-A257-34346F09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0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0810-C381-3347-831A-5B39AFE778B0}" type="datetimeFigureOut">
              <a:rPr lang="en-US" smtClean="0"/>
              <a:t>3/9/14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E90-D2EC-D449-A257-34346F09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7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0810-C381-3347-831A-5B39AFE778B0}" type="datetimeFigureOut">
              <a:rPr lang="en-US" smtClean="0"/>
              <a:t>3/9/14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1E90-D2EC-D449-A257-34346F09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7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B0810-C381-3347-831A-5B39AFE778B0}" type="datetimeFigureOut">
              <a:rPr lang="en-US" smtClean="0"/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61E90-D2EC-D449-A257-34346F09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9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Κονστρουκτιβισμ</a:t>
            </a:r>
            <a:r>
              <a:rPr lang="el-GR" dirty="0" smtClean="0"/>
              <a:t>ός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2013-2014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650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Constructivism</a:t>
            </a:r>
            <a:endParaRPr lang="en-US" dirty="0">
              <a:latin typeface="Arial" charset="0"/>
            </a:endParaRP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Tahoma" charset="0"/>
              </a:rPr>
              <a:t>States have identity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Tahoma" charset="0"/>
              </a:rPr>
              <a:t>State identity influences the way states interact with each other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>
              <a:latin typeface="Tahoma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Tahoma" charset="0"/>
              </a:rPr>
              <a:t>Examples</a:t>
            </a:r>
            <a:r>
              <a:rPr lang="en-US" dirty="0">
                <a:latin typeface="Tahoma" charset="0"/>
              </a:rPr>
              <a:t>: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dirty="0">
              <a:latin typeface="Tahoma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Tahoma" charset="0"/>
                <a:ea typeface="ＭＳ Ｐゴシック" charset="0"/>
              </a:rPr>
              <a:t>China sensitivity to any policies of other states that threaten its unity and sovereignty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Tahoma" charset="0"/>
                <a:ea typeface="ＭＳ Ｐゴシック" charset="0"/>
              </a:rPr>
              <a:t>US desire to transform the world</a:t>
            </a:r>
          </a:p>
        </p:txBody>
      </p:sp>
    </p:spTree>
    <p:extLst>
      <p:ext uri="{BB962C8B-B14F-4D97-AF65-F5344CB8AC3E}">
        <p14:creationId xmlns:p14="http://schemas.microsoft.com/office/powerpoint/2010/main" val="3627264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889255" y="481806"/>
            <a:ext cx="7551738" cy="827087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 smtClean="0"/>
              <a:t>Identity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93608" y="1932803"/>
            <a:ext cx="7979215" cy="4163197"/>
          </a:xfrm>
        </p:spPr>
        <p:txBody>
          <a:bodyPr lIns="0" tIns="0" rIns="0" bIns="0"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Definition: Understanding of who self is in relation to </a:t>
            </a:r>
            <a:r>
              <a:rPr lang="ja-JP" altLang="en-GB" dirty="0" smtClean="0"/>
              <a:t>“</a:t>
            </a:r>
            <a:r>
              <a:rPr lang="en-GB" dirty="0" smtClean="0"/>
              <a:t>other</a:t>
            </a:r>
            <a:r>
              <a:rPr lang="ja-JP" altLang="en-GB" dirty="0" smtClean="0"/>
              <a:t>”</a:t>
            </a:r>
            <a:endParaRPr lang="en-US" altLang="ja-JP" dirty="0" smtClean="0"/>
          </a:p>
          <a:p>
            <a:pPr marL="0" indent="0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Inherently social</a:t>
            </a:r>
          </a:p>
          <a:p>
            <a:pPr marL="0" indent="0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Identity creates interests</a:t>
            </a:r>
          </a:p>
        </p:txBody>
      </p:sp>
    </p:spTree>
    <p:extLst>
      <p:ext uri="{BB962C8B-B14F-4D97-AF65-F5344CB8AC3E}">
        <p14:creationId xmlns:p14="http://schemas.microsoft.com/office/powerpoint/2010/main" val="3289480923"/>
      </p:ext>
    </p:extLst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4000">
                <a:latin typeface="Arial" charset="0"/>
                <a:cs typeface="+mj-cs"/>
              </a:rPr>
              <a:t>What are IR social constructivist theories?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GB" dirty="0" smtClean="0">
                <a:latin typeface="Verdana" charset="0"/>
                <a:cs typeface="+mn-cs"/>
              </a:rPr>
              <a:t>Idealist</a:t>
            </a:r>
          </a:p>
          <a:p>
            <a:pPr marL="0" indent="0" eaLnBrk="1" hangingPunct="1">
              <a:buNone/>
              <a:defRPr/>
            </a:pPr>
            <a:endParaRPr lang="en-GB" dirty="0" smtClean="0">
              <a:latin typeface="Verdana" charset="0"/>
              <a:cs typeface="+mn-cs"/>
            </a:endParaRPr>
          </a:p>
          <a:p>
            <a:pPr eaLnBrk="1" hangingPunct="1">
              <a:defRPr/>
            </a:pPr>
            <a:r>
              <a:rPr lang="en-GB" dirty="0" smtClean="0">
                <a:latin typeface="Verdana" charset="0"/>
              </a:rPr>
              <a:t>Far from an objective reality, international politics is ‘a world of our making’ (</a:t>
            </a:r>
            <a:r>
              <a:rPr lang="en-GB" dirty="0" err="1" smtClean="0">
                <a:latin typeface="Verdana" charset="0"/>
              </a:rPr>
              <a:t>Onuf</a:t>
            </a:r>
            <a:r>
              <a:rPr lang="en-GB" dirty="0" smtClean="0">
                <a:latin typeface="Verdana" charset="0"/>
              </a:rPr>
              <a:t> 1989)</a:t>
            </a:r>
            <a:endParaRPr lang="en-GB" dirty="0" smtClean="0">
              <a:latin typeface="Verdana" charset="0"/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GB" dirty="0">
              <a:latin typeface="Verdana" charset="0"/>
              <a:cs typeface="+mn-cs"/>
            </a:endParaRPr>
          </a:p>
          <a:p>
            <a:pPr eaLnBrk="1" hangingPunct="1">
              <a:defRPr/>
            </a:pPr>
            <a:r>
              <a:rPr lang="en-GB" dirty="0">
                <a:latin typeface="Verdana" charset="0"/>
                <a:cs typeface="+mn-cs"/>
              </a:rPr>
              <a:t>Ideas shape </a:t>
            </a:r>
            <a:r>
              <a:rPr lang="en-GB" dirty="0" smtClean="0">
                <a:latin typeface="Verdana" charset="0"/>
                <a:cs typeface="+mn-cs"/>
              </a:rPr>
              <a:t>reality</a:t>
            </a:r>
          </a:p>
          <a:p>
            <a:pPr marL="0" indent="0" eaLnBrk="1" hangingPunct="1">
              <a:buNone/>
              <a:defRPr/>
            </a:pPr>
            <a:endParaRPr lang="en-GB" dirty="0">
              <a:latin typeface="Verdana" charset="0"/>
              <a:cs typeface="+mn-cs"/>
            </a:endParaRPr>
          </a:p>
          <a:p>
            <a:pPr eaLnBrk="1" hangingPunct="1">
              <a:defRPr/>
            </a:pPr>
            <a:r>
              <a:rPr lang="en-GB" dirty="0">
                <a:latin typeface="Verdana" charset="0"/>
                <a:cs typeface="+mn-cs"/>
              </a:rPr>
              <a:t>Social reality is not objective or external to the </a:t>
            </a:r>
            <a:r>
              <a:rPr lang="en-GB" dirty="0" smtClean="0">
                <a:latin typeface="Verdana" charset="0"/>
                <a:cs typeface="+mn-cs"/>
              </a:rPr>
              <a:t>observer</a:t>
            </a:r>
          </a:p>
          <a:p>
            <a:pPr eaLnBrk="1" hangingPunct="1">
              <a:defRPr/>
            </a:pPr>
            <a:endParaRPr lang="en-GB" dirty="0">
              <a:latin typeface="Verdana" charset="0"/>
              <a:cs typeface="+mn-cs"/>
            </a:endParaRPr>
          </a:p>
          <a:p>
            <a:pPr eaLnBrk="1" hangingPunct="1">
              <a:defRPr/>
            </a:pPr>
            <a:r>
              <a:rPr lang="en-GB" dirty="0">
                <a:latin typeface="Verdana" charset="0"/>
                <a:cs typeface="+mn-cs"/>
              </a:rPr>
              <a:t>Social world is recreated through </a:t>
            </a:r>
            <a:r>
              <a:rPr lang="en-GB" dirty="0" err="1">
                <a:latin typeface="Verdana" charset="0"/>
                <a:cs typeface="+mn-cs"/>
              </a:rPr>
              <a:t>intersubjectivity</a:t>
            </a:r>
            <a:r>
              <a:rPr lang="en-GB" dirty="0">
                <a:latin typeface="Verdana" charset="0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0369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7696200" cy="777150"/>
          </a:xfrm>
        </p:spPr>
        <p:txBody>
          <a:bodyPr/>
          <a:lstStyle/>
          <a:p>
            <a:r>
              <a:rPr lang="en-US" sz="3600" b="1" dirty="0">
                <a:latin typeface="Arial" charset="0"/>
              </a:rPr>
              <a:t>A View of the World</a:t>
            </a:r>
          </a:p>
        </p:txBody>
      </p:sp>
      <p:sp>
        <p:nvSpPr>
          <p:cNvPr id="49154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201099"/>
            <a:ext cx="8610600" cy="5275901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Not a theory of international relations, but a set of assumptions about how to study it.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  <a:latin typeface="Arial" charset="0"/>
              </a:rPr>
              <a:t>Realist power politics</a:t>
            </a:r>
            <a:r>
              <a:rPr lang="en-US" sz="2800" dirty="0">
                <a:latin typeface="Arial" charset="0"/>
              </a:rPr>
              <a:t> is one possible scenario of world politics, but not the only one. Reality is a social, not an objective fact.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" charset="0"/>
                <a:cs typeface="Arial" charset="0"/>
              </a:rPr>
              <a:t>The Soviet Union disappeared, because people stopped believing in </a:t>
            </a:r>
            <a:r>
              <a:rPr lang="en-US" sz="2400" dirty="0" smtClean="0">
                <a:latin typeface="Arial" charset="0"/>
                <a:cs typeface="Arial" charset="0"/>
              </a:rPr>
              <a:t>it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smtClean="0">
                <a:latin typeface="Arial" charset="0"/>
                <a:cs typeface="Arial" charset="0"/>
              </a:rPr>
              <a:t>(constructivist view)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The Soviet Union disappeared, because she could not compete with the US and the West (realist view)</a:t>
            </a:r>
            <a:endParaRPr lang="en-US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6436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39750" y="476250"/>
            <a:ext cx="8424863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3200" b="1" dirty="0" smtClean="0">
                <a:cs typeface="+mn-cs"/>
              </a:rPr>
              <a:t>The </a:t>
            </a:r>
            <a:r>
              <a:rPr lang="de-DE" sz="3200" b="1" dirty="0" err="1">
                <a:cs typeface="+mn-cs"/>
              </a:rPr>
              <a:t>Role</a:t>
            </a:r>
            <a:r>
              <a:rPr lang="de-DE" sz="3200" b="1" dirty="0">
                <a:cs typeface="+mn-cs"/>
              </a:rPr>
              <a:t> </a:t>
            </a:r>
            <a:r>
              <a:rPr lang="de-DE" sz="3200" b="1" dirty="0" err="1">
                <a:cs typeface="+mn-cs"/>
              </a:rPr>
              <a:t>of</a:t>
            </a:r>
            <a:r>
              <a:rPr lang="de-DE" sz="3200" b="1" dirty="0">
                <a:cs typeface="+mn-cs"/>
              </a:rPr>
              <a:t> </a:t>
            </a:r>
            <a:r>
              <a:rPr lang="de-DE" sz="3200" b="1" dirty="0" err="1">
                <a:cs typeface="+mn-cs"/>
              </a:rPr>
              <a:t>Ideas</a:t>
            </a:r>
            <a:endParaRPr lang="de-DE" sz="3200" b="1" dirty="0">
              <a:cs typeface="+mn-cs"/>
            </a:endParaRPr>
          </a:p>
          <a:p>
            <a:pPr>
              <a:defRPr/>
            </a:pPr>
            <a:endParaRPr lang="de-DE" sz="2400" b="1" dirty="0">
              <a:cs typeface="+mn-cs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de-DE" sz="2800" dirty="0" err="1"/>
              <a:t>Ideas</a:t>
            </a:r>
            <a:r>
              <a:rPr lang="de-DE" sz="2800" dirty="0"/>
              <a:t> </a:t>
            </a:r>
            <a:r>
              <a:rPr lang="de-DE" sz="2800" dirty="0" err="1"/>
              <a:t>important</a:t>
            </a:r>
            <a:r>
              <a:rPr lang="de-DE" sz="2800" dirty="0"/>
              <a:t> in </a:t>
            </a:r>
            <a:r>
              <a:rPr lang="de-DE" sz="2800" dirty="0" err="1"/>
              <a:t>their</a:t>
            </a:r>
            <a:r>
              <a:rPr lang="de-DE" sz="2800" dirty="0"/>
              <a:t> </a:t>
            </a:r>
            <a:r>
              <a:rPr lang="de-DE" sz="2800" dirty="0" err="1"/>
              <a:t>own</a:t>
            </a:r>
            <a:r>
              <a:rPr lang="de-DE" sz="2800" dirty="0"/>
              <a:t> </a:t>
            </a:r>
            <a:r>
              <a:rPr lang="de-DE" sz="2800" dirty="0" err="1"/>
              <a:t>right</a:t>
            </a:r>
            <a:endParaRPr lang="de-DE" sz="2800" dirty="0"/>
          </a:p>
          <a:p>
            <a:pPr marL="342900" indent="-342900">
              <a:buFont typeface="Arial"/>
              <a:buChar char="•"/>
              <a:defRPr/>
            </a:pPr>
            <a:endParaRPr lang="de-DE" sz="2800" dirty="0"/>
          </a:p>
          <a:p>
            <a:pPr marL="342900" indent="-342900">
              <a:buFont typeface="Arial"/>
              <a:buChar char="•"/>
              <a:defRPr/>
            </a:pPr>
            <a:r>
              <a:rPr lang="de-DE" sz="2800" dirty="0"/>
              <a:t>International </a:t>
            </a:r>
            <a:r>
              <a:rPr lang="de-DE" sz="2800" dirty="0" err="1"/>
              <a:t>Norms</a:t>
            </a:r>
            <a:r>
              <a:rPr lang="de-DE" sz="2800" dirty="0"/>
              <a:t>: </a:t>
            </a:r>
            <a:r>
              <a:rPr lang="de-DE" sz="2800" dirty="0" err="1"/>
              <a:t>shared</a:t>
            </a:r>
            <a:r>
              <a:rPr lang="de-DE" sz="2800" dirty="0"/>
              <a:t> </a:t>
            </a:r>
            <a:r>
              <a:rPr lang="de-DE" sz="2800" dirty="0" err="1"/>
              <a:t>expectations</a:t>
            </a:r>
            <a:r>
              <a:rPr lang="de-DE" sz="2800" dirty="0"/>
              <a:t> </a:t>
            </a:r>
            <a:r>
              <a:rPr lang="de-DE" sz="2800" dirty="0" err="1" smtClean="0"/>
              <a:t>about</a:t>
            </a:r>
            <a:r>
              <a:rPr lang="de-DE" sz="2800" dirty="0"/>
              <a:t> </a:t>
            </a:r>
            <a:r>
              <a:rPr lang="de-DE" sz="2800" dirty="0" err="1" smtClean="0"/>
              <a:t>appropriate</a:t>
            </a:r>
            <a:r>
              <a:rPr lang="de-DE" sz="2800" dirty="0" smtClean="0"/>
              <a:t> </a:t>
            </a:r>
            <a:r>
              <a:rPr lang="de-DE" sz="2800" dirty="0" err="1"/>
              <a:t>behavior</a:t>
            </a:r>
            <a:r>
              <a:rPr lang="de-DE" sz="2800" dirty="0"/>
              <a:t> </a:t>
            </a:r>
            <a:r>
              <a:rPr lang="de-DE" sz="2800" dirty="0" err="1"/>
              <a:t>held</a:t>
            </a:r>
            <a:r>
              <a:rPr lang="de-DE" sz="2800" dirty="0"/>
              <a:t> </a:t>
            </a:r>
            <a:r>
              <a:rPr lang="de-DE" sz="2800" dirty="0" err="1"/>
              <a:t>by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smtClean="0"/>
              <a:t>International</a:t>
            </a:r>
            <a:r>
              <a:rPr lang="de-DE" sz="2800" dirty="0"/>
              <a:t> </a:t>
            </a:r>
            <a:r>
              <a:rPr lang="de-DE" sz="2800" dirty="0" smtClean="0"/>
              <a:t>Community</a:t>
            </a:r>
            <a:endParaRPr lang="de-DE" sz="2800" dirty="0"/>
          </a:p>
          <a:p>
            <a:pPr marL="342900" indent="-342900">
              <a:buFont typeface="Arial"/>
              <a:buChar char="•"/>
              <a:defRPr/>
            </a:pPr>
            <a:endParaRPr lang="de-DE" sz="2800" dirty="0"/>
          </a:p>
          <a:p>
            <a:pPr marL="342900" indent="-342900">
              <a:buFont typeface="Arial"/>
              <a:buChar char="•"/>
              <a:defRPr/>
            </a:pPr>
            <a:r>
              <a:rPr lang="de-DE" sz="2800" dirty="0" err="1"/>
              <a:t>Changes</a:t>
            </a:r>
            <a:r>
              <a:rPr lang="de-DE" sz="2800" dirty="0"/>
              <a:t> in </a:t>
            </a:r>
            <a:r>
              <a:rPr lang="de-DE" sz="2800" dirty="0" err="1"/>
              <a:t>norms</a:t>
            </a:r>
            <a:r>
              <a:rPr lang="de-DE" sz="2800" dirty="0"/>
              <a:t> </a:t>
            </a:r>
            <a:r>
              <a:rPr lang="de-DE" sz="2800" dirty="0" err="1"/>
              <a:t>lead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changes</a:t>
            </a:r>
            <a:r>
              <a:rPr lang="de-DE" sz="2800" dirty="0"/>
              <a:t> in </a:t>
            </a:r>
            <a:r>
              <a:rPr lang="de-DE" sz="2800" dirty="0" err="1"/>
              <a:t>state</a:t>
            </a:r>
            <a:r>
              <a:rPr lang="de-DE" sz="2800" dirty="0"/>
              <a:t> </a:t>
            </a:r>
            <a:r>
              <a:rPr lang="de-DE" sz="2800" dirty="0" err="1"/>
              <a:t>behaviors</a:t>
            </a:r>
            <a:endParaRPr lang="de-DE" sz="2800" dirty="0"/>
          </a:p>
          <a:p>
            <a:pPr marL="342900" indent="-342900">
              <a:buFont typeface="Arial"/>
              <a:buChar char="•"/>
              <a:defRPr/>
            </a:pPr>
            <a:endParaRPr lang="de-DE" sz="2400" dirty="0">
              <a:cs typeface="+mn-cs"/>
            </a:endParaRPr>
          </a:p>
          <a:p>
            <a:pPr>
              <a:defRPr/>
            </a:pPr>
            <a:r>
              <a:rPr lang="de-DE" sz="2400" dirty="0" err="1">
                <a:cs typeface="+mn-cs"/>
              </a:rPr>
              <a:t>Examples</a:t>
            </a:r>
            <a:r>
              <a:rPr lang="de-DE" sz="2400" dirty="0">
                <a:cs typeface="+mn-cs"/>
              </a:rPr>
              <a:t>: </a:t>
            </a:r>
            <a:r>
              <a:rPr lang="de-DE" sz="2400" dirty="0" err="1">
                <a:cs typeface="+mn-cs"/>
              </a:rPr>
              <a:t>Sovereignty</a:t>
            </a:r>
            <a:r>
              <a:rPr lang="de-DE" sz="2400" dirty="0">
                <a:cs typeface="+mn-cs"/>
              </a:rPr>
              <a:t>, </a:t>
            </a:r>
            <a:r>
              <a:rPr lang="de-DE" sz="2400" dirty="0" err="1">
                <a:cs typeface="+mn-cs"/>
              </a:rPr>
              <a:t>Colonialism</a:t>
            </a:r>
            <a:r>
              <a:rPr lang="de-DE" sz="2400" dirty="0">
                <a:cs typeface="+mn-cs"/>
              </a:rPr>
              <a:t>, Land Mine Treaty</a:t>
            </a:r>
          </a:p>
          <a:p>
            <a:pPr>
              <a:defRPr/>
            </a:pPr>
            <a:endParaRPr lang="de-DE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917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20737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b="1" smtClean="0">
                <a:cs typeface="+mj-cs"/>
              </a:rPr>
              <a:t>The Role of Ideas II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de-DE" sz="28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 smtClean="0">
                <a:cs typeface="+mn-cs"/>
              </a:rPr>
              <a:t>Identities </a:t>
            </a:r>
            <a:r>
              <a:rPr lang="de-DE" sz="2800" dirty="0" err="1" smtClean="0">
                <a:cs typeface="+mn-cs"/>
              </a:rPr>
              <a:t>and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interests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of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states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are</a:t>
            </a:r>
            <a:r>
              <a:rPr lang="de-DE" sz="2800" dirty="0" smtClean="0">
                <a:cs typeface="+mn-cs"/>
              </a:rPr>
              <a:t> not </a:t>
            </a:r>
            <a:r>
              <a:rPr lang="de-DE" sz="2800" dirty="0" err="1" smtClean="0">
                <a:cs typeface="+mn-cs"/>
              </a:rPr>
              <a:t>simply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structurally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determined</a:t>
            </a:r>
            <a:r>
              <a:rPr lang="de-DE" sz="2800" dirty="0" smtClean="0">
                <a:cs typeface="+mn-cs"/>
              </a:rPr>
              <a:t>, but </a:t>
            </a:r>
            <a:r>
              <a:rPr lang="de-DE" sz="2800" dirty="0" err="1" smtClean="0">
                <a:cs typeface="+mn-cs"/>
              </a:rPr>
              <a:t>are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rather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produced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by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interactions</a:t>
            </a:r>
            <a:r>
              <a:rPr lang="de-DE" sz="2800" dirty="0" smtClean="0">
                <a:cs typeface="+mn-cs"/>
              </a:rPr>
              <a:t>, </a:t>
            </a:r>
            <a:r>
              <a:rPr lang="de-DE" sz="2800" dirty="0" err="1" smtClean="0">
                <a:cs typeface="+mn-cs"/>
              </a:rPr>
              <a:t>institutions</a:t>
            </a:r>
            <a:r>
              <a:rPr lang="de-DE" sz="2800" dirty="0" smtClean="0">
                <a:cs typeface="+mn-cs"/>
              </a:rPr>
              <a:t>, </a:t>
            </a:r>
            <a:r>
              <a:rPr lang="de-DE" sz="2800" dirty="0" err="1" smtClean="0">
                <a:cs typeface="+mn-cs"/>
              </a:rPr>
              <a:t>norms</a:t>
            </a:r>
            <a:r>
              <a:rPr lang="de-DE" sz="2800" dirty="0" smtClean="0">
                <a:cs typeface="+mn-cs"/>
              </a:rPr>
              <a:t>, </a:t>
            </a:r>
            <a:r>
              <a:rPr lang="de-DE" sz="2800" dirty="0" err="1" smtClean="0">
                <a:cs typeface="+mn-cs"/>
              </a:rPr>
              <a:t>cultures</a:t>
            </a:r>
            <a:r>
              <a:rPr lang="de-DE" sz="2800" dirty="0" smtClean="0">
                <a:cs typeface="+mn-cs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de-DE" sz="28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 err="1" smtClean="0">
                <a:cs typeface="+mn-cs"/>
              </a:rPr>
              <a:t>It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is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process</a:t>
            </a:r>
            <a:r>
              <a:rPr lang="de-DE" sz="2800" dirty="0" smtClean="0">
                <a:cs typeface="+mn-cs"/>
              </a:rPr>
              <a:t>, not </a:t>
            </a:r>
            <a:r>
              <a:rPr lang="de-DE" sz="2800" dirty="0" err="1" smtClean="0">
                <a:cs typeface="+mn-cs"/>
              </a:rPr>
              <a:t>structure</a:t>
            </a:r>
            <a:r>
              <a:rPr lang="de-DE" sz="2800" dirty="0" smtClean="0">
                <a:cs typeface="+mn-cs"/>
              </a:rPr>
              <a:t>, </a:t>
            </a:r>
            <a:r>
              <a:rPr lang="de-DE" sz="2800" dirty="0" err="1" smtClean="0">
                <a:cs typeface="+mn-cs"/>
              </a:rPr>
              <a:t>which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determines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the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manner</a:t>
            </a:r>
            <a:r>
              <a:rPr lang="de-DE" sz="2800" dirty="0" smtClean="0">
                <a:cs typeface="+mn-cs"/>
              </a:rPr>
              <a:t> in </a:t>
            </a:r>
            <a:r>
              <a:rPr lang="de-DE" sz="2800" dirty="0" err="1" smtClean="0">
                <a:cs typeface="+mn-cs"/>
              </a:rPr>
              <a:t>which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states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interact</a:t>
            </a:r>
            <a:r>
              <a:rPr lang="de-DE" sz="2800" dirty="0" smtClean="0">
                <a:cs typeface="+mn-cs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de-DE" sz="2800" dirty="0" smtClean="0"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de-DE" sz="2800" dirty="0" smtClean="0">
                <a:cs typeface="+mn-cs"/>
              </a:rPr>
              <a:t>See Alexander Wendt, '</a:t>
            </a:r>
            <a:r>
              <a:rPr lang="de-DE" sz="2800" dirty="0" err="1" smtClean="0">
                <a:cs typeface="+mn-cs"/>
              </a:rPr>
              <a:t>Anarchy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is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What</a:t>
            </a:r>
            <a:r>
              <a:rPr lang="de-DE" sz="2800" dirty="0" smtClean="0">
                <a:cs typeface="+mn-cs"/>
              </a:rPr>
              <a:t> States </a:t>
            </a:r>
            <a:r>
              <a:rPr lang="de-DE" sz="2800" dirty="0" err="1" smtClean="0">
                <a:cs typeface="+mn-cs"/>
              </a:rPr>
              <a:t>Make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of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It</a:t>
            </a:r>
            <a:r>
              <a:rPr lang="de-DE" sz="2800" dirty="0" smtClean="0">
                <a:cs typeface="+mn-cs"/>
              </a:rPr>
              <a:t>', </a:t>
            </a:r>
            <a:r>
              <a:rPr lang="de-DE" sz="2800" i="1" dirty="0" smtClean="0">
                <a:cs typeface="+mn-cs"/>
              </a:rPr>
              <a:t>International Organisation</a:t>
            </a:r>
            <a:r>
              <a:rPr lang="de-DE" sz="2800" dirty="0" smtClean="0">
                <a:cs typeface="+mn-cs"/>
              </a:rPr>
              <a:t>, 46/2, 1992.</a:t>
            </a:r>
          </a:p>
        </p:txBody>
      </p:sp>
    </p:spTree>
    <p:extLst>
      <p:ext uri="{BB962C8B-B14F-4D97-AF65-F5344CB8AC3E}">
        <p14:creationId xmlns:p14="http://schemas.microsoft.com/office/powerpoint/2010/main" val="4174613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types of ideas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Ideologies or shared belief systems</a:t>
            </a:r>
          </a:p>
          <a:p>
            <a:r>
              <a:rPr lang="en-US" dirty="0" smtClean="0"/>
              <a:t>Normative (or principled) beliefs</a:t>
            </a:r>
          </a:p>
          <a:p>
            <a:r>
              <a:rPr lang="en-US" dirty="0" smtClean="0"/>
              <a:t>Causal beliefs</a:t>
            </a:r>
          </a:p>
          <a:p>
            <a:r>
              <a:rPr lang="en-US" dirty="0" smtClean="0"/>
              <a:t>Policy prescriptions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114914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Ideologies or shared belief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a systematic set of doctrines or beliefs that reflect the social needs and aspirations of a group, class, culture or state.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Examples include the Protestant or Islamic ethics or political ideologies such as liberalism, Marxism, and fascism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47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Normative (or principled) 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beliefs about right and wrong. </a:t>
            </a:r>
          </a:p>
          <a:p>
            <a:endParaRPr lang="en-US" dirty="0"/>
          </a:p>
          <a:p>
            <a:r>
              <a:rPr lang="en-US" dirty="0" smtClean="0"/>
              <a:t>They consist of values and attitudes that specify criteria for distinguishing right from wrong or just from unjust and they imply associated standards of </a:t>
            </a:r>
            <a:r>
              <a:rPr lang="en-US" dirty="0" err="1" smtClean="0"/>
              <a:t>behaviour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(for example) the role of human rights norms at the end of the Cold War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20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929"/>
          </a:xfrm>
        </p:spPr>
        <p:txBody>
          <a:bodyPr>
            <a:normAutofit fontScale="90000"/>
          </a:bodyPr>
          <a:lstStyle/>
          <a:p>
            <a:r>
              <a:rPr lang="en-US" sz="3400" dirty="0" smtClean="0"/>
              <a:t>Causal beliefs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460"/>
            <a:ext cx="8229600" cy="502170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Are beliefs about cause-effect, or means-end relationships.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They provide guidelines or strategies for individuals on how to achieve their objectives.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(</a:t>
            </a:r>
            <a:r>
              <a:rPr lang="en-US" dirty="0" smtClean="0"/>
              <a:t>example) Soviet leaders’ changing beliefs about the efficacy (or the non-efficacy) of the use of force influenced their decision in 1989 not to use force to keep Eastern Europe under Soviet control (compare to Hungary 1956 or Czechoslovakia 1968).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89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66000" y="302332"/>
            <a:ext cx="7551738" cy="567430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400" dirty="0" smtClean="0"/>
              <a:t>Constructivism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66000" y="1339156"/>
            <a:ext cx="7965409" cy="5080511"/>
          </a:xfrm>
        </p:spPr>
        <p:txBody>
          <a:bodyPr lIns="0" tIns="0" rIns="0" bIns="0">
            <a:normAutofit lnSpcReduction="10000"/>
          </a:bodyPr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Social Constructivism</a:t>
            </a:r>
          </a:p>
          <a:p>
            <a:pPr marL="0" indent="0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Newest theory of IR</a:t>
            </a:r>
          </a:p>
          <a:p>
            <a:pPr marL="0" indent="0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Draws on sociology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Max Weber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Immanuel Kant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Anthony </a:t>
            </a:r>
            <a:r>
              <a:rPr lang="en-GB" dirty="0" err="1" smtClean="0"/>
              <a:t>Giddens</a:t>
            </a:r>
            <a:endParaRPr lang="en-GB" dirty="0" smtClean="0"/>
          </a:p>
          <a:p>
            <a:pPr marL="457200" lvl="1" indent="0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Focuses on power of shared ideas</a:t>
            </a:r>
          </a:p>
        </p:txBody>
      </p:sp>
    </p:spTree>
    <p:extLst>
      <p:ext uri="{BB962C8B-B14F-4D97-AF65-F5344CB8AC3E}">
        <p14:creationId xmlns:p14="http://schemas.microsoft.com/office/powerpoint/2010/main" val="2669336575"/>
      </p:ext>
    </p:extLst>
  </p:cSld>
  <p:clrMapOvr>
    <a:masterClrMapping/>
  </p:clrMapOvr>
  <p:transition xmlns:p14="http://schemas.microsoft.com/office/powerpoint/2010/main"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8404"/>
          </a:xfrm>
        </p:spPr>
        <p:txBody>
          <a:bodyPr>
            <a:normAutofit/>
          </a:bodyPr>
          <a:lstStyle/>
          <a:p>
            <a:r>
              <a:rPr lang="en-US" sz="3800" dirty="0" smtClean="0"/>
              <a:t>Policy prescriptions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specific programmatic ideas that facilitate policymaking by specifying how to solve particular problems.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They are at the center of policy debates and are associated with specific strategies and policy programs (tax cuts or tax increases, public investment and unemployment).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71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441450" y="68263"/>
            <a:ext cx="7551738" cy="827087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mtClean="0"/>
              <a:t>Norms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74638" y="1376363"/>
            <a:ext cx="8648700" cy="5250391"/>
          </a:xfrm>
        </p:spPr>
        <p:txBody>
          <a:bodyPr lIns="0" tIns="0" rIns="0" bIns="0">
            <a:normAutofit/>
          </a:bodyPr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Actors' </a:t>
            </a:r>
            <a:r>
              <a:rPr lang="en-GB" dirty="0" err="1" smtClean="0"/>
              <a:t>behavior</a:t>
            </a:r>
            <a:r>
              <a:rPr lang="en-GB" dirty="0" smtClean="0"/>
              <a:t> is guided by norms.</a:t>
            </a:r>
          </a:p>
          <a:p>
            <a:pPr marL="0" indent="0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Constitutive norms are standards of </a:t>
            </a:r>
            <a:r>
              <a:rPr lang="en-GB" dirty="0" err="1" smtClean="0"/>
              <a:t>behavior</a:t>
            </a:r>
            <a:r>
              <a:rPr lang="en-GB" dirty="0" smtClean="0"/>
              <a:t> that define the identity of an actor.</a:t>
            </a:r>
          </a:p>
          <a:p>
            <a:pPr lvl="2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600" dirty="0" smtClean="0"/>
              <a:t>Sovereignty is a constitutive norm of statehood.</a:t>
            </a:r>
          </a:p>
          <a:p>
            <a:pPr marL="457200" lvl="1" indent="0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Regulative norms are appropriate standards of </a:t>
            </a:r>
            <a:r>
              <a:rPr lang="en-GB" dirty="0" err="1" smtClean="0"/>
              <a:t>behavior</a:t>
            </a:r>
            <a:r>
              <a:rPr lang="en-GB" dirty="0" smtClean="0"/>
              <a:t> for an actor with a given identity</a:t>
            </a:r>
            <a:r>
              <a:rPr lang="en-GB" dirty="0"/>
              <a:t> </a:t>
            </a:r>
            <a:r>
              <a:rPr lang="en-GB" dirty="0" smtClean="0"/>
              <a:t>(capitalist states and free market)</a:t>
            </a:r>
          </a:p>
          <a:p>
            <a:pPr marL="457200" lvl="1" indent="0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01735184"/>
      </p:ext>
    </p:extLst>
  </p:cSld>
  <p:clrMapOvr>
    <a:masterClrMapping/>
  </p:clrMapOvr>
  <p:transition xmlns:p14="http://schemas.microsoft.com/office/powerpoint/2010/main"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84213" y="333375"/>
            <a:ext cx="8135937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sz="3200" b="1">
                <a:cs typeface="+mn-cs"/>
              </a:rPr>
              <a:t>Norms and State Behavior</a:t>
            </a:r>
          </a:p>
          <a:p>
            <a:pPr>
              <a:defRPr/>
            </a:pPr>
            <a:endParaRPr lang="de-DE" sz="3200" b="1">
              <a:cs typeface="+mn-cs"/>
            </a:endParaRPr>
          </a:p>
          <a:p>
            <a:pPr>
              <a:defRPr/>
            </a:pPr>
            <a:r>
              <a:rPr lang="de-DE" sz="2400" b="1">
                <a:cs typeface="+mn-cs"/>
              </a:rPr>
              <a:t>State Behavior and International Norms </a:t>
            </a:r>
            <a:r>
              <a:rPr lang="ja-JP" altLang="de-DE" sz="2400" b="1">
                <a:latin typeface="Arial"/>
                <a:cs typeface="+mn-cs"/>
              </a:rPr>
              <a:t>“</a:t>
            </a:r>
            <a:r>
              <a:rPr lang="de-DE" sz="2400" b="1">
                <a:cs typeface="+mn-cs"/>
              </a:rPr>
              <a:t>Mutually</a:t>
            </a:r>
          </a:p>
          <a:p>
            <a:pPr>
              <a:defRPr/>
            </a:pPr>
            <a:r>
              <a:rPr lang="de-DE" sz="2400" b="1">
                <a:cs typeface="+mn-cs"/>
              </a:rPr>
              <a:t>Constituted</a:t>
            </a:r>
            <a:r>
              <a:rPr lang="ja-JP" altLang="de-DE" sz="2400" b="1">
                <a:latin typeface="Arial"/>
                <a:cs typeface="+mn-cs"/>
              </a:rPr>
              <a:t>”</a:t>
            </a:r>
            <a:endParaRPr lang="de-DE" sz="2400" b="1">
              <a:cs typeface="+mn-cs"/>
            </a:endParaRPr>
          </a:p>
        </p:txBody>
      </p:sp>
      <p:pic>
        <p:nvPicPr>
          <p:cNvPr id="19458" name="Picture 8" descr="Bil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12875"/>
            <a:ext cx="3619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2916238" y="2133600"/>
            <a:ext cx="4248150" cy="792163"/>
          </a:xfrm>
          <a:prstGeom prst="curvedDownArrow">
            <a:avLst>
              <a:gd name="adj1" fmla="val 107254"/>
              <a:gd name="adj2" fmla="val 214509"/>
              <a:gd name="adj3" fmla="val 36088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 rot="10800000">
            <a:off x="2484438" y="5876925"/>
            <a:ext cx="4248150" cy="792163"/>
          </a:xfrm>
          <a:prstGeom prst="curvedDownArrow">
            <a:avLst>
              <a:gd name="adj1" fmla="val 107254"/>
              <a:gd name="adj2" fmla="val 214509"/>
              <a:gd name="adj3" fmla="val 36088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5148263" y="3284538"/>
            <a:ext cx="3097212" cy="2376487"/>
          </a:xfrm>
          <a:prstGeom prst="bevel">
            <a:avLst>
              <a:gd name="adj" fmla="val 9185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 b="1">
                <a:cs typeface="+mn-cs"/>
              </a:rPr>
              <a:t>CONTEXT</a:t>
            </a:r>
          </a:p>
          <a:p>
            <a:pPr algn="ctr">
              <a:defRPr/>
            </a:pPr>
            <a:r>
              <a:rPr lang="de-DE" sz="2400" b="1">
                <a:solidFill>
                  <a:srgbClr val="FF0000"/>
                </a:solidFill>
                <a:cs typeface="+mn-cs"/>
              </a:rPr>
              <a:t>(System)</a:t>
            </a:r>
          </a:p>
          <a:p>
            <a:pPr algn="ctr">
              <a:defRPr/>
            </a:pPr>
            <a:r>
              <a:rPr lang="de-DE" sz="2400" b="1">
                <a:cs typeface="+mn-cs"/>
              </a:rPr>
              <a:t>•Ideas</a:t>
            </a:r>
          </a:p>
          <a:p>
            <a:pPr algn="ctr">
              <a:defRPr/>
            </a:pPr>
            <a:r>
              <a:rPr lang="de-DE" sz="2400" b="1">
                <a:cs typeface="+mn-cs"/>
              </a:rPr>
              <a:t>•Meanings</a:t>
            </a:r>
          </a:p>
          <a:p>
            <a:pPr algn="ctr">
              <a:defRPr/>
            </a:pPr>
            <a:r>
              <a:rPr lang="de-DE" sz="2400" b="1">
                <a:cs typeface="+mn-cs"/>
              </a:rPr>
              <a:t>•Rules</a:t>
            </a:r>
            <a:endParaRPr lang="de-DE">
              <a:cs typeface="+mn-cs"/>
            </a:endParaRP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971550" y="3284538"/>
            <a:ext cx="3024188" cy="2376487"/>
          </a:xfrm>
          <a:prstGeom prst="bevel">
            <a:avLst>
              <a:gd name="adj" fmla="val 9185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 b="1">
                <a:cs typeface="+mn-cs"/>
              </a:rPr>
              <a:t>ACTORS</a:t>
            </a:r>
          </a:p>
          <a:p>
            <a:pPr algn="ctr">
              <a:defRPr/>
            </a:pPr>
            <a:r>
              <a:rPr lang="de-DE" sz="2400" b="1">
                <a:solidFill>
                  <a:srgbClr val="FF0000"/>
                </a:solidFill>
                <a:cs typeface="+mn-cs"/>
              </a:rPr>
              <a:t>(States)</a:t>
            </a:r>
          </a:p>
          <a:p>
            <a:pPr algn="ctr">
              <a:defRPr/>
            </a:pPr>
            <a:r>
              <a:rPr lang="de-DE" sz="2400" b="1">
                <a:cs typeface="+mn-cs"/>
              </a:rPr>
              <a:t>•Behavior</a:t>
            </a:r>
          </a:p>
          <a:p>
            <a:pPr algn="ctr">
              <a:defRPr/>
            </a:pPr>
            <a:r>
              <a:rPr lang="de-DE" sz="2400" b="1">
                <a:cs typeface="+mn-cs"/>
              </a:rPr>
              <a:t>•Interests</a:t>
            </a:r>
          </a:p>
          <a:p>
            <a:pPr algn="ctr">
              <a:defRPr/>
            </a:pPr>
            <a:r>
              <a:rPr lang="de-DE" sz="2400" b="1">
                <a:cs typeface="+mn-cs"/>
              </a:rPr>
              <a:t>•Identities</a:t>
            </a: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8289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1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173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1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7175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75" grpId="1" animBg="1"/>
      <p:bldP spid="7173" grpId="0" animBg="1"/>
      <p:bldP spid="7173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31863" y="96838"/>
            <a:ext cx="7158037" cy="1122362"/>
          </a:xfrm>
        </p:spPr>
        <p:txBody>
          <a:bodyPr/>
          <a:lstStyle/>
          <a:p>
            <a:r>
              <a:rPr lang="en-US" sz="3600" b="1">
                <a:latin typeface="Arial" charset="0"/>
              </a:rPr>
              <a:t>From norms to institutions</a:t>
            </a:r>
          </a:p>
        </p:txBody>
      </p:sp>
      <p:sp>
        <p:nvSpPr>
          <p:cNvPr id="2406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518631"/>
            <a:ext cx="8305800" cy="4958369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n"/>
              <a:defRPr/>
            </a:pPr>
            <a:endParaRPr lang="en-US" sz="2800" dirty="0">
              <a:ea typeface="+mn-ea"/>
            </a:endParaRPr>
          </a:p>
          <a:p>
            <a:pPr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800" dirty="0">
                <a:ea typeface="+mn-ea"/>
              </a:rPr>
              <a:t>States (and other entities) act not primarily in response to material needs and interests, but to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ea typeface="+mn-ea"/>
              </a:rPr>
              <a:t>social norms. </a:t>
            </a:r>
          </a:p>
          <a:p>
            <a:pPr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800" dirty="0">
                <a:ea typeface="+mn-ea"/>
              </a:rPr>
              <a:t>International institutions are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ea typeface="+mn-ea"/>
              </a:rPr>
              <a:t>neither insignificant </a:t>
            </a:r>
            <a:r>
              <a:rPr lang="en-US" sz="2800" dirty="0">
                <a:ea typeface="+mn-ea"/>
              </a:rPr>
              <a:t>(</a:t>
            </a:r>
            <a:r>
              <a:rPr lang="en-US" sz="2800" dirty="0" err="1">
                <a:ea typeface="+mn-ea"/>
              </a:rPr>
              <a:t>neorealism</a:t>
            </a:r>
            <a:r>
              <a:rPr lang="en-US" sz="2800" dirty="0">
                <a:ea typeface="+mn-ea"/>
              </a:rPr>
              <a:t>), nor are they only reflections of the cooperation among self-interested states (liberal institutionalism).</a:t>
            </a:r>
          </a:p>
          <a:p>
            <a:pPr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800" dirty="0">
                <a:ea typeface="+mn-ea"/>
              </a:rPr>
              <a:t>Instead, they are fully autonomous and the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ea typeface="+mn-ea"/>
              </a:rPr>
              <a:t>primary carriers of world cultural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a typeface="+mn-ea"/>
              </a:rPr>
              <a:t>principles. </a:t>
            </a:r>
            <a:r>
              <a:rPr lang="en-US" dirty="0" smtClean="0">
                <a:ea typeface="+mn-ea"/>
              </a:rPr>
              <a:t> </a:t>
            </a: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49706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 smtClean="0">
                <a:ea typeface="+mj-ea"/>
              </a:rPr>
              <a:t> </a:t>
            </a:r>
            <a:r>
              <a:rPr lang="en-US" sz="3200" dirty="0" smtClean="0">
                <a:latin typeface="+mn-lt"/>
                <a:ea typeface="+mj-ea"/>
              </a:rPr>
              <a:t>The Power of Norms: Constructivism</a:t>
            </a:r>
          </a:p>
        </p:txBody>
      </p:sp>
      <p:sp>
        <p:nvSpPr>
          <p:cNvPr id="246787" name="Freeform 3"/>
          <p:cNvSpPr>
            <a:spLocks noEditPoints="1"/>
          </p:cNvSpPr>
          <p:nvPr/>
        </p:nvSpPr>
        <p:spPr bwMode="gray">
          <a:xfrm rot="-1358056">
            <a:off x="1077913" y="2309813"/>
            <a:ext cx="6853237" cy="2803525"/>
          </a:xfrm>
          <a:custGeom>
            <a:avLst/>
            <a:gdLst/>
            <a:ahLst/>
            <a:cxnLst>
              <a:cxn ang="0">
                <a:pos x="1692" y="12"/>
              </a:cxn>
              <a:cxn ang="0">
                <a:pos x="1234" y="74"/>
              </a:cxn>
              <a:cxn ang="0">
                <a:pos x="828" y="182"/>
              </a:cxn>
              <a:cxn ang="0">
                <a:pos x="486" y="330"/>
              </a:cxn>
              <a:cxn ang="0">
                <a:pos x="226" y="510"/>
              </a:cxn>
              <a:cxn ang="0">
                <a:pos x="58" y="718"/>
              </a:cxn>
              <a:cxn ang="0">
                <a:pos x="0" y="944"/>
              </a:cxn>
              <a:cxn ang="0">
                <a:pos x="58" y="1170"/>
              </a:cxn>
              <a:cxn ang="0">
                <a:pos x="226" y="1378"/>
              </a:cxn>
              <a:cxn ang="0">
                <a:pos x="486" y="1558"/>
              </a:cxn>
              <a:cxn ang="0">
                <a:pos x="828" y="1706"/>
              </a:cxn>
              <a:cxn ang="0">
                <a:pos x="1234" y="1814"/>
              </a:cxn>
              <a:cxn ang="0">
                <a:pos x="1692" y="1876"/>
              </a:cxn>
              <a:cxn ang="0">
                <a:pos x="2186" y="1884"/>
              </a:cxn>
              <a:cxn ang="0">
                <a:pos x="2658" y="1840"/>
              </a:cxn>
              <a:cxn ang="0">
                <a:pos x="3084" y="1746"/>
              </a:cxn>
              <a:cxn ang="0">
                <a:pos x="3448" y="1612"/>
              </a:cxn>
              <a:cxn ang="0">
                <a:pos x="3738" y="1442"/>
              </a:cxn>
              <a:cxn ang="0">
                <a:pos x="3938" y="1242"/>
              </a:cxn>
              <a:cxn ang="0">
                <a:pos x="4034" y="1022"/>
              </a:cxn>
              <a:cxn ang="0">
                <a:pos x="4014" y="790"/>
              </a:cxn>
              <a:cxn ang="0">
                <a:pos x="3882" y="576"/>
              </a:cxn>
              <a:cxn ang="0">
                <a:pos x="3650" y="386"/>
              </a:cxn>
              <a:cxn ang="0">
                <a:pos x="3334" y="228"/>
              </a:cxn>
              <a:cxn ang="0">
                <a:pos x="2948" y="106"/>
              </a:cxn>
              <a:cxn ang="0">
                <a:pos x="2506" y="28"/>
              </a:cxn>
              <a:cxn ang="0">
                <a:pos x="2020" y="0"/>
              </a:cxn>
              <a:cxn ang="0">
                <a:pos x="1606" y="1736"/>
              </a:cxn>
              <a:cxn ang="0">
                <a:pos x="1164" y="1678"/>
              </a:cxn>
              <a:cxn ang="0">
                <a:pos x="776" y="1576"/>
              </a:cxn>
              <a:cxn ang="0">
                <a:pos x="458" y="1436"/>
              </a:cxn>
              <a:cxn ang="0">
                <a:pos x="224" y="1266"/>
              </a:cxn>
              <a:cxn ang="0">
                <a:pos x="88" y="1074"/>
              </a:cxn>
              <a:cxn ang="0">
                <a:pos x="68" y="864"/>
              </a:cxn>
              <a:cxn ang="0">
                <a:pos x="166" y="664"/>
              </a:cxn>
              <a:cxn ang="0">
                <a:pos x="370" y="486"/>
              </a:cxn>
              <a:cxn ang="0">
                <a:pos x="662" y="336"/>
              </a:cxn>
              <a:cxn ang="0">
                <a:pos x="1028" y="222"/>
              </a:cxn>
              <a:cxn ang="0">
                <a:pos x="1454" y="148"/>
              </a:cxn>
              <a:cxn ang="0">
                <a:pos x="1922" y="120"/>
              </a:cxn>
              <a:cxn ang="0">
                <a:pos x="2392" y="148"/>
              </a:cxn>
              <a:cxn ang="0">
                <a:pos x="2818" y="222"/>
              </a:cxn>
              <a:cxn ang="0">
                <a:pos x="3184" y="336"/>
              </a:cxn>
              <a:cxn ang="0">
                <a:pos x="3476" y="486"/>
              </a:cxn>
              <a:cxn ang="0">
                <a:pos x="3680" y="664"/>
              </a:cxn>
              <a:cxn ang="0">
                <a:pos x="3778" y="864"/>
              </a:cxn>
              <a:cxn ang="0">
                <a:pos x="3758" y="1074"/>
              </a:cxn>
              <a:cxn ang="0">
                <a:pos x="3622" y="1266"/>
              </a:cxn>
              <a:cxn ang="0">
                <a:pos x="3388" y="1436"/>
              </a:cxn>
              <a:cxn ang="0">
                <a:pos x="3070" y="1576"/>
              </a:cxn>
              <a:cxn ang="0">
                <a:pos x="2682" y="1678"/>
              </a:cxn>
              <a:cxn ang="0">
                <a:pos x="2240" y="1736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9412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+mn-ea"/>
              <a:cs typeface="Arial" charset="0"/>
            </a:endParaRPr>
          </a:p>
        </p:txBody>
      </p:sp>
      <p:sp>
        <p:nvSpPr>
          <p:cNvPr id="246788" name="Oval 4"/>
          <p:cNvSpPr>
            <a:spLocks noChangeArrowheads="1"/>
          </p:cNvSpPr>
          <p:nvPr/>
        </p:nvSpPr>
        <p:spPr bwMode="gray">
          <a:xfrm>
            <a:off x="3810000" y="14478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rgbClr val="001D3A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imes New Roman" pitchFamily="18" charset="0"/>
            </a:endParaRPr>
          </a:p>
        </p:txBody>
      </p:sp>
      <p:sp>
        <p:nvSpPr>
          <p:cNvPr id="246789" name="Oval 5"/>
          <p:cNvSpPr>
            <a:spLocks noChangeArrowheads="1"/>
          </p:cNvSpPr>
          <p:nvPr/>
        </p:nvSpPr>
        <p:spPr bwMode="gray">
          <a:xfrm>
            <a:off x="1905000" y="49530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31373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rgbClr val="001D3A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imes New Roman" pitchFamily="18" charset="0"/>
            </a:endParaRPr>
          </a:p>
        </p:txBody>
      </p:sp>
      <p:sp>
        <p:nvSpPr>
          <p:cNvPr id="246790" name="Oval 6"/>
          <p:cNvSpPr>
            <a:spLocks noChangeArrowheads="1"/>
          </p:cNvSpPr>
          <p:nvPr/>
        </p:nvSpPr>
        <p:spPr bwMode="gray">
          <a:xfrm>
            <a:off x="4495800" y="4495800"/>
            <a:ext cx="1282700" cy="1274763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35686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rgbClr val="001D3A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imes New Roman" pitchFamily="18" charset="0"/>
            </a:endParaRPr>
          </a:p>
        </p:txBody>
      </p:sp>
      <p:sp>
        <p:nvSpPr>
          <p:cNvPr id="246791" name="Oval 7"/>
          <p:cNvSpPr>
            <a:spLocks noChangeArrowheads="1"/>
          </p:cNvSpPr>
          <p:nvPr/>
        </p:nvSpPr>
        <p:spPr bwMode="gray">
          <a:xfrm>
            <a:off x="1447800" y="29718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35686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rgbClr val="001D3A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imes New Roman" pitchFamily="18" charset="0"/>
            </a:endParaRPr>
          </a:p>
        </p:txBody>
      </p:sp>
      <p:sp>
        <p:nvSpPr>
          <p:cNvPr id="246792" name="Oval 8"/>
          <p:cNvSpPr>
            <a:spLocks noChangeArrowheads="1"/>
          </p:cNvSpPr>
          <p:nvPr/>
        </p:nvSpPr>
        <p:spPr bwMode="gray">
          <a:xfrm>
            <a:off x="6248400" y="1447800"/>
            <a:ext cx="1212850" cy="1274763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rgbClr val="001D3A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imes New Roman" pitchFamily="18" charset="0"/>
            </a:endParaRP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gray">
          <a:xfrm>
            <a:off x="403663" y="5608293"/>
            <a:ext cx="1681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1" dirty="0"/>
              <a:t>Cooperation</a:t>
            </a:r>
          </a:p>
        </p:txBody>
      </p:sp>
      <p:sp>
        <p:nvSpPr>
          <p:cNvPr id="56329" name="Text Box 10"/>
          <p:cNvSpPr txBox="1">
            <a:spLocks noChangeArrowheads="1"/>
          </p:cNvSpPr>
          <p:nvPr/>
        </p:nvSpPr>
        <p:spPr bwMode="gray">
          <a:xfrm>
            <a:off x="6019800" y="2574925"/>
            <a:ext cx="3143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1" dirty="0"/>
              <a:t>International institutions</a:t>
            </a:r>
          </a:p>
        </p:txBody>
      </p:sp>
      <p:sp>
        <p:nvSpPr>
          <p:cNvPr id="56330" name="Text Box 11"/>
          <p:cNvSpPr txBox="1">
            <a:spLocks noChangeArrowheads="1"/>
          </p:cNvSpPr>
          <p:nvPr/>
        </p:nvSpPr>
        <p:spPr bwMode="gray">
          <a:xfrm>
            <a:off x="3886200" y="1133766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1" dirty="0"/>
              <a:t>Norms</a:t>
            </a:r>
          </a:p>
        </p:txBody>
      </p:sp>
      <p:sp>
        <p:nvSpPr>
          <p:cNvPr id="56331" name="Text Box 12"/>
          <p:cNvSpPr txBox="1">
            <a:spLocks noChangeArrowheads="1"/>
          </p:cNvSpPr>
          <p:nvPr/>
        </p:nvSpPr>
        <p:spPr bwMode="gray">
          <a:xfrm>
            <a:off x="6629400" y="3657600"/>
            <a:ext cx="8810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latin typeface="Verdana" charset="0"/>
                <a:cs typeface="Times New Roman" charset="0"/>
              </a:rPr>
              <a:t>Power</a:t>
            </a:r>
          </a:p>
        </p:txBody>
      </p:sp>
      <p:sp>
        <p:nvSpPr>
          <p:cNvPr id="56332" name="Text Box 13"/>
          <p:cNvSpPr txBox="1">
            <a:spLocks noChangeArrowheads="1"/>
          </p:cNvSpPr>
          <p:nvPr/>
        </p:nvSpPr>
        <p:spPr bwMode="gray">
          <a:xfrm>
            <a:off x="4910931" y="5813823"/>
            <a:ext cx="173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1" dirty="0"/>
              <a:t>Socialization</a:t>
            </a:r>
          </a:p>
        </p:txBody>
      </p:sp>
      <p:sp>
        <p:nvSpPr>
          <p:cNvPr id="246798" name="Text Box 14"/>
          <p:cNvSpPr txBox="1">
            <a:spLocks noChangeArrowheads="1"/>
          </p:cNvSpPr>
          <p:nvPr/>
        </p:nvSpPr>
        <p:spPr bwMode="auto">
          <a:xfrm>
            <a:off x="3048000" y="3200400"/>
            <a:ext cx="3505200" cy="82232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b="1" dirty="0">
                <a:ea typeface="+mn-ea"/>
                <a:cs typeface="Times New Roman" pitchFamily="18" charset="0"/>
              </a:rPr>
              <a:t>From norms to governance</a:t>
            </a:r>
          </a:p>
        </p:txBody>
      </p:sp>
      <p:sp>
        <p:nvSpPr>
          <p:cNvPr id="56334" name="Line 15"/>
          <p:cNvSpPr>
            <a:spLocks noChangeShapeType="1"/>
          </p:cNvSpPr>
          <p:nvPr/>
        </p:nvSpPr>
        <p:spPr bwMode="black">
          <a:xfrm>
            <a:off x="2438400" y="2057400"/>
            <a:ext cx="1676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6335" name="AutoShape 16"/>
          <p:cNvCxnSpPr>
            <a:cxnSpLocks noChangeShapeType="1"/>
          </p:cNvCxnSpPr>
          <p:nvPr/>
        </p:nvCxnSpPr>
        <p:spPr bwMode="black">
          <a:xfrm flipH="1">
            <a:off x="457200" y="2057400"/>
            <a:ext cx="201612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36" name="Text Box 17"/>
          <p:cNvSpPr txBox="1">
            <a:spLocks noChangeArrowheads="1"/>
          </p:cNvSpPr>
          <p:nvPr/>
        </p:nvSpPr>
        <p:spPr bwMode="auto">
          <a:xfrm>
            <a:off x="457200" y="1447800"/>
            <a:ext cx="290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1"/>
              <a:t>The International System</a:t>
            </a:r>
          </a:p>
        </p:txBody>
      </p:sp>
      <p:sp>
        <p:nvSpPr>
          <p:cNvPr id="246802" name="Oval 18"/>
          <p:cNvSpPr>
            <a:spLocks noChangeArrowheads="1"/>
          </p:cNvSpPr>
          <p:nvPr/>
        </p:nvSpPr>
        <p:spPr bwMode="gray">
          <a:xfrm>
            <a:off x="6553200" y="33528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35686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rgbClr val="001D3A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imes New Roman" pitchFamily="18" charset="0"/>
            </a:endParaRPr>
          </a:p>
        </p:txBody>
      </p:sp>
      <p:sp>
        <p:nvSpPr>
          <p:cNvPr id="56338" name="Text Box 19"/>
          <p:cNvSpPr txBox="1">
            <a:spLocks noChangeArrowheads="1"/>
          </p:cNvSpPr>
          <p:nvPr/>
        </p:nvSpPr>
        <p:spPr bwMode="gray">
          <a:xfrm>
            <a:off x="6846888" y="4627563"/>
            <a:ext cx="1981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1" dirty="0"/>
              <a:t>Expectations promoted by IGOs and NGOs</a:t>
            </a:r>
          </a:p>
        </p:txBody>
      </p:sp>
      <p:sp>
        <p:nvSpPr>
          <p:cNvPr id="56339" name="Text Box 20"/>
          <p:cNvSpPr txBox="1">
            <a:spLocks noChangeArrowheads="1"/>
          </p:cNvSpPr>
          <p:nvPr/>
        </p:nvSpPr>
        <p:spPr bwMode="gray">
          <a:xfrm>
            <a:off x="0" y="2574925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1" dirty="0"/>
              <a:t>Global governance</a:t>
            </a:r>
          </a:p>
        </p:txBody>
      </p:sp>
      <p:sp>
        <p:nvSpPr>
          <p:cNvPr id="56340" name="Line 21"/>
          <p:cNvSpPr>
            <a:spLocks noChangeShapeType="1"/>
          </p:cNvSpPr>
          <p:nvPr/>
        </p:nvSpPr>
        <p:spPr bwMode="auto">
          <a:xfrm>
            <a:off x="5334000" y="22860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1" name="Line 22"/>
          <p:cNvSpPr>
            <a:spLocks noChangeShapeType="1"/>
          </p:cNvSpPr>
          <p:nvPr/>
        </p:nvSpPr>
        <p:spPr bwMode="auto">
          <a:xfrm>
            <a:off x="1066800" y="5410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2" name="Line 23"/>
          <p:cNvSpPr>
            <a:spLocks noChangeShapeType="1"/>
          </p:cNvSpPr>
          <p:nvPr/>
        </p:nvSpPr>
        <p:spPr bwMode="auto">
          <a:xfrm flipH="1">
            <a:off x="3886200" y="58674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38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99060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3600" smtClean="0">
                <a:ea typeface="+mj-ea"/>
              </a:rPr>
              <a:t>What institutions do</a:t>
            </a:r>
          </a:p>
        </p:txBody>
      </p:sp>
      <p:sp>
        <p:nvSpPr>
          <p:cNvPr id="57346" name="Oval 3"/>
          <p:cNvSpPr>
            <a:spLocks noChangeArrowheads="1"/>
          </p:cNvSpPr>
          <p:nvPr/>
        </p:nvSpPr>
        <p:spPr bwMode="ltGray">
          <a:xfrm>
            <a:off x="2187575" y="4178300"/>
            <a:ext cx="5562600" cy="1325563"/>
          </a:xfrm>
          <a:prstGeom prst="ellipse">
            <a:avLst/>
          </a:prstGeom>
          <a:gradFill rotWithShape="1">
            <a:gsLst>
              <a:gs pos="0">
                <a:srgbClr val="292929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vert="eaVert" wrap="none" lIns="92075" tIns="46038" rIns="92075" bIns="46038" anchor="ctr"/>
          <a:lstStyle/>
          <a:p>
            <a:endParaRPr lang="en-US"/>
          </a:p>
        </p:txBody>
      </p:sp>
      <p:sp>
        <p:nvSpPr>
          <p:cNvPr id="57347" name="Oval 4"/>
          <p:cNvSpPr>
            <a:spLocks noChangeArrowheads="1"/>
          </p:cNvSpPr>
          <p:nvPr/>
        </p:nvSpPr>
        <p:spPr bwMode="gray">
          <a:xfrm rot="-998297">
            <a:off x="1462088" y="2065338"/>
            <a:ext cx="5762625" cy="3016250"/>
          </a:xfrm>
          <a:prstGeom prst="ellipse">
            <a:avLst/>
          </a:prstGeom>
          <a:gradFill rotWithShape="0">
            <a:gsLst>
              <a:gs pos="0">
                <a:srgbClr val="29698D"/>
              </a:gs>
              <a:gs pos="50000">
                <a:srgbClr val="CBDBE3"/>
              </a:gs>
              <a:gs pos="100000">
                <a:srgbClr val="29698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Oval 5"/>
          <p:cNvSpPr>
            <a:spLocks noChangeArrowheads="1"/>
          </p:cNvSpPr>
          <p:nvPr/>
        </p:nvSpPr>
        <p:spPr bwMode="gray">
          <a:xfrm rot="-998297">
            <a:off x="1517650" y="1903413"/>
            <a:ext cx="5564188" cy="2922587"/>
          </a:xfrm>
          <a:prstGeom prst="ellipse">
            <a:avLst/>
          </a:prstGeom>
          <a:gradFill rotWithShape="1">
            <a:gsLst>
              <a:gs pos="0">
                <a:srgbClr val="208282"/>
              </a:gs>
              <a:gs pos="100000">
                <a:srgbClr val="33CCCC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rc 6"/>
          <p:cNvSpPr>
            <a:spLocks/>
          </p:cNvSpPr>
          <p:nvPr/>
        </p:nvSpPr>
        <p:spPr bwMode="gray">
          <a:xfrm rot="-998297">
            <a:off x="4391025" y="2974975"/>
            <a:ext cx="2652713" cy="1320800"/>
          </a:xfrm>
          <a:custGeom>
            <a:avLst/>
            <a:gdLst>
              <a:gd name="T0" fmla="*/ 2147483647 w 19933"/>
              <a:gd name="T1" fmla="*/ 2147483647 h 19523"/>
              <a:gd name="T2" fmla="*/ 2147483647 w 19933"/>
              <a:gd name="T3" fmla="*/ 2147483647 h 19523"/>
              <a:gd name="T4" fmla="*/ 0 w 19933"/>
              <a:gd name="T5" fmla="*/ 0 h 19523"/>
              <a:gd name="T6" fmla="*/ 0 60000 65536"/>
              <a:gd name="T7" fmla="*/ 0 60000 65536"/>
              <a:gd name="T8" fmla="*/ 0 60000 65536"/>
              <a:gd name="T9" fmla="*/ 0 w 19933"/>
              <a:gd name="T10" fmla="*/ 0 h 19523"/>
              <a:gd name="T11" fmla="*/ 19933 w 19933"/>
              <a:gd name="T12" fmla="*/ 19523 h 195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33" h="19523" fill="none" extrusionOk="0">
                <a:moveTo>
                  <a:pt x="19932" y="8320"/>
                </a:moveTo>
                <a:cubicBezTo>
                  <a:pt x="17876" y="13247"/>
                  <a:pt x="14067" y="17238"/>
                  <a:pt x="9241" y="19522"/>
                </a:cubicBezTo>
              </a:path>
              <a:path w="19933" h="19523" stroke="0" extrusionOk="0">
                <a:moveTo>
                  <a:pt x="19932" y="8320"/>
                </a:moveTo>
                <a:cubicBezTo>
                  <a:pt x="17876" y="13247"/>
                  <a:pt x="14067" y="17238"/>
                  <a:pt x="9241" y="19522"/>
                </a:cubicBezTo>
                <a:lnTo>
                  <a:pt x="0" y="0"/>
                </a:lnTo>
                <a:lnTo>
                  <a:pt x="19932" y="8320"/>
                </a:lnTo>
                <a:close/>
              </a:path>
            </a:pathLst>
          </a:custGeom>
          <a:solidFill>
            <a:srgbClr val="D9AF1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rc 7"/>
          <p:cNvSpPr>
            <a:spLocks/>
          </p:cNvSpPr>
          <p:nvPr/>
        </p:nvSpPr>
        <p:spPr bwMode="gray">
          <a:xfrm rot="-998297">
            <a:off x="4167188" y="1981200"/>
            <a:ext cx="2849562" cy="1538288"/>
          </a:xfrm>
          <a:custGeom>
            <a:avLst/>
            <a:gdLst>
              <a:gd name="T0" fmla="*/ 2147483647 w 21600"/>
              <a:gd name="T1" fmla="*/ 0 h 22718"/>
              <a:gd name="T2" fmla="*/ 2147483647 w 21600"/>
              <a:gd name="T3" fmla="*/ 2147483647 h 22718"/>
              <a:gd name="T4" fmla="*/ 0 w 21600"/>
              <a:gd name="T5" fmla="*/ 2147483647 h 22718"/>
              <a:gd name="T6" fmla="*/ 0 60000 65536"/>
              <a:gd name="T7" fmla="*/ 0 60000 65536"/>
              <a:gd name="T8" fmla="*/ 0 60000 65536"/>
              <a:gd name="T9" fmla="*/ 0 w 21600"/>
              <a:gd name="T10" fmla="*/ 0 h 22718"/>
              <a:gd name="T11" fmla="*/ 21600 w 21600"/>
              <a:gd name="T12" fmla="*/ 22718 h 227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718" fill="none" extrusionOk="0">
                <a:moveTo>
                  <a:pt x="16157" y="-1"/>
                </a:moveTo>
                <a:cubicBezTo>
                  <a:pt x="19663" y="3951"/>
                  <a:pt x="21600" y="9051"/>
                  <a:pt x="21600" y="14335"/>
                </a:cubicBezTo>
                <a:cubicBezTo>
                  <a:pt x="21600" y="17214"/>
                  <a:pt x="21024" y="20064"/>
                  <a:pt x="19906" y="22717"/>
                </a:cubicBezTo>
              </a:path>
              <a:path w="21600" h="22718" stroke="0" extrusionOk="0">
                <a:moveTo>
                  <a:pt x="16157" y="-1"/>
                </a:moveTo>
                <a:cubicBezTo>
                  <a:pt x="19663" y="3951"/>
                  <a:pt x="21600" y="9051"/>
                  <a:pt x="21600" y="14335"/>
                </a:cubicBezTo>
                <a:cubicBezTo>
                  <a:pt x="21600" y="17214"/>
                  <a:pt x="21024" y="20064"/>
                  <a:pt x="19906" y="22717"/>
                </a:cubicBezTo>
                <a:lnTo>
                  <a:pt x="0" y="14335"/>
                </a:lnTo>
                <a:lnTo>
                  <a:pt x="16157" y="-1"/>
                </a:lnTo>
                <a:close/>
              </a:path>
            </a:pathLst>
          </a:custGeom>
          <a:solidFill>
            <a:srgbClr val="0099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Arc 8"/>
          <p:cNvSpPr>
            <a:spLocks/>
          </p:cNvSpPr>
          <p:nvPr/>
        </p:nvSpPr>
        <p:spPr bwMode="gray">
          <a:xfrm rot="20601703" flipH="1">
            <a:off x="1600200" y="3276600"/>
            <a:ext cx="2876550" cy="1630363"/>
          </a:xfrm>
          <a:custGeom>
            <a:avLst/>
            <a:gdLst>
              <a:gd name="T0" fmla="*/ 2147483647 w 21600"/>
              <a:gd name="T1" fmla="*/ 0 h 24439"/>
              <a:gd name="T2" fmla="*/ 2147483647 w 21600"/>
              <a:gd name="T3" fmla="*/ 2147483647 h 24439"/>
              <a:gd name="T4" fmla="*/ 0 w 21600"/>
              <a:gd name="T5" fmla="*/ 2147483647 h 24439"/>
              <a:gd name="T6" fmla="*/ 0 60000 65536"/>
              <a:gd name="T7" fmla="*/ 0 60000 65536"/>
              <a:gd name="T8" fmla="*/ 0 60000 65536"/>
              <a:gd name="T9" fmla="*/ 0 w 21600"/>
              <a:gd name="T10" fmla="*/ 0 h 24439"/>
              <a:gd name="T11" fmla="*/ 21600 w 21600"/>
              <a:gd name="T12" fmla="*/ 24439 h 24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439" fill="none" extrusionOk="0">
                <a:moveTo>
                  <a:pt x="20452" y="-1"/>
                </a:moveTo>
                <a:cubicBezTo>
                  <a:pt x="21212" y="2237"/>
                  <a:pt x="21600" y="4584"/>
                  <a:pt x="21600" y="6947"/>
                </a:cubicBezTo>
                <a:cubicBezTo>
                  <a:pt x="21600" y="13871"/>
                  <a:pt x="18280" y="20376"/>
                  <a:pt x="12672" y="24438"/>
                </a:cubicBezTo>
              </a:path>
              <a:path w="21600" h="24439" stroke="0" extrusionOk="0">
                <a:moveTo>
                  <a:pt x="20452" y="-1"/>
                </a:moveTo>
                <a:cubicBezTo>
                  <a:pt x="21212" y="2237"/>
                  <a:pt x="21600" y="4584"/>
                  <a:pt x="21600" y="6947"/>
                </a:cubicBezTo>
                <a:cubicBezTo>
                  <a:pt x="21600" y="13871"/>
                  <a:pt x="18280" y="20376"/>
                  <a:pt x="12672" y="24438"/>
                </a:cubicBezTo>
                <a:lnTo>
                  <a:pt x="0" y="6947"/>
                </a:lnTo>
                <a:lnTo>
                  <a:pt x="20452" y="-1"/>
                </a:lnTo>
                <a:close/>
              </a:path>
            </a:pathLst>
          </a:custGeom>
          <a:gradFill rotWithShape="1">
            <a:gsLst>
              <a:gs pos="0">
                <a:srgbClr val="ABD9F2"/>
              </a:gs>
              <a:gs pos="100000">
                <a:srgbClr val="47ABE3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Arc 9"/>
          <p:cNvSpPr>
            <a:spLocks/>
          </p:cNvSpPr>
          <p:nvPr/>
        </p:nvSpPr>
        <p:spPr bwMode="gray">
          <a:xfrm rot="-998297">
            <a:off x="3409950" y="1709738"/>
            <a:ext cx="2814638" cy="1417637"/>
          </a:xfrm>
          <a:custGeom>
            <a:avLst/>
            <a:gdLst>
              <a:gd name="T0" fmla="*/ 0 w 21397"/>
              <a:gd name="T1" fmla="*/ 2147483647 h 21600"/>
              <a:gd name="T2" fmla="*/ 2147483647 w 21397"/>
              <a:gd name="T3" fmla="*/ 2147483647 h 21600"/>
              <a:gd name="T4" fmla="*/ 2147483647 w 21397"/>
              <a:gd name="T5" fmla="*/ 2147483647 h 21600"/>
              <a:gd name="T6" fmla="*/ 0 60000 65536"/>
              <a:gd name="T7" fmla="*/ 0 60000 65536"/>
              <a:gd name="T8" fmla="*/ 0 60000 65536"/>
              <a:gd name="T9" fmla="*/ 0 w 21397"/>
              <a:gd name="T10" fmla="*/ 0 h 21600"/>
              <a:gd name="T11" fmla="*/ 21397 w 213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7" h="21600" fill="none" extrusionOk="0">
                <a:moveTo>
                  <a:pt x="0" y="549"/>
                </a:moveTo>
                <a:cubicBezTo>
                  <a:pt x="1587" y="184"/>
                  <a:pt x="3210" y="-1"/>
                  <a:pt x="4839" y="0"/>
                </a:cubicBezTo>
                <a:cubicBezTo>
                  <a:pt x="11230" y="0"/>
                  <a:pt x="17293" y="2830"/>
                  <a:pt x="21397" y="7729"/>
                </a:cubicBezTo>
              </a:path>
              <a:path w="21397" h="21600" stroke="0" extrusionOk="0">
                <a:moveTo>
                  <a:pt x="0" y="549"/>
                </a:moveTo>
                <a:cubicBezTo>
                  <a:pt x="1587" y="184"/>
                  <a:pt x="3210" y="-1"/>
                  <a:pt x="4839" y="0"/>
                </a:cubicBezTo>
                <a:cubicBezTo>
                  <a:pt x="11230" y="0"/>
                  <a:pt x="17293" y="2830"/>
                  <a:pt x="21397" y="7729"/>
                </a:cubicBezTo>
                <a:lnTo>
                  <a:pt x="4839" y="21600"/>
                </a:lnTo>
                <a:lnTo>
                  <a:pt x="0" y="549"/>
                </a:lnTo>
                <a:close/>
              </a:path>
            </a:pathLst>
          </a:custGeom>
          <a:gradFill rotWithShape="1">
            <a:gsLst>
              <a:gs pos="0">
                <a:srgbClr val="4F4A73"/>
              </a:gs>
              <a:gs pos="100000">
                <a:srgbClr val="AAA0F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Arc 10"/>
          <p:cNvSpPr>
            <a:spLocks/>
          </p:cNvSpPr>
          <p:nvPr/>
        </p:nvSpPr>
        <p:spPr bwMode="gray">
          <a:xfrm rot="20601703" flipH="1">
            <a:off x="1371600" y="2362200"/>
            <a:ext cx="2762250" cy="1381125"/>
          </a:xfrm>
          <a:custGeom>
            <a:avLst/>
            <a:gdLst>
              <a:gd name="T0" fmla="*/ 2147483647 w 20934"/>
              <a:gd name="T1" fmla="*/ 0 h 21142"/>
              <a:gd name="T2" fmla="*/ 2147483647 w 20934"/>
              <a:gd name="T3" fmla="*/ 2147483647 h 21142"/>
              <a:gd name="T4" fmla="*/ 0 w 20934"/>
              <a:gd name="T5" fmla="*/ 2147483647 h 21142"/>
              <a:gd name="T6" fmla="*/ 0 60000 65536"/>
              <a:gd name="T7" fmla="*/ 0 60000 65536"/>
              <a:gd name="T8" fmla="*/ 0 60000 65536"/>
              <a:gd name="T9" fmla="*/ 0 w 20934"/>
              <a:gd name="T10" fmla="*/ 0 h 21142"/>
              <a:gd name="T11" fmla="*/ 20934 w 20934"/>
              <a:gd name="T12" fmla="*/ 21142 h 21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34" h="21142" fill="none" extrusionOk="0">
                <a:moveTo>
                  <a:pt x="4423" y="-1"/>
                </a:moveTo>
                <a:cubicBezTo>
                  <a:pt x="12495" y="1688"/>
                  <a:pt x="18902" y="7826"/>
                  <a:pt x="20934" y="15819"/>
                </a:cubicBezTo>
              </a:path>
              <a:path w="20934" h="21142" stroke="0" extrusionOk="0">
                <a:moveTo>
                  <a:pt x="4423" y="-1"/>
                </a:moveTo>
                <a:cubicBezTo>
                  <a:pt x="12495" y="1688"/>
                  <a:pt x="18902" y="7826"/>
                  <a:pt x="20934" y="15819"/>
                </a:cubicBezTo>
                <a:lnTo>
                  <a:pt x="0" y="21142"/>
                </a:lnTo>
                <a:lnTo>
                  <a:pt x="4423" y="-1"/>
                </a:lnTo>
                <a:close/>
              </a:path>
            </a:pathLst>
          </a:custGeom>
          <a:gradFill rotWithShape="1">
            <a:gsLst>
              <a:gs pos="0">
                <a:srgbClr val="47ABE3"/>
              </a:gs>
              <a:gs pos="100000">
                <a:srgbClr val="214F6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Freeform 11"/>
          <p:cNvSpPr>
            <a:spLocks/>
          </p:cNvSpPr>
          <p:nvPr/>
        </p:nvSpPr>
        <p:spPr bwMode="gray">
          <a:xfrm rot="-998297">
            <a:off x="4506913" y="3224213"/>
            <a:ext cx="1220787" cy="1498600"/>
          </a:xfrm>
          <a:custGeom>
            <a:avLst/>
            <a:gdLst>
              <a:gd name="T0" fmla="*/ 2147483647 w 480"/>
              <a:gd name="T1" fmla="*/ 2147483647 h 716"/>
              <a:gd name="T2" fmla="*/ 2147483647 w 480"/>
              <a:gd name="T3" fmla="*/ 2147483647 h 716"/>
              <a:gd name="T4" fmla="*/ 0 w 480"/>
              <a:gd name="T5" fmla="*/ 0 h 716"/>
              <a:gd name="T6" fmla="*/ 0 60000 65536"/>
              <a:gd name="T7" fmla="*/ 0 60000 65536"/>
              <a:gd name="T8" fmla="*/ 0 60000 65536"/>
              <a:gd name="T9" fmla="*/ 0 w 480"/>
              <a:gd name="T10" fmla="*/ 0 h 716"/>
              <a:gd name="T11" fmla="*/ 480 w 480"/>
              <a:gd name="T12" fmla="*/ 716 h 7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716">
                <a:moveTo>
                  <a:pt x="480" y="716"/>
                </a:moveTo>
                <a:lnTo>
                  <a:pt x="480" y="604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6A93D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7355" name="Freeform 12"/>
          <p:cNvSpPr>
            <a:spLocks/>
          </p:cNvSpPr>
          <p:nvPr/>
        </p:nvSpPr>
        <p:spPr bwMode="gray">
          <a:xfrm rot="-998297">
            <a:off x="4400550" y="2971800"/>
            <a:ext cx="2562225" cy="809625"/>
          </a:xfrm>
          <a:custGeom>
            <a:avLst/>
            <a:gdLst>
              <a:gd name="T0" fmla="*/ 2147483647 w 1008"/>
              <a:gd name="T1" fmla="*/ 2147483647 h 388"/>
              <a:gd name="T2" fmla="*/ 2147483647 w 1008"/>
              <a:gd name="T3" fmla="*/ 2147483647 h 388"/>
              <a:gd name="T4" fmla="*/ 0 w 1008"/>
              <a:gd name="T5" fmla="*/ 0 h 388"/>
              <a:gd name="T6" fmla="*/ 0 60000 65536"/>
              <a:gd name="T7" fmla="*/ 0 60000 65536"/>
              <a:gd name="T8" fmla="*/ 0 60000 65536"/>
              <a:gd name="T9" fmla="*/ 0 w 1008"/>
              <a:gd name="T10" fmla="*/ 0 h 388"/>
              <a:gd name="T11" fmla="*/ 1008 w 1008"/>
              <a:gd name="T12" fmla="*/ 388 h 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8" h="388">
                <a:moveTo>
                  <a:pt x="1008" y="388"/>
                </a:moveTo>
                <a:lnTo>
                  <a:pt x="1000" y="284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57356" name="Group 13"/>
          <p:cNvGrpSpPr>
            <a:grpSpLocks/>
          </p:cNvGrpSpPr>
          <p:nvPr/>
        </p:nvGrpSpPr>
        <p:grpSpPr bwMode="auto">
          <a:xfrm>
            <a:off x="4102100" y="3003550"/>
            <a:ext cx="3040063" cy="1725613"/>
            <a:chOff x="2694" y="1900"/>
            <a:chExt cx="1915" cy="1087"/>
          </a:xfrm>
        </p:grpSpPr>
        <p:sp>
          <p:nvSpPr>
            <p:cNvPr id="57377" name="Arc 14"/>
            <p:cNvSpPr>
              <a:spLocks/>
            </p:cNvSpPr>
            <p:nvPr/>
          </p:nvSpPr>
          <p:spPr bwMode="gray">
            <a:xfrm rot="-886887">
              <a:off x="2694" y="1900"/>
              <a:ext cx="1858" cy="801"/>
            </a:xfrm>
            <a:custGeom>
              <a:avLst/>
              <a:gdLst>
                <a:gd name="T0" fmla="*/ 1 w 19866"/>
                <a:gd name="T1" fmla="*/ 0 h 19523"/>
                <a:gd name="T2" fmla="*/ 1 w 19866"/>
                <a:gd name="T3" fmla="*/ 0 h 19523"/>
                <a:gd name="T4" fmla="*/ 0 w 19866"/>
                <a:gd name="T5" fmla="*/ 0 h 19523"/>
                <a:gd name="T6" fmla="*/ 0 60000 65536"/>
                <a:gd name="T7" fmla="*/ 0 60000 65536"/>
                <a:gd name="T8" fmla="*/ 0 60000 65536"/>
                <a:gd name="T9" fmla="*/ 0 w 19866"/>
                <a:gd name="T10" fmla="*/ 0 h 19523"/>
                <a:gd name="T11" fmla="*/ 19866 w 19866"/>
                <a:gd name="T12" fmla="*/ 19523 h 195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866" h="19523" fill="none" extrusionOk="0">
                  <a:moveTo>
                    <a:pt x="19866" y="8479"/>
                  </a:moveTo>
                  <a:cubicBezTo>
                    <a:pt x="17793" y="13335"/>
                    <a:pt x="14014" y="17263"/>
                    <a:pt x="9241" y="19522"/>
                  </a:cubicBezTo>
                </a:path>
                <a:path w="19866" h="19523" stroke="0" extrusionOk="0">
                  <a:moveTo>
                    <a:pt x="19866" y="8479"/>
                  </a:moveTo>
                  <a:cubicBezTo>
                    <a:pt x="17793" y="13335"/>
                    <a:pt x="14014" y="17263"/>
                    <a:pt x="9241" y="19522"/>
                  </a:cubicBezTo>
                  <a:lnTo>
                    <a:pt x="0" y="0"/>
                  </a:lnTo>
                  <a:lnTo>
                    <a:pt x="19866" y="8479"/>
                  </a:lnTo>
                  <a:close/>
                </a:path>
              </a:pathLst>
            </a:custGeom>
            <a:solidFill>
              <a:srgbClr val="3529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78" name="Freeform 15"/>
            <p:cNvSpPr>
              <a:spLocks/>
            </p:cNvSpPr>
            <p:nvPr/>
          </p:nvSpPr>
          <p:spPr bwMode="gray">
            <a:xfrm rot="-886887">
              <a:off x="2747" y="2019"/>
              <a:ext cx="868" cy="968"/>
            </a:xfrm>
            <a:custGeom>
              <a:avLst/>
              <a:gdLst>
                <a:gd name="T0" fmla="*/ 2734 w 486"/>
                <a:gd name="T1" fmla="*/ 1297 h 762"/>
                <a:gd name="T2" fmla="*/ 2768 w 486"/>
                <a:gd name="T3" fmla="*/ 1563 h 762"/>
                <a:gd name="T4" fmla="*/ 52 w 486"/>
                <a:gd name="T5" fmla="*/ 264 h 762"/>
                <a:gd name="T6" fmla="*/ 0 w 486"/>
                <a:gd name="T7" fmla="*/ 0 h 762"/>
                <a:gd name="T8" fmla="*/ 2734 w 486"/>
                <a:gd name="T9" fmla="*/ 1297 h 7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6"/>
                <a:gd name="T16" fmla="*/ 0 h 762"/>
                <a:gd name="T17" fmla="*/ 486 w 486"/>
                <a:gd name="T18" fmla="*/ 762 h 7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6" h="762">
                  <a:moveTo>
                    <a:pt x="480" y="633"/>
                  </a:moveTo>
                  <a:lnTo>
                    <a:pt x="486" y="762"/>
                  </a:lnTo>
                  <a:lnTo>
                    <a:pt x="9" y="129"/>
                  </a:lnTo>
                  <a:lnTo>
                    <a:pt x="0" y="0"/>
                  </a:lnTo>
                  <a:lnTo>
                    <a:pt x="480" y="633"/>
                  </a:lnTo>
                  <a:close/>
                </a:path>
              </a:pathLst>
            </a:custGeom>
            <a:gradFill rotWithShape="1">
              <a:gsLst>
                <a:gs pos="0">
                  <a:srgbClr val="6A6198"/>
                </a:gs>
                <a:gs pos="100000">
                  <a:srgbClr val="35297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7379" name="Freeform 16"/>
            <p:cNvSpPr>
              <a:spLocks/>
            </p:cNvSpPr>
            <p:nvPr/>
          </p:nvSpPr>
          <p:spPr bwMode="gray">
            <a:xfrm rot="-886887">
              <a:off x="3614" y="2125"/>
              <a:ext cx="995" cy="617"/>
            </a:xfrm>
            <a:custGeom>
              <a:avLst/>
              <a:gdLst>
                <a:gd name="T0" fmla="*/ 0 w 556"/>
                <a:gd name="T1" fmla="*/ 700 h 486"/>
                <a:gd name="T2" fmla="*/ 3164 w 556"/>
                <a:gd name="T3" fmla="*/ 0 h 486"/>
                <a:gd name="T4" fmla="*/ 3187 w 556"/>
                <a:gd name="T5" fmla="*/ 282 h 486"/>
                <a:gd name="T6" fmla="*/ 1983 w 556"/>
                <a:gd name="T7" fmla="*/ 692 h 486"/>
                <a:gd name="T8" fmla="*/ 36 w 556"/>
                <a:gd name="T9" fmla="*/ 994 h 486"/>
                <a:gd name="T10" fmla="*/ 0 w 556"/>
                <a:gd name="T11" fmla="*/ 700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56"/>
                <a:gd name="T19" fmla="*/ 0 h 486"/>
                <a:gd name="T20" fmla="*/ 556 w 556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56" h="486">
                  <a:moveTo>
                    <a:pt x="0" y="342"/>
                  </a:moveTo>
                  <a:lnTo>
                    <a:pt x="552" y="0"/>
                  </a:lnTo>
                  <a:lnTo>
                    <a:pt x="556" y="138"/>
                  </a:lnTo>
                  <a:cubicBezTo>
                    <a:pt x="522" y="194"/>
                    <a:pt x="438" y="280"/>
                    <a:pt x="346" y="338"/>
                  </a:cubicBezTo>
                  <a:cubicBezTo>
                    <a:pt x="254" y="396"/>
                    <a:pt x="64" y="485"/>
                    <a:pt x="6" y="486"/>
                  </a:cubicBezTo>
                  <a:cubicBezTo>
                    <a:pt x="8" y="434"/>
                    <a:pt x="1" y="372"/>
                    <a:pt x="0" y="342"/>
                  </a:cubicBezTo>
                  <a:close/>
                </a:path>
              </a:pathLst>
            </a:custGeom>
            <a:solidFill>
              <a:srgbClr val="3529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7357" name="Group 17"/>
          <p:cNvGrpSpPr>
            <a:grpSpLocks/>
          </p:cNvGrpSpPr>
          <p:nvPr/>
        </p:nvGrpSpPr>
        <p:grpSpPr bwMode="auto">
          <a:xfrm>
            <a:off x="4625975" y="2882900"/>
            <a:ext cx="3003550" cy="1900238"/>
            <a:chOff x="2914" y="1816"/>
            <a:chExt cx="1892" cy="1197"/>
          </a:xfrm>
        </p:grpSpPr>
        <p:sp>
          <p:nvSpPr>
            <p:cNvPr id="57374" name="Freeform 18"/>
            <p:cNvSpPr>
              <a:spLocks/>
            </p:cNvSpPr>
            <p:nvPr/>
          </p:nvSpPr>
          <p:spPr bwMode="gray">
            <a:xfrm rot="-998297">
              <a:off x="3826" y="2056"/>
              <a:ext cx="980" cy="688"/>
            </a:xfrm>
            <a:custGeom>
              <a:avLst/>
              <a:gdLst>
                <a:gd name="T0" fmla="*/ 0 w 556"/>
                <a:gd name="T1" fmla="*/ 970 h 486"/>
                <a:gd name="T2" fmla="*/ 3023 w 556"/>
                <a:gd name="T3" fmla="*/ 0 h 486"/>
                <a:gd name="T4" fmla="*/ 3044 w 556"/>
                <a:gd name="T5" fmla="*/ 391 h 486"/>
                <a:gd name="T6" fmla="*/ 1895 w 556"/>
                <a:gd name="T7" fmla="*/ 958 h 486"/>
                <a:gd name="T8" fmla="*/ 33 w 556"/>
                <a:gd name="T9" fmla="*/ 1379 h 486"/>
                <a:gd name="T10" fmla="*/ 0 w 556"/>
                <a:gd name="T11" fmla="*/ 970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56"/>
                <a:gd name="T19" fmla="*/ 0 h 486"/>
                <a:gd name="T20" fmla="*/ 556 w 556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56" h="486">
                  <a:moveTo>
                    <a:pt x="0" y="342"/>
                  </a:moveTo>
                  <a:lnTo>
                    <a:pt x="552" y="0"/>
                  </a:lnTo>
                  <a:lnTo>
                    <a:pt x="556" y="138"/>
                  </a:lnTo>
                  <a:cubicBezTo>
                    <a:pt x="522" y="194"/>
                    <a:pt x="438" y="280"/>
                    <a:pt x="346" y="338"/>
                  </a:cubicBezTo>
                  <a:cubicBezTo>
                    <a:pt x="254" y="396"/>
                    <a:pt x="64" y="485"/>
                    <a:pt x="6" y="486"/>
                  </a:cubicBezTo>
                  <a:cubicBezTo>
                    <a:pt x="8" y="434"/>
                    <a:pt x="1" y="372"/>
                    <a:pt x="0" y="342"/>
                  </a:cubicBezTo>
                  <a:close/>
                </a:path>
              </a:pathLst>
            </a:custGeom>
            <a:gradFill rotWithShape="0">
              <a:gsLst>
                <a:gs pos="0">
                  <a:srgbClr val="B98BE8"/>
                </a:gs>
                <a:gs pos="100000">
                  <a:srgbClr val="66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7375" name="Arc 19"/>
            <p:cNvSpPr>
              <a:spLocks/>
            </p:cNvSpPr>
            <p:nvPr/>
          </p:nvSpPr>
          <p:spPr bwMode="gray">
            <a:xfrm rot="-1060795">
              <a:off x="2914" y="1816"/>
              <a:ext cx="1830" cy="880"/>
            </a:xfrm>
            <a:custGeom>
              <a:avLst/>
              <a:gdLst>
                <a:gd name="T0" fmla="*/ 1 w 19866"/>
                <a:gd name="T1" fmla="*/ 0 h 19523"/>
                <a:gd name="T2" fmla="*/ 1 w 19866"/>
                <a:gd name="T3" fmla="*/ 0 h 19523"/>
                <a:gd name="T4" fmla="*/ 0 w 19866"/>
                <a:gd name="T5" fmla="*/ 0 h 19523"/>
                <a:gd name="T6" fmla="*/ 0 60000 65536"/>
                <a:gd name="T7" fmla="*/ 0 60000 65536"/>
                <a:gd name="T8" fmla="*/ 0 60000 65536"/>
                <a:gd name="T9" fmla="*/ 0 w 19866"/>
                <a:gd name="T10" fmla="*/ 0 h 19523"/>
                <a:gd name="T11" fmla="*/ 19866 w 19866"/>
                <a:gd name="T12" fmla="*/ 19523 h 195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866" h="19523" fill="none" extrusionOk="0">
                  <a:moveTo>
                    <a:pt x="19866" y="8479"/>
                  </a:moveTo>
                  <a:cubicBezTo>
                    <a:pt x="17793" y="13335"/>
                    <a:pt x="14014" y="17263"/>
                    <a:pt x="9241" y="19522"/>
                  </a:cubicBezTo>
                </a:path>
                <a:path w="19866" h="19523" stroke="0" extrusionOk="0">
                  <a:moveTo>
                    <a:pt x="19866" y="8479"/>
                  </a:moveTo>
                  <a:cubicBezTo>
                    <a:pt x="17793" y="13335"/>
                    <a:pt x="14014" y="17263"/>
                    <a:pt x="9241" y="19522"/>
                  </a:cubicBezTo>
                  <a:lnTo>
                    <a:pt x="0" y="0"/>
                  </a:lnTo>
                  <a:lnTo>
                    <a:pt x="19866" y="8479"/>
                  </a:ln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76" name="Freeform 20"/>
            <p:cNvSpPr>
              <a:spLocks/>
            </p:cNvSpPr>
            <p:nvPr/>
          </p:nvSpPr>
          <p:spPr bwMode="gray">
            <a:xfrm rot="-998297">
              <a:off x="2997" y="1949"/>
              <a:ext cx="839" cy="1064"/>
            </a:xfrm>
            <a:custGeom>
              <a:avLst/>
              <a:gdLst>
                <a:gd name="T0" fmla="*/ 2470 w 486"/>
                <a:gd name="T1" fmla="*/ 1723 h 762"/>
                <a:gd name="T2" fmla="*/ 2500 w 486"/>
                <a:gd name="T3" fmla="*/ 2075 h 762"/>
                <a:gd name="T4" fmla="*/ 48 w 486"/>
                <a:gd name="T5" fmla="*/ 350 h 762"/>
                <a:gd name="T6" fmla="*/ 0 w 486"/>
                <a:gd name="T7" fmla="*/ 0 h 762"/>
                <a:gd name="T8" fmla="*/ 2470 w 486"/>
                <a:gd name="T9" fmla="*/ 1723 h 7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6"/>
                <a:gd name="T16" fmla="*/ 0 h 762"/>
                <a:gd name="T17" fmla="*/ 486 w 486"/>
                <a:gd name="T18" fmla="*/ 762 h 7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6" h="762">
                  <a:moveTo>
                    <a:pt x="480" y="633"/>
                  </a:moveTo>
                  <a:lnTo>
                    <a:pt x="486" y="762"/>
                  </a:lnTo>
                  <a:lnTo>
                    <a:pt x="9" y="129"/>
                  </a:lnTo>
                  <a:lnTo>
                    <a:pt x="0" y="0"/>
                  </a:lnTo>
                  <a:lnTo>
                    <a:pt x="480" y="633"/>
                  </a:lnTo>
                  <a:close/>
                </a:path>
              </a:pathLst>
            </a:custGeom>
            <a:gradFill rotWithShape="1">
              <a:gsLst>
                <a:gs pos="0">
                  <a:srgbClr val="5007A1"/>
                </a:gs>
                <a:gs pos="100000">
                  <a:srgbClr val="AF8ED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57358" name="Oval 21"/>
          <p:cNvSpPr>
            <a:spLocks noChangeArrowheads="1"/>
          </p:cNvSpPr>
          <p:nvPr/>
        </p:nvSpPr>
        <p:spPr bwMode="gray">
          <a:xfrm rot="-998297">
            <a:off x="2979738" y="2617788"/>
            <a:ext cx="2695575" cy="1339850"/>
          </a:xfrm>
          <a:prstGeom prst="ellipse">
            <a:avLst/>
          </a:prstGeom>
          <a:gradFill rotWithShape="0">
            <a:gsLst>
              <a:gs pos="0">
                <a:srgbClr val="000000"/>
              </a:gs>
              <a:gs pos="50000">
                <a:srgbClr val="C1C1C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Oval 22"/>
          <p:cNvSpPr>
            <a:spLocks noChangeArrowheads="1"/>
          </p:cNvSpPr>
          <p:nvPr/>
        </p:nvSpPr>
        <p:spPr bwMode="white">
          <a:xfrm rot="-998297">
            <a:off x="3055938" y="2852738"/>
            <a:ext cx="2624137" cy="109855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Text Box 23"/>
          <p:cNvSpPr txBox="1">
            <a:spLocks noChangeArrowheads="1"/>
          </p:cNvSpPr>
          <p:nvPr/>
        </p:nvSpPr>
        <p:spPr bwMode="gray">
          <a:xfrm>
            <a:off x="3352800" y="1143000"/>
            <a:ext cx="2743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Punish and shame violators</a:t>
            </a:r>
          </a:p>
        </p:txBody>
      </p:sp>
      <p:sp>
        <p:nvSpPr>
          <p:cNvPr id="57361" name="Text Box 24"/>
          <p:cNvSpPr txBox="1">
            <a:spLocks noChangeArrowheads="1"/>
          </p:cNvSpPr>
          <p:nvPr/>
        </p:nvSpPr>
        <p:spPr bwMode="gray">
          <a:xfrm>
            <a:off x="6019800" y="33528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Create transparency</a:t>
            </a:r>
          </a:p>
        </p:txBody>
      </p:sp>
      <p:sp>
        <p:nvSpPr>
          <p:cNvPr id="57362" name="Text Box 25"/>
          <p:cNvSpPr txBox="1">
            <a:spLocks noChangeArrowheads="1"/>
          </p:cNvSpPr>
          <p:nvPr/>
        </p:nvSpPr>
        <p:spPr bwMode="gray">
          <a:xfrm>
            <a:off x="579804" y="4267200"/>
            <a:ext cx="178239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Legitimize the mobilization of NGOs</a:t>
            </a:r>
          </a:p>
        </p:txBody>
      </p:sp>
      <p:sp>
        <p:nvSpPr>
          <p:cNvPr id="57363" name="Text Box 26"/>
          <p:cNvSpPr txBox="1">
            <a:spLocks noChangeArrowheads="1"/>
          </p:cNvSpPr>
          <p:nvPr/>
        </p:nvSpPr>
        <p:spPr bwMode="gray">
          <a:xfrm>
            <a:off x="228600" y="1905000"/>
            <a:ext cx="23685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i="1">
                <a:solidFill>
                  <a:srgbClr val="00CC99"/>
                </a:solidFill>
              </a:rPr>
              <a:t>Result</a:t>
            </a:r>
            <a:r>
              <a:rPr lang="en-US" sz="1800"/>
              <a:t>: States are constituted by norms and ideas</a:t>
            </a:r>
          </a:p>
        </p:txBody>
      </p:sp>
      <p:sp>
        <p:nvSpPr>
          <p:cNvPr id="57364" name="Text Box 27"/>
          <p:cNvSpPr txBox="1">
            <a:spLocks noChangeArrowheads="1"/>
          </p:cNvSpPr>
          <p:nvPr/>
        </p:nvSpPr>
        <p:spPr bwMode="gray">
          <a:xfrm>
            <a:off x="3352800" y="4343400"/>
            <a:ext cx="24384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eaLnBrk="1" hangingPunct="1">
              <a:spcBef>
                <a:spcPct val="20000"/>
              </a:spcBef>
            </a:pPr>
            <a:r>
              <a:rPr lang="en-US" sz="1800"/>
              <a:t>Express a global consensus among all states</a:t>
            </a:r>
          </a:p>
        </p:txBody>
      </p:sp>
      <p:sp>
        <p:nvSpPr>
          <p:cNvPr id="57365" name="Text Box 28"/>
          <p:cNvSpPr txBox="1">
            <a:spLocks noChangeArrowheads="1"/>
          </p:cNvSpPr>
          <p:nvPr/>
        </p:nvSpPr>
        <p:spPr bwMode="gray">
          <a:xfrm>
            <a:off x="5867400" y="1955800"/>
            <a:ext cx="2590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Establish rules of appropriate conduct</a:t>
            </a:r>
            <a:endParaRPr lang="en-US" sz="1800">
              <a:solidFill>
                <a:srgbClr val="FFCCCC"/>
              </a:solidFill>
            </a:endParaRPr>
          </a:p>
        </p:txBody>
      </p:sp>
      <p:sp>
        <p:nvSpPr>
          <p:cNvPr id="235552" name="Line 32"/>
          <p:cNvSpPr>
            <a:spLocks noChangeShapeType="1"/>
          </p:cNvSpPr>
          <p:nvPr/>
        </p:nvSpPr>
        <p:spPr bwMode="gray">
          <a:xfrm flipH="1">
            <a:off x="2133600" y="1524000"/>
            <a:ext cx="990600" cy="22860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 type="triangle" w="med" len="med"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ea typeface="+mn-ea"/>
              <a:cs typeface="Arial" charset="0"/>
            </a:endParaRPr>
          </a:p>
        </p:txBody>
      </p:sp>
      <p:sp>
        <p:nvSpPr>
          <p:cNvPr id="235553" name="Line 33"/>
          <p:cNvSpPr>
            <a:spLocks noChangeShapeType="1"/>
          </p:cNvSpPr>
          <p:nvPr/>
        </p:nvSpPr>
        <p:spPr bwMode="gray">
          <a:xfrm flipH="1" flipV="1">
            <a:off x="2667000" y="2362200"/>
            <a:ext cx="3124200" cy="22860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 type="triangle" w="med" len="med"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ea typeface="+mn-ea"/>
              <a:cs typeface="Arial" charset="0"/>
            </a:endParaRPr>
          </a:p>
        </p:txBody>
      </p:sp>
      <p:sp>
        <p:nvSpPr>
          <p:cNvPr id="235554" name="Line 34"/>
          <p:cNvSpPr>
            <a:spLocks noChangeShapeType="1"/>
          </p:cNvSpPr>
          <p:nvPr/>
        </p:nvSpPr>
        <p:spPr bwMode="gray">
          <a:xfrm flipH="1" flipV="1">
            <a:off x="2362200" y="2514600"/>
            <a:ext cx="3429000" cy="144780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 type="triangle" w="med" len="med"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ea typeface="+mn-ea"/>
              <a:cs typeface="Arial" charset="0"/>
            </a:endParaRPr>
          </a:p>
        </p:txBody>
      </p:sp>
      <p:sp>
        <p:nvSpPr>
          <p:cNvPr id="235555" name="Line 35"/>
          <p:cNvSpPr>
            <a:spLocks noChangeShapeType="1"/>
          </p:cNvSpPr>
          <p:nvPr/>
        </p:nvSpPr>
        <p:spPr bwMode="gray">
          <a:xfrm flipH="1" flipV="1">
            <a:off x="2057400" y="2514600"/>
            <a:ext cx="1600200" cy="220980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 type="triangle" w="med" len="med"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ea typeface="+mn-ea"/>
              <a:cs typeface="Arial" charset="0"/>
            </a:endParaRPr>
          </a:p>
        </p:txBody>
      </p:sp>
      <p:sp>
        <p:nvSpPr>
          <p:cNvPr id="235556" name="Line 36"/>
          <p:cNvSpPr>
            <a:spLocks noChangeShapeType="1"/>
          </p:cNvSpPr>
          <p:nvPr/>
        </p:nvSpPr>
        <p:spPr bwMode="gray">
          <a:xfrm flipV="1">
            <a:off x="1219200" y="2895600"/>
            <a:ext cx="0" cy="121920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 type="triangle" w="med" len="med"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ea typeface="+mn-ea"/>
              <a:cs typeface="Arial" charset="0"/>
            </a:endParaRPr>
          </a:p>
        </p:txBody>
      </p:sp>
      <p:sp>
        <p:nvSpPr>
          <p:cNvPr id="57371" name="Text Box 37"/>
          <p:cNvSpPr txBox="1">
            <a:spLocks noChangeArrowheads="1"/>
          </p:cNvSpPr>
          <p:nvPr/>
        </p:nvSpPr>
        <p:spPr bwMode="gray">
          <a:xfrm>
            <a:off x="4267200" y="5943600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&gt;&gt;&gt; Socialization of states </a:t>
            </a:r>
            <a:endParaRPr lang="en-US" b="1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331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5288" y="836613"/>
            <a:ext cx="8353425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sz="3200" b="1" dirty="0" err="1">
                <a:cs typeface="+mn-cs"/>
              </a:rPr>
              <a:t>Constructivism</a:t>
            </a:r>
            <a:r>
              <a:rPr lang="de-DE" sz="3200" b="1" dirty="0">
                <a:cs typeface="+mn-cs"/>
              </a:rPr>
              <a:t>: Summary</a:t>
            </a:r>
          </a:p>
          <a:p>
            <a:pPr>
              <a:defRPr/>
            </a:pPr>
            <a:endParaRPr lang="de-DE" sz="3200" b="1" dirty="0">
              <a:cs typeface="+mn-cs"/>
            </a:endParaRPr>
          </a:p>
          <a:p>
            <a:pPr>
              <a:defRPr/>
            </a:pPr>
            <a:r>
              <a:rPr lang="de-DE" sz="2800" dirty="0" smtClean="0">
                <a:cs typeface="+mn-cs"/>
              </a:rPr>
              <a:t> States </a:t>
            </a:r>
            <a:r>
              <a:rPr lang="de-DE" sz="2800" dirty="0" err="1">
                <a:cs typeface="+mn-cs"/>
              </a:rPr>
              <a:t>and</a:t>
            </a:r>
            <a:r>
              <a:rPr lang="de-DE" sz="2800" dirty="0">
                <a:cs typeface="+mn-cs"/>
              </a:rPr>
              <a:t>  </a:t>
            </a:r>
            <a:r>
              <a:rPr lang="de-DE" sz="2800" dirty="0" smtClean="0">
                <a:cs typeface="+mn-cs"/>
              </a:rPr>
              <a:t>international </a:t>
            </a:r>
            <a:r>
              <a:rPr lang="de-DE" sz="2800" dirty="0" err="1">
                <a:cs typeface="+mn-cs"/>
              </a:rPr>
              <a:t>system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mutually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constituted</a:t>
            </a:r>
            <a:r>
              <a:rPr lang="de-DE" sz="2800" dirty="0">
                <a:cs typeface="+mn-cs"/>
              </a:rPr>
              <a:t> in IR </a:t>
            </a:r>
            <a:endParaRPr lang="de-DE" sz="2800" dirty="0" smtClean="0">
              <a:cs typeface="+mn-cs"/>
            </a:endParaRPr>
          </a:p>
          <a:p>
            <a:pPr>
              <a:defRPr/>
            </a:pPr>
            <a:endParaRPr lang="de-DE" sz="2400" dirty="0">
              <a:cs typeface="+mn-cs"/>
            </a:endParaRPr>
          </a:p>
          <a:p>
            <a:pPr>
              <a:defRPr/>
            </a:pP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Ideas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>
                <a:cs typeface="+mn-cs"/>
              </a:rPr>
              <a:t>(separate </a:t>
            </a:r>
            <a:r>
              <a:rPr lang="de-DE" sz="2800" dirty="0" err="1">
                <a:cs typeface="+mn-cs"/>
              </a:rPr>
              <a:t>from</a:t>
            </a:r>
            <a:r>
              <a:rPr lang="de-DE" sz="2800" dirty="0">
                <a:cs typeface="+mn-cs"/>
              </a:rPr>
              <a:t> power) </a:t>
            </a:r>
            <a:r>
              <a:rPr lang="de-DE" sz="2800" dirty="0" err="1">
                <a:cs typeface="+mn-cs"/>
              </a:rPr>
              <a:t>are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important</a:t>
            </a:r>
            <a:r>
              <a:rPr lang="de-DE" sz="2800" dirty="0">
                <a:cs typeface="+mn-cs"/>
              </a:rPr>
              <a:t> in </a:t>
            </a:r>
            <a:r>
              <a:rPr lang="de-DE" sz="2800" dirty="0" err="1">
                <a:cs typeface="+mn-cs"/>
              </a:rPr>
              <a:t>shaping</a:t>
            </a:r>
            <a:r>
              <a:rPr lang="de-DE" sz="2800" dirty="0">
                <a:cs typeface="+mn-cs"/>
              </a:rPr>
              <a:t> international </a:t>
            </a:r>
            <a:r>
              <a:rPr lang="de-DE" sz="2800" dirty="0" err="1">
                <a:cs typeface="+mn-cs"/>
              </a:rPr>
              <a:t>relations</a:t>
            </a:r>
            <a:endParaRPr lang="de-DE" sz="2800" dirty="0">
              <a:cs typeface="+mn-cs"/>
            </a:endParaRPr>
          </a:p>
          <a:p>
            <a:pPr>
              <a:defRPr/>
            </a:pPr>
            <a:endParaRPr lang="de-DE" sz="2400" dirty="0">
              <a:cs typeface="+mn-cs"/>
            </a:endParaRPr>
          </a:p>
          <a:p>
            <a:pPr>
              <a:defRPr/>
            </a:pPr>
            <a:r>
              <a:rPr lang="de-DE" sz="2800" dirty="0" smtClean="0">
                <a:cs typeface="+mn-cs"/>
              </a:rPr>
              <a:t> </a:t>
            </a:r>
            <a:r>
              <a:rPr lang="de-DE" sz="2800" dirty="0" err="1" smtClean="0">
                <a:cs typeface="+mn-cs"/>
              </a:rPr>
              <a:t>Whether</a:t>
            </a:r>
            <a:r>
              <a:rPr lang="de-DE" sz="2800" dirty="0" smtClean="0">
                <a:cs typeface="+mn-cs"/>
              </a:rPr>
              <a:t> </a:t>
            </a:r>
            <a:r>
              <a:rPr lang="de-DE" sz="2800" dirty="0">
                <a:cs typeface="+mn-cs"/>
              </a:rPr>
              <a:t>IR </a:t>
            </a:r>
            <a:r>
              <a:rPr lang="de-DE" sz="2800" dirty="0" err="1">
                <a:cs typeface="+mn-cs"/>
              </a:rPr>
              <a:t>take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place</a:t>
            </a:r>
            <a:r>
              <a:rPr lang="de-DE" sz="2800" dirty="0">
                <a:cs typeface="+mn-cs"/>
              </a:rPr>
              <a:t> in an </a:t>
            </a:r>
            <a:r>
              <a:rPr lang="de-DE" sz="2800" dirty="0" err="1">
                <a:cs typeface="+mn-cs"/>
              </a:rPr>
              <a:t>anarchical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system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of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states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or</a:t>
            </a:r>
            <a:r>
              <a:rPr lang="de-DE" sz="2800" dirty="0">
                <a:cs typeface="+mn-cs"/>
              </a:rPr>
              <a:t> a </a:t>
            </a:r>
            <a:r>
              <a:rPr lang="de-DE" sz="2800" dirty="0" err="1">
                <a:cs typeface="+mn-cs"/>
              </a:rPr>
              <a:t>legally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ordered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society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of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states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is</a:t>
            </a:r>
            <a:r>
              <a:rPr lang="de-DE" sz="2800" dirty="0">
                <a:cs typeface="+mn-cs"/>
              </a:rPr>
              <a:t> a </a:t>
            </a:r>
            <a:r>
              <a:rPr lang="de-DE" sz="2800" dirty="0" err="1">
                <a:cs typeface="+mn-cs"/>
              </a:rPr>
              <a:t>function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 err="1">
                <a:cs typeface="+mn-cs"/>
              </a:rPr>
              <a:t>of</a:t>
            </a:r>
            <a:r>
              <a:rPr lang="de-DE" sz="2800" dirty="0">
                <a:cs typeface="+mn-cs"/>
              </a:rPr>
              <a:t>  divergent </a:t>
            </a:r>
            <a:r>
              <a:rPr lang="de-DE" sz="2800" dirty="0" err="1">
                <a:cs typeface="+mn-cs"/>
              </a:rPr>
              <a:t>or</a:t>
            </a:r>
            <a:r>
              <a:rPr lang="de-DE" sz="2800" dirty="0">
                <a:cs typeface="+mn-cs"/>
              </a:rPr>
              <a:t>  </a:t>
            </a:r>
            <a:r>
              <a:rPr lang="de-DE" sz="2800" dirty="0" err="1">
                <a:cs typeface="+mn-cs"/>
              </a:rPr>
              <a:t>convergent</a:t>
            </a:r>
            <a:r>
              <a:rPr lang="de-DE" sz="2800" dirty="0">
                <a:cs typeface="+mn-cs"/>
              </a:rPr>
              <a:t> national </a:t>
            </a:r>
            <a:r>
              <a:rPr lang="de-DE" sz="2800" dirty="0" err="1">
                <a:cs typeface="+mn-cs"/>
              </a:rPr>
              <a:t>identities</a:t>
            </a:r>
            <a:endParaRPr lang="de-DE" sz="2800" dirty="0">
              <a:cs typeface="+mn-cs"/>
            </a:endParaRPr>
          </a:p>
        </p:txBody>
      </p:sp>
      <p:pic>
        <p:nvPicPr>
          <p:cNvPr id="20482" name="Picture 6" descr="Bil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74163"/>
            <a:ext cx="3619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7" descr="Bil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228975"/>
            <a:ext cx="3619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8" descr="Bil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437063"/>
            <a:ext cx="3619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377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Break!</a:t>
            </a:r>
            <a:endParaRPr lang="en-US" dirty="0"/>
          </a:p>
        </p:txBody>
      </p:sp>
      <p:pic>
        <p:nvPicPr>
          <p:cNvPr id="4" name="Content Placeholder 3" descr="ga121008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484" b="-4648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88338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w Cen MT" charset="0"/>
              </a:rPr>
              <a:t>Nature of the International System</a:t>
            </a:r>
            <a:endParaRPr lang="en-US" dirty="0">
              <a:latin typeface="Tw Cen MT" charset="0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199"/>
            <a:ext cx="8153400" cy="4874691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b="1" dirty="0" smtClean="0">
                <a:latin typeface="Tw Cen MT" charset="0"/>
              </a:rPr>
              <a:t>The international system is not something ‘out there’ like the solar system</a:t>
            </a:r>
          </a:p>
          <a:p>
            <a:pPr eaLnBrk="1" hangingPunct="1"/>
            <a:r>
              <a:rPr lang="en-US" b="1" dirty="0" smtClean="0">
                <a:latin typeface="Tw Cen MT" charset="0"/>
              </a:rPr>
              <a:t>It is Socially </a:t>
            </a:r>
            <a:r>
              <a:rPr lang="en-US" b="1" dirty="0">
                <a:latin typeface="Tw Cen MT" charset="0"/>
              </a:rPr>
              <a:t>Constructed/</a:t>
            </a:r>
            <a:r>
              <a:rPr lang="en-US" b="1" dirty="0" smtClean="0">
                <a:latin typeface="Tw Cen MT" charset="0"/>
              </a:rPr>
              <a:t>Contingent</a:t>
            </a:r>
            <a:endParaRPr lang="en-US" b="1" dirty="0">
              <a:latin typeface="Tw Cen MT" charset="0"/>
            </a:endParaRPr>
          </a:p>
          <a:p>
            <a:pPr lvl="1" eaLnBrk="1" hangingPunct="1"/>
            <a:r>
              <a:rPr lang="en-US" dirty="0" smtClean="0">
                <a:latin typeface="Tw Cen MT" charset="0"/>
                <a:ea typeface="ＭＳ Ｐゴシック" charset="0"/>
              </a:rPr>
              <a:t>A human invention, a set of ideas, a body of thought, a system of norms, which has been arranged by certain people at a particular time and place</a:t>
            </a:r>
          </a:p>
          <a:p>
            <a:pPr lvl="1"/>
            <a:r>
              <a:rPr lang="en-GB" dirty="0" smtClean="0">
                <a:latin typeface="Verdana" charset="0"/>
              </a:rPr>
              <a:t>It can </a:t>
            </a:r>
            <a:r>
              <a:rPr lang="en-GB" dirty="0">
                <a:latin typeface="Verdana" charset="0"/>
              </a:rPr>
              <a:t>be changed by new </a:t>
            </a:r>
            <a:r>
              <a:rPr lang="en-GB" dirty="0" smtClean="0">
                <a:latin typeface="Verdana" charset="0"/>
              </a:rPr>
              <a:t>ideas</a:t>
            </a:r>
            <a:endParaRPr lang="en-US" dirty="0" smtClean="0">
              <a:latin typeface="Tw Cen MT" charset="0"/>
              <a:ea typeface="ＭＳ Ｐゴシック" charset="0"/>
            </a:endParaRPr>
          </a:p>
          <a:p>
            <a:pPr lvl="1" eaLnBrk="1" hangingPunct="1"/>
            <a:r>
              <a:rPr lang="en-US" dirty="0" smtClean="0">
                <a:latin typeface="Tw Cen MT" charset="0"/>
                <a:ea typeface="ＭＳ Ｐゴシック" charset="0"/>
              </a:rPr>
              <a:t>Unlike </a:t>
            </a:r>
            <a:r>
              <a:rPr lang="en-US" dirty="0">
                <a:latin typeface="Tw Cen MT" charset="0"/>
                <a:ea typeface="ＭＳ Ｐゴシック" charset="0"/>
              </a:rPr>
              <a:t>realism and liberalism, whose causal epistemology draws from positivist (scientific) and </a:t>
            </a:r>
            <a:r>
              <a:rPr lang="en-US" dirty="0" err="1">
                <a:latin typeface="Tw Cen MT" charset="0"/>
                <a:ea typeface="ＭＳ Ｐゴシック" charset="0"/>
              </a:rPr>
              <a:t>structuralist</a:t>
            </a:r>
            <a:r>
              <a:rPr lang="en-US" dirty="0">
                <a:latin typeface="Tw Cen MT" charset="0"/>
                <a:ea typeface="ＭＳ Ｐゴシック" charset="0"/>
              </a:rPr>
              <a:t> (empirical) traditions, constructivism is post-positivist, deconstructing the ontological assumptions of other IR theories</a:t>
            </a:r>
            <a:r>
              <a:rPr lang="en-US" dirty="0" smtClean="0">
                <a:latin typeface="Tw Cen MT" charset="0"/>
                <a:ea typeface="ＭＳ Ｐゴシック" charset="0"/>
              </a:rPr>
              <a:t>.</a:t>
            </a:r>
          </a:p>
          <a:p>
            <a:pPr marL="457200" lvl="1" indent="0">
              <a:buNone/>
            </a:pPr>
            <a:r>
              <a:rPr lang="en-GB" dirty="0" smtClean="0">
                <a:latin typeface="Verdana" charset="0"/>
              </a:rPr>
              <a:t> </a:t>
            </a:r>
            <a:r>
              <a:rPr lang="ja-JP" altLang="en-US" dirty="0" smtClean="0">
                <a:latin typeface="Tw Cen MT" charset="0"/>
                <a:ea typeface="ＭＳ Ｐゴシック" charset="0"/>
              </a:rPr>
              <a:t>“</a:t>
            </a:r>
            <a:r>
              <a:rPr lang="en-US" dirty="0">
                <a:latin typeface="Tw Cen MT" charset="0"/>
                <a:ea typeface="ＭＳ Ｐゴシック" charset="0"/>
              </a:rPr>
              <a:t>Anarchy is what states make of it…</a:t>
            </a:r>
            <a:r>
              <a:rPr lang="ja-JP" altLang="en-US" dirty="0">
                <a:latin typeface="Tw Cen MT" charset="0"/>
                <a:ea typeface="ＭＳ Ｐゴシック" charset="0"/>
              </a:rPr>
              <a:t>”</a:t>
            </a:r>
            <a:r>
              <a:rPr lang="en-US" dirty="0">
                <a:latin typeface="Tw Cen MT" charset="0"/>
                <a:ea typeface="ＭＳ Ｐゴシック" charset="0"/>
              </a:rPr>
              <a:t> –Alexander Wendt</a:t>
            </a:r>
          </a:p>
        </p:txBody>
      </p:sp>
    </p:spTree>
    <p:extLst>
      <p:ext uri="{BB962C8B-B14F-4D97-AF65-F5344CB8AC3E}">
        <p14:creationId xmlns:p14="http://schemas.microsoft.com/office/powerpoint/2010/main" val="40518141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3639" y="366658"/>
            <a:ext cx="7369175" cy="974725"/>
          </a:xfrm>
        </p:spPr>
        <p:txBody>
          <a:bodyPr/>
          <a:lstStyle/>
          <a:p>
            <a:r>
              <a:rPr lang="en-US" sz="3600" b="1" dirty="0" smtClean="0">
                <a:latin typeface="Arial" charset="0"/>
              </a:rPr>
              <a:t>(Socially) Constructed </a:t>
            </a:r>
            <a:r>
              <a:rPr lang="en-US" sz="3600" b="1" dirty="0">
                <a:latin typeface="Arial" charset="0"/>
              </a:rPr>
              <a:t>reality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534400" cy="5257800"/>
          </a:xfrm>
        </p:spPr>
        <p:txBody>
          <a:bodyPr/>
          <a:lstStyle/>
          <a:p>
            <a:endParaRPr lang="en-US" sz="3600" dirty="0">
              <a:latin typeface="Arial" charset="0"/>
            </a:endParaRPr>
          </a:p>
          <a:p>
            <a:pPr>
              <a:buFont typeface="Wingdings" charset="0"/>
              <a:buNone/>
            </a:pPr>
            <a:r>
              <a:rPr lang="en-US" sz="2800" dirty="0">
                <a:latin typeface="Arial" charset="0"/>
              </a:rPr>
              <a:t>Anarchy is neither destiny (realism), nor </a:t>
            </a:r>
            <a:r>
              <a:rPr lang="en-US" sz="2800" dirty="0" smtClean="0">
                <a:latin typeface="Arial" charset="0"/>
              </a:rPr>
              <a:t>a disincentive </a:t>
            </a:r>
            <a:r>
              <a:rPr lang="en-US" sz="2800" dirty="0">
                <a:latin typeface="Arial" charset="0"/>
              </a:rPr>
              <a:t>to cooperation (institutionalism). </a:t>
            </a:r>
          </a:p>
          <a:p>
            <a:endParaRPr lang="en-US" sz="3600" dirty="0">
              <a:latin typeface="Arial" charset="0"/>
            </a:endParaRPr>
          </a:p>
          <a:p>
            <a:r>
              <a:rPr lang="ja-JP" altLang="en-US" sz="3600" dirty="0">
                <a:latin typeface="Arial" charset="0"/>
              </a:rPr>
              <a:t>“</a:t>
            </a:r>
            <a:r>
              <a:rPr lang="en-US" altLang="ja-JP" dirty="0">
                <a:latin typeface="Arial" charset="0"/>
              </a:rPr>
              <a:t>Anarchy is what states make of it.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altLang="ja-JP" dirty="0">
                <a:latin typeface="Arial" charset="0"/>
              </a:rPr>
              <a:t> </a:t>
            </a:r>
          </a:p>
          <a:p>
            <a:pPr>
              <a:buFontTx/>
              <a:buNone/>
            </a:pPr>
            <a:endParaRPr lang="en-US" dirty="0">
              <a:latin typeface="Arial" charset="0"/>
            </a:endParaRP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Alexander Wendt</a:t>
            </a:r>
          </a:p>
        </p:txBody>
      </p:sp>
    </p:spTree>
    <p:extLst>
      <p:ext uri="{BB962C8B-B14F-4D97-AF65-F5344CB8AC3E}">
        <p14:creationId xmlns:p14="http://schemas.microsoft.com/office/powerpoint/2010/main" val="3659525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541"/>
          </a:xfrm>
        </p:spPr>
        <p:txBody>
          <a:bodyPr>
            <a:normAutofit/>
          </a:bodyPr>
          <a:lstStyle/>
          <a:p>
            <a:r>
              <a:rPr lang="en-US" sz="3400" dirty="0" smtClean="0"/>
              <a:t>Social construction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1099"/>
            <a:ext cx="8229600" cy="532901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construct something is an act which brings into being a subject or object that otherwise would not exist.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charset="2"/>
              <a:buChar char="ü"/>
            </a:pPr>
            <a:r>
              <a:rPr lang="en-US" i="1" dirty="0" smtClean="0"/>
              <a:t>Once something is constructed, it has a particular meaning and use within a context. </a:t>
            </a:r>
          </a:p>
          <a:p>
            <a:pPr>
              <a:buFont typeface="Wingdings" charset="2"/>
              <a:buChar char="ü"/>
            </a:pPr>
            <a:r>
              <a:rPr lang="en-US" i="1" dirty="0" smtClean="0"/>
              <a:t>It is a social construct in so far as its shape and form is imbued with social values, norms and assumptions.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Social phenomena (states, alliances, international institutions)</a:t>
            </a:r>
            <a:r>
              <a:rPr lang="en-US" dirty="0"/>
              <a:t> </a:t>
            </a:r>
            <a:r>
              <a:rPr lang="en-US" dirty="0" smtClean="0"/>
              <a:t>- collective subjects of international relations - take specific historical, cultural and political forms that are a product of human interaction in the social world.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751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4000">
                <a:latin typeface="Arial" charset="0"/>
                <a:cs typeface="+mj-cs"/>
              </a:rPr>
              <a:t>Constructivist approaches to security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latin typeface="Verdana" charset="0"/>
                <a:cs typeface="+mn-cs"/>
              </a:rPr>
              <a:t>states </a:t>
            </a:r>
            <a:r>
              <a:rPr lang="en-GB" dirty="0">
                <a:latin typeface="Verdana" charset="0"/>
                <a:cs typeface="+mn-cs"/>
              </a:rPr>
              <a:t>want </a:t>
            </a:r>
            <a:r>
              <a:rPr lang="en-GB" dirty="0" smtClean="0">
                <a:latin typeface="Verdana" charset="0"/>
                <a:cs typeface="+mn-cs"/>
              </a:rPr>
              <a:t>security</a:t>
            </a:r>
          </a:p>
          <a:p>
            <a:pPr marL="0" indent="0" eaLnBrk="1" hangingPunct="1">
              <a:buNone/>
              <a:defRPr/>
            </a:pPr>
            <a:endParaRPr lang="en-GB" dirty="0">
              <a:latin typeface="Verdana" charset="0"/>
              <a:cs typeface="+mn-cs"/>
            </a:endParaRPr>
          </a:p>
          <a:p>
            <a:pPr eaLnBrk="1" hangingPunct="1">
              <a:defRPr/>
            </a:pPr>
            <a:r>
              <a:rPr lang="en-GB" dirty="0" smtClean="0">
                <a:latin typeface="Verdana" charset="0"/>
                <a:cs typeface="+mn-cs"/>
              </a:rPr>
              <a:t>but </a:t>
            </a:r>
            <a:r>
              <a:rPr lang="en-GB" dirty="0">
                <a:latin typeface="Verdana" charset="0"/>
                <a:cs typeface="+mn-cs"/>
              </a:rPr>
              <a:t>concept of security not </a:t>
            </a:r>
            <a:r>
              <a:rPr lang="en-GB" dirty="0" smtClean="0">
                <a:latin typeface="Verdana" charset="0"/>
                <a:cs typeface="+mn-cs"/>
              </a:rPr>
              <a:t>fixed</a:t>
            </a:r>
          </a:p>
          <a:p>
            <a:pPr marL="0" indent="0" eaLnBrk="1" hangingPunct="1">
              <a:buNone/>
              <a:defRPr/>
            </a:pPr>
            <a:endParaRPr lang="en-GB" dirty="0">
              <a:latin typeface="Verdana" charset="0"/>
              <a:cs typeface="+mn-cs"/>
            </a:endParaRPr>
          </a:p>
          <a:p>
            <a:pPr eaLnBrk="1" hangingPunct="1">
              <a:defRPr/>
            </a:pPr>
            <a:r>
              <a:rPr lang="en-GB" dirty="0" smtClean="0">
                <a:latin typeface="Verdana" charset="0"/>
                <a:cs typeface="+mn-cs"/>
              </a:rPr>
              <a:t>security </a:t>
            </a:r>
            <a:r>
              <a:rPr lang="en-GB" dirty="0">
                <a:latin typeface="Verdana" charset="0"/>
                <a:cs typeface="+mn-cs"/>
              </a:rPr>
              <a:t>identities, interests and policies constructed through interactions between states (Wendt)</a:t>
            </a:r>
          </a:p>
        </p:txBody>
      </p:sp>
    </p:spTree>
    <p:extLst>
      <p:ext uri="{BB962C8B-B14F-4D97-AF65-F5344CB8AC3E}">
        <p14:creationId xmlns:p14="http://schemas.microsoft.com/office/powerpoint/2010/main" val="27822811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Russian fear of invasion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n"/>
              <a:defRPr/>
            </a:pPr>
            <a:endParaRPr lang="en-US">
              <a:ea typeface="+mn-ea"/>
              <a:cs typeface="+mn-cs"/>
            </a:endParaRPr>
          </a:p>
        </p:txBody>
      </p:sp>
      <p:pic>
        <p:nvPicPr>
          <p:cNvPr id="35844" name="Picture 5" descr="image?id=3850&amp;rendTypeId=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7459663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33217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945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600" dirty="0">
                <a:latin typeface="Arial" charset="0"/>
              </a:rPr>
              <a:t>China: Colonized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n"/>
              <a:defRPr/>
            </a:pPr>
            <a:endParaRPr lang="en-US">
              <a:ea typeface="+mn-ea"/>
              <a:cs typeface="+mn-cs"/>
            </a:endParaRPr>
          </a:p>
        </p:txBody>
      </p:sp>
      <p:pic>
        <p:nvPicPr>
          <p:cNvPr id="39940" name="Picture 5" descr="lt19c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317" y="911179"/>
            <a:ext cx="7330386" cy="5812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9884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Arial" charset="0"/>
              </a:rPr>
              <a:t>China 21</a:t>
            </a:r>
            <a:r>
              <a:rPr lang="en-US" b="1" baseline="30000">
                <a:latin typeface="Arial" charset="0"/>
              </a:rPr>
              <a:t>st</a:t>
            </a:r>
            <a:r>
              <a:rPr lang="en-US" b="1">
                <a:latin typeface="Arial" charset="0"/>
              </a:rPr>
              <a:t> Century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n"/>
              <a:defRPr/>
            </a:pPr>
            <a:endParaRPr lang="en-US">
              <a:ea typeface="+mn-ea"/>
              <a:cs typeface="+mn-cs"/>
            </a:endParaRPr>
          </a:p>
        </p:txBody>
      </p:sp>
      <p:pic>
        <p:nvPicPr>
          <p:cNvPr id="36868" name="Picture 5" descr="China map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1628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17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37402" y="206691"/>
            <a:ext cx="7551738" cy="1352550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 smtClean="0"/>
              <a:t>Comparing the Theories: </a:t>
            </a:r>
            <a:br>
              <a:rPr lang="en-GB" dirty="0" smtClean="0"/>
            </a:br>
            <a:r>
              <a:rPr lang="en-GB" dirty="0" smtClean="0"/>
              <a:t>Human Nature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74638" y="2098472"/>
            <a:ext cx="8648700" cy="4342672"/>
          </a:xfrm>
        </p:spPr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Realism</a:t>
            </a:r>
            <a:r>
              <a:rPr lang="en-GB" dirty="0" smtClean="0"/>
              <a:t>: People are aggressive.</a:t>
            </a:r>
          </a:p>
          <a:p>
            <a:pPr marL="0" indent="0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b="1" dirty="0" smtClean="0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Liberalism</a:t>
            </a:r>
            <a:r>
              <a:rPr lang="en-GB" dirty="0" smtClean="0"/>
              <a:t>: People are acquisitive.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b="1" dirty="0" smtClean="0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Constructivism</a:t>
            </a:r>
            <a:r>
              <a:rPr lang="en-GB" dirty="0" smtClean="0"/>
              <a:t>: People are shaped by their culture.</a:t>
            </a:r>
          </a:p>
        </p:txBody>
      </p:sp>
    </p:spTree>
    <p:extLst>
      <p:ext uri="{BB962C8B-B14F-4D97-AF65-F5344CB8AC3E}">
        <p14:creationId xmlns:p14="http://schemas.microsoft.com/office/powerpoint/2010/main" val="2531707840"/>
      </p:ext>
    </p:extLst>
  </p:cSld>
  <p:clrMapOvr>
    <a:masterClrMapping/>
  </p:clrMapOvr>
  <p:transition xmlns:p14="http://schemas.microsoft.com/office/powerpoint/2010/main"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23597" y="344377"/>
            <a:ext cx="7551738" cy="827087"/>
          </a:xfrm>
        </p:spPr>
        <p:txBody>
          <a:bodyPr lIns="0" tIns="0" rIns="0" bIns="0"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 smtClean="0"/>
              <a:t>Comparing the Theories: Structure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74638" y="1711911"/>
            <a:ext cx="8648700" cy="4384089"/>
          </a:xfrm>
        </p:spPr>
        <p:txBody>
          <a:bodyPr lIns="0" tIns="0" rIns="0" bIns="0">
            <a:normAutofit lnSpcReduction="10000"/>
          </a:bodyPr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Realism</a:t>
            </a:r>
            <a:r>
              <a:rPr lang="en-GB" dirty="0" smtClean="0"/>
              <a:t>: The anarchic structure of the international system dictates state </a:t>
            </a:r>
            <a:r>
              <a:rPr lang="en-GB" dirty="0" err="1" smtClean="0"/>
              <a:t>behavior</a:t>
            </a:r>
            <a:r>
              <a:rPr lang="en-GB" dirty="0" smtClean="0"/>
              <a:t>.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b="1" dirty="0" smtClean="0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Neo-liberalism</a:t>
            </a:r>
            <a:r>
              <a:rPr lang="en-GB" dirty="0" smtClean="0"/>
              <a:t>: The anarchic structure of the international system constrains state </a:t>
            </a:r>
            <a:r>
              <a:rPr lang="en-GB" dirty="0" err="1" smtClean="0"/>
              <a:t>behavior</a:t>
            </a:r>
            <a:r>
              <a:rPr lang="en-GB" dirty="0" smtClean="0"/>
              <a:t>.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b="1" dirty="0" smtClean="0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Constructivism</a:t>
            </a:r>
            <a:r>
              <a:rPr lang="en-GB" dirty="0" smtClean="0"/>
              <a:t>: The anarchic structure of the international system was created and is perpetuated by the very states it constitutes.</a:t>
            </a:r>
          </a:p>
        </p:txBody>
      </p:sp>
    </p:spTree>
    <p:extLst>
      <p:ext uri="{BB962C8B-B14F-4D97-AF65-F5344CB8AC3E}">
        <p14:creationId xmlns:p14="http://schemas.microsoft.com/office/powerpoint/2010/main" val="1892935502"/>
      </p:ext>
    </p:extLst>
  </p:cSld>
  <p:clrMapOvr>
    <a:masterClrMapping/>
  </p:clrMapOvr>
  <p:transition xmlns:p14="http://schemas.microsoft.com/office/powerpoint/2010/main"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5012" y="192886"/>
            <a:ext cx="7551738" cy="1352550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 smtClean="0"/>
              <a:t>Comparing the Theories: Domestic Politics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74638" y="1753329"/>
            <a:ext cx="8648700" cy="4342671"/>
          </a:xfrm>
        </p:spPr>
        <p:txBody>
          <a:bodyPr>
            <a:normAutofit lnSpcReduction="10000"/>
          </a:bodyPr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Realism</a:t>
            </a:r>
            <a:r>
              <a:rPr lang="en-GB" dirty="0" smtClean="0"/>
              <a:t>: Domestic politics are unimportant. States are rational, unitary actors.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Neo-liberalism</a:t>
            </a:r>
            <a:r>
              <a:rPr lang="en-GB" dirty="0" smtClean="0"/>
              <a:t>: Domestic politics determine state attributes such as preferences and credibility.  The </a:t>
            </a:r>
            <a:r>
              <a:rPr lang="en-GB" dirty="0" err="1" smtClean="0"/>
              <a:t>behavior</a:t>
            </a:r>
            <a:r>
              <a:rPr lang="en-GB" dirty="0" smtClean="0"/>
              <a:t> of domestic actors is funnelled through state hierarchy into a unitary, though not always collectively rational, policy.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Constructivism</a:t>
            </a:r>
            <a:r>
              <a:rPr lang="en-GB" dirty="0" smtClean="0"/>
              <a:t>: Domestic politics are integrated with global politics. </a:t>
            </a:r>
          </a:p>
        </p:txBody>
      </p:sp>
    </p:spTree>
    <p:extLst>
      <p:ext uri="{BB962C8B-B14F-4D97-AF65-F5344CB8AC3E}">
        <p14:creationId xmlns:p14="http://schemas.microsoft.com/office/powerpoint/2010/main" val="91296526"/>
      </p:ext>
    </p:extLst>
  </p:cSld>
  <p:clrMapOvr>
    <a:masterClrMapping/>
  </p:clrMapOvr>
  <p:transition xmlns:p14="http://schemas.microsoft.com/office/powerpoint/2010/main"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78816" y="344749"/>
            <a:ext cx="7551738" cy="1352550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 smtClean="0"/>
              <a:t>Comparing the Theories: </a:t>
            </a:r>
            <a:br>
              <a:rPr lang="en-GB" dirty="0" smtClean="0"/>
            </a:br>
            <a:r>
              <a:rPr lang="en-GB" dirty="0" smtClean="0"/>
              <a:t>Non-state Actors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74638" y="1932803"/>
            <a:ext cx="8648700" cy="4163197"/>
          </a:xfrm>
        </p:spPr>
        <p:txBody>
          <a:bodyPr>
            <a:normAutofit fontScale="92500"/>
          </a:bodyPr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Realism</a:t>
            </a:r>
            <a:r>
              <a:rPr lang="en-GB" dirty="0" smtClean="0"/>
              <a:t>: Non-state actors are unimportant.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b="1" dirty="0" smtClean="0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Neo-liberalism</a:t>
            </a:r>
            <a:r>
              <a:rPr lang="en-GB" dirty="0" smtClean="0"/>
              <a:t>: States are the most important actors, but international organizations also matter.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b="1" dirty="0" smtClean="0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Constructivism</a:t>
            </a:r>
            <a:r>
              <a:rPr lang="en-GB" dirty="0" smtClean="0"/>
              <a:t>: States are the most important actors, but international organizations and non-governmental organizations also matter.</a:t>
            </a:r>
          </a:p>
        </p:txBody>
      </p:sp>
    </p:spTree>
    <p:extLst>
      <p:ext uri="{BB962C8B-B14F-4D97-AF65-F5344CB8AC3E}">
        <p14:creationId xmlns:p14="http://schemas.microsoft.com/office/powerpoint/2010/main" val="432510500"/>
      </p:ext>
    </p:extLst>
  </p:cSld>
  <p:clrMapOvr>
    <a:masterClrMapping/>
  </p:clrMapOvr>
  <p:transition xmlns:p14="http://schemas.microsoft.com/office/powerpoint/2010/main"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806426" y="179080"/>
            <a:ext cx="7551738" cy="1352550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 smtClean="0"/>
              <a:t>Comparing the Theories: </a:t>
            </a:r>
            <a:br>
              <a:rPr lang="en-GB" dirty="0" smtClean="0"/>
            </a:br>
            <a:r>
              <a:rPr lang="en-GB" dirty="0" smtClean="0"/>
              <a:t>Key Questions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74638" y="1794746"/>
            <a:ext cx="8648700" cy="480290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Realism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How can states best defend themselves?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What kinds of international systems are most stable?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Neo-liberalism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How can states provide global public goods?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How can states maximize their overall utility?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 smtClean="0"/>
              <a:t>Constructivism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How do actors self-identify, and what action is produced by that identity?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How do identities and value systems change?</a:t>
            </a:r>
          </a:p>
        </p:txBody>
      </p:sp>
    </p:spTree>
    <p:extLst>
      <p:ext uri="{BB962C8B-B14F-4D97-AF65-F5344CB8AC3E}">
        <p14:creationId xmlns:p14="http://schemas.microsoft.com/office/powerpoint/2010/main" val="1834372316"/>
      </p:ext>
    </p:extLst>
  </p:cSld>
  <p:clrMapOvr>
    <a:masterClrMapping/>
  </p:clrMapOvr>
  <p:transition xmlns:p14="http://schemas.microsoft.com/office/powerpoint/2010/main"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84213" y="436563"/>
            <a:ext cx="7632700" cy="75565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de-DE" sz="3200" b="1">
                <a:cs typeface="+mn-cs"/>
              </a:rPr>
              <a:t>Visualizing Theory</a:t>
            </a:r>
          </a:p>
          <a:p>
            <a:pPr algn="ctr">
              <a:defRPr/>
            </a:pPr>
            <a:endParaRPr lang="de-DE" sz="2400" b="1">
              <a:cs typeface="+mn-cs"/>
            </a:endParaRPr>
          </a:p>
          <a:p>
            <a:pPr>
              <a:defRPr/>
            </a:pPr>
            <a:endParaRPr lang="de-DE" sz="2400" b="1">
              <a:cs typeface="+mn-cs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403350" y="5084763"/>
            <a:ext cx="6478588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de-DE" b="1" i="1">
                <a:cs typeface="+mn-cs"/>
              </a:rPr>
              <a:t>Institutions</a:t>
            </a:r>
            <a:r>
              <a:rPr lang="de-DE" b="1">
                <a:cs typeface="+mn-cs"/>
              </a:rPr>
              <a:t> </a:t>
            </a:r>
          </a:p>
          <a:p>
            <a:pPr algn="ctr">
              <a:defRPr/>
            </a:pPr>
            <a:r>
              <a:rPr lang="de-DE" b="1">
                <a:cs typeface="+mn-cs"/>
              </a:rPr>
              <a:t>LIBERALISM</a:t>
            </a:r>
          </a:p>
          <a:p>
            <a:pPr algn="ctr">
              <a:defRPr/>
            </a:pPr>
            <a:endParaRPr lang="de-DE" b="1">
              <a:cs typeface="+mn-cs"/>
            </a:endParaRPr>
          </a:p>
          <a:p>
            <a:pPr algn="ctr">
              <a:defRPr/>
            </a:pPr>
            <a:r>
              <a:rPr lang="de-DE" b="1">
                <a:cs typeface="+mn-cs"/>
              </a:rPr>
              <a:t>Anarchy mitigated by IGOs/INGOs/Intl. Regimes, Interdependence, Common Values, International Law etc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508625" y="1628775"/>
            <a:ext cx="32035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de-DE" b="1">
                <a:cs typeface="+mn-cs"/>
              </a:rPr>
              <a:t>CONSTRUCTIVISM </a:t>
            </a:r>
          </a:p>
          <a:p>
            <a:pPr algn="ctr">
              <a:defRPr/>
            </a:pPr>
            <a:r>
              <a:rPr lang="de-DE" b="1" i="1">
                <a:cs typeface="+mn-cs"/>
              </a:rPr>
              <a:t>Ideas</a:t>
            </a:r>
          </a:p>
          <a:p>
            <a:pPr algn="ctr">
              <a:defRPr/>
            </a:pPr>
            <a:endParaRPr lang="de-DE" b="1" i="1">
              <a:cs typeface="+mn-cs"/>
            </a:endParaRPr>
          </a:p>
          <a:p>
            <a:pPr algn="ctr">
              <a:defRPr/>
            </a:pPr>
            <a:r>
              <a:rPr lang="de-DE" b="1">
                <a:cs typeface="+mn-cs"/>
              </a:rPr>
              <a:t>Anarchy  vs. Society</a:t>
            </a:r>
          </a:p>
          <a:p>
            <a:pPr algn="ctr">
              <a:defRPr/>
            </a:pPr>
            <a:r>
              <a:rPr lang="de-DE" b="1">
                <a:cs typeface="+mn-cs"/>
              </a:rPr>
              <a:t>National Identity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1628775"/>
            <a:ext cx="377983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de-DE" b="1">
                <a:cs typeface="+mn-cs"/>
              </a:rPr>
              <a:t>REALISM </a:t>
            </a:r>
          </a:p>
          <a:p>
            <a:pPr algn="ctr">
              <a:defRPr/>
            </a:pPr>
            <a:r>
              <a:rPr lang="de-DE" b="1" i="1">
                <a:cs typeface="+mn-cs"/>
              </a:rPr>
              <a:t>Power</a:t>
            </a:r>
          </a:p>
          <a:p>
            <a:pPr algn="ctr">
              <a:defRPr/>
            </a:pPr>
            <a:endParaRPr lang="de-DE" b="1" i="1">
              <a:cs typeface="+mn-cs"/>
            </a:endParaRPr>
          </a:p>
          <a:p>
            <a:pPr algn="ctr">
              <a:defRPr/>
            </a:pPr>
            <a:r>
              <a:rPr lang="de-DE" b="1">
                <a:cs typeface="+mn-cs"/>
              </a:rPr>
              <a:t>Anarchy = Security</a:t>
            </a:r>
          </a:p>
          <a:p>
            <a:pPr algn="ctr">
              <a:defRPr/>
            </a:pPr>
            <a:r>
              <a:rPr lang="de-DE" b="1">
                <a:cs typeface="+mn-cs"/>
              </a:rPr>
              <a:t>Dilemma = Emphasis on Power</a:t>
            </a:r>
          </a:p>
        </p:txBody>
      </p:sp>
      <p:pic>
        <p:nvPicPr>
          <p:cNvPr id="21509" name="Picture 9" descr="glob-1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81300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3276600" y="2205038"/>
            <a:ext cx="2232025" cy="0"/>
          </a:xfrm>
          <a:prstGeom prst="line">
            <a:avLst/>
          </a:prstGeom>
          <a:noFill/>
          <a:ln w="120650">
            <a:solidFill>
              <a:srgbClr val="CC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V="1">
            <a:off x="5364163" y="3213100"/>
            <a:ext cx="1079500" cy="1798638"/>
          </a:xfrm>
          <a:prstGeom prst="line">
            <a:avLst/>
          </a:prstGeom>
          <a:noFill/>
          <a:ln w="120650">
            <a:solidFill>
              <a:srgbClr val="CC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2195513" y="3213100"/>
            <a:ext cx="1081087" cy="1873250"/>
          </a:xfrm>
          <a:prstGeom prst="line">
            <a:avLst/>
          </a:prstGeom>
          <a:noFill/>
          <a:ln w="120650">
            <a:solidFill>
              <a:srgbClr val="CC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220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wood</a:t>
            </a:r>
            <a:endParaRPr lang="en-US" dirty="0"/>
          </a:p>
        </p:txBody>
      </p:sp>
      <p:pic>
        <p:nvPicPr>
          <p:cNvPr id="4" name="Content Placeholder 3" descr="Overlooking_by_gila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59" r="-1155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073743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/>
          <a:lstStyle/>
          <a:p>
            <a:pPr eaLnBrk="1" hangingPunct="1">
              <a:defRPr/>
            </a:pPr>
            <a:r>
              <a:rPr lang="de-DE" b="1" smtClean="0">
                <a:solidFill>
                  <a:srgbClr val="000000"/>
                </a:solidFill>
                <a:cs typeface="+mj-cs"/>
              </a:rPr>
              <a:t>That</a:t>
            </a:r>
            <a:r>
              <a:rPr lang="ja-JP" altLang="de-DE" b="1" smtClean="0">
                <a:solidFill>
                  <a:srgbClr val="000000"/>
                </a:solidFill>
                <a:latin typeface="Arial"/>
                <a:cs typeface="+mj-cs"/>
              </a:rPr>
              <a:t>‘</a:t>
            </a:r>
            <a:r>
              <a:rPr lang="de-DE" b="1" smtClean="0">
                <a:solidFill>
                  <a:srgbClr val="000000"/>
                </a:solidFill>
                <a:cs typeface="+mj-cs"/>
              </a:rPr>
              <a:t>s it – folks…</a:t>
            </a:r>
          </a:p>
        </p:txBody>
      </p:sp>
      <p:pic>
        <p:nvPicPr>
          <p:cNvPr id="14339" name="Picture 3" descr="VirtualThough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420938"/>
            <a:ext cx="9213850" cy="27495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1762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Wooden object</a:t>
            </a:r>
            <a:endParaRPr lang="en-US" dirty="0"/>
          </a:p>
        </p:txBody>
      </p:sp>
      <p:pic>
        <p:nvPicPr>
          <p:cNvPr id="4" name="Content Placeholder 3" descr="Handcrafted-Wooden-Tabl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368" r="-103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1833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Dinning table</a:t>
            </a:r>
            <a:endParaRPr lang="en-US" dirty="0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92" b="1199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95735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table</a:t>
            </a:r>
            <a:endParaRPr lang="en-US" dirty="0"/>
          </a:p>
        </p:txBody>
      </p:sp>
      <p:pic>
        <p:nvPicPr>
          <p:cNvPr id="4" name="Content Placeholder 3" descr="working_tabl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099" r="-1809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9452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4000" dirty="0">
                <a:latin typeface="Arial" charset="0"/>
                <a:cs typeface="+mj-cs"/>
              </a:rPr>
              <a:t> </a:t>
            </a:r>
            <a:r>
              <a:rPr lang="en-GB" sz="3800" dirty="0">
                <a:latin typeface="Arial" charset="0"/>
                <a:cs typeface="+mj-cs"/>
              </a:rPr>
              <a:t>Social constructivist theories outside IR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2167501"/>
            <a:ext cx="8229600" cy="39586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3000" dirty="0">
                <a:latin typeface="Verdana" charset="0"/>
                <a:cs typeface="+mn-cs"/>
              </a:rPr>
              <a:t>Social constructivist </a:t>
            </a:r>
            <a:r>
              <a:rPr lang="en-GB" sz="3000" dirty="0" smtClean="0">
                <a:latin typeface="Verdana" charset="0"/>
                <a:cs typeface="+mn-cs"/>
              </a:rPr>
              <a:t>theories developed </a:t>
            </a:r>
            <a:r>
              <a:rPr lang="en-GB" sz="3000" dirty="0">
                <a:latin typeface="Verdana" charset="0"/>
                <a:cs typeface="+mn-cs"/>
              </a:rPr>
              <a:t>in </a:t>
            </a:r>
            <a:r>
              <a:rPr lang="en-GB" sz="3000" dirty="0" smtClean="0">
                <a:latin typeface="Verdana" charset="0"/>
                <a:cs typeface="+mn-cs"/>
              </a:rPr>
              <a:t>sociology </a:t>
            </a:r>
            <a:r>
              <a:rPr lang="en-GB" sz="3000" dirty="0">
                <a:latin typeface="Verdana" charset="0"/>
                <a:cs typeface="+mn-cs"/>
              </a:rPr>
              <a:t>and history before </a:t>
            </a:r>
            <a:r>
              <a:rPr lang="en-GB" sz="3000" dirty="0" smtClean="0">
                <a:latin typeface="Verdana" charset="0"/>
                <a:cs typeface="+mn-cs"/>
              </a:rPr>
              <a:t>IR</a:t>
            </a:r>
          </a:p>
          <a:p>
            <a:pPr marL="0" indent="0" eaLnBrk="1" hangingPunct="1">
              <a:buNone/>
              <a:defRPr/>
            </a:pPr>
            <a:endParaRPr lang="en-GB" sz="3000" dirty="0">
              <a:latin typeface="Verdana" charset="0"/>
              <a:cs typeface="+mn-cs"/>
            </a:endParaRPr>
          </a:p>
          <a:p>
            <a:pPr eaLnBrk="1" hangingPunct="1">
              <a:defRPr/>
            </a:pPr>
            <a:r>
              <a:rPr lang="en-GB" sz="3000" dirty="0">
                <a:latin typeface="Verdana" charset="0"/>
                <a:cs typeface="+mn-cs"/>
              </a:rPr>
              <a:t>Notably </a:t>
            </a:r>
            <a:r>
              <a:rPr lang="en-GB" sz="3000" dirty="0" smtClean="0">
                <a:latin typeface="Verdana" charset="0"/>
                <a:cs typeface="+mn-cs"/>
              </a:rPr>
              <a:t>Invention </a:t>
            </a:r>
            <a:r>
              <a:rPr lang="en-GB" sz="3000" dirty="0">
                <a:latin typeface="Verdana" charset="0"/>
                <a:cs typeface="+mn-cs"/>
              </a:rPr>
              <a:t>of childhood studies</a:t>
            </a:r>
          </a:p>
          <a:p>
            <a:pPr marL="0" indent="0" eaLnBrk="1" hangingPunct="1">
              <a:buNone/>
              <a:defRPr/>
            </a:pPr>
            <a:r>
              <a:rPr lang="en-GB" sz="3000" dirty="0" smtClean="0">
                <a:latin typeface="Verdana" charset="0"/>
                <a:cs typeface="+mn-cs"/>
              </a:rPr>
              <a:t>‘</a:t>
            </a:r>
            <a:r>
              <a:rPr lang="en-GB" sz="3000" i="1" dirty="0" smtClean="0">
                <a:latin typeface="Verdana" charset="0"/>
                <a:cs typeface="+mn-cs"/>
              </a:rPr>
              <a:t>In </a:t>
            </a:r>
            <a:r>
              <a:rPr lang="en-GB" sz="3000" i="1" dirty="0">
                <a:latin typeface="Verdana" charset="0"/>
                <a:cs typeface="+mn-cs"/>
              </a:rPr>
              <a:t>medieval society </a:t>
            </a:r>
            <a:r>
              <a:rPr lang="en-GB" sz="3000" i="1" dirty="0" smtClean="0">
                <a:latin typeface="Verdana" charset="0"/>
                <a:cs typeface="+mn-cs"/>
              </a:rPr>
              <a:t>the </a:t>
            </a:r>
            <a:r>
              <a:rPr lang="en-GB" sz="3000" i="1" dirty="0">
                <a:latin typeface="Verdana" charset="0"/>
                <a:cs typeface="+mn-cs"/>
              </a:rPr>
              <a:t>idea of childhood </a:t>
            </a:r>
            <a:r>
              <a:rPr lang="en-GB" sz="3000" i="1" dirty="0" smtClean="0">
                <a:latin typeface="Verdana" charset="0"/>
                <a:cs typeface="+mn-cs"/>
              </a:rPr>
              <a:t>did </a:t>
            </a:r>
            <a:r>
              <a:rPr lang="en-GB" sz="3000" i="1" dirty="0">
                <a:latin typeface="Verdana" charset="0"/>
                <a:cs typeface="+mn-cs"/>
              </a:rPr>
              <a:t>not exist</a:t>
            </a:r>
            <a:r>
              <a:rPr lang="en-GB" sz="3000" dirty="0">
                <a:latin typeface="Verdana" charset="0"/>
                <a:cs typeface="+mn-cs"/>
              </a:rPr>
              <a:t>.’</a:t>
            </a:r>
          </a:p>
          <a:p>
            <a:pPr eaLnBrk="1" hangingPunct="1">
              <a:defRPr/>
            </a:pPr>
            <a:endParaRPr lang="en-GB" dirty="0">
              <a:latin typeface="Verdan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2039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Constructivism</a:t>
            </a:r>
            <a:endParaRPr lang="en-US" dirty="0">
              <a:latin typeface="Arial" charset="0"/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Nation-states are not all alike</a:t>
            </a:r>
          </a:p>
          <a:p>
            <a:pPr eaLnBrk="1" hangingPunct="1"/>
            <a:r>
              <a:rPr lang="en-US">
                <a:latin typeface="Tahoma" charset="0"/>
              </a:rPr>
              <a:t>Political culture shapes foreign policy</a:t>
            </a:r>
          </a:p>
          <a:p>
            <a:pPr eaLnBrk="1" hangingPunct="1"/>
            <a:r>
              <a:rPr lang="en-US">
                <a:latin typeface="Tahoma" charset="0"/>
              </a:rPr>
              <a:t>Form of government shapes foreign policy</a:t>
            </a:r>
          </a:p>
          <a:p>
            <a:pPr eaLnBrk="1" hangingPunct="1"/>
            <a:r>
              <a:rPr lang="en-US">
                <a:latin typeface="Tahoma" charset="0"/>
              </a:rPr>
              <a:t>History shapes foreign policy</a:t>
            </a:r>
          </a:p>
          <a:p>
            <a:pPr eaLnBrk="1" hangingPunct="1"/>
            <a:r>
              <a:rPr lang="en-US">
                <a:latin typeface="Tahoma" charset="0"/>
              </a:rPr>
              <a:t>Domestic political trends and debates shape foreign policy</a:t>
            </a:r>
          </a:p>
        </p:txBody>
      </p:sp>
    </p:spTree>
    <p:extLst>
      <p:ext uri="{BB962C8B-B14F-4D97-AF65-F5344CB8AC3E}">
        <p14:creationId xmlns:p14="http://schemas.microsoft.com/office/powerpoint/2010/main" val="2820429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1506</Words>
  <Application>Microsoft Macintosh PowerPoint</Application>
  <PresentationFormat>On-screen Show (4:3)</PresentationFormat>
  <Paragraphs>231</Paragraphs>
  <Slides>40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Κονστρουκτιβισμός</vt:lpstr>
      <vt:lpstr>Constructivism</vt:lpstr>
      <vt:lpstr>Social construction</vt:lpstr>
      <vt:lpstr>wood</vt:lpstr>
      <vt:lpstr>Wooden object</vt:lpstr>
      <vt:lpstr>Dinning table</vt:lpstr>
      <vt:lpstr>Working table</vt:lpstr>
      <vt:lpstr> Social constructivist theories outside IR</vt:lpstr>
      <vt:lpstr>Constructivism</vt:lpstr>
      <vt:lpstr>Constructivism</vt:lpstr>
      <vt:lpstr>Identity</vt:lpstr>
      <vt:lpstr>What are IR social constructivist theories?</vt:lpstr>
      <vt:lpstr>A View of the World</vt:lpstr>
      <vt:lpstr>PowerPoint Presentation</vt:lpstr>
      <vt:lpstr>The Role of Ideas II</vt:lpstr>
      <vt:lpstr>Four types of ideas </vt:lpstr>
      <vt:lpstr>Ideologies or shared belief systems</vt:lpstr>
      <vt:lpstr>Normative (or principled) beliefs</vt:lpstr>
      <vt:lpstr>Causal beliefs</vt:lpstr>
      <vt:lpstr>Policy prescriptions</vt:lpstr>
      <vt:lpstr>Norms</vt:lpstr>
      <vt:lpstr>PowerPoint Presentation</vt:lpstr>
      <vt:lpstr>From norms to institutions</vt:lpstr>
      <vt:lpstr> The Power of Norms: Constructivism</vt:lpstr>
      <vt:lpstr>What institutions do</vt:lpstr>
      <vt:lpstr>PowerPoint Presentation</vt:lpstr>
      <vt:lpstr>Break!</vt:lpstr>
      <vt:lpstr>Nature of the International System</vt:lpstr>
      <vt:lpstr>(Socially) Constructed reality</vt:lpstr>
      <vt:lpstr>Constructivist approaches to security</vt:lpstr>
      <vt:lpstr>Russian fear of invasion</vt:lpstr>
      <vt:lpstr>China: Colonized</vt:lpstr>
      <vt:lpstr>China 21st Century</vt:lpstr>
      <vt:lpstr>Comparing the Theories:  Human Nature</vt:lpstr>
      <vt:lpstr>Comparing the Theories: Structure</vt:lpstr>
      <vt:lpstr>Comparing the Theories: Domestic Politics</vt:lpstr>
      <vt:lpstr>Comparing the Theories:  Non-state Actors</vt:lpstr>
      <vt:lpstr>Comparing the Theories:  Key Questions</vt:lpstr>
      <vt:lpstr>PowerPoint Presentation</vt:lpstr>
      <vt:lpstr>That‘s it – folks…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</dc:creator>
  <cp:lastModifiedBy>KI</cp:lastModifiedBy>
  <cp:revision>3</cp:revision>
  <dcterms:created xsi:type="dcterms:W3CDTF">2014-03-09T13:19:11Z</dcterms:created>
  <dcterms:modified xsi:type="dcterms:W3CDTF">2014-03-09T13:31:30Z</dcterms:modified>
</cp:coreProperties>
</file>