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7" r:id="rId2"/>
    <p:sldId id="312" r:id="rId3"/>
    <p:sldId id="313" r:id="rId4"/>
    <p:sldId id="314" r:id="rId5"/>
    <p:sldId id="316" r:id="rId6"/>
    <p:sldId id="317" r:id="rId7"/>
    <p:sldId id="318" r:id="rId8"/>
    <p:sldId id="319" r:id="rId9"/>
    <p:sldId id="321" r:id="rId10"/>
    <p:sldId id="258" r:id="rId11"/>
    <p:sldId id="322" r:id="rId12"/>
    <p:sldId id="323" r:id="rId13"/>
    <p:sldId id="324" r:id="rId14"/>
    <p:sldId id="325" r:id="rId15"/>
    <p:sldId id="326" r:id="rId16"/>
    <p:sldId id="327" r:id="rId17"/>
    <p:sldId id="328" r:id="rId18"/>
    <p:sldId id="330" r:id="rId19"/>
    <p:sldId id="331" r:id="rId20"/>
    <p:sldId id="332" r:id="rId21"/>
    <p:sldId id="329" r:id="rId22"/>
    <p:sldId id="259" r:id="rId23"/>
    <p:sldId id="260" r:id="rId24"/>
    <p:sldId id="261" r:id="rId25"/>
    <p:sldId id="262" r:id="rId26"/>
    <p:sldId id="263" r:id="rId27"/>
    <p:sldId id="264" r:id="rId28"/>
    <p:sldId id="267" r:id="rId29"/>
    <p:sldId id="26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281" r:id="rId51"/>
    <p:sldId id="282" r:id="rId52"/>
    <p:sldId id="292" r:id="rId53"/>
    <p:sldId id="286" r:id="rId54"/>
    <p:sldId id="285" r:id="rId55"/>
    <p:sldId id="287" r:id="rId56"/>
    <p:sldId id="288" r:id="rId57"/>
    <p:sldId id="290" r:id="rId58"/>
    <p:sldId id="333" r:id="rId59"/>
    <p:sldId id="334" r:id="rId60"/>
    <p:sldId id="335" r:id="rId61"/>
    <p:sldId id="337" r:id="rId62"/>
    <p:sldId id="291" r:id="rId63"/>
    <p:sldId id="293" r:id="rId64"/>
    <p:sldId id="294" r:id="rId65"/>
    <p:sldId id="320"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77848-1817-9642-BFFE-DABFEAD692B2}" type="datetimeFigureOut">
              <a:rPr lang="en-US" smtClean="0"/>
              <a:t>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3DE08-F7AC-3446-B4BD-C537C1952D11}" type="slidenum">
              <a:rPr lang="en-US" smtClean="0"/>
              <a:t>‹#›</a:t>
            </a:fld>
            <a:endParaRPr lang="en-US"/>
          </a:p>
        </p:txBody>
      </p:sp>
    </p:spTree>
    <p:extLst>
      <p:ext uri="{BB962C8B-B14F-4D97-AF65-F5344CB8AC3E}">
        <p14:creationId xmlns:p14="http://schemas.microsoft.com/office/powerpoint/2010/main" val="6740506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fld id="{A7C9440F-D3C7-5549-AD08-596E54AB7187}" type="slidenum">
              <a:rPr lang="de-DE" sz="1200">
                <a:latin typeface="Calibri" charset="0"/>
                <a:cs typeface="Arial" charset="0"/>
              </a:rPr>
              <a:pPr eaLnBrk="1" hangingPunct="1"/>
              <a:t>2</a:t>
            </a:fld>
            <a:endParaRPr lang="de-DE" sz="1200">
              <a:latin typeface="Calibri" charset="0"/>
              <a:cs typeface="Arial"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e-DE">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fld id="{6C751A5A-F40B-CD43-89DC-F334EB51D23E}" type="slidenum">
              <a:rPr lang="de-DE" sz="1200">
                <a:latin typeface="Calibri" charset="0"/>
                <a:cs typeface="Arial" charset="0"/>
              </a:rPr>
              <a:pPr eaLnBrk="1" hangingPunct="1"/>
              <a:t>3</a:t>
            </a:fld>
            <a:endParaRPr lang="de-DE" sz="1200">
              <a:latin typeface="Calibri" charset="0"/>
              <a:cs typeface="Arial"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e-DE">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fld id="{98EAA2DE-A252-204E-A031-849E42BFFF13}" type="slidenum">
              <a:rPr lang="de-DE" sz="1200">
                <a:latin typeface="Calibri" charset="0"/>
                <a:cs typeface="Arial" charset="0"/>
              </a:rPr>
              <a:pPr eaLnBrk="1" hangingPunct="1"/>
              <a:t>5</a:t>
            </a:fld>
            <a:endParaRPr lang="de-DE" sz="1200">
              <a:latin typeface="Calibri" charset="0"/>
              <a:cs typeface="Arial"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Internal strife -&gt; diversionary war</a:t>
            </a:r>
          </a:p>
          <a:p>
            <a:pPr eaLnBrk="1" hangingPunct="1">
              <a:spcBef>
                <a:spcPct val="0"/>
              </a:spcBef>
              <a:buFontTx/>
              <a:buChar char="•"/>
            </a:pPr>
            <a:r>
              <a:rPr lang="en-US">
                <a:latin typeface="Calibri" charset="0"/>
              </a:rPr>
              <a:t>Despotic states/leaders vs democratic states</a:t>
            </a:r>
          </a:p>
          <a:p>
            <a:pPr eaLnBrk="1" hangingPunct="1">
              <a:spcBef>
                <a:spcPct val="0"/>
              </a:spcBef>
              <a:buFontTx/>
              <a:buChar char="•"/>
            </a:pPr>
            <a:r>
              <a:rPr lang="en-US">
                <a:latin typeface="Calibri" charset="0"/>
              </a:rPr>
              <a:t>Institutional characteristics, transparency, lag times, popular opinion</a:t>
            </a:r>
          </a:p>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This means it is possible to develop a theory that reflects these laws and to differentiate between truth and opinion. We can put ourselves</a:t>
            </a:r>
            <a:r>
              <a:rPr lang="en-US" baseline="0" dirty="0" smtClean="0"/>
              <a:t> in the position of a statesman and predict what he should rationally do.</a:t>
            </a:r>
          </a:p>
          <a:p>
            <a:pPr marL="228600" indent="-228600">
              <a:buAutoNum type="arabicPeriod"/>
            </a:pPr>
            <a:r>
              <a:rPr lang="en-US" baseline="0" dirty="0" smtClean="0"/>
              <a:t>This sets politics apart from other spheres of action, such as economics (interest defined in terms of wealth. Because we can assume a definition of interest, we do not have to concern ourselves with question of motives, preferences and intellectual and moral qualities of successive statesmen. Nonetheless, M. later says that intellectual capability can affect a statesman’s ability to comprehend the essentials of foreign policy and translate them into political action. Not all foreign policies will follow the rational course predicted by realism, due to personal weaknesses and collective irrationality – wrong ideas that have become popularly accepted, despite reality. M. makes normative claims too – rational foreign policy is good foreign policy because it minimizes risks and benefits and, hence, complies both with the moral precept of prudence and the political requirements of success.</a:t>
            </a:r>
          </a:p>
          <a:p>
            <a:pPr marL="228600" indent="-228600">
              <a:buAutoNum type="arabicPeriod"/>
            </a:pPr>
            <a:r>
              <a:rPr lang="en-US" baseline="0" dirty="0" smtClean="0"/>
              <a:t>M. defines power broadly as “anything that establishes and maintains control of man over man”. Also, the centrality of the nation state is changeable over time. “While the realist indeed believes that interest is the perennial standard by which political action must be judged and directed, the contemporary connection between interest and the nation state is a product of history, and is therefore bound to disappear in the course of history.</a:t>
            </a:r>
          </a:p>
          <a:p>
            <a:pPr marL="228600" indent="-228600">
              <a:buAutoNum type="arabicPeriod"/>
            </a:pPr>
            <a:r>
              <a:rPr lang="en-US" baseline="0" dirty="0" smtClean="0"/>
              <a:t>The state must place its survival above all other moral goods. Thus, prudence – “the weighing of the consequences of alternative political actions” – is the “supreme virtue in politics”. Actions are judged by their consequences.</a:t>
            </a:r>
          </a:p>
          <a:p>
            <a:pPr marL="228600" indent="-228600">
              <a:buAutoNum type="arabicPeriod"/>
            </a:pPr>
            <a:r>
              <a:rPr lang="en-US" baseline="0" dirty="0" smtClean="0"/>
              <a:t> Morality as a product of interest-based process?</a:t>
            </a:r>
          </a:p>
          <a:p>
            <a:pPr marL="228600" indent="-228600">
              <a:buAutoNum type="arabicPeriod"/>
            </a:pPr>
            <a:r>
              <a:rPr lang="en-US" baseline="0" dirty="0" smtClean="0"/>
              <a:t>Realism maintains the autonomy of the political sphere and, while recognizing that different facts of human nature (economic man, religious man, etc.) exist, judges that “political man” – interested only in power – is the appropriate facet for the study of politics. “Legalistic-moralist” standards are appropriate to other spheres, not to politics.</a:t>
            </a:r>
            <a:endParaRPr lang="en-US" dirty="0"/>
          </a:p>
        </p:txBody>
      </p:sp>
      <p:sp>
        <p:nvSpPr>
          <p:cNvPr id="4" name="Slide Number Placeholder 3"/>
          <p:cNvSpPr>
            <a:spLocks noGrp="1"/>
          </p:cNvSpPr>
          <p:nvPr>
            <p:ph type="sldNum" sz="quarter" idx="10"/>
          </p:nvPr>
        </p:nvSpPr>
        <p:spPr/>
        <p:txBody>
          <a:bodyPr/>
          <a:lstStyle/>
          <a:p>
            <a:fld id="{4CF1DA30-128F-0442-80F5-C743858B72BA}" type="slidenum">
              <a:rPr lang="en-US" smtClean="0"/>
              <a:t>20</a:t>
            </a:fld>
            <a:endParaRPr lang="en-US"/>
          </a:p>
        </p:txBody>
      </p:sp>
    </p:spTree>
    <p:extLst>
      <p:ext uri="{BB962C8B-B14F-4D97-AF65-F5344CB8AC3E}">
        <p14:creationId xmlns:p14="http://schemas.microsoft.com/office/powerpoint/2010/main" val="59909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CDB874-6106-D746-913A-EC05E439668B}" type="slidenum">
              <a:rPr lang="en-US" smtClean="0"/>
              <a:t>30</a:t>
            </a:fld>
            <a:endParaRPr lang="en-US"/>
          </a:p>
        </p:txBody>
      </p:sp>
    </p:spTree>
    <p:extLst>
      <p:ext uri="{BB962C8B-B14F-4D97-AF65-F5344CB8AC3E}">
        <p14:creationId xmlns:p14="http://schemas.microsoft.com/office/powerpoint/2010/main" val="121384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AB97C0-A953-884C-9F30-1A4E820E9721}" type="slidenum">
              <a:rPr lang="en-US" sz="1200"/>
              <a:pPr/>
              <a:t>59</a:t>
            </a:fld>
            <a:endParaRPr lang="en-US" sz="1200"/>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Stalin, Khrushchev and Brezhnev may have had many reasons for competing with the US, ranging from genuine fear to ideological conviction, but a necessary condition for competition was their perception that they had the capability to do so.</a:t>
            </a:r>
          </a:p>
          <a:p>
            <a:endParaRPr lang="en-US" dirty="0" smtClean="0"/>
          </a:p>
          <a:p>
            <a:r>
              <a:rPr lang="en-US" dirty="0" smtClean="0"/>
              <a:t>Gorbachev may have had numerous reasons for seeking to withdraw from the rivalry with the US, but a necessary precondition was the perception</a:t>
            </a:r>
            <a:r>
              <a:rPr lang="en-US" baseline="0" dirty="0" smtClean="0"/>
              <a:t> of reduced capability to </a:t>
            </a:r>
            <a:r>
              <a:rPr lang="en-US" baseline="0" smtClean="0"/>
              <a:t>continue competing.</a:t>
            </a:r>
            <a:endParaRPr lang="en-US"/>
          </a:p>
        </p:txBody>
      </p:sp>
      <p:sp>
        <p:nvSpPr>
          <p:cNvPr id="4" name="Slide Number Placeholder 3"/>
          <p:cNvSpPr>
            <a:spLocks noGrp="1"/>
          </p:cNvSpPr>
          <p:nvPr>
            <p:ph type="sldNum" sz="quarter" idx="10"/>
          </p:nvPr>
        </p:nvSpPr>
        <p:spPr/>
        <p:txBody>
          <a:bodyPr/>
          <a:lstStyle/>
          <a:p>
            <a:fld id="{4CF1DA30-128F-0442-80F5-C743858B72BA}" type="slidenum">
              <a:rPr lang="en-US" smtClean="0"/>
              <a:t>61</a:t>
            </a:fld>
            <a:endParaRPr lang="en-US"/>
          </a:p>
        </p:txBody>
      </p:sp>
    </p:spTree>
    <p:extLst>
      <p:ext uri="{BB962C8B-B14F-4D97-AF65-F5344CB8AC3E}">
        <p14:creationId xmlns:p14="http://schemas.microsoft.com/office/powerpoint/2010/main" val="161774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7B09F183-2DFE-514C-9942-889D4060FEAA}"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13479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B09F183-2DFE-514C-9942-889D4060FEAA}"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223993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B09F183-2DFE-514C-9942-889D4060FEAA}"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401000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1"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rtlCol="0"/>
          <a:lstStyle>
            <a:lvl1pPr defTabSz="914321"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Book Antiqua" charset="0"/>
              </a:defRPr>
            </a:lvl1pPr>
          </a:lstStyle>
          <a:p>
            <a:fld id="{CDCBEAD0-8D62-BD4E-832F-54440BF5A07A}" type="slidenum">
              <a:rPr lang="en-US"/>
              <a:pPr/>
              <a:t>‹#›</a:t>
            </a:fld>
            <a:endParaRPr lang="en-US"/>
          </a:p>
        </p:txBody>
      </p:sp>
    </p:spTree>
    <p:extLst>
      <p:ext uri="{BB962C8B-B14F-4D97-AF65-F5344CB8AC3E}">
        <p14:creationId xmlns:p14="http://schemas.microsoft.com/office/powerpoint/2010/main" val="192195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fld id="{BAFFDEEB-5E33-514F-8E82-3DD00C7F7707}" type="slidenum">
              <a:rPr lang="en-US"/>
              <a:pPr/>
              <a:t>‹#›</a:t>
            </a:fld>
            <a:endParaRPr lang="en-US"/>
          </a:p>
        </p:txBody>
      </p:sp>
    </p:spTree>
    <p:extLst>
      <p:ext uri="{BB962C8B-B14F-4D97-AF65-F5344CB8AC3E}">
        <p14:creationId xmlns:p14="http://schemas.microsoft.com/office/powerpoint/2010/main" val="140299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B09F183-2DFE-514C-9942-889D4060FEAA}"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168132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7B09F183-2DFE-514C-9942-889D4060FEAA}" type="datetimeFigureOut">
              <a:rPr lang="en-US" smtClean="0"/>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292950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7B09F183-2DFE-514C-9942-889D4060FEAA}"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387089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7B09F183-2DFE-514C-9942-889D4060FEAA}" type="datetimeFigureOut">
              <a:rPr lang="en-US" smtClean="0"/>
              <a:t>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403195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7B09F183-2DFE-514C-9942-889D4060FEAA}" type="datetimeFigureOut">
              <a:rPr lang="en-US" smtClean="0"/>
              <a:t>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393446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9F183-2DFE-514C-9942-889D4060FEAA}" type="datetimeFigureOut">
              <a:rPr lang="en-US" smtClean="0"/>
              <a:t>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345848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B09F183-2DFE-514C-9942-889D4060FEAA}"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198729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B09F183-2DFE-514C-9942-889D4060FEAA}" type="datetimeFigureOut">
              <a:rPr lang="en-US" smtClean="0"/>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67274-BF2C-CB46-933D-1EAC6EFBD7BD}" type="slidenum">
              <a:rPr lang="en-US" smtClean="0"/>
              <a:t>‹#›</a:t>
            </a:fld>
            <a:endParaRPr lang="en-US"/>
          </a:p>
        </p:txBody>
      </p:sp>
    </p:spTree>
    <p:extLst>
      <p:ext uri="{BB962C8B-B14F-4D97-AF65-F5344CB8AC3E}">
        <p14:creationId xmlns:p14="http://schemas.microsoft.com/office/powerpoint/2010/main" val="4290395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9F183-2DFE-514C-9942-889D4060FEAA}" type="datetimeFigureOut">
              <a:rPr lang="en-US" smtClean="0"/>
              <a:t>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67274-BF2C-CB46-933D-1EAC6EFBD7BD}" type="slidenum">
              <a:rPr lang="en-US" smtClean="0"/>
              <a:t>‹#›</a:t>
            </a:fld>
            <a:endParaRPr lang="en-US"/>
          </a:p>
        </p:txBody>
      </p:sp>
    </p:spTree>
    <p:extLst>
      <p:ext uri="{BB962C8B-B14F-4D97-AF65-F5344CB8AC3E}">
        <p14:creationId xmlns:p14="http://schemas.microsoft.com/office/powerpoint/2010/main" val="587057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opicalisland.de/india/rajasthan/jaipur/pages/JAI%20Jaipur%20-%20Rickshaw%20driver%20at%20Choti%20Chaupar%20Circle%203008x2000.html" TargetMode="External"/><Relationship Id="rId3"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0941"/>
            <a:ext cx="7772400" cy="2319364"/>
          </a:xfrm>
        </p:spPr>
        <p:txBody>
          <a:bodyPr>
            <a:normAutofit/>
          </a:bodyPr>
          <a:lstStyle/>
          <a:p>
            <a:r>
              <a:rPr lang="el-GR" dirty="0" smtClean="0"/>
              <a:t>Πολιτικός Ρεαλισμός</a:t>
            </a:r>
            <a:endParaRPr lang="en-US" dirty="0"/>
          </a:p>
        </p:txBody>
      </p:sp>
      <p:sp>
        <p:nvSpPr>
          <p:cNvPr id="3" name="Subtitle 2"/>
          <p:cNvSpPr>
            <a:spLocks noGrp="1"/>
          </p:cNvSpPr>
          <p:nvPr>
            <p:ph type="subTitle" idx="1"/>
          </p:nvPr>
        </p:nvSpPr>
        <p:spPr>
          <a:xfrm>
            <a:off x="1371600" y="4417836"/>
            <a:ext cx="6400800" cy="1220964"/>
          </a:xfrm>
        </p:spPr>
        <p:txBody>
          <a:bodyPr/>
          <a:lstStyle/>
          <a:p>
            <a:endParaRPr lang="en-US" dirty="0"/>
          </a:p>
        </p:txBody>
      </p:sp>
    </p:spTree>
    <p:extLst>
      <p:ext uri="{BB962C8B-B14F-4D97-AF65-F5344CB8AC3E}">
        <p14:creationId xmlns:p14="http://schemas.microsoft.com/office/powerpoint/2010/main" val="206671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Ρεαλισμός επισημαίνει...</a:t>
            </a:r>
            <a:endParaRPr lang="en-US" dirty="0"/>
          </a:p>
        </p:txBody>
      </p:sp>
      <p:sp>
        <p:nvSpPr>
          <p:cNvPr id="3" name="Content Placeholder 2"/>
          <p:cNvSpPr>
            <a:spLocks noGrp="1"/>
          </p:cNvSpPr>
          <p:nvPr>
            <p:ph idx="1"/>
          </p:nvPr>
        </p:nvSpPr>
        <p:spPr/>
        <p:txBody>
          <a:bodyPr>
            <a:normAutofit lnSpcReduction="10000"/>
          </a:bodyPr>
          <a:lstStyle/>
          <a:p>
            <a:r>
              <a:rPr lang="el-GR" dirty="0" smtClean="0"/>
              <a:t>Την ανταγωνιστική και συγκρουσιακή πλευρά της διεθνούς πολιτικής</a:t>
            </a:r>
          </a:p>
          <a:p>
            <a:pPr marL="0" indent="0">
              <a:buNone/>
            </a:pPr>
            <a:endParaRPr lang="en-US" dirty="0" smtClean="0"/>
          </a:p>
          <a:p>
            <a:r>
              <a:rPr lang="el-GR" dirty="0" smtClean="0"/>
              <a:t>Την έννοια του «Εθνικού Συμφέροντος»</a:t>
            </a:r>
            <a:endParaRPr lang="en-US" dirty="0" smtClean="0"/>
          </a:p>
          <a:p>
            <a:pPr marL="0" indent="0">
              <a:buNone/>
            </a:pPr>
            <a:endParaRPr lang="en-US" dirty="0" smtClean="0"/>
          </a:p>
          <a:p>
            <a:r>
              <a:rPr lang="el-GR" dirty="0" smtClean="0"/>
              <a:t>Δεν «δοξάζει» τον πόλεμο και την σύγκρουση</a:t>
            </a:r>
            <a:endParaRPr lang="en-US" dirty="0" smtClean="0"/>
          </a:p>
          <a:p>
            <a:endParaRPr lang="en-US" dirty="0" smtClean="0"/>
          </a:p>
          <a:p>
            <a:r>
              <a:rPr lang="el-GR" dirty="0" smtClean="0"/>
              <a:t>Ασκεί κριτική στην «ηθική»</a:t>
            </a:r>
            <a:endParaRPr lang="en-US" dirty="0"/>
          </a:p>
        </p:txBody>
      </p:sp>
    </p:spTree>
    <p:extLst>
      <p:ext uri="{BB962C8B-B14F-4D97-AF65-F5344CB8AC3E}">
        <p14:creationId xmlns:p14="http://schemas.microsoft.com/office/powerpoint/2010/main" val="192665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latin typeface="Times New Roman"/>
                <a:cs typeface="Times New Roman"/>
              </a:rPr>
              <a:t>Κλασικοί Πολιτικοί Ρεαλιστές</a:t>
            </a:r>
            <a:endParaRPr lang="en-US" sz="3600" dirty="0">
              <a:latin typeface="Times New Roman"/>
              <a:cs typeface="Times New Roman"/>
            </a:endParaRPr>
          </a:p>
        </p:txBody>
      </p:sp>
      <p:pic>
        <p:nvPicPr>
          <p:cNvPr id="6" name="Content Placeholder 5" descr="Eh_car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3369" r="-27737"/>
          <a:stretch/>
        </p:blipFill>
        <p:spPr/>
      </p:pic>
      <p:pic>
        <p:nvPicPr>
          <p:cNvPr id="7" name="Picture 6" descr="RH2IF00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35" y="1600200"/>
            <a:ext cx="3209925" cy="4525963"/>
          </a:xfrm>
          <a:prstGeom prst="rect">
            <a:avLst/>
          </a:prstGeom>
        </p:spPr>
      </p:pic>
    </p:spTree>
    <p:extLst>
      <p:ext uri="{BB962C8B-B14F-4D97-AF65-F5344CB8AC3E}">
        <p14:creationId xmlns:p14="http://schemas.microsoft.com/office/powerpoint/2010/main" val="95392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Edward </a:t>
            </a:r>
            <a:r>
              <a:rPr lang="en-US" sz="3400" dirty="0" err="1" smtClean="0"/>
              <a:t>Hallett</a:t>
            </a:r>
            <a:r>
              <a:rPr lang="en-US" sz="3400" dirty="0" smtClean="0"/>
              <a:t> Carr (28.6</a:t>
            </a:r>
            <a:r>
              <a:rPr lang="en-US" sz="3400" dirty="0"/>
              <a:t>.</a:t>
            </a:r>
            <a:r>
              <a:rPr lang="en-US" sz="3400" dirty="0" smtClean="0"/>
              <a:t>1892 – 3.11</a:t>
            </a:r>
            <a:r>
              <a:rPr lang="en-US" sz="3400" dirty="0"/>
              <a:t>.</a:t>
            </a:r>
            <a:r>
              <a:rPr lang="en-US" sz="3400" dirty="0" smtClean="0"/>
              <a:t>1982)</a:t>
            </a:r>
            <a:endParaRPr lang="en-US" sz="3400" dirty="0"/>
          </a:p>
        </p:txBody>
      </p:sp>
      <p:sp>
        <p:nvSpPr>
          <p:cNvPr id="3" name="Content Placeholder 2"/>
          <p:cNvSpPr>
            <a:spLocks noGrp="1"/>
          </p:cNvSpPr>
          <p:nvPr>
            <p:ph idx="1"/>
          </p:nvPr>
        </p:nvSpPr>
        <p:spPr/>
        <p:txBody>
          <a:bodyPr>
            <a:normAutofit fontScale="92500" lnSpcReduction="10000"/>
          </a:bodyPr>
          <a:lstStyle/>
          <a:p>
            <a:r>
              <a:rPr lang="el-GR" dirty="0" smtClean="0"/>
              <a:t>Βρετανός ιστορικός</a:t>
            </a:r>
            <a:r>
              <a:rPr lang="en-US" dirty="0" smtClean="0"/>
              <a:t>, </a:t>
            </a:r>
            <a:r>
              <a:rPr lang="el-GR" dirty="0" smtClean="0"/>
              <a:t>διπλωμάτης, δημοσιογράφος και θεωρητικός</a:t>
            </a:r>
            <a:endParaRPr lang="en-US" dirty="0" smtClean="0"/>
          </a:p>
          <a:p>
            <a:pPr marL="0" indent="0">
              <a:buNone/>
            </a:pPr>
            <a:endParaRPr lang="en-US" dirty="0" smtClean="0"/>
          </a:p>
          <a:p>
            <a:r>
              <a:rPr lang="en-US" dirty="0" smtClean="0"/>
              <a:t>14</a:t>
            </a:r>
            <a:r>
              <a:rPr lang="el-GR" dirty="0" smtClean="0"/>
              <a:t>τομη ιστορία της ΕΣΣΔ (</a:t>
            </a:r>
            <a:r>
              <a:rPr lang="en-US" dirty="0" smtClean="0"/>
              <a:t>1917</a:t>
            </a:r>
            <a:r>
              <a:rPr lang="el-GR" dirty="0" smtClean="0"/>
              <a:t>-</a:t>
            </a:r>
            <a:r>
              <a:rPr lang="en-US" dirty="0" smtClean="0"/>
              <a:t>1929</a:t>
            </a:r>
            <a:r>
              <a:rPr lang="el-GR" dirty="0" smtClean="0"/>
              <a:t>)</a:t>
            </a:r>
            <a:endParaRPr lang="en-US" dirty="0"/>
          </a:p>
          <a:p>
            <a:pPr marL="0" indent="0">
              <a:buNone/>
            </a:pPr>
            <a:endParaRPr lang="en-US" dirty="0"/>
          </a:p>
          <a:p>
            <a:r>
              <a:rPr lang="en-US" i="1" dirty="0" smtClean="0"/>
              <a:t>What </a:t>
            </a:r>
            <a:r>
              <a:rPr lang="en-US" i="1" dirty="0"/>
              <a:t>Is History?, </a:t>
            </a:r>
            <a:r>
              <a:rPr lang="el-GR" dirty="0" smtClean="0"/>
              <a:t>βιβλίο όπου διατυπώνει ιστοριογραφικές αρχές και απορρίπτει παραδοσιακές ιστορικές μεθόδους και πρακτικές</a:t>
            </a:r>
            <a:r>
              <a:rPr lang="en-US" dirty="0" smtClean="0"/>
              <a:t>.</a:t>
            </a:r>
            <a:endParaRPr lang="en-US" dirty="0"/>
          </a:p>
        </p:txBody>
      </p:sp>
    </p:spTree>
    <p:extLst>
      <p:ext uri="{BB962C8B-B14F-4D97-AF65-F5344CB8AC3E}">
        <p14:creationId xmlns:p14="http://schemas.microsoft.com/office/powerpoint/2010/main" val="147130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35"/>
          </a:xfrm>
        </p:spPr>
        <p:txBody>
          <a:bodyPr>
            <a:normAutofit/>
          </a:bodyPr>
          <a:lstStyle/>
          <a:p>
            <a:r>
              <a:rPr lang="en-US" sz="3200" i="1" dirty="0"/>
              <a:t>The Twenty Year's </a:t>
            </a:r>
            <a:r>
              <a:rPr lang="en-US" sz="3200" i="1" dirty="0" smtClean="0"/>
              <a:t>Crisis (1939)</a:t>
            </a:r>
            <a:endParaRPr lang="en-US" sz="3200" dirty="0"/>
          </a:p>
        </p:txBody>
      </p:sp>
      <p:sp>
        <p:nvSpPr>
          <p:cNvPr id="3" name="Content Placeholder 2"/>
          <p:cNvSpPr>
            <a:spLocks noGrp="1"/>
          </p:cNvSpPr>
          <p:nvPr>
            <p:ph idx="1"/>
          </p:nvPr>
        </p:nvSpPr>
        <p:spPr>
          <a:xfrm>
            <a:off x="457200" y="1200282"/>
            <a:ext cx="8229600" cy="4925882"/>
          </a:xfrm>
        </p:spPr>
        <p:txBody>
          <a:bodyPr>
            <a:normAutofit fontScale="92500" lnSpcReduction="10000"/>
          </a:bodyPr>
          <a:lstStyle/>
          <a:p>
            <a:r>
              <a:rPr lang="el-GR" dirty="0" smtClean="0"/>
              <a:t>Δύο σχολές σκέψεις στις ΔΣ: Ρεαλιστές και Ουτοπιστές</a:t>
            </a:r>
            <a:endParaRPr lang="en-US" dirty="0" smtClean="0"/>
          </a:p>
          <a:p>
            <a:pPr marL="0" indent="0">
              <a:buNone/>
            </a:pPr>
            <a:r>
              <a:rPr lang="en-US" dirty="0" smtClean="0"/>
              <a:t> </a:t>
            </a:r>
          </a:p>
          <a:p>
            <a:r>
              <a:rPr lang="el-GR" dirty="0" smtClean="0"/>
              <a:t>Επιτίθεται στους «ουτοπιστές» που πίστεψαν πως μια νέα διεθνής τάξη μπορεί να οικοδομηθεί γύρω από την Κοινωνία των Εθνών</a:t>
            </a:r>
            <a:r>
              <a:rPr lang="en-US" dirty="0" smtClean="0"/>
              <a:t>. </a:t>
            </a:r>
          </a:p>
          <a:p>
            <a:pPr marL="0" indent="0">
              <a:buNone/>
            </a:pPr>
            <a:endParaRPr lang="en-US" dirty="0" smtClean="0"/>
          </a:p>
          <a:p>
            <a:r>
              <a:rPr lang="el-GR" dirty="0" smtClean="0"/>
              <a:t>Για τον </a:t>
            </a:r>
            <a:r>
              <a:rPr lang="en-US" dirty="0" smtClean="0"/>
              <a:t>Carr, </a:t>
            </a:r>
            <a:r>
              <a:rPr lang="el-GR" dirty="0" smtClean="0"/>
              <a:t>αυτή η διεθνής τάξη ήταν διάτρητη και η ΚτΕ ήταν ένα όνειρο που δεν μπορούσε να επιτύχει τίποτε πρακτικό</a:t>
            </a:r>
            <a:endParaRPr lang="en-US" dirty="0"/>
          </a:p>
        </p:txBody>
      </p:sp>
    </p:spTree>
    <p:extLst>
      <p:ext uri="{BB962C8B-B14F-4D97-AF65-F5344CB8AC3E}">
        <p14:creationId xmlns:p14="http://schemas.microsoft.com/office/powerpoint/2010/main" val="90339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06940"/>
          </a:xfrm>
        </p:spPr>
        <p:txBody>
          <a:bodyPr>
            <a:normAutofit fontScale="90000"/>
          </a:bodyPr>
          <a:lstStyle/>
          <a:p>
            <a:r>
              <a:rPr lang="el-GR" sz="3200" dirty="0" smtClean="0"/>
              <a:t>Ο </a:t>
            </a:r>
            <a:r>
              <a:rPr lang="en-US" sz="3200" dirty="0" smtClean="0"/>
              <a:t>Carr </a:t>
            </a:r>
            <a:r>
              <a:rPr lang="el-GR" sz="3200" dirty="0" smtClean="0"/>
              <a:t>θεωρεί ότι</a:t>
            </a:r>
            <a:r>
              <a:rPr lang="en-US" sz="3200" dirty="0" smtClean="0"/>
              <a:t>…</a:t>
            </a:r>
            <a:endParaRPr lang="en-US" sz="3200" dirty="0"/>
          </a:p>
        </p:txBody>
      </p:sp>
      <p:sp>
        <p:nvSpPr>
          <p:cNvPr id="3" name="Content Placeholder 2"/>
          <p:cNvSpPr>
            <a:spLocks noGrp="1"/>
          </p:cNvSpPr>
          <p:nvPr>
            <p:ph idx="1"/>
          </p:nvPr>
        </p:nvSpPr>
        <p:spPr>
          <a:xfrm>
            <a:off x="237235" y="1004886"/>
            <a:ext cx="8582311" cy="5526874"/>
          </a:xfrm>
        </p:spPr>
        <p:txBody>
          <a:bodyPr>
            <a:noAutofit/>
          </a:bodyPr>
          <a:lstStyle/>
          <a:p>
            <a:r>
              <a:rPr lang="el-GR" sz="2700" dirty="0" smtClean="0"/>
              <a:t>Τα προβλήματα του κόσμου το </a:t>
            </a:r>
            <a:r>
              <a:rPr lang="en-US" sz="2700" dirty="0" smtClean="0"/>
              <a:t>1939 </a:t>
            </a:r>
            <a:r>
              <a:rPr lang="el-GR" sz="2700" dirty="0" smtClean="0"/>
              <a:t>ήταν δομικά πολιτικό-οικονομικά που υπερέβαιναν την σημασία των ηγεσιών</a:t>
            </a:r>
            <a:endParaRPr lang="en-US" sz="2700" dirty="0" smtClean="0"/>
          </a:p>
          <a:p>
            <a:pPr marL="0" indent="0">
              <a:buNone/>
            </a:pPr>
            <a:endParaRPr lang="en-US" sz="2700" dirty="0" smtClean="0"/>
          </a:p>
          <a:p>
            <a:r>
              <a:rPr lang="el-GR" sz="2700" dirty="0" smtClean="0"/>
              <a:t>Εστιάζοντας στους ηγέτες ήταν σαν να εστιάζουμε στο δένδρο αντί για το δάσος</a:t>
            </a:r>
            <a:endParaRPr lang="en-US" sz="2700" dirty="0" smtClean="0"/>
          </a:p>
          <a:p>
            <a:pPr marL="0" indent="0">
              <a:buNone/>
            </a:pPr>
            <a:endParaRPr lang="en-US" sz="2700" dirty="0" smtClean="0"/>
          </a:p>
          <a:p>
            <a:r>
              <a:rPr lang="el-GR" sz="2700" dirty="0" smtClean="0"/>
              <a:t>Η θεωρία ισορροπίας ισχύος του 19</a:t>
            </a:r>
            <a:r>
              <a:rPr lang="el-GR" sz="2700" baseline="30000" dirty="0" smtClean="0"/>
              <a:t>ου</a:t>
            </a:r>
            <a:r>
              <a:rPr lang="el-GR" sz="2700" dirty="0" smtClean="0"/>
              <a:t> αι. ήταν λάθος</a:t>
            </a:r>
            <a:endParaRPr lang="en-US" sz="2700" dirty="0" smtClean="0"/>
          </a:p>
          <a:p>
            <a:pPr marL="0" indent="0">
              <a:buNone/>
            </a:pPr>
            <a:endParaRPr lang="en-US" sz="2700" dirty="0" smtClean="0"/>
          </a:p>
          <a:p>
            <a:r>
              <a:rPr lang="el-GR" sz="2700" dirty="0" smtClean="0"/>
              <a:t>Οι ΔΣ είναι μια αδιάκοπη μάχη μεταξύ των οικονομικά προνομιούχων δυνάμεων και των οικομικά «μη εχόντων»</a:t>
            </a:r>
            <a:endParaRPr lang="en-US" sz="2700" dirty="0"/>
          </a:p>
        </p:txBody>
      </p:sp>
    </p:spTree>
    <p:extLst>
      <p:ext uri="{BB962C8B-B14F-4D97-AF65-F5344CB8AC3E}">
        <p14:creationId xmlns:p14="http://schemas.microsoft.com/office/powerpoint/2010/main" val="83832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35"/>
          </a:xfrm>
        </p:spPr>
        <p:txBody>
          <a:bodyPr>
            <a:normAutofit fontScale="90000"/>
          </a:bodyPr>
          <a:lstStyle/>
          <a:p>
            <a:r>
              <a:rPr lang="el-GR" dirty="0" smtClean="0"/>
              <a:t>Οικοκονομική κατανόηση των ΔΣ</a:t>
            </a:r>
            <a:endParaRPr lang="en-US" dirty="0"/>
          </a:p>
        </p:txBody>
      </p:sp>
      <p:sp>
        <p:nvSpPr>
          <p:cNvPr id="3" name="Content Placeholder 2"/>
          <p:cNvSpPr>
            <a:spLocks noGrp="1"/>
          </p:cNvSpPr>
          <p:nvPr>
            <p:ph idx="1"/>
          </p:nvPr>
        </p:nvSpPr>
        <p:spPr>
          <a:xfrm>
            <a:off x="457200" y="1284021"/>
            <a:ext cx="8229600" cy="5219825"/>
          </a:xfrm>
        </p:spPr>
        <p:txBody>
          <a:bodyPr>
            <a:normAutofit/>
          </a:bodyPr>
          <a:lstStyle/>
          <a:p>
            <a:r>
              <a:rPr lang="el-GR" dirty="0" smtClean="0"/>
              <a:t>Οι προνομιούχες δυνάμεις (ΗΠΑ, Βρετανία, Γαλλία) ήθελαν να αποφύγουν τον πόλεμο γιατί ήταν ευχαριστημένες με το </a:t>
            </a:r>
            <a:r>
              <a:rPr lang="en-US" dirty="0" smtClean="0"/>
              <a:t>status</a:t>
            </a:r>
            <a:r>
              <a:rPr lang="el-GR" dirty="0" smtClean="0"/>
              <a:t> </a:t>
            </a:r>
            <a:r>
              <a:rPr lang="en-US" dirty="0" smtClean="0"/>
              <a:t>quo, </a:t>
            </a:r>
            <a:r>
              <a:rPr lang="el-GR" dirty="0" smtClean="0"/>
              <a:t>ενώ οι «μη έχοντες» (Γερμανία, Ιταλία, Ιαπωνία) επεδίωκαν τον πόλεμο γιατί είχαν μόνο να κερδίσουν και τίποτε να χάσουν</a:t>
            </a:r>
          </a:p>
          <a:p>
            <a:pPr marL="0" indent="0">
              <a:buNone/>
            </a:pPr>
            <a:endParaRPr lang="en-US" dirty="0"/>
          </a:p>
          <a:p>
            <a:r>
              <a:rPr lang="el-GR" dirty="0" smtClean="0"/>
              <a:t>Οι ιδεολογικές διαφορές μεταξύ φασισμού και δημοκρατίας δεν έπαιζαν ρόλο</a:t>
            </a:r>
            <a:endParaRPr lang="en-US" dirty="0"/>
          </a:p>
        </p:txBody>
      </p:sp>
    </p:spTree>
    <p:extLst>
      <p:ext uri="{BB962C8B-B14F-4D97-AF65-F5344CB8AC3E}">
        <p14:creationId xmlns:p14="http://schemas.microsoft.com/office/powerpoint/2010/main" val="123252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a:t>
            </a:r>
            <a:endParaRPr lang="en-US" dirty="0"/>
          </a:p>
        </p:txBody>
      </p:sp>
      <p:sp>
        <p:nvSpPr>
          <p:cNvPr id="3" name="Content Placeholder 2"/>
          <p:cNvSpPr>
            <a:spLocks noGrp="1"/>
          </p:cNvSpPr>
          <p:nvPr>
            <p:ph idx="1"/>
          </p:nvPr>
        </p:nvSpPr>
        <p:spPr/>
        <p:txBody>
          <a:bodyPr/>
          <a:lstStyle/>
          <a:p>
            <a:pPr marL="0" indent="0">
              <a:buNone/>
            </a:pPr>
            <a:r>
              <a:rPr lang="en-US" i="1" dirty="0"/>
              <a:t>"The Twenty Years' Crisis was written with the deliberate aim of counteracting the glaring and dangerous defect of nearly all thinking about international politics in the English-speaking countries from 1919 to </a:t>
            </a:r>
            <a:r>
              <a:rPr lang="en-US" i="1" dirty="0" smtClean="0"/>
              <a:t>1939</a:t>
            </a:r>
            <a:r>
              <a:rPr lang="el-GR" i="1" dirty="0" smtClean="0"/>
              <a:t> </a:t>
            </a:r>
            <a:r>
              <a:rPr lang="en-US" i="1" dirty="0" smtClean="0"/>
              <a:t>-</a:t>
            </a:r>
            <a:r>
              <a:rPr lang="el-GR" i="1" dirty="0" smtClean="0"/>
              <a:t> </a:t>
            </a:r>
            <a:r>
              <a:rPr lang="en-US" b="1" i="1" u="sng" dirty="0" smtClean="0"/>
              <a:t>the </a:t>
            </a:r>
            <a:r>
              <a:rPr lang="en-US" b="1" i="1" u="sng" dirty="0"/>
              <a:t>almost total neglect of the factor of power"</a:t>
            </a:r>
          </a:p>
        </p:txBody>
      </p:sp>
    </p:spTree>
    <p:extLst>
      <p:ext uri="{BB962C8B-B14F-4D97-AF65-F5344CB8AC3E}">
        <p14:creationId xmlns:p14="http://schemas.microsoft.com/office/powerpoint/2010/main" val="350767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1238"/>
          </a:xfrm>
        </p:spPr>
        <p:txBody>
          <a:bodyPr/>
          <a:lstStyle/>
          <a:p>
            <a:r>
              <a:rPr lang="en-US" dirty="0" smtClean="0"/>
              <a:t>Carr:</a:t>
            </a:r>
            <a:endParaRPr lang="en-US" dirty="0"/>
          </a:p>
        </p:txBody>
      </p:sp>
      <p:sp>
        <p:nvSpPr>
          <p:cNvPr id="3" name="Content Placeholder 2"/>
          <p:cNvSpPr>
            <a:spLocks noGrp="1"/>
          </p:cNvSpPr>
          <p:nvPr>
            <p:ph idx="1"/>
          </p:nvPr>
        </p:nvSpPr>
        <p:spPr>
          <a:xfrm>
            <a:off x="457200" y="1394380"/>
            <a:ext cx="8229600" cy="4941986"/>
          </a:xfrm>
        </p:spPr>
        <p:txBody>
          <a:bodyPr>
            <a:normAutofit/>
          </a:bodyPr>
          <a:lstStyle/>
          <a:p>
            <a:r>
              <a:rPr lang="el-GR" dirty="0" smtClean="0"/>
              <a:t>Στο Ρεαλισμό δεν υπάρχει ηθική διάσταση και «σωστό» είναι ότι είναι επιτυχές και «λάθος» είναι ότι είναι ανεπιτυχές</a:t>
            </a:r>
          </a:p>
          <a:p>
            <a:pPr marL="0" indent="0">
              <a:buNone/>
            </a:pPr>
            <a:endParaRPr lang="en-US" dirty="0" smtClean="0"/>
          </a:p>
          <a:p>
            <a:r>
              <a:rPr lang="el-GR" dirty="0" smtClean="0"/>
              <a:t>Για τους ρεαλιστές δεν υπάρχει βάση για ηθικολογίες για το παρελθόν, το παρόν ή το μέλλον</a:t>
            </a:r>
            <a:r>
              <a:rPr lang="en-US" dirty="0" smtClean="0"/>
              <a:t> </a:t>
            </a:r>
            <a:endParaRPr lang="el-GR" dirty="0" smtClean="0"/>
          </a:p>
          <a:p>
            <a:endParaRPr lang="el-GR" dirty="0"/>
          </a:p>
          <a:p>
            <a:r>
              <a:rPr lang="en-US" b="1" i="1" dirty="0" smtClean="0"/>
              <a:t>"</a:t>
            </a:r>
            <a:r>
              <a:rPr lang="en-US" b="1" i="1" dirty="0"/>
              <a:t>World history is the World </a:t>
            </a:r>
            <a:r>
              <a:rPr lang="en-US" b="1" i="1" dirty="0" smtClean="0"/>
              <a:t>Court”.</a:t>
            </a:r>
            <a:endParaRPr lang="en-US" b="1" i="1" dirty="0"/>
          </a:p>
        </p:txBody>
      </p:sp>
    </p:spTree>
    <p:extLst>
      <p:ext uri="{BB962C8B-B14F-4D97-AF65-F5344CB8AC3E}">
        <p14:creationId xmlns:p14="http://schemas.microsoft.com/office/powerpoint/2010/main" val="399696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ja-JP" dirty="0">
                <a:latin typeface="Times" charset="0"/>
              </a:rPr>
              <a:t>Hans Morgenthau, </a:t>
            </a:r>
            <a:r>
              <a:rPr lang="en-US" altLang="ja-JP" i="1" dirty="0">
                <a:latin typeface="Times" charset="0"/>
              </a:rPr>
              <a:t>Politics </a:t>
            </a:r>
            <a:r>
              <a:rPr lang="en-US" altLang="ja-JP" i="1" dirty="0" smtClean="0">
                <a:latin typeface="Times" charset="0"/>
              </a:rPr>
              <a:t>Among Nations (1948)</a:t>
            </a:r>
            <a:endParaRPr lang="en-US" altLang="ja-JP" i="1" dirty="0">
              <a:latin typeface="Times" charset="0"/>
            </a:endParaRPr>
          </a:p>
        </p:txBody>
      </p:sp>
      <p:sp>
        <p:nvSpPr>
          <p:cNvPr id="21507" name="Rectangle 3"/>
          <p:cNvSpPr>
            <a:spLocks noGrp="1" noChangeArrowheads="1"/>
          </p:cNvSpPr>
          <p:nvPr>
            <p:ph type="body" idx="1"/>
          </p:nvPr>
        </p:nvSpPr>
        <p:spPr/>
        <p:txBody>
          <a:bodyPr/>
          <a:lstStyle/>
          <a:p>
            <a:pPr marL="0" indent="0" eaLnBrk="1" hangingPunct="1">
              <a:buNone/>
            </a:pPr>
            <a:endParaRPr lang="en-US" altLang="ja-JP" dirty="0">
              <a:latin typeface="Times" charset="0"/>
            </a:endParaRPr>
          </a:p>
          <a:p>
            <a:pPr eaLnBrk="1" hangingPunct="1">
              <a:buFontTx/>
              <a:buNone/>
            </a:pPr>
            <a:r>
              <a:rPr lang="el-GR" altLang="ja-JP" i="1" dirty="0">
                <a:latin typeface="Times" charset="0"/>
              </a:rPr>
              <a:t>Ο</a:t>
            </a:r>
            <a:r>
              <a:rPr lang="el-GR" altLang="ja-JP" i="1" dirty="0" smtClean="0">
                <a:latin typeface="Times" charset="0"/>
              </a:rPr>
              <a:t>ι ηγέτες σκέφτονται και δρουν με όρους συμφέροντος που προσδιορίζεται ως δύναμη, και αυτό το αποδεικνύει η ιστορία</a:t>
            </a:r>
            <a:endParaRPr lang="en-US" altLang="ja-JP" i="1" dirty="0">
              <a:latin typeface="Times" charset="0"/>
            </a:endParaRPr>
          </a:p>
        </p:txBody>
      </p:sp>
    </p:spTree>
    <p:extLst>
      <p:ext uri="{BB962C8B-B14F-4D97-AF65-F5344CB8AC3E}">
        <p14:creationId xmlns:p14="http://schemas.microsoft.com/office/powerpoint/2010/main" val="176554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638"/>
          </a:xfrm>
        </p:spPr>
        <p:txBody>
          <a:bodyPr>
            <a:normAutofit fontScale="90000"/>
          </a:bodyPr>
          <a:lstStyle/>
          <a:p>
            <a:r>
              <a:rPr lang="el-GR" sz="3600" dirty="0" smtClean="0"/>
              <a:t>Ο </a:t>
            </a:r>
            <a:r>
              <a:rPr lang="en-US" sz="3600" dirty="0" smtClean="0"/>
              <a:t>Morgenthau</a:t>
            </a:r>
            <a:r>
              <a:rPr lang="el-GR" sz="3600" dirty="0" smtClean="0"/>
              <a:t>...</a:t>
            </a:r>
            <a:endParaRPr lang="en-US" sz="3600" dirty="0"/>
          </a:p>
        </p:txBody>
      </p:sp>
      <p:sp>
        <p:nvSpPr>
          <p:cNvPr id="3" name="Content Placeholder 2"/>
          <p:cNvSpPr>
            <a:spLocks noGrp="1"/>
          </p:cNvSpPr>
          <p:nvPr>
            <p:ph idx="1"/>
          </p:nvPr>
        </p:nvSpPr>
        <p:spPr>
          <a:xfrm>
            <a:off x="457200" y="1032801"/>
            <a:ext cx="8229600" cy="5317522"/>
          </a:xfrm>
        </p:spPr>
        <p:txBody>
          <a:bodyPr>
            <a:normAutofit lnSpcReduction="10000"/>
          </a:bodyPr>
          <a:lstStyle/>
          <a:p>
            <a:r>
              <a:rPr lang="el-GR" sz="2800" dirty="0" smtClean="0">
                <a:latin typeface="Times New Roman"/>
                <a:cs typeface="Times New Roman"/>
              </a:rPr>
              <a:t>Διατυπώνει μια συνεκτική επιστημονική θεωρία για τη διεθνή πολιτική</a:t>
            </a:r>
          </a:p>
          <a:p>
            <a:pPr marL="0" indent="0">
              <a:buNone/>
            </a:pPr>
            <a:endParaRPr lang="en-US" sz="2800" dirty="0" smtClean="0">
              <a:latin typeface="Times New Roman"/>
              <a:cs typeface="Times New Roman"/>
            </a:endParaRPr>
          </a:p>
          <a:p>
            <a:r>
              <a:rPr lang="el-GR" sz="2800" dirty="0" smtClean="0">
                <a:latin typeface="Times New Roman"/>
                <a:cs typeface="Times New Roman"/>
              </a:rPr>
              <a:t>Ο Ρεαλισμός θεωρεί ότι ο κόσμος αποτελείται από αντιτιθέμενα συμφέροντα και η σύγκρουση είναι αναπόφευκτη</a:t>
            </a:r>
          </a:p>
          <a:p>
            <a:pPr marL="0" indent="0">
              <a:buNone/>
            </a:pPr>
            <a:endParaRPr lang="en-US" sz="2800" dirty="0" smtClean="0">
              <a:latin typeface="Times New Roman"/>
              <a:cs typeface="Times New Roman"/>
            </a:endParaRPr>
          </a:p>
          <a:p>
            <a:r>
              <a:rPr lang="el-GR" sz="2800" dirty="0" smtClean="0">
                <a:latin typeface="Times New Roman"/>
                <a:cs typeface="Times New Roman"/>
              </a:rPr>
              <a:t>Ο Ρεαλισμός ενδιαφέρεται για την Δύναμη και όχι με την Ηθική</a:t>
            </a:r>
          </a:p>
          <a:p>
            <a:pPr marL="0" indent="0">
              <a:buNone/>
            </a:pPr>
            <a:endParaRPr lang="en-US" sz="2800" dirty="0" smtClean="0">
              <a:latin typeface="Times New Roman"/>
              <a:cs typeface="Times New Roman"/>
            </a:endParaRPr>
          </a:p>
          <a:p>
            <a:r>
              <a:rPr lang="el-GR" sz="2800" dirty="0" smtClean="0">
                <a:latin typeface="Times New Roman"/>
                <a:cs typeface="Times New Roman"/>
              </a:rPr>
              <a:t>Η σύγκρουση είναι αποτέλεσμα της επιδίωξης για Ισχύ</a:t>
            </a:r>
            <a:endParaRPr lang="en-US" dirty="0" smtClean="0"/>
          </a:p>
          <a:p>
            <a:endParaRPr lang="en-US" dirty="0"/>
          </a:p>
        </p:txBody>
      </p:sp>
    </p:spTree>
    <p:extLst>
      <p:ext uri="{BB962C8B-B14F-4D97-AF65-F5344CB8AC3E}">
        <p14:creationId xmlns:p14="http://schemas.microsoft.com/office/powerpoint/2010/main" val="300097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433" y="275167"/>
            <a:ext cx="8229134" cy="560917"/>
          </a:xfrm>
        </p:spPr>
        <p:txBody>
          <a:bodyPr>
            <a:normAutofit fontScale="90000"/>
          </a:bodyPr>
          <a:lstStyle/>
          <a:p>
            <a:pPr eaLnBrk="1" hangingPunct="1"/>
            <a:r>
              <a:rPr lang="el-GR" sz="3200">
                <a:latin typeface="Arial" charset="0"/>
              </a:rPr>
              <a:t>Τρία επίπεδα ανάλυσης</a:t>
            </a:r>
            <a:endParaRPr lang="en-US" sz="3200">
              <a:latin typeface="Lucida Sans" charset="0"/>
            </a:endParaRPr>
          </a:p>
        </p:txBody>
      </p:sp>
      <p:sp>
        <p:nvSpPr>
          <p:cNvPr id="12291" name="Rectangle 3"/>
          <p:cNvSpPr>
            <a:spLocks noGrp="1" noChangeArrowheads="1"/>
          </p:cNvSpPr>
          <p:nvPr>
            <p:ph type="body" sz="half" idx="2"/>
          </p:nvPr>
        </p:nvSpPr>
        <p:spPr>
          <a:xfrm>
            <a:off x="4495245" y="2250335"/>
            <a:ext cx="4496794" cy="4302260"/>
          </a:xfrm>
        </p:spPr>
        <p:txBody>
          <a:bodyPr>
            <a:normAutofit/>
          </a:bodyPr>
          <a:lstStyle/>
          <a:p>
            <a:pPr eaLnBrk="1" hangingPunct="1">
              <a:lnSpc>
                <a:spcPct val="90000"/>
              </a:lnSpc>
              <a:buFontTx/>
              <a:buNone/>
            </a:pPr>
            <a:r>
              <a:rPr lang="el-GR" sz="2300" b="1" dirty="0" smtClean="0">
                <a:latin typeface="Arial Narrow"/>
                <a:cs typeface="Arial Narrow"/>
              </a:rPr>
              <a:t>Διεθνές Επίπεδο</a:t>
            </a:r>
            <a:r>
              <a:rPr lang="en-US" sz="2300" dirty="0" smtClean="0">
                <a:latin typeface="Book Antiqua" charset="0"/>
              </a:rPr>
              <a:t> </a:t>
            </a:r>
            <a:r>
              <a:rPr lang="en-US" sz="2300" dirty="0" smtClean="0">
                <a:latin typeface="Arial Narrow"/>
                <a:cs typeface="Arial Narrow"/>
              </a:rPr>
              <a:t>(“third image”)</a:t>
            </a:r>
          </a:p>
          <a:p>
            <a:pPr eaLnBrk="1" hangingPunct="1">
              <a:lnSpc>
                <a:spcPct val="90000"/>
              </a:lnSpc>
              <a:buFontTx/>
              <a:buNone/>
            </a:pPr>
            <a:r>
              <a:rPr lang="el-GR" sz="2300" dirty="0" smtClean="0">
                <a:latin typeface="Arial Narrow"/>
                <a:cs typeface="Arial Narrow"/>
              </a:rPr>
              <a:t>Ποιότητες του Διεθνούς Συστήματος</a:t>
            </a:r>
          </a:p>
          <a:p>
            <a:pPr eaLnBrk="1" hangingPunct="1">
              <a:lnSpc>
                <a:spcPct val="90000"/>
              </a:lnSpc>
              <a:buFontTx/>
              <a:buNone/>
            </a:pPr>
            <a:endParaRPr lang="en-US" sz="2300" dirty="0" smtClean="0">
              <a:latin typeface="Arial Narrow"/>
              <a:cs typeface="Arial Narrow"/>
            </a:endParaRPr>
          </a:p>
          <a:p>
            <a:pPr eaLnBrk="1" hangingPunct="1">
              <a:lnSpc>
                <a:spcPct val="90000"/>
              </a:lnSpc>
              <a:buFontTx/>
              <a:buNone/>
            </a:pPr>
            <a:r>
              <a:rPr lang="el-GR" sz="2300" b="1" dirty="0" smtClean="0">
                <a:latin typeface="Arial Narrow"/>
                <a:cs typeface="Arial Narrow"/>
              </a:rPr>
              <a:t>Εσωτερικό Επίπεδο</a:t>
            </a:r>
            <a:r>
              <a:rPr lang="en-US" sz="2300" dirty="0" smtClean="0">
                <a:latin typeface="Arial Narrow"/>
                <a:cs typeface="Arial Narrow"/>
              </a:rPr>
              <a:t> (“second image”)</a:t>
            </a:r>
            <a:r>
              <a:rPr lang="el-GR" sz="2300" dirty="0" smtClean="0">
                <a:latin typeface="Arial Narrow"/>
                <a:cs typeface="Arial Narrow"/>
              </a:rPr>
              <a:t> Ποιότητες του Πολιτικού και Οικονομικού Συστήματος ενός κράτους</a:t>
            </a:r>
          </a:p>
          <a:p>
            <a:pPr eaLnBrk="1" hangingPunct="1">
              <a:lnSpc>
                <a:spcPct val="90000"/>
              </a:lnSpc>
              <a:buFontTx/>
              <a:buNone/>
            </a:pPr>
            <a:endParaRPr lang="en-US" sz="2300" dirty="0" smtClean="0">
              <a:latin typeface="Arial Narrow"/>
              <a:cs typeface="Arial Narrow"/>
            </a:endParaRPr>
          </a:p>
          <a:p>
            <a:pPr eaLnBrk="1" hangingPunct="1">
              <a:lnSpc>
                <a:spcPct val="90000"/>
              </a:lnSpc>
              <a:buFontTx/>
              <a:buNone/>
            </a:pPr>
            <a:r>
              <a:rPr lang="el-GR" sz="2300" b="1" dirty="0" smtClean="0">
                <a:latin typeface="Arial Narrow"/>
                <a:cs typeface="Arial Narrow"/>
              </a:rPr>
              <a:t>Ατομικό επίπεδο</a:t>
            </a:r>
            <a:r>
              <a:rPr lang="en-US" sz="2300" dirty="0" smtClean="0">
                <a:latin typeface="Arial Narrow"/>
                <a:cs typeface="Arial Narrow"/>
              </a:rPr>
              <a:t> (“first image”)</a:t>
            </a:r>
          </a:p>
          <a:p>
            <a:pPr eaLnBrk="1" hangingPunct="1">
              <a:lnSpc>
                <a:spcPct val="90000"/>
              </a:lnSpc>
              <a:buFontTx/>
              <a:buNone/>
            </a:pPr>
            <a:r>
              <a:rPr lang="el-GR" sz="2300" dirty="0" smtClean="0">
                <a:latin typeface="Arial Narrow"/>
                <a:cs typeface="Arial Narrow"/>
              </a:rPr>
              <a:t>Ποιότητες της (ατομικής) ηγεσίας</a:t>
            </a:r>
            <a:endParaRPr lang="en-US" sz="2300" b="1" dirty="0">
              <a:solidFill>
                <a:schemeClr val="tx2"/>
              </a:solidFill>
              <a:latin typeface="Arial Narrow"/>
              <a:cs typeface="Arial Narrow"/>
            </a:endParaRPr>
          </a:p>
        </p:txBody>
      </p:sp>
      <p:grpSp>
        <p:nvGrpSpPr>
          <p:cNvPr id="12292" name="Group 4"/>
          <p:cNvGrpSpPr>
            <a:grpSpLocks noChangeAspect="1"/>
          </p:cNvGrpSpPr>
          <p:nvPr/>
        </p:nvGrpSpPr>
        <p:grpSpPr bwMode="auto">
          <a:xfrm>
            <a:off x="124244" y="1524000"/>
            <a:ext cx="4371001" cy="4689929"/>
            <a:chOff x="48" y="816"/>
            <a:chExt cx="2832" cy="2954"/>
          </a:xfrm>
        </p:grpSpPr>
        <p:sp>
          <p:nvSpPr>
            <p:cNvPr id="12297" name="AutoShape 5"/>
            <p:cNvSpPr>
              <a:spLocks noChangeAspect="1" noChangeArrowheads="1" noTextEdit="1"/>
            </p:cNvSpPr>
            <p:nvPr/>
          </p:nvSpPr>
          <p:spPr bwMode="auto">
            <a:xfrm>
              <a:off x="48" y="816"/>
              <a:ext cx="2832" cy="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4" name="_s68614"/>
            <p:cNvSpPr>
              <a:spLocks noChangeArrowheads="1"/>
            </p:cNvSpPr>
            <p:nvPr/>
          </p:nvSpPr>
          <p:spPr bwMode="auto">
            <a:xfrm flipV="1">
              <a:off x="1104" y="1200"/>
              <a:ext cx="768" cy="576"/>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D7EB99"/>
            </a:solidFill>
            <a:ln w="4669">
              <a:solidFill>
                <a:srgbClr val="3D5100"/>
              </a:solidFill>
              <a:miter lim="800000"/>
              <a:headEnd/>
              <a:tailEnd/>
            </a:ln>
            <a:effectLst>
              <a:outerShdw blurRad="63500" dist="107763" dir="2700000" algn="ctr" rotWithShape="0">
                <a:schemeClr val="bg2">
                  <a:alpha val="50000"/>
                </a:schemeClr>
              </a:outerShdw>
            </a:effectLst>
          </p:spPr>
          <p:txBody>
            <a:bodyPr rot="10800000" wrap="none" anchor="ctr"/>
            <a:lstStyle/>
            <a:p>
              <a:pPr algn="ctr" defTabSz="914321">
                <a:defRPr/>
              </a:pPr>
              <a:r>
                <a:rPr lang="en-US" b="1" dirty="0">
                  <a:latin typeface="+mn-lt"/>
                  <a:ea typeface="+mn-ea"/>
                  <a:cs typeface="+mn-cs"/>
                </a:rPr>
                <a:t>International</a:t>
              </a:r>
            </a:p>
          </p:txBody>
        </p:sp>
        <p:sp>
          <p:nvSpPr>
            <p:cNvPr id="68615" name="_s68615"/>
            <p:cNvSpPr>
              <a:spLocks noChangeArrowheads="1"/>
            </p:cNvSpPr>
            <p:nvPr/>
          </p:nvSpPr>
          <p:spPr bwMode="auto">
            <a:xfrm flipV="1">
              <a:off x="672" y="2208"/>
              <a:ext cx="1680" cy="66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2E166"/>
            </a:solidFill>
            <a:ln w="4669">
              <a:solidFill>
                <a:srgbClr val="3D5100"/>
              </a:solidFill>
              <a:miter lim="800000"/>
              <a:headEnd/>
              <a:tailEnd/>
            </a:ln>
            <a:effectLst>
              <a:outerShdw blurRad="63500" dist="107763" dir="2700000" algn="ctr" rotWithShape="0">
                <a:schemeClr val="bg2">
                  <a:alpha val="50000"/>
                </a:schemeClr>
              </a:outerShdw>
            </a:effectLst>
          </p:spPr>
          <p:txBody>
            <a:bodyPr rot="10800000" wrap="none" anchor="ctr"/>
            <a:lstStyle/>
            <a:p>
              <a:pPr algn="ctr" defTabSz="914321">
                <a:defRPr/>
              </a:pPr>
              <a:r>
                <a:rPr lang="en-US" b="1" dirty="0">
                  <a:latin typeface="+mn-lt"/>
                  <a:ea typeface="+mn-ea"/>
                  <a:cs typeface="+mn-cs"/>
                </a:rPr>
                <a:t>Domestic</a:t>
              </a:r>
            </a:p>
          </p:txBody>
        </p:sp>
        <p:sp>
          <p:nvSpPr>
            <p:cNvPr id="68616" name="_s68616"/>
            <p:cNvSpPr>
              <a:spLocks noChangeArrowheads="1"/>
            </p:cNvSpPr>
            <p:nvPr/>
          </p:nvSpPr>
          <p:spPr bwMode="auto">
            <a:xfrm flipV="1">
              <a:off x="240" y="2880"/>
              <a:ext cx="2519" cy="698"/>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ADD632"/>
            </a:solidFill>
            <a:ln w="4669">
              <a:solidFill>
                <a:srgbClr val="3D5100"/>
              </a:solidFill>
              <a:miter lim="800000"/>
              <a:headEnd/>
              <a:tailEnd/>
            </a:ln>
            <a:effectLst>
              <a:outerShdw blurRad="63500" dist="107763" dir="2700000" algn="ctr" rotWithShape="0">
                <a:schemeClr val="bg2">
                  <a:alpha val="50000"/>
                </a:schemeClr>
              </a:outerShdw>
            </a:effectLst>
          </p:spPr>
          <p:txBody>
            <a:bodyPr rot="10800000" wrap="none" anchor="ctr"/>
            <a:lstStyle/>
            <a:p>
              <a:pPr algn="ctr" defTabSz="914321">
                <a:defRPr/>
              </a:pPr>
              <a:r>
                <a:rPr lang="en-US" b="1" dirty="0">
                  <a:latin typeface="+mn-lt"/>
                  <a:ea typeface="+mn-ea"/>
                  <a:cs typeface="+mn-cs"/>
                </a:rPr>
                <a:t>Individual</a:t>
              </a:r>
            </a:p>
          </p:txBody>
        </p:sp>
      </p:grpSp>
      <p:sp>
        <p:nvSpPr>
          <p:cNvPr id="12293" name="Line 9"/>
          <p:cNvSpPr>
            <a:spLocks noChangeShapeType="1"/>
          </p:cNvSpPr>
          <p:nvPr/>
        </p:nvSpPr>
        <p:spPr bwMode="auto">
          <a:xfrm flipH="1">
            <a:off x="0" y="3429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12294" name="Line 10"/>
          <p:cNvSpPr>
            <a:spLocks noChangeShapeType="1"/>
          </p:cNvSpPr>
          <p:nvPr/>
        </p:nvSpPr>
        <p:spPr bwMode="auto">
          <a:xfrm flipV="1">
            <a:off x="3428419" y="3048000"/>
            <a:ext cx="0" cy="22860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12295" name="Line 11"/>
          <p:cNvSpPr>
            <a:spLocks noChangeShapeType="1"/>
          </p:cNvSpPr>
          <p:nvPr/>
        </p:nvSpPr>
        <p:spPr bwMode="auto">
          <a:xfrm flipV="1">
            <a:off x="2285612" y="2742595"/>
            <a:ext cx="0" cy="137281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12296" name="Line 12"/>
          <p:cNvSpPr>
            <a:spLocks noChangeShapeType="1"/>
          </p:cNvSpPr>
          <p:nvPr/>
        </p:nvSpPr>
        <p:spPr bwMode="auto">
          <a:xfrm flipV="1">
            <a:off x="1218786" y="3123596"/>
            <a:ext cx="0" cy="221040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32" tIns="45716" rIns="91432" bIns="45716"/>
          <a:lstStyle/>
          <a:p>
            <a:endParaRPr lang="en-US"/>
          </a:p>
        </p:txBody>
      </p:sp>
    </p:spTree>
    <p:extLst>
      <p:ext uri="{BB962C8B-B14F-4D97-AF65-F5344CB8AC3E}">
        <p14:creationId xmlns:p14="http://schemas.microsoft.com/office/powerpoint/2010/main" val="94745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681"/>
          </a:xfrm>
        </p:spPr>
        <p:txBody>
          <a:bodyPr>
            <a:normAutofit/>
          </a:bodyPr>
          <a:lstStyle/>
          <a:p>
            <a:r>
              <a:rPr lang="el-GR" sz="3000" dirty="0" smtClean="0">
                <a:latin typeface="Arial Narrow"/>
                <a:cs typeface="Arial Narrow"/>
              </a:rPr>
              <a:t>Αρχές Πολιτικού Ρεαλισμού</a:t>
            </a:r>
            <a:endParaRPr lang="en-US" sz="3000" dirty="0">
              <a:latin typeface="Arial Narrow"/>
              <a:cs typeface="Arial Narrow"/>
            </a:endParaRPr>
          </a:p>
        </p:txBody>
      </p:sp>
      <p:sp>
        <p:nvSpPr>
          <p:cNvPr id="3" name="Content Placeholder 2"/>
          <p:cNvSpPr>
            <a:spLocks noGrp="1"/>
          </p:cNvSpPr>
          <p:nvPr>
            <p:ph idx="1"/>
          </p:nvPr>
        </p:nvSpPr>
        <p:spPr>
          <a:xfrm>
            <a:off x="153505" y="1102584"/>
            <a:ext cx="8791637" cy="5512917"/>
          </a:xfrm>
        </p:spPr>
        <p:txBody>
          <a:bodyPr>
            <a:normAutofit/>
          </a:bodyPr>
          <a:lstStyle/>
          <a:p>
            <a:pPr marL="457200" indent="-457200">
              <a:buFont typeface="+mj-lt"/>
              <a:buAutoNum type="arabicPeriod"/>
            </a:pPr>
            <a:r>
              <a:rPr lang="el-GR" sz="3000" dirty="0" smtClean="0">
                <a:latin typeface="Arial Narrow"/>
                <a:cs typeface="Arial Narrow"/>
              </a:rPr>
              <a:t>Στην πολιτική υπάρχουν αντικειμενικοί νόμοι που έχουν τις ρίζες τους στην ανθρώπινη φύση</a:t>
            </a:r>
            <a:endParaRPr lang="en-US" sz="3000" dirty="0" smtClean="0">
              <a:latin typeface="Arial Narrow"/>
              <a:cs typeface="Arial Narrow"/>
            </a:endParaRPr>
          </a:p>
          <a:p>
            <a:pPr marL="457200" indent="-457200">
              <a:buFont typeface="+mj-lt"/>
              <a:buAutoNum type="arabicPeriod"/>
            </a:pPr>
            <a:r>
              <a:rPr lang="el-GR" sz="3000" dirty="0" smtClean="0">
                <a:latin typeface="Arial Narrow"/>
                <a:cs typeface="Arial Narrow"/>
              </a:rPr>
              <a:t>Το Συμφέρον ορίζεται με όρους ισχύος</a:t>
            </a:r>
            <a:endParaRPr lang="en-US" sz="3000" dirty="0" smtClean="0">
              <a:latin typeface="Arial Narrow"/>
              <a:cs typeface="Arial Narrow"/>
            </a:endParaRPr>
          </a:p>
          <a:p>
            <a:pPr marL="457200" indent="-457200">
              <a:buFont typeface="+mj-lt"/>
              <a:buAutoNum type="arabicPeriod"/>
            </a:pPr>
            <a:r>
              <a:rPr lang="el-GR" sz="3000" dirty="0" smtClean="0">
                <a:latin typeface="Arial Narrow"/>
                <a:cs typeface="Arial Narrow"/>
              </a:rPr>
              <a:t>Το συμφέρον είναι αντικειμενική κατηγορία αλλά το νόημα του μπορεί να αλλάζει</a:t>
            </a:r>
          </a:p>
          <a:p>
            <a:pPr marL="457200" indent="-457200">
              <a:buFont typeface="+mj-lt"/>
              <a:buAutoNum type="arabicPeriod"/>
            </a:pPr>
            <a:r>
              <a:rPr lang="el-GR" sz="3000" dirty="0" smtClean="0">
                <a:latin typeface="Arial Narrow"/>
                <a:cs typeface="Arial Narrow"/>
              </a:rPr>
              <a:t>Καθολικές ηθικές αρχές δεν μπορούν να εφαρμοστούν στις δράσεις εου κράτους γενικά</a:t>
            </a:r>
            <a:r>
              <a:rPr lang="en-US" sz="3000" dirty="0" smtClean="0">
                <a:latin typeface="Arial Narrow"/>
                <a:cs typeface="Arial Narrow"/>
              </a:rPr>
              <a:t>: </a:t>
            </a:r>
            <a:r>
              <a:rPr lang="el-GR" sz="3000" dirty="0" smtClean="0">
                <a:latin typeface="Arial Narrow"/>
                <a:cs typeface="Arial Narrow"/>
              </a:rPr>
              <a:t>Οι συνθήκες χρόνου και χώρου πρέπει να λαμβάνονται υπόψιν</a:t>
            </a:r>
            <a:endParaRPr lang="en-US" sz="3000" dirty="0" smtClean="0">
              <a:latin typeface="Arial Narrow"/>
              <a:cs typeface="Arial Narrow"/>
            </a:endParaRPr>
          </a:p>
          <a:p>
            <a:pPr marL="457200" indent="-457200">
              <a:buFont typeface="+mj-lt"/>
              <a:buAutoNum type="arabicPeriod"/>
            </a:pPr>
            <a:r>
              <a:rPr lang="el-GR" sz="3000" dirty="0" smtClean="0">
                <a:latin typeface="Arial Narrow"/>
                <a:cs typeface="Arial Narrow"/>
              </a:rPr>
              <a:t>Οι ηθικοί νόμοι του κόσμου είναι διαφορετικοί από αυτούς του κάθε κράτους</a:t>
            </a:r>
          </a:p>
        </p:txBody>
      </p:sp>
    </p:spTree>
    <p:extLst>
      <p:ext uri="{BB962C8B-B14F-4D97-AF65-F5344CB8AC3E}">
        <p14:creationId xmlns:p14="http://schemas.microsoft.com/office/powerpoint/2010/main" val="366199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Διάλειμμα</a:t>
            </a:r>
            <a:r>
              <a:rPr lang="en-US" dirty="0" smtClean="0"/>
              <a:t>?</a:t>
            </a:r>
            <a:endParaRPr lang="en-US" dirty="0"/>
          </a:p>
        </p:txBody>
      </p:sp>
      <p:pic>
        <p:nvPicPr>
          <p:cNvPr id="4" name="Content Placeholder 3" descr="images.jpg"/>
          <p:cNvPicPr>
            <a:picLocks noGrp="1" noChangeAspect="1"/>
          </p:cNvPicPr>
          <p:nvPr>
            <p:ph idx="1"/>
          </p:nvPr>
        </p:nvPicPr>
        <p:blipFill>
          <a:blip r:embed="rId2">
            <a:extLst>
              <a:ext uri="{28A0092B-C50C-407E-A947-70E740481C1C}">
                <a14:useLocalDpi xmlns:a14="http://schemas.microsoft.com/office/drawing/2010/main" val="0"/>
              </a:ext>
            </a:extLst>
          </a:blip>
          <a:srcRect l="-30623" r="-30623"/>
          <a:stretch>
            <a:fillRect/>
          </a:stretch>
        </p:blipFill>
        <p:spPr/>
      </p:pic>
    </p:spTree>
    <p:extLst>
      <p:ext uri="{BB962C8B-B14F-4D97-AF65-F5344CB8AC3E}">
        <p14:creationId xmlns:p14="http://schemas.microsoft.com/office/powerpoint/2010/main" val="414255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2767"/>
          </a:xfrm>
        </p:spPr>
        <p:txBody>
          <a:bodyPr>
            <a:normAutofit fontScale="90000"/>
          </a:bodyPr>
          <a:lstStyle/>
          <a:p>
            <a:pPr eaLnBrk="1" hangingPunct="1"/>
            <a:r>
              <a:rPr lang="el-GR" altLang="ja-JP" sz="3200" dirty="0" smtClean="0">
                <a:latin typeface="Times" charset="0"/>
              </a:rPr>
              <a:t>Οι ρίζες του κλασικού ρεαλισμού</a:t>
            </a:r>
            <a:endParaRPr lang="en-US" altLang="ja-JP" sz="3200" dirty="0">
              <a:latin typeface="Times" charset="0"/>
            </a:endParaRPr>
          </a:p>
        </p:txBody>
      </p:sp>
      <p:sp>
        <p:nvSpPr>
          <p:cNvPr id="16387" name="Rectangle 3"/>
          <p:cNvSpPr>
            <a:spLocks noGrp="1" noChangeArrowheads="1"/>
          </p:cNvSpPr>
          <p:nvPr>
            <p:ph type="body" idx="1"/>
          </p:nvPr>
        </p:nvSpPr>
        <p:spPr>
          <a:xfrm>
            <a:off x="457200" y="1098707"/>
            <a:ext cx="8229600" cy="5422189"/>
          </a:xfrm>
        </p:spPr>
        <p:txBody>
          <a:bodyPr>
            <a:normAutofit/>
          </a:bodyPr>
          <a:lstStyle/>
          <a:p>
            <a:pPr marL="0" indent="0" eaLnBrk="1" hangingPunct="1">
              <a:lnSpc>
                <a:spcPct val="90000"/>
              </a:lnSpc>
              <a:buNone/>
            </a:pPr>
            <a:endParaRPr lang="en-US" altLang="ja-JP" sz="2800" u="sng" dirty="0" smtClean="0">
              <a:latin typeface="Times" charset="0"/>
            </a:endParaRPr>
          </a:p>
          <a:p>
            <a:pPr eaLnBrk="1" hangingPunct="1">
              <a:lnSpc>
                <a:spcPct val="90000"/>
              </a:lnSpc>
            </a:pPr>
            <a:r>
              <a:rPr lang="el-GR" altLang="ja-JP" sz="2800" dirty="0" smtClean="0">
                <a:latin typeface="Times" charset="0"/>
              </a:rPr>
              <a:t>Κύρια Υπόθεση</a:t>
            </a:r>
            <a:r>
              <a:rPr lang="en-US" altLang="ja-JP" sz="2800" dirty="0" smtClean="0">
                <a:latin typeface="Times" charset="0"/>
              </a:rPr>
              <a:t>: </a:t>
            </a:r>
            <a:r>
              <a:rPr lang="el-GR" altLang="ja-JP" sz="2800" dirty="0" smtClean="0">
                <a:latin typeface="Times" charset="0"/>
              </a:rPr>
              <a:t>Οι στόχοι, τα συμφέροντα των κρατών δεν συγκλίνουν</a:t>
            </a:r>
            <a:endParaRPr lang="en-US" altLang="ja-JP" sz="2800" dirty="0">
              <a:latin typeface="Times" charset="0"/>
            </a:endParaRPr>
          </a:p>
          <a:p>
            <a:pPr lvl="1" eaLnBrk="1" hangingPunct="1">
              <a:lnSpc>
                <a:spcPct val="90000"/>
              </a:lnSpc>
            </a:pPr>
            <a:r>
              <a:rPr lang="el-GR" altLang="ja-JP" sz="2200" dirty="0" smtClean="0">
                <a:latin typeface="Times" charset="0"/>
                <a:ea typeface="ＭＳ Ｐゴシック" charset="0"/>
                <a:cs typeface="ＭＳ Ｐゴシック" charset="0"/>
              </a:rPr>
              <a:t>Η σύγκρουση μεταξύ τον κρατών είναι εγγενής στη διεθνή πολιτική</a:t>
            </a:r>
            <a:endParaRPr lang="en-US" altLang="ja-JP" sz="2200" dirty="0">
              <a:latin typeface="Times" charset="0"/>
              <a:ea typeface="ＭＳ Ｐゴシック" charset="0"/>
              <a:cs typeface="ＭＳ Ｐゴシック" charset="0"/>
            </a:endParaRPr>
          </a:p>
          <a:p>
            <a:pPr lvl="1" eaLnBrk="1" hangingPunct="1">
              <a:lnSpc>
                <a:spcPct val="90000"/>
              </a:lnSpc>
            </a:pPr>
            <a:r>
              <a:rPr lang="el-GR" altLang="ja-JP" sz="2200" dirty="0" smtClean="0">
                <a:latin typeface="Times" charset="0"/>
                <a:ea typeface="ＭＳ Ｐゴシック" charset="0"/>
                <a:cs typeface="ＭＳ Ｐゴシック" charset="0"/>
              </a:rPr>
              <a:t>Οι συγκρούσεις επιλύονται, τελικά, με βία και εξαναγκασμό</a:t>
            </a:r>
            <a:endParaRPr lang="en-US" altLang="ja-JP" sz="2200" dirty="0">
              <a:latin typeface="Times" charset="0"/>
              <a:ea typeface="ＭＳ Ｐゴシック" charset="0"/>
              <a:cs typeface="ＭＳ Ｐゴシック" charset="0"/>
            </a:endParaRPr>
          </a:p>
          <a:p>
            <a:pPr lvl="1" eaLnBrk="1" hangingPunct="1">
              <a:lnSpc>
                <a:spcPct val="90000"/>
              </a:lnSpc>
            </a:pPr>
            <a:r>
              <a:rPr lang="el-GR" altLang="ja-JP" sz="2200" dirty="0" smtClean="0">
                <a:latin typeface="Times" charset="0"/>
                <a:ea typeface="ＭＳ Ｐゴシック" charset="0"/>
                <a:cs typeface="ＭＳ Ｐゴシック" charset="0"/>
              </a:rPr>
              <a:t>Βία και απειλές είναι στη φύση των διακρατικών σχέσεων</a:t>
            </a:r>
            <a:endParaRPr lang="en-US" altLang="ja-JP" sz="2200" dirty="0">
              <a:latin typeface="Times" charset="0"/>
              <a:ea typeface="ＭＳ Ｐゴシック" charset="0"/>
              <a:cs typeface="ＭＳ Ｐゴシック" charset="0"/>
            </a:endParaRPr>
          </a:p>
          <a:p>
            <a:pPr marL="0" indent="0" eaLnBrk="1" hangingPunct="1">
              <a:lnSpc>
                <a:spcPct val="90000"/>
              </a:lnSpc>
              <a:buNone/>
            </a:pPr>
            <a:endParaRPr lang="el-GR" altLang="ja-JP" sz="2800" dirty="0" smtClean="0">
              <a:latin typeface="Times" charset="0"/>
            </a:endParaRPr>
          </a:p>
          <a:p>
            <a:pPr eaLnBrk="1" hangingPunct="1">
              <a:lnSpc>
                <a:spcPct val="90000"/>
              </a:lnSpc>
            </a:pPr>
            <a:r>
              <a:rPr lang="el-GR" altLang="ja-JP" sz="2800" dirty="0" smtClean="0">
                <a:latin typeface="Times" charset="0"/>
              </a:rPr>
              <a:t>Έμφαση στους περιορισμούς που τίθενται από την ανθρώπινη φύση</a:t>
            </a:r>
            <a:r>
              <a:rPr lang="en-US" altLang="ja-JP" sz="2800" dirty="0" smtClean="0">
                <a:latin typeface="Times" charset="0"/>
              </a:rPr>
              <a:t> (</a:t>
            </a:r>
            <a:r>
              <a:rPr lang="el-GR" altLang="ja-JP" sz="2800" dirty="0" smtClean="0">
                <a:latin typeface="Times" charset="0"/>
              </a:rPr>
              <a:t>εγωισμός</a:t>
            </a:r>
            <a:r>
              <a:rPr lang="en-US" altLang="ja-JP" sz="2800" dirty="0" smtClean="0">
                <a:latin typeface="Times" charset="0"/>
              </a:rPr>
              <a:t>) </a:t>
            </a:r>
            <a:r>
              <a:rPr lang="el-GR" altLang="ja-JP" sz="2800" dirty="0" smtClean="0">
                <a:latin typeface="Times" charset="0"/>
              </a:rPr>
              <a:t>και από την απουσία διεθνούς κυβέρνησης</a:t>
            </a:r>
            <a:r>
              <a:rPr lang="en-US" altLang="ja-JP" sz="2800" dirty="0" smtClean="0">
                <a:latin typeface="Times" charset="0"/>
              </a:rPr>
              <a:t> (</a:t>
            </a:r>
            <a:r>
              <a:rPr lang="el-GR" altLang="ja-JP" sz="2800" dirty="0" smtClean="0">
                <a:latin typeface="Times" charset="0"/>
              </a:rPr>
              <a:t>αναρχία</a:t>
            </a:r>
            <a:r>
              <a:rPr lang="en-US" altLang="ja-JP" sz="2800" dirty="0" smtClean="0">
                <a:latin typeface="Times" charset="0"/>
              </a:rPr>
              <a:t>)</a:t>
            </a:r>
            <a:endParaRPr lang="ja-JP" altLang="en-US" sz="2800" dirty="0">
              <a:latin typeface="Times" charset="0"/>
            </a:endParaRPr>
          </a:p>
        </p:txBody>
      </p:sp>
    </p:spTree>
    <p:extLst>
      <p:ext uri="{BB962C8B-B14F-4D97-AF65-F5344CB8AC3E}">
        <p14:creationId xmlns:p14="http://schemas.microsoft.com/office/powerpoint/2010/main" val="395761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30248"/>
          </a:xfrm>
        </p:spPr>
        <p:txBody>
          <a:bodyPr>
            <a:normAutofit fontScale="90000"/>
          </a:bodyPr>
          <a:lstStyle/>
          <a:p>
            <a:pPr eaLnBrk="1" hangingPunct="1"/>
            <a:r>
              <a:rPr lang="el-GR" altLang="ja-JP" dirty="0" smtClean="0">
                <a:latin typeface="Times" charset="0"/>
              </a:rPr>
              <a:t>Βασικές θέσεις</a:t>
            </a:r>
            <a:endParaRPr lang="en-US" altLang="ja-JP" dirty="0">
              <a:latin typeface="Times" charset="0"/>
            </a:endParaRPr>
          </a:p>
        </p:txBody>
      </p:sp>
      <p:sp>
        <p:nvSpPr>
          <p:cNvPr id="17411" name="Rectangle 3"/>
          <p:cNvSpPr>
            <a:spLocks noGrp="1" noChangeArrowheads="1"/>
          </p:cNvSpPr>
          <p:nvPr>
            <p:ph type="body" idx="1"/>
          </p:nvPr>
        </p:nvSpPr>
        <p:spPr>
          <a:xfrm>
            <a:off x="457200" y="1270066"/>
            <a:ext cx="8229600" cy="4856098"/>
          </a:xfrm>
        </p:spPr>
        <p:txBody>
          <a:bodyPr/>
          <a:lstStyle/>
          <a:p>
            <a:pPr eaLnBrk="1" hangingPunct="1"/>
            <a:r>
              <a:rPr lang="el-GR" altLang="ja-JP" dirty="0" smtClean="0">
                <a:latin typeface="Times" charset="0"/>
              </a:rPr>
              <a:t>Το κράτος κύρ</a:t>
            </a:r>
            <a:r>
              <a:rPr lang="el-GR" altLang="ja-JP" dirty="0">
                <a:latin typeface="Times" charset="0"/>
              </a:rPr>
              <a:t>ι</a:t>
            </a:r>
            <a:r>
              <a:rPr lang="el-GR" altLang="ja-JP" dirty="0" smtClean="0">
                <a:latin typeface="Times" charset="0"/>
              </a:rPr>
              <a:t>ος παράγων στην διεθνή πολιτική</a:t>
            </a:r>
          </a:p>
          <a:p>
            <a:pPr marL="0" indent="0" eaLnBrk="1" hangingPunct="1">
              <a:buNone/>
            </a:pPr>
            <a:endParaRPr lang="el-GR" altLang="ja-JP" dirty="0">
              <a:latin typeface="Times" charset="0"/>
            </a:endParaRPr>
          </a:p>
          <a:p>
            <a:pPr eaLnBrk="1" hangingPunct="1"/>
            <a:r>
              <a:rPr lang="el-GR" altLang="ja-JP" dirty="0" smtClean="0">
                <a:latin typeface="Times" charset="0"/>
              </a:rPr>
              <a:t>Γιατί;</a:t>
            </a:r>
            <a:r>
              <a:rPr lang="en-US" altLang="ja-JP" dirty="0" smtClean="0">
                <a:latin typeface="Times" charset="0"/>
              </a:rPr>
              <a:t> </a:t>
            </a:r>
            <a:r>
              <a:rPr lang="el-GR" altLang="ja-JP" dirty="0" smtClean="0">
                <a:latin typeface="Times" charset="0"/>
              </a:rPr>
              <a:t>Μόνο το κράτος, ως κυρίαρχο, κατέχει το μονοπώλιο νόμιμης βίας για να επιλύει διαφορές</a:t>
            </a:r>
            <a:r>
              <a:rPr lang="en-US" altLang="ja-JP" dirty="0" smtClean="0">
                <a:latin typeface="Times" charset="0"/>
              </a:rPr>
              <a:t>:</a:t>
            </a:r>
            <a:endParaRPr lang="en-US" altLang="ja-JP" dirty="0">
              <a:latin typeface="Times" charset="0"/>
            </a:endParaRPr>
          </a:p>
          <a:p>
            <a:pPr lvl="1" eaLnBrk="1" hangingPunct="1"/>
            <a:r>
              <a:rPr lang="el-GR" altLang="ja-JP" dirty="0" smtClean="0">
                <a:latin typeface="Times" charset="0"/>
                <a:ea typeface="ＭＳ Ｐゴシック" charset="0"/>
                <a:cs typeface="ＭＳ Ｐゴシック" charset="0"/>
              </a:rPr>
              <a:t>Μεταξύ ατόμων και ομάδων στο εσωτερικό του</a:t>
            </a:r>
            <a:endParaRPr lang="en-US" altLang="ja-JP" dirty="0">
              <a:latin typeface="Times" charset="0"/>
              <a:ea typeface="ＭＳ Ｐゴシック" charset="0"/>
              <a:cs typeface="ＭＳ Ｐゴシック" charset="0"/>
            </a:endParaRPr>
          </a:p>
          <a:p>
            <a:pPr lvl="1" eaLnBrk="1" hangingPunct="1"/>
            <a:r>
              <a:rPr lang="el-GR" altLang="ja-JP" dirty="0" smtClean="0">
                <a:latin typeface="Times" charset="0"/>
                <a:ea typeface="ＭＳ Ｐゴシック" charset="0"/>
                <a:cs typeface="ＭＳ Ｐゴシック" charset="0"/>
              </a:rPr>
              <a:t>Με άλλα κράτη και διεθνείς παίκτες</a:t>
            </a:r>
            <a:endParaRPr lang="en-US" altLang="ja-JP"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792667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 calcmode="lin" valueType="num">
                                      <p:cBhvr additive="base">
                                        <p:cTn id="2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800032"/>
          </a:xfrm>
        </p:spPr>
        <p:txBody>
          <a:bodyPr>
            <a:normAutofit/>
          </a:bodyPr>
          <a:lstStyle/>
          <a:p>
            <a:pPr eaLnBrk="1" hangingPunct="1"/>
            <a:r>
              <a:rPr lang="el-GR" altLang="ja-JP" sz="3600" dirty="0" smtClean="0">
                <a:latin typeface="Times" charset="0"/>
              </a:rPr>
              <a:t>Επίσης, για το κράτος:</a:t>
            </a:r>
            <a:endParaRPr lang="en-US" altLang="ja-JP" dirty="0">
              <a:latin typeface="Times" charset="0"/>
            </a:endParaRPr>
          </a:p>
        </p:txBody>
      </p:sp>
      <p:sp>
        <p:nvSpPr>
          <p:cNvPr id="18435" name="Rectangle 3"/>
          <p:cNvSpPr>
            <a:spLocks noGrp="1" noChangeArrowheads="1"/>
          </p:cNvSpPr>
          <p:nvPr>
            <p:ph type="body" idx="1"/>
          </p:nvPr>
        </p:nvSpPr>
        <p:spPr>
          <a:xfrm>
            <a:off x="457200" y="1074670"/>
            <a:ext cx="8229600" cy="5051493"/>
          </a:xfrm>
        </p:spPr>
        <p:txBody>
          <a:bodyPr>
            <a:normAutofit/>
          </a:bodyPr>
          <a:lstStyle/>
          <a:p>
            <a:pPr eaLnBrk="1" hangingPunct="1">
              <a:lnSpc>
                <a:spcPct val="90000"/>
              </a:lnSpc>
            </a:pPr>
            <a:r>
              <a:rPr lang="el-GR" altLang="ja-JP" dirty="0" smtClean="0">
                <a:latin typeface="Times" charset="0"/>
              </a:rPr>
              <a:t>Μόνο τα κράτη μπορούν να αναγνωρίζουν άλλα κράτη και να συνάπτουν σχέσεις</a:t>
            </a:r>
          </a:p>
          <a:p>
            <a:pPr marL="0" indent="0" eaLnBrk="1" hangingPunct="1">
              <a:lnSpc>
                <a:spcPct val="90000"/>
              </a:lnSpc>
              <a:buNone/>
            </a:pPr>
            <a:endParaRPr lang="en-US" altLang="ja-JP" dirty="0">
              <a:latin typeface="Times" charset="0"/>
            </a:endParaRPr>
          </a:p>
          <a:p>
            <a:pPr eaLnBrk="1" hangingPunct="1">
              <a:lnSpc>
                <a:spcPct val="90000"/>
              </a:lnSpc>
            </a:pPr>
            <a:r>
              <a:rPr lang="el-GR" altLang="ja-JP" dirty="0" smtClean="0">
                <a:latin typeface="Times" charset="0"/>
              </a:rPr>
              <a:t>Το διεθνές δίκαιο και οι ηθικοί κανόνες παραδέχονται το κύρος και την εξουσία των κρατών</a:t>
            </a:r>
          </a:p>
          <a:p>
            <a:pPr marL="0" indent="0" eaLnBrk="1" hangingPunct="1">
              <a:lnSpc>
                <a:spcPct val="90000"/>
              </a:lnSpc>
              <a:buNone/>
            </a:pPr>
            <a:endParaRPr lang="en-US" altLang="ja-JP" dirty="0">
              <a:latin typeface="Times" charset="0"/>
            </a:endParaRPr>
          </a:p>
          <a:p>
            <a:pPr eaLnBrk="1" hangingPunct="1">
              <a:lnSpc>
                <a:spcPct val="90000"/>
              </a:lnSpc>
            </a:pPr>
            <a:r>
              <a:rPr lang="el-GR" altLang="ja-JP" dirty="0" smtClean="0">
                <a:latin typeface="Times" charset="0"/>
              </a:rPr>
              <a:t>Οι διεθνείς οργανισμοί</a:t>
            </a:r>
            <a:r>
              <a:rPr lang="en-US" altLang="ja-JP" dirty="0" smtClean="0">
                <a:latin typeface="Times" charset="0"/>
              </a:rPr>
              <a:t>, </a:t>
            </a:r>
            <a:r>
              <a:rPr lang="el-GR" altLang="ja-JP" dirty="0" smtClean="0">
                <a:latin typeface="Times" charset="0"/>
              </a:rPr>
              <a:t>κυρίως ο ΟΗΕ</a:t>
            </a:r>
            <a:r>
              <a:rPr lang="en-US" altLang="ja-JP" dirty="0" smtClean="0">
                <a:latin typeface="Times" charset="0"/>
              </a:rPr>
              <a:t>, </a:t>
            </a:r>
            <a:r>
              <a:rPr lang="el-GR" altLang="ja-JP" dirty="0" smtClean="0">
                <a:latin typeface="Times" charset="0"/>
              </a:rPr>
              <a:t>«υπακούουν» στα κράτη που τους δημιουργούν</a:t>
            </a:r>
            <a:endParaRPr lang="en-US" altLang="ja-JP" dirty="0">
              <a:latin typeface="Times" charset="0"/>
            </a:endParaRPr>
          </a:p>
        </p:txBody>
      </p:sp>
    </p:spTree>
    <p:extLst>
      <p:ext uri="{BB962C8B-B14F-4D97-AF65-F5344CB8AC3E}">
        <p14:creationId xmlns:p14="http://schemas.microsoft.com/office/powerpoint/2010/main" val="4107610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 calcmode="lin" valueType="num">
                                      <p:cBhvr additive="base">
                                        <p:cTn id="1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lnSpc>
                <a:spcPct val="90000"/>
              </a:lnSpc>
            </a:pPr>
            <a:r>
              <a:rPr lang="en-US" sz="3200" dirty="0" smtClean="0">
                <a:latin typeface="Tw Cen MT" charset="0"/>
              </a:rPr>
              <a:t/>
            </a:r>
            <a:br>
              <a:rPr lang="en-US" sz="3200" dirty="0" smtClean="0">
                <a:latin typeface="Tw Cen MT" charset="0"/>
              </a:rPr>
            </a:br>
            <a:r>
              <a:rPr lang="el-GR" sz="2800" dirty="0" smtClean="0">
                <a:latin typeface="Arial Narrow"/>
                <a:cs typeface="Arial Narrow"/>
              </a:rPr>
              <a:t>Θεμελιώδες συμφέρον</a:t>
            </a:r>
            <a:r>
              <a:rPr lang="en-US" sz="2800" dirty="0" smtClean="0">
                <a:latin typeface="Arial Narrow"/>
                <a:cs typeface="Arial Narrow"/>
              </a:rPr>
              <a:t>: </a:t>
            </a:r>
            <a:r>
              <a:rPr lang="el-GR" sz="2800" b="1" dirty="0" smtClean="0">
                <a:latin typeface="Arial Narrow"/>
                <a:cs typeface="Arial Narrow"/>
              </a:rPr>
              <a:t>Επιβίωση</a:t>
            </a:r>
            <a:r>
              <a:rPr lang="en-US" sz="2800" b="1" dirty="0" smtClean="0">
                <a:latin typeface="Arial Narrow"/>
                <a:cs typeface="Arial Narrow"/>
              </a:rPr>
              <a:t> </a:t>
            </a:r>
            <a:r>
              <a:rPr lang="en-US" sz="2800" dirty="0" smtClean="0">
                <a:latin typeface="Arial Narrow"/>
                <a:cs typeface="Arial Narrow"/>
              </a:rPr>
              <a:t>(</a:t>
            </a:r>
            <a:r>
              <a:rPr lang="el-GR" sz="2800" dirty="0" smtClean="0">
                <a:latin typeface="Arial Narrow"/>
                <a:cs typeface="Arial Narrow"/>
              </a:rPr>
              <a:t>κλασικός ρεαλισμός</a:t>
            </a:r>
            <a:r>
              <a:rPr lang="en-US" sz="2800" dirty="0" smtClean="0">
                <a:latin typeface="Arial Narrow"/>
                <a:cs typeface="Arial Narrow"/>
              </a:rPr>
              <a:t>) </a:t>
            </a:r>
            <a:r>
              <a:rPr lang="el-GR" sz="2800" b="1" dirty="0" smtClean="0">
                <a:latin typeface="Arial Narrow"/>
                <a:cs typeface="Arial Narrow"/>
              </a:rPr>
              <a:t>Ασφάλεια</a:t>
            </a:r>
            <a:r>
              <a:rPr lang="en-US" sz="2800" dirty="0" smtClean="0">
                <a:latin typeface="Arial Narrow"/>
                <a:cs typeface="Arial Narrow"/>
              </a:rPr>
              <a:t> (</a:t>
            </a:r>
            <a:r>
              <a:rPr lang="el-GR" sz="2800" dirty="0" smtClean="0">
                <a:latin typeface="Arial Narrow"/>
                <a:cs typeface="Arial Narrow"/>
              </a:rPr>
              <a:t>Νεορεαλισμός</a:t>
            </a:r>
            <a:r>
              <a:rPr lang="en-US" sz="2800" dirty="0" smtClean="0">
                <a:latin typeface="Arial Narrow"/>
                <a:cs typeface="Arial Narrow"/>
              </a:rPr>
              <a:t>)</a:t>
            </a:r>
            <a:r>
              <a:rPr lang="en-US" sz="2800" dirty="0">
                <a:latin typeface="Arial Narrow"/>
                <a:cs typeface="Arial Narrow"/>
              </a:rPr>
              <a:t/>
            </a:r>
            <a:br>
              <a:rPr lang="en-US" sz="2800" dirty="0">
                <a:latin typeface="Arial Narrow"/>
                <a:cs typeface="Arial Narrow"/>
              </a:rPr>
            </a:br>
            <a:endParaRPr lang="en-US" sz="2800" dirty="0">
              <a:latin typeface="Arial Narrow"/>
              <a:cs typeface="Arial Narrow"/>
            </a:endParaRPr>
          </a:p>
        </p:txBody>
      </p:sp>
      <p:sp>
        <p:nvSpPr>
          <p:cNvPr id="3" name="Content Placeholder 2"/>
          <p:cNvSpPr>
            <a:spLocks noGrp="1"/>
          </p:cNvSpPr>
          <p:nvPr>
            <p:ph idx="1"/>
          </p:nvPr>
        </p:nvSpPr>
        <p:spPr>
          <a:xfrm>
            <a:off x="248489" y="1600200"/>
            <a:ext cx="8697066" cy="4929914"/>
          </a:xfrm>
        </p:spPr>
        <p:txBody>
          <a:bodyPr>
            <a:normAutofit/>
          </a:bodyPr>
          <a:lstStyle/>
          <a:p>
            <a:pPr lvl="1">
              <a:lnSpc>
                <a:spcPct val="90000"/>
              </a:lnSpc>
              <a:buFont typeface="Wingdings" charset="2"/>
              <a:buChar char="Ø"/>
            </a:pPr>
            <a:r>
              <a:rPr lang="el-GR" sz="3400" dirty="0" smtClean="0">
                <a:latin typeface="Arial Narrow"/>
                <a:ea typeface="ＭＳ Ｐゴシック" charset="0"/>
                <a:cs typeface="Arial Narrow"/>
              </a:rPr>
              <a:t>Επειδή δεν υπάρχει εγγυητής ασφάλειας σε διεθνές επίπεδο</a:t>
            </a:r>
            <a:r>
              <a:rPr lang="en-US" sz="3400" dirty="0" smtClean="0">
                <a:latin typeface="Arial Narrow"/>
                <a:ea typeface="ＭＳ Ｐゴシック" charset="0"/>
                <a:cs typeface="Arial Narrow"/>
              </a:rPr>
              <a:t>, </a:t>
            </a:r>
            <a:r>
              <a:rPr lang="el-GR" sz="3400" dirty="0" smtClean="0">
                <a:latin typeface="Arial Narrow"/>
                <a:ea typeface="ＭＳ Ｐゴシック" charset="0"/>
                <a:cs typeface="Arial Narrow"/>
              </a:rPr>
              <a:t>τα κράτη επιδιώκουν επιβίωση</a:t>
            </a:r>
            <a:r>
              <a:rPr lang="el-GR" sz="3400" dirty="0">
                <a:latin typeface="Arial Narrow"/>
                <a:ea typeface="ＭＳ Ｐゴシック" charset="0"/>
                <a:cs typeface="Arial Narrow"/>
              </a:rPr>
              <a:t> </a:t>
            </a:r>
            <a:r>
              <a:rPr lang="el-GR" sz="3400" b="1" dirty="0" smtClean="0">
                <a:latin typeface="Arial Narrow"/>
                <a:ea typeface="ＭＳ Ｐゴシック" charset="0"/>
                <a:cs typeface="Arial Narrow"/>
              </a:rPr>
              <a:t>(άναρχο διεθνές σύστημα</a:t>
            </a:r>
            <a:r>
              <a:rPr lang="el-GR" sz="3400" b="1" dirty="0" smtClean="0">
                <a:latin typeface="Arial Narrow"/>
                <a:ea typeface="ＭＳ Ｐゴシック" charset="0"/>
                <a:cs typeface="Arial Narrow"/>
              </a:rPr>
              <a:t>)</a:t>
            </a:r>
            <a:endParaRPr lang="en-US" sz="3400" b="1" dirty="0">
              <a:latin typeface="Arial Narrow"/>
              <a:ea typeface="ＭＳ Ｐゴシック" charset="0"/>
              <a:cs typeface="Arial Narrow"/>
            </a:endParaRPr>
          </a:p>
          <a:p>
            <a:pPr lvl="1">
              <a:lnSpc>
                <a:spcPct val="90000"/>
              </a:lnSpc>
              <a:buFont typeface="Wingdings" charset="2"/>
              <a:buChar char="Ø"/>
            </a:pPr>
            <a:r>
              <a:rPr lang="el-GR" sz="3400" dirty="0" smtClean="0">
                <a:latin typeface="Arial Narrow"/>
                <a:ea typeface="ＭＳ Ｐゴシック" charset="0"/>
                <a:cs typeface="Arial Narrow"/>
              </a:rPr>
              <a:t>Οι </a:t>
            </a:r>
            <a:r>
              <a:rPr lang="el-GR" sz="3400" dirty="0" smtClean="0">
                <a:latin typeface="Arial Narrow"/>
                <a:ea typeface="ＭＳ Ｐゴシック" charset="0"/>
                <a:cs typeface="Arial Narrow"/>
              </a:rPr>
              <a:t>κλασικοί ρεαλιστές βλέπουν τα κράτη ως εγγενώς επιθετικά, που περιορίζονται μόνο από άλλες </a:t>
            </a:r>
            <a:r>
              <a:rPr lang="el-GR" sz="3400" dirty="0" smtClean="0">
                <a:latin typeface="Arial Narrow"/>
                <a:ea typeface="ＭＳ Ｐゴシック" charset="0"/>
                <a:cs typeface="Arial Narrow"/>
              </a:rPr>
              <a:t>δυνάμεις</a:t>
            </a:r>
            <a:endParaRPr lang="en-US" sz="3400" dirty="0" smtClean="0">
              <a:latin typeface="Arial Narrow"/>
              <a:ea typeface="ＭＳ Ｐゴシック" charset="0"/>
              <a:cs typeface="Arial Narrow"/>
            </a:endParaRPr>
          </a:p>
          <a:p>
            <a:pPr lvl="1">
              <a:lnSpc>
                <a:spcPct val="90000"/>
              </a:lnSpc>
              <a:buFont typeface="Wingdings" charset="2"/>
              <a:buChar char="Ø"/>
            </a:pPr>
            <a:r>
              <a:rPr lang="el-GR" sz="3400" dirty="0" smtClean="0">
                <a:latin typeface="Arial Narrow"/>
                <a:ea typeface="ＭＳ Ｐゴシック" charset="0"/>
                <a:cs typeface="Arial Narrow"/>
              </a:rPr>
              <a:t>Οι </a:t>
            </a:r>
            <a:r>
              <a:rPr lang="el-GR" sz="3400" dirty="0" smtClean="0">
                <a:latin typeface="Arial Narrow"/>
                <a:ea typeface="ＭＳ Ｐゴシック" charset="0"/>
                <a:cs typeface="Arial Narrow"/>
              </a:rPr>
              <a:t>Νεορεαλιστές θεωρούν ότι τα κράτη ενδιαφέρονται για ασφαλή ύπαρξη</a:t>
            </a:r>
            <a:r>
              <a:rPr lang="en-US" sz="3400" dirty="0" smtClean="0">
                <a:latin typeface="Arial Narrow"/>
                <a:ea typeface="ＭＳ Ｐゴシック" charset="0"/>
                <a:cs typeface="Arial Narrow"/>
              </a:rPr>
              <a:t>. </a:t>
            </a:r>
            <a:endParaRPr lang="en-US" sz="3400" dirty="0">
              <a:latin typeface="Arial Narrow"/>
              <a:ea typeface="ＭＳ Ｐゴシック" charset="0"/>
              <a:cs typeface="Arial Narrow"/>
            </a:endParaRPr>
          </a:p>
          <a:p>
            <a:pPr marL="457200" lvl="1" indent="0">
              <a:lnSpc>
                <a:spcPct val="90000"/>
              </a:lnSpc>
              <a:buNone/>
            </a:pPr>
            <a:endParaRPr lang="en-US" sz="2900" b="1" dirty="0" smtClean="0">
              <a:latin typeface="Arial Narrow"/>
              <a:ea typeface="ＭＳ Ｐゴシック" charset="0"/>
              <a:cs typeface="Arial Narrow"/>
            </a:endParaRPr>
          </a:p>
          <a:p>
            <a:endParaRPr lang="en-US" dirty="0">
              <a:latin typeface="Arial Narrow"/>
              <a:cs typeface="Arial Narrow"/>
            </a:endParaRPr>
          </a:p>
        </p:txBody>
      </p:sp>
    </p:spTree>
    <p:extLst>
      <p:ext uri="{BB962C8B-B14F-4D97-AF65-F5344CB8AC3E}">
        <p14:creationId xmlns:p14="http://schemas.microsoft.com/office/powerpoint/2010/main" val="2727952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548810"/>
          </a:xfrm>
        </p:spPr>
        <p:txBody>
          <a:bodyPr>
            <a:normAutofit/>
          </a:bodyPr>
          <a:lstStyle/>
          <a:p>
            <a:pPr eaLnBrk="1" hangingPunct="1"/>
            <a:r>
              <a:rPr lang="el-GR" altLang="ja-JP" sz="2800" dirty="0" smtClean="0">
                <a:latin typeface="Arial Narrow"/>
                <a:cs typeface="Arial Narrow"/>
              </a:rPr>
              <a:t>Ο κύριος στόχος των κρατών</a:t>
            </a:r>
            <a:r>
              <a:rPr lang="en-US" altLang="ja-JP" sz="2800" dirty="0" smtClean="0">
                <a:latin typeface="Arial Narrow"/>
                <a:cs typeface="Arial Narrow"/>
              </a:rPr>
              <a:t>: </a:t>
            </a:r>
            <a:r>
              <a:rPr lang="el-GR" altLang="ja-JP" sz="2800" dirty="0" smtClean="0">
                <a:latin typeface="Arial Narrow"/>
                <a:cs typeface="Arial Narrow"/>
              </a:rPr>
              <a:t>Ισχύς</a:t>
            </a:r>
            <a:endParaRPr lang="en-US" altLang="ja-JP" sz="2800" dirty="0">
              <a:latin typeface="Arial Narrow"/>
              <a:cs typeface="Arial Narrow"/>
            </a:endParaRPr>
          </a:p>
        </p:txBody>
      </p:sp>
      <p:sp>
        <p:nvSpPr>
          <p:cNvPr id="20483" name="Rectangle 3"/>
          <p:cNvSpPr>
            <a:spLocks noGrp="1" noChangeArrowheads="1"/>
          </p:cNvSpPr>
          <p:nvPr>
            <p:ph type="body" idx="1"/>
          </p:nvPr>
        </p:nvSpPr>
        <p:spPr>
          <a:xfrm>
            <a:off x="248488" y="1018843"/>
            <a:ext cx="8738482" cy="5566493"/>
          </a:xfrm>
        </p:spPr>
        <p:txBody>
          <a:bodyPr>
            <a:normAutofit fontScale="92500" lnSpcReduction="10000"/>
          </a:bodyPr>
          <a:lstStyle/>
          <a:p>
            <a:pPr eaLnBrk="1" hangingPunct="1"/>
            <a:r>
              <a:rPr lang="el-GR" altLang="ja-JP" dirty="0" smtClean="0">
                <a:latin typeface="Arial Narrow"/>
                <a:cs typeface="Arial Narrow"/>
              </a:rPr>
              <a:t>Για να εξασφαλίσουν την επιβίωση και την ασφάλειά τους τα κράτη πρέπει να επιδιώκουν ισχύ</a:t>
            </a:r>
            <a:endParaRPr lang="en-US" altLang="ja-JP" dirty="0">
              <a:latin typeface="Arial Narrow"/>
              <a:cs typeface="Arial Narrow"/>
            </a:endParaRPr>
          </a:p>
          <a:p>
            <a:pPr lvl="1" eaLnBrk="1" hangingPunct="1"/>
            <a:r>
              <a:rPr lang="el-GR" altLang="ja-JP" sz="3000" dirty="0" smtClean="0">
                <a:latin typeface="Arial Narrow"/>
                <a:ea typeface="ＭＳ Ｐゴシック" charset="0"/>
                <a:cs typeface="Arial Narrow"/>
              </a:rPr>
              <a:t>Πάντα ανησυχούν για την θέση τους σε σχέση με άλλα κράτη</a:t>
            </a:r>
          </a:p>
          <a:p>
            <a:pPr lvl="1" eaLnBrk="1" hangingPunct="1"/>
            <a:r>
              <a:rPr lang="el-GR" altLang="ja-JP" sz="3000" dirty="0" smtClean="0">
                <a:latin typeface="Arial Narrow"/>
                <a:ea typeface="ＭＳ Ｐゴシック" charset="0"/>
                <a:cs typeface="Arial Narrow"/>
              </a:rPr>
              <a:t>Η ισχύς είναι το μέσο για να ικανοποιηούν τις προτιμήσεις τους για επιρροή, κύρος, πλούτο κλπ</a:t>
            </a:r>
          </a:p>
          <a:p>
            <a:pPr lvl="1"/>
            <a:r>
              <a:rPr lang="el-GR" sz="3000" b="1" dirty="0" smtClean="0">
                <a:latin typeface="Arial Narrow"/>
                <a:ea typeface="ＭＳ Ｐゴシック" charset="0"/>
                <a:cs typeface="Arial Narrow"/>
              </a:rPr>
              <a:t>Σχετικά κέρδη (</a:t>
            </a:r>
            <a:r>
              <a:rPr lang="en-US" sz="3000" b="1" dirty="0" smtClean="0">
                <a:latin typeface="Arial Narrow"/>
                <a:ea typeface="ＭＳ Ｐゴシック" charset="0"/>
                <a:cs typeface="Arial Narrow"/>
              </a:rPr>
              <a:t>relative gains): </a:t>
            </a:r>
            <a:r>
              <a:rPr lang="el-GR" sz="3000" dirty="0" smtClean="0">
                <a:latin typeface="Arial Narrow"/>
                <a:ea typeface="ＭＳ Ｐゴシック" charset="0"/>
                <a:cs typeface="Arial Narrow"/>
              </a:rPr>
              <a:t>η επιδιώξη τους δημιουργεί μια διεθνή τάξη </a:t>
            </a:r>
            <a:r>
              <a:rPr lang="el-GR" sz="3000" b="1" dirty="0" smtClean="0">
                <a:latin typeface="Arial Narrow"/>
                <a:ea typeface="ＭＳ Ｐゴシック" charset="0"/>
                <a:cs typeface="Arial Narrow"/>
              </a:rPr>
              <a:t>μηδενικού αθροίσματος</a:t>
            </a:r>
            <a:r>
              <a:rPr lang="en-US" sz="3000" dirty="0" smtClean="0">
                <a:latin typeface="Arial Narrow"/>
                <a:ea typeface="ＭＳ Ｐゴシック" charset="0"/>
                <a:cs typeface="Arial Narrow"/>
              </a:rPr>
              <a:t> </a:t>
            </a:r>
            <a:r>
              <a:rPr lang="el-GR" sz="3000" dirty="0" smtClean="0">
                <a:latin typeface="Arial Narrow"/>
                <a:ea typeface="ＭＳ Ｐゴシック" charset="0"/>
                <a:cs typeface="Arial Narrow"/>
              </a:rPr>
              <a:t>(</a:t>
            </a:r>
            <a:r>
              <a:rPr lang="en-US" sz="3000" b="1" dirty="0" smtClean="0">
                <a:latin typeface="Arial Narrow"/>
                <a:ea typeface="ＭＳ Ｐゴシック" charset="0"/>
                <a:cs typeface="Arial Narrow"/>
              </a:rPr>
              <a:t>zero</a:t>
            </a:r>
            <a:r>
              <a:rPr lang="en-US" sz="3000" b="1" dirty="0">
                <a:latin typeface="Arial Narrow"/>
                <a:ea typeface="ＭＳ Ｐゴシック" charset="0"/>
                <a:cs typeface="Arial Narrow"/>
              </a:rPr>
              <a:t>-</a:t>
            </a:r>
            <a:r>
              <a:rPr lang="en-US" sz="3000" b="1" dirty="0" smtClean="0">
                <a:latin typeface="Arial Narrow"/>
                <a:ea typeface="ＭＳ Ｐゴシック" charset="0"/>
                <a:cs typeface="Arial Narrow"/>
              </a:rPr>
              <a:t>sum</a:t>
            </a:r>
            <a:r>
              <a:rPr lang="el-GR" sz="3000" b="1" dirty="0" smtClean="0">
                <a:latin typeface="Arial Narrow"/>
                <a:ea typeface="ＭＳ Ｐゴシック" charset="0"/>
                <a:cs typeface="Arial Narrow"/>
              </a:rPr>
              <a:t>)</a:t>
            </a:r>
            <a:r>
              <a:rPr lang="en-US" sz="3000" dirty="0" smtClean="0">
                <a:latin typeface="Arial Narrow"/>
                <a:ea typeface="ＭＳ Ｐゴシック" charset="0"/>
                <a:cs typeface="Arial Narrow"/>
              </a:rPr>
              <a:t>, </a:t>
            </a:r>
            <a:r>
              <a:rPr lang="el-GR" sz="3000" dirty="0" smtClean="0">
                <a:latin typeface="Arial Narrow"/>
                <a:ea typeface="ＭＳ Ｐゴシック" charset="0"/>
                <a:cs typeface="Arial Narrow"/>
              </a:rPr>
              <a:t>όπου τα κράτη μπορεί να αρνηθούν κάποια οφέλη αν πιστεύουν ότι άλλα κράτη θα κερδίσουν περισσότερα</a:t>
            </a:r>
            <a:r>
              <a:rPr lang="en-US" sz="3000" dirty="0" smtClean="0">
                <a:latin typeface="Arial Narrow"/>
                <a:ea typeface="ＭＳ Ｐゴシック" charset="0"/>
                <a:cs typeface="Arial Narrow"/>
              </a:rPr>
              <a:t>. </a:t>
            </a:r>
            <a:r>
              <a:rPr lang="el-GR" sz="3000" dirty="0" smtClean="0">
                <a:latin typeface="Arial Narrow"/>
                <a:ea typeface="ＭＳ Ｐゴシック" charset="0"/>
                <a:cs typeface="Arial Narrow"/>
              </a:rPr>
              <a:t>Αυτό αποθαρρύνει τη συνεργασία</a:t>
            </a:r>
            <a:endParaRPr lang="en-US" altLang="ja-JP" sz="3000" dirty="0">
              <a:latin typeface="Arial Narrow"/>
              <a:ea typeface="ＭＳ Ｐゴシック" charset="0"/>
              <a:cs typeface="Arial Narrow"/>
            </a:endParaRPr>
          </a:p>
          <a:p>
            <a:pPr marL="457200" lvl="1" indent="0" eaLnBrk="1" hangingPunct="1">
              <a:buNone/>
            </a:pPr>
            <a:endParaRPr lang="en-US" altLang="ja-JP" dirty="0">
              <a:latin typeface="Arial Narrow"/>
              <a:ea typeface="ＭＳ Ｐゴシック" charset="0"/>
              <a:cs typeface="Arial Narrow"/>
            </a:endParaRPr>
          </a:p>
          <a:p>
            <a:pPr marL="457200" lvl="1" indent="0" eaLnBrk="1" hangingPunct="1">
              <a:buNone/>
            </a:pPr>
            <a:r>
              <a:rPr lang="en-US" altLang="ja-JP" sz="3200" b="1" i="1" dirty="0" smtClean="0">
                <a:latin typeface="Arial Narrow"/>
                <a:ea typeface="ＭＳ Ｐゴシック" charset="0"/>
                <a:cs typeface="Arial Narrow"/>
              </a:rPr>
              <a:t>International Politics is POWER POLITICS!!!</a:t>
            </a:r>
            <a:endParaRPr lang="en-US" altLang="ja-JP" sz="3200" b="1" i="1" dirty="0">
              <a:latin typeface="Arial Narrow"/>
              <a:ea typeface="ＭＳ Ｐゴシック" charset="0"/>
              <a:cs typeface="Arial Narrow"/>
            </a:endParaRPr>
          </a:p>
        </p:txBody>
      </p:sp>
    </p:spTree>
    <p:extLst>
      <p:ext uri="{BB962C8B-B14F-4D97-AF65-F5344CB8AC3E}">
        <p14:creationId xmlns:p14="http://schemas.microsoft.com/office/powerpoint/2010/main" val="3372015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274638"/>
            <a:ext cx="8229600" cy="802210"/>
          </a:xfrm>
        </p:spPr>
        <p:txBody>
          <a:bodyPr>
            <a:normAutofit/>
          </a:bodyPr>
          <a:lstStyle/>
          <a:p>
            <a:pPr eaLnBrk="1" hangingPunct="1"/>
            <a:r>
              <a:rPr lang="el-GR" sz="3400" dirty="0" smtClean="0">
                <a:latin typeface="Arial Narrow"/>
                <a:cs typeface="Arial Narrow"/>
              </a:rPr>
              <a:t>Ισχύς στο Ρεαλισμό</a:t>
            </a:r>
            <a:endParaRPr lang="en-US" sz="3400" dirty="0">
              <a:latin typeface="Arial Narrow"/>
              <a:cs typeface="Arial Narrow"/>
            </a:endParaRPr>
          </a:p>
        </p:txBody>
      </p:sp>
      <p:sp>
        <p:nvSpPr>
          <p:cNvPr id="275459" name="Rectangle 3"/>
          <p:cNvSpPr>
            <a:spLocks noGrp="1" noChangeArrowheads="1"/>
          </p:cNvSpPr>
          <p:nvPr>
            <p:ph type="body" idx="1"/>
          </p:nvPr>
        </p:nvSpPr>
        <p:spPr>
          <a:xfrm>
            <a:off x="457200" y="1283934"/>
            <a:ext cx="8229600" cy="5121928"/>
          </a:xfrm>
        </p:spPr>
        <p:txBody>
          <a:bodyPr>
            <a:normAutofit fontScale="85000" lnSpcReduction="20000"/>
          </a:bodyPr>
          <a:lstStyle/>
          <a:p>
            <a:pPr eaLnBrk="1" hangingPunct="1"/>
            <a:r>
              <a:rPr lang="el-GR" dirty="0" smtClean="0">
                <a:latin typeface="Times New Roman"/>
                <a:cs typeface="Times New Roman"/>
              </a:rPr>
              <a:t>Η ικανότητα να επηρρεάζεις τους άλλους</a:t>
            </a:r>
            <a:endParaRPr lang="el-GR" dirty="0">
              <a:latin typeface="Times New Roman"/>
              <a:cs typeface="Times New Roman"/>
            </a:endParaRPr>
          </a:p>
          <a:p>
            <a:pPr marL="0" indent="0" eaLnBrk="1" hangingPunct="1">
              <a:buNone/>
            </a:pPr>
            <a:endParaRPr lang="el-GR" altLang="ja-JP" sz="3000" dirty="0" smtClean="0">
              <a:latin typeface="Arial Narrow"/>
              <a:ea typeface="ＭＳ Ｐゴシック" charset="0"/>
              <a:cs typeface="Arial Narrow"/>
            </a:endParaRPr>
          </a:p>
          <a:p>
            <a:pPr eaLnBrk="1" hangingPunct="1"/>
            <a:r>
              <a:rPr lang="el-GR" altLang="ja-JP" sz="3000" dirty="0" smtClean="0">
                <a:latin typeface="Arial Narrow"/>
                <a:ea typeface="ＭＳ Ｐゴシック" charset="0"/>
                <a:cs typeface="Arial Narrow"/>
              </a:rPr>
              <a:t>Η </a:t>
            </a:r>
            <a:r>
              <a:rPr lang="el-GR" altLang="ja-JP" sz="3000" dirty="0">
                <a:latin typeface="Arial Narrow"/>
                <a:ea typeface="ＭＳ Ｐゴシック" charset="0"/>
                <a:cs typeface="Arial Narrow"/>
              </a:rPr>
              <a:t>πιο σημαντική μορφή ισχύος είναι η στρατιωτική</a:t>
            </a:r>
          </a:p>
          <a:p>
            <a:pPr marL="0" indent="0" eaLnBrk="1" hangingPunct="1">
              <a:buNone/>
            </a:pPr>
            <a:endParaRPr lang="en-US" dirty="0">
              <a:latin typeface="Times New Roman"/>
              <a:cs typeface="Times New Roman"/>
            </a:endParaRPr>
          </a:p>
          <a:p>
            <a:pPr eaLnBrk="1" hangingPunct="1"/>
            <a:r>
              <a:rPr lang="el-GR" dirty="0" smtClean="0">
                <a:latin typeface="Times New Roman"/>
                <a:cs typeface="Times New Roman"/>
              </a:rPr>
              <a:t>Δεν υπάρχει θέση για ηθική και ηθικούς νόμους</a:t>
            </a:r>
            <a:endParaRPr lang="en-US" dirty="0">
              <a:latin typeface="Times New Roman"/>
              <a:cs typeface="Times New Roman"/>
            </a:endParaRPr>
          </a:p>
          <a:p>
            <a:pPr marL="0" indent="0" eaLnBrk="1" hangingPunct="1">
              <a:buNone/>
            </a:pPr>
            <a:endParaRPr lang="el-GR" dirty="0" smtClean="0">
              <a:latin typeface="Times New Roman"/>
              <a:cs typeface="Times New Roman"/>
            </a:endParaRPr>
          </a:p>
          <a:p>
            <a:pPr eaLnBrk="1" hangingPunct="1"/>
            <a:r>
              <a:rPr lang="el-GR" dirty="0" smtClean="0">
                <a:latin typeface="Times New Roman"/>
                <a:cs typeface="Times New Roman"/>
              </a:rPr>
              <a:t>Δεν έχει σημασία η εσωτερική πολιτική (είδος πολιτεύματος)</a:t>
            </a:r>
            <a:endParaRPr lang="en-US" dirty="0" smtClean="0">
              <a:latin typeface="Times New Roman"/>
              <a:cs typeface="Times New Roman"/>
            </a:endParaRPr>
          </a:p>
          <a:p>
            <a:pPr marL="0" indent="0" eaLnBrk="1" hangingPunct="1">
              <a:buNone/>
            </a:pPr>
            <a:endParaRPr lang="en-US" dirty="0">
              <a:latin typeface="Times New Roman"/>
              <a:cs typeface="Times New Roman"/>
            </a:endParaRPr>
          </a:p>
          <a:p>
            <a:pPr eaLnBrk="1" hangingPunct="1"/>
            <a:r>
              <a:rPr lang="el-GR" dirty="0" smtClean="0">
                <a:latin typeface="Times New Roman"/>
                <a:cs typeface="Times New Roman"/>
              </a:rPr>
              <a:t>Γιατί η ισχύς είναι το μόνο που έχει σημασία;</a:t>
            </a:r>
            <a:endParaRPr lang="en-US" dirty="0">
              <a:latin typeface="Times New Roman"/>
              <a:cs typeface="Times New Roman"/>
            </a:endParaRPr>
          </a:p>
          <a:p>
            <a:pPr lvl="1" eaLnBrk="1" hangingPunct="1"/>
            <a:r>
              <a:rPr lang="el-GR" dirty="0" smtClean="0">
                <a:latin typeface="Times New Roman"/>
                <a:ea typeface="ＭＳ Ｐゴシック" charset="0"/>
                <a:cs typeface="Times New Roman"/>
              </a:rPr>
              <a:t>Ανθρώπινη φύση</a:t>
            </a:r>
            <a:endParaRPr lang="en-US" dirty="0">
              <a:latin typeface="Times New Roman"/>
              <a:ea typeface="ＭＳ Ｐゴシック" charset="0"/>
              <a:cs typeface="Times New Roman"/>
            </a:endParaRPr>
          </a:p>
          <a:p>
            <a:pPr lvl="1" eaLnBrk="1" hangingPunct="1"/>
            <a:r>
              <a:rPr lang="el-GR" dirty="0" smtClean="0">
                <a:latin typeface="Times New Roman"/>
                <a:ea typeface="ＭＳ Ｐゴシック" charset="0"/>
                <a:cs typeface="Times New Roman"/>
              </a:rPr>
              <a:t>Αναρχικός κόσμος</a:t>
            </a:r>
            <a:r>
              <a:rPr lang="en-US" dirty="0" smtClean="0">
                <a:latin typeface="Times New Roman"/>
                <a:ea typeface="ＭＳ Ｐゴシック" charset="0"/>
                <a:cs typeface="Times New Roman"/>
              </a:rPr>
              <a:t>: </a:t>
            </a:r>
            <a:r>
              <a:rPr lang="el-GR" dirty="0" smtClean="0">
                <a:latin typeface="Times New Roman"/>
                <a:ea typeface="ＭＳ Ｐゴシック" charset="0"/>
                <a:cs typeface="Times New Roman"/>
              </a:rPr>
              <a:t>δεν υπάρχουν κανόνες</a:t>
            </a:r>
            <a:endParaRPr lang="en-US" dirty="0">
              <a:latin typeface="Times New Roman"/>
              <a:ea typeface="ＭＳ Ｐゴシック" charset="0"/>
              <a:cs typeface="Times New Roman"/>
            </a:endParaRPr>
          </a:p>
        </p:txBody>
      </p:sp>
    </p:spTree>
    <p:extLst>
      <p:ext uri="{BB962C8B-B14F-4D97-AF65-F5344CB8AC3E}">
        <p14:creationId xmlns:p14="http://schemas.microsoft.com/office/powerpoint/2010/main" val="575237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4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54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54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5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Newsprint"/>
          <p:cNvSpPr>
            <a:spLocks noGrp="1" noChangeArrowheads="1"/>
          </p:cNvSpPr>
          <p:nvPr>
            <p:ph type="ctrTitle"/>
          </p:nvPr>
        </p:nvSpPr>
        <p:spPr>
          <a:xfrm>
            <a:off x="533400" y="352345"/>
            <a:ext cx="8153400" cy="680455"/>
          </a:xfrm>
          <a:noFill/>
        </p:spPr>
        <p:txBody>
          <a:bodyPr>
            <a:normAutofit/>
          </a:bodyPr>
          <a:lstStyle/>
          <a:p>
            <a:pPr algn="l" eaLnBrk="1" hangingPunct="1"/>
            <a:r>
              <a:rPr lang="el-GR" sz="2800" b="1" dirty="0" smtClean="0">
                <a:latin typeface="Arial Narrow"/>
                <a:cs typeface="Arial Narrow"/>
              </a:rPr>
              <a:t>Θουκυδίδης (Διάλογος</a:t>
            </a:r>
            <a:r>
              <a:rPr lang="en-US" sz="2800" b="1" dirty="0" smtClean="0">
                <a:latin typeface="Arial Narrow"/>
                <a:cs typeface="Arial Narrow"/>
              </a:rPr>
              <a:t> 5.105)</a:t>
            </a:r>
          </a:p>
        </p:txBody>
      </p:sp>
      <p:sp>
        <p:nvSpPr>
          <p:cNvPr id="20483" name="Rectangle 3" descr="Newsprint"/>
          <p:cNvSpPr>
            <a:spLocks noGrp="1" noChangeArrowheads="1"/>
          </p:cNvSpPr>
          <p:nvPr>
            <p:ph type="subTitle" idx="1"/>
          </p:nvPr>
        </p:nvSpPr>
        <p:spPr>
          <a:xfrm>
            <a:off x="285417" y="1256109"/>
            <a:ext cx="8591006" cy="5436016"/>
          </a:xfrm>
          <a:noFill/>
        </p:spPr>
        <p:txBody>
          <a:bodyPr>
            <a:noAutofit/>
          </a:bodyPr>
          <a:lstStyle/>
          <a:p>
            <a:pPr algn="l" eaLnBrk="1" hangingPunct="1"/>
            <a:r>
              <a:rPr lang="en-US" sz="3000" dirty="0" smtClean="0">
                <a:solidFill>
                  <a:schemeClr val="tx1"/>
                </a:solidFill>
                <a:latin typeface="Arial Narrow"/>
                <a:cs typeface="Arial Narrow"/>
              </a:rPr>
              <a:t>…</a:t>
            </a:r>
            <a:r>
              <a:rPr lang="el-GR" sz="3000" dirty="0" smtClean="0">
                <a:solidFill>
                  <a:schemeClr val="tx1"/>
                </a:solidFill>
                <a:latin typeface="Arial Narrow"/>
                <a:cs typeface="Arial Narrow"/>
              </a:rPr>
              <a:t>Το να εξουσιάζεις ότι μπορείς είναι ένας γενικός και αναγκαίος νόμος της φύσης</a:t>
            </a:r>
            <a:endParaRPr lang="tr-TR" sz="3000" dirty="0" smtClean="0">
              <a:solidFill>
                <a:schemeClr val="tx1"/>
              </a:solidFill>
              <a:latin typeface="Arial Narrow"/>
              <a:cs typeface="Arial Narrow"/>
            </a:endParaRPr>
          </a:p>
          <a:p>
            <a:pPr algn="l" eaLnBrk="1" hangingPunct="1"/>
            <a:endParaRPr lang="en-US" sz="3000" dirty="0" smtClean="0">
              <a:solidFill>
                <a:schemeClr val="tx1"/>
              </a:solidFill>
              <a:latin typeface="Arial Narrow"/>
              <a:cs typeface="Arial Narrow"/>
            </a:endParaRPr>
          </a:p>
          <a:p>
            <a:pPr algn="l" eaLnBrk="1" hangingPunct="1"/>
            <a:r>
              <a:rPr lang="el-GR" sz="3000" dirty="0" smtClean="0">
                <a:solidFill>
                  <a:schemeClr val="tx1"/>
                </a:solidFill>
                <a:latin typeface="Arial Narrow"/>
                <a:cs typeface="Arial Narrow"/>
              </a:rPr>
              <a:t>Δεν είναι νόμος που τον φτιάξαμε εμείς</a:t>
            </a:r>
            <a:r>
              <a:rPr lang="en-US" sz="3000" dirty="0" smtClean="0">
                <a:solidFill>
                  <a:schemeClr val="tx1"/>
                </a:solidFill>
                <a:latin typeface="Arial Narrow"/>
                <a:cs typeface="Arial Narrow"/>
              </a:rPr>
              <a:t>... </a:t>
            </a:r>
            <a:endParaRPr lang="tr-TR" sz="3000" dirty="0" smtClean="0">
              <a:solidFill>
                <a:schemeClr val="tx1"/>
              </a:solidFill>
              <a:latin typeface="Arial Narrow"/>
              <a:cs typeface="Arial Narrow"/>
            </a:endParaRPr>
          </a:p>
          <a:p>
            <a:pPr algn="l" eaLnBrk="1" hangingPunct="1"/>
            <a:endParaRPr lang="en-US" sz="3000" dirty="0" smtClean="0">
              <a:solidFill>
                <a:schemeClr val="tx1"/>
              </a:solidFill>
              <a:latin typeface="Arial Narrow"/>
              <a:cs typeface="Arial Narrow"/>
            </a:endParaRPr>
          </a:p>
          <a:p>
            <a:pPr algn="l" eaLnBrk="1" hangingPunct="1"/>
            <a:r>
              <a:rPr lang="el-GR" sz="3000" dirty="0" smtClean="0">
                <a:solidFill>
                  <a:schemeClr val="tx1"/>
                </a:solidFill>
                <a:latin typeface="Arial Narrow"/>
                <a:cs typeface="Arial Narrow"/>
              </a:rPr>
              <a:t>Τον βρήκαμε και θα τον αφήσουμε να υπάρχει</a:t>
            </a:r>
            <a:r>
              <a:rPr lang="en-US" sz="3000" dirty="0" smtClean="0">
                <a:solidFill>
                  <a:schemeClr val="tx1"/>
                </a:solidFill>
                <a:latin typeface="Arial Narrow"/>
                <a:cs typeface="Arial Narrow"/>
              </a:rPr>
              <a:t>.... </a:t>
            </a:r>
            <a:endParaRPr lang="tr-TR" sz="3000" dirty="0" smtClean="0">
              <a:solidFill>
                <a:schemeClr val="tx1"/>
              </a:solidFill>
              <a:latin typeface="Arial Narrow"/>
              <a:cs typeface="Arial Narrow"/>
            </a:endParaRPr>
          </a:p>
          <a:p>
            <a:pPr algn="l" eaLnBrk="1" hangingPunct="1"/>
            <a:endParaRPr lang="en-US" sz="3000" dirty="0" smtClean="0">
              <a:solidFill>
                <a:schemeClr val="tx1"/>
              </a:solidFill>
              <a:latin typeface="Arial Narrow"/>
              <a:cs typeface="Arial Narrow"/>
            </a:endParaRPr>
          </a:p>
          <a:p>
            <a:pPr algn="l" eaLnBrk="1" hangingPunct="1"/>
            <a:r>
              <a:rPr lang="el-GR" sz="3000" b="1" dirty="0" smtClean="0">
                <a:solidFill>
                  <a:schemeClr val="tx1"/>
                </a:solidFill>
                <a:latin typeface="Arial Narrow"/>
                <a:cs typeface="Arial Narrow"/>
              </a:rPr>
              <a:t>Δρούμε σύμφωνα με αυτόν και ξέρουμε ότι εσείς ή οποιοσδήποτε άλλος με την ίδια με εμάς δύναμη θα έπραττε με ακριβώς τον ίδιο τρόπο.</a:t>
            </a:r>
            <a:endParaRPr lang="en-US" sz="3000" b="1" dirty="0" smtClean="0">
              <a:solidFill>
                <a:schemeClr val="tx1"/>
              </a:solidFill>
              <a:latin typeface="Arial Narrow"/>
              <a:cs typeface="Arial Narrow"/>
            </a:endParaRPr>
          </a:p>
        </p:txBody>
      </p:sp>
    </p:spTree>
    <p:extLst>
      <p:ext uri="{BB962C8B-B14F-4D97-AF65-F5344CB8AC3E}">
        <p14:creationId xmlns:p14="http://schemas.microsoft.com/office/powerpoint/2010/main" val="376787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anim calcmode="lin" valueType="num">
                                      <p:cBhvr additive="base">
                                        <p:cTn id="19"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anim calcmode="lin" valueType="num">
                                      <p:cBhvr additive="base">
                                        <p:cTn id="25"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descr="Newsprint"/>
          <p:cNvSpPr>
            <a:spLocks noGrp="1" noChangeArrowheads="1"/>
          </p:cNvSpPr>
          <p:nvPr>
            <p:ph type="title"/>
          </p:nvPr>
        </p:nvSpPr>
        <p:spPr>
          <a:xfrm>
            <a:off x="381000" y="342900"/>
            <a:ext cx="8382000" cy="703857"/>
          </a:xfrm>
          <a:noFill/>
        </p:spPr>
        <p:txBody>
          <a:bodyPr/>
          <a:lstStyle/>
          <a:p>
            <a:pPr algn="ctr" eaLnBrk="1" hangingPunct="1"/>
            <a:r>
              <a:rPr lang="en-US" sz="2800" b="1" dirty="0" smtClean="0">
                <a:latin typeface="Arial Narrow"/>
                <a:cs typeface="Arial Narrow"/>
              </a:rPr>
              <a:t>5.8</a:t>
            </a:r>
            <a:r>
              <a:rPr lang="el-GR" sz="2800" b="1" dirty="0" smtClean="0">
                <a:latin typeface="Arial Narrow"/>
                <a:cs typeface="Arial Narrow"/>
              </a:rPr>
              <a:t>9</a:t>
            </a:r>
            <a:endParaRPr lang="en-US" sz="2800" dirty="0" smtClean="0">
              <a:latin typeface="Arial Narrow"/>
              <a:cs typeface="Arial Narrow"/>
            </a:endParaRPr>
          </a:p>
        </p:txBody>
      </p:sp>
      <p:sp>
        <p:nvSpPr>
          <p:cNvPr id="20483" name="Rectangle 3" descr="Newsprint"/>
          <p:cNvSpPr>
            <a:spLocks noGrp="1" noChangeArrowheads="1"/>
          </p:cNvSpPr>
          <p:nvPr>
            <p:ph type="body" idx="1"/>
          </p:nvPr>
        </p:nvSpPr>
        <p:spPr>
          <a:xfrm>
            <a:off x="381000" y="1339848"/>
            <a:ext cx="8458200" cy="5289552"/>
          </a:xfrm>
          <a:noFill/>
        </p:spPr>
        <p:txBody>
          <a:bodyPr>
            <a:normAutofit/>
          </a:bodyPr>
          <a:lstStyle/>
          <a:p>
            <a:pPr marL="0" indent="0" eaLnBrk="1" hangingPunct="1">
              <a:buNone/>
            </a:pPr>
            <a:r>
              <a:rPr lang="el-GR" sz="3600" dirty="0" smtClean="0">
                <a:latin typeface="Arial Narrow"/>
                <a:cs typeface="Arial Narrow"/>
              </a:rPr>
              <a:t>Η δικαιοσύνη εξαρτάται από την ισοτιμία ισχύος να εξαναγκάζεις...</a:t>
            </a:r>
            <a:endParaRPr lang="tr-TR" sz="3600" dirty="0" smtClean="0">
              <a:latin typeface="Arial Narrow"/>
              <a:cs typeface="Arial Narrow"/>
            </a:endParaRPr>
          </a:p>
          <a:p>
            <a:pPr marL="0" indent="0" eaLnBrk="1" hangingPunct="1">
              <a:buNone/>
            </a:pPr>
            <a:endParaRPr lang="tr-TR" sz="3600" b="1" dirty="0">
              <a:latin typeface="Arial Narrow"/>
              <a:cs typeface="Arial Narrow"/>
            </a:endParaRPr>
          </a:p>
          <a:p>
            <a:pPr marL="0" indent="0" eaLnBrk="1" hangingPunct="1">
              <a:buNone/>
            </a:pPr>
            <a:r>
              <a:rPr lang="el-GR" sz="3600" dirty="0" smtClean="0">
                <a:latin typeface="Arial Narrow"/>
                <a:cs typeface="Arial Narrow"/>
              </a:rPr>
              <a:t>Ο ισχυρός πράττει ότι του επιτρέπει η δύναμή του και ο αδύναμος αποδέχεται ότι η αδυναμία του του επιβάλλει να αποδεχθεί</a:t>
            </a:r>
            <a:endParaRPr lang="tr-TR" sz="3600" dirty="0" smtClean="0">
              <a:latin typeface="Arial Narrow"/>
              <a:cs typeface="Arial Narrow"/>
            </a:endParaRPr>
          </a:p>
        </p:txBody>
      </p:sp>
    </p:spTree>
    <p:extLst>
      <p:ext uri="{BB962C8B-B14F-4D97-AF65-F5344CB8AC3E}">
        <p14:creationId xmlns:p14="http://schemas.microsoft.com/office/powerpoint/2010/main" val="188324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wipe(left)">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 calcmode="lin" valueType="num">
                                      <p:cBhvr additive="base">
                                        <p:cTn id="1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additive="base">
                                        <p:cTn id="2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P spid="20483" grpI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374" y="456595"/>
            <a:ext cx="7773253" cy="1143000"/>
          </a:xfrm>
        </p:spPr>
        <p:txBody>
          <a:bodyPr/>
          <a:lstStyle/>
          <a:p>
            <a:pPr eaLnBrk="1" hangingPunct="1"/>
            <a:r>
              <a:rPr lang="el-GR" sz="4000" b="1">
                <a:latin typeface="Arial" charset="0"/>
              </a:rPr>
              <a:t>Οι τρεις εικόνες</a:t>
            </a:r>
            <a:endParaRPr lang="en-US" sz="4000" b="1">
              <a:latin typeface="Lucida Sans" charset="0"/>
            </a:endParaRPr>
          </a:p>
        </p:txBody>
      </p:sp>
      <p:sp>
        <p:nvSpPr>
          <p:cNvPr id="57347" name="Rectangle 3"/>
          <p:cNvSpPr>
            <a:spLocks noGrp="1" noChangeArrowheads="1"/>
          </p:cNvSpPr>
          <p:nvPr>
            <p:ph type="body" idx="1"/>
          </p:nvPr>
        </p:nvSpPr>
        <p:spPr>
          <a:xfrm>
            <a:off x="457433" y="1829405"/>
            <a:ext cx="8229134" cy="684893"/>
          </a:xfrm>
        </p:spPr>
        <p:txBody>
          <a:bodyPr>
            <a:normAutofit/>
          </a:bodyPr>
          <a:lstStyle/>
          <a:p>
            <a:pPr eaLnBrk="1" hangingPunct="1">
              <a:lnSpc>
                <a:spcPct val="70000"/>
              </a:lnSpc>
              <a:buFontTx/>
              <a:buNone/>
            </a:pPr>
            <a:r>
              <a:rPr lang="en-US" sz="2600" b="1" dirty="0">
                <a:solidFill>
                  <a:srgbClr val="A50021"/>
                </a:solidFill>
                <a:effectLst>
                  <a:outerShdw blurRad="38100" dist="38100" dir="2700000" algn="tl">
                    <a:srgbClr val="DDDDDD"/>
                  </a:outerShdw>
                </a:effectLst>
                <a:latin typeface="Book Antiqua" charset="0"/>
              </a:rPr>
              <a:t>Kenneth Waltz. 1954.  </a:t>
            </a:r>
            <a:r>
              <a:rPr lang="en-US" sz="2200" b="1" i="1" dirty="0">
                <a:latin typeface="Book Antiqua" charset="0"/>
              </a:rPr>
              <a:t>Man, the State, and War</a:t>
            </a:r>
            <a:r>
              <a:rPr lang="en-US" sz="2200" i="1" dirty="0">
                <a:latin typeface="Book Antiqua" charset="0"/>
              </a:rPr>
              <a:t>.  </a:t>
            </a:r>
            <a:r>
              <a:rPr lang="el-GR" sz="2200" dirty="0">
                <a:latin typeface="Times New Roman" charset="0"/>
              </a:rPr>
              <a:t>Ποιες είναι οι αιτίες του πολέμου;</a:t>
            </a:r>
            <a:endParaRPr lang="en-US" sz="2600" b="1" dirty="0">
              <a:solidFill>
                <a:srgbClr val="A50021"/>
              </a:solidFill>
              <a:effectLst>
                <a:outerShdw blurRad="38100" dist="38100" dir="2700000" algn="tl">
                  <a:srgbClr val="DDDDDD"/>
                </a:outerShdw>
              </a:effectLst>
              <a:latin typeface="Book Antiqua" charset="0"/>
            </a:endParaRPr>
          </a:p>
          <a:p>
            <a:pPr eaLnBrk="1" hangingPunct="1">
              <a:lnSpc>
                <a:spcPct val="70000"/>
              </a:lnSpc>
              <a:buFontTx/>
              <a:buNone/>
            </a:pPr>
            <a:endParaRPr lang="en-US" sz="2600" b="1" dirty="0">
              <a:solidFill>
                <a:srgbClr val="A50021"/>
              </a:solidFill>
              <a:effectLst>
                <a:outerShdw blurRad="38100" dist="38100" dir="2700000" algn="tl">
                  <a:srgbClr val="DDDDDD"/>
                </a:outerShdw>
              </a:effectLst>
              <a:latin typeface="Book Antiqua" charset="0"/>
            </a:endParaRPr>
          </a:p>
        </p:txBody>
      </p:sp>
      <p:sp>
        <p:nvSpPr>
          <p:cNvPr id="13316" name="Line 4"/>
          <p:cNvSpPr>
            <a:spLocks noChangeShapeType="1"/>
          </p:cNvSpPr>
          <p:nvPr/>
        </p:nvSpPr>
        <p:spPr bwMode="auto">
          <a:xfrm>
            <a:off x="1" y="1524000"/>
            <a:ext cx="914710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57349" name="AutoShape 5"/>
          <p:cNvSpPr>
            <a:spLocks noChangeArrowheads="1"/>
          </p:cNvSpPr>
          <p:nvPr/>
        </p:nvSpPr>
        <p:spPr bwMode="auto">
          <a:xfrm>
            <a:off x="1524259" y="4953000"/>
            <a:ext cx="5867542" cy="1214060"/>
          </a:xfrm>
          <a:prstGeom prst="can">
            <a:avLst>
              <a:gd name="adj" fmla="val 25000"/>
            </a:avLst>
          </a:prstGeom>
          <a:solidFill>
            <a:schemeClr val="accent1"/>
          </a:solidFill>
          <a:ln w="9525">
            <a:solidFill>
              <a:schemeClr val="tx1"/>
            </a:solidFill>
            <a:round/>
            <a:headEnd/>
            <a:tailEnd/>
          </a:ln>
        </p:spPr>
        <p:txBody>
          <a:bodyPr wrap="none" lIns="91432" tIns="45716" rIns="91432" bIns="45716" anchor="ctr"/>
          <a:lstStyle/>
          <a:p>
            <a:pPr algn="ctr"/>
            <a:r>
              <a:rPr lang="en-US" b="1">
                <a:latin typeface="Book Antiqua" charset="0"/>
              </a:rPr>
              <a:t>First Image:  Human nature</a:t>
            </a:r>
          </a:p>
        </p:txBody>
      </p:sp>
      <p:sp>
        <p:nvSpPr>
          <p:cNvPr id="57350" name="AutoShape 6"/>
          <p:cNvSpPr>
            <a:spLocks noChangeArrowheads="1"/>
          </p:cNvSpPr>
          <p:nvPr/>
        </p:nvSpPr>
        <p:spPr bwMode="auto">
          <a:xfrm>
            <a:off x="1524259" y="4038298"/>
            <a:ext cx="5867542" cy="1214059"/>
          </a:xfrm>
          <a:prstGeom prst="can">
            <a:avLst>
              <a:gd name="adj" fmla="val 25000"/>
            </a:avLst>
          </a:prstGeom>
          <a:solidFill>
            <a:schemeClr val="accent2"/>
          </a:solidFill>
          <a:ln w="9525">
            <a:solidFill>
              <a:schemeClr val="tx1"/>
            </a:solidFill>
            <a:round/>
            <a:headEnd/>
            <a:tailEnd/>
          </a:ln>
        </p:spPr>
        <p:txBody>
          <a:bodyPr wrap="none" lIns="91432" tIns="45716" rIns="91432" bIns="45716" anchor="ctr"/>
          <a:lstStyle/>
          <a:p>
            <a:pPr algn="ctr"/>
            <a:r>
              <a:rPr lang="en-US" b="1">
                <a:solidFill>
                  <a:srgbClr val="FFFF00"/>
                </a:solidFill>
                <a:latin typeface="Book Antiqua" charset="0"/>
              </a:rPr>
              <a:t>Second Image:  The State</a:t>
            </a:r>
          </a:p>
        </p:txBody>
      </p:sp>
      <p:sp>
        <p:nvSpPr>
          <p:cNvPr id="57351" name="AutoShape 7"/>
          <p:cNvSpPr>
            <a:spLocks noChangeArrowheads="1"/>
          </p:cNvSpPr>
          <p:nvPr/>
        </p:nvSpPr>
        <p:spPr bwMode="auto">
          <a:xfrm>
            <a:off x="1524259" y="3129643"/>
            <a:ext cx="5867542" cy="1214060"/>
          </a:xfrm>
          <a:prstGeom prst="can">
            <a:avLst>
              <a:gd name="adj" fmla="val 25000"/>
            </a:avLst>
          </a:prstGeom>
          <a:solidFill>
            <a:srgbClr val="FF0066"/>
          </a:solidFill>
          <a:ln w="9525">
            <a:solidFill>
              <a:schemeClr val="tx1"/>
            </a:solidFill>
            <a:round/>
            <a:headEnd/>
            <a:tailEnd/>
          </a:ln>
        </p:spPr>
        <p:txBody>
          <a:bodyPr wrap="none" lIns="91432" tIns="45716" rIns="91432" bIns="45716" anchor="ctr"/>
          <a:lstStyle/>
          <a:p>
            <a:pPr algn="ctr"/>
            <a:r>
              <a:rPr lang="en-US" b="1">
                <a:latin typeface="Book Antiqua" charset="0"/>
              </a:rPr>
              <a:t>Third Image:  The International System</a:t>
            </a:r>
          </a:p>
        </p:txBody>
      </p:sp>
    </p:spTree>
    <p:extLst>
      <p:ext uri="{BB962C8B-B14F-4D97-AF65-F5344CB8AC3E}">
        <p14:creationId xmlns:p14="http://schemas.microsoft.com/office/powerpoint/2010/main" val="31570215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dissolve">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9"/>
                                        </p:tgtEl>
                                        <p:attrNameLst>
                                          <p:attrName>style.visibility</p:attrName>
                                        </p:attrNameLst>
                                      </p:cBhvr>
                                      <p:to>
                                        <p:strVal val="visible"/>
                                      </p:to>
                                    </p:set>
                                    <p:animEffect transition="in" filter="dissolve">
                                      <p:cBhvr>
                                        <p:cTn id="12" dur="500"/>
                                        <p:tgtEl>
                                          <p:spTgt spid="573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7350"/>
                                        </p:tgtEl>
                                        <p:attrNameLst>
                                          <p:attrName>style.visibility</p:attrName>
                                        </p:attrNameLst>
                                      </p:cBhvr>
                                      <p:to>
                                        <p:strVal val="visible"/>
                                      </p:to>
                                    </p:set>
                                    <p:animEffect transition="in" filter="dissolve">
                                      <p:cBhvr>
                                        <p:cTn id="17" dur="500"/>
                                        <p:tgtEl>
                                          <p:spTgt spid="573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351"/>
                                        </p:tgtEl>
                                        <p:attrNameLst>
                                          <p:attrName>style.visibility</p:attrName>
                                        </p:attrNameLst>
                                      </p:cBhvr>
                                      <p:to>
                                        <p:strVal val="visible"/>
                                      </p:to>
                                    </p:set>
                                    <p:animEffect transition="in" filter="dissolve">
                                      <p:cBhvr>
                                        <p:cTn id="22"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49" grpId="0" animBg="1" autoUpdateAnimBg="0"/>
      <p:bldP spid="57350" grpId="0" animBg="1" autoUpdateAnimBg="0"/>
      <p:bldP spid="5735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cs typeface="Times New Roman"/>
              </a:rPr>
              <a:t>Kenneth Waltz (1924 – 2013)</a:t>
            </a:r>
            <a:endParaRPr lang="en-US" sz="3600" dirty="0">
              <a:latin typeface="Times New Roman"/>
              <a:cs typeface="Times New Roman"/>
            </a:endParaRPr>
          </a:p>
        </p:txBody>
      </p:sp>
      <p:pic>
        <p:nvPicPr>
          <p:cNvPr id="4" name="Content Placeholder 3" descr="Waltz.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9348" r="-1"/>
          <a:stretch/>
        </p:blipFill>
        <p:spPr>
          <a:xfrm>
            <a:off x="457200" y="1600200"/>
            <a:ext cx="8229600" cy="4525963"/>
          </a:xfrm>
        </p:spPr>
      </p:pic>
      <p:pic>
        <p:nvPicPr>
          <p:cNvPr id="3" name="Picture 2"/>
          <p:cNvPicPr>
            <a:picLocks noChangeAspect="1"/>
          </p:cNvPicPr>
          <p:nvPr/>
        </p:nvPicPr>
        <p:blipFill>
          <a:blip r:embed="rId4"/>
          <a:stretch>
            <a:fillRect/>
          </a:stretch>
        </p:blipFill>
        <p:spPr>
          <a:xfrm>
            <a:off x="457200" y="1600200"/>
            <a:ext cx="4381500" cy="4525963"/>
          </a:xfrm>
          <a:prstGeom prst="rect">
            <a:avLst/>
          </a:prstGeom>
        </p:spPr>
      </p:pic>
    </p:spTree>
    <p:extLst>
      <p:ext uri="{BB962C8B-B14F-4D97-AF65-F5344CB8AC3E}">
        <p14:creationId xmlns:p14="http://schemas.microsoft.com/office/powerpoint/2010/main" val="16782645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Kenneth Waltz…</a:t>
            </a:r>
            <a:endParaRPr lang="en-US" dirty="0"/>
          </a:p>
        </p:txBody>
      </p:sp>
      <p:sp>
        <p:nvSpPr>
          <p:cNvPr id="3" name="Content Placeholder 2"/>
          <p:cNvSpPr>
            <a:spLocks noGrp="1"/>
          </p:cNvSpPr>
          <p:nvPr>
            <p:ph idx="1"/>
          </p:nvPr>
        </p:nvSpPr>
        <p:spPr/>
        <p:txBody>
          <a:bodyPr/>
          <a:lstStyle/>
          <a:p>
            <a:r>
              <a:rPr lang="el-GR" dirty="0" smtClean="0"/>
              <a:t>Οικοδομεί μια θεωρία διεθνούς πολιτικής ανάλογη με τα μικροοικονομικά</a:t>
            </a:r>
            <a:r>
              <a:rPr lang="en-US" dirty="0" smtClean="0"/>
              <a:t>:</a:t>
            </a:r>
          </a:p>
          <a:p>
            <a:endParaRPr lang="en-US" dirty="0"/>
          </a:p>
          <a:p>
            <a:pPr marL="0" indent="0">
              <a:buNone/>
            </a:pPr>
            <a:r>
              <a:rPr lang="en-US" i="1" dirty="0" smtClean="0"/>
              <a:t>States in the international system are like firms in a domestic economy and have the same fundamental interest: TO SURVIVE</a:t>
            </a:r>
          </a:p>
          <a:p>
            <a:pPr marL="0" indent="0">
              <a:buNone/>
            </a:pPr>
            <a:endParaRPr lang="en-US" i="1" dirty="0"/>
          </a:p>
        </p:txBody>
      </p:sp>
    </p:spTree>
    <p:extLst>
      <p:ext uri="{BB962C8B-B14F-4D97-AF65-F5344CB8AC3E}">
        <p14:creationId xmlns:p14="http://schemas.microsoft.com/office/powerpoint/2010/main" val="4180740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4362"/>
          </a:xfrm>
        </p:spPr>
        <p:txBody>
          <a:bodyPr>
            <a:normAutofit/>
          </a:bodyPr>
          <a:lstStyle/>
          <a:p>
            <a:r>
              <a:rPr lang="el-GR" sz="3000" dirty="0" smtClean="0"/>
              <a:t>Η ομοιόμορφη συμπεριφορά των κρατών</a:t>
            </a:r>
            <a:r>
              <a:rPr lang="en-US" sz="3000" dirty="0" smtClean="0"/>
              <a:t>…</a:t>
            </a:r>
            <a:endParaRPr lang="en-US" sz="3000" dirty="0"/>
          </a:p>
        </p:txBody>
      </p:sp>
      <p:sp>
        <p:nvSpPr>
          <p:cNvPr id="3" name="Content Placeholder 2"/>
          <p:cNvSpPr>
            <a:spLocks noGrp="1"/>
          </p:cNvSpPr>
          <p:nvPr>
            <p:ph idx="1"/>
          </p:nvPr>
        </p:nvSpPr>
        <p:spPr>
          <a:xfrm>
            <a:off x="457199" y="1102962"/>
            <a:ext cx="8448697" cy="5414540"/>
          </a:xfrm>
        </p:spPr>
        <p:txBody>
          <a:bodyPr>
            <a:normAutofit/>
          </a:bodyPr>
          <a:lstStyle/>
          <a:p>
            <a:r>
              <a:rPr lang="el-GR" dirty="0" smtClean="0"/>
              <a:t>Οφείλεται στους περιορισμούς που επιβάλει η δομή του διεθνούς συστήματος</a:t>
            </a:r>
            <a:r>
              <a:rPr lang="en-US" dirty="0" smtClean="0"/>
              <a:t>.</a:t>
            </a:r>
          </a:p>
          <a:p>
            <a:pPr marL="0" indent="0">
              <a:buNone/>
            </a:pPr>
            <a:endParaRPr lang="en-US" dirty="0"/>
          </a:p>
          <a:p>
            <a:pPr marL="0" indent="0">
              <a:buNone/>
            </a:pPr>
            <a:r>
              <a:rPr lang="el-GR" dirty="0" smtClean="0"/>
              <a:t>Η Δομή καθορίζεται από την...</a:t>
            </a:r>
            <a:endParaRPr lang="en-US" dirty="0" smtClean="0"/>
          </a:p>
          <a:p>
            <a:pPr marL="0" indent="0">
              <a:buNone/>
            </a:pPr>
            <a:endParaRPr lang="en-US" dirty="0" smtClean="0"/>
          </a:p>
          <a:p>
            <a:pPr>
              <a:buFont typeface="Wingdings" charset="2"/>
              <a:buChar char="§"/>
            </a:pPr>
            <a:r>
              <a:rPr lang="el-GR" dirty="0" smtClean="0"/>
              <a:t>ΑΡΧΗ οργάνωσης</a:t>
            </a:r>
            <a:endParaRPr lang="en-US" dirty="0" smtClean="0"/>
          </a:p>
          <a:p>
            <a:pPr>
              <a:buFont typeface="Wingdings" charset="2"/>
              <a:buChar char="§"/>
            </a:pPr>
            <a:r>
              <a:rPr lang="el-GR" dirty="0" smtClean="0"/>
              <a:t>ΔΙΑΦΟΡΟΠΟΙΗΣΗ των μονάδων </a:t>
            </a:r>
            <a:endParaRPr lang="en-US" dirty="0" smtClean="0"/>
          </a:p>
          <a:p>
            <a:pPr>
              <a:buFont typeface="Wingdings" charset="2"/>
              <a:buChar char="§"/>
            </a:pPr>
            <a:r>
              <a:rPr lang="el-GR" dirty="0" smtClean="0"/>
              <a:t>ΚΑΤΑΝΟΜΗ των ικανοτήτων (ισχύς)</a:t>
            </a:r>
            <a:endParaRPr lang="en-US" dirty="0"/>
          </a:p>
        </p:txBody>
      </p:sp>
    </p:spTree>
    <p:extLst>
      <p:ext uri="{BB962C8B-B14F-4D97-AF65-F5344CB8AC3E}">
        <p14:creationId xmlns:p14="http://schemas.microsoft.com/office/powerpoint/2010/main" val="1030134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95490"/>
          </a:xfrm>
        </p:spPr>
        <p:txBody>
          <a:bodyPr>
            <a:normAutofit/>
          </a:bodyPr>
          <a:lstStyle/>
          <a:p>
            <a:pPr eaLnBrk="1" hangingPunct="1"/>
            <a:r>
              <a:rPr lang="el-GR" altLang="ja-JP" sz="3000" b="1" dirty="0" smtClean="0">
                <a:latin typeface="Times" charset="0"/>
              </a:rPr>
              <a:t>ΝΕΟΡΕΑΛΙΣΜΟΣ (</a:t>
            </a:r>
            <a:r>
              <a:rPr lang="en-US" altLang="ja-JP" sz="3000" b="1" dirty="0" smtClean="0">
                <a:latin typeface="Times" charset="0"/>
              </a:rPr>
              <a:t>Kenneth Waltz</a:t>
            </a:r>
            <a:r>
              <a:rPr lang="el-GR" altLang="ja-JP" sz="3000" b="1" dirty="0" smtClean="0">
                <a:latin typeface="Times" charset="0"/>
              </a:rPr>
              <a:t>)</a:t>
            </a:r>
            <a:r>
              <a:rPr lang="en-US" altLang="ja-JP" sz="3000" b="1" dirty="0" smtClean="0">
                <a:latin typeface="Times" charset="0"/>
              </a:rPr>
              <a:t> I</a:t>
            </a:r>
            <a:endParaRPr lang="en-US" altLang="ja-JP" sz="3000" b="1" dirty="0">
              <a:latin typeface="Times" charset="0"/>
            </a:endParaRPr>
          </a:p>
        </p:txBody>
      </p:sp>
      <p:sp>
        <p:nvSpPr>
          <p:cNvPr id="26627" name="Rectangle 3"/>
          <p:cNvSpPr>
            <a:spLocks noGrp="1" noChangeArrowheads="1"/>
          </p:cNvSpPr>
          <p:nvPr>
            <p:ph type="body" idx="1"/>
          </p:nvPr>
        </p:nvSpPr>
        <p:spPr>
          <a:xfrm>
            <a:off x="457200" y="1417638"/>
            <a:ext cx="8229600" cy="4708525"/>
          </a:xfrm>
        </p:spPr>
        <p:txBody>
          <a:bodyPr>
            <a:normAutofit/>
          </a:bodyPr>
          <a:lstStyle/>
          <a:p>
            <a:pPr marL="0" indent="0" eaLnBrk="1" hangingPunct="1">
              <a:lnSpc>
                <a:spcPct val="90000"/>
              </a:lnSpc>
              <a:buNone/>
            </a:pPr>
            <a:r>
              <a:rPr lang="el-GR" altLang="ja-JP" sz="3600" dirty="0" smtClean="0">
                <a:latin typeface="Times" charset="0"/>
              </a:rPr>
              <a:t>Η βασική αιτία της συμπεριφοράς των κρατών είναι το ΣΥΣΤΗΜΑ </a:t>
            </a:r>
            <a:r>
              <a:rPr lang="en-US" altLang="ja-JP" sz="3600" dirty="0" smtClean="0">
                <a:latin typeface="Times" charset="0"/>
              </a:rPr>
              <a:t>(</a:t>
            </a:r>
            <a:r>
              <a:rPr lang="en-US" altLang="ja-JP" sz="3600" b="1" i="1" dirty="0" smtClean="0">
                <a:latin typeface="Times" charset="0"/>
              </a:rPr>
              <a:t>state-centrism</a:t>
            </a:r>
            <a:r>
              <a:rPr lang="en-US" altLang="ja-JP" sz="3600" dirty="0" smtClean="0">
                <a:latin typeface="Times" charset="0"/>
              </a:rPr>
              <a:t>)</a:t>
            </a:r>
            <a:endParaRPr lang="en-US" altLang="ja-JP" sz="3600" dirty="0">
              <a:latin typeface="Times" charset="0"/>
            </a:endParaRPr>
          </a:p>
          <a:p>
            <a:pPr marL="457200" lvl="1" indent="0" eaLnBrk="1" hangingPunct="1">
              <a:lnSpc>
                <a:spcPct val="90000"/>
              </a:lnSpc>
              <a:buNone/>
            </a:pPr>
            <a:endParaRPr lang="en-US" altLang="ja-JP" sz="1600" dirty="0" smtClean="0">
              <a:latin typeface="Times" charset="0"/>
              <a:ea typeface="ＭＳ Ｐゴシック" charset="0"/>
              <a:cs typeface="ＭＳ Ｐゴシック" charset="0"/>
            </a:endParaRPr>
          </a:p>
          <a:p>
            <a:pPr lvl="1" eaLnBrk="1" hangingPunct="1">
              <a:lnSpc>
                <a:spcPct val="90000"/>
              </a:lnSpc>
            </a:pPr>
            <a:r>
              <a:rPr lang="el-GR" altLang="ja-JP" sz="3400" dirty="0" smtClean="0">
                <a:latin typeface="Times" charset="0"/>
                <a:ea typeface="ＭＳ Ｐゴシック" charset="0"/>
                <a:cs typeface="ＭＳ Ｐゴシック" charset="0"/>
              </a:rPr>
              <a:t>Η </a:t>
            </a:r>
            <a:r>
              <a:rPr lang="el-GR" altLang="ja-JP" sz="3400" dirty="0" smtClean="0">
                <a:latin typeface="Times" charset="0"/>
                <a:ea typeface="ＭＳ Ｐゴシック" charset="0"/>
                <a:cs typeface="ＭＳ Ｐゴシック" charset="0"/>
              </a:rPr>
              <a:t>θεωρία ΔΣ είναι θεωρία της σχέσης συστήματος-</a:t>
            </a:r>
            <a:r>
              <a:rPr lang="el-GR" altLang="ja-JP" sz="3400" dirty="0" smtClean="0">
                <a:latin typeface="Times" charset="0"/>
                <a:ea typeface="ＭＳ Ｐゴシック" charset="0"/>
                <a:cs typeface="ＭＳ Ｐゴシック" charset="0"/>
              </a:rPr>
              <a:t>κράτους</a:t>
            </a:r>
            <a:endParaRPr lang="en-US" altLang="ja-JP" sz="3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63128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7"/>
            <a:ext cx="8229600" cy="912656"/>
          </a:xfrm>
        </p:spPr>
        <p:txBody>
          <a:bodyPr>
            <a:noAutofit/>
          </a:bodyPr>
          <a:lstStyle/>
          <a:p>
            <a:pPr eaLnBrk="1" hangingPunct="1"/>
            <a:r>
              <a:rPr lang="en-US" altLang="ja-JP" sz="2700" b="1" dirty="0" smtClean="0">
                <a:latin typeface="Times" charset="0"/>
              </a:rPr>
              <a:t>Kenneth Waltz II</a:t>
            </a:r>
            <a:endParaRPr lang="en-US" altLang="ja-JP" sz="2700" b="1" dirty="0">
              <a:latin typeface="Times" charset="0"/>
            </a:endParaRPr>
          </a:p>
        </p:txBody>
      </p:sp>
      <p:sp>
        <p:nvSpPr>
          <p:cNvPr id="26627" name="Rectangle 3"/>
          <p:cNvSpPr>
            <a:spLocks noGrp="1" noChangeArrowheads="1"/>
          </p:cNvSpPr>
          <p:nvPr>
            <p:ph type="body" idx="1"/>
          </p:nvPr>
        </p:nvSpPr>
        <p:spPr>
          <a:xfrm>
            <a:off x="457200" y="1532436"/>
            <a:ext cx="8229600" cy="4593727"/>
          </a:xfrm>
        </p:spPr>
        <p:txBody>
          <a:bodyPr>
            <a:normAutofit/>
          </a:bodyPr>
          <a:lstStyle/>
          <a:p>
            <a:pPr lvl="1" eaLnBrk="1" hangingPunct="1">
              <a:lnSpc>
                <a:spcPct val="90000"/>
              </a:lnSpc>
            </a:pPr>
            <a:r>
              <a:rPr lang="el-GR" altLang="ja-JP" sz="3400" dirty="0" smtClean="0">
                <a:latin typeface="Times" charset="0"/>
                <a:ea typeface="ＭＳ Ｐゴシック" charset="0"/>
                <a:cs typeface="ＭＳ Ｐゴシック" charset="0"/>
              </a:rPr>
              <a:t>Τα κράτη που αγνοούν την θέση ισχύος τους σε σχέση με άλλα κράτη πληρώνουν το κόστος με υποταγή ίσως εξαφάνιση</a:t>
            </a:r>
            <a:endParaRPr lang="en-US" altLang="ja-JP" sz="3400" dirty="0" smtClean="0">
              <a:latin typeface="Times" charset="0"/>
              <a:ea typeface="ＭＳ Ｐゴシック" charset="0"/>
              <a:cs typeface="ＭＳ Ｐゴシック" charset="0"/>
            </a:endParaRPr>
          </a:p>
          <a:p>
            <a:pPr marL="457200" lvl="1" indent="0" eaLnBrk="1" hangingPunct="1">
              <a:lnSpc>
                <a:spcPct val="90000"/>
              </a:lnSpc>
              <a:buNone/>
            </a:pPr>
            <a:endParaRPr lang="en-US" altLang="ja-JP" sz="3400" dirty="0">
              <a:latin typeface="Times" charset="0"/>
              <a:ea typeface="ＭＳ Ｐゴシック" charset="0"/>
              <a:cs typeface="ＭＳ Ｐゴシック" charset="0"/>
            </a:endParaRPr>
          </a:p>
          <a:p>
            <a:pPr lvl="1" eaLnBrk="1" hangingPunct="1">
              <a:lnSpc>
                <a:spcPct val="90000"/>
              </a:lnSpc>
            </a:pPr>
            <a:r>
              <a:rPr lang="el-GR" altLang="ja-JP" sz="3400" dirty="0" smtClean="0">
                <a:latin typeface="Times" charset="0"/>
                <a:ea typeface="ＭＳ Ｐゴシック" charset="0"/>
                <a:cs typeface="ＭＳ Ｐゴシック" charset="0"/>
              </a:rPr>
              <a:t>Σύστημα αυτοβοήθειας </a:t>
            </a:r>
            <a:r>
              <a:rPr lang="el-GR" altLang="ja-JP" sz="3400" b="1" dirty="0" smtClean="0">
                <a:latin typeface="Times" charset="0"/>
                <a:ea typeface="ＭＳ Ｐゴシック" charset="0"/>
                <a:cs typeface="ＭＳ Ｐゴシック" charset="0"/>
              </a:rPr>
              <a:t>(</a:t>
            </a:r>
            <a:r>
              <a:rPr lang="en-US" altLang="ja-JP" sz="3400" b="1" i="1" dirty="0" smtClean="0">
                <a:latin typeface="Times" charset="0"/>
                <a:ea typeface="ＭＳ Ｐゴシック" charset="0"/>
                <a:cs typeface="ＭＳ Ｐゴシック" charset="0"/>
              </a:rPr>
              <a:t>self</a:t>
            </a:r>
            <a:r>
              <a:rPr lang="en-US" altLang="ja-JP" sz="3400" b="1" i="1" dirty="0">
                <a:latin typeface="Times" charset="0"/>
                <a:ea typeface="ＭＳ Ｐゴシック" charset="0"/>
                <a:cs typeface="ＭＳ Ｐゴシック" charset="0"/>
              </a:rPr>
              <a:t>-help </a:t>
            </a:r>
            <a:r>
              <a:rPr lang="en-US" altLang="ja-JP" sz="3400" b="1" i="1" dirty="0" smtClean="0">
                <a:latin typeface="Times" charset="0"/>
                <a:ea typeface="ＭＳ Ｐゴシック" charset="0"/>
                <a:cs typeface="ＭＳ Ｐゴシック" charset="0"/>
              </a:rPr>
              <a:t>system</a:t>
            </a:r>
            <a:r>
              <a:rPr lang="el-GR" altLang="ja-JP" sz="3400" b="1" i="1" dirty="0" smtClean="0">
                <a:latin typeface="Times" charset="0"/>
                <a:ea typeface="ＭＳ Ｐゴシック" charset="0"/>
                <a:cs typeface="ＭＳ Ｐゴシック" charset="0"/>
              </a:rPr>
              <a:t>): </a:t>
            </a:r>
            <a:r>
              <a:rPr lang="el-GR" altLang="ja-JP" sz="3400" dirty="0" smtClean="0">
                <a:latin typeface="Times" charset="0"/>
                <a:ea typeface="ＭＳ Ｐゴシック" charset="0"/>
                <a:cs typeface="ＭＳ Ｐゴシック" charset="0"/>
              </a:rPr>
              <a:t>Δεν πρέπει να βασιζόμαστε σε άλλο κράτος για βοήθεια</a:t>
            </a:r>
            <a:endParaRPr lang="en-US" altLang="ja-JP" sz="3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42226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7"/>
            <a:ext cx="8229600" cy="677959"/>
          </a:xfrm>
        </p:spPr>
        <p:txBody>
          <a:bodyPr>
            <a:noAutofit/>
          </a:bodyPr>
          <a:lstStyle/>
          <a:p>
            <a:pPr eaLnBrk="1" hangingPunct="1"/>
            <a:r>
              <a:rPr lang="en-US" altLang="ja-JP" sz="2700" b="1" dirty="0" smtClean="0">
                <a:latin typeface="Times" charset="0"/>
              </a:rPr>
              <a:t>Kenneth Waltz III</a:t>
            </a:r>
            <a:endParaRPr lang="en-US" altLang="ja-JP" sz="2700" b="1" dirty="0">
              <a:latin typeface="Times" charset="0"/>
            </a:endParaRPr>
          </a:p>
        </p:txBody>
      </p:sp>
      <p:sp>
        <p:nvSpPr>
          <p:cNvPr id="26627" name="Rectangle 3"/>
          <p:cNvSpPr>
            <a:spLocks noGrp="1" noChangeArrowheads="1"/>
          </p:cNvSpPr>
          <p:nvPr>
            <p:ph type="body" idx="1"/>
          </p:nvPr>
        </p:nvSpPr>
        <p:spPr>
          <a:xfrm>
            <a:off x="457200" y="1297740"/>
            <a:ext cx="8229600" cy="5232374"/>
          </a:xfrm>
        </p:spPr>
        <p:txBody>
          <a:bodyPr>
            <a:noAutofit/>
          </a:bodyPr>
          <a:lstStyle/>
          <a:p>
            <a:pPr marL="457200" lvl="1" indent="0" eaLnBrk="1" hangingPunct="1">
              <a:lnSpc>
                <a:spcPct val="90000"/>
              </a:lnSpc>
              <a:buNone/>
            </a:pPr>
            <a:r>
              <a:rPr lang="el-GR" altLang="ja-JP" sz="3400" dirty="0" smtClean="0">
                <a:latin typeface="Times" charset="0"/>
                <a:ea typeface="ＭＳ Ｐゴシック" charset="0"/>
                <a:cs typeface="ＭＳ Ｐゴシック" charset="0"/>
              </a:rPr>
              <a:t>Αυτή η αντίληψη των ΔΣ είναι επιστημονική:</a:t>
            </a:r>
          </a:p>
          <a:p>
            <a:pPr marL="457200" lvl="1" indent="0" eaLnBrk="1" hangingPunct="1">
              <a:lnSpc>
                <a:spcPct val="90000"/>
              </a:lnSpc>
              <a:buNone/>
            </a:pPr>
            <a:endParaRPr lang="en-US" altLang="ja-JP" sz="3400" dirty="0" smtClean="0">
              <a:latin typeface="Times" charset="0"/>
              <a:ea typeface="ＭＳ Ｐゴシック" charset="0"/>
              <a:cs typeface="ＭＳ Ｐゴシック" charset="0"/>
            </a:endParaRPr>
          </a:p>
          <a:p>
            <a:pPr lvl="1">
              <a:lnSpc>
                <a:spcPct val="90000"/>
              </a:lnSpc>
            </a:pPr>
            <a:r>
              <a:rPr lang="el-GR" altLang="ja-JP" sz="3400" dirty="0" smtClean="0">
                <a:latin typeface="Times" charset="0"/>
                <a:ea typeface="ＭＳ Ｐゴシック" charset="0"/>
                <a:cs typeface="ＭＳ Ｐゴシック" charset="0"/>
              </a:rPr>
              <a:t>Το αναρχικό σύστημα (κατανομή ισχύος)</a:t>
            </a:r>
            <a:r>
              <a:rPr lang="en-US" altLang="ja-JP" sz="3400" dirty="0" smtClean="0">
                <a:latin typeface="Times" charset="0"/>
                <a:ea typeface="ＭＳ Ｐゴシック" charset="0"/>
                <a:cs typeface="ＭＳ Ｐゴシック" charset="0"/>
              </a:rPr>
              <a:t> </a:t>
            </a:r>
            <a:r>
              <a:rPr lang="el-GR" altLang="ja-JP" sz="3400" dirty="0" smtClean="0">
                <a:latin typeface="Times" charset="0"/>
                <a:ea typeface="ＭＳ Ｐゴシック" charset="0"/>
                <a:cs typeface="ＭＳ Ｐゴシック" charset="0"/>
              </a:rPr>
              <a:t>δεν μπορεί να ξεπεραστεί</a:t>
            </a:r>
          </a:p>
          <a:p>
            <a:pPr marL="457200" lvl="1" indent="0">
              <a:lnSpc>
                <a:spcPct val="90000"/>
              </a:lnSpc>
              <a:buNone/>
            </a:pPr>
            <a:endParaRPr lang="en-US" altLang="ja-JP" sz="3400" dirty="0">
              <a:latin typeface="Times" charset="0"/>
              <a:ea typeface="ＭＳ Ｐゴシック" charset="0"/>
              <a:cs typeface="ＭＳ Ｐゴシック" charset="0"/>
            </a:endParaRPr>
          </a:p>
          <a:p>
            <a:pPr lvl="1">
              <a:lnSpc>
                <a:spcPct val="90000"/>
              </a:lnSpc>
            </a:pPr>
            <a:r>
              <a:rPr lang="el-GR" altLang="ja-JP" sz="3400" dirty="0" smtClean="0">
                <a:latin typeface="Times" charset="0"/>
                <a:ea typeface="ＭＳ Ｐゴシック" charset="0"/>
                <a:cs typeface="ＭＳ Ｐゴシック" charset="0"/>
              </a:rPr>
              <a:t>Ένα διπολικό σύστημα είναι πιο σταθερό γιατί η ισορροπία ισχύος μεταξύ δύο μπορεί πιο εύκολα να υπολογιστεί</a:t>
            </a:r>
            <a:endParaRPr lang="en-US" altLang="ja-JP" sz="3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25173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305"/>
          </a:xfrm>
        </p:spPr>
        <p:txBody>
          <a:bodyPr>
            <a:normAutofit fontScale="90000"/>
          </a:bodyPr>
          <a:lstStyle/>
          <a:p>
            <a:r>
              <a:rPr lang="en-US" dirty="0" smtClean="0"/>
              <a:t>John </a:t>
            </a:r>
            <a:r>
              <a:rPr lang="en-US" dirty="0" err="1" smtClean="0"/>
              <a:t>Mearsheimer</a:t>
            </a:r>
            <a:r>
              <a:rPr lang="en-US" dirty="0" smtClean="0"/>
              <a:t> (offensive realism)</a:t>
            </a:r>
            <a:endParaRPr lang="en-US" dirty="0"/>
          </a:p>
        </p:txBody>
      </p:sp>
      <p:pic>
        <p:nvPicPr>
          <p:cNvPr id="4" name="Content Placeholder 3" descr="John_Mearsheimer.jpg"/>
          <p:cNvPicPr>
            <a:picLocks noGrp="1" noChangeAspect="1"/>
          </p:cNvPicPr>
          <p:nvPr>
            <p:ph idx="1"/>
          </p:nvPr>
        </p:nvPicPr>
        <p:blipFill>
          <a:blip r:embed="rId2">
            <a:extLst>
              <a:ext uri="{28A0092B-C50C-407E-A947-70E740481C1C}">
                <a14:useLocalDpi xmlns:a14="http://schemas.microsoft.com/office/drawing/2010/main" val="0"/>
              </a:ext>
            </a:extLst>
          </a:blip>
          <a:srcRect l="-15151" r="-15151"/>
          <a:stretch>
            <a:fillRect/>
          </a:stretch>
        </p:blipFill>
        <p:spPr>
          <a:xfrm>
            <a:off x="167090" y="1417638"/>
            <a:ext cx="4728647" cy="4525963"/>
          </a:xfrm>
        </p:spPr>
      </p:pic>
      <p:pic>
        <p:nvPicPr>
          <p:cNvPr id="5" name="Picture 4"/>
          <p:cNvPicPr>
            <a:picLocks noChangeAspect="1"/>
          </p:cNvPicPr>
          <p:nvPr/>
        </p:nvPicPr>
        <p:blipFill>
          <a:blip r:embed="rId3"/>
          <a:stretch>
            <a:fillRect/>
          </a:stretch>
        </p:blipFill>
        <p:spPr>
          <a:xfrm>
            <a:off x="4806135" y="1417638"/>
            <a:ext cx="3880665" cy="4525963"/>
          </a:xfrm>
          <a:prstGeom prst="rect">
            <a:avLst/>
          </a:prstGeom>
        </p:spPr>
      </p:pic>
    </p:spTree>
    <p:extLst>
      <p:ext uri="{BB962C8B-B14F-4D97-AF65-F5344CB8AC3E}">
        <p14:creationId xmlns:p14="http://schemas.microsoft.com/office/powerpoint/2010/main" val="42229649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055"/>
          </a:xfrm>
        </p:spPr>
        <p:txBody>
          <a:bodyPr>
            <a:normAutofit fontScale="90000"/>
          </a:bodyPr>
          <a:lstStyle/>
          <a:p>
            <a:r>
              <a:rPr lang="en-US" dirty="0" smtClean="0"/>
              <a:t>J. </a:t>
            </a:r>
            <a:r>
              <a:rPr lang="en-US" dirty="0" err="1" smtClean="0"/>
              <a:t>Mearsheimer</a:t>
            </a:r>
            <a:r>
              <a:rPr lang="en-US" dirty="0" smtClean="0"/>
              <a:t> I</a:t>
            </a:r>
            <a:endParaRPr lang="en-US" dirty="0"/>
          </a:p>
        </p:txBody>
      </p:sp>
      <p:sp>
        <p:nvSpPr>
          <p:cNvPr id="3" name="Content Placeholder 2"/>
          <p:cNvSpPr>
            <a:spLocks noGrp="1"/>
          </p:cNvSpPr>
          <p:nvPr>
            <p:ph idx="1"/>
          </p:nvPr>
        </p:nvSpPr>
        <p:spPr>
          <a:xfrm>
            <a:off x="457200" y="1186520"/>
            <a:ext cx="8565660" cy="5397828"/>
          </a:xfrm>
        </p:spPr>
        <p:txBody>
          <a:bodyPr>
            <a:normAutofit/>
          </a:bodyPr>
          <a:lstStyle/>
          <a:p>
            <a:pPr marL="0" indent="0">
              <a:buNone/>
            </a:pPr>
            <a:endParaRPr lang="en-US" dirty="0"/>
          </a:p>
          <a:p>
            <a:r>
              <a:rPr lang="el-GR" dirty="0" smtClean="0"/>
              <a:t>Σε αντίθεση με τον αμυντικό ρεαλισμό </a:t>
            </a:r>
            <a:r>
              <a:rPr lang="en-US" dirty="0" smtClean="0"/>
              <a:t>(defensive realism) </a:t>
            </a:r>
            <a:r>
              <a:rPr lang="el-GR" dirty="0" smtClean="0"/>
              <a:t>του</a:t>
            </a:r>
            <a:r>
              <a:rPr lang="en-US" dirty="0" smtClean="0"/>
              <a:t> </a:t>
            </a:r>
            <a:r>
              <a:rPr lang="en-US" dirty="0"/>
              <a:t>Waltz, </a:t>
            </a:r>
            <a:r>
              <a:rPr lang="el-GR" dirty="0" smtClean="0"/>
              <a:t>ο επιθετικός</a:t>
            </a:r>
            <a:r>
              <a:rPr lang="en-US" dirty="0" smtClean="0"/>
              <a:t> </a:t>
            </a:r>
            <a:r>
              <a:rPr lang="el-GR" dirty="0" smtClean="0"/>
              <a:t>υποστηρίζει ότι τα κράτη επιδιώκουν ηγεμονία (για ασφάλεια) γιατί η διεθνής αναρχία δημιουργεί κίνητρα για μεγιστοποίηση ισχύος εις βάρος των ανταγωνιστών τους</a:t>
            </a:r>
            <a:r>
              <a:rPr lang="en-US" dirty="0" smtClean="0"/>
              <a:t>. </a:t>
            </a:r>
          </a:p>
          <a:p>
            <a:endParaRPr lang="en-US" dirty="0"/>
          </a:p>
          <a:p>
            <a:endParaRPr lang="en-US" dirty="0"/>
          </a:p>
        </p:txBody>
      </p:sp>
    </p:spTree>
    <p:extLst>
      <p:ext uri="{BB962C8B-B14F-4D97-AF65-F5344CB8AC3E}">
        <p14:creationId xmlns:p14="http://schemas.microsoft.com/office/powerpoint/2010/main" val="3956646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189"/>
          </a:xfrm>
        </p:spPr>
        <p:txBody>
          <a:bodyPr/>
          <a:lstStyle/>
          <a:p>
            <a:r>
              <a:rPr lang="en-US" dirty="0" smtClean="0"/>
              <a:t>J. </a:t>
            </a:r>
            <a:r>
              <a:rPr lang="en-US" dirty="0" err="1" smtClean="0"/>
              <a:t>Mearsheimer</a:t>
            </a:r>
            <a:r>
              <a:rPr lang="en-US" dirty="0" smtClean="0"/>
              <a:t> II</a:t>
            </a:r>
            <a:endParaRPr lang="en-US" dirty="0"/>
          </a:p>
        </p:txBody>
      </p:sp>
      <p:sp>
        <p:nvSpPr>
          <p:cNvPr id="3" name="Content Placeholder 2"/>
          <p:cNvSpPr>
            <a:spLocks noGrp="1"/>
          </p:cNvSpPr>
          <p:nvPr>
            <p:ph idx="1"/>
          </p:nvPr>
        </p:nvSpPr>
        <p:spPr>
          <a:xfrm>
            <a:off x="284053" y="1253366"/>
            <a:ext cx="8638553" cy="5214002"/>
          </a:xfrm>
        </p:spPr>
        <p:txBody>
          <a:bodyPr>
            <a:normAutofit/>
          </a:bodyPr>
          <a:lstStyle/>
          <a:p>
            <a:r>
              <a:rPr lang="el-GR" dirty="0" smtClean="0"/>
              <a:t>Πόση ισχύς είναι αρκετή; Δεν μπορούμε να ξέρουμε και γι’ αυτό τα κράτη επιδιώκουν ηεγεμονία τώρα</a:t>
            </a:r>
            <a:r>
              <a:rPr lang="en-US" dirty="0" smtClean="0"/>
              <a:t>, </a:t>
            </a:r>
            <a:r>
              <a:rPr lang="el-GR" dirty="0" smtClean="0"/>
              <a:t>για να εξουδετερώσουν την πιθανότητα πρόκλησης από άλλη μεγάλη δύναμη</a:t>
            </a:r>
            <a:r>
              <a:rPr lang="en-US" dirty="0" smtClean="0"/>
              <a:t>. </a:t>
            </a:r>
          </a:p>
          <a:p>
            <a:pPr marL="0" indent="0">
              <a:buNone/>
            </a:pPr>
            <a:endParaRPr lang="en-US" dirty="0"/>
          </a:p>
          <a:p>
            <a:r>
              <a:rPr lang="el-GR" dirty="0" smtClean="0"/>
              <a:t>Μόνο ένα «ανόητο» κράτος θα χάσει την ευκαιρία για ηγεμονία πιστεύοντας ότι έχει αρκετή ισχύ για να επιβιώσει</a:t>
            </a:r>
            <a:r>
              <a:rPr lang="en-US" dirty="0" smtClean="0"/>
              <a:t>.</a:t>
            </a:r>
            <a:endParaRPr lang="en-US" dirty="0"/>
          </a:p>
          <a:p>
            <a:endParaRPr lang="en-US" dirty="0"/>
          </a:p>
        </p:txBody>
      </p:sp>
    </p:spTree>
    <p:extLst>
      <p:ext uri="{BB962C8B-B14F-4D97-AF65-F5344CB8AC3E}">
        <p14:creationId xmlns:p14="http://schemas.microsoft.com/office/powerpoint/2010/main" val="3246024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632"/>
          </a:xfrm>
        </p:spPr>
        <p:txBody>
          <a:bodyPr>
            <a:normAutofit fontScale="90000"/>
          </a:bodyPr>
          <a:lstStyle/>
          <a:p>
            <a:r>
              <a:rPr lang="en-US" dirty="0" smtClean="0"/>
              <a:t>J. </a:t>
            </a:r>
            <a:r>
              <a:rPr lang="en-US" dirty="0" err="1" smtClean="0"/>
              <a:t>Mearsheimer</a:t>
            </a:r>
            <a:r>
              <a:rPr lang="en-US" dirty="0" smtClean="0"/>
              <a:t> III</a:t>
            </a:r>
            <a:endParaRPr lang="en-US" dirty="0"/>
          </a:p>
        </p:txBody>
      </p:sp>
      <p:sp>
        <p:nvSpPr>
          <p:cNvPr id="3" name="Content Placeholder 2"/>
          <p:cNvSpPr>
            <a:spLocks noGrp="1"/>
          </p:cNvSpPr>
          <p:nvPr>
            <p:ph idx="1"/>
          </p:nvPr>
        </p:nvSpPr>
        <p:spPr>
          <a:xfrm>
            <a:off x="457199" y="1591070"/>
            <a:ext cx="8415279" cy="4876297"/>
          </a:xfrm>
        </p:spPr>
        <p:txBody>
          <a:bodyPr/>
          <a:lstStyle/>
          <a:p>
            <a:pPr marL="0" indent="0">
              <a:buNone/>
            </a:pPr>
            <a:r>
              <a:rPr lang="en-US" i="1" dirty="0" smtClean="0"/>
              <a:t>"</a:t>
            </a:r>
            <a:r>
              <a:rPr lang="en-US" i="1" dirty="0"/>
              <a:t>A great power that has a marked power advantage over its rivals is likely to behave more aggressively, because it has the capability as well as the incentive to do so." </a:t>
            </a:r>
            <a:endParaRPr lang="en-US" i="1" dirty="0" smtClean="0"/>
          </a:p>
          <a:p>
            <a:endParaRPr lang="en-US" dirty="0"/>
          </a:p>
          <a:p>
            <a:pPr marL="0" indent="0">
              <a:buNone/>
            </a:pPr>
            <a:endParaRPr lang="en-US" dirty="0"/>
          </a:p>
        </p:txBody>
      </p:sp>
    </p:spTree>
    <p:extLst>
      <p:ext uri="{BB962C8B-B14F-4D97-AF65-F5344CB8AC3E}">
        <p14:creationId xmlns:p14="http://schemas.microsoft.com/office/powerpoint/2010/main" val="1533885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274638"/>
            <a:ext cx="8229600" cy="816015"/>
          </a:xfrm>
        </p:spPr>
        <p:txBody>
          <a:bodyPr>
            <a:normAutofit/>
          </a:bodyPr>
          <a:lstStyle/>
          <a:p>
            <a:pPr eaLnBrk="1" hangingPunct="1"/>
            <a:r>
              <a:rPr lang="el-GR" sz="3200" dirty="0">
                <a:latin typeface="Arial" charset="0"/>
              </a:rPr>
              <a:t>Πρώτη Εικόνα: Ανθρώπινη Φύση</a:t>
            </a:r>
          </a:p>
        </p:txBody>
      </p:sp>
      <p:sp>
        <p:nvSpPr>
          <p:cNvPr id="14339" name="Text Placeholder 4"/>
          <p:cNvSpPr>
            <a:spLocks noGrp="1"/>
          </p:cNvSpPr>
          <p:nvPr>
            <p:ph type="body" idx="1"/>
          </p:nvPr>
        </p:nvSpPr>
        <p:spPr>
          <a:xfrm>
            <a:off x="457200" y="1214060"/>
            <a:ext cx="4039362" cy="641048"/>
          </a:xfrm>
        </p:spPr>
        <p:txBody>
          <a:bodyPr/>
          <a:lstStyle/>
          <a:p>
            <a:pPr eaLnBrk="1" hangingPunct="1"/>
            <a:r>
              <a:rPr lang="el-GR" dirty="0">
                <a:latin typeface="Times New Roman" charset="0"/>
              </a:rPr>
              <a:t>Αισιόδοξοι</a:t>
            </a:r>
          </a:p>
        </p:txBody>
      </p:sp>
      <p:sp>
        <p:nvSpPr>
          <p:cNvPr id="14340" name="Content Placeholder 5"/>
          <p:cNvSpPr>
            <a:spLocks noGrp="1"/>
          </p:cNvSpPr>
          <p:nvPr>
            <p:ph sz="half" idx="2"/>
          </p:nvPr>
        </p:nvSpPr>
        <p:spPr>
          <a:xfrm>
            <a:off x="457433" y="2175632"/>
            <a:ext cx="4039362" cy="3950607"/>
          </a:xfrm>
        </p:spPr>
        <p:txBody>
          <a:bodyPr>
            <a:normAutofit lnSpcReduction="10000"/>
          </a:bodyPr>
          <a:lstStyle/>
          <a:p>
            <a:pPr eaLnBrk="1" hangingPunct="1">
              <a:lnSpc>
                <a:spcPct val="90000"/>
              </a:lnSpc>
            </a:pPr>
            <a:r>
              <a:rPr lang="el-GR" sz="2200" dirty="0">
                <a:latin typeface="Times New Roman" charset="0"/>
              </a:rPr>
              <a:t>Οι άνθρωποι είναι κατά βάση καλοί</a:t>
            </a:r>
          </a:p>
          <a:p>
            <a:pPr eaLnBrk="1" hangingPunct="1">
              <a:lnSpc>
                <a:spcPct val="90000"/>
              </a:lnSpc>
            </a:pPr>
            <a:r>
              <a:rPr lang="el-GR" sz="2200" dirty="0" smtClean="0">
                <a:latin typeface="Times New Roman" charset="0"/>
              </a:rPr>
              <a:t>Μεταρρύθμιση </a:t>
            </a:r>
            <a:r>
              <a:rPr lang="el-GR" sz="2200" dirty="0">
                <a:latin typeface="Times New Roman" charset="0"/>
              </a:rPr>
              <a:t>και </a:t>
            </a:r>
            <a:r>
              <a:rPr lang="el-GR" sz="2200" dirty="0" smtClean="0">
                <a:latin typeface="Times New Roman" charset="0"/>
              </a:rPr>
              <a:t>παιδεία (γνώση)</a:t>
            </a:r>
            <a:endParaRPr lang="el-GR" sz="2200" dirty="0">
              <a:latin typeface="Times New Roman" charset="0"/>
            </a:endParaRPr>
          </a:p>
          <a:p>
            <a:pPr eaLnBrk="1" hangingPunct="1">
              <a:lnSpc>
                <a:spcPct val="90000"/>
              </a:lnSpc>
            </a:pPr>
            <a:r>
              <a:rPr lang="el-GR" sz="2200" dirty="0">
                <a:latin typeface="Times New Roman" charset="0"/>
              </a:rPr>
              <a:t>Το έγκλημα και ο πόλεμος είναι παρεκκλίνουσες συμπεριφορές</a:t>
            </a:r>
          </a:p>
          <a:p>
            <a:pPr eaLnBrk="1" hangingPunct="1">
              <a:lnSpc>
                <a:spcPct val="90000"/>
              </a:lnSpc>
            </a:pPr>
            <a:r>
              <a:rPr lang="el-GR" sz="2200" dirty="0">
                <a:latin typeface="Times New Roman" charset="0"/>
              </a:rPr>
              <a:t>Η πρόοδος είναι πιθανή, ίσως </a:t>
            </a:r>
            <a:r>
              <a:rPr lang="el-GR" sz="2200" dirty="0" smtClean="0">
                <a:latin typeface="Times New Roman" charset="0"/>
              </a:rPr>
              <a:t>αναπόφευκτη</a:t>
            </a:r>
          </a:p>
          <a:p>
            <a:pPr marL="0" indent="0" eaLnBrk="1" hangingPunct="1">
              <a:lnSpc>
                <a:spcPct val="90000"/>
              </a:lnSpc>
              <a:buNone/>
            </a:pPr>
            <a:endParaRPr lang="el-GR" sz="2200" dirty="0">
              <a:latin typeface="Times New Roman" charset="0"/>
            </a:endParaRPr>
          </a:p>
          <a:p>
            <a:pPr eaLnBrk="1" hangingPunct="1">
              <a:lnSpc>
                <a:spcPct val="90000"/>
              </a:lnSpc>
              <a:buFont typeface="Arial" charset="0"/>
              <a:buNone/>
            </a:pPr>
            <a:r>
              <a:rPr lang="el-GR" sz="2200" i="1" dirty="0">
                <a:latin typeface="Times New Roman" charset="0"/>
              </a:rPr>
              <a:t>Αλλά… οδηγεί η γνώση στην ειρήνη; Σημαίνει η γνώση ίδιες προτιμήσεις;</a:t>
            </a:r>
          </a:p>
          <a:p>
            <a:pPr eaLnBrk="1" hangingPunct="1">
              <a:lnSpc>
                <a:spcPct val="90000"/>
              </a:lnSpc>
              <a:buFont typeface="Arial" charset="0"/>
              <a:buNone/>
            </a:pPr>
            <a:endParaRPr lang="el-GR" sz="2200" dirty="0">
              <a:latin typeface="Times New Roman" charset="0"/>
            </a:endParaRPr>
          </a:p>
        </p:txBody>
      </p:sp>
      <p:sp>
        <p:nvSpPr>
          <p:cNvPr id="14341" name="Text Placeholder 6"/>
          <p:cNvSpPr>
            <a:spLocks noGrp="1"/>
          </p:cNvSpPr>
          <p:nvPr>
            <p:ph type="body" sz="quarter" idx="3"/>
          </p:nvPr>
        </p:nvSpPr>
        <p:spPr>
          <a:xfrm>
            <a:off x="4645655" y="1216207"/>
            <a:ext cx="4040913" cy="641048"/>
          </a:xfrm>
        </p:spPr>
        <p:txBody>
          <a:bodyPr/>
          <a:lstStyle/>
          <a:p>
            <a:pPr eaLnBrk="1" hangingPunct="1"/>
            <a:r>
              <a:rPr lang="el-GR" dirty="0">
                <a:latin typeface="Times New Roman" charset="0"/>
              </a:rPr>
              <a:t>Απαισιόδοξοι</a:t>
            </a:r>
          </a:p>
        </p:txBody>
      </p:sp>
      <p:sp>
        <p:nvSpPr>
          <p:cNvPr id="14342" name="Content Placeholder 7"/>
          <p:cNvSpPr>
            <a:spLocks noGrp="1"/>
          </p:cNvSpPr>
          <p:nvPr>
            <p:ph sz="quarter" idx="4"/>
          </p:nvPr>
        </p:nvSpPr>
        <p:spPr>
          <a:xfrm>
            <a:off x="4645655" y="2175632"/>
            <a:ext cx="4040913" cy="3950607"/>
          </a:xfrm>
        </p:spPr>
        <p:txBody>
          <a:bodyPr/>
          <a:lstStyle/>
          <a:p>
            <a:pPr eaLnBrk="1" hangingPunct="1"/>
            <a:r>
              <a:rPr lang="el-GR" sz="2200" dirty="0">
                <a:latin typeface="Times New Roman" charset="0"/>
              </a:rPr>
              <a:t>Η ανθρώπινη φύση είναι ατελής</a:t>
            </a:r>
          </a:p>
          <a:p>
            <a:pPr eaLnBrk="1" hangingPunct="1"/>
            <a:r>
              <a:rPr lang="el-GR" sz="2200" dirty="0">
                <a:latin typeface="Times New Roman" charset="0"/>
              </a:rPr>
              <a:t>Το πάθος και ο εγωισμός είναι </a:t>
            </a:r>
            <a:r>
              <a:rPr lang="el-GR" sz="2200" dirty="0" smtClean="0">
                <a:latin typeface="Times New Roman" charset="0"/>
              </a:rPr>
              <a:t>θεμελιώδη χαρακτηριστικά</a:t>
            </a:r>
            <a:endParaRPr lang="el-GR" sz="2200" dirty="0">
              <a:latin typeface="Times New Roman" charset="0"/>
            </a:endParaRPr>
          </a:p>
          <a:p>
            <a:pPr eaLnBrk="1" hangingPunct="1"/>
            <a:r>
              <a:rPr lang="el-GR" sz="2200" dirty="0">
                <a:latin typeface="Times New Roman" charset="0"/>
              </a:rPr>
              <a:t>Το έγκλημα και ο πόλεμος είναι «κανονικές» συμπεριφορές</a:t>
            </a:r>
          </a:p>
          <a:p>
            <a:pPr eaLnBrk="1" hangingPunct="1"/>
            <a:r>
              <a:rPr lang="el-GR" sz="2200" dirty="0">
                <a:latin typeface="Times New Roman" charset="0"/>
              </a:rPr>
              <a:t>Ουτοπικά ιδεώδη είναι μη </a:t>
            </a:r>
            <a:r>
              <a:rPr lang="el-GR" sz="2200" dirty="0" smtClean="0">
                <a:latin typeface="Times New Roman" charset="0"/>
              </a:rPr>
              <a:t>επιτεύξιμα</a:t>
            </a:r>
          </a:p>
          <a:p>
            <a:pPr marL="0" indent="0" eaLnBrk="1" hangingPunct="1">
              <a:buNone/>
            </a:pPr>
            <a:r>
              <a:rPr lang="el-GR" sz="2200" i="1" dirty="0" smtClean="0">
                <a:latin typeface="Times New Roman" charset="0"/>
              </a:rPr>
              <a:t>Και λοιπόν;</a:t>
            </a:r>
            <a:endParaRPr lang="el-GR" sz="2200" i="1" dirty="0">
              <a:latin typeface="Times New Roman" charset="0"/>
            </a:endParaRPr>
          </a:p>
        </p:txBody>
      </p:sp>
    </p:spTree>
    <p:extLst>
      <p:ext uri="{BB962C8B-B14F-4D97-AF65-F5344CB8AC3E}">
        <p14:creationId xmlns:p14="http://schemas.microsoft.com/office/powerpoint/2010/main" val="756128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7516"/>
          </a:xfrm>
        </p:spPr>
        <p:txBody>
          <a:bodyPr>
            <a:noAutofit/>
          </a:bodyPr>
          <a:lstStyle/>
          <a:p>
            <a:r>
              <a:rPr lang="en-US" sz="3200" dirty="0" smtClean="0"/>
              <a:t>J. </a:t>
            </a:r>
            <a:r>
              <a:rPr lang="en-US" sz="3200" dirty="0" err="1" smtClean="0"/>
              <a:t>Mearsheimer</a:t>
            </a:r>
            <a:r>
              <a:rPr lang="en-US" sz="3200" dirty="0" smtClean="0"/>
              <a:t> IV</a:t>
            </a:r>
            <a:endParaRPr lang="en-US" sz="3200" dirty="0"/>
          </a:p>
        </p:txBody>
      </p:sp>
      <p:sp>
        <p:nvSpPr>
          <p:cNvPr id="3" name="Content Placeholder 2"/>
          <p:cNvSpPr>
            <a:spLocks noGrp="1"/>
          </p:cNvSpPr>
          <p:nvPr>
            <p:ph idx="1"/>
          </p:nvPr>
        </p:nvSpPr>
        <p:spPr>
          <a:xfrm>
            <a:off x="284053" y="1153097"/>
            <a:ext cx="8571717" cy="5431251"/>
          </a:xfrm>
        </p:spPr>
        <p:txBody>
          <a:bodyPr>
            <a:normAutofit fontScale="85000" lnSpcReduction="20000"/>
          </a:bodyPr>
          <a:lstStyle/>
          <a:p>
            <a:pPr marL="0" indent="0">
              <a:buNone/>
            </a:pPr>
            <a:r>
              <a:rPr lang="el-GR" dirty="0" smtClean="0"/>
              <a:t>Όμως η παγκόσμια ηγεμονία δεν είναι δυνατή γιατί η στερια είναι μεγάλη και οι ωκεανοί τόσο μεγάλοι ώστε να σταματούν κάθε τέτοια φιλοδοξία.</a:t>
            </a:r>
            <a:endParaRPr lang="en-US" dirty="0" smtClean="0"/>
          </a:p>
          <a:p>
            <a:pPr marL="0" indent="0">
              <a:buNone/>
            </a:pPr>
            <a:endParaRPr lang="en-US" dirty="0"/>
          </a:p>
          <a:p>
            <a:pPr>
              <a:buFont typeface="Wingdings" charset="2"/>
              <a:buChar char="Ø"/>
            </a:pPr>
            <a:r>
              <a:rPr lang="el-GR" dirty="0" smtClean="0"/>
              <a:t>Μόνο περιφερειακή ηγεμονία.</a:t>
            </a:r>
            <a:endParaRPr lang="en-US" dirty="0" smtClean="0"/>
          </a:p>
          <a:p>
            <a:pPr marL="0" indent="0">
              <a:buNone/>
            </a:pPr>
            <a:endParaRPr lang="en-US" dirty="0"/>
          </a:p>
          <a:p>
            <a:pPr>
              <a:buFont typeface="Wingdings" charset="2"/>
              <a:buChar char="Ø"/>
            </a:pPr>
            <a:r>
              <a:rPr lang="el-GR" dirty="0" smtClean="0"/>
              <a:t>Τα κράτη θα προσπαθήσουν να εμποδίσουν περιφερειακή ηγεμονία</a:t>
            </a:r>
            <a:r>
              <a:rPr lang="en-US" dirty="0" smtClean="0"/>
              <a:t>. </a:t>
            </a:r>
          </a:p>
          <a:p>
            <a:pPr marL="0" indent="0">
              <a:buNone/>
            </a:pPr>
            <a:endParaRPr lang="en-US" dirty="0"/>
          </a:p>
          <a:p>
            <a:pPr>
              <a:buFont typeface="Wingdings" charset="2"/>
              <a:buChar char="Ø"/>
            </a:pPr>
            <a:r>
              <a:rPr lang="el-GR" dirty="0" smtClean="0"/>
              <a:t>Τα κράτη που γίνονται περιφερειακοί ηγεμόνες (ΗΠΑ), θα δρούν ως υπεράκτιοι εξισορροπιστές (</a:t>
            </a:r>
            <a:r>
              <a:rPr lang="en-US" dirty="0" smtClean="0"/>
              <a:t>offshore balancers</a:t>
            </a:r>
            <a:r>
              <a:rPr lang="el-GR" dirty="0" smtClean="0"/>
              <a:t>)</a:t>
            </a:r>
            <a:r>
              <a:rPr lang="en-US" dirty="0" smtClean="0"/>
              <a:t>, </a:t>
            </a:r>
            <a:r>
              <a:rPr lang="el-GR" dirty="0" smtClean="0"/>
              <a:t>επεμβαίνοντας σε άλλες περιοχές μόνο όταν μεγάλες δυνάμεις σε αυτές τις περιοχές δεν μπορούν να εμποδίσουν την ανάδυση ενός ηγεμόνα</a:t>
            </a:r>
            <a:endParaRPr lang="en-US" dirty="0"/>
          </a:p>
          <a:p>
            <a:endParaRPr lang="en-US" dirty="0"/>
          </a:p>
        </p:txBody>
      </p:sp>
    </p:spTree>
    <p:extLst>
      <p:ext uri="{BB962C8B-B14F-4D97-AF65-F5344CB8AC3E}">
        <p14:creationId xmlns:p14="http://schemas.microsoft.com/office/powerpoint/2010/main" val="102003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r>
              <a:rPr lang="en-US" dirty="0">
                <a:latin typeface="Times New Roman"/>
                <a:cs typeface="Times New Roman"/>
              </a:rPr>
              <a:t>Power?</a:t>
            </a:r>
          </a:p>
        </p:txBody>
      </p:sp>
      <p:sp>
        <p:nvSpPr>
          <p:cNvPr id="292867" name="Rectangle 3"/>
          <p:cNvSpPr>
            <a:spLocks noGrp="1" noChangeArrowheads="1"/>
          </p:cNvSpPr>
          <p:nvPr>
            <p:ph type="body" idx="1"/>
          </p:nvPr>
        </p:nvSpPr>
        <p:spPr>
          <a:xfrm>
            <a:off x="533400" y="1600200"/>
            <a:ext cx="8229600" cy="4530725"/>
          </a:xfrm>
        </p:spPr>
        <p:txBody>
          <a:bodyPr/>
          <a:lstStyle/>
          <a:p>
            <a:pPr eaLnBrk="1" hangingPunct="1">
              <a:buFont typeface="Wingdings" charset="2"/>
              <a:buChar char="n"/>
              <a:defRPr/>
            </a:pPr>
            <a:endParaRPr lang="en-US">
              <a:ea typeface="+mn-ea"/>
              <a:cs typeface="+mn-cs"/>
            </a:endParaRPr>
          </a:p>
        </p:txBody>
      </p:sp>
      <p:pic>
        <p:nvPicPr>
          <p:cNvPr id="20484" name="Picture 5" descr="nimitz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2296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1212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274638"/>
            <a:ext cx="8229600" cy="664814"/>
          </a:xfrm>
        </p:spPr>
        <p:txBody>
          <a:bodyPr/>
          <a:lstStyle/>
          <a:p>
            <a:pPr eaLnBrk="1" hangingPunct="1"/>
            <a:r>
              <a:rPr lang="en-US" sz="3200" dirty="0">
                <a:latin typeface="Times New Roman"/>
                <a:cs typeface="Times New Roman"/>
              </a:rPr>
              <a:t>US: Weak Neighbors, Big Oceans</a:t>
            </a:r>
          </a:p>
        </p:txBody>
      </p:sp>
      <p:sp>
        <p:nvSpPr>
          <p:cNvPr id="293891" name="Rectangle 3"/>
          <p:cNvSpPr>
            <a:spLocks noGrp="1" noChangeArrowheads="1"/>
          </p:cNvSpPr>
          <p:nvPr>
            <p:ph type="body" idx="1"/>
          </p:nvPr>
        </p:nvSpPr>
        <p:spPr/>
        <p:txBody>
          <a:bodyPr/>
          <a:lstStyle/>
          <a:p>
            <a:pPr eaLnBrk="1" hangingPunct="1">
              <a:buFont typeface="Wingdings" charset="2"/>
              <a:buChar char="n"/>
              <a:defRPr/>
            </a:pPr>
            <a:endParaRPr lang="en-US">
              <a:ea typeface="+mn-ea"/>
              <a:cs typeface="+mn-cs"/>
            </a:endParaRPr>
          </a:p>
        </p:txBody>
      </p:sp>
      <p:pic>
        <p:nvPicPr>
          <p:cNvPr id="21508" name="Picture 5" descr="wonderglobe_1024x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27134"/>
            <a:ext cx="8229600" cy="564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3799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57200" y="137786"/>
            <a:ext cx="8229600" cy="425885"/>
          </a:xfrm>
        </p:spPr>
        <p:txBody>
          <a:bodyPr>
            <a:noAutofit/>
          </a:bodyPr>
          <a:lstStyle/>
          <a:p>
            <a:pPr eaLnBrk="1" hangingPunct="1"/>
            <a:r>
              <a:rPr lang="en-US" sz="2200" dirty="0" smtClean="0">
                <a:latin typeface="Times New Roman"/>
                <a:cs typeface="Times New Roman"/>
              </a:rPr>
              <a:t>Germany</a:t>
            </a:r>
            <a:r>
              <a:rPr lang="tr-TR" sz="2200" dirty="0" smtClean="0">
                <a:latin typeface="Times New Roman"/>
                <a:cs typeface="Times New Roman"/>
              </a:rPr>
              <a:t>:</a:t>
            </a:r>
            <a:r>
              <a:rPr lang="en-US" sz="2200" dirty="0" smtClean="0">
                <a:latin typeface="Times New Roman"/>
                <a:cs typeface="Times New Roman"/>
              </a:rPr>
              <a:t> Strong </a:t>
            </a:r>
            <a:r>
              <a:rPr lang="en-US" sz="2200" dirty="0">
                <a:latin typeface="Times New Roman"/>
                <a:cs typeface="Times New Roman"/>
              </a:rPr>
              <a:t>Neighbors, Easy Access</a:t>
            </a:r>
          </a:p>
        </p:txBody>
      </p:sp>
      <p:sp>
        <p:nvSpPr>
          <p:cNvPr id="295939" name="Rectangle 3"/>
          <p:cNvSpPr>
            <a:spLocks noGrp="1" noChangeArrowheads="1"/>
          </p:cNvSpPr>
          <p:nvPr>
            <p:ph type="body" idx="1"/>
          </p:nvPr>
        </p:nvSpPr>
        <p:spPr/>
        <p:txBody>
          <a:bodyPr/>
          <a:lstStyle/>
          <a:p>
            <a:pPr eaLnBrk="1" hangingPunct="1">
              <a:buFont typeface="Wingdings" charset="2"/>
              <a:buChar char="n"/>
              <a:defRPr/>
            </a:pPr>
            <a:endParaRPr lang="en-US">
              <a:ea typeface="+mn-ea"/>
              <a:cs typeface="+mn-cs"/>
            </a:endParaRPr>
          </a:p>
        </p:txBody>
      </p:sp>
      <p:pic>
        <p:nvPicPr>
          <p:cNvPr id="22532" name="Picture 5" descr="europe-political-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9141"/>
            <a:ext cx="8229600" cy="578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9374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457200" y="274638"/>
            <a:ext cx="8229600" cy="489450"/>
          </a:xfrm>
        </p:spPr>
        <p:txBody>
          <a:bodyPr>
            <a:normAutofit fontScale="90000"/>
          </a:bodyPr>
          <a:lstStyle/>
          <a:p>
            <a:pPr eaLnBrk="1" hangingPunct="1"/>
            <a:r>
              <a:rPr lang="en-US" sz="3000" dirty="0">
                <a:latin typeface="Times New Roman"/>
                <a:cs typeface="Times New Roman"/>
              </a:rPr>
              <a:t>Power?</a:t>
            </a:r>
          </a:p>
        </p:txBody>
      </p:sp>
      <p:sp>
        <p:nvSpPr>
          <p:cNvPr id="297987" name="Rectangle 3"/>
          <p:cNvSpPr>
            <a:spLocks noGrp="1" noChangeArrowheads="1"/>
          </p:cNvSpPr>
          <p:nvPr>
            <p:ph type="body" idx="1"/>
          </p:nvPr>
        </p:nvSpPr>
        <p:spPr>
          <a:xfrm>
            <a:off x="457200" y="1390389"/>
            <a:ext cx="8229600" cy="4735774"/>
          </a:xfrm>
        </p:spPr>
        <p:txBody>
          <a:bodyPr/>
          <a:lstStyle/>
          <a:p>
            <a:pPr eaLnBrk="1" hangingPunct="1">
              <a:buFont typeface="Wingdings" charset="2"/>
              <a:buChar char="n"/>
              <a:defRPr/>
            </a:pPr>
            <a:endParaRPr lang="en-US">
              <a:ea typeface="+mn-ea"/>
              <a:cs typeface="+mn-cs"/>
            </a:endParaRPr>
          </a:p>
        </p:txBody>
      </p:sp>
      <p:pic>
        <p:nvPicPr>
          <p:cNvPr id="23556" name="Picture 5" descr="73104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76822"/>
            <a:ext cx="8229599" cy="553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2935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274638"/>
            <a:ext cx="8229600" cy="926461"/>
          </a:xfrm>
        </p:spPr>
        <p:txBody>
          <a:bodyPr/>
          <a:lstStyle/>
          <a:p>
            <a:pPr eaLnBrk="1" hangingPunct="1"/>
            <a:r>
              <a:rPr lang="en-US" dirty="0">
                <a:latin typeface="Times New Roman"/>
                <a:cs typeface="Times New Roman"/>
              </a:rPr>
              <a:t>Power? Shanghai, China</a:t>
            </a:r>
          </a:p>
        </p:txBody>
      </p:sp>
      <p:sp>
        <p:nvSpPr>
          <p:cNvPr id="299011" name="Rectangle 3"/>
          <p:cNvSpPr>
            <a:spLocks noGrp="1" noChangeArrowheads="1"/>
          </p:cNvSpPr>
          <p:nvPr>
            <p:ph type="body" idx="1"/>
          </p:nvPr>
        </p:nvSpPr>
        <p:spPr/>
        <p:txBody>
          <a:bodyPr/>
          <a:lstStyle/>
          <a:p>
            <a:pPr eaLnBrk="1" hangingPunct="1">
              <a:buFont typeface="Wingdings" charset="2"/>
              <a:buChar char="n"/>
              <a:defRPr/>
            </a:pPr>
            <a:endParaRPr lang="en-US">
              <a:ea typeface="+mn-ea"/>
              <a:cs typeface="+mn-cs"/>
            </a:endParaRPr>
          </a:p>
        </p:txBody>
      </p:sp>
      <p:sp>
        <p:nvSpPr>
          <p:cNvPr id="24580" name="AutoShape 5" descr="Billy%20China%20010"/>
          <p:cNvSpPr>
            <a:spLocks noChangeAspect="1" noChangeArrowheads="1"/>
          </p:cNvSpPr>
          <p:nvPr/>
        </p:nvSpPr>
        <p:spPr bwMode="auto">
          <a:xfrm>
            <a:off x="155575" y="46038"/>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AutoShape 7" descr="Billy%20China%20010"/>
          <p:cNvSpPr>
            <a:spLocks noChangeAspect="1" noChangeArrowheads="1"/>
          </p:cNvSpPr>
          <p:nvPr/>
        </p:nvSpPr>
        <p:spPr bwMode="auto">
          <a:xfrm>
            <a:off x="155575" y="46038"/>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2" name="AutoShape 9" descr="Billy%20China%20010"/>
          <p:cNvSpPr>
            <a:spLocks noChangeAspect="1" noChangeArrowheads="1"/>
          </p:cNvSpPr>
          <p:nvPr/>
        </p:nvSpPr>
        <p:spPr bwMode="auto">
          <a:xfrm>
            <a:off x="155575" y="46038"/>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3" name="AutoShape 11" descr="Billy%20China%20010"/>
          <p:cNvSpPr>
            <a:spLocks noChangeAspect="1" noChangeArrowheads="1"/>
          </p:cNvSpPr>
          <p:nvPr/>
        </p:nvSpPr>
        <p:spPr bwMode="auto">
          <a:xfrm>
            <a:off x="155575" y="46038"/>
            <a:ext cx="3476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4" name="Picture 13" descr="Shanghai street scene with McDonald's Restaurant i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599"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1290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eaLnBrk="1" hangingPunct="1"/>
            <a:r>
              <a:rPr lang="en-US" dirty="0">
                <a:latin typeface="Times New Roman"/>
                <a:cs typeface="Times New Roman"/>
              </a:rPr>
              <a:t>Power? Jaipur, India</a:t>
            </a:r>
          </a:p>
        </p:txBody>
      </p:sp>
      <p:pic>
        <p:nvPicPr>
          <p:cNvPr id="25603" name="Picture 15" descr="JAI Jaipur - McDonalds Restaurant with cow at Panch-Batti Circle on Mirza Ismail Road 3008x2000">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524000"/>
            <a:ext cx="7231063" cy="4806950"/>
          </a:xfrm>
        </p:spPr>
      </p:pic>
    </p:spTree>
    <p:extLst>
      <p:ext uri="{BB962C8B-B14F-4D97-AF65-F5344CB8AC3E}">
        <p14:creationId xmlns:p14="http://schemas.microsoft.com/office/powerpoint/2010/main" val="35915526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90" name="Rectangle 10"/>
          <p:cNvSpPr>
            <a:spLocks noGrp="1" noChangeArrowheads="1"/>
          </p:cNvSpPr>
          <p:nvPr>
            <p:ph type="title"/>
          </p:nvPr>
        </p:nvSpPr>
        <p:spPr/>
        <p:txBody>
          <a:bodyPr/>
          <a:lstStyle/>
          <a:p>
            <a:pPr eaLnBrk="1" hangingPunct="1"/>
            <a:r>
              <a:rPr lang="en-US" dirty="0">
                <a:latin typeface="Times New Roman"/>
                <a:cs typeface="Times New Roman"/>
              </a:rPr>
              <a:t>Power?</a:t>
            </a:r>
          </a:p>
        </p:txBody>
      </p:sp>
      <p:sp>
        <p:nvSpPr>
          <p:cNvPr id="302083" name="Rectangle 3"/>
          <p:cNvSpPr>
            <a:spLocks noGrp="1" noChangeArrowheads="1"/>
          </p:cNvSpPr>
          <p:nvPr>
            <p:ph type="body" sz="half" idx="1"/>
          </p:nvPr>
        </p:nvSpPr>
        <p:spPr>
          <a:xfrm>
            <a:off x="381000" y="1524000"/>
            <a:ext cx="8458200" cy="4530725"/>
          </a:xfrm>
        </p:spPr>
        <p:txBody>
          <a:bodyPr/>
          <a:lstStyle/>
          <a:p>
            <a:pPr eaLnBrk="1" hangingPunct="1"/>
            <a:r>
              <a:rPr lang="en-US" sz="2800" dirty="0">
                <a:latin typeface="Tahoma" charset="0"/>
              </a:rPr>
              <a:t>    Thailand		 </a:t>
            </a:r>
            <a:r>
              <a:rPr lang="en-US" sz="2800" dirty="0" smtClean="0">
                <a:latin typeface="Tahoma" charset="0"/>
              </a:rPr>
              <a:t>		Algeria </a:t>
            </a:r>
            <a:r>
              <a:rPr lang="en-US" sz="2800" dirty="0">
                <a:latin typeface="Tahoma" charset="0"/>
              </a:rPr>
              <a:t>	     </a:t>
            </a:r>
            <a:r>
              <a:rPr lang="en-US" sz="2800" dirty="0" smtClean="0">
                <a:latin typeface="Tahoma" charset="0"/>
              </a:rPr>
              <a:t>	South </a:t>
            </a:r>
            <a:r>
              <a:rPr lang="en-US" sz="2800" dirty="0">
                <a:latin typeface="Tahoma" charset="0"/>
              </a:rPr>
              <a:t>Korea                </a:t>
            </a:r>
          </a:p>
        </p:txBody>
      </p:sp>
      <p:pic>
        <p:nvPicPr>
          <p:cNvPr id="26628" name="Picture 5" descr="COC00055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2381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COC00064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362200"/>
            <a:ext cx="2381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9" descr="COC00177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8400" y="2286000"/>
            <a:ext cx="2568575" cy="34226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98688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457200" y="274638"/>
            <a:ext cx="8229600" cy="843627"/>
          </a:xfrm>
        </p:spPr>
        <p:txBody>
          <a:bodyPr/>
          <a:lstStyle/>
          <a:p>
            <a:pPr eaLnBrk="1" hangingPunct="1"/>
            <a:r>
              <a:rPr lang="en-US" dirty="0">
                <a:latin typeface="Times New Roman"/>
                <a:cs typeface="Times New Roman"/>
              </a:rPr>
              <a:t>Power?</a:t>
            </a:r>
          </a:p>
        </p:txBody>
      </p:sp>
      <p:sp>
        <p:nvSpPr>
          <p:cNvPr id="304131" name="Rectangle 3"/>
          <p:cNvSpPr>
            <a:spLocks noGrp="1" noChangeArrowheads="1"/>
          </p:cNvSpPr>
          <p:nvPr>
            <p:ph type="body" idx="1"/>
          </p:nvPr>
        </p:nvSpPr>
        <p:spPr/>
        <p:txBody>
          <a:bodyPr/>
          <a:lstStyle/>
          <a:p>
            <a:pPr eaLnBrk="1" hangingPunct="1">
              <a:buFont typeface="Wingdings" charset="2"/>
              <a:buChar char="n"/>
              <a:defRPr/>
            </a:pPr>
            <a:endParaRPr lang="en-US">
              <a:ea typeface="+mn-ea"/>
              <a:cs typeface="+mn-cs"/>
            </a:endParaRPr>
          </a:p>
        </p:txBody>
      </p:sp>
      <p:pic>
        <p:nvPicPr>
          <p:cNvPr id="27652" name="Picture 5" descr="starwars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3988"/>
            <a:ext cx="3814763"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starwarsitalian4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43988"/>
            <a:ext cx="3886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240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1279_10151153411058080_641433666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2007" r="-62007"/>
          <a:stretch/>
        </p:blipFill>
        <p:spPr>
          <a:xfrm>
            <a:off x="222250" y="274638"/>
            <a:ext cx="8921750" cy="6402387"/>
          </a:xfrm>
        </p:spPr>
      </p:pic>
    </p:spTree>
    <p:extLst>
      <p:ext uri="{BB962C8B-B14F-4D97-AF65-F5344CB8AC3E}">
        <p14:creationId xmlns:p14="http://schemas.microsoft.com/office/powerpoint/2010/main" val="1208059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rot="-3738279" flipH="1" flipV="1">
            <a:off x="-719750" y="2560586"/>
            <a:ext cx="3007178" cy="1136603"/>
          </a:xfrm>
          <a:prstGeom prst="curvedUpArrow">
            <a:avLst>
              <a:gd name="adj1" fmla="val 24999"/>
              <a:gd name="adj2" fmla="val 94244"/>
              <a:gd name="adj3" fmla="val 57250"/>
            </a:avLst>
          </a:prstGeom>
          <a:gradFill rotWithShape="0">
            <a:gsLst>
              <a:gs pos="0">
                <a:srgbClr val="3366FF"/>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2" tIns="45716" rIns="91432" bIns="45716" anchor="ctr"/>
          <a:lstStyle/>
          <a:p>
            <a:endParaRPr lang="en-US">
              <a:latin typeface="Times New Roman" charset="0"/>
            </a:endParaRPr>
          </a:p>
        </p:txBody>
      </p:sp>
      <p:sp>
        <p:nvSpPr>
          <p:cNvPr id="63491" name="AutoShape 3"/>
          <p:cNvSpPr>
            <a:spLocks noChangeArrowheads="1"/>
          </p:cNvSpPr>
          <p:nvPr/>
        </p:nvSpPr>
        <p:spPr bwMode="auto">
          <a:xfrm rot="20522444" flipH="1">
            <a:off x="3926167" y="5265965"/>
            <a:ext cx="3367944" cy="1421190"/>
          </a:xfrm>
          <a:prstGeom prst="curvedUpArrow">
            <a:avLst>
              <a:gd name="adj1" fmla="val 17672"/>
              <a:gd name="adj2" fmla="val 75609"/>
              <a:gd name="adj3" fmla="val 33097"/>
            </a:avLst>
          </a:prstGeom>
          <a:gradFill rotWithShape="0">
            <a:gsLst>
              <a:gs pos="0">
                <a:srgbClr val="3366FF"/>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2" tIns="45716" rIns="91432" bIns="45716" anchor="ctr"/>
          <a:lstStyle/>
          <a:p>
            <a:endParaRPr lang="en-US">
              <a:latin typeface="Times New Roman" charset="0"/>
            </a:endParaRPr>
          </a:p>
        </p:txBody>
      </p:sp>
      <p:sp>
        <p:nvSpPr>
          <p:cNvPr id="63492" name="AutoShape 4"/>
          <p:cNvSpPr>
            <a:spLocks noChangeArrowheads="1"/>
          </p:cNvSpPr>
          <p:nvPr/>
        </p:nvSpPr>
        <p:spPr bwMode="auto">
          <a:xfrm rot="20855214" flipH="1">
            <a:off x="2084032" y="2671537"/>
            <a:ext cx="6287760" cy="987273"/>
          </a:xfrm>
          <a:prstGeom prst="curvedDownArrow">
            <a:avLst>
              <a:gd name="adj1" fmla="val 41772"/>
              <a:gd name="adj2" fmla="val 255953"/>
              <a:gd name="adj3" fmla="val 44236"/>
            </a:avLst>
          </a:prstGeom>
          <a:gradFill rotWithShape="0">
            <a:gsLst>
              <a:gs pos="0">
                <a:srgbClr val="3366FF"/>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91432" tIns="45716" rIns="91432" bIns="45716" anchor="ctr"/>
          <a:lstStyle/>
          <a:p>
            <a:endParaRPr lang="en-US">
              <a:latin typeface="Times New Roman" charset="0"/>
            </a:endParaRPr>
          </a:p>
        </p:txBody>
      </p:sp>
      <p:sp>
        <p:nvSpPr>
          <p:cNvPr id="16389" name="Rectangle 5"/>
          <p:cNvSpPr>
            <a:spLocks noGrp="1" noChangeArrowheads="1"/>
          </p:cNvSpPr>
          <p:nvPr>
            <p:ph type="ctrTitle"/>
          </p:nvPr>
        </p:nvSpPr>
        <p:spPr>
          <a:xfrm>
            <a:off x="457433" y="228298"/>
            <a:ext cx="7025854" cy="656167"/>
          </a:xfrm>
          <a:noFill/>
        </p:spPr>
        <p:txBody>
          <a:bodyPr lIns="92067" tIns="46034" rIns="92067" bIns="46034" anchor="b"/>
          <a:lstStyle/>
          <a:p>
            <a:pPr eaLnBrk="1" hangingPunct="1"/>
            <a:r>
              <a:rPr lang="el-GR" sz="2800" b="1">
                <a:latin typeface="Arial" charset="0"/>
              </a:rPr>
              <a:t>Δεύτερη εικόνα: το κράτος</a:t>
            </a:r>
            <a:endParaRPr lang="en-US" sz="2800" b="1">
              <a:latin typeface="Lucida Sans" charset="0"/>
            </a:endParaRPr>
          </a:p>
        </p:txBody>
      </p:sp>
      <p:sp>
        <p:nvSpPr>
          <p:cNvPr id="16390" name="Line 6"/>
          <p:cNvSpPr>
            <a:spLocks noChangeShapeType="1"/>
          </p:cNvSpPr>
          <p:nvPr/>
        </p:nvSpPr>
        <p:spPr bwMode="auto">
          <a:xfrm>
            <a:off x="1" y="1037167"/>
            <a:ext cx="914710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63495" name="WordArt 7"/>
          <p:cNvSpPr>
            <a:spLocks noChangeArrowheads="1" noChangeShapeType="1" noTextEdit="1"/>
          </p:cNvSpPr>
          <p:nvPr/>
        </p:nvSpPr>
        <p:spPr bwMode="auto">
          <a:xfrm>
            <a:off x="838885" y="4564441"/>
            <a:ext cx="3157060" cy="1074964"/>
          </a:xfrm>
          <a:prstGeom prst="rect">
            <a:avLst/>
          </a:prstGeom>
        </p:spPr>
        <p:txBody>
          <a:bodyPr wrap="none" lIns="88340" tIns="44170" rIns="88340" bIns="44170"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l-GR" sz="6000" kern="10">
                <a:ln w="9525">
                  <a:round/>
                  <a:headEnd/>
                  <a:tailEnd/>
                </a:ln>
                <a:gradFill rotWithShape="1">
                  <a:gsLst>
                    <a:gs pos="0">
                      <a:srgbClr val="CC3300"/>
                    </a:gs>
                    <a:gs pos="100000">
                      <a:srgbClr val="5E1800"/>
                    </a:gs>
                  </a:gsLst>
                  <a:lin ang="5400000" scaled="1"/>
                </a:gradFill>
                <a:latin typeface="Arial Black"/>
                <a:ea typeface="Arial Black"/>
                <a:cs typeface="Arial Black"/>
              </a:rPr>
              <a:t>Πόλεμος</a:t>
            </a:r>
            <a:endParaRPr lang="en-US" sz="6000" kern="10">
              <a:ln w="9525">
                <a:round/>
                <a:headEnd/>
                <a:tailEnd/>
              </a:ln>
              <a:gradFill rotWithShape="1">
                <a:gsLst>
                  <a:gs pos="0">
                    <a:srgbClr val="CC3300"/>
                  </a:gs>
                  <a:gs pos="100000">
                    <a:srgbClr val="5E1800"/>
                  </a:gs>
                </a:gsLst>
                <a:lin ang="5400000" scaled="1"/>
              </a:gradFill>
              <a:latin typeface="Arial Black"/>
              <a:ea typeface="Arial Black"/>
              <a:cs typeface="Arial Black"/>
            </a:endParaRPr>
          </a:p>
        </p:txBody>
      </p:sp>
      <p:sp>
        <p:nvSpPr>
          <p:cNvPr id="63496" name="Text Box 8"/>
          <p:cNvSpPr txBox="1">
            <a:spLocks noChangeArrowheads="1"/>
          </p:cNvSpPr>
          <p:nvPr/>
        </p:nvSpPr>
        <p:spPr bwMode="auto">
          <a:xfrm>
            <a:off x="4572776" y="1138465"/>
            <a:ext cx="2138303" cy="5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algn="ctr"/>
            <a:r>
              <a:rPr lang="el-GR" sz="2800" b="1">
                <a:solidFill>
                  <a:srgbClr val="A50021"/>
                </a:solidFill>
                <a:latin typeface="Times New Roman" charset="0"/>
              </a:rPr>
              <a:t>Θεσμοί</a:t>
            </a:r>
            <a:endParaRPr lang="en-US">
              <a:solidFill>
                <a:srgbClr val="A50021"/>
              </a:solidFill>
              <a:latin typeface="Book Antiqua" charset="0"/>
            </a:endParaRPr>
          </a:p>
        </p:txBody>
      </p:sp>
      <p:pic>
        <p:nvPicPr>
          <p:cNvPr id="63497" name="Picture 9" descr="capitol-1305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170" y="1657048"/>
            <a:ext cx="2705830" cy="16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 Box 10"/>
          <p:cNvSpPr txBox="1">
            <a:spLocks noChangeArrowheads="1"/>
          </p:cNvSpPr>
          <p:nvPr/>
        </p:nvSpPr>
        <p:spPr bwMode="auto">
          <a:xfrm>
            <a:off x="6383898" y="3734405"/>
            <a:ext cx="2580230" cy="35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algn="ctr"/>
            <a:r>
              <a:rPr lang="el-GR" sz="1700" b="1">
                <a:solidFill>
                  <a:srgbClr val="A50021"/>
                </a:solidFill>
                <a:latin typeface="Times New Roman" charset="0"/>
              </a:rPr>
              <a:t>Εσωτερική αναταραχή</a:t>
            </a:r>
            <a:endParaRPr lang="en-US" sz="1700">
              <a:solidFill>
                <a:srgbClr val="A50021"/>
              </a:solidFill>
              <a:latin typeface="Book Antiqua" charset="0"/>
            </a:endParaRPr>
          </a:p>
        </p:txBody>
      </p:sp>
      <p:pic>
        <p:nvPicPr>
          <p:cNvPr id="63499" name="Picture 11" descr="burning building-1069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995" y="4252989"/>
            <a:ext cx="2715134" cy="176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227942" y="2742595"/>
            <a:ext cx="2975637" cy="44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algn="ctr"/>
            <a:r>
              <a:rPr lang="el-GR" sz="2300" b="1">
                <a:solidFill>
                  <a:srgbClr val="A50021"/>
                </a:solidFill>
                <a:latin typeface="Times New Roman" charset="0"/>
              </a:rPr>
              <a:t>Δεσποτικά κράτη</a:t>
            </a:r>
            <a:endParaRPr lang="en-US" sz="2300">
              <a:solidFill>
                <a:srgbClr val="A50021"/>
              </a:solidFill>
              <a:latin typeface="Book Antiqua" charset="0"/>
            </a:endParaRPr>
          </a:p>
        </p:txBody>
      </p:sp>
      <p:pic>
        <p:nvPicPr>
          <p:cNvPr id="63501" name="Picture 13" descr="emperors cartoon-818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861" y="1235227"/>
            <a:ext cx="2521306" cy="15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5821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500"/>
                                        </p:tgtEl>
                                        <p:attrNameLst>
                                          <p:attrName>style.visibility</p:attrName>
                                        </p:attrNameLst>
                                      </p:cBhvr>
                                      <p:to>
                                        <p:strVal val="visible"/>
                                      </p:to>
                                    </p:set>
                                    <p:anim calcmode="lin" valueType="num">
                                      <p:cBhvr>
                                        <p:cTn id="7" dur="500" fill="hold"/>
                                        <p:tgtEl>
                                          <p:spTgt spid="63500"/>
                                        </p:tgtEl>
                                        <p:attrNameLst>
                                          <p:attrName>ppt_w</p:attrName>
                                        </p:attrNameLst>
                                      </p:cBhvr>
                                      <p:tavLst>
                                        <p:tav tm="0">
                                          <p:val>
                                            <p:fltVal val="0"/>
                                          </p:val>
                                        </p:tav>
                                        <p:tav tm="100000">
                                          <p:val>
                                            <p:strVal val="#ppt_w"/>
                                          </p:val>
                                        </p:tav>
                                      </p:tavLst>
                                    </p:anim>
                                    <p:anim calcmode="lin" valueType="num">
                                      <p:cBhvr>
                                        <p:cTn id="8" dur="500" fill="hold"/>
                                        <p:tgtEl>
                                          <p:spTgt spid="6350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63501"/>
                                        </p:tgtEl>
                                        <p:attrNameLst>
                                          <p:attrName>style.visibility</p:attrName>
                                        </p:attrNameLst>
                                      </p:cBhvr>
                                      <p:to>
                                        <p:strVal val="visible"/>
                                      </p:to>
                                    </p:set>
                                    <p:animEffect transition="in" filter="box(out)">
                                      <p:cBhvr>
                                        <p:cTn id="12" dur="500"/>
                                        <p:tgtEl>
                                          <p:spTgt spid="63501"/>
                                        </p:tgtEl>
                                      </p:cBhvr>
                                    </p:animEffect>
                                  </p:childTnLst>
                                </p:cTn>
                              </p:par>
                            </p:childTnLst>
                          </p:cTn>
                        </p:par>
                        <p:par>
                          <p:cTn id="13" fill="hold" nodeType="afterGroup">
                            <p:stCondLst>
                              <p:cond delay="1000"/>
                            </p:stCondLst>
                            <p:childTnLst>
                              <p:par>
                                <p:cTn id="14" presetID="17" presetClass="entr" presetSubtype="10" fill="hold" grpId="0" nodeType="afterEffect">
                                  <p:stCondLst>
                                    <p:cond delay="1000"/>
                                  </p:stCondLst>
                                  <p:childTnLst>
                                    <p:set>
                                      <p:cBhvr>
                                        <p:cTn id="15" dur="1" fill="hold">
                                          <p:stCondLst>
                                            <p:cond delay="0"/>
                                          </p:stCondLst>
                                        </p:cTn>
                                        <p:tgtEl>
                                          <p:spTgt spid="63496"/>
                                        </p:tgtEl>
                                        <p:attrNameLst>
                                          <p:attrName>style.visibility</p:attrName>
                                        </p:attrNameLst>
                                      </p:cBhvr>
                                      <p:to>
                                        <p:strVal val="visible"/>
                                      </p:to>
                                    </p:set>
                                    <p:anim calcmode="lin" valueType="num">
                                      <p:cBhvr>
                                        <p:cTn id="16" dur="500" fill="hold"/>
                                        <p:tgtEl>
                                          <p:spTgt spid="63496"/>
                                        </p:tgtEl>
                                        <p:attrNameLst>
                                          <p:attrName>ppt_w</p:attrName>
                                        </p:attrNameLst>
                                      </p:cBhvr>
                                      <p:tavLst>
                                        <p:tav tm="0">
                                          <p:val>
                                            <p:fltVal val="0"/>
                                          </p:val>
                                        </p:tav>
                                        <p:tav tm="100000">
                                          <p:val>
                                            <p:strVal val="#ppt_w"/>
                                          </p:val>
                                        </p:tav>
                                      </p:tavLst>
                                    </p:anim>
                                    <p:anim calcmode="lin" valueType="num">
                                      <p:cBhvr>
                                        <p:cTn id="17" dur="500" fill="hold"/>
                                        <p:tgtEl>
                                          <p:spTgt spid="63496"/>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500"/>
                            </p:stCondLst>
                            <p:childTnLst>
                              <p:par>
                                <p:cTn id="19" presetID="4" presetClass="entr" presetSubtype="32" fill="hold" nodeType="afterEffect">
                                  <p:stCondLst>
                                    <p:cond delay="0"/>
                                  </p:stCondLst>
                                  <p:childTnLst>
                                    <p:set>
                                      <p:cBhvr>
                                        <p:cTn id="20" dur="1" fill="hold">
                                          <p:stCondLst>
                                            <p:cond delay="0"/>
                                          </p:stCondLst>
                                        </p:cTn>
                                        <p:tgtEl>
                                          <p:spTgt spid="63497"/>
                                        </p:tgtEl>
                                        <p:attrNameLst>
                                          <p:attrName>style.visibility</p:attrName>
                                        </p:attrNameLst>
                                      </p:cBhvr>
                                      <p:to>
                                        <p:strVal val="visible"/>
                                      </p:to>
                                    </p:set>
                                    <p:animEffect transition="in" filter="box(out)">
                                      <p:cBhvr>
                                        <p:cTn id="21" dur="500"/>
                                        <p:tgtEl>
                                          <p:spTgt spid="63497"/>
                                        </p:tgtEl>
                                      </p:cBhvr>
                                    </p:animEffect>
                                  </p:childTnLst>
                                </p:cTn>
                              </p:par>
                            </p:childTnLst>
                          </p:cTn>
                        </p:par>
                        <p:par>
                          <p:cTn id="22" fill="hold" nodeType="afterGroup">
                            <p:stCondLst>
                              <p:cond delay="3000"/>
                            </p:stCondLst>
                            <p:childTnLst>
                              <p:par>
                                <p:cTn id="23" presetID="17" presetClass="entr" presetSubtype="10" fill="hold" grpId="0" nodeType="afterEffect">
                                  <p:stCondLst>
                                    <p:cond delay="1000"/>
                                  </p:stCondLst>
                                  <p:childTnLst>
                                    <p:set>
                                      <p:cBhvr>
                                        <p:cTn id="24" dur="1" fill="hold">
                                          <p:stCondLst>
                                            <p:cond delay="0"/>
                                          </p:stCondLst>
                                        </p:cTn>
                                        <p:tgtEl>
                                          <p:spTgt spid="63498"/>
                                        </p:tgtEl>
                                        <p:attrNameLst>
                                          <p:attrName>style.visibility</p:attrName>
                                        </p:attrNameLst>
                                      </p:cBhvr>
                                      <p:to>
                                        <p:strVal val="visible"/>
                                      </p:to>
                                    </p:set>
                                    <p:anim calcmode="lin" valueType="num">
                                      <p:cBhvr>
                                        <p:cTn id="25" dur="500" fill="hold"/>
                                        <p:tgtEl>
                                          <p:spTgt spid="63498"/>
                                        </p:tgtEl>
                                        <p:attrNameLst>
                                          <p:attrName>ppt_w</p:attrName>
                                        </p:attrNameLst>
                                      </p:cBhvr>
                                      <p:tavLst>
                                        <p:tav tm="0">
                                          <p:val>
                                            <p:fltVal val="0"/>
                                          </p:val>
                                        </p:tav>
                                        <p:tav tm="100000">
                                          <p:val>
                                            <p:strVal val="#ppt_w"/>
                                          </p:val>
                                        </p:tav>
                                      </p:tavLst>
                                    </p:anim>
                                    <p:anim calcmode="lin" valueType="num">
                                      <p:cBhvr>
                                        <p:cTn id="26" dur="500" fill="hold"/>
                                        <p:tgtEl>
                                          <p:spTgt spid="63498"/>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4500"/>
                            </p:stCondLst>
                            <p:childTnLst>
                              <p:par>
                                <p:cTn id="28" presetID="4" presetClass="entr" presetSubtype="32" fill="hold" nodeType="afterEffect">
                                  <p:stCondLst>
                                    <p:cond delay="0"/>
                                  </p:stCondLst>
                                  <p:childTnLst>
                                    <p:set>
                                      <p:cBhvr>
                                        <p:cTn id="29" dur="1" fill="hold">
                                          <p:stCondLst>
                                            <p:cond delay="0"/>
                                          </p:stCondLst>
                                        </p:cTn>
                                        <p:tgtEl>
                                          <p:spTgt spid="63499"/>
                                        </p:tgtEl>
                                        <p:attrNameLst>
                                          <p:attrName>style.visibility</p:attrName>
                                        </p:attrNameLst>
                                      </p:cBhvr>
                                      <p:to>
                                        <p:strVal val="visible"/>
                                      </p:to>
                                    </p:set>
                                    <p:animEffect transition="in" filter="box(out)">
                                      <p:cBhvr>
                                        <p:cTn id="30" dur="500"/>
                                        <p:tgtEl>
                                          <p:spTgt spid="63499"/>
                                        </p:tgtEl>
                                      </p:cBhvr>
                                    </p:animEffect>
                                  </p:childTnLst>
                                </p:cTn>
                              </p:par>
                            </p:childTnLst>
                          </p:cTn>
                        </p:par>
                        <p:par>
                          <p:cTn id="31" fill="hold" nodeType="afterGroup">
                            <p:stCondLst>
                              <p:cond delay="5000"/>
                            </p:stCondLst>
                            <p:childTnLst>
                              <p:par>
                                <p:cTn id="32" presetID="18" presetClass="entr" presetSubtype="9" fill="hold" grpId="0" nodeType="afterEffect">
                                  <p:stCondLst>
                                    <p:cond delay="2000"/>
                                  </p:stCondLst>
                                  <p:childTnLst>
                                    <p:set>
                                      <p:cBhvr>
                                        <p:cTn id="33" dur="1" fill="hold">
                                          <p:stCondLst>
                                            <p:cond delay="0"/>
                                          </p:stCondLst>
                                        </p:cTn>
                                        <p:tgtEl>
                                          <p:spTgt spid="63491"/>
                                        </p:tgtEl>
                                        <p:attrNameLst>
                                          <p:attrName>style.visibility</p:attrName>
                                        </p:attrNameLst>
                                      </p:cBhvr>
                                      <p:to>
                                        <p:strVal val="visible"/>
                                      </p:to>
                                    </p:set>
                                    <p:animEffect transition="in" filter="strips(upLeft)">
                                      <p:cBhvr>
                                        <p:cTn id="34" dur="500"/>
                                        <p:tgtEl>
                                          <p:spTgt spid="63491"/>
                                        </p:tgtEl>
                                      </p:cBhvr>
                                    </p:animEffect>
                                  </p:childTnLst>
                                </p:cTn>
                              </p:par>
                            </p:childTnLst>
                          </p:cTn>
                        </p:par>
                        <p:par>
                          <p:cTn id="35" fill="hold" nodeType="afterGroup">
                            <p:stCondLst>
                              <p:cond delay="7500"/>
                            </p:stCondLst>
                            <p:childTnLst>
                              <p:par>
                                <p:cTn id="36" presetID="18" presetClass="entr" presetSubtype="12" fill="hold" grpId="0" nodeType="afterEffect">
                                  <p:stCondLst>
                                    <p:cond delay="0"/>
                                  </p:stCondLst>
                                  <p:childTnLst>
                                    <p:set>
                                      <p:cBhvr>
                                        <p:cTn id="37" dur="1" fill="hold">
                                          <p:stCondLst>
                                            <p:cond delay="0"/>
                                          </p:stCondLst>
                                        </p:cTn>
                                        <p:tgtEl>
                                          <p:spTgt spid="63492"/>
                                        </p:tgtEl>
                                        <p:attrNameLst>
                                          <p:attrName>style.visibility</p:attrName>
                                        </p:attrNameLst>
                                      </p:cBhvr>
                                      <p:to>
                                        <p:strVal val="visible"/>
                                      </p:to>
                                    </p:set>
                                    <p:animEffect transition="in" filter="strips(downLeft)">
                                      <p:cBhvr>
                                        <p:cTn id="38" dur="500"/>
                                        <p:tgtEl>
                                          <p:spTgt spid="63492"/>
                                        </p:tgtEl>
                                      </p:cBhvr>
                                    </p:animEffect>
                                  </p:childTnLst>
                                </p:cTn>
                              </p:par>
                            </p:childTnLst>
                          </p:cTn>
                        </p:par>
                        <p:par>
                          <p:cTn id="39" fill="hold" nodeType="afterGroup">
                            <p:stCondLst>
                              <p:cond delay="8000"/>
                            </p:stCondLst>
                            <p:childTnLst>
                              <p:par>
                                <p:cTn id="40" presetID="18" presetClass="entr" presetSubtype="12" fill="hold" grpId="0" nodeType="afterEffect">
                                  <p:stCondLst>
                                    <p:cond delay="0"/>
                                  </p:stCondLst>
                                  <p:childTnLst>
                                    <p:set>
                                      <p:cBhvr>
                                        <p:cTn id="41" dur="1" fill="hold">
                                          <p:stCondLst>
                                            <p:cond delay="0"/>
                                          </p:stCondLst>
                                        </p:cTn>
                                        <p:tgtEl>
                                          <p:spTgt spid="63490"/>
                                        </p:tgtEl>
                                        <p:attrNameLst>
                                          <p:attrName>style.visibility</p:attrName>
                                        </p:attrNameLst>
                                      </p:cBhvr>
                                      <p:to>
                                        <p:strVal val="visible"/>
                                      </p:to>
                                    </p:set>
                                    <p:animEffect transition="in" filter="strips(downLeft)">
                                      <p:cBhvr>
                                        <p:cTn id="42" dur="500"/>
                                        <p:tgtEl>
                                          <p:spTgt spid="63490"/>
                                        </p:tgtEl>
                                      </p:cBhvr>
                                    </p:animEffect>
                                  </p:childTnLst>
                                </p:cTn>
                              </p:par>
                            </p:childTnLst>
                          </p:cTn>
                        </p:par>
                        <p:par>
                          <p:cTn id="43" fill="hold" nodeType="afterGroup">
                            <p:stCondLst>
                              <p:cond delay="8500"/>
                            </p:stCondLst>
                            <p:childTnLst>
                              <p:par>
                                <p:cTn id="44" presetID="9" presetClass="entr" presetSubtype="0" fill="hold" grpId="0" nodeType="afterEffect">
                                  <p:stCondLst>
                                    <p:cond delay="0"/>
                                  </p:stCondLst>
                                  <p:childTnLst>
                                    <p:set>
                                      <p:cBhvr>
                                        <p:cTn id="45" dur="1" fill="hold">
                                          <p:stCondLst>
                                            <p:cond delay="0"/>
                                          </p:stCondLst>
                                        </p:cTn>
                                        <p:tgtEl>
                                          <p:spTgt spid="63495"/>
                                        </p:tgtEl>
                                        <p:attrNameLst>
                                          <p:attrName>style.visibility</p:attrName>
                                        </p:attrNameLst>
                                      </p:cBhvr>
                                      <p:to>
                                        <p:strVal val="visible"/>
                                      </p:to>
                                    </p:set>
                                    <p:animEffect transition="in" filter="dissolve">
                                      <p:cBhvr>
                                        <p:cTn id="46"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animBg="1"/>
      <p:bldP spid="63492" grpId="0" animBg="1"/>
      <p:bldP spid="63495" grpId="0" animBg="1"/>
      <p:bldP spid="63496" grpId="0" autoUpdateAnimBg="0"/>
      <p:bldP spid="63498" grpId="0" autoUpdateAnimBg="0"/>
      <p:bldP spid="6350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89887"/>
          </a:xfrm>
        </p:spPr>
        <p:txBody>
          <a:bodyPr>
            <a:normAutofit/>
          </a:bodyPr>
          <a:lstStyle/>
          <a:p>
            <a:pPr eaLnBrk="1" hangingPunct="1"/>
            <a:r>
              <a:rPr lang="el-GR" altLang="ja-JP" sz="3200" dirty="0" smtClean="0">
                <a:latin typeface="Arial Narrow"/>
                <a:cs typeface="Arial Narrow"/>
              </a:rPr>
              <a:t>Πως τα κράτη γίνονται ισχυρά;</a:t>
            </a:r>
            <a:endParaRPr lang="en-US" altLang="ja-JP" sz="3200" dirty="0">
              <a:latin typeface="Arial Narrow"/>
              <a:cs typeface="Arial Narrow"/>
            </a:endParaRPr>
          </a:p>
        </p:txBody>
      </p:sp>
      <p:sp>
        <p:nvSpPr>
          <p:cNvPr id="22531" name="Rectangle 3"/>
          <p:cNvSpPr>
            <a:spLocks noGrp="1" noChangeArrowheads="1"/>
          </p:cNvSpPr>
          <p:nvPr>
            <p:ph type="body" idx="1"/>
          </p:nvPr>
        </p:nvSpPr>
        <p:spPr>
          <a:xfrm>
            <a:off x="457200" y="1269242"/>
            <a:ext cx="8229600" cy="5227092"/>
          </a:xfrm>
        </p:spPr>
        <p:txBody>
          <a:bodyPr>
            <a:normAutofit/>
          </a:bodyPr>
          <a:lstStyle/>
          <a:p>
            <a:pPr eaLnBrk="1" hangingPunct="1">
              <a:lnSpc>
                <a:spcPct val="90000"/>
              </a:lnSpc>
            </a:pPr>
            <a:r>
              <a:rPr lang="el-GR" altLang="ja-JP" sz="3600" dirty="0" smtClean="0">
                <a:latin typeface="Arial Narrow"/>
                <a:cs typeface="Arial Narrow"/>
              </a:rPr>
              <a:t>Με τα δικά τους μέσα</a:t>
            </a:r>
            <a:r>
              <a:rPr lang="en-US" altLang="ja-JP" sz="3600" dirty="0" smtClean="0">
                <a:latin typeface="Arial Narrow"/>
                <a:cs typeface="Arial Narrow"/>
              </a:rPr>
              <a:t> –</a:t>
            </a:r>
            <a:r>
              <a:rPr lang="el-GR" altLang="ja-JP" sz="3600" dirty="0" smtClean="0">
                <a:latin typeface="Arial Narrow"/>
                <a:cs typeface="Arial Narrow"/>
              </a:rPr>
              <a:t> εσωτερική εξισορρόπηση </a:t>
            </a:r>
            <a:r>
              <a:rPr lang="en-US" altLang="ja-JP" sz="3600" dirty="0" smtClean="0">
                <a:latin typeface="Arial Narrow"/>
                <a:cs typeface="Arial Narrow"/>
              </a:rPr>
              <a:t>(</a:t>
            </a:r>
            <a:r>
              <a:rPr lang="en-US" altLang="ja-JP" sz="3600" b="1" i="1" dirty="0" smtClean="0">
                <a:latin typeface="Arial Narrow"/>
                <a:cs typeface="Arial Narrow"/>
              </a:rPr>
              <a:t>internal balancing</a:t>
            </a:r>
            <a:r>
              <a:rPr lang="en-US" altLang="ja-JP" sz="3600" dirty="0" smtClean="0">
                <a:latin typeface="Arial Narrow"/>
                <a:cs typeface="Arial Narrow"/>
              </a:rPr>
              <a:t>)</a:t>
            </a:r>
            <a:endParaRPr lang="en-US" altLang="ja-JP" sz="3600" dirty="0">
              <a:latin typeface="Arial Narrow"/>
              <a:cs typeface="Arial Narrow"/>
            </a:endParaRPr>
          </a:p>
          <a:p>
            <a:pPr lvl="1" eaLnBrk="1" hangingPunct="1">
              <a:lnSpc>
                <a:spcPct val="90000"/>
              </a:lnSpc>
            </a:pPr>
            <a:r>
              <a:rPr lang="el-GR" altLang="ja-JP" sz="3200" dirty="0" smtClean="0">
                <a:latin typeface="Arial Narrow"/>
                <a:ea typeface="ＭＳ Ｐゴシック" charset="0"/>
                <a:cs typeface="Arial Narrow"/>
              </a:rPr>
              <a:t>Πληθυσμός</a:t>
            </a:r>
          </a:p>
          <a:p>
            <a:pPr lvl="1" eaLnBrk="1" hangingPunct="1">
              <a:lnSpc>
                <a:spcPct val="90000"/>
              </a:lnSpc>
            </a:pPr>
            <a:r>
              <a:rPr lang="el-GR" altLang="ja-JP" sz="3200" dirty="0" smtClean="0">
                <a:latin typeface="Arial Narrow"/>
                <a:ea typeface="ＭＳ Ｐゴシック" charset="0"/>
                <a:cs typeface="Arial Narrow"/>
              </a:rPr>
              <a:t>Αυτάρκεια</a:t>
            </a:r>
            <a:endParaRPr lang="en-US" altLang="ja-JP" sz="3200" dirty="0">
              <a:latin typeface="Arial Narrow"/>
              <a:ea typeface="ＭＳ Ｐゴシック" charset="0"/>
              <a:cs typeface="Arial Narrow"/>
            </a:endParaRPr>
          </a:p>
          <a:p>
            <a:pPr lvl="1" eaLnBrk="1" hangingPunct="1">
              <a:lnSpc>
                <a:spcPct val="90000"/>
              </a:lnSpc>
            </a:pPr>
            <a:r>
              <a:rPr lang="el-GR" altLang="ja-JP" sz="3200" dirty="0" smtClean="0">
                <a:latin typeface="Arial Narrow"/>
                <a:ea typeface="ＭＳ Ｐゴシック" charset="0"/>
                <a:cs typeface="Arial Narrow"/>
              </a:rPr>
              <a:t>Εκβιομηχάνηση</a:t>
            </a:r>
            <a:endParaRPr lang="en-US" altLang="ja-JP" sz="3200" dirty="0">
              <a:latin typeface="Arial Narrow"/>
              <a:ea typeface="ＭＳ Ｐゴシック" charset="0"/>
              <a:cs typeface="Arial Narrow"/>
            </a:endParaRPr>
          </a:p>
          <a:p>
            <a:pPr lvl="1" eaLnBrk="1" hangingPunct="1">
              <a:lnSpc>
                <a:spcPct val="90000"/>
              </a:lnSpc>
            </a:pPr>
            <a:r>
              <a:rPr lang="el-GR" altLang="ja-JP" sz="3200" dirty="0" smtClean="0">
                <a:latin typeface="Arial Narrow"/>
                <a:ea typeface="ＭＳ Ｐゴシック" charset="0"/>
                <a:cs typeface="Arial Narrow"/>
              </a:rPr>
              <a:t>Οικονομία</a:t>
            </a:r>
          </a:p>
          <a:p>
            <a:pPr lvl="1" eaLnBrk="1" hangingPunct="1">
              <a:lnSpc>
                <a:spcPct val="90000"/>
              </a:lnSpc>
            </a:pPr>
            <a:r>
              <a:rPr lang="el-GR" altLang="ja-JP" sz="3200" dirty="0" smtClean="0">
                <a:latin typeface="Arial Narrow"/>
                <a:ea typeface="ＭＳ Ｐゴシック" charset="0"/>
                <a:cs typeface="Arial Narrow"/>
              </a:rPr>
              <a:t>Εκπάιδευση, Επιστήμη και τεχνολογία</a:t>
            </a:r>
            <a:r>
              <a:rPr lang="en-US" altLang="ja-JP" sz="3200" dirty="0" smtClean="0">
                <a:latin typeface="Arial Narrow"/>
                <a:ea typeface="ＭＳ Ｐゴシック" charset="0"/>
                <a:cs typeface="Arial Narrow"/>
              </a:rPr>
              <a:t>, </a:t>
            </a:r>
            <a:r>
              <a:rPr lang="el-GR" altLang="ja-JP" sz="3200" dirty="0" smtClean="0">
                <a:latin typeface="Arial Narrow"/>
                <a:ea typeface="ＭＳ Ｐゴシック" charset="0"/>
                <a:cs typeface="Arial Narrow"/>
              </a:rPr>
              <a:t>κλπ</a:t>
            </a:r>
          </a:p>
          <a:p>
            <a:pPr lvl="1" eaLnBrk="1" hangingPunct="1">
              <a:lnSpc>
                <a:spcPct val="90000"/>
              </a:lnSpc>
            </a:pPr>
            <a:r>
              <a:rPr lang="el-GR" altLang="ja-JP" sz="3200" dirty="0" smtClean="0">
                <a:latin typeface="Arial Narrow"/>
                <a:ea typeface="ＭＳ Ｐゴシック" charset="0"/>
                <a:cs typeface="Arial Narrow"/>
              </a:rPr>
              <a:t>Ένοπλες δυνάμεις</a:t>
            </a:r>
          </a:p>
          <a:p>
            <a:pPr lvl="1" eaLnBrk="1" hangingPunct="1">
              <a:lnSpc>
                <a:spcPct val="90000"/>
              </a:lnSpc>
            </a:pPr>
            <a:r>
              <a:rPr lang="el-GR" altLang="ja-JP" sz="3200" dirty="0" smtClean="0">
                <a:latin typeface="Arial Narrow"/>
                <a:ea typeface="ＭＳ Ｐゴシック" charset="0"/>
                <a:cs typeface="Arial Narrow"/>
              </a:rPr>
              <a:t>Κοινωνική Συνοχή</a:t>
            </a:r>
            <a:endParaRPr lang="en-US" altLang="ja-JP" sz="3200" dirty="0">
              <a:latin typeface="Arial Narrow"/>
              <a:ea typeface="ＭＳ Ｐゴシック" charset="0"/>
              <a:cs typeface="Arial Narrow"/>
            </a:endParaRPr>
          </a:p>
          <a:p>
            <a:pPr marL="457200" lvl="1" indent="0" eaLnBrk="1" hangingPunct="1">
              <a:lnSpc>
                <a:spcPct val="90000"/>
              </a:lnSpc>
              <a:buNone/>
            </a:pPr>
            <a:endParaRPr lang="ja-JP" altLang="en-US" sz="2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189688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12289"/>
          </a:xfrm>
        </p:spPr>
        <p:txBody>
          <a:bodyPr>
            <a:normAutofit fontScale="90000"/>
          </a:bodyPr>
          <a:lstStyle/>
          <a:p>
            <a:pPr eaLnBrk="1" hangingPunct="1"/>
            <a:r>
              <a:rPr lang="el-GR" altLang="ja-JP" sz="2800" dirty="0" smtClean="0">
                <a:latin typeface="Arial Narrow"/>
                <a:cs typeface="Arial Narrow"/>
              </a:rPr>
              <a:t>Και...</a:t>
            </a:r>
            <a:endParaRPr lang="en-US" altLang="ja-JP" sz="2800" dirty="0">
              <a:latin typeface="Arial Narrow"/>
              <a:cs typeface="Arial Narrow"/>
            </a:endParaRPr>
          </a:p>
        </p:txBody>
      </p:sp>
      <p:sp>
        <p:nvSpPr>
          <p:cNvPr id="22531" name="Rectangle 3"/>
          <p:cNvSpPr>
            <a:spLocks noGrp="1" noChangeArrowheads="1"/>
          </p:cNvSpPr>
          <p:nvPr>
            <p:ph type="body" idx="1"/>
          </p:nvPr>
        </p:nvSpPr>
        <p:spPr>
          <a:xfrm>
            <a:off x="276097" y="966402"/>
            <a:ext cx="8559019" cy="5529932"/>
          </a:xfrm>
        </p:spPr>
        <p:txBody>
          <a:bodyPr>
            <a:normAutofit lnSpcReduction="10000"/>
          </a:bodyPr>
          <a:lstStyle/>
          <a:p>
            <a:pPr eaLnBrk="1" hangingPunct="1">
              <a:lnSpc>
                <a:spcPct val="90000"/>
              </a:lnSpc>
            </a:pPr>
            <a:r>
              <a:rPr lang="el-GR" altLang="ja-JP" dirty="0" smtClean="0">
                <a:latin typeface="Arial Narrow"/>
                <a:cs typeface="Arial Narrow"/>
              </a:rPr>
              <a:t>Με συμμαχίες – εξωτερική εξισορρόπηση</a:t>
            </a:r>
            <a:r>
              <a:rPr lang="en-US" altLang="ja-JP" dirty="0" smtClean="0">
                <a:latin typeface="Arial Narrow"/>
                <a:cs typeface="Arial Narrow"/>
              </a:rPr>
              <a:t> (</a:t>
            </a:r>
            <a:r>
              <a:rPr lang="en-US" altLang="ja-JP" b="1" i="1" dirty="0" smtClean="0">
                <a:latin typeface="Arial Narrow"/>
                <a:cs typeface="Arial Narrow"/>
              </a:rPr>
              <a:t>external balancing</a:t>
            </a:r>
            <a:r>
              <a:rPr lang="en-US" altLang="ja-JP" dirty="0" smtClean="0">
                <a:latin typeface="Arial Narrow"/>
                <a:cs typeface="Arial Narrow"/>
              </a:rPr>
              <a:t>)</a:t>
            </a:r>
          </a:p>
          <a:p>
            <a:pPr marL="0" indent="0" eaLnBrk="1" hangingPunct="1">
              <a:lnSpc>
                <a:spcPct val="90000"/>
              </a:lnSpc>
              <a:buNone/>
            </a:pPr>
            <a:endParaRPr lang="en-US" altLang="ja-JP" dirty="0">
              <a:latin typeface="Arial Narrow"/>
              <a:cs typeface="Arial Narrow"/>
            </a:endParaRPr>
          </a:p>
          <a:p>
            <a:pPr lvl="1" eaLnBrk="1" hangingPunct="1">
              <a:lnSpc>
                <a:spcPct val="90000"/>
              </a:lnSpc>
            </a:pPr>
            <a:r>
              <a:rPr lang="el-GR" altLang="ja-JP" dirty="0" smtClean="0">
                <a:latin typeface="Arial Narrow"/>
                <a:ea typeface="ＭＳ Ｐゴシック" charset="0"/>
                <a:cs typeface="Arial Narrow"/>
              </a:rPr>
              <a:t>Όλες οι συμμαχίες είναι υπό αίρεση</a:t>
            </a:r>
            <a:r>
              <a:rPr lang="en-US" altLang="ja-JP" dirty="0" smtClean="0">
                <a:latin typeface="Arial Narrow"/>
                <a:ea typeface="ＭＳ Ｐゴシック" charset="0"/>
                <a:cs typeface="Arial Narrow"/>
              </a:rPr>
              <a:t>: </a:t>
            </a:r>
            <a:r>
              <a:rPr lang="el-GR" altLang="ja-JP" dirty="0" smtClean="0">
                <a:latin typeface="Arial Narrow"/>
                <a:ea typeface="ＭＳ Ｐゴシック" charset="0"/>
                <a:cs typeface="Arial Narrow"/>
              </a:rPr>
              <a:t>Λειτουργούν μόνο αν υπηρετούν τα συμφέροντα ισχύος των μελών</a:t>
            </a:r>
            <a:endParaRPr lang="en-US" altLang="ja-JP" dirty="0">
              <a:latin typeface="Arial Narrow"/>
              <a:ea typeface="ＭＳ Ｐゴシック" charset="0"/>
              <a:cs typeface="Arial Narrow"/>
            </a:endParaRPr>
          </a:p>
          <a:p>
            <a:pPr lvl="1" eaLnBrk="1" hangingPunct="1">
              <a:lnSpc>
                <a:spcPct val="90000"/>
              </a:lnSpc>
            </a:pPr>
            <a:r>
              <a:rPr lang="el-GR" altLang="ja-JP" dirty="0" smtClean="0">
                <a:latin typeface="Arial Narrow"/>
                <a:ea typeface="ＭＳ Ｐゴシック" charset="0"/>
                <a:cs typeface="Arial Narrow"/>
              </a:rPr>
              <a:t>Η κοινή ιδεολογία δεν είναι εγγύηση ότι μια συμμαχία είναι αξιόπιστη</a:t>
            </a:r>
            <a:endParaRPr lang="en-US" altLang="ja-JP" dirty="0">
              <a:latin typeface="Arial Narrow"/>
              <a:ea typeface="ＭＳ Ｐゴシック" charset="0"/>
              <a:cs typeface="Arial Narrow"/>
            </a:endParaRPr>
          </a:p>
          <a:p>
            <a:pPr lvl="2" eaLnBrk="1" hangingPunct="1">
              <a:lnSpc>
                <a:spcPct val="90000"/>
              </a:lnSpc>
            </a:pPr>
            <a:r>
              <a:rPr lang="el-GR" altLang="ja-JP" sz="2700" dirty="0" smtClean="0">
                <a:latin typeface="Arial Narrow"/>
                <a:ea typeface="ＭＳ Ｐゴシック" charset="0"/>
                <a:cs typeface="Arial Narrow"/>
              </a:rPr>
              <a:t>Ο Φραγκίσκος Ι της Γαλλίας συμμάχησε με ένα Μουσουλμάνο ηγέτη εναντίον των γειτονικών του χριστιανικών κρατών</a:t>
            </a:r>
            <a:endParaRPr lang="en-US" altLang="ja-JP" sz="2700" dirty="0">
              <a:latin typeface="Arial Narrow"/>
              <a:ea typeface="ＭＳ Ｐゴシック" charset="0"/>
              <a:cs typeface="Arial Narrow"/>
            </a:endParaRPr>
          </a:p>
          <a:p>
            <a:pPr lvl="2" eaLnBrk="1" hangingPunct="1">
              <a:lnSpc>
                <a:spcPct val="90000"/>
              </a:lnSpc>
            </a:pPr>
            <a:r>
              <a:rPr lang="el-GR" altLang="ja-JP" sz="2700" dirty="0" smtClean="0">
                <a:latin typeface="Arial Narrow"/>
                <a:ea typeface="ＭＳ Ｐゴシック" charset="0"/>
                <a:cs typeface="Arial Narrow"/>
              </a:rPr>
              <a:t>Η δημοκρατική Ινδία συμμάχησε με την ΕΣΣΔ εναντίον των ΗΠΑ, ενώ το αυταρχικό Πακιστάν συμμάχησε με τις ΗΠΑ εναντίον της Ινδίας</a:t>
            </a:r>
            <a:endParaRPr lang="ja-JP" altLang="en-US" sz="2400" dirty="0">
              <a:latin typeface="Arial Narrow"/>
              <a:ea typeface="ＭＳ Ｐゴシック" charset="0"/>
              <a:cs typeface="Arial Narrow"/>
            </a:endParaRPr>
          </a:p>
        </p:txBody>
      </p:sp>
    </p:spTree>
    <p:extLst>
      <p:ext uri="{BB962C8B-B14F-4D97-AF65-F5344CB8AC3E}">
        <p14:creationId xmlns:p14="http://schemas.microsoft.com/office/powerpoint/2010/main" val="3536583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57200" y="274639"/>
            <a:ext cx="8229600" cy="470872"/>
          </a:xfrm>
        </p:spPr>
        <p:txBody>
          <a:bodyPr>
            <a:normAutofit fontScale="90000"/>
          </a:bodyPr>
          <a:lstStyle/>
          <a:p>
            <a:pPr eaLnBrk="1" hangingPunct="1"/>
            <a:r>
              <a:rPr lang="el-GR" sz="2800" dirty="0" smtClean="0">
                <a:latin typeface="Arial Narrow"/>
                <a:cs typeface="Arial Narrow"/>
              </a:rPr>
              <a:t>Τα κράτη...</a:t>
            </a:r>
            <a:endParaRPr lang="en-US" sz="2800" dirty="0">
              <a:latin typeface="Arial Narrow"/>
              <a:cs typeface="Arial Narrow"/>
            </a:endParaRPr>
          </a:p>
        </p:txBody>
      </p:sp>
      <p:sp>
        <p:nvSpPr>
          <p:cNvPr id="276483" name="Rectangle 3"/>
          <p:cNvSpPr>
            <a:spLocks noGrp="1" noChangeArrowheads="1"/>
          </p:cNvSpPr>
          <p:nvPr>
            <p:ph type="body" idx="1"/>
          </p:nvPr>
        </p:nvSpPr>
        <p:spPr>
          <a:xfrm>
            <a:off x="220878" y="897373"/>
            <a:ext cx="8669458" cy="5701769"/>
          </a:xfrm>
        </p:spPr>
        <p:txBody>
          <a:bodyPr>
            <a:normAutofit/>
          </a:bodyPr>
          <a:lstStyle/>
          <a:p>
            <a:pPr eaLnBrk="1" hangingPunct="1">
              <a:buFont typeface="Wingdings" charset="2"/>
              <a:buChar char="v"/>
            </a:pPr>
            <a:r>
              <a:rPr lang="el-GR" dirty="0" smtClean="0">
                <a:latin typeface="Arial Narrow"/>
                <a:cs typeface="Arial Narrow"/>
              </a:rPr>
              <a:t>Φροντίζουν κυρίως μόνα τους για την ασφάλεια και επιβίωσή τους</a:t>
            </a:r>
            <a:r>
              <a:rPr lang="en-US" dirty="0" smtClean="0">
                <a:latin typeface="Arial Narrow"/>
                <a:cs typeface="Arial Narrow"/>
              </a:rPr>
              <a:t> (</a:t>
            </a:r>
            <a:r>
              <a:rPr lang="en-US" b="1" i="1" dirty="0" smtClean="0">
                <a:latin typeface="Arial Narrow"/>
                <a:cs typeface="Arial Narrow"/>
              </a:rPr>
              <a:t>self-help</a:t>
            </a:r>
            <a:r>
              <a:rPr lang="en-US" dirty="0" smtClean="0">
                <a:latin typeface="Arial Narrow"/>
                <a:cs typeface="Arial Narrow"/>
              </a:rPr>
              <a:t>)</a:t>
            </a:r>
            <a:endParaRPr lang="el-GR" dirty="0" smtClean="0">
              <a:latin typeface="Arial Narrow"/>
              <a:cs typeface="Arial Narrow"/>
            </a:endParaRPr>
          </a:p>
          <a:p>
            <a:pPr marL="0" indent="0" eaLnBrk="1" hangingPunct="1">
              <a:buNone/>
            </a:pPr>
            <a:endParaRPr lang="en-US" dirty="0" smtClean="0">
              <a:latin typeface="Arial Narrow"/>
              <a:cs typeface="Arial Narrow"/>
            </a:endParaRPr>
          </a:p>
          <a:p>
            <a:pPr eaLnBrk="1" hangingPunct="1">
              <a:buFont typeface="Wingdings" charset="2"/>
              <a:buChar char="v"/>
            </a:pPr>
            <a:r>
              <a:rPr lang="el-GR" dirty="0" smtClean="0">
                <a:latin typeface="Arial Narrow"/>
                <a:cs typeface="Arial Narrow"/>
              </a:rPr>
              <a:t>Μεγάλη ισχύς τρομάζει και αναγκάζει τα κράτη να ακολουθήσουν </a:t>
            </a:r>
            <a:r>
              <a:rPr lang="el-GR" b="1" dirty="0" smtClean="0">
                <a:latin typeface="Arial Narrow"/>
                <a:cs typeface="Arial Narrow"/>
              </a:rPr>
              <a:t>(</a:t>
            </a:r>
            <a:r>
              <a:rPr lang="en-US" b="1" dirty="0" smtClean="0">
                <a:latin typeface="Arial Narrow"/>
                <a:cs typeface="Arial Narrow"/>
              </a:rPr>
              <a:t>bandwagon</a:t>
            </a:r>
            <a:r>
              <a:rPr lang="el-GR" b="1" dirty="0" smtClean="0">
                <a:latin typeface="Arial Narrow"/>
                <a:cs typeface="Arial Narrow"/>
              </a:rPr>
              <a:t>)</a:t>
            </a:r>
            <a:r>
              <a:rPr lang="en-US" dirty="0" smtClean="0">
                <a:latin typeface="Arial Narrow"/>
                <a:cs typeface="Arial Narrow"/>
              </a:rPr>
              <a:t> </a:t>
            </a:r>
            <a:r>
              <a:rPr lang="el-GR" dirty="0" smtClean="0">
                <a:latin typeface="Arial Narrow"/>
                <a:cs typeface="Arial Narrow"/>
              </a:rPr>
              <a:t>ή να εξισορροπήσουν</a:t>
            </a:r>
            <a:r>
              <a:rPr lang="en-US" dirty="0" smtClean="0">
                <a:latin typeface="Arial Narrow"/>
                <a:cs typeface="Arial Narrow"/>
              </a:rPr>
              <a:t> </a:t>
            </a:r>
            <a:r>
              <a:rPr lang="el-GR" b="1" dirty="0" smtClean="0">
                <a:latin typeface="Arial Narrow"/>
                <a:cs typeface="Arial Narrow"/>
              </a:rPr>
              <a:t>(</a:t>
            </a:r>
            <a:r>
              <a:rPr lang="en-US" b="1" dirty="0" smtClean="0">
                <a:latin typeface="Arial Narrow"/>
                <a:cs typeface="Arial Narrow"/>
              </a:rPr>
              <a:t>balancing</a:t>
            </a:r>
            <a:r>
              <a:rPr lang="el-GR" b="1" dirty="0" smtClean="0">
                <a:latin typeface="Arial Narrow"/>
                <a:cs typeface="Arial Narrow"/>
              </a:rPr>
              <a:t>)</a:t>
            </a:r>
          </a:p>
          <a:p>
            <a:pPr marL="0" indent="0" eaLnBrk="1" hangingPunct="1">
              <a:buNone/>
            </a:pPr>
            <a:endParaRPr lang="tr-TR" dirty="0" smtClean="0">
              <a:latin typeface="Arial Narrow"/>
              <a:cs typeface="Arial Narrow"/>
            </a:endParaRPr>
          </a:p>
          <a:p>
            <a:pPr eaLnBrk="1" hangingPunct="1">
              <a:buFont typeface="Wingdings" charset="2"/>
              <a:buChar char="v"/>
            </a:pPr>
            <a:r>
              <a:rPr lang="el-GR" dirty="0" smtClean="0">
                <a:latin typeface="Arial Narrow"/>
                <a:cs typeface="Arial Narrow"/>
              </a:rPr>
              <a:t>Για να διατηρηθεί η ειρήνη οι μεγάλες δυνάμεις χρησιμοποιούν στρατηγικές ισορροπίας ισχύος</a:t>
            </a:r>
            <a:endParaRPr lang="en-US" dirty="0">
              <a:latin typeface="Arial Narrow"/>
              <a:cs typeface="Arial Narrow"/>
            </a:endParaRPr>
          </a:p>
          <a:p>
            <a:pPr marL="457200" lvl="1" indent="0" eaLnBrk="1" hangingPunct="1">
              <a:buNone/>
            </a:pPr>
            <a:endParaRPr lang="en-US" sz="3200" dirty="0">
              <a:latin typeface="Arial Narrow"/>
              <a:ea typeface="ＭＳ Ｐゴシック" charset="0"/>
              <a:cs typeface="Arial Narrow"/>
            </a:endParaRPr>
          </a:p>
          <a:p>
            <a:pPr marL="0" indent="0" eaLnBrk="1" hangingPunct="1">
              <a:buNone/>
            </a:pPr>
            <a:endParaRPr lang="en-US" dirty="0">
              <a:latin typeface="Arial Narrow"/>
              <a:cs typeface="Arial Narrow"/>
            </a:endParaRPr>
          </a:p>
        </p:txBody>
      </p:sp>
    </p:spTree>
    <p:extLst>
      <p:ext uri="{BB962C8B-B14F-4D97-AF65-F5344CB8AC3E}">
        <p14:creationId xmlns:p14="http://schemas.microsoft.com/office/powerpoint/2010/main" val="1119114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483"/>
          </a:xfrm>
        </p:spPr>
        <p:txBody>
          <a:bodyPr>
            <a:normAutofit fontScale="90000"/>
          </a:bodyPr>
          <a:lstStyle/>
          <a:p>
            <a:r>
              <a:rPr lang="el-GR" sz="3000" dirty="0" smtClean="0">
                <a:latin typeface="Times New Roman"/>
                <a:cs typeface="Times New Roman"/>
              </a:rPr>
              <a:t>Ισορροπία ισχύος τον 19</a:t>
            </a:r>
            <a:r>
              <a:rPr lang="el-GR" sz="3000" baseline="30000" dirty="0" smtClean="0">
                <a:latin typeface="Times New Roman"/>
                <a:cs typeface="Times New Roman"/>
              </a:rPr>
              <a:t>ο</a:t>
            </a:r>
            <a:r>
              <a:rPr lang="el-GR" sz="3000" dirty="0" smtClean="0">
                <a:latin typeface="Times New Roman"/>
                <a:cs typeface="Times New Roman"/>
              </a:rPr>
              <a:t> αιώνα</a:t>
            </a:r>
            <a:endParaRPr lang="en-US" sz="3000" dirty="0">
              <a:latin typeface="Times New Roman"/>
              <a:cs typeface="Times New Roman"/>
            </a:endParaRPr>
          </a:p>
        </p:txBody>
      </p:sp>
      <p:pic>
        <p:nvPicPr>
          <p:cNvPr id="4" name="Content Placeholder 3" descr="bal-3.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4995" r="-33406"/>
          <a:stretch/>
        </p:blipFill>
        <p:spPr>
          <a:xfrm>
            <a:off x="457200" y="897373"/>
            <a:ext cx="8229600" cy="5798410"/>
          </a:xfrm>
        </p:spPr>
      </p:pic>
    </p:spTree>
    <p:extLst>
      <p:ext uri="{BB962C8B-B14F-4D97-AF65-F5344CB8AC3E}">
        <p14:creationId xmlns:p14="http://schemas.microsoft.com/office/powerpoint/2010/main" val="2364456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7200" y="274638"/>
            <a:ext cx="8229600" cy="967513"/>
          </a:xfrm>
        </p:spPr>
        <p:txBody>
          <a:bodyPr>
            <a:normAutofit/>
          </a:bodyPr>
          <a:lstStyle/>
          <a:p>
            <a:pPr eaLnBrk="1" hangingPunct="1"/>
            <a:r>
              <a:rPr lang="el-GR" sz="3200" dirty="0" smtClean="0">
                <a:latin typeface="Arial" charset="0"/>
              </a:rPr>
              <a:t>Η στρατηγική εξισορρόπησης της Αγγλίας</a:t>
            </a:r>
            <a:endParaRPr lang="en-US" sz="3200" dirty="0">
              <a:latin typeface="Arial" charset="0"/>
            </a:endParaRPr>
          </a:p>
        </p:txBody>
      </p:sp>
      <p:sp>
        <p:nvSpPr>
          <p:cNvPr id="289795" name="Rectangle 3"/>
          <p:cNvSpPr>
            <a:spLocks noGrp="1" noChangeArrowheads="1"/>
          </p:cNvSpPr>
          <p:nvPr>
            <p:ph type="body" idx="1"/>
          </p:nvPr>
        </p:nvSpPr>
        <p:spPr/>
        <p:txBody>
          <a:bodyPr/>
          <a:lstStyle/>
          <a:p>
            <a:pPr algn="ctr" eaLnBrk="1" hangingPunct="1">
              <a:buFont typeface="Wingdings" charset="0"/>
              <a:buNone/>
            </a:pPr>
            <a:r>
              <a:rPr lang="en-US" sz="3600" dirty="0">
                <a:latin typeface="Tahoma" charset="0"/>
              </a:rPr>
              <a:t>England</a:t>
            </a:r>
          </a:p>
          <a:p>
            <a:pPr eaLnBrk="1" hangingPunct="1">
              <a:buFont typeface="Wingdings" charset="0"/>
              <a:buNone/>
            </a:pPr>
            <a:endParaRPr lang="en-US" sz="3600" dirty="0">
              <a:latin typeface="Tahoma" charset="0"/>
            </a:endParaRPr>
          </a:p>
          <a:p>
            <a:pPr eaLnBrk="1" hangingPunct="1">
              <a:buFont typeface="Wingdings" charset="0"/>
              <a:buNone/>
            </a:pPr>
            <a:endParaRPr lang="en-US" sz="3600" dirty="0">
              <a:latin typeface="Tahoma" charset="0"/>
            </a:endParaRPr>
          </a:p>
          <a:p>
            <a:pPr eaLnBrk="1" hangingPunct="1">
              <a:buFont typeface="Wingdings" charset="0"/>
              <a:buNone/>
            </a:pPr>
            <a:r>
              <a:rPr lang="en-US" sz="3600" dirty="0">
                <a:latin typeface="Tahoma" charset="0"/>
              </a:rPr>
              <a:t>Russia				</a:t>
            </a:r>
            <a:r>
              <a:rPr lang="en-US" sz="3600" dirty="0" smtClean="0">
                <a:latin typeface="Tahoma" charset="0"/>
              </a:rPr>
              <a:t>			Prussia</a:t>
            </a:r>
            <a:r>
              <a:rPr lang="en-US" sz="3600" dirty="0">
                <a:latin typeface="Tahoma" charset="0"/>
              </a:rPr>
              <a:t>/Germany</a:t>
            </a:r>
          </a:p>
          <a:p>
            <a:pPr eaLnBrk="1" hangingPunct="1">
              <a:buFont typeface="Wingdings" charset="0"/>
              <a:buNone/>
            </a:pPr>
            <a:r>
              <a:rPr lang="en-US" sz="3600" dirty="0">
                <a:latin typeface="Tahoma" charset="0"/>
              </a:rPr>
              <a:t>France				</a:t>
            </a:r>
            <a:r>
              <a:rPr lang="en-US" sz="3600" dirty="0" smtClean="0">
                <a:latin typeface="Tahoma" charset="0"/>
              </a:rPr>
              <a:t>			Austria</a:t>
            </a:r>
            <a:r>
              <a:rPr lang="en-US" sz="3600" dirty="0">
                <a:latin typeface="Tahoma" charset="0"/>
              </a:rPr>
              <a:t>-Hungary</a:t>
            </a:r>
          </a:p>
        </p:txBody>
      </p:sp>
      <p:sp>
        <p:nvSpPr>
          <p:cNvPr id="17412" name="Line 4"/>
          <p:cNvSpPr>
            <a:spLocks noChangeShapeType="1"/>
          </p:cNvSpPr>
          <p:nvPr/>
        </p:nvSpPr>
        <p:spPr bwMode="auto">
          <a:xfrm>
            <a:off x="762000" y="50292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5"/>
          <p:cNvSpPr>
            <a:spLocks noChangeShapeType="1"/>
          </p:cNvSpPr>
          <p:nvPr/>
        </p:nvSpPr>
        <p:spPr bwMode="auto">
          <a:xfrm flipH="1">
            <a:off x="38100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6"/>
          <p:cNvSpPr>
            <a:spLocks noChangeShapeType="1"/>
          </p:cNvSpPr>
          <p:nvPr/>
        </p:nvSpPr>
        <p:spPr bwMode="auto">
          <a:xfrm>
            <a:off x="44958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a:off x="3810000" y="6096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flipH="1">
            <a:off x="1219200" y="2133600"/>
            <a:ext cx="2286000" cy="129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Line 9"/>
          <p:cNvSpPr>
            <a:spLocks noChangeShapeType="1"/>
          </p:cNvSpPr>
          <p:nvPr/>
        </p:nvSpPr>
        <p:spPr bwMode="auto">
          <a:xfrm>
            <a:off x="5562600" y="2133600"/>
            <a:ext cx="213360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82144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8126"/>
          </a:xfrm>
        </p:spPr>
        <p:txBody>
          <a:bodyPr>
            <a:normAutofit/>
          </a:bodyPr>
          <a:lstStyle/>
          <a:p>
            <a:pPr eaLnBrk="1" hangingPunct="1"/>
            <a:r>
              <a:rPr lang="el-GR" altLang="ja-JP" sz="3400" b="1" dirty="0" smtClean="0">
                <a:latin typeface="Arial Narrow"/>
                <a:cs typeface="Arial Narrow"/>
              </a:rPr>
              <a:t>Ο 20</a:t>
            </a:r>
            <a:r>
              <a:rPr lang="el-GR" altLang="ja-JP" sz="3400" b="1" baseline="30000" dirty="0" smtClean="0">
                <a:latin typeface="Arial Narrow"/>
                <a:cs typeface="Arial Narrow"/>
              </a:rPr>
              <a:t>ος</a:t>
            </a:r>
            <a:r>
              <a:rPr lang="el-GR" altLang="ja-JP" sz="3400" b="1" dirty="0" smtClean="0">
                <a:latin typeface="Arial Narrow"/>
                <a:cs typeface="Arial Narrow"/>
              </a:rPr>
              <a:t> αιώνας Ι</a:t>
            </a:r>
            <a:endParaRPr lang="en-US" altLang="ja-JP" sz="3400" b="1" dirty="0">
              <a:latin typeface="Arial Narrow"/>
              <a:cs typeface="Arial Narrow"/>
            </a:endParaRPr>
          </a:p>
        </p:txBody>
      </p:sp>
      <p:sp>
        <p:nvSpPr>
          <p:cNvPr id="25603" name="Rectangle 3"/>
          <p:cNvSpPr>
            <a:spLocks noGrp="1" noChangeArrowheads="1"/>
          </p:cNvSpPr>
          <p:nvPr>
            <p:ph type="body" idx="1"/>
          </p:nvPr>
        </p:nvSpPr>
        <p:spPr>
          <a:xfrm>
            <a:off x="457199" y="1615271"/>
            <a:ext cx="8400197" cy="4853767"/>
          </a:xfrm>
        </p:spPr>
        <p:txBody>
          <a:bodyPr>
            <a:normAutofit/>
          </a:bodyPr>
          <a:lstStyle/>
          <a:p>
            <a:pPr marL="0" indent="0" eaLnBrk="1" hangingPunct="1">
              <a:lnSpc>
                <a:spcPct val="90000"/>
              </a:lnSpc>
              <a:buNone/>
            </a:pPr>
            <a:r>
              <a:rPr lang="el-GR" altLang="ja-JP" sz="3400" dirty="0" smtClean="0">
                <a:latin typeface="Arial Narrow"/>
                <a:cs typeface="Arial Narrow"/>
              </a:rPr>
              <a:t>Η ανελαστικότητα της ισορροπίας ισχύος την δεκαετία πριν από τον ΑΠΠ μερικώς εξηγεί τον πόλεμο</a:t>
            </a:r>
          </a:p>
          <a:p>
            <a:pPr marL="0" indent="0" eaLnBrk="1" hangingPunct="1">
              <a:lnSpc>
                <a:spcPct val="90000"/>
              </a:lnSpc>
              <a:buNone/>
            </a:pPr>
            <a:endParaRPr lang="en-US" altLang="ja-JP" sz="2300" dirty="0">
              <a:latin typeface="Arial Narrow"/>
              <a:cs typeface="Arial Narrow"/>
            </a:endParaRPr>
          </a:p>
          <a:p>
            <a:pPr lvl="1" eaLnBrk="1" hangingPunct="1">
              <a:lnSpc>
                <a:spcPct val="90000"/>
              </a:lnSpc>
            </a:pPr>
            <a:r>
              <a:rPr lang="el-GR" altLang="ja-JP" sz="3200" dirty="0" smtClean="0">
                <a:latin typeface="Arial Narrow"/>
                <a:ea typeface="ＭＳ Ｐゴシック" charset="0"/>
                <a:cs typeface="Arial Narrow"/>
              </a:rPr>
              <a:t>Η Τριπλή Συμμαχία (</a:t>
            </a:r>
            <a:r>
              <a:rPr lang="en-US" altLang="ja-JP" sz="3200" dirty="0" smtClean="0">
                <a:latin typeface="Arial Narrow"/>
                <a:ea typeface="ＭＳ Ｐゴシック" charset="0"/>
                <a:cs typeface="Arial Narrow"/>
              </a:rPr>
              <a:t>Triple Entente</a:t>
            </a:r>
            <a:r>
              <a:rPr lang="el-GR" altLang="ja-JP" sz="3200" dirty="0" smtClean="0">
                <a:latin typeface="Arial Narrow"/>
                <a:ea typeface="ＭＳ Ｐゴシック" charset="0"/>
                <a:cs typeface="Arial Narrow"/>
              </a:rPr>
              <a:t>)</a:t>
            </a:r>
            <a:r>
              <a:rPr lang="en-US" altLang="ja-JP" sz="3200" dirty="0" smtClean="0">
                <a:latin typeface="Arial Narrow"/>
                <a:ea typeface="ＭＳ Ｐゴシック" charset="0"/>
                <a:cs typeface="Arial Narrow"/>
              </a:rPr>
              <a:t> </a:t>
            </a:r>
            <a:r>
              <a:rPr lang="el-GR" altLang="ja-JP" sz="3200" dirty="0" smtClean="0">
                <a:latin typeface="Arial Narrow"/>
                <a:ea typeface="ＭＳ Ｐゴシック" charset="0"/>
                <a:cs typeface="Arial Narrow"/>
              </a:rPr>
              <a:t>δύο δημοκρατικών κρατών και της αυταρχικής Ρωσίας εναντίον των Καντρικών Δυνάμεων (Γερμανία, Αυστροουγγαρία)</a:t>
            </a:r>
            <a:endParaRPr lang="en-US" altLang="ja-JP" sz="3200" dirty="0">
              <a:latin typeface="Arial Narrow"/>
              <a:ea typeface="ＭＳ Ｐゴシック" charset="0"/>
              <a:cs typeface="Arial Narrow"/>
            </a:endParaRPr>
          </a:p>
          <a:p>
            <a:pPr lvl="1" eaLnBrk="1" hangingPunct="1">
              <a:lnSpc>
                <a:spcPct val="90000"/>
              </a:lnSpc>
              <a:buFontTx/>
              <a:buNone/>
            </a:pPr>
            <a:endParaRPr lang="ja-JP" altLang="en-US" sz="2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3000001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8126"/>
          </a:xfrm>
        </p:spPr>
        <p:txBody>
          <a:bodyPr>
            <a:normAutofit/>
          </a:bodyPr>
          <a:lstStyle/>
          <a:p>
            <a:pPr eaLnBrk="1" hangingPunct="1"/>
            <a:r>
              <a:rPr lang="el-GR" altLang="ja-JP" sz="4000" b="1" dirty="0" smtClean="0">
                <a:latin typeface="Arial Narrow"/>
                <a:cs typeface="Arial Narrow"/>
              </a:rPr>
              <a:t>ΙΙ</a:t>
            </a:r>
            <a:endParaRPr lang="en-US" altLang="ja-JP" sz="4000" b="1" dirty="0">
              <a:latin typeface="Arial Narrow"/>
              <a:cs typeface="Arial Narrow"/>
            </a:endParaRPr>
          </a:p>
        </p:txBody>
      </p:sp>
      <p:sp>
        <p:nvSpPr>
          <p:cNvPr id="25603" name="Rectangle 3"/>
          <p:cNvSpPr>
            <a:spLocks noGrp="1" noChangeArrowheads="1"/>
          </p:cNvSpPr>
          <p:nvPr>
            <p:ph type="body" idx="1"/>
          </p:nvPr>
        </p:nvSpPr>
        <p:spPr>
          <a:xfrm>
            <a:off x="457199" y="2015638"/>
            <a:ext cx="8400197" cy="4453400"/>
          </a:xfrm>
        </p:spPr>
        <p:txBody>
          <a:bodyPr>
            <a:normAutofit/>
          </a:bodyPr>
          <a:lstStyle/>
          <a:p>
            <a:pPr marL="0" indent="0" eaLnBrk="1" hangingPunct="1">
              <a:lnSpc>
                <a:spcPct val="90000"/>
              </a:lnSpc>
              <a:buNone/>
            </a:pPr>
            <a:r>
              <a:rPr lang="el-GR" altLang="ja-JP" sz="3800" dirty="0" smtClean="0">
                <a:latin typeface="Arial Narrow"/>
                <a:cs typeface="Arial Narrow"/>
              </a:rPr>
              <a:t>ΒΠΠ – δύο συνασπισμοί</a:t>
            </a:r>
          </a:p>
          <a:p>
            <a:pPr marL="0" indent="0" eaLnBrk="1" hangingPunct="1">
              <a:lnSpc>
                <a:spcPct val="90000"/>
              </a:lnSpc>
              <a:buNone/>
            </a:pPr>
            <a:endParaRPr lang="en-US" altLang="ja-JP" sz="2200" dirty="0" smtClean="0">
              <a:latin typeface="Arial Narrow"/>
              <a:ea typeface="ＭＳ Ｐゴシック" charset="0"/>
              <a:cs typeface="Arial Narrow"/>
            </a:endParaRPr>
          </a:p>
          <a:p>
            <a:pPr lvl="1" eaLnBrk="1" hangingPunct="1">
              <a:lnSpc>
                <a:spcPct val="90000"/>
              </a:lnSpc>
            </a:pPr>
            <a:r>
              <a:rPr lang="el-GR" altLang="ja-JP" sz="3400" dirty="0" smtClean="0">
                <a:latin typeface="Arial Narrow"/>
                <a:ea typeface="ＭＳ Ｐゴシック" charset="0"/>
                <a:cs typeface="Arial Narrow"/>
              </a:rPr>
              <a:t>Η ρατσιστική Ναζιστική Γερμανία, η φασιστική Ιταλία και η μιλιταριστική Ιαπωνία εναντίον των δημοκρατικών ΗΠΑ και Βρετανίας και της Κομμουνιστικής ΕΣΣΔ</a:t>
            </a:r>
            <a:endParaRPr lang="ja-JP" altLang="en-US" sz="3400"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924909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fontScale="90000"/>
          </a:bodyPr>
          <a:lstStyle/>
          <a:p>
            <a:pPr eaLnBrk="1" hangingPunct="1"/>
            <a:r>
              <a:rPr lang="el-GR" sz="3600" dirty="0" smtClean="0">
                <a:latin typeface="Arial Narrow"/>
                <a:cs typeface="Arial Narrow"/>
              </a:rPr>
              <a:t>Η ισορροπία Ισχύος κατά τον Ψυχρό Πόλεμο</a:t>
            </a:r>
            <a:r>
              <a:rPr lang="en-US" sz="3600" dirty="0">
                <a:latin typeface="Arial Narrow"/>
                <a:cs typeface="Arial Narrow"/>
              </a:rPr>
              <a:t/>
            </a:r>
            <a:br>
              <a:rPr lang="en-US" sz="3600" dirty="0">
                <a:latin typeface="Arial Narrow"/>
                <a:cs typeface="Arial Narrow"/>
              </a:rPr>
            </a:br>
            <a:r>
              <a:rPr lang="en-US" sz="3600" dirty="0">
                <a:latin typeface="Arial Narrow"/>
                <a:cs typeface="Arial Narrow"/>
              </a:rPr>
              <a:t>1945-1990</a:t>
            </a:r>
          </a:p>
        </p:txBody>
      </p:sp>
      <p:sp>
        <p:nvSpPr>
          <p:cNvPr id="287747" name="Rectangle 3"/>
          <p:cNvSpPr>
            <a:spLocks noGrp="1" noChangeArrowheads="1"/>
          </p:cNvSpPr>
          <p:nvPr>
            <p:ph type="body" idx="1"/>
          </p:nvPr>
        </p:nvSpPr>
        <p:spPr>
          <a:xfrm>
            <a:off x="381000" y="1600200"/>
            <a:ext cx="8229600" cy="4525963"/>
          </a:xfrm>
        </p:spPr>
        <p:txBody>
          <a:bodyPr/>
          <a:lstStyle/>
          <a:p>
            <a:pPr eaLnBrk="1" hangingPunct="1">
              <a:buFont typeface="Wingdings" charset="0"/>
              <a:buNone/>
            </a:pPr>
            <a:r>
              <a:rPr lang="en-US" sz="2000" dirty="0" smtClean="0">
                <a:latin typeface="Tahoma" charset="0"/>
              </a:rPr>
              <a:t>	Israel</a:t>
            </a:r>
            <a:r>
              <a:rPr lang="en-US" sz="2000" dirty="0">
                <a:latin typeface="Tahoma" charset="0"/>
              </a:rPr>
              <a:t>						</a:t>
            </a:r>
            <a:r>
              <a:rPr lang="en-US" sz="2000" dirty="0" smtClean="0">
                <a:latin typeface="Tahoma" charset="0"/>
              </a:rPr>
              <a:t>					Syria</a:t>
            </a:r>
            <a:r>
              <a:rPr lang="en-US" sz="2000" dirty="0">
                <a:latin typeface="Tahoma" charset="0"/>
              </a:rPr>
              <a:t>/Egypt</a:t>
            </a:r>
          </a:p>
          <a:p>
            <a:pPr eaLnBrk="1" hangingPunct="1">
              <a:buFont typeface="Wingdings" charset="0"/>
              <a:buNone/>
            </a:pPr>
            <a:r>
              <a:rPr lang="en-US" sz="2000" dirty="0" smtClean="0">
                <a:latin typeface="Tahoma" charset="0"/>
              </a:rPr>
              <a:t>	Ethiopia</a:t>
            </a:r>
            <a:r>
              <a:rPr lang="en-US" sz="2000" dirty="0">
                <a:latin typeface="Tahoma" charset="0"/>
              </a:rPr>
              <a:t>						</a:t>
            </a:r>
            <a:r>
              <a:rPr lang="en-US" sz="2000" dirty="0" smtClean="0">
                <a:latin typeface="Tahoma" charset="0"/>
              </a:rPr>
              <a:t>					Somalia</a:t>
            </a:r>
            <a:endParaRPr lang="en-US" sz="2000" dirty="0">
              <a:latin typeface="Tahoma" charset="0"/>
            </a:endParaRPr>
          </a:p>
          <a:p>
            <a:pPr eaLnBrk="1" hangingPunct="1">
              <a:buFont typeface="Wingdings" charset="0"/>
              <a:buNone/>
            </a:pPr>
            <a:r>
              <a:rPr lang="en-US" sz="2000" dirty="0" smtClean="0">
                <a:latin typeface="Tahoma" charset="0"/>
              </a:rPr>
              <a:t>	Taiwan</a:t>
            </a:r>
            <a:r>
              <a:rPr lang="en-US" sz="2000" dirty="0">
                <a:latin typeface="Tahoma" charset="0"/>
              </a:rPr>
              <a:t>						</a:t>
            </a:r>
            <a:r>
              <a:rPr lang="en-US" sz="2000" dirty="0" smtClean="0">
                <a:latin typeface="Tahoma" charset="0"/>
              </a:rPr>
              <a:t>					China</a:t>
            </a:r>
            <a:endParaRPr lang="en-US" sz="2000" dirty="0">
              <a:latin typeface="Tahoma" charset="0"/>
            </a:endParaRPr>
          </a:p>
          <a:p>
            <a:pPr eaLnBrk="1" hangingPunct="1">
              <a:buFont typeface="Wingdings" charset="0"/>
              <a:buNone/>
            </a:pPr>
            <a:r>
              <a:rPr lang="en-US" sz="2000" dirty="0" smtClean="0">
                <a:latin typeface="Tahoma" charset="0"/>
              </a:rPr>
              <a:t>	S</a:t>
            </a:r>
            <a:r>
              <a:rPr lang="en-US" sz="2000" dirty="0">
                <a:latin typeface="Tahoma" charset="0"/>
              </a:rPr>
              <a:t>. Korea					</a:t>
            </a:r>
            <a:r>
              <a:rPr lang="en-US" sz="2000" dirty="0" smtClean="0">
                <a:latin typeface="Tahoma" charset="0"/>
              </a:rPr>
              <a:t>						N</a:t>
            </a:r>
            <a:r>
              <a:rPr lang="en-US" sz="2000" dirty="0">
                <a:latin typeface="Tahoma" charset="0"/>
              </a:rPr>
              <a:t>. Korea</a:t>
            </a:r>
          </a:p>
          <a:p>
            <a:pPr eaLnBrk="1" hangingPunct="1">
              <a:buFont typeface="Wingdings" charset="0"/>
              <a:buNone/>
            </a:pPr>
            <a:r>
              <a:rPr lang="en-US" sz="2000" dirty="0" smtClean="0">
                <a:latin typeface="Tahoma" charset="0"/>
              </a:rPr>
              <a:t>	S</a:t>
            </a:r>
            <a:r>
              <a:rPr lang="en-US" sz="2000" dirty="0">
                <a:latin typeface="Tahoma" charset="0"/>
              </a:rPr>
              <a:t>. Viet Nam					</a:t>
            </a:r>
            <a:r>
              <a:rPr lang="en-US" sz="2000" dirty="0" smtClean="0">
                <a:latin typeface="Tahoma" charset="0"/>
              </a:rPr>
              <a:t>					N</a:t>
            </a:r>
            <a:r>
              <a:rPr lang="en-US" sz="2000" dirty="0">
                <a:latin typeface="Tahoma" charset="0"/>
              </a:rPr>
              <a:t>. Viet Nam</a:t>
            </a:r>
          </a:p>
          <a:p>
            <a:pPr eaLnBrk="1" hangingPunct="1">
              <a:buFont typeface="Wingdings" charset="0"/>
              <a:buNone/>
            </a:pPr>
            <a:r>
              <a:rPr lang="en-US" sz="2000" dirty="0" smtClean="0">
                <a:latin typeface="Tahoma" charset="0"/>
              </a:rPr>
              <a:t>	W</a:t>
            </a:r>
            <a:r>
              <a:rPr lang="en-US" sz="2000" dirty="0">
                <a:latin typeface="Tahoma" charset="0"/>
              </a:rPr>
              <a:t>. Berlin					</a:t>
            </a:r>
            <a:r>
              <a:rPr lang="en-US" sz="2000" dirty="0" smtClean="0">
                <a:latin typeface="Tahoma" charset="0"/>
              </a:rPr>
              <a:t>						E</a:t>
            </a:r>
            <a:r>
              <a:rPr lang="en-US" sz="2000" dirty="0">
                <a:latin typeface="Tahoma" charset="0"/>
              </a:rPr>
              <a:t>. Berlin</a:t>
            </a:r>
          </a:p>
          <a:p>
            <a:pPr eaLnBrk="1" hangingPunct="1">
              <a:buFont typeface="Wingdings" charset="0"/>
              <a:buNone/>
            </a:pPr>
            <a:r>
              <a:rPr lang="en-US" sz="2000" dirty="0" smtClean="0">
                <a:latin typeface="Tahoma" charset="0"/>
              </a:rPr>
              <a:t>	W</a:t>
            </a:r>
            <a:r>
              <a:rPr lang="en-US" sz="2000" dirty="0">
                <a:latin typeface="Tahoma" charset="0"/>
              </a:rPr>
              <a:t>. Germany					</a:t>
            </a:r>
            <a:r>
              <a:rPr lang="en-US" sz="2000" dirty="0" smtClean="0">
                <a:latin typeface="Tahoma" charset="0"/>
              </a:rPr>
              <a:t>					E</a:t>
            </a:r>
            <a:r>
              <a:rPr lang="en-US" sz="2000" dirty="0">
                <a:latin typeface="Tahoma" charset="0"/>
              </a:rPr>
              <a:t>. Germany</a:t>
            </a:r>
          </a:p>
          <a:p>
            <a:pPr eaLnBrk="1" hangingPunct="1">
              <a:buFont typeface="Wingdings" charset="0"/>
              <a:buNone/>
            </a:pPr>
            <a:r>
              <a:rPr lang="en-US" sz="2000" dirty="0" smtClean="0">
                <a:latin typeface="Tahoma" charset="0"/>
              </a:rPr>
              <a:t>	Britain</a:t>
            </a:r>
            <a:r>
              <a:rPr lang="en-US" sz="2000" dirty="0">
                <a:latin typeface="Tahoma" charset="0"/>
              </a:rPr>
              <a:t>/France/Japan</a:t>
            </a:r>
            <a:r>
              <a:rPr lang="en-US" sz="2400" dirty="0">
                <a:latin typeface="Tahoma" charset="0"/>
              </a:rPr>
              <a:t>				</a:t>
            </a:r>
            <a:r>
              <a:rPr lang="en-US" sz="2400" dirty="0" smtClean="0">
                <a:latin typeface="Tahoma" charset="0"/>
              </a:rPr>
              <a:t>				</a:t>
            </a:r>
            <a:r>
              <a:rPr lang="en-US" sz="2000" dirty="0" smtClean="0">
                <a:latin typeface="Tahoma" charset="0"/>
              </a:rPr>
              <a:t>Poland</a:t>
            </a:r>
            <a:r>
              <a:rPr lang="en-US" sz="2000" dirty="0">
                <a:latin typeface="Tahoma" charset="0"/>
              </a:rPr>
              <a:t>/Czech</a:t>
            </a:r>
          </a:p>
          <a:p>
            <a:pPr eaLnBrk="1" hangingPunct="1">
              <a:buFont typeface="Wingdings" charset="0"/>
              <a:buNone/>
            </a:pPr>
            <a:r>
              <a:rPr lang="en-US" sz="2400" dirty="0" smtClean="0">
                <a:latin typeface="Tahoma" charset="0"/>
              </a:rPr>
              <a:t>	US</a:t>
            </a:r>
            <a:r>
              <a:rPr lang="en-US" sz="2400" dirty="0">
                <a:latin typeface="Tahoma" charset="0"/>
              </a:rPr>
              <a:t>						</a:t>
            </a:r>
            <a:r>
              <a:rPr lang="en-US" sz="2400" dirty="0" smtClean="0">
                <a:latin typeface="Tahoma" charset="0"/>
              </a:rPr>
              <a:t>						USSR</a:t>
            </a:r>
            <a:endParaRPr lang="en-US" sz="2400" dirty="0">
              <a:latin typeface="Tahoma" charset="0"/>
            </a:endParaRPr>
          </a:p>
        </p:txBody>
      </p:sp>
      <p:sp>
        <p:nvSpPr>
          <p:cNvPr id="18436" name="Line 4"/>
          <p:cNvSpPr>
            <a:spLocks noChangeShapeType="1"/>
          </p:cNvSpPr>
          <p:nvPr/>
        </p:nvSpPr>
        <p:spPr bwMode="auto">
          <a:xfrm>
            <a:off x="762000" y="5029200"/>
            <a:ext cx="731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flipH="1">
            <a:off x="38100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6"/>
          <p:cNvSpPr>
            <a:spLocks noChangeShapeType="1"/>
          </p:cNvSpPr>
          <p:nvPr/>
        </p:nvSpPr>
        <p:spPr bwMode="auto">
          <a:xfrm>
            <a:off x="44958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7"/>
          <p:cNvSpPr>
            <a:spLocks noChangeShapeType="1"/>
          </p:cNvSpPr>
          <p:nvPr/>
        </p:nvSpPr>
        <p:spPr bwMode="auto">
          <a:xfrm>
            <a:off x="3810000" y="6096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32824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04638"/>
          </a:xfrm>
        </p:spPr>
        <p:txBody>
          <a:bodyPr>
            <a:normAutofit/>
          </a:bodyPr>
          <a:lstStyle/>
          <a:p>
            <a:pPr eaLnBrk="1" hangingPunct="1"/>
            <a:r>
              <a:rPr lang="el-GR" altLang="ja-JP" sz="2400" b="1" dirty="0" smtClean="0">
                <a:latin typeface="Arial Narrow"/>
                <a:cs typeface="Arial Narrow"/>
              </a:rPr>
              <a:t>Πως εξηγεί ο Ρεαλισμός τον Ψυχρό Πόλεμο</a:t>
            </a:r>
            <a:endParaRPr lang="en-US" altLang="ja-JP" sz="2400" b="1" dirty="0">
              <a:latin typeface="Arial Narrow"/>
              <a:cs typeface="Arial Narrow"/>
            </a:endParaRPr>
          </a:p>
        </p:txBody>
      </p:sp>
      <p:sp>
        <p:nvSpPr>
          <p:cNvPr id="27651" name="Rectangle 3"/>
          <p:cNvSpPr>
            <a:spLocks noGrp="1" noChangeArrowheads="1"/>
          </p:cNvSpPr>
          <p:nvPr>
            <p:ph type="body" idx="1"/>
          </p:nvPr>
        </p:nvSpPr>
        <p:spPr>
          <a:xfrm>
            <a:off x="220878" y="1046757"/>
            <a:ext cx="8669458" cy="5524775"/>
          </a:xfrm>
        </p:spPr>
        <p:txBody>
          <a:bodyPr/>
          <a:lstStyle/>
          <a:p>
            <a:pPr marL="0" indent="0" eaLnBrk="1" hangingPunct="1">
              <a:lnSpc>
                <a:spcPct val="90000"/>
              </a:lnSpc>
              <a:buNone/>
            </a:pPr>
            <a:endParaRPr lang="en-US" altLang="ja-JP" sz="2800" dirty="0">
              <a:latin typeface="Times" charset="0"/>
            </a:endParaRPr>
          </a:p>
          <a:p>
            <a:pPr lvl="1" eaLnBrk="1" hangingPunct="1">
              <a:lnSpc>
                <a:spcPct val="90000"/>
              </a:lnSpc>
            </a:pPr>
            <a:r>
              <a:rPr lang="el-GR" altLang="ja-JP" sz="3200" dirty="0" smtClean="0">
                <a:latin typeface="Arial Narrow"/>
                <a:ea typeface="ＭＳ Ｐゴシック" charset="0"/>
                <a:cs typeface="Arial Narrow"/>
              </a:rPr>
              <a:t>Οι ΗΠΑ και η ΕΣΣΔ</a:t>
            </a:r>
            <a:r>
              <a:rPr lang="en-US" altLang="ja-JP" sz="3200" dirty="0" smtClean="0">
                <a:latin typeface="Arial Narrow"/>
                <a:ea typeface="ＭＳ Ｐゴシック" charset="0"/>
                <a:cs typeface="Arial Narrow"/>
              </a:rPr>
              <a:t> </a:t>
            </a:r>
            <a:r>
              <a:rPr lang="el-GR" altLang="ja-JP" sz="3200" dirty="0" smtClean="0">
                <a:latin typeface="Arial Narrow"/>
                <a:ea typeface="ＭＳ Ｐゴシック" charset="0"/>
                <a:cs typeface="Arial Narrow"/>
              </a:rPr>
              <a:t>επεδίωξαν να επιβάλλουν την εξουσία τους και τις προτιμήσεις τους στα άλλα κράτη και το παγκόσμιο σύστημα</a:t>
            </a:r>
            <a:endParaRPr lang="en-US" altLang="ja-JP" sz="3200" dirty="0" smtClean="0">
              <a:latin typeface="Arial Narrow"/>
              <a:ea typeface="ＭＳ Ｐゴシック" charset="0"/>
              <a:cs typeface="Arial Narrow"/>
            </a:endParaRPr>
          </a:p>
          <a:p>
            <a:pPr marL="457200" lvl="1" indent="0" eaLnBrk="1" hangingPunct="1">
              <a:lnSpc>
                <a:spcPct val="90000"/>
              </a:lnSpc>
              <a:buNone/>
            </a:pPr>
            <a:endParaRPr lang="en-US" altLang="ja-JP" sz="3200" dirty="0">
              <a:latin typeface="Arial Narrow"/>
              <a:ea typeface="ＭＳ Ｐゴシック" charset="0"/>
              <a:cs typeface="Arial Narrow"/>
            </a:endParaRPr>
          </a:p>
          <a:p>
            <a:pPr lvl="1" eaLnBrk="1" hangingPunct="1">
              <a:lnSpc>
                <a:spcPct val="90000"/>
              </a:lnSpc>
            </a:pPr>
            <a:r>
              <a:rPr lang="el-GR" altLang="ja-JP" sz="3200" dirty="0" smtClean="0">
                <a:latin typeface="Arial Narrow"/>
                <a:ea typeface="ＭＳ Ｐゴシック" charset="0"/>
                <a:cs typeface="Arial Narrow"/>
              </a:rPr>
              <a:t>Ανέπτυξαν παγκόσμια συστήματα συμμαχιών (όχι απαραίτητα σε ιδεολογική βάση) </a:t>
            </a:r>
            <a:endParaRPr lang="en-US" altLang="ja-JP" sz="3200" dirty="0" smtClean="0">
              <a:latin typeface="Arial Narrow"/>
              <a:ea typeface="ＭＳ Ｐゴシック" charset="0"/>
              <a:cs typeface="Arial Narrow"/>
            </a:endParaRPr>
          </a:p>
          <a:p>
            <a:pPr marL="457200" lvl="1" indent="0" eaLnBrk="1" hangingPunct="1">
              <a:lnSpc>
                <a:spcPct val="90000"/>
              </a:lnSpc>
              <a:buNone/>
            </a:pPr>
            <a:endParaRPr lang="en-US" altLang="ja-JP" dirty="0">
              <a:latin typeface="Arial Narrow"/>
              <a:ea typeface="ＭＳ Ｐゴシック" charset="0"/>
              <a:cs typeface="Arial Narrow"/>
            </a:endParaRPr>
          </a:p>
          <a:p>
            <a:pPr marL="914400" lvl="2" indent="0" eaLnBrk="1" hangingPunct="1">
              <a:lnSpc>
                <a:spcPct val="90000"/>
              </a:lnSpc>
              <a:buNone/>
            </a:pPr>
            <a:r>
              <a:rPr lang="el-GR" altLang="ja-JP" sz="2800" dirty="0" smtClean="0">
                <a:latin typeface="Arial Narrow"/>
                <a:ea typeface="ＭＳ Ｐゴシック" charset="0"/>
                <a:cs typeface="Arial Narrow"/>
              </a:rPr>
              <a:t>Οι ΗΠΑ συμμάχησε και με μη δημοκρατικά καθεστώτα</a:t>
            </a:r>
            <a:endParaRPr lang="en-US" altLang="ja-JP" sz="2800" dirty="0">
              <a:latin typeface="Arial Narrow"/>
              <a:ea typeface="ＭＳ Ｐゴシック" charset="0"/>
              <a:cs typeface="Arial Narrow"/>
            </a:endParaRPr>
          </a:p>
          <a:p>
            <a:pPr marL="914400" lvl="2" indent="0" eaLnBrk="1" hangingPunct="1">
              <a:lnSpc>
                <a:spcPct val="90000"/>
              </a:lnSpc>
              <a:buNone/>
            </a:pPr>
            <a:r>
              <a:rPr lang="el-GR" altLang="ja-JP" sz="2800" dirty="0" smtClean="0">
                <a:latin typeface="Arial Narrow"/>
                <a:ea typeface="ＭＳ Ｐゴシック" charset="0"/>
                <a:cs typeface="Arial Narrow"/>
              </a:rPr>
              <a:t>Η ΕΣΣΔ συμμάχησε και με μη κομμουνιστικά κράτη</a:t>
            </a:r>
            <a:endParaRPr lang="en-US" altLang="ja-JP" sz="2800" dirty="0">
              <a:latin typeface="Arial Narrow"/>
              <a:ea typeface="ＭＳ Ｐゴシック" charset="0"/>
              <a:cs typeface="Arial Narrow"/>
            </a:endParaRPr>
          </a:p>
          <a:p>
            <a:pPr lvl="2" eaLnBrk="1" hangingPunct="1">
              <a:lnSpc>
                <a:spcPct val="90000"/>
              </a:lnSpc>
            </a:pPr>
            <a:endParaRPr lang="en-US" altLang="ja-JP" sz="2000" dirty="0">
              <a:latin typeface="Arial Narrow"/>
              <a:ea typeface="ＭＳ Ｐゴシック" charset="0"/>
              <a:cs typeface="Arial Narrow"/>
            </a:endParaRPr>
          </a:p>
        </p:txBody>
      </p:sp>
    </p:spTree>
    <p:extLst>
      <p:ext uri="{BB962C8B-B14F-4D97-AF65-F5344CB8AC3E}">
        <p14:creationId xmlns:p14="http://schemas.microsoft.com/office/powerpoint/2010/main" val="1427544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ChangeArrowheads="1"/>
          </p:cNvSpPr>
          <p:nvPr/>
        </p:nvSpPr>
        <p:spPr bwMode="auto">
          <a:xfrm>
            <a:off x="2406650" y="2801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30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447800"/>
            <a:ext cx="4332287"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6777038" y="33432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307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897313"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7"/>
          <p:cNvSpPr>
            <a:spLocks noChangeArrowheads="1"/>
          </p:cNvSpPr>
          <p:nvPr/>
        </p:nvSpPr>
        <p:spPr bwMode="auto">
          <a:xfrm>
            <a:off x="1905000" y="304800"/>
            <a:ext cx="3128380"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dirty="0"/>
              <a:t> </a:t>
            </a:r>
            <a:r>
              <a:rPr lang="el-GR" sz="3200" dirty="0" smtClean="0"/>
              <a:t>Ψυχρός Πόλεμος</a:t>
            </a:r>
            <a:endParaRPr lang="en-US" b="1" dirty="0">
              <a:latin typeface="Times New Roman"/>
              <a:cs typeface="Times New Roman"/>
            </a:endParaRPr>
          </a:p>
        </p:txBody>
      </p:sp>
      <p:sp>
        <p:nvSpPr>
          <p:cNvPr id="3078" name="Rectangle 8"/>
          <p:cNvSpPr>
            <a:spLocks noChangeArrowheads="1"/>
          </p:cNvSpPr>
          <p:nvPr/>
        </p:nvSpPr>
        <p:spPr bwMode="auto">
          <a:xfrm>
            <a:off x="2032000" y="60721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1151404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83794" y="228298"/>
            <a:ext cx="8432265" cy="656167"/>
          </a:xfrm>
          <a:noFill/>
        </p:spPr>
        <p:txBody>
          <a:bodyPr lIns="92067" tIns="46034" rIns="92067" bIns="46034" anchor="b"/>
          <a:lstStyle/>
          <a:p>
            <a:pPr eaLnBrk="1" hangingPunct="1"/>
            <a:r>
              <a:rPr lang="el-GR" sz="2800" b="1">
                <a:latin typeface="Arial" charset="0"/>
              </a:rPr>
              <a:t>Το κράτος</a:t>
            </a:r>
            <a:endParaRPr lang="en-US" sz="2800" b="1">
              <a:latin typeface="Lucida Sans" charset="0"/>
            </a:endParaRPr>
          </a:p>
        </p:txBody>
      </p:sp>
      <p:sp>
        <p:nvSpPr>
          <p:cNvPr id="17411" name="Line 3"/>
          <p:cNvSpPr>
            <a:spLocks noChangeShapeType="1"/>
          </p:cNvSpPr>
          <p:nvPr/>
        </p:nvSpPr>
        <p:spPr bwMode="auto">
          <a:xfrm>
            <a:off x="1" y="1037167"/>
            <a:ext cx="914710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65540" name="Text Box 4"/>
          <p:cNvSpPr txBox="1">
            <a:spLocks noChangeArrowheads="1"/>
          </p:cNvSpPr>
          <p:nvPr/>
        </p:nvSpPr>
        <p:spPr bwMode="auto">
          <a:xfrm>
            <a:off x="227942" y="1037167"/>
            <a:ext cx="8688117" cy="848942"/>
          </a:xfrm>
          <a:prstGeom prst="rect">
            <a:avLst/>
          </a:prstGeom>
          <a:noFill/>
          <a:ln w="9525">
            <a:noFill/>
            <a:miter lim="800000"/>
            <a:headEnd type="none" w="sm" len="sm"/>
            <a:tailEnd type="none" w="sm" len="sm"/>
          </a:ln>
          <a:effectLst/>
        </p:spPr>
        <p:txBody>
          <a:bodyPr lIns="91432" tIns="45716" rIns="91432" bIns="45716">
            <a:spAutoFit/>
          </a:bodyPr>
          <a:lstStyle>
            <a:lvl1pPr indent="290513" eaLnBrk="0" hangingPunct="0">
              <a:defRPr sz="1900">
                <a:solidFill>
                  <a:schemeClr val="tx1"/>
                </a:solidFill>
                <a:latin typeface="Arial" charset="0"/>
                <a:ea typeface="ＭＳ Ｐゴシック" charset="0"/>
                <a:cs typeface="ＭＳ Ｐゴシック" charset="0"/>
              </a:defRPr>
            </a:lvl1pPr>
            <a:lvl2pPr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a:lnSpc>
                <a:spcPct val="125000"/>
              </a:lnSpc>
              <a:buSzPct val="75000"/>
            </a:pPr>
            <a:r>
              <a:rPr lang="el-GR" sz="2000" b="1" dirty="0" smtClean="0">
                <a:solidFill>
                  <a:srgbClr val="000099"/>
                </a:solidFill>
                <a:effectLst>
                  <a:outerShdw blurRad="38100" dist="38100" dir="2700000" algn="tl">
                    <a:srgbClr val="DDDDDD"/>
                  </a:outerShdw>
                </a:effectLst>
                <a:latin typeface="Times New Roman" charset="0"/>
                <a:cs typeface="Arial" charset="0"/>
              </a:rPr>
              <a:t>Φιλελευθερισμός</a:t>
            </a:r>
            <a:endParaRPr lang="en-US" sz="2000" b="1" dirty="0">
              <a:solidFill>
                <a:srgbClr val="000099"/>
              </a:solidFill>
              <a:effectLst>
                <a:outerShdw blurRad="38100" dist="38100" dir="2700000" algn="tl">
                  <a:srgbClr val="DDDDDD"/>
                </a:outerShdw>
              </a:effectLst>
              <a:latin typeface="Book Antiqua" charset="0"/>
              <a:cs typeface="Arial" charset="0"/>
            </a:endParaRPr>
          </a:p>
          <a:p>
            <a:pPr lvl="1">
              <a:lnSpc>
                <a:spcPct val="125000"/>
              </a:lnSpc>
              <a:buSzPct val="75000"/>
              <a:buFont typeface="Wingdings" charset="0"/>
              <a:buChar char="¬"/>
            </a:pPr>
            <a:r>
              <a:rPr lang="en-US" sz="2000" dirty="0">
                <a:solidFill>
                  <a:srgbClr val="000099"/>
                </a:solidFill>
                <a:latin typeface="Book Antiqua" charset="0"/>
                <a:cs typeface="Arial" charset="0"/>
              </a:rPr>
              <a:t> </a:t>
            </a:r>
            <a:r>
              <a:rPr lang="el-GR" sz="2000" dirty="0" smtClean="0">
                <a:solidFill>
                  <a:srgbClr val="000099"/>
                </a:solidFill>
                <a:latin typeface="Arial Narrow"/>
                <a:cs typeface="Arial Narrow"/>
              </a:rPr>
              <a:t>Η Λογική και η Πρόοδος μπορεί να εξαλείψουν τον Πόλεμο</a:t>
            </a:r>
            <a:endParaRPr lang="en-US" sz="2000" dirty="0">
              <a:solidFill>
                <a:srgbClr val="000099"/>
              </a:solidFill>
              <a:latin typeface="Arial Narrow"/>
              <a:cs typeface="Arial Narrow"/>
            </a:endParaRPr>
          </a:p>
        </p:txBody>
      </p:sp>
      <p:grpSp>
        <p:nvGrpSpPr>
          <p:cNvPr id="2" name="Group 5"/>
          <p:cNvGrpSpPr>
            <a:grpSpLocks/>
          </p:cNvGrpSpPr>
          <p:nvPr/>
        </p:nvGrpSpPr>
        <p:grpSpPr bwMode="auto">
          <a:xfrm>
            <a:off x="227941" y="2210405"/>
            <a:ext cx="5017161" cy="2069798"/>
            <a:chOff x="144" y="1728"/>
            <a:chExt cx="3160" cy="1304"/>
          </a:xfrm>
        </p:grpSpPr>
        <p:sp>
          <p:nvSpPr>
            <p:cNvPr id="65542" name="Text Box 6"/>
            <p:cNvSpPr txBox="1">
              <a:spLocks noChangeArrowheads="1"/>
            </p:cNvSpPr>
            <p:nvPr/>
          </p:nvSpPr>
          <p:spPr bwMode="auto">
            <a:xfrm>
              <a:off x="1248" y="1728"/>
              <a:ext cx="2056" cy="442"/>
            </a:xfrm>
            <a:prstGeom prst="rect">
              <a:avLst/>
            </a:prstGeom>
            <a:noFill/>
            <a:ln w="9525">
              <a:noFill/>
              <a:miter lim="800000"/>
              <a:headEnd/>
              <a:tailEnd/>
            </a:ln>
            <a:effectLst/>
          </p:spPr>
          <p:txBody>
            <a:bodyPr wrap="square">
              <a:spAutoFit/>
            </a:bodyPr>
            <a:lstStyle/>
            <a:p>
              <a:pPr defTabSz="914321">
                <a:defRPr/>
              </a:pPr>
              <a:r>
                <a:rPr lang="en-US" sz="2000" b="1" dirty="0">
                  <a:solidFill>
                    <a:srgbClr val="000099"/>
                  </a:solidFill>
                  <a:effectLst>
                    <a:outerShdw blurRad="38100" dist="38100" dir="2700000" algn="tl">
                      <a:srgbClr val="000000"/>
                    </a:outerShdw>
                  </a:effectLst>
                </a:rPr>
                <a:t>Immanuel Kant</a:t>
              </a:r>
              <a:r>
                <a:rPr lang="en-US" b="1" dirty="0">
                  <a:solidFill>
                    <a:srgbClr val="000099"/>
                  </a:solidFill>
                  <a:effectLst>
                    <a:outerShdw blurRad="38100" dist="38100" dir="2700000" algn="tl">
                      <a:srgbClr val="000000"/>
                    </a:outerShdw>
                  </a:effectLst>
                  <a:latin typeface="+mn-lt"/>
                  <a:ea typeface="+mn-ea"/>
                  <a:cs typeface="+mn-cs"/>
                </a:rPr>
                <a:t>   </a:t>
              </a:r>
              <a:r>
                <a:rPr lang="en-US" dirty="0">
                  <a:solidFill>
                    <a:srgbClr val="000099"/>
                  </a:solidFill>
                  <a:effectLst>
                    <a:outerShdw blurRad="38100" dist="38100" dir="2700000" algn="tl">
                      <a:srgbClr val="000000"/>
                    </a:outerShdw>
                  </a:effectLst>
                  <a:latin typeface="+mn-lt"/>
                  <a:ea typeface="+mn-ea"/>
                  <a:cs typeface="+mn-cs"/>
                </a:rPr>
                <a:t>(</a:t>
              </a:r>
              <a:r>
                <a:rPr lang="en-US" sz="2000" dirty="0">
                  <a:solidFill>
                    <a:srgbClr val="000099"/>
                  </a:solidFill>
                </a:rPr>
                <a:t>1724-1804)</a:t>
              </a:r>
              <a:endParaRPr lang="en-US" b="1" dirty="0">
                <a:solidFill>
                  <a:srgbClr val="000099"/>
                </a:solidFill>
                <a:effectLst>
                  <a:outerShdw blurRad="38100" dist="38100" dir="2700000" algn="tl">
                    <a:srgbClr val="000000"/>
                  </a:outerShdw>
                </a:effectLst>
                <a:latin typeface="+mn-lt"/>
                <a:ea typeface="+mn-ea"/>
                <a:cs typeface="+mn-cs"/>
              </a:endParaRPr>
            </a:p>
            <a:p>
              <a:pPr marL="457160" lvl="1" defTabSz="914321">
                <a:defRPr/>
              </a:pPr>
              <a:r>
                <a:rPr lang="en-US" sz="2000" b="1" i="1" dirty="0">
                  <a:solidFill>
                    <a:srgbClr val="000099"/>
                  </a:solidFill>
                </a:rPr>
                <a:t>On Perpetual Peace</a:t>
              </a:r>
            </a:p>
          </p:txBody>
        </p:sp>
        <p:pic>
          <p:nvPicPr>
            <p:cNvPr id="17416" name="Picture 7" descr="kant-336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824"/>
              <a:ext cx="97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4" name="Text Box 8"/>
          <p:cNvSpPr txBox="1">
            <a:spLocks noChangeArrowheads="1"/>
          </p:cNvSpPr>
          <p:nvPr/>
        </p:nvSpPr>
        <p:spPr bwMode="auto">
          <a:xfrm>
            <a:off x="2439124" y="2955775"/>
            <a:ext cx="6247443" cy="3157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32" tIns="45716" rIns="91432" bIns="45716">
            <a:spAutoFit/>
          </a:bodyPr>
          <a:lstStyle>
            <a:lvl1pPr indent="290513" eaLnBrk="0" hangingPunct="0">
              <a:defRPr sz="1900">
                <a:solidFill>
                  <a:schemeClr val="tx1"/>
                </a:solidFill>
                <a:latin typeface="Arial" charset="0"/>
                <a:ea typeface="ＭＳ Ｐゴシック" charset="0"/>
                <a:cs typeface="ＭＳ Ｐゴシック" charset="0"/>
              </a:defRPr>
            </a:lvl1pPr>
            <a:lvl2pPr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a:lnSpc>
                <a:spcPct val="125000"/>
              </a:lnSpc>
              <a:buClr>
                <a:srgbClr val="003399"/>
              </a:buClr>
              <a:buFontTx/>
              <a:buChar char="•"/>
            </a:pPr>
            <a:r>
              <a:rPr lang="el-GR" sz="2000" dirty="0">
                <a:solidFill>
                  <a:srgbClr val="000099"/>
                </a:solidFill>
                <a:latin typeface="Times New Roman" charset="0"/>
              </a:rPr>
              <a:t>Ιστορική εξέλιξη</a:t>
            </a:r>
            <a:r>
              <a:rPr lang="en-US" sz="2000" dirty="0">
                <a:solidFill>
                  <a:srgbClr val="003399"/>
                </a:solidFill>
                <a:latin typeface="Book Antiqua" charset="0"/>
              </a:rPr>
              <a:t>   </a:t>
            </a:r>
          </a:p>
          <a:p>
            <a:pPr lvl="1">
              <a:lnSpc>
                <a:spcPct val="125000"/>
              </a:lnSpc>
              <a:buClr>
                <a:srgbClr val="003399"/>
              </a:buClr>
              <a:buFontTx/>
              <a:buChar char="•"/>
            </a:pPr>
            <a:r>
              <a:rPr lang="el-GR" sz="2000" dirty="0">
                <a:solidFill>
                  <a:srgbClr val="003399"/>
                </a:solidFill>
                <a:latin typeface="Times New Roman" charset="0"/>
              </a:rPr>
              <a:t>Η τεχνολογία οδηγεί σε πιο άγριους πολέμους</a:t>
            </a:r>
            <a:endParaRPr lang="en-US" sz="2000" dirty="0">
              <a:solidFill>
                <a:srgbClr val="003399"/>
              </a:solidFill>
              <a:latin typeface="Book Antiqua" charset="0"/>
            </a:endParaRPr>
          </a:p>
          <a:p>
            <a:pPr lvl="1">
              <a:lnSpc>
                <a:spcPct val="125000"/>
              </a:lnSpc>
              <a:buClr>
                <a:srgbClr val="003399"/>
              </a:buClr>
              <a:buFontTx/>
              <a:buChar char="•"/>
            </a:pPr>
            <a:r>
              <a:rPr lang="el-GR" sz="2000" dirty="0">
                <a:solidFill>
                  <a:srgbClr val="003399"/>
                </a:solidFill>
                <a:latin typeface="Times New Roman" charset="0"/>
              </a:rPr>
              <a:t>Τα κράτη θα αναγκαστούν να γίνουν πιο φιλειρηνικά</a:t>
            </a:r>
            <a:endParaRPr lang="en-US" sz="2000" dirty="0">
              <a:solidFill>
                <a:srgbClr val="003399"/>
              </a:solidFill>
              <a:latin typeface="Book Antiqua" charset="0"/>
            </a:endParaRPr>
          </a:p>
          <a:p>
            <a:pPr>
              <a:lnSpc>
                <a:spcPct val="125000"/>
              </a:lnSpc>
              <a:buClr>
                <a:srgbClr val="003399"/>
              </a:buClr>
              <a:buFontTx/>
              <a:buChar char="•"/>
            </a:pPr>
            <a:r>
              <a:rPr lang="el-GR" sz="2000" dirty="0">
                <a:solidFill>
                  <a:srgbClr val="003399"/>
                </a:solidFill>
                <a:latin typeface="Times New Roman" charset="0"/>
              </a:rPr>
              <a:t>Οι δημοκρατίες </a:t>
            </a:r>
            <a:r>
              <a:rPr lang="el-GR" sz="2000" dirty="0" smtClean="0">
                <a:solidFill>
                  <a:srgbClr val="003399"/>
                </a:solidFill>
                <a:latin typeface="Times New Roman" charset="0"/>
              </a:rPr>
              <a:t>αγαπούν την ειρήνη</a:t>
            </a:r>
            <a:endParaRPr lang="en-US" sz="2000" dirty="0">
              <a:solidFill>
                <a:srgbClr val="003399"/>
              </a:solidFill>
              <a:latin typeface="Book Antiqua" charset="0"/>
            </a:endParaRPr>
          </a:p>
          <a:p>
            <a:pPr>
              <a:lnSpc>
                <a:spcPct val="125000"/>
              </a:lnSpc>
              <a:buClr>
                <a:srgbClr val="003399"/>
              </a:buClr>
              <a:buFontTx/>
              <a:buChar char="•"/>
            </a:pPr>
            <a:r>
              <a:rPr lang="el-GR" sz="2000" dirty="0">
                <a:solidFill>
                  <a:srgbClr val="003399"/>
                </a:solidFill>
                <a:latin typeface="Times New Roman" charset="0"/>
              </a:rPr>
              <a:t>Το </a:t>
            </a:r>
            <a:r>
              <a:rPr lang="el-GR" sz="2000" dirty="0" smtClean="0">
                <a:solidFill>
                  <a:srgbClr val="003399"/>
                </a:solidFill>
                <a:latin typeface="Times New Roman" charset="0"/>
              </a:rPr>
              <a:t>ελέυθερο εμπόριο </a:t>
            </a:r>
            <a:r>
              <a:rPr lang="el-GR" sz="2000" dirty="0">
                <a:solidFill>
                  <a:srgbClr val="003399"/>
                </a:solidFill>
                <a:latin typeface="Times New Roman" charset="0"/>
              </a:rPr>
              <a:t>δημιουργεί κίνητρα για την αναζήτησηση της ειρήνης</a:t>
            </a:r>
            <a:endParaRPr lang="en-US" sz="2000" dirty="0">
              <a:solidFill>
                <a:srgbClr val="003399"/>
              </a:solidFill>
              <a:latin typeface="Book Antiqua" charset="0"/>
            </a:endParaRPr>
          </a:p>
          <a:p>
            <a:pPr>
              <a:lnSpc>
                <a:spcPct val="125000"/>
              </a:lnSpc>
              <a:buClr>
                <a:srgbClr val="003399"/>
              </a:buClr>
              <a:buFontTx/>
              <a:buChar char="•"/>
            </a:pPr>
            <a:r>
              <a:rPr lang="el-GR" sz="2000" dirty="0">
                <a:solidFill>
                  <a:srgbClr val="000099"/>
                </a:solidFill>
                <a:latin typeface="Times New Roman" charset="0"/>
              </a:rPr>
              <a:t>Εθελοντική</a:t>
            </a:r>
            <a:r>
              <a:rPr lang="en-US" sz="2000" dirty="0">
                <a:solidFill>
                  <a:srgbClr val="000099"/>
                </a:solidFill>
                <a:latin typeface="Book Antiqua" charset="0"/>
              </a:rPr>
              <a:t> </a:t>
            </a:r>
            <a:r>
              <a:rPr lang="el-GR" sz="2000" dirty="0">
                <a:solidFill>
                  <a:srgbClr val="000099"/>
                </a:solidFill>
                <a:latin typeface="Times New Roman" charset="0"/>
              </a:rPr>
              <a:t>ένωση σε νομική ομοσπονδία ειρηνόφιλων κρατών</a:t>
            </a:r>
            <a:endParaRPr lang="en-US" sz="2000" dirty="0">
              <a:solidFill>
                <a:srgbClr val="000099"/>
              </a:solidFill>
              <a:latin typeface="Book Antiqua" charset="0"/>
            </a:endParaRPr>
          </a:p>
        </p:txBody>
      </p:sp>
    </p:spTree>
    <p:extLst>
      <p:ext uri="{BB962C8B-B14F-4D97-AF65-F5344CB8AC3E}">
        <p14:creationId xmlns:p14="http://schemas.microsoft.com/office/powerpoint/2010/main" val="29080624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dissolve">
                                      <p:cBhvr>
                                        <p:cTn id="7" dur="500"/>
                                        <p:tgtEl>
                                          <p:spTgt spid="655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544">
                                            <p:txEl>
                                              <p:pRg st="0" end="0"/>
                                            </p:txEl>
                                          </p:spTgt>
                                        </p:tgtEl>
                                        <p:attrNameLst>
                                          <p:attrName>style.visibility</p:attrName>
                                        </p:attrNameLst>
                                      </p:cBhvr>
                                      <p:to>
                                        <p:strVal val="visible"/>
                                      </p:to>
                                    </p:set>
                                    <p:animEffect transition="in" filter="dissolve">
                                      <p:cBhvr>
                                        <p:cTn id="17" dur="500"/>
                                        <p:tgtEl>
                                          <p:spTgt spid="6554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544">
                                            <p:txEl>
                                              <p:pRg st="1" end="1"/>
                                            </p:txEl>
                                          </p:spTgt>
                                        </p:tgtEl>
                                        <p:attrNameLst>
                                          <p:attrName>style.visibility</p:attrName>
                                        </p:attrNameLst>
                                      </p:cBhvr>
                                      <p:to>
                                        <p:strVal val="visible"/>
                                      </p:to>
                                    </p:set>
                                    <p:animEffect transition="in" filter="dissolve">
                                      <p:cBhvr>
                                        <p:cTn id="22" dur="500"/>
                                        <p:tgtEl>
                                          <p:spTgt spid="6554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5544">
                                            <p:txEl>
                                              <p:pRg st="2" end="2"/>
                                            </p:txEl>
                                          </p:spTgt>
                                        </p:tgtEl>
                                        <p:attrNameLst>
                                          <p:attrName>style.visibility</p:attrName>
                                        </p:attrNameLst>
                                      </p:cBhvr>
                                      <p:to>
                                        <p:strVal val="visible"/>
                                      </p:to>
                                    </p:set>
                                    <p:animEffect transition="in" filter="dissolve">
                                      <p:cBhvr>
                                        <p:cTn id="27" dur="500"/>
                                        <p:tgtEl>
                                          <p:spTgt spid="6554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544">
                                            <p:txEl>
                                              <p:pRg st="3" end="3"/>
                                            </p:txEl>
                                          </p:spTgt>
                                        </p:tgtEl>
                                        <p:attrNameLst>
                                          <p:attrName>style.visibility</p:attrName>
                                        </p:attrNameLst>
                                      </p:cBhvr>
                                      <p:to>
                                        <p:strVal val="visible"/>
                                      </p:to>
                                    </p:set>
                                    <p:animEffect transition="in" filter="dissolve">
                                      <p:cBhvr>
                                        <p:cTn id="32" dur="500"/>
                                        <p:tgtEl>
                                          <p:spTgt spid="6554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5544">
                                            <p:txEl>
                                              <p:pRg st="4" end="4"/>
                                            </p:txEl>
                                          </p:spTgt>
                                        </p:tgtEl>
                                        <p:attrNameLst>
                                          <p:attrName>style.visibility</p:attrName>
                                        </p:attrNameLst>
                                      </p:cBhvr>
                                      <p:to>
                                        <p:strVal val="visible"/>
                                      </p:to>
                                    </p:set>
                                    <p:animEffect transition="in" filter="dissolve">
                                      <p:cBhvr>
                                        <p:cTn id="37" dur="500"/>
                                        <p:tgtEl>
                                          <p:spTgt spid="6554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5544">
                                            <p:txEl>
                                              <p:pRg st="5" end="5"/>
                                            </p:txEl>
                                          </p:spTgt>
                                        </p:tgtEl>
                                        <p:attrNameLst>
                                          <p:attrName>style.visibility</p:attrName>
                                        </p:attrNameLst>
                                      </p:cBhvr>
                                      <p:to>
                                        <p:strVal val="visible"/>
                                      </p:to>
                                    </p:set>
                                    <p:animEffect transition="in" filter="dissolve">
                                      <p:cBhvr>
                                        <p:cTn id="42" dur="500"/>
                                        <p:tgtEl>
                                          <p:spTgt spid="655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utoUpdateAnimBg="0"/>
      <p:bldP spid="65544"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2119"/>
          </a:xfrm>
        </p:spPr>
        <p:txBody>
          <a:bodyPr>
            <a:noAutofit/>
          </a:bodyPr>
          <a:lstStyle/>
          <a:p>
            <a:pPr eaLnBrk="1" hangingPunct="1"/>
            <a:r>
              <a:rPr lang="el-GR" altLang="ja-JP" sz="3000" dirty="0" smtClean="0">
                <a:latin typeface="Arial Narrow"/>
                <a:cs typeface="Arial Narrow"/>
              </a:rPr>
              <a:t>Και οι δύο επεδίωκαν ηγεμονικές στρατιωτικές πολιτικές</a:t>
            </a:r>
            <a:endParaRPr lang="en-US" altLang="ja-JP" sz="3000" dirty="0">
              <a:latin typeface="Arial Narrow"/>
              <a:cs typeface="Arial Narrow"/>
            </a:endParaRPr>
          </a:p>
        </p:txBody>
      </p:sp>
      <p:sp>
        <p:nvSpPr>
          <p:cNvPr id="28675" name="Rectangle 3"/>
          <p:cNvSpPr>
            <a:spLocks noGrp="1" noChangeArrowheads="1"/>
          </p:cNvSpPr>
          <p:nvPr>
            <p:ph type="body" idx="1"/>
          </p:nvPr>
        </p:nvSpPr>
        <p:spPr>
          <a:xfrm>
            <a:off x="457200" y="1242152"/>
            <a:ext cx="8229600" cy="5303566"/>
          </a:xfrm>
        </p:spPr>
        <p:txBody>
          <a:bodyPr>
            <a:normAutofit/>
          </a:bodyPr>
          <a:lstStyle/>
          <a:p>
            <a:pPr eaLnBrk="1" hangingPunct="1"/>
            <a:r>
              <a:rPr lang="el-GR" altLang="ja-JP" sz="3000" dirty="0" smtClean="0">
                <a:latin typeface="Arial Narrow"/>
                <a:cs typeface="Arial Narrow"/>
              </a:rPr>
              <a:t>Κάθε μία είχε πυρηνική ικανότητα κα καταστρέψει την άλλη και ολόκληρο τον πλανήτη</a:t>
            </a:r>
          </a:p>
          <a:p>
            <a:pPr marL="0" indent="0" eaLnBrk="1" hangingPunct="1">
              <a:buNone/>
            </a:pPr>
            <a:endParaRPr lang="en-US" altLang="ja-JP" sz="3000" dirty="0">
              <a:latin typeface="Arial Narrow"/>
              <a:cs typeface="Arial Narrow"/>
            </a:endParaRPr>
          </a:p>
          <a:p>
            <a:pPr eaLnBrk="1" hangingPunct="1"/>
            <a:r>
              <a:rPr lang="el-GR" altLang="ja-JP" sz="3000" dirty="0" smtClean="0">
                <a:latin typeface="Arial Narrow"/>
                <a:cs typeface="Arial Narrow"/>
              </a:rPr>
              <a:t>Και οι δύο είχαν τεράστια συμβατική στρατιωτική ισχύ με κύριο θέατρο την Ευρώπη</a:t>
            </a:r>
          </a:p>
          <a:p>
            <a:pPr marL="0" indent="0" eaLnBrk="1" hangingPunct="1">
              <a:buNone/>
            </a:pPr>
            <a:endParaRPr lang="en-US" altLang="ja-JP" sz="3000" dirty="0">
              <a:latin typeface="Arial Narrow"/>
              <a:cs typeface="Arial Narrow"/>
            </a:endParaRPr>
          </a:p>
          <a:p>
            <a:pPr eaLnBrk="1" hangingPunct="1"/>
            <a:r>
              <a:rPr lang="el-GR" altLang="ja-JP" sz="3000" dirty="0" smtClean="0">
                <a:latin typeface="Arial Narrow"/>
                <a:cs typeface="Arial Narrow"/>
              </a:rPr>
              <a:t>Δημιούργησαν ένα παγκόσμιο σύστημα στρατιωτικών εταίρων και κυριάρχησαν στην παγκόσμια αγορά όπλων</a:t>
            </a:r>
            <a:endParaRPr lang="en-US" altLang="ja-JP" sz="3000" dirty="0">
              <a:latin typeface="Arial Narrow"/>
              <a:cs typeface="Arial Narrow"/>
            </a:endParaRPr>
          </a:p>
        </p:txBody>
      </p:sp>
    </p:spTree>
    <p:extLst>
      <p:ext uri="{BB962C8B-B14F-4D97-AF65-F5344CB8AC3E}">
        <p14:creationId xmlns:p14="http://schemas.microsoft.com/office/powerpoint/2010/main" val="2697616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35"/>
          </a:xfrm>
        </p:spPr>
        <p:txBody>
          <a:bodyPr>
            <a:normAutofit/>
          </a:bodyPr>
          <a:lstStyle/>
          <a:p>
            <a:r>
              <a:rPr lang="el-GR" sz="3600" dirty="0" smtClean="0">
                <a:latin typeface="Arial Narrow"/>
                <a:cs typeface="Arial Narrow"/>
              </a:rPr>
              <a:t>Ρεαλιστική εξήγηση</a:t>
            </a:r>
            <a:endParaRPr lang="en-US" sz="3600" dirty="0">
              <a:latin typeface="Arial Narrow"/>
              <a:cs typeface="Arial Narrow"/>
            </a:endParaRPr>
          </a:p>
        </p:txBody>
      </p:sp>
      <p:sp>
        <p:nvSpPr>
          <p:cNvPr id="3" name="Content Placeholder 2"/>
          <p:cNvSpPr>
            <a:spLocks noGrp="1"/>
          </p:cNvSpPr>
          <p:nvPr>
            <p:ph idx="1"/>
          </p:nvPr>
        </p:nvSpPr>
        <p:spPr>
          <a:xfrm>
            <a:off x="457200" y="1186324"/>
            <a:ext cx="8229600" cy="4939839"/>
          </a:xfrm>
        </p:spPr>
        <p:txBody>
          <a:bodyPr>
            <a:normAutofit/>
          </a:bodyPr>
          <a:lstStyle/>
          <a:p>
            <a:r>
              <a:rPr lang="el-GR" sz="2800" dirty="0" smtClean="0">
                <a:latin typeface="Arial Narrow"/>
                <a:cs typeface="Arial Narrow"/>
              </a:rPr>
              <a:t>Ο ΨΠ προκλήθηκε από την άνοδο και επέκταση της ΕΣΣΔ και τον φόβο που προκάλεσε στη Δύση (Αθήνα-Σπάρτη)</a:t>
            </a:r>
            <a:endParaRPr lang="en-US" sz="2800" dirty="0" smtClean="0">
              <a:latin typeface="Arial Narrow"/>
              <a:cs typeface="Arial Narrow"/>
            </a:endParaRPr>
          </a:p>
          <a:p>
            <a:pPr marL="0" indent="0">
              <a:buNone/>
            </a:pPr>
            <a:endParaRPr lang="en-US" sz="2800" dirty="0" smtClean="0">
              <a:latin typeface="Arial Narrow"/>
              <a:cs typeface="Arial Narrow"/>
            </a:endParaRPr>
          </a:p>
          <a:p>
            <a:r>
              <a:rPr lang="el-GR" sz="2800" dirty="0" smtClean="0">
                <a:latin typeface="Arial Narrow"/>
                <a:cs typeface="Arial Narrow"/>
              </a:rPr>
              <a:t>Το τέλος του ΨΠ ήλθε με την παρακμή της Σοβιετικής ισχύος και της ασφάλειας που αυτό προκάλεσε στη Δύση</a:t>
            </a:r>
          </a:p>
          <a:p>
            <a:pPr marL="0" indent="0">
              <a:buNone/>
            </a:pPr>
            <a:endParaRPr lang="en-US" sz="2800" dirty="0" smtClean="0">
              <a:latin typeface="Arial Narrow"/>
              <a:cs typeface="Arial Narrow"/>
            </a:endParaRPr>
          </a:p>
          <a:p>
            <a:r>
              <a:rPr lang="el-GR" sz="2800" dirty="0" smtClean="0">
                <a:latin typeface="Arial Narrow"/>
                <a:cs typeface="Arial Narrow"/>
              </a:rPr>
              <a:t>Οι Ρεαλιστές θωρούν την αλλαγή ως προσαρμογή σε εξωτερικούς (συστημικούς) περιορισμούς που προκαλούνται από αλλαγές στην σχετική ισχύ των κρατών</a:t>
            </a:r>
            <a:endParaRPr lang="en-US" sz="2800" dirty="0">
              <a:latin typeface="Arial Narrow"/>
              <a:cs typeface="Arial Narrow"/>
            </a:endParaRPr>
          </a:p>
        </p:txBody>
      </p:sp>
    </p:spTree>
    <p:extLst>
      <p:ext uri="{BB962C8B-B14F-4D97-AF65-F5344CB8AC3E}">
        <p14:creationId xmlns:p14="http://schemas.microsoft.com/office/powerpoint/2010/main" val="1656580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συνιστώ</a:t>
            </a:r>
            <a:r>
              <a:rPr lang="en-US" dirty="0" smtClean="0"/>
              <a:t>!!!</a:t>
            </a:r>
            <a:endParaRPr lang="en-US" dirty="0"/>
          </a:p>
        </p:txBody>
      </p:sp>
      <p:pic>
        <p:nvPicPr>
          <p:cNvPr id="4" name="Content Placeholder 3" descr="Tinker-Tailor-Soldier-Spy-Poster-Quad.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612193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r>
              <a:rPr lang="el-GR" sz="4000" dirty="0" smtClean="0">
                <a:latin typeface="Arial" charset="0"/>
              </a:rPr>
              <a:t>Μονοπολικός κόσμος</a:t>
            </a:r>
            <a:r>
              <a:rPr lang="en-US" sz="4000" dirty="0" smtClean="0">
                <a:latin typeface="Arial" charset="0"/>
              </a:rPr>
              <a:t> (1990)</a:t>
            </a:r>
            <a:endParaRPr lang="en-US" sz="4000" dirty="0">
              <a:latin typeface="Arial" charset="0"/>
            </a:endParaRPr>
          </a:p>
        </p:txBody>
      </p:sp>
      <p:sp>
        <p:nvSpPr>
          <p:cNvPr id="288771" name="Rectangle 3"/>
          <p:cNvSpPr>
            <a:spLocks noGrp="1" noChangeArrowheads="1"/>
          </p:cNvSpPr>
          <p:nvPr>
            <p:ph type="body" idx="1"/>
          </p:nvPr>
        </p:nvSpPr>
        <p:spPr/>
        <p:txBody>
          <a:bodyPr>
            <a:normAutofit fontScale="85000" lnSpcReduction="20000"/>
          </a:bodyPr>
          <a:lstStyle/>
          <a:p>
            <a:pPr eaLnBrk="1" hangingPunct="1">
              <a:lnSpc>
                <a:spcPct val="80000"/>
              </a:lnSpc>
              <a:buFont typeface="Wingdings" charset="0"/>
              <a:buNone/>
            </a:pPr>
            <a:endParaRPr lang="en-US" dirty="0" smtClean="0">
              <a:latin typeface="Tahoma" charset="0"/>
            </a:endParaRPr>
          </a:p>
          <a:p>
            <a:pPr eaLnBrk="1" hangingPunct="1">
              <a:lnSpc>
                <a:spcPct val="80000"/>
              </a:lnSpc>
              <a:buFont typeface="Wingdings" charset="0"/>
              <a:buNone/>
            </a:pPr>
            <a:endParaRPr lang="en-US" dirty="0">
              <a:latin typeface="Tahoma" charset="0"/>
            </a:endParaRPr>
          </a:p>
          <a:p>
            <a:pPr eaLnBrk="1" hangingPunct="1">
              <a:lnSpc>
                <a:spcPct val="80000"/>
              </a:lnSpc>
              <a:buFont typeface="Wingdings" charset="0"/>
              <a:buNone/>
            </a:pPr>
            <a:r>
              <a:rPr lang="en-US" dirty="0" smtClean="0">
                <a:latin typeface="Tahoma" charset="0"/>
              </a:rPr>
              <a:t>EU</a:t>
            </a:r>
            <a:endParaRPr lang="en-US" dirty="0">
              <a:latin typeface="Tahoma" charset="0"/>
            </a:endParaRPr>
          </a:p>
          <a:p>
            <a:pPr eaLnBrk="1" hangingPunct="1">
              <a:lnSpc>
                <a:spcPct val="80000"/>
              </a:lnSpc>
              <a:buFont typeface="Wingdings" charset="0"/>
              <a:buNone/>
            </a:pPr>
            <a:r>
              <a:rPr lang="en-US" dirty="0">
                <a:latin typeface="Tahoma" charset="0"/>
              </a:rPr>
              <a:t>Japan</a:t>
            </a:r>
          </a:p>
          <a:p>
            <a:pPr eaLnBrk="1" hangingPunct="1">
              <a:lnSpc>
                <a:spcPct val="80000"/>
              </a:lnSpc>
              <a:buFont typeface="Wingdings" charset="0"/>
              <a:buNone/>
            </a:pPr>
            <a:r>
              <a:rPr lang="en-US" dirty="0">
                <a:latin typeface="Tahoma" charset="0"/>
              </a:rPr>
              <a:t>Russia</a:t>
            </a:r>
          </a:p>
          <a:p>
            <a:pPr eaLnBrk="1" hangingPunct="1">
              <a:lnSpc>
                <a:spcPct val="80000"/>
              </a:lnSpc>
              <a:buFont typeface="Wingdings" charset="0"/>
              <a:buNone/>
            </a:pPr>
            <a:r>
              <a:rPr lang="en-US" dirty="0">
                <a:latin typeface="Tahoma" charset="0"/>
              </a:rPr>
              <a:t>China</a:t>
            </a:r>
          </a:p>
          <a:p>
            <a:pPr eaLnBrk="1" hangingPunct="1">
              <a:lnSpc>
                <a:spcPct val="80000"/>
              </a:lnSpc>
              <a:buFont typeface="Wingdings" charset="0"/>
              <a:buNone/>
            </a:pPr>
            <a:r>
              <a:rPr lang="en-US" dirty="0">
                <a:latin typeface="Tahoma" charset="0"/>
              </a:rPr>
              <a:t>India</a:t>
            </a:r>
            <a:r>
              <a:rPr lang="en-US" sz="2400" dirty="0">
                <a:latin typeface="Tahoma" charset="0"/>
              </a:rPr>
              <a:t>																	</a:t>
            </a:r>
          </a:p>
          <a:p>
            <a:pPr eaLnBrk="1" hangingPunct="1">
              <a:lnSpc>
                <a:spcPct val="80000"/>
              </a:lnSpc>
              <a:buFont typeface="Wingdings" charset="0"/>
              <a:buNone/>
            </a:pPr>
            <a:r>
              <a:rPr lang="en-US" sz="2400" dirty="0">
                <a:latin typeface="Tahoma" charset="0"/>
              </a:rPr>
              <a:t>								</a:t>
            </a:r>
            <a:r>
              <a:rPr lang="en-US" sz="2400" dirty="0" smtClean="0">
                <a:latin typeface="Tahoma" charset="0"/>
              </a:rPr>
              <a:t>								</a:t>
            </a:r>
          </a:p>
          <a:p>
            <a:pPr eaLnBrk="1" hangingPunct="1">
              <a:lnSpc>
                <a:spcPct val="80000"/>
              </a:lnSpc>
              <a:buFont typeface="Wingdings" charset="0"/>
              <a:buNone/>
            </a:pPr>
            <a:r>
              <a:rPr lang="en-US" sz="2400" dirty="0">
                <a:latin typeface="Tahoma" charset="0"/>
              </a:rPr>
              <a:t>	</a:t>
            </a:r>
            <a:r>
              <a:rPr lang="en-US" sz="2400" dirty="0" smtClean="0">
                <a:latin typeface="Tahoma" charset="0"/>
              </a:rPr>
              <a:t>																																		</a:t>
            </a:r>
          </a:p>
          <a:p>
            <a:pPr eaLnBrk="1" hangingPunct="1">
              <a:lnSpc>
                <a:spcPct val="80000"/>
              </a:lnSpc>
              <a:buFont typeface="Wingdings" charset="0"/>
              <a:buNone/>
            </a:pPr>
            <a:r>
              <a:rPr lang="en-US" sz="2400" dirty="0">
                <a:latin typeface="Tahoma" charset="0"/>
              </a:rPr>
              <a:t>	</a:t>
            </a:r>
            <a:r>
              <a:rPr lang="en-US" sz="2400" dirty="0" smtClean="0">
                <a:latin typeface="Tahoma" charset="0"/>
              </a:rPr>
              <a:t>															</a:t>
            </a:r>
            <a:r>
              <a:rPr lang="en-US" sz="4800" dirty="0" smtClean="0">
                <a:latin typeface="Impact" charset="0"/>
              </a:rPr>
              <a:t>US</a:t>
            </a:r>
            <a:endParaRPr lang="en-US" sz="4800" dirty="0">
              <a:latin typeface="Impact" charset="0"/>
            </a:endParaRPr>
          </a:p>
          <a:p>
            <a:pPr eaLnBrk="1" hangingPunct="1">
              <a:lnSpc>
                <a:spcPct val="80000"/>
              </a:lnSpc>
              <a:buFont typeface="Wingdings" charset="0"/>
              <a:buNone/>
            </a:pPr>
            <a:endParaRPr lang="en-US" sz="2400" dirty="0">
              <a:latin typeface="Tahoma" charset="0"/>
            </a:endParaRPr>
          </a:p>
          <a:p>
            <a:pPr eaLnBrk="1" hangingPunct="1">
              <a:lnSpc>
                <a:spcPct val="80000"/>
              </a:lnSpc>
              <a:buFont typeface="Wingdings" charset="0"/>
              <a:buNone/>
            </a:pPr>
            <a:r>
              <a:rPr lang="en-US" sz="2400" dirty="0">
                <a:latin typeface="Tahoma" charset="0"/>
              </a:rPr>
              <a:t>			</a:t>
            </a:r>
          </a:p>
        </p:txBody>
      </p:sp>
      <p:sp>
        <p:nvSpPr>
          <p:cNvPr id="19460" name="Line 4"/>
          <p:cNvSpPr>
            <a:spLocks noChangeShapeType="1"/>
          </p:cNvSpPr>
          <p:nvPr/>
        </p:nvSpPr>
        <p:spPr bwMode="auto">
          <a:xfrm flipH="1">
            <a:off x="38100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5"/>
          <p:cNvSpPr>
            <a:spLocks noChangeShapeType="1"/>
          </p:cNvSpPr>
          <p:nvPr/>
        </p:nvSpPr>
        <p:spPr bwMode="auto">
          <a:xfrm>
            <a:off x="4495800" y="5105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Line 6"/>
          <p:cNvSpPr>
            <a:spLocks noChangeShapeType="1"/>
          </p:cNvSpPr>
          <p:nvPr/>
        </p:nvSpPr>
        <p:spPr bwMode="auto">
          <a:xfrm>
            <a:off x="3810000" y="6096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762000" y="4419600"/>
            <a:ext cx="7467600" cy="1219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3081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r>
              <a:rPr lang="el-GR" sz="4000" dirty="0" smtClean="0">
                <a:latin typeface="Arial" charset="0"/>
              </a:rPr>
              <a:t>Μονοπολικός κόσμος</a:t>
            </a:r>
            <a:r>
              <a:rPr lang="en-US" sz="4000" dirty="0" smtClean="0">
                <a:latin typeface="Arial" charset="0"/>
              </a:rPr>
              <a:t> (2010)</a:t>
            </a:r>
            <a:endParaRPr lang="en-US" sz="4000" dirty="0">
              <a:latin typeface="Arial" charset="0"/>
            </a:endParaRPr>
          </a:p>
        </p:txBody>
      </p:sp>
      <p:sp>
        <p:nvSpPr>
          <p:cNvPr id="288771" name="Rectangle 3"/>
          <p:cNvSpPr>
            <a:spLocks noGrp="1" noChangeArrowheads="1"/>
          </p:cNvSpPr>
          <p:nvPr>
            <p:ph type="body" idx="1"/>
          </p:nvPr>
        </p:nvSpPr>
        <p:spPr/>
        <p:txBody>
          <a:bodyPr>
            <a:normAutofit fontScale="92500" lnSpcReduction="20000"/>
          </a:bodyPr>
          <a:lstStyle/>
          <a:p>
            <a:pPr eaLnBrk="1" hangingPunct="1">
              <a:lnSpc>
                <a:spcPct val="80000"/>
              </a:lnSpc>
              <a:buFont typeface="Wingdings" charset="0"/>
              <a:buNone/>
            </a:pPr>
            <a:endParaRPr lang="en-US" dirty="0">
              <a:latin typeface="Tahoma" charset="0"/>
            </a:endParaRPr>
          </a:p>
          <a:p>
            <a:pPr eaLnBrk="1" hangingPunct="1">
              <a:lnSpc>
                <a:spcPct val="80000"/>
              </a:lnSpc>
              <a:buFont typeface="Wingdings" charset="0"/>
              <a:buNone/>
            </a:pPr>
            <a:r>
              <a:rPr lang="en-US" sz="2900" dirty="0" smtClean="0">
                <a:latin typeface="Tahoma" charset="0"/>
              </a:rPr>
              <a:t>EU</a:t>
            </a:r>
            <a:endParaRPr lang="en-US" sz="2900" dirty="0">
              <a:latin typeface="Tahoma" charset="0"/>
            </a:endParaRPr>
          </a:p>
          <a:p>
            <a:pPr eaLnBrk="1" hangingPunct="1">
              <a:lnSpc>
                <a:spcPct val="80000"/>
              </a:lnSpc>
              <a:buFont typeface="Wingdings" charset="0"/>
              <a:buNone/>
            </a:pPr>
            <a:r>
              <a:rPr lang="en-US" sz="2900" dirty="0">
                <a:latin typeface="Tahoma" charset="0"/>
              </a:rPr>
              <a:t>Japan</a:t>
            </a:r>
          </a:p>
          <a:p>
            <a:pPr eaLnBrk="1" hangingPunct="1">
              <a:lnSpc>
                <a:spcPct val="80000"/>
              </a:lnSpc>
              <a:buFont typeface="Wingdings" charset="0"/>
              <a:buNone/>
            </a:pPr>
            <a:r>
              <a:rPr lang="en-US" sz="2900" dirty="0">
                <a:latin typeface="Tahoma" charset="0"/>
              </a:rPr>
              <a:t>Russia</a:t>
            </a:r>
          </a:p>
          <a:p>
            <a:pPr eaLnBrk="1" hangingPunct="1">
              <a:lnSpc>
                <a:spcPct val="80000"/>
              </a:lnSpc>
              <a:buFont typeface="Wingdings" charset="0"/>
              <a:buNone/>
            </a:pPr>
            <a:r>
              <a:rPr lang="en-US" sz="2900" dirty="0">
                <a:latin typeface="Tahoma" charset="0"/>
              </a:rPr>
              <a:t>China</a:t>
            </a:r>
          </a:p>
          <a:p>
            <a:pPr eaLnBrk="1" hangingPunct="1">
              <a:lnSpc>
                <a:spcPct val="80000"/>
              </a:lnSpc>
              <a:buFont typeface="Wingdings" charset="0"/>
              <a:buNone/>
            </a:pPr>
            <a:r>
              <a:rPr lang="en-US" sz="2900" dirty="0" smtClean="0">
                <a:latin typeface="Tahoma" charset="0"/>
              </a:rPr>
              <a:t>India</a:t>
            </a:r>
          </a:p>
          <a:p>
            <a:pPr eaLnBrk="1" hangingPunct="1">
              <a:lnSpc>
                <a:spcPct val="80000"/>
              </a:lnSpc>
              <a:buFont typeface="Wingdings" charset="0"/>
              <a:buNone/>
            </a:pPr>
            <a:r>
              <a:rPr lang="en-US" sz="2900" dirty="0" smtClean="0">
                <a:latin typeface="Tahoma" charset="0"/>
              </a:rPr>
              <a:t>Brazil</a:t>
            </a:r>
          </a:p>
          <a:p>
            <a:pPr eaLnBrk="1" hangingPunct="1">
              <a:lnSpc>
                <a:spcPct val="80000"/>
              </a:lnSpc>
              <a:buFont typeface="Wingdings" charset="0"/>
              <a:buNone/>
            </a:pPr>
            <a:r>
              <a:rPr lang="en-US" sz="2900" dirty="0" smtClean="0">
                <a:latin typeface="Tahoma" charset="0"/>
              </a:rPr>
              <a:t>Rest of G20												</a:t>
            </a:r>
            <a:r>
              <a:rPr lang="en-US" sz="3500" dirty="0" smtClean="0">
                <a:latin typeface="Tahoma" charset="0"/>
              </a:rPr>
              <a:t>US</a:t>
            </a:r>
            <a:r>
              <a:rPr lang="en-US" sz="2400" dirty="0">
                <a:latin typeface="Tahoma" charset="0"/>
              </a:rPr>
              <a:t>														</a:t>
            </a:r>
            <a:endParaRPr lang="en-US" sz="4700" dirty="0">
              <a:latin typeface="Tahoma" charset="0"/>
            </a:endParaRPr>
          </a:p>
          <a:p>
            <a:pPr eaLnBrk="1" hangingPunct="1">
              <a:lnSpc>
                <a:spcPct val="80000"/>
              </a:lnSpc>
              <a:buFont typeface="Wingdings" charset="0"/>
              <a:buNone/>
            </a:pPr>
            <a:r>
              <a:rPr lang="en-US" sz="2400" dirty="0">
                <a:latin typeface="Tahoma" charset="0"/>
              </a:rPr>
              <a:t>								</a:t>
            </a:r>
            <a:r>
              <a:rPr lang="en-US" sz="2400" dirty="0" smtClean="0">
                <a:latin typeface="Tahoma" charset="0"/>
              </a:rPr>
              <a:t>								</a:t>
            </a:r>
            <a:endParaRPr lang="en-US" sz="4000" dirty="0" smtClean="0">
              <a:latin typeface="Tahoma" charset="0"/>
            </a:endParaRPr>
          </a:p>
          <a:p>
            <a:pPr eaLnBrk="1" hangingPunct="1">
              <a:lnSpc>
                <a:spcPct val="80000"/>
              </a:lnSpc>
              <a:buFont typeface="Wingdings" charset="0"/>
              <a:buNone/>
            </a:pPr>
            <a:r>
              <a:rPr lang="en-US" sz="2400" dirty="0">
                <a:latin typeface="Tahoma" charset="0"/>
              </a:rPr>
              <a:t>	</a:t>
            </a:r>
            <a:r>
              <a:rPr lang="en-US" sz="2400" dirty="0" smtClean="0">
                <a:latin typeface="Tahoma" charset="0"/>
              </a:rPr>
              <a:t>																																	</a:t>
            </a:r>
          </a:p>
          <a:p>
            <a:pPr eaLnBrk="1" hangingPunct="1">
              <a:lnSpc>
                <a:spcPct val="80000"/>
              </a:lnSpc>
              <a:buFont typeface="Wingdings" charset="0"/>
              <a:buNone/>
            </a:pPr>
            <a:r>
              <a:rPr lang="en-US" sz="2400" dirty="0">
                <a:latin typeface="Tahoma" charset="0"/>
              </a:rPr>
              <a:t>	</a:t>
            </a:r>
            <a:r>
              <a:rPr lang="en-US" sz="2400" dirty="0" smtClean="0">
                <a:latin typeface="Tahoma" charset="0"/>
              </a:rPr>
              <a:t>															</a:t>
            </a:r>
            <a:endParaRPr lang="en-US" sz="4800" dirty="0">
              <a:latin typeface="Impact" charset="0"/>
            </a:endParaRPr>
          </a:p>
          <a:p>
            <a:pPr eaLnBrk="1" hangingPunct="1">
              <a:lnSpc>
                <a:spcPct val="80000"/>
              </a:lnSpc>
              <a:buFont typeface="Wingdings" charset="0"/>
              <a:buNone/>
            </a:pPr>
            <a:endParaRPr lang="en-US" sz="2400" dirty="0">
              <a:latin typeface="Tahoma" charset="0"/>
            </a:endParaRPr>
          </a:p>
          <a:p>
            <a:pPr eaLnBrk="1" hangingPunct="1">
              <a:lnSpc>
                <a:spcPct val="80000"/>
              </a:lnSpc>
              <a:buFont typeface="Wingdings" charset="0"/>
              <a:buNone/>
            </a:pPr>
            <a:r>
              <a:rPr lang="en-US" sz="2400" dirty="0">
                <a:latin typeface="Tahoma" charset="0"/>
              </a:rPr>
              <a:t>			</a:t>
            </a:r>
          </a:p>
        </p:txBody>
      </p:sp>
      <p:sp>
        <p:nvSpPr>
          <p:cNvPr id="19460" name="Line 4"/>
          <p:cNvSpPr>
            <a:spLocks noChangeShapeType="1"/>
          </p:cNvSpPr>
          <p:nvPr/>
        </p:nvSpPr>
        <p:spPr bwMode="auto">
          <a:xfrm flipH="1">
            <a:off x="3810000" y="4707756"/>
            <a:ext cx="685800" cy="1388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5"/>
          <p:cNvSpPr>
            <a:spLocks noChangeShapeType="1"/>
          </p:cNvSpPr>
          <p:nvPr/>
        </p:nvSpPr>
        <p:spPr bwMode="auto">
          <a:xfrm>
            <a:off x="4495800" y="4707756"/>
            <a:ext cx="685800" cy="1388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Line 6"/>
          <p:cNvSpPr>
            <a:spLocks noChangeShapeType="1"/>
          </p:cNvSpPr>
          <p:nvPr/>
        </p:nvSpPr>
        <p:spPr bwMode="auto">
          <a:xfrm>
            <a:off x="3810000" y="6096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a:off x="762000" y="4419600"/>
            <a:ext cx="7467600" cy="28815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00609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433" y="275167"/>
            <a:ext cx="8229134" cy="1684262"/>
          </a:xfrm>
          <a:solidFill>
            <a:srgbClr val="FFFF00"/>
          </a:solidFill>
        </p:spPr>
        <p:txBody>
          <a:bodyPr>
            <a:normAutofit fontScale="90000"/>
          </a:bodyPr>
          <a:lstStyle/>
          <a:p>
            <a:pPr eaLnBrk="1" hangingPunct="1"/>
            <a:r>
              <a:rPr lang="de-DE" sz="3600" b="1" dirty="0">
                <a:latin typeface="Lucida Sans" charset="0"/>
              </a:rPr>
              <a:t/>
            </a:r>
            <a:br>
              <a:rPr lang="de-DE" sz="3600" b="1" dirty="0">
                <a:latin typeface="Lucida Sans" charset="0"/>
              </a:rPr>
            </a:br>
            <a:r>
              <a:rPr lang="el-GR" sz="3600" b="1" dirty="0" smtClean="0">
                <a:latin typeface="Arial Narrow"/>
                <a:cs typeface="Arial Narrow"/>
              </a:rPr>
              <a:t>Τα λέμε σε μια εβδομάδα!!!</a:t>
            </a:r>
            <a:r>
              <a:rPr lang="en-US" sz="3600" b="1" dirty="0">
                <a:latin typeface="Lucida Sans" charset="0"/>
              </a:rPr>
              <a:t/>
            </a:r>
            <a:br>
              <a:rPr lang="en-US" sz="3600" b="1" dirty="0">
                <a:latin typeface="Lucida Sans" charset="0"/>
              </a:rPr>
            </a:br>
            <a:endParaRPr lang="en-US" sz="3600" b="1" dirty="0">
              <a:latin typeface="Lucida Sans" charset="0"/>
            </a:endParaRPr>
          </a:p>
        </p:txBody>
      </p:sp>
      <p:pic>
        <p:nvPicPr>
          <p:cNvPr id="33795" name="Picture 3" descr="Doze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1200" y="2567867"/>
            <a:ext cx="8497391" cy="2933955"/>
          </a:xfrm>
          <a:noFill/>
        </p:spPr>
      </p:pic>
    </p:spTree>
    <p:extLst>
      <p:ext uri="{BB962C8B-B14F-4D97-AF65-F5344CB8AC3E}">
        <p14:creationId xmlns:p14="http://schemas.microsoft.com/office/powerpoint/2010/main" val="4719301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457433" y="1980596"/>
            <a:ext cx="4800716" cy="4115405"/>
          </a:xfrm>
        </p:spPr>
        <p:txBody>
          <a:bodyPr/>
          <a:lstStyle/>
          <a:p>
            <a:pPr eaLnBrk="1" hangingPunct="1">
              <a:lnSpc>
                <a:spcPct val="90000"/>
              </a:lnSpc>
            </a:pPr>
            <a:r>
              <a:rPr lang="el-GR" sz="2400" dirty="0">
                <a:latin typeface="Times New Roman" charset="0"/>
              </a:rPr>
              <a:t>Ο</a:t>
            </a:r>
            <a:r>
              <a:rPr lang="en-US" sz="2400" dirty="0">
                <a:latin typeface="Book Antiqua" charset="0"/>
              </a:rPr>
              <a:t> </a:t>
            </a:r>
            <a:r>
              <a:rPr lang="el-GR" sz="2400" dirty="0">
                <a:solidFill>
                  <a:srgbClr val="FF0066"/>
                </a:solidFill>
                <a:latin typeface="Times New Roman" charset="0"/>
              </a:rPr>
              <a:t>τρόπος</a:t>
            </a:r>
            <a:r>
              <a:rPr lang="en-US" sz="2400" dirty="0">
                <a:solidFill>
                  <a:srgbClr val="FF0066"/>
                </a:solidFill>
                <a:latin typeface="Book Antiqua" charset="0"/>
              </a:rPr>
              <a:t> </a:t>
            </a:r>
            <a:r>
              <a:rPr lang="el-GR" sz="2400" dirty="0">
                <a:solidFill>
                  <a:srgbClr val="FF0066"/>
                </a:solidFill>
                <a:latin typeface="Times New Roman" charset="0"/>
              </a:rPr>
              <a:t>παραγωγής </a:t>
            </a:r>
            <a:r>
              <a:rPr lang="el-GR" sz="2400" dirty="0">
                <a:latin typeface="Times New Roman" charset="0"/>
              </a:rPr>
              <a:t>καθορίζει τις κοινωνικές σχέσεις</a:t>
            </a:r>
            <a:endParaRPr lang="en-US" sz="2400" dirty="0">
              <a:latin typeface="Book Antiqua" charset="0"/>
            </a:endParaRPr>
          </a:p>
          <a:p>
            <a:pPr eaLnBrk="1" hangingPunct="1">
              <a:lnSpc>
                <a:spcPct val="90000"/>
              </a:lnSpc>
            </a:pPr>
            <a:r>
              <a:rPr lang="el-GR" sz="2400" dirty="0">
                <a:latin typeface="Times New Roman" charset="0"/>
              </a:rPr>
              <a:t>Η κυβέρνηση εκπροσωπεί τα συμφέροντα της κυρίαρχης τάξης</a:t>
            </a:r>
            <a:endParaRPr lang="en-US" sz="2400" dirty="0">
              <a:latin typeface="Book Antiqua" charset="0"/>
            </a:endParaRPr>
          </a:p>
          <a:p>
            <a:pPr eaLnBrk="1" hangingPunct="1">
              <a:lnSpc>
                <a:spcPct val="90000"/>
              </a:lnSpc>
            </a:pPr>
            <a:r>
              <a:rPr lang="el-GR" sz="2400" dirty="0">
                <a:latin typeface="Times New Roman" charset="0"/>
              </a:rPr>
              <a:t>Υπό τον καπιταλισμό</a:t>
            </a:r>
            <a:endParaRPr lang="en-US" sz="2400" dirty="0">
              <a:latin typeface="Book Antiqua" charset="0"/>
            </a:endParaRPr>
          </a:p>
          <a:p>
            <a:pPr lvl="1" eaLnBrk="1" hangingPunct="1">
              <a:lnSpc>
                <a:spcPct val="90000"/>
              </a:lnSpc>
            </a:pPr>
            <a:r>
              <a:rPr lang="el-GR" sz="2400" dirty="0">
                <a:latin typeface="Times New Roman" charset="0"/>
              </a:rPr>
              <a:t>Επέκταση της παραγωγής οδηγεί σε μειούμενα κέρδη</a:t>
            </a:r>
            <a:endParaRPr lang="en-US" sz="2400" dirty="0">
              <a:latin typeface="Book Antiqua" charset="0"/>
            </a:endParaRPr>
          </a:p>
          <a:p>
            <a:pPr lvl="1" eaLnBrk="1" hangingPunct="1">
              <a:lnSpc>
                <a:spcPct val="90000"/>
              </a:lnSpc>
            </a:pPr>
            <a:r>
              <a:rPr lang="el-GR" sz="2400" dirty="0">
                <a:latin typeface="Times New Roman" charset="0"/>
              </a:rPr>
              <a:t>Αναζήτηση για κέρδη οδηγεί στην απαίτηση για νέες αγορές και επενδυτικές ευκαιρίες</a:t>
            </a:r>
            <a:endParaRPr lang="en-US" sz="2400" dirty="0">
              <a:latin typeface="Book Antiqua" charset="0"/>
            </a:endParaRPr>
          </a:p>
        </p:txBody>
      </p:sp>
      <p:sp>
        <p:nvSpPr>
          <p:cNvPr id="18435" name="Line 3"/>
          <p:cNvSpPr>
            <a:spLocks noChangeShapeType="1"/>
          </p:cNvSpPr>
          <p:nvPr/>
        </p:nvSpPr>
        <p:spPr bwMode="auto">
          <a:xfrm>
            <a:off x="1" y="1037167"/>
            <a:ext cx="914710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18436" name="Text Box 4"/>
          <p:cNvSpPr txBox="1">
            <a:spLocks noChangeArrowheads="1"/>
          </p:cNvSpPr>
          <p:nvPr/>
        </p:nvSpPr>
        <p:spPr bwMode="auto">
          <a:xfrm>
            <a:off x="517907" y="1309310"/>
            <a:ext cx="3595840"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l-GR" sz="2800">
                <a:latin typeface="Times New Roman" charset="0"/>
              </a:rPr>
              <a:t>Μαρξισμός-Λενινισμός</a:t>
            </a:r>
            <a:endParaRPr lang="en-US" sz="2800">
              <a:latin typeface="Book Antiqua" charset="0"/>
            </a:endParaRPr>
          </a:p>
        </p:txBody>
      </p:sp>
      <p:sp>
        <p:nvSpPr>
          <p:cNvPr id="66565" name="AutoShape 5"/>
          <p:cNvSpPr>
            <a:spLocks/>
          </p:cNvSpPr>
          <p:nvPr/>
        </p:nvSpPr>
        <p:spPr bwMode="auto">
          <a:xfrm>
            <a:off x="5182169" y="2210405"/>
            <a:ext cx="227941" cy="3732893"/>
          </a:xfrm>
          <a:prstGeom prst="rightBrace">
            <a:avLst>
              <a:gd name="adj1" fmla="val 136467"/>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2" tIns="45716" rIns="91432" bIns="45716" anchor="ctr"/>
          <a:lstStyle/>
          <a:p>
            <a:endParaRPr lang="en-US">
              <a:latin typeface="Times New Roman" charset="0"/>
            </a:endParaRPr>
          </a:p>
        </p:txBody>
      </p:sp>
      <p:sp>
        <p:nvSpPr>
          <p:cNvPr id="66566" name="Text Box 6"/>
          <p:cNvSpPr txBox="1">
            <a:spLocks noChangeArrowheads="1"/>
          </p:cNvSpPr>
          <p:nvPr/>
        </p:nvSpPr>
        <p:spPr bwMode="auto">
          <a:xfrm>
            <a:off x="6003996" y="2707822"/>
            <a:ext cx="2530610"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l-GR">
                <a:solidFill>
                  <a:srgbClr val="FF0066"/>
                </a:solidFill>
                <a:latin typeface="Times New Roman" charset="0"/>
              </a:rPr>
              <a:t>Σύγκρουση</a:t>
            </a:r>
            <a:r>
              <a:rPr lang="en-US">
                <a:latin typeface="Book Antiqua" charset="0"/>
              </a:rPr>
              <a:t> </a:t>
            </a:r>
            <a:r>
              <a:rPr lang="el-GR">
                <a:latin typeface="Times New Roman" charset="0"/>
              </a:rPr>
              <a:t>μεταξύ καπιταλιστικών κρατών</a:t>
            </a:r>
            <a:endParaRPr lang="en-US">
              <a:latin typeface="Book Antiqua" charset="0"/>
            </a:endParaRPr>
          </a:p>
        </p:txBody>
      </p:sp>
      <p:sp>
        <p:nvSpPr>
          <p:cNvPr id="66567" name="Text Box 7"/>
          <p:cNvSpPr txBox="1">
            <a:spLocks noChangeArrowheads="1"/>
          </p:cNvSpPr>
          <p:nvPr/>
        </p:nvSpPr>
        <p:spPr bwMode="auto">
          <a:xfrm>
            <a:off x="6019502" y="3962703"/>
            <a:ext cx="2530610" cy="6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l-GR">
                <a:solidFill>
                  <a:srgbClr val="FF0066"/>
                </a:solidFill>
                <a:latin typeface="Times New Roman" charset="0"/>
              </a:rPr>
              <a:t>Αρμονία</a:t>
            </a:r>
            <a:r>
              <a:rPr lang="en-US">
                <a:latin typeface="Book Antiqua" charset="0"/>
              </a:rPr>
              <a:t> </a:t>
            </a:r>
            <a:r>
              <a:rPr lang="el-GR">
                <a:latin typeface="Times New Roman" charset="0"/>
              </a:rPr>
              <a:t>μεταξύ σοσιαλιστικών κρατών</a:t>
            </a:r>
            <a:endParaRPr lang="en-US">
              <a:latin typeface="Book Antiqua" charset="0"/>
            </a:endParaRPr>
          </a:p>
        </p:txBody>
      </p:sp>
      <p:sp>
        <p:nvSpPr>
          <p:cNvPr id="18440" name="Rectangle 8"/>
          <p:cNvSpPr>
            <a:spLocks noGrp="1" noChangeArrowheads="1"/>
          </p:cNvSpPr>
          <p:nvPr>
            <p:ph type="title"/>
          </p:nvPr>
        </p:nvSpPr>
        <p:spPr>
          <a:xfrm>
            <a:off x="685374" y="75595"/>
            <a:ext cx="7773253" cy="1143000"/>
          </a:xfrm>
        </p:spPr>
        <p:txBody>
          <a:bodyPr/>
          <a:lstStyle/>
          <a:p>
            <a:pPr eaLnBrk="1" hangingPunct="1"/>
            <a:r>
              <a:rPr lang="el-GR" sz="2800" b="1">
                <a:latin typeface="Arial" charset="0"/>
              </a:rPr>
              <a:t>Το κράτος</a:t>
            </a:r>
            <a:endParaRPr lang="en-US" sz="2800" b="1">
              <a:latin typeface="Lucida Sans" charset="0"/>
            </a:endParaRPr>
          </a:p>
        </p:txBody>
      </p:sp>
    </p:spTree>
    <p:extLst>
      <p:ext uri="{BB962C8B-B14F-4D97-AF65-F5344CB8AC3E}">
        <p14:creationId xmlns:p14="http://schemas.microsoft.com/office/powerpoint/2010/main" val="1965319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wipe(left)">
                                      <p:cBhvr>
                                        <p:cTn id="7" dur="500"/>
                                        <p:tgtEl>
                                          <p:spTgt spid="66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wipe(left)">
                                      <p:cBhvr>
                                        <p:cTn id="12" dur="500"/>
                                        <p:tgtEl>
                                          <p:spTgt spid="66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wipe(left)">
                                      <p:cBhvr>
                                        <p:cTn id="17" dur="500"/>
                                        <p:tgtEl>
                                          <p:spTgt spid="665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wipe(left)">
                                      <p:cBhvr>
                                        <p:cTn id="22" dur="500"/>
                                        <p:tgtEl>
                                          <p:spTgt spid="665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2">
                                            <p:txEl>
                                              <p:pRg st="4" end="4"/>
                                            </p:txEl>
                                          </p:spTgt>
                                        </p:tgtEl>
                                        <p:attrNameLst>
                                          <p:attrName>style.visibility</p:attrName>
                                        </p:attrNameLst>
                                      </p:cBhvr>
                                      <p:to>
                                        <p:strVal val="visible"/>
                                      </p:to>
                                    </p:set>
                                    <p:animEffect transition="in" filter="wipe(left)">
                                      <p:cBhvr>
                                        <p:cTn id="27" dur="500"/>
                                        <p:tgtEl>
                                          <p:spTgt spid="6656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6565"/>
                                        </p:tgtEl>
                                        <p:attrNameLst>
                                          <p:attrName>style.visibility</p:attrName>
                                        </p:attrNameLst>
                                      </p:cBhvr>
                                      <p:to>
                                        <p:strVal val="visible"/>
                                      </p:to>
                                    </p:set>
                                    <p:anim calcmode="lin" valueType="num">
                                      <p:cBhvr additive="base">
                                        <p:cTn id="32" dur="500" fill="hold"/>
                                        <p:tgtEl>
                                          <p:spTgt spid="66565"/>
                                        </p:tgtEl>
                                        <p:attrNameLst>
                                          <p:attrName>ppt_x</p:attrName>
                                        </p:attrNameLst>
                                      </p:cBhvr>
                                      <p:tavLst>
                                        <p:tav tm="0">
                                          <p:val>
                                            <p:strVal val="1+#ppt_w/2"/>
                                          </p:val>
                                        </p:tav>
                                        <p:tav tm="100000">
                                          <p:val>
                                            <p:strVal val="#ppt_x"/>
                                          </p:val>
                                        </p:tav>
                                      </p:tavLst>
                                    </p:anim>
                                    <p:anim calcmode="lin" valueType="num">
                                      <p:cBhvr additive="base">
                                        <p:cTn id="33" dur="500" fill="hold"/>
                                        <p:tgtEl>
                                          <p:spTgt spid="66565"/>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6656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bldLvl="2" autoUpdateAnimBg="0"/>
      <p:bldP spid="66565" grpId="0" animBg="1"/>
      <p:bldP spid="66566" grpId="0" autoUpdateAnimBg="0"/>
      <p:bldP spid="665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374" y="305405"/>
            <a:ext cx="7773253" cy="913190"/>
          </a:xfrm>
        </p:spPr>
        <p:txBody>
          <a:bodyPr/>
          <a:lstStyle/>
          <a:p>
            <a:pPr eaLnBrk="1" hangingPunct="1"/>
            <a:r>
              <a:rPr lang="el-GR" sz="2800" b="1">
                <a:latin typeface="Arial" charset="0"/>
              </a:rPr>
              <a:t>Τρίτη Εικόνα: Διεθνής Αναρχία</a:t>
            </a:r>
            <a:endParaRPr lang="en-US" sz="2800" b="1">
              <a:latin typeface="Lucida Sans" charset="0"/>
            </a:endParaRPr>
          </a:p>
        </p:txBody>
      </p:sp>
      <p:sp>
        <p:nvSpPr>
          <p:cNvPr id="67587" name="Rectangle 3"/>
          <p:cNvSpPr>
            <a:spLocks noGrp="1" noChangeArrowheads="1"/>
          </p:cNvSpPr>
          <p:nvPr>
            <p:ph type="body" idx="1"/>
          </p:nvPr>
        </p:nvSpPr>
        <p:spPr>
          <a:xfrm>
            <a:off x="533413" y="1980596"/>
            <a:ext cx="5638050" cy="4115405"/>
          </a:xfrm>
        </p:spPr>
        <p:txBody>
          <a:bodyPr>
            <a:normAutofit/>
          </a:bodyPr>
          <a:lstStyle/>
          <a:p>
            <a:pPr eaLnBrk="1" hangingPunct="1">
              <a:lnSpc>
                <a:spcPct val="80000"/>
              </a:lnSpc>
            </a:pPr>
            <a:r>
              <a:rPr lang="el-GR" sz="3000" dirty="0" smtClean="0">
                <a:latin typeface="Times New Roman" charset="0"/>
              </a:rPr>
              <a:t>Σε </a:t>
            </a:r>
            <a:r>
              <a:rPr lang="el-GR" sz="3000" dirty="0">
                <a:latin typeface="Times New Roman" charset="0"/>
              </a:rPr>
              <a:t>φυσικό καθεστώς</a:t>
            </a:r>
            <a:r>
              <a:rPr lang="en-US" sz="3000" dirty="0">
                <a:latin typeface="Book Antiqua" charset="0"/>
              </a:rPr>
              <a:t> </a:t>
            </a:r>
            <a:r>
              <a:rPr lang="el-GR" sz="3000" dirty="0">
                <a:latin typeface="Times New Roman" charset="0"/>
              </a:rPr>
              <a:t>(</a:t>
            </a:r>
            <a:r>
              <a:rPr lang="en-US" sz="3000" dirty="0">
                <a:solidFill>
                  <a:srgbClr val="FF0066"/>
                </a:solidFill>
                <a:latin typeface="Book Antiqua" charset="0"/>
              </a:rPr>
              <a:t>state of nature</a:t>
            </a:r>
            <a:r>
              <a:rPr lang="el-GR" sz="3000" dirty="0">
                <a:solidFill>
                  <a:srgbClr val="FF0066"/>
                </a:solidFill>
                <a:latin typeface="Times New Roman" charset="0"/>
              </a:rPr>
              <a:t>)</a:t>
            </a:r>
            <a:r>
              <a:rPr lang="en-US" sz="3000" dirty="0">
                <a:latin typeface="Book Antiqua" charset="0"/>
              </a:rPr>
              <a:t>, </a:t>
            </a:r>
            <a:r>
              <a:rPr lang="el-GR" sz="3000" dirty="0">
                <a:latin typeface="Times New Roman" charset="0"/>
              </a:rPr>
              <a:t>οι άλλοι είναι απειλές</a:t>
            </a:r>
            <a:r>
              <a:rPr lang="en-US" sz="3000" dirty="0">
                <a:latin typeface="Book Antiqua" charset="0"/>
              </a:rPr>
              <a:t>, </a:t>
            </a:r>
            <a:r>
              <a:rPr lang="el-GR" sz="3000" dirty="0">
                <a:latin typeface="Times New Roman" charset="0"/>
              </a:rPr>
              <a:t>έτσι όλοι είναι σε </a:t>
            </a:r>
            <a:r>
              <a:rPr lang="el-GR" sz="3000" dirty="0" smtClean="0">
                <a:latin typeface="Times New Roman" charset="0"/>
              </a:rPr>
              <a:t>πόλεμο με όλους</a:t>
            </a:r>
          </a:p>
          <a:p>
            <a:pPr marL="0" indent="0" eaLnBrk="1" hangingPunct="1">
              <a:lnSpc>
                <a:spcPct val="80000"/>
              </a:lnSpc>
              <a:buNone/>
            </a:pPr>
            <a:endParaRPr lang="en-US" sz="3000" dirty="0">
              <a:latin typeface="Book Antiqua" charset="0"/>
            </a:endParaRPr>
          </a:p>
          <a:p>
            <a:pPr eaLnBrk="1" hangingPunct="1">
              <a:lnSpc>
                <a:spcPct val="80000"/>
              </a:lnSpc>
            </a:pPr>
            <a:r>
              <a:rPr lang="el-GR" sz="3000" dirty="0" smtClean="0">
                <a:latin typeface="Times New Roman" charset="0"/>
              </a:rPr>
              <a:t>Για </a:t>
            </a:r>
            <a:r>
              <a:rPr lang="el-GR" sz="3000" dirty="0">
                <a:latin typeface="Times New Roman" charset="0"/>
              </a:rPr>
              <a:t>να υπερβούμε την αναρχία</a:t>
            </a:r>
            <a:r>
              <a:rPr lang="en-US" sz="3000" dirty="0">
                <a:latin typeface="Book Antiqua" charset="0"/>
              </a:rPr>
              <a:t>, </a:t>
            </a:r>
            <a:r>
              <a:rPr lang="el-GR" sz="3000" dirty="0">
                <a:latin typeface="Times New Roman" charset="0"/>
              </a:rPr>
              <a:t>παραδίδουμε τα φυσικά μας δικαιώματα</a:t>
            </a:r>
            <a:r>
              <a:rPr lang="en-US" sz="3000" dirty="0">
                <a:latin typeface="Book Antiqua" charset="0"/>
              </a:rPr>
              <a:t> </a:t>
            </a:r>
            <a:r>
              <a:rPr lang="el-GR" sz="3000" dirty="0">
                <a:latin typeface="Times New Roman" charset="0"/>
              </a:rPr>
              <a:t>σε έναν απόλυτο μονάρχη με ένα κοινωνικό συμβόλαιο</a:t>
            </a:r>
            <a:r>
              <a:rPr lang="en-US" sz="3000" dirty="0">
                <a:latin typeface="Book Antiqua" charset="0"/>
              </a:rPr>
              <a:t> </a:t>
            </a:r>
            <a:r>
              <a:rPr lang="el-GR" sz="3000" dirty="0">
                <a:latin typeface="Times New Roman" charset="0"/>
              </a:rPr>
              <a:t>(</a:t>
            </a:r>
            <a:r>
              <a:rPr lang="en-US" sz="3000" dirty="0">
                <a:latin typeface="Book Antiqua" charset="0"/>
              </a:rPr>
              <a:t>social contract</a:t>
            </a:r>
            <a:r>
              <a:rPr lang="el-GR" sz="3000" dirty="0">
                <a:latin typeface="Times New Roman" charset="0"/>
              </a:rPr>
              <a:t>)</a:t>
            </a:r>
            <a:endParaRPr lang="en-US" sz="3000" dirty="0">
              <a:latin typeface="Book Antiqua" charset="0"/>
            </a:endParaRPr>
          </a:p>
        </p:txBody>
      </p:sp>
      <p:sp>
        <p:nvSpPr>
          <p:cNvPr id="19460" name="Line 4"/>
          <p:cNvSpPr>
            <a:spLocks noChangeShapeType="1"/>
          </p:cNvSpPr>
          <p:nvPr/>
        </p:nvSpPr>
        <p:spPr bwMode="auto">
          <a:xfrm>
            <a:off x="1" y="1143000"/>
            <a:ext cx="914710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lIns="91432" tIns="45716" rIns="91432" bIns="45716"/>
          <a:lstStyle/>
          <a:p>
            <a:endParaRPr lang="en-US"/>
          </a:p>
        </p:txBody>
      </p:sp>
      <p:sp>
        <p:nvSpPr>
          <p:cNvPr id="19461" name="Text Box 5"/>
          <p:cNvSpPr txBox="1">
            <a:spLocks noChangeArrowheads="1"/>
          </p:cNvSpPr>
          <p:nvPr/>
        </p:nvSpPr>
        <p:spPr bwMode="auto">
          <a:xfrm>
            <a:off x="457433" y="1283608"/>
            <a:ext cx="3288314"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l-GR" sz="2800" dirty="0" smtClean="0">
                <a:latin typeface="Arial Narrow"/>
                <a:cs typeface="Arial Narrow"/>
              </a:rPr>
              <a:t>Ο κόσμος του </a:t>
            </a:r>
            <a:r>
              <a:rPr lang="en-US" sz="2800" dirty="0" smtClean="0">
                <a:latin typeface="Book Antiqua" charset="0"/>
              </a:rPr>
              <a:t>Hobbes</a:t>
            </a:r>
            <a:endParaRPr lang="en-US" sz="2800" dirty="0">
              <a:latin typeface="Book Antiqua" charset="0"/>
            </a:endParaRPr>
          </a:p>
        </p:txBody>
      </p:sp>
      <p:sp>
        <p:nvSpPr>
          <p:cNvPr id="67590" name="AutoShape 6"/>
          <p:cNvSpPr>
            <a:spLocks/>
          </p:cNvSpPr>
          <p:nvPr/>
        </p:nvSpPr>
        <p:spPr bwMode="auto">
          <a:xfrm>
            <a:off x="6248994" y="2133298"/>
            <a:ext cx="379902" cy="3657297"/>
          </a:xfrm>
          <a:prstGeom prst="rightBrace">
            <a:avLst>
              <a:gd name="adj1" fmla="val 80222"/>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1432" tIns="45716" rIns="91432" bIns="45716" anchor="ctr"/>
          <a:lstStyle/>
          <a:p>
            <a:endParaRPr lang="en-US">
              <a:latin typeface="Times New Roman" charset="0"/>
            </a:endParaRPr>
          </a:p>
        </p:txBody>
      </p:sp>
      <p:sp>
        <p:nvSpPr>
          <p:cNvPr id="67591" name="Text Box 7"/>
          <p:cNvSpPr txBox="1">
            <a:spLocks noChangeArrowheads="1"/>
          </p:cNvSpPr>
          <p:nvPr/>
        </p:nvSpPr>
        <p:spPr bwMode="auto">
          <a:xfrm>
            <a:off x="6782407" y="2057703"/>
            <a:ext cx="2482541" cy="82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l-GR" b="1">
                <a:latin typeface="Times New Roman" charset="0"/>
              </a:rPr>
              <a:t>Διεθνής Αναρχία</a:t>
            </a:r>
            <a:endParaRPr lang="en-US" b="1">
              <a:latin typeface="Book Antiqua" charset="0"/>
            </a:endParaRPr>
          </a:p>
        </p:txBody>
      </p:sp>
      <p:sp>
        <p:nvSpPr>
          <p:cNvPr id="67592" name="Text Box 8"/>
          <p:cNvSpPr txBox="1">
            <a:spLocks noChangeArrowheads="1"/>
          </p:cNvSpPr>
          <p:nvPr/>
        </p:nvSpPr>
        <p:spPr bwMode="auto">
          <a:xfrm>
            <a:off x="6858388" y="3581703"/>
            <a:ext cx="1997197"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b="1">
                <a:latin typeface="Book Antiqua" charset="0"/>
              </a:rPr>
              <a:t>State of  Nature</a:t>
            </a:r>
          </a:p>
        </p:txBody>
      </p:sp>
      <p:sp>
        <p:nvSpPr>
          <p:cNvPr id="67593" name="Text Box 9"/>
          <p:cNvSpPr txBox="1">
            <a:spLocks noChangeArrowheads="1"/>
          </p:cNvSpPr>
          <p:nvPr/>
        </p:nvSpPr>
        <p:spPr bwMode="auto">
          <a:xfrm>
            <a:off x="6858388" y="5181299"/>
            <a:ext cx="1997197" cy="3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sz="1900">
                <a:solidFill>
                  <a:schemeClr val="tx1"/>
                </a:solidFill>
                <a:latin typeface="Arial" charset="0"/>
                <a:ea typeface="ＭＳ Ｐゴシック" charset="0"/>
                <a:cs typeface="ＭＳ Ｐゴシック" charset="0"/>
              </a:defRPr>
            </a:lvl1pPr>
            <a:lvl2pPr marL="742950" indent="-285750" eaLnBrk="0" hangingPunct="0">
              <a:defRPr sz="1900">
                <a:solidFill>
                  <a:schemeClr val="tx1"/>
                </a:solidFill>
                <a:latin typeface="Arial" charset="0"/>
                <a:ea typeface="ＭＳ Ｐゴシック" charset="0"/>
              </a:defRPr>
            </a:lvl2pPr>
            <a:lvl3pPr marL="1143000" indent="-228600" eaLnBrk="0" hangingPunct="0">
              <a:defRPr sz="1900">
                <a:solidFill>
                  <a:schemeClr val="tx1"/>
                </a:solidFill>
                <a:latin typeface="Arial" charset="0"/>
                <a:ea typeface="ＭＳ Ｐゴシック" charset="0"/>
              </a:defRPr>
            </a:lvl3pPr>
            <a:lvl4pPr marL="1600200" indent="-228600" eaLnBrk="0" hangingPunct="0">
              <a:defRPr sz="1900">
                <a:solidFill>
                  <a:schemeClr val="tx1"/>
                </a:solidFill>
                <a:latin typeface="Arial" charset="0"/>
                <a:ea typeface="ＭＳ Ｐゴシック" charset="0"/>
              </a:defRPr>
            </a:lvl4pPr>
            <a:lvl5pPr marL="2057400" indent="-228600" eaLnBrk="0" hangingPunct="0">
              <a:defRPr sz="1900">
                <a:solidFill>
                  <a:schemeClr val="tx1"/>
                </a:solidFill>
                <a:latin typeface="Arial" charset="0"/>
                <a:ea typeface="ＭＳ Ｐゴシック" charset="0"/>
              </a:defRPr>
            </a:lvl5pPr>
            <a:lvl6pPr marL="2514600" indent="-228600" defTabSz="946150" eaLnBrk="0" fontAlgn="base" hangingPunct="0">
              <a:spcBef>
                <a:spcPct val="0"/>
              </a:spcBef>
              <a:spcAft>
                <a:spcPct val="0"/>
              </a:spcAft>
              <a:defRPr sz="1900">
                <a:solidFill>
                  <a:schemeClr val="tx1"/>
                </a:solidFill>
                <a:latin typeface="Arial" charset="0"/>
                <a:ea typeface="ＭＳ Ｐゴシック" charset="0"/>
              </a:defRPr>
            </a:lvl6pPr>
            <a:lvl7pPr marL="2971800" indent="-228600" defTabSz="946150" eaLnBrk="0" fontAlgn="base" hangingPunct="0">
              <a:spcBef>
                <a:spcPct val="0"/>
              </a:spcBef>
              <a:spcAft>
                <a:spcPct val="0"/>
              </a:spcAft>
              <a:defRPr sz="1900">
                <a:solidFill>
                  <a:schemeClr val="tx1"/>
                </a:solidFill>
                <a:latin typeface="Arial" charset="0"/>
                <a:ea typeface="ＭＳ Ｐゴシック" charset="0"/>
              </a:defRPr>
            </a:lvl7pPr>
            <a:lvl8pPr marL="3429000" indent="-228600" defTabSz="946150" eaLnBrk="0" fontAlgn="base" hangingPunct="0">
              <a:spcBef>
                <a:spcPct val="0"/>
              </a:spcBef>
              <a:spcAft>
                <a:spcPct val="0"/>
              </a:spcAft>
              <a:defRPr sz="1900">
                <a:solidFill>
                  <a:schemeClr val="tx1"/>
                </a:solidFill>
                <a:latin typeface="Arial" charset="0"/>
                <a:ea typeface="ＭＳ Ｐゴシック" charset="0"/>
              </a:defRPr>
            </a:lvl8pPr>
            <a:lvl9pPr marL="3886200" indent="-228600" defTabSz="946150" eaLnBrk="0" fontAlgn="base" hangingPunct="0">
              <a:spcBef>
                <a:spcPct val="0"/>
              </a:spcBef>
              <a:spcAft>
                <a:spcPct val="0"/>
              </a:spcAft>
              <a:defRPr sz="1900">
                <a:solidFill>
                  <a:schemeClr val="tx1"/>
                </a:solidFill>
                <a:latin typeface="Arial" charset="0"/>
                <a:ea typeface="ＭＳ Ｐゴシック" charset="0"/>
              </a:defRPr>
            </a:lvl9pPr>
          </a:lstStyle>
          <a:p>
            <a:pPr eaLnBrk="1" hangingPunct="1"/>
            <a:r>
              <a:rPr lang="en-US" b="1">
                <a:latin typeface="Book Antiqua" charset="0"/>
              </a:rPr>
              <a:t>State of  War</a:t>
            </a:r>
          </a:p>
        </p:txBody>
      </p:sp>
      <p:sp>
        <p:nvSpPr>
          <p:cNvPr id="67594" name="AutoShape 10"/>
          <p:cNvSpPr>
            <a:spLocks noChangeArrowheads="1"/>
          </p:cNvSpPr>
          <p:nvPr/>
        </p:nvSpPr>
        <p:spPr bwMode="auto">
          <a:xfrm>
            <a:off x="7391801" y="3048000"/>
            <a:ext cx="485343" cy="533703"/>
          </a:xfrm>
          <a:prstGeom prst="downArrow">
            <a:avLst>
              <a:gd name="adj1" fmla="val 50000"/>
              <a:gd name="adj2" fmla="val 27451"/>
            </a:avLst>
          </a:prstGeom>
          <a:solidFill>
            <a:schemeClr val="accent2"/>
          </a:solidFill>
          <a:ln w="9525">
            <a:solidFill>
              <a:schemeClr val="tx1"/>
            </a:solidFill>
            <a:miter lim="800000"/>
            <a:headEnd/>
            <a:tailEnd/>
          </a:ln>
          <a:effectLst>
            <a:outerShdw blurRad="63500" dist="107763" dir="13500000" algn="ctr" rotWithShape="0">
              <a:schemeClr val="bg2">
                <a:alpha val="74998"/>
              </a:schemeClr>
            </a:outerShdw>
          </a:effectLst>
        </p:spPr>
        <p:txBody>
          <a:bodyPr wrap="none" lIns="91432" tIns="45716" rIns="91432" bIns="45716" anchor="ctr"/>
          <a:lstStyle/>
          <a:p>
            <a:pPr defTabSz="914321">
              <a:defRPr/>
            </a:pPr>
            <a:endParaRPr lang="en-US">
              <a:latin typeface="+mn-lt"/>
              <a:ea typeface="+mn-ea"/>
              <a:cs typeface="+mn-cs"/>
            </a:endParaRPr>
          </a:p>
        </p:txBody>
      </p:sp>
      <p:sp>
        <p:nvSpPr>
          <p:cNvPr id="67595" name="AutoShape 11"/>
          <p:cNvSpPr>
            <a:spLocks noChangeArrowheads="1"/>
          </p:cNvSpPr>
          <p:nvPr/>
        </p:nvSpPr>
        <p:spPr bwMode="auto">
          <a:xfrm>
            <a:off x="7391801" y="4496405"/>
            <a:ext cx="485343" cy="532190"/>
          </a:xfrm>
          <a:prstGeom prst="downArrow">
            <a:avLst>
              <a:gd name="adj1" fmla="val 50000"/>
              <a:gd name="adj2" fmla="val 27451"/>
            </a:avLst>
          </a:prstGeom>
          <a:solidFill>
            <a:schemeClr val="accent2"/>
          </a:solidFill>
          <a:ln w="9525">
            <a:solidFill>
              <a:schemeClr val="tx1"/>
            </a:solidFill>
            <a:miter lim="800000"/>
            <a:headEnd/>
            <a:tailEnd/>
          </a:ln>
          <a:effectLst>
            <a:outerShdw blurRad="63500" dist="107763" dir="13500000" algn="ctr" rotWithShape="0">
              <a:schemeClr val="bg2">
                <a:alpha val="74998"/>
              </a:schemeClr>
            </a:outerShdw>
          </a:effectLst>
        </p:spPr>
        <p:txBody>
          <a:bodyPr wrap="none" lIns="91432" tIns="45716" rIns="91432" bIns="45716" anchor="ctr"/>
          <a:lstStyle/>
          <a:p>
            <a:pPr defTabSz="914321">
              <a:defRPr/>
            </a:pPr>
            <a:endParaRPr lang="en-US">
              <a:latin typeface="+mn-lt"/>
              <a:ea typeface="+mn-ea"/>
              <a:cs typeface="+mn-cs"/>
            </a:endParaRPr>
          </a:p>
        </p:txBody>
      </p:sp>
    </p:spTree>
    <p:extLst>
      <p:ext uri="{BB962C8B-B14F-4D97-AF65-F5344CB8AC3E}">
        <p14:creationId xmlns:p14="http://schemas.microsoft.com/office/powerpoint/2010/main" val="3328779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wipe(left)">
                                      <p:cBhvr>
                                        <p:cTn id="12" dur="500"/>
                                        <p:tgtEl>
                                          <p:spTgt spid="6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 calcmode="lin" valueType="num">
                                      <p:cBhvr additive="base">
                                        <p:cTn id="17" dur="500" fill="hold"/>
                                        <p:tgtEl>
                                          <p:spTgt spid="67590"/>
                                        </p:tgtEl>
                                        <p:attrNameLst>
                                          <p:attrName>ppt_x</p:attrName>
                                        </p:attrNameLst>
                                      </p:cBhvr>
                                      <p:tavLst>
                                        <p:tav tm="0">
                                          <p:val>
                                            <p:strVal val="1+#ppt_w/2"/>
                                          </p:val>
                                        </p:tav>
                                        <p:tav tm="100000">
                                          <p:val>
                                            <p:strVal val="#ppt_x"/>
                                          </p:val>
                                        </p:tav>
                                      </p:tavLst>
                                    </p:anim>
                                    <p:anim calcmode="lin" valueType="num">
                                      <p:cBhvr additive="base">
                                        <p:cTn id="1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7591"/>
                                        </p:tgtEl>
                                        <p:attrNameLst>
                                          <p:attrName>style.visibility</p:attrName>
                                        </p:attrNameLst>
                                      </p:cBhvr>
                                      <p:to>
                                        <p:strVal val="visible"/>
                                      </p:to>
                                    </p:set>
                                    <p:anim calcmode="lin" valueType="num">
                                      <p:cBhvr>
                                        <p:cTn id="23" dur="500" fill="hold"/>
                                        <p:tgtEl>
                                          <p:spTgt spid="67591"/>
                                        </p:tgtEl>
                                        <p:attrNameLst>
                                          <p:attrName>ppt_w</p:attrName>
                                        </p:attrNameLst>
                                      </p:cBhvr>
                                      <p:tavLst>
                                        <p:tav tm="0">
                                          <p:val>
                                            <p:fltVal val="0"/>
                                          </p:val>
                                        </p:tav>
                                        <p:tav tm="100000">
                                          <p:val>
                                            <p:strVal val="#ppt_w"/>
                                          </p:val>
                                        </p:tav>
                                      </p:tavLst>
                                    </p:anim>
                                    <p:anim calcmode="lin" valueType="num">
                                      <p:cBhvr>
                                        <p:cTn id="24" dur="500" fill="hold"/>
                                        <p:tgtEl>
                                          <p:spTgt spid="67591"/>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 fill="hold" grpId="0" nodeType="clickEffect">
                                  <p:stCondLst>
                                    <p:cond delay="0"/>
                                  </p:stCondLst>
                                  <p:childTnLst>
                                    <p:set>
                                      <p:cBhvr>
                                        <p:cTn id="28" dur="1" fill="hold">
                                          <p:stCondLst>
                                            <p:cond delay="0"/>
                                          </p:stCondLst>
                                        </p:cTn>
                                        <p:tgtEl>
                                          <p:spTgt spid="67594"/>
                                        </p:tgtEl>
                                        <p:attrNameLst>
                                          <p:attrName>style.visibility</p:attrName>
                                        </p:attrNameLst>
                                      </p:cBhvr>
                                      <p:to>
                                        <p:strVal val="visible"/>
                                      </p:to>
                                    </p:set>
                                    <p:anim calcmode="lin" valueType="num">
                                      <p:cBhvr>
                                        <p:cTn id="29" dur="500" fill="hold"/>
                                        <p:tgtEl>
                                          <p:spTgt spid="67594"/>
                                        </p:tgtEl>
                                        <p:attrNameLst>
                                          <p:attrName>ppt_x</p:attrName>
                                        </p:attrNameLst>
                                      </p:cBhvr>
                                      <p:tavLst>
                                        <p:tav tm="0">
                                          <p:val>
                                            <p:strVal val="#ppt_x"/>
                                          </p:val>
                                        </p:tav>
                                        <p:tav tm="100000">
                                          <p:val>
                                            <p:strVal val="#ppt_x"/>
                                          </p:val>
                                        </p:tav>
                                      </p:tavLst>
                                    </p:anim>
                                    <p:anim calcmode="lin" valueType="num">
                                      <p:cBhvr>
                                        <p:cTn id="30" dur="500" fill="hold"/>
                                        <p:tgtEl>
                                          <p:spTgt spid="67594"/>
                                        </p:tgtEl>
                                        <p:attrNameLst>
                                          <p:attrName>ppt_y</p:attrName>
                                        </p:attrNameLst>
                                      </p:cBhvr>
                                      <p:tavLst>
                                        <p:tav tm="0">
                                          <p:val>
                                            <p:strVal val="#ppt_y-#ppt_h/2"/>
                                          </p:val>
                                        </p:tav>
                                        <p:tav tm="100000">
                                          <p:val>
                                            <p:strVal val="#ppt_y"/>
                                          </p:val>
                                        </p:tav>
                                      </p:tavLst>
                                    </p:anim>
                                    <p:anim calcmode="lin" valueType="num">
                                      <p:cBhvr>
                                        <p:cTn id="31" dur="500" fill="hold"/>
                                        <p:tgtEl>
                                          <p:spTgt spid="67594"/>
                                        </p:tgtEl>
                                        <p:attrNameLst>
                                          <p:attrName>ppt_w</p:attrName>
                                        </p:attrNameLst>
                                      </p:cBhvr>
                                      <p:tavLst>
                                        <p:tav tm="0">
                                          <p:val>
                                            <p:strVal val="#ppt_w"/>
                                          </p:val>
                                        </p:tav>
                                        <p:tav tm="100000">
                                          <p:val>
                                            <p:strVal val="#ppt_w"/>
                                          </p:val>
                                        </p:tav>
                                      </p:tavLst>
                                    </p:anim>
                                    <p:anim calcmode="lin" valueType="num">
                                      <p:cBhvr>
                                        <p:cTn id="32" dur="500" fill="hold"/>
                                        <p:tgtEl>
                                          <p:spTgt spid="67594"/>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67592"/>
                                        </p:tgtEl>
                                        <p:attrNameLst>
                                          <p:attrName>style.visibility</p:attrName>
                                        </p:attrNameLst>
                                      </p:cBhvr>
                                      <p:to>
                                        <p:strVal val="visible"/>
                                      </p:to>
                                    </p:set>
                                    <p:anim calcmode="lin" valueType="num">
                                      <p:cBhvr>
                                        <p:cTn id="36" dur="500" fill="hold"/>
                                        <p:tgtEl>
                                          <p:spTgt spid="67592"/>
                                        </p:tgtEl>
                                        <p:attrNameLst>
                                          <p:attrName>ppt_w</p:attrName>
                                        </p:attrNameLst>
                                      </p:cBhvr>
                                      <p:tavLst>
                                        <p:tav tm="0">
                                          <p:val>
                                            <p:fltVal val="0"/>
                                          </p:val>
                                        </p:tav>
                                        <p:tav tm="100000">
                                          <p:val>
                                            <p:strVal val="#ppt_w"/>
                                          </p:val>
                                        </p:tav>
                                      </p:tavLst>
                                    </p:anim>
                                    <p:anim calcmode="lin" valueType="num">
                                      <p:cBhvr>
                                        <p:cTn id="37" dur="500" fill="hold"/>
                                        <p:tgtEl>
                                          <p:spTgt spid="67592"/>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 fill="hold" grpId="0" nodeType="clickEffect">
                                  <p:stCondLst>
                                    <p:cond delay="0"/>
                                  </p:stCondLst>
                                  <p:childTnLst>
                                    <p:set>
                                      <p:cBhvr>
                                        <p:cTn id="41" dur="1" fill="hold">
                                          <p:stCondLst>
                                            <p:cond delay="0"/>
                                          </p:stCondLst>
                                        </p:cTn>
                                        <p:tgtEl>
                                          <p:spTgt spid="67595"/>
                                        </p:tgtEl>
                                        <p:attrNameLst>
                                          <p:attrName>style.visibility</p:attrName>
                                        </p:attrNameLst>
                                      </p:cBhvr>
                                      <p:to>
                                        <p:strVal val="visible"/>
                                      </p:to>
                                    </p:set>
                                    <p:anim calcmode="lin" valueType="num">
                                      <p:cBhvr>
                                        <p:cTn id="42" dur="500" fill="hold"/>
                                        <p:tgtEl>
                                          <p:spTgt spid="67595"/>
                                        </p:tgtEl>
                                        <p:attrNameLst>
                                          <p:attrName>ppt_x</p:attrName>
                                        </p:attrNameLst>
                                      </p:cBhvr>
                                      <p:tavLst>
                                        <p:tav tm="0">
                                          <p:val>
                                            <p:strVal val="#ppt_x"/>
                                          </p:val>
                                        </p:tav>
                                        <p:tav tm="100000">
                                          <p:val>
                                            <p:strVal val="#ppt_x"/>
                                          </p:val>
                                        </p:tav>
                                      </p:tavLst>
                                    </p:anim>
                                    <p:anim calcmode="lin" valueType="num">
                                      <p:cBhvr>
                                        <p:cTn id="43" dur="500" fill="hold"/>
                                        <p:tgtEl>
                                          <p:spTgt spid="67595"/>
                                        </p:tgtEl>
                                        <p:attrNameLst>
                                          <p:attrName>ppt_y</p:attrName>
                                        </p:attrNameLst>
                                      </p:cBhvr>
                                      <p:tavLst>
                                        <p:tav tm="0">
                                          <p:val>
                                            <p:strVal val="#ppt_y-#ppt_h/2"/>
                                          </p:val>
                                        </p:tav>
                                        <p:tav tm="100000">
                                          <p:val>
                                            <p:strVal val="#ppt_y"/>
                                          </p:val>
                                        </p:tav>
                                      </p:tavLst>
                                    </p:anim>
                                    <p:anim calcmode="lin" valueType="num">
                                      <p:cBhvr>
                                        <p:cTn id="44" dur="500" fill="hold"/>
                                        <p:tgtEl>
                                          <p:spTgt spid="67595"/>
                                        </p:tgtEl>
                                        <p:attrNameLst>
                                          <p:attrName>ppt_w</p:attrName>
                                        </p:attrNameLst>
                                      </p:cBhvr>
                                      <p:tavLst>
                                        <p:tav tm="0">
                                          <p:val>
                                            <p:strVal val="#ppt_w"/>
                                          </p:val>
                                        </p:tav>
                                        <p:tav tm="100000">
                                          <p:val>
                                            <p:strVal val="#ppt_w"/>
                                          </p:val>
                                        </p:tav>
                                      </p:tavLst>
                                    </p:anim>
                                    <p:anim calcmode="lin" valueType="num">
                                      <p:cBhvr>
                                        <p:cTn id="45" dur="500" fill="hold"/>
                                        <p:tgtEl>
                                          <p:spTgt spid="6759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500"/>
                            </p:stCondLst>
                            <p:childTnLst>
                              <p:par>
                                <p:cTn id="47" presetID="17" presetClass="entr" presetSubtype="10" fill="hold" grpId="0" nodeType="afterEffect">
                                  <p:stCondLst>
                                    <p:cond delay="0"/>
                                  </p:stCondLst>
                                  <p:childTnLst>
                                    <p:set>
                                      <p:cBhvr>
                                        <p:cTn id="48" dur="1" fill="hold">
                                          <p:stCondLst>
                                            <p:cond delay="0"/>
                                          </p:stCondLst>
                                        </p:cTn>
                                        <p:tgtEl>
                                          <p:spTgt spid="67593"/>
                                        </p:tgtEl>
                                        <p:attrNameLst>
                                          <p:attrName>style.visibility</p:attrName>
                                        </p:attrNameLst>
                                      </p:cBhvr>
                                      <p:to>
                                        <p:strVal val="visible"/>
                                      </p:to>
                                    </p:set>
                                    <p:anim calcmode="lin" valueType="num">
                                      <p:cBhvr>
                                        <p:cTn id="49" dur="500" fill="hold"/>
                                        <p:tgtEl>
                                          <p:spTgt spid="67593"/>
                                        </p:tgtEl>
                                        <p:attrNameLst>
                                          <p:attrName>ppt_w</p:attrName>
                                        </p:attrNameLst>
                                      </p:cBhvr>
                                      <p:tavLst>
                                        <p:tav tm="0">
                                          <p:val>
                                            <p:fltVal val="0"/>
                                          </p:val>
                                        </p:tav>
                                        <p:tav tm="100000">
                                          <p:val>
                                            <p:strVal val="#ppt_w"/>
                                          </p:val>
                                        </p:tav>
                                      </p:tavLst>
                                    </p:anim>
                                    <p:anim calcmode="lin" valueType="num">
                                      <p:cBhvr>
                                        <p:cTn id="50" dur="500" fill="hold"/>
                                        <p:tgtEl>
                                          <p:spTgt spid="675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90" grpId="0" animBg="1"/>
      <p:bldP spid="67591" grpId="0" autoUpdateAnimBg="0"/>
      <p:bldP spid="67592" grpId="0" autoUpdateAnimBg="0"/>
      <p:bldP spid="67593" grpId="0" autoUpdateAnimBg="0"/>
      <p:bldP spid="67594" grpId="0" animBg="1"/>
      <p:bldP spid="675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Ρ</a:t>
            </a:r>
            <a:r>
              <a:rPr lang="el-GR" dirty="0" smtClean="0"/>
              <a:t>εαλισμός: Δύο βασικές «εκδόσεις»:</a:t>
            </a:r>
            <a:endParaRPr lang="en-US" dirty="0"/>
          </a:p>
        </p:txBody>
      </p:sp>
      <p:sp>
        <p:nvSpPr>
          <p:cNvPr id="3" name="Content Placeholder 2"/>
          <p:cNvSpPr>
            <a:spLocks noGrp="1"/>
          </p:cNvSpPr>
          <p:nvPr>
            <p:ph idx="1"/>
          </p:nvPr>
        </p:nvSpPr>
        <p:spPr>
          <a:xfrm>
            <a:off x="457200" y="2023729"/>
            <a:ext cx="8229600" cy="4102434"/>
          </a:xfrm>
        </p:spPr>
        <p:txBody>
          <a:bodyPr>
            <a:normAutofit/>
          </a:bodyPr>
          <a:lstStyle/>
          <a:p>
            <a:r>
              <a:rPr lang="el-GR" sz="3600" dirty="0" smtClean="0"/>
              <a:t>Κλασικός Ρεαλισμός</a:t>
            </a:r>
          </a:p>
          <a:p>
            <a:r>
              <a:rPr lang="el-GR" sz="3600" dirty="0" smtClean="0"/>
              <a:t>Νεορεαλισμός ή Δομικός Ρεαλισμός (</a:t>
            </a:r>
            <a:r>
              <a:rPr lang="en-US" sz="3600" dirty="0" smtClean="0"/>
              <a:t>Structural Realism)</a:t>
            </a:r>
            <a:endParaRPr lang="en-US" sz="3600" dirty="0"/>
          </a:p>
        </p:txBody>
      </p:sp>
    </p:spTree>
    <p:extLst>
      <p:ext uri="{BB962C8B-B14F-4D97-AF65-F5344CB8AC3E}">
        <p14:creationId xmlns:p14="http://schemas.microsoft.com/office/powerpoint/2010/main" val="347979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TotalTime>
  <Words>2733</Words>
  <Application>Microsoft Macintosh PowerPoint</Application>
  <PresentationFormat>On-screen Show (4:3)</PresentationFormat>
  <Paragraphs>351</Paragraphs>
  <Slides>65</Slides>
  <Notes>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Πολιτικός Ρεαλισμός</vt:lpstr>
      <vt:lpstr>Τρία επίπεδα ανάλυσης</vt:lpstr>
      <vt:lpstr>Οι τρεις εικόνες</vt:lpstr>
      <vt:lpstr>Πρώτη Εικόνα: Ανθρώπινη Φύση</vt:lpstr>
      <vt:lpstr>Δεύτερη εικόνα: το κράτος</vt:lpstr>
      <vt:lpstr>Το κράτος</vt:lpstr>
      <vt:lpstr>Το κράτος</vt:lpstr>
      <vt:lpstr>Τρίτη Εικόνα: Διεθνής Αναρχία</vt:lpstr>
      <vt:lpstr>Ρεαλισμός: Δύο βασικές «εκδόσεις»:</vt:lpstr>
      <vt:lpstr>Ο Ρεαλισμός επισημαίνει...</vt:lpstr>
      <vt:lpstr>Κλασικοί Πολιτικοί Ρεαλιστές</vt:lpstr>
      <vt:lpstr>Edward Hallett Carr (28.6.1892 – 3.11.1982)</vt:lpstr>
      <vt:lpstr>The Twenty Year's Crisis (1939)</vt:lpstr>
      <vt:lpstr>Ο Carr θεωρεί ότι…</vt:lpstr>
      <vt:lpstr>Οικοκονομική κατανόηση των ΔΣ</vt:lpstr>
      <vt:lpstr>Carr:</vt:lpstr>
      <vt:lpstr>Carr:</vt:lpstr>
      <vt:lpstr>Hans Morgenthau, Politics Among Nations (1948)</vt:lpstr>
      <vt:lpstr>Ο Morgenthau...</vt:lpstr>
      <vt:lpstr>Αρχές Πολιτικού Ρεαλισμού</vt:lpstr>
      <vt:lpstr>Διάλειμμα?</vt:lpstr>
      <vt:lpstr>Οι ρίζες του κλασικού ρεαλισμού</vt:lpstr>
      <vt:lpstr>Βασικές θέσεις</vt:lpstr>
      <vt:lpstr>Επίσης, για το κράτος:</vt:lpstr>
      <vt:lpstr> Θεμελιώδες συμφέρον: Επιβίωση (κλασικός ρεαλισμός) Ασφάλεια (Νεορεαλισμός) </vt:lpstr>
      <vt:lpstr>Ο κύριος στόχος των κρατών: Ισχύς</vt:lpstr>
      <vt:lpstr>Ισχύς στο Ρεαλισμό</vt:lpstr>
      <vt:lpstr>Θουκυδίδης (Διάλογος 5.105)</vt:lpstr>
      <vt:lpstr>5.89</vt:lpstr>
      <vt:lpstr>Kenneth Waltz (1924 – 2013)</vt:lpstr>
      <vt:lpstr>Kenneth Waltz…</vt:lpstr>
      <vt:lpstr>Η ομοιόμορφη συμπεριφορά των κρατών…</vt:lpstr>
      <vt:lpstr>ΝΕΟΡΕΑΛΙΣΜΟΣ (Kenneth Waltz) I</vt:lpstr>
      <vt:lpstr>Kenneth Waltz II</vt:lpstr>
      <vt:lpstr>Kenneth Waltz III</vt:lpstr>
      <vt:lpstr>John Mearsheimer (offensive realism)</vt:lpstr>
      <vt:lpstr>J. Mearsheimer I</vt:lpstr>
      <vt:lpstr>J. Mearsheimer II</vt:lpstr>
      <vt:lpstr>J. Mearsheimer III</vt:lpstr>
      <vt:lpstr>J. Mearsheimer IV</vt:lpstr>
      <vt:lpstr>Power?</vt:lpstr>
      <vt:lpstr>US: Weak Neighbors, Big Oceans</vt:lpstr>
      <vt:lpstr>Germany: Strong Neighbors, Easy Access</vt:lpstr>
      <vt:lpstr>Power?</vt:lpstr>
      <vt:lpstr>Power? Shanghai, China</vt:lpstr>
      <vt:lpstr>Power? Jaipur, India</vt:lpstr>
      <vt:lpstr>Power?</vt:lpstr>
      <vt:lpstr>Power?</vt:lpstr>
      <vt:lpstr>PowerPoint Presentation</vt:lpstr>
      <vt:lpstr>Πως τα κράτη γίνονται ισχυρά;</vt:lpstr>
      <vt:lpstr>Και...</vt:lpstr>
      <vt:lpstr>Τα κράτη...</vt:lpstr>
      <vt:lpstr>Ισορροπία ισχύος τον 19ο αιώνα</vt:lpstr>
      <vt:lpstr>Η στρατηγική εξισορρόπησης της Αγγλίας</vt:lpstr>
      <vt:lpstr>Ο 20ος αιώνας Ι</vt:lpstr>
      <vt:lpstr>ΙΙ</vt:lpstr>
      <vt:lpstr>Η ισορροπία Ισχύος κατά τον Ψυχρό Πόλεμο 1945-1990</vt:lpstr>
      <vt:lpstr>Πως εξηγεί ο Ρεαλισμός τον Ψυχρό Πόλεμο</vt:lpstr>
      <vt:lpstr>PowerPoint Presentation</vt:lpstr>
      <vt:lpstr>Και οι δύο επεδίωκαν ηγεμονικές στρατιωτικές πολιτικές</vt:lpstr>
      <vt:lpstr>Ρεαλιστική εξήγηση</vt:lpstr>
      <vt:lpstr>Το συνιστώ!!!</vt:lpstr>
      <vt:lpstr>Μονοπολικός κόσμος (1990)</vt:lpstr>
      <vt:lpstr>Μονοπολικός κόσμος (2010)</vt:lpstr>
      <vt:lpstr> Τα λέμε σε μια εβδομάδα!!!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Πολιτικός Ρεαλισμός</dc:title>
  <dc:creator>KI</dc:creator>
  <cp:lastModifiedBy>KI</cp:lastModifiedBy>
  <cp:revision>45</cp:revision>
  <dcterms:created xsi:type="dcterms:W3CDTF">2014-01-23T15:44:21Z</dcterms:created>
  <dcterms:modified xsi:type="dcterms:W3CDTF">2014-02-03T12:10:17Z</dcterms:modified>
</cp:coreProperties>
</file>