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20"/>
  </p:notesMasterIdLst>
  <p:handoutMasterIdLst>
    <p:handoutMasterId r:id="rId21"/>
  </p:handoutMasterIdLst>
  <p:sldIdLst>
    <p:sldId id="293" r:id="rId2"/>
    <p:sldId id="292" r:id="rId3"/>
    <p:sldId id="286" r:id="rId4"/>
    <p:sldId id="268" r:id="rId5"/>
    <p:sldId id="294" r:id="rId6"/>
    <p:sldId id="289" r:id="rId7"/>
    <p:sldId id="282" r:id="rId8"/>
    <p:sldId id="283" r:id="rId9"/>
    <p:sldId id="284" r:id="rId10"/>
    <p:sldId id="285" r:id="rId11"/>
    <p:sldId id="278" r:id="rId12"/>
    <p:sldId id="298" r:id="rId13"/>
    <p:sldId id="295" r:id="rId14"/>
    <p:sldId id="299" r:id="rId15"/>
    <p:sldId id="297" r:id="rId16"/>
    <p:sldId id="300" r:id="rId17"/>
    <p:sldId id="290"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pa Chatzistavrou" initials="F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93" autoAdjust="0"/>
    <p:restoredTop sz="94419" autoAdjust="0"/>
  </p:normalViewPr>
  <p:slideViewPr>
    <p:cSldViewPr snapToGrid="0">
      <p:cViewPr>
        <p:scale>
          <a:sx n="90" d="100"/>
          <a:sy n="90" d="100"/>
        </p:scale>
        <p:origin x="144" y="4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696"/>
    </p:cViewPr>
  </p:sorterViewPr>
  <p:notesViewPr>
    <p:cSldViewPr snapToGrid="0">
      <p:cViewPr varScale="1">
        <p:scale>
          <a:sx n="49" d="100"/>
          <a:sy n="49" d="100"/>
        </p:scale>
        <p:origin x="-29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A8C50E-1529-4E11-97B5-D142B8F3D325}" type="datetimeFigureOut">
              <a:rPr lang="en-US" smtClean="0"/>
              <a:t>11/11/24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l-GR"/>
              <a:t>΄Φιλίππα Χατζησταύρου</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DAEA-FD2F-4EEC-BA35-B4389935238C}" type="slidenum">
              <a:rPr lang="en-US" smtClean="0"/>
              <a:t>‹#›</a:t>
            </a:fld>
            <a:endParaRPr lang="en-US"/>
          </a:p>
        </p:txBody>
      </p:sp>
    </p:spTree>
    <p:extLst>
      <p:ext uri="{BB962C8B-B14F-4D97-AF65-F5344CB8AC3E}">
        <p14:creationId xmlns:p14="http://schemas.microsoft.com/office/powerpoint/2010/main" val="2876406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43462-7587-41CC-8E0E-1BDC6696FABD}" type="datetimeFigureOut">
              <a:rPr lang="en-US" smtClean="0"/>
              <a:t>11/11/24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l-GR"/>
              <a:t>΄Φιλίππα Χατζησταύρου</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8E7D9-EDD7-4799-982B-4AD2DEBF6166}" type="slidenum">
              <a:rPr lang="en-US" smtClean="0"/>
              <a:t>‹#›</a:t>
            </a:fld>
            <a:endParaRPr lang="en-US"/>
          </a:p>
        </p:txBody>
      </p:sp>
    </p:spTree>
    <p:extLst>
      <p:ext uri="{BB962C8B-B14F-4D97-AF65-F5344CB8AC3E}">
        <p14:creationId xmlns:p14="http://schemas.microsoft.com/office/powerpoint/2010/main" val="14843995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E8E7D9-EDD7-4799-982B-4AD2DEBF61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3372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E8E7D9-EDD7-4799-982B-4AD2DEBF6166}" type="slidenum">
              <a:rPr lang="en-US" smtClean="0"/>
              <a:t>7</a:t>
            </a:fld>
            <a:endParaRPr lang="en-US"/>
          </a:p>
        </p:txBody>
      </p:sp>
    </p:spTree>
    <p:extLst>
      <p:ext uri="{BB962C8B-B14F-4D97-AF65-F5344CB8AC3E}">
        <p14:creationId xmlns:p14="http://schemas.microsoft.com/office/powerpoint/2010/main" val="85438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Footer Placeholder 3"/>
          <p:cNvSpPr>
            <a:spLocks noGrp="1"/>
          </p:cNvSpPr>
          <p:nvPr>
            <p:ph type="ftr" sz="quarter" idx="10"/>
          </p:nvPr>
        </p:nvSpPr>
        <p:spPr/>
        <p:txBody>
          <a:bodyPr/>
          <a:lstStyle/>
          <a:p>
            <a:r>
              <a:rPr lang="el-GR"/>
              <a:t>΄Φιλίππα Χατζησταύρου</a:t>
            </a:r>
            <a:endParaRPr lang="en-US"/>
          </a:p>
        </p:txBody>
      </p:sp>
      <p:sp>
        <p:nvSpPr>
          <p:cNvPr id="5" name="Slide Number Placeholder 4"/>
          <p:cNvSpPr>
            <a:spLocks noGrp="1"/>
          </p:cNvSpPr>
          <p:nvPr>
            <p:ph type="sldNum" sz="quarter" idx="11"/>
          </p:nvPr>
        </p:nvSpPr>
        <p:spPr/>
        <p:txBody>
          <a:bodyPr/>
          <a:lstStyle/>
          <a:p>
            <a:fld id="{F7E8E7D9-EDD7-4799-982B-4AD2DEBF6166}" type="slidenum">
              <a:rPr lang="en-US" smtClean="0"/>
              <a:t>17</a:t>
            </a:fld>
            <a:endParaRPr lang="en-US"/>
          </a:p>
        </p:txBody>
      </p:sp>
    </p:spTree>
    <p:extLst>
      <p:ext uri="{BB962C8B-B14F-4D97-AF65-F5344CB8AC3E}">
        <p14:creationId xmlns:p14="http://schemas.microsoft.com/office/powerpoint/2010/main" val="2676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E8E7D9-EDD7-4799-982B-4AD2DEBF616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6552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3485-9351-6AF1-30BF-A585A7601A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1ED216D-D0EC-B6C0-B1F6-00FF58960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627138CA-B8E2-5A1A-BA9C-12DCDDB3BB93}"/>
              </a:ext>
            </a:extLst>
          </p:cNvPr>
          <p:cNvSpPr>
            <a:spLocks noGrp="1"/>
          </p:cNvSpPr>
          <p:nvPr>
            <p:ph type="dt" sz="half" idx="10"/>
          </p:nvPr>
        </p:nvSpPr>
        <p:spPr/>
        <p:txBody>
          <a:bodyPr/>
          <a:lstStyle/>
          <a:p>
            <a:fld id="{492DDE18-F531-854B-8051-12EB1BF87EB1}" type="datetime1">
              <a:rPr lang="en-US" smtClean="0">
                <a:solidFill>
                  <a:srgbClr val="F96A1B"/>
                </a:solidFill>
              </a:rPr>
              <a:t>11/11/24</a:t>
            </a:fld>
            <a:endParaRPr lang="en-US">
              <a:solidFill>
                <a:srgbClr val="F96A1B"/>
              </a:solidFill>
            </a:endParaRPr>
          </a:p>
        </p:txBody>
      </p:sp>
      <p:sp>
        <p:nvSpPr>
          <p:cNvPr id="5" name="Footer Placeholder 4">
            <a:extLst>
              <a:ext uri="{FF2B5EF4-FFF2-40B4-BE49-F238E27FC236}">
                <a16:creationId xmlns:a16="http://schemas.microsoft.com/office/drawing/2014/main" id="{3EF969BF-FDFB-E677-37EF-E79A6AE7083A}"/>
              </a:ext>
            </a:extLst>
          </p:cNvPr>
          <p:cNvSpPr>
            <a:spLocks noGrp="1"/>
          </p:cNvSpPr>
          <p:nvPr>
            <p:ph type="ftr" sz="quarter" idx="11"/>
          </p:nvPr>
        </p:nvSpPr>
        <p:spPr/>
        <p:txBody>
          <a:bodyPr/>
          <a:lstStyle/>
          <a:p>
            <a:endParaRPr lang="en-US">
              <a:solidFill>
                <a:srgbClr val="F96A1B"/>
              </a:solidFill>
            </a:endParaRPr>
          </a:p>
        </p:txBody>
      </p:sp>
      <p:sp>
        <p:nvSpPr>
          <p:cNvPr id="6" name="Slide Number Placeholder 5">
            <a:extLst>
              <a:ext uri="{FF2B5EF4-FFF2-40B4-BE49-F238E27FC236}">
                <a16:creationId xmlns:a16="http://schemas.microsoft.com/office/drawing/2014/main" id="{51F73AE2-442D-6C0A-7738-EF491B6AA760}"/>
              </a:ext>
            </a:extLst>
          </p:cNvPr>
          <p:cNvSpPr>
            <a:spLocks noGrp="1"/>
          </p:cNvSpPr>
          <p:nvPr>
            <p:ph type="sldNum" sz="quarter" idx="12"/>
          </p:nvPr>
        </p:nvSpPr>
        <p:spPr/>
        <p:txBody>
          <a:bodyPr/>
          <a:lstStyle/>
          <a:p>
            <a:fld id="{9DEB251C-82A9-4C2F-8D06-2B992E45678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489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EF78-04F0-3ABF-093A-3C15D69BAE1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7003D86-864B-F15E-892B-E748B9BB9B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E57D280D-224F-A674-FA07-055809CE8779}"/>
              </a:ext>
            </a:extLst>
          </p:cNvPr>
          <p:cNvSpPr>
            <a:spLocks noGrp="1"/>
          </p:cNvSpPr>
          <p:nvPr>
            <p:ph type="dt" sz="half" idx="10"/>
          </p:nvPr>
        </p:nvSpPr>
        <p:spPr/>
        <p:txBody>
          <a:bodyPr/>
          <a:lstStyle/>
          <a:p>
            <a:fld id="{7569A7DF-8E19-124E-9605-BA5C59BBCE17}" type="datetime1">
              <a:rPr lang="en-US" smtClean="0">
                <a:solidFill>
                  <a:srgbClr val="F96A1B"/>
                </a:solidFill>
              </a:rPr>
              <a:t>11/11/24</a:t>
            </a:fld>
            <a:endParaRPr lang="en-US">
              <a:solidFill>
                <a:srgbClr val="F96A1B"/>
              </a:solidFill>
            </a:endParaRPr>
          </a:p>
        </p:txBody>
      </p:sp>
      <p:sp>
        <p:nvSpPr>
          <p:cNvPr id="5" name="Footer Placeholder 4">
            <a:extLst>
              <a:ext uri="{FF2B5EF4-FFF2-40B4-BE49-F238E27FC236}">
                <a16:creationId xmlns:a16="http://schemas.microsoft.com/office/drawing/2014/main" id="{614F7211-5CC2-BBD7-8BBF-AD964473D027}"/>
              </a:ext>
            </a:extLst>
          </p:cNvPr>
          <p:cNvSpPr>
            <a:spLocks noGrp="1"/>
          </p:cNvSpPr>
          <p:nvPr>
            <p:ph type="ftr" sz="quarter" idx="11"/>
          </p:nvPr>
        </p:nvSpPr>
        <p:spPr/>
        <p:txBody>
          <a:bodyPr/>
          <a:lstStyle/>
          <a:p>
            <a:endParaRPr lang="en-US">
              <a:solidFill>
                <a:srgbClr val="F96A1B"/>
              </a:solidFill>
            </a:endParaRPr>
          </a:p>
        </p:txBody>
      </p:sp>
      <p:sp>
        <p:nvSpPr>
          <p:cNvPr id="6" name="Slide Number Placeholder 5">
            <a:extLst>
              <a:ext uri="{FF2B5EF4-FFF2-40B4-BE49-F238E27FC236}">
                <a16:creationId xmlns:a16="http://schemas.microsoft.com/office/drawing/2014/main" id="{7AA8F7A5-A99E-D5CD-C9A7-4E81861E99F1}"/>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390054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529E46-839E-A14F-7E42-5CEAF3D45E0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A4AC971-35E9-F806-45E5-43525C88E5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B3F9C248-B311-4966-44BB-BB9BA48221F9}"/>
              </a:ext>
            </a:extLst>
          </p:cNvPr>
          <p:cNvSpPr>
            <a:spLocks noGrp="1"/>
          </p:cNvSpPr>
          <p:nvPr>
            <p:ph type="dt" sz="half" idx="10"/>
          </p:nvPr>
        </p:nvSpPr>
        <p:spPr/>
        <p:txBody>
          <a:bodyPr/>
          <a:lstStyle/>
          <a:p>
            <a:fld id="{07F540F1-6D01-D44C-9EF3-FFFF174BAEAE}" type="datetime1">
              <a:rPr lang="en-US" smtClean="0">
                <a:solidFill>
                  <a:srgbClr val="F96A1B"/>
                </a:solidFill>
              </a:rPr>
              <a:t>11/11/24</a:t>
            </a:fld>
            <a:endParaRPr lang="en-US">
              <a:solidFill>
                <a:srgbClr val="F96A1B"/>
              </a:solidFill>
            </a:endParaRPr>
          </a:p>
        </p:txBody>
      </p:sp>
      <p:sp>
        <p:nvSpPr>
          <p:cNvPr id="5" name="Footer Placeholder 4">
            <a:extLst>
              <a:ext uri="{FF2B5EF4-FFF2-40B4-BE49-F238E27FC236}">
                <a16:creationId xmlns:a16="http://schemas.microsoft.com/office/drawing/2014/main" id="{7B95D5CD-8F66-1750-973A-3ABB0DAF6F05}"/>
              </a:ext>
            </a:extLst>
          </p:cNvPr>
          <p:cNvSpPr>
            <a:spLocks noGrp="1"/>
          </p:cNvSpPr>
          <p:nvPr>
            <p:ph type="ftr" sz="quarter" idx="11"/>
          </p:nvPr>
        </p:nvSpPr>
        <p:spPr/>
        <p:txBody>
          <a:bodyPr/>
          <a:lstStyle/>
          <a:p>
            <a:endParaRPr lang="en-US">
              <a:solidFill>
                <a:srgbClr val="F96A1B"/>
              </a:solidFill>
            </a:endParaRPr>
          </a:p>
        </p:txBody>
      </p:sp>
      <p:sp>
        <p:nvSpPr>
          <p:cNvPr id="6" name="Slide Number Placeholder 5">
            <a:extLst>
              <a:ext uri="{FF2B5EF4-FFF2-40B4-BE49-F238E27FC236}">
                <a16:creationId xmlns:a16="http://schemas.microsoft.com/office/drawing/2014/main" id="{E28962C8-DD49-96AE-54B7-A5699F02BEDD}"/>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217362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8587-8059-4CE2-63F7-E542269397E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8E8505D-CE80-A0CB-F849-333F8E8947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CE8024A-EEAC-936C-E3BA-54C400B69F86}"/>
              </a:ext>
            </a:extLst>
          </p:cNvPr>
          <p:cNvSpPr>
            <a:spLocks noGrp="1"/>
          </p:cNvSpPr>
          <p:nvPr>
            <p:ph type="dt" sz="half" idx="10"/>
          </p:nvPr>
        </p:nvSpPr>
        <p:spPr/>
        <p:txBody>
          <a:bodyPr/>
          <a:lstStyle/>
          <a:p>
            <a:fld id="{9671A678-DA46-2840-8ACB-CAF1D3B3D873}" type="datetime1">
              <a:rPr lang="en-US" smtClean="0">
                <a:solidFill>
                  <a:srgbClr val="F96A1B"/>
                </a:solidFill>
              </a:rPr>
              <a:t>11/11/24</a:t>
            </a:fld>
            <a:endParaRPr lang="en-US">
              <a:solidFill>
                <a:srgbClr val="F96A1B"/>
              </a:solidFill>
            </a:endParaRPr>
          </a:p>
        </p:txBody>
      </p:sp>
      <p:sp>
        <p:nvSpPr>
          <p:cNvPr id="5" name="Footer Placeholder 4">
            <a:extLst>
              <a:ext uri="{FF2B5EF4-FFF2-40B4-BE49-F238E27FC236}">
                <a16:creationId xmlns:a16="http://schemas.microsoft.com/office/drawing/2014/main" id="{0DC09BF0-4F34-159E-5C5D-CFFB9037305E}"/>
              </a:ext>
            </a:extLst>
          </p:cNvPr>
          <p:cNvSpPr>
            <a:spLocks noGrp="1"/>
          </p:cNvSpPr>
          <p:nvPr>
            <p:ph type="ftr" sz="quarter" idx="11"/>
          </p:nvPr>
        </p:nvSpPr>
        <p:spPr/>
        <p:txBody>
          <a:bodyPr/>
          <a:lstStyle/>
          <a:p>
            <a:endParaRPr lang="en-US">
              <a:solidFill>
                <a:srgbClr val="F96A1B"/>
              </a:solidFill>
            </a:endParaRPr>
          </a:p>
        </p:txBody>
      </p:sp>
      <p:sp>
        <p:nvSpPr>
          <p:cNvPr id="6" name="Slide Number Placeholder 5">
            <a:extLst>
              <a:ext uri="{FF2B5EF4-FFF2-40B4-BE49-F238E27FC236}">
                <a16:creationId xmlns:a16="http://schemas.microsoft.com/office/drawing/2014/main" id="{5A52096F-AFC2-9C8A-2A1D-9F5BD3A98FA4}"/>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1748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1BB2-20D2-1D29-5428-09012D0FE2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CCDDDDF-BB2B-6D84-438A-5D48ACBAC9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AA3D8F-CCF0-3D52-7A20-D262267700A6}"/>
              </a:ext>
            </a:extLst>
          </p:cNvPr>
          <p:cNvSpPr>
            <a:spLocks noGrp="1"/>
          </p:cNvSpPr>
          <p:nvPr>
            <p:ph type="dt" sz="half" idx="10"/>
          </p:nvPr>
        </p:nvSpPr>
        <p:spPr/>
        <p:txBody>
          <a:bodyPr/>
          <a:lstStyle/>
          <a:p>
            <a:fld id="{DC23355F-D1F2-C14C-A5F3-578177EB1F8E}" type="datetime1">
              <a:rPr lang="en-US" smtClean="0">
                <a:solidFill>
                  <a:srgbClr val="F96A1B"/>
                </a:solidFill>
              </a:rPr>
              <a:t>11/11/24</a:t>
            </a:fld>
            <a:endParaRPr lang="en-US">
              <a:solidFill>
                <a:srgbClr val="F96A1B"/>
              </a:solidFill>
            </a:endParaRPr>
          </a:p>
        </p:txBody>
      </p:sp>
      <p:sp>
        <p:nvSpPr>
          <p:cNvPr id="5" name="Footer Placeholder 4">
            <a:extLst>
              <a:ext uri="{FF2B5EF4-FFF2-40B4-BE49-F238E27FC236}">
                <a16:creationId xmlns:a16="http://schemas.microsoft.com/office/drawing/2014/main" id="{4AB3F04E-E168-E2EF-01AC-637142E6D65B}"/>
              </a:ext>
            </a:extLst>
          </p:cNvPr>
          <p:cNvSpPr>
            <a:spLocks noGrp="1"/>
          </p:cNvSpPr>
          <p:nvPr>
            <p:ph type="ftr" sz="quarter" idx="11"/>
          </p:nvPr>
        </p:nvSpPr>
        <p:spPr/>
        <p:txBody>
          <a:bodyPr/>
          <a:lstStyle/>
          <a:p>
            <a:endParaRPr lang="en-US">
              <a:solidFill>
                <a:srgbClr val="F96A1B"/>
              </a:solidFill>
            </a:endParaRPr>
          </a:p>
        </p:txBody>
      </p:sp>
      <p:sp>
        <p:nvSpPr>
          <p:cNvPr id="6" name="Slide Number Placeholder 5">
            <a:extLst>
              <a:ext uri="{FF2B5EF4-FFF2-40B4-BE49-F238E27FC236}">
                <a16:creationId xmlns:a16="http://schemas.microsoft.com/office/drawing/2014/main" id="{EB032FBA-47A3-BD58-A790-36F69D11F413}"/>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428212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7E4E-0FCA-F8D4-87DB-957A73A95B6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7D5D7E5E-45EB-C979-84EE-73A66885A8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1DE95B4-E5BD-BC45-AC2E-066B39CF78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F9DE2572-4CB4-ED5C-E700-80A31189010F}"/>
              </a:ext>
            </a:extLst>
          </p:cNvPr>
          <p:cNvSpPr>
            <a:spLocks noGrp="1"/>
          </p:cNvSpPr>
          <p:nvPr>
            <p:ph type="dt" sz="half" idx="10"/>
          </p:nvPr>
        </p:nvSpPr>
        <p:spPr/>
        <p:txBody>
          <a:bodyPr/>
          <a:lstStyle/>
          <a:p>
            <a:fld id="{5E45DE6F-62E5-6B40-880F-25DB9035814B}" type="datetime1">
              <a:rPr lang="en-US" smtClean="0">
                <a:solidFill>
                  <a:srgbClr val="F96A1B"/>
                </a:solidFill>
              </a:rPr>
              <a:t>11/11/24</a:t>
            </a:fld>
            <a:endParaRPr lang="en-US">
              <a:solidFill>
                <a:srgbClr val="F96A1B"/>
              </a:solidFill>
            </a:endParaRPr>
          </a:p>
        </p:txBody>
      </p:sp>
      <p:sp>
        <p:nvSpPr>
          <p:cNvPr id="6" name="Footer Placeholder 5">
            <a:extLst>
              <a:ext uri="{FF2B5EF4-FFF2-40B4-BE49-F238E27FC236}">
                <a16:creationId xmlns:a16="http://schemas.microsoft.com/office/drawing/2014/main" id="{39594A69-3F8B-D253-4538-83A68C3F1AC1}"/>
              </a:ext>
            </a:extLst>
          </p:cNvPr>
          <p:cNvSpPr>
            <a:spLocks noGrp="1"/>
          </p:cNvSpPr>
          <p:nvPr>
            <p:ph type="ftr" sz="quarter" idx="11"/>
          </p:nvPr>
        </p:nvSpPr>
        <p:spPr/>
        <p:txBody>
          <a:bodyPr/>
          <a:lstStyle/>
          <a:p>
            <a:endParaRPr lang="en-US">
              <a:solidFill>
                <a:srgbClr val="F96A1B"/>
              </a:solidFill>
            </a:endParaRPr>
          </a:p>
        </p:txBody>
      </p:sp>
      <p:sp>
        <p:nvSpPr>
          <p:cNvPr id="7" name="Slide Number Placeholder 6">
            <a:extLst>
              <a:ext uri="{FF2B5EF4-FFF2-40B4-BE49-F238E27FC236}">
                <a16:creationId xmlns:a16="http://schemas.microsoft.com/office/drawing/2014/main" id="{171310EB-B5BB-B89C-7162-3707A04CD55C}"/>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395125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A348-282E-2A8B-CAE6-1BBD4FA32F54}"/>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22817759-6427-CA57-17C6-4F1CFA98E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2B2472-0FBC-B3AE-CFF0-67498A2B17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F1ABCF62-7822-1881-31DD-E53E97F3F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736F1D-266A-803A-19C7-2668C66585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1956AC34-587D-58D0-2431-BE61E18DE5BE}"/>
              </a:ext>
            </a:extLst>
          </p:cNvPr>
          <p:cNvSpPr>
            <a:spLocks noGrp="1"/>
          </p:cNvSpPr>
          <p:nvPr>
            <p:ph type="dt" sz="half" idx="10"/>
          </p:nvPr>
        </p:nvSpPr>
        <p:spPr/>
        <p:txBody>
          <a:bodyPr/>
          <a:lstStyle/>
          <a:p>
            <a:fld id="{A796C5C9-A5B9-2845-824A-3DA7753B8C06}" type="datetime1">
              <a:rPr lang="en-US" smtClean="0">
                <a:solidFill>
                  <a:srgbClr val="F96A1B"/>
                </a:solidFill>
              </a:rPr>
              <a:t>11/11/24</a:t>
            </a:fld>
            <a:endParaRPr lang="en-US">
              <a:solidFill>
                <a:srgbClr val="F96A1B"/>
              </a:solidFill>
            </a:endParaRPr>
          </a:p>
        </p:txBody>
      </p:sp>
      <p:sp>
        <p:nvSpPr>
          <p:cNvPr id="8" name="Footer Placeholder 7">
            <a:extLst>
              <a:ext uri="{FF2B5EF4-FFF2-40B4-BE49-F238E27FC236}">
                <a16:creationId xmlns:a16="http://schemas.microsoft.com/office/drawing/2014/main" id="{57B15B70-DCB8-28D2-EDBF-A5640A25B313}"/>
              </a:ext>
            </a:extLst>
          </p:cNvPr>
          <p:cNvSpPr>
            <a:spLocks noGrp="1"/>
          </p:cNvSpPr>
          <p:nvPr>
            <p:ph type="ftr" sz="quarter" idx="11"/>
          </p:nvPr>
        </p:nvSpPr>
        <p:spPr/>
        <p:txBody>
          <a:bodyPr/>
          <a:lstStyle/>
          <a:p>
            <a:endParaRPr lang="en-US">
              <a:solidFill>
                <a:srgbClr val="F96A1B"/>
              </a:solidFill>
            </a:endParaRPr>
          </a:p>
        </p:txBody>
      </p:sp>
      <p:sp>
        <p:nvSpPr>
          <p:cNvPr id="9" name="Slide Number Placeholder 8">
            <a:extLst>
              <a:ext uri="{FF2B5EF4-FFF2-40B4-BE49-F238E27FC236}">
                <a16:creationId xmlns:a16="http://schemas.microsoft.com/office/drawing/2014/main" id="{2659B3B1-6D20-A47B-9399-F74BD07DB577}"/>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180451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3E9F-B60C-80A9-394C-4AFC72CB5BBE}"/>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058FAE99-BCA1-D76E-54CB-DAF24570B61C}"/>
              </a:ext>
            </a:extLst>
          </p:cNvPr>
          <p:cNvSpPr>
            <a:spLocks noGrp="1"/>
          </p:cNvSpPr>
          <p:nvPr>
            <p:ph type="dt" sz="half" idx="10"/>
          </p:nvPr>
        </p:nvSpPr>
        <p:spPr/>
        <p:txBody>
          <a:bodyPr/>
          <a:lstStyle/>
          <a:p>
            <a:fld id="{9FC77750-FFCD-DD46-908E-BDD9D0A0BC83}" type="datetime1">
              <a:rPr lang="en-US" smtClean="0">
                <a:solidFill>
                  <a:srgbClr val="F96A1B"/>
                </a:solidFill>
              </a:rPr>
              <a:t>11/11/24</a:t>
            </a:fld>
            <a:endParaRPr lang="en-US">
              <a:solidFill>
                <a:srgbClr val="F96A1B"/>
              </a:solidFill>
            </a:endParaRPr>
          </a:p>
        </p:txBody>
      </p:sp>
      <p:sp>
        <p:nvSpPr>
          <p:cNvPr id="4" name="Footer Placeholder 3">
            <a:extLst>
              <a:ext uri="{FF2B5EF4-FFF2-40B4-BE49-F238E27FC236}">
                <a16:creationId xmlns:a16="http://schemas.microsoft.com/office/drawing/2014/main" id="{C6230905-A1E6-0BB3-A368-55D767F9EAB3}"/>
              </a:ext>
            </a:extLst>
          </p:cNvPr>
          <p:cNvSpPr>
            <a:spLocks noGrp="1"/>
          </p:cNvSpPr>
          <p:nvPr>
            <p:ph type="ftr" sz="quarter" idx="11"/>
          </p:nvPr>
        </p:nvSpPr>
        <p:spPr/>
        <p:txBody>
          <a:bodyPr/>
          <a:lstStyle/>
          <a:p>
            <a:endParaRPr lang="en-US">
              <a:solidFill>
                <a:srgbClr val="F96A1B"/>
              </a:solidFill>
            </a:endParaRPr>
          </a:p>
        </p:txBody>
      </p:sp>
      <p:sp>
        <p:nvSpPr>
          <p:cNvPr id="5" name="Slide Number Placeholder 4">
            <a:extLst>
              <a:ext uri="{FF2B5EF4-FFF2-40B4-BE49-F238E27FC236}">
                <a16:creationId xmlns:a16="http://schemas.microsoft.com/office/drawing/2014/main" id="{F1744B71-96D5-CBE0-0708-6075A89988D2}"/>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86672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B2D99-A853-A1B9-1B12-FF71F8467E13}"/>
              </a:ext>
            </a:extLst>
          </p:cNvPr>
          <p:cNvSpPr>
            <a:spLocks noGrp="1"/>
          </p:cNvSpPr>
          <p:nvPr>
            <p:ph type="dt" sz="half" idx="10"/>
          </p:nvPr>
        </p:nvSpPr>
        <p:spPr/>
        <p:txBody>
          <a:bodyPr/>
          <a:lstStyle/>
          <a:p>
            <a:fld id="{5B8928D9-13FA-3C46-B76B-8C0B4D68EA47}" type="datetime1">
              <a:rPr lang="en-US" smtClean="0">
                <a:solidFill>
                  <a:srgbClr val="F96A1B"/>
                </a:solidFill>
              </a:rPr>
              <a:t>11/11/24</a:t>
            </a:fld>
            <a:endParaRPr lang="en-US">
              <a:solidFill>
                <a:srgbClr val="F96A1B"/>
              </a:solidFill>
            </a:endParaRPr>
          </a:p>
        </p:txBody>
      </p:sp>
      <p:sp>
        <p:nvSpPr>
          <p:cNvPr id="3" name="Footer Placeholder 2">
            <a:extLst>
              <a:ext uri="{FF2B5EF4-FFF2-40B4-BE49-F238E27FC236}">
                <a16:creationId xmlns:a16="http://schemas.microsoft.com/office/drawing/2014/main" id="{2C567943-2E2E-DDE6-4901-D3A85D1A8751}"/>
              </a:ext>
            </a:extLst>
          </p:cNvPr>
          <p:cNvSpPr>
            <a:spLocks noGrp="1"/>
          </p:cNvSpPr>
          <p:nvPr>
            <p:ph type="ftr" sz="quarter" idx="11"/>
          </p:nvPr>
        </p:nvSpPr>
        <p:spPr/>
        <p:txBody>
          <a:bodyPr/>
          <a:lstStyle/>
          <a:p>
            <a:endParaRPr lang="en-US">
              <a:solidFill>
                <a:srgbClr val="F96A1B"/>
              </a:solidFill>
            </a:endParaRPr>
          </a:p>
        </p:txBody>
      </p:sp>
      <p:sp>
        <p:nvSpPr>
          <p:cNvPr id="4" name="Slide Number Placeholder 3">
            <a:extLst>
              <a:ext uri="{FF2B5EF4-FFF2-40B4-BE49-F238E27FC236}">
                <a16:creationId xmlns:a16="http://schemas.microsoft.com/office/drawing/2014/main" id="{14D9B074-4108-2E1E-C258-267083B04F32}"/>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202358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1A3E-9FFF-367E-20D7-5B9B6669C6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6F3B4A9-4B7C-EEEA-12BE-A491347F1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C354E93C-5A8C-A7FF-4EC7-95E697973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104D17-5E23-5A90-D59C-C30320C646A0}"/>
              </a:ext>
            </a:extLst>
          </p:cNvPr>
          <p:cNvSpPr>
            <a:spLocks noGrp="1"/>
          </p:cNvSpPr>
          <p:nvPr>
            <p:ph type="dt" sz="half" idx="10"/>
          </p:nvPr>
        </p:nvSpPr>
        <p:spPr/>
        <p:txBody>
          <a:bodyPr/>
          <a:lstStyle/>
          <a:p>
            <a:fld id="{CB64B59E-AB2B-9E44-A452-92BF88B6B223}" type="datetime1">
              <a:rPr lang="en-US" smtClean="0">
                <a:solidFill>
                  <a:srgbClr val="F96A1B"/>
                </a:solidFill>
              </a:rPr>
              <a:t>11/11/24</a:t>
            </a:fld>
            <a:endParaRPr lang="en-US">
              <a:solidFill>
                <a:srgbClr val="F96A1B"/>
              </a:solidFill>
            </a:endParaRPr>
          </a:p>
        </p:txBody>
      </p:sp>
      <p:sp>
        <p:nvSpPr>
          <p:cNvPr id="6" name="Footer Placeholder 5">
            <a:extLst>
              <a:ext uri="{FF2B5EF4-FFF2-40B4-BE49-F238E27FC236}">
                <a16:creationId xmlns:a16="http://schemas.microsoft.com/office/drawing/2014/main" id="{AFF8E835-0559-F7F3-655E-75EB15C49DB7}"/>
              </a:ext>
            </a:extLst>
          </p:cNvPr>
          <p:cNvSpPr>
            <a:spLocks noGrp="1"/>
          </p:cNvSpPr>
          <p:nvPr>
            <p:ph type="ftr" sz="quarter" idx="11"/>
          </p:nvPr>
        </p:nvSpPr>
        <p:spPr/>
        <p:txBody>
          <a:bodyPr/>
          <a:lstStyle/>
          <a:p>
            <a:endParaRPr lang="en-US">
              <a:solidFill>
                <a:srgbClr val="F96A1B"/>
              </a:solidFill>
            </a:endParaRPr>
          </a:p>
        </p:txBody>
      </p:sp>
      <p:sp>
        <p:nvSpPr>
          <p:cNvPr id="7" name="Slide Number Placeholder 6">
            <a:extLst>
              <a:ext uri="{FF2B5EF4-FFF2-40B4-BE49-F238E27FC236}">
                <a16:creationId xmlns:a16="http://schemas.microsoft.com/office/drawing/2014/main" id="{997B28A1-30E3-5B69-6A81-701FA22AD189}"/>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224897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25B5-ACA6-A5FE-3960-D5744A9D58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1997ED6-AF1F-8E84-6DC3-940335A0C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B8D3ADB-C69A-CF22-EA2E-E9BE275F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185BF0-F231-85A8-D634-155BF3A0BA76}"/>
              </a:ext>
            </a:extLst>
          </p:cNvPr>
          <p:cNvSpPr>
            <a:spLocks noGrp="1"/>
          </p:cNvSpPr>
          <p:nvPr>
            <p:ph type="dt" sz="half" idx="10"/>
          </p:nvPr>
        </p:nvSpPr>
        <p:spPr/>
        <p:txBody>
          <a:bodyPr/>
          <a:lstStyle/>
          <a:p>
            <a:fld id="{79D31515-661A-B64A-8CFD-D53F2DA4D3F6}" type="datetime1">
              <a:rPr lang="en-US" smtClean="0">
                <a:solidFill>
                  <a:srgbClr val="F96A1B"/>
                </a:solidFill>
              </a:rPr>
              <a:t>11/11/24</a:t>
            </a:fld>
            <a:endParaRPr lang="en-US">
              <a:solidFill>
                <a:srgbClr val="F96A1B"/>
              </a:solidFill>
            </a:endParaRPr>
          </a:p>
        </p:txBody>
      </p:sp>
      <p:sp>
        <p:nvSpPr>
          <p:cNvPr id="6" name="Footer Placeholder 5">
            <a:extLst>
              <a:ext uri="{FF2B5EF4-FFF2-40B4-BE49-F238E27FC236}">
                <a16:creationId xmlns:a16="http://schemas.microsoft.com/office/drawing/2014/main" id="{A24D8D4C-1711-F78E-4608-64F3B5384A3A}"/>
              </a:ext>
            </a:extLst>
          </p:cNvPr>
          <p:cNvSpPr>
            <a:spLocks noGrp="1"/>
          </p:cNvSpPr>
          <p:nvPr>
            <p:ph type="ftr" sz="quarter" idx="11"/>
          </p:nvPr>
        </p:nvSpPr>
        <p:spPr/>
        <p:txBody>
          <a:bodyPr/>
          <a:lstStyle/>
          <a:p>
            <a:endParaRPr lang="en-US">
              <a:solidFill>
                <a:srgbClr val="F96A1B"/>
              </a:solidFill>
            </a:endParaRPr>
          </a:p>
        </p:txBody>
      </p:sp>
      <p:sp>
        <p:nvSpPr>
          <p:cNvPr id="7" name="Slide Number Placeholder 6">
            <a:extLst>
              <a:ext uri="{FF2B5EF4-FFF2-40B4-BE49-F238E27FC236}">
                <a16:creationId xmlns:a16="http://schemas.microsoft.com/office/drawing/2014/main" id="{8E6C9900-8B76-16FE-B030-1AE0D1B40312}"/>
              </a:ext>
            </a:extLst>
          </p:cNvPr>
          <p:cNvSpPr>
            <a:spLocks noGrp="1"/>
          </p:cNvSpPr>
          <p:nvPr>
            <p:ph type="sldNum" sz="quarter" idx="12"/>
          </p:nvPr>
        </p:nvSpPr>
        <p:spPr/>
        <p:txBody>
          <a:bodyPr/>
          <a:lstStyle/>
          <a:p>
            <a:fld id="{9DEB251C-82A9-4C2F-8D06-2B992E456785}" type="slidenum">
              <a:rPr lang="en-US" smtClean="0"/>
              <a:pPr/>
              <a:t>‹#›</a:t>
            </a:fld>
            <a:endParaRPr lang="en-US"/>
          </a:p>
        </p:txBody>
      </p:sp>
    </p:spTree>
    <p:extLst>
      <p:ext uri="{BB962C8B-B14F-4D97-AF65-F5344CB8AC3E}">
        <p14:creationId xmlns:p14="http://schemas.microsoft.com/office/powerpoint/2010/main" val="54058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A8CA1-F22A-EAE4-9A2E-AF0D62E3B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CD146E2-5A20-C19C-15F1-E2B5BE40E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8437506C-F80C-BB7A-3647-AE94DE53B7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51579-0071-634C-96E0-1B7EAE815EE0}" type="datetime1">
              <a:rPr lang="en-US" smtClean="0">
                <a:solidFill>
                  <a:srgbClr val="F96A1B"/>
                </a:solidFill>
              </a:rPr>
              <a:t>11/11/24</a:t>
            </a:fld>
            <a:endParaRPr lang="en-US">
              <a:solidFill>
                <a:srgbClr val="F96A1B"/>
              </a:solidFill>
            </a:endParaRPr>
          </a:p>
        </p:txBody>
      </p:sp>
      <p:sp>
        <p:nvSpPr>
          <p:cNvPr id="5" name="Footer Placeholder 4">
            <a:extLst>
              <a:ext uri="{FF2B5EF4-FFF2-40B4-BE49-F238E27FC236}">
                <a16:creationId xmlns:a16="http://schemas.microsoft.com/office/drawing/2014/main" id="{FA3B9265-5490-FFB7-DDA2-F7511E4A3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srgbClr val="F96A1B"/>
              </a:solidFill>
            </a:endParaRPr>
          </a:p>
        </p:txBody>
      </p:sp>
      <p:sp>
        <p:nvSpPr>
          <p:cNvPr id="6" name="Slide Number Placeholder 5">
            <a:extLst>
              <a:ext uri="{FF2B5EF4-FFF2-40B4-BE49-F238E27FC236}">
                <a16:creationId xmlns:a16="http://schemas.microsoft.com/office/drawing/2014/main" id="{F28F37B0-49E3-6650-3B77-91FC49E80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EB251C-82A9-4C2F-8D06-2B992E456785}" type="slidenum">
              <a:rPr lang="en-US" smtClean="0"/>
              <a:pPr/>
              <a:t>‹#›</a:t>
            </a:fld>
            <a:endParaRPr lang="en-US"/>
          </a:p>
        </p:txBody>
      </p:sp>
    </p:spTree>
    <p:extLst>
      <p:ext uri="{BB962C8B-B14F-4D97-AF65-F5344CB8AC3E}">
        <p14:creationId xmlns:p14="http://schemas.microsoft.com/office/powerpoint/2010/main" val="146641601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isp.uniroma1.it/sites/default/files/2._S._FABBRINI_-_Intergovernmentalism_an.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ur-lex.europa.eu/LexUriServ/LexUriServ.do?uri=CELEX:32011D0199:fr:NO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fr-FR" sz="3600">
                <a:solidFill>
                  <a:schemeClr val="tx2"/>
                </a:solidFill>
              </a:rPr>
              <a:t> </a:t>
            </a:r>
            <a:r>
              <a:rPr lang="el-GR" sz="3600">
                <a:solidFill>
                  <a:schemeClr val="tx2"/>
                </a:solidFill>
              </a:rPr>
              <a:t>Η Συνθήκη της Λισαβόνας προωθεί το παρακάτω μοντέλο διακυβερνητισμού</a:t>
            </a:r>
            <a:endParaRPr lang="fr-FR" sz="3600">
              <a:solidFill>
                <a:schemeClr val="tx2"/>
              </a:solidFill>
            </a:endParaRPr>
          </a:p>
        </p:txBody>
      </p:sp>
      <p:sp>
        <p:nvSpPr>
          <p:cNvPr id="3" name="Content Placeholder 2"/>
          <p:cNvSpPr>
            <a:spLocks noGrp="1"/>
          </p:cNvSpPr>
          <p:nvPr>
            <p:ph idx="1"/>
          </p:nvPr>
        </p:nvSpPr>
        <p:spPr>
          <a:xfrm>
            <a:off x="6172200" y="804672"/>
            <a:ext cx="5221224" cy="5230368"/>
          </a:xfrm>
        </p:spPr>
        <p:txBody>
          <a:bodyPr anchor="ctr">
            <a:normAutofit/>
          </a:bodyPr>
          <a:lstStyle/>
          <a:p>
            <a:r>
              <a:rPr lang="en-US" sz="1500" dirty="0">
                <a:solidFill>
                  <a:schemeClr val="tx2"/>
                </a:solidFill>
              </a:rPr>
              <a:t>(</a:t>
            </a:r>
            <a:r>
              <a:rPr lang="el-GR" sz="1500" dirty="0">
                <a:solidFill>
                  <a:schemeClr val="tx2"/>
                </a:solidFill>
              </a:rPr>
              <a:t>1</a:t>
            </a:r>
            <a:r>
              <a:rPr lang="en-US" sz="1500" dirty="0">
                <a:solidFill>
                  <a:schemeClr val="tx2"/>
                </a:solidFill>
              </a:rPr>
              <a:t>) </a:t>
            </a:r>
            <a:r>
              <a:rPr lang="el-GR" sz="1500" dirty="0">
                <a:solidFill>
                  <a:schemeClr val="tx2"/>
                </a:solidFill>
              </a:rPr>
              <a:t>εθνικές κυβερνήσεις και Ευρωπαϊκό Συμβούλιο (</a:t>
            </a:r>
            <a:r>
              <a:rPr lang="en-US" sz="1500" dirty="0">
                <a:solidFill>
                  <a:schemeClr val="tx2"/>
                </a:solidFill>
              </a:rPr>
              <a:t>key norm entrepreneur</a:t>
            </a:r>
            <a:r>
              <a:rPr lang="el-GR" sz="1500" dirty="0">
                <a:solidFill>
                  <a:schemeClr val="tx2"/>
                </a:solidFill>
              </a:rPr>
              <a:t>) καθορίζουν την συνολική κατεύθυνση της πολιτικής</a:t>
            </a:r>
            <a:r>
              <a:rPr lang="en-US" sz="1500" dirty="0">
                <a:solidFill>
                  <a:schemeClr val="tx2"/>
                </a:solidFill>
              </a:rPr>
              <a:t> </a:t>
            </a:r>
          </a:p>
          <a:p>
            <a:r>
              <a:rPr lang="en-US" sz="1500" dirty="0">
                <a:solidFill>
                  <a:schemeClr val="tx2"/>
                </a:solidFill>
              </a:rPr>
              <a:t>(</a:t>
            </a:r>
            <a:r>
              <a:rPr lang="el-GR" sz="1500" dirty="0">
                <a:solidFill>
                  <a:schemeClr val="tx2"/>
                </a:solidFill>
              </a:rPr>
              <a:t>2</a:t>
            </a:r>
            <a:r>
              <a:rPr lang="en-US" sz="1500" dirty="0">
                <a:solidFill>
                  <a:schemeClr val="tx2"/>
                </a:solidFill>
              </a:rPr>
              <a:t>) </a:t>
            </a:r>
            <a:r>
              <a:rPr lang="el-GR" sz="1500" dirty="0">
                <a:solidFill>
                  <a:schemeClr val="tx2"/>
                </a:solidFill>
              </a:rPr>
              <a:t>κυριαρχία του Συμβουλίου των Υπουργών για την ενίσχυση της συνεργασίας </a:t>
            </a:r>
            <a:endParaRPr lang="fr-FR" sz="1500" dirty="0">
              <a:solidFill>
                <a:schemeClr val="tx2"/>
              </a:solidFill>
            </a:endParaRPr>
          </a:p>
          <a:p>
            <a:r>
              <a:rPr lang="en-US" sz="1500" dirty="0">
                <a:solidFill>
                  <a:schemeClr val="tx2"/>
                </a:solidFill>
              </a:rPr>
              <a:t>(</a:t>
            </a:r>
            <a:r>
              <a:rPr lang="el-GR" sz="1500" dirty="0">
                <a:solidFill>
                  <a:schemeClr val="tx2"/>
                </a:solidFill>
              </a:rPr>
              <a:t>3</a:t>
            </a:r>
            <a:r>
              <a:rPr lang="en-US" sz="1500" dirty="0">
                <a:solidFill>
                  <a:schemeClr val="tx2"/>
                </a:solidFill>
              </a:rPr>
              <a:t>) </a:t>
            </a:r>
            <a:r>
              <a:rPr lang="el-GR" sz="1500" dirty="0">
                <a:solidFill>
                  <a:schemeClr val="tx2"/>
                </a:solidFill>
              </a:rPr>
              <a:t>ενίσχυση των εκτελεστικών και ελεγκτικών αρμοδιοτήτων της Επιτροπής  </a:t>
            </a:r>
            <a:endParaRPr lang="fr-FR" sz="1500" dirty="0">
              <a:solidFill>
                <a:schemeClr val="tx2"/>
              </a:solidFill>
            </a:endParaRPr>
          </a:p>
          <a:p>
            <a:r>
              <a:rPr lang="en-US" sz="1500" dirty="0">
                <a:solidFill>
                  <a:schemeClr val="tx2"/>
                </a:solidFill>
              </a:rPr>
              <a:t>(</a:t>
            </a:r>
            <a:r>
              <a:rPr lang="el-GR" sz="1500" dirty="0">
                <a:solidFill>
                  <a:schemeClr val="tx2"/>
                </a:solidFill>
              </a:rPr>
              <a:t>4</a:t>
            </a:r>
            <a:r>
              <a:rPr lang="en-US" sz="1500" dirty="0">
                <a:solidFill>
                  <a:schemeClr val="tx2"/>
                </a:solidFill>
              </a:rPr>
              <a:t>) </a:t>
            </a:r>
            <a:r>
              <a:rPr lang="el-GR" sz="1500" dirty="0">
                <a:solidFill>
                  <a:schemeClr val="tx2"/>
                </a:solidFill>
              </a:rPr>
              <a:t>αποκλεισμός του ΕΚ από τον κύκλο εμπλοκής και χρήση του Δικαστηρίου ως αρχής συμμόρφωσης </a:t>
            </a:r>
            <a:endParaRPr lang="fr-FR" sz="1500" dirty="0">
              <a:solidFill>
                <a:schemeClr val="tx2"/>
              </a:solidFill>
            </a:endParaRPr>
          </a:p>
          <a:p>
            <a:r>
              <a:rPr lang="en-US" sz="1500" dirty="0">
                <a:solidFill>
                  <a:schemeClr val="tx2"/>
                </a:solidFill>
              </a:rPr>
              <a:t>(</a:t>
            </a:r>
            <a:r>
              <a:rPr lang="el-GR" sz="1500" dirty="0">
                <a:solidFill>
                  <a:schemeClr val="tx2"/>
                </a:solidFill>
              </a:rPr>
              <a:t>5</a:t>
            </a:r>
            <a:r>
              <a:rPr lang="en-US" sz="1500" dirty="0">
                <a:solidFill>
                  <a:schemeClr val="tx2"/>
                </a:solidFill>
              </a:rPr>
              <a:t>)</a:t>
            </a:r>
            <a:r>
              <a:rPr lang="el-GR" sz="1500" dirty="0">
                <a:solidFill>
                  <a:schemeClr val="tx2"/>
                </a:solidFill>
              </a:rPr>
              <a:t> εμπλοκή ενός ξέχωρου κύκλου</a:t>
            </a:r>
            <a:r>
              <a:rPr lang="en-US" sz="1500" dirty="0">
                <a:solidFill>
                  <a:schemeClr val="tx2"/>
                </a:solidFill>
              </a:rPr>
              <a:t> </a:t>
            </a:r>
            <a:r>
              <a:rPr lang="el-GR" sz="1500" dirty="0">
                <a:solidFill>
                  <a:schemeClr val="tx2"/>
                </a:solidFill>
              </a:rPr>
              <a:t>βασικών παικτών από την εθνική σφαίρα χάραξης πολιτικής </a:t>
            </a:r>
            <a:endParaRPr lang="fr-FR" sz="1500" dirty="0">
              <a:solidFill>
                <a:schemeClr val="tx2"/>
              </a:solidFill>
            </a:endParaRPr>
          </a:p>
          <a:p>
            <a:r>
              <a:rPr lang="en-US" sz="1500" dirty="0">
                <a:solidFill>
                  <a:schemeClr val="tx2"/>
                </a:solidFill>
              </a:rPr>
              <a:t>(</a:t>
            </a:r>
            <a:r>
              <a:rPr lang="el-GR" sz="1500" dirty="0">
                <a:solidFill>
                  <a:schemeClr val="tx2"/>
                </a:solidFill>
              </a:rPr>
              <a:t>6</a:t>
            </a:r>
            <a:r>
              <a:rPr lang="en-US" sz="1500" dirty="0">
                <a:solidFill>
                  <a:schemeClr val="tx2"/>
                </a:solidFill>
              </a:rPr>
              <a:t>) </a:t>
            </a:r>
            <a:r>
              <a:rPr lang="el-GR" sz="1500" dirty="0">
                <a:solidFill>
                  <a:schemeClr val="tx2"/>
                </a:solidFill>
              </a:rPr>
              <a:t>υιοθέτηση ειδικών μηχανισμών για τη διαχείριση της συνεργασίας, </a:t>
            </a:r>
            <a:r>
              <a:rPr lang="el-GR" sz="1500" dirty="0" err="1">
                <a:solidFill>
                  <a:schemeClr val="tx2"/>
                </a:solidFill>
              </a:rPr>
              <a:t>ιδιαίτερ</a:t>
            </a:r>
            <a:r>
              <a:rPr lang="fr-FR" sz="1500" dirty="0">
                <a:solidFill>
                  <a:schemeClr val="tx2"/>
                </a:solidFill>
              </a:rPr>
              <a:t>o</a:t>
            </a:r>
            <a:r>
              <a:rPr lang="el-GR" sz="1500" dirty="0">
                <a:solidFill>
                  <a:schemeClr val="tx2"/>
                </a:solidFill>
              </a:rPr>
              <a:t>ς ρόλος στη Γραμματεία του Συμβουλίου</a:t>
            </a:r>
            <a:r>
              <a:rPr lang="en-US" sz="1500" dirty="0">
                <a:solidFill>
                  <a:schemeClr val="tx2"/>
                </a:solidFill>
              </a:rPr>
              <a:t> </a:t>
            </a:r>
          </a:p>
          <a:p>
            <a:r>
              <a:rPr lang="en-US" sz="1500" dirty="0">
                <a:solidFill>
                  <a:schemeClr val="tx2"/>
                </a:solidFill>
              </a:rPr>
              <a:t>(</a:t>
            </a:r>
            <a:r>
              <a:rPr lang="el-GR" sz="1500" dirty="0">
                <a:solidFill>
                  <a:schemeClr val="tx2"/>
                </a:solidFill>
              </a:rPr>
              <a:t>7</a:t>
            </a:r>
            <a:r>
              <a:rPr lang="en-US" sz="1500" dirty="0">
                <a:solidFill>
                  <a:schemeClr val="tx2"/>
                </a:solidFill>
              </a:rPr>
              <a:t>) </a:t>
            </a:r>
            <a:r>
              <a:rPr lang="el-GR" sz="1500" dirty="0">
                <a:solidFill>
                  <a:schemeClr val="tx2"/>
                </a:solidFill>
              </a:rPr>
              <a:t>αδιαφάνεια της διαδικασίας σε εθνικό κοινοβούλια και πολίτες </a:t>
            </a:r>
            <a:endParaRPr lang="fr-FR" sz="1500" dirty="0">
              <a:solidFill>
                <a:schemeClr val="tx2"/>
              </a:solidFill>
            </a:endParaRPr>
          </a:p>
          <a:p>
            <a:r>
              <a:rPr lang="en-US" sz="1500" dirty="0">
                <a:solidFill>
                  <a:schemeClr val="tx2"/>
                </a:solidFill>
              </a:rPr>
              <a:t>(</a:t>
            </a:r>
            <a:r>
              <a:rPr lang="el-GR" sz="1500" dirty="0">
                <a:solidFill>
                  <a:schemeClr val="tx2"/>
                </a:solidFill>
              </a:rPr>
              <a:t>8</a:t>
            </a:r>
            <a:r>
              <a:rPr lang="en-US" sz="1500" dirty="0">
                <a:solidFill>
                  <a:schemeClr val="tx2"/>
                </a:solidFill>
              </a:rPr>
              <a:t>) </a:t>
            </a:r>
            <a:r>
              <a:rPr lang="el-GR" sz="1500" dirty="0">
                <a:solidFill>
                  <a:schemeClr val="tx2"/>
                </a:solidFill>
              </a:rPr>
              <a:t>ικανότητα παραγωγής ουσιαστικής κοινής πολιτικής</a:t>
            </a:r>
            <a:r>
              <a:rPr lang="en-US" sz="1500" dirty="0">
                <a:solidFill>
                  <a:schemeClr val="tx2"/>
                </a:solidFill>
              </a:rPr>
              <a:t> </a:t>
            </a:r>
          </a:p>
          <a:p>
            <a:r>
              <a:rPr lang="el-GR" sz="1500" dirty="0">
                <a:solidFill>
                  <a:schemeClr val="tx2"/>
                </a:solidFill>
              </a:rPr>
              <a:t>(9</a:t>
            </a:r>
            <a:r>
              <a:rPr lang="en-US" sz="1500" dirty="0">
                <a:solidFill>
                  <a:schemeClr val="tx2"/>
                </a:solidFill>
              </a:rPr>
              <a:t>) </a:t>
            </a:r>
            <a:r>
              <a:rPr lang="el-GR" sz="1500" dirty="0">
                <a:solidFill>
                  <a:schemeClr val="tx2"/>
                </a:solidFill>
              </a:rPr>
              <a:t>οι πολιτικές ΟΝΕ προωθούνται μέσω </a:t>
            </a:r>
            <a:r>
              <a:rPr lang="fr-FR" sz="1500" dirty="0">
                <a:solidFill>
                  <a:schemeClr val="tx2"/>
                </a:solidFill>
              </a:rPr>
              <a:t>hard &amp; soft </a:t>
            </a:r>
            <a:r>
              <a:rPr lang="fr-FR" sz="1500" dirty="0" err="1">
                <a:solidFill>
                  <a:schemeClr val="tx2"/>
                </a:solidFill>
              </a:rPr>
              <a:t>law</a:t>
            </a:r>
            <a:r>
              <a:rPr lang="el-GR" sz="1500" dirty="0">
                <a:solidFill>
                  <a:schemeClr val="tx2"/>
                </a:solidFill>
              </a:rPr>
              <a:t>.</a:t>
            </a:r>
            <a:endParaRPr lang="en-US" sz="1500" dirty="0">
              <a:solidFill>
                <a:schemeClr val="tx2"/>
              </a:solidFill>
            </a:endParaRPr>
          </a:p>
          <a:p>
            <a:endParaRPr lang="fr-FR" sz="1500" dirty="0">
              <a:solidFill>
                <a:schemeClr val="tx2"/>
              </a:solidFill>
            </a:endParaRP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9DEB251C-82A9-4C2F-8D06-2B992E456785}" type="slidenum">
              <a:rPr lang="en-US" smtClean="0"/>
              <a:pPr>
                <a:spcAft>
                  <a:spcPts val="600"/>
                </a:spcAft>
              </a:pPr>
              <a:t>1</a:t>
            </a:fld>
            <a:endParaRPr lang="en-US"/>
          </a:p>
        </p:txBody>
      </p:sp>
    </p:spTree>
    <p:extLst>
      <p:ext uri="{BB962C8B-B14F-4D97-AF65-F5344CB8AC3E}">
        <p14:creationId xmlns:p14="http://schemas.microsoft.com/office/powerpoint/2010/main" val="25086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7103"/>
            <a:ext cx="10972800" cy="504497"/>
          </a:xfrm>
        </p:spPr>
        <p:txBody>
          <a:bodyPr>
            <a:normAutofit fontScale="90000"/>
          </a:bodyPr>
          <a:lstStyle/>
          <a:p>
            <a:r>
              <a:rPr lang="el-GR" dirty="0"/>
              <a:t>Εξευρωπαϊσμός μέσα από τα μνημόνια και την αιρεσιμότητα -2</a:t>
            </a:r>
            <a:endParaRPr lang="fr-FR" dirty="0"/>
          </a:p>
        </p:txBody>
      </p:sp>
      <p:sp>
        <p:nvSpPr>
          <p:cNvPr id="3" name="Content Placeholder 2"/>
          <p:cNvSpPr>
            <a:spLocks noGrp="1"/>
          </p:cNvSpPr>
          <p:nvPr>
            <p:ph idx="1"/>
          </p:nvPr>
        </p:nvSpPr>
        <p:spPr>
          <a:xfrm>
            <a:off x="609600" y="1600200"/>
            <a:ext cx="10160000" cy="4452257"/>
          </a:xfrm>
        </p:spPr>
        <p:txBody>
          <a:bodyPr>
            <a:normAutofit fontScale="92500" lnSpcReduction="10000"/>
          </a:bodyPr>
          <a:lstStyle/>
          <a:p>
            <a:pPr marL="114300" indent="0" algn="just">
              <a:buNone/>
            </a:pPr>
            <a:r>
              <a:rPr lang="el-GR" b="1" dirty="0"/>
              <a:t>Δύο προσεγγίσεις</a:t>
            </a:r>
          </a:p>
          <a:p>
            <a:pPr algn="just">
              <a:buFont typeface="Wingdings" panose="05000000000000000000" pitchFamily="2" charset="2"/>
              <a:buChar char="Ø"/>
            </a:pPr>
            <a:r>
              <a:rPr lang="el-GR" b="1" dirty="0"/>
              <a:t> Μοντέλο διακυβέρνησης με εξωτερικά κίνητρα </a:t>
            </a:r>
            <a:r>
              <a:rPr lang="el-GR" dirty="0"/>
              <a:t>(</a:t>
            </a:r>
            <a:r>
              <a:rPr lang="el-GR" b="1" dirty="0"/>
              <a:t>ορθολογικό μοντέλο </a:t>
            </a:r>
            <a:r>
              <a:rPr lang="el-GR" dirty="0"/>
              <a:t>διαπραγμάτευσης)</a:t>
            </a:r>
            <a:r>
              <a:rPr lang="fr-FR" dirty="0"/>
              <a:t>: </a:t>
            </a:r>
            <a:r>
              <a:rPr lang="el-GR" dirty="0"/>
              <a:t>αν τα οφέλη από τις ανταμοιβές της ΕΕ υπερβαίνουν το εγχώριο κόστος υιοθέτησης γιατί θα λύσουν τα εγχώρια προβλήματα αποτελεσματικά (</a:t>
            </a:r>
            <a:r>
              <a:rPr lang="fr-FR" dirty="0" err="1"/>
              <a:t>Schimmelfennig</a:t>
            </a:r>
            <a:r>
              <a:rPr lang="el-GR" dirty="0"/>
              <a:t>, 2014)</a:t>
            </a:r>
          </a:p>
          <a:p>
            <a:pPr>
              <a:buFont typeface="Wingdings" panose="05000000000000000000" pitchFamily="2" charset="2"/>
              <a:buChar char="Ø"/>
            </a:pPr>
            <a:r>
              <a:rPr lang="el-GR" dirty="0"/>
              <a:t> </a:t>
            </a:r>
            <a:r>
              <a:rPr lang="el-GR" b="1" dirty="0"/>
              <a:t>Η λογική της καταλληλότητα</a:t>
            </a:r>
            <a:r>
              <a:rPr lang="el-GR" dirty="0"/>
              <a:t>ς (</a:t>
            </a:r>
            <a:r>
              <a:rPr lang="fr-FR" dirty="0" err="1"/>
              <a:t>Logic</a:t>
            </a:r>
            <a:r>
              <a:rPr lang="fr-FR" dirty="0"/>
              <a:t> of </a:t>
            </a:r>
            <a:r>
              <a:rPr lang="fr-FR" dirty="0" err="1"/>
              <a:t>appropriateness</a:t>
            </a:r>
            <a:r>
              <a:rPr lang="el-GR" dirty="0"/>
              <a:t>)</a:t>
            </a:r>
            <a:r>
              <a:rPr lang="fr-FR" dirty="0"/>
              <a:t>: </a:t>
            </a:r>
            <a:r>
              <a:rPr lang="el-GR" dirty="0"/>
              <a:t>οι αξίες, κανόνες και ταυτότητες δομούν τις απαντήσεις των δρώντων (</a:t>
            </a:r>
            <a:r>
              <a:rPr lang="el-GR" b="1" dirty="0"/>
              <a:t>κοινωνικός κονστρουκτιβισμός, </a:t>
            </a:r>
            <a:r>
              <a:rPr lang="fr-FR" dirty="0"/>
              <a:t>social </a:t>
            </a:r>
            <a:r>
              <a:rPr lang="fr-FR" dirty="0" err="1"/>
              <a:t>learning</a:t>
            </a:r>
            <a:r>
              <a:rPr lang="fr-FR" b="1" dirty="0"/>
              <a:t>, </a:t>
            </a:r>
            <a:r>
              <a:rPr lang="fr-FR" dirty="0" err="1"/>
              <a:t>lesson</a:t>
            </a:r>
            <a:r>
              <a:rPr lang="fr-FR" dirty="0"/>
              <a:t> </a:t>
            </a:r>
            <a:r>
              <a:rPr lang="fr-FR" dirty="0" err="1"/>
              <a:t>drawing</a:t>
            </a:r>
            <a:r>
              <a:rPr lang="el-GR" dirty="0"/>
              <a:t>)</a:t>
            </a:r>
            <a:r>
              <a:rPr lang="fr-FR" dirty="0"/>
              <a:t>: </a:t>
            </a:r>
            <a:r>
              <a:rPr lang="el-GR" dirty="0"/>
              <a:t>μια κυβέρνηση υιοθετεί τους κανόνες της ΕΕ, αν έχει πειστεί για την καταλληλότητά τους (</a:t>
            </a:r>
            <a:r>
              <a:rPr lang="fr-FR" dirty="0" err="1"/>
              <a:t>Schimmelfennig</a:t>
            </a:r>
            <a:r>
              <a:rPr lang="el-GR" dirty="0"/>
              <a:t>, 2015). </a:t>
            </a:r>
          </a:p>
          <a:p>
            <a:pPr marL="114300" indent="0">
              <a:buNone/>
            </a:pPr>
            <a:r>
              <a:rPr lang="el-GR" dirty="0"/>
              <a:t>Η λογική της καταλληλότητας έχει να κάνει με την συμβατότητα των κανόνων και αξιών σε ευρωπαϊκό και εθνικό επίπεδο (</a:t>
            </a:r>
            <a:r>
              <a:rPr lang="fr-FR" dirty="0" err="1"/>
              <a:t>misfit</a:t>
            </a:r>
            <a:r>
              <a:rPr lang="fr-FR" dirty="0"/>
              <a:t>).</a:t>
            </a:r>
          </a:p>
          <a:p>
            <a:endParaRPr lang="fr-FR" dirty="0"/>
          </a:p>
        </p:txBody>
      </p:sp>
      <p:sp>
        <p:nvSpPr>
          <p:cNvPr id="6" name="Slide Number Placeholder 5"/>
          <p:cNvSpPr>
            <a:spLocks noGrp="1"/>
          </p:cNvSpPr>
          <p:nvPr>
            <p:ph type="sldNum" sz="quarter" idx="12"/>
          </p:nvPr>
        </p:nvSpPr>
        <p:spPr/>
        <p:txBody>
          <a:bodyPr/>
          <a:lstStyle/>
          <a:p>
            <a:fld id="{9DEB251C-82A9-4C2F-8D06-2B992E456785}" type="slidenum">
              <a:rPr lang="en-US" smtClean="0"/>
              <a:t>10</a:t>
            </a:fld>
            <a:endParaRPr lang="en-US"/>
          </a:p>
        </p:txBody>
      </p:sp>
    </p:spTree>
    <p:extLst>
      <p:ext uri="{BB962C8B-B14F-4D97-AF65-F5344CB8AC3E}">
        <p14:creationId xmlns:p14="http://schemas.microsoft.com/office/powerpoint/2010/main" val="248157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EB251C-82A9-4C2F-8D06-2B992E456785}" type="slidenum">
              <a:rPr lang="en-US" smtClean="0"/>
              <a:pPr/>
              <a:t>11</a:t>
            </a:fld>
            <a:endParaRPr lang="en-US"/>
          </a:p>
        </p:txBody>
      </p:sp>
      <p:sp>
        <p:nvSpPr>
          <p:cNvPr id="5" name="Oval 4"/>
          <p:cNvSpPr/>
          <p:nvPr/>
        </p:nvSpPr>
        <p:spPr>
          <a:xfrm>
            <a:off x="1223492" y="287069"/>
            <a:ext cx="9775065" cy="56280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p:cNvSpPr/>
          <p:nvPr/>
        </p:nvSpPr>
        <p:spPr>
          <a:xfrm>
            <a:off x="2137893" y="1081824"/>
            <a:ext cx="7881870" cy="42886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2949260" y="1738646"/>
            <a:ext cx="6323527" cy="297502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41193" y="287069"/>
            <a:ext cx="11850807" cy="5731594"/>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rgbClr val="000000"/>
                </a:solidFill>
              </a:rPr>
              <a:t>Το πλαίσιο της οικονομικής διακυβέρνησης</a:t>
            </a:r>
          </a:p>
          <a:p>
            <a:endParaRPr lang="el-GR" dirty="0">
              <a:solidFill>
                <a:srgbClr val="000000"/>
              </a:solidFill>
            </a:endParaRPr>
          </a:p>
          <a:p>
            <a:r>
              <a:rPr lang="el-GR" b="1" dirty="0">
                <a:solidFill>
                  <a:srgbClr val="000000"/>
                </a:solidFill>
              </a:rPr>
              <a:t>Δημοσιονομικό σύμφωνο</a:t>
            </a:r>
            <a:r>
              <a:rPr lang="fr-FR" dirty="0">
                <a:solidFill>
                  <a:srgbClr val="000000"/>
                </a:solidFill>
              </a:rPr>
              <a:t>: 25KM </a:t>
            </a:r>
            <a:r>
              <a:rPr lang="el-GR" dirty="0">
                <a:solidFill>
                  <a:srgbClr val="000000"/>
                </a:solidFill>
              </a:rPr>
              <a:t>(από τα οποία 5 δεν έχουν ολική δέσμευση)</a:t>
            </a:r>
            <a:r>
              <a:rPr lang="fr-FR" dirty="0">
                <a:solidFill>
                  <a:srgbClr val="000000"/>
                </a:solidFill>
              </a:rPr>
              <a:t>– 3</a:t>
            </a:r>
            <a:r>
              <a:rPr lang="el-GR" dirty="0">
                <a:solidFill>
                  <a:srgbClr val="000000"/>
                </a:solidFill>
              </a:rPr>
              <a:t> ΚΜ έχουν νομικά </a:t>
            </a:r>
            <a:r>
              <a:rPr lang="el-GR" dirty="0" err="1">
                <a:solidFill>
                  <a:srgbClr val="000000"/>
                </a:solidFill>
              </a:rPr>
              <a:t>opt-outs</a:t>
            </a:r>
            <a:r>
              <a:rPr lang="el-GR" dirty="0">
                <a:solidFill>
                  <a:srgbClr val="000000"/>
                </a:solidFill>
              </a:rPr>
              <a:t> (</a:t>
            </a:r>
            <a:r>
              <a:rPr lang="el-GR" dirty="0" err="1">
                <a:solidFill>
                  <a:srgbClr val="000000"/>
                </a:solidFill>
              </a:rPr>
              <a:t>Μεγ</a:t>
            </a:r>
            <a:r>
              <a:rPr lang="el-GR" dirty="0">
                <a:solidFill>
                  <a:srgbClr val="000000"/>
                </a:solidFill>
              </a:rPr>
              <a:t>. Βρετανία, Τσεχία και Κροατία) και ακόμη και αυτά έχουν το δικαίωμα επανεξέτασης. </a:t>
            </a:r>
          </a:p>
          <a:p>
            <a:r>
              <a:rPr lang="fr-FR" b="1" dirty="0">
                <a:solidFill>
                  <a:srgbClr val="000000"/>
                </a:solidFill>
              </a:rPr>
              <a:t>Euro-plus</a:t>
            </a:r>
            <a:r>
              <a:rPr lang="fr-FR" dirty="0">
                <a:solidFill>
                  <a:srgbClr val="000000"/>
                </a:solidFill>
              </a:rPr>
              <a:t>: 23KM– 5 KM </a:t>
            </a:r>
            <a:r>
              <a:rPr lang="el-GR" dirty="0">
                <a:solidFill>
                  <a:srgbClr val="000000"/>
                </a:solidFill>
              </a:rPr>
              <a:t>μη μέλη της ευρωζώνης έχουν </a:t>
            </a:r>
            <a:r>
              <a:rPr lang="el-GR" dirty="0" err="1">
                <a:solidFill>
                  <a:srgbClr val="000000"/>
                </a:solidFill>
              </a:rPr>
              <a:t>opt-outs</a:t>
            </a:r>
            <a:r>
              <a:rPr lang="el-GR" dirty="0">
                <a:solidFill>
                  <a:srgbClr val="000000"/>
                </a:solidFill>
              </a:rPr>
              <a:t> (</a:t>
            </a:r>
            <a:r>
              <a:rPr lang="el-GR" dirty="0" err="1">
                <a:solidFill>
                  <a:srgbClr val="000000"/>
                </a:solidFill>
              </a:rPr>
              <a:t>Μεγ</a:t>
            </a:r>
            <a:r>
              <a:rPr lang="el-GR" dirty="0">
                <a:solidFill>
                  <a:srgbClr val="000000"/>
                </a:solidFill>
              </a:rPr>
              <a:t>. Βρετανία, Τσεχία, Σουηδία, Ουγγαρία</a:t>
            </a:r>
            <a:r>
              <a:rPr lang="fr-FR" dirty="0">
                <a:solidFill>
                  <a:srgbClr val="000000"/>
                </a:solidFill>
              </a:rPr>
              <a:t>, </a:t>
            </a:r>
            <a:r>
              <a:rPr lang="el-GR" dirty="0">
                <a:solidFill>
                  <a:srgbClr val="000000"/>
                </a:solidFill>
              </a:rPr>
              <a:t>Κροατία) </a:t>
            </a:r>
            <a:endParaRPr lang="fr-FR" dirty="0">
              <a:solidFill>
                <a:srgbClr val="000000"/>
              </a:solidFill>
            </a:endParaRPr>
          </a:p>
          <a:p>
            <a:r>
              <a:rPr lang="el-GR" b="1" dirty="0">
                <a:solidFill>
                  <a:srgbClr val="000000"/>
                </a:solidFill>
              </a:rPr>
              <a:t>Τραπεζική ένωση</a:t>
            </a:r>
            <a:r>
              <a:rPr lang="fr-FR" dirty="0">
                <a:solidFill>
                  <a:srgbClr val="000000"/>
                </a:solidFill>
              </a:rPr>
              <a:t>:</a:t>
            </a:r>
            <a:r>
              <a:rPr lang="el-GR" dirty="0">
                <a:solidFill>
                  <a:srgbClr val="000000"/>
                </a:solidFill>
              </a:rPr>
              <a:t> 26ΚΜ – 2ΚΜ που μπορούν να συμμετέχουν στο μέλλον (</a:t>
            </a:r>
            <a:r>
              <a:rPr lang="el-GR" dirty="0" err="1">
                <a:solidFill>
                  <a:srgbClr val="000000"/>
                </a:solidFill>
              </a:rPr>
              <a:t>Μεγ</a:t>
            </a:r>
            <a:r>
              <a:rPr lang="el-GR" dirty="0">
                <a:solidFill>
                  <a:srgbClr val="000000"/>
                </a:solidFill>
              </a:rPr>
              <a:t>. Βρετανία, Σουηδία).</a:t>
            </a:r>
          </a:p>
          <a:p>
            <a:endParaRPr lang="el-GR" dirty="0">
              <a:solidFill>
                <a:srgbClr val="000000"/>
              </a:solidFill>
            </a:endParaRPr>
          </a:p>
          <a:p>
            <a:pPr algn="ctr"/>
            <a:r>
              <a:rPr lang="el-GR" b="1" i="1" dirty="0">
                <a:solidFill>
                  <a:srgbClr val="000000"/>
                </a:solidFill>
              </a:rPr>
              <a:t>Διαδικασία συντονισμού των μακροοικονομικών πολιτικών και πολυμερή εποπτεία («πακέτο των έξι» και «δύο πακέτο» νομοθεσία) </a:t>
            </a:r>
            <a:r>
              <a:rPr lang="fr-FR" b="1" i="1" dirty="0">
                <a:solidFill>
                  <a:srgbClr val="000000"/>
                </a:solidFill>
              </a:rPr>
              <a:t>: 28</a:t>
            </a:r>
            <a:r>
              <a:rPr lang="el-GR" b="1" i="1" dirty="0">
                <a:solidFill>
                  <a:srgbClr val="000000"/>
                </a:solidFill>
              </a:rPr>
              <a:t>ΚΜ</a:t>
            </a:r>
            <a:endParaRPr lang="en-US" b="1" i="1" dirty="0">
              <a:solidFill>
                <a:srgbClr val="000000"/>
              </a:solidFill>
            </a:endParaRPr>
          </a:p>
        </p:txBody>
      </p:sp>
    </p:spTree>
    <p:extLst>
      <p:ext uri="{BB962C8B-B14F-4D97-AF65-F5344CB8AC3E}">
        <p14:creationId xmlns:p14="http://schemas.microsoft.com/office/powerpoint/2010/main" val="151703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CCF853-712F-8C02-3502-65574294ECE9}"/>
              </a:ext>
            </a:extLst>
          </p:cNvPr>
          <p:cNvSpPr>
            <a:spLocks noGrp="1"/>
          </p:cNvSpPr>
          <p:nvPr>
            <p:ph type="title"/>
          </p:nvPr>
        </p:nvSpPr>
        <p:spPr>
          <a:xfrm>
            <a:off x="838200" y="365126"/>
            <a:ext cx="10515600" cy="706438"/>
          </a:xfrm>
        </p:spPr>
        <p:txBody>
          <a:bodyPr>
            <a:normAutofit fontScale="90000"/>
          </a:bodyPr>
          <a:lstStyle/>
          <a:p>
            <a:r>
              <a:rPr lang="el-GR" dirty="0"/>
              <a:t>Η οικονομική διακυβέρνηση μετά την οικονομική κρίση</a:t>
            </a:r>
            <a:endParaRPr lang="en-GR" dirty="0"/>
          </a:p>
        </p:txBody>
      </p:sp>
      <p:sp>
        <p:nvSpPr>
          <p:cNvPr id="5" name="Content Placeholder 4">
            <a:extLst>
              <a:ext uri="{FF2B5EF4-FFF2-40B4-BE49-F238E27FC236}">
                <a16:creationId xmlns:a16="http://schemas.microsoft.com/office/drawing/2014/main" id="{BAD85BEA-7A4D-9728-1125-AB8A60059B3E}"/>
              </a:ext>
            </a:extLst>
          </p:cNvPr>
          <p:cNvSpPr>
            <a:spLocks noGrp="1"/>
          </p:cNvSpPr>
          <p:nvPr>
            <p:ph idx="1"/>
          </p:nvPr>
        </p:nvSpPr>
        <p:spPr>
          <a:xfrm>
            <a:off x="838200" y="1443038"/>
            <a:ext cx="10515600" cy="4733925"/>
          </a:xfrm>
        </p:spPr>
        <p:txBody>
          <a:bodyPr>
            <a:normAutofit lnSpcReduction="10000"/>
          </a:bodyPr>
          <a:lstStyle/>
          <a:p>
            <a:pPr marL="0" indent="0">
              <a:buNone/>
            </a:pPr>
            <a:r>
              <a:rPr lang="el-GR" b="1" dirty="0" err="1"/>
              <a:t>Δημοσιονομικ</a:t>
            </a:r>
            <a:r>
              <a:rPr lang="en-US" b="1" dirty="0" err="1"/>
              <a:t>ό</a:t>
            </a:r>
            <a:r>
              <a:rPr lang="el-GR" b="1" dirty="0"/>
              <a:t> πλαίσιο</a:t>
            </a:r>
            <a:endParaRPr lang="en-US" b="1" dirty="0"/>
          </a:p>
          <a:p>
            <a:r>
              <a:rPr lang="el-GR" dirty="0"/>
              <a:t>Σύμφωνο σταθερότητας και ανάπτυξης (ΙΙΙ)</a:t>
            </a:r>
          </a:p>
          <a:p>
            <a:r>
              <a:rPr lang="el-GR" dirty="0"/>
              <a:t>Δημοσιονομικό σύμφωνο</a:t>
            </a:r>
          </a:p>
          <a:p>
            <a:r>
              <a:rPr lang="el-GR" dirty="0"/>
              <a:t>Εθνικά δημοσιονομικά πλαίσια</a:t>
            </a:r>
          </a:p>
          <a:p>
            <a:r>
              <a:rPr lang="el-GR" dirty="0"/>
              <a:t>Στατιστική διακυβέρνηση</a:t>
            </a:r>
          </a:p>
          <a:p>
            <a:pPr marL="0" indent="0">
              <a:buNone/>
            </a:pPr>
            <a:r>
              <a:rPr lang="el-GR" b="1" dirty="0" err="1"/>
              <a:t>Μακρο</a:t>
            </a:r>
            <a:r>
              <a:rPr lang="el-GR" b="1" dirty="0"/>
              <a:t>-οικονομικό πλαίσιο</a:t>
            </a:r>
          </a:p>
          <a:p>
            <a:r>
              <a:rPr lang="el-GR" dirty="0"/>
              <a:t>Διαδικασία </a:t>
            </a:r>
            <a:r>
              <a:rPr lang="el-GR" dirty="0" err="1"/>
              <a:t>μακρο</a:t>
            </a:r>
            <a:r>
              <a:rPr lang="el-GR" dirty="0"/>
              <a:t>-οικονομικών ανισορροπιών</a:t>
            </a:r>
          </a:p>
          <a:p>
            <a:pPr marL="0" indent="0">
              <a:buNone/>
            </a:pPr>
            <a:r>
              <a:rPr lang="el-GR" b="1" dirty="0"/>
              <a:t>Συντονισμός πολιτικής</a:t>
            </a:r>
          </a:p>
          <a:p>
            <a:r>
              <a:rPr lang="el-GR" dirty="0"/>
              <a:t>Ευρωπαϊκό Εξάμηνο</a:t>
            </a:r>
          </a:p>
          <a:p>
            <a:r>
              <a:rPr lang="en-US" dirty="0"/>
              <a:t>Euro-pact</a:t>
            </a:r>
            <a:endParaRPr lang="en-GR" dirty="0"/>
          </a:p>
        </p:txBody>
      </p:sp>
      <p:sp>
        <p:nvSpPr>
          <p:cNvPr id="3" name="Slide Number Placeholder 2">
            <a:extLst>
              <a:ext uri="{FF2B5EF4-FFF2-40B4-BE49-F238E27FC236}">
                <a16:creationId xmlns:a16="http://schemas.microsoft.com/office/drawing/2014/main" id="{90045D61-A46D-792C-53CB-6E20DC6BB2BA}"/>
              </a:ext>
            </a:extLst>
          </p:cNvPr>
          <p:cNvSpPr>
            <a:spLocks noGrp="1"/>
          </p:cNvSpPr>
          <p:nvPr>
            <p:ph type="sldNum" sz="quarter" idx="12"/>
          </p:nvPr>
        </p:nvSpPr>
        <p:spPr/>
        <p:txBody>
          <a:bodyPr/>
          <a:lstStyle/>
          <a:p>
            <a:fld id="{9DEB251C-82A9-4C2F-8D06-2B992E456785}" type="slidenum">
              <a:rPr lang="en-US" smtClean="0"/>
              <a:pPr/>
              <a:t>12</a:t>
            </a:fld>
            <a:endParaRPr lang="en-US"/>
          </a:p>
        </p:txBody>
      </p:sp>
    </p:spTree>
    <p:extLst>
      <p:ext uri="{BB962C8B-B14F-4D97-AF65-F5344CB8AC3E}">
        <p14:creationId xmlns:p14="http://schemas.microsoft.com/office/powerpoint/2010/main" val="138730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F7A105-65E0-769B-8B39-C7819DF9FBFD}"/>
              </a:ext>
            </a:extLst>
          </p:cNvPr>
          <p:cNvSpPr>
            <a:spLocks noGrp="1"/>
          </p:cNvSpPr>
          <p:nvPr>
            <p:ph type="sldNum" sz="quarter" idx="12"/>
          </p:nvPr>
        </p:nvSpPr>
        <p:spPr/>
        <p:txBody>
          <a:bodyPr/>
          <a:lstStyle/>
          <a:p>
            <a:fld id="{9DEB251C-82A9-4C2F-8D06-2B992E456785}" type="slidenum">
              <a:rPr lang="en-US" smtClean="0"/>
              <a:pPr/>
              <a:t>13</a:t>
            </a:fld>
            <a:endParaRPr lang="en-US"/>
          </a:p>
        </p:txBody>
      </p:sp>
      <p:pic>
        <p:nvPicPr>
          <p:cNvPr id="6" name="Picture 5" descr="A screenshot of a computer&#10;&#10;Description automatically generated">
            <a:extLst>
              <a:ext uri="{FF2B5EF4-FFF2-40B4-BE49-F238E27FC236}">
                <a16:creationId xmlns:a16="http://schemas.microsoft.com/office/drawing/2014/main" id="{F43E9EAF-7CAA-71B1-5819-BD86ADA6B5B9}"/>
              </a:ext>
            </a:extLst>
          </p:cNvPr>
          <p:cNvPicPr>
            <a:picLocks noChangeAspect="1"/>
          </p:cNvPicPr>
          <p:nvPr/>
        </p:nvPicPr>
        <p:blipFill>
          <a:blip r:embed="rId2">
            <a:extLst>
              <a:ext uri="{28A0092B-C50C-407E-A947-70E740481C1C}">
                <a14:useLocalDpi xmlns:a14="http://schemas.microsoft.com/office/drawing/2010/main" val="0"/>
              </a:ext>
            </a:extLst>
          </a:blip>
          <a:srcRect l="18159" t="33997" r="21311" b="14910"/>
          <a:stretch/>
        </p:blipFill>
        <p:spPr>
          <a:xfrm>
            <a:off x="526473" y="0"/>
            <a:ext cx="10487891" cy="6721475"/>
          </a:xfrm>
          <a:prstGeom prst="rect">
            <a:avLst/>
          </a:prstGeom>
        </p:spPr>
      </p:pic>
    </p:spTree>
    <p:extLst>
      <p:ext uri="{BB962C8B-B14F-4D97-AF65-F5344CB8AC3E}">
        <p14:creationId xmlns:p14="http://schemas.microsoft.com/office/powerpoint/2010/main" val="174321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225ED8-7785-C3E0-6D7D-E79608760F92}"/>
              </a:ext>
            </a:extLst>
          </p:cNvPr>
          <p:cNvSpPr>
            <a:spLocks noGrp="1"/>
          </p:cNvSpPr>
          <p:nvPr>
            <p:ph type="sldNum" sz="quarter" idx="12"/>
          </p:nvPr>
        </p:nvSpPr>
        <p:spPr/>
        <p:txBody>
          <a:bodyPr/>
          <a:lstStyle/>
          <a:p>
            <a:fld id="{9DEB251C-82A9-4C2F-8D06-2B992E456785}" type="slidenum">
              <a:rPr lang="en-US" smtClean="0"/>
              <a:pPr/>
              <a:t>14</a:t>
            </a:fld>
            <a:endParaRPr lang="en-US"/>
          </a:p>
        </p:txBody>
      </p:sp>
      <p:pic>
        <p:nvPicPr>
          <p:cNvPr id="5" name="Picture 4" descr="A screenshot of a computer&#10;&#10;Description automatically generated">
            <a:extLst>
              <a:ext uri="{FF2B5EF4-FFF2-40B4-BE49-F238E27FC236}">
                <a16:creationId xmlns:a16="http://schemas.microsoft.com/office/drawing/2014/main" id="{ECE403EC-882F-BC54-94CB-337EF78C526B}"/>
              </a:ext>
            </a:extLst>
          </p:cNvPr>
          <p:cNvPicPr>
            <a:picLocks noChangeAspect="1"/>
          </p:cNvPicPr>
          <p:nvPr/>
        </p:nvPicPr>
        <p:blipFill>
          <a:blip r:embed="rId2">
            <a:extLst>
              <a:ext uri="{28A0092B-C50C-407E-A947-70E740481C1C}">
                <a14:useLocalDpi xmlns:a14="http://schemas.microsoft.com/office/drawing/2010/main" val="0"/>
              </a:ext>
            </a:extLst>
          </a:blip>
          <a:srcRect l="16973" t="18592" r="20895" b="14648"/>
          <a:stretch/>
        </p:blipFill>
        <p:spPr>
          <a:xfrm>
            <a:off x="528638" y="728663"/>
            <a:ext cx="11287125" cy="5429250"/>
          </a:xfrm>
          <a:prstGeom prst="rect">
            <a:avLst/>
          </a:prstGeom>
        </p:spPr>
      </p:pic>
    </p:spTree>
    <p:extLst>
      <p:ext uri="{BB962C8B-B14F-4D97-AF65-F5344CB8AC3E}">
        <p14:creationId xmlns:p14="http://schemas.microsoft.com/office/powerpoint/2010/main" val="183406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5712C3-6E99-F88F-9254-C126E4C50BFE}"/>
              </a:ext>
            </a:extLst>
          </p:cNvPr>
          <p:cNvSpPr>
            <a:spLocks noGrp="1"/>
          </p:cNvSpPr>
          <p:nvPr>
            <p:ph type="sldNum" sz="quarter" idx="12"/>
          </p:nvPr>
        </p:nvSpPr>
        <p:spPr/>
        <p:txBody>
          <a:bodyPr/>
          <a:lstStyle/>
          <a:p>
            <a:fld id="{9DEB251C-82A9-4C2F-8D06-2B992E456785}" type="slidenum">
              <a:rPr lang="en-US" smtClean="0"/>
              <a:pPr/>
              <a:t>15</a:t>
            </a:fld>
            <a:endParaRPr lang="en-US"/>
          </a:p>
        </p:txBody>
      </p:sp>
      <p:sp>
        <p:nvSpPr>
          <p:cNvPr id="3" name="Content Placeholder 2">
            <a:extLst>
              <a:ext uri="{FF2B5EF4-FFF2-40B4-BE49-F238E27FC236}">
                <a16:creationId xmlns:a16="http://schemas.microsoft.com/office/drawing/2014/main" id="{3AAFB66A-DD20-CB40-CF1C-FB1C099329B5}"/>
              </a:ext>
            </a:extLst>
          </p:cNvPr>
          <p:cNvSpPr>
            <a:spLocks noGrp="1"/>
          </p:cNvSpPr>
          <p:nvPr>
            <p:ph idx="4294967295"/>
          </p:nvPr>
        </p:nvSpPr>
        <p:spPr>
          <a:xfrm>
            <a:off x="0" y="342900"/>
            <a:ext cx="10515600" cy="5834063"/>
          </a:xfrm>
        </p:spPr>
        <p:txBody>
          <a:bodyPr>
            <a:normAutofit fontScale="92500" lnSpcReduction="10000"/>
          </a:bodyPr>
          <a:lstStyle/>
          <a:p>
            <a:endParaRPr lang="el-GR" sz="3600" dirty="0"/>
          </a:p>
          <a:p>
            <a:r>
              <a:rPr lang="el-GR" sz="3600" b="1" dirty="0"/>
              <a:t>Ευρωπαϊκή Οικονομική Διακυβέρνηση (2011-)</a:t>
            </a:r>
          </a:p>
          <a:p>
            <a:endParaRPr lang="el-GR" sz="3600" dirty="0"/>
          </a:p>
          <a:p>
            <a:r>
              <a:rPr lang="en-US" sz="3600" b="1" dirty="0"/>
              <a:t>T</a:t>
            </a:r>
            <a:r>
              <a:rPr lang="el-GR" sz="3600" b="1" dirty="0"/>
              <a:t>ο νέο προσωρινό πρόγραμμα (2021-2026)</a:t>
            </a:r>
            <a:r>
              <a:rPr lang="en-US" sz="3600" b="1" dirty="0"/>
              <a:t> </a:t>
            </a:r>
            <a:r>
              <a:rPr lang="el-GR" sz="3600" b="1" dirty="0"/>
              <a:t>μετά την πανδημία (‘</a:t>
            </a:r>
            <a:r>
              <a:rPr lang="en-GB" sz="2400" dirty="0"/>
              <a:t>muddling-through</a:t>
            </a:r>
            <a:r>
              <a:rPr lang="el-GR" sz="3600" b="1" dirty="0"/>
              <a:t>’</a:t>
            </a:r>
            <a:r>
              <a:rPr lang="en-GB" sz="2400" dirty="0"/>
              <a:t> policy-making process</a:t>
            </a:r>
            <a:r>
              <a:rPr lang="el-GR" sz="2400" dirty="0"/>
              <a:t>)</a:t>
            </a:r>
            <a:endParaRPr lang="el-GR" sz="3600" b="1" dirty="0"/>
          </a:p>
          <a:p>
            <a:pPr marL="0" indent="0">
              <a:buNone/>
            </a:pPr>
            <a:r>
              <a:rPr lang="el-GR" sz="3600" dirty="0"/>
              <a:t>προσωρινή παύση του ΣΣΑ (εφαρμογή της </a:t>
            </a:r>
            <a:r>
              <a:rPr lang="en-US" sz="3600" dirty="0"/>
              <a:t>General Escape Clause, </a:t>
            </a:r>
            <a:r>
              <a:rPr lang="el-GR" sz="3600" dirty="0"/>
              <a:t>άρση απαγόρευσης κρατικών ενισχύσεων</a:t>
            </a:r>
            <a:r>
              <a:rPr lang="en-US" sz="3600" dirty="0"/>
              <a:t>)</a:t>
            </a:r>
            <a:r>
              <a:rPr lang="el-GR" sz="3600" dirty="0"/>
              <a:t>, ενεργοποίηση του ΕΜΣ (240δις), </a:t>
            </a:r>
            <a:r>
              <a:rPr lang="en-US" sz="3600" dirty="0"/>
              <a:t>SURE, </a:t>
            </a:r>
            <a:r>
              <a:rPr lang="el-GR" sz="3600" dirty="0"/>
              <a:t>ΕΤΕ, </a:t>
            </a:r>
            <a:r>
              <a:rPr lang="en-US" sz="3600" dirty="0"/>
              <a:t>Next Generation EU*</a:t>
            </a:r>
            <a:endParaRPr lang="el-GR" sz="3600" dirty="0"/>
          </a:p>
          <a:p>
            <a:r>
              <a:rPr lang="el-GR" sz="3600" b="1" dirty="0"/>
              <a:t>Νέα  Ευρωπαϊκή Οικονομική Διακυβέρνηση (2024-)</a:t>
            </a:r>
            <a:endParaRPr lang="en-US" sz="3600" b="1" dirty="0"/>
          </a:p>
          <a:p>
            <a:pPr marL="0" indent="0">
              <a:buNone/>
            </a:pPr>
            <a:r>
              <a:rPr lang="en-US" sz="3600" dirty="0"/>
              <a:t>*</a:t>
            </a:r>
            <a:r>
              <a:rPr lang="el-GR" sz="2400" i="1" dirty="0"/>
              <a:t>Εθνικά Σχέδια Διευκόλυνσης Ανθεκτικότητας Ανάκαμψης (</a:t>
            </a:r>
            <a:r>
              <a:rPr lang="el-GR" sz="2400" i="1" dirty="0" err="1"/>
              <a:t>RRPs</a:t>
            </a:r>
            <a:r>
              <a:rPr lang="el-GR" sz="2400" i="1" dirty="0"/>
              <a:t>), για την αντιμετώπιση των προκλήσεων που προσδιορίζονται στις ειδικές ανά χώρα συστάσεις ως μέρος του Ευρωπαϊκού Εξαμήνου</a:t>
            </a:r>
            <a:endParaRPr lang="el-GR" sz="3600" i="1" dirty="0"/>
          </a:p>
          <a:p>
            <a:endParaRPr lang="en-GR" dirty="0"/>
          </a:p>
        </p:txBody>
      </p:sp>
    </p:spTree>
    <p:extLst>
      <p:ext uri="{BB962C8B-B14F-4D97-AF65-F5344CB8AC3E}">
        <p14:creationId xmlns:p14="http://schemas.microsoft.com/office/powerpoint/2010/main" val="230825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0CA8F-01C6-057D-D867-E5E3FB9C8EF2}"/>
              </a:ext>
            </a:extLst>
          </p:cNvPr>
          <p:cNvSpPr>
            <a:spLocks noGrp="1"/>
          </p:cNvSpPr>
          <p:nvPr>
            <p:ph type="title"/>
          </p:nvPr>
        </p:nvSpPr>
        <p:spPr/>
        <p:txBody>
          <a:bodyPr>
            <a:normAutofit fontScale="90000"/>
          </a:bodyPr>
          <a:lstStyle/>
          <a:p>
            <a:br>
              <a:rPr lang="en-US" sz="4400" b="1" dirty="0"/>
            </a:br>
            <a:r>
              <a:rPr lang="el-GR" sz="4400" b="1" dirty="0"/>
              <a:t>Νέα  Ευρωπαϊκή Οικονομική Διακυβέρνηση (04/2024-). Κοινωνικές δαπάνες και δημόσιες επενδύσεις το ζητούμενο.</a:t>
            </a:r>
            <a:br>
              <a:rPr lang="en-US" sz="4400" b="1" dirty="0"/>
            </a:br>
            <a:endParaRPr lang="en-GR" dirty="0"/>
          </a:p>
        </p:txBody>
      </p:sp>
      <p:sp>
        <p:nvSpPr>
          <p:cNvPr id="5" name="Content Placeholder 4">
            <a:extLst>
              <a:ext uri="{FF2B5EF4-FFF2-40B4-BE49-F238E27FC236}">
                <a16:creationId xmlns:a16="http://schemas.microsoft.com/office/drawing/2014/main" id="{64FB3E65-A29B-177C-66AB-EC1F69B9F4A3}"/>
              </a:ext>
            </a:extLst>
          </p:cNvPr>
          <p:cNvSpPr>
            <a:spLocks noGrp="1"/>
          </p:cNvSpPr>
          <p:nvPr>
            <p:ph idx="1"/>
          </p:nvPr>
        </p:nvSpPr>
        <p:spPr/>
        <p:txBody>
          <a:bodyPr>
            <a:normAutofit fontScale="77500" lnSpcReduction="20000"/>
          </a:bodyPr>
          <a:lstStyle/>
          <a:p>
            <a:pPr marL="0" indent="0">
              <a:buNone/>
            </a:pPr>
            <a:r>
              <a:rPr lang="el-GR" dirty="0"/>
              <a:t>Τροποποίηση του διορθωτικού και προληπτικού σκέλους του Συμφώνου Σταθερότητας και Ανάπτυξης και </a:t>
            </a:r>
          </a:p>
          <a:p>
            <a:pPr marL="0" indent="0">
              <a:buNone/>
            </a:pPr>
            <a:r>
              <a:rPr lang="el-GR"/>
              <a:t>Νέα οδηγία </a:t>
            </a:r>
            <a:r>
              <a:rPr lang="el-GR" dirty="0"/>
              <a:t>για τις απαιτήσεις για τα δημοσιονομικά πλαίσια των κρατών μελών.</a:t>
            </a:r>
          </a:p>
          <a:p>
            <a:endParaRPr lang="el-GR" dirty="0"/>
          </a:p>
          <a:p>
            <a:r>
              <a:rPr lang="en-US" dirty="0"/>
              <a:t>N</a:t>
            </a:r>
            <a:r>
              <a:rPr lang="el-GR" dirty="0" err="1"/>
              <a:t>έα</a:t>
            </a:r>
            <a:r>
              <a:rPr lang="el-GR" dirty="0"/>
              <a:t> διαδικασία δημοσιονομικής εποπτείας και ν</a:t>
            </a:r>
            <a:r>
              <a:rPr lang="en-US" dirty="0" err="1"/>
              <a:t>έ</a:t>
            </a:r>
            <a:r>
              <a:rPr lang="el-GR" dirty="0"/>
              <a:t>α μεσοπρόθεσμα δημοσιονομικά διαρθρωτικά σχέδια (επενδύσεις, μεταρρυθμίσεις)</a:t>
            </a:r>
          </a:p>
          <a:p>
            <a:r>
              <a:rPr lang="el-GR" dirty="0"/>
              <a:t>Νέα εποπτεία βάσει κινδύνου, η οποία διαφοροποιεί τα κράτη μέλη με βάση τις επιμέρους δημοσιονομικές τους καταστάσεις (διασφάλιση της βιωσιμότητας του χρέους και διασφάλιση της ανθεκτικότητας του ελλείμματος).</a:t>
            </a:r>
          </a:p>
          <a:p>
            <a:r>
              <a:rPr lang="el-GR" dirty="0"/>
              <a:t>«Τροχιά αναφοράς» από την Επιτροπή για κάθε χώρα που ξεπερνά τα όρια.</a:t>
            </a:r>
          </a:p>
          <a:p>
            <a:r>
              <a:rPr lang="el-GR" dirty="0"/>
              <a:t>Εθνικές ετήσιες εκθέσεις προόδου που επικεντρώνονται στην υλοποίηση των δεσμεύσεων που ορίζονται στα σχέδιά τους για αξιολόγηση από την Επιτροπή.</a:t>
            </a:r>
            <a:endParaRPr lang="en-GR" dirty="0"/>
          </a:p>
        </p:txBody>
      </p:sp>
      <p:sp>
        <p:nvSpPr>
          <p:cNvPr id="3" name="Slide Number Placeholder 2">
            <a:extLst>
              <a:ext uri="{FF2B5EF4-FFF2-40B4-BE49-F238E27FC236}">
                <a16:creationId xmlns:a16="http://schemas.microsoft.com/office/drawing/2014/main" id="{2A470882-30EE-AE16-0EE5-3E1282B2B831}"/>
              </a:ext>
            </a:extLst>
          </p:cNvPr>
          <p:cNvSpPr>
            <a:spLocks noGrp="1"/>
          </p:cNvSpPr>
          <p:nvPr>
            <p:ph type="sldNum" sz="quarter" idx="12"/>
          </p:nvPr>
        </p:nvSpPr>
        <p:spPr/>
        <p:txBody>
          <a:bodyPr/>
          <a:lstStyle/>
          <a:p>
            <a:fld id="{9DEB251C-82A9-4C2F-8D06-2B992E456785}" type="slidenum">
              <a:rPr lang="en-US" smtClean="0"/>
              <a:pPr/>
              <a:t>16</a:t>
            </a:fld>
            <a:endParaRPr lang="en-US"/>
          </a:p>
        </p:txBody>
      </p:sp>
    </p:spTree>
    <p:extLst>
      <p:ext uri="{BB962C8B-B14F-4D97-AF65-F5344CB8AC3E}">
        <p14:creationId xmlns:p14="http://schemas.microsoft.com/office/powerpoint/2010/main" val="157781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685800"/>
          </a:xfrm>
        </p:spPr>
        <p:txBody>
          <a:bodyPr>
            <a:normAutofit fontScale="90000"/>
          </a:bodyPr>
          <a:lstStyle/>
          <a:p>
            <a:r>
              <a:rPr lang="en-US" sz="3600" dirty="0"/>
              <a:t>Y</a:t>
            </a:r>
            <a:r>
              <a:rPr lang="el-GR" sz="3600" dirty="0" err="1"/>
              <a:t>ποθετικό</a:t>
            </a:r>
            <a:r>
              <a:rPr lang="el-GR" sz="3600" dirty="0"/>
              <a:t> μοντέλο ομοσπονδιακού τύπου οικονομικής διακυβέρνησης</a:t>
            </a:r>
            <a:endParaRPr lang="en-US" sz="3600" dirty="0"/>
          </a:p>
        </p:txBody>
      </p:sp>
      <p:sp>
        <p:nvSpPr>
          <p:cNvPr id="3" name="Content Placeholder 2"/>
          <p:cNvSpPr>
            <a:spLocks noGrp="1"/>
          </p:cNvSpPr>
          <p:nvPr>
            <p:ph idx="1"/>
          </p:nvPr>
        </p:nvSpPr>
        <p:spPr>
          <a:xfrm>
            <a:off x="1097280" y="1600200"/>
            <a:ext cx="10058400" cy="4785360"/>
          </a:xfrm>
        </p:spPr>
        <p:txBody>
          <a:bodyPr>
            <a:normAutofit fontScale="85000" lnSpcReduction="20000"/>
          </a:bodyPr>
          <a:lstStyle/>
          <a:p>
            <a:pPr>
              <a:buFont typeface="Wingdings" panose="05000000000000000000" pitchFamily="2" charset="2"/>
              <a:buChar char="ü"/>
            </a:pPr>
            <a:r>
              <a:rPr lang="el-GR" sz="1800" b="1" dirty="0"/>
              <a:t>Ευρωπαϊκό Υπουργείο Οικονομικών </a:t>
            </a:r>
            <a:r>
              <a:rPr lang="el-GR" sz="1800" dirty="0"/>
              <a:t>με αρμοδιότητα άσκησης </a:t>
            </a:r>
            <a:r>
              <a:rPr lang="fr-FR" sz="1800" dirty="0"/>
              <a:t> </a:t>
            </a:r>
            <a:r>
              <a:rPr lang="el-GR" sz="1800" dirty="0"/>
              <a:t>αντικυκλικών πολιτικών </a:t>
            </a:r>
            <a:r>
              <a:rPr lang="fr-FR" sz="1800" dirty="0"/>
              <a:t>(</a:t>
            </a:r>
            <a:r>
              <a:rPr lang="el-GR" sz="1800" dirty="0"/>
              <a:t>Επιτροπή</a:t>
            </a:r>
            <a:r>
              <a:rPr lang="fr-FR" sz="1800" dirty="0"/>
              <a:t>-E</a:t>
            </a:r>
            <a:r>
              <a:rPr lang="el-GR" sz="1800" dirty="0"/>
              <a:t>ΚΤ</a:t>
            </a:r>
            <a:r>
              <a:rPr lang="fr-FR" sz="1800" dirty="0"/>
              <a:t>-</a:t>
            </a:r>
            <a:r>
              <a:rPr lang="fr-FR" sz="1800" dirty="0" err="1"/>
              <a:t>Eurogroup</a:t>
            </a:r>
            <a:r>
              <a:rPr lang="fr-FR" sz="1800" dirty="0"/>
              <a:t> </a:t>
            </a:r>
            <a:r>
              <a:rPr lang="el-GR" sz="1800" dirty="0"/>
              <a:t>Τρίο</a:t>
            </a:r>
            <a:r>
              <a:rPr lang="fr-FR" sz="1800" dirty="0"/>
              <a:t> </a:t>
            </a:r>
            <a:r>
              <a:rPr lang="el-GR" sz="1800" dirty="0"/>
              <a:t>με</a:t>
            </a:r>
            <a:r>
              <a:rPr lang="fr-FR" sz="1800" dirty="0"/>
              <a:t> bail-</a:t>
            </a:r>
            <a:r>
              <a:rPr lang="fr-FR" sz="1800" dirty="0" err="1"/>
              <a:t>outs</a:t>
            </a:r>
            <a:r>
              <a:rPr lang="el-GR" sz="1800" dirty="0"/>
              <a:t> λειτουργία</a:t>
            </a:r>
            <a:r>
              <a:rPr lang="fr-FR" sz="1800" dirty="0"/>
              <a:t>)</a:t>
            </a:r>
          </a:p>
          <a:p>
            <a:pPr>
              <a:buFont typeface="Wingdings" panose="05000000000000000000" pitchFamily="2" charset="2"/>
              <a:buChar char="ü"/>
            </a:pPr>
            <a:endParaRPr lang="el-GR" sz="1800" dirty="0"/>
          </a:p>
          <a:p>
            <a:pPr>
              <a:buFont typeface="Wingdings" panose="05000000000000000000" pitchFamily="2" charset="2"/>
              <a:buChar char="ü"/>
            </a:pPr>
            <a:r>
              <a:rPr lang="el-GR" sz="1800" b="1" dirty="0"/>
              <a:t>Προϋπολογισμός της ζώνης του ευρώ </a:t>
            </a:r>
            <a:r>
              <a:rPr lang="fr-FR" sz="1800" dirty="0"/>
              <a:t>: </a:t>
            </a:r>
            <a:r>
              <a:rPr lang="el-GR" sz="1800" dirty="0"/>
              <a:t>ανεξάρτητος προϋπολογισμός για ευρωπαϊκή δημοσιονομική ικανότητα στη βάση ευρωπαϊκών φόρων (και με κάποια οικονομική συνεισφορά των κρατών μελών)</a:t>
            </a:r>
            <a:r>
              <a:rPr lang="fr-FR" sz="1800" dirty="0"/>
              <a:t>:</a:t>
            </a:r>
            <a:endParaRPr lang="el-GR" sz="1800" dirty="0"/>
          </a:p>
          <a:p>
            <a:pPr algn="ctr">
              <a:buFont typeface="Wingdings" panose="05000000000000000000" pitchFamily="2" charset="2"/>
              <a:buChar char="§"/>
            </a:pPr>
            <a:r>
              <a:rPr lang="el-GR" sz="1800" dirty="0"/>
              <a:t> ένα ταμείο συνοχής ή ανταγωνιστικότητας για τη χρηματοδότηση της βοήθειας για τη διαρθρωτική μεταρρύθμιση </a:t>
            </a:r>
          </a:p>
          <a:p>
            <a:pPr algn="ctr">
              <a:buFont typeface="Wingdings" panose="05000000000000000000" pitchFamily="2" charset="2"/>
              <a:buChar char="§"/>
            </a:pPr>
            <a:r>
              <a:rPr lang="el-GR" sz="1800" dirty="0"/>
              <a:t> ένα ταμείο κυκλικής σταθεροποίησης για να μετριάσει τις επιπτώσεις του οικονομικού κύκλου με χρηματοδότηση από τα κράτη μέλη της ζώνης του ευρώ (ύψος συνεισφοράς ανάλογα την οικονομική ικανότητα των κρατών μελών)</a:t>
            </a:r>
            <a:endParaRPr lang="fr-FR" sz="1800" dirty="0"/>
          </a:p>
          <a:p>
            <a:pPr algn="ctr">
              <a:buFont typeface="Wingdings" panose="05000000000000000000" pitchFamily="2" charset="2"/>
              <a:buChar char="§"/>
            </a:pPr>
            <a:endParaRPr lang="el-GR" sz="1800" dirty="0"/>
          </a:p>
          <a:p>
            <a:pPr>
              <a:buFont typeface="Wingdings" panose="05000000000000000000" pitchFamily="2" charset="2"/>
              <a:buChar char="ü"/>
            </a:pPr>
            <a:r>
              <a:rPr lang="el-GR" sz="1800" dirty="0"/>
              <a:t> Ένα </a:t>
            </a:r>
            <a:r>
              <a:rPr lang="el-GR" sz="1800" b="1" dirty="0"/>
              <a:t>νομοθετικό σώμα </a:t>
            </a:r>
            <a:r>
              <a:rPr lang="el-GR" sz="1800" dirty="0"/>
              <a:t>με τα εργαλεία ελέγχου και λογοδοσίας του Ευρωπαϊκού Υπουργείο Οικονομικών </a:t>
            </a:r>
          </a:p>
          <a:p>
            <a:pPr marL="0" indent="0">
              <a:buNone/>
            </a:pPr>
            <a:r>
              <a:rPr lang="el-GR" sz="1800" dirty="0"/>
              <a:t> </a:t>
            </a:r>
            <a:r>
              <a:rPr lang="fr-FR" sz="1800" dirty="0"/>
              <a:t>{</a:t>
            </a:r>
            <a:r>
              <a:rPr lang="el-GR" sz="1800" i="1" dirty="0">
                <a:solidFill>
                  <a:srgbClr val="002060"/>
                </a:solidFill>
              </a:rPr>
              <a:t>Η δημιουργία δημοσιονομικής ικανότητας δεν σημαίνει μόνιμες μεταφορές οικονομικής βοήθειας μεταξύ των κρατών ούτε συνεπάγεται απαραίτητα αμοιβαιοποίηση των χρεών αλλά μπορεί να αποτελέσει μια βάση κοινής έκδοσης χρέους</a:t>
            </a:r>
            <a:r>
              <a:rPr lang="fr-FR" sz="1800" dirty="0"/>
              <a:t>}</a:t>
            </a:r>
          </a:p>
          <a:p>
            <a:pPr marL="0" indent="0">
              <a:buNone/>
            </a:pPr>
            <a:endParaRPr lang="el-GR" sz="1800" dirty="0"/>
          </a:p>
          <a:p>
            <a:pPr>
              <a:buFont typeface="Wingdings" panose="05000000000000000000" pitchFamily="2" charset="2"/>
              <a:buChar char="ü"/>
            </a:pPr>
            <a:r>
              <a:rPr lang="el-GR" sz="1800" dirty="0"/>
              <a:t> Κινήσεις προς την κατεύθυνση </a:t>
            </a:r>
            <a:r>
              <a:rPr lang="el-GR" sz="1800" b="1" dirty="0"/>
              <a:t>εναρμόνισης</a:t>
            </a:r>
            <a:r>
              <a:rPr lang="el-GR" sz="1800" dirty="0"/>
              <a:t> των νομοθεσιών στο εσωτερικό της ζώνης του ευρώ στο </a:t>
            </a:r>
            <a:r>
              <a:rPr lang="el-GR" sz="1800" b="1" dirty="0"/>
              <a:t>φορολογικό τομέα</a:t>
            </a:r>
            <a:r>
              <a:rPr lang="el-GR" sz="1800" dirty="0"/>
              <a:t> και στον </a:t>
            </a:r>
            <a:r>
              <a:rPr lang="el-GR" sz="1800" b="1" dirty="0"/>
              <a:t>κοινωνικό τομέα</a:t>
            </a:r>
            <a:r>
              <a:rPr lang="fr-FR" sz="1800" b="1" dirty="0"/>
              <a:t>:</a:t>
            </a:r>
          </a:p>
          <a:p>
            <a:pPr algn="r">
              <a:buFont typeface="Wingdings" panose="05000000000000000000" pitchFamily="2" charset="2"/>
              <a:buChar char="§"/>
            </a:pPr>
            <a:r>
              <a:rPr lang="el-GR" sz="1800" dirty="0"/>
              <a:t> φορολογία των επιχειρήσεων μέσω πλαισίου </a:t>
            </a:r>
            <a:r>
              <a:rPr lang="el-GR" sz="1800" dirty="0" err="1"/>
              <a:t>φορολογικ</a:t>
            </a:r>
            <a:r>
              <a:rPr lang="fr-FR" sz="1800" dirty="0"/>
              <a:t>o</a:t>
            </a:r>
            <a:r>
              <a:rPr lang="el-GR" sz="1800" dirty="0"/>
              <a:t>ύ συντελεστή που θα βασίζεται στη γεωγραφική ιδιαιτερότητα των χωρών</a:t>
            </a:r>
          </a:p>
          <a:p>
            <a:pPr algn="r">
              <a:buFont typeface="Wingdings" panose="05000000000000000000" pitchFamily="2" charset="2"/>
              <a:buChar char="§"/>
            </a:pPr>
            <a:r>
              <a:rPr lang="el-GR" sz="1800" dirty="0"/>
              <a:t>Προώθηση κανονισμών σχετικά με τον ελάχιστο </a:t>
            </a:r>
            <a:r>
              <a:rPr lang="fr-FR" sz="1800" dirty="0"/>
              <a:t> </a:t>
            </a:r>
            <a:r>
              <a:rPr lang="el-GR" sz="1800" dirty="0"/>
              <a:t>μισθό και με μέτρα για τη διευκόλυνση της διασυνοριακής κινητικότητας των εργαζομένων (ιδίως όσον αφορά τη δυνατότητα μεταφοράς των επαγγελματικών προσόντων και τις επικουρικές συντάξεις).</a:t>
            </a:r>
          </a:p>
          <a:p>
            <a:pPr>
              <a:buFont typeface="Wingdings" panose="05000000000000000000" pitchFamily="2" charset="2"/>
              <a:buChar char="ü"/>
            </a:pPr>
            <a:endParaRPr lang="en-US" sz="1800" dirty="0"/>
          </a:p>
        </p:txBody>
      </p:sp>
      <p:sp>
        <p:nvSpPr>
          <p:cNvPr id="6" name="Slide Number Placeholder 5"/>
          <p:cNvSpPr>
            <a:spLocks noGrp="1"/>
          </p:cNvSpPr>
          <p:nvPr>
            <p:ph type="sldNum" sz="quarter" idx="12"/>
          </p:nvPr>
        </p:nvSpPr>
        <p:spPr/>
        <p:txBody>
          <a:bodyPr/>
          <a:lstStyle/>
          <a:p>
            <a:fld id="{9DEB251C-82A9-4C2F-8D06-2B992E456785}" type="slidenum">
              <a:rPr lang="en-US" smtClean="0"/>
              <a:t>17</a:t>
            </a:fld>
            <a:endParaRPr lang="en-US"/>
          </a:p>
        </p:txBody>
      </p:sp>
    </p:spTree>
    <p:extLst>
      <p:ext uri="{BB962C8B-B14F-4D97-AF65-F5344CB8AC3E}">
        <p14:creationId xmlns:p14="http://schemas.microsoft.com/office/powerpoint/2010/main" val="54889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endParaRPr lang="en-US">
              <a:solidFill>
                <a:srgbClr val="F96A1B"/>
              </a:solidFill>
            </a:endParaRPr>
          </a:p>
        </p:txBody>
      </p:sp>
      <p:sp>
        <p:nvSpPr>
          <p:cNvPr id="3" name="Subtitle 2"/>
          <p:cNvSpPr>
            <a:spLocks noGrp="1"/>
          </p:cNvSpPr>
          <p:nvPr>
            <p:ph idx="4294967295"/>
          </p:nvPr>
        </p:nvSpPr>
        <p:spPr>
          <a:xfrm>
            <a:off x="374072" y="1370012"/>
            <a:ext cx="11218127" cy="5405438"/>
          </a:xfrm>
          <a:solidFill>
            <a:schemeClr val="accent4">
              <a:lumMod val="40000"/>
              <a:lumOff val="60000"/>
            </a:schemeClr>
          </a:solidFill>
          <a:ln>
            <a:solidFill>
              <a:srgbClr val="7030A0"/>
            </a:solidFill>
          </a:ln>
        </p:spPr>
        <p:txBody>
          <a:bodyPr>
            <a:normAutofit/>
          </a:bodyPr>
          <a:lstStyle/>
          <a:p>
            <a:pPr marL="0" indent="0" algn="ctr">
              <a:buNone/>
            </a:pPr>
            <a:r>
              <a:rPr lang="el-GR" b="1" dirty="0"/>
              <a:t>Συμπληρωματική βιβλιογραφία</a:t>
            </a:r>
            <a:endParaRPr lang="fr-FR" b="1" dirty="0"/>
          </a:p>
          <a:p>
            <a:pPr marL="0" indent="0" algn="ctr">
              <a:buNone/>
            </a:pPr>
            <a:endParaRPr lang="el-GR" b="1" dirty="0"/>
          </a:p>
          <a:p>
            <a:pPr marL="514350" indent="-514350" algn="just">
              <a:buFont typeface="+mj-lt"/>
              <a:buAutoNum type="arabicPeriod"/>
            </a:pPr>
            <a:endParaRPr lang="fr-FR" dirty="0"/>
          </a:p>
          <a:p>
            <a:pPr marL="0" indent="0" algn="just">
              <a:buNone/>
            </a:pPr>
            <a:r>
              <a:rPr lang="en-US" dirty="0" err="1"/>
              <a:t>Fabbrini</a:t>
            </a:r>
            <a:r>
              <a:rPr lang="en-US" dirty="0"/>
              <a:t> Sergio</a:t>
            </a:r>
            <a:r>
              <a:rPr lang="el-GR" dirty="0"/>
              <a:t> (2013), </a:t>
            </a:r>
            <a:r>
              <a:rPr lang="en-US" b="1" dirty="0" err="1"/>
              <a:t>Intergovernmentalism</a:t>
            </a:r>
            <a:r>
              <a:rPr lang="en-US" b="1" dirty="0"/>
              <a:t> and Its Limits : Assessing the European </a:t>
            </a:r>
            <a:r>
              <a:rPr lang="el-GR" b="1" dirty="0"/>
              <a:t> </a:t>
            </a:r>
            <a:r>
              <a:rPr lang="en-US" b="1" dirty="0"/>
              <a:t>Union's Answer to the Euro Crisis</a:t>
            </a:r>
            <a:r>
              <a:rPr lang="el-GR" dirty="0"/>
              <a:t>, </a:t>
            </a:r>
            <a:r>
              <a:rPr lang="en-US" dirty="0"/>
              <a:t>Comparative Political Studies</a:t>
            </a:r>
            <a:r>
              <a:rPr lang="el-GR" dirty="0"/>
              <a:t>, </a:t>
            </a:r>
            <a:r>
              <a:rPr lang="en-US" dirty="0"/>
              <a:t>XX(X), pp. 1 –27</a:t>
            </a:r>
            <a:r>
              <a:rPr lang="el-GR" dirty="0"/>
              <a:t>.</a:t>
            </a:r>
          </a:p>
          <a:p>
            <a:pPr marL="0" indent="0" algn="just">
              <a:buNone/>
            </a:pPr>
            <a:r>
              <a:rPr lang="fr-FR" sz="2400" dirty="0">
                <a:hlinkClick r:id="rId3"/>
              </a:rPr>
              <a:t>https://www.disp.uniroma1.it/sites/default/files/2._S._FABBRINI_-_Intergovernmentalism_an.pdf</a:t>
            </a:r>
            <a:endParaRPr lang="fr-FR" sz="2400" dirty="0"/>
          </a:p>
          <a:p>
            <a:pPr marL="0" indent="0" algn="just">
              <a:buNone/>
            </a:pPr>
            <a:endParaRPr lang="el-GR" sz="2400" dirty="0"/>
          </a:p>
          <a:p>
            <a:pPr marL="0" indent="0" algn="just">
              <a:buNone/>
            </a:pPr>
            <a:r>
              <a:rPr lang="fr-FR" dirty="0" err="1"/>
              <a:t>Saurugger</a:t>
            </a:r>
            <a:r>
              <a:rPr lang="fr-FR" dirty="0"/>
              <a:t>, Sabine</a:t>
            </a:r>
            <a:r>
              <a:rPr lang="en-GB" i="1" dirty="0"/>
              <a:t> </a:t>
            </a:r>
            <a:r>
              <a:rPr lang="en-GB" dirty="0"/>
              <a:t>(2014), </a:t>
            </a:r>
            <a:r>
              <a:rPr lang="en-US" b="1" dirty="0"/>
              <a:t>Europeanisation in Times of Crisis</a:t>
            </a:r>
            <a:r>
              <a:rPr lang="en-US" dirty="0"/>
              <a:t>, Political Studies Review, </a:t>
            </a:r>
            <a:r>
              <a:rPr lang="fr-FR" i="1" dirty="0"/>
              <a:t>2014, Vol. 12.</a:t>
            </a:r>
          </a:p>
          <a:p>
            <a:pPr marL="514350" indent="-514350" algn="just">
              <a:buFont typeface="+mj-lt"/>
              <a:buAutoNum type="arabicPeriod"/>
            </a:pPr>
            <a:endParaRPr lang="fr-FR" i="1" dirty="0"/>
          </a:p>
          <a:p>
            <a:pPr marL="0" indent="0" algn="ctr">
              <a:buNone/>
            </a:pPr>
            <a:endParaRPr lang="fr-FR" dirty="0"/>
          </a:p>
          <a:p>
            <a:pPr marL="0" indent="0" algn="ctr">
              <a:buNone/>
            </a:pPr>
            <a:endParaRPr lang="fr-FR" b="1" dirty="0"/>
          </a:p>
        </p:txBody>
      </p:sp>
      <p:sp>
        <p:nvSpPr>
          <p:cNvPr id="6" name="Content Placeholder 5"/>
          <p:cNvSpPr>
            <a:spLocks noGrp="1"/>
          </p:cNvSpPr>
          <p:nvPr>
            <p:ph sz="half" idx="4294967295"/>
          </p:nvPr>
        </p:nvSpPr>
        <p:spPr>
          <a:xfrm>
            <a:off x="11887200" y="2249488"/>
            <a:ext cx="304800" cy="4525962"/>
          </a:xfrm>
        </p:spPr>
        <p:txBody>
          <a:bodyPr>
            <a:normAutofit/>
          </a:bodyPr>
          <a:lstStyle/>
          <a:p>
            <a:pPr marL="457200" indent="-457200">
              <a:buFont typeface="+mj-lt"/>
              <a:buAutoNum type="arabicPeriod"/>
            </a:pPr>
            <a:endParaRPr lang="el-GR" dirty="0"/>
          </a:p>
          <a:p>
            <a:pPr marL="457200" indent="-457200">
              <a:buFont typeface="+mj-lt"/>
              <a:buAutoNum type="arabicPeriod"/>
            </a:pPr>
            <a:endParaRPr lang="en-US" b="1" dirty="0"/>
          </a:p>
          <a:p>
            <a:pPr marL="457200" indent="-457200">
              <a:buFont typeface="+mj-lt"/>
              <a:buAutoNum type="arabicPeriod"/>
            </a:pPr>
            <a:endParaRPr lang="en-US" dirty="0"/>
          </a:p>
        </p:txBody>
      </p:sp>
    </p:spTree>
    <p:extLst>
      <p:ext uri="{BB962C8B-B14F-4D97-AF65-F5344CB8AC3E}">
        <p14:creationId xmlns:p14="http://schemas.microsoft.com/office/powerpoint/2010/main" val="1883804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4042"/>
            <a:ext cx="10972800" cy="930166"/>
          </a:xfrm>
        </p:spPr>
        <p:txBody>
          <a:bodyPr>
            <a:normAutofit/>
          </a:bodyPr>
          <a:lstStyle/>
          <a:p>
            <a:r>
              <a:rPr lang="el-GR" sz="2800" dirty="0"/>
              <a:t>Η ιδιόμορφη διακυβερνητική λογική του πλαισίου οικονομικής διακυβέρνησης από θεσμική άποψη</a:t>
            </a:r>
            <a:endParaRPr lang="en-US" sz="2800" dirty="0"/>
          </a:p>
        </p:txBody>
      </p:sp>
      <p:sp>
        <p:nvSpPr>
          <p:cNvPr id="3" name="Content Placeholder 2"/>
          <p:cNvSpPr>
            <a:spLocks noGrp="1"/>
          </p:cNvSpPr>
          <p:nvPr>
            <p:ph idx="1"/>
          </p:nvPr>
        </p:nvSpPr>
        <p:spPr>
          <a:xfrm>
            <a:off x="609600" y="1734207"/>
            <a:ext cx="10972800" cy="4840329"/>
          </a:xfrm>
        </p:spPr>
        <p:txBody>
          <a:bodyPr>
            <a:normAutofit/>
          </a:bodyPr>
          <a:lstStyle/>
          <a:p>
            <a:pPr algn="ctr">
              <a:buFont typeface="Wingdings" panose="05000000000000000000" pitchFamily="2" charset="2"/>
              <a:buChar char="Ø"/>
            </a:pPr>
            <a:r>
              <a:rPr lang="el-GR" sz="2100" b="1" dirty="0"/>
              <a:t>Το εξαιρετικά πολύπλοκο σύστημα οικονομικής διακυβέρνησης που έχει συσταθεί κατά τη διάρκεια της κρίσης του ευρώ (κατά την περίοδο 2010-2012), στηρίζεται σε μια μονοδιάστατη διακυβερνητική λογική όπου το Ευρωπαϊκό Συμβούλιο και το Συμβούλιο έχουν τον κυρίαρχο ρόλο</a:t>
            </a:r>
            <a:endParaRPr lang="fr-FR" sz="2100" b="1" dirty="0"/>
          </a:p>
          <a:p>
            <a:pPr algn="ctr">
              <a:buFont typeface="Wingdings" panose="05000000000000000000" pitchFamily="2" charset="2"/>
              <a:buChar char="Ø"/>
            </a:pPr>
            <a:endParaRPr lang="fr-FR" sz="2100" b="1" dirty="0"/>
          </a:p>
          <a:p>
            <a:pPr algn="ctr">
              <a:buFont typeface="Wingdings" panose="05000000000000000000" pitchFamily="2" charset="2"/>
              <a:buChar char="q"/>
            </a:pPr>
            <a:r>
              <a:rPr lang="en-US" sz="2100" dirty="0"/>
              <a:t>deliberative </a:t>
            </a:r>
            <a:r>
              <a:rPr lang="en-US" sz="2100" dirty="0" err="1"/>
              <a:t>intergovernmentalism</a:t>
            </a:r>
            <a:r>
              <a:rPr lang="fr-FR" sz="2100" dirty="0"/>
              <a:t> </a:t>
            </a:r>
            <a:r>
              <a:rPr lang="en-US" sz="2100" dirty="0"/>
              <a:t>(Puetter:2012) </a:t>
            </a:r>
            <a:endParaRPr lang="el-GR" sz="2100" dirty="0"/>
          </a:p>
          <a:p>
            <a:pPr algn="ctr">
              <a:buFont typeface="Wingdings" panose="05000000000000000000" pitchFamily="2" charset="2"/>
              <a:buChar char="q"/>
            </a:pPr>
            <a:r>
              <a:rPr lang="fr-FR" sz="2100" dirty="0" err="1"/>
              <a:t>Presidency</a:t>
            </a:r>
            <a:r>
              <a:rPr lang="fr-FR" sz="2100" dirty="0"/>
              <a:t> model (Wessels:2013)</a:t>
            </a:r>
            <a:endParaRPr lang="el-GR" sz="2100" dirty="0"/>
          </a:p>
          <a:p>
            <a:pPr algn="ctr">
              <a:buFont typeface="Wingdings" panose="05000000000000000000" pitchFamily="2" charset="2"/>
              <a:buChar char="q"/>
            </a:pPr>
            <a:r>
              <a:rPr lang="fr-FR" sz="2100" dirty="0"/>
              <a:t>Germany: </a:t>
            </a:r>
            <a:r>
              <a:rPr lang="fr-FR" sz="2100" dirty="0" err="1"/>
              <a:t>reluctant</a:t>
            </a:r>
            <a:r>
              <a:rPr lang="fr-FR" sz="2100" dirty="0"/>
              <a:t> </a:t>
            </a:r>
            <a:r>
              <a:rPr lang="fr-FR" sz="2100" dirty="0" err="1"/>
              <a:t>hegemon</a:t>
            </a:r>
            <a:r>
              <a:rPr lang="fr-FR" sz="2100" dirty="0"/>
              <a:t>; semi </a:t>
            </a:r>
            <a:r>
              <a:rPr lang="fr-FR" sz="2100" dirty="0" err="1"/>
              <a:t>hegemon</a:t>
            </a:r>
            <a:endParaRPr lang="fr-FR" sz="2100" dirty="0"/>
          </a:p>
          <a:p>
            <a:pPr algn="ctr">
              <a:buFont typeface="Wingdings" panose="05000000000000000000" pitchFamily="2" charset="2"/>
              <a:buChar char="q"/>
            </a:pPr>
            <a:endParaRPr lang="fr-FR" sz="2100" dirty="0"/>
          </a:p>
          <a:p>
            <a:pPr algn="ctr">
              <a:buFont typeface="Wingdings" panose="05000000000000000000" pitchFamily="2" charset="2"/>
              <a:buChar char="Ø"/>
            </a:pPr>
            <a:r>
              <a:rPr lang="el-GR" sz="2400" dirty="0"/>
              <a:t>Η πρώτη επίσημη πλέον Σύνοδος Κορυφής της ευρωζώνης πραγματοποιείται στις 14 Μαρτίου 2013</a:t>
            </a:r>
            <a:endParaRPr lang="el-GR" sz="2100" dirty="0"/>
          </a:p>
          <a:p>
            <a:pPr algn="ctr">
              <a:buFont typeface="Wingdings" panose="05000000000000000000" pitchFamily="2" charset="2"/>
              <a:buChar char="Ø"/>
            </a:pPr>
            <a:r>
              <a:rPr lang="fr-FR" sz="2100" dirty="0"/>
              <a:t>#### </a:t>
            </a:r>
            <a:r>
              <a:rPr lang="el-GR" sz="1800" b="1" i="1" dirty="0">
                <a:solidFill>
                  <a:srgbClr val="002060"/>
                </a:solidFill>
              </a:rPr>
              <a:t>Εντός της ευρωπαϊκής έννομης τάξης, ο παραδοσιακός ρόλος της Επιτροπής ως «θεματοφύλακα των Συνθηκών» σε συνεργασία με το Δικαστήριο των Ευρωπαϊκών Κοινοτήτων</a:t>
            </a:r>
            <a:endParaRPr lang="el-GR" sz="2100" b="1" i="1" dirty="0">
              <a:solidFill>
                <a:srgbClr val="002060"/>
              </a:solidFill>
            </a:endParaRPr>
          </a:p>
          <a:p>
            <a:pPr marL="0" indent="0">
              <a:buNone/>
            </a:pPr>
            <a:endParaRPr lang="el-GR" sz="2300" dirty="0"/>
          </a:p>
          <a:p>
            <a:pPr>
              <a:buFont typeface="Wingdings" panose="05000000000000000000" pitchFamily="2" charset="2"/>
              <a:buChar char="v"/>
            </a:pPr>
            <a:endParaRPr lang="fr-FR" dirty="0"/>
          </a:p>
          <a:p>
            <a:pPr>
              <a:buFont typeface="Wingdings" panose="05000000000000000000" pitchFamily="2" charset="2"/>
              <a:buChar char="v"/>
            </a:pPr>
            <a:endParaRPr lang="fr-FR" dirty="0"/>
          </a:p>
        </p:txBody>
      </p:sp>
      <p:sp>
        <p:nvSpPr>
          <p:cNvPr id="5" name="Slide Number Placeholder 4"/>
          <p:cNvSpPr>
            <a:spLocks noGrp="1"/>
          </p:cNvSpPr>
          <p:nvPr>
            <p:ph type="sldNum" sz="quarter" idx="12"/>
          </p:nvPr>
        </p:nvSpPr>
        <p:spPr/>
        <p:txBody>
          <a:bodyPr/>
          <a:lstStyle/>
          <a:p>
            <a:fld id="{9DEB251C-82A9-4C2F-8D06-2B992E456785}" type="slidenum">
              <a:rPr lang="en-US" smtClean="0"/>
              <a:t>2</a:t>
            </a:fld>
            <a:endParaRPr lang="en-US"/>
          </a:p>
        </p:txBody>
      </p:sp>
    </p:spTree>
    <p:extLst>
      <p:ext uri="{BB962C8B-B14F-4D97-AF65-F5344CB8AC3E}">
        <p14:creationId xmlns:p14="http://schemas.microsoft.com/office/powerpoint/2010/main" val="247231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5573"/>
            <a:ext cx="10972800" cy="662152"/>
          </a:xfrm>
        </p:spPr>
        <p:txBody>
          <a:bodyPr>
            <a:noAutofit/>
          </a:bodyPr>
          <a:lstStyle/>
          <a:p>
            <a:r>
              <a:rPr lang="el-GR" sz="2800" dirty="0"/>
              <a:t>Ο ρόλος του Ευρωπαϊκού Συμβουλίου στην οικονομική διακυβέρνηση (πέντε πυλώνες, </a:t>
            </a:r>
            <a:r>
              <a:rPr lang="fr-FR" sz="2800" dirty="0"/>
              <a:t>Wessels:2013)</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13098"/>
              </p:ext>
            </p:extLst>
          </p:nvPr>
        </p:nvGraphicFramePr>
        <p:xfrm>
          <a:off x="543799" y="1697821"/>
          <a:ext cx="11513712" cy="5106261"/>
        </p:xfrm>
        <a:graphic>
          <a:graphicData uri="http://schemas.openxmlformats.org/drawingml/2006/table">
            <a:tbl>
              <a:tblPr firstRow="1" bandRow="1">
                <a:tableStyleId>{5C22544A-7EE6-4342-B048-85BDC9FD1C3A}</a:tableStyleId>
              </a:tblPr>
              <a:tblGrid>
                <a:gridCol w="2010215">
                  <a:extLst>
                    <a:ext uri="{9D8B030D-6E8A-4147-A177-3AD203B41FA5}">
                      <a16:colId xmlns:a16="http://schemas.microsoft.com/office/drawing/2014/main" val="20000"/>
                    </a:ext>
                  </a:extLst>
                </a:gridCol>
                <a:gridCol w="1827689">
                  <a:extLst>
                    <a:ext uri="{9D8B030D-6E8A-4147-A177-3AD203B41FA5}">
                      <a16:colId xmlns:a16="http://schemas.microsoft.com/office/drawing/2014/main" val="20001"/>
                    </a:ext>
                  </a:extLst>
                </a:gridCol>
                <a:gridCol w="1927287">
                  <a:extLst>
                    <a:ext uri="{9D8B030D-6E8A-4147-A177-3AD203B41FA5}">
                      <a16:colId xmlns:a16="http://schemas.microsoft.com/office/drawing/2014/main" val="20002"/>
                    </a:ext>
                  </a:extLst>
                </a:gridCol>
                <a:gridCol w="1910617">
                  <a:extLst>
                    <a:ext uri="{9D8B030D-6E8A-4147-A177-3AD203B41FA5}">
                      <a16:colId xmlns:a16="http://schemas.microsoft.com/office/drawing/2014/main" val="20003"/>
                    </a:ext>
                  </a:extLst>
                </a:gridCol>
                <a:gridCol w="1918952">
                  <a:extLst>
                    <a:ext uri="{9D8B030D-6E8A-4147-A177-3AD203B41FA5}">
                      <a16:colId xmlns:a16="http://schemas.microsoft.com/office/drawing/2014/main" val="20004"/>
                    </a:ext>
                  </a:extLst>
                </a:gridCol>
                <a:gridCol w="1918952">
                  <a:extLst>
                    <a:ext uri="{9D8B030D-6E8A-4147-A177-3AD203B41FA5}">
                      <a16:colId xmlns:a16="http://schemas.microsoft.com/office/drawing/2014/main" val="20005"/>
                    </a:ext>
                  </a:extLst>
                </a:gridCol>
              </a:tblGrid>
              <a:tr h="1905861">
                <a:tc>
                  <a:txBody>
                    <a:bodyPr/>
                    <a:lstStyle/>
                    <a:p>
                      <a:r>
                        <a:rPr lang="el-GR" b="1" dirty="0">
                          <a:ln>
                            <a:solidFill>
                              <a:schemeClr val="tx1"/>
                            </a:solidFill>
                          </a:ln>
                          <a:solidFill>
                            <a:srgbClr val="002060"/>
                          </a:solidFill>
                        </a:rPr>
                        <a:t>Τομέας Πολιτικής</a:t>
                      </a:r>
                      <a:endParaRPr lang="en-US" b="1" dirty="0">
                        <a:ln>
                          <a:solidFill>
                            <a:schemeClr val="tx1"/>
                          </a:solidFill>
                        </a:ln>
                        <a:solidFill>
                          <a:srgbClr val="002060"/>
                        </a:solidFill>
                      </a:endParaRPr>
                    </a:p>
                  </a:txBody>
                  <a:tcPr>
                    <a:solidFill>
                      <a:schemeClr val="accent4">
                        <a:lumMod val="60000"/>
                        <a:lumOff val="40000"/>
                      </a:schemeClr>
                    </a:solidFill>
                  </a:tcPr>
                </a:tc>
                <a:tc>
                  <a:txBody>
                    <a:bodyPr/>
                    <a:lstStyle/>
                    <a:p>
                      <a:r>
                        <a:rPr lang="el-GR" b="0" dirty="0">
                          <a:ln>
                            <a:solidFill>
                              <a:schemeClr val="tx1"/>
                            </a:solidFill>
                          </a:ln>
                          <a:solidFill>
                            <a:srgbClr val="002060"/>
                          </a:solidFill>
                        </a:rPr>
                        <a:t>Νομισματική Ένωση</a:t>
                      </a:r>
                      <a:endParaRPr lang="en-US" b="0" dirty="0">
                        <a:ln>
                          <a:solidFill>
                            <a:schemeClr val="tx1"/>
                          </a:solidFill>
                        </a:ln>
                        <a:solidFill>
                          <a:srgbClr val="002060"/>
                        </a:solidFill>
                      </a:endParaRPr>
                    </a:p>
                  </a:txBody>
                  <a:tcPr/>
                </a:tc>
                <a:tc>
                  <a:txBody>
                    <a:bodyPr/>
                    <a:lstStyle/>
                    <a:p>
                      <a:r>
                        <a:rPr lang="el-GR" b="0" dirty="0">
                          <a:ln>
                            <a:solidFill>
                              <a:schemeClr val="tx1"/>
                            </a:solidFill>
                          </a:ln>
                          <a:solidFill>
                            <a:srgbClr val="002060"/>
                          </a:solidFill>
                        </a:rPr>
                        <a:t>Δημοσιονομική</a:t>
                      </a:r>
                      <a:r>
                        <a:rPr lang="el-GR" b="0" baseline="0" dirty="0">
                          <a:ln>
                            <a:solidFill>
                              <a:schemeClr val="tx1"/>
                            </a:solidFill>
                          </a:ln>
                          <a:solidFill>
                            <a:srgbClr val="002060"/>
                          </a:solidFill>
                        </a:rPr>
                        <a:t> πολιτική</a:t>
                      </a:r>
                      <a:endParaRPr lang="en-US" b="0" dirty="0">
                        <a:ln>
                          <a:solidFill>
                            <a:schemeClr val="tx1"/>
                          </a:solidFill>
                        </a:ln>
                        <a:solidFill>
                          <a:srgbClr val="002060"/>
                        </a:solidFill>
                      </a:endParaRPr>
                    </a:p>
                  </a:txBody>
                  <a:tcPr/>
                </a:tc>
                <a:tc>
                  <a:txBody>
                    <a:bodyPr/>
                    <a:lstStyle/>
                    <a:p>
                      <a:r>
                        <a:rPr lang="el-GR" b="0" dirty="0">
                          <a:ln>
                            <a:solidFill>
                              <a:schemeClr val="tx1"/>
                            </a:solidFill>
                          </a:ln>
                          <a:solidFill>
                            <a:srgbClr val="002060"/>
                          </a:solidFill>
                        </a:rPr>
                        <a:t>Οικονομική</a:t>
                      </a:r>
                      <a:r>
                        <a:rPr lang="el-GR" b="0" baseline="0" dirty="0">
                          <a:ln>
                            <a:solidFill>
                              <a:schemeClr val="tx1"/>
                            </a:solidFill>
                          </a:ln>
                          <a:solidFill>
                            <a:srgbClr val="002060"/>
                          </a:solidFill>
                        </a:rPr>
                        <a:t> πολιτική, Κ</a:t>
                      </a:r>
                      <a:r>
                        <a:rPr lang="el-GR" b="0" dirty="0">
                          <a:ln>
                            <a:solidFill>
                              <a:schemeClr val="tx1"/>
                            </a:solidFill>
                          </a:ln>
                          <a:solidFill>
                            <a:srgbClr val="002060"/>
                          </a:solidFill>
                        </a:rPr>
                        <a:t>οινωνική πολιτική,</a:t>
                      </a:r>
                      <a:r>
                        <a:rPr lang="el-GR" b="0" baseline="0" dirty="0">
                          <a:ln>
                            <a:solidFill>
                              <a:schemeClr val="tx1"/>
                            </a:solidFill>
                          </a:ln>
                          <a:solidFill>
                            <a:srgbClr val="002060"/>
                          </a:solidFill>
                        </a:rPr>
                        <a:t> πολιτική Απασχόλησης</a:t>
                      </a:r>
                      <a:endParaRPr lang="en-US" b="0" dirty="0">
                        <a:ln>
                          <a:solidFill>
                            <a:schemeClr val="tx1"/>
                          </a:solidFill>
                        </a:ln>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dirty="0">
                          <a:ln>
                            <a:solidFill>
                              <a:schemeClr val="tx1"/>
                            </a:solidFill>
                          </a:ln>
                          <a:solidFill>
                            <a:srgbClr val="002060"/>
                          </a:solidFill>
                        </a:rPr>
                        <a:t>Προϋπολογισμός</a:t>
                      </a:r>
                      <a:endParaRPr lang="en-US" b="0" dirty="0">
                        <a:ln>
                          <a:solidFill>
                            <a:schemeClr val="tx1"/>
                          </a:solidFill>
                        </a:ln>
                        <a:solidFill>
                          <a:srgbClr val="002060"/>
                        </a:solidFill>
                      </a:endParaRPr>
                    </a:p>
                    <a:p>
                      <a:endParaRPr lang="en-US" b="0" dirty="0">
                        <a:ln>
                          <a:solidFill>
                            <a:schemeClr val="tx1"/>
                          </a:solidFill>
                        </a:ln>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a:solidFill>
                            <a:srgbClr val="002060"/>
                          </a:solidFill>
                        </a:rPr>
                        <a:t>Εσωτερική αγορά και συνοδευτικές πολιτικές </a:t>
                      </a:r>
                      <a:endParaRPr lang="en-US" b="1" dirty="0">
                        <a:solidFill>
                          <a:srgbClr val="002060"/>
                        </a:solidFill>
                      </a:endParaRPr>
                    </a:p>
                  </a:txBody>
                  <a:tcPr>
                    <a:solidFill>
                      <a:schemeClr val="accent2">
                        <a:lumMod val="20000"/>
                        <a:lumOff val="80000"/>
                      </a:schemeClr>
                    </a:solidFill>
                  </a:tcPr>
                </a:tc>
                <a:extLst>
                  <a:ext uri="{0D108BD9-81ED-4DB2-BD59-A6C34878D82A}">
                    <a16:rowId xmlns:a16="http://schemas.microsoft.com/office/drawing/2014/main" val="10000"/>
                  </a:ext>
                </a:extLst>
              </a:tr>
              <a:tr h="1618032">
                <a:tc>
                  <a:txBody>
                    <a:bodyPr/>
                    <a:lstStyle/>
                    <a:p>
                      <a:r>
                        <a:rPr lang="el-GR" b="1" dirty="0">
                          <a:ln>
                            <a:solidFill>
                              <a:schemeClr val="tx1"/>
                            </a:solidFill>
                          </a:ln>
                        </a:rPr>
                        <a:t>Κύρια</a:t>
                      </a:r>
                      <a:r>
                        <a:rPr lang="el-GR" b="1" baseline="0" dirty="0">
                          <a:ln>
                            <a:solidFill>
                              <a:schemeClr val="tx1"/>
                            </a:solidFill>
                          </a:ln>
                        </a:rPr>
                        <a:t> περιοχή πολιτικής </a:t>
                      </a:r>
                      <a:r>
                        <a:rPr lang="el-GR" b="1" dirty="0">
                          <a:ln>
                            <a:solidFill>
                              <a:schemeClr val="tx1"/>
                            </a:solidFill>
                          </a:ln>
                        </a:rPr>
                        <a:t> </a:t>
                      </a:r>
                      <a:endParaRPr lang="en-US" b="1" dirty="0">
                        <a:ln>
                          <a:solidFill>
                            <a:schemeClr val="tx1"/>
                          </a:solidFill>
                        </a:ln>
                      </a:endParaRPr>
                    </a:p>
                  </a:txBody>
                  <a:tcPr>
                    <a:solidFill>
                      <a:schemeClr val="accent4">
                        <a:lumMod val="60000"/>
                        <a:lumOff val="40000"/>
                      </a:schemeClr>
                    </a:solidFill>
                  </a:tcPr>
                </a:tc>
                <a:tc>
                  <a:txBody>
                    <a:bodyPr/>
                    <a:lstStyle/>
                    <a:p>
                      <a:r>
                        <a:rPr lang="el-GR" b="0" dirty="0">
                          <a:ln>
                            <a:solidFill>
                              <a:schemeClr val="tx1"/>
                            </a:solidFill>
                          </a:ln>
                        </a:rPr>
                        <a:t>Νομισματική πολιτική</a:t>
                      </a:r>
                      <a:endParaRPr lang="en-US" b="0" dirty="0">
                        <a:ln>
                          <a:solidFill>
                            <a:schemeClr val="tx1"/>
                          </a:solidFill>
                        </a:ln>
                      </a:endParaRPr>
                    </a:p>
                  </a:txBody>
                  <a:tcPr/>
                </a:tc>
                <a:tc>
                  <a:txBody>
                    <a:bodyPr/>
                    <a:lstStyle/>
                    <a:p>
                      <a:r>
                        <a:rPr lang="el-GR" b="0" dirty="0">
                          <a:ln>
                            <a:solidFill>
                              <a:schemeClr val="tx1"/>
                            </a:solidFill>
                          </a:ln>
                        </a:rPr>
                        <a:t>Σύμφωνο Σταθερότητας και Ανάπτυξης, Δημοσιονομικό</a:t>
                      </a:r>
                      <a:r>
                        <a:rPr lang="el-GR" b="0" baseline="0" dirty="0">
                          <a:ln>
                            <a:solidFill>
                              <a:schemeClr val="tx1"/>
                            </a:solidFill>
                          </a:ln>
                        </a:rPr>
                        <a:t> Σύμφωνο, Ευρωπαϊκό εξάμηνο</a:t>
                      </a:r>
                      <a:endParaRPr lang="en-US" b="0" dirty="0">
                        <a:ln>
                          <a:solidFill>
                            <a:schemeClr val="tx1"/>
                          </a:solidFill>
                        </a:ln>
                      </a:endParaRPr>
                    </a:p>
                  </a:txBody>
                  <a:tcPr/>
                </a:tc>
                <a:tc>
                  <a:txBody>
                    <a:bodyPr/>
                    <a:lstStyle/>
                    <a:p>
                      <a:r>
                        <a:rPr lang="el-GR" b="0" dirty="0">
                          <a:ln>
                            <a:solidFill>
                              <a:schemeClr val="tx1"/>
                            </a:solidFill>
                          </a:ln>
                        </a:rPr>
                        <a:t>Στρατηγική</a:t>
                      </a:r>
                      <a:r>
                        <a:rPr lang="el-GR" b="0" baseline="0" dirty="0">
                          <a:ln>
                            <a:solidFill>
                              <a:schemeClr val="tx1"/>
                            </a:solidFill>
                          </a:ln>
                        </a:rPr>
                        <a:t> της Λισαβόνας, ΕΕ 2020 Στρατηγική, </a:t>
                      </a:r>
                      <a:r>
                        <a:rPr lang="fr-FR" b="0" baseline="0" dirty="0">
                          <a:ln>
                            <a:solidFill>
                              <a:schemeClr val="tx1"/>
                            </a:solidFill>
                          </a:ln>
                        </a:rPr>
                        <a:t>Euro plus </a:t>
                      </a:r>
                      <a:r>
                        <a:rPr lang="fr-FR" b="0" baseline="0" dirty="0" err="1">
                          <a:ln>
                            <a:solidFill>
                              <a:schemeClr val="tx1"/>
                            </a:solidFill>
                          </a:ln>
                        </a:rPr>
                        <a:t>Pact</a:t>
                      </a:r>
                      <a:endParaRPr lang="en-US" b="0" dirty="0">
                        <a:ln>
                          <a:solidFill>
                            <a:schemeClr val="tx1"/>
                          </a:solidFill>
                        </a:l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dirty="0">
                          <a:ln>
                            <a:solidFill>
                              <a:schemeClr val="tx1"/>
                            </a:solidFill>
                          </a:ln>
                        </a:rPr>
                        <a:t>Πόροι</a:t>
                      </a:r>
                      <a:r>
                        <a:rPr lang="el-GR" b="0" baseline="0" dirty="0">
                          <a:ln>
                            <a:solidFill>
                              <a:schemeClr val="tx1"/>
                            </a:solidFill>
                          </a:ln>
                        </a:rPr>
                        <a:t> ΕΕ, </a:t>
                      </a:r>
                      <a:r>
                        <a:rPr lang="el-GR" b="0" dirty="0">
                          <a:ln>
                            <a:solidFill>
                              <a:schemeClr val="tx1"/>
                            </a:solidFill>
                          </a:ln>
                        </a:rPr>
                        <a:t>Πολυετές δημοσιονομικό πλαίσιο, ετήσιος προϋπολογισμός</a:t>
                      </a:r>
                      <a:endParaRPr lang="en-US" b="0" dirty="0">
                        <a:ln>
                          <a:solidFill>
                            <a:schemeClr val="tx1"/>
                          </a:solidFill>
                        </a:ln>
                      </a:endParaRPr>
                    </a:p>
                    <a:p>
                      <a:endParaRPr lang="en-US" b="0" dirty="0">
                        <a:ln>
                          <a:solidFill>
                            <a:schemeClr val="tx1"/>
                          </a:solidFill>
                        </a:l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Συνήθης νομοθετική διαδικασία</a:t>
                      </a:r>
                    </a:p>
                    <a:p>
                      <a:endParaRPr lang="en-US" dirty="0"/>
                    </a:p>
                  </a:txBody>
                  <a:tcPr>
                    <a:solidFill>
                      <a:schemeClr val="accent2">
                        <a:lumMod val="20000"/>
                        <a:lumOff val="80000"/>
                      </a:schemeClr>
                    </a:solidFill>
                  </a:tcPr>
                </a:tc>
                <a:extLst>
                  <a:ext uri="{0D108BD9-81ED-4DB2-BD59-A6C34878D82A}">
                    <a16:rowId xmlns:a16="http://schemas.microsoft.com/office/drawing/2014/main" val="10001"/>
                  </a:ext>
                </a:extLst>
              </a:tr>
              <a:tr h="1114007">
                <a:tc>
                  <a:txBody>
                    <a:bodyPr/>
                    <a:lstStyle/>
                    <a:p>
                      <a:r>
                        <a:rPr lang="el-GR" b="1" dirty="0">
                          <a:ln>
                            <a:solidFill>
                              <a:schemeClr val="tx1"/>
                            </a:solidFill>
                          </a:ln>
                        </a:rPr>
                        <a:t>Είδος διακυβέρνησης</a:t>
                      </a:r>
                      <a:endParaRPr lang="en-US" b="1" dirty="0">
                        <a:ln>
                          <a:solidFill>
                            <a:schemeClr val="tx1"/>
                          </a:solidFill>
                        </a:ln>
                      </a:endParaRPr>
                    </a:p>
                  </a:txBody>
                  <a:tcPr>
                    <a:solidFill>
                      <a:schemeClr val="accent4">
                        <a:lumMod val="60000"/>
                        <a:lumOff val="40000"/>
                      </a:schemeClr>
                    </a:solidFill>
                  </a:tcPr>
                </a:tc>
                <a:tc>
                  <a:txBody>
                    <a:bodyPr/>
                    <a:lstStyle/>
                    <a:p>
                      <a:r>
                        <a:rPr lang="el-GR" b="0" dirty="0">
                          <a:ln>
                            <a:solidFill>
                              <a:schemeClr val="tx1"/>
                            </a:solidFill>
                          </a:ln>
                        </a:rPr>
                        <a:t>Υπερεθνική ιεραρχία</a:t>
                      </a:r>
                      <a:endParaRPr lang="en-US" b="0" dirty="0">
                        <a:ln>
                          <a:solidFill>
                            <a:schemeClr val="tx1"/>
                          </a:solidFill>
                        </a:ln>
                      </a:endParaRPr>
                    </a:p>
                  </a:txBody>
                  <a:tcPr/>
                </a:tc>
                <a:tc>
                  <a:txBody>
                    <a:bodyPr/>
                    <a:lstStyle/>
                    <a:p>
                      <a:r>
                        <a:rPr lang="el-GR" b="0" dirty="0">
                          <a:ln>
                            <a:solidFill>
                              <a:schemeClr val="tx1"/>
                            </a:solidFill>
                          </a:ln>
                        </a:rPr>
                        <a:t>Σκληρός συντονισμός</a:t>
                      </a:r>
                      <a:endParaRPr lang="en-US" b="0" dirty="0">
                        <a:ln>
                          <a:solidFill>
                            <a:schemeClr val="tx1"/>
                          </a:solidFill>
                        </a:ln>
                      </a:endParaRPr>
                    </a:p>
                  </a:txBody>
                  <a:tcPr/>
                </a:tc>
                <a:tc>
                  <a:txBody>
                    <a:bodyPr/>
                    <a:lstStyle/>
                    <a:p>
                      <a:r>
                        <a:rPr lang="el-GR" b="0" dirty="0">
                          <a:ln>
                            <a:solidFill>
                              <a:schemeClr val="tx1"/>
                            </a:solidFill>
                          </a:ln>
                        </a:rPr>
                        <a:t>Ήπιος συντονισμός</a:t>
                      </a:r>
                      <a:endParaRPr lang="en-US" b="0" dirty="0">
                        <a:ln>
                          <a:solidFill>
                            <a:schemeClr val="tx1"/>
                          </a:solidFill>
                        </a:ln>
                      </a:endParaRPr>
                    </a:p>
                  </a:txBody>
                  <a:tcPr/>
                </a:tc>
                <a:tc>
                  <a:txBody>
                    <a:bodyPr/>
                    <a:lstStyle/>
                    <a:p>
                      <a:r>
                        <a:rPr lang="el-GR" b="0" dirty="0">
                          <a:ln>
                            <a:solidFill>
                              <a:schemeClr val="tx1"/>
                            </a:solidFill>
                          </a:ln>
                        </a:rPr>
                        <a:t>Μικτό σύστημα </a:t>
                      </a:r>
                      <a:endParaRPr lang="en-US" b="0" dirty="0">
                        <a:ln>
                          <a:solidFill>
                            <a:schemeClr val="tx1"/>
                          </a:solidFill>
                        </a:l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Υπερεθνική κοινοτική μέθοδος</a:t>
                      </a:r>
                      <a:endParaRPr lang="en-US" dirty="0"/>
                    </a:p>
                    <a:p>
                      <a:endParaRPr lang="en-US" dirty="0"/>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9DEB251C-82A9-4C2F-8D06-2B992E456785}" type="slidenum">
              <a:rPr lang="en-US" smtClean="0"/>
              <a:pPr/>
              <a:t>3</a:t>
            </a:fld>
            <a:endParaRPr lang="en-US"/>
          </a:p>
        </p:txBody>
      </p:sp>
    </p:spTree>
    <p:extLst>
      <p:ext uri="{BB962C8B-B14F-4D97-AF65-F5344CB8AC3E}">
        <p14:creationId xmlns:p14="http://schemas.microsoft.com/office/powerpoint/2010/main" val="384629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endParaRPr lang="en-US">
              <a:solidFill>
                <a:srgbClr val="F96A1B"/>
              </a:solidFill>
            </a:endParaRPr>
          </a:p>
        </p:txBody>
      </p:sp>
      <p:sp>
        <p:nvSpPr>
          <p:cNvPr id="7" name="Slide Number Placeholder 6"/>
          <p:cNvSpPr>
            <a:spLocks noGrp="1"/>
          </p:cNvSpPr>
          <p:nvPr>
            <p:ph type="sldNum" sz="quarter" idx="12"/>
          </p:nvPr>
        </p:nvSpPr>
        <p:spPr/>
        <p:txBody>
          <a:bodyPr/>
          <a:lstStyle/>
          <a:p>
            <a:fld id="{9DEB251C-82A9-4C2F-8D06-2B992E456785}" type="slidenum">
              <a:rPr lang="en-US" smtClean="0"/>
              <a:pPr/>
              <a:t>4</a:t>
            </a:fld>
            <a:endParaRPr lang="en-US"/>
          </a:p>
        </p:txBody>
      </p:sp>
      <p:sp>
        <p:nvSpPr>
          <p:cNvPr id="3" name="Subtitle 2"/>
          <p:cNvSpPr>
            <a:spLocks noGrp="1"/>
          </p:cNvSpPr>
          <p:nvPr>
            <p:ph idx="4294967295"/>
          </p:nvPr>
        </p:nvSpPr>
        <p:spPr>
          <a:xfrm>
            <a:off x="-1" y="1168399"/>
            <a:ext cx="10986655" cy="5553075"/>
          </a:xfrm>
          <a:solidFill>
            <a:schemeClr val="accent4">
              <a:lumMod val="40000"/>
              <a:lumOff val="60000"/>
            </a:schemeClr>
          </a:solidFill>
          <a:ln>
            <a:solidFill>
              <a:srgbClr val="7030A0"/>
            </a:solidFill>
          </a:ln>
        </p:spPr>
        <p:txBody>
          <a:bodyPr>
            <a:normAutofit/>
          </a:bodyPr>
          <a:lstStyle/>
          <a:p>
            <a:pPr algn="ctr"/>
            <a:endParaRPr lang="el-GR" dirty="0"/>
          </a:p>
          <a:p>
            <a:pPr algn="ctr"/>
            <a:endParaRPr lang="el-GR" dirty="0"/>
          </a:p>
          <a:p>
            <a:pPr algn="ctr"/>
            <a:endParaRPr lang="el-GR" dirty="0"/>
          </a:p>
          <a:p>
            <a:pPr marL="109728" indent="0" algn="ctr">
              <a:buNone/>
            </a:pPr>
            <a:r>
              <a:rPr lang="el-GR" b="1" dirty="0"/>
              <a:t>Οικονομική διακυβέρνηση : </a:t>
            </a:r>
            <a:r>
              <a:rPr lang="fr-FR" b="1" dirty="0"/>
              <a:t>o</a:t>
            </a:r>
            <a:r>
              <a:rPr lang="el-GR" b="1" dirty="0"/>
              <a:t> συντονισμός των οικονομικών</a:t>
            </a:r>
          </a:p>
          <a:p>
            <a:pPr marL="109728" indent="0" algn="ctr">
              <a:buNone/>
            </a:pPr>
            <a:r>
              <a:rPr lang="el-GR" b="1" dirty="0"/>
              <a:t>πολιτικών των κρατών μελών της ευρωζώνης</a:t>
            </a:r>
          </a:p>
          <a:p>
            <a:pPr marL="91440" indent="-90720">
              <a:lnSpc>
                <a:spcPct val="90000"/>
              </a:lnSpc>
              <a:spcBef>
                <a:spcPts val="1199"/>
              </a:spcBef>
              <a:spcAft>
                <a:spcPts val="201"/>
              </a:spcAft>
              <a:buClr>
                <a:srgbClr val="E48312"/>
              </a:buClr>
              <a:buFont typeface="Wingdings" charset="2"/>
              <a:buChar char=""/>
            </a:pPr>
            <a:r>
              <a:rPr lang="fr-FR" sz="2800" b="0" strike="noStrike" spc="-1" dirty="0">
                <a:solidFill>
                  <a:srgbClr val="404040"/>
                </a:solidFill>
                <a:latin typeface="Calibri" panose="020F0502020204030204" pitchFamily="34" charset="0"/>
                <a:cs typeface="Calibri" panose="020F0502020204030204" pitchFamily="34" charset="0"/>
              </a:rPr>
              <a:t> </a:t>
            </a:r>
            <a:r>
              <a:rPr lang="fr-FR" sz="2800" b="0" strike="noStrike" spc="-1" dirty="0" err="1">
                <a:solidFill>
                  <a:srgbClr val="404040"/>
                </a:solidFill>
                <a:latin typeface="Calibri" panose="020F0502020204030204" pitchFamily="34" charset="0"/>
                <a:cs typeface="Calibri" panose="020F0502020204030204" pitchFamily="34" charset="0"/>
              </a:rPr>
              <a:t>Η</a:t>
            </a:r>
            <a:r>
              <a:rPr lang="fr-FR" sz="2800" b="0" strike="noStrike" spc="-1" dirty="0">
                <a:solidFill>
                  <a:srgbClr val="404040"/>
                </a:solidFill>
                <a:latin typeface="Calibri" panose="020F0502020204030204" pitchFamily="34" charset="0"/>
                <a:cs typeface="Calibri" panose="020F0502020204030204" pitchFamily="34" charset="0"/>
              </a:rPr>
              <a:t> </a:t>
            </a:r>
            <a:r>
              <a:rPr lang="el-GR" sz="2800" dirty="0"/>
              <a:t>Η περιφερειακή συνεργασία </a:t>
            </a:r>
            <a:r>
              <a:rPr lang="fr-FR" sz="2800" dirty="0"/>
              <a:t>: </a:t>
            </a:r>
            <a:r>
              <a:rPr lang="fr-FR" sz="2800" dirty="0" err="1"/>
              <a:t>European</a:t>
            </a:r>
            <a:r>
              <a:rPr lang="fr-FR" sz="2800" dirty="0"/>
              <a:t> </a:t>
            </a:r>
            <a:r>
              <a:rPr lang="fr-FR" sz="2800" dirty="0" err="1"/>
              <a:t>Regional</a:t>
            </a:r>
            <a:r>
              <a:rPr lang="fr-FR" sz="2800" dirty="0"/>
              <a:t> </a:t>
            </a:r>
            <a:r>
              <a:rPr lang="fr-FR" sz="2800" dirty="0" err="1"/>
              <a:t>Development</a:t>
            </a:r>
            <a:r>
              <a:rPr lang="fr-FR" sz="2800" dirty="0"/>
              <a:t> </a:t>
            </a:r>
            <a:r>
              <a:rPr lang="fr-FR" sz="2800" dirty="0" err="1"/>
              <a:t>Fund</a:t>
            </a:r>
            <a:r>
              <a:rPr lang="fr-FR" sz="2800" dirty="0"/>
              <a:t>, </a:t>
            </a:r>
            <a:r>
              <a:rPr lang="fr-FR" sz="2800" dirty="0" err="1"/>
              <a:t>European</a:t>
            </a:r>
            <a:r>
              <a:rPr lang="fr-FR" sz="2800" dirty="0"/>
              <a:t> Social </a:t>
            </a:r>
            <a:r>
              <a:rPr lang="fr-FR" sz="2800" dirty="0" err="1"/>
              <a:t>Fund</a:t>
            </a:r>
            <a:r>
              <a:rPr lang="fr-FR" sz="2800" dirty="0"/>
              <a:t>, </a:t>
            </a:r>
            <a:r>
              <a:rPr lang="fr-FR" sz="2800" dirty="0" err="1"/>
              <a:t>European</a:t>
            </a:r>
            <a:r>
              <a:rPr lang="fr-FR" sz="2800" dirty="0"/>
              <a:t> Agricultural </a:t>
            </a:r>
            <a:r>
              <a:rPr lang="fr-FR" sz="2800" dirty="0" err="1"/>
              <a:t>Garantee</a:t>
            </a:r>
            <a:r>
              <a:rPr lang="fr-FR" sz="2800" dirty="0"/>
              <a:t> </a:t>
            </a:r>
            <a:r>
              <a:rPr lang="fr-FR" sz="2800" dirty="0" err="1"/>
              <a:t>Fund</a:t>
            </a:r>
            <a:r>
              <a:rPr lang="el-GR" sz="2800" dirty="0"/>
              <a:t>, Ε</a:t>
            </a:r>
            <a:r>
              <a:rPr lang="en-US" sz="2800" dirty="0"/>
              <a:t>U Recovery Fund (Covid)</a:t>
            </a:r>
            <a:r>
              <a:rPr lang="fr-FR" sz="2800" dirty="0"/>
              <a:t> (</a:t>
            </a:r>
            <a:r>
              <a:rPr lang="el-GR" sz="2800" dirty="0"/>
              <a:t>χρηματοδοτικά εργαλεία)…</a:t>
            </a:r>
          </a:p>
          <a:p>
            <a:pPr marL="91440" indent="-90720">
              <a:lnSpc>
                <a:spcPct val="90000"/>
              </a:lnSpc>
              <a:spcBef>
                <a:spcPts val="1199"/>
              </a:spcBef>
              <a:spcAft>
                <a:spcPts val="201"/>
              </a:spcAft>
              <a:buClr>
                <a:srgbClr val="E48312"/>
              </a:buClr>
              <a:buFont typeface="Wingdings" charset="2"/>
              <a:buChar char=""/>
            </a:pPr>
            <a:r>
              <a:rPr lang="el-GR" sz="2800" dirty="0"/>
              <a:t>Επιτροπή των Περιφερειών, Ευρωπαϊκή Οικονομική και Κοινωνική Επιτροπή, Τριμερής Κοινωνική Σύνοδος κορυφής</a:t>
            </a:r>
            <a:endParaRPr lang="fr-FR" sz="2800" dirty="0"/>
          </a:p>
          <a:p>
            <a:pPr marL="109728" indent="0" algn="ctr">
              <a:buNone/>
            </a:pPr>
            <a:endParaRPr lang="fr-FR" b="1" dirty="0"/>
          </a:p>
          <a:p>
            <a:pPr lvl="0" algn="ctr"/>
            <a:endParaRPr lang="el-GR" b="1" dirty="0"/>
          </a:p>
        </p:txBody>
      </p:sp>
      <p:sp>
        <p:nvSpPr>
          <p:cNvPr id="6" name="Content Placeholder 5"/>
          <p:cNvSpPr>
            <a:spLocks noGrp="1"/>
          </p:cNvSpPr>
          <p:nvPr>
            <p:ph sz="half" idx="4294967295"/>
          </p:nvPr>
        </p:nvSpPr>
        <p:spPr>
          <a:xfrm>
            <a:off x="6807200" y="2249488"/>
            <a:ext cx="5384800" cy="4525962"/>
          </a:xfrm>
        </p:spPr>
        <p:txBody>
          <a:bodyPr>
            <a:normAutofit/>
          </a:bodyPr>
          <a:lstStyle/>
          <a:p>
            <a:pPr marL="457200" indent="-457200">
              <a:buFont typeface="+mj-lt"/>
              <a:buAutoNum type="arabicPeriod"/>
            </a:pPr>
            <a:endParaRPr lang="el-GR" dirty="0"/>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dirty="0"/>
          </a:p>
        </p:txBody>
      </p:sp>
    </p:spTree>
    <p:extLst>
      <p:ext uri="{BB962C8B-B14F-4D97-AF65-F5344CB8AC3E}">
        <p14:creationId xmlns:p14="http://schemas.microsoft.com/office/powerpoint/2010/main" val="838192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10972800" cy="624840"/>
          </a:xfrm>
        </p:spPr>
        <p:txBody>
          <a:bodyPr>
            <a:normAutofit fontScale="90000"/>
          </a:bodyPr>
          <a:lstStyle/>
          <a:p>
            <a:r>
              <a:rPr lang="el-GR" sz="2800" dirty="0"/>
              <a:t> Οι αντιφάσεις της διακυβερνητικής μεθόδου στην περίπτωση της οικονομικής διακυβέρνησης</a:t>
            </a:r>
            <a:endParaRPr lang="en-US" sz="2800" dirty="0"/>
          </a:p>
        </p:txBody>
      </p:sp>
      <p:sp>
        <p:nvSpPr>
          <p:cNvPr id="3" name="Content Placeholder 2"/>
          <p:cNvSpPr>
            <a:spLocks noGrp="1"/>
          </p:cNvSpPr>
          <p:nvPr>
            <p:ph idx="1"/>
          </p:nvPr>
        </p:nvSpPr>
        <p:spPr>
          <a:xfrm>
            <a:off x="1143000" y="1586653"/>
            <a:ext cx="10058400" cy="4676987"/>
          </a:xfrm>
        </p:spPr>
        <p:txBody>
          <a:bodyPr>
            <a:noAutofit/>
          </a:bodyPr>
          <a:lstStyle/>
          <a:p>
            <a:pPr lvl="0">
              <a:buFont typeface="Wingdings" panose="05000000000000000000" pitchFamily="2" charset="2"/>
              <a:buChar char="v"/>
            </a:pPr>
            <a:r>
              <a:rPr lang="el-GR" sz="1600" dirty="0"/>
              <a:t> </a:t>
            </a:r>
            <a:r>
              <a:rPr lang="el-GR" sz="1600" b="1" dirty="0"/>
              <a:t>Ανισοβαρής </a:t>
            </a:r>
            <a:r>
              <a:rPr lang="el-GR" sz="1600" b="1" dirty="0" err="1"/>
              <a:t>διακυβερνητισμός</a:t>
            </a:r>
            <a:r>
              <a:rPr lang="fr-FR" sz="1600" dirty="0"/>
              <a:t>: </a:t>
            </a:r>
            <a:r>
              <a:rPr lang="el-GR" sz="1600" dirty="0"/>
              <a:t>Κάθετη δομή του συστήματος λήψης αποφάσεων με το Ευρωπαϊκό Συμβούλιο στην κορυφή </a:t>
            </a:r>
            <a:r>
              <a:rPr lang="fr-FR" sz="1600" dirty="0"/>
              <a:t>(directory): </a:t>
            </a:r>
            <a:r>
              <a:rPr lang="el-GR" sz="1600" dirty="0"/>
              <a:t>ο έλεγχος των μεγαλύτερων κρατών μελών</a:t>
            </a:r>
            <a:r>
              <a:rPr lang="fr-FR" sz="1600" dirty="0"/>
              <a:t> -</a:t>
            </a:r>
            <a:r>
              <a:rPr lang="el-GR" sz="1600" dirty="0"/>
              <a:t> πιστωτών που επιβάλλουν τα κριτήρια τους στα μικρά κράτη μέλη-οφειλέτες. Η χορήγηση οικονομικής βοήθειας από τον ΕΜΣ προαπαιτεί την επικύρωση του δημοσιονομικού Συμφώνου των μελών του ΕΣΜ. </a:t>
            </a:r>
          </a:p>
          <a:p>
            <a:pPr lvl="0">
              <a:buFont typeface="Wingdings" panose="05000000000000000000" pitchFamily="2" charset="2"/>
              <a:buChar char="v"/>
            </a:pPr>
            <a:r>
              <a:rPr lang="el-GR" sz="1600" dirty="0"/>
              <a:t>Αυστηρή συμμόρφωση σε ένα πλαίσιο διακυβερνητικών συμφωνιών και</a:t>
            </a:r>
            <a:r>
              <a:rPr lang="fr-FR" sz="1600" dirty="0"/>
              <a:t> </a:t>
            </a:r>
            <a:r>
              <a:rPr lang="el-GR" sz="1600" dirty="0"/>
              <a:t>επιλεκτική χρήση των υπερεθνικών θεσμών στο διακυβερνητικό πλαίσιο (τα δύο πακέτα </a:t>
            </a:r>
            <a:r>
              <a:rPr lang="fr-FR" sz="1600" dirty="0"/>
              <a:t>Six Pack &amp; </a:t>
            </a:r>
            <a:r>
              <a:rPr lang="fr-FR" sz="1600" dirty="0" err="1"/>
              <a:t>Two</a:t>
            </a:r>
            <a:r>
              <a:rPr lang="fr-FR" sz="1600" dirty="0"/>
              <a:t> Pack </a:t>
            </a:r>
            <a:r>
              <a:rPr lang="el-GR" sz="1600" dirty="0"/>
              <a:t>εκφράζουν επίσης αυτή την πίεση συμμόρφωσης)</a:t>
            </a:r>
            <a:r>
              <a:rPr lang="fr-FR" sz="1600" dirty="0"/>
              <a:t>:</a:t>
            </a:r>
            <a:r>
              <a:rPr lang="el-GR" sz="1600" dirty="0"/>
              <a:t> </a:t>
            </a:r>
            <a:r>
              <a:rPr lang="el-GR" sz="1600" b="1" dirty="0"/>
              <a:t>δεσμευτική και αυτόματη παρέμβαση του ΔΕ</a:t>
            </a:r>
            <a:r>
              <a:rPr lang="fr-FR" sz="1600" b="1" dirty="0"/>
              <a:t>E</a:t>
            </a:r>
            <a:r>
              <a:rPr lang="el-GR" sz="1600" b="1" dirty="0"/>
              <a:t> </a:t>
            </a:r>
            <a:r>
              <a:rPr lang="el-GR" sz="1600" dirty="0"/>
              <a:t>προς τα συμβαλλόμενα μέρη που δεν τηρούν τους συμφωνημένους κανόνες </a:t>
            </a:r>
            <a:r>
              <a:rPr lang="en-US" sz="1600" dirty="0"/>
              <a:t>(</a:t>
            </a:r>
            <a:r>
              <a:rPr lang="el-GR" sz="1600" dirty="0"/>
              <a:t>Δημοσιονομικό Σύμφωνο άρθ.</a:t>
            </a:r>
            <a:r>
              <a:rPr lang="en-US" sz="1600" dirty="0"/>
              <a:t> 8.1)</a:t>
            </a:r>
            <a:r>
              <a:rPr lang="el-GR" sz="1600" dirty="0"/>
              <a:t>. Σε περίπτωση διαφοράς μεταξύ ενός μέλους του ΕΜΣ και του ΕΜΣ, η διαφορά υποβάλλεται στο Δικαστήριο (Άρθ. 37.2 Συνθήκη ΕΜΣ).</a:t>
            </a:r>
          </a:p>
          <a:p>
            <a:pPr>
              <a:buFont typeface="Wingdings" panose="05000000000000000000" pitchFamily="2" charset="2"/>
              <a:buChar char="v"/>
            </a:pPr>
            <a:r>
              <a:rPr lang="el-GR" sz="1600" dirty="0"/>
              <a:t>Μια σύσταση της Επιτροπής να παρέμβει ενάντια σε ένα κράτος μέλος που έχει υπερβεί ένα κριτήριο του ελλείμματος μπορεί να μπλοκαριστεί με  την ειδική πλειοψηφία των κρατών μελών που είναι σε αντίθεση με την προτεινόμενη απόφαση (</a:t>
            </a:r>
            <a:r>
              <a:rPr lang="el-GR" sz="1600" b="1" dirty="0"/>
              <a:t>αντίστροφη ειδική πλειοψηφία</a:t>
            </a:r>
            <a:r>
              <a:rPr lang="el-GR" sz="1600" dirty="0"/>
              <a:t>, αρθ. 17 του Δημοσιονομικού συμφώνου). </a:t>
            </a:r>
            <a:endParaRPr lang="fr-FR" sz="1600" dirty="0"/>
          </a:p>
          <a:p>
            <a:pPr>
              <a:buFont typeface="Wingdings" panose="05000000000000000000" pitchFamily="2" charset="2"/>
              <a:buChar char="v"/>
            </a:pPr>
            <a:r>
              <a:rPr lang="el-GR" sz="1600" dirty="0"/>
              <a:t>Ο ρόλος της Επιτροπής έχει ενισχυθεί (σε αντίθεση με τη διακυβερνητική λογική) εντός του διακυβερνητικού πλαισίου.</a:t>
            </a:r>
            <a:r>
              <a:rPr lang="fr-FR" sz="1600" dirty="0"/>
              <a:t> </a:t>
            </a:r>
            <a:r>
              <a:rPr lang="el-GR" sz="1600" dirty="0"/>
              <a:t>Ο </a:t>
            </a:r>
            <a:r>
              <a:rPr lang="el-GR" sz="1600" b="1" dirty="0"/>
              <a:t>ρόλος εποπτείας και αξιολόγησης της Επιτροπής </a:t>
            </a:r>
            <a:r>
              <a:rPr lang="el-GR" sz="1600" dirty="0"/>
              <a:t>οδηγεί σε μια βαθιά τομή στην </a:t>
            </a:r>
            <a:r>
              <a:rPr lang="el-GR" sz="1600" b="1" dirty="0"/>
              <a:t>κοινοβουλευτική κυριαρχία</a:t>
            </a:r>
            <a:r>
              <a:rPr lang="el-GR" sz="1600" dirty="0"/>
              <a:t> των κρατών μελών.</a:t>
            </a:r>
          </a:p>
        </p:txBody>
      </p:sp>
      <p:sp>
        <p:nvSpPr>
          <p:cNvPr id="5" name="Slide Number Placeholder 4"/>
          <p:cNvSpPr>
            <a:spLocks noGrp="1"/>
          </p:cNvSpPr>
          <p:nvPr>
            <p:ph type="sldNum" sz="quarter" idx="12"/>
          </p:nvPr>
        </p:nvSpPr>
        <p:spPr/>
        <p:txBody>
          <a:bodyPr/>
          <a:lstStyle/>
          <a:p>
            <a:fld id="{9DEB251C-82A9-4C2F-8D06-2B992E456785}" type="slidenum">
              <a:rPr lang="en-US" smtClean="0"/>
              <a:pPr/>
              <a:t>5</a:t>
            </a:fld>
            <a:endParaRPr lang="en-US"/>
          </a:p>
        </p:txBody>
      </p:sp>
    </p:spTree>
    <p:extLst>
      <p:ext uri="{BB962C8B-B14F-4D97-AF65-F5344CB8AC3E}">
        <p14:creationId xmlns:p14="http://schemas.microsoft.com/office/powerpoint/2010/main" val="423598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7240"/>
            <a:ext cx="10972800" cy="883920"/>
          </a:xfrm>
        </p:spPr>
        <p:txBody>
          <a:bodyPr>
            <a:noAutofit/>
          </a:bodyPr>
          <a:lstStyle/>
          <a:p>
            <a:r>
              <a:rPr lang="el-GR" sz="2800" dirty="0"/>
              <a:t>Το πρόβλημα νομιμοποίησης του συστήματος</a:t>
            </a:r>
            <a:br>
              <a:rPr lang="en-US" sz="2800" dirty="0"/>
            </a:br>
            <a:r>
              <a:rPr lang="el-GR" sz="2800" dirty="0"/>
              <a:t>και μεταρρυθμίσεις ήπιας </a:t>
            </a:r>
            <a:r>
              <a:rPr lang="el-GR" sz="2800" dirty="0" err="1"/>
              <a:t>ομοσπονδιοποίησης</a:t>
            </a:r>
            <a:r>
              <a:rPr lang="el-GR" sz="2800" dirty="0"/>
              <a:t> προς συζήτηση</a:t>
            </a:r>
            <a:endParaRPr lang="en-US" sz="2800" dirty="0"/>
          </a:p>
        </p:txBody>
      </p:sp>
      <p:sp>
        <p:nvSpPr>
          <p:cNvPr id="3" name="Content Placeholder 2"/>
          <p:cNvSpPr>
            <a:spLocks noGrp="1"/>
          </p:cNvSpPr>
          <p:nvPr>
            <p:ph idx="1"/>
          </p:nvPr>
        </p:nvSpPr>
        <p:spPr>
          <a:xfrm>
            <a:off x="609600" y="1737360"/>
            <a:ext cx="10972800" cy="4837176"/>
          </a:xfrm>
        </p:spPr>
        <p:txBody>
          <a:bodyPr>
            <a:normAutofit fontScale="55000" lnSpcReduction="20000"/>
          </a:bodyPr>
          <a:lstStyle/>
          <a:p>
            <a:pPr marL="109728" indent="0">
              <a:buNone/>
            </a:pPr>
            <a:r>
              <a:rPr lang="el-GR" sz="2900" dirty="0"/>
              <a:t> </a:t>
            </a:r>
            <a:r>
              <a:rPr lang="el-GR" sz="2900" i="1" dirty="0"/>
              <a:t>Ενσωμάτωση όλων των εργαλείων, διαδικασιών, οργανισμών εντός του ευρωπαϊκού νομικού πλαισίου</a:t>
            </a:r>
            <a:endParaRPr lang="fr-FR" sz="2900" i="1" dirty="0"/>
          </a:p>
          <a:p>
            <a:pPr marL="109728" indent="0">
              <a:buNone/>
            </a:pPr>
            <a:r>
              <a:rPr lang="el-GR" sz="2900" dirty="0"/>
              <a:t> </a:t>
            </a:r>
            <a:endParaRPr lang="el-GR" sz="2900" b="1" dirty="0">
              <a:solidFill>
                <a:srgbClr val="FF0000"/>
              </a:solidFill>
            </a:endParaRPr>
          </a:p>
          <a:p>
            <a:pPr>
              <a:buFont typeface="Wingdings" panose="05000000000000000000" pitchFamily="2" charset="2"/>
              <a:buChar char="q"/>
            </a:pPr>
            <a:r>
              <a:rPr lang="el-GR" sz="2900" dirty="0"/>
              <a:t> Ενεργό ρόλο στο ΕΚ</a:t>
            </a:r>
            <a:r>
              <a:rPr lang="fr-FR" sz="2900" dirty="0"/>
              <a:t> (</a:t>
            </a:r>
            <a:r>
              <a:rPr lang="el-GR" sz="2900" dirty="0"/>
              <a:t>άμεση νομιμοποίηση)</a:t>
            </a:r>
            <a:r>
              <a:rPr lang="fr-FR" sz="2900" dirty="0"/>
              <a:t>:</a:t>
            </a:r>
            <a:r>
              <a:rPr lang="el-GR" sz="2900" dirty="0"/>
              <a:t> επικύρωση των αποφάσεων των συνεδριάσεων του Συμβουλίου </a:t>
            </a:r>
            <a:r>
              <a:rPr lang="fr-FR" sz="2900" dirty="0"/>
              <a:t>ECOFIN (&amp; </a:t>
            </a:r>
            <a:r>
              <a:rPr lang="fr-FR" sz="2900" dirty="0" err="1"/>
              <a:t>Eurogroup</a:t>
            </a:r>
            <a:r>
              <a:rPr lang="fr-FR" sz="2900" dirty="0"/>
              <a:t>),</a:t>
            </a:r>
            <a:r>
              <a:rPr lang="el-GR" sz="2900" dirty="0"/>
              <a:t> Ευρ. Συμβουλίου </a:t>
            </a:r>
            <a:r>
              <a:rPr lang="fr-FR" sz="2900" dirty="0"/>
              <a:t>[</a:t>
            </a:r>
            <a:r>
              <a:rPr lang="el-GR" sz="2900" b="1" i="1" dirty="0">
                <a:solidFill>
                  <a:srgbClr val="002060"/>
                </a:solidFill>
              </a:rPr>
              <a:t>ΤΙ ΙΣΧΥΕΙ ΣΗΜΕΡΑ </a:t>
            </a:r>
            <a:r>
              <a:rPr lang="fr-FR" sz="2900" b="1" i="1" dirty="0">
                <a:solidFill>
                  <a:srgbClr val="002060"/>
                </a:solidFill>
              </a:rPr>
              <a:t>: </a:t>
            </a:r>
            <a:r>
              <a:rPr lang="el-GR" sz="2900" b="1" i="1" dirty="0">
                <a:solidFill>
                  <a:srgbClr val="002060"/>
                </a:solidFill>
              </a:rPr>
              <a:t>Ο Πρόεδρος της συνόδου κορυφής για το ευρώ υποβάλλει έκθεση στο Ευρωπαϊκό Κοινοβούλιο μετά από κάθε μία από τις συνεδριάσεις των Συνόδων Κορυφής Ευρώ</a:t>
            </a:r>
            <a:r>
              <a:rPr lang="fr-FR" sz="2900" b="1" i="1" dirty="0">
                <a:solidFill>
                  <a:srgbClr val="002060"/>
                </a:solidFill>
              </a:rPr>
              <a:t>. </a:t>
            </a:r>
            <a:r>
              <a:rPr lang="el-GR" sz="2900" b="1" i="1" dirty="0">
                <a:solidFill>
                  <a:srgbClr val="002060"/>
                </a:solidFill>
              </a:rPr>
              <a:t>Ο Πρόεδρος του </a:t>
            </a:r>
            <a:r>
              <a:rPr lang="fr-FR" sz="2900" b="1" i="1" dirty="0">
                <a:solidFill>
                  <a:srgbClr val="002060"/>
                </a:solidFill>
              </a:rPr>
              <a:t>EK </a:t>
            </a:r>
            <a:r>
              <a:rPr lang="el-GR" sz="2900" b="1" i="1" dirty="0">
                <a:solidFill>
                  <a:srgbClr val="002060"/>
                </a:solidFill>
              </a:rPr>
              <a:t>μπορεί να κληθεί προς ακρόαση από τη σύνοδο κορυφής του ευρώ</a:t>
            </a:r>
            <a:r>
              <a:rPr lang="fr-FR" sz="2900" b="1" dirty="0"/>
              <a:t>]</a:t>
            </a:r>
            <a:endParaRPr lang="el-GR" sz="2900" b="1" dirty="0"/>
          </a:p>
          <a:p>
            <a:pPr>
              <a:buFont typeface="Wingdings" panose="05000000000000000000" pitchFamily="2" charset="2"/>
              <a:buChar char="q"/>
            </a:pPr>
            <a:r>
              <a:rPr lang="el-GR" sz="2900" dirty="0"/>
              <a:t>Κοινοβούλιο του ευρώ και ενισχυμένη συνεργασία με την διακοινοβουλευτική Συνεδρίαση οικονομικής και δημοσιονομικής διακυβέρνησης </a:t>
            </a:r>
            <a:endParaRPr lang="fr-FR" sz="2900" dirty="0"/>
          </a:p>
          <a:p>
            <a:pPr>
              <a:buFont typeface="Wingdings" panose="05000000000000000000" pitchFamily="2" charset="2"/>
              <a:buChar char="q"/>
            </a:pPr>
            <a:r>
              <a:rPr lang="el-GR" sz="2900" dirty="0"/>
              <a:t>Υπο-επιτροπή για τη ζώνη του ευρώ στο Ευρωπαϊκό Κοινοβούλιο</a:t>
            </a:r>
            <a:endParaRPr lang="fr-FR" sz="2900" dirty="0"/>
          </a:p>
          <a:p>
            <a:pPr marL="109728" indent="0">
              <a:buNone/>
            </a:pPr>
            <a:endParaRPr lang="fr-FR" sz="2900" dirty="0"/>
          </a:p>
          <a:p>
            <a:pPr>
              <a:buFont typeface="Wingdings" panose="05000000000000000000" pitchFamily="2" charset="2"/>
              <a:buChar char="q"/>
            </a:pPr>
            <a:r>
              <a:rPr lang="el-GR" sz="2900" dirty="0"/>
              <a:t>Ενθάρρυνση για αύξηση των δραστηριοτήτων των ΕθΚ πριν και μετά τις συνεδριάσεις του Ευρωπαϊκού Συμβουλίου και της Συνόδου Κορυφής του ευρώ</a:t>
            </a:r>
          </a:p>
          <a:p>
            <a:pPr>
              <a:buFont typeface="Wingdings" panose="05000000000000000000" pitchFamily="2" charset="2"/>
              <a:buChar char="q"/>
            </a:pPr>
            <a:r>
              <a:rPr lang="el-GR" sz="2900" dirty="0"/>
              <a:t> Θέσπιση ενός </a:t>
            </a:r>
            <a:r>
              <a:rPr lang="el-GR" sz="2900" dirty="0" err="1"/>
              <a:t>ευρω</a:t>
            </a:r>
            <a:r>
              <a:rPr lang="el-GR" sz="2900" dirty="0"/>
              <a:t>-οργάνου εθνικών βουλευτών (που μετέχουν στην αντίστοιχη κοινοβουλευτική επιτροπή οικονομικών θεμάτων)</a:t>
            </a:r>
          </a:p>
          <a:p>
            <a:pPr marL="109728" indent="0">
              <a:buNone/>
            </a:pPr>
            <a:endParaRPr lang="el-GR" sz="2900" dirty="0"/>
          </a:p>
          <a:p>
            <a:pPr marL="109728" indent="0">
              <a:buNone/>
            </a:pPr>
            <a:r>
              <a:rPr lang="en-GB" sz="2900" b="1" dirty="0"/>
              <a:t> </a:t>
            </a:r>
            <a:r>
              <a:rPr lang="el-GR" sz="2900" b="1" dirty="0"/>
              <a:t>Οι θέσεις της Επιτροπής για την ολοκλήρωση της ΟΝΕ και του Ευρώ, που περιλαμβάνουν μεταξύ άλλων, την αναμόρφωση του Ευρωπαϊκού Εξαμήνου, την ενίσχυση των εργαλείων της Οικονομικής Διακυβέρνησης και την ενιαία εκπροσώπηση της Ευρωζώνης από τον Πρόεδρο του Eurogroup, αγνοούν πλήρως το Ευρωπαϊκό Κοινοβούλιο.</a:t>
            </a:r>
            <a:endParaRPr lang="fr-FR" sz="2900" b="1" dirty="0"/>
          </a:p>
          <a:p>
            <a:pPr>
              <a:buFont typeface="Wingdings" panose="05000000000000000000" pitchFamily="2" charset="2"/>
              <a:buChar char="q"/>
            </a:pPr>
            <a:endParaRPr lang="en-US" sz="2900" dirty="0"/>
          </a:p>
          <a:p>
            <a:pPr marL="0" indent="0">
              <a:buNone/>
            </a:pPr>
            <a:endParaRPr lang="el-GR" sz="2900" dirty="0"/>
          </a:p>
          <a:p>
            <a:endParaRPr lang="en-US" dirty="0"/>
          </a:p>
        </p:txBody>
      </p:sp>
      <p:sp>
        <p:nvSpPr>
          <p:cNvPr id="6" name="Slide Number Placeholder 5"/>
          <p:cNvSpPr>
            <a:spLocks noGrp="1"/>
          </p:cNvSpPr>
          <p:nvPr>
            <p:ph type="sldNum" sz="quarter" idx="12"/>
          </p:nvPr>
        </p:nvSpPr>
        <p:spPr/>
        <p:txBody>
          <a:bodyPr/>
          <a:lstStyle/>
          <a:p>
            <a:fld id="{9DEB251C-82A9-4C2F-8D06-2B992E456785}" type="slidenum">
              <a:rPr lang="en-US" smtClean="0"/>
              <a:t>6</a:t>
            </a:fld>
            <a:endParaRPr lang="en-US"/>
          </a:p>
        </p:txBody>
      </p:sp>
    </p:spTree>
    <p:extLst>
      <p:ext uri="{BB962C8B-B14F-4D97-AF65-F5344CB8AC3E}">
        <p14:creationId xmlns:p14="http://schemas.microsoft.com/office/powerpoint/2010/main" val="235039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4042"/>
            <a:ext cx="10972800" cy="599090"/>
          </a:xfrm>
        </p:spPr>
        <p:txBody>
          <a:bodyPr>
            <a:noAutofit/>
          </a:bodyPr>
          <a:lstStyle/>
          <a:p>
            <a:r>
              <a:rPr lang="el-GR" sz="2800" dirty="0"/>
              <a:t>Πολιτικές οικονομικού συντονισμού, εξευρωπαϊσμός και κρίση</a:t>
            </a:r>
            <a:r>
              <a:rPr lang="fr-FR" sz="2800" dirty="0"/>
              <a:t> (top down)</a:t>
            </a:r>
            <a:endParaRPr lang="en-US" sz="2800" dirty="0"/>
          </a:p>
        </p:txBody>
      </p:sp>
      <p:sp>
        <p:nvSpPr>
          <p:cNvPr id="3" name="Content Placeholder 2"/>
          <p:cNvSpPr>
            <a:spLocks noGrp="1"/>
          </p:cNvSpPr>
          <p:nvPr>
            <p:ph idx="1"/>
          </p:nvPr>
        </p:nvSpPr>
        <p:spPr>
          <a:xfrm>
            <a:off x="1082765" y="1418897"/>
            <a:ext cx="10058400" cy="5171089"/>
          </a:xfrm>
        </p:spPr>
        <p:txBody>
          <a:bodyPr>
            <a:noAutofit/>
          </a:bodyPr>
          <a:lstStyle/>
          <a:p>
            <a:pPr marL="109728" indent="0">
              <a:buNone/>
            </a:pPr>
            <a:endParaRPr lang="el-GR" sz="2200" dirty="0"/>
          </a:p>
          <a:p>
            <a:pPr>
              <a:buFont typeface="Wingdings" panose="05000000000000000000" pitchFamily="2" charset="2"/>
              <a:buChar char="Ø"/>
            </a:pPr>
            <a:r>
              <a:rPr lang="el-GR" sz="2200" dirty="0"/>
              <a:t>Εξηγεί την αλλαγή στην στάση φορέων, δημόσιων πολιτικών και θεσμών. Η </a:t>
            </a:r>
            <a:r>
              <a:rPr lang="el-GR" sz="2200" b="1" dirty="0"/>
              <a:t>ευρωπαϊκή ολοκλήρωση θεωρείται ότι είναι αιτιώδης παράγοντας </a:t>
            </a:r>
            <a:r>
              <a:rPr lang="el-GR" sz="2200" dirty="0"/>
              <a:t>που μετατρέπει βαθμιαία τις εθνικές δημόσιες πολιτικές</a:t>
            </a:r>
            <a:r>
              <a:rPr lang="fr-FR" sz="2200" dirty="0"/>
              <a:t> </a:t>
            </a:r>
            <a:r>
              <a:rPr lang="el-GR" sz="2200" dirty="0"/>
              <a:t>(προσαρμογή, διαμεσολάβηση, αλλαγή).</a:t>
            </a:r>
          </a:p>
          <a:p>
            <a:pPr>
              <a:buFont typeface="Wingdings" panose="05000000000000000000" pitchFamily="2" charset="2"/>
              <a:buChar char="Ø"/>
            </a:pPr>
            <a:r>
              <a:rPr lang="el-GR" sz="2200" dirty="0"/>
              <a:t>Οι </a:t>
            </a:r>
            <a:r>
              <a:rPr lang="el-GR" sz="2200" b="1" dirty="0"/>
              <a:t>κρίσεις</a:t>
            </a:r>
            <a:r>
              <a:rPr lang="el-GR" sz="2200" dirty="0"/>
              <a:t> </a:t>
            </a:r>
            <a:r>
              <a:rPr lang="el-GR" sz="2200" b="1" dirty="0"/>
              <a:t>συντομεύουν το χρονικό </a:t>
            </a:r>
            <a:r>
              <a:rPr lang="el-GR" sz="2200" dirty="0"/>
              <a:t>πλαίσιο εντός του οποίου λειτουργούν οι φορείς λήψης αποφάσεων, κάνουν τα προβλήματα πιο σημαντικά και οδηγούν σε μεγαλύτερη </a:t>
            </a:r>
            <a:r>
              <a:rPr lang="el-GR" sz="2200" b="1" dirty="0"/>
              <a:t>πολιτικοποίηση</a:t>
            </a:r>
            <a:r>
              <a:rPr lang="el-GR" sz="2200" dirty="0"/>
              <a:t> </a:t>
            </a:r>
            <a:r>
              <a:rPr lang="fr-FR" sz="2200" dirty="0"/>
              <a:t>(</a:t>
            </a:r>
            <a:r>
              <a:rPr lang="fr-FR" sz="2200" dirty="0" err="1"/>
              <a:t>policies</a:t>
            </a:r>
            <a:r>
              <a:rPr lang="fr-FR" sz="2200" dirty="0"/>
              <a:t> </a:t>
            </a:r>
            <a:r>
              <a:rPr lang="fr-FR" sz="2200" dirty="0" err="1"/>
              <a:t>create</a:t>
            </a:r>
            <a:r>
              <a:rPr lang="fr-FR" sz="2200" dirty="0"/>
              <a:t> </a:t>
            </a:r>
            <a:r>
              <a:rPr lang="fr-FR" sz="2200" dirty="0" err="1"/>
              <a:t>politics</a:t>
            </a:r>
            <a:r>
              <a:rPr lang="fr-FR" sz="2200" dirty="0"/>
              <a:t>) </a:t>
            </a:r>
            <a:r>
              <a:rPr lang="el-GR" sz="2200" dirty="0"/>
              <a:t>εντός της οποίας είναι πολύ δύσκολο να εφαρμοστούν αποφάσεις ρουτίνας σε συγκεκριμένους τομείς ή τυποποιημένες διαδικασίες λειτουργίας. </a:t>
            </a:r>
          </a:p>
          <a:p>
            <a:pPr>
              <a:buFont typeface="Wingdings" panose="05000000000000000000" pitchFamily="2" charset="2"/>
              <a:buChar char="Ø"/>
            </a:pPr>
            <a:r>
              <a:rPr lang="el-GR" sz="2200" dirty="0"/>
              <a:t>Η αντίσταση στην εφαρμογή πολιτικών αναλύεται μηχανικά ως</a:t>
            </a:r>
            <a:r>
              <a:rPr lang="fr-FR" sz="2200" dirty="0"/>
              <a:t> </a:t>
            </a:r>
            <a:r>
              <a:rPr lang="el-GR" sz="2200" b="1" dirty="0"/>
              <a:t>δυσλειτουργική συμπεριφορά</a:t>
            </a:r>
            <a:r>
              <a:rPr lang="el-GR" sz="2200" dirty="0"/>
              <a:t>.</a:t>
            </a:r>
            <a:r>
              <a:rPr lang="fr-FR" sz="2200" dirty="0"/>
              <a:t> </a:t>
            </a:r>
            <a:r>
              <a:rPr lang="el-GR" sz="2200" dirty="0"/>
              <a:t>Η αντίσταση στην εφαρμογή αυξάνεται ακόμα και σε τεχνικά ζητήματα </a:t>
            </a:r>
            <a:r>
              <a:rPr lang="el-GR" sz="2200" b="1" dirty="0"/>
              <a:t>αν αυτά αποκτούν μεγαλύτερη σημασία </a:t>
            </a:r>
            <a:r>
              <a:rPr lang="fr-FR" sz="2200" dirty="0"/>
              <a:t>(</a:t>
            </a:r>
            <a:r>
              <a:rPr lang="fr-FR" sz="2200" dirty="0" err="1"/>
              <a:t>policies</a:t>
            </a:r>
            <a:r>
              <a:rPr lang="fr-FR" sz="2200" dirty="0"/>
              <a:t> influence </a:t>
            </a:r>
            <a:r>
              <a:rPr lang="fr-FR" sz="2200" dirty="0" err="1"/>
              <a:t>politics</a:t>
            </a:r>
            <a:r>
              <a:rPr lang="fr-FR" sz="2200" dirty="0"/>
              <a:t>).</a:t>
            </a:r>
            <a:endParaRPr lang="el-GR" sz="2200" dirty="0"/>
          </a:p>
          <a:p>
            <a:pPr>
              <a:buFont typeface="Wingdings" panose="05000000000000000000" pitchFamily="2" charset="2"/>
              <a:buChar char="Ø"/>
            </a:pPr>
            <a:endParaRPr lang="fr-FR" sz="2700" dirty="0"/>
          </a:p>
        </p:txBody>
      </p:sp>
      <p:sp>
        <p:nvSpPr>
          <p:cNvPr id="5" name="Slide Number Placeholder 4"/>
          <p:cNvSpPr>
            <a:spLocks noGrp="1"/>
          </p:cNvSpPr>
          <p:nvPr>
            <p:ph type="sldNum" sz="quarter" idx="12"/>
          </p:nvPr>
        </p:nvSpPr>
        <p:spPr/>
        <p:txBody>
          <a:bodyPr/>
          <a:lstStyle/>
          <a:p>
            <a:fld id="{9DEB251C-82A9-4C2F-8D06-2B992E456785}" type="slidenum">
              <a:rPr lang="en-US" smtClean="0"/>
              <a:t>7</a:t>
            </a:fld>
            <a:endParaRPr lang="en-US"/>
          </a:p>
        </p:txBody>
      </p:sp>
    </p:spTree>
    <p:extLst>
      <p:ext uri="{BB962C8B-B14F-4D97-AF65-F5344CB8AC3E}">
        <p14:creationId xmlns:p14="http://schemas.microsoft.com/office/powerpoint/2010/main" val="222781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575441"/>
          </a:xfrm>
        </p:spPr>
        <p:txBody>
          <a:bodyPr>
            <a:normAutofit fontScale="90000"/>
          </a:bodyPr>
          <a:lstStyle/>
          <a:p>
            <a:r>
              <a:rPr lang="el-GR" sz="4800" dirty="0"/>
              <a:t>Κυκλικός εξευρωπαϊσμός και κρίση</a:t>
            </a:r>
            <a:endParaRPr lang="fr-FR" dirty="0"/>
          </a:p>
        </p:txBody>
      </p:sp>
      <p:sp>
        <p:nvSpPr>
          <p:cNvPr id="3" name="Content Placeholder 2"/>
          <p:cNvSpPr>
            <a:spLocks noGrp="1"/>
          </p:cNvSpPr>
          <p:nvPr>
            <p:ph idx="1"/>
          </p:nvPr>
        </p:nvSpPr>
        <p:spPr>
          <a:xfrm>
            <a:off x="609600" y="1734207"/>
            <a:ext cx="10972800" cy="4840329"/>
          </a:xfrm>
        </p:spPr>
        <p:txBody>
          <a:bodyPr>
            <a:normAutofit fontScale="77500" lnSpcReduction="20000"/>
          </a:bodyPr>
          <a:lstStyle/>
          <a:p>
            <a:pPr>
              <a:buFont typeface="Wingdings" panose="05000000000000000000" pitchFamily="2" charset="2"/>
              <a:buChar char="Ø"/>
            </a:pPr>
            <a:r>
              <a:rPr lang="el-GR" dirty="0"/>
              <a:t> Δεν είμαστε σε ένα πλαίσιο εφαρμογής του </a:t>
            </a:r>
            <a:r>
              <a:rPr lang="el-GR" b="1" dirty="0"/>
              <a:t>ευρωπαϊκού κανόνα </a:t>
            </a:r>
            <a:r>
              <a:rPr lang="el-GR" dirty="0"/>
              <a:t>αλλά σε ένα </a:t>
            </a:r>
            <a:r>
              <a:rPr lang="el-GR" b="1" dirty="0"/>
              <a:t>πλαίσιο προσαρμογής και επαναδιαπραγμάτευσης </a:t>
            </a:r>
            <a:r>
              <a:rPr lang="el-GR" dirty="0"/>
              <a:t>του σε σχέση με την εθνική οικονομική αντίληψη   </a:t>
            </a:r>
            <a:endParaRPr lang="fr-FR" dirty="0"/>
          </a:p>
          <a:p>
            <a:pPr>
              <a:buFont typeface="Wingdings" panose="05000000000000000000" pitchFamily="2" charset="2"/>
              <a:buChar char="Ø"/>
            </a:pPr>
            <a:r>
              <a:rPr lang="el-GR" b="1" dirty="0"/>
              <a:t>Υψηλός βαθμός πολιτικοποίησης επηρρεάζει τις πολιτικές θέσεις των κρατών μελών </a:t>
            </a:r>
            <a:r>
              <a:rPr lang="el-GR" dirty="0"/>
              <a:t>που ψάχνουν να επαναδιαπραγματευτούν τις πολιτικές σε επίπεδο ΕΕ  </a:t>
            </a:r>
          </a:p>
          <a:p>
            <a:pPr>
              <a:buFont typeface="Wingdings" panose="05000000000000000000" pitchFamily="2" charset="2"/>
              <a:buChar char="Ø"/>
            </a:pPr>
            <a:r>
              <a:rPr lang="el-GR" dirty="0"/>
              <a:t> Η σημασία των </a:t>
            </a:r>
            <a:r>
              <a:rPr lang="el-GR" b="1" dirty="0"/>
              <a:t>εθνικών οικονομικών και πολιτικών παραδειγμάτων και προτεραιοτήτων</a:t>
            </a:r>
            <a:r>
              <a:rPr lang="el-GR" dirty="0"/>
              <a:t>.</a:t>
            </a:r>
          </a:p>
          <a:p>
            <a:pPr>
              <a:buFont typeface="Wingdings" panose="05000000000000000000" pitchFamily="2" charset="2"/>
              <a:buChar char="Ø"/>
            </a:pPr>
            <a:endParaRPr lang="el-GR" dirty="0"/>
          </a:p>
          <a:p>
            <a:pPr>
              <a:buFont typeface="Wingdings" panose="05000000000000000000" pitchFamily="2" charset="2"/>
              <a:buChar char="Ø"/>
            </a:pPr>
            <a:r>
              <a:rPr lang="el-GR" dirty="0"/>
              <a:t> </a:t>
            </a:r>
            <a:r>
              <a:rPr lang="el-GR" b="1" dirty="0"/>
              <a:t>Η κρίση βάζει σε πίεση το κλασσικό μοντέλο</a:t>
            </a:r>
            <a:r>
              <a:rPr lang="fr-FR" dirty="0"/>
              <a:t>: </a:t>
            </a:r>
            <a:endParaRPr lang="el-GR" dirty="0"/>
          </a:p>
          <a:p>
            <a:pPr algn="ctr">
              <a:buFont typeface="Wingdings" panose="05000000000000000000" pitchFamily="2" charset="2"/>
              <a:buChar char="§"/>
            </a:pPr>
            <a:r>
              <a:rPr lang="el-GR" dirty="0"/>
              <a:t>μια ευρωπαϊκή επιταγή/νόρμα λαμβάνεται υπόψη ως ανεξάρτητη μεταβλητή γιατί παράγει αλλαγή ή συμπεριφορές αντίστασης σε εγχώριο επίπεδο ΟΜΩΣ</a:t>
            </a:r>
          </a:p>
          <a:p>
            <a:pPr algn="ctr">
              <a:buFont typeface="Wingdings" panose="05000000000000000000" pitchFamily="2" charset="2"/>
              <a:buChar char="§"/>
            </a:pPr>
            <a:r>
              <a:rPr lang="el-GR" dirty="0"/>
              <a:t> οι εγχώριες διαδικασίες επηρρέαζουν στην συνέχεια τη λήψη απόφασης σε επίπεδο ΕΕ (η ευρωπαϊκή νόρμα γίνεται εξαρτημένη μεταβλητή)</a:t>
            </a:r>
          </a:p>
          <a:p>
            <a:pPr algn="ctr">
              <a:buFont typeface="Wingdings" panose="05000000000000000000" pitchFamily="2" charset="2"/>
              <a:buChar char="ü"/>
            </a:pPr>
            <a:r>
              <a:rPr lang="el-GR" i="1" u="sng" dirty="0"/>
              <a:t>Η δυσκολία της Ελλάδας να προωθήσει τις αλλαγές οδήγησαν σε αυστηροποίηση των μνημονιακών δεσμεύσεων</a:t>
            </a:r>
          </a:p>
          <a:p>
            <a:pPr algn="ctr">
              <a:buFont typeface="Wingdings" panose="05000000000000000000" pitchFamily="2" charset="2"/>
              <a:buChar char="ü"/>
            </a:pPr>
            <a:endParaRPr lang="el-GR" i="1" u="sng" dirty="0"/>
          </a:p>
        </p:txBody>
      </p:sp>
      <p:sp>
        <p:nvSpPr>
          <p:cNvPr id="6" name="Slide Number Placeholder 5"/>
          <p:cNvSpPr>
            <a:spLocks noGrp="1"/>
          </p:cNvSpPr>
          <p:nvPr>
            <p:ph type="sldNum" sz="quarter" idx="12"/>
          </p:nvPr>
        </p:nvSpPr>
        <p:spPr/>
        <p:txBody>
          <a:bodyPr/>
          <a:lstStyle/>
          <a:p>
            <a:fld id="{9DEB251C-82A9-4C2F-8D06-2B992E456785}" type="slidenum">
              <a:rPr lang="en-US" smtClean="0"/>
              <a:t>8</a:t>
            </a:fld>
            <a:endParaRPr lang="en-US"/>
          </a:p>
        </p:txBody>
      </p:sp>
    </p:spTree>
    <p:extLst>
      <p:ext uri="{BB962C8B-B14F-4D97-AF65-F5344CB8AC3E}">
        <p14:creationId xmlns:p14="http://schemas.microsoft.com/office/powerpoint/2010/main" val="193434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2152"/>
            <a:ext cx="10972800" cy="804041"/>
          </a:xfrm>
        </p:spPr>
        <p:txBody>
          <a:bodyPr>
            <a:normAutofit fontScale="90000"/>
          </a:bodyPr>
          <a:lstStyle/>
          <a:p>
            <a:r>
              <a:rPr lang="el-GR" dirty="0"/>
              <a:t>Εξευρωπαϊσμός μέσα από τα μνημόνια και την αιρεσιμότητα -1</a:t>
            </a:r>
            <a:endParaRPr lang="fr-FR" dirty="0"/>
          </a:p>
        </p:txBody>
      </p:sp>
      <p:sp>
        <p:nvSpPr>
          <p:cNvPr id="3" name="Content Placeholder 2"/>
          <p:cNvSpPr>
            <a:spLocks noGrp="1"/>
          </p:cNvSpPr>
          <p:nvPr>
            <p:ph idx="1"/>
          </p:nvPr>
        </p:nvSpPr>
        <p:spPr>
          <a:xfrm>
            <a:off x="609600" y="1600200"/>
            <a:ext cx="10160000" cy="4423230"/>
          </a:xfrm>
        </p:spPr>
        <p:txBody>
          <a:bodyPr>
            <a:normAutofit fontScale="92500" lnSpcReduction="10000"/>
          </a:bodyPr>
          <a:lstStyle/>
          <a:p>
            <a:pPr marL="114300" indent="0" algn="ctr">
              <a:buNone/>
            </a:pPr>
            <a:endParaRPr lang="el-GR" sz="2400" b="1" dirty="0"/>
          </a:p>
          <a:p>
            <a:pPr marL="114300" indent="0" algn="ctr">
              <a:buNone/>
            </a:pPr>
            <a:r>
              <a:rPr lang="el-GR" sz="2400" b="1" dirty="0"/>
              <a:t>Η αρχή της αιρεσιμότητας </a:t>
            </a:r>
            <a:r>
              <a:rPr lang="el-GR" sz="2400" dirty="0"/>
              <a:t>εισήχθη ως μέσο έκτακτης ανάγκης στο πρώτο ad hoc πακέτο βοήθειας προς την Ελλάδα το 2010. </a:t>
            </a:r>
          </a:p>
          <a:p>
            <a:pPr algn="just"/>
            <a:r>
              <a:rPr lang="el-GR" sz="2400" i="1" dirty="0"/>
              <a:t>Το 2011 κατοχυρώνεται στο πρωτογενές δίκαιο της ΕΕ εισάγοντας μια αναφορά σε αυτή στο άρθρο 136 παρ. 3 της ΣΛΕΕ</a:t>
            </a:r>
            <a:r>
              <a:rPr lang="fr-FR" sz="2400" i="1" dirty="0"/>
              <a:t> (</a:t>
            </a:r>
            <a:r>
              <a:rPr lang="el-GR" sz="2000" b="1" i="1" dirty="0">
                <a:hlinkClick r:id="rId2"/>
              </a:rPr>
              <a:t>απόφαση</a:t>
            </a:r>
            <a:r>
              <a:rPr lang="fr-FR" sz="2000" b="1" i="1" dirty="0">
                <a:hlinkClick r:id="rId2"/>
              </a:rPr>
              <a:t> 2011/199/UE </a:t>
            </a:r>
            <a:r>
              <a:rPr lang="el-GR" sz="2000" b="1" i="1" dirty="0">
                <a:hlinkClick r:id="rId2"/>
              </a:rPr>
              <a:t>του Ευρωπαϊκού Συμβουλίου, 25/03/</a:t>
            </a:r>
            <a:r>
              <a:rPr lang="fr-FR" sz="2000" b="1" i="1" dirty="0">
                <a:hlinkClick r:id="rId2"/>
              </a:rPr>
              <a:t>2011 </a:t>
            </a:r>
            <a:r>
              <a:rPr lang="el-GR" sz="2400" dirty="0"/>
              <a:t>).</a:t>
            </a:r>
            <a:endParaRPr lang="el-GR" sz="2400" i="1" dirty="0"/>
          </a:p>
          <a:p>
            <a:pPr algn="just"/>
            <a:r>
              <a:rPr lang="el-GR" sz="2400" i="1" dirty="0"/>
              <a:t>Το 2013, η ΕΕ επέκτεινε την αρχή</a:t>
            </a:r>
            <a:r>
              <a:rPr lang="fr-FR" sz="2400" i="1" dirty="0">
                <a:hlinkClick r:id="rId2"/>
              </a:rPr>
              <a:t> décision 2011/199/UE du Conseil européen du 25 mars 2011</a:t>
            </a:r>
            <a:r>
              <a:rPr lang="el-GR" sz="2400" i="1" dirty="0"/>
              <a:t> αυτή της αιρεσιμότητας, εκτός από τα προγράμματα προσαρμογής, στη διαδικασία ενισχυμένης εποπτείας (</a:t>
            </a:r>
            <a:r>
              <a:rPr lang="fr-FR" sz="2400" dirty="0" err="1"/>
              <a:t>significant</a:t>
            </a:r>
            <a:r>
              <a:rPr lang="fr-FR" sz="2400" dirty="0"/>
              <a:t> </a:t>
            </a:r>
            <a:r>
              <a:rPr lang="fr-FR" sz="2400" dirty="0" err="1"/>
              <a:t>observed</a:t>
            </a:r>
            <a:r>
              <a:rPr lang="fr-FR" sz="2400" dirty="0"/>
              <a:t> </a:t>
            </a:r>
            <a:r>
              <a:rPr lang="fr-FR" sz="2400" dirty="0" err="1"/>
              <a:t>deviation</a:t>
            </a:r>
            <a:r>
              <a:rPr lang="fr-FR" sz="2400" dirty="0"/>
              <a:t>, excessive </a:t>
            </a:r>
            <a:r>
              <a:rPr lang="fr-FR" sz="2400" dirty="0" err="1"/>
              <a:t>imbalance</a:t>
            </a:r>
            <a:r>
              <a:rPr lang="fr-FR" sz="2400" dirty="0"/>
              <a:t>, excessive </a:t>
            </a:r>
            <a:r>
              <a:rPr lang="fr-FR" sz="2400" dirty="0" err="1"/>
              <a:t>deficit</a:t>
            </a:r>
            <a:r>
              <a:rPr lang="el-GR" sz="2400" dirty="0"/>
              <a:t>)</a:t>
            </a:r>
            <a:r>
              <a:rPr lang="el-GR" sz="2400" i="1" dirty="0"/>
              <a:t>(Κανονισμός 472/2013 / ΕΕ). </a:t>
            </a:r>
          </a:p>
          <a:p>
            <a:pPr algn="just"/>
            <a:r>
              <a:rPr lang="el-GR" sz="2400" i="1" dirty="0"/>
              <a:t>Η αρχή εισάγεται μετά στο πολυετές δημοσιονομικό πλαίσιο 2014-2020, δημιουργώντας έτσι μια άμεση σχέση μεταξύ της οικονομικής διακυβέρνησης και των διαρθρωτικών ταμείων και επενδύσεων.</a:t>
            </a:r>
          </a:p>
          <a:p>
            <a:pPr>
              <a:buFont typeface="Wingdings" panose="05000000000000000000" pitchFamily="2" charset="2"/>
              <a:buChar char="Ø"/>
            </a:pPr>
            <a:endParaRPr lang="fr-FR" dirty="0"/>
          </a:p>
        </p:txBody>
      </p:sp>
      <p:sp>
        <p:nvSpPr>
          <p:cNvPr id="6" name="Slide Number Placeholder 5"/>
          <p:cNvSpPr>
            <a:spLocks noGrp="1"/>
          </p:cNvSpPr>
          <p:nvPr>
            <p:ph type="sldNum" sz="quarter" idx="12"/>
          </p:nvPr>
        </p:nvSpPr>
        <p:spPr/>
        <p:txBody>
          <a:bodyPr/>
          <a:lstStyle/>
          <a:p>
            <a:fld id="{9DEB251C-82A9-4C2F-8D06-2B992E456785}" type="slidenum">
              <a:rPr lang="en-US" smtClean="0"/>
              <a:t>9</a:t>
            </a:fld>
            <a:endParaRPr lang="en-US"/>
          </a:p>
        </p:txBody>
      </p:sp>
    </p:spTree>
    <p:extLst>
      <p:ext uri="{BB962C8B-B14F-4D97-AF65-F5344CB8AC3E}">
        <p14:creationId xmlns:p14="http://schemas.microsoft.com/office/powerpoint/2010/main" val="81779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25756</TotalTime>
  <Words>2031</Words>
  <Application>Microsoft Macintosh PowerPoint</Application>
  <PresentationFormat>Widescreen</PresentationFormat>
  <Paragraphs>167</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 Η Συνθήκη της Λισαβόνας προωθεί το παρακάτω μοντέλο διακυβερνητισμού</vt:lpstr>
      <vt:lpstr>Η ιδιόμορφη διακυβερνητική λογική του πλαισίου οικονομικής διακυβέρνησης από θεσμική άποψη</vt:lpstr>
      <vt:lpstr>Ο ρόλος του Ευρωπαϊκού Συμβουλίου στην οικονομική διακυβέρνηση (πέντε πυλώνες, Wessels:2013)</vt:lpstr>
      <vt:lpstr>PowerPoint Presentation</vt:lpstr>
      <vt:lpstr> Οι αντιφάσεις της διακυβερνητικής μεθόδου στην περίπτωση της οικονομικής διακυβέρνησης</vt:lpstr>
      <vt:lpstr>Το πρόβλημα νομιμοποίησης του συστήματος και μεταρρυθμίσεις ήπιας ομοσπονδιοποίησης προς συζήτηση</vt:lpstr>
      <vt:lpstr>Πολιτικές οικονομικού συντονισμού, εξευρωπαϊσμός και κρίση (top down)</vt:lpstr>
      <vt:lpstr>Κυκλικός εξευρωπαϊσμός και κρίση</vt:lpstr>
      <vt:lpstr>Εξευρωπαϊσμός μέσα από τα μνημόνια και την αιρεσιμότητα -1</vt:lpstr>
      <vt:lpstr>Εξευρωπαϊσμός μέσα από τα μνημόνια και την αιρεσιμότητα -2</vt:lpstr>
      <vt:lpstr>PowerPoint Presentation</vt:lpstr>
      <vt:lpstr>Η οικονομική διακυβέρνηση μετά την οικονομική κρίση</vt:lpstr>
      <vt:lpstr>PowerPoint Presentation</vt:lpstr>
      <vt:lpstr>PowerPoint Presentation</vt:lpstr>
      <vt:lpstr>PowerPoint Presentation</vt:lpstr>
      <vt:lpstr> Νέα  Ευρωπαϊκή Οικονομική Διακυβέρνηση (04/2024-). Κοινωνικές δαπάνες και δημόσιες επενδύσεις το ζητούμενο. </vt:lpstr>
      <vt:lpstr>Yποθετικό μοντέλο ομοσπονδιακού τύπου οικονομικής διακυβέρνησης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Ευρωπαϊκή Διακυβέρνηση</dc:title>
  <dc:creator>Filippa Chatzistavrou</dc:creator>
  <cp:lastModifiedBy>Filippa Chatzistavrou</cp:lastModifiedBy>
  <cp:revision>210</cp:revision>
  <dcterms:created xsi:type="dcterms:W3CDTF">2014-09-19T09:02:27Z</dcterms:created>
  <dcterms:modified xsi:type="dcterms:W3CDTF">2024-11-11T12:08:12Z</dcterms:modified>
</cp:coreProperties>
</file>