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sldIdLst>
    <p:sldId id="256" r:id="rId2"/>
    <p:sldId id="326" r:id="rId3"/>
    <p:sldId id="302" r:id="rId4"/>
    <p:sldId id="308" r:id="rId5"/>
    <p:sldId id="299" r:id="rId6"/>
    <p:sldId id="312" r:id="rId7"/>
    <p:sldId id="327" r:id="rId8"/>
    <p:sldId id="311" r:id="rId9"/>
    <p:sldId id="305" r:id="rId10"/>
    <p:sldId id="316" r:id="rId11"/>
    <p:sldId id="310" r:id="rId12"/>
    <p:sldId id="315" r:id="rId13"/>
    <p:sldId id="318" r:id="rId14"/>
    <p:sldId id="319" r:id="rId15"/>
    <p:sldId id="320" r:id="rId16"/>
    <p:sldId id="322" r:id="rId17"/>
    <p:sldId id="309" r:id="rId18"/>
    <p:sldId id="300" r:id="rId19"/>
    <p:sldId id="325" r:id="rId20"/>
    <p:sldId id="30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7"/>
    <p:restoredTop sz="96047"/>
  </p:normalViewPr>
  <p:slideViewPr>
    <p:cSldViewPr snapToGrid="0">
      <p:cViewPr varScale="1">
        <p:scale>
          <a:sx n="86" d="100"/>
          <a:sy n="86" d="100"/>
        </p:scale>
        <p:origin x="216"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2D32A-C81E-E843-8D90-F80CB9298BD2}" type="datetimeFigureOut">
              <a:rPr lang="en-GR" smtClean="0"/>
              <a:t>6/11/24</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E8B65-0FB0-E645-BF96-9E1D6839C6E2}" type="slidenum">
              <a:rPr lang="en-GR" smtClean="0"/>
              <a:t>‹#›</a:t>
            </a:fld>
            <a:endParaRPr lang="en-GR"/>
          </a:p>
        </p:txBody>
      </p:sp>
    </p:spTree>
    <p:extLst>
      <p:ext uri="{BB962C8B-B14F-4D97-AF65-F5344CB8AC3E}">
        <p14:creationId xmlns:p14="http://schemas.microsoft.com/office/powerpoint/2010/main" val="35221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Nazi_Germany" TargetMode="External"/><Relationship Id="rId7" Type="http://schemas.openxmlformats.org/officeDocument/2006/relationships/hyperlink" Target="https://fr.wikipedia.org/wiki/Ordolib%C3%A9ralism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fr.wikipedia.org/wiki/Otto_Ohlendorf" TargetMode="External"/><Relationship Id="rId5" Type="http://schemas.openxmlformats.org/officeDocument/2006/relationships/hyperlink" Target="https://fr.wikipedia.org/wiki/Seconde_Guerre_mondiale" TargetMode="External"/><Relationship Id="rId4" Type="http://schemas.openxmlformats.org/officeDocument/2006/relationships/hyperlink" Target="https://en.wikipedia.org/wiki/Martin_Heidegg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Όμως η προσπάθεια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απο-ιδεολογικοποίησης</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των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μετακρισιακών</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διακυβεύματων</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και η προώθηση της αντίληψης ότι πρόκειται για ζητήματα που δεν αφορούν την πολιτική σφαίρα δεν πρέπει να μας οδηγούν στο συμπέρασμα ότι δεν υπάρχει καίρια βάση με ιδεολογικό πρόσημο που στηρίζει την ευρωπαϊκή ατζέντα οικονομικής διακυβέρνησης. Η απομόνωση της χάραξης της οικονομικής πολιτικής από τη δημοκρατική συζήτηση δεν ανήκει αποκλειστικά και μόνο στην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ορντοφιλελεύθερη</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παράδοση, αλλά είναι χαρακτηριστική και της νεοφιλελεύθερης οικονομικής σκέψης και πρακτικής ευρύτερα, και είναι από καιρό στην πρώτη γραμμή των προγραμμάτων οικονομικής μεταρρύθμισης σε ολόκληρο τον κόσμο (</a:t>
            </a:r>
            <a:r>
              <a:rPr lang="fr-FR" sz="1200" kern="150" dirty="0" err="1">
                <a:effectLst/>
                <a:latin typeface="Times New Roman" panose="02020603050405020304" pitchFamily="18" charset="0"/>
                <a:ea typeface="SimSun" panose="02010600030101010101" pitchFamily="2" charset="-122"/>
                <a:cs typeface="Times New Roman" panose="02020603050405020304" pitchFamily="18" charset="0"/>
              </a:rPr>
              <a:t>Storey</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2017). </a:t>
            </a:r>
            <a:endParaRPr lang="en-GR" sz="1200" kern="150" dirty="0">
              <a:effectLst/>
              <a:latin typeface="Times New Roman" panose="02020603050405020304" pitchFamily="18" charset="0"/>
              <a:ea typeface="SimSun" panose="02010600030101010101" pitchFamily="2" charset="-122"/>
              <a:cs typeface="Mangal" panose="02040503050203030202" pitchFamily="18" charset="0"/>
            </a:endParaRP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1</a:t>
            </a:fld>
            <a:endParaRPr lang="en-GR"/>
          </a:p>
        </p:txBody>
      </p:sp>
    </p:spTree>
    <p:extLst>
      <p:ext uri="{BB962C8B-B14F-4D97-AF65-F5344CB8AC3E}">
        <p14:creationId xmlns:p14="http://schemas.microsoft.com/office/powerpoint/2010/main" val="38244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Times New Roman" panose="02020603050405020304" pitchFamily="18" charset="0"/>
              </a:rPr>
              <a:t>Delors</a:t>
            </a:r>
            <a:r>
              <a:rPr lang="en-US" sz="1200" dirty="0">
                <a:effectLst/>
                <a:latin typeface="Times New Roman" panose="02020603050405020304" pitchFamily="18" charset="0"/>
                <a:ea typeface="Times New Roman" panose="02020603050405020304" pitchFamily="18" charset="0"/>
              </a:rPr>
              <a:t> </a:t>
            </a:r>
            <a:r>
              <a:rPr lang="en-GR" sz="1200" dirty="0">
                <a:effectLst/>
                <a:latin typeface="Times New Roman" panose="02020603050405020304" pitchFamily="18" charset="0"/>
                <a:ea typeface="Times New Roman" panose="02020603050405020304" pitchFamily="18" charset="0"/>
              </a:rPr>
              <a:t>was often attacked by the left wing of the </a:t>
            </a:r>
            <a:r>
              <a:rPr lang="en-US" sz="1200" dirty="0">
                <a:effectLst/>
                <a:latin typeface="Times New Roman" panose="02020603050405020304" pitchFamily="18" charset="0"/>
                <a:ea typeface="Times New Roman" panose="02020603050405020304" pitchFamily="18" charset="0"/>
              </a:rPr>
              <a:t>socialist party</a:t>
            </a:r>
            <a:r>
              <a:rPr lang="en-GR" sz="1200" dirty="0">
                <a:effectLst/>
                <a:latin typeface="Times New Roman" panose="02020603050405020304" pitchFamily="18" charset="0"/>
                <a:ea typeface="Times New Roman" panose="02020603050405020304" pitchFamily="18" charset="0"/>
              </a:rPr>
              <a:t> for his 'austerity' policies and for </a:t>
            </a:r>
            <a:r>
              <a:rPr lang="en-GR" sz="1200" i="1" dirty="0">
                <a:effectLst/>
                <a:latin typeface="Times New Roman" panose="02020603050405020304" pitchFamily="18" charset="0"/>
                <a:ea typeface="Times New Roman" panose="02020603050405020304" pitchFamily="18" charset="0"/>
              </a:rPr>
              <a:t>de facto</a:t>
            </a:r>
            <a:r>
              <a:rPr lang="en-GR" sz="1200" dirty="0">
                <a:effectLst/>
                <a:latin typeface="Times New Roman" panose="02020603050405020304" pitchFamily="18" charset="0"/>
                <a:ea typeface="Times New Roman" panose="02020603050405020304" pitchFamily="18" charset="0"/>
              </a:rPr>
              <a:t> adopting the German economic mode</a:t>
            </a:r>
            <a:r>
              <a:rPr lang="en-GR"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15</a:t>
            </a:fld>
            <a:endParaRPr lang="en-GR"/>
          </a:p>
        </p:txBody>
      </p:sp>
    </p:spTree>
    <p:extLst>
      <p:ext uri="{BB962C8B-B14F-4D97-AF65-F5344CB8AC3E}">
        <p14:creationId xmlns:p14="http://schemas.microsoft.com/office/powerpoint/2010/main" val="116106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rPr>
              <a:t>Some years later, in January 1984, </a:t>
            </a:r>
            <a:r>
              <a:rPr lang="en-US" sz="1200" dirty="0" err="1">
                <a:solidFill>
                  <a:srgbClr val="000000"/>
                </a:solidFill>
                <a:effectLst/>
                <a:latin typeface="Times New Roman" panose="02020603050405020304" pitchFamily="18" charset="0"/>
                <a:ea typeface="Times New Roman" panose="02020603050405020304" pitchFamily="18" charset="0"/>
              </a:rPr>
              <a:t>Ortoli</a:t>
            </a:r>
            <a:r>
              <a:rPr lang="en-US" sz="1200" dirty="0">
                <a:solidFill>
                  <a:srgbClr val="000000"/>
                </a:solidFill>
                <a:effectLst/>
                <a:latin typeface="Times New Roman" panose="02020603050405020304" pitchFamily="18" charset="0"/>
                <a:ea typeface="Times New Roman" panose="02020603050405020304" pitchFamily="18" charset="0"/>
              </a:rPr>
              <a:t> affirmed: “</a:t>
            </a:r>
            <a:r>
              <a:rPr lang="en-GR" sz="1200" dirty="0">
                <a:solidFill>
                  <a:srgbClr val="000000"/>
                </a:solidFill>
                <a:effectLst/>
                <a:latin typeface="Times New Roman" panose="02020603050405020304" pitchFamily="18" charset="0"/>
                <a:ea typeface="Times New Roman" panose="02020603050405020304" pitchFamily="18" charset="0"/>
              </a:rPr>
              <a:t>What we expect from monetary stability </a:t>
            </a:r>
            <a:r>
              <a:rPr lang="en-US" sz="1200" dirty="0">
                <a:solidFill>
                  <a:srgbClr val="000000"/>
                </a:solidFill>
                <a:effectLst/>
                <a:latin typeface="Times New Roman" panose="02020603050405020304" pitchFamily="18" charset="0"/>
                <a:ea typeface="Times New Roman" panose="02020603050405020304" pitchFamily="18" charset="0"/>
              </a:rPr>
              <a:t>(…) </a:t>
            </a:r>
            <a:r>
              <a:rPr lang="en-GR" sz="1200" dirty="0">
                <a:solidFill>
                  <a:srgbClr val="000000"/>
                </a:solidFill>
                <a:effectLst/>
                <a:latin typeface="Times New Roman" panose="02020603050405020304" pitchFamily="18" charset="0"/>
                <a:ea typeface="Times New Roman" panose="02020603050405020304" pitchFamily="18" charset="0"/>
              </a:rPr>
              <a:t>has more or less been achieved. That relative balance acts as a disincentive to adopt protectionist policies and preserves the advantages that a continent-wide market gives us.</a:t>
            </a:r>
            <a:r>
              <a:rPr lang="en-US" sz="1200" dirty="0">
                <a:solidFill>
                  <a:srgbClr val="000000"/>
                </a:solidFill>
                <a:effectLst/>
                <a:latin typeface="Times New Roman" panose="02020603050405020304" pitchFamily="18" charset="0"/>
                <a:ea typeface="Times New Roman" panose="02020603050405020304" pitchFamily="18" charset="0"/>
              </a:rPr>
              <a:t>” See Speech by F.-X. </a:t>
            </a:r>
            <a:r>
              <a:rPr lang="en-US" sz="1200" dirty="0" err="1">
                <a:solidFill>
                  <a:srgbClr val="000000"/>
                </a:solidFill>
                <a:effectLst/>
                <a:latin typeface="Times New Roman" panose="02020603050405020304" pitchFamily="18" charset="0"/>
                <a:ea typeface="Times New Roman" panose="02020603050405020304" pitchFamily="18" charset="0"/>
              </a:rPr>
              <a:t>Ortoli</a:t>
            </a:r>
            <a:r>
              <a:rPr lang="en-US" sz="1200" dirty="0">
                <a:solidFill>
                  <a:srgbClr val="000000"/>
                </a:solidFill>
                <a:effectLst/>
                <a:latin typeface="Times New Roman" panose="02020603050405020304" pitchFamily="18" charset="0"/>
                <a:ea typeface="Times New Roman" panose="02020603050405020304" pitchFamily="18" charset="0"/>
              </a:rPr>
              <a:t>, Vice-President of the Commission of the European Communities, "The problems of European monetary identity and financial integration, Congress of the Italian Socialist Party on the ECU, Rome, 24.01.1984.</a:t>
            </a:r>
            <a:endParaRPr lang="el-GR"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Francois-Xavier </a:t>
            </a:r>
            <a:r>
              <a:rPr lang="en-US" sz="1200" dirty="0" err="1">
                <a:effectLst/>
                <a:latin typeface="Times New Roman" panose="02020603050405020304" pitchFamily="18" charset="0"/>
                <a:ea typeface="Times New Roman" panose="02020603050405020304" pitchFamily="18" charset="0"/>
              </a:rPr>
              <a:t>Ortoli</a:t>
            </a:r>
            <a:r>
              <a:rPr lang="en-US" sz="1200" dirty="0">
                <a:effectLst/>
                <a:latin typeface="Times New Roman" panose="02020603050405020304" pitchFamily="18" charset="0"/>
                <a:ea typeface="Times New Roman" panose="02020603050405020304" pitchFamily="18" charset="0"/>
              </a:rPr>
              <a:t> was also one of the main designers of the EMS in 1979 – the ‘new constitutional and disciplinary neo-liberal arrangement’ as </a:t>
            </a:r>
            <a:r>
              <a:rPr lang="en-US" sz="1200" dirty="0" err="1">
                <a:effectLst/>
                <a:latin typeface="Times New Roman" panose="02020603050405020304" pitchFamily="18" charset="0"/>
                <a:ea typeface="Times New Roman" panose="02020603050405020304" pitchFamily="18" charset="0"/>
              </a:rPr>
              <a:t>Ryner</a:t>
            </a:r>
            <a:r>
              <a:rPr lang="en-US" sz="1200" dirty="0">
                <a:effectLst/>
                <a:latin typeface="Times New Roman" panose="02020603050405020304" pitchFamily="18" charset="0"/>
                <a:ea typeface="Times New Roman" panose="02020603050405020304" pitchFamily="18" charset="0"/>
              </a:rPr>
              <a:t> and </a:t>
            </a:r>
            <a:r>
              <a:rPr lang="en-US" sz="1200" dirty="0" err="1">
                <a:effectLst/>
                <a:latin typeface="Times New Roman" panose="02020603050405020304" pitchFamily="18" charset="0"/>
                <a:ea typeface="Times New Roman" panose="02020603050405020304" pitchFamily="18" charset="0"/>
              </a:rPr>
              <a:t>Cafruny</a:t>
            </a:r>
            <a:r>
              <a:rPr lang="en-US" sz="1200" dirty="0">
                <a:effectLst/>
                <a:latin typeface="Times New Roman" panose="02020603050405020304" pitchFamily="18" charset="0"/>
                <a:ea typeface="Times New Roman" panose="02020603050405020304" pitchFamily="18" charset="0"/>
              </a:rPr>
              <a:t> (2017) term it </a:t>
            </a:r>
            <a:endParaRPr lang="el-G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Times New Roman" panose="02020603050405020304" pitchFamily="18" charset="0"/>
              </a:rPr>
              <a:t>Ortoli’s</a:t>
            </a:r>
            <a:r>
              <a:rPr lang="en-US" sz="1200" dirty="0">
                <a:effectLst/>
                <a:latin typeface="Times New Roman" panose="02020603050405020304" pitchFamily="18" charset="0"/>
                <a:ea typeface="Times New Roman" panose="02020603050405020304" pitchFamily="18" charset="0"/>
              </a:rPr>
              <a:t> liberal Gaullism played a major role too in this process in such a way that Socialists in France attempted, under German anti-inflationary influence, to convergence towards stability policies; the 3% public deficit rule was adopted in 1982. Jacques </a:t>
            </a:r>
            <a:r>
              <a:rPr lang="en-US" sz="1200" dirty="0" err="1">
                <a:effectLst/>
                <a:latin typeface="Times New Roman" panose="02020603050405020304" pitchFamily="18" charset="0"/>
                <a:ea typeface="Times New Roman" panose="02020603050405020304" pitchFamily="18" charset="0"/>
              </a:rPr>
              <a:t>Delors</a:t>
            </a:r>
            <a:r>
              <a:rPr lang="en-US" sz="1200" dirty="0">
                <a:effectLst/>
                <a:latin typeface="Times New Roman" panose="02020603050405020304" pitchFamily="18" charset="0"/>
                <a:ea typeface="Times New Roman" panose="02020603050405020304" pitchFamily="18" charset="0"/>
              </a:rPr>
              <a:t>’ policy as Minister of Finance under the Mitterrand Presidency contrasts with the idea that it was a question of budgetary orthodoxy more than neoliberalism in order to secure the social progress of the beginning of Mitterrand Presidency and global influence”</a:t>
            </a:r>
            <a:r>
              <a:rPr lang="en-US" sz="1200" i="1" dirty="0">
                <a:effectLst/>
                <a:latin typeface="Times New Roman" panose="02020603050405020304" pitchFamily="18" charset="0"/>
                <a:ea typeface="Times New Roman" panose="02020603050405020304" pitchFamily="18" charset="0"/>
              </a:rPr>
              <a:t> </a:t>
            </a:r>
            <a:endParaRPr lang="el-GR" sz="12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R" sz="1200" dirty="0">
              <a:effectLst/>
              <a:latin typeface="Times New Roman" panose="02020603050405020304" pitchFamily="18" charset="0"/>
              <a:ea typeface="Times New Roman" panose="02020603050405020304" pitchFamily="18" charset="0"/>
            </a:endParaRP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16</a:t>
            </a:fld>
            <a:endParaRPr lang="en-GR"/>
          </a:p>
        </p:txBody>
      </p:sp>
    </p:spTree>
    <p:extLst>
      <p:ext uri="{BB962C8B-B14F-4D97-AF65-F5344CB8AC3E}">
        <p14:creationId xmlns:p14="http://schemas.microsoft.com/office/powerpoint/2010/main" val="379465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Οι γερμανικές οικονομικές ελίτ </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αναγνώριζαν τη διαρκή εξάρτηση της χώρας από τις χώρες εισαγωγής, ενώ οι πολιτικές ελίτ θεωρούσαν ότι ανάλογες πολιτικές προσανατολισμένες στις εξαγωγές που να ευνοούν τη χώρα μπορούν να εφαρμοσθούν και σε ένα ευρύτερο ευρωπαϊκό περιβάλλον που να στηρίζεται στην αμοιβαία εμπιστοσύνη (</a:t>
            </a:r>
            <a:r>
              <a:rPr lang="en-GB" sz="1200" kern="150" dirty="0" err="1">
                <a:effectLst/>
                <a:latin typeface="Times New Roman" panose="02020603050405020304" pitchFamily="18" charset="0"/>
                <a:ea typeface="SimSun" panose="02010600030101010101" pitchFamily="2" charset="-122"/>
                <a:cs typeface="Mangal" panose="02040503050203030202" pitchFamily="18" charset="0"/>
              </a:rPr>
              <a:t>Markovits</a:t>
            </a:r>
            <a:r>
              <a:rPr lang="el-GR" sz="1200" kern="150" dirty="0">
                <a:effectLst/>
                <a:latin typeface="Times New Roman" panose="02020603050405020304" pitchFamily="18" charset="0"/>
                <a:ea typeface="SimSun" panose="02010600030101010101" pitchFamily="2" charset="-122"/>
                <a:cs typeface="Mangal" panose="02040503050203030202" pitchFamily="18" charset="0"/>
              </a:rPr>
              <a:t> &amp; </a:t>
            </a:r>
            <a:r>
              <a:rPr lang="en-GB" sz="1200" kern="150" dirty="0">
                <a:effectLst/>
                <a:latin typeface="Times New Roman" panose="02020603050405020304" pitchFamily="18" charset="0"/>
                <a:ea typeface="SimSun" panose="02010600030101010101" pitchFamily="2" charset="-122"/>
                <a:cs typeface="Mangal" panose="02040503050203030202" pitchFamily="18" charset="0"/>
              </a:rPr>
              <a:t>Reich</a:t>
            </a:r>
            <a:r>
              <a:rPr lang="el-GR" sz="1200" kern="150" dirty="0">
                <a:effectLst/>
                <a:latin typeface="Times New Roman" panose="02020603050405020304" pitchFamily="18" charset="0"/>
                <a:ea typeface="SimSun" panose="02010600030101010101" pitchFamily="2" charset="-122"/>
                <a:cs typeface="Mangal" panose="02040503050203030202" pitchFamily="18" charset="0"/>
              </a:rPr>
              <a:t>, 1991, 11)</a:t>
            </a:r>
            <a:r>
              <a:rPr lang="el-GR" sz="1200" kern="150" spc="-25"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και άρα στη συναίνεση. </a:t>
            </a:r>
            <a:endParaRPr lang="en-US"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en-US" sz="1200" kern="150" dirty="0">
                <a:solidFill>
                  <a:srgbClr val="000000"/>
                </a:solidFill>
                <a:effectLst/>
                <a:latin typeface="Times New Roman" panose="02020603050405020304" pitchFamily="18" charset="0"/>
                <a:ea typeface="Calibri" panose="020F0502020204030204" pitchFamily="34" charset="0"/>
                <a:cs typeface="Lohit Devanagari"/>
              </a:rPr>
              <a:t>In fact, public policy issues must be processed through reflection, which allows for doubt and rational disagreement (Rawls, 1993).</a:t>
            </a:r>
            <a:endParaRPr lang="en-GR" sz="1200" kern="150" dirty="0">
              <a:effectLst/>
              <a:latin typeface="Liberation Serif"/>
              <a:ea typeface="Noto Sans CJK SC Regular"/>
              <a:cs typeface="Lohit Devanagari"/>
            </a:endParaRP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17</a:t>
            </a:fld>
            <a:endParaRPr lang="en-GR"/>
          </a:p>
        </p:txBody>
      </p:sp>
    </p:spTree>
    <p:extLst>
      <p:ext uri="{BB962C8B-B14F-4D97-AF65-F5344CB8AC3E}">
        <p14:creationId xmlns:p14="http://schemas.microsoft.com/office/powerpoint/2010/main" val="5152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Προφανώς η κεντρικότητα του </a:t>
            </a:r>
            <a:r>
              <a:rPr lang="el-GR" sz="1200" kern="150" spc="-25"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ορντο</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-φιλελευθερισμού είναι αδιαμφισβήτητη</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όντας η επίσημη οικονομική και πολιτική ιδεολογία του μεταπολεμικού γερμανικού κράτους και ο πνευματικός και πολιτισμικός πυρήνας μέχρι σήμερα του συνόλου της πολιτικής, οικονομικής, επιχειρηματικής και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μιντιακής</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ελίτ της χώρας.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Υπό αυτή την έννοια το ζήτημα δεν είναι απλώς ιδεολογικό, αλλά έχει να κάνει με την αναγωγή του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-φιλελευθερισμού στο βασικό </a:t>
            </a:r>
            <a:r>
              <a:rPr lang="el-GR" sz="1200" b="1" kern="150" dirty="0">
                <a:effectLst/>
                <a:latin typeface="Times New Roman" panose="02020603050405020304" pitchFamily="18" charset="0"/>
                <a:ea typeface="SimSun" panose="02010600030101010101" pitchFamily="2" charset="-122"/>
                <a:cs typeface="Times New Roman" panose="02020603050405020304" pitchFamily="18" charset="0"/>
              </a:rPr>
              <a:t>εξαγώγιμο πολιτιστικό προϊόν της Γερμανίας.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Αν δεχθούμε ότι η ηγεμονία, είναι ευρύτερη από την ιδεολογία, καθώς περιλαμβάνει όχι μόνο τις ιδεολογικές διεργασίες αλλά και τις υλικές δυνάμεις που δημιουργούν αυτές τις ιδεολογίες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Joseph</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2002), τότε αυτή η παρατήρηση μπορεί να ισχύει υπό αντίστοιχους όρους και για το φαινόμενο της κυριαρχίας. </a:t>
            </a:r>
            <a:endParaRPr lang="en-GR" sz="1200" kern="150" dirty="0">
              <a:effectLst/>
              <a:latin typeface="Times New Roman" panose="02020603050405020304" pitchFamily="18" charset="0"/>
              <a:ea typeface="SimSun" panose="02010600030101010101" pitchFamily="2" charset="-122"/>
              <a:cs typeface="Mangal" panose="02040503050203030202" pitchFamily="18" charset="0"/>
            </a:endParaRPr>
          </a:p>
          <a:p>
            <a:endParaRPr lang="el-GR" dirty="0"/>
          </a:p>
          <a:p>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Το κρίσιμο ζήτημα ήταν και συνεχίζει να είναι το γεγονός  ότι η ΟΝΕ υστερεί δραματικά στους κατάλληλους σταθεροποιητικούς, αντισταθμιστικούς και νομιμοποιητικούς μηχανισμούς που διαθέτει η Γερμανία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Scharpf</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2014).. </a:t>
            </a:r>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18</a:t>
            </a:fld>
            <a:endParaRPr lang="en-GR"/>
          </a:p>
        </p:txBody>
      </p:sp>
    </p:spTree>
    <p:extLst>
      <p:ext uri="{BB962C8B-B14F-4D97-AF65-F5344CB8AC3E}">
        <p14:creationId xmlns:p14="http://schemas.microsoft.com/office/powerpoint/2010/main" val="92082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928" lvl="1" indent="-457200">
              <a:buClr>
                <a:schemeClr val="accent3"/>
              </a:buClr>
              <a:buFont typeface="Wingdings" panose="05000000000000000000" pitchFamily="2" charset="2"/>
              <a:buChar char="q"/>
            </a:pPr>
            <a:r>
              <a:rPr lang="el-GR" sz="2800" dirty="0">
                <a:solidFill>
                  <a:schemeClr val="tx1"/>
                </a:solidFill>
              </a:rPr>
              <a:t>Η μετριοπαθής πολιτική αντίληψη του κόμη </a:t>
            </a:r>
            <a:r>
              <a:rPr lang="fr-FR" sz="2800" dirty="0">
                <a:solidFill>
                  <a:schemeClr val="tx1"/>
                </a:solidFill>
              </a:rPr>
              <a:t>R. </a:t>
            </a:r>
            <a:r>
              <a:rPr lang="fr-FR" sz="2800" dirty="0" err="1">
                <a:solidFill>
                  <a:schemeClr val="tx1"/>
                </a:solidFill>
              </a:rPr>
              <a:t>Goudenhove-Kalergi</a:t>
            </a:r>
            <a:r>
              <a:rPr lang="fr-FR" sz="2800" dirty="0">
                <a:solidFill>
                  <a:schemeClr val="tx1"/>
                </a:solidFill>
              </a:rPr>
              <a:t> </a:t>
            </a:r>
            <a:r>
              <a:rPr lang="el-GR" sz="2800" dirty="0">
                <a:solidFill>
                  <a:schemeClr val="tx1"/>
                </a:solidFill>
              </a:rPr>
              <a:t>για ένα πανευρωπαϊκό σχέδιο (πρακτικός ιδεαλισμός)</a:t>
            </a:r>
            <a:r>
              <a:rPr lang="fr-FR" sz="2800" dirty="0">
                <a:solidFill>
                  <a:schemeClr val="tx1"/>
                </a:solidFill>
              </a:rPr>
              <a:t>:</a:t>
            </a:r>
            <a:r>
              <a:rPr lang="el-GR" sz="2800" dirty="0">
                <a:solidFill>
                  <a:schemeClr val="tx1"/>
                </a:solidFill>
              </a:rPr>
              <a:t> </a:t>
            </a:r>
            <a:r>
              <a:rPr lang="el-GR" sz="2800" dirty="0" err="1">
                <a:solidFill>
                  <a:schemeClr val="tx1"/>
                </a:solidFill>
              </a:rPr>
              <a:t>ένα΄σύστημα</a:t>
            </a:r>
            <a:r>
              <a:rPr lang="el-GR" sz="2800" dirty="0">
                <a:solidFill>
                  <a:schemeClr val="tx1"/>
                </a:solidFill>
              </a:rPr>
              <a:t> κυρίαρχων κρατών με την ανάπτυξη περιφερειακής οργάνωσης στο πλαίσιο του ΟΗΕ΄ και η επιρροή της στον </a:t>
            </a:r>
            <a:r>
              <a:rPr lang="en-US" sz="2800" dirty="0">
                <a:solidFill>
                  <a:schemeClr val="tx1"/>
                </a:solidFill>
              </a:rPr>
              <a:t>unionist</a:t>
            </a:r>
            <a:r>
              <a:rPr lang="el-GR" sz="2800" dirty="0"/>
              <a:t> συντηρητικό</a:t>
            </a:r>
            <a:r>
              <a:rPr lang="en-US" sz="2800" dirty="0">
                <a:solidFill>
                  <a:schemeClr val="tx1"/>
                </a:solidFill>
              </a:rPr>
              <a:t> </a:t>
            </a:r>
            <a:r>
              <a:rPr lang="fr-FR" sz="2800" dirty="0">
                <a:solidFill>
                  <a:schemeClr val="tx1"/>
                </a:solidFill>
              </a:rPr>
              <a:t>Churchill. </a:t>
            </a:r>
          </a:p>
          <a:p>
            <a:pPr marL="566928" lvl="1" indent="-457200">
              <a:buClr>
                <a:schemeClr val="accent3"/>
              </a:buClr>
              <a:buFont typeface="Wingdings" panose="05000000000000000000" pitchFamily="2" charset="2"/>
              <a:buChar char="q"/>
            </a:pPr>
            <a:endParaRPr lang="fr-FR" sz="2800" dirty="0">
              <a:solidFill>
                <a:schemeClr val="tx1"/>
              </a:solidFill>
            </a:endParaRPr>
          </a:p>
          <a:p>
            <a:pPr marL="566928" lvl="1" indent="-457200">
              <a:buClr>
                <a:schemeClr val="accent3"/>
              </a:buClr>
              <a:buFont typeface="Wingdings" panose="05000000000000000000" pitchFamily="2" charset="2"/>
              <a:buChar char="q"/>
            </a:pPr>
            <a:r>
              <a:rPr lang="fr-FR" sz="2800" dirty="0">
                <a:solidFill>
                  <a:schemeClr val="tx1"/>
                </a:solidFill>
              </a:rPr>
              <a:t>H </a:t>
            </a:r>
            <a:r>
              <a:rPr lang="el-GR" sz="2800" dirty="0">
                <a:solidFill>
                  <a:schemeClr val="tx1"/>
                </a:solidFill>
              </a:rPr>
              <a:t>ιδέα της ‘ευρωπαϊκής ενότητας’ (</a:t>
            </a:r>
            <a:r>
              <a:rPr lang="en-US" sz="2800" dirty="0">
                <a:solidFill>
                  <a:schemeClr val="tx1"/>
                </a:solidFill>
              </a:rPr>
              <a:t>das </a:t>
            </a:r>
            <a:r>
              <a:rPr lang="en-US" sz="2800" dirty="0" err="1">
                <a:solidFill>
                  <a:schemeClr val="tx1"/>
                </a:solidFill>
              </a:rPr>
              <a:t>Ubernationale</a:t>
            </a:r>
            <a:r>
              <a:rPr lang="en-US" sz="2800" dirty="0">
                <a:solidFill>
                  <a:schemeClr val="tx1"/>
                </a:solidFill>
              </a:rPr>
              <a:t>) </a:t>
            </a:r>
            <a:r>
              <a:rPr lang="el-GR" sz="2800" dirty="0">
                <a:solidFill>
                  <a:schemeClr val="tx1"/>
                </a:solidFill>
              </a:rPr>
              <a:t>κατά τον </a:t>
            </a:r>
            <a:r>
              <a:rPr lang="fr-FR" sz="2800" dirty="0">
                <a:solidFill>
                  <a:schemeClr val="tx1"/>
                </a:solidFill>
              </a:rPr>
              <a:t>H. Mann (</a:t>
            </a:r>
            <a:r>
              <a:rPr lang="el-GR" sz="2800" dirty="0">
                <a:solidFill>
                  <a:schemeClr val="tx1"/>
                </a:solidFill>
              </a:rPr>
              <a:t>δεκαετία του 20 και αρχές του 30, ένας </a:t>
            </a:r>
            <a:r>
              <a:rPr lang="el-GR" sz="2800" dirty="0" err="1">
                <a:solidFill>
                  <a:schemeClr val="tx1"/>
                </a:solidFill>
              </a:rPr>
              <a:t>μπισμαρκικός</a:t>
            </a:r>
            <a:r>
              <a:rPr lang="el-GR" sz="2800" dirty="0">
                <a:solidFill>
                  <a:schemeClr val="tx1"/>
                </a:solidFill>
              </a:rPr>
              <a:t> </a:t>
            </a:r>
            <a:r>
              <a:rPr lang="el-GR" sz="2800" dirty="0" err="1">
                <a:solidFill>
                  <a:schemeClr val="tx1"/>
                </a:solidFill>
              </a:rPr>
              <a:t>υπερεθνιστής</a:t>
            </a:r>
            <a:r>
              <a:rPr lang="el-GR" sz="2800" dirty="0">
                <a:solidFill>
                  <a:schemeClr val="tx1"/>
                </a:solidFill>
              </a:rPr>
              <a:t>) και η ‘ευρωπαϊκή συνεργασία’ κατά τον (μετριοπαθή τότε) </a:t>
            </a:r>
            <a:r>
              <a:rPr lang="fr-FR" sz="2800" dirty="0">
                <a:solidFill>
                  <a:schemeClr val="tx1"/>
                </a:solidFill>
              </a:rPr>
              <a:t>E. Borel</a:t>
            </a:r>
            <a:r>
              <a:rPr lang="el-GR" sz="2800" dirty="0">
                <a:solidFill>
                  <a:schemeClr val="tx1"/>
                </a:solidFill>
              </a:rPr>
              <a:t> (1920-1940).</a:t>
            </a:r>
          </a:p>
          <a:p>
            <a:pPr marL="566928" lvl="1" indent="-457200">
              <a:buClr>
                <a:schemeClr val="accent3"/>
              </a:buClr>
              <a:buFont typeface="Wingdings" panose="05000000000000000000" pitchFamily="2" charset="2"/>
              <a:buChar char="q"/>
            </a:pPr>
            <a:endParaRPr lang="el-GR" sz="2800" dirty="0">
              <a:solidFill>
                <a:schemeClr val="tx1"/>
              </a:solidFill>
            </a:endParaRPr>
          </a:p>
          <a:p>
            <a:pPr>
              <a:buFont typeface="Wingdings" panose="05000000000000000000" pitchFamily="2" charset="2"/>
              <a:buChar char="q"/>
            </a:pPr>
            <a:r>
              <a:rPr lang="el-GR" sz="2800" dirty="0"/>
              <a:t> Η</a:t>
            </a:r>
            <a:r>
              <a:rPr lang="el-GR" sz="2800" dirty="0">
                <a:solidFill>
                  <a:schemeClr val="tx1"/>
                </a:solidFill>
              </a:rPr>
              <a:t> ιδεαλιστική-επαναστατική αντίληψη των αντιστασιακών </a:t>
            </a:r>
            <a:r>
              <a:rPr lang="fr-FR" sz="2800" dirty="0">
                <a:solidFill>
                  <a:schemeClr val="tx1"/>
                </a:solidFill>
              </a:rPr>
              <a:t>A. Spinelli</a:t>
            </a:r>
            <a:r>
              <a:rPr lang="el-GR" sz="2800" dirty="0">
                <a:solidFill>
                  <a:schemeClr val="tx1"/>
                </a:solidFill>
              </a:rPr>
              <a:t> (κομμουνιστής τότε),</a:t>
            </a:r>
            <a:r>
              <a:rPr lang="fr-FR" sz="2800" dirty="0">
                <a:solidFill>
                  <a:schemeClr val="tx1"/>
                </a:solidFill>
              </a:rPr>
              <a:t> E. Rossi</a:t>
            </a:r>
            <a:r>
              <a:rPr lang="el-GR" sz="2800" dirty="0">
                <a:solidFill>
                  <a:schemeClr val="tx1"/>
                </a:solidFill>
              </a:rPr>
              <a:t> (σοσιαλιστής). Το μανιφέστο του </a:t>
            </a:r>
            <a:r>
              <a:rPr lang="en-US" sz="2800" dirty="0">
                <a:solidFill>
                  <a:schemeClr val="tx1"/>
                </a:solidFill>
              </a:rPr>
              <a:t>Ventotene.</a:t>
            </a:r>
            <a:endParaRPr lang="el-GR" sz="2800" dirty="0">
              <a:solidFill>
                <a:schemeClr val="tx1"/>
              </a:solidFill>
            </a:endParaRP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4</a:t>
            </a:fld>
            <a:endParaRPr lang="en-GR"/>
          </a:p>
        </p:txBody>
      </p:sp>
    </p:spTree>
    <p:extLst>
      <p:ext uri="{BB962C8B-B14F-4D97-AF65-F5344CB8AC3E}">
        <p14:creationId xmlns:p14="http://schemas.microsoft.com/office/powerpoint/2010/main" val="361112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Lippmann Colloquium- </a:t>
            </a:r>
            <a:r>
              <a:rPr lang="en-US" sz="1200" dirty="0">
                <a:solidFill>
                  <a:srgbClr val="000000"/>
                </a:solidFill>
                <a:effectLst/>
                <a:latin typeface="Times New Roman" panose="02020603050405020304" pitchFamily="18" charset="0"/>
                <a:ea typeface="Times New Roman" panose="02020603050405020304" pitchFamily="18" charset="0"/>
              </a:rPr>
              <a:t>Robert </a:t>
            </a:r>
            <a:r>
              <a:rPr lang="en-US" sz="1200" dirty="0" err="1">
                <a:solidFill>
                  <a:srgbClr val="000000"/>
                </a:solidFill>
                <a:effectLst/>
                <a:latin typeface="Times New Roman" panose="02020603050405020304" pitchFamily="18" charset="0"/>
                <a:ea typeface="Times New Roman" panose="02020603050405020304" pitchFamily="18" charset="0"/>
              </a:rPr>
              <a:t>Marjolin</a:t>
            </a:r>
            <a:r>
              <a:rPr lang="en-US" sz="1200" dirty="0">
                <a:solidFill>
                  <a:srgbClr val="000000"/>
                </a:solidFill>
                <a:effectLst/>
                <a:latin typeface="Times New Roman" panose="02020603050405020304" pitchFamily="18" charset="0"/>
                <a:ea typeface="Times New Roman" panose="02020603050405020304" pitchFamily="18" charset="0"/>
              </a:rPr>
              <a:t>, who was among other notable participants, including Charles De Gaulle and </a:t>
            </a:r>
            <a:r>
              <a:rPr lang="en-US" sz="1200" dirty="0" err="1">
                <a:solidFill>
                  <a:srgbClr val="000000"/>
                </a:solidFill>
                <a:effectLst/>
                <a:latin typeface="Times New Roman" panose="02020603050405020304" pitchFamily="18" charset="0"/>
                <a:ea typeface="Times New Roman" panose="02020603050405020304" pitchFamily="18" charset="0"/>
              </a:rPr>
              <a:t>Rueff</a:t>
            </a: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Το 1947 ο </a:t>
            </a:r>
            <a:r>
              <a:rPr lang="en-GB" sz="1200" dirty="0"/>
              <a:t>F. Hayek </a:t>
            </a:r>
            <a:r>
              <a:rPr lang="el-GR" sz="1200" dirty="0"/>
              <a:t>ίδρυσε, μαζί με τον </a:t>
            </a:r>
            <a:r>
              <a:rPr lang="en-GB" sz="1200" dirty="0"/>
              <a:t>M. Friedman </a:t>
            </a:r>
            <a:r>
              <a:rPr lang="el-GR" sz="1200" dirty="0"/>
              <a:t>και αρκετούς άλλους, το πρώτο διεθνές φόρουμ </a:t>
            </a:r>
            <a:r>
              <a:rPr lang="en-GB" sz="1200" dirty="0"/>
              <a:t>Mont </a:t>
            </a:r>
            <a:r>
              <a:rPr lang="en-GB" sz="1200" dirty="0" err="1"/>
              <a:t>Pelerin</a:t>
            </a:r>
            <a:r>
              <a:rPr lang="en-GB" sz="1200" dirty="0"/>
              <a:t> Society, </a:t>
            </a:r>
            <a:r>
              <a:rPr lang="el-GR" sz="1200" dirty="0"/>
              <a:t>το οποίο χρηματοδοτήθηκε με αστρονομικά ποσά, για εκείνα τα χρόνια, από πολυεκατομμυριούχους της εποχής και θα διέδιδε το δόγμα του νεοφιλελευθερισμού. Ήταν μια δεξαμενή σκέψης οικονομολόγων, διανοουμένων και δημοσιογράφων που ήθελαν να προωθήσουν τις φιλελεύθερες αξίες και την οικονομία της αγοράς. Αρχικά, αν και όχι αργότερα, καθοριστικοί ήταν και οι </a:t>
            </a:r>
            <a:r>
              <a:rPr lang="en-GB" sz="1200" dirty="0"/>
              <a:t>K. Popper, L. von Mises </a:t>
            </a:r>
            <a:r>
              <a:rPr lang="el-GR" sz="1200" dirty="0"/>
              <a:t>και η ενεργητική </a:t>
            </a:r>
            <a:r>
              <a:rPr lang="en-GB" sz="1200" dirty="0"/>
              <a:t>Ayn Rand </a:t>
            </a:r>
            <a:r>
              <a:rPr lang="el-GR" sz="1200" dirty="0"/>
              <a:t>που επηρέασαν σε μεγάλο βαθμό τον μετέπειτα διοικητή της </a:t>
            </a:r>
            <a:r>
              <a:rPr lang="en-GB" sz="1200" dirty="0"/>
              <a:t>Federal Reserve, A. Greenspan, </a:t>
            </a:r>
            <a:r>
              <a:rPr lang="el-GR" sz="1200" dirty="0"/>
              <a:t>και τον </a:t>
            </a:r>
            <a:r>
              <a:rPr lang="en-GB" sz="1200" dirty="0"/>
              <a:t>M. Friedman.</a:t>
            </a: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 </a:t>
            </a: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5</a:t>
            </a:fld>
            <a:endParaRPr lang="en-GR"/>
          </a:p>
        </p:txBody>
      </p:sp>
    </p:spTree>
    <p:extLst>
      <p:ext uri="{BB962C8B-B14F-4D97-AF65-F5344CB8AC3E}">
        <p14:creationId xmlns:p14="http://schemas.microsoft.com/office/powerpoint/2010/main" val="306738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το 2ο </a:t>
            </a:r>
            <a:r>
              <a:rPr lang="el-GR" dirty="0" err="1"/>
              <a:t>ειναι</a:t>
            </a:r>
            <a:r>
              <a:rPr lang="el-GR" dirty="0"/>
              <a:t> από </a:t>
            </a:r>
            <a:r>
              <a:rPr lang="en-US" sz="1200" dirty="0"/>
              <a:t>J. </a:t>
            </a:r>
            <a:r>
              <a:rPr lang="en-US" sz="1200" dirty="0" err="1"/>
              <a:t>Rueff</a:t>
            </a:r>
            <a:r>
              <a:rPr lang="en-US" sz="1200" dirty="0"/>
              <a:t>, 1940 </a:t>
            </a:r>
            <a:r>
              <a:rPr lang="el-GR" sz="1200" dirty="0"/>
              <a:t>στο </a:t>
            </a:r>
            <a:r>
              <a:rPr lang="en-US" sz="1200" dirty="0" err="1"/>
              <a:t>Audier</a:t>
            </a:r>
            <a:r>
              <a:rPr lang="en-US" sz="1200" dirty="0"/>
              <a:t>, 2012</a:t>
            </a:r>
            <a:endParaRPr lang="el-GR" sz="1200" dirty="0"/>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6</a:t>
            </a:fld>
            <a:endParaRPr lang="en-GR"/>
          </a:p>
        </p:txBody>
      </p:sp>
    </p:spTree>
    <p:extLst>
      <p:ext uri="{BB962C8B-B14F-4D97-AF65-F5344CB8AC3E}">
        <p14:creationId xmlns:p14="http://schemas.microsoft.com/office/powerpoint/2010/main" val="387221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4C4D4F"/>
              </a:solidFill>
              <a:latin typeface="Calibri" panose="020F0502020204030204" pitchFamily="34" charset="0"/>
              <a:ea typeface="Calibri" panose="020F0502020204030204" pitchFamily="34" charset="0"/>
            </a:endParaRPr>
          </a:p>
          <a:p>
            <a:pPr marL="71755" marR="70485" algn="just">
              <a:lnSpc>
                <a:spcPct val="97000"/>
              </a:lnSpc>
              <a:spcBef>
                <a:spcPts val="245"/>
              </a:spcBef>
              <a:spcAft>
                <a:spcPts val="0"/>
              </a:spcAft>
            </a:pPr>
            <a:br>
              <a:rPr lang="en-US" sz="1200" dirty="0">
                <a:effectLst/>
                <a:latin typeface="Calibri" panose="020F0502020204030204" pitchFamily="34" charset="0"/>
                <a:ea typeface="Calibri" panose="020F0502020204030204" pitchFamily="34" charset="0"/>
              </a:rPr>
            </a:br>
            <a:r>
              <a:rPr lang="en-GB" b="0" i="0" dirty="0">
                <a:solidFill>
                  <a:srgbClr val="202122"/>
                </a:solidFill>
                <a:effectLst/>
                <a:latin typeface="Arial" panose="020B0604020202020204" pitchFamily="34" charset="0"/>
              </a:rPr>
              <a:t>During the </a:t>
            </a:r>
            <a:r>
              <a:rPr lang="en-GB" b="0" i="0" u="none" strike="noStrike" dirty="0">
                <a:effectLst/>
                <a:latin typeface="Arial" panose="020B0604020202020204" pitchFamily="34" charset="0"/>
                <a:hlinkClick r:id="rId3" tooltip="Nazi Germany"/>
              </a:rPr>
              <a:t>Nazi</a:t>
            </a:r>
            <a:r>
              <a:rPr lang="en-GB" b="0" i="0" dirty="0">
                <a:solidFill>
                  <a:srgbClr val="202122"/>
                </a:solidFill>
                <a:effectLst/>
                <a:latin typeface="Arial" panose="020B0604020202020204" pitchFamily="34" charset="0"/>
              </a:rPr>
              <a:t> period, </a:t>
            </a:r>
            <a:r>
              <a:rPr lang="en-GB" b="0" i="0" u="none" strike="noStrike" dirty="0">
                <a:effectLst/>
                <a:latin typeface="Arial" panose="020B0604020202020204" pitchFamily="34" charset="0"/>
                <a:hlinkClick r:id="rId4" tooltip="Martin Heidegger"/>
              </a:rPr>
              <a:t>Martin Heidegger</a:t>
            </a:r>
            <a:r>
              <a:rPr lang="en-GB" b="0" i="0" dirty="0">
                <a:solidFill>
                  <a:srgbClr val="202122"/>
                </a:solidFill>
                <a:effectLst/>
                <a:latin typeface="Arial" panose="020B0604020202020204" pitchFamily="34" charset="0"/>
              </a:rPr>
              <a:t> became rector (head of Freiburg University) and imposed the regime's policies. Eucken was vocal in opposing these in the university's </a:t>
            </a:r>
            <a:r>
              <a:rPr lang="en-GB" b="0" i="1" dirty="0" err="1">
                <a:solidFill>
                  <a:srgbClr val="202122"/>
                </a:solidFill>
                <a:effectLst/>
                <a:latin typeface="Arial" panose="020B0604020202020204" pitchFamily="34" charset="0"/>
              </a:rPr>
              <a:t>Senat</a:t>
            </a:r>
            <a:r>
              <a:rPr lang="en-GB" b="0" i="0" dirty="0">
                <a:solidFill>
                  <a:srgbClr val="202122"/>
                </a:solidFill>
                <a:effectLst/>
                <a:latin typeface="Arial" panose="020B0604020202020204" pitchFamily="34" charset="0"/>
              </a:rPr>
              <a:t>. Some of his lectures in the 1930s resulted in protests from the local Nazi student association.</a:t>
            </a:r>
          </a:p>
          <a:p>
            <a:pPr marL="71755" marR="70485" algn="just">
              <a:lnSpc>
                <a:spcPct val="97000"/>
              </a:lnSpc>
              <a:spcBef>
                <a:spcPts val="245"/>
              </a:spcBef>
              <a:spcAft>
                <a:spcPts val="0"/>
              </a:spcAft>
            </a:pPr>
            <a:endParaRPr lang="en-GB" sz="1200" b="0" i="0" dirty="0">
              <a:solidFill>
                <a:srgbClr val="202122"/>
              </a:solidFill>
              <a:effectLst/>
              <a:latin typeface="Arial" panose="020B0604020202020204" pitchFamily="34" charset="0"/>
              <a:ea typeface="Calibri" panose="020F0502020204030204" pitchFamily="34" charset="0"/>
            </a:endParaRPr>
          </a:p>
          <a:p>
            <a:pPr marL="71755" marR="70485" algn="just">
              <a:lnSpc>
                <a:spcPct val="97000"/>
              </a:lnSpc>
              <a:spcBef>
                <a:spcPts val="245"/>
              </a:spcBef>
              <a:spcAft>
                <a:spcPts val="0"/>
              </a:spcAft>
            </a:pPr>
            <a:r>
              <a:rPr lang="el-GR" sz="1200" dirty="0">
                <a:effectLst/>
                <a:latin typeface="Calibri" panose="020F0502020204030204" pitchFamily="34" charset="0"/>
                <a:ea typeface="Calibri" panose="020F0502020204030204" pitchFamily="34" charset="0"/>
              </a:rPr>
              <a:t>Ο πατέρα του </a:t>
            </a:r>
            <a:r>
              <a:rPr lang="en-US" sz="1200" dirty="0">
                <a:effectLst/>
                <a:latin typeface="Calibri" panose="020F0502020204030204" pitchFamily="34" charset="0"/>
                <a:ea typeface="Calibri" panose="020F0502020204030204" pitchFamily="34" charset="0"/>
              </a:rPr>
              <a:t>Muller </a:t>
            </a:r>
            <a:r>
              <a:rPr lang="en-US" sz="1200" dirty="0" err="1">
                <a:effectLst/>
                <a:latin typeface="Calibri" panose="020F0502020204030204" pitchFamily="34" charset="0"/>
                <a:ea typeface="Calibri" panose="020F0502020204030204" pitchFamily="34" charset="0"/>
              </a:rPr>
              <a:t>Armack</a:t>
            </a:r>
            <a:r>
              <a:rPr lang="en-US" sz="1200" dirty="0">
                <a:effectLst/>
                <a:latin typeface="Calibri" panose="020F0502020204030204" pitchFamily="34" charset="0"/>
                <a:ea typeface="Calibri" panose="020F0502020204030204" pitchFamily="34" charset="0"/>
              </a:rPr>
              <a:t> </a:t>
            </a:r>
            <a:r>
              <a:rPr lang="el-GR" sz="1200" dirty="0">
                <a:effectLst/>
                <a:latin typeface="Calibri" panose="020F0502020204030204" pitchFamily="34" charset="0"/>
                <a:ea typeface="Calibri" panose="020F0502020204030204" pitchFamily="34" charset="0"/>
              </a:rPr>
              <a:t>διευθυντής στην </a:t>
            </a:r>
            <a:r>
              <a:rPr lang="en-US" sz="1200" dirty="0">
                <a:effectLst/>
                <a:latin typeface="Calibri" panose="020F0502020204030204" pitchFamily="34" charset="0"/>
                <a:ea typeface="Calibri" panose="020F0502020204030204" pitchFamily="34" charset="0"/>
              </a:rPr>
              <a:t>Krupp. </a:t>
            </a:r>
            <a:r>
              <a:rPr lang="el-GR" sz="1200" dirty="0" err="1">
                <a:effectLst/>
                <a:latin typeface="Calibri" panose="020F0502020204030204" pitchFamily="34" charset="0"/>
                <a:ea typeface="Calibri" panose="020F0502020204030204" pitchFamily="34" charset="0"/>
              </a:rPr>
              <a:t>Αμφ</a:t>
            </a:r>
            <a:r>
              <a:rPr lang="en-US" sz="1200" dirty="0" err="1">
                <a:effectLst/>
                <a:latin typeface="Calibri" panose="020F0502020204030204" pitchFamily="34" charset="0"/>
                <a:ea typeface="Calibri" panose="020F0502020204030204" pitchFamily="34" charset="0"/>
              </a:rPr>
              <a:t>ί</a:t>
            </a:r>
            <a:r>
              <a:rPr lang="el-GR" sz="1200" dirty="0" err="1">
                <a:effectLst/>
                <a:latin typeface="Calibri" panose="020F0502020204030204" pitchFamily="34" charset="0"/>
                <a:ea typeface="Calibri" panose="020F0502020204030204" pitchFamily="34" charset="0"/>
              </a:rPr>
              <a:t>σημη</a:t>
            </a:r>
            <a:r>
              <a:rPr lang="el-GR" sz="1200" dirty="0">
                <a:effectLst/>
                <a:latin typeface="Calibri" panose="020F0502020204030204" pitchFamily="34" charset="0"/>
                <a:ea typeface="Calibri" panose="020F0502020204030204" pitchFamily="34" charset="0"/>
              </a:rPr>
              <a:t> σχέση με τους Ναζί. Διδάσκει στο πανεπιστήμιο και συνεργάζεται με </a:t>
            </a:r>
            <a:r>
              <a:rPr lang="en-US" sz="1200" dirty="0">
                <a:effectLst/>
                <a:latin typeface="Calibri" panose="020F0502020204030204" pitchFamily="34" charset="0"/>
                <a:ea typeface="Calibri" panose="020F0502020204030204" pitchFamily="34" charset="0"/>
              </a:rPr>
              <a:t>Eucken </a:t>
            </a:r>
            <a:r>
              <a:rPr lang="el-GR" sz="1200" dirty="0">
                <a:effectLst/>
                <a:latin typeface="Calibri" panose="020F0502020204030204" pitchFamily="34" charset="0"/>
                <a:ea typeface="Calibri" panose="020F0502020204030204" pitchFamily="34" charset="0"/>
              </a:rPr>
              <a:t>και άλλους...</a:t>
            </a:r>
            <a:endParaRPr lang="en-US" sz="1200" dirty="0">
              <a:effectLst/>
              <a:latin typeface="Calibri" panose="020F0502020204030204" pitchFamily="34" charset="0"/>
              <a:ea typeface="Calibri" panose="020F0502020204030204" pitchFamily="34" charset="0"/>
            </a:endParaRPr>
          </a:p>
          <a:p>
            <a:pPr marL="71755" marR="70485" algn="just">
              <a:lnSpc>
                <a:spcPct val="97000"/>
              </a:lnSpc>
              <a:spcBef>
                <a:spcPts val="245"/>
              </a:spcBef>
              <a:spcAft>
                <a:spcPts val="0"/>
              </a:spcAft>
            </a:pPr>
            <a:r>
              <a:rPr lang="en-GB" b="0" i="0" dirty="0">
                <a:solidFill>
                  <a:srgbClr val="202122"/>
                </a:solidFill>
                <a:effectLst/>
                <a:latin typeface="Arial" panose="020B0604020202020204" pitchFamily="34" charset="0"/>
              </a:rPr>
              <a:t>Erhard </a:t>
            </a:r>
            <a:r>
              <a:rPr lang="en-GB" b="0" i="0" dirty="0" err="1">
                <a:solidFill>
                  <a:srgbClr val="202122"/>
                </a:solidFill>
                <a:effectLst/>
                <a:latin typeface="Arial" panose="020B0604020202020204" pitchFamily="34" charset="0"/>
              </a:rPr>
              <a:t>est</a:t>
            </a:r>
            <a:r>
              <a:rPr lang="en-GB" b="0" i="0" dirty="0">
                <a:solidFill>
                  <a:srgbClr val="202122"/>
                </a:solidFill>
                <a:effectLst/>
                <a:latin typeface="Arial" panose="020B0604020202020204" pitchFamily="34" charset="0"/>
              </a:rPr>
              <a:t> pendant la </a:t>
            </a:r>
            <a:r>
              <a:rPr lang="en-GB" b="0" i="0" u="none" strike="noStrike" dirty="0">
                <a:effectLst/>
                <a:latin typeface="Arial" panose="020B0604020202020204" pitchFamily="34" charset="0"/>
                <a:hlinkClick r:id="rId5" tooltip="Seconde Guerre mondiale"/>
              </a:rPr>
              <a:t>Seconde Guerre mondiale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l’adjoint</a:t>
            </a:r>
            <a:r>
              <a:rPr lang="en-GB" b="0" i="0" dirty="0">
                <a:solidFill>
                  <a:srgbClr val="202122"/>
                </a:solidFill>
                <a:effectLst/>
                <a:latin typeface="Arial" panose="020B0604020202020204" pitchFamily="34" charset="0"/>
              </a:rPr>
              <a:t> du </a:t>
            </a:r>
            <a:r>
              <a:rPr lang="en-GB" b="0" i="0" dirty="0" err="1">
                <a:solidFill>
                  <a:srgbClr val="202122"/>
                </a:solidFill>
                <a:effectLst/>
                <a:latin typeface="Arial" panose="020B0604020202020204" pitchFamily="34" charset="0"/>
              </a:rPr>
              <a:t>général</a:t>
            </a:r>
            <a:r>
              <a:rPr lang="en-GB" b="0" i="0" dirty="0">
                <a:solidFill>
                  <a:srgbClr val="202122"/>
                </a:solidFill>
                <a:effectLst/>
                <a:latin typeface="Arial" panose="020B0604020202020204" pitchFamily="34" charset="0"/>
              </a:rPr>
              <a:t> SS </a:t>
            </a:r>
            <a:r>
              <a:rPr lang="en-GB" b="0" i="0" u="none" strike="noStrike" dirty="0">
                <a:effectLst/>
                <a:latin typeface="Arial" panose="020B0604020202020204" pitchFamily="34" charset="0"/>
                <a:hlinkClick r:id="rId6" tooltip="Otto Ohlendorf"/>
              </a:rPr>
              <a:t>Otto Ohlendorf</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nommé</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en</a:t>
            </a:r>
            <a:r>
              <a:rPr lang="en-GB" b="0" i="0" dirty="0">
                <a:solidFill>
                  <a:srgbClr val="202122"/>
                </a:solidFill>
                <a:effectLst/>
                <a:latin typeface="Arial" panose="020B0604020202020204" pitchFamily="34" charset="0"/>
              </a:rPr>
              <a:t> 1943 </a:t>
            </a:r>
            <a:r>
              <a:rPr lang="en-GB" b="0" i="0" dirty="0" err="1">
                <a:solidFill>
                  <a:srgbClr val="202122"/>
                </a:solidFill>
                <a:effectLst/>
                <a:latin typeface="Arial" panose="020B0604020202020204" pitchFamily="34" charset="0"/>
              </a:rPr>
              <a:t>secrétaire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d’État</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à</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l’Économie</a:t>
            </a:r>
            <a:r>
              <a:rPr lang="en-GB" b="0" i="0" dirty="0">
                <a:solidFill>
                  <a:srgbClr val="202122"/>
                </a:solidFill>
                <a:effectLst/>
                <a:latin typeface="Arial" panose="020B0604020202020204" pitchFamily="34" charset="0"/>
              </a:rPr>
              <a:t> du Reich</a:t>
            </a:r>
            <a:r>
              <a:rPr lang="el-GR" b="0" i="0" dirty="0">
                <a:solidFill>
                  <a:srgbClr val="202122"/>
                </a:solidFill>
                <a:effectLst/>
                <a:latin typeface="Arial" panose="020B0604020202020204" pitchFamily="34" charset="0"/>
              </a:rPr>
              <a:t>. </a:t>
            </a:r>
            <a:r>
              <a:rPr lang="en-GB" b="0" i="0" dirty="0">
                <a:solidFill>
                  <a:srgbClr val="202122"/>
                </a:solidFill>
                <a:effectLst/>
                <a:latin typeface="Arial" panose="020B0604020202020204" pitchFamily="34" charset="0"/>
              </a:rPr>
              <a:t>Il </a:t>
            </a:r>
            <a:r>
              <a:rPr lang="en-GB" b="0" i="0" dirty="0" err="1">
                <a:solidFill>
                  <a:srgbClr val="202122"/>
                </a:solidFill>
                <a:effectLst/>
                <a:latin typeface="Arial" panose="020B0604020202020204" pitchFamily="34" charset="0"/>
              </a:rPr>
              <a:t>soutient</a:t>
            </a:r>
            <a:r>
              <a:rPr lang="en-GB" b="0" i="0" dirty="0">
                <a:solidFill>
                  <a:srgbClr val="202122"/>
                </a:solidFill>
                <a:effectLst/>
                <a:latin typeface="Arial" panose="020B0604020202020204" pitchFamily="34" charset="0"/>
              </a:rPr>
              <a:t>, dans des articles de 1932 </a:t>
            </a:r>
            <a:r>
              <a:rPr lang="en-GB" b="0" i="0" dirty="0" err="1">
                <a:solidFill>
                  <a:srgbClr val="202122"/>
                </a:solidFill>
                <a:effectLst/>
                <a:latin typeface="Arial" panose="020B0604020202020204" pitchFamily="34" charset="0"/>
              </a:rPr>
              <a:t>à</a:t>
            </a:r>
            <a:r>
              <a:rPr lang="en-GB" b="0" i="0" dirty="0">
                <a:solidFill>
                  <a:srgbClr val="202122"/>
                </a:solidFill>
                <a:effectLst/>
                <a:latin typeface="Arial" panose="020B0604020202020204" pitchFamily="34" charset="0"/>
              </a:rPr>
              <a:t> 1936, un </a:t>
            </a:r>
            <a:r>
              <a:rPr lang="en-GB" b="0" i="0" dirty="0" err="1">
                <a:solidFill>
                  <a:srgbClr val="202122"/>
                </a:solidFill>
                <a:effectLst/>
                <a:latin typeface="Arial" panose="020B0604020202020204" pitchFamily="34" charset="0"/>
              </a:rPr>
              <a:t>interventionnisme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économique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modéré</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en</a:t>
            </a:r>
            <a:r>
              <a:rPr lang="en-GB" b="0" i="0" dirty="0">
                <a:solidFill>
                  <a:srgbClr val="202122"/>
                </a:solidFill>
                <a:effectLst/>
                <a:latin typeface="Arial" panose="020B0604020202020204" pitchFamily="34" charset="0"/>
              </a:rPr>
              <a:t> particulier la </a:t>
            </a:r>
            <a:r>
              <a:rPr lang="en-GB" b="0" i="0" dirty="0" err="1">
                <a:solidFill>
                  <a:srgbClr val="202122"/>
                </a:solidFill>
                <a:effectLst/>
                <a:latin typeface="Arial" panose="020B0604020202020204" pitchFamily="34" charset="0"/>
              </a:rPr>
              <a:t>possibilité</a:t>
            </a:r>
            <a:r>
              <a:rPr lang="en-GB" b="0" i="0" dirty="0">
                <a:solidFill>
                  <a:srgbClr val="202122"/>
                </a:solidFill>
                <a:effectLst/>
                <a:latin typeface="Arial" panose="020B0604020202020204" pitchFamily="34" charset="0"/>
              </a:rPr>
              <a:t> d'un </a:t>
            </a:r>
            <a:r>
              <a:rPr lang="en-GB" b="0" i="0" dirty="0" err="1">
                <a:solidFill>
                  <a:srgbClr val="202122"/>
                </a:solidFill>
                <a:effectLst/>
                <a:latin typeface="Arial" panose="020B0604020202020204" pitchFamily="34" charset="0"/>
              </a:rPr>
              <a:t>contrôle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modéré</a:t>
            </a:r>
            <a:r>
              <a:rPr lang="en-GB" b="0" i="0" dirty="0">
                <a:solidFill>
                  <a:srgbClr val="202122"/>
                </a:solidFill>
                <a:effectLst/>
                <a:latin typeface="Arial" panose="020B0604020202020204" pitchFamily="34" charset="0"/>
              </a:rPr>
              <a:t> des prix pour </a:t>
            </a:r>
            <a:r>
              <a:rPr lang="en-GB" b="0" i="0" dirty="0" err="1">
                <a:solidFill>
                  <a:srgbClr val="202122"/>
                </a:solidFill>
                <a:effectLst/>
                <a:latin typeface="Arial" panose="020B0604020202020204" pitchFamily="34" charset="0"/>
              </a:rPr>
              <a:t>lutter</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contre</a:t>
            </a:r>
            <a:r>
              <a:rPr lang="en-GB" b="0" i="0" dirty="0">
                <a:solidFill>
                  <a:srgbClr val="202122"/>
                </a:solidFill>
                <a:effectLst/>
                <a:latin typeface="Arial" panose="020B0604020202020204" pitchFamily="34" charset="0"/>
              </a:rPr>
              <a:t> les monopoles. </a:t>
            </a:r>
            <a:r>
              <a:rPr lang="en-GB" b="0" i="0" dirty="0" err="1">
                <a:solidFill>
                  <a:srgbClr val="202122"/>
                </a:solidFill>
                <a:effectLst/>
                <a:latin typeface="Arial" panose="020B0604020202020204" pitchFamily="34" charset="0"/>
              </a:rPr>
              <a:t>Cette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lutte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contre</a:t>
            </a:r>
            <a:r>
              <a:rPr lang="en-GB" b="0" i="0" dirty="0">
                <a:solidFill>
                  <a:srgbClr val="202122"/>
                </a:solidFill>
                <a:effectLst/>
                <a:latin typeface="Arial" panose="020B0604020202020204" pitchFamily="34" charset="0"/>
              </a:rPr>
              <a:t> les monopoles </a:t>
            </a:r>
            <a:r>
              <a:rPr lang="en-GB" b="0" i="0" dirty="0" err="1">
                <a:solidFill>
                  <a:srgbClr val="202122"/>
                </a:solidFill>
                <a:effectLst/>
                <a:latin typeface="Arial" panose="020B0604020202020204" pitchFamily="34" charset="0"/>
              </a:rPr>
              <a:t>constitue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donc</a:t>
            </a:r>
            <a:r>
              <a:rPr lang="en-GB" b="0" i="0" dirty="0">
                <a:solidFill>
                  <a:srgbClr val="202122"/>
                </a:solidFill>
                <a:effectLst/>
                <a:latin typeface="Arial" panose="020B0604020202020204" pitchFamily="34" charset="0"/>
              </a:rPr>
              <a:t> un </a:t>
            </a:r>
            <a:r>
              <a:rPr lang="en-GB" b="0" i="0" dirty="0" err="1">
                <a:solidFill>
                  <a:srgbClr val="202122"/>
                </a:solidFill>
                <a:effectLst/>
                <a:latin typeface="Arial" panose="020B0604020202020204" pitchFamily="34" charset="0"/>
              </a:rPr>
              <a:t>élément</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commun</a:t>
            </a:r>
            <a:r>
              <a:rPr lang="en-GB" b="0" i="0" dirty="0">
                <a:solidFill>
                  <a:srgbClr val="202122"/>
                </a:solidFill>
                <a:effectLst/>
                <a:latin typeface="Arial" panose="020B0604020202020204" pitchFamily="34" charset="0"/>
              </a:rPr>
              <a:t> avec la doctrine </a:t>
            </a:r>
            <a:r>
              <a:rPr lang="en-GB" b="0" i="0" u="none" strike="noStrike" dirty="0">
                <a:effectLst/>
                <a:latin typeface="Arial" panose="020B0604020202020204" pitchFamily="34" charset="0"/>
                <a:hlinkClick r:id="rId7" tooltip="Ordolibéralisme"/>
              </a:rPr>
              <a:t>ordolibérale</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à</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laquelle</a:t>
            </a:r>
            <a:r>
              <a:rPr lang="en-GB" b="0" i="0" dirty="0">
                <a:solidFill>
                  <a:srgbClr val="202122"/>
                </a:solidFill>
                <a:effectLst/>
                <a:latin typeface="Arial" panose="020B0604020202020204" pitchFamily="34" charset="0"/>
              </a:rPr>
              <a:t> il se </a:t>
            </a:r>
            <a:r>
              <a:rPr lang="en-GB" b="0" i="0" dirty="0" err="1">
                <a:solidFill>
                  <a:srgbClr val="202122"/>
                </a:solidFill>
                <a:effectLst/>
                <a:latin typeface="Arial" panose="020B0604020202020204" pitchFamily="34" charset="0"/>
              </a:rPr>
              <a:t>ralliera</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assez</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largement</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autour</a:t>
            </a:r>
            <a:r>
              <a:rPr lang="en-GB" b="0" i="0" dirty="0">
                <a:solidFill>
                  <a:srgbClr val="202122"/>
                </a:solidFill>
                <a:effectLst/>
                <a:latin typeface="Arial" panose="020B0604020202020204" pitchFamily="34" charset="0"/>
              </a:rPr>
              <a:t> de 1947-1948, </a:t>
            </a:r>
            <a:r>
              <a:rPr lang="en-GB" b="0" i="0" dirty="0" err="1">
                <a:solidFill>
                  <a:srgbClr val="202122"/>
                </a:solidFill>
                <a:effectLst/>
                <a:latin typeface="Arial" panose="020B0604020202020204" pitchFamily="34" charset="0"/>
              </a:rPr>
              <a:t>avant</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d'entrer</a:t>
            </a:r>
            <a:r>
              <a:rPr lang="en-GB" b="0" i="0" dirty="0">
                <a:solidFill>
                  <a:srgbClr val="202122"/>
                </a:solidFill>
                <a:effectLst/>
                <a:latin typeface="Arial" panose="020B0604020202020204" pitchFamily="34" charset="0"/>
              </a:rPr>
              <a:t> au </a:t>
            </a:r>
            <a:r>
              <a:rPr lang="en-GB" b="0" i="0" dirty="0" err="1">
                <a:solidFill>
                  <a:srgbClr val="202122"/>
                </a:solidFill>
                <a:effectLst/>
                <a:latin typeface="Arial" panose="020B0604020202020204" pitchFamily="34" charset="0"/>
              </a:rPr>
              <a:t>gouvernement</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fédéral</a:t>
            </a:r>
            <a:r>
              <a:rPr lang="en-GB" b="0" i="0" dirty="0">
                <a:solidFill>
                  <a:srgbClr val="202122"/>
                </a:solidFill>
                <a:effectLst/>
                <a:latin typeface="Arial" panose="020B0604020202020204" pitchFamily="34" charset="0"/>
              </a:rPr>
              <a:t> </a:t>
            </a:r>
            <a:r>
              <a:rPr lang="en-GB" b="0" i="0" dirty="0" err="1">
                <a:solidFill>
                  <a:srgbClr val="202122"/>
                </a:solidFill>
                <a:effectLst/>
                <a:latin typeface="Arial" panose="020B0604020202020204" pitchFamily="34" charset="0"/>
              </a:rPr>
              <a:t>en</a:t>
            </a:r>
            <a:r>
              <a:rPr lang="en-GB" b="0" i="0" dirty="0">
                <a:solidFill>
                  <a:srgbClr val="202122"/>
                </a:solidFill>
                <a:effectLst/>
                <a:latin typeface="Arial" panose="020B0604020202020204" pitchFamily="34" charset="0"/>
              </a:rPr>
              <a:t> 1949.</a:t>
            </a:r>
            <a:endParaRPr lang="en-US" sz="1200" dirty="0">
              <a:effectLst/>
              <a:latin typeface="Calibri" panose="020F0502020204030204" pitchFamily="34" charset="0"/>
              <a:ea typeface="Calibri" panose="020F0502020204030204" pitchFamily="34" charset="0"/>
            </a:endParaRPr>
          </a:p>
          <a:p>
            <a:pPr marL="71755" marR="70485" algn="just">
              <a:lnSpc>
                <a:spcPct val="97000"/>
              </a:lnSpc>
              <a:spcBef>
                <a:spcPts val="245"/>
              </a:spcBef>
              <a:spcAft>
                <a:spcPts val="0"/>
              </a:spcAft>
            </a:pPr>
            <a:r>
              <a:rPr lang="en-US" sz="1200" dirty="0">
                <a:solidFill>
                  <a:srgbClr val="231F20"/>
                </a:solidFill>
                <a:effectLst/>
                <a:latin typeface="Calibri" panose="020F0502020204030204" pitchFamily="34" charset="0"/>
                <a:ea typeface="Calibri" panose="020F0502020204030204" pitchFamily="34" charset="0"/>
              </a:rPr>
              <a:t>Prominent </a:t>
            </a:r>
            <a:r>
              <a:rPr lang="en-US" sz="1200" b="1" dirty="0">
                <a:solidFill>
                  <a:srgbClr val="231F20"/>
                </a:solidFill>
                <a:effectLst/>
                <a:latin typeface="Calibri" panose="020F0502020204030204" pitchFamily="34" charset="0"/>
                <a:ea typeface="Calibri" panose="020F0502020204030204" pitchFamily="34" charset="0"/>
              </a:rPr>
              <a:t>A. </a:t>
            </a:r>
            <a:r>
              <a:rPr lang="en-US" sz="1200" b="1" dirty="0" err="1">
                <a:solidFill>
                  <a:srgbClr val="231F20"/>
                </a:solidFill>
                <a:effectLst/>
                <a:latin typeface="Calibri" panose="020F0502020204030204" pitchFamily="34" charset="0"/>
                <a:ea typeface="Calibri" panose="020F0502020204030204" pitchFamily="34" charset="0"/>
              </a:rPr>
              <a:t>Alesina</a:t>
            </a:r>
            <a:r>
              <a:rPr lang="en-US" sz="1200" b="1" dirty="0">
                <a:solidFill>
                  <a:srgbClr val="231F20"/>
                </a:solidFill>
                <a:effectLst/>
                <a:latin typeface="Calibri" panose="020F0502020204030204" pitchFamily="34" charset="0"/>
                <a:ea typeface="Calibri" panose="020F0502020204030204" pitchFamily="34" charset="0"/>
              </a:rPr>
              <a:t>, </a:t>
            </a:r>
            <a:r>
              <a:rPr lang="en-US" sz="1200" dirty="0">
                <a:solidFill>
                  <a:srgbClr val="231F20"/>
                </a:solidFill>
                <a:effectLst/>
                <a:latin typeface="Calibri" panose="020F0502020204030204" pitchFamily="34" charset="0"/>
                <a:ea typeface="Calibri" panose="020F0502020204030204" pitchFamily="34" charset="0"/>
              </a:rPr>
              <a:t>preoccupied with both the Italian tradition and the methodologies of Anglo-American academics, borrowed many of Einaudi's ideas that first came to light in the first half of the 20th century The so-called Bocconi boys publicized these ideas in internationally recognized magazines and joined positions of influence in supranational places of power (</a:t>
            </a:r>
            <a:r>
              <a:rPr lang="en-US" sz="1200" dirty="0" err="1">
                <a:solidFill>
                  <a:srgbClr val="231F20"/>
                </a:solidFill>
                <a:effectLst/>
                <a:latin typeface="Calibri" panose="020F0502020204030204" pitchFamily="34" charset="0"/>
                <a:ea typeface="Calibri" panose="020F0502020204030204" pitchFamily="34" charset="0"/>
              </a:rPr>
              <a:t>Seabrooke</a:t>
            </a:r>
            <a:r>
              <a:rPr lang="en-US" sz="1200" dirty="0">
                <a:solidFill>
                  <a:srgbClr val="231F20"/>
                </a:solidFill>
                <a:effectLst/>
                <a:latin typeface="Calibri" panose="020F0502020204030204" pitchFamily="34" charset="0"/>
                <a:ea typeface="Calibri" panose="020F0502020204030204" pitchFamily="34" charset="0"/>
              </a:rPr>
              <a:t> &amp; </a:t>
            </a:r>
            <a:r>
              <a:rPr lang="en-US" sz="1200" dirty="0" err="1">
                <a:solidFill>
                  <a:srgbClr val="231F20"/>
                </a:solidFill>
                <a:effectLst/>
                <a:latin typeface="Calibri" panose="020F0502020204030204" pitchFamily="34" charset="0"/>
                <a:ea typeface="Calibri" panose="020F0502020204030204" pitchFamily="34" charset="0"/>
              </a:rPr>
              <a:t>Tsingou</a:t>
            </a:r>
            <a:r>
              <a:rPr lang="en-US" sz="1200" dirty="0">
                <a:solidFill>
                  <a:srgbClr val="231F20"/>
                </a:solidFill>
                <a:effectLst/>
                <a:latin typeface="Calibri" panose="020F0502020204030204" pitchFamily="34" charset="0"/>
                <a:ea typeface="Calibri" panose="020F0502020204030204" pitchFamily="34" charset="0"/>
              </a:rPr>
              <a:t>, 2015). This will create a </a:t>
            </a:r>
            <a:r>
              <a:rPr lang="en-US" sz="1200" b="1" dirty="0">
                <a:solidFill>
                  <a:srgbClr val="231F20"/>
                </a:solidFill>
                <a:effectLst/>
                <a:latin typeface="Calibri" panose="020F0502020204030204" pitchFamily="34" charset="0"/>
                <a:ea typeface="Calibri" panose="020F0502020204030204" pitchFamily="34" charset="0"/>
              </a:rPr>
              <a:t>Bocconi network that will be active in academia, financial markets and economic policy-making in international organizations and the EU,</a:t>
            </a:r>
            <a:r>
              <a:rPr lang="en-US" sz="1200" dirty="0">
                <a:solidFill>
                  <a:srgbClr val="231F20"/>
                </a:solidFill>
                <a:effectLst/>
                <a:latin typeface="Calibri" panose="020F0502020204030204" pitchFamily="34" charset="0"/>
                <a:ea typeface="Calibri" panose="020F0502020204030204" pitchFamily="34" charset="0"/>
              </a:rPr>
              <a:t> acting as its </a:t>
            </a:r>
            <a:r>
              <a:rPr lang="en-US" sz="1200" b="1" dirty="0">
                <a:solidFill>
                  <a:srgbClr val="231F20"/>
                </a:solidFill>
                <a:effectLst/>
                <a:latin typeface="Calibri" panose="020F0502020204030204" pitchFamily="34" charset="0"/>
                <a:ea typeface="Calibri" panose="020F0502020204030204" pitchFamily="34" charset="0"/>
              </a:rPr>
              <a:t>transmission belt </a:t>
            </a:r>
            <a:r>
              <a:rPr lang="en-US" sz="1200" dirty="0">
                <a:solidFill>
                  <a:srgbClr val="231F20"/>
                </a:solidFill>
                <a:effectLst/>
                <a:latin typeface="Calibri" panose="020F0502020204030204" pitchFamily="34" charset="0"/>
                <a:ea typeface="Calibri" panose="020F0502020204030204" pitchFamily="34" charset="0"/>
              </a:rPr>
              <a:t>of </a:t>
            </a:r>
            <a:r>
              <a:rPr lang="en-US" sz="1200" spc="-5" dirty="0">
                <a:solidFill>
                  <a:srgbClr val="231F20"/>
                </a:solidFill>
                <a:effectLst/>
                <a:latin typeface="Calibri" panose="020F0502020204030204" pitchFamily="34" charset="0"/>
                <a:ea typeface="Calibri" panose="020F0502020204030204" pitchFamily="34" charset="0"/>
              </a:rPr>
              <a:t>"expansionary austerity"</a:t>
            </a:r>
            <a:r>
              <a:rPr lang="en-US" sz="1200" spc="-5" baseline="30000" dirty="0">
                <a:solidFill>
                  <a:srgbClr val="231F20"/>
                </a:solidFill>
                <a:effectLst/>
                <a:latin typeface="Calibri" panose="020F0502020204030204" pitchFamily="34" charset="0"/>
                <a:ea typeface="Calibri" panose="020F0502020204030204" pitchFamily="34" charset="0"/>
              </a:rPr>
              <a:t>14 </a:t>
            </a:r>
            <a:r>
              <a:rPr lang="en-US" sz="1200" spc="-5" dirty="0">
                <a:solidFill>
                  <a:srgbClr val="231F20"/>
                </a:solidFill>
                <a:effectLst/>
                <a:latin typeface="Calibri" panose="020F0502020204030204" pitchFamily="34" charset="0"/>
                <a:ea typeface="Calibri" panose="020F0502020204030204" pitchFamily="34" charset="0"/>
              </a:rPr>
              <a:t>(</a:t>
            </a:r>
            <a:r>
              <a:rPr lang="en-US" sz="1200" spc="-5" dirty="0" err="1">
                <a:solidFill>
                  <a:srgbClr val="231F20"/>
                </a:solidFill>
                <a:effectLst/>
                <a:latin typeface="Calibri" panose="020F0502020204030204" pitchFamily="34" charset="0"/>
                <a:ea typeface="Calibri" panose="020F0502020204030204" pitchFamily="34" charset="0"/>
              </a:rPr>
              <a:t>Helgadottir</a:t>
            </a:r>
            <a:r>
              <a:rPr lang="en-US" sz="1200" spc="-5" dirty="0">
                <a:solidFill>
                  <a:srgbClr val="231F20"/>
                </a:solidFill>
                <a:effectLst/>
                <a:latin typeface="Calibri" panose="020F0502020204030204" pitchFamily="34" charset="0"/>
                <a:ea typeface="Calibri" panose="020F0502020204030204" pitchFamily="34" charset="0"/>
              </a:rPr>
              <a:t>,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50" dirty="0">
                <a:effectLst/>
                <a:latin typeface="Times New Roman" panose="02020603050405020304" pitchFamily="18" charset="0"/>
                <a:ea typeface="SimSun" panose="02010600030101010101" pitchFamily="2" charset="-122"/>
                <a:cs typeface="Mangal" panose="02040503050203030202" pitchFamily="18" charset="0"/>
              </a:rPr>
              <a:t>H</a:t>
            </a:r>
            <a:r>
              <a:rPr lang="el-GR" sz="1200" kern="150" dirty="0">
                <a:effectLst/>
                <a:latin typeface="Times New Roman" panose="02020603050405020304" pitchFamily="18" charset="0"/>
                <a:ea typeface="SimSun" panose="02010600030101010101" pitchFamily="2" charset="-122"/>
                <a:cs typeface="Mangal" panose="02040503050203030202" pitchFamily="18" charset="0"/>
              </a:rPr>
              <a:t> μελέτη </a:t>
            </a:r>
            <a:r>
              <a:rPr lang="en-GB" sz="1200" kern="150" dirty="0">
                <a:effectLst/>
                <a:latin typeface="Times New Roman" panose="02020603050405020304" pitchFamily="18" charset="0"/>
                <a:ea typeface="SimSun" panose="02010600030101010101" pitchFamily="2" charset="-122"/>
                <a:cs typeface="Mangal" panose="02040503050203030202" pitchFamily="18" charset="0"/>
              </a:rPr>
              <a:t>Bocconi Boys </a:t>
            </a:r>
            <a:r>
              <a:rPr lang="el-GR" sz="1200" kern="150" dirty="0">
                <a:effectLst/>
                <a:latin typeface="Times New Roman" panose="02020603050405020304" pitchFamily="18" charset="0"/>
                <a:ea typeface="SimSun" panose="02010600030101010101" pitchFamily="2" charset="-122"/>
                <a:cs typeface="Mangal" panose="02040503050203030202" pitchFamily="18" charset="0"/>
              </a:rPr>
              <a:t>βρέθηκε στο τραπέζι του Ευρωπαϊκού Κοινοβουλίου το 2010. Επίσης, οι μελέτες αυτών των οικονομολόγων χρησιμοποιούνται συχνά ως υλικό για τα έγγραφα εργασίας της ΕΚΤ.</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50" dirty="0">
                <a:effectLst/>
                <a:latin typeface="Times New Roman" panose="02020603050405020304" pitchFamily="18" charset="0"/>
                <a:ea typeface="SimSun" panose="02010600030101010101" pitchFamily="2" charset="-122"/>
                <a:cs typeface="Mangal" panose="02040503050203030202" pitchFamily="18" charset="0"/>
              </a:rPr>
              <a:t>Μήπως η συντριπτική ανάγκη επίλυσης των δύσκολων προβλημάτων που προέκυψαν στην Ευρώπη ενθάρρυνε την επικράτηση των γνωσιολογικών κοινοτήτων (ποιο είδος); Μια γνωσιολογική κοινότητα πρέπει να βασίζεται σε υψηλό επίπεδο συμφωνίας σχετικά με τη φύση του προβλήματος και τα μέσα επίλυσής του (</a:t>
            </a:r>
            <a:r>
              <a:rPr lang="en-GB" sz="1200" kern="150" dirty="0" err="1">
                <a:effectLst/>
                <a:latin typeface="Times New Roman" panose="02020603050405020304" pitchFamily="18" charset="0"/>
                <a:ea typeface="SimSun" panose="02010600030101010101" pitchFamily="2" charset="-122"/>
                <a:cs typeface="Mangal" panose="02040503050203030202" pitchFamily="18" charset="0"/>
              </a:rPr>
              <a:t>Schmitter</a:t>
            </a:r>
            <a:r>
              <a:rPr lang="en-GB" sz="1200" kern="150" dirty="0">
                <a:effectLst/>
                <a:latin typeface="Times New Roman" panose="02020603050405020304" pitchFamily="18" charset="0"/>
                <a:ea typeface="SimSun" panose="02010600030101010101" pitchFamily="2" charset="-122"/>
                <a:cs typeface="Mangal" panose="02040503050203030202" pitchFamily="18" charset="0"/>
              </a:rPr>
              <a:t>, 2016). </a:t>
            </a:r>
            <a:r>
              <a:rPr lang="el-GR" sz="1200" kern="150" dirty="0">
                <a:effectLst/>
                <a:latin typeface="Times New Roman" panose="02020603050405020304" pitchFamily="18" charset="0"/>
                <a:ea typeface="SimSun" panose="02010600030101010101" pitchFamily="2" charset="-122"/>
                <a:cs typeface="Mangal" panose="02040503050203030202" pitchFamily="18" charset="0"/>
              </a:rPr>
              <a:t>Οι </a:t>
            </a:r>
            <a:r>
              <a:rPr lang="el-GR" sz="1200" kern="150" dirty="0" err="1">
                <a:effectLst/>
                <a:latin typeface="Times New Roman" panose="02020603050405020304" pitchFamily="18" charset="0"/>
                <a:ea typeface="SimSun" panose="02010600030101010101" pitchFamily="2" charset="-122"/>
                <a:cs typeface="Mangal" panose="02040503050203030202" pitchFamily="18" charset="0"/>
              </a:rPr>
              <a:t>επιστημικές</a:t>
            </a:r>
            <a:r>
              <a:rPr lang="el-GR" sz="1200" kern="150" dirty="0">
                <a:effectLst/>
                <a:latin typeface="Times New Roman" panose="02020603050405020304" pitchFamily="18" charset="0"/>
                <a:ea typeface="SimSun" panose="02010600030101010101" pitchFamily="2" charset="-122"/>
                <a:cs typeface="Mangal" panose="02040503050203030202" pitchFamily="18" charset="0"/>
              </a:rPr>
              <a:t> κοινότητες καλούνται να παράγουν γνώση σε συνεργατικές διαδικασίες. Σύμφωνα με το θεώρημα </a:t>
            </a:r>
            <a:r>
              <a:rPr lang="en-GB" sz="1200" kern="150" dirty="0">
                <a:effectLst/>
                <a:latin typeface="Times New Roman" panose="02020603050405020304" pitchFamily="18" charset="0"/>
                <a:ea typeface="SimSun" panose="02010600030101010101" pitchFamily="2" charset="-122"/>
                <a:cs typeface="Mangal" panose="02040503050203030202" pitchFamily="18" charset="0"/>
              </a:rPr>
              <a:t>Condorcet (Condorcet, 1785) </a:t>
            </a:r>
            <a:r>
              <a:rPr lang="el-GR" sz="1200" kern="150" dirty="0">
                <a:effectLst/>
                <a:latin typeface="Times New Roman" panose="02020603050405020304" pitchFamily="18" charset="0"/>
                <a:ea typeface="SimSun" panose="02010600030101010101" pitchFamily="2" charset="-122"/>
                <a:cs typeface="Mangal" panose="02040503050203030202" pitchFamily="18" charset="0"/>
              </a:rPr>
              <a:t>όσο μεγαλύτερες και πιο διαφορετικές είναι οι ομάδες (ειδικοί, επιστήμονες, υπεύθυνοι χάραξης πολιτικής, κ.λπ.), τόσο καλύτερη είναι η ικανότητά τους να λαμβάνουν σωστές αποφάσεις.</a:t>
            </a:r>
            <a:endParaRPr lang="en-GR" sz="1200" kern="150" dirty="0">
              <a:effectLst/>
              <a:latin typeface="Times New Roman" panose="02020603050405020304" pitchFamily="18" charset="0"/>
              <a:ea typeface="SimSun" panose="02010600030101010101" pitchFamily="2" charset="-122"/>
              <a:cs typeface="Mangal" panose="02040503050203030202" pitchFamily="18" charset="0"/>
            </a:endParaRPr>
          </a:p>
          <a:p>
            <a:pPr marL="71755" marR="70485" algn="just">
              <a:lnSpc>
                <a:spcPct val="97000"/>
              </a:lnSpc>
              <a:spcBef>
                <a:spcPts val="245"/>
              </a:spcBef>
              <a:spcAft>
                <a:spcPts val="0"/>
              </a:spcAft>
            </a:pPr>
            <a:endParaRPr lang="en-GR" sz="1200" dirty="0">
              <a:effectLst/>
              <a:latin typeface="Calibri" panose="020F0502020204030204" pitchFamily="34" charset="0"/>
              <a:ea typeface="Calibri" panose="020F0502020204030204" pitchFamily="34" charset="0"/>
            </a:endParaRP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8</a:t>
            </a:fld>
            <a:endParaRPr lang="en-GR"/>
          </a:p>
        </p:txBody>
      </p:sp>
    </p:spTree>
    <p:extLst>
      <p:ext uri="{BB962C8B-B14F-4D97-AF65-F5344CB8AC3E}">
        <p14:creationId xmlns:p14="http://schemas.microsoft.com/office/powerpoint/2010/main" val="147388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Επί </a:t>
            </a:r>
            <a:r>
              <a:rPr lang="el-GR" sz="1200" b="1" kern="150" dirty="0">
                <a:effectLst/>
                <a:latin typeface="Times New Roman" panose="02020603050405020304" pitchFamily="18" charset="0"/>
                <a:ea typeface="SimSun" panose="02010600030101010101" pitchFamily="2" charset="-122"/>
                <a:cs typeface="Times New Roman" panose="02020603050405020304" pitchFamily="18" charset="0"/>
              </a:rPr>
              <a:t>οχτώ δεκαετίες, </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αυτή η </a:t>
            </a:r>
            <a:r>
              <a:rPr lang="el-GR" sz="1200" kern="0" dirty="0">
                <a:effectLst/>
                <a:latin typeface="Times New Roman" panose="02020603050405020304" pitchFamily="18" charset="0"/>
                <a:ea typeface="Times New Roman" panose="02020603050405020304" pitchFamily="18" charset="0"/>
                <a:cs typeface="Times New Roman" panose="02020603050405020304" pitchFamily="18" charset="0"/>
              </a:rPr>
              <a:t>γερμανική εκδοχή του οικονομικού φιλελευθερισμού</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επέκτεινε την επιρροή της σε εγχώριο αλλά και σε ευρωπαϊκό επίπεδο έχοντας μετατραπεί πλέον στην κυρίαρχη </a:t>
            </a:r>
            <a:r>
              <a:rPr lang="el-GR" sz="1200" b="1" kern="150" dirty="0">
                <a:effectLst/>
                <a:latin typeface="Times New Roman" panose="02020603050405020304" pitchFamily="18" charset="0"/>
                <a:ea typeface="SimSun" panose="02010600030101010101" pitchFamily="2" charset="-122"/>
                <a:cs typeface="Times New Roman" panose="02020603050405020304" pitchFamily="18" charset="0"/>
              </a:rPr>
              <a:t>ηπειρωτική εκδοχή του νεοφιλελευθερισμού</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1200" kern="0" dirty="0">
                <a:effectLst/>
                <a:latin typeface="Times New Roman" panose="02020603050405020304" pitchFamily="18" charset="0"/>
                <a:ea typeface="Times New Roman" panose="02020603050405020304" pitchFamily="18" charset="0"/>
                <a:cs typeface="Times New Roman" panose="02020603050405020304" pitchFamily="18" charset="0"/>
              </a:rPr>
              <a:t>Οι συνεχιστές της Σχολής </a:t>
            </a:r>
            <a:r>
              <a:rPr lang="fr-FR" sz="1200" kern="150" dirty="0">
                <a:effectLst/>
                <a:latin typeface="Times New Roman" panose="02020603050405020304" pitchFamily="18" charset="0"/>
                <a:ea typeface="SimSun" panose="02010600030101010101" pitchFamily="2" charset="-122"/>
                <a:cs typeface="Times New Roman" panose="02020603050405020304" pitchFamily="18" charset="0"/>
              </a:rPr>
              <a:t>Fribourg</a:t>
            </a:r>
            <a:r>
              <a:rPr lang="el-GR" sz="1200" kern="0" dirty="0">
                <a:effectLst/>
                <a:latin typeface="Times New Roman" panose="02020603050405020304" pitchFamily="18" charset="0"/>
                <a:ea typeface="Times New Roman" panose="02020603050405020304" pitchFamily="18" charset="0"/>
                <a:cs typeface="Times New Roman" panose="02020603050405020304" pitchFamily="18" charset="0"/>
              </a:rPr>
              <a:t> είναι επί του παρόντος ειδικευμένοι συνήθως στη διδασκαλία της οικονομικής πολιτικής, επεκτείνουν τη δράση τους σε όλα τα γερμανικά, αυστριακά και ελβετικά πανεπιστήμια, και εξακολουθούν να δημοσιεύουν τη θεωρητική ή πρακτική έρευνα τους κυρίως στο ετή</a:t>
            </a:r>
            <a:r>
              <a:rPr lang="el-GR" sz="1200" b="1" kern="0" dirty="0">
                <a:effectLst/>
                <a:latin typeface="Times New Roman" panose="02020603050405020304" pitchFamily="18" charset="0"/>
                <a:ea typeface="Times New Roman" panose="02020603050405020304" pitchFamily="18" charset="0"/>
                <a:cs typeface="Times New Roman" panose="02020603050405020304" pitchFamily="18" charset="0"/>
              </a:rPr>
              <a:t>σιο περιοδικό της  Ομάδας </a:t>
            </a:r>
            <a:r>
              <a:rPr lang="el-GR" sz="1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Frib</a:t>
            </a: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l-GR" sz="1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urg</a:t>
            </a:r>
            <a:r>
              <a:rPr lang="el-GR" sz="1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Ordo</a:t>
            </a:r>
            <a:r>
              <a:rPr lang="el-GR" sz="1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200" kern="0" dirty="0">
                <a:effectLst/>
                <a:latin typeface="Times New Roman" panose="02020603050405020304" pitchFamily="18" charset="0"/>
                <a:ea typeface="Times New Roman" panose="02020603050405020304" pitchFamily="18" charset="0"/>
                <a:cs typeface="Times New Roman" panose="02020603050405020304" pitchFamily="18" charset="0"/>
              </a:rPr>
              <a:t>Πέρα από τους ακαδημαϊκούς, ένας μεγάλος αριθμός ανώτερων αξιωματούχων, δημοσιογράφων και γενικότερα πρώην φοιτητών αυτών των καθηγητών τηρούν τις ιδέες και συμμετέχουν στις συναντήσεις αυτής της ομάδας. </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Οι όποιες πολιτικές αντιπαραθέσεις στη γερμανική δημόσια συζήτηση σχετικά με το πως πρέπει λοιπόν να λειτουργεί ο καπιταλισμός του Ρήνου γίνονται στη βάση αυτού του κοινού πολιτισμικού πυρήνα.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Times New Roman" panose="02020603050405020304" pitchFamily="18" charset="0"/>
                <a:ea typeface="Times New Roman" panose="02020603050405020304" pitchFamily="18" charset="0"/>
              </a:rPr>
              <a:t>«</a:t>
            </a:r>
            <a:r>
              <a:rPr lang="fr-FR" sz="1200" dirty="0">
                <a:effectLst/>
                <a:latin typeface="Times New Roman" panose="02020603050405020304" pitchFamily="18" charset="0"/>
                <a:ea typeface="Times New Roman" panose="02020603050405020304" pitchFamily="18" charset="0"/>
              </a:rPr>
              <a:t> </a:t>
            </a:r>
            <a:r>
              <a:rPr lang="el-GR" sz="1200" dirty="0">
                <a:effectLst/>
                <a:latin typeface="Times New Roman" panose="02020603050405020304" pitchFamily="18" charset="0"/>
                <a:ea typeface="Times New Roman" panose="02020603050405020304" pitchFamily="18" charset="0"/>
              </a:rPr>
              <a:t>Αειφόρος ανάπτυξη της Ευρώπης με βάση την ισορροπημένη οικονομική ανάπτυξη και τη σταθερότητα των τιμών, μια ιδιαίτερα ανταγωνιστική κοινωνική οικονομία της αγοράς» (άρθρο 2.3 ΣΛΕΕ).</a:t>
            </a:r>
            <a:endParaRPr lang="en-G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5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9</a:t>
            </a:fld>
            <a:endParaRPr lang="en-GR"/>
          </a:p>
        </p:txBody>
      </p:sp>
    </p:spTree>
    <p:extLst>
      <p:ext uri="{BB962C8B-B14F-4D97-AF65-F5344CB8AC3E}">
        <p14:creationId xmlns:p14="http://schemas.microsoft.com/office/powerpoint/2010/main" val="41659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Η αμερικάνικης επιρροής </a:t>
            </a:r>
            <a:r>
              <a:rPr lang="el-GR" sz="1200" kern="150" spc="-25"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γαλλο</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-γερμανική πρωτοβουλία για την ΕΚΑΧ από τις αρχές του 1950 συμβάδισε ιστορικά και χρονικά με την ανασυγκρότηση της μεταπολεμικής Δυτικής Γερμανίας. </a:t>
            </a:r>
            <a:r>
              <a:rPr lang="fr-F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 </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γερμανική ανασυγκρότηση πραγματοποιήθηκε - </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σε αντίθεση με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ό</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τι συνέβαινε στη Γαλλία, την Ιταλία ή το Ηνωμένο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Βασίλει</a:t>
            </a:r>
            <a:r>
              <a:rPr lang="fr-FR" sz="1200" kern="150" dirty="0">
                <a:effectLst/>
                <a:latin typeface="Times New Roman" panose="02020603050405020304" pitchFamily="18" charset="0"/>
                <a:ea typeface="SimSun" panose="02010600030101010101" pitchFamily="2" charset="-122"/>
                <a:cs typeface="Times New Roman" panose="02020603050405020304" pitchFamily="18" charset="0"/>
              </a:rPr>
              <a:t>o </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1200" b="1" kern="150" dirty="0">
                <a:effectLst/>
                <a:latin typeface="Times New Roman" panose="02020603050405020304" pitchFamily="18" charset="0"/>
                <a:ea typeface="SimSun" panose="02010600030101010101" pitchFamily="2" charset="-122"/>
                <a:cs typeface="Times New Roman" panose="02020603050405020304" pitchFamily="18" charset="0"/>
              </a:rPr>
              <a:t>σε φιλελεύθερες και όχι σοσιαλδημοκρατικές βάσεις, αποτέλεσμα και αυτό της αμερικάνικης ευρωπαϊκής πολιτικής, επιρροής και εξαγωγικής στόχευσης</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Βέβαια το </a:t>
            </a:r>
            <a:r>
              <a:rPr lang="el-GR" sz="1200" b="1" kern="150" dirty="0">
                <a:effectLst/>
                <a:latin typeface="Times New Roman" panose="02020603050405020304" pitchFamily="18" charset="0"/>
                <a:ea typeface="SimSun" panose="02010600030101010101" pitchFamily="2" charset="-122"/>
                <a:cs typeface="Times New Roman" panose="02020603050405020304" pitchFamily="18" charset="0"/>
              </a:rPr>
              <a:t>κλασσικό επιχείρημα </a:t>
            </a:r>
            <a:r>
              <a:rPr lang="el-GR" sz="1200" b="1"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του γερμανικού εξευρωπα</a:t>
            </a:r>
            <a:r>
              <a:rPr lang="el-GR" sz="1200" b="1" kern="150" dirty="0">
                <a:effectLst/>
                <a:latin typeface="Times New Roman" panose="02020603050405020304" pitchFamily="18" charset="0"/>
                <a:ea typeface="SimSun" panose="02010600030101010101" pitchFamily="2" charset="-122"/>
                <a:cs typeface="Times New Roman" panose="02020603050405020304" pitchFamily="18" charset="0"/>
              </a:rPr>
              <a:t>ϊ</a:t>
            </a:r>
            <a:r>
              <a:rPr lang="el-GR" sz="1200" b="1"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σμού στη βάση του οικονομικού μοντέλου του ελεύθερου εμπορίου στηριζόταν στη σημασία της γερμανικής ένταξης στους διεθνείς και περιφερειακούς οργανισμούς, όπως το ΝΑΤΟ και η ΕΕ, ώστε να μπορεί να επιτευχθεί συγκράτηση της γερμανικής ισχύος και επιρροής. </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Η αντίληψη αυτή στηρίχθηκε μεταπολεμικά, όχι τόσο σε μια ρεαλιστική ή μαρξιστική θεώρηση περί κυριαρχίας ή τριβών, όσο σε μια </a:t>
            </a:r>
            <a:r>
              <a:rPr lang="el-GR" sz="1200" kern="150" spc="-25"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νεολειτουργιστική</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θεώρηση της έννοιας της αλληλεξάρτησης κατά </a:t>
            </a:r>
            <a:r>
              <a:rPr lang="fr-F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Haas</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σύμφωνα με την οποία η ανάπτυξη δεσμών μεταξύ των κρατών-εταίρων μπορούσε να λειτουργήσει σε περίοδο </a:t>
            </a:r>
            <a:r>
              <a:rPr lang="el-GR" sz="1200" kern="150" spc="-25"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μεγένθυσης</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ως μοχλός για την ανάπτυξη και ευημερία και άρα και την προώθηση μιας </a:t>
            </a:r>
            <a:r>
              <a:rPr lang="el-GR" sz="1200" b="1"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νεοφιλελεύθερης θεσμικής αντίληψης περί απόλυτων κερδών θεωρώντας ότι η εμπορική συνεργασία θα είχε αμοιβαία θετικά οφέλη για όλους  </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GB" sz="1200" kern="150" dirty="0" err="1">
                <a:effectLst/>
                <a:latin typeface="Times New Roman" panose="02020603050405020304" pitchFamily="18" charset="0"/>
                <a:ea typeface="SimSun" panose="02010600030101010101" pitchFamily="2" charset="-122"/>
                <a:cs typeface="Mangal" panose="02040503050203030202" pitchFamily="18" charset="0"/>
              </a:rPr>
              <a:t>Markovits</a:t>
            </a:r>
            <a:r>
              <a:rPr lang="el-GR" sz="1200" kern="150" dirty="0">
                <a:effectLst/>
                <a:latin typeface="Times New Roman" panose="02020603050405020304" pitchFamily="18" charset="0"/>
                <a:ea typeface="SimSun" panose="02010600030101010101" pitchFamily="2" charset="-122"/>
                <a:cs typeface="Mangal" panose="02040503050203030202" pitchFamily="18" charset="0"/>
              </a:rPr>
              <a:t> &amp; </a:t>
            </a:r>
            <a:r>
              <a:rPr lang="en-GB" sz="1200" kern="150" dirty="0">
                <a:effectLst/>
                <a:latin typeface="Times New Roman" panose="02020603050405020304" pitchFamily="18" charset="0"/>
                <a:ea typeface="SimSun" panose="02010600030101010101" pitchFamily="2" charset="-122"/>
                <a:cs typeface="Mangal" panose="02040503050203030202" pitchFamily="18" charset="0"/>
              </a:rPr>
              <a:t>Reich</a:t>
            </a:r>
            <a:r>
              <a:rPr lang="el-GR" sz="1200" kern="150" dirty="0">
                <a:effectLst/>
                <a:latin typeface="Times New Roman" panose="02020603050405020304" pitchFamily="18" charset="0"/>
                <a:ea typeface="SimSun" panose="02010600030101010101" pitchFamily="2" charset="-122"/>
                <a:cs typeface="Mangal" panose="02040503050203030202" pitchFamily="18" charset="0"/>
              </a:rPr>
              <a:t>, 1991)</a:t>
            </a:r>
            <a:r>
              <a:rPr lang="el-GR" sz="1200" kern="150" spc="-25"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l-GR" sz="12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GR" sz="1200" kern="150" dirty="0">
              <a:effectLst/>
              <a:latin typeface="Times New Roman" panose="02020603050405020304" pitchFamily="18" charset="0"/>
              <a:ea typeface="SimSun" panose="02010600030101010101" pitchFamily="2" charset="-122"/>
              <a:cs typeface="Mangal" panose="02040503050203030202" pitchFamily="18" charset="0"/>
            </a:endParaRP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50" spc="-25" dirty="0">
                <a:solidFill>
                  <a:srgbClr val="000000"/>
                </a:solidFill>
                <a:effectLst/>
                <a:latin typeface="Times New Roman" panose="02020603050405020304" pitchFamily="18" charset="0"/>
                <a:ea typeface="SimSun" panose="02010600030101010101" pitchFamily="2" charset="-122"/>
              </a:rPr>
              <a:t>Όμως, επί της ουσίας, η Γερμανία προώθησε μια σειρά εγχώριων θεσμικών μεταρρυθμίσεων </a:t>
            </a:r>
            <a:r>
              <a:rPr lang="fr-FR" sz="1200" dirty="0" err="1">
                <a:effectLst/>
                <a:latin typeface="Times New Roman" panose="02020603050405020304" pitchFamily="18" charset="0"/>
                <a:ea typeface="Times New Roman" panose="02020603050405020304" pitchFamily="18" charset="0"/>
              </a:rPr>
              <a:t>Denord</a:t>
            </a:r>
            <a:r>
              <a:rPr lang="fr-FR" sz="1200" dirty="0">
                <a:effectLst/>
                <a:latin typeface="Times New Roman" panose="02020603050405020304" pitchFamily="18" charset="0"/>
                <a:ea typeface="Times New Roman" panose="02020603050405020304" pitchFamily="18" charset="0"/>
              </a:rPr>
              <a:t>, F., </a:t>
            </a:r>
            <a:r>
              <a:rPr lang="fr-FR" sz="1200" dirty="0" err="1">
                <a:effectLst/>
                <a:latin typeface="Times New Roman" panose="02020603050405020304" pitchFamily="18" charset="0"/>
                <a:ea typeface="Times New Roman" panose="02020603050405020304" pitchFamily="18" charset="0"/>
              </a:rPr>
              <a:t>Knaebel</a:t>
            </a:r>
            <a:r>
              <a:rPr lang="fr-FR" sz="1200" dirty="0">
                <a:effectLst/>
                <a:latin typeface="Times New Roman" panose="02020603050405020304" pitchFamily="18" charset="0"/>
                <a:ea typeface="Times New Roman" panose="02020603050405020304" pitchFamily="18" charset="0"/>
              </a:rPr>
              <a:t> R. &amp; </a:t>
            </a:r>
            <a:r>
              <a:rPr lang="fr-FR" sz="1200" dirty="0" err="1">
                <a:effectLst/>
                <a:latin typeface="Times New Roman" panose="02020603050405020304" pitchFamily="18" charset="0"/>
                <a:ea typeface="Times New Roman" panose="02020603050405020304" pitchFamily="18" charset="0"/>
              </a:rPr>
              <a:t>Rimbert</a:t>
            </a:r>
            <a:r>
              <a:rPr lang="fr-FR" sz="1200" dirty="0">
                <a:effectLst/>
                <a:latin typeface="Times New Roman" panose="02020603050405020304" pitchFamily="18" charset="0"/>
                <a:ea typeface="Times New Roman" panose="02020603050405020304" pitchFamily="18" charset="0"/>
              </a:rPr>
              <a:t> P., L’</a:t>
            </a:r>
            <a:r>
              <a:rPr lang="fr-FR" sz="1200" dirty="0" err="1">
                <a:effectLst/>
                <a:latin typeface="Times New Roman" panose="02020603050405020304" pitchFamily="18" charset="0"/>
                <a:ea typeface="Times New Roman" panose="02020603050405020304" pitchFamily="18" charset="0"/>
              </a:rPr>
              <a:t>ordolibéralisme</a:t>
            </a:r>
            <a:r>
              <a:rPr lang="fr-FR" sz="1200" dirty="0">
                <a:effectLst/>
                <a:latin typeface="Times New Roman" panose="02020603050405020304" pitchFamily="18" charset="0"/>
                <a:ea typeface="Times New Roman" panose="02020603050405020304" pitchFamily="18" charset="0"/>
              </a:rPr>
              <a:t> allemand, cage de fer pour le Vieux Continent, Le Monde diplomatique, Août 2015, pp. 20-21.</a:t>
            </a:r>
            <a:endParaRPr lang="en-GR" sz="1200" dirty="0">
              <a:effectLst/>
              <a:latin typeface="Times New Roman" panose="02020603050405020304" pitchFamily="18" charset="0"/>
              <a:ea typeface="Times New Roman" panose="02020603050405020304" pitchFamily="18" charset="0"/>
            </a:endParaRP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10</a:t>
            </a:fld>
            <a:endParaRPr lang="en-GR"/>
          </a:p>
        </p:txBody>
      </p:sp>
    </p:spTree>
    <p:extLst>
      <p:ext uri="{BB962C8B-B14F-4D97-AF65-F5344CB8AC3E}">
        <p14:creationId xmlns:p14="http://schemas.microsoft.com/office/powerpoint/2010/main" val="203184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auto">
              <a:lnSpc>
                <a:spcPct val="150000"/>
              </a:lnSpc>
            </a:pPr>
            <a:r>
              <a:rPr lang="el-GR" sz="1200" kern="0" dirty="0">
                <a:effectLst/>
                <a:latin typeface="Times New Roman" panose="02020603050405020304" pitchFamily="18" charset="0"/>
                <a:ea typeface="Times New Roman" panose="02020603050405020304" pitchFamily="18" charset="0"/>
                <a:cs typeface="Times New Roman" panose="02020603050405020304" pitchFamily="18" charset="0"/>
              </a:rPr>
              <a:t>Στην </a:t>
            </a:r>
            <a:r>
              <a:rPr lang="el-GR"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ορντοφιλελεύθερη</a:t>
            </a:r>
            <a:r>
              <a:rPr lang="el-GR" sz="1200" kern="0" dirty="0">
                <a:effectLst/>
                <a:latin typeface="Times New Roman" panose="02020603050405020304" pitchFamily="18" charset="0"/>
                <a:ea typeface="Times New Roman" panose="02020603050405020304" pitchFamily="18" charset="0"/>
                <a:cs typeface="Times New Roman" panose="02020603050405020304" pitchFamily="18" charset="0"/>
              </a:rPr>
              <a:t> αντίληψη, ο νόμος είναι υψίστης σημασίας, αφού η λήψη οικονομικών αποφάσεων πρέπει να καθοδηγείται από αυστηρούς νομικούς κώδικες, που εφαρμόζονται με συνέπεια, και όχι από την άσκηση αυθαίρετης εκτελεστικής εξουσίας κατά </a:t>
            </a:r>
            <a:r>
              <a:rPr lang="fr-FR" sz="1200" kern="0" dirty="0">
                <a:effectLst/>
                <a:latin typeface="Times New Roman" panose="02020603050405020304" pitchFamily="18" charset="0"/>
                <a:ea typeface="Times New Roman" panose="02020603050405020304" pitchFamily="18" charset="0"/>
                <a:cs typeface="Times New Roman" panose="02020603050405020304" pitchFamily="18" charset="0"/>
              </a:rPr>
              <a:t>Schmitt</a:t>
            </a:r>
            <a:r>
              <a:rPr lang="el-GR"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R" sz="1200" kern="150" dirty="0">
              <a:effectLst/>
              <a:latin typeface="Times New Roman" panose="02020603050405020304" pitchFamily="18" charset="0"/>
              <a:ea typeface="SimSun" panose="02010600030101010101" pitchFamily="2" charset="-122"/>
              <a:cs typeface="Mangal" panose="02040503050203030202" pitchFamily="18" charset="0"/>
            </a:endParaRPr>
          </a:p>
          <a:p>
            <a:pPr algn="just"/>
            <a:r>
              <a:rPr lang="el-GR" sz="1200" dirty="0">
                <a:effectLst/>
                <a:latin typeface="Times New Roman" panose="02020603050405020304" pitchFamily="18" charset="0"/>
                <a:ea typeface="Times New Roman" panose="02020603050405020304" pitchFamily="18" charset="0"/>
              </a:rPr>
              <a:t>Η έννοια της ισχυρής εκτελεστικής εξουσίας του </a:t>
            </a:r>
            <a:r>
              <a:rPr lang="en-GB" sz="1200" dirty="0">
                <a:effectLst/>
                <a:latin typeface="Times New Roman" panose="02020603050405020304" pitchFamily="18" charset="0"/>
                <a:ea typeface="Times New Roman" panose="02020603050405020304" pitchFamily="18" charset="0"/>
              </a:rPr>
              <a:t>Carl</a:t>
            </a:r>
            <a:r>
              <a:rPr lang="el-GR" sz="1200" dirty="0">
                <a:effectLst/>
                <a:latin typeface="Times New Roman" panose="02020603050405020304" pitchFamily="18" charset="0"/>
                <a:ea typeface="Times New Roman" panose="02020603050405020304" pitchFamily="18" charset="0"/>
              </a:rPr>
              <a:t> </a:t>
            </a:r>
            <a:r>
              <a:rPr lang="el-GR" sz="1200" dirty="0" err="1">
                <a:effectLst/>
                <a:latin typeface="Times New Roman" panose="02020603050405020304" pitchFamily="18" charset="0"/>
                <a:ea typeface="Times New Roman" panose="02020603050405020304" pitchFamily="18" charset="0"/>
              </a:rPr>
              <a:t>Schmitt</a:t>
            </a:r>
            <a:r>
              <a:rPr lang="el-GR" sz="1200" dirty="0">
                <a:effectLst/>
                <a:latin typeface="Times New Roman" panose="02020603050405020304" pitchFamily="18" charset="0"/>
                <a:ea typeface="Times New Roman" panose="02020603050405020304" pitchFamily="18" charset="0"/>
              </a:rPr>
              <a:t> ανταποκρίνεται σε καταστάσεις έκτακτης ανάγκης όπου χρησιμοποιούνται νόμιμα ή μη νόμιμα μέσα.</a:t>
            </a:r>
          </a:p>
          <a:p>
            <a:pPr algn="just"/>
            <a:endParaRPr lang="el-GR" sz="1200" dirty="0">
              <a:effectLst/>
              <a:latin typeface="Times New Roman" panose="02020603050405020304" pitchFamily="18" charset="0"/>
              <a:ea typeface="Times New Roman" panose="02020603050405020304" pitchFamily="18" charset="0"/>
            </a:endParaRPr>
          </a:p>
          <a:p>
            <a:pPr algn="just"/>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από ότι οργανισμοί που εκπροσωπούν οικονομικές και κοινωνικές οργανώσεις και παρέχουν </a:t>
            </a:r>
            <a:r>
              <a:rPr lang="el-GR" sz="1200" b="1" kern="150" dirty="0">
                <a:effectLst/>
                <a:latin typeface="Times New Roman" panose="02020603050405020304" pitchFamily="18" charset="0"/>
                <a:ea typeface="SimSun" panose="02010600030101010101" pitchFamily="2" charset="-122"/>
                <a:cs typeface="Times New Roman" panose="02020603050405020304" pitchFamily="18" charset="0"/>
              </a:rPr>
              <a:t>υστερόβουλες </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αναλύσεις και συμβουλές (ενδιάμεσα σώματα, διαβουλευτικά σώματα, κινήματα κτλ.). Το καθήκον μιας τέτοιας εξουσίας μέσω της έρευνας και της παροχής συμβουλών, είναι ακριβώς να αποκαλύψει και έτσι να εξουδετερώσει τις πιέσεις των ειδικών συμφερόντων. Οι υπεύθυνοι χάραξης πολιτικής πρέπει να καθοδηγούνται από τις επιστημονικές αρχές των εξουσιοδοτημένων οικονομικών εμπειρογνωμόνων που εκπαιδεύονται στην </a:t>
            </a:r>
            <a:r>
              <a:rPr lang="el-GR" sz="12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ορντοφιλελεύθερη</a:t>
            </a:r>
            <a:r>
              <a:rPr lang="el-GR" sz="1200" kern="150" dirty="0">
                <a:effectLst/>
                <a:latin typeface="Times New Roman" panose="02020603050405020304" pitchFamily="18" charset="0"/>
                <a:ea typeface="SimSun" panose="02010600030101010101" pitchFamily="2" charset="-122"/>
                <a:cs typeface="Times New Roman" panose="02020603050405020304" pitchFamily="18" charset="0"/>
              </a:rPr>
              <a:t> σκέψη...</a:t>
            </a:r>
            <a:endParaRPr lang="en-GR" sz="1200" dirty="0">
              <a:effectLst/>
              <a:latin typeface="Times New Roman" panose="02020603050405020304" pitchFamily="18" charset="0"/>
              <a:ea typeface="Times New Roman" panose="02020603050405020304" pitchFamily="18" charset="0"/>
            </a:endParaRPr>
          </a:p>
          <a:p>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12</a:t>
            </a:fld>
            <a:endParaRPr lang="en-GR"/>
          </a:p>
        </p:txBody>
      </p:sp>
    </p:spTree>
    <p:extLst>
      <p:ext uri="{BB962C8B-B14F-4D97-AF65-F5344CB8AC3E}">
        <p14:creationId xmlns:p14="http://schemas.microsoft.com/office/powerpoint/2010/main" val="2107209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τρία με εντολή </a:t>
            </a:r>
            <a:r>
              <a:rPr lang="el-GR" dirty="0" err="1"/>
              <a:t>Πομπιντού</a:t>
            </a:r>
            <a:r>
              <a:rPr lang="el-GR" dirty="0"/>
              <a:t>;;;;</a:t>
            </a:r>
          </a:p>
          <a:p>
            <a:endParaRPr lang="el-GR" dirty="0"/>
          </a:p>
          <a:p>
            <a:r>
              <a:rPr lang="el-GR" dirty="0"/>
              <a:t>Ο </a:t>
            </a:r>
            <a:r>
              <a:rPr lang="el-GR" dirty="0" err="1"/>
              <a:t>Μπαρέ</a:t>
            </a:r>
            <a:r>
              <a:rPr lang="el-GR" dirty="0"/>
              <a:t> ανέλαβε αυτές τις πρωτοβουλίες ενώ ο Γάλλος Πρόεδρος </a:t>
            </a:r>
            <a:r>
              <a:rPr lang="en-US" dirty="0"/>
              <a:t>Pompidou </a:t>
            </a:r>
            <a:r>
              <a:rPr lang="el-GR" dirty="0"/>
              <a:t>ήταν επιφυλακτικός ως προς την πιθανότητα ίδρυσης μιας ΟΝΕ</a:t>
            </a:r>
            <a:r>
              <a:rPr lang="en-US" dirty="0"/>
              <a:t>.</a:t>
            </a:r>
            <a:endParaRPr lang="en-GR" dirty="0"/>
          </a:p>
        </p:txBody>
      </p:sp>
      <p:sp>
        <p:nvSpPr>
          <p:cNvPr id="4" name="Slide Number Placeholder 3"/>
          <p:cNvSpPr>
            <a:spLocks noGrp="1"/>
          </p:cNvSpPr>
          <p:nvPr>
            <p:ph type="sldNum" sz="quarter" idx="5"/>
          </p:nvPr>
        </p:nvSpPr>
        <p:spPr/>
        <p:txBody>
          <a:bodyPr/>
          <a:lstStyle/>
          <a:p>
            <a:fld id="{632E8B65-0FB0-E645-BF96-9E1D6839C6E2}" type="slidenum">
              <a:rPr lang="en-GR" smtClean="0"/>
              <a:t>14</a:t>
            </a:fld>
            <a:endParaRPr lang="en-GR"/>
          </a:p>
        </p:txBody>
      </p:sp>
    </p:spTree>
    <p:extLst>
      <p:ext uri="{BB962C8B-B14F-4D97-AF65-F5344CB8AC3E}">
        <p14:creationId xmlns:p14="http://schemas.microsoft.com/office/powerpoint/2010/main" val="364625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687E2AC-B064-0748-9B51-BB75B362F398}" type="datetime6">
              <a:rPr lang="en-US" smtClean="0"/>
              <a:t>November 24</a:t>
            </a:fld>
            <a:endParaRPr lang="en-GR"/>
          </a:p>
        </p:txBody>
      </p:sp>
      <p:sp>
        <p:nvSpPr>
          <p:cNvPr id="5" name="Footer Placeholder 4"/>
          <p:cNvSpPr>
            <a:spLocks noGrp="1"/>
          </p:cNvSpPr>
          <p:nvPr>
            <p:ph type="ftr" sz="quarter" idx="11"/>
          </p:nvPr>
        </p:nvSpPr>
        <p:spPr/>
        <p:txBody>
          <a:bodyPr/>
          <a:lstStyle/>
          <a:p>
            <a:r>
              <a:rPr lang="el-GR"/>
              <a:t>Φιλίππα Χατζησταύρου</a:t>
            </a:r>
            <a:endParaRPr lang="en-GR"/>
          </a:p>
        </p:txBody>
      </p:sp>
      <p:sp>
        <p:nvSpPr>
          <p:cNvPr id="6" name="Slide Number Placeholder 5"/>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86290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857CB5-888C-1640-9A56-A0A89D21D5FB}" type="datetime6">
              <a:rPr lang="en-US" smtClean="0"/>
              <a:t>November 24</a:t>
            </a:fld>
            <a:endParaRPr lang="en-GR"/>
          </a:p>
        </p:txBody>
      </p:sp>
      <p:sp>
        <p:nvSpPr>
          <p:cNvPr id="5" name="Footer Placeholder 4"/>
          <p:cNvSpPr>
            <a:spLocks noGrp="1"/>
          </p:cNvSpPr>
          <p:nvPr>
            <p:ph type="ftr" sz="quarter" idx="11"/>
          </p:nvPr>
        </p:nvSpPr>
        <p:spPr/>
        <p:txBody>
          <a:bodyPr/>
          <a:lstStyle/>
          <a:p>
            <a:r>
              <a:rPr lang="el-GR"/>
              <a:t>Φιλίππα Χατζησταύρου</a:t>
            </a:r>
            <a:endParaRPr lang="en-GR"/>
          </a:p>
        </p:txBody>
      </p:sp>
      <p:sp>
        <p:nvSpPr>
          <p:cNvPr id="6" name="Slide Number Placeholder 5"/>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240522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2B28E7-4B70-8845-96B6-B0A72AE3C31A}" type="datetime6">
              <a:rPr lang="en-US" smtClean="0"/>
              <a:t>November 24</a:t>
            </a:fld>
            <a:endParaRPr lang="en-GR"/>
          </a:p>
        </p:txBody>
      </p:sp>
      <p:sp>
        <p:nvSpPr>
          <p:cNvPr id="5" name="Footer Placeholder 4"/>
          <p:cNvSpPr>
            <a:spLocks noGrp="1"/>
          </p:cNvSpPr>
          <p:nvPr>
            <p:ph type="ftr" sz="quarter" idx="11"/>
          </p:nvPr>
        </p:nvSpPr>
        <p:spPr/>
        <p:txBody>
          <a:bodyPr/>
          <a:lstStyle/>
          <a:p>
            <a:r>
              <a:rPr lang="el-GR"/>
              <a:t>Φιλίππα Χατζησταύρου</a:t>
            </a:r>
            <a:endParaRPr lang="en-GR"/>
          </a:p>
        </p:txBody>
      </p:sp>
      <p:sp>
        <p:nvSpPr>
          <p:cNvPr id="6" name="Slide Number Placeholder 5"/>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45953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p:cNvSpPr>
            <a:spLocks noGrp="1"/>
          </p:cNvSpPr>
          <p:nvPr>
            <p:ph type="ftr" sz="quarter" idx="11"/>
          </p:nvPr>
        </p:nvSpPr>
        <p:spPr/>
        <p:txBody>
          <a:bodyPr/>
          <a:lstStyle/>
          <a:p>
            <a:r>
              <a:rPr lang="el-GR"/>
              <a:t>Φιλίππα Χατζησταύρου</a:t>
            </a:r>
            <a:endParaRPr lang="en-GR"/>
          </a:p>
        </p:txBody>
      </p:sp>
      <p:sp>
        <p:nvSpPr>
          <p:cNvPr id="6" name="Slide Number Placeholder 5"/>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267529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7D6B8F9-2E56-DD47-903C-EE917B3045C1}" type="datetime6">
              <a:rPr lang="en-US" smtClean="0"/>
              <a:t>November 24</a:t>
            </a:fld>
            <a:endParaRPr lang="en-GR"/>
          </a:p>
        </p:txBody>
      </p:sp>
      <p:sp>
        <p:nvSpPr>
          <p:cNvPr id="5" name="Footer Placeholder 4"/>
          <p:cNvSpPr>
            <a:spLocks noGrp="1"/>
          </p:cNvSpPr>
          <p:nvPr>
            <p:ph type="ftr" sz="quarter" idx="11"/>
          </p:nvPr>
        </p:nvSpPr>
        <p:spPr/>
        <p:txBody>
          <a:bodyPr/>
          <a:lstStyle/>
          <a:p>
            <a:r>
              <a:rPr lang="el-GR"/>
              <a:t>Φιλίππα Χατζησταύρου</a:t>
            </a:r>
            <a:endParaRPr lang="en-GR"/>
          </a:p>
        </p:txBody>
      </p:sp>
      <p:sp>
        <p:nvSpPr>
          <p:cNvPr id="6" name="Slide Number Placeholder 5"/>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65970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AC45CC2-5ED7-184C-8A68-D69AED576F72}" type="datetime6">
              <a:rPr lang="en-US" smtClean="0"/>
              <a:t>November 24</a:t>
            </a:fld>
            <a:endParaRPr lang="en-GR"/>
          </a:p>
        </p:txBody>
      </p:sp>
      <p:sp>
        <p:nvSpPr>
          <p:cNvPr id="6" name="Footer Placeholder 5"/>
          <p:cNvSpPr>
            <a:spLocks noGrp="1"/>
          </p:cNvSpPr>
          <p:nvPr>
            <p:ph type="ftr" sz="quarter" idx="11"/>
          </p:nvPr>
        </p:nvSpPr>
        <p:spPr/>
        <p:txBody>
          <a:bodyPr/>
          <a:lstStyle/>
          <a:p>
            <a:r>
              <a:rPr lang="el-GR"/>
              <a:t>Φιλίππα Χατζησταύρου</a:t>
            </a:r>
            <a:endParaRPr lang="en-GR"/>
          </a:p>
        </p:txBody>
      </p:sp>
      <p:sp>
        <p:nvSpPr>
          <p:cNvPr id="7" name="Slide Number Placeholder 6"/>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82262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4494E90-91DD-BC45-AA1F-49D2AFA07F4D}" type="datetime6">
              <a:rPr lang="en-US" smtClean="0"/>
              <a:t>November 24</a:t>
            </a:fld>
            <a:endParaRPr lang="en-GR"/>
          </a:p>
        </p:txBody>
      </p:sp>
      <p:sp>
        <p:nvSpPr>
          <p:cNvPr id="8" name="Footer Placeholder 7"/>
          <p:cNvSpPr>
            <a:spLocks noGrp="1"/>
          </p:cNvSpPr>
          <p:nvPr>
            <p:ph type="ftr" sz="quarter" idx="11"/>
          </p:nvPr>
        </p:nvSpPr>
        <p:spPr/>
        <p:txBody>
          <a:bodyPr/>
          <a:lstStyle/>
          <a:p>
            <a:r>
              <a:rPr lang="el-GR"/>
              <a:t>Φιλίππα Χατζησταύρου</a:t>
            </a:r>
            <a:endParaRPr lang="en-GR"/>
          </a:p>
        </p:txBody>
      </p:sp>
      <p:sp>
        <p:nvSpPr>
          <p:cNvPr id="9" name="Slide Number Placeholder 8"/>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177801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21F0587-DCD6-384F-AB61-F5DFA1431BD6}" type="datetime6">
              <a:rPr lang="en-US" smtClean="0"/>
              <a:t>November 24</a:t>
            </a:fld>
            <a:endParaRPr lang="en-GR"/>
          </a:p>
        </p:txBody>
      </p:sp>
      <p:sp>
        <p:nvSpPr>
          <p:cNvPr id="4" name="Footer Placeholder 3"/>
          <p:cNvSpPr>
            <a:spLocks noGrp="1"/>
          </p:cNvSpPr>
          <p:nvPr>
            <p:ph type="ftr" sz="quarter" idx="11"/>
          </p:nvPr>
        </p:nvSpPr>
        <p:spPr/>
        <p:txBody>
          <a:bodyPr/>
          <a:lstStyle/>
          <a:p>
            <a:r>
              <a:rPr lang="el-GR"/>
              <a:t>Φιλίππα Χατζησταύρου</a:t>
            </a:r>
            <a:endParaRPr lang="en-GR"/>
          </a:p>
        </p:txBody>
      </p:sp>
      <p:sp>
        <p:nvSpPr>
          <p:cNvPr id="5" name="Slide Number Placeholder 4"/>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342272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543C7-9D7F-D645-BE6F-D873BDBBAD8B}" type="datetime6">
              <a:rPr lang="en-US" smtClean="0"/>
              <a:t>November 24</a:t>
            </a:fld>
            <a:endParaRPr lang="en-GR"/>
          </a:p>
        </p:txBody>
      </p:sp>
      <p:sp>
        <p:nvSpPr>
          <p:cNvPr id="3" name="Footer Placeholder 2"/>
          <p:cNvSpPr>
            <a:spLocks noGrp="1"/>
          </p:cNvSpPr>
          <p:nvPr>
            <p:ph type="ftr" sz="quarter" idx="11"/>
          </p:nvPr>
        </p:nvSpPr>
        <p:spPr/>
        <p:txBody>
          <a:bodyPr/>
          <a:lstStyle/>
          <a:p>
            <a:r>
              <a:rPr lang="el-GR"/>
              <a:t>Φιλίππα Χατζησταύρου</a:t>
            </a:r>
            <a:endParaRPr lang="en-GR"/>
          </a:p>
        </p:txBody>
      </p:sp>
      <p:sp>
        <p:nvSpPr>
          <p:cNvPr id="4" name="Slide Number Placeholder 3"/>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237378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D55872-EB07-E745-AD44-7CDE6BEFA33C}" type="datetime6">
              <a:rPr lang="en-US" smtClean="0"/>
              <a:t>November 24</a:t>
            </a:fld>
            <a:endParaRPr lang="en-GR"/>
          </a:p>
        </p:txBody>
      </p:sp>
      <p:sp>
        <p:nvSpPr>
          <p:cNvPr id="6" name="Footer Placeholder 5"/>
          <p:cNvSpPr>
            <a:spLocks noGrp="1"/>
          </p:cNvSpPr>
          <p:nvPr>
            <p:ph type="ftr" sz="quarter" idx="11"/>
          </p:nvPr>
        </p:nvSpPr>
        <p:spPr/>
        <p:txBody>
          <a:bodyPr/>
          <a:lstStyle/>
          <a:p>
            <a:r>
              <a:rPr lang="el-GR"/>
              <a:t>Φιλίππα Χατζησταύρου</a:t>
            </a:r>
            <a:endParaRPr lang="en-GR"/>
          </a:p>
        </p:txBody>
      </p:sp>
      <p:sp>
        <p:nvSpPr>
          <p:cNvPr id="7" name="Slide Number Placeholder 6"/>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170460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1D54797-4A4D-1E4B-AF50-3ACB026CB973}" type="datetime6">
              <a:rPr lang="en-US" smtClean="0"/>
              <a:t>November 24</a:t>
            </a:fld>
            <a:endParaRPr lang="en-GR"/>
          </a:p>
        </p:txBody>
      </p:sp>
      <p:sp>
        <p:nvSpPr>
          <p:cNvPr id="6" name="Footer Placeholder 5"/>
          <p:cNvSpPr>
            <a:spLocks noGrp="1"/>
          </p:cNvSpPr>
          <p:nvPr>
            <p:ph type="ftr" sz="quarter" idx="11"/>
          </p:nvPr>
        </p:nvSpPr>
        <p:spPr/>
        <p:txBody>
          <a:bodyPr/>
          <a:lstStyle/>
          <a:p>
            <a:r>
              <a:rPr lang="el-GR"/>
              <a:t>Φιλίππα Χατζησταύρου</a:t>
            </a:r>
            <a:endParaRPr lang="en-GR"/>
          </a:p>
        </p:txBody>
      </p:sp>
      <p:sp>
        <p:nvSpPr>
          <p:cNvPr id="7" name="Slide Number Placeholder 6"/>
          <p:cNvSpPr>
            <a:spLocks noGrp="1"/>
          </p:cNvSpPr>
          <p:nvPr>
            <p:ph type="sldNum" sz="quarter" idx="12"/>
          </p:nvPr>
        </p:nvSpPr>
        <p:spPr/>
        <p:txBody>
          <a:bodyPr/>
          <a:lstStyle/>
          <a:p>
            <a:fld id="{6B6B1FA0-B237-4940-8F69-0BF40763133D}" type="slidenum">
              <a:rPr lang="en-GR" smtClean="0"/>
              <a:t>‹#›</a:t>
            </a:fld>
            <a:endParaRPr lang="en-GR"/>
          </a:p>
        </p:txBody>
      </p:sp>
    </p:spTree>
    <p:extLst>
      <p:ext uri="{BB962C8B-B14F-4D97-AF65-F5344CB8AC3E}">
        <p14:creationId xmlns:p14="http://schemas.microsoft.com/office/powerpoint/2010/main" val="24073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C033B-D8FF-7649-8E5D-D95315B5C752}" type="datetime6">
              <a:rPr lang="en-US" smtClean="0"/>
              <a:t>November 24</a:t>
            </a:fld>
            <a:endParaRPr lang="en-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Φιλίππα Χατζησταύρου</a:t>
            </a:r>
            <a:endParaRPr lang="en-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1FA0-B237-4940-8F69-0BF40763133D}" type="slidenum">
              <a:rPr lang="en-GR" smtClean="0"/>
              <a:t>‹#›</a:t>
            </a:fld>
            <a:endParaRPr lang="en-GR"/>
          </a:p>
        </p:txBody>
      </p:sp>
    </p:spTree>
    <p:extLst>
      <p:ext uri="{BB962C8B-B14F-4D97-AF65-F5344CB8AC3E}">
        <p14:creationId xmlns:p14="http://schemas.microsoft.com/office/powerpoint/2010/main" val="2040549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andfonline.com/doi/full/10.1080/13501763.2015.1106573#abstract" TargetMode="External"/><Relationship Id="rId2" Type="http://schemas.openxmlformats.org/officeDocument/2006/relationships/hyperlink" Target="https://www.researchgate.net/publication/45130113_The_Philosophy_of_Social_Market_Economy_Michel_Foucault's_Analysis_of_Ordoliberalism#fullTextFileContent" TargetMode="External"/><Relationship Id="rId1" Type="http://schemas.openxmlformats.org/officeDocument/2006/relationships/slideLayout" Target="../slideLayouts/slideLayout2.xml"/><Relationship Id="rId4" Type="http://schemas.openxmlformats.org/officeDocument/2006/relationships/hyperlink" Target="https://www.erc-europeanunions.eu/working-pap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3D373-3812-C925-BEE2-8F647A38F413}"/>
              </a:ext>
            </a:extLst>
          </p:cNvPr>
          <p:cNvSpPr>
            <a:spLocks noGrp="1"/>
          </p:cNvSpPr>
          <p:nvPr>
            <p:ph type="title"/>
          </p:nvPr>
        </p:nvSpPr>
        <p:spPr>
          <a:xfrm>
            <a:off x="1043631" y="873940"/>
            <a:ext cx="5052369" cy="1035781"/>
          </a:xfrm>
        </p:spPr>
        <p:txBody>
          <a:bodyPr vert="horz" lIns="91440" tIns="45720" rIns="91440" bIns="45720" rtlCol="0" anchor="ctr">
            <a:normAutofit fontScale="90000"/>
          </a:bodyPr>
          <a:lstStyle/>
          <a:p>
            <a:pPr lvl="0"/>
            <a:r>
              <a:rPr lang="en-US" sz="3300" kern="1200" dirty="0" err="1">
                <a:solidFill>
                  <a:schemeClr val="tx1"/>
                </a:solidFill>
                <a:effectLst/>
                <a:latin typeface="Phosphate Inline" panose="02000506050000020004" pitchFamily="2" charset="77"/>
                <a:cs typeface="Phosphate Inline" panose="02000506050000020004" pitchFamily="2" charset="77"/>
              </a:rPr>
              <a:t>Ορντοφιλελευθερισμός</a:t>
            </a:r>
            <a:r>
              <a:rPr lang="el-GR" sz="3300" kern="1200" dirty="0">
                <a:solidFill>
                  <a:schemeClr val="tx1"/>
                </a:solidFill>
                <a:effectLst/>
                <a:latin typeface="Phosphate Inline" panose="02000506050000020004" pitchFamily="2" charset="77"/>
                <a:cs typeface="Phosphate Inline" panose="02000506050000020004" pitchFamily="2" charset="77"/>
              </a:rPr>
              <a:t> (ΟΦ)</a:t>
            </a:r>
            <a:r>
              <a:rPr lang="en-US" sz="3300" kern="1200" dirty="0">
                <a:solidFill>
                  <a:schemeClr val="tx1"/>
                </a:solidFill>
                <a:effectLst/>
                <a:latin typeface="Phosphate Inline" panose="02000506050000020004" pitchFamily="2" charset="77"/>
                <a:cs typeface="Phosphate Inline" panose="02000506050000020004" pitchFamily="2" charset="77"/>
              </a:rPr>
              <a:t> </a:t>
            </a:r>
            <a:br>
              <a:rPr lang="en-US" sz="3300" kern="1200" dirty="0">
                <a:solidFill>
                  <a:schemeClr val="tx1"/>
                </a:solidFill>
                <a:effectLst/>
                <a:latin typeface="Phosphate Inline" panose="02000506050000020004" pitchFamily="2" charset="77"/>
                <a:cs typeface="Phosphate Inline" panose="02000506050000020004" pitchFamily="2" charset="77"/>
              </a:rPr>
            </a:br>
            <a:r>
              <a:rPr lang="en-US" sz="3300" kern="1200" dirty="0" err="1">
                <a:solidFill>
                  <a:schemeClr val="tx1"/>
                </a:solidFill>
                <a:effectLst/>
                <a:latin typeface="Phosphate Inline" panose="02000506050000020004" pitchFamily="2" charset="77"/>
                <a:cs typeface="Phosphate Inline" panose="02000506050000020004" pitchFamily="2" charset="77"/>
              </a:rPr>
              <a:t>κ</a:t>
            </a:r>
            <a:r>
              <a:rPr lang="en-US" sz="3300" kern="1200" dirty="0">
                <a:solidFill>
                  <a:schemeClr val="tx1"/>
                </a:solidFill>
                <a:effectLst/>
                <a:latin typeface="Phosphate Inline" panose="02000506050000020004" pitchFamily="2" charset="77"/>
                <a:cs typeface="Phosphate Inline" panose="02000506050000020004" pitchFamily="2" charset="77"/>
              </a:rPr>
              <a:t>α</a:t>
            </a:r>
            <a:r>
              <a:rPr lang="en-US" sz="3300" kern="1200" dirty="0" err="1">
                <a:solidFill>
                  <a:schemeClr val="tx1"/>
                </a:solidFill>
                <a:effectLst/>
                <a:latin typeface="Phosphate Inline" panose="02000506050000020004" pitchFamily="2" charset="77"/>
                <a:cs typeface="Phosphate Inline" panose="02000506050000020004" pitchFamily="2" charset="77"/>
              </a:rPr>
              <a:t>ι</a:t>
            </a:r>
            <a:r>
              <a:rPr lang="en-US" sz="3300" kern="1200" dirty="0">
                <a:solidFill>
                  <a:schemeClr val="tx1"/>
                </a:solidFill>
                <a:effectLst/>
                <a:latin typeface="Phosphate Inline" panose="02000506050000020004" pitchFamily="2" charset="77"/>
                <a:cs typeface="Phosphate Inline" panose="02000506050000020004" pitchFamily="2" charset="77"/>
              </a:rPr>
              <a:t> </a:t>
            </a:r>
            <a:r>
              <a:rPr lang="en-US" sz="3300" kern="1200" dirty="0" err="1">
                <a:solidFill>
                  <a:schemeClr val="tx1"/>
                </a:solidFill>
                <a:effectLst/>
                <a:latin typeface="Phosphate Inline" panose="02000506050000020004" pitchFamily="2" charset="77"/>
                <a:cs typeface="Phosphate Inline" panose="02000506050000020004" pitchFamily="2" charset="77"/>
              </a:rPr>
              <a:t>κυ</a:t>
            </a:r>
            <a:r>
              <a:rPr lang="en-US" sz="3300" kern="1200" dirty="0">
                <a:solidFill>
                  <a:schemeClr val="tx1"/>
                </a:solidFill>
                <a:effectLst/>
                <a:latin typeface="Phosphate Inline" panose="02000506050000020004" pitchFamily="2" charset="77"/>
                <a:cs typeface="Phosphate Inline" panose="02000506050000020004" pitchFamily="2" charset="77"/>
              </a:rPr>
              <a:t>β</a:t>
            </a:r>
            <a:r>
              <a:rPr lang="en-US" sz="3300" kern="1200" dirty="0" err="1">
                <a:solidFill>
                  <a:schemeClr val="tx1"/>
                </a:solidFill>
                <a:effectLst/>
                <a:latin typeface="Phosphate Inline" panose="02000506050000020004" pitchFamily="2" charset="77"/>
                <a:cs typeface="Phosphate Inline" panose="02000506050000020004" pitchFamily="2" charset="77"/>
              </a:rPr>
              <a:t>ερνητικότητ</a:t>
            </a:r>
            <a:r>
              <a:rPr lang="en-US" sz="3300" kern="1200" dirty="0">
                <a:solidFill>
                  <a:schemeClr val="tx1"/>
                </a:solidFill>
                <a:effectLst/>
                <a:latin typeface="Phosphate Inline" panose="02000506050000020004" pitchFamily="2" charset="77"/>
                <a:cs typeface="Phosphate Inline" panose="02000506050000020004" pitchFamily="2" charset="77"/>
              </a:rPr>
              <a:t>α </a:t>
            </a:r>
          </a:p>
        </p:txBody>
      </p:sp>
      <p:sp>
        <p:nvSpPr>
          <p:cNvPr id="5" name="Text Placeholder 4">
            <a:extLst>
              <a:ext uri="{FF2B5EF4-FFF2-40B4-BE49-F238E27FC236}">
                <a16:creationId xmlns:a16="http://schemas.microsoft.com/office/drawing/2014/main" id="{2CBACE6D-144E-965C-44B7-285C773ACF52}"/>
              </a:ext>
            </a:extLst>
          </p:cNvPr>
          <p:cNvSpPr>
            <a:spLocks noGrp="1"/>
          </p:cNvSpPr>
          <p:nvPr>
            <p:ph type="body" sz="half" idx="2"/>
          </p:nvPr>
        </p:nvSpPr>
        <p:spPr>
          <a:xfrm>
            <a:off x="1045029" y="2524721"/>
            <a:ext cx="4991629" cy="3677123"/>
          </a:xfrm>
        </p:spPr>
        <p:txBody>
          <a:bodyPr vert="horz" lIns="91440" tIns="45720" rIns="91440" bIns="45720" rtlCol="0" anchor="ctr">
            <a:normAutofit fontScale="25000" lnSpcReduction="20000"/>
          </a:bodyPr>
          <a:lstStyle/>
          <a:p>
            <a:pPr indent="-228600">
              <a:buFont typeface="Arial" panose="020B0604020202020204" pitchFamily="34" charset="0"/>
              <a:buChar char="•"/>
            </a:pPr>
            <a:endParaRPr lang="en-US" sz="1800" b="1" i="1" dirty="0"/>
          </a:p>
          <a:p>
            <a:pPr indent="-228600">
              <a:buFont typeface="Arial" panose="020B0604020202020204" pitchFamily="34" charset="0"/>
              <a:buChar char="•"/>
            </a:pPr>
            <a:endParaRPr lang="en-US" sz="1800" b="1" i="1" dirty="0"/>
          </a:p>
          <a:p>
            <a:pPr indent="-228600">
              <a:buFont typeface="Arial" panose="020B0604020202020204" pitchFamily="34" charset="0"/>
              <a:buChar char="•"/>
            </a:pPr>
            <a:endParaRPr lang="en-US" sz="1800" b="1" i="1" dirty="0"/>
          </a:p>
          <a:p>
            <a:pPr algn="l"/>
            <a:r>
              <a:rPr lang="en-US" sz="1800" b="1" dirty="0">
                <a:latin typeface="Times New Roman" panose="02020603050405020304" pitchFamily="18" charset="0"/>
                <a:cs typeface="Times New Roman" panose="02020603050405020304" pitchFamily="18" charset="0"/>
              </a:rPr>
              <a:t> </a:t>
            </a: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endParaRPr lang="en-US" sz="1800" b="1" i="1" dirty="0">
              <a:latin typeface="Times New Roman" panose="02020603050405020304" pitchFamily="18" charset="0"/>
              <a:cs typeface="Times New Roman" panose="02020603050405020304" pitchFamily="18" charset="0"/>
            </a:endParaRPr>
          </a:p>
          <a:p>
            <a:pPr algn="l"/>
            <a:r>
              <a:rPr lang="el-GR" sz="5600" b="1" i="1" dirty="0">
                <a:latin typeface="Times New Roman" panose="02020603050405020304" pitchFamily="18" charset="0"/>
                <a:cs typeface="Times New Roman" panose="02020603050405020304" pitchFamily="18" charset="0"/>
              </a:rPr>
              <a:t>ΠΜΣ ΔΕΔΠ 202</a:t>
            </a:r>
            <a:r>
              <a:rPr lang="en-US" sz="5600" b="1" i="1" dirty="0">
                <a:latin typeface="Times New Roman" panose="02020603050405020304" pitchFamily="18" charset="0"/>
                <a:cs typeface="Times New Roman" panose="02020603050405020304" pitchFamily="18" charset="0"/>
              </a:rPr>
              <a:t>4</a:t>
            </a:r>
            <a:r>
              <a:rPr lang="el-GR" sz="5600" b="1" i="1" dirty="0">
                <a:latin typeface="Times New Roman" panose="02020603050405020304" pitchFamily="18" charset="0"/>
                <a:cs typeface="Times New Roman" panose="02020603050405020304" pitchFamily="18" charset="0"/>
              </a:rPr>
              <a:t>-2</a:t>
            </a:r>
            <a:r>
              <a:rPr lang="en-US" sz="5600" b="1" i="1" dirty="0">
                <a:latin typeface="Times New Roman" panose="02020603050405020304" pitchFamily="18" charset="0"/>
                <a:cs typeface="Times New Roman" panose="02020603050405020304" pitchFamily="18" charset="0"/>
              </a:rPr>
              <a:t>5</a:t>
            </a:r>
            <a:r>
              <a:rPr lang="el-GR" sz="5600" i="1" dirty="0">
                <a:latin typeface="Times New Roman" panose="02020603050405020304" pitchFamily="18" charset="0"/>
                <a:cs typeface="Times New Roman" panose="02020603050405020304" pitchFamily="18" charset="0"/>
              </a:rPr>
              <a:t>	</a:t>
            </a:r>
            <a:r>
              <a:rPr lang="en-GR" sz="5600" i="1" dirty="0">
                <a:effectLst/>
                <a:latin typeface="Times New Roman" panose="02020603050405020304" pitchFamily="18" charset="0"/>
                <a:cs typeface="Times New Roman" panose="02020603050405020304" pitchFamily="18" charset="0"/>
              </a:rPr>
              <a:t> </a:t>
            </a:r>
            <a:endParaRPr lang="en-US" sz="5600" i="1" dirty="0">
              <a:latin typeface="Times New Roman" panose="02020603050405020304" pitchFamily="18" charset="0"/>
              <a:cs typeface="Times New Roman" panose="02020603050405020304" pitchFamily="18" charset="0"/>
            </a:endParaRPr>
          </a:p>
          <a:p>
            <a:pPr algn="l"/>
            <a:r>
              <a:rPr lang="el-GR" sz="5600" i="1" dirty="0" err="1">
                <a:latin typeface="Times New Roman" panose="02020603050405020304" pitchFamily="18" charset="0"/>
                <a:cs typeface="Times New Roman" panose="02020603050405020304" pitchFamily="18" charset="0"/>
              </a:rPr>
              <a:t>Φιλ</a:t>
            </a:r>
            <a:r>
              <a:rPr lang="en-GR" sz="5600" i="1" dirty="0">
                <a:latin typeface="Times New Roman" panose="02020603050405020304" pitchFamily="18" charset="0"/>
                <a:cs typeface="Times New Roman" panose="02020603050405020304" pitchFamily="18" charset="0"/>
              </a:rPr>
              <a:t>ί</a:t>
            </a:r>
            <a:r>
              <a:rPr lang="el-GR" sz="5600" i="1" dirty="0" err="1">
                <a:latin typeface="Times New Roman" panose="02020603050405020304" pitchFamily="18" charset="0"/>
                <a:cs typeface="Times New Roman" panose="02020603050405020304" pitchFamily="18" charset="0"/>
              </a:rPr>
              <a:t>ππα</a:t>
            </a:r>
            <a:r>
              <a:rPr lang="el-GR" sz="5600" i="1" dirty="0">
                <a:latin typeface="Times New Roman" panose="02020603050405020304" pitchFamily="18" charset="0"/>
                <a:cs typeface="Times New Roman" panose="02020603050405020304" pitchFamily="18" charset="0"/>
              </a:rPr>
              <a:t> </a:t>
            </a:r>
            <a:r>
              <a:rPr lang="el-GR" sz="5600" i="1" dirty="0" err="1">
                <a:latin typeface="Times New Roman" panose="02020603050405020304" pitchFamily="18" charset="0"/>
                <a:cs typeface="Times New Roman" panose="02020603050405020304" pitchFamily="18" charset="0"/>
              </a:rPr>
              <a:t>Χατζησταύρου</a:t>
            </a:r>
            <a:endParaRPr lang="el-GR" sz="5600" i="1" dirty="0">
              <a:latin typeface="Times New Roman" panose="02020603050405020304" pitchFamily="18" charset="0"/>
              <a:cs typeface="Times New Roman" panose="02020603050405020304" pitchFamily="18" charset="0"/>
            </a:endParaRPr>
          </a:p>
          <a:p>
            <a:pPr algn="l"/>
            <a:r>
              <a:rPr lang="en-US" sz="5600" i="1" dirty="0" err="1">
                <a:latin typeface="Times New Roman" panose="02020603050405020304" pitchFamily="18" charset="0"/>
                <a:cs typeface="Times New Roman" panose="02020603050405020304" pitchFamily="18" charset="0"/>
              </a:rPr>
              <a:t>fchatzistav@pspa.uoa.gr</a:t>
            </a:r>
            <a:endParaRPr lang="en-US" sz="5600" i="1"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i="1" dirty="0"/>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A990466-1543-8CBF-669B-6A02C7AD8168}"/>
              </a:ext>
            </a:extLst>
          </p:cNvPr>
          <p:cNvPicPr>
            <a:picLocks noGrp="1" noChangeAspect="1"/>
          </p:cNvPicPr>
          <p:nvPr>
            <p:ph idx="1"/>
          </p:nvPr>
        </p:nvPicPr>
        <p:blipFill rotWithShape="1">
          <a:blip r:embed="rId3"/>
          <a:srcRect l="25858" t="23704" r="52686" b="39806"/>
          <a:stretch/>
        </p:blipFill>
        <p:spPr>
          <a:xfrm>
            <a:off x="6930493" y="1214625"/>
            <a:ext cx="4223252" cy="4489033"/>
          </a:xfrm>
          <a:prstGeom prst="rect">
            <a:avLst/>
          </a:prstGeom>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51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CF65-75A6-970D-E4F6-ECCD036828A6}"/>
              </a:ext>
            </a:extLst>
          </p:cNvPr>
          <p:cNvSpPr>
            <a:spLocks noGrp="1"/>
          </p:cNvSpPr>
          <p:nvPr>
            <p:ph type="title"/>
          </p:nvPr>
        </p:nvSpPr>
        <p:spPr/>
        <p:txBody>
          <a:bodyPr/>
          <a:lstStyle/>
          <a:p>
            <a:r>
              <a:rPr lang="el-GR" dirty="0"/>
              <a:t>Στη μεταπολεμική Γερμανία…</a:t>
            </a:r>
            <a:r>
              <a:rPr lang="en-US" dirty="0"/>
              <a:t> (II)</a:t>
            </a:r>
            <a:endParaRPr lang="en-GR" dirty="0"/>
          </a:p>
        </p:txBody>
      </p:sp>
      <p:sp>
        <p:nvSpPr>
          <p:cNvPr id="3" name="Content Placeholder 2">
            <a:extLst>
              <a:ext uri="{FF2B5EF4-FFF2-40B4-BE49-F238E27FC236}">
                <a16:creationId xmlns:a16="http://schemas.microsoft.com/office/drawing/2014/main" id="{BA67B454-191E-7B75-0DB8-3506D3CF5FF9}"/>
              </a:ext>
            </a:extLst>
          </p:cNvPr>
          <p:cNvSpPr>
            <a:spLocks noGrp="1"/>
          </p:cNvSpPr>
          <p:nvPr>
            <p:ph idx="1"/>
          </p:nvPr>
        </p:nvSpPr>
        <p:spPr>
          <a:xfrm>
            <a:off x="838200" y="1520456"/>
            <a:ext cx="10515600" cy="4656507"/>
          </a:xfrm>
        </p:spPr>
        <p:txBody>
          <a:bodyPr>
            <a:normAutofit fontScale="47500" lnSpcReduction="20000"/>
          </a:bodyPr>
          <a:lstStyle/>
          <a:p>
            <a:pPr algn="just">
              <a:lnSpc>
                <a:spcPct val="150000"/>
              </a:lnSpc>
            </a:pP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Στη Γερμανία στα τέλη του 1950, η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συγχώνευση του </a:t>
            </a:r>
            <a:r>
              <a:rPr lang="el-GR" sz="2800" b="1" kern="150" dirty="0" err="1">
                <a:effectLst/>
                <a:latin typeface="Times New Roman" panose="02020603050405020304" pitchFamily="18" charset="0"/>
                <a:ea typeface="SimSun" panose="02010600030101010101" pitchFamily="2" charset="-122"/>
                <a:cs typeface="Times New Roman" panose="02020603050405020304" pitchFamily="18" charset="0"/>
              </a:rPr>
              <a:t>ορντοφιλελευθερισμού</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 και του χριστιανικού δόγματος </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θα δώσει τη θέση στην ‘κοινωνική οικονομία της αγοράς΄, όπου ‘κοινωνική΄ σημαίνει η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αντιστάθμιση των ανισοτήτων που δημιουργεί ο ανταγωνισμός</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algn="just">
              <a:lnSpc>
                <a:spcPct val="150000"/>
              </a:lnSpc>
            </a:pP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Το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SPD</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 έχοντας απορρίψει το παλαιό μαρξιστικό πρόγραμμά του το 1925, θα ενταχθεί επισήμως στην κοινωνική οικονομία της αγοράς στο διάσημο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συνέδριο του </a:t>
            </a:r>
            <a:r>
              <a:rPr lang="el-GR" sz="2800" b="1" kern="150" dirty="0" err="1">
                <a:effectLst/>
                <a:latin typeface="Times New Roman" panose="02020603050405020304" pitchFamily="18" charset="0"/>
                <a:ea typeface="SimSun" panose="02010600030101010101" pitchFamily="2" charset="-122"/>
                <a:cs typeface="Times New Roman" panose="02020603050405020304" pitchFamily="18" charset="0"/>
              </a:rPr>
              <a:t>Bad</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2800" b="1" kern="150" dirty="0" err="1">
                <a:effectLst/>
                <a:latin typeface="Times New Roman" panose="02020603050405020304" pitchFamily="18" charset="0"/>
                <a:ea typeface="SimSun" panose="02010600030101010101" pitchFamily="2" charset="-122"/>
                <a:cs typeface="Times New Roman" panose="02020603050405020304" pitchFamily="18" charset="0"/>
              </a:rPr>
              <a:t>Godesberg</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 το 1959, </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προτείνοντας να τροποποιήσει σημαντικά ορισμένες πτυχές του. </a:t>
            </a:r>
          </a:p>
          <a:p>
            <a:pPr algn="just">
              <a:lnSpc>
                <a:spcPct val="150000"/>
              </a:lnSpc>
            </a:pPr>
            <a:r>
              <a:rPr lang="el-GR" sz="2800" kern="150" spc="-25" dirty="0">
                <a:effectLst/>
                <a:latin typeface="Times New Roman" panose="02020603050405020304" pitchFamily="18" charset="0"/>
                <a:ea typeface="SimSun" panose="02010600030101010101" pitchFamily="2" charset="-122"/>
                <a:cs typeface="Times New Roman" panose="02020603050405020304" pitchFamily="18" charset="0"/>
              </a:rPr>
              <a:t>Η έλευση του </a:t>
            </a:r>
            <a:r>
              <a:rPr lang="fr-FR" sz="2800" kern="150" spc="-25" dirty="0">
                <a:effectLst/>
                <a:latin typeface="Times New Roman" panose="02020603050405020304" pitchFamily="18" charset="0"/>
                <a:ea typeface="SimSun" panose="02010600030101010101" pitchFamily="2" charset="-122"/>
                <a:cs typeface="Times New Roman" panose="02020603050405020304" pitchFamily="18" charset="0"/>
              </a:rPr>
              <a:t>W</a:t>
            </a:r>
            <a:r>
              <a:rPr lang="el-GR" sz="2800" kern="150" spc="-25"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800" b="1" kern="150" spc="-25" dirty="0">
                <a:effectLst/>
                <a:latin typeface="Times New Roman" panose="02020603050405020304" pitchFamily="18" charset="0"/>
                <a:ea typeface="SimSun" panose="02010600030101010101" pitchFamily="2" charset="-122"/>
                <a:cs typeface="Times New Roman" panose="02020603050405020304" pitchFamily="18" charset="0"/>
              </a:rPr>
              <a:t>Brand</a:t>
            </a:r>
            <a:r>
              <a:rPr lang="el-GR" sz="2800" b="1" kern="150" spc="-25" dirty="0">
                <a:effectLst/>
                <a:latin typeface="Times New Roman" panose="02020603050405020304" pitchFamily="18" charset="0"/>
                <a:ea typeface="SimSun" panose="02010600030101010101" pitchFamily="2" charset="-122"/>
                <a:cs typeface="Times New Roman" panose="02020603050405020304" pitchFamily="18" charset="0"/>
              </a:rPr>
              <a:t>t στα τέλη του 1960 </a:t>
            </a:r>
            <a:r>
              <a:rPr lang="el-GR" sz="2800" kern="150" spc="-25" dirty="0">
                <a:effectLst/>
                <a:latin typeface="Times New Roman" panose="02020603050405020304" pitchFamily="18" charset="0"/>
                <a:ea typeface="SimSun" panose="02010600030101010101" pitchFamily="2" charset="-122"/>
                <a:cs typeface="Times New Roman" panose="02020603050405020304" pitchFamily="18" charset="0"/>
              </a:rPr>
              <a:t>δεν ήταν παρά ένα μικρό διάλειμμα με ισχυρή δόση κλασσικού παρεμβατισμού που έληξε με την </a:t>
            </a:r>
            <a:r>
              <a:rPr lang="el-GR" sz="2800" kern="150" dirty="0">
                <a:effectLst/>
                <a:latin typeface="Times New Roman" panose="02020603050405020304" pitchFamily="18" charset="0"/>
                <a:ea typeface="SimSun" panose="02010600030101010101" pitchFamily="2" charset="-122"/>
                <a:cs typeface="Mangal" panose="02040503050203030202" pitchFamily="18" charset="0"/>
              </a:rPr>
              <a:t>παραίτηση του Γερμανού καγκελάριου το </a:t>
            </a:r>
            <a:r>
              <a:rPr lang="el-GR" sz="2800" b="1" kern="150" dirty="0">
                <a:effectLst/>
                <a:latin typeface="Times New Roman" panose="02020603050405020304" pitchFamily="18" charset="0"/>
                <a:ea typeface="SimSun" panose="02010600030101010101" pitchFamily="2" charset="-122"/>
                <a:cs typeface="Mangal" panose="02040503050203030202" pitchFamily="18" charset="0"/>
              </a:rPr>
              <a:t>1974</a:t>
            </a:r>
            <a:r>
              <a:rPr lang="el-GR" sz="2800" kern="150" dirty="0">
                <a:effectLst/>
                <a:latin typeface="Times New Roman" panose="02020603050405020304" pitchFamily="18" charset="0"/>
                <a:ea typeface="SimSun" panose="02010600030101010101" pitchFamily="2" charset="-122"/>
                <a:cs typeface="Mangal" panose="02040503050203030202" pitchFamily="18" charset="0"/>
              </a:rPr>
              <a:t> αναγγέλλοντας την περάτωση της σοσιαλδημοκρατικής μεταρρύθμισης στην ηπειρωτική Ευρώπη. </a:t>
            </a:r>
            <a:r>
              <a:rPr lang="en-US" sz="2800" kern="150" dirty="0">
                <a:effectLst/>
                <a:latin typeface="Times New Roman" panose="02020603050405020304" pitchFamily="18" charset="0"/>
                <a:ea typeface="SimSun" panose="02010600030101010101" pitchFamily="2" charset="-122"/>
                <a:cs typeface="Mangal" panose="02040503050203030202" pitchFamily="18" charset="0"/>
              </a:rPr>
              <a:t>O</a:t>
            </a:r>
            <a:r>
              <a:rPr lang="el-GR" sz="2800" kern="150" dirty="0">
                <a:effectLst/>
                <a:latin typeface="Times New Roman" panose="02020603050405020304" pitchFamily="18" charset="0"/>
                <a:ea typeface="SimSun" panose="02010600030101010101" pitchFamily="2" charset="-122"/>
                <a:cs typeface="Mangal" panose="02040503050203030202" pitchFamily="18" charset="0"/>
              </a:rPr>
              <a:t> υπερσυντηρητικό</a:t>
            </a:r>
            <a:r>
              <a:rPr lang="el-GR" kern="150" dirty="0">
                <a:latin typeface="Times New Roman" panose="02020603050405020304" pitchFamily="18" charset="0"/>
                <a:ea typeface="SimSun" panose="02010600030101010101" pitchFamily="2" charset="-122"/>
                <a:cs typeface="Mangal" panose="02040503050203030202" pitchFamily="18" charset="0"/>
              </a:rPr>
              <a:t>ς</a:t>
            </a:r>
            <a:r>
              <a:rPr lang="el-GR" sz="2800" kern="150" dirty="0">
                <a:effectLst/>
                <a:latin typeface="Times New Roman" panose="02020603050405020304" pitchFamily="18" charset="0"/>
                <a:ea typeface="SimSun" panose="02010600030101010101" pitchFamily="2" charset="-122"/>
                <a:cs typeface="Mangal" panose="02040503050203030202" pitchFamily="18" charset="0"/>
              </a:rPr>
              <a:t> κύκλος </a:t>
            </a:r>
            <a:r>
              <a:rPr lang="en-GB" sz="2800" b="1" kern="150" dirty="0">
                <a:effectLst/>
                <a:latin typeface="Times New Roman" panose="02020603050405020304" pitchFamily="18" charset="0"/>
                <a:ea typeface="SimSun" panose="02010600030101010101" pitchFamily="2" charset="-122"/>
                <a:cs typeface="Mangal" panose="02040503050203030202" pitchFamily="18" charset="0"/>
              </a:rPr>
              <a:t>Pinay Cercle</a:t>
            </a:r>
            <a:r>
              <a:rPr lang="el-GR" sz="2800" b="1" kern="150" dirty="0">
                <a:effectLst/>
                <a:latin typeface="Times New Roman" panose="02020603050405020304" pitchFamily="18" charset="0"/>
                <a:ea typeface="SimSun" panose="02010600030101010101" pitchFamily="2" charset="-122"/>
                <a:cs typeface="Mangal" panose="02040503050203030202" pitchFamily="18" charset="0"/>
              </a:rPr>
              <a:t> (1952-, </a:t>
            </a:r>
            <a:r>
              <a:rPr lang="el-GR" sz="2800" b="1" kern="150" dirty="0" err="1">
                <a:effectLst/>
                <a:latin typeface="Times New Roman" panose="02020603050405020304" pitchFamily="18" charset="0"/>
                <a:ea typeface="SimSun" panose="02010600030101010101" pitchFamily="2" charset="-122"/>
                <a:cs typeface="Mangal" panose="02040503050203030202" pitchFamily="18" charset="0"/>
              </a:rPr>
              <a:t>αντικομμουνιστικό</a:t>
            </a:r>
            <a:r>
              <a:rPr lang="el-GR" sz="2800" b="1" kern="150" dirty="0">
                <a:effectLst/>
                <a:latin typeface="Times New Roman" panose="02020603050405020304" pitchFamily="18" charset="0"/>
                <a:ea typeface="SimSun" panose="02010600030101010101" pitchFamily="2" charset="-122"/>
                <a:cs typeface="Mangal" panose="02040503050203030202" pitchFamily="18" charset="0"/>
              </a:rPr>
              <a:t> δίκτυο που υποστήριζε το απαρτχάιντ στην Νότια Αφρική)</a:t>
            </a:r>
            <a:r>
              <a:rPr lang="en-GB" sz="2800" kern="150" dirty="0">
                <a:effectLst/>
                <a:latin typeface="Times New Roman" panose="02020603050405020304" pitchFamily="18" charset="0"/>
                <a:ea typeface="SimSun" panose="02010600030101010101" pitchFamily="2" charset="-122"/>
                <a:cs typeface="Mangal" panose="02040503050203030202" pitchFamily="18" charset="0"/>
              </a:rPr>
              <a:t>, </a:t>
            </a:r>
            <a:r>
              <a:rPr lang="el-GR" sz="2800" kern="150" dirty="0">
                <a:effectLst/>
                <a:latin typeface="Times New Roman" panose="02020603050405020304" pitchFamily="18" charset="0"/>
                <a:ea typeface="SimSun" panose="02010600030101010101" pitchFamily="2" charset="-122"/>
                <a:cs typeface="Mangal" panose="02040503050203030202" pitchFamily="18" charset="0"/>
              </a:rPr>
              <a:t>αφού απέρριψε τις αντιφιλελεύθερες θέσεις του τη δεκαετία του 1960, εστίασε στην αποσταθεροποίηση των </a:t>
            </a:r>
            <a:r>
              <a:rPr lang="en-US" sz="2800" kern="150" dirty="0">
                <a:effectLst/>
                <a:latin typeface="Times New Roman" panose="02020603050405020304" pitchFamily="18" charset="0"/>
                <a:ea typeface="SimSun" panose="02010600030101010101" pitchFamily="2" charset="-122"/>
                <a:cs typeface="Mangal" panose="02040503050203030202" pitchFamily="18" charset="0"/>
              </a:rPr>
              <a:t>Brandt &amp; Palme.</a:t>
            </a:r>
            <a:endParaRPr lang="en-GR" sz="2800" kern="150" dirty="0">
              <a:effectLst/>
              <a:latin typeface="Times New Roman" panose="02020603050405020304" pitchFamily="18" charset="0"/>
              <a:ea typeface="SimSun" panose="02010600030101010101" pitchFamily="2" charset="-122"/>
              <a:cs typeface="Mangal" panose="02040503050203030202" pitchFamily="18" charset="0"/>
            </a:endParaRPr>
          </a:p>
          <a:p>
            <a:pPr algn="just">
              <a:lnSpc>
                <a:spcPct val="150000"/>
              </a:lnSpc>
            </a:pP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Οι Γερμανοί Σοσιαλδημοκράτες βρέθηκαν να συγκλίνουν προς τη ‘μεγάλη’ προσέγγιση του </a:t>
            </a:r>
            <a:r>
              <a:rPr lang="el-GR" sz="28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ορντοφιλελευθερισμού</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 επιτρέποντας μια βαθιά επανεξέταση του κοινωνικού στοιχείου του συστήματος, όπως είχε γίνει προηγουμένως και με το οικονομικό στοιχείο, προς μια κατεύθυνση που τείνει να το φέρει και αυτό πιο κοντά σε αυτή τη θεωρητική αντίληψη. Ο </a:t>
            </a:r>
            <a:r>
              <a:rPr lang="fr-FR" sz="2800" b="1" kern="150" dirty="0">
                <a:effectLst/>
                <a:latin typeface="Times New Roman" panose="02020603050405020304" pitchFamily="18" charset="0"/>
                <a:ea typeface="SimSun" panose="02010600030101010101" pitchFamily="2" charset="-122"/>
                <a:cs typeface="Times New Roman" panose="02020603050405020304" pitchFamily="18" charset="0"/>
              </a:rPr>
              <a:t>G</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2800" b="1" kern="150" dirty="0" err="1">
                <a:effectLst/>
                <a:latin typeface="Times New Roman" panose="02020603050405020304" pitchFamily="18" charset="0"/>
                <a:ea typeface="SimSun" panose="02010600030101010101" pitchFamily="2" charset="-122"/>
                <a:cs typeface="Times New Roman" panose="02020603050405020304" pitchFamily="18" charset="0"/>
              </a:rPr>
              <a:t>Schröder</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μετέβαλλε σημαντικά την οικονομική συνιστώσα της κοινωνικής οικονομίας της αγοράς, αποδεικνύοντας ότι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μπορεί να βρεθεί ένα σημείο τομής μεταξύ Χριστιανοδημοκρατών και Σοσιαλδημοκρατών στο πλαίσιο μεγάλων κυβερνητικών συνασπισμών. </a:t>
            </a:r>
            <a:endParaRPr lang="en-GR" sz="2800" kern="150" dirty="0">
              <a:effectLst/>
              <a:latin typeface="Times New Roman" panose="02020603050405020304" pitchFamily="18" charset="0"/>
              <a:ea typeface="SimSun" panose="02010600030101010101" pitchFamily="2" charset="-122"/>
              <a:cs typeface="Mangal" panose="02040503050203030202" pitchFamily="18" charset="0"/>
            </a:endParaRPr>
          </a:p>
          <a:p>
            <a:endParaRPr lang="en-GR" dirty="0"/>
          </a:p>
        </p:txBody>
      </p:sp>
      <p:sp>
        <p:nvSpPr>
          <p:cNvPr id="4" name="Date Placeholder 3">
            <a:extLst>
              <a:ext uri="{FF2B5EF4-FFF2-40B4-BE49-F238E27FC236}">
                <a16:creationId xmlns:a16="http://schemas.microsoft.com/office/drawing/2014/main" id="{A45E9FEE-B692-0145-823C-847AA4D1F89D}"/>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7CF3DE64-5BA0-56DC-BCF1-5BBF6376BAC2}"/>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5DCED07E-1905-0FA2-69E2-76B7D173603E}"/>
              </a:ext>
            </a:extLst>
          </p:cNvPr>
          <p:cNvSpPr>
            <a:spLocks noGrp="1"/>
          </p:cNvSpPr>
          <p:nvPr>
            <p:ph type="sldNum" sz="quarter" idx="12"/>
          </p:nvPr>
        </p:nvSpPr>
        <p:spPr/>
        <p:txBody>
          <a:bodyPr/>
          <a:lstStyle/>
          <a:p>
            <a:fld id="{6B6B1FA0-B237-4940-8F69-0BF40763133D}" type="slidenum">
              <a:rPr lang="en-GR" smtClean="0"/>
              <a:t>10</a:t>
            </a:fld>
            <a:endParaRPr lang="en-GR"/>
          </a:p>
        </p:txBody>
      </p:sp>
    </p:spTree>
    <p:extLst>
      <p:ext uri="{BB962C8B-B14F-4D97-AF65-F5344CB8AC3E}">
        <p14:creationId xmlns:p14="http://schemas.microsoft.com/office/powerpoint/2010/main" val="344494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1224-6B82-2D5E-4120-7A3ED0C5BA27}"/>
              </a:ext>
            </a:extLst>
          </p:cNvPr>
          <p:cNvSpPr>
            <a:spLocks noGrp="1"/>
          </p:cNvSpPr>
          <p:nvPr>
            <p:ph type="title"/>
          </p:nvPr>
        </p:nvSpPr>
        <p:spPr>
          <a:xfrm>
            <a:off x="838200" y="365125"/>
            <a:ext cx="10515600" cy="1057275"/>
          </a:xfrm>
        </p:spPr>
        <p:txBody>
          <a:bodyPr>
            <a:normAutofit/>
          </a:bodyPr>
          <a:lstStyle/>
          <a:p>
            <a:r>
              <a:rPr lang="el-GR" sz="3200" b="1" dirty="0"/>
              <a:t>Ποιος </a:t>
            </a:r>
            <a:r>
              <a:rPr lang="el-GR" sz="3200" b="1" dirty="0" err="1"/>
              <a:t>εξευρωπαϊσμός;Η</a:t>
            </a:r>
            <a:r>
              <a:rPr lang="el-GR" sz="3200" b="1" dirty="0"/>
              <a:t> επιρροή του ΟΦ </a:t>
            </a:r>
            <a:r>
              <a:rPr lang="el-GR" sz="3200" b="1" dirty="0" err="1"/>
              <a:t>στ</a:t>
            </a:r>
            <a:r>
              <a:rPr lang="en-US" sz="3200" b="1" dirty="0"/>
              <a:t>o</a:t>
            </a:r>
            <a:r>
              <a:rPr lang="el-GR" sz="3200" b="1" dirty="0"/>
              <a:t> </a:t>
            </a:r>
            <a:r>
              <a:rPr lang="el-GR" sz="3200" b="1" dirty="0" err="1"/>
              <a:t>μετα-φορντιστικ</a:t>
            </a:r>
            <a:r>
              <a:rPr lang="en-US" sz="3200" b="1" dirty="0" err="1"/>
              <a:t>ό</a:t>
            </a:r>
            <a:r>
              <a:rPr lang="el-GR" sz="3200" b="1" dirty="0"/>
              <a:t> καπιταλισμό</a:t>
            </a:r>
            <a:endParaRPr lang="en-GR" sz="3200" b="1" dirty="0"/>
          </a:p>
        </p:txBody>
      </p:sp>
      <p:sp>
        <p:nvSpPr>
          <p:cNvPr id="3" name="Content Placeholder 2">
            <a:extLst>
              <a:ext uri="{FF2B5EF4-FFF2-40B4-BE49-F238E27FC236}">
                <a16:creationId xmlns:a16="http://schemas.microsoft.com/office/drawing/2014/main" id="{2D2D8B62-9F61-577C-7072-B54DDE6EF72E}"/>
              </a:ext>
            </a:extLst>
          </p:cNvPr>
          <p:cNvSpPr>
            <a:spLocks noGrp="1"/>
          </p:cNvSpPr>
          <p:nvPr>
            <p:ph idx="1"/>
          </p:nvPr>
        </p:nvSpPr>
        <p:spPr>
          <a:xfrm>
            <a:off x="838200" y="1625600"/>
            <a:ext cx="10515600" cy="4551363"/>
          </a:xfrm>
        </p:spPr>
        <p:txBody>
          <a:bodyPr>
            <a:normAutofit/>
          </a:bodyPr>
          <a:lstStyle/>
          <a:p>
            <a:pPr marL="0" indent="0">
              <a:buNone/>
            </a:pPr>
            <a:r>
              <a:rPr lang="el-GR" sz="2200" dirty="0">
                <a:latin typeface="Times New Roman" panose="02020603050405020304" pitchFamily="18" charset="0"/>
                <a:cs typeface="Times New Roman" panose="02020603050405020304" pitchFamily="18" charset="0"/>
              </a:rPr>
              <a:t>Οι κρίσεις της δεκαετίας του 1970 (</a:t>
            </a:r>
            <a:r>
              <a:rPr lang="en-US" sz="2200" dirty="0">
                <a:latin typeface="Times New Roman" panose="02020603050405020304" pitchFamily="18" charset="0"/>
                <a:cs typeface="Times New Roman" panose="02020603050405020304" pitchFamily="18" charset="0"/>
              </a:rPr>
              <a:t>post-Fordism) </a:t>
            </a:r>
            <a:r>
              <a:rPr lang="el-GR" sz="2200" dirty="0">
                <a:latin typeface="Times New Roman" panose="02020603050405020304" pitchFamily="18" charset="0"/>
                <a:cs typeface="Times New Roman" panose="02020603050405020304" pitchFamily="18" charset="0"/>
              </a:rPr>
              <a:t>οδηγούν στην επικράτηση του αμερικάνικου </a:t>
            </a:r>
            <a:r>
              <a:rPr lang="el-GR" sz="2200" dirty="0" err="1">
                <a:latin typeface="Times New Roman" panose="02020603050405020304" pitchFamily="18" charset="0"/>
                <a:cs typeface="Times New Roman" panose="02020603050405020304" pitchFamily="18" charset="0"/>
              </a:rPr>
              <a:t>απορρυθμισμένου</a:t>
            </a:r>
            <a:r>
              <a:rPr lang="el-GR" sz="2200" dirty="0">
                <a:latin typeface="Times New Roman" panose="02020603050405020304" pitchFamily="18" charset="0"/>
                <a:cs typeface="Times New Roman" panose="02020603050405020304" pitchFamily="18" charset="0"/>
              </a:rPr>
              <a:t> νεοφιλελευθερισμού στις διεθνείς τάσεις. </a:t>
            </a:r>
            <a:endParaRPr lang="en-US" sz="2200" dirty="0">
              <a:latin typeface="Times New Roman" panose="02020603050405020304" pitchFamily="18" charset="0"/>
              <a:cs typeface="Times New Roman" panose="02020603050405020304" pitchFamily="18" charset="0"/>
            </a:endParaRPr>
          </a:p>
          <a:p>
            <a:pPr marL="0" indent="0">
              <a:buNone/>
            </a:pPr>
            <a:r>
              <a:rPr lang="el-GR" sz="2200" dirty="0">
                <a:latin typeface="Times New Roman" panose="02020603050405020304" pitchFamily="18" charset="0"/>
                <a:cs typeface="Times New Roman" panose="02020603050405020304" pitchFamily="18" charset="0"/>
              </a:rPr>
              <a:t>Τη δεκαετία του 1970, οι συντηρητικοί κύκλοι στην Ευρώπη (αποικιοκρατική, </a:t>
            </a:r>
            <a:r>
              <a:rPr lang="el-GR" sz="2200" dirty="0" err="1">
                <a:latin typeface="Times New Roman" panose="02020603050405020304" pitchFamily="18" charset="0"/>
                <a:cs typeface="Times New Roman" panose="02020603050405020304" pitchFamily="18" charset="0"/>
              </a:rPr>
              <a:t>αντικομμουνιστική</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αντι</a:t>
            </a:r>
            <a:r>
              <a:rPr lang="el-GR" sz="2200" dirty="0">
                <a:latin typeface="Times New Roman" panose="02020603050405020304" pitchFamily="18" charset="0"/>
                <a:cs typeface="Times New Roman" panose="02020603050405020304" pitchFamily="18" charset="0"/>
              </a:rPr>
              <a:t>-φιλελεύθερη/</a:t>
            </a:r>
            <a:r>
              <a:rPr lang="el-GR" sz="2200" dirty="0" err="1">
                <a:latin typeface="Times New Roman" panose="02020603050405020304" pitchFamily="18" charset="0"/>
                <a:cs typeface="Times New Roman" panose="02020603050405020304" pitchFamily="18" charset="0"/>
              </a:rPr>
              <a:t>παραδοσιοκρατική</a:t>
            </a:r>
            <a:r>
              <a:rPr lang="el-GR" sz="2200" dirty="0">
                <a:latin typeface="Times New Roman" panose="02020603050405020304" pitchFamily="18" charset="0"/>
                <a:cs typeface="Times New Roman" panose="02020603050405020304" pitchFamily="18" charset="0"/>
              </a:rPr>
              <a:t> αντίληψη) θα 'εξευρωπαϊσθούν’ και θα </a:t>
            </a:r>
            <a:r>
              <a:rPr lang="el-GR" sz="2200" b="1" dirty="0">
                <a:latin typeface="Times New Roman" panose="02020603050405020304" pitchFamily="18" charset="0"/>
                <a:cs typeface="Times New Roman" panose="02020603050405020304" pitchFamily="18" charset="0"/>
              </a:rPr>
              <a:t>ενταχθούν στο </a:t>
            </a:r>
            <a:r>
              <a:rPr lang="en-US" sz="2200" b="1" dirty="0">
                <a:latin typeface="Times New Roman" panose="02020603050405020304" pitchFamily="18" charset="0"/>
                <a:cs typeface="Times New Roman" panose="02020603050405020304" pitchFamily="18" charset="0"/>
              </a:rPr>
              <a:t>Mont </a:t>
            </a:r>
            <a:r>
              <a:rPr lang="en-US" sz="2200" b="1" dirty="0" err="1">
                <a:latin typeface="Times New Roman" panose="02020603050405020304" pitchFamily="18" charset="0"/>
                <a:cs typeface="Times New Roman" panose="02020603050405020304" pitchFamily="18" charset="0"/>
              </a:rPr>
              <a:t>Pelerin</a:t>
            </a:r>
            <a:r>
              <a:rPr lang="en-US" sz="2200" b="1" dirty="0">
                <a:latin typeface="Times New Roman" panose="02020603050405020304" pitchFamily="18" charset="0"/>
                <a:cs typeface="Times New Roman" panose="02020603050405020304" pitchFamily="18" charset="0"/>
              </a:rPr>
              <a:t> Society</a:t>
            </a:r>
            <a:r>
              <a:rPr lang="el-GR" sz="2200" b="1"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με στόχο να αποσταθεροποιήσουν τους </a:t>
            </a:r>
            <a:r>
              <a:rPr lang="en-US" sz="2200" dirty="0">
                <a:latin typeface="Times New Roman" panose="02020603050405020304" pitchFamily="18" charset="0"/>
                <a:cs typeface="Times New Roman" panose="02020603050405020304" pitchFamily="18" charset="0"/>
              </a:rPr>
              <a:t>W. Brandt </a:t>
            </a:r>
            <a:r>
              <a:rPr lang="el-GR" sz="2200" dirty="0">
                <a:latin typeface="Times New Roman" panose="02020603050405020304" pitchFamily="18" charset="0"/>
                <a:cs typeface="Times New Roman" panose="02020603050405020304" pitchFamily="18" charset="0"/>
              </a:rPr>
              <a:t>και </a:t>
            </a:r>
            <a:r>
              <a:rPr lang="en-US" sz="2200" dirty="0">
                <a:latin typeface="Times New Roman" panose="02020603050405020304" pitchFamily="18" charset="0"/>
                <a:cs typeface="Times New Roman" panose="02020603050405020304" pitchFamily="18" charset="0"/>
              </a:rPr>
              <a:t>O. Palme</a:t>
            </a:r>
            <a:r>
              <a:rPr lang="el-GR" sz="2200" dirty="0">
                <a:latin typeface="Times New Roman" panose="02020603050405020304" pitchFamily="18" charset="0"/>
                <a:cs typeface="Times New Roman" panose="02020603050405020304" pitchFamily="18" charset="0"/>
              </a:rPr>
              <a:t>. Η ιστορική έρευνα δείχνει ότι η </a:t>
            </a:r>
            <a:r>
              <a:rPr lang="en-US" sz="2200" dirty="0">
                <a:latin typeface="Times New Roman" panose="02020603050405020304" pitchFamily="18" charset="0"/>
                <a:cs typeface="Times New Roman" panose="02020603050405020304" pitchFamily="18" charset="0"/>
              </a:rPr>
              <a:t>CIA </a:t>
            </a:r>
            <a:r>
              <a:rPr lang="el-GR" sz="2200" dirty="0">
                <a:latin typeface="Times New Roman" panose="02020603050405020304" pitchFamily="18" charset="0"/>
                <a:cs typeface="Times New Roman" panose="02020603050405020304" pitchFamily="18" charset="0"/>
              </a:rPr>
              <a:t>υποστήριξε αυτές τις κινήσεις. </a:t>
            </a:r>
          </a:p>
          <a:p>
            <a:pPr marL="0" indent="0">
              <a:buNone/>
            </a:pPr>
            <a:r>
              <a:rPr lang="el-GR" sz="2200" dirty="0">
                <a:latin typeface="Times New Roman" panose="02020603050405020304" pitchFamily="18" charset="0"/>
                <a:cs typeface="Times New Roman" panose="02020603050405020304" pitchFamily="18" charset="0"/>
              </a:rPr>
              <a:t>Οι ευρωπαϊκές συνθήκες από τα μέσα της δεκαετίας του 1980 θα </a:t>
            </a:r>
            <a:r>
              <a:rPr lang="el-GR" sz="2200" b="1" dirty="0">
                <a:latin typeface="Times New Roman" panose="02020603050405020304" pitchFamily="18" charset="0"/>
                <a:cs typeface="Times New Roman" panose="02020603050405020304" pitchFamily="18" charset="0"/>
              </a:rPr>
              <a:t>ενσωματώνουν όλο και περισσότερο τον </a:t>
            </a:r>
            <a:r>
              <a:rPr lang="el-GR" sz="2200" b="1" dirty="0" err="1">
                <a:latin typeface="Times New Roman" panose="02020603050405020304" pitchFamily="18" charset="0"/>
                <a:cs typeface="Times New Roman" panose="02020603050405020304" pitchFamily="18" charset="0"/>
              </a:rPr>
              <a:t>ορντοφιλελευθερισμό</a:t>
            </a:r>
            <a:r>
              <a:rPr lang="el-GR" sz="2200" b="1" dirty="0">
                <a:latin typeface="Times New Roman" panose="02020603050405020304" pitchFamily="18" charset="0"/>
                <a:cs typeface="Times New Roman" panose="02020603050405020304" pitchFamily="18" charset="0"/>
              </a:rPr>
              <a:t>. </a:t>
            </a:r>
            <a:endParaRPr lang="en-US" sz="2200" b="1" dirty="0">
              <a:latin typeface="Times New Roman" panose="02020603050405020304" pitchFamily="18" charset="0"/>
              <a:cs typeface="Times New Roman" panose="02020603050405020304" pitchFamily="18" charset="0"/>
            </a:endParaRPr>
          </a:p>
          <a:p>
            <a:pPr marL="0" indent="0">
              <a:buNone/>
            </a:pPr>
            <a:endParaRPr lang="el-GR" sz="2200" b="1" dirty="0">
              <a:latin typeface="Times New Roman" panose="02020603050405020304" pitchFamily="18" charset="0"/>
              <a:cs typeface="Times New Roman" panose="02020603050405020304" pitchFamily="18" charset="0"/>
            </a:endParaRPr>
          </a:p>
          <a:p>
            <a:pPr marL="0" indent="0">
              <a:buNone/>
            </a:pPr>
            <a:r>
              <a:rPr lang="el-GR" sz="2200" i="1" dirty="0">
                <a:solidFill>
                  <a:srgbClr val="C00000"/>
                </a:solidFill>
                <a:latin typeface="Times New Roman" panose="02020603050405020304" pitchFamily="18" charset="0"/>
                <a:cs typeface="Times New Roman" panose="02020603050405020304" pitchFamily="18" charset="0"/>
              </a:rPr>
              <a:t>Σύμφωνα με τον Α</a:t>
            </a:r>
            <a:r>
              <a:rPr lang="en-US" sz="2200" i="1" dirty="0" err="1">
                <a:solidFill>
                  <a:srgbClr val="C00000"/>
                </a:solidFill>
                <a:latin typeface="Times New Roman" panose="02020603050405020304" pitchFamily="18" charset="0"/>
                <a:cs typeface="Times New Roman" panose="02020603050405020304" pitchFamily="18" charset="0"/>
              </a:rPr>
              <a:t>lan</a:t>
            </a:r>
            <a:r>
              <a:rPr lang="en-US" sz="2200" i="1" dirty="0">
                <a:solidFill>
                  <a:srgbClr val="C00000"/>
                </a:solidFill>
                <a:latin typeface="Times New Roman" panose="02020603050405020304" pitchFamily="18" charset="0"/>
                <a:cs typeface="Times New Roman" panose="02020603050405020304" pitchFamily="18" charset="0"/>
              </a:rPr>
              <a:t> Milward, </a:t>
            </a:r>
            <a:r>
              <a:rPr lang="el-GR" sz="2200" i="1" dirty="0">
                <a:solidFill>
                  <a:srgbClr val="C00000"/>
                </a:solidFill>
                <a:latin typeface="Times New Roman" panose="02020603050405020304" pitchFamily="18" charset="0"/>
                <a:cs typeface="Times New Roman" panose="02020603050405020304" pitchFamily="18" charset="0"/>
              </a:rPr>
              <a:t>η στροφή </a:t>
            </a:r>
            <a:r>
              <a:rPr lang="en-US" sz="2200" i="1" dirty="0">
                <a:solidFill>
                  <a:srgbClr val="C00000"/>
                </a:solidFill>
                <a:latin typeface="Times New Roman" panose="02020603050405020304" pitchFamily="18" charset="0"/>
                <a:cs typeface="Times New Roman" panose="02020603050405020304" pitchFamily="18" charset="0"/>
              </a:rPr>
              <a:t>Mitterrand </a:t>
            </a:r>
            <a:r>
              <a:rPr lang="el-GR" sz="2200" i="1" dirty="0">
                <a:solidFill>
                  <a:srgbClr val="C00000"/>
                </a:solidFill>
                <a:latin typeface="Times New Roman" panose="02020603050405020304" pitchFamily="18" charset="0"/>
                <a:cs typeface="Times New Roman" panose="02020603050405020304" pitchFamily="18" charset="0"/>
              </a:rPr>
              <a:t>με την εγκατάλειψη του </a:t>
            </a:r>
            <a:r>
              <a:rPr lang="el-GR" sz="2200" i="1" dirty="0" err="1">
                <a:solidFill>
                  <a:srgbClr val="C00000"/>
                </a:solidFill>
                <a:latin typeface="Times New Roman" panose="02020603050405020304" pitchFamily="18" charset="0"/>
                <a:cs typeface="Times New Roman" panose="02020603050405020304" pitchFamily="18" charset="0"/>
              </a:rPr>
              <a:t>κε</a:t>
            </a:r>
            <a:r>
              <a:rPr lang="en-US" sz="2200" i="1" dirty="0" err="1">
                <a:solidFill>
                  <a:srgbClr val="C00000"/>
                </a:solidFill>
                <a:latin typeface="Times New Roman" panose="02020603050405020304" pitchFamily="18" charset="0"/>
                <a:cs typeface="Times New Roman" panose="02020603050405020304" pitchFamily="18" charset="0"/>
              </a:rPr>
              <a:t>ϋ</a:t>
            </a:r>
            <a:r>
              <a:rPr lang="el-GR" sz="2200" i="1" dirty="0" err="1">
                <a:solidFill>
                  <a:srgbClr val="C00000"/>
                </a:solidFill>
                <a:latin typeface="Times New Roman" panose="02020603050405020304" pitchFamily="18" charset="0"/>
                <a:cs typeface="Times New Roman" panose="02020603050405020304" pitchFamily="18" charset="0"/>
              </a:rPr>
              <a:t>νσιανού</a:t>
            </a:r>
            <a:r>
              <a:rPr lang="el-GR" sz="2200" i="1" dirty="0">
                <a:solidFill>
                  <a:srgbClr val="C00000"/>
                </a:solidFill>
                <a:latin typeface="Times New Roman" panose="02020603050405020304" pitchFamily="18" charset="0"/>
                <a:cs typeface="Times New Roman" panose="02020603050405020304" pitchFamily="18" charset="0"/>
              </a:rPr>
              <a:t> προγράμματος του 1983, </a:t>
            </a:r>
            <a:r>
              <a:rPr lang="en-US" sz="2200" i="1" dirty="0" err="1">
                <a:solidFill>
                  <a:srgbClr val="C00000"/>
                </a:solidFill>
                <a:latin typeface="Times New Roman" panose="02020603050405020304" pitchFamily="18" charset="0"/>
                <a:cs typeface="Times New Roman" panose="02020603050405020304" pitchFamily="18" charset="0"/>
              </a:rPr>
              <a:t>έ</a:t>
            </a:r>
            <a:r>
              <a:rPr lang="el-GR" sz="2200" i="1" dirty="0" err="1">
                <a:solidFill>
                  <a:srgbClr val="C00000"/>
                </a:solidFill>
                <a:latin typeface="Times New Roman" panose="02020603050405020304" pitchFamily="18" charset="0"/>
                <a:cs typeface="Times New Roman" panose="02020603050405020304" pitchFamily="18" charset="0"/>
              </a:rPr>
              <a:t>κανε</a:t>
            </a:r>
            <a:r>
              <a:rPr lang="el-GR" sz="2200" i="1" dirty="0">
                <a:solidFill>
                  <a:srgbClr val="C00000"/>
                </a:solidFill>
                <a:latin typeface="Times New Roman" panose="02020603050405020304" pitchFamily="18" charset="0"/>
                <a:cs typeface="Times New Roman" panose="02020603050405020304" pitchFamily="18" charset="0"/>
              </a:rPr>
              <a:t> δυνατή την </a:t>
            </a:r>
            <a:r>
              <a:rPr lang="el-GR" sz="2200" b="1" i="1" dirty="0">
                <a:solidFill>
                  <a:srgbClr val="C00000"/>
                </a:solidFill>
                <a:latin typeface="Times New Roman" panose="02020603050405020304" pitchFamily="18" charset="0"/>
                <a:cs typeface="Times New Roman" panose="02020603050405020304" pitchFamily="18" charset="0"/>
              </a:rPr>
              <a:t>σύγκλιση μεταξύ κρατών  μελ</a:t>
            </a:r>
            <a:r>
              <a:rPr lang="el-GR" sz="2200" i="1" dirty="0">
                <a:solidFill>
                  <a:srgbClr val="C00000"/>
                </a:solidFill>
                <a:latin typeface="Times New Roman" panose="02020603050405020304" pitchFamily="18" charset="0"/>
                <a:cs typeface="Times New Roman" panose="02020603050405020304" pitchFamily="18" charset="0"/>
              </a:rPr>
              <a:t>ών (και του </a:t>
            </a:r>
            <a:r>
              <a:rPr lang="el-GR" sz="2200" i="1" dirty="0" err="1">
                <a:solidFill>
                  <a:srgbClr val="C00000"/>
                </a:solidFill>
                <a:latin typeface="Times New Roman" panose="02020603050405020304" pitchFamily="18" charset="0"/>
                <a:cs typeface="Times New Roman" panose="02020603050405020304" pitchFamily="18" charset="0"/>
              </a:rPr>
              <a:t>θατσερικού</a:t>
            </a:r>
            <a:r>
              <a:rPr lang="el-GR" sz="2200" i="1" dirty="0">
                <a:solidFill>
                  <a:srgbClr val="C00000"/>
                </a:solidFill>
                <a:latin typeface="Times New Roman" panose="02020603050405020304" pitchFamily="18" charset="0"/>
                <a:cs typeface="Times New Roman" panose="02020603050405020304" pitchFamily="18" charset="0"/>
              </a:rPr>
              <a:t> ΗΒ) τα οποία εξυπηρετώντας εγχώριες ανάγκες και συμφέροντα συναίνεσαν για να προχωρήσει η ολοκλήρωση της εσωτερικής αγοράς το 1985.</a:t>
            </a:r>
            <a:endParaRPr lang="el-GR" sz="2200" i="1" dirty="0">
              <a:latin typeface="Times New Roman" panose="02020603050405020304" pitchFamily="18" charset="0"/>
              <a:cs typeface="Times New Roman" panose="02020603050405020304" pitchFamily="18" charset="0"/>
            </a:endParaRPr>
          </a:p>
          <a:p>
            <a:pPr marL="0" indent="0">
              <a:buNone/>
            </a:pPr>
            <a:endParaRPr lang="el-GR" sz="2800" dirty="0"/>
          </a:p>
          <a:p>
            <a:endParaRPr lang="en-GR" dirty="0"/>
          </a:p>
        </p:txBody>
      </p:sp>
      <p:sp>
        <p:nvSpPr>
          <p:cNvPr id="4" name="Date Placeholder 3">
            <a:extLst>
              <a:ext uri="{FF2B5EF4-FFF2-40B4-BE49-F238E27FC236}">
                <a16:creationId xmlns:a16="http://schemas.microsoft.com/office/drawing/2014/main" id="{1AC97090-A865-91F7-DCB5-B41D14E3C283}"/>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B015934F-9F5B-DBD3-F369-1F613D2BE4C8}"/>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D6B27969-6BEA-DED0-343F-F69558B252AF}"/>
              </a:ext>
            </a:extLst>
          </p:cNvPr>
          <p:cNvSpPr>
            <a:spLocks noGrp="1"/>
          </p:cNvSpPr>
          <p:nvPr>
            <p:ph type="sldNum" sz="quarter" idx="12"/>
          </p:nvPr>
        </p:nvSpPr>
        <p:spPr/>
        <p:txBody>
          <a:bodyPr/>
          <a:lstStyle/>
          <a:p>
            <a:fld id="{6B6B1FA0-B237-4940-8F69-0BF40763133D}" type="slidenum">
              <a:rPr lang="en-GR" smtClean="0"/>
              <a:t>11</a:t>
            </a:fld>
            <a:endParaRPr lang="en-GR"/>
          </a:p>
        </p:txBody>
      </p:sp>
    </p:spTree>
    <p:extLst>
      <p:ext uri="{BB962C8B-B14F-4D97-AF65-F5344CB8AC3E}">
        <p14:creationId xmlns:p14="http://schemas.microsoft.com/office/powerpoint/2010/main" val="264258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8A0A-949A-05A6-343E-C81664CFF256}"/>
              </a:ext>
            </a:extLst>
          </p:cNvPr>
          <p:cNvSpPr>
            <a:spLocks noGrp="1"/>
          </p:cNvSpPr>
          <p:nvPr>
            <p:ph type="title"/>
          </p:nvPr>
        </p:nvSpPr>
        <p:spPr>
          <a:xfrm>
            <a:off x="838200" y="365125"/>
            <a:ext cx="10515600" cy="857619"/>
          </a:xfrm>
        </p:spPr>
        <p:txBody>
          <a:bodyPr>
            <a:normAutofit fontScale="90000"/>
          </a:bodyPr>
          <a:lstStyle/>
          <a:p>
            <a:r>
              <a:rPr lang="el-GR" dirty="0"/>
              <a:t>Ο ΟΦ και η ευρωπαϊκή οικονομική κουλτούρα…</a:t>
            </a:r>
            <a:endParaRPr lang="en-GR" dirty="0"/>
          </a:p>
        </p:txBody>
      </p:sp>
      <p:sp>
        <p:nvSpPr>
          <p:cNvPr id="3" name="Content Placeholder 2">
            <a:extLst>
              <a:ext uri="{FF2B5EF4-FFF2-40B4-BE49-F238E27FC236}">
                <a16:creationId xmlns:a16="http://schemas.microsoft.com/office/drawing/2014/main" id="{BE9827F1-C3B6-FB9B-8B4D-26ACD027E20D}"/>
              </a:ext>
            </a:extLst>
          </p:cNvPr>
          <p:cNvSpPr>
            <a:spLocks noGrp="1"/>
          </p:cNvSpPr>
          <p:nvPr>
            <p:ph idx="1"/>
          </p:nvPr>
        </p:nvSpPr>
        <p:spPr>
          <a:xfrm>
            <a:off x="838200" y="1354238"/>
            <a:ext cx="10515600" cy="4822725"/>
          </a:xfrm>
        </p:spPr>
        <p:txBody>
          <a:bodyPr>
            <a:normAutofit fontScale="70000" lnSpcReduction="20000"/>
          </a:bodyPr>
          <a:lstStyle/>
          <a:p>
            <a:pPr algn="just" fontAlgn="auto">
              <a:lnSpc>
                <a:spcPct val="150000"/>
              </a:lnSpc>
            </a:pPr>
            <a:r>
              <a:rPr lang="fr-FR" sz="2800" kern="150" dirty="0">
                <a:effectLst/>
                <a:latin typeface="Times New Roman" panose="02020603050405020304" pitchFamily="18" charset="0"/>
                <a:ea typeface="SimSun" panose="02010600030101010101" pitchFamily="2" charset="-122"/>
                <a:cs typeface="Times New Roman" panose="02020603050405020304" pitchFamily="18" charset="0"/>
              </a:rPr>
              <a:t>H</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 σημασία που δόθηκε στην ενίσχυση της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δεσμευτικότητας των δημοσιονομικών νορμών </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εκπορεύεται από την πολιτική φιλοσοφία του </a:t>
            </a:r>
            <a:r>
              <a:rPr lang="el-GR" sz="28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ορντοφιλελευθερισμού</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 και το βάρος που δίνει στη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νομική πλαισίωση της επιβολής των αυστηρών κανόνων</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algn="just" fontAlgn="auto">
              <a:lnSpc>
                <a:spcPct val="150000"/>
              </a:lnSpc>
            </a:pP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Σύμφωνα με την </a:t>
            </a:r>
            <a:r>
              <a:rPr lang="el-GR" sz="28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ορντοφιλελεύθερη</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 αντίληψη σε μια κοινοβουλευτική δημοκρατία, η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δύναμη των ιδεών αποτελεί ένα είδος τέταρτης εξουσίας, </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παράλληλα με τη νομοθετική, εκτελεστική και δικαστική, η οποία μπορεί κάλλιστα να αντιταχθεί στις πιέσεις. Η πνευματική εξουσία με τη μορφή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θεσμοθετημένων επιστημονικών συμβουλίων και εμπειρογνωμόνων </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σε όλα τα όργανα λήψης αποφάσεων κρίνεται πιο ικανή για τη διασφάλιση τόσο της συναίνεσης και της κοινωνικής συνοχής και εξοπλίζονται να προστατεύουν τόσο τους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αμετάβλητους «κανόνες του παιχνιδιού»</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όσο και τους τρόπους με τους οποίους πρέπει να επιβάλλονται. </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Αυτό είναι το αποκορύφωμα αυτού που ο </a:t>
            </a:r>
            <a:r>
              <a:rPr lang="el-GR" sz="2800" kern="0" dirty="0">
                <a:effectLst/>
                <a:latin typeface="Times New Roman" panose="02020603050405020304" pitchFamily="18" charset="0"/>
                <a:ea typeface="Times New Roman" panose="02020603050405020304" pitchFamily="18" charset="0"/>
                <a:cs typeface="Times New Roman" panose="02020603050405020304" pitchFamily="18" charset="0"/>
              </a:rPr>
              <a:t>W. </a:t>
            </a:r>
            <a:r>
              <a:rPr lang="el-GR" sz="2800" kern="0" dirty="0" err="1">
                <a:effectLst/>
                <a:latin typeface="Times New Roman" panose="02020603050405020304" pitchFamily="18" charset="0"/>
                <a:ea typeface="Times New Roman" panose="02020603050405020304" pitchFamily="18" charset="0"/>
                <a:cs typeface="Times New Roman" panose="02020603050405020304" pitchFamily="18" charset="0"/>
              </a:rPr>
              <a:t>Röpke</a:t>
            </a:r>
            <a:r>
              <a:rPr lang="el-GR" sz="2800" kern="150" dirty="0">
                <a:effectLst/>
                <a:latin typeface="Times New Roman" panose="02020603050405020304" pitchFamily="18" charset="0"/>
                <a:ea typeface="SimSun" panose="02010600030101010101" pitchFamily="2" charset="-122"/>
                <a:cs typeface="Times New Roman" panose="02020603050405020304" pitchFamily="18" charset="0"/>
              </a:rPr>
              <a:t> αποκαλούσε (ευνοϊκά)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η «</a:t>
            </a:r>
            <a:r>
              <a:rPr lang="fr-FR" sz="2800" b="1"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εξέγερση της ελίτ</a:t>
            </a:r>
            <a:r>
              <a:rPr lang="fr-FR" sz="2800" b="1"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2800" b="1" kern="150" dirty="0">
                <a:effectLst/>
                <a:latin typeface="Times New Roman" panose="02020603050405020304" pitchFamily="18" charset="0"/>
                <a:ea typeface="SimSun" panose="02010600030101010101" pitchFamily="2" charset="-122"/>
                <a:cs typeface="Times New Roman" panose="02020603050405020304" pitchFamily="18" charset="0"/>
              </a:rPr>
              <a:t>»</a:t>
            </a:r>
            <a:r>
              <a:rPr lang="el-GR" sz="2800" b="1" kern="0" baseline="3000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2800" kern="0" dirty="0">
                <a:effectLst/>
                <a:latin typeface="Times New Roman" panose="02020603050405020304" pitchFamily="18" charset="0"/>
                <a:ea typeface="SimSun" panose="02010600030101010101" pitchFamily="2" charset="-122"/>
                <a:cs typeface="Times New Roman" panose="02020603050405020304" pitchFamily="18" charset="0"/>
              </a:rPr>
              <a:t>(</a:t>
            </a:r>
            <a:r>
              <a:rPr lang="fr-FR" sz="2800" kern="0" dirty="0" err="1">
                <a:effectLst/>
                <a:latin typeface="Times New Roman" panose="02020603050405020304" pitchFamily="18" charset="0"/>
                <a:ea typeface="SimSun" panose="02010600030101010101" pitchFamily="2" charset="-122"/>
                <a:cs typeface="Times New Roman" panose="02020603050405020304" pitchFamily="18" charset="0"/>
              </a:rPr>
              <a:t>Storey</a:t>
            </a:r>
            <a:r>
              <a:rPr lang="el-GR" sz="2800" kern="0" dirty="0">
                <a:effectLst/>
                <a:latin typeface="Times New Roman" panose="02020603050405020304" pitchFamily="18" charset="0"/>
                <a:ea typeface="SimSun" panose="02010600030101010101" pitchFamily="2" charset="-122"/>
                <a:cs typeface="Times New Roman" panose="02020603050405020304" pitchFamily="18" charset="0"/>
              </a:rPr>
              <a:t>, 2017, </a:t>
            </a:r>
            <a:r>
              <a:rPr lang="en-GB" sz="2800"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Kiely</a:t>
            </a:r>
            <a:r>
              <a:rPr lang="el-GR" sz="2800"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2017</a:t>
            </a:r>
            <a:r>
              <a:rPr lang="el-GR" sz="2800" kern="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GR" sz="2800" kern="150" dirty="0">
              <a:effectLst/>
              <a:latin typeface="Times New Roman" panose="02020603050405020304" pitchFamily="18" charset="0"/>
              <a:ea typeface="SimSun" panose="02010600030101010101" pitchFamily="2" charset="-122"/>
              <a:cs typeface="Mangal" panose="02040503050203030202" pitchFamily="18" charset="0"/>
            </a:endParaRPr>
          </a:p>
          <a:p>
            <a:endParaRPr lang="en-GR" dirty="0"/>
          </a:p>
        </p:txBody>
      </p:sp>
      <p:sp>
        <p:nvSpPr>
          <p:cNvPr id="4" name="Date Placeholder 3">
            <a:extLst>
              <a:ext uri="{FF2B5EF4-FFF2-40B4-BE49-F238E27FC236}">
                <a16:creationId xmlns:a16="http://schemas.microsoft.com/office/drawing/2014/main" id="{5B750B63-F872-02F4-36F3-FBA7CEAD819D}"/>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EDF0A490-1E1F-54E3-260E-B6F739FEAB31}"/>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61C372FE-B329-14AC-AC01-BFF74B9D8574}"/>
              </a:ext>
            </a:extLst>
          </p:cNvPr>
          <p:cNvSpPr>
            <a:spLocks noGrp="1"/>
          </p:cNvSpPr>
          <p:nvPr>
            <p:ph type="sldNum" sz="quarter" idx="12"/>
          </p:nvPr>
        </p:nvSpPr>
        <p:spPr/>
        <p:txBody>
          <a:bodyPr/>
          <a:lstStyle/>
          <a:p>
            <a:fld id="{6B6B1FA0-B237-4940-8F69-0BF40763133D}" type="slidenum">
              <a:rPr lang="en-GR" smtClean="0"/>
              <a:t>12</a:t>
            </a:fld>
            <a:endParaRPr lang="en-GR"/>
          </a:p>
        </p:txBody>
      </p:sp>
    </p:spTree>
    <p:extLst>
      <p:ext uri="{BB962C8B-B14F-4D97-AF65-F5344CB8AC3E}">
        <p14:creationId xmlns:p14="http://schemas.microsoft.com/office/powerpoint/2010/main" val="386935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B87E-F887-4CED-4CDE-6CB8C33A0351}"/>
              </a:ext>
            </a:extLst>
          </p:cNvPr>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H </a:t>
            </a:r>
            <a:r>
              <a:rPr lang="el-GR" sz="3200" dirty="0">
                <a:latin typeface="Times New Roman" panose="02020603050405020304" pitchFamily="18" charset="0"/>
                <a:cs typeface="Times New Roman" panose="02020603050405020304" pitchFamily="18" charset="0"/>
              </a:rPr>
              <a:t>ιδεολογική βάση της πολιτικής διεύρυνσης</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και οι τεχνολογικές προϋποθέσεις για την απελευθέρωση της ελληνικής οικονομίας τη δεκαετία του 1970</a:t>
            </a:r>
            <a:endParaRPr lang="en-GR" sz="3200" dirty="0"/>
          </a:p>
        </p:txBody>
      </p:sp>
      <p:sp>
        <p:nvSpPr>
          <p:cNvPr id="3" name="Content Placeholder 2">
            <a:extLst>
              <a:ext uri="{FF2B5EF4-FFF2-40B4-BE49-F238E27FC236}">
                <a16:creationId xmlns:a16="http://schemas.microsoft.com/office/drawing/2014/main" id="{1ACCFF62-14FF-9AA7-5913-B41FAB520FB7}"/>
              </a:ext>
            </a:extLst>
          </p:cNvPr>
          <p:cNvSpPr>
            <a:spLocks noGrp="1"/>
          </p:cNvSpPr>
          <p:nvPr>
            <p:ph idx="1"/>
          </p:nvPr>
        </p:nvSpPr>
        <p:spPr/>
        <p:txBody>
          <a:bodyPr>
            <a:normAutofit fontScale="62500" lnSpcReduction="20000"/>
          </a:bodyPr>
          <a:lstStyle/>
          <a:p>
            <a:pPr marL="0" indent="0">
              <a:buNone/>
            </a:pPr>
            <a:endParaRPr lang="en-GB" sz="3400" dirty="0">
              <a:latin typeface="Times New Roman" panose="02020603050405020304" pitchFamily="18" charset="0"/>
              <a:cs typeface="Times New Roman" panose="02020603050405020304" pitchFamily="18" charset="0"/>
            </a:endParaRPr>
          </a:p>
          <a:p>
            <a:r>
              <a:rPr lang="el-GR" sz="3400" dirty="0">
                <a:latin typeface="Times New Roman" panose="02020603050405020304" pitchFamily="18" charset="0"/>
                <a:cs typeface="Times New Roman" panose="02020603050405020304" pitchFamily="18" charset="0"/>
              </a:rPr>
              <a:t>Η εδραίωση της δημοκρατικής της τάξης ήταν απαραίτητη προϋπόθεση για τη </a:t>
            </a:r>
            <a:r>
              <a:rPr lang="el-GR" sz="3400" b="1" dirty="0">
                <a:latin typeface="Times New Roman" panose="02020603050405020304" pitchFamily="18" charset="0"/>
                <a:cs typeface="Times New Roman" panose="02020603050405020304" pitchFamily="18" charset="0"/>
              </a:rPr>
              <a:t>«συνταγματική» διεύρυνση της αγοράς.</a:t>
            </a:r>
          </a:p>
          <a:p>
            <a:r>
              <a:rPr lang="el-GR" sz="3400" dirty="0">
                <a:latin typeface="Times New Roman" panose="02020603050405020304" pitchFamily="18" charset="0"/>
                <a:cs typeface="Times New Roman" panose="02020603050405020304" pitchFamily="18" charset="0"/>
              </a:rPr>
              <a:t>Ο σχεδιασμός της </a:t>
            </a:r>
            <a:r>
              <a:rPr lang="el-GR" sz="3400" b="1" dirty="0">
                <a:latin typeface="Times New Roman" panose="02020603050405020304" pitchFamily="18" charset="0"/>
                <a:cs typeface="Times New Roman" panose="02020603050405020304" pitchFamily="18" charset="0"/>
              </a:rPr>
              <a:t>θεσμικής πολιτικής της διεύρυνσης </a:t>
            </a:r>
            <a:r>
              <a:rPr lang="el-GR" sz="3400" dirty="0">
                <a:latin typeface="Times New Roman" panose="02020603050405020304" pitchFamily="18" charset="0"/>
                <a:cs typeface="Times New Roman" panose="02020603050405020304" pitchFamily="18" charset="0"/>
              </a:rPr>
              <a:t>συνδέθηκε άμεσα με την ανάγκη για νεοφιλελεύθερες μεταρρυθμίσεις</a:t>
            </a:r>
          </a:p>
          <a:p>
            <a:r>
              <a:rPr lang="el-GR" sz="3400" dirty="0">
                <a:latin typeface="Times New Roman" panose="02020603050405020304" pitchFamily="18" charset="0"/>
                <a:cs typeface="Times New Roman" panose="02020603050405020304" pitchFamily="18" charset="0"/>
              </a:rPr>
              <a:t>Η </a:t>
            </a:r>
            <a:r>
              <a:rPr lang="el-GR" sz="3400" b="1" dirty="0">
                <a:latin typeface="Times New Roman" panose="02020603050405020304" pitchFamily="18" charset="0"/>
                <a:cs typeface="Times New Roman" panose="02020603050405020304" pitchFamily="18" charset="0"/>
              </a:rPr>
              <a:t>πολιτική της πειθαρχίας της αγοράς </a:t>
            </a:r>
            <a:r>
              <a:rPr lang="el-GR" sz="3400" dirty="0">
                <a:latin typeface="Times New Roman" panose="02020603050405020304" pitchFamily="18" charset="0"/>
                <a:cs typeface="Times New Roman" panose="02020603050405020304" pitchFamily="18" charset="0"/>
              </a:rPr>
              <a:t>για τα νότια κράτη μέλη του Νότου ήταν απολύτως σύμφωνη με τη μεσοπολεμική και μεταπολεμική συζήτηση και τα δίκτυα διάχυσης των </a:t>
            </a:r>
            <a:r>
              <a:rPr lang="el-GR" sz="3400" dirty="0" err="1">
                <a:latin typeface="Times New Roman" panose="02020603050405020304" pitchFamily="18" charset="0"/>
                <a:cs typeface="Times New Roman" panose="02020603050405020304" pitchFamily="18" charset="0"/>
              </a:rPr>
              <a:t>ορντοφιλελεύθερων</a:t>
            </a:r>
            <a:r>
              <a:rPr lang="el-GR" sz="3400" dirty="0">
                <a:latin typeface="Times New Roman" panose="02020603050405020304" pitchFamily="18" charset="0"/>
                <a:cs typeface="Times New Roman" panose="02020603050405020304" pitchFamily="18" charset="0"/>
              </a:rPr>
              <a:t> ιδεών στην Ευρώπη, ενώ είχε ως φόντο την παγκόσμια εξάπλωση του νεοφιλελευθερισμού. Με άλλα λόγια, η ελληνική </a:t>
            </a:r>
            <a:r>
              <a:rPr lang="el-GR" sz="3400" dirty="0" err="1">
                <a:latin typeface="Times New Roman" panose="02020603050405020304" pitchFamily="18" charset="0"/>
                <a:cs typeface="Times New Roman" panose="02020603050405020304" pitchFamily="18" charset="0"/>
              </a:rPr>
              <a:t>προενταξιακή</a:t>
            </a:r>
            <a:r>
              <a:rPr lang="el-GR" sz="3400" dirty="0">
                <a:latin typeface="Times New Roman" panose="02020603050405020304" pitchFamily="18" charset="0"/>
                <a:cs typeface="Times New Roman" panose="02020603050405020304" pitchFamily="18" charset="0"/>
              </a:rPr>
              <a:t> και ενταξιακή πολιτική είναι μέρος αυτών των μακρών διαδικασιών.</a:t>
            </a:r>
          </a:p>
          <a:p>
            <a:r>
              <a:rPr lang="el-GR" sz="3400" dirty="0">
                <a:latin typeface="Times New Roman" panose="02020603050405020304" pitchFamily="18" charset="0"/>
                <a:cs typeface="Times New Roman" panose="02020603050405020304" pitchFamily="18" charset="0"/>
              </a:rPr>
              <a:t>Η </a:t>
            </a:r>
            <a:r>
              <a:rPr lang="el-GR" sz="3400" dirty="0" err="1">
                <a:latin typeface="Times New Roman" panose="02020603050405020304" pitchFamily="18" charset="0"/>
                <a:cs typeface="Times New Roman" panose="02020603050405020304" pitchFamily="18" charset="0"/>
              </a:rPr>
              <a:t>κεϋνσιανή</a:t>
            </a:r>
            <a:r>
              <a:rPr lang="el-GR" sz="3400" dirty="0">
                <a:latin typeface="Times New Roman" panose="02020603050405020304" pitchFamily="18" charset="0"/>
                <a:cs typeface="Times New Roman" panose="02020603050405020304" pitchFamily="18" charset="0"/>
              </a:rPr>
              <a:t> διαχείριση κρίσεων δεν είχε ακόμη αντικατασταθεί πλήρως από το νεοφιλελεύθερο δόγμα των δεκαετιών 1980 και 1990. Η νεοφιλελεύθερη στροφή της διαδικασίας της ευρωπαϊκής ολοκλήρωσης έλαβε χώρα στις αρχές της δεκαετίας του 1990 - αφού εδραιώθηκε σε επίπεδο ΕΕ με την έναρξη της ΕΕΠ</a:t>
            </a:r>
            <a:r>
              <a:rPr lang="en-GB" sz="3400" dirty="0">
                <a:latin typeface="Times New Roman" panose="02020603050405020304" pitchFamily="18" charset="0"/>
                <a:cs typeface="Times New Roman" panose="02020603050405020304" pitchFamily="18" charset="0"/>
              </a:rPr>
              <a:t> </a:t>
            </a:r>
            <a:r>
              <a:rPr lang="el-GR" sz="3400" dirty="0">
                <a:latin typeface="Times New Roman" panose="02020603050405020304" pitchFamily="18" charset="0"/>
                <a:cs typeface="Times New Roman" panose="02020603050405020304" pitchFamily="18" charset="0"/>
              </a:rPr>
              <a:t>το 1986.</a:t>
            </a:r>
          </a:p>
          <a:p>
            <a:endParaRPr lang="en-GR" sz="34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0CE33C7-071A-E61B-3988-5D92F0849F9B}"/>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9ABDE223-E963-98C2-7DA7-BBFC22F7DC35}"/>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C55651CF-EBB1-668A-8246-42044214FE75}"/>
              </a:ext>
            </a:extLst>
          </p:cNvPr>
          <p:cNvSpPr>
            <a:spLocks noGrp="1"/>
          </p:cNvSpPr>
          <p:nvPr>
            <p:ph type="sldNum" sz="quarter" idx="12"/>
          </p:nvPr>
        </p:nvSpPr>
        <p:spPr/>
        <p:txBody>
          <a:bodyPr/>
          <a:lstStyle/>
          <a:p>
            <a:fld id="{6B6B1FA0-B237-4940-8F69-0BF40763133D}" type="slidenum">
              <a:rPr lang="en-GR" smtClean="0"/>
              <a:t>13</a:t>
            </a:fld>
            <a:endParaRPr lang="en-GR"/>
          </a:p>
        </p:txBody>
      </p:sp>
    </p:spTree>
    <p:extLst>
      <p:ext uri="{BB962C8B-B14F-4D97-AF65-F5344CB8AC3E}">
        <p14:creationId xmlns:p14="http://schemas.microsoft.com/office/powerpoint/2010/main" val="160188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8384-780B-2FDA-D657-81D4B98B910C}"/>
              </a:ext>
            </a:extLst>
          </p:cNvPr>
          <p:cNvSpPr>
            <a:spLocks noGrp="1"/>
          </p:cNvSpPr>
          <p:nvPr>
            <p:ph type="title"/>
          </p:nvPr>
        </p:nvSpPr>
        <p:spPr/>
        <p:txBody>
          <a:bodyPr>
            <a:normAutofit fontScale="90000"/>
          </a:bodyPr>
          <a:lstStyle/>
          <a:p>
            <a:r>
              <a:rPr lang="el-GR" sz="3600" dirty="0"/>
              <a:t>Πολιτικοί και γραφειοκράτες ως </a:t>
            </a:r>
            <a:r>
              <a:rPr lang="el-GR" sz="3600" b="1" dirty="0"/>
              <a:t>επιχειρηματίες </a:t>
            </a:r>
            <a:r>
              <a:rPr lang="el-GR" sz="3600" b="1" dirty="0" err="1"/>
              <a:t>ορντοφιλελεύθερης</a:t>
            </a:r>
            <a:r>
              <a:rPr lang="el-GR" sz="3600" b="1" dirty="0"/>
              <a:t> πολιτικής στη Γαλλία - </a:t>
            </a:r>
            <a:r>
              <a:rPr lang="en-US" sz="3600" b="1" dirty="0"/>
              <a:t>policy entrepreneurs I</a:t>
            </a:r>
            <a:endParaRPr lang="en-GR" dirty="0"/>
          </a:p>
        </p:txBody>
      </p:sp>
      <p:sp>
        <p:nvSpPr>
          <p:cNvPr id="3" name="Content Placeholder 2">
            <a:extLst>
              <a:ext uri="{FF2B5EF4-FFF2-40B4-BE49-F238E27FC236}">
                <a16:creationId xmlns:a16="http://schemas.microsoft.com/office/drawing/2014/main" id="{263D3C37-B299-D748-5057-3F0B96CF81B9}"/>
              </a:ext>
            </a:extLst>
          </p:cNvPr>
          <p:cNvSpPr>
            <a:spLocks noGrp="1"/>
          </p:cNvSpPr>
          <p:nvPr>
            <p:ph idx="1"/>
          </p:nvPr>
        </p:nvSpPr>
        <p:spPr/>
        <p:txBody>
          <a:bodyPr>
            <a:normAutofit fontScale="55000" lnSpcReduction="20000"/>
          </a:bodyPr>
          <a:lstStyle/>
          <a:p>
            <a:r>
              <a:rPr lang="el-GR" dirty="0"/>
              <a:t>Η </a:t>
            </a:r>
            <a:r>
              <a:rPr lang="el-GR" dirty="0" err="1"/>
              <a:t>ορντοφιλελεύθερη</a:t>
            </a:r>
            <a:r>
              <a:rPr lang="el-GR" dirty="0"/>
              <a:t> παραλλαγή του νεοφιλελευθερισμού ήταν η μήτρα της οικονομικής σκέψης που </a:t>
            </a:r>
            <a:r>
              <a:rPr lang="el-GR" b="1" dirty="0"/>
              <a:t>διείσδυσε εγκάρσια στις άρχουσες τάξεις της Ευρώπης και στο ευρωπαϊκό κατεστημένο</a:t>
            </a:r>
            <a:r>
              <a:rPr lang="el-GR" dirty="0"/>
              <a:t>. </a:t>
            </a:r>
            <a:r>
              <a:rPr lang="el-GR" b="1" dirty="0"/>
              <a:t>Σε αντίθεση με την παραδοσιακή γραμμική αφήγηση για την αργή εξάπλωση των </a:t>
            </a:r>
            <a:r>
              <a:rPr lang="el-GR" b="1" dirty="0" err="1"/>
              <a:t>ορντοφιλελεύθερων</a:t>
            </a:r>
            <a:r>
              <a:rPr lang="el-GR" b="1" dirty="0"/>
              <a:t> ιδεών από τη Γερμανία στην Ευρώπη, αυτές οι ιδέες κέρδιζαν έδαφος παράλληλα και στις άλλες ευρωπαϊκές χώρες. </a:t>
            </a:r>
            <a:r>
              <a:rPr lang="el-GR" dirty="0"/>
              <a:t>Ε</a:t>
            </a:r>
          </a:p>
          <a:p>
            <a:r>
              <a:rPr lang="el-GR" dirty="0"/>
              <a:t>Οι ίδιοι </a:t>
            </a:r>
            <a:r>
              <a:rPr lang="en-GB" dirty="0"/>
              <a:t>Jean Monnet </a:t>
            </a:r>
            <a:r>
              <a:rPr lang="el-GR" dirty="0"/>
              <a:t>και </a:t>
            </a:r>
            <a:r>
              <a:rPr lang="en-GB" dirty="0"/>
              <a:t>Walter </a:t>
            </a:r>
            <a:r>
              <a:rPr lang="en-GB" dirty="0" err="1"/>
              <a:t>Hallstein</a:t>
            </a:r>
            <a:r>
              <a:rPr lang="en-GB" dirty="0"/>
              <a:t> </a:t>
            </a:r>
            <a:r>
              <a:rPr lang="el-GR" dirty="0"/>
              <a:t>που υποστήριξαν ότι </a:t>
            </a:r>
            <a:r>
              <a:rPr lang="el-GR" b="1" dirty="0"/>
              <a:t>τα οικονομικά δεν είναι τομέας της πολιτικής, αλλά του δικαίου </a:t>
            </a:r>
            <a:r>
              <a:rPr lang="el-GR" dirty="0"/>
              <a:t>- κατέλαβαν αυτό το πεδίο με λίγο πολύ ορατό τρόπο σε εθνικό και ευρωπαϊκό επίπεδο.</a:t>
            </a:r>
          </a:p>
          <a:p>
            <a:endParaRPr lang="el-GR" dirty="0"/>
          </a:p>
          <a:p>
            <a:r>
              <a:rPr lang="el-GR" dirty="0"/>
              <a:t>Η γαλλική άρχουσα τάξη γνώριζε αυτές τις ιδέες </a:t>
            </a:r>
            <a:r>
              <a:rPr lang="en-US" dirty="0" err="1"/>
              <a:t>ή</a:t>
            </a:r>
            <a:r>
              <a:rPr lang="el-GR" dirty="0"/>
              <a:t>δη από τη δεκαετία του 1950. Η </a:t>
            </a:r>
            <a:r>
              <a:rPr lang="el-GR" b="1" dirty="0"/>
              <a:t>ίδρυση της Επιτροπής </a:t>
            </a:r>
            <a:r>
              <a:rPr lang="en-GB" b="1" dirty="0" err="1"/>
              <a:t>Rueff</a:t>
            </a:r>
            <a:r>
              <a:rPr lang="en-GB" b="1" dirty="0"/>
              <a:t>-Armand </a:t>
            </a:r>
            <a:r>
              <a:rPr lang="el-GR" b="1" dirty="0"/>
              <a:t>το 1959 </a:t>
            </a:r>
            <a:r>
              <a:rPr lang="el-GR" dirty="0"/>
              <a:t>ήταν η πρώτη ηθική, παρά επιχειρησιακή, απόπειρα στην αρχή της </a:t>
            </a:r>
            <a:r>
              <a:rPr lang="el-GR" b="1" dirty="0"/>
              <a:t>Προεδρίας </a:t>
            </a:r>
            <a:r>
              <a:rPr lang="en-GB" b="1" dirty="0"/>
              <a:t>De Gaulle </a:t>
            </a:r>
            <a:r>
              <a:rPr lang="el-GR" dirty="0"/>
              <a:t>να υποβάλει προτάσεις για την άρση των εμποδίων στην οικονομική επέκταση. Η έκθεσή της για το 1960 έγινε αμέσως μετά το πρώτο λεγόμενο </a:t>
            </a:r>
            <a:r>
              <a:rPr lang="el-GR" b="1" dirty="0"/>
              <a:t>σχέδιο </a:t>
            </a:r>
            <a:r>
              <a:rPr lang="en-GB" b="1" dirty="0"/>
              <a:t>Pinay-</a:t>
            </a:r>
            <a:r>
              <a:rPr lang="en-GB" b="1" dirty="0" err="1"/>
              <a:t>Rueff</a:t>
            </a:r>
            <a:r>
              <a:rPr lang="en-GB" b="1" dirty="0"/>
              <a:t> </a:t>
            </a:r>
            <a:r>
              <a:rPr lang="en-GB" dirty="0"/>
              <a:t>(</a:t>
            </a:r>
            <a:r>
              <a:rPr lang="el-GR" dirty="0"/>
              <a:t>λιτότητας) που εφαρμόστηκε ποτέ το 1958 στη μεταπολεμική Γαλλία.</a:t>
            </a:r>
          </a:p>
          <a:p>
            <a:r>
              <a:rPr lang="el-GR" dirty="0"/>
              <a:t>Ο Γάλλος συντηρητικός </a:t>
            </a:r>
            <a:r>
              <a:rPr lang="en-GB" b="1" dirty="0"/>
              <a:t>Raymond Barre</a:t>
            </a:r>
            <a:r>
              <a:rPr lang="en-GB" dirty="0"/>
              <a:t>, </a:t>
            </a:r>
            <a:r>
              <a:rPr lang="el-GR" dirty="0"/>
              <a:t>ο οποίος κατέλαβε τη θέση του </a:t>
            </a:r>
            <a:r>
              <a:rPr lang="el-GR" b="1" dirty="0"/>
              <a:t>Επιτρόπου Οικονομικών </a:t>
            </a:r>
            <a:r>
              <a:rPr lang="el-GR" dirty="0"/>
              <a:t>από το 1967 έως το 1973, ξεκίνησε το </a:t>
            </a:r>
            <a:r>
              <a:rPr lang="el-GR" b="1" dirty="0"/>
              <a:t>1969, </a:t>
            </a:r>
            <a:r>
              <a:rPr lang="el-GR" dirty="0"/>
              <a:t>υπό τον Πρόεδρο της </a:t>
            </a:r>
            <a:r>
              <a:rPr lang="el-GR" dirty="0" err="1"/>
              <a:t>Ευρ</a:t>
            </a:r>
            <a:r>
              <a:rPr lang="el-GR" dirty="0"/>
              <a:t>. </a:t>
            </a:r>
            <a:r>
              <a:rPr lang="el-GR" dirty="0" err="1"/>
              <a:t>Επιτροπ</a:t>
            </a:r>
            <a:r>
              <a:rPr lang="en-US" dirty="0" err="1"/>
              <a:t>ή</a:t>
            </a:r>
            <a:r>
              <a:rPr lang="el-GR" dirty="0"/>
              <a:t>ς </a:t>
            </a:r>
            <a:r>
              <a:rPr lang="en-GB" dirty="0"/>
              <a:t>Rey, </a:t>
            </a:r>
            <a:r>
              <a:rPr lang="el-GR" dirty="0"/>
              <a:t>το πρώτο «</a:t>
            </a:r>
            <a:r>
              <a:rPr lang="el-GR" b="1" dirty="0"/>
              <a:t>σχέδιο </a:t>
            </a:r>
            <a:r>
              <a:rPr lang="en-GB" b="1" dirty="0"/>
              <a:t>Barre» </a:t>
            </a:r>
            <a:r>
              <a:rPr lang="el-GR" dirty="0"/>
              <a:t>που πρότεινε «σύγκλιση των εθνικών κατευθυντήριων γραμμών» καθώς και «συντονισμό των οικονομικών πολιτικών». Αυτή ήταν μια από τις πρώτες (ευρωπαϊκές) πολιτικές λιτότητας της νεοφιλελεύθερης περιόδου.</a:t>
            </a:r>
          </a:p>
          <a:p>
            <a:r>
              <a:rPr lang="en-US" dirty="0"/>
              <a:t>To</a:t>
            </a:r>
            <a:r>
              <a:rPr lang="el-GR" dirty="0"/>
              <a:t> </a:t>
            </a:r>
            <a:r>
              <a:rPr lang="el-GR" b="1" dirty="0"/>
              <a:t>δεύτερο «σχέδιο </a:t>
            </a:r>
            <a:r>
              <a:rPr lang="en-GB" b="1" dirty="0"/>
              <a:t>Barre» </a:t>
            </a:r>
            <a:r>
              <a:rPr lang="el-GR" b="1" dirty="0"/>
              <a:t>που παρουσιάστηκε στο Συμβούλιο τον Μάρτιο του 1970 </a:t>
            </a:r>
            <a:r>
              <a:rPr lang="el-GR" dirty="0"/>
              <a:t>ως βάση για τη συγκρότηση της ομάδας </a:t>
            </a:r>
            <a:r>
              <a:rPr lang="en-GB" dirty="0"/>
              <a:t>Werner. </a:t>
            </a:r>
            <a:endParaRPr lang="en-GR" dirty="0"/>
          </a:p>
        </p:txBody>
      </p:sp>
      <p:sp>
        <p:nvSpPr>
          <p:cNvPr id="4" name="Date Placeholder 3">
            <a:extLst>
              <a:ext uri="{FF2B5EF4-FFF2-40B4-BE49-F238E27FC236}">
                <a16:creationId xmlns:a16="http://schemas.microsoft.com/office/drawing/2014/main" id="{4DE7AC7D-6082-1896-72EF-DDAF6084580F}"/>
              </a:ext>
            </a:extLst>
          </p:cNvPr>
          <p:cNvSpPr>
            <a:spLocks noGrp="1"/>
          </p:cNvSpPr>
          <p:nvPr>
            <p:ph type="dt" sz="half" idx="10"/>
          </p:nvPr>
        </p:nvSpPr>
        <p:spPr/>
        <p:txBody>
          <a:bodyPr/>
          <a:lstStyle/>
          <a:p>
            <a:fld id="{0ACE45F3-7F6F-9A4E-A330-8C94DA9BCA27}" type="datetime6">
              <a:rPr lang="en-US" smtClean="0"/>
              <a:t>November 24</a:t>
            </a:fld>
            <a:endParaRPr lang="en-GR" dirty="0"/>
          </a:p>
        </p:txBody>
      </p:sp>
      <p:sp>
        <p:nvSpPr>
          <p:cNvPr id="5" name="Footer Placeholder 4">
            <a:extLst>
              <a:ext uri="{FF2B5EF4-FFF2-40B4-BE49-F238E27FC236}">
                <a16:creationId xmlns:a16="http://schemas.microsoft.com/office/drawing/2014/main" id="{1303B5DD-B850-9B61-6D01-00F3CA6BD09A}"/>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8F9B3623-3F15-05A2-2117-17720B4676AB}"/>
              </a:ext>
            </a:extLst>
          </p:cNvPr>
          <p:cNvSpPr>
            <a:spLocks noGrp="1"/>
          </p:cNvSpPr>
          <p:nvPr>
            <p:ph type="sldNum" sz="quarter" idx="12"/>
          </p:nvPr>
        </p:nvSpPr>
        <p:spPr/>
        <p:txBody>
          <a:bodyPr/>
          <a:lstStyle/>
          <a:p>
            <a:fld id="{6B6B1FA0-B237-4940-8F69-0BF40763133D}" type="slidenum">
              <a:rPr lang="en-GR" smtClean="0"/>
              <a:t>14</a:t>
            </a:fld>
            <a:endParaRPr lang="en-GR"/>
          </a:p>
        </p:txBody>
      </p:sp>
    </p:spTree>
    <p:extLst>
      <p:ext uri="{BB962C8B-B14F-4D97-AF65-F5344CB8AC3E}">
        <p14:creationId xmlns:p14="http://schemas.microsoft.com/office/powerpoint/2010/main" val="187075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BF69-F198-A63D-700A-A81A7F8D1055}"/>
              </a:ext>
            </a:extLst>
          </p:cNvPr>
          <p:cNvSpPr>
            <a:spLocks noGrp="1"/>
          </p:cNvSpPr>
          <p:nvPr>
            <p:ph type="title"/>
          </p:nvPr>
        </p:nvSpPr>
        <p:spPr/>
        <p:txBody>
          <a:bodyPr>
            <a:normAutofit fontScale="90000"/>
          </a:bodyPr>
          <a:lstStyle/>
          <a:p>
            <a:r>
              <a:rPr lang="el-GR" sz="3200" dirty="0"/>
              <a:t>Πολιτικοί και γραφειοκράτες ως </a:t>
            </a:r>
            <a:r>
              <a:rPr lang="el-GR" sz="3200" b="1" dirty="0"/>
              <a:t>επιχειρηματίες </a:t>
            </a:r>
            <a:r>
              <a:rPr lang="el-GR" sz="3200" b="1" dirty="0" err="1"/>
              <a:t>ορντοφιλελεύθερης</a:t>
            </a:r>
            <a:r>
              <a:rPr lang="el-GR" sz="3200" b="1" dirty="0"/>
              <a:t> πολιτικής στην ΕΟΚ - </a:t>
            </a:r>
            <a:r>
              <a:rPr lang="en-US" sz="3200" b="1" dirty="0"/>
              <a:t>policy entrepreneurs II</a:t>
            </a:r>
            <a:endParaRPr lang="en-GR" sz="3200" dirty="0"/>
          </a:p>
        </p:txBody>
      </p:sp>
      <p:sp>
        <p:nvSpPr>
          <p:cNvPr id="3" name="Content Placeholder 2">
            <a:extLst>
              <a:ext uri="{FF2B5EF4-FFF2-40B4-BE49-F238E27FC236}">
                <a16:creationId xmlns:a16="http://schemas.microsoft.com/office/drawing/2014/main" id="{0F56E80B-B8F0-0435-DCED-397CBEF1386B}"/>
              </a:ext>
            </a:extLst>
          </p:cNvPr>
          <p:cNvSpPr>
            <a:spLocks noGrp="1"/>
          </p:cNvSpPr>
          <p:nvPr>
            <p:ph idx="1"/>
          </p:nvPr>
        </p:nvSpPr>
        <p:spPr/>
        <p:txBody>
          <a:bodyPr>
            <a:normAutofit fontScale="85000" lnSpcReduction="10000"/>
          </a:bodyPr>
          <a:lstStyle/>
          <a:p>
            <a:pPr algn="just">
              <a:lnSpc>
                <a:spcPct val="150000"/>
              </a:lnSpc>
            </a:pPr>
            <a:r>
              <a:rPr lang="el-GR" sz="1800" dirty="0">
                <a:solidFill>
                  <a:srgbClr val="000000"/>
                </a:solidFill>
                <a:effectLst/>
                <a:latin typeface="Times New Roman" panose="02020603050405020304" pitchFamily="18" charset="0"/>
                <a:ea typeface="Times New Roman" panose="02020603050405020304" pitchFamily="18" charset="0"/>
              </a:rPr>
              <a:t>Η </a:t>
            </a:r>
            <a:r>
              <a:rPr lang="el-GR" sz="1800" b="1" dirty="0">
                <a:solidFill>
                  <a:srgbClr val="000000"/>
                </a:solidFill>
                <a:effectLst/>
                <a:latin typeface="Times New Roman" panose="02020603050405020304" pitchFamily="18" charset="0"/>
                <a:ea typeface="Times New Roman" panose="02020603050405020304" pitchFamily="18" charset="0"/>
              </a:rPr>
              <a:t>έκθεση </a:t>
            </a:r>
            <a:r>
              <a:rPr lang="en-US" sz="1800" b="1" dirty="0" err="1">
                <a:solidFill>
                  <a:srgbClr val="000000"/>
                </a:solidFill>
                <a:effectLst/>
                <a:latin typeface="Times New Roman" panose="02020603050405020304" pitchFamily="18" charset="0"/>
                <a:ea typeface="Times New Roman" panose="02020603050405020304" pitchFamily="18" charset="0"/>
              </a:rPr>
              <a:t>Marjolin</a:t>
            </a:r>
            <a:r>
              <a:rPr lang="en-US" sz="1800" b="1" dirty="0">
                <a:solidFill>
                  <a:srgbClr val="000000"/>
                </a:solidFill>
                <a:effectLst/>
                <a:latin typeface="Times New Roman" panose="02020603050405020304" pitchFamily="18" charset="0"/>
                <a:ea typeface="Times New Roman" panose="02020603050405020304" pitchFamily="18" charset="0"/>
              </a:rPr>
              <a:t> </a:t>
            </a:r>
            <a:r>
              <a:rPr lang="el-GR" sz="1800" b="1" dirty="0">
                <a:solidFill>
                  <a:srgbClr val="000000"/>
                </a:solidFill>
                <a:effectLst/>
                <a:latin typeface="Times New Roman" panose="02020603050405020304" pitchFamily="18" charset="0"/>
                <a:ea typeface="Times New Roman" panose="02020603050405020304" pitchFamily="18" charset="0"/>
              </a:rPr>
              <a:t>του 1975 για την ΟΝΕ. </a:t>
            </a:r>
            <a:r>
              <a:rPr lang="el-GR" sz="1800" dirty="0">
                <a:solidFill>
                  <a:srgbClr val="000000"/>
                </a:solidFill>
                <a:effectLst/>
                <a:latin typeface="Times New Roman" panose="02020603050405020304" pitchFamily="18" charset="0"/>
                <a:ea typeface="Times New Roman" panose="02020603050405020304" pitchFamily="18" charset="0"/>
              </a:rPr>
              <a:t>Αυτή η έκθεση υποστήριξε την υλοποίηση της ΟΝΕ μετά την αναστολή του σχεδίου </a:t>
            </a:r>
            <a:r>
              <a:rPr lang="en-US" sz="1800" dirty="0">
                <a:solidFill>
                  <a:srgbClr val="000000"/>
                </a:solidFill>
                <a:effectLst/>
                <a:latin typeface="Times New Roman" panose="02020603050405020304" pitchFamily="18" charset="0"/>
                <a:ea typeface="Times New Roman" panose="02020603050405020304" pitchFamily="18" charset="0"/>
              </a:rPr>
              <a:t>Werner </a:t>
            </a:r>
            <a:r>
              <a:rPr lang="el-GR" sz="1800" dirty="0">
                <a:solidFill>
                  <a:srgbClr val="000000"/>
                </a:solidFill>
                <a:effectLst/>
                <a:latin typeface="Times New Roman" panose="02020603050405020304" pitchFamily="18" charset="0"/>
                <a:ea typeface="Times New Roman" panose="02020603050405020304" pitchFamily="18" charset="0"/>
              </a:rPr>
              <a:t>ενόψει των μελλοντικών αλλαγών της </a:t>
            </a:r>
            <a:r>
              <a:rPr lang="el-GR" sz="1800" b="1" dirty="0">
                <a:solidFill>
                  <a:srgbClr val="000000"/>
                </a:solidFill>
                <a:effectLst/>
                <a:latin typeface="Times New Roman" panose="02020603050405020304" pitchFamily="18" charset="0"/>
                <a:ea typeface="Times New Roman" panose="02020603050405020304" pitchFamily="18" charset="0"/>
              </a:rPr>
              <a:t>διεύρυνσης</a:t>
            </a:r>
            <a:r>
              <a:rPr lang="el-GR" sz="1800" dirty="0">
                <a:solidFill>
                  <a:srgbClr val="000000"/>
                </a:solidFill>
                <a:effectLst/>
                <a:latin typeface="Times New Roman" panose="02020603050405020304" pitchFamily="18" charset="0"/>
                <a:ea typeface="Times New Roman" panose="02020603050405020304" pitchFamily="18" charset="0"/>
              </a:rPr>
              <a:t>. Ήταν η βάση για την </a:t>
            </a:r>
            <a:r>
              <a:rPr lang="el-GR" sz="1800" b="1" dirty="0">
                <a:solidFill>
                  <a:srgbClr val="000000"/>
                </a:solidFill>
                <a:effectLst/>
                <a:latin typeface="Times New Roman" panose="02020603050405020304" pitchFamily="18" charset="0"/>
                <a:ea typeface="Times New Roman" panose="02020603050405020304" pitchFamily="18" charset="0"/>
              </a:rPr>
              <a:t>Επιτροπή Τριών Σοφών του 1978 και την Έκθεση για τους θεσμούς ενόψει της επικείμενης διεύρυνση</a:t>
            </a:r>
            <a:r>
              <a:rPr lang="el-GR" sz="1800" dirty="0">
                <a:solidFill>
                  <a:srgbClr val="000000"/>
                </a:solidFill>
                <a:effectLst/>
                <a:latin typeface="Times New Roman" panose="02020603050405020304" pitchFamily="18" charset="0"/>
                <a:ea typeface="Times New Roman" panose="02020603050405020304" pitchFamily="18" charset="0"/>
              </a:rPr>
              <a:t>ς καθώς και για την Ομάδα Προβληματισμού της ΟΝΕ του 1980. Ο </a:t>
            </a:r>
            <a:r>
              <a:rPr lang="en-US" sz="1800" dirty="0" err="1">
                <a:solidFill>
                  <a:srgbClr val="000000"/>
                </a:solidFill>
                <a:effectLst/>
                <a:latin typeface="Times New Roman" panose="02020603050405020304" pitchFamily="18" charset="0"/>
                <a:ea typeface="Times New Roman" panose="02020603050405020304" pitchFamily="18" charset="0"/>
              </a:rPr>
              <a:t>Marjolin</a:t>
            </a:r>
            <a:r>
              <a:rPr lang="en-US" sz="1800" dirty="0">
                <a:solidFill>
                  <a:srgbClr val="000000"/>
                </a:solidFill>
                <a:effectLst/>
                <a:latin typeface="Times New Roman" panose="02020603050405020304" pitchFamily="18" charset="0"/>
                <a:ea typeface="Times New Roman" panose="02020603050405020304" pitchFamily="18" charset="0"/>
              </a:rPr>
              <a:t> </a:t>
            </a:r>
            <a:r>
              <a:rPr lang="el-GR" sz="1800" dirty="0">
                <a:solidFill>
                  <a:srgbClr val="000000"/>
                </a:solidFill>
                <a:effectLst/>
                <a:latin typeface="Times New Roman" panose="02020603050405020304" pitchFamily="18" charset="0"/>
                <a:ea typeface="Times New Roman" panose="02020603050405020304" pitchFamily="18" charset="0"/>
              </a:rPr>
              <a:t>ήταν Αναπληρωτής Γενικός Επίτροπος του Σχεδίου Εκσυγχρονισμού και Εξοπλισμού στη Γαλλία (Σχέδιο </a:t>
            </a:r>
            <a:r>
              <a:rPr lang="en-US" sz="1800" dirty="0">
                <a:solidFill>
                  <a:srgbClr val="000000"/>
                </a:solidFill>
                <a:effectLst/>
                <a:latin typeface="Times New Roman" panose="02020603050405020304" pitchFamily="18" charset="0"/>
                <a:ea typeface="Times New Roman" panose="02020603050405020304" pitchFamily="18" charset="0"/>
              </a:rPr>
              <a:t>Monnet, 1946-1948) </a:t>
            </a:r>
            <a:r>
              <a:rPr lang="el-GR" sz="1800" dirty="0">
                <a:solidFill>
                  <a:srgbClr val="000000"/>
                </a:solidFill>
                <a:effectLst/>
                <a:latin typeface="Times New Roman" panose="02020603050405020304" pitchFamily="18" charset="0"/>
                <a:ea typeface="Times New Roman" panose="02020603050405020304" pitchFamily="18" charset="0"/>
              </a:rPr>
              <a:t>και Αντιπρόεδρος της </a:t>
            </a:r>
            <a:r>
              <a:rPr lang="en-US" sz="1800" dirty="0">
                <a:solidFill>
                  <a:srgbClr val="000000"/>
                </a:solidFill>
                <a:effectLst/>
                <a:latin typeface="Times New Roman" panose="02020603050405020304" pitchFamily="18" charset="0"/>
                <a:ea typeface="Times New Roman" panose="02020603050405020304" pitchFamily="18" charset="0"/>
              </a:rPr>
              <a:t>EOK</a:t>
            </a:r>
            <a:r>
              <a:rPr lang="el-GR" sz="1800" dirty="0">
                <a:solidFill>
                  <a:srgbClr val="000000"/>
                </a:solidFill>
                <a:effectLst/>
                <a:latin typeface="Times New Roman" panose="02020603050405020304" pitchFamily="18" charset="0"/>
                <a:ea typeface="Times New Roman" panose="02020603050405020304" pitchFamily="18" charset="0"/>
              </a:rPr>
              <a:t> μεταξύ 1958-67.</a:t>
            </a:r>
          </a:p>
          <a:p>
            <a:pPr algn="just">
              <a:lnSpc>
                <a:spcPct val="150000"/>
              </a:lnSpc>
            </a:pPr>
            <a:r>
              <a:rPr lang="el-GR" sz="1800" dirty="0">
                <a:solidFill>
                  <a:srgbClr val="000000"/>
                </a:solidFill>
                <a:effectLst/>
                <a:latin typeface="Times New Roman" panose="02020603050405020304" pitchFamily="18" charset="0"/>
                <a:ea typeface="Times New Roman" panose="02020603050405020304" pitchFamily="18" charset="0"/>
              </a:rPr>
              <a:t>Στο ίδιο πνεύμα, η </a:t>
            </a:r>
            <a:r>
              <a:rPr lang="el-GR" sz="1800" b="1" dirty="0">
                <a:solidFill>
                  <a:srgbClr val="000000"/>
                </a:solidFill>
                <a:effectLst/>
                <a:latin typeface="Times New Roman" panose="02020603050405020304" pitchFamily="18" charset="0"/>
                <a:ea typeface="Times New Roman" panose="02020603050405020304" pitchFamily="18" charset="0"/>
              </a:rPr>
              <a:t>Έκθεση </a:t>
            </a:r>
            <a:r>
              <a:rPr lang="en-US" sz="1800" b="1" dirty="0">
                <a:solidFill>
                  <a:srgbClr val="000000"/>
                </a:solidFill>
                <a:effectLst/>
                <a:latin typeface="Times New Roman" panose="02020603050405020304" pitchFamily="18" charset="0"/>
                <a:ea typeface="Times New Roman" panose="02020603050405020304" pitchFamily="18" charset="0"/>
              </a:rPr>
              <a:t>MacDougall </a:t>
            </a:r>
            <a:r>
              <a:rPr lang="el-GR" sz="1800" b="1" dirty="0">
                <a:solidFill>
                  <a:srgbClr val="000000"/>
                </a:solidFill>
                <a:effectLst/>
                <a:latin typeface="Times New Roman" panose="02020603050405020304" pitchFamily="18" charset="0"/>
                <a:ea typeface="Times New Roman" panose="02020603050405020304" pitchFamily="18" charset="0"/>
              </a:rPr>
              <a:t>του 1977 για τον ρόλο των δημόσιων οικονομικών στην ευρωπαϊκή </a:t>
            </a:r>
            <a:r>
              <a:rPr lang="el-GR" sz="1800" b="1" dirty="0" err="1">
                <a:solidFill>
                  <a:srgbClr val="000000"/>
                </a:solidFill>
                <a:latin typeface="Times New Roman" panose="02020603050405020304" pitchFamily="18" charset="0"/>
                <a:ea typeface="Times New Roman" panose="02020603050405020304" pitchFamily="18" charset="0"/>
              </a:rPr>
              <a:t>ενοπο</a:t>
            </a:r>
            <a:r>
              <a:rPr lang="en-US" sz="1800" b="1" dirty="0" err="1">
                <a:solidFill>
                  <a:srgbClr val="000000"/>
                </a:solidFill>
                <a:latin typeface="Times New Roman" panose="02020603050405020304" pitchFamily="18" charset="0"/>
                <a:ea typeface="Times New Roman" panose="02020603050405020304" pitchFamily="18" charset="0"/>
              </a:rPr>
              <a:t>ί</a:t>
            </a:r>
            <a:r>
              <a:rPr lang="el-GR" sz="1800" b="1" dirty="0" err="1">
                <a:solidFill>
                  <a:srgbClr val="000000"/>
                </a:solidFill>
                <a:latin typeface="Times New Roman" panose="02020603050405020304" pitchFamily="18" charset="0"/>
                <a:ea typeface="Times New Roman" panose="02020603050405020304" pitchFamily="18" charset="0"/>
              </a:rPr>
              <a:t>ηση</a:t>
            </a:r>
            <a:r>
              <a:rPr lang="el-GR" sz="1800" dirty="0">
                <a:solidFill>
                  <a:srgbClr val="000000"/>
                </a:solidFill>
                <a:effectLst/>
                <a:latin typeface="Times New Roman" panose="02020603050405020304" pitchFamily="18" charset="0"/>
                <a:ea typeface="Times New Roman" panose="02020603050405020304" pitchFamily="18" charset="0"/>
              </a:rPr>
              <a:t> ήταν πλήρως σύμφωνη με την </a:t>
            </a:r>
            <a:r>
              <a:rPr lang="el-GR" sz="1800" b="1" dirty="0">
                <a:solidFill>
                  <a:srgbClr val="000000"/>
                </a:solidFill>
                <a:effectLst/>
                <a:latin typeface="Times New Roman" panose="02020603050405020304" pitchFamily="18" charset="0"/>
                <a:ea typeface="Times New Roman" panose="02020603050405020304" pitchFamily="18" charset="0"/>
              </a:rPr>
              <a:t>απόρριψη του </a:t>
            </a:r>
            <a:r>
              <a:rPr lang="el-GR" sz="1800" b="1" dirty="0" err="1">
                <a:solidFill>
                  <a:srgbClr val="000000"/>
                </a:solidFill>
                <a:effectLst/>
                <a:latin typeface="Times New Roman" panose="02020603050405020304" pitchFamily="18" charset="0"/>
                <a:ea typeface="Times New Roman" panose="02020603050405020304" pitchFamily="18" charset="0"/>
              </a:rPr>
              <a:t>κεϋνσιανού</a:t>
            </a:r>
            <a:r>
              <a:rPr lang="el-GR" sz="1800" b="1" dirty="0">
                <a:solidFill>
                  <a:srgbClr val="000000"/>
                </a:solidFill>
                <a:effectLst/>
                <a:latin typeface="Times New Roman" panose="02020603050405020304" pitchFamily="18" charset="0"/>
                <a:ea typeface="Times New Roman" panose="02020603050405020304" pitchFamily="18" charset="0"/>
              </a:rPr>
              <a:t> σκεπτικού της δεκαετίας του 1970 από τον </a:t>
            </a:r>
            <a:r>
              <a:rPr lang="el-GR" sz="1800" b="1" dirty="0" err="1">
                <a:solidFill>
                  <a:srgbClr val="000000"/>
                </a:solidFill>
                <a:effectLst/>
                <a:latin typeface="Times New Roman" panose="02020603050405020304" pitchFamily="18" charset="0"/>
                <a:ea typeface="Times New Roman" panose="02020603050405020304" pitchFamily="18" charset="0"/>
              </a:rPr>
              <a:t>Ντελόρ</a:t>
            </a:r>
            <a:r>
              <a:rPr lang="el-GR" sz="1800" b="1" dirty="0">
                <a:solidFill>
                  <a:srgbClr val="000000"/>
                </a:solidFill>
                <a:effectLst/>
                <a:latin typeface="Times New Roman" panose="02020603050405020304" pitchFamily="18" charset="0"/>
                <a:ea typeface="Times New Roman" panose="02020603050405020304" pitchFamily="18" charset="0"/>
              </a:rPr>
              <a:t> αργότερα</a:t>
            </a:r>
            <a:r>
              <a:rPr lang="en-US" sz="1800" b="1" dirty="0">
                <a:solidFill>
                  <a:srgbClr val="000000"/>
                </a:solidFill>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ΓΚΤ, Υπουργός του</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Mitterand</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Πρόεδρος της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Ευρ</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Επιτροπής), </a:t>
            </a: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χριστιανός σοσιαλ</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δημοκράτης</a:t>
            </a: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 και ορντοφιλελεύθερος!</a:t>
            </a:r>
          </a:p>
          <a:p>
            <a:pPr algn="just">
              <a:lnSpc>
                <a:spcPct val="150000"/>
              </a:lnSpc>
            </a:pPr>
            <a:r>
              <a:rPr lang="el-GR" sz="1800" dirty="0">
                <a:solidFill>
                  <a:srgbClr val="000000"/>
                </a:solidFill>
                <a:effectLst/>
                <a:latin typeface="Times New Roman" panose="02020603050405020304" pitchFamily="18" charset="0"/>
                <a:ea typeface="Times New Roman" panose="02020603050405020304" pitchFamily="18" charset="0"/>
              </a:rPr>
              <a:t>Η </a:t>
            </a:r>
            <a:r>
              <a:rPr lang="el-GR" sz="1800" b="1" dirty="0">
                <a:solidFill>
                  <a:srgbClr val="000000"/>
                </a:solidFill>
                <a:effectLst/>
                <a:latin typeface="Times New Roman" panose="02020603050405020304" pitchFamily="18" charset="0"/>
                <a:ea typeface="Times New Roman" panose="02020603050405020304" pitchFamily="18" charset="0"/>
              </a:rPr>
              <a:t>έκθεση απέρριψε μια </a:t>
            </a:r>
            <a:r>
              <a:rPr lang="el-GR" sz="1800" b="1" dirty="0" err="1">
                <a:solidFill>
                  <a:srgbClr val="000000"/>
                </a:solidFill>
                <a:effectLst/>
                <a:latin typeface="Times New Roman" panose="02020603050405020304" pitchFamily="18" charset="0"/>
                <a:ea typeface="Times New Roman" panose="02020603050405020304" pitchFamily="18" charset="0"/>
              </a:rPr>
              <a:t>ομοσπονδιοποίηση</a:t>
            </a:r>
            <a:r>
              <a:rPr lang="el-GR" sz="1800" b="1" dirty="0">
                <a:solidFill>
                  <a:srgbClr val="000000"/>
                </a:solidFill>
                <a:effectLst/>
                <a:latin typeface="Times New Roman" panose="02020603050405020304" pitchFamily="18" charset="0"/>
                <a:ea typeface="Times New Roman" panose="02020603050405020304" pitchFamily="18" charset="0"/>
              </a:rPr>
              <a:t> της δημοσιονομικής πολιτικής </a:t>
            </a:r>
            <a:r>
              <a:rPr lang="el-GR" sz="1800" dirty="0">
                <a:solidFill>
                  <a:srgbClr val="000000"/>
                </a:solidFill>
                <a:effectLst/>
                <a:latin typeface="Times New Roman" panose="02020603050405020304" pitchFamily="18" charset="0"/>
                <a:ea typeface="Times New Roman" panose="02020603050405020304" pitchFamily="18" charset="0"/>
              </a:rPr>
              <a:t>που σημαίνει ότι η δημοσιονομική πειθαρχία θα πρέπει να είναι πρώτη προτεραιότητα αντί για μια ενοποιημένη δημοσιονομική πολιτική (</a:t>
            </a:r>
            <a:r>
              <a:rPr lang="en-US" sz="1800" dirty="0" err="1">
                <a:solidFill>
                  <a:srgbClr val="000000"/>
                </a:solidFill>
                <a:effectLst/>
                <a:latin typeface="Times New Roman" panose="02020603050405020304" pitchFamily="18" charset="0"/>
                <a:ea typeface="Times New Roman" panose="02020603050405020304" pitchFamily="18" charset="0"/>
              </a:rPr>
              <a:t>Jabko</a:t>
            </a:r>
            <a:r>
              <a:rPr lang="en-US" sz="1800" dirty="0">
                <a:solidFill>
                  <a:srgbClr val="000000"/>
                </a:solidFill>
                <a:effectLst/>
                <a:latin typeface="Times New Roman" panose="02020603050405020304" pitchFamily="18" charset="0"/>
                <a:ea typeface="Times New Roman" panose="02020603050405020304" pitchFamily="18" charset="0"/>
              </a:rPr>
              <a:t>, 2005).</a:t>
            </a:r>
            <a:endParaRPr lang="en-GR" sz="1800" dirty="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F72819A7-23E7-666F-9B9C-7CFBF8196B34}"/>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F31F02C0-58CD-D779-BBD4-54746B0D25C8}"/>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B51B2059-62B8-922A-0970-28BAB9F76502}"/>
              </a:ext>
            </a:extLst>
          </p:cNvPr>
          <p:cNvSpPr>
            <a:spLocks noGrp="1"/>
          </p:cNvSpPr>
          <p:nvPr>
            <p:ph type="sldNum" sz="quarter" idx="12"/>
          </p:nvPr>
        </p:nvSpPr>
        <p:spPr/>
        <p:txBody>
          <a:bodyPr/>
          <a:lstStyle/>
          <a:p>
            <a:fld id="{6B6B1FA0-B237-4940-8F69-0BF40763133D}" type="slidenum">
              <a:rPr lang="en-GR" smtClean="0"/>
              <a:t>15</a:t>
            </a:fld>
            <a:endParaRPr lang="en-GR"/>
          </a:p>
        </p:txBody>
      </p:sp>
    </p:spTree>
    <p:extLst>
      <p:ext uri="{BB962C8B-B14F-4D97-AF65-F5344CB8AC3E}">
        <p14:creationId xmlns:p14="http://schemas.microsoft.com/office/powerpoint/2010/main" val="272302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39E0-EB28-D2FE-76C9-EC5FC1EACC32}"/>
              </a:ext>
            </a:extLst>
          </p:cNvPr>
          <p:cNvSpPr>
            <a:spLocks noGrp="1"/>
          </p:cNvSpPr>
          <p:nvPr>
            <p:ph type="title"/>
          </p:nvPr>
        </p:nvSpPr>
        <p:spPr/>
        <p:txBody>
          <a:bodyPr>
            <a:normAutofit fontScale="90000"/>
          </a:bodyPr>
          <a:lstStyle/>
          <a:p>
            <a:r>
              <a:rPr lang="el-GR" sz="3100" dirty="0"/>
              <a:t>Πολιτικοί και γραφειοκράτες ως </a:t>
            </a:r>
            <a:r>
              <a:rPr lang="el-GR" sz="3100" b="1" dirty="0"/>
              <a:t>επιχειρηματίες </a:t>
            </a:r>
            <a:r>
              <a:rPr lang="el-GR" sz="3100" b="1" dirty="0" err="1"/>
              <a:t>ορντοφιλελεύθερης</a:t>
            </a:r>
            <a:r>
              <a:rPr lang="el-GR" sz="3100" b="1" dirty="0"/>
              <a:t> πολιτικής στη Γαλλία - </a:t>
            </a:r>
            <a:r>
              <a:rPr lang="en-US" sz="3100" b="1" dirty="0"/>
              <a:t>policy entrepreneurs III</a:t>
            </a:r>
            <a:br>
              <a:rPr lang="en-GR" dirty="0"/>
            </a:br>
            <a:endParaRPr lang="en-GR" dirty="0"/>
          </a:p>
        </p:txBody>
      </p:sp>
      <p:sp>
        <p:nvSpPr>
          <p:cNvPr id="3" name="Content Placeholder 2">
            <a:extLst>
              <a:ext uri="{FF2B5EF4-FFF2-40B4-BE49-F238E27FC236}">
                <a16:creationId xmlns:a16="http://schemas.microsoft.com/office/drawing/2014/main" id="{8BD3EF66-7F91-9213-BC07-E794DB0E7326}"/>
              </a:ext>
            </a:extLst>
          </p:cNvPr>
          <p:cNvSpPr>
            <a:spLocks noGrp="1"/>
          </p:cNvSpPr>
          <p:nvPr>
            <p:ph idx="1"/>
          </p:nvPr>
        </p:nvSpPr>
        <p:spPr>
          <a:xfrm>
            <a:off x="838200" y="1485900"/>
            <a:ext cx="10515600" cy="4691063"/>
          </a:xfrm>
        </p:spPr>
        <p:txBody>
          <a:bodyPr>
            <a:normAutofit/>
          </a:bodyPr>
          <a:lstStyle/>
          <a:p>
            <a:r>
              <a:rPr lang="el-GR" sz="1800" dirty="0"/>
              <a:t>Πίσω στη Γαλλία υπό τον </a:t>
            </a:r>
            <a:r>
              <a:rPr lang="en-US" sz="1800" dirty="0"/>
              <a:t>Giscard D’Estaing</a:t>
            </a:r>
            <a:r>
              <a:rPr lang="el-GR" sz="1800" dirty="0"/>
              <a:t>, τον Σεπτέμβριο του 1976, το Γαλλικό Συμβούλιο Υπουργών ενέκρινε το </a:t>
            </a:r>
            <a:r>
              <a:rPr lang="el-GR" sz="1800" b="1" dirty="0"/>
              <a:t>σχέδιο λιτότητας </a:t>
            </a:r>
            <a:r>
              <a:rPr lang="el-GR" sz="1800" dirty="0"/>
              <a:t>του Πρωθυπουργού </a:t>
            </a:r>
            <a:r>
              <a:rPr lang="en-US" sz="1800" dirty="0"/>
              <a:t>Barre</a:t>
            </a:r>
            <a:r>
              <a:rPr lang="el-GR" sz="1800" dirty="0"/>
              <a:t>, προκειμένου να επιβραδύνει τον πληθωρισμό.</a:t>
            </a:r>
          </a:p>
          <a:p>
            <a:endParaRPr lang="el-GR" sz="1800" dirty="0"/>
          </a:p>
          <a:p>
            <a:r>
              <a:rPr lang="el-GR" sz="1800" dirty="0"/>
              <a:t>Κατά τη διάρκεια της δεκαετίας του 1970, μετά τα γεγονότα του Μαΐου 1968 και πριν από την εκλογή της </a:t>
            </a:r>
            <a:r>
              <a:rPr lang="el-GR" sz="1800" dirty="0" err="1"/>
              <a:t>Μάργκαρετ</a:t>
            </a:r>
            <a:r>
              <a:rPr lang="el-GR" sz="1800" dirty="0"/>
              <a:t> Θάτσερ στο Ηνωμένο Βασίλειο, ο </a:t>
            </a:r>
            <a:r>
              <a:rPr lang="en-US" sz="1800" b="1" dirty="0"/>
              <a:t>Barre </a:t>
            </a:r>
            <a:r>
              <a:rPr lang="el-GR" sz="1800" b="1" dirty="0"/>
              <a:t>και ο </a:t>
            </a:r>
            <a:r>
              <a:rPr lang="en-US" sz="1800" b="1" dirty="0"/>
              <a:t>Giscard D’Estaing</a:t>
            </a:r>
            <a:r>
              <a:rPr lang="el-GR" sz="1800" dirty="0"/>
              <a:t> </a:t>
            </a:r>
            <a:r>
              <a:rPr lang="el-GR" sz="1800" dirty="0" err="1"/>
              <a:t>υποστ</a:t>
            </a:r>
            <a:r>
              <a:rPr lang="en-US" sz="1800" dirty="0" err="1"/>
              <a:t>ή</a:t>
            </a:r>
            <a:r>
              <a:rPr lang="el-GR" sz="1800" dirty="0" err="1"/>
              <a:t>ριξαν</a:t>
            </a:r>
            <a:r>
              <a:rPr lang="el-GR" sz="1800" dirty="0"/>
              <a:t> έναν «</a:t>
            </a:r>
            <a:r>
              <a:rPr lang="el-GR" sz="1800" b="1" dirty="0"/>
              <a:t>γαλλικό νεοφιλελευθερισμό» </a:t>
            </a:r>
            <a:r>
              <a:rPr lang="el-GR" sz="1800" dirty="0"/>
              <a:t>που συμβαδίζει με τον επιβεβαιωμένο </a:t>
            </a:r>
            <a:r>
              <a:rPr lang="el-GR" sz="1800" dirty="0" err="1"/>
              <a:t>φιλοευρωπαϊσμό</a:t>
            </a:r>
            <a:r>
              <a:rPr lang="el-GR" sz="1800" dirty="0"/>
              <a:t>. </a:t>
            </a:r>
          </a:p>
          <a:p>
            <a:endParaRPr lang="el-GR" sz="1800" dirty="0"/>
          </a:p>
          <a:p>
            <a:r>
              <a:rPr lang="el-GR" sz="1800" dirty="0"/>
              <a:t>Τον </a:t>
            </a:r>
            <a:r>
              <a:rPr lang="el-GR" sz="1800" b="1" dirty="0"/>
              <a:t>Οκτώβριο του 1979, ο </a:t>
            </a:r>
            <a:r>
              <a:rPr lang="en-GB" sz="1800" b="1" dirty="0" err="1"/>
              <a:t>Ortoli</a:t>
            </a:r>
            <a:r>
              <a:rPr lang="en-GB" sz="1800" b="1" dirty="0"/>
              <a:t> </a:t>
            </a:r>
            <a:r>
              <a:rPr lang="el-GR" sz="1800" b="1" dirty="0"/>
              <a:t>(</a:t>
            </a:r>
            <a:r>
              <a:rPr lang="el-GR" sz="1800" dirty="0"/>
              <a:t>Αντιπρόεδρος οικονομικών και χρηματοπιστωτικών υποθέσεων της </a:t>
            </a:r>
            <a:r>
              <a:rPr lang="el-GR" sz="1800" dirty="0" err="1"/>
              <a:t>Ευρ</a:t>
            </a:r>
            <a:r>
              <a:rPr lang="el-GR" sz="1800" dirty="0"/>
              <a:t>. Επιτροπής </a:t>
            </a:r>
            <a:r>
              <a:rPr lang="en-US" sz="1800" dirty="0">
                <a:effectLst/>
                <a:latin typeface="Times New Roman" panose="02020603050405020304" pitchFamily="18" charset="0"/>
                <a:ea typeface="Times New Roman" panose="02020603050405020304" pitchFamily="18" charset="0"/>
              </a:rPr>
              <a:t>1977-85</a:t>
            </a:r>
            <a:r>
              <a:rPr lang="el-GR"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l-GR" sz="1800" b="1" dirty="0"/>
              <a:t>εξηγεί σε ομιλία του τους όρους υπό τους οποίους θα έπρεπε να τεθεί η προοπτική συμμετοχής της Ελλάδας στο ΕΝΣ</a:t>
            </a:r>
            <a:r>
              <a:rPr lang="en-GB" sz="1800" dirty="0"/>
              <a:t>: «</a:t>
            </a:r>
            <a:r>
              <a:rPr lang="el-GR" sz="1800" i="1" dirty="0"/>
              <a:t>Το ΕΝΣ προκαλεί, ειδικά σε χώρες με αδύναμα νομίσματα, διαρθρωτικές αλλαγές που δεν είναι συμβατές με τις νέες συνθήκες του διεθνούς ανταγωνισμού. Οι εμπειρίες μας τα τελευταία χρόνια δείχνουν ξεκάθαρα ότι οι χαλαρές συναλλαγματικές πολιτικές που ενθαρρύνουν την ανάπτυξη τεχνητών εμπορικών ροών έχουν πάντα αρνητικές συνέπειες στην ανταγωνιστικότητα και την εξωτερική ευρωστία της οικονομίας»</a:t>
            </a:r>
            <a:r>
              <a:rPr lang="el-GR" sz="1800" dirty="0"/>
              <a:t>.</a:t>
            </a:r>
          </a:p>
          <a:p>
            <a:endParaRPr lang="el-GR" dirty="0"/>
          </a:p>
        </p:txBody>
      </p:sp>
      <p:sp>
        <p:nvSpPr>
          <p:cNvPr id="4" name="Date Placeholder 3">
            <a:extLst>
              <a:ext uri="{FF2B5EF4-FFF2-40B4-BE49-F238E27FC236}">
                <a16:creationId xmlns:a16="http://schemas.microsoft.com/office/drawing/2014/main" id="{F59815E1-8870-12E4-B696-79A0973477D8}"/>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8FCFEEB0-5AB6-55BC-ABCD-107C390B202F}"/>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0B10CA42-D942-6132-2290-4D4E058DA3DC}"/>
              </a:ext>
            </a:extLst>
          </p:cNvPr>
          <p:cNvSpPr>
            <a:spLocks noGrp="1"/>
          </p:cNvSpPr>
          <p:nvPr>
            <p:ph type="sldNum" sz="quarter" idx="12"/>
          </p:nvPr>
        </p:nvSpPr>
        <p:spPr/>
        <p:txBody>
          <a:bodyPr/>
          <a:lstStyle/>
          <a:p>
            <a:fld id="{6B6B1FA0-B237-4940-8F69-0BF40763133D}" type="slidenum">
              <a:rPr lang="en-GR" smtClean="0"/>
              <a:t>16</a:t>
            </a:fld>
            <a:endParaRPr lang="en-GR"/>
          </a:p>
        </p:txBody>
      </p:sp>
    </p:spTree>
    <p:extLst>
      <p:ext uri="{BB962C8B-B14F-4D97-AF65-F5344CB8AC3E}">
        <p14:creationId xmlns:p14="http://schemas.microsoft.com/office/powerpoint/2010/main" val="153665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DBDC-8040-B7BC-115A-2F4307E33726}"/>
              </a:ext>
            </a:extLst>
          </p:cNvPr>
          <p:cNvSpPr>
            <a:spLocks noGrp="1"/>
          </p:cNvSpPr>
          <p:nvPr>
            <p:ph type="title"/>
          </p:nvPr>
        </p:nvSpPr>
        <p:spPr>
          <a:xfrm>
            <a:off x="838200" y="365125"/>
            <a:ext cx="10515600" cy="919665"/>
          </a:xfrm>
        </p:spPr>
        <p:txBody>
          <a:bodyPr>
            <a:noAutofit/>
          </a:bodyPr>
          <a:lstStyle/>
          <a:p>
            <a:r>
              <a:rPr lang="en-GR" sz="2800" dirty="0"/>
              <a:t>To </a:t>
            </a:r>
            <a:r>
              <a:rPr lang="el-GR" sz="2800" dirty="0"/>
              <a:t>γερμανικό </a:t>
            </a:r>
            <a:r>
              <a:rPr lang="en-US" sz="2800" dirty="0"/>
              <a:t>come back</a:t>
            </a:r>
            <a:endParaRPr lang="en-GR" sz="2800" dirty="0"/>
          </a:p>
        </p:txBody>
      </p:sp>
      <p:sp>
        <p:nvSpPr>
          <p:cNvPr id="3" name="Content Placeholder 2">
            <a:extLst>
              <a:ext uri="{FF2B5EF4-FFF2-40B4-BE49-F238E27FC236}">
                <a16:creationId xmlns:a16="http://schemas.microsoft.com/office/drawing/2014/main" id="{F5ACAC03-CD1B-C429-6E2D-43961988952A}"/>
              </a:ext>
            </a:extLst>
          </p:cNvPr>
          <p:cNvSpPr>
            <a:spLocks noGrp="1"/>
          </p:cNvSpPr>
          <p:nvPr>
            <p:ph idx="1"/>
          </p:nvPr>
        </p:nvSpPr>
        <p:spPr>
          <a:xfrm>
            <a:off x="838200" y="1412111"/>
            <a:ext cx="10515600" cy="4764852"/>
          </a:xfrm>
        </p:spPr>
        <p:txBody>
          <a:bodyPr>
            <a:noAutofit/>
          </a:bodyPr>
          <a:lstStyle/>
          <a:p>
            <a:r>
              <a:rPr lang="en-US" sz="2600" kern="150" dirty="0">
                <a:effectLst/>
                <a:latin typeface="Times New Roman" panose="02020603050405020304" pitchFamily="18" charset="0"/>
                <a:ea typeface="SimSun" panose="02010600030101010101" pitchFamily="2" charset="-122"/>
                <a:cs typeface="Times New Roman" panose="02020603050405020304" pitchFamily="18" charset="0"/>
              </a:rPr>
              <a:t>H </a:t>
            </a:r>
            <a:r>
              <a:rPr lang="el-GR" sz="2600" kern="150" dirty="0">
                <a:effectLst/>
                <a:latin typeface="Times New Roman" panose="02020603050405020304" pitchFamily="18" charset="0"/>
                <a:ea typeface="SimSun" panose="02010600030101010101" pitchFamily="2" charset="-122"/>
                <a:cs typeface="Times New Roman" panose="02020603050405020304" pitchFamily="18" charset="0"/>
              </a:rPr>
              <a:t>εδραίωση του </a:t>
            </a:r>
            <a:r>
              <a:rPr lang="el-GR" sz="2600" b="1" kern="150" dirty="0">
                <a:effectLst/>
                <a:latin typeface="Times New Roman" panose="02020603050405020304" pitchFamily="18" charset="0"/>
                <a:ea typeface="SimSun" panose="02010600030101010101" pitchFamily="2" charset="-122"/>
                <a:cs typeface="Times New Roman" panose="02020603050405020304" pitchFamily="18" charset="0"/>
              </a:rPr>
              <a:t>εξαγωγικού προσανατολισμού της </a:t>
            </a:r>
            <a:r>
              <a:rPr lang="el-GR" sz="2600" b="1" kern="150" dirty="0" err="1">
                <a:effectLst/>
                <a:latin typeface="Times New Roman" panose="02020603050405020304" pitchFamily="18" charset="0"/>
                <a:ea typeface="SimSun" panose="02010600030101010101" pitchFamily="2" charset="-122"/>
                <a:cs typeface="Times New Roman" panose="02020603050405020304" pitchFamily="18" charset="0"/>
              </a:rPr>
              <a:t>επανενωμένης</a:t>
            </a:r>
            <a:r>
              <a:rPr lang="el-GR" sz="2600" b="1" kern="150" dirty="0">
                <a:effectLst/>
                <a:latin typeface="Times New Roman" panose="02020603050405020304" pitchFamily="18" charset="0"/>
                <a:ea typeface="SimSun" panose="02010600030101010101" pitchFamily="2" charset="-122"/>
                <a:cs typeface="Times New Roman" panose="02020603050405020304" pitchFamily="18" charset="0"/>
              </a:rPr>
              <a:t> Γερμανίας </a:t>
            </a:r>
            <a:r>
              <a:rPr lang="el-GR" sz="2600" kern="150" dirty="0">
                <a:effectLst/>
                <a:latin typeface="Times New Roman" panose="02020603050405020304" pitchFamily="18" charset="0"/>
                <a:ea typeface="SimSun" panose="02010600030101010101" pitchFamily="2" charset="-122"/>
                <a:cs typeface="Times New Roman" panose="02020603050405020304" pitchFamily="18" charset="0"/>
              </a:rPr>
              <a:t>ήταν ιστορικό αποτέλεσμα τόσο της </a:t>
            </a:r>
            <a:r>
              <a:rPr lang="el-GR" sz="2600" b="1" kern="150" dirty="0">
                <a:effectLst/>
                <a:latin typeface="Times New Roman" panose="02020603050405020304" pitchFamily="18" charset="0"/>
                <a:ea typeface="SimSun" panose="02010600030101010101" pitchFamily="2" charset="-122"/>
                <a:cs typeface="Times New Roman" panose="02020603050405020304" pitchFamily="18" charset="0"/>
              </a:rPr>
              <a:t>διεθνοποίησης της επιχειρηματικής της ελίτ, </a:t>
            </a:r>
            <a:r>
              <a:rPr lang="el-GR" sz="2600" kern="150" dirty="0">
                <a:effectLst/>
                <a:latin typeface="Times New Roman" panose="02020603050405020304" pitchFamily="18" charset="0"/>
                <a:ea typeface="SimSun" panose="02010600030101010101" pitchFamily="2" charset="-122"/>
                <a:cs typeface="Times New Roman" panose="02020603050405020304" pitchFamily="18" charset="0"/>
              </a:rPr>
              <a:t>που για πολλούς αποτέλεσε φράγμα στις παραδοσιακές οικονομικές ή στρατιωτικές ιμπεριαλιστικές αξίες εντός της χώρας, </a:t>
            </a:r>
            <a:r>
              <a:rPr lang="el-GR" sz="2600" b="1" kern="150" dirty="0">
                <a:effectLst/>
                <a:latin typeface="Times New Roman" panose="02020603050405020304" pitchFamily="18" charset="0"/>
                <a:ea typeface="SimSun" panose="02010600030101010101" pitchFamily="2" charset="-122"/>
                <a:cs typeface="Times New Roman" panose="02020603050405020304" pitchFamily="18" charset="0"/>
              </a:rPr>
              <a:t>όσο και της επικράτησης του </a:t>
            </a:r>
            <a:r>
              <a:rPr lang="el-GR" sz="2600" b="1" kern="150" dirty="0" err="1">
                <a:effectLst/>
                <a:latin typeface="Times New Roman" panose="02020603050405020304" pitchFamily="18" charset="0"/>
                <a:ea typeface="SimSun" panose="02010600030101010101" pitchFamily="2" charset="-122"/>
                <a:cs typeface="Times New Roman" panose="02020603050405020304" pitchFamily="18" charset="0"/>
              </a:rPr>
              <a:t>ορντο</a:t>
            </a:r>
            <a:r>
              <a:rPr lang="el-GR" sz="2600" b="1" kern="150" dirty="0">
                <a:effectLst/>
                <a:latin typeface="Times New Roman" panose="02020603050405020304" pitchFamily="18" charset="0"/>
                <a:ea typeface="SimSun" panose="02010600030101010101" pitchFamily="2" charset="-122"/>
                <a:cs typeface="Times New Roman" panose="02020603050405020304" pitchFamily="18" charset="0"/>
              </a:rPr>
              <a:t>-φιλελευθερισμού ως το </a:t>
            </a:r>
            <a:r>
              <a:rPr lang="el-GR" sz="2600" b="1" kern="150" dirty="0" err="1">
                <a:effectLst/>
                <a:latin typeface="Times New Roman" panose="02020603050405020304" pitchFamily="18" charset="0"/>
                <a:ea typeface="SimSun" panose="02010600030101010101" pitchFamily="2" charset="-122"/>
                <a:cs typeface="Times New Roman" panose="02020603050405020304" pitchFamily="18" charset="0"/>
              </a:rPr>
              <a:t>αξιακό</a:t>
            </a:r>
            <a:r>
              <a:rPr lang="el-GR" sz="2600" b="1" kern="150" dirty="0">
                <a:effectLst/>
                <a:latin typeface="Times New Roman" panose="02020603050405020304" pitchFamily="18" charset="0"/>
                <a:ea typeface="SimSun" panose="02010600030101010101" pitchFamily="2" charset="-122"/>
                <a:cs typeface="Times New Roman" panose="02020603050405020304" pitchFamily="18" charset="0"/>
              </a:rPr>
              <a:t> μοντέλο των εγχώριων πολιτικών, οικονομικών και πνευματικών ελίτ.</a:t>
            </a:r>
            <a:r>
              <a:rPr lang="el-GR" sz="26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n-GR" sz="2600" dirty="0">
                <a:effectLst/>
                <a:latin typeface="Times New Roman" panose="02020603050405020304" pitchFamily="18" charset="0"/>
                <a:ea typeface="Times New Roman" panose="02020603050405020304" pitchFamily="18" charset="0"/>
                <a:cs typeface="Times New Roman" panose="02020603050405020304" pitchFamily="18" charset="0"/>
              </a:rPr>
              <a:t>Οι </a:t>
            </a:r>
            <a:r>
              <a:rPr lang="en-GR" sz="2600" b="1" dirty="0">
                <a:effectLst/>
                <a:latin typeface="Times New Roman" panose="02020603050405020304" pitchFamily="18" charset="0"/>
                <a:ea typeface="Times New Roman" panose="02020603050405020304" pitchFamily="18" charset="0"/>
                <a:cs typeface="Times New Roman" panose="02020603050405020304" pitchFamily="18" charset="0"/>
              </a:rPr>
              <a:t>διανοούμενοι/οικονομολόγοι-πανεπιστημιακοί και τα δίκτυα </a:t>
            </a:r>
            <a:r>
              <a:rPr lang="en-GR" sz="2600" dirty="0">
                <a:effectLst/>
                <a:latin typeface="Times New Roman" panose="02020603050405020304" pitchFamily="18" charset="0"/>
                <a:ea typeface="Times New Roman" panose="02020603050405020304" pitchFamily="18" charset="0"/>
                <a:cs typeface="Times New Roman" panose="02020603050405020304" pitchFamily="18" charset="0"/>
              </a:rPr>
              <a:t>με έμφαση </a:t>
            </a:r>
            <a:r>
              <a:rPr lang="el-GR" sz="2600" dirty="0">
                <a:effectLst/>
                <a:latin typeface="Times New Roman" panose="02020603050405020304" pitchFamily="18" charset="0"/>
                <a:ea typeface="Times New Roman" panose="02020603050405020304" pitchFamily="18" charset="0"/>
                <a:cs typeface="Times New Roman" panose="02020603050405020304" pitchFamily="18" charset="0"/>
              </a:rPr>
              <a:t>κυρίως </a:t>
            </a:r>
            <a:r>
              <a:rPr lang="en-GR" sz="2600" dirty="0">
                <a:effectLst/>
                <a:latin typeface="Times New Roman" panose="02020603050405020304" pitchFamily="18" charset="0"/>
                <a:ea typeface="Times New Roman" panose="02020603050405020304" pitchFamily="18" charset="0"/>
                <a:cs typeface="Times New Roman" panose="02020603050405020304" pitchFamily="18" charset="0"/>
              </a:rPr>
              <a:t>στον ορντοφιλελευθερισμό - παρά στον αμερικάνικο φιλελευθερισμό ή στον αυστριακό </a:t>
            </a:r>
            <a:endParaRPr lang="en-US" sz="2600" kern="15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l-GR" sz="2600" kern="150" dirty="0">
                <a:effectLst/>
                <a:latin typeface="Times New Roman" panose="02020603050405020304" pitchFamily="18" charset="0"/>
                <a:ea typeface="SimSun" panose="02010600030101010101" pitchFamily="2" charset="-122"/>
                <a:cs typeface="Times New Roman" panose="02020603050405020304" pitchFamily="18" charset="0"/>
              </a:rPr>
              <a:t>Άλλωστε η μετάβαση των οικονομικών συστημάτων στις ανατολικοευρωπαϊκές χώρες έγινε με τη συμμετοχή </a:t>
            </a:r>
            <a:r>
              <a:rPr lang="el-GR" sz="26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a:t>
            </a:r>
            <a:r>
              <a:rPr lang="el-GR" sz="2600" kern="150" dirty="0">
                <a:effectLst/>
                <a:latin typeface="Times New Roman" panose="02020603050405020304" pitchFamily="18" charset="0"/>
                <a:ea typeface="SimSun" panose="02010600030101010101" pitchFamily="2" charset="-122"/>
                <a:cs typeface="Times New Roman" panose="02020603050405020304" pitchFamily="18" charset="0"/>
              </a:rPr>
              <a:t>-φιλελευθέρων.</a:t>
            </a:r>
            <a:endParaRPr lang="en-US" sz="2600" kern="15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Date Placeholder 3">
            <a:extLst>
              <a:ext uri="{FF2B5EF4-FFF2-40B4-BE49-F238E27FC236}">
                <a16:creationId xmlns:a16="http://schemas.microsoft.com/office/drawing/2014/main" id="{3A7E88B9-B9EB-4034-B21F-D6A701D55C6B}"/>
              </a:ext>
            </a:extLst>
          </p:cNvPr>
          <p:cNvSpPr>
            <a:spLocks noGrp="1"/>
          </p:cNvSpPr>
          <p:nvPr>
            <p:ph type="dt" sz="half" idx="10"/>
          </p:nvPr>
        </p:nvSpPr>
        <p:spPr/>
        <p:txBody>
          <a:bodyPr/>
          <a:lstStyle/>
          <a:p>
            <a:fld id="{26793A01-A5F8-D54D-BAC8-C3F5BF92ABD6}" type="datetime6">
              <a:rPr lang="en-US" smtClean="0"/>
              <a:t>November 24</a:t>
            </a:fld>
            <a:endParaRPr lang="en-GR"/>
          </a:p>
        </p:txBody>
      </p:sp>
      <p:sp>
        <p:nvSpPr>
          <p:cNvPr id="6" name="Footer Placeholder 5">
            <a:extLst>
              <a:ext uri="{FF2B5EF4-FFF2-40B4-BE49-F238E27FC236}">
                <a16:creationId xmlns:a16="http://schemas.microsoft.com/office/drawing/2014/main" id="{A3C75987-03D3-6F4C-0783-C3F9BB914861}"/>
              </a:ext>
            </a:extLst>
          </p:cNvPr>
          <p:cNvSpPr>
            <a:spLocks noGrp="1"/>
          </p:cNvSpPr>
          <p:nvPr>
            <p:ph type="ftr" sz="quarter" idx="11"/>
          </p:nvPr>
        </p:nvSpPr>
        <p:spPr/>
        <p:txBody>
          <a:bodyPr/>
          <a:lstStyle/>
          <a:p>
            <a:r>
              <a:rPr lang="el-GR"/>
              <a:t>Φιλίππα Χατζησταύρου</a:t>
            </a:r>
            <a:endParaRPr lang="en-GR"/>
          </a:p>
        </p:txBody>
      </p:sp>
      <p:sp>
        <p:nvSpPr>
          <p:cNvPr id="5" name="Slide Number Placeholder 4">
            <a:extLst>
              <a:ext uri="{FF2B5EF4-FFF2-40B4-BE49-F238E27FC236}">
                <a16:creationId xmlns:a16="http://schemas.microsoft.com/office/drawing/2014/main" id="{B2701C49-FA6F-CED1-A73A-0D5ACC89EAFB}"/>
              </a:ext>
            </a:extLst>
          </p:cNvPr>
          <p:cNvSpPr>
            <a:spLocks noGrp="1"/>
          </p:cNvSpPr>
          <p:nvPr>
            <p:ph type="sldNum" sz="quarter" idx="12"/>
          </p:nvPr>
        </p:nvSpPr>
        <p:spPr/>
        <p:txBody>
          <a:bodyPr/>
          <a:lstStyle/>
          <a:p>
            <a:fld id="{6B6B1FA0-B237-4940-8F69-0BF40763133D}" type="slidenum">
              <a:rPr lang="en-GR" smtClean="0"/>
              <a:t>17</a:t>
            </a:fld>
            <a:endParaRPr lang="en-GR"/>
          </a:p>
        </p:txBody>
      </p:sp>
    </p:spTree>
    <p:extLst>
      <p:ext uri="{BB962C8B-B14F-4D97-AF65-F5344CB8AC3E}">
        <p14:creationId xmlns:p14="http://schemas.microsoft.com/office/powerpoint/2010/main" val="2524238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6C5A-1829-F098-541A-A27CC9D15D13}"/>
              </a:ext>
            </a:extLst>
          </p:cNvPr>
          <p:cNvSpPr>
            <a:spLocks noGrp="1"/>
          </p:cNvSpPr>
          <p:nvPr>
            <p:ph type="title"/>
          </p:nvPr>
        </p:nvSpPr>
        <p:spPr>
          <a:xfrm>
            <a:off x="838200" y="365125"/>
            <a:ext cx="10515600" cy="612775"/>
          </a:xfrm>
        </p:spPr>
        <p:txBody>
          <a:bodyPr>
            <a:normAutofit/>
          </a:bodyPr>
          <a:lstStyle/>
          <a:p>
            <a:r>
              <a:rPr lang="fr-FR" altLang="en-GR" sz="3600" dirty="0" err="1">
                <a:solidFill>
                  <a:schemeClr val="tx1">
                    <a:lumMod val="90000"/>
                    <a:lumOff val="10000"/>
                  </a:schemeClr>
                </a:solidFill>
              </a:rPr>
              <a:t>Η</a:t>
            </a:r>
            <a:r>
              <a:rPr lang="fr-FR" altLang="en-GR" sz="3600" dirty="0">
                <a:solidFill>
                  <a:schemeClr val="tx1">
                    <a:lumMod val="90000"/>
                    <a:lumOff val="10000"/>
                  </a:schemeClr>
                </a:solidFill>
              </a:rPr>
              <a:t> </a:t>
            </a:r>
            <a:r>
              <a:rPr lang="fr-FR" altLang="en-GR" sz="3600" dirty="0" err="1">
                <a:solidFill>
                  <a:schemeClr val="tx1">
                    <a:lumMod val="90000"/>
                    <a:lumOff val="10000"/>
                  </a:schemeClr>
                </a:solidFill>
              </a:rPr>
              <a:t>Γερμ</a:t>
            </a:r>
            <a:r>
              <a:rPr lang="fr-FR" altLang="en-GR" sz="3600" dirty="0">
                <a:solidFill>
                  <a:schemeClr val="tx1">
                    <a:lumMod val="90000"/>
                    <a:lumOff val="10000"/>
                  </a:schemeClr>
                </a:solidFill>
              </a:rPr>
              <a:t>α</a:t>
            </a:r>
            <a:r>
              <a:rPr lang="fr-FR" altLang="en-GR" sz="3600" dirty="0" err="1">
                <a:solidFill>
                  <a:schemeClr val="tx1">
                    <a:lumMod val="90000"/>
                    <a:lumOff val="10000"/>
                  </a:schemeClr>
                </a:solidFill>
              </a:rPr>
              <a:t>ν</a:t>
            </a:r>
            <a:r>
              <a:rPr lang="el-GR" altLang="en-GR" sz="3600" dirty="0" err="1">
                <a:solidFill>
                  <a:schemeClr val="tx1">
                    <a:lumMod val="90000"/>
                    <a:lumOff val="10000"/>
                  </a:schemeClr>
                </a:solidFill>
              </a:rPr>
              <a:t>ί</a:t>
            </a:r>
            <a:r>
              <a:rPr lang="fr-FR" altLang="en-GR" sz="3600" dirty="0">
                <a:solidFill>
                  <a:schemeClr val="tx1">
                    <a:lumMod val="90000"/>
                    <a:lumOff val="10000"/>
                  </a:schemeClr>
                </a:solidFill>
              </a:rPr>
              <a:t>α </a:t>
            </a:r>
            <a:r>
              <a:rPr lang="fr-FR" altLang="en-GR" sz="3600" dirty="0" err="1">
                <a:solidFill>
                  <a:schemeClr val="tx1">
                    <a:lumMod val="90000"/>
                    <a:lumOff val="10000"/>
                  </a:schemeClr>
                </a:solidFill>
              </a:rPr>
              <a:t>ως</a:t>
            </a:r>
            <a:r>
              <a:rPr lang="fr-FR" altLang="en-GR" sz="3600" dirty="0">
                <a:solidFill>
                  <a:schemeClr val="tx1">
                    <a:lumMod val="90000"/>
                    <a:lumOff val="10000"/>
                  </a:schemeClr>
                </a:solidFill>
              </a:rPr>
              <a:t> </a:t>
            </a:r>
            <a:r>
              <a:rPr lang="el-GR" altLang="en-GR" sz="3600" dirty="0">
                <a:solidFill>
                  <a:schemeClr val="tx1">
                    <a:lumMod val="90000"/>
                    <a:lumOff val="10000"/>
                  </a:schemeClr>
                </a:solidFill>
              </a:rPr>
              <a:t>‘</a:t>
            </a:r>
            <a:r>
              <a:rPr lang="fr-FR" altLang="en-GR" sz="3600" dirty="0" err="1">
                <a:solidFill>
                  <a:schemeClr val="tx1">
                    <a:lumMod val="90000"/>
                    <a:lumOff val="10000"/>
                  </a:schemeClr>
                </a:solidFill>
              </a:rPr>
              <a:t>contested</a:t>
            </a:r>
            <a:r>
              <a:rPr lang="fr-FR" altLang="en-GR" sz="3600" dirty="0">
                <a:solidFill>
                  <a:schemeClr val="tx1">
                    <a:lumMod val="90000"/>
                    <a:lumOff val="10000"/>
                  </a:schemeClr>
                </a:solidFill>
              </a:rPr>
              <a:t>/reluctant’ </a:t>
            </a:r>
            <a:r>
              <a:rPr lang="el-GR" altLang="en-GR" sz="3600" dirty="0">
                <a:solidFill>
                  <a:schemeClr val="tx1">
                    <a:lumMod val="90000"/>
                    <a:lumOff val="10000"/>
                  </a:schemeClr>
                </a:solidFill>
              </a:rPr>
              <a:t>Ηγεμόνας</a:t>
            </a:r>
            <a:endParaRPr lang="en-GR" sz="3600" dirty="0"/>
          </a:p>
        </p:txBody>
      </p:sp>
      <p:sp>
        <p:nvSpPr>
          <p:cNvPr id="3" name="Content Placeholder 2">
            <a:extLst>
              <a:ext uri="{FF2B5EF4-FFF2-40B4-BE49-F238E27FC236}">
                <a16:creationId xmlns:a16="http://schemas.microsoft.com/office/drawing/2014/main" id="{178C3EED-5D6A-B87E-D162-6F2582C31175}"/>
              </a:ext>
            </a:extLst>
          </p:cNvPr>
          <p:cNvSpPr>
            <a:spLocks noGrp="1"/>
          </p:cNvSpPr>
          <p:nvPr>
            <p:ph idx="1"/>
          </p:nvPr>
        </p:nvSpPr>
        <p:spPr>
          <a:xfrm>
            <a:off x="838200" y="1130300"/>
            <a:ext cx="10515600" cy="5046663"/>
          </a:xfrm>
        </p:spPr>
        <p:txBody>
          <a:bodyPr>
            <a:normAutofit fontScale="92500" lnSpcReduction="20000"/>
          </a:bodyPr>
          <a:lstStyle/>
          <a:p>
            <a:pPr marL="0" indent="0">
              <a:buNone/>
            </a:pP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Η βασική νεοφιλελεύθερη ερμηνεία των διεθνών καθεστώτων υποστηρίζει ότι </a:t>
            </a:r>
            <a:r>
              <a:rPr lang="el-GR" sz="1800" b="1"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ο ηγεμόνας </a:t>
            </a:r>
            <a:r>
              <a:rPr lang="el-GR" sz="18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παρέχει δημόσια αγαθά μέσω θεσμών στην (παγκόσμια) οικονομία και στηρίζει το σύστημα για δικό του συμφέρον που είναι τελικά το συμφέρον όλων, </a:t>
            </a:r>
            <a:r>
              <a:rPr lang="el-GR" sz="1800" kern="150" spc="-25"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γι΄αυτό</a:t>
            </a:r>
            <a:r>
              <a:rPr lang="el-GR" sz="18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άλλωστε όταν πεθάνει το σύστημα συνεχίζεται. Αυτή η αντίληψη </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προσκρούει όμως στη φιλοσοφική αντίληψη του </a:t>
            </a:r>
            <a:r>
              <a:rPr lang="el-GR" sz="18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-φιλελευθερισμού</a:t>
            </a:r>
            <a:r>
              <a:rPr lang="en-US" sz="1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Στο</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π</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λ</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ίσιο</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της</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κρίσης</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της</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ευρωζώνης</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η</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Γερμ</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νί</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α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ε</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π</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έλεξε</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το</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δρόμο</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της</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κ</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νονιστικής</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ε</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π</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ι</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β</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ολής</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των</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ορντο-φιλελεύθερων</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ιδεών</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χωρίς</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την</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πα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ροχή</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δημόσιων</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γ</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θών</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(β</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λ</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Charles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Kindleberger’s</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original version of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hegemonic</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stability</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theory</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a:t>
            </a:r>
            <a:endParaRPr lang="el-GR" altLang="en-GR" sz="1800" dirty="0">
              <a:solidFill>
                <a:srgbClr val="000000"/>
              </a:solidFill>
              <a:latin typeface="Times New Roman" panose="02020603050405020304" pitchFamily="18" charset="0"/>
              <a:ea typeface="Noto Sans CJK SC Regular" charset="0"/>
              <a:cs typeface="Times New Roman" panose="02020603050405020304" pitchFamily="18" charset="0"/>
            </a:endParaRPr>
          </a:p>
          <a:p>
            <a:pPr marL="0" indent="0">
              <a:buNone/>
            </a:pP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Η</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Γερμ</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νί</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α π</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ροωθεί</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τη</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δική</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της</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π</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ολιτική</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α</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τζέντ</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α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εφ</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ρμόζοντ</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ς</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μι</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α π</a:t>
            </a:r>
            <a:r>
              <a:rPr lang="fr-FR" altLang="en-GR" sz="1800" dirty="0" err="1">
                <a:solidFill>
                  <a:srgbClr val="000000"/>
                </a:solidFill>
                <a:latin typeface="Times New Roman" panose="02020603050405020304" pitchFamily="18" charset="0"/>
                <a:ea typeface="Noto Sans CJK SC Regular" charset="0"/>
                <a:cs typeface="Times New Roman" panose="02020603050405020304" pitchFamily="18" charset="0"/>
              </a:rPr>
              <a:t>ιο</a:t>
            </a:r>
            <a:r>
              <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κ</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τ</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ν</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γκ</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στική</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μορφή</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ηγεσί</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ς</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π</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ου</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βα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σίζετ</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ι</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σε</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κ</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νόνες</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εντός</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του</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ευρω</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πα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ϊκού</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π</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λ</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α</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ισίου</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a:t>
            </a:r>
            <a:r>
              <a:rPr lang="fr-FR" altLang="en-GR" sz="1800" b="1" dirty="0" err="1">
                <a:solidFill>
                  <a:srgbClr val="000000"/>
                </a:solidFill>
                <a:latin typeface="Times New Roman" panose="02020603050405020304" pitchFamily="18" charset="0"/>
                <a:ea typeface="Noto Sans CJK SC Regular" charset="0"/>
                <a:cs typeface="Times New Roman" panose="02020603050405020304" pitchFamily="18" charset="0"/>
              </a:rPr>
              <a:t>rules-based</a:t>
            </a:r>
            <a:r>
              <a:rPr lang="fr-FR" altLang="en-GR" sz="1800" b="1" dirty="0">
                <a:solidFill>
                  <a:srgbClr val="000000"/>
                </a:solidFill>
                <a:latin typeface="Times New Roman" panose="02020603050405020304" pitchFamily="18" charset="0"/>
                <a:ea typeface="Noto Sans CJK SC Regular" charset="0"/>
                <a:cs typeface="Times New Roman" panose="02020603050405020304" pitchFamily="18" charset="0"/>
              </a:rPr>
              <a:t> leadership).</a:t>
            </a:r>
            <a:endParaRPr lang="fr-FR" altLang="en-GR" sz="1800" dirty="0">
              <a:solidFill>
                <a:srgbClr val="000000"/>
              </a:solidFill>
              <a:latin typeface="Times New Roman" panose="02020603050405020304" pitchFamily="18" charset="0"/>
              <a:ea typeface="Noto Sans CJK SC Regular" charset="0"/>
              <a:cs typeface="Times New Roman" panose="02020603050405020304" pitchFamily="18" charset="0"/>
            </a:endParaRPr>
          </a:p>
          <a:p>
            <a:pPr marL="0" indent="0">
              <a:buNone/>
            </a:pPr>
            <a:endParaRPr lang="en-GR" sz="1800" dirty="0">
              <a:effectLst/>
              <a:latin typeface="Times New Roman" panose="02020603050405020304" pitchFamily="18" charset="0"/>
              <a:cs typeface="Times New Roman" panose="02020603050405020304" pitchFamily="18" charset="0"/>
            </a:endParaRPr>
          </a:p>
          <a:p>
            <a:r>
              <a:rPr lang="en-US" sz="1800" kern="150" dirty="0">
                <a:latin typeface="Times New Roman" panose="02020603050405020304" pitchFamily="18" charset="0"/>
                <a:ea typeface="SimSun" panose="02010600030101010101" pitchFamily="2" charset="-122"/>
                <a:cs typeface="Times New Roman" panose="02020603050405020304" pitchFamily="18" charset="0"/>
              </a:rPr>
              <a:t>H</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δέσμευση της Γερμανίας στην </a:t>
            </a:r>
            <a:r>
              <a:rPr lang="el-GR" sz="18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-φιλελεύθερη παράδοση της λειτουργεί ως αναχαιτιστικός παράγοντας στην ανάληψη προ-ευρωπαϊκού ηγετικού ρόλου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Bulmer</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2014). Σε αντίθεση με ότι διατείνεται ο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S</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Bulmer</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Bulmer</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2014), η γερμανική </a:t>
            </a:r>
            <a:r>
              <a:rPr lang="el-GR" sz="18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-φιλελεύθερη οικονομική κουλτούρα δεν αποτελεί εμπόδιο στην ανάληψη ηγετικού ρόλου της χώρας στην Ευρώπη, αλλά κατέστη το </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βασικό εργαλείο της γερμανικής ευρωπαϊκής πολιτικής</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a:t>
            </a:r>
          </a:p>
          <a:p>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Αυτό άλλωστε αποδεικνύεται ιστορικά. Η ΟΝΕ από το 1999 ήταν η απόδειξη του εξευρωπαϊσμού της γερμανικής οικονομικής πολιτικής και μάλιστα με μια νέα πολιτική γενιά, μετά τον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H</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Kohl</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στα ηνία της χώρας που δε γνώρισε το Β΄ Παγκόσμιο Πόλεμο</a:t>
            </a:r>
            <a:r>
              <a:rPr lang="el-GR" sz="1800" kern="150" spc="-25"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και αποδείχθηκε πιο απελευθερωμένη από τα βαρίδια του παρελθόντος και πρόθυμη να λειτουργήσει με βάση το υλικό συμφέρον </a:t>
            </a:r>
          </a:p>
          <a:p>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Οι δομές της ΕΕ απορρόφησαν το σύνολο του </a:t>
            </a:r>
            <a:r>
              <a:rPr lang="el-GR" sz="1800" b="1" kern="150" dirty="0" err="1">
                <a:effectLst/>
                <a:latin typeface="Times New Roman" panose="02020603050405020304" pitchFamily="18" charset="0"/>
                <a:ea typeface="SimSun" panose="02010600030101010101" pitchFamily="2" charset="-122"/>
                <a:cs typeface="Times New Roman" panose="02020603050405020304" pitchFamily="18" charset="0"/>
              </a:rPr>
              <a:t>αξιακού</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 αυτού πλαισίου, η Συνθήκη του Μάαστριχτ (</a:t>
            </a:r>
            <a:r>
              <a:rPr lang="fr-FR" sz="1800" b="1" kern="150" dirty="0">
                <a:effectLst/>
                <a:latin typeface="Times New Roman" panose="02020603050405020304" pitchFamily="18" charset="0"/>
                <a:ea typeface="SimSun" panose="02010600030101010101" pitchFamily="2" charset="-122"/>
                <a:cs typeface="Times New Roman" panose="02020603050405020304" pitchFamily="18" charset="0"/>
              </a:rPr>
              <a:t>Dyson</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 &amp; </a:t>
            </a:r>
            <a:r>
              <a:rPr lang="fr-FR" sz="1800" b="1" kern="150" dirty="0" err="1">
                <a:effectLst/>
                <a:latin typeface="Times New Roman" panose="02020603050405020304" pitchFamily="18" charset="0"/>
                <a:ea typeface="SimSun" panose="02010600030101010101" pitchFamily="2" charset="-122"/>
                <a:cs typeface="Times New Roman" panose="02020603050405020304" pitchFamily="18" charset="0"/>
              </a:rPr>
              <a:t>Featherstone</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 1999) και η Συνθήκη της Λισαβόνας αποτελούν τα πιο ολοκληρωμένα δείγματα.</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Η Συνθήκη του Μάαστριχτ υποσχόταν ενοποίηση υπό την προϋπόθεση </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εξευρωπαϊσμού του γερμανικού </a:t>
            </a:r>
            <a:r>
              <a:rPr lang="el-GR" sz="1800" b="1" kern="150" dirty="0" err="1">
                <a:effectLst/>
                <a:latin typeface="Times New Roman" panose="02020603050405020304" pitchFamily="18" charset="0"/>
                <a:ea typeface="SimSun" panose="02010600030101010101" pitchFamily="2" charset="-122"/>
                <a:cs typeface="Times New Roman" panose="02020603050405020304" pitchFamily="18" charset="0"/>
              </a:rPr>
              <a:t>ορντο</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-φιλελευθερισμού. </a:t>
            </a:r>
            <a:endParaRPr lang="el-GR" sz="1800" kern="15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Εδώ ταιριάζει άρα περισσότερο η </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νεορεαλιστική οπτική </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a:t>
            </a:r>
            <a:r>
              <a:rPr lang="el-GR" sz="1800" kern="150" dirty="0" err="1">
                <a:effectLst/>
                <a:latin typeface="Times New Roman" panose="02020603050405020304" pitchFamily="18" charset="0"/>
                <a:ea typeface="SimSun" panose="02010600030101010101" pitchFamily="2" charset="-122"/>
                <a:cs typeface="Times New Roman" panose="02020603050405020304" pitchFamily="18" charset="0"/>
              </a:rPr>
              <a:t>Gilpin</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1981) σύμφωνα με την οποία η κυρίαρχη θέση της Γερμανίας (λόγω του καταμερισμού των πόρων ισχύος) της δίνει τη δυνατότητα να ορίζει τους κανόνες και τις αρχές του συστήματος και να προτρέπει τους άλλους να τους ακολουθήσουν. </a:t>
            </a:r>
            <a:endParaRPr lang="en-US" sz="1800" kern="15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fr-FR" altLang="en-GR" sz="1800" b="1" dirty="0">
              <a:solidFill>
                <a:srgbClr val="000000"/>
              </a:solidFill>
              <a:latin typeface="Georgia" panose="02040502050405020303" pitchFamily="18" charset="0"/>
              <a:ea typeface="Noto Sans CJK SC Regular" charset="0"/>
              <a:cs typeface="Noto Sans CJK SC Regular" charset="0"/>
            </a:endParaRPr>
          </a:p>
          <a:p>
            <a:endParaRPr lang="en-GR" sz="1800" dirty="0">
              <a:effectLst/>
            </a:endParaRPr>
          </a:p>
          <a:p>
            <a:endParaRPr lang="en-GR" sz="1800" kern="150" dirty="0">
              <a:effectLst/>
              <a:latin typeface="Times New Roman" panose="02020603050405020304" pitchFamily="18" charset="0"/>
              <a:ea typeface="SimSun" panose="02010600030101010101" pitchFamily="2" charset="-122"/>
              <a:cs typeface="Mangal" panose="02040503050203030202" pitchFamily="18" charset="0"/>
            </a:endParaRPr>
          </a:p>
          <a:p>
            <a:endParaRPr lang="en-GR" dirty="0"/>
          </a:p>
        </p:txBody>
      </p:sp>
      <p:sp>
        <p:nvSpPr>
          <p:cNvPr id="4" name="Date Placeholder 3">
            <a:extLst>
              <a:ext uri="{FF2B5EF4-FFF2-40B4-BE49-F238E27FC236}">
                <a16:creationId xmlns:a16="http://schemas.microsoft.com/office/drawing/2014/main" id="{75AAD369-75C2-C913-6425-7148D97DAB90}"/>
              </a:ext>
            </a:extLst>
          </p:cNvPr>
          <p:cNvSpPr>
            <a:spLocks noGrp="1"/>
          </p:cNvSpPr>
          <p:nvPr>
            <p:ph type="dt" sz="half" idx="10"/>
          </p:nvPr>
        </p:nvSpPr>
        <p:spPr/>
        <p:txBody>
          <a:bodyPr/>
          <a:lstStyle/>
          <a:p>
            <a:fld id="{3C0E749A-BB80-7B4E-8C22-3A4382D3A9D2}" type="datetime6">
              <a:rPr lang="en-US" smtClean="0"/>
              <a:t>November 24</a:t>
            </a:fld>
            <a:endParaRPr lang="en-GR"/>
          </a:p>
        </p:txBody>
      </p:sp>
      <p:sp>
        <p:nvSpPr>
          <p:cNvPr id="6" name="Footer Placeholder 5">
            <a:extLst>
              <a:ext uri="{FF2B5EF4-FFF2-40B4-BE49-F238E27FC236}">
                <a16:creationId xmlns:a16="http://schemas.microsoft.com/office/drawing/2014/main" id="{AF5FCE20-C76C-4F3B-52EE-4E4DD24757C0}"/>
              </a:ext>
            </a:extLst>
          </p:cNvPr>
          <p:cNvSpPr>
            <a:spLocks noGrp="1"/>
          </p:cNvSpPr>
          <p:nvPr>
            <p:ph type="ftr" sz="quarter" idx="11"/>
          </p:nvPr>
        </p:nvSpPr>
        <p:spPr/>
        <p:txBody>
          <a:bodyPr/>
          <a:lstStyle/>
          <a:p>
            <a:r>
              <a:rPr lang="el-GR"/>
              <a:t>Φιλίππα Χατζησταύρου</a:t>
            </a:r>
            <a:endParaRPr lang="en-GR"/>
          </a:p>
        </p:txBody>
      </p:sp>
      <p:sp>
        <p:nvSpPr>
          <p:cNvPr id="5" name="Slide Number Placeholder 4">
            <a:extLst>
              <a:ext uri="{FF2B5EF4-FFF2-40B4-BE49-F238E27FC236}">
                <a16:creationId xmlns:a16="http://schemas.microsoft.com/office/drawing/2014/main" id="{201F1B32-D077-73F3-1423-3058A62C8418}"/>
              </a:ext>
            </a:extLst>
          </p:cNvPr>
          <p:cNvSpPr>
            <a:spLocks noGrp="1"/>
          </p:cNvSpPr>
          <p:nvPr>
            <p:ph type="sldNum" sz="quarter" idx="12"/>
          </p:nvPr>
        </p:nvSpPr>
        <p:spPr/>
        <p:txBody>
          <a:bodyPr/>
          <a:lstStyle/>
          <a:p>
            <a:fld id="{6B6B1FA0-B237-4940-8F69-0BF40763133D}" type="slidenum">
              <a:rPr lang="en-GR" smtClean="0"/>
              <a:t>18</a:t>
            </a:fld>
            <a:endParaRPr lang="en-GR"/>
          </a:p>
        </p:txBody>
      </p:sp>
    </p:spTree>
    <p:extLst>
      <p:ext uri="{BB962C8B-B14F-4D97-AF65-F5344CB8AC3E}">
        <p14:creationId xmlns:p14="http://schemas.microsoft.com/office/powerpoint/2010/main" val="242904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0A19-F2D0-1343-F5E5-60EA72E0092B}"/>
              </a:ext>
            </a:extLst>
          </p:cNvPr>
          <p:cNvSpPr>
            <a:spLocks noGrp="1"/>
          </p:cNvSpPr>
          <p:nvPr>
            <p:ph type="title"/>
          </p:nvPr>
        </p:nvSpPr>
        <p:spPr/>
        <p:txBody>
          <a:bodyPr/>
          <a:lstStyle/>
          <a:p>
            <a:r>
              <a:rPr lang="en-GR" dirty="0"/>
              <a:t> </a:t>
            </a:r>
            <a:r>
              <a:rPr lang="el-GR" dirty="0" err="1"/>
              <a:t>Ορντοφιλελευθερισμός</a:t>
            </a:r>
            <a:r>
              <a:rPr lang="el-GR" dirty="0"/>
              <a:t> και θεωρία</a:t>
            </a:r>
            <a:endParaRPr lang="en-GR" dirty="0"/>
          </a:p>
        </p:txBody>
      </p:sp>
      <p:sp>
        <p:nvSpPr>
          <p:cNvPr id="3" name="Content Placeholder 2">
            <a:extLst>
              <a:ext uri="{FF2B5EF4-FFF2-40B4-BE49-F238E27FC236}">
                <a16:creationId xmlns:a16="http://schemas.microsoft.com/office/drawing/2014/main" id="{F2470BF3-3CE1-729C-0D4E-4E63EAA920AD}"/>
              </a:ext>
            </a:extLst>
          </p:cNvPr>
          <p:cNvSpPr>
            <a:spLocks noGrp="1"/>
          </p:cNvSpPr>
          <p:nvPr>
            <p:ph idx="1"/>
          </p:nvPr>
        </p:nvSpPr>
        <p:spPr/>
        <p:txBody>
          <a:bodyPr>
            <a:normAutofit fontScale="92500" lnSpcReduction="10000"/>
          </a:bodyPr>
          <a:lstStyle/>
          <a:p>
            <a:r>
              <a:rPr lang="el-GR" dirty="0"/>
              <a:t>Μέσα από τα προγράμματα προσαρμογής, ο στόχος είναι η ευθυγράμμιση των οικονομιών των χωρών οφειλετών με αυτές των χωρών δανειστριών (σύγκλιση των πολιτικών </a:t>
            </a:r>
            <a:r>
              <a:rPr lang="el-GR" i="1" dirty="0"/>
              <a:t>δημοσιονομικής εξυγίανσης</a:t>
            </a:r>
            <a:r>
              <a:rPr lang="el-GR" dirty="0"/>
              <a:t>). </a:t>
            </a:r>
          </a:p>
          <a:p>
            <a:r>
              <a:rPr lang="el-GR" dirty="0"/>
              <a:t>Ο ΟΦ έγινε η κύρια δομή της </a:t>
            </a:r>
            <a:r>
              <a:rPr lang="el-GR" dirty="0" err="1"/>
              <a:t>ευρ</a:t>
            </a:r>
            <a:r>
              <a:rPr lang="el-GR" dirty="0"/>
              <a:t>. ενοποίησης με όρους ‘κριτικού ρεαλισμού’</a:t>
            </a:r>
            <a:r>
              <a:rPr lang="en-US" dirty="0"/>
              <a:t> </a:t>
            </a:r>
            <a:r>
              <a:rPr lang="el-GR" dirty="0"/>
              <a:t>της ηγεμονίας</a:t>
            </a:r>
            <a:r>
              <a:rPr lang="en-US" dirty="0"/>
              <a:t>: </a:t>
            </a:r>
            <a:r>
              <a:rPr lang="el-GR" dirty="0"/>
              <a:t>οι κοινωνικές δομές αναπαράγονται από τη δράση των δρώντων (</a:t>
            </a:r>
            <a:r>
              <a:rPr lang="en-US" dirty="0"/>
              <a:t>Joseph, 2002, 2008)</a:t>
            </a:r>
            <a:r>
              <a:rPr lang="el-GR" dirty="0"/>
              <a:t> και διαπερνούν τις </a:t>
            </a:r>
            <a:r>
              <a:rPr lang="el-GR" dirty="0" err="1"/>
              <a:t>ευρ</a:t>
            </a:r>
            <a:r>
              <a:rPr lang="el-GR" dirty="0"/>
              <a:t>. κοινωνίες. Ο ΟΦ ως κοινωνική δομή που οργανώνεται από τις υλικές και </a:t>
            </a:r>
            <a:r>
              <a:rPr lang="el-GR" dirty="0" err="1"/>
              <a:t>ιδεατικές</a:t>
            </a:r>
            <a:r>
              <a:rPr lang="el-GR" dirty="0"/>
              <a:t> βάσεις των δρώντων που αναλαμβάνουν πρωτοβουλίες.</a:t>
            </a:r>
          </a:p>
          <a:p>
            <a:r>
              <a:rPr lang="el-GR" dirty="0"/>
              <a:t>Ο ΟΦ όπως και ο νέο-φιλελευθερισμός ως </a:t>
            </a:r>
            <a:r>
              <a:rPr lang="el-GR" dirty="0" err="1"/>
              <a:t>πρότζεκτ</a:t>
            </a:r>
            <a:r>
              <a:rPr lang="el-GR" dirty="0"/>
              <a:t> (κονστρουκτιβισμός, </a:t>
            </a:r>
            <a:r>
              <a:rPr lang="en-US" dirty="0"/>
              <a:t>Kiely 2018).</a:t>
            </a:r>
          </a:p>
          <a:p>
            <a:r>
              <a:rPr lang="en-US" dirty="0"/>
              <a:t>O </a:t>
            </a:r>
            <a:r>
              <a:rPr lang="el-GR" dirty="0"/>
              <a:t>ΟΦ μέσα από την αν</a:t>
            </a:r>
            <a:r>
              <a:rPr lang="en-US" dirty="0" err="1"/>
              <a:t>ά</a:t>
            </a:r>
            <a:r>
              <a:rPr lang="el-GR" dirty="0" err="1"/>
              <a:t>λυση</a:t>
            </a:r>
            <a:r>
              <a:rPr lang="el-GR" dirty="0"/>
              <a:t> του </a:t>
            </a:r>
            <a:r>
              <a:rPr lang="en-US" dirty="0"/>
              <a:t>“ordo” </a:t>
            </a:r>
            <a:r>
              <a:rPr lang="el-GR" dirty="0"/>
              <a:t>και της </a:t>
            </a:r>
            <a:r>
              <a:rPr lang="el-GR" dirty="0" err="1"/>
              <a:t>βιοπολιτικής</a:t>
            </a:r>
            <a:r>
              <a:rPr lang="el-GR" dirty="0"/>
              <a:t> (</a:t>
            </a:r>
            <a:r>
              <a:rPr lang="en-US" dirty="0"/>
              <a:t>Foucault</a:t>
            </a:r>
            <a:r>
              <a:rPr lang="el-GR" dirty="0"/>
              <a:t>)</a:t>
            </a:r>
            <a:r>
              <a:rPr lang="en-US" dirty="0"/>
              <a:t>: </a:t>
            </a:r>
            <a:endParaRPr lang="en-GR" dirty="0"/>
          </a:p>
        </p:txBody>
      </p:sp>
      <p:sp>
        <p:nvSpPr>
          <p:cNvPr id="4" name="Date Placeholder 3">
            <a:extLst>
              <a:ext uri="{FF2B5EF4-FFF2-40B4-BE49-F238E27FC236}">
                <a16:creationId xmlns:a16="http://schemas.microsoft.com/office/drawing/2014/main" id="{A379E767-BD81-2470-71C2-EC75D64D6D13}"/>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09D2CEFA-5B14-CF45-63FA-62F23F9C9D15}"/>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9B7BA3BC-2FA9-CDB4-6BC9-6A7831F2EB01}"/>
              </a:ext>
            </a:extLst>
          </p:cNvPr>
          <p:cNvSpPr>
            <a:spLocks noGrp="1"/>
          </p:cNvSpPr>
          <p:nvPr>
            <p:ph type="sldNum" sz="quarter" idx="12"/>
          </p:nvPr>
        </p:nvSpPr>
        <p:spPr/>
        <p:txBody>
          <a:bodyPr/>
          <a:lstStyle/>
          <a:p>
            <a:fld id="{6B6B1FA0-B237-4940-8F69-0BF40763133D}" type="slidenum">
              <a:rPr lang="en-GR" smtClean="0"/>
              <a:t>19</a:t>
            </a:fld>
            <a:endParaRPr lang="en-GR"/>
          </a:p>
        </p:txBody>
      </p:sp>
    </p:spTree>
    <p:extLst>
      <p:ext uri="{BB962C8B-B14F-4D97-AF65-F5344CB8AC3E}">
        <p14:creationId xmlns:p14="http://schemas.microsoft.com/office/powerpoint/2010/main" val="203216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3D95-A26C-C3B9-601D-F5A7651D9D84}"/>
              </a:ext>
            </a:extLst>
          </p:cNvPr>
          <p:cNvSpPr>
            <a:spLocks noGrp="1"/>
          </p:cNvSpPr>
          <p:nvPr>
            <p:ph type="title"/>
          </p:nvPr>
        </p:nvSpPr>
        <p:spPr/>
        <p:txBody>
          <a:bodyPr/>
          <a:lstStyle/>
          <a:p>
            <a:r>
              <a:rPr lang="el-GR" dirty="0"/>
              <a:t>Γερμανό-αυστριακές αρχές του ΟΦ</a:t>
            </a:r>
            <a:endParaRPr lang="en-GR" dirty="0"/>
          </a:p>
        </p:txBody>
      </p:sp>
      <p:sp>
        <p:nvSpPr>
          <p:cNvPr id="3" name="Content Placeholder 2">
            <a:extLst>
              <a:ext uri="{FF2B5EF4-FFF2-40B4-BE49-F238E27FC236}">
                <a16:creationId xmlns:a16="http://schemas.microsoft.com/office/drawing/2014/main" id="{56E5D272-0802-2BCB-344A-3F3577F93D25}"/>
              </a:ext>
            </a:extLst>
          </p:cNvPr>
          <p:cNvSpPr>
            <a:spLocks noGrp="1"/>
          </p:cNvSpPr>
          <p:nvPr>
            <p:ph idx="1"/>
          </p:nvPr>
        </p:nvSpPr>
        <p:spPr/>
        <p:txBody>
          <a:bodyPr>
            <a:normAutofit lnSpcReduction="10000"/>
          </a:bodyPr>
          <a:lstStyle/>
          <a:p>
            <a:r>
              <a:rPr lang="el-GR" dirty="0"/>
              <a:t>Από-πολιτικοποίηση της οικονομίας, αυστηρή ανεξαρτησία των κεντρικών τραπεζών, αντιπληθωριστική πολιτική, ισοσκελισμένοι προϋπολογισμοί, ρύθμιση της οικονομίας βάσει κανόνων και ισχυρό κράτος, πολιτική ανταγωνισμού, κράτος δικαίου.</a:t>
            </a:r>
          </a:p>
          <a:p>
            <a:r>
              <a:rPr lang="el-GR" dirty="0"/>
              <a:t>Ο «νέος συνταγματισμός» (</a:t>
            </a:r>
            <a:r>
              <a:rPr lang="en-US" dirty="0"/>
              <a:t>Gill and </a:t>
            </a:r>
            <a:r>
              <a:rPr lang="en-US" dirty="0" err="1"/>
              <a:t>Gutler</a:t>
            </a:r>
            <a:r>
              <a:rPr lang="en-US" dirty="0"/>
              <a:t>, 2014)</a:t>
            </a:r>
          </a:p>
          <a:p>
            <a:r>
              <a:rPr lang="en-US" dirty="0"/>
              <a:t>H EKT- o o</a:t>
            </a:r>
            <a:r>
              <a:rPr lang="el-GR" dirty="0" err="1"/>
              <a:t>ρντοφιλελε</a:t>
            </a:r>
            <a:r>
              <a:rPr lang="en-US" dirty="0" err="1"/>
              <a:t>ύ</a:t>
            </a:r>
            <a:r>
              <a:rPr lang="el-GR" dirty="0" err="1"/>
              <a:t>θερος</a:t>
            </a:r>
            <a:r>
              <a:rPr lang="el-GR" dirty="0"/>
              <a:t> θεσμός-κλειδί (μια Τράπεζα χωρίς κράτος). Αποπολιτικοποίηση της οικονομίας και από-δημοκρατικοποίηση των θεσμών.</a:t>
            </a:r>
          </a:p>
          <a:p>
            <a:endParaRPr lang="el-GR" dirty="0"/>
          </a:p>
          <a:p>
            <a:pPr marL="0" indent="0">
              <a:buNone/>
            </a:pPr>
            <a:r>
              <a:rPr lang="el-GR" dirty="0"/>
              <a:t># </a:t>
            </a:r>
            <a:r>
              <a:rPr lang="el-GR" dirty="0" err="1"/>
              <a:t>Αγγλο</a:t>
            </a:r>
            <a:r>
              <a:rPr lang="el-GR" dirty="0"/>
              <a:t>-αμερικάνικος ΝΦ, 19 αι. Φ</a:t>
            </a:r>
            <a:endParaRPr lang="en-GR" dirty="0"/>
          </a:p>
        </p:txBody>
      </p:sp>
      <p:sp>
        <p:nvSpPr>
          <p:cNvPr id="4" name="Date Placeholder 3">
            <a:extLst>
              <a:ext uri="{FF2B5EF4-FFF2-40B4-BE49-F238E27FC236}">
                <a16:creationId xmlns:a16="http://schemas.microsoft.com/office/drawing/2014/main" id="{250E67A8-479F-A221-69CB-B53E9028665D}"/>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9F9259A8-4C8E-3F6A-286B-256B1ED1B39D}"/>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E1AD3ECC-B0E9-BC8F-F400-026E93DF2AD3}"/>
              </a:ext>
            </a:extLst>
          </p:cNvPr>
          <p:cNvSpPr>
            <a:spLocks noGrp="1"/>
          </p:cNvSpPr>
          <p:nvPr>
            <p:ph type="sldNum" sz="quarter" idx="12"/>
          </p:nvPr>
        </p:nvSpPr>
        <p:spPr/>
        <p:txBody>
          <a:bodyPr/>
          <a:lstStyle/>
          <a:p>
            <a:fld id="{6B6B1FA0-B237-4940-8F69-0BF40763133D}" type="slidenum">
              <a:rPr lang="en-GR" smtClean="0"/>
              <a:t>2</a:t>
            </a:fld>
            <a:endParaRPr lang="en-GR"/>
          </a:p>
        </p:txBody>
      </p:sp>
    </p:spTree>
    <p:extLst>
      <p:ext uri="{BB962C8B-B14F-4D97-AF65-F5344CB8AC3E}">
        <p14:creationId xmlns:p14="http://schemas.microsoft.com/office/powerpoint/2010/main" val="260399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8EDB-1386-AF9D-200D-86856C48A58D}"/>
              </a:ext>
            </a:extLst>
          </p:cNvPr>
          <p:cNvSpPr>
            <a:spLocks noGrp="1"/>
          </p:cNvSpPr>
          <p:nvPr>
            <p:ph type="title"/>
          </p:nvPr>
        </p:nvSpPr>
        <p:spPr>
          <a:xfrm>
            <a:off x="838200" y="365125"/>
            <a:ext cx="10515600" cy="861791"/>
          </a:xfrm>
        </p:spPr>
        <p:txBody>
          <a:bodyPr>
            <a:normAutofit/>
          </a:bodyPr>
          <a:lstStyle/>
          <a:p>
            <a:r>
              <a:rPr lang="el-GR" sz="3200" dirty="0"/>
              <a:t>Προτεινόμενη βιβλιογραφία</a:t>
            </a:r>
            <a:endParaRPr lang="en-GR" sz="3200" dirty="0"/>
          </a:p>
        </p:txBody>
      </p:sp>
      <p:sp>
        <p:nvSpPr>
          <p:cNvPr id="3" name="Content Placeholder 2">
            <a:extLst>
              <a:ext uri="{FF2B5EF4-FFF2-40B4-BE49-F238E27FC236}">
                <a16:creationId xmlns:a16="http://schemas.microsoft.com/office/drawing/2014/main" id="{E090E8EA-4442-284A-54E0-A04DCAE52B4D}"/>
              </a:ext>
            </a:extLst>
          </p:cNvPr>
          <p:cNvSpPr>
            <a:spLocks noGrp="1"/>
          </p:cNvSpPr>
          <p:nvPr>
            <p:ph idx="1"/>
          </p:nvPr>
        </p:nvSpPr>
        <p:spPr>
          <a:xfrm>
            <a:off x="838200" y="1377387"/>
            <a:ext cx="10515600" cy="4799576"/>
          </a:xfrm>
        </p:spPr>
        <p:txBody>
          <a:bodyPr>
            <a:normAutofit fontScale="92500" lnSpcReduction="20000"/>
          </a:bodyPr>
          <a:lstStyle/>
          <a:p>
            <a:pPr algn="just"/>
            <a:r>
              <a:rPr lang="en-GB" sz="1800" b="0" i="0" dirty="0">
                <a:solidFill>
                  <a:srgbClr val="222222"/>
                </a:solidFill>
                <a:effectLst/>
                <a:latin typeface="Times New Roman" panose="02020603050405020304" pitchFamily="18" charset="0"/>
                <a:cs typeface="Times New Roman" panose="02020603050405020304" pitchFamily="18" charset="0"/>
              </a:rPr>
              <a:t>Goldschmidt, N., &amp; </a:t>
            </a:r>
            <a:r>
              <a:rPr lang="en-GB" sz="1800" b="0" i="0" dirty="0" err="1">
                <a:solidFill>
                  <a:srgbClr val="222222"/>
                </a:solidFill>
                <a:effectLst/>
                <a:latin typeface="Times New Roman" panose="02020603050405020304" pitchFamily="18" charset="0"/>
                <a:cs typeface="Times New Roman" panose="02020603050405020304" pitchFamily="18" charset="0"/>
              </a:rPr>
              <a:t>Rauchenschwandtner</a:t>
            </a:r>
            <a:r>
              <a:rPr lang="en-GB" sz="1800" b="0" i="0" dirty="0">
                <a:solidFill>
                  <a:srgbClr val="222222"/>
                </a:solidFill>
                <a:effectLst/>
                <a:latin typeface="Times New Roman" panose="02020603050405020304" pitchFamily="18" charset="0"/>
                <a:cs typeface="Times New Roman" panose="02020603050405020304" pitchFamily="18" charset="0"/>
              </a:rPr>
              <a:t>, H. (2007). </a:t>
            </a:r>
            <a:r>
              <a:rPr lang="en-GB" sz="1800" b="1" i="1" dirty="0">
                <a:solidFill>
                  <a:srgbClr val="222222"/>
                </a:solidFill>
                <a:effectLst/>
                <a:latin typeface="Times New Roman" panose="02020603050405020304" pitchFamily="18" charset="0"/>
                <a:cs typeface="Times New Roman" panose="02020603050405020304" pitchFamily="18" charset="0"/>
              </a:rPr>
              <a:t>The Philosophy of Social Market Economy: Michel Foucault's Analysis of </a:t>
            </a:r>
            <a:r>
              <a:rPr lang="en-GB" sz="1800" b="1" i="1" dirty="0" err="1">
                <a:solidFill>
                  <a:srgbClr val="222222"/>
                </a:solidFill>
                <a:effectLst/>
                <a:latin typeface="Times New Roman" panose="02020603050405020304" pitchFamily="18" charset="0"/>
                <a:cs typeface="Times New Roman" panose="02020603050405020304" pitchFamily="18" charset="0"/>
              </a:rPr>
              <a:t>Ordoliberalism</a:t>
            </a:r>
            <a:r>
              <a:rPr lang="en-GB" sz="1800" b="1" i="0" dirty="0">
                <a:solidFill>
                  <a:srgbClr val="222222"/>
                </a:solidFill>
                <a:effectLst/>
                <a:latin typeface="Times New Roman" panose="02020603050405020304" pitchFamily="18" charset="0"/>
                <a:cs typeface="Times New Roman" panose="02020603050405020304" pitchFamily="18" charset="0"/>
              </a:rPr>
              <a:t> </a:t>
            </a:r>
            <a:r>
              <a:rPr lang="en-GB" sz="1800" b="0" i="0" dirty="0">
                <a:solidFill>
                  <a:srgbClr val="222222"/>
                </a:solidFill>
                <a:effectLst/>
                <a:latin typeface="Times New Roman" panose="02020603050405020304" pitchFamily="18" charset="0"/>
                <a:cs typeface="Times New Roman" panose="02020603050405020304" pitchFamily="18" charset="0"/>
              </a:rPr>
              <a:t>(No. 07/4). </a:t>
            </a:r>
            <a:r>
              <a:rPr lang="en-GB" sz="1800" b="0" i="0" dirty="0" err="1">
                <a:solidFill>
                  <a:srgbClr val="222222"/>
                </a:solidFill>
                <a:effectLst/>
                <a:latin typeface="Times New Roman" panose="02020603050405020304" pitchFamily="18" charset="0"/>
                <a:cs typeface="Times New Roman" panose="02020603050405020304" pitchFamily="18" charset="0"/>
              </a:rPr>
              <a:t>Freiburger</a:t>
            </a:r>
            <a:r>
              <a:rPr lang="en-GB" sz="1800" b="0" i="0" dirty="0">
                <a:solidFill>
                  <a:srgbClr val="222222"/>
                </a:solidFill>
                <a:effectLst/>
                <a:latin typeface="Times New Roman" panose="02020603050405020304" pitchFamily="18" charset="0"/>
                <a:cs typeface="Times New Roman" panose="02020603050405020304" pitchFamily="18" charset="0"/>
              </a:rPr>
              <a:t> </a:t>
            </a:r>
            <a:r>
              <a:rPr lang="en-GB" sz="1800" b="0" i="0" dirty="0" err="1">
                <a:solidFill>
                  <a:srgbClr val="222222"/>
                </a:solidFill>
                <a:effectLst/>
                <a:latin typeface="Times New Roman" panose="02020603050405020304" pitchFamily="18" charset="0"/>
                <a:cs typeface="Times New Roman" panose="02020603050405020304" pitchFamily="18" charset="0"/>
              </a:rPr>
              <a:t>Diskussionspapiere</a:t>
            </a:r>
            <a:r>
              <a:rPr lang="en-GB" sz="1800" b="0" i="0" dirty="0">
                <a:solidFill>
                  <a:srgbClr val="222222"/>
                </a:solidFill>
                <a:effectLst/>
                <a:latin typeface="Times New Roman" panose="02020603050405020304" pitchFamily="18" charset="0"/>
                <a:cs typeface="Times New Roman" panose="02020603050405020304" pitchFamily="18" charset="0"/>
              </a:rPr>
              <a:t> </a:t>
            </a:r>
            <a:r>
              <a:rPr lang="en-GB" sz="1800" b="0" i="0" dirty="0" err="1">
                <a:solidFill>
                  <a:srgbClr val="222222"/>
                </a:solidFill>
                <a:effectLst/>
                <a:latin typeface="Times New Roman" panose="02020603050405020304" pitchFamily="18" charset="0"/>
                <a:cs typeface="Times New Roman" panose="02020603050405020304" pitchFamily="18" charset="0"/>
              </a:rPr>
              <a:t>zur</a:t>
            </a:r>
            <a:r>
              <a:rPr lang="en-GB" sz="1800" b="0" i="0" dirty="0">
                <a:solidFill>
                  <a:srgbClr val="222222"/>
                </a:solidFill>
                <a:effectLst/>
                <a:latin typeface="Times New Roman" panose="02020603050405020304" pitchFamily="18" charset="0"/>
                <a:cs typeface="Times New Roman" panose="02020603050405020304" pitchFamily="18" charset="0"/>
              </a:rPr>
              <a:t> </a:t>
            </a:r>
            <a:r>
              <a:rPr lang="en-GB" sz="1800" b="0" i="0" dirty="0" err="1">
                <a:solidFill>
                  <a:srgbClr val="222222"/>
                </a:solidFill>
                <a:effectLst/>
                <a:latin typeface="Times New Roman" panose="02020603050405020304" pitchFamily="18" charset="0"/>
                <a:cs typeface="Times New Roman" panose="02020603050405020304" pitchFamily="18" charset="0"/>
              </a:rPr>
              <a:t>Ordnungsökonomik</a:t>
            </a:r>
            <a:r>
              <a:rPr lang="en-GB" sz="1800" b="0" i="0" dirty="0">
                <a:solidFill>
                  <a:srgbClr val="222222"/>
                </a:solidFill>
                <a:effectLst/>
                <a:latin typeface="Times New Roman" panose="02020603050405020304" pitchFamily="18" charset="0"/>
                <a:cs typeface="Times New Roman" panose="02020603050405020304" pitchFamily="18" charset="0"/>
              </a:rPr>
              <a:t>. </a:t>
            </a:r>
            <a:endParaRPr lang="el-GR" sz="1800" b="0" i="0" dirty="0">
              <a:solidFill>
                <a:srgbClr val="222222"/>
              </a:solidFill>
              <a:effectLst/>
              <a:latin typeface="Times New Roman" panose="02020603050405020304" pitchFamily="18" charset="0"/>
              <a:cs typeface="Times New Roman" panose="02020603050405020304" pitchFamily="18" charset="0"/>
            </a:endParaRPr>
          </a:p>
          <a:p>
            <a:pPr marL="0" indent="0" algn="just">
              <a:buNone/>
            </a:pPr>
            <a:r>
              <a:rPr lang="en-GB" sz="1800" b="0" i="0" dirty="0">
                <a:solidFill>
                  <a:srgbClr val="222222"/>
                </a:solidFill>
                <a:effectLst/>
                <a:latin typeface="Times New Roman" panose="02020603050405020304" pitchFamily="18" charset="0"/>
                <a:cs typeface="Times New Roman" panose="02020603050405020304" pitchFamily="18" charset="0"/>
                <a:hlinkClick r:id="rId2"/>
              </a:rPr>
              <a:t>https://www.researchgate.net/publication/45130113_The_Philosophy_of_Social_Market_Economy_Michel_Foucault's_Analysis_of_Ordoliberalism#fullTextFileContent</a:t>
            </a:r>
            <a:endParaRPr lang="el-GR" sz="1800" b="0" i="0">
              <a:solidFill>
                <a:srgbClr val="222222"/>
              </a:solidFill>
              <a:effectLst/>
              <a:latin typeface="Times New Roman" panose="02020603050405020304" pitchFamily="18" charset="0"/>
              <a:cs typeface="Times New Roman" panose="02020603050405020304" pitchFamily="18" charset="0"/>
            </a:endParaRPr>
          </a:p>
          <a:p>
            <a:pPr marL="0" indent="0" algn="just">
              <a:buNone/>
            </a:pPr>
            <a:endParaRPr lang="el-GR" sz="1800" b="0" i="0" dirty="0">
              <a:solidFill>
                <a:srgbClr val="222222"/>
              </a:solidFill>
              <a:effectLst/>
              <a:latin typeface="Times New Roman" panose="02020603050405020304" pitchFamily="18" charset="0"/>
              <a:cs typeface="Times New Roman" panose="02020603050405020304" pitchFamily="18" charset="0"/>
            </a:endParaRPr>
          </a:p>
          <a:p>
            <a:pPr algn="just"/>
            <a:r>
              <a:rPr lang="en-GB" sz="1800" i="0" dirty="0" err="1">
                <a:solidFill>
                  <a:srgbClr val="333333"/>
                </a:solidFill>
                <a:effectLst/>
                <a:latin typeface="Times New Roman" panose="02020603050405020304" pitchFamily="18" charset="0"/>
                <a:cs typeface="Times New Roman" panose="02020603050405020304" pitchFamily="18" charset="0"/>
              </a:rPr>
              <a:t>Helgadóttir</a:t>
            </a:r>
            <a:r>
              <a:rPr lang="en-GB" sz="1800" i="0" dirty="0">
                <a:solidFill>
                  <a:srgbClr val="333333"/>
                </a:solidFill>
                <a:effectLst/>
                <a:latin typeface="Times New Roman" panose="02020603050405020304" pitchFamily="18" charset="0"/>
                <a:cs typeface="Times New Roman" panose="02020603050405020304" pitchFamily="18" charset="0"/>
              </a:rPr>
              <a:t>, O. (2015). </a:t>
            </a:r>
            <a:r>
              <a:rPr lang="en-GB" sz="1800" b="1" i="0" dirty="0">
                <a:solidFill>
                  <a:srgbClr val="333333"/>
                </a:solidFill>
                <a:effectLst/>
                <a:latin typeface="Times New Roman" panose="02020603050405020304" pitchFamily="18" charset="0"/>
                <a:cs typeface="Times New Roman" panose="02020603050405020304" pitchFamily="18" charset="0"/>
              </a:rPr>
              <a:t>The Bocconi boys go to Brussels: Italian economic ideas, professional networks and European austerity.</a:t>
            </a:r>
            <a:r>
              <a:rPr lang="en-GB" sz="1800" i="0" dirty="0">
                <a:solidFill>
                  <a:srgbClr val="333333"/>
                </a:solidFill>
                <a:effectLst/>
                <a:latin typeface="Times New Roman" panose="02020603050405020304" pitchFamily="18" charset="0"/>
                <a:cs typeface="Times New Roman" panose="02020603050405020304" pitchFamily="18" charset="0"/>
              </a:rPr>
              <a:t> </a:t>
            </a:r>
            <a:r>
              <a:rPr lang="en-GB" sz="1800" i="1" dirty="0">
                <a:solidFill>
                  <a:srgbClr val="333333"/>
                </a:solidFill>
                <a:effectLst/>
                <a:latin typeface="Times New Roman" panose="02020603050405020304" pitchFamily="18" charset="0"/>
                <a:cs typeface="Times New Roman" panose="02020603050405020304" pitchFamily="18" charset="0"/>
              </a:rPr>
              <a:t>Journal of European Public Policy</a:t>
            </a:r>
            <a:r>
              <a:rPr lang="en-GB" sz="1800" i="0" dirty="0">
                <a:solidFill>
                  <a:srgbClr val="333333"/>
                </a:solidFill>
                <a:effectLst/>
                <a:latin typeface="Times New Roman" panose="02020603050405020304" pitchFamily="18" charset="0"/>
                <a:cs typeface="Times New Roman" panose="02020603050405020304" pitchFamily="18" charset="0"/>
              </a:rPr>
              <a:t>, </a:t>
            </a:r>
            <a:r>
              <a:rPr lang="en-GB" sz="1800" i="1" dirty="0">
                <a:solidFill>
                  <a:srgbClr val="333333"/>
                </a:solidFill>
                <a:effectLst/>
                <a:latin typeface="Times New Roman" panose="02020603050405020304" pitchFamily="18" charset="0"/>
                <a:cs typeface="Times New Roman" panose="02020603050405020304" pitchFamily="18" charset="0"/>
              </a:rPr>
              <a:t>23</a:t>
            </a:r>
            <a:r>
              <a:rPr lang="en-GB" sz="1800" i="0" dirty="0">
                <a:solidFill>
                  <a:srgbClr val="333333"/>
                </a:solidFill>
                <a:effectLst/>
                <a:latin typeface="Times New Roman" panose="02020603050405020304" pitchFamily="18" charset="0"/>
                <a:cs typeface="Times New Roman" panose="02020603050405020304" pitchFamily="18" charset="0"/>
              </a:rPr>
              <a:t>(3), 392–409.</a:t>
            </a:r>
            <a:endParaRPr lang="el-GR" sz="1800" i="0" dirty="0">
              <a:solidFill>
                <a:srgbClr val="333333"/>
              </a:solidFill>
              <a:effectLst/>
              <a:latin typeface="Times New Roman" panose="02020603050405020304" pitchFamily="18" charset="0"/>
              <a:cs typeface="Times New Roman" panose="02020603050405020304" pitchFamily="18" charset="0"/>
            </a:endParaRPr>
          </a:p>
          <a:p>
            <a:pPr marL="0" indent="0" algn="just">
              <a:buNone/>
            </a:pPr>
            <a:r>
              <a:rPr lang="en-GB" sz="1800" i="0" dirty="0">
                <a:solidFill>
                  <a:srgbClr val="333333"/>
                </a:solidFill>
                <a:effectLst/>
                <a:latin typeface="Times New Roman" panose="02020603050405020304" pitchFamily="18" charset="0"/>
                <a:cs typeface="Times New Roman" panose="02020603050405020304" pitchFamily="18" charset="0"/>
                <a:hlinkClick r:id="rId3"/>
              </a:rPr>
              <a:t>https://www.tandfonline.com/doi/full/10.1080/13501763.2015.1106573#abstract</a:t>
            </a:r>
            <a:endParaRPr lang="el-GR" sz="1800" i="0" dirty="0">
              <a:solidFill>
                <a:srgbClr val="333333"/>
              </a:solidFill>
              <a:effectLst/>
              <a:latin typeface="Times New Roman" panose="02020603050405020304" pitchFamily="18" charset="0"/>
              <a:cs typeface="Times New Roman" panose="02020603050405020304" pitchFamily="18" charset="0"/>
            </a:endParaRPr>
          </a:p>
          <a:p>
            <a:pPr marL="0" indent="0" algn="just">
              <a:buNone/>
            </a:pPr>
            <a:endParaRPr lang="el-GR" sz="1800" i="0" dirty="0">
              <a:effectLst/>
              <a:latin typeface="Times New Roman" panose="02020603050405020304" pitchFamily="18" charset="0"/>
              <a:cs typeface="Times New Roman" panose="02020603050405020304" pitchFamily="18" charset="0"/>
            </a:endParaRPr>
          </a:p>
          <a:p>
            <a:pPr marL="0" indent="0" algn="just">
              <a:buNone/>
            </a:pPr>
            <a:r>
              <a:rPr lang="en-GB" sz="1800" i="0" dirty="0">
                <a:effectLst/>
                <a:latin typeface="Times New Roman" panose="02020603050405020304" pitchFamily="18" charset="0"/>
                <a:cs typeface="Times New Roman" panose="02020603050405020304" pitchFamily="18" charset="0"/>
              </a:rPr>
              <a:t>Storey, A. (2017) </a:t>
            </a:r>
            <a:r>
              <a:rPr lang="en-GB" sz="1800" b="1" i="0" dirty="0">
                <a:effectLst/>
                <a:latin typeface="Times New Roman" panose="02020603050405020304" pitchFamily="18" charset="0"/>
                <a:cs typeface="Times New Roman" panose="02020603050405020304" pitchFamily="18" charset="0"/>
              </a:rPr>
              <a:t>'The myths of </a:t>
            </a:r>
            <a:r>
              <a:rPr lang="en-GB" sz="1800" b="1" i="0" dirty="0" err="1">
                <a:effectLst/>
                <a:latin typeface="Times New Roman" panose="02020603050405020304" pitchFamily="18" charset="0"/>
                <a:cs typeface="Times New Roman" panose="02020603050405020304" pitchFamily="18" charset="0"/>
              </a:rPr>
              <a:t>ordoliberalism</a:t>
            </a:r>
            <a:r>
              <a:rPr lang="en-GB" sz="1800" i="0" dirty="0">
                <a:effectLst/>
                <a:latin typeface="Times New Roman" panose="02020603050405020304" pitchFamily="18" charset="0"/>
                <a:cs typeface="Times New Roman" panose="02020603050405020304" pitchFamily="18" charset="0"/>
              </a:rPr>
              <a:t>'. Working Paper No. 2, ERC Project 'European Unions', University College Dublin.</a:t>
            </a:r>
            <a:endParaRPr lang="el-GR" sz="1800" i="0" dirty="0">
              <a:effectLst/>
              <a:latin typeface="Times New Roman" panose="02020603050405020304" pitchFamily="18" charset="0"/>
              <a:cs typeface="Times New Roman" panose="02020603050405020304" pitchFamily="18" charset="0"/>
            </a:endParaRPr>
          </a:p>
          <a:p>
            <a:pPr marL="0" indent="0" algn="just">
              <a:buNone/>
            </a:pPr>
            <a:r>
              <a:rPr lang="en-GB" sz="1800" b="0" i="0" u="sng" dirty="0">
                <a:effectLst/>
                <a:latin typeface="Times New Roman" panose="02020603050405020304" pitchFamily="18" charset="0"/>
                <a:cs typeface="Times New Roman" panose="02020603050405020304" pitchFamily="18" charset="0"/>
              </a:rPr>
              <a:t> </a:t>
            </a:r>
            <a:r>
              <a:rPr lang="en-GB" sz="1800" b="0" i="0" u="sng" dirty="0">
                <a:effectLst/>
                <a:latin typeface="Times New Roman" panose="02020603050405020304" pitchFamily="18" charset="0"/>
                <a:cs typeface="Times New Roman" panose="02020603050405020304" pitchFamily="18" charset="0"/>
                <a:hlinkClick r:id="rId4" tooltip="https://www.erc-europeanunions.eu/working-papers/">
                  <a:extLst>
                    <a:ext uri="{A12FA001-AC4F-418D-AE19-62706E023703}">
                      <ahyp:hlinkClr xmlns:ahyp="http://schemas.microsoft.com/office/drawing/2018/hyperlinkcolor" val="tx"/>
                    </a:ext>
                  </a:extLst>
                </a:hlinkClick>
              </a:rPr>
              <a:t>https://www.erc-europeanunions.eu/working-papers/</a:t>
            </a:r>
            <a:endParaRPr lang="el-GR" sz="1800" i="0" u="sng" dirty="0">
              <a:effectLst/>
              <a:latin typeface="Times New Roman" panose="02020603050405020304" pitchFamily="18" charset="0"/>
              <a:cs typeface="Times New Roman" panose="02020603050405020304" pitchFamily="18" charset="0"/>
            </a:endParaRPr>
          </a:p>
          <a:p>
            <a:pPr algn="just"/>
            <a:endParaRPr lang="el-GR" sz="1800" i="0" dirty="0">
              <a:solidFill>
                <a:srgbClr val="333333"/>
              </a:solidFill>
              <a:effectLst/>
              <a:latin typeface="Times New Roman" panose="02020603050405020304" pitchFamily="18" charset="0"/>
              <a:cs typeface="Times New Roman" panose="02020603050405020304" pitchFamily="18" charset="0"/>
            </a:endParaRPr>
          </a:p>
          <a:p>
            <a:pPr algn="just"/>
            <a:r>
              <a:rPr lang="en-GB" sz="1800" i="0" dirty="0" err="1">
                <a:solidFill>
                  <a:srgbClr val="222222"/>
                </a:solidFill>
                <a:effectLst/>
                <a:latin typeface="Times New Roman" panose="02020603050405020304" pitchFamily="18" charset="0"/>
                <a:cs typeface="Times New Roman" panose="02020603050405020304" pitchFamily="18" charset="0"/>
              </a:rPr>
              <a:t>Chatzistavrou</a:t>
            </a:r>
            <a:r>
              <a:rPr lang="en-GB" sz="1800" i="0" dirty="0">
                <a:solidFill>
                  <a:srgbClr val="222222"/>
                </a:solidFill>
                <a:effectLst/>
                <a:latin typeface="Times New Roman" panose="02020603050405020304" pitchFamily="18" charset="0"/>
                <a:cs typeface="Times New Roman" panose="02020603050405020304" pitchFamily="18" charset="0"/>
              </a:rPr>
              <a:t>, F. (2022). </a:t>
            </a:r>
            <a:r>
              <a:rPr lang="en-GB" sz="1800" b="1" i="0" dirty="0">
                <a:solidFill>
                  <a:srgbClr val="222222"/>
                </a:solidFill>
                <a:effectLst/>
                <a:latin typeface="Times New Roman" panose="02020603050405020304" pitchFamily="18" charset="0"/>
                <a:cs typeface="Times New Roman" panose="02020603050405020304" pitchFamily="18" charset="0"/>
              </a:rPr>
              <a:t>Greece’s accession in the EEC: toward dependency and differentiation</a:t>
            </a:r>
            <a:r>
              <a:rPr lang="en-GB" sz="1800" i="0" dirty="0">
                <a:solidFill>
                  <a:srgbClr val="222222"/>
                </a:solidFill>
                <a:effectLst/>
                <a:latin typeface="Times New Roman" panose="02020603050405020304" pitchFamily="18" charset="0"/>
                <a:cs typeface="Times New Roman" panose="02020603050405020304" pitchFamily="18" charset="0"/>
              </a:rPr>
              <a:t>. </a:t>
            </a:r>
            <a:r>
              <a:rPr lang="en-GB" sz="1800" i="1" dirty="0">
                <a:solidFill>
                  <a:srgbClr val="222222"/>
                </a:solidFill>
                <a:effectLst/>
                <a:latin typeface="Times New Roman" panose="02020603050405020304" pitchFamily="18" charset="0"/>
                <a:cs typeface="Times New Roman" panose="02020603050405020304" pitchFamily="18" charset="0"/>
              </a:rPr>
              <a:t>Comp </a:t>
            </a:r>
            <a:r>
              <a:rPr lang="en-GB" sz="1800" i="1" dirty="0" err="1">
                <a:solidFill>
                  <a:srgbClr val="222222"/>
                </a:solidFill>
                <a:effectLst/>
                <a:latin typeface="Times New Roman" panose="02020603050405020304" pitchFamily="18" charset="0"/>
                <a:cs typeface="Times New Roman" panose="02020603050405020304" pitchFamily="18" charset="0"/>
              </a:rPr>
              <a:t>Eur</a:t>
            </a:r>
            <a:r>
              <a:rPr lang="en-GB" sz="1800" i="1" dirty="0">
                <a:solidFill>
                  <a:srgbClr val="222222"/>
                </a:solidFill>
                <a:effectLst/>
                <a:latin typeface="Times New Roman" panose="02020603050405020304" pitchFamily="18" charset="0"/>
                <a:cs typeface="Times New Roman" panose="02020603050405020304" pitchFamily="18" charset="0"/>
              </a:rPr>
              <a:t> Polit</a:t>
            </a:r>
            <a:r>
              <a:rPr lang="en-GB" sz="1800" i="0" dirty="0">
                <a:solidFill>
                  <a:srgbClr val="222222"/>
                </a:solidFill>
                <a:effectLst/>
                <a:latin typeface="Times New Roman" panose="02020603050405020304" pitchFamily="18" charset="0"/>
                <a:cs typeface="Times New Roman" panose="02020603050405020304" pitchFamily="18" charset="0"/>
              </a:rPr>
              <a:t> 20, 749–769</a:t>
            </a:r>
            <a:r>
              <a:rPr lang="el-GR" sz="1800" i="0" dirty="0">
                <a:solidFill>
                  <a:srgbClr val="222222"/>
                </a:solidFill>
                <a:effectLst/>
                <a:latin typeface="Times New Roman" panose="02020603050405020304" pitchFamily="18" charset="0"/>
                <a:cs typeface="Times New Roman" panose="02020603050405020304" pitchFamily="18" charset="0"/>
              </a:rPr>
              <a:t>.</a:t>
            </a:r>
          </a:p>
          <a:p>
            <a:pPr marL="0" indent="0" algn="just">
              <a:buNone/>
            </a:pPr>
            <a:r>
              <a:rPr lang="en-GB" sz="1800" dirty="0">
                <a:solidFill>
                  <a:srgbClr val="333333"/>
                </a:solidFill>
                <a:latin typeface="Times New Roman" panose="02020603050405020304" pitchFamily="18" charset="0"/>
                <a:cs typeface="Times New Roman" panose="02020603050405020304" pitchFamily="18" charset="0"/>
              </a:rPr>
              <a:t>https://</a:t>
            </a:r>
            <a:r>
              <a:rPr lang="en-GB" sz="1800" dirty="0" err="1">
                <a:solidFill>
                  <a:srgbClr val="333333"/>
                </a:solidFill>
                <a:latin typeface="Times New Roman" panose="02020603050405020304" pitchFamily="18" charset="0"/>
                <a:cs typeface="Times New Roman" panose="02020603050405020304" pitchFamily="18" charset="0"/>
              </a:rPr>
              <a:t>www.researchgate.net</a:t>
            </a:r>
            <a:r>
              <a:rPr lang="en-GB" sz="1800" dirty="0">
                <a:solidFill>
                  <a:srgbClr val="333333"/>
                </a:solidFill>
                <a:latin typeface="Times New Roman" panose="02020603050405020304" pitchFamily="18" charset="0"/>
                <a:cs typeface="Times New Roman" panose="02020603050405020304" pitchFamily="18" charset="0"/>
              </a:rPr>
              <a:t>/publication/363256761_Greece's_accession_in_the_EEC_toward_dependency_and_differentiation</a:t>
            </a:r>
            <a:endParaRPr lang="el-GR" sz="1800" dirty="0">
              <a:solidFill>
                <a:srgbClr val="333333"/>
              </a:solidFill>
              <a:latin typeface="Times New Roman" panose="02020603050405020304" pitchFamily="18" charset="0"/>
              <a:cs typeface="Times New Roman" panose="02020603050405020304" pitchFamily="18" charset="0"/>
            </a:endParaRPr>
          </a:p>
          <a:p>
            <a:pPr algn="just"/>
            <a:r>
              <a:rPr lang="el-GR" sz="1800" dirty="0" err="1">
                <a:latin typeface="Times New Roman" panose="02020603050405020304" pitchFamily="18" charset="0"/>
                <a:cs typeface="Times New Roman" panose="02020603050405020304" pitchFamily="18" charset="0"/>
              </a:rPr>
              <a:t>Χατζησταύρου</a:t>
            </a:r>
            <a:r>
              <a:rPr lang="el-GR" sz="1800" dirty="0">
                <a:latin typeface="Times New Roman" panose="02020603050405020304" pitchFamily="18" charset="0"/>
                <a:cs typeface="Times New Roman" panose="02020603050405020304" pitchFamily="18" charset="0"/>
              </a:rPr>
              <a:t> Φ. (2018</a:t>
            </a:r>
            <a:r>
              <a:rPr lang="el-GR" sz="1600" dirty="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Ποιος Κυβερνά την Ευρώπη</a:t>
            </a:r>
            <a:r>
              <a:rPr lang="el-GR" sz="1600" dirty="0">
                <a:latin typeface="Times New Roman" panose="02020603050405020304" pitchFamily="18" charset="0"/>
                <a:cs typeface="Times New Roman" panose="02020603050405020304" pitchFamily="18" charset="0"/>
              </a:rPr>
              <a:t>, Εκδόσεις </a:t>
            </a:r>
            <a:r>
              <a:rPr lang="el-GR" sz="1600" dirty="0" err="1">
                <a:latin typeface="Times New Roman" panose="02020603050405020304" pitchFamily="18" charset="0"/>
                <a:cs typeface="Times New Roman" panose="02020603050405020304" pitchFamily="18" charset="0"/>
              </a:rPr>
              <a:t>Τζιόλα</a:t>
            </a:r>
            <a:r>
              <a:rPr lang="el-GR" sz="1600" dirty="0">
                <a:latin typeface="Times New Roman" panose="02020603050405020304" pitchFamily="18" charset="0"/>
                <a:cs typeface="Times New Roman" panose="02020603050405020304" pitchFamily="18" charset="0"/>
              </a:rPr>
              <a:t> (Κεφάλαια 3, 4, 6,10).</a:t>
            </a:r>
            <a:endParaRPr lang="en-GR" sz="16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BA35791-F0B8-9299-2CCE-4FBBDC68B8AB}"/>
              </a:ext>
            </a:extLst>
          </p:cNvPr>
          <p:cNvSpPr>
            <a:spLocks noGrp="1"/>
          </p:cNvSpPr>
          <p:nvPr>
            <p:ph type="dt" sz="half" idx="10"/>
          </p:nvPr>
        </p:nvSpPr>
        <p:spPr/>
        <p:txBody>
          <a:bodyPr/>
          <a:lstStyle/>
          <a:p>
            <a:fld id="{DCC5A45F-2186-BF48-BFB8-853308F3B3CD}" type="datetime6">
              <a:rPr lang="en-US" smtClean="0"/>
              <a:t>November 24</a:t>
            </a:fld>
            <a:endParaRPr lang="en-GR"/>
          </a:p>
        </p:txBody>
      </p:sp>
      <p:sp>
        <p:nvSpPr>
          <p:cNvPr id="6" name="Footer Placeholder 5">
            <a:extLst>
              <a:ext uri="{FF2B5EF4-FFF2-40B4-BE49-F238E27FC236}">
                <a16:creationId xmlns:a16="http://schemas.microsoft.com/office/drawing/2014/main" id="{A0F33664-4C6C-36AA-CD41-E856B7D60D1C}"/>
              </a:ext>
            </a:extLst>
          </p:cNvPr>
          <p:cNvSpPr>
            <a:spLocks noGrp="1"/>
          </p:cNvSpPr>
          <p:nvPr>
            <p:ph type="ftr" sz="quarter" idx="11"/>
          </p:nvPr>
        </p:nvSpPr>
        <p:spPr/>
        <p:txBody>
          <a:bodyPr/>
          <a:lstStyle/>
          <a:p>
            <a:r>
              <a:rPr lang="el-GR"/>
              <a:t>Φιλίππα Χατζησταύρου</a:t>
            </a:r>
            <a:endParaRPr lang="en-GR"/>
          </a:p>
        </p:txBody>
      </p:sp>
      <p:sp>
        <p:nvSpPr>
          <p:cNvPr id="5" name="Slide Number Placeholder 4">
            <a:extLst>
              <a:ext uri="{FF2B5EF4-FFF2-40B4-BE49-F238E27FC236}">
                <a16:creationId xmlns:a16="http://schemas.microsoft.com/office/drawing/2014/main" id="{2156FAF2-74B8-18A8-761C-4EB5B1E9AA4B}"/>
              </a:ext>
            </a:extLst>
          </p:cNvPr>
          <p:cNvSpPr>
            <a:spLocks noGrp="1"/>
          </p:cNvSpPr>
          <p:nvPr>
            <p:ph type="sldNum" sz="quarter" idx="12"/>
          </p:nvPr>
        </p:nvSpPr>
        <p:spPr/>
        <p:txBody>
          <a:bodyPr/>
          <a:lstStyle/>
          <a:p>
            <a:fld id="{6B6B1FA0-B237-4940-8F69-0BF40763133D}" type="slidenum">
              <a:rPr lang="en-GR" smtClean="0"/>
              <a:t>20</a:t>
            </a:fld>
            <a:endParaRPr lang="en-GR"/>
          </a:p>
        </p:txBody>
      </p:sp>
    </p:spTree>
    <p:extLst>
      <p:ext uri="{BB962C8B-B14F-4D97-AF65-F5344CB8AC3E}">
        <p14:creationId xmlns:p14="http://schemas.microsoft.com/office/powerpoint/2010/main" val="152519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0B8E-B6C6-0987-1768-18F3D02F8BD8}"/>
              </a:ext>
            </a:extLst>
          </p:cNvPr>
          <p:cNvSpPr>
            <a:spLocks noGrp="1"/>
          </p:cNvSpPr>
          <p:nvPr>
            <p:ph type="title"/>
          </p:nvPr>
        </p:nvSpPr>
        <p:spPr>
          <a:xfrm>
            <a:off x="838200" y="365125"/>
            <a:ext cx="10515600" cy="752475"/>
          </a:xfrm>
        </p:spPr>
        <p:txBody>
          <a:bodyPr>
            <a:normAutofit/>
          </a:bodyPr>
          <a:lstStyle/>
          <a:p>
            <a:r>
              <a:rPr lang="el-GR" sz="2500" dirty="0">
                <a:effectLst/>
                <a:latin typeface="Times New Roman" panose="02020603050405020304" pitchFamily="18" charset="0"/>
                <a:ea typeface="Times New Roman" panose="02020603050405020304" pitchFamily="18" charset="0"/>
              </a:rPr>
              <a:t>Τα φιλοσοφικά και </a:t>
            </a:r>
            <a:r>
              <a:rPr lang="el-GR" sz="2500" dirty="0" err="1">
                <a:effectLst/>
                <a:latin typeface="Times New Roman" panose="02020603050405020304" pitchFamily="18" charset="0"/>
                <a:ea typeface="Times New Roman" panose="02020603050405020304" pitchFamily="18" charset="0"/>
              </a:rPr>
              <a:t>ιστορικο</a:t>
            </a:r>
            <a:r>
              <a:rPr lang="el-GR" sz="2500" dirty="0">
                <a:effectLst/>
                <a:latin typeface="Times New Roman" panose="02020603050405020304" pitchFamily="18" charset="0"/>
                <a:ea typeface="Times New Roman" panose="02020603050405020304" pitchFamily="18" charset="0"/>
              </a:rPr>
              <a:t>-κοινωνιολογικά συντηρητικά ερείσματα του ΟΦ</a:t>
            </a:r>
            <a:endParaRPr lang="en-GR" sz="2500" dirty="0"/>
          </a:p>
        </p:txBody>
      </p:sp>
      <p:sp>
        <p:nvSpPr>
          <p:cNvPr id="3" name="Content Placeholder 2">
            <a:extLst>
              <a:ext uri="{FF2B5EF4-FFF2-40B4-BE49-F238E27FC236}">
                <a16:creationId xmlns:a16="http://schemas.microsoft.com/office/drawing/2014/main" id="{9914982C-429A-8997-8CA9-A15A390314BC}"/>
              </a:ext>
            </a:extLst>
          </p:cNvPr>
          <p:cNvSpPr>
            <a:spLocks noGrp="1"/>
          </p:cNvSpPr>
          <p:nvPr>
            <p:ph idx="1"/>
          </p:nvPr>
        </p:nvSpPr>
        <p:spPr>
          <a:xfrm>
            <a:off x="838200" y="1117600"/>
            <a:ext cx="10515600" cy="5059363"/>
          </a:xfrm>
        </p:spPr>
        <p:txBody>
          <a:bodyPr>
            <a:normAutofit fontScale="92500" lnSpcReduction="20000"/>
          </a:bodyPr>
          <a:lstStyle/>
          <a:p>
            <a:r>
              <a:rPr lang="el-GR" sz="1800" kern="150" dirty="0">
                <a:effectLst/>
                <a:latin typeface="Times New Roman" panose="02020603050405020304" pitchFamily="18" charset="0"/>
                <a:ea typeface="SimSun" panose="02010600030101010101" pitchFamily="2" charset="-122"/>
              </a:rPr>
              <a:t>Η </a:t>
            </a:r>
            <a:r>
              <a:rPr lang="el-GR" sz="1800" b="1" kern="150" dirty="0">
                <a:effectLst/>
                <a:latin typeface="Times New Roman" panose="02020603050405020304" pitchFamily="18" charset="0"/>
                <a:ea typeface="SimSun" panose="02010600030101010101" pitchFamily="2" charset="-122"/>
              </a:rPr>
              <a:t>έννοια </a:t>
            </a:r>
            <a:r>
              <a:rPr lang="el-GR" sz="1800" b="1" kern="150" dirty="0" err="1">
                <a:effectLst/>
                <a:latin typeface="Times New Roman" panose="02020603050405020304" pitchFamily="18" charset="0"/>
                <a:ea typeface="SimSun" panose="02010600030101010101" pitchFamily="2" charset="-122"/>
              </a:rPr>
              <a:t>ordo</a:t>
            </a:r>
            <a:r>
              <a:rPr lang="el-GR" sz="1800" b="1" kern="150" dirty="0">
                <a:effectLst/>
                <a:latin typeface="Times New Roman" panose="02020603050405020304" pitchFamily="18" charset="0"/>
                <a:ea typeface="SimSun" panose="02010600030101010101" pitchFamily="2" charset="-122"/>
              </a:rPr>
              <a:t>, δάνειο από τον Άγιο Αυγουστίνο, </a:t>
            </a:r>
            <a:r>
              <a:rPr lang="el-GR" sz="1800" kern="150" dirty="0">
                <a:effectLst/>
                <a:latin typeface="Times New Roman" panose="02020603050405020304" pitchFamily="18" charset="0"/>
                <a:ea typeface="SimSun" panose="02010600030101010101" pitchFamily="2" charset="-122"/>
              </a:rPr>
              <a:t>κάνει αναφορά στη </a:t>
            </a:r>
            <a:r>
              <a:rPr lang="el-GR" sz="1800" b="1" kern="150" dirty="0">
                <a:effectLst/>
                <a:latin typeface="Times New Roman" panose="02020603050405020304" pitchFamily="18" charset="0"/>
                <a:ea typeface="SimSun" panose="02010600030101010101" pitchFamily="2" charset="-122"/>
              </a:rPr>
              <a:t>χριστιανική παράδοση </a:t>
            </a:r>
            <a:r>
              <a:rPr lang="el-GR" sz="1800" kern="150" dirty="0">
                <a:effectLst/>
                <a:latin typeface="Times New Roman" panose="02020603050405020304" pitchFamily="18" charset="0"/>
                <a:ea typeface="SimSun" panose="02010600030101010101" pitchFamily="2" charset="-122"/>
              </a:rPr>
              <a:t>καθώς και </a:t>
            </a:r>
            <a:r>
              <a:rPr lang="el-GR" sz="1800" b="1" kern="150" dirty="0">
                <a:effectLst/>
                <a:latin typeface="Times New Roman" panose="02020603050405020304" pitchFamily="18" charset="0"/>
                <a:ea typeface="SimSun" panose="02010600030101010101" pitchFamily="2" charset="-122"/>
              </a:rPr>
              <a:t>στη γερμανική ιδεαλιστική φιλοσοφία οικονομικής και κοινωνικής τάξης</a:t>
            </a:r>
            <a:r>
              <a:rPr lang="el-GR" sz="1800" kern="150" dirty="0">
                <a:effectLst/>
                <a:latin typeface="Times New Roman" panose="02020603050405020304" pitchFamily="18" charset="0"/>
                <a:ea typeface="SimSun" panose="02010600030101010101" pitchFamily="2" charset="-122"/>
              </a:rPr>
              <a:t>.</a:t>
            </a:r>
            <a:r>
              <a:rPr lang="el-GR"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l-GR" sz="1800" dirty="0">
                <a:effectLst/>
                <a:latin typeface="Times New Roman" panose="02020603050405020304" pitchFamily="18" charset="0"/>
                <a:ea typeface="Times New Roman" panose="02020603050405020304" pitchFamily="18" charset="0"/>
              </a:rPr>
              <a:t>Οι W. </a:t>
            </a:r>
            <a:r>
              <a:rPr lang="el-GR" sz="1800" dirty="0" err="1">
                <a:effectLst/>
                <a:latin typeface="Times New Roman" panose="02020603050405020304" pitchFamily="18" charset="0"/>
                <a:ea typeface="Times New Roman" panose="02020603050405020304" pitchFamily="18" charset="0"/>
              </a:rPr>
              <a:t>Röpke</a:t>
            </a:r>
            <a:r>
              <a:rPr lang="el-GR" sz="1800" dirty="0">
                <a:effectLst/>
                <a:latin typeface="Times New Roman" panose="02020603050405020304" pitchFamily="18" charset="0"/>
                <a:ea typeface="Times New Roman" panose="02020603050405020304" pitchFamily="18" charset="0"/>
              </a:rPr>
              <a:t> και </a:t>
            </a:r>
            <a:r>
              <a:rPr lang="el-GR" sz="1800" dirty="0" err="1">
                <a:effectLst/>
                <a:latin typeface="Times New Roman" panose="02020603050405020304" pitchFamily="18" charset="0"/>
                <a:ea typeface="Times New Roman" panose="02020603050405020304" pitchFamily="18" charset="0"/>
              </a:rPr>
              <a:t>A.Rüstow</a:t>
            </a:r>
            <a:r>
              <a:rPr lang="el-GR" sz="1800" dirty="0">
                <a:effectLst/>
                <a:latin typeface="Times New Roman" panose="02020603050405020304" pitchFamily="18" charset="0"/>
                <a:ea typeface="Times New Roman" panose="02020603050405020304" pitchFamily="18" charset="0"/>
              </a:rPr>
              <a:t> θα τονίσουν την </a:t>
            </a:r>
            <a:r>
              <a:rPr lang="el-GR" sz="1800" b="1" dirty="0">
                <a:effectLst/>
                <a:latin typeface="Times New Roman" panose="02020603050405020304" pitchFamily="18" charset="0"/>
                <a:ea typeface="Times New Roman" panose="02020603050405020304" pitchFamily="18" charset="0"/>
              </a:rPr>
              <a:t>σημασία των </a:t>
            </a:r>
            <a:r>
              <a:rPr lang="el-GR" sz="1800" b="1" dirty="0" err="1">
                <a:effectLst/>
                <a:latin typeface="Times New Roman" panose="02020603050405020304" pitchFamily="18" charset="0"/>
                <a:ea typeface="Times New Roman" panose="02020603050405020304" pitchFamily="18" charset="0"/>
              </a:rPr>
              <a:t>προδημοκρατικών</a:t>
            </a:r>
            <a:r>
              <a:rPr lang="el-GR" sz="1800" b="1" dirty="0">
                <a:effectLst/>
                <a:latin typeface="Times New Roman" panose="02020603050405020304" pitchFamily="18" charset="0"/>
                <a:ea typeface="Times New Roman" panose="02020603050405020304" pitchFamily="18" charset="0"/>
              </a:rPr>
              <a:t> αξιών - οικογένεια, κοινότητα, κράτος, εκκλησία </a:t>
            </a:r>
            <a:r>
              <a:rPr lang="el-GR" sz="1800" dirty="0">
                <a:effectLst/>
                <a:latin typeface="Times New Roman" panose="02020603050405020304" pitchFamily="18" charset="0"/>
                <a:ea typeface="Times New Roman" panose="02020603050405020304" pitchFamily="18" charset="0"/>
              </a:rPr>
              <a:t>κτλ. – απέναντι στις εσφαλμένες όπως απέδειξε </a:t>
            </a:r>
            <a:r>
              <a:rPr lang="el-GR" sz="1800" dirty="0" err="1">
                <a:effectLst/>
                <a:latin typeface="Times New Roman" panose="02020603050405020304" pitchFamily="18" charset="0"/>
                <a:ea typeface="Times New Roman" panose="02020603050405020304" pitchFamily="18" charset="0"/>
              </a:rPr>
              <a:t>κατ΄αυτούς</a:t>
            </a:r>
            <a:r>
              <a:rPr lang="el-GR" sz="1800" dirty="0">
                <a:effectLst/>
                <a:latin typeface="Times New Roman" panose="02020603050405020304" pitchFamily="18" charset="0"/>
                <a:ea typeface="Times New Roman" panose="02020603050405020304" pitchFamily="18" charset="0"/>
              </a:rPr>
              <a:t> ο ναζισμός, αρχές της ισότητας και της αδελφότητας, και την ανάγκη </a:t>
            </a:r>
            <a:r>
              <a:rPr lang="el-GR" sz="1800" b="1" dirty="0">
                <a:effectLst/>
                <a:latin typeface="Times New Roman" panose="02020603050405020304" pitchFamily="18" charset="0"/>
                <a:ea typeface="Times New Roman" panose="02020603050405020304" pitchFamily="18" charset="0"/>
              </a:rPr>
              <a:t>να </a:t>
            </a:r>
            <a:r>
              <a:rPr lang="el-GR" sz="1800" b="1" dirty="0" err="1">
                <a:effectLst/>
                <a:latin typeface="Times New Roman" panose="02020603050405020304" pitchFamily="18" charset="0"/>
                <a:ea typeface="Times New Roman" panose="02020603050405020304" pitchFamily="18" charset="0"/>
              </a:rPr>
              <a:t>επανορισθεί</a:t>
            </a:r>
            <a:r>
              <a:rPr lang="el-GR" sz="1800" b="1" dirty="0">
                <a:effectLst/>
                <a:latin typeface="Times New Roman" panose="02020603050405020304" pitchFamily="18" charset="0"/>
                <a:ea typeface="Times New Roman" panose="02020603050405020304" pitchFamily="18" charset="0"/>
              </a:rPr>
              <a:t> </a:t>
            </a:r>
            <a:r>
              <a:rPr lang="el-GR" sz="1800" b="1" kern="150" dirty="0">
                <a:effectLst/>
                <a:latin typeface="Times New Roman" panose="02020603050405020304" pitchFamily="18" charset="0"/>
                <a:ea typeface="SimSun" panose="02010600030101010101" pitchFamily="2" charset="-122"/>
              </a:rPr>
              <a:t>ένας πειθαρχικός κανόνας που να διατάζει την κοινή ζωή</a:t>
            </a:r>
            <a:r>
              <a:rPr lang="el-GR" sz="1800" kern="150" dirty="0">
                <a:effectLst/>
                <a:latin typeface="Times New Roman" panose="02020603050405020304" pitchFamily="18" charset="0"/>
                <a:ea typeface="SimSun" panose="02010600030101010101" pitchFamily="2" charset="-122"/>
              </a:rPr>
              <a:t>.</a:t>
            </a:r>
          </a:p>
          <a:p>
            <a:r>
              <a:rPr lang="el-GR" sz="1800" b="1" kern="150" dirty="0">
                <a:effectLst/>
                <a:latin typeface="Times New Roman" panose="02020603050405020304" pitchFamily="18" charset="0"/>
                <a:ea typeface="SimSun" panose="02010600030101010101" pitchFamily="2" charset="-122"/>
              </a:rPr>
              <a:t>Ιστορικά</a:t>
            </a:r>
            <a:r>
              <a:rPr lang="el-GR" sz="1800" kern="150" dirty="0">
                <a:effectLst/>
                <a:latin typeface="Times New Roman" panose="02020603050405020304" pitchFamily="18" charset="0"/>
                <a:ea typeface="SimSun" panose="02010600030101010101" pitchFamily="2" charset="-122"/>
              </a:rPr>
              <a:t>, οι </a:t>
            </a:r>
            <a:r>
              <a:rPr lang="el-GR" sz="1800" kern="150" dirty="0" err="1">
                <a:effectLst/>
                <a:latin typeface="Times New Roman" panose="02020603050405020304" pitchFamily="18" charset="0"/>
                <a:ea typeface="SimSun" panose="02010600030101010101" pitchFamily="2" charset="-122"/>
              </a:rPr>
              <a:t>ορντο</a:t>
            </a:r>
            <a:r>
              <a:rPr lang="el-GR" sz="1800" kern="150" dirty="0">
                <a:effectLst/>
                <a:latin typeface="Times New Roman" panose="02020603050405020304" pitchFamily="18" charset="0"/>
                <a:ea typeface="SimSun" panose="02010600030101010101" pitchFamily="2" charset="-122"/>
              </a:rPr>
              <a:t>-φιλελεύθεροι διαφοροποιήθηκαν με σαφήνεια τόσο από την υλιστική και μαρξιστική φιλοσοφία όσο και από την ωφελιμιστική φιλοσοφία των κλασσικών φιλελευθέρων. </a:t>
            </a:r>
            <a:r>
              <a:rPr lang="el-GR" sz="1800" u="sng" kern="150" dirty="0">
                <a:effectLst/>
                <a:latin typeface="Times New Roman" panose="02020603050405020304" pitchFamily="18" charset="0"/>
                <a:ea typeface="SimSun" panose="02010600030101010101" pitchFamily="2" charset="-122"/>
              </a:rPr>
              <a:t>Κοινό σημείο </a:t>
            </a:r>
            <a:r>
              <a:rPr lang="el-GR" sz="1800" kern="150" dirty="0">
                <a:effectLst/>
                <a:latin typeface="Times New Roman" panose="02020603050405020304" pitchFamily="18" charset="0"/>
                <a:ea typeface="SimSun" panose="02010600030101010101" pitchFamily="2" charset="-122"/>
              </a:rPr>
              <a:t>με τον </a:t>
            </a:r>
            <a:r>
              <a:rPr lang="el-GR" sz="1800" b="1" kern="150" dirty="0">
                <a:effectLst/>
                <a:latin typeface="Times New Roman" panose="02020603050405020304" pitchFamily="18" charset="0"/>
                <a:ea typeface="SimSun" panose="02010600030101010101" pitchFamily="2" charset="-122"/>
              </a:rPr>
              <a:t>κλασσικό </a:t>
            </a:r>
            <a:r>
              <a:rPr lang="el-GR" sz="1800" b="1" kern="150" dirty="0" err="1">
                <a:effectLst/>
                <a:latin typeface="Times New Roman" panose="02020603050405020304" pitchFamily="18" charset="0"/>
                <a:ea typeface="SimSun" panose="02010600030101010101" pitchFamily="2" charset="-122"/>
              </a:rPr>
              <a:t>αγγλοσαξωνικό</a:t>
            </a:r>
            <a:r>
              <a:rPr lang="el-GR" sz="1800" b="1" kern="150" dirty="0">
                <a:effectLst/>
                <a:latin typeface="Times New Roman" panose="02020603050405020304" pitchFamily="18" charset="0"/>
                <a:ea typeface="SimSun" panose="02010600030101010101" pitchFamily="2" charset="-122"/>
              </a:rPr>
              <a:t> φιλελευθερισμό </a:t>
            </a:r>
            <a:r>
              <a:rPr lang="fr-FR" sz="1800" kern="150" dirty="0">
                <a:effectLst/>
                <a:latin typeface="Times New Roman" panose="02020603050405020304" pitchFamily="18" charset="0"/>
                <a:ea typeface="SimSun" panose="02010600030101010101" pitchFamily="2" charset="-122"/>
              </a:rPr>
              <a:t>laisser faire</a:t>
            </a:r>
            <a:r>
              <a:rPr lang="el-GR" sz="1800" kern="150" dirty="0">
                <a:effectLst/>
                <a:latin typeface="Times New Roman" panose="02020603050405020304" pitchFamily="18" charset="0"/>
                <a:ea typeface="SimSun" panose="02010600030101010101" pitchFamily="2" charset="-122"/>
              </a:rPr>
              <a:t> του 18-19 αι. είναι ότι το </a:t>
            </a:r>
            <a:r>
              <a:rPr lang="el-GR" sz="1800" b="1" kern="150" dirty="0">
                <a:effectLst/>
                <a:latin typeface="Times New Roman" panose="02020603050405020304" pitchFamily="18" charset="0"/>
                <a:ea typeface="SimSun" panose="02010600030101010101" pitchFamily="2" charset="-122"/>
              </a:rPr>
              <a:t>κράτος</a:t>
            </a:r>
            <a:r>
              <a:rPr lang="el-GR" sz="1800" kern="150" dirty="0">
                <a:effectLst/>
                <a:latin typeface="Times New Roman" panose="02020603050405020304" pitchFamily="18" charset="0"/>
                <a:ea typeface="SimSun" panose="02010600030101010101" pitchFamily="2" charset="-122"/>
              </a:rPr>
              <a:t> δεν πρέπει να στρεβλώνει τη λειτουργία της αγοράς και άρα ούτε να διευθύνει την οικονομική διαδικασία (</a:t>
            </a:r>
            <a:r>
              <a:rPr lang="fr-FR" sz="1800" kern="150" dirty="0">
                <a:effectLst/>
                <a:latin typeface="Times New Roman" panose="02020603050405020304" pitchFamily="18" charset="0"/>
                <a:ea typeface="SimSun" panose="02010600030101010101" pitchFamily="2" charset="-122"/>
              </a:rPr>
              <a:t>Karsten</a:t>
            </a:r>
            <a:r>
              <a:rPr lang="el-GR" sz="1800" kern="150" dirty="0">
                <a:effectLst/>
                <a:latin typeface="Times New Roman" panose="02020603050405020304" pitchFamily="18" charset="0"/>
                <a:ea typeface="SimSun" panose="02010600030101010101" pitchFamily="2" charset="-122"/>
              </a:rPr>
              <a:t>, 1985). </a:t>
            </a:r>
            <a:r>
              <a:rPr lang="el-GR" sz="1800" u="sng" kern="150" dirty="0">
                <a:effectLst/>
                <a:latin typeface="Times New Roman" panose="02020603050405020304" pitchFamily="18" charset="0"/>
                <a:ea typeface="SimSun" panose="02010600030101010101" pitchFamily="2" charset="-122"/>
              </a:rPr>
              <a:t>Κρίσιμη διαφορά </a:t>
            </a:r>
            <a:r>
              <a:rPr lang="el-GR" sz="1800" kern="150" dirty="0">
                <a:effectLst/>
                <a:latin typeface="Times New Roman" panose="02020603050405020304" pitchFamily="18" charset="0"/>
                <a:ea typeface="SimSun" panose="02010600030101010101" pitchFamily="2" charset="-122"/>
              </a:rPr>
              <a:t>είναι ότι το </a:t>
            </a:r>
            <a:r>
              <a:rPr lang="el-GR" sz="1800" b="1" kern="150" dirty="0">
                <a:effectLst/>
                <a:latin typeface="Times New Roman" panose="02020603050405020304" pitchFamily="18" charset="0"/>
                <a:ea typeface="SimSun" panose="02010600030101010101" pitchFamily="2" charset="-122"/>
              </a:rPr>
              <a:t>κράτος πρέπει να οικοδομήσει το νομικό, τεχνικό, κοινωνικό, ηθικό και πολιτιστικό πλαίσιο λειτουργίας της αγοράς γιατί ο ελεύθερος ανταγωνισμός δεν αναπτύσσεται αυθόρμητα.</a:t>
            </a:r>
            <a:r>
              <a:rPr lang="en-GR" sz="1800" b="1" dirty="0">
                <a:effectLst/>
              </a:rPr>
              <a:t> </a:t>
            </a:r>
            <a:endParaRPr lang="en-US" sz="1800" kern="150" dirty="0">
              <a:effectLst/>
              <a:latin typeface="Times New Roman" panose="02020603050405020304" pitchFamily="18" charset="0"/>
              <a:ea typeface="SimSun" panose="02010600030101010101" pitchFamily="2" charset="-122"/>
            </a:endParaRPr>
          </a:p>
          <a:p>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Ο </a:t>
            </a:r>
            <a:r>
              <a:rPr lang="el-GR" sz="1800" kern="150" dirty="0" err="1">
                <a:effectLst/>
                <a:latin typeface="Times New Roman" panose="02020603050405020304" pitchFamily="18" charset="0"/>
                <a:ea typeface="SimSun" panose="02010600030101010101" pitchFamily="2" charset="-122"/>
                <a:cs typeface="Times New Roman" panose="02020603050405020304" pitchFamily="18" charset="0"/>
              </a:rPr>
              <a:t>ορντο</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-φιλελευθερισμός έχει τη </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ρίζα του στο μεσοπόλεμο τη περίοδο της μεγάλης ύφεσης, χάρις στη Σχολή του </a:t>
            </a:r>
            <a:r>
              <a:rPr lang="fr-FR" sz="1800" b="1" kern="150" dirty="0">
                <a:effectLst/>
                <a:latin typeface="Times New Roman" panose="02020603050405020304" pitchFamily="18" charset="0"/>
                <a:ea typeface="SimSun" panose="02010600030101010101" pitchFamily="2" charset="-122"/>
                <a:cs typeface="Times New Roman" panose="02020603050405020304" pitchFamily="18" charset="0"/>
              </a:rPr>
              <a:t>Freiburg</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της οποίας προεξέχοντα πρόσωπα ήταν ο οικονομολόγος </a:t>
            </a:r>
            <a:r>
              <a:rPr lang="en-GB" sz="1800" kern="150" dirty="0">
                <a:effectLst/>
                <a:latin typeface="Times New Roman" panose="02020603050405020304" pitchFamily="18" charset="0"/>
                <a:ea typeface="SimSun" panose="02010600030101010101" pitchFamily="2" charset="-122"/>
                <a:cs typeface="Times New Roman" panose="02020603050405020304" pitchFamily="18" charset="0"/>
              </a:rPr>
              <a:t>W</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Eucken</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και οι νομικοί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F</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B</a:t>
            </a:r>
            <a:r>
              <a:rPr lang="el-GR" sz="1800" kern="150" dirty="0" err="1">
                <a:effectLst/>
                <a:latin typeface="Times New Roman" panose="02020603050405020304" pitchFamily="18" charset="0"/>
                <a:ea typeface="SimSun" panose="02010600030101010101" pitchFamily="2" charset="-122"/>
                <a:cs typeface="Times New Roman" panose="02020603050405020304" pitchFamily="18" charset="0"/>
              </a:rPr>
              <a:t>ö</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hm</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και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H</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Grossmann</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a:t>
            </a:r>
            <a:r>
              <a:rPr lang="fr-FR" sz="1800" kern="150" dirty="0" err="1">
                <a:effectLst/>
                <a:latin typeface="Times New Roman" panose="02020603050405020304" pitchFamily="18" charset="0"/>
                <a:ea typeface="SimSun" panose="02010600030101010101" pitchFamily="2" charset="-122"/>
                <a:cs typeface="Times New Roman" panose="02020603050405020304" pitchFamily="18" charset="0"/>
              </a:rPr>
              <a:t>Doerth</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 εκ των οποίων οι δύο πρώτοι θα συμμετέχουν ως εμπειρογνώμονες στην μεταπολεμική διακυβέρνηση της χώρας. Η Σχολή σκέψης επεξεργάστηκε τότε ένα πρόγραμμα πολιτικής γύρω από την έννοια του </a:t>
            </a:r>
            <a:r>
              <a:rPr lang="fr-FR" sz="1800" b="1" i="1" kern="150" dirty="0" err="1">
                <a:effectLst/>
                <a:latin typeface="Times New Roman" panose="02020603050405020304" pitchFamily="18" charset="0"/>
                <a:ea typeface="SimSun" panose="02010600030101010101" pitchFamily="2" charset="-122"/>
                <a:cs typeface="Times New Roman" panose="02020603050405020304" pitchFamily="18" charset="0"/>
              </a:rPr>
              <a:t>Ordnung</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 με στόχο τη φιλοσοφική θεμελίωση της οικονομικής επιστήμης </a:t>
            </a:r>
            <a:r>
              <a:rPr lang="el-GR" sz="1800" b="1" i="1" kern="150" dirty="0">
                <a:effectLst/>
                <a:latin typeface="Times New Roman" panose="02020603050405020304" pitchFamily="18" charset="0"/>
                <a:ea typeface="SimSun" panose="02010600030101010101" pitchFamily="2" charset="-122"/>
                <a:cs typeface="Times New Roman" panose="02020603050405020304" pitchFamily="18" charset="0"/>
              </a:rPr>
              <a:t>(</a:t>
            </a:r>
            <a:r>
              <a:rPr lang="fr-FR" sz="1800" b="1" i="1" kern="150" dirty="0" err="1">
                <a:effectLst/>
                <a:latin typeface="Times New Roman" panose="02020603050405020304" pitchFamily="18" charset="0"/>
                <a:ea typeface="SimSun" panose="02010600030101010101" pitchFamily="2" charset="-122"/>
                <a:cs typeface="Times New Roman" panose="02020603050405020304" pitchFamily="18" charset="0"/>
              </a:rPr>
              <a:t>Ordnungspolitik</a:t>
            </a:r>
            <a:r>
              <a:rPr lang="el-GR" sz="1800" b="1" i="1" kern="150" dirty="0">
                <a:effectLst/>
                <a:latin typeface="Times New Roman" panose="02020603050405020304" pitchFamily="18" charset="0"/>
                <a:ea typeface="SimSun" panose="02010600030101010101" pitchFamily="2" charset="-122"/>
                <a:cs typeface="Times New Roman" panose="02020603050405020304" pitchFamily="18" charset="0"/>
              </a:rPr>
              <a:t>)</a:t>
            </a:r>
            <a:r>
              <a:rPr lang="el-GR" sz="1800" b="1" kern="150" dirty="0">
                <a:effectLst/>
                <a:latin typeface="Times New Roman" panose="02020603050405020304" pitchFamily="18" charset="0"/>
                <a:ea typeface="SimSun" panose="02010600030101010101" pitchFamily="2" charset="-122"/>
                <a:cs typeface="Times New Roman" panose="02020603050405020304" pitchFamily="18" charset="0"/>
              </a:rPr>
              <a:t> ως οικονομικό σύνταγμα και κανόνα του παιχνιδιού προσβλέποντας στην νομισματική σταθερότητα προστατευμένη από πολιτικές και λαϊκές πιέσεις</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a:t>
            </a:r>
          </a:p>
          <a:p>
            <a:r>
              <a:rPr lang="el-GR" sz="1800" kern="0" dirty="0">
                <a:latin typeface="Times New Roman" panose="02020603050405020304" pitchFamily="18" charset="0"/>
                <a:ea typeface="Times New Roman" panose="02020603050405020304" pitchFamily="18" charset="0"/>
                <a:cs typeface="Times New Roman" panose="02020603050405020304" pitchFamily="18" charset="0"/>
              </a:rPr>
              <a:t>Σ</a:t>
            </a:r>
            <a:r>
              <a:rPr lang="el-GR" sz="1800" kern="0" dirty="0">
                <a:effectLst/>
                <a:latin typeface="Times New Roman" panose="02020603050405020304" pitchFamily="18" charset="0"/>
                <a:ea typeface="Times New Roman" panose="02020603050405020304" pitchFamily="18" charset="0"/>
                <a:cs typeface="Times New Roman" panose="02020603050405020304" pitchFamily="18" charset="0"/>
              </a:rPr>
              <a:t>ε σχέση με τη</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Γαλλία, το ΗΒ ακόμα και τις ΗΠΑ που είχαν στραφεί, έστω και προσωρινά, προς έναν συγκυριακό παρεμβατισμό ή ένα δομημένο </a:t>
            </a:r>
            <a:r>
              <a:rPr lang="el-GR" sz="1800" kern="150" dirty="0" err="1">
                <a:effectLst/>
                <a:latin typeface="Times New Roman" panose="02020603050405020304" pitchFamily="18" charset="0"/>
                <a:ea typeface="SimSun" panose="02010600030101010101" pitchFamily="2" charset="-122"/>
                <a:cs typeface="Times New Roman" panose="02020603050405020304" pitchFamily="18" charset="0"/>
              </a:rPr>
              <a:t>διευθυντισμό</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η</a:t>
            </a:r>
            <a:r>
              <a:rPr lang="el-G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γερμανική απάντηση </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στον </a:t>
            </a:r>
            <a:r>
              <a:rPr lang="el-GR" sz="1800" kern="150" dirty="0" err="1">
                <a:effectLst/>
                <a:latin typeface="Times New Roman" panose="02020603050405020304" pitchFamily="18" charset="0"/>
                <a:ea typeface="SimSun" panose="02010600030101010101" pitchFamily="2" charset="-122"/>
                <a:cs typeface="Times New Roman" panose="02020603050405020304" pitchFamily="18" charset="0"/>
              </a:rPr>
              <a:t>κεϋνσιανό</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οικονομικό παρεμβατισμό </a:t>
            </a:r>
            <a:r>
              <a:rPr lang="el-GR" sz="1800" kern="150" dirty="0">
                <a:latin typeface="Times New Roman" panose="02020603050405020304" pitchFamily="18" charset="0"/>
                <a:ea typeface="SimSun" panose="02010600030101010101" pitchFamily="2" charset="-122"/>
                <a:cs typeface="Times New Roman" panose="02020603050405020304" pitchFamily="18" charset="0"/>
              </a:rPr>
              <a:t>- </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τον οποίο μάλιστα εφάρμοζε στη χιτλερική Γερμανία ήδη από το 1933 ο μετέπειτα Υπουργός οικονομικών </a:t>
            </a:r>
            <a:r>
              <a:rPr lang="fr-FR" sz="1800" kern="150" dirty="0">
                <a:effectLst/>
                <a:latin typeface="Times New Roman" panose="02020603050405020304" pitchFamily="18" charset="0"/>
                <a:ea typeface="SimSun" panose="02010600030101010101" pitchFamily="2" charset="-122"/>
                <a:cs typeface="Times New Roman" panose="02020603050405020304" pitchFamily="18" charset="0"/>
              </a:rPr>
              <a:t>H</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1800" kern="150" dirty="0" err="1">
                <a:effectLst/>
                <a:latin typeface="Times New Roman" panose="02020603050405020304" pitchFamily="18" charset="0"/>
                <a:ea typeface="SimSun" panose="02010600030101010101" pitchFamily="2" charset="-122"/>
                <a:cs typeface="Times New Roman" panose="02020603050405020304" pitchFamily="18" charset="0"/>
              </a:rPr>
              <a:t>Schacht</a:t>
            </a:r>
            <a:r>
              <a:rPr lang="el-GR" sz="1800" kern="150" dirty="0">
                <a:latin typeface="Times New Roman" panose="02020603050405020304" pitchFamily="18" charset="0"/>
                <a:ea typeface="SimSun" panose="02010600030101010101" pitchFamily="2" charset="-122"/>
                <a:cs typeface="Times New Roman" panose="02020603050405020304" pitchFamily="18" charset="0"/>
              </a:rPr>
              <a:t> - </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1800" kern="0" dirty="0">
                <a:effectLst/>
                <a:latin typeface="Times New Roman" panose="02020603050405020304" pitchFamily="18" charset="0"/>
                <a:ea typeface="Times New Roman" panose="02020603050405020304" pitchFamily="18" charset="0"/>
                <a:cs typeface="Times New Roman" panose="02020603050405020304" pitchFamily="18" charset="0"/>
              </a:rPr>
              <a:t>ήταν η </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συστηματική παρέμβαση μέσω νομοθεσίας γενικής φύσεως και όχι μέσω </a:t>
            </a:r>
            <a:r>
              <a:rPr lang="el-GR" sz="1800" i="1" kern="150" dirty="0">
                <a:effectLst/>
                <a:latin typeface="Times New Roman" panose="02020603050405020304" pitchFamily="18" charset="0"/>
                <a:ea typeface="SimSun" panose="02010600030101010101" pitchFamily="2" charset="-122"/>
                <a:cs typeface="Times New Roman" panose="02020603050405020304" pitchFamily="18" charset="0"/>
              </a:rPr>
              <a:t>ad hoc</a:t>
            </a:r>
            <a:r>
              <a:rPr lang="el-GR" sz="1800" kern="150" dirty="0">
                <a:effectLst/>
                <a:latin typeface="Times New Roman" panose="02020603050405020304" pitchFamily="18" charset="0"/>
                <a:ea typeface="SimSun" panose="02010600030101010101" pitchFamily="2" charset="-122"/>
                <a:cs typeface="Times New Roman" panose="02020603050405020304" pitchFamily="18" charset="0"/>
              </a:rPr>
              <a:t> διοικητικών μέτρων.</a:t>
            </a:r>
            <a:endParaRPr lang="en-GR" sz="1800" kern="150" dirty="0">
              <a:effectLst/>
              <a:latin typeface="Times New Roman" panose="02020603050405020304" pitchFamily="18" charset="0"/>
              <a:ea typeface="SimSun" panose="02010600030101010101" pitchFamily="2" charset="-122"/>
              <a:cs typeface="Mangal" panose="02040503050203030202" pitchFamily="18" charset="0"/>
            </a:endParaRPr>
          </a:p>
          <a:p>
            <a:endParaRPr lang="en-US" sz="1800" kern="15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sz="1800" kern="150" dirty="0">
              <a:effectLst/>
              <a:latin typeface="Times New Roman" panose="02020603050405020304" pitchFamily="18" charset="0"/>
              <a:ea typeface="SimSun" panose="02010600030101010101" pitchFamily="2" charset="-122"/>
            </a:endParaRPr>
          </a:p>
          <a:p>
            <a:endParaRPr lang="el-GR" sz="1800" kern="150" dirty="0">
              <a:effectLst/>
              <a:latin typeface="Times New Roman" panose="02020603050405020304" pitchFamily="18" charset="0"/>
              <a:ea typeface="SimSun" panose="02010600030101010101" pitchFamily="2" charset="-122"/>
            </a:endParaRPr>
          </a:p>
          <a:p>
            <a:endParaRPr lang="en-GR" dirty="0"/>
          </a:p>
        </p:txBody>
      </p:sp>
      <p:sp>
        <p:nvSpPr>
          <p:cNvPr id="4" name="Date Placeholder 3">
            <a:extLst>
              <a:ext uri="{FF2B5EF4-FFF2-40B4-BE49-F238E27FC236}">
                <a16:creationId xmlns:a16="http://schemas.microsoft.com/office/drawing/2014/main" id="{E8FB2F86-4EC9-2560-F3AB-FC6A5AADF0AA}"/>
              </a:ext>
            </a:extLst>
          </p:cNvPr>
          <p:cNvSpPr>
            <a:spLocks noGrp="1"/>
          </p:cNvSpPr>
          <p:nvPr>
            <p:ph type="dt" sz="half" idx="10"/>
          </p:nvPr>
        </p:nvSpPr>
        <p:spPr/>
        <p:txBody>
          <a:bodyPr/>
          <a:lstStyle/>
          <a:p>
            <a:fld id="{7E80BA8D-F422-154C-BE6D-4E81C6E1F13B}" type="datetime6">
              <a:rPr lang="en-US" smtClean="0"/>
              <a:t>November 24</a:t>
            </a:fld>
            <a:endParaRPr lang="en-GR"/>
          </a:p>
        </p:txBody>
      </p:sp>
      <p:sp>
        <p:nvSpPr>
          <p:cNvPr id="6" name="Footer Placeholder 5">
            <a:extLst>
              <a:ext uri="{FF2B5EF4-FFF2-40B4-BE49-F238E27FC236}">
                <a16:creationId xmlns:a16="http://schemas.microsoft.com/office/drawing/2014/main" id="{8587BEEC-A5AD-3F58-E06E-753A6A4EC44B}"/>
              </a:ext>
            </a:extLst>
          </p:cNvPr>
          <p:cNvSpPr>
            <a:spLocks noGrp="1"/>
          </p:cNvSpPr>
          <p:nvPr>
            <p:ph type="ftr" sz="quarter" idx="11"/>
          </p:nvPr>
        </p:nvSpPr>
        <p:spPr/>
        <p:txBody>
          <a:bodyPr/>
          <a:lstStyle/>
          <a:p>
            <a:r>
              <a:rPr lang="el-GR"/>
              <a:t>Φιλίππα Χατζησταύρου</a:t>
            </a:r>
            <a:endParaRPr lang="en-GR"/>
          </a:p>
        </p:txBody>
      </p:sp>
      <p:sp>
        <p:nvSpPr>
          <p:cNvPr id="5" name="Slide Number Placeholder 4">
            <a:extLst>
              <a:ext uri="{FF2B5EF4-FFF2-40B4-BE49-F238E27FC236}">
                <a16:creationId xmlns:a16="http://schemas.microsoft.com/office/drawing/2014/main" id="{25A3C10E-F614-DA7E-1FBC-42A787693D9B}"/>
              </a:ext>
            </a:extLst>
          </p:cNvPr>
          <p:cNvSpPr>
            <a:spLocks noGrp="1"/>
          </p:cNvSpPr>
          <p:nvPr>
            <p:ph type="sldNum" sz="quarter" idx="12"/>
          </p:nvPr>
        </p:nvSpPr>
        <p:spPr/>
        <p:txBody>
          <a:bodyPr/>
          <a:lstStyle/>
          <a:p>
            <a:fld id="{6B6B1FA0-B237-4940-8F69-0BF40763133D}" type="slidenum">
              <a:rPr lang="en-GR" smtClean="0"/>
              <a:t>3</a:t>
            </a:fld>
            <a:endParaRPr lang="en-GR"/>
          </a:p>
        </p:txBody>
      </p:sp>
    </p:spTree>
    <p:extLst>
      <p:ext uri="{BB962C8B-B14F-4D97-AF65-F5344CB8AC3E}">
        <p14:creationId xmlns:p14="http://schemas.microsoft.com/office/powerpoint/2010/main" val="36312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0470-81A9-A423-7923-892072699190}"/>
              </a:ext>
            </a:extLst>
          </p:cNvPr>
          <p:cNvSpPr>
            <a:spLocks noGrp="1"/>
          </p:cNvSpPr>
          <p:nvPr>
            <p:ph type="title"/>
          </p:nvPr>
        </p:nvSpPr>
        <p:spPr>
          <a:xfrm>
            <a:off x="838200" y="365125"/>
            <a:ext cx="10515600" cy="968375"/>
          </a:xfrm>
        </p:spPr>
        <p:txBody>
          <a:bodyPr>
            <a:normAutofit fontScale="90000"/>
          </a:bodyPr>
          <a:lstStyle/>
          <a:p>
            <a:r>
              <a:rPr lang="el-GR" dirty="0"/>
              <a:t>Ποια είναι τα κυρίαρχα </a:t>
            </a:r>
            <a:r>
              <a:rPr lang="el-GR" dirty="0" err="1"/>
              <a:t>ιδεατικά</a:t>
            </a:r>
            <a:r>
              <a:rPr lang="el-GR" dirty="0"/>
              <a:t> πρότυπα της </a:t>
            </a:r>
            <a:r>
              <a:rPr lang="el-GR" dirty="0" err="1"/>
              <a:t>ευρ</a:t>
            </a:r>
            <a:r>
              <a:rPr lang="el-GR" dirty="0"/>
              <a:t>. ενοποίησης (και άρα) και της ελληνικής ένταξης;</a:t>
            </a:r>
            <a:endParaRPr lang="en-GR" dirty="0"/>
          </a:p>
        </p:txBody>
      </p:sp>
      <p:sp>
        <p:nvSpPr>
          <p:cNvPr id="3" name="Content Placeholder 2">
            <a:extLst>
              <a:ext uri="{FF2B5EF4-FFF2-40B4-BE49-F238E27FC236}">
                <a16:creationId xmlns:a16="http://schemas.microsoft.com/office/drawing/2014/main" id="{8FD37D45-D973-AA5E-7DCE-BD97D2A01B17}"/>
              </a:ext>
            </a:extLst>
          </p:cNvPr>
          <p:cNvSpPr>
            <a:spLocks noGrp="1"/>
          </p:cNvSpPr>
          <p:nvPr>
            <p:ph idx="1"/>
          </p:nvPr>
        </p:nvSpPr>
        <p:spPr>
          <a:xfrm>
            <a:off x="838200" y="1536700"/>
            <a:ext cx="10515600" cy="4640263"/>
          </a:xfrm>
        </p:spPr>
        <p:txBody>
          <a:bodyPr>
            <a:normAutofit fontScale="92500" lnSpcReduction="20000"/>
          </a:bodyPr>
          <a:lstStyle/>
          <a:p>
            <a:pPr marL="0" indent="0">
              <a:buNone/>
            </a:pPr>
            <a:r>
              <a:rPr lang="el-GR" dirty="0"/>
              <a:t>Μια συνηθισμένη ιστορία της ευρωπαϊκής ολοκλήρωσης, ακόμη και μια </a:t>
            </a:r>
            <a:r>
              <a:rPr lang="el-GR" i="1" dirty="0"/>
              <a:t>κριτική</a:t>
            </a:r>
            <a:r>
              <a:rPr lang="el-GR" dirty="0"/>
              <a:t> συνηθισμένη ιστορία,</a:t>
            </a:r>
            <a:r>
              <a:rPr lang="en-US" dirty="0"/>
              <a:t> </a:t>
            </a:r>
            <a:r>
              <a:rPr lang="el-GR" dirty="0"/>
              <a:t>εξηγεί ότι </a:t>
            </a:r>
          </a:p>
          <a:p>
            <a:pPr>
              <a:buFont typeface="Wingdings" pitchFamily="2" charset="2"/>
              <a:buChar char="ü"/>
            </a:pPr>
            <a:r>
              <a:rPr lang="el-GR" sz="2800" b="1" dirty="0">
                <a:solidFill>
                  <a:schemeClr val="tx1"/>
                </a:solidFill>
              </a:rPr>
              <a:t>Ο ευρωπαϊσμός </a:t>
            </a:r>
            <a:r>
              <a:rPr lang="el-GR" sz="2800" dirty="0">
                <a:solidFill>
                  <a:schemeClr val="tx1"/>
                </a:solidFill>
              </a:rPr>
              <a:t>ήταν ένα </a:t>
            </a:r>
            <a:r>
              <a:rPr lang="el-GR" sz="2800" b="1" dirty="0">
                <a:solidFill>
                  <a:schemeClr val="tx1"/>
                </a:solidFill>
              </a:rPr>
              <a:t>κίνημα ιδεών </a:t>
            </a:r>
            <a:r>
              <a:rPr lang="el-GR" sz="2800" dirty="0">
                <a:solidFill>
                  <a:schemeClr val="tx1"/>
                </a:solidFill>
              </a:rPr>
              <a:t>κατά το μεσοπόλεμο και </a:t>
            </a:r>
            <a:r>
              <a:rPr lang="el-GR" sz="2800" b="1" dirty="0">
                <a:solidFill>
                  <a:schemeClr val="tx1"/>
                </a:solidFill>
              </a:rPr>
              <a:t>μέχρι το τέλος του Β’ΠΠ </a:t>
            </a:r>
            <a:r>
              <a:rPr lang="el-GR" sz="2800" dirty="0">
                <a:solidFill>
                  <a:schemeClr val="tx1"/>
                </a:solidFill>
              </a:rPr>
              <a:t>με τρεις εκφάνσεις (πρακτικός ιδεαλισμός, μετριοπαθής </a:t>
            </a:r>
            <a:r>
              <a:rPr lang="el-GR" sz="2800" dirty="0" err="1">
                <a:solidFill>
                  <a:schemeClr val="tx1"/>
                </a:solidFill>
              </a:rPr>
              <a:t>υπερεθνισμός</a:t>
            </a:r>
            <a:r>
              <a:rPr lang="el-GR" sz="2800" dirty="0">
                <a:solidFill>
                  <a:schemeClr val="tx1"/>
                </a:solidFill>
              </a:rPr>
              <a:t>, ιδεαλιστικός </a:t>
            </a:r>
            <a:r>
              <a:rPr lang="el-GR" sz="2800" dirty="0" err="1">
                <a:solidFill>
                  <a:schemeClr val="tx1"/>
                </a:solidFill>
              </a:rPr>
              <a:t>επαναστατισμός</a:t>
            </a:r>
            <a:r>
              <a:rPr lang="el-GR" sz="2800" dirty="0">
                <a:solidFill>
                  <a:schemeClr val="tx1"/>
                </a:solidFill>
              </a:rPr>
              <a:t>).</a:t>
            </a:r>
          </a:p>
          <a:p>
            <a:pPr>
              <a:buFont typeface="Wingdings" pitchFamily="2" charset="2"/>
              <a:buChar char="ü"/>
            </a:pPr>
            <a:r>
              <a:rPr lang="el-GR" dirty="0"/>
              <a:t>Στην μεταπολεμική περίοδο, οι </a:t>
            </a:r>
            <a:r>
              <a:rPr lang="el-GR" b="1" dirty="0"/>
              <a:t>φιλελεύθεροι θεσμοί μαζί με τον μεταπολεμικό </a:t>
            </a:r>
            <a:r>
              <a:rPr lang="el-GR" b="1" dirty="0" err="1"/>
              <a:t>κενσιανισμό</a:t>
            </a:r>
            <a:r>
              <a:rPr lang="el-GR" dirty="0"/>
              <a:t> έχτισαν τις δομές του συστήματος της «ευρωπαϊκής ολοκλήρωσης».</a:t>
            </a:r>
          </a:p>
          <a:p>
            <a:pPr marL="0" indent="0">
              <a:buNone/>
            </a:pPr>
            <a:endParaRPr lang="en-US" dirty="0"/>
          </a:p>
          <a:p>
            <a:r>
              <a:rPr lang="el-GR" sz="2800" dirty="0"/>
              <a:t>Ποιες ήταν όμως οι </a:t>
            </a:r>
            <a:r>
              <a:rPr lang="el-GR" sz="2800" b="1" dirty="0"/>
              <a:t>κυρίαρχες οικονομικές ιδέες </a:t>
            </a:r>
            <a:r>
              <a:rPr lang="el-GR" sz="2800" dirty="0"/>
              <a:t>λίγο πριν τη γένεση του ευρωπαϊκού σχεδίου</a:t>
            </a:r>
            <a:r>
              <a:rPr lang="en-US" sz="2800" dirty="0"/>
              <a:t> </a:t>
            </a:r>
            <a:r>
              <a:rPr lang="el-GR" sz="2800" dirty="0"/>
              <a:t>της κοινής αγοράς </a:t>
            </a:r>
          </a:p>
          <a:p>
            <a:r>
              <a:rPr lang="el-GR" dirty="0"/>
              <a:t>Πως θα συνδυαστούν στοιχεία από διαφορετικές οικονομικές θεωρητικές παραδόσεις κατά τη διάρκεια του χρόνου στο μείγμα της ευρωπαϊκής πολιτικής;</a:t>
            </a:r>
            <a:endParaRPr lang="en-US" dirty="0"/>
          </a:p>
          <a:p>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sp>
        <p:nvSpPr>
          <p:cNvPr id="5" name="Slide Number Placeholder 4">
            <a:extLst>
              <a:ext uri="{FF2B5EF4-FFF2-40B4-BE49-F238E27FC236}">
                <a16:creationId xmlns:a16="http://schemas.microsoft.com/office/drawing/2014/main" id="{CC488D14-A515-1AA4-8A18-A89150B8812B}"/>
              </a:ext>
            </a:extLst>
          </p:cNvPr>
          <p:cNvSpPr>
            <a:spLocks noGrp="1"/>
          </p:cNvSpPr>
          <p:nvPr>
            <p:ph type="sldNum" sz="quarter" idx="12"/>
          </p:nvPr>
        </p:nvSpPr>
        <p:spPr/>
        <p:txBody>
          <a:bodyPr/>
          <a:lstStyle/>
          <a:p>
            <a:fld id="{6B6B1FA0-B237-4940-8F69-0BF40763133D}" type="slidenum">
              <a:rPr lang="en-GR" smtClean="0"/>
              <a:t>4</a:t>
            </a:fld>
            <a:endParaRPr lang="en-GR"/>
          </a:p>
        </p:txBody>
      </p:sp>
    </p:spTree>
    <p:extLst>
      <p:ext uri="{BB962C8B-B14F-4D97-AF65-F5344CB8AC3E}">
        <p14:creationId xmlns:p14="http://schemas.microsoft.com/office/powerpoint/2010/main" val="382051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528A-6D94-8746-83AB-E5D1611E8C3A}"/>
              </a:ext>
            </a:extLst>
          </p:cNvPr>
          <p:cNvSpPr>
            <a:spLocks noGrp="1"/>
          </p:cNvSpPr>
          <p:nvPr>
            <p:ph type="title"/>
          </p:nvPr>
        </p:nvSpPr>
        <p:spPr>
          <a:xfrm>
            <a:off x="1024128" y="292099"/>
            <a:ext cx="9720072" cy="730293"/>
          </a:xfrm>
        </p:spPr>
        <p:txBody>
          <a:bodyPr>
            <a:noAutofit/>
          </a:bodyPr>
          <a:lstStyle/>
          <a:p>
            <a:r>
              <a:rPr lang="el-GR" sz="2400" dirty="0"/>
              <a:t>Δύο σημαντικά συνέδρια που θα διαμορφώσουν τις </a:t>
            </a:r>
            <a:r>
              <a:rPr lang="el-GR" sz="2400" dirty="0" err="1"/>
              <a:t>ιδεατικές</a:t>
            </a:r>
            <a:r>
              <a:rPr lang="el-GR" sz="2400" dirty="0"/>
              <a:t> δομές της ΕΟΚ/ΕΕ </a:t>
            </a:r>
            <a:endParaRPr lang="en-GR" sz="2400" dirty="0"/>
          </a:p>
        </p:txBody>
      </p:sp>
      <p:sp>
        <p:nvSpPr>
          <p:cNvPr id="3" name="Content Placeholder 2">
            <a:extLst>
              <a:ext uri="{FF2B5EF4-FFF2-40B4-BE49-F238E27FC236}">
                <a16:creationId xmlns:a16="http://schemas.microsoft.com/office/drawing/2014/main" id="{B34C6430-31EF-D648-9DF2-6F2429D86D01}"/>
              </a:ext>
            </a:extLst>
          </p:cNvPr>
          <p:cNvSpPr>
            <a:spLocks noGrp="1"/>
          </p:cNvSpPr>
          <p:nvPr>
            <p:ph idx="1"/>
          </p:nvPr>
        </p:nvSpPr>
        <p:spPr>
          <a:xfrm>
            <a:off x="1024128" y="1069383"/>
            <a:ext cx="10212143" cy="5239977"/>
          </a:xfrm>
        </p:spPr>
        <p:txBody>
          <a:bodyPr>
            <a:normAutofit fontScale="92500" lnSpcReduction="10000"/>
          </a:bodyPr>
          <a:lstStyle/>
          <a:p>
            <a:pPr>
              <a:buFont typeface="Wingdings" pitchFamily="2" charset="2"/>
              <a:buChar char="v"/>
            </a:pPr>
            <a:r>
              <a:rPr lang="el-GR" sz="2400" b="1" dirty="0"/>
              <a:t>Συνέδριο </a:t>
            </a:r>
            <a:r>
              <a:rPr lang="en-US" sz="2400" b="1" dirty="0"/>
              <a:t>Walter Lippmann, </a:t>
            </a:r>
            <a:r>
              <a:rPr lang="en-US" sz="2400" dirty="0"/>
              <a:t>1938, </a:t>
            </a:r>
            <a:r>
              <a:rPr lang="el-GR" sz="2400" dirty="0"/>
              <a:t>Παρίσι. Τρεις σχολές φιλελεύθερης σκέψης (αμερικάνικη, γερμανική και αυστριακή) συζητούν για το </a:t>
            </a:r>
            <a:r>
              <a:rPr lang="en-US" sz="2400" dirty="0" err="1"/>
              <a:t>ό</a:t>
            </a:r>
            <a:r>
              <a:rPr lang="el-GR" sz="2400" dirty="0"/>
              <a:t>τι απειλείται ο φιλελευθερισμός και για το πως να αποφευχθεί η «επικίνδυνη» επιστροφή του κράτους (</a:t>
            </a:r>
            <a:r>
              <a:rPr lang="en-US" sz="2400" dirty="0"/>
              <a:t>planning) </a:t>
            </a:r>
            <a:r>
              <a:rPr lang="el-GR" sz="2400" dirty="0"/>
              <a:t>τόσο στις ΗΠΑ (</a:t>
            </a:r>
            <a:r>
              <a:rPr lang="en-US" sz="2400" dirty="0"/>
              <a:t>New Deal) </a:t>
            </a:r>
            <a:r>
              <a:rPr lang="en-US" sz="2400" dirty="0" err="1"/>
              <a:t>ό</a:t>
            </a:r>
            <a:r>
              <a:rPr lang="el-GR" sz="2400" dirty="0" err="1"/>
              <a:t>σο</a:t>
            </a:r>
            <a:r>
              <a:rPr lang="el-GR" sz="2400" dirty="0"/>
              <a:t> και στην Ευρώπη. Γέννηση του </a:t>
            </a:r>
            <a:r>
              <a:rPr lang="el-GR" sz="2400" dirty="0" err="1"/>
              <a:t>νεοφιλελευθερισμο</a:t>
            </a:r>
            <a:r>
              <a:rPr lang="en-US" sz="2400" dirty="0" err="1"/>
              <a:t>ύ</a:t>
            </a:r>
            <a:r>
              <a:rPr lang="el-GR" sz="2400" dirty="0"/>
              <a:t> ως θεωρητικό ρεύμα. </a:t>
            </a:r>
            <a:r>
              <a:rPr lang="en-US" sz="2400" dirty="0" err="1"/>
              <a:t>L’Europe</a:t>
            </a:r>
            <a:r>
              <a:rPr lang="en-US" sz="2400" dirty="0"/>
              <a:t> sera </a:t>
            </a:r>
            <a:r>
              <a:rPr lang="en-US" sz="2400" dirty="0" err="1"/>
              <a:t>libérale</a:t>
            </a:r>
            <a:r>
              <a:rPr lang="en-US" sz="2400" dirty="0"/>
              <a:t> </a:t>
            </a:r>
            <a:r>
              <a:rPr lang="en-US" sz="2400" dirty="0" err="1"/>
              <a:t>ou</a:t>
            </a:r>
            <a:r>
              <a:rPr lang="en-US" sz="2400" dirty="0"/>
              <a:t> </a:t>
            </a:r>
            <a:r>
              <a:rPr lang="en-US" sz="2400" dirty="0" err="1"/>
              <a:t>rien</a:t>
            </a:r>
            <a:r>
              <a:rPr lang="en-US" sz="2400" dirty="0"/>
              <a:t>.</a:t>
            </a:r>
            <a:endParaRPr lang="el-GR" sz="2400" dirty="0"/>
          </a:p>
          <a:p>
            <a:pPr>
              <a:buFont typeface="Wingdings" pitchFamily="2" charset="2"/>
              <a:buChar char="v"/>
            </a:pPr>
            <a:r>
              <a:rPr lang="en-US" sz="2400" b="1" dirty="0"/>
              <a:t>Mont </a:t>
            </a:r>
            <a:r>
              <a:rPr lang="en-US" sz="2400" b="1" dirty="0" err="1"/>
              <a:t>Pelerin</a:t>
            </a:r>
            <a:r>
              <a:rPr lang="en-US" sz="2400" b="1" dirty="0"/>
              <a:t> Society, </a:t>
            </a:r>
            <a:r>
              <a:rPr lang="en-US" sz="2400" dirty="0"/>
              <a:t>1947, </a:t>
            </a:r>
            <a:r>
              <a:rPr lang="el-GR" sz="2400" dirty="0"/>
              <a:t>Ελβετία. Ομάδα νεοφιλελεύθερης σκέψης. Η οικονομία της αγοράς στις 3 εκδοχές. Η γερμανική </a:t>
            </a:r>
            <a:r>
              <a:rPr lang="el-GR" sz="2400" dirty="0" err="1"/>
              <a:t>ορντοφιλελεύθερη</a:t>
            </a:r>
            <a:r>
              <a:rPr lang="el-GR" sz="2400" dirty="0"/>
              <a:t> εκδοχή της κοινωνικής οικονομίας της αγοράς (</a:t>
            </a:r>
            <a:r>
              <a:rPr lang="en-US" sz="2400" dirty="0"/>
              <a:t>social market economy)</a:t>
            </a:r>
            <a:r>
              <a:rPr lang="el-GR" sz="2400" dirty="0"/>
              <a:t> στην μεταπολεμική Γερμανία.</a:t>
            </a:r>
            <a:r>
              <a:rPr lang="en-US" sz="2400" dirty="0"/>
              <a:t> </a:t>
            </a:r>
            <a:r>
              <a:rPr lang="el-GR" sz="2400" dirty="0"/>
              <a:t>Για τον </a:t>
            </a:r>
            <a:r>
              <a:rPr lang="el-GR" sz="2400" dirty="0" err="1"/>
              <a:t>γερμανικ</a:t>
            </a:r>
            <a:r>
              <a:rPr lang="en-US" sz="2400" dirty="0" err="1"/>
              <a:t>ό</a:t>
            </a:r>
            <a:r>
              <a:rPr lang="el-GR" sz="2400" dirty="0"/>
              <a:t> </a:t>
            </a:r>
            <a:r>
              <a:rPr lang="el-GR" sz="2400" dirty="0" err="1"/>
              <a:t>ορντοφιλελευθερισμό</a:t>
            </a:r>
            <a:r>
              <a:rPr lang="el-GR" sz="2400" dirty="0"/>
              <a:t> η Ευρώπη δεν μπορούσε παρά να είναι φιλελεύθερη. </a:t>
            </a:r>
          </a:p>
          <a:p>
            <a:pPr marL="0" indent="0">
              <a:buNone/>
            </a:pPr>
            <a:r>
              <a:rPr lang="el-GR" sz="2400" dirty="0"/>
              <a:t>..οι οικονομικά φιλελεύθερες ιδέες (καταρχήν η αμερικάνικη και στην συνέχεια η γερμανική εκδοχή) θα αναπτυχθούν προοδευτικά στο πλαίσιο της </a:t>
            </a:r>
            <a:r>
              <a:rPr lang="el-GR" sz="2400" dirty="0" err="1"/>
              <a:t>ευρ</a:t>
            </a:r>
            <a:r>
              <a:rPr lang="el-GR" sz="2400" dirty="0"/>
              <a:t>. ενοποίησης.</a:t>
            </a:r>
          </a:p>
          <a:p>
            <a:pPr marL="0" indent="0">
              <a:buNone/>
            </a:pPr>
            <a:r>
              <a:rPr lang="el-GR" sz="2400" dirty="0"/>
              <a:t> ευρωπαϊκός </a:t>
            </a:r>
            <a:r>
              <a:rPr lang="el-GR" sz="2400" dirty="0" err="1"/>
              <a:t>ομοσπονδισμός</a:t>
            </a:r>
            <a:r>
              <a:rPr lang="el-GR" sz="2400" dirty="0"/>
              <a:t> εδράζεται σε συγκεκριμένες οικονομικές προϋποθέσεις</a:t>
            </a:r>
            <a:r>
              <a:rPr lang="en-US" sz="2400" dirty="0"/>
              <a:t>:</a:t>
            </a:r>
            <a:r>
              <a:rPr lang="el-GR" sz="2400" dirty="0"/>
              <a:t> </a:t>
            </a:r>
            <a:r>
              <a:rPr lang="el-GR" sz="2400" b="1" dirty="0"/>
              <a:t>νομισματική ενοποίηση, λιτότητα και</a:t>
            </a:r>
            <a:r>
              <a:rPr lang="en-US" sz="2400" b="1" dirty="0"/>
              <a:t> </a:t>
            </a:r>
            <a:r>
              <a:rPr lang="el-GR" sz="2400" b="1" dirty="0"/>
              <a:t>ελευθερία της κίνησης των κεφαλαίων, μεταρρύθμιση της αγοράς εργασία</a:t>
            </a:r>
            <a:r>
              <a:rPr lang="el-GR" sz="2400" dirty="0"/>
              <a:t>ς (</a:t>
            </a:r>
            <a:r>
              <a:rPr lang="en-US" sz="2400" dirty="0"/>
              <a:t>J. Rueff, 1940 </a:t>
            </a:r>
            <a:r>
              <a:rPr lang="el-GR" sz="2400" dirty="0"/>
              <a:t>στο </a:t>
            </a:r>
            <a:r>
              <a:rPr lang="en-US" sz="2400" dirty="0" err="1"/>
              <a:t>Audier</a:t>
            </a:r>
            <a:r>
              <a:rPr lang="en-US" sz="2400" dirty="0"/>
              <a:t>, 2012 – </a:t>
            </a:r>
            <a:r>
              <a:rPr lang="el-GR" sz="2400" dirty="0"/>
              <a:t>Ο </a:t>
            </a:r>
            <a:r>
              <a:rPr lang="en-US" sz="2400" dirty="0"/>
              <a:t>Rueff </a:t>
            </a:r>
            <a:r>
              <a:rPr lang="el-GR" sz="2400" dirty="0"/>
              <a:t>τη δεκαετία του 1950 θα γίνει Δικαστής των Ευρωπαϊκών Κοινοτήτων</a:t>
            </a:r>
            <a:r>
              <a:rPr lang="en-US" sz="2400" dirty="0"/>
              <a:t>).</a:t>
            </a:r>
            <a:endParaRPr lang="el-GR" sz="2400" dirty="0"/>
          </a:p>
          <a:p>
            <a:pPr marL="0" indent="0">
              <a:buNone/>
            </a:pPr>
            <a:endParaRPr lang="el-GR" sz="2400" dirty="0"/>
          </a:p>
          <a:p>
            <a:pPr>
              <a:buFont typeface="Wingdings" pitchFamily="2" charset="2"/>
              <a:buChar char="v"/>
            </a:pPr>
            <a:endParaRPr lang="el-GR" sz="2000" dirty="0"/>
          </a:p>
        </p:txBody>
      </p:sp>
      <p:sp>
        <p:nvSpPr>
          <p:cNvPr id="4" name="Date Placeholder 3">
            <a:extLst>
              <a:ext uri="{FF2B5EF4-FFF2-40B4-BE49-F238E27FC236}">
                <a16:creationId xmlns:a16="http://schemas.microsoft.com/office/drawing/2014/main" id="{FD24BB63-6E52-739A-36CE-CD06D3EF8769}"/>
              </a:ext>
            </a:extLst>
          </p:cNvPr>
          <p:cNvSpPr>
            <a:spLocks noGrp="1"/>
          </p:cNvSpPr>
          <p:nvPr>
            <p:ph type="dt" sz="half" idx="10"/>
          </p:nvPr>
        </p:nvSpPr>
        <p:spPr/>
        <p:txBody>
          <a:bodyPr/>
          <a:lstStyle/>
          <a:p>
            <a:endParaRPr lang="en-GR" dirty="0"/>
          </a:p>
        </p:txBody>
      </p:sp>
    </p:spTree>
    <p:extLst>
      <p:ext uri="{BB962C8B-B14F-4D97-AF65-F5344CB8AC3E}">
        <p14:creationId xmlns:p14="http://schemas.microsoft.com/office/powerpoint/2010/main" val="284492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B3C7-9EED-2C97-F3D7-AAB027B7C7E4}"/>
              </a:ext>
            </a:extLst>
          </p:cNvPr>
          <p:cNvSpPr>
            <a:spLocks noGrp="1"/>
          </p:cNvSpPr>
          <p:nvPr>
            <p:ph type="title"/>
          </p:nvPr>
        </p:nvSpPr>
        <p:spPr/>
        <p:txBody>
          <a:bodyPr>
            <a:normAutofit/>
          </a:bodyPr>
          <a:lstStyle/>
          <a:p>
            <a:br>
              <a:rPr lang="el-GR" sz="4400" dirty="0"/>
            </a:br>
            <a:endParaRPr lang="en-GR" dirty="0"/>
          </a:p>
        </p:txBody>
      </p:sp>
      <p:sp>
        <p:nvSpPr>
          <p:cNvPr id="8" name="Text Placeholder 7">
            <a:extLst>
              <a:ext uri="{FF2B5EF4-FFF2-40B4-BE49-F238E27FC236}">
                <a16:creationId xmlns:a16="http://schemas.microsoft.com/office/drawing/2014/main" id="{E904DE5C-C4DB-4DE7-4531-EA95AEC3C139}"/>
              </a:ext>
            </a:extLst>
          </p:cNvPr>
          <p:cNvSpPr>
            <a:spLocks noGrp="1"/>
          </p:cNvSpPr>
          <p:nvPr>
            <p:ph type="body" idx="1"/>
          </p:nvPr>
        </p:nvSpPr>
        <p:spPr>
          <a:xfrm>
            <a:off x="661988" y="615950"/>
            <a:ext cx="5157787" cy="823912"/>
          </a:xfrm>
        </p:spPr>
        <p:txBody>
          <a:bodyPr>
            <a:normAutofit fontScale="92500" lnSpcReduction="20000"/>
          </a:bodyPr>
          <a:lstStyle/>
          <a:p>
            <a:r>
              <a:rPr lang="el-GR" sz="2400" dirty="0"/>
              <a:t>Οι τρεις πυλώνες</a:t>
            </a:r>
            <a:r>
              <a:rPr lang="en-US" sz="2400" dirty="0"/>
              <a:t> </a:t>
            </a:r>
            <a:r>
              <a:rPr lang="el-GR" sz="2400" dirty="0"/>
              <a:t>της μεταπολεμικής Ευρώπης</a:t>
            </a:r>
            <a:br>
              <a:rPr lang="el-GR" sz="2400" dirty="0"/>
            </a:br>
            <a:r>
              <a:rPr lang="en-US" sz="2400" dirty="0"/>
              <a:t>(embedded liberal system)</a:t>
            </a:r>
            <a:endParaRPr lang="en-GR" dirty="0"/>
          </a:p>
        </p:txBody>
      </p:sp>
      <p:sp>
        <p:nvSpPr>
          <p:cNvPr id="3" name="Content Placeholder 2">
            <a:extLst>
              <a:ext uri="{FF2B5EF4-FFF2-40B4-BE49-F238E27FC236}">
                <a16:creationId xmlns:a16="http://schemas.microsoft.com/office/drawing/2014/main" id="{20C739CA-6D6B-DDA1-AE24-E8F54A0BB7BF}"/>
              </a:ext>
            </a:extLst>
          </p:cNvPr>
          <p:cNvSpPr>
            <a:spLocks noGrp="1"/>
          </p:cNvSpPr>
          <p:nvPr>
            <p:ph sz="half" idx="2"/>
          </p:nvPr>
        </p:nvSpPr>
        <p:spPr>
          <a:xfrm>
            <a:off x="839788" y="1690687"/>
            <a:ext cx="5157787" cy="4498976"/>
          </a:xfrm>
        </p:spPr>
        <p:txBody>
          <a:bodyPr>
            <a:normAutofit fontScale="92500" lnSpcReduction="20000"/>
          </a:bodyPr>
          <a:lstStyle/>
          <a:p>
            <a:pPr marL="0" indent="0">
              <a:buNone/>
            </a:pPr>
            <a:endParaRPr lang="el-GR" sz="2800" dirty="0"/>
          </a:p>
          <a:p>
            <a:pPr>
              <a:buFontTx/>
              <a:buChar char="-"/>
            </a:pPr>
            <a:r>
              <a:rPr lang="en-US" sz="2800" dirty="0"/>
              <a:t>Bretton Woods</a:t>
            </a:r>
          </a:p>
          <a:p>
            <a:pPr>
              <a:buFontTx/>
              <a:buChar char="-"/>
            </a:pPr>
            <a:r>
              <a:rPr lang="en-US" sz="2800" dirty="0"/>
              <a:t> Welfare State</a:t>
            </a:r>
          </a:p>
          <a:p>
            <a:pPr>
              <a:buFontTx/>
              <a:buChar char="-"/>
            </a:pPr>
            <a:r>
              <a:rPr lang="en-US" sz="2800" dirty="0"/>
              <a:t>Marshall Plan </a:t>
            </a:r>
            <a:endParaRPr lang="el-GR" sz="2800" dirty="0"/>
          </a:p>
          <a:p>
            <a:endParaRPr lang="en-GR" dirty="0"/>
          </a:p>
          <a:p>
            <a:endParaRPr lang="en-GR" dirty="0"/>
          </a:p>
          <a:p>
            <a:pPr>
              <a:buFont typeface="Wingdings" pitchFamily="2" charset="2"/>
              <a:buChar char="Ø"/>
            </a:pPr>
            <a:r>
              <a:rPr lang="fr-FR" sz="2800" i="1" spc="-1" dirty="0">
                <a:solidFill>
                  <a:schemeClr val="accent1">
                    <a:lumMod val="75000"/>
                  </a:schemeClr>
                </a:solidFill>
                <a:latin typeface="Arial"/>
              </a:rPr>
              <a:t>1945-1975 </a:t>
            </a:r>
            <a:r>
              <a:rPr lang="fr-FR" sz="2800" i="1" spc="-1" dirty="0" err="1">
                <a:solidFill>
                  <a:schemeClr val="accent1">
                    <a:lumMod val="75000"/>
                  </a:schemeClr>
                </a:solidFill>
                <a:latin typeface="Arial"/>
              </a:rPr>
              <a:t>embedded</a:t>
            </a:r>
            <a:r>
              <a:rPr lang="fr-FR" sz="2800" i="1" spc="-1" dirty="0">
                <a:solidFill>
                  <a:schemeClr val="accent1">
                    <a:lumMod val="75000"/>
                  </a:schemeClr>
                </a:solidFill>
                <a:latin typeface="Arial"/>
              </a:rPr>
              <a:t> </a:t>
            </a:r>
            <a:r>
              <a:rPr lang="fr-FR" sz="2800" i="1" spc="-1" dirty="0" err="1">
                <a:solidFill>
                  <a:schemeClr val="accent1">
                    <a:lumMod val="75000"/>
                  </a:schemeClr>
                </a:solidFill>
                <a:latin typeface="Arial"/>
              </a:rPr>
              <a:t>liberalism</a:t>
            </a:r>
            <a:endParaRPr lang="en-GR" dirty="0"/>
          </a:p>
        </p:txBody>
      </p:sp>
      <p:sp>
        <p:nvSpPr>
          <p:cNvPr id="9" name="Text Placeholder 8">
            <a:extLst>
              <a:ext uri="{FF2B5EF4-FFF2-40B4-BE49-F238E27FC236}">
                <a16:creationId xmlns:a16="http://schemas.microsoft.com/office/drawing/2014/main" id="{95140903-5C67-EC80-4AB5-2C4F1C1E0C1E}"/>
              </a:ext>
            </a:extLst>
          </p:cNvPr>
          <p:cNvSpPr>
            <a:spLocks noGrp="1"/>
          </p:cNvSpPr>
          <p:nvPr>
            <p:ph type="body" sz="quarter" idx="3"/>
          </p:nvPr>
        </p:nvSpPr>
        <p:spPr>
          <a:xfrm>
            <a:off x="6169024" y="403226"/>
            <a:ext cx="5183188" cy="823912"/>
          </a:xfrm>
        </p:spPr>
        <p:txBody>
          <a:bodyPr>
            <a:normAutofit fontScale="92500" lnSpcReduction="20000"/>
          </a:bodyPr>
          <a:lstStyle/>
          <a:p>
            <a:r>
              <a:rPr lang="el-GR" sz="2400" dirty="0"/>
              <a:t>Οι οικονομικές προϋποθέσεις του ευρ</a:t>
            </a:r>
            <a:r>
              <a:rPr lang="el-GR" dirty="0"/>
              <a:t>ωπαϊκού</a:t>
            </a:r>
            <a:r>
              <a:rPr lang="el-GR" sz="2400" dirty="0"/>
              <a:t> </a:t>
            </a:r>
            <a:r>
              <a:rPr lang="el-GR" sz="2400" dirty="0" err="1"/>
              <a:t>ομοσπονδισμού</a:t>
            </a:r>
            <a:endParaRPr lang="en-GR" dirty="0"/>
          </a:p>
        </p:txBody>
      </p:sp>
      <p:sp>
        <p:nvSpPr>
          <p:cNvPr id="4" name="Content Placeholder 3">
            <a:extLst>
              <a:ext uri="{FF2B5EF4-FFF2-40B4-BE49-F238E27FC236}">
                <a16:creationId xmlns:a16="http://schemas.microsoft.com/office/drawing/2014/main" id="{DD0436EE-BE0E-90B4-AA78-4F157870F959}"/>
              </a:ext>
            </a:extLst>
          </p:cNvPr>
          <p:cNvSpPr>
            <a:spLocks noGrp="1"/>
          </p:cNvSpPr>
          <p:nvPr>
            <p:ph sz="quarter" idx="4"/>
          </p:nvPr>
        </p:nvSpPr>
        <p:spPr>
          <a:xfrm>
            <a:off x="6172200" y="1722437"/>
            <a:ext cx="5183188" cy="4467226"/>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 Νομισματική ενοποίηση</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 Λιτότητα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 Ελευθερία της κίνησης των κεφαλαίων</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Μ</a:t>
            </a:r>
            <a:r>
              <a:rPr lang="el-GR" sz="2800" dirty="0"/>
              <a:t>εταρρύθμιση της αγοράς εργασίας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a:lnSpc>
                <a:spcPct val="100000"/>
              </a:lnSpc>
              <a:spcBef>
                <a:spcPts val="0"/>
              </a:spcBef>
              <a:buFont typeface="Wingdings" pitchFamily="2" charset="2"/>
              <a:buChar char="Ø"/>
              <a:defRPr/>
            </a:pPr>
            <a:r>
              <a:rPr lang="fr-FR" sz="2800" i="1" spc="-1" dirty="0">
                <a:solidFill>
                  <a:schemeClr val="accent1">
                    <a:lumMod val="75000"/>
                  </a:schemeClr>
                </a:solidFill>
                <a:latin typeface="Arial"/>
              </a:rPr>
              <a:t>1975-2008 </a:t>
            </a:r>
            <a:r>
              <a:rPr lang="fr-FR" sz="2800" i="1" spc="-1" dirty="0" err="1">
                <a:solidFill>
                  <a:schemeClr val="accent1">
                    <a:lumMod val="75000"/>
                  </a:schemeClr>
                </a:solidFill>
                <a:latin typeface="Arial"/>
              </a:rPr>
              <a:t>disciplinary</a:t>
            </a:r>
            <a:r>
              <a:rPr lang="fr-FR" sz="2800" i="1" spc="-1" dirty="0">
                <a:solidFill>
                  <a:schemeClr val="accent1">
                    <a:lumMod val="75000"/>
                  </a:schemeClr>
                </a:solidFill>
                <a:latin typeface="Arial"/>
              </a:rPr>
              <a:t> </a:t>
            </a:r>
            <a:r>
              <a:rPr lang="fr-FR" sz="2800" i="1" spc="-1" dirty="0" err="1">
                <a:solidFill>
                  <a:schemeClr val="accent1">
                    <a:lumMod val="75000"/>
                  </a:schemeClr>
                </a:solidFill>
                <a:latin typeface="Arial"/>
              </a:rPr>
              <a:t>neoliberalism</a:t>
            </a:r>
            <a:r>
              <a:rPr lang="fr-FR" sz="2800" i="1" spc="-1" dirty="0">
                <a:solidFill>
                  <a:schemeClr val="accent1">
                    <a:lumMod val="75000"/>
                  </a:schemeClr>
                </a:solidFill>
                <a:latin typeface="Arial"/>
              </a:rPr>
              <a:t> (</a:t>
            </a:r>
            <a:r>
              <a:rPr lang="el-GR" sz="2800" i="1" spc="-1" dirty="0">
                <a:solidFill>
                  <a:schemeClr val="accent1">
                    <a:lumMod val="75000"/>
                  </a:schemeClr>
                </a:solidFill>
                <a:latin typeface="Arial"/>
              </a:rPr>
              <a:t>απορρύθμιση)</a:t>
            </a:r>
            <a:endParaRPr lang="en-US" sz="2800" i="1" spc="-1" dirty="0">
              <a:solidFill>
                <a:schemeClr val="accent1">
                  <a:lumMod val="75000"/>
                </a:schemeClr>
              </a:solidFill>
              <a:latin typeface="Arial"/>
            </a:endParaRPr>
          </a:p>
          <a:p>
            <a:pPr marL="0" indent="0">
              <a:lnSpc>
                <a:spcPct val="100000"/>
              </a:lnSpc>
              <a:spcBef>
                <a:spcPts val="0"/>
              </a:spcBef>
              <a:buNone/>
              <a:defRPr/>
            </a:pPr>
            <a:endParaRPr lang="fr-FR" i="1" spc="-1" dirty="0">
              <a:solidFill>
                <a:schemeClr val="accent1">
                  <a:lumMod val="75000"/>
                </a:schemeClr>
              </a:solidFill>
              <a:latin typeface="Arial"/>
            </a:endParaRPr>
          </a:p>
          <a:p>
            <a:pPr>
              <a:lnSpc>
                <a:spcPct val="100000"/>
              </a:lnSpc>
              <a:spcBef>
                <a:spcPts val="0"/>
              </a:spcBef>
              <a:buFont typeface="Wingdings" pitchFamily="2" charset="2"/>
              <a:buChar char="Ø"/>
              <a:defRPr/>
            </a:pPr>
            <a:r>
              <a:rPr lang="fr-FR" sz="2800" i="1" spc="-1" dirty="0">
                <a:solidFill>
                  <a:schemeClr val="accent1">
                    <a:lumMod val="75000"/>
                  </a:schemeClr>
                </a:solidFill>
                <a:latin typeface="Arial"/>
              </a:rPr>
              <a:t>2008-</a:t>
            </a:r>
            <a:r>
              <a:rPr lang="el-GR" sz="2800" i="1" spc="-1" dirty="0">
                <a:solidFill>
                  <a:schemeClr val="accent1">
                    <a:lumMod val="75000"/>
                  </a:schemeClr>
                </a:solidFill>
                <a:latin typeface="Arial"/>
              </a:rPr>
              <a:t>μέχρι σήμερα </a:t>
            </a:r>
            <a:r>
              <a:rPr lang="en-US" sz="2800" i="1" spc="-1" dirty="0">
                <a:solidFill>
                  <a:schemeClr val="accent1">
                    <a:lumMod val="75000"/>
                  </a:schemeClr>
                </a:solidFill>
                <a:latin typeface="Arial"/>
              </a:rPr>
              <a:t>authoritarian neoliberalism.</a:t>
            </a:r>
            <a:endParaRPr lang="fr-FR" sz="2800" i="1" spc="-1" dirty="0">
              <a:solidFill>
                <a:schemeClr val="accent1">
                  <a:lumMod val="75000"/>
                </a:schemeClr>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dirty="0"/>
          </a:p>
          <a:p>
            <a:endParaRPr lang="en-GR" dirty="0"/>
          </a:p>
        </p:txBody>
      </p:sp>
    </p:spTree>
    <p:extLst>
      <p:ext uri="{BB962C8B-B14F-4D97-AF65-F5344CB8AC3E}">
        <p14:creationId xmlns:p14="http://schemas.microsoft.com/office/powerpoint/2010/main" val="66510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4193-7332-6DD3-839A-42B3270329ED}"/>
              </a:ext>
            </a:extLst>
          </p:cNvPr>
          <p:cNvSpPr>
            <a:spLocks noGrp="1"/>
          </p:cNvSpPr>
          <p:nvPr>
            <p:ph type="title"/>
          </p:nvPr>
        </p:nvSpPr>
        <p:spPr>
          <a:xfrm>
            <a:off x="838200" y="365125"/>
            <a:ext cx="10515600" cy="838835"/>
          </a:xfrm>
        </p:spPr>
        <p:txBody>
          <a:bodyPr>
            <a:normAutofit fontScale="90000"/>
          </a:bodyPr>
          <a:lstStyle/>
          <a:p>
            <a:r>
              <a:rPr lang="el-GR" dirty="0"/>
              <a:t>Κυρίαρχες οικονομικές ιδέες από το 1970 και μετά</a:t>
            </a:r>
            <a:endParaRPr lang="en-GR" dirty="0"/>
          </a:p>
        </p:txBody>
      </p:sp>
      <p:sp>
        <p:nvSpPr>
          <p:cNvPr id="3" name="Content Placeholder 2">
            <a:extLst>
              <a:ext uri="{FF2B5EF4-FFF2-40B4-BE49-F238E27FC236}">
                <a16:creationId xmlns:a16="http://schemas.microsoft.com/office/drawing/2014/main" id="{EF7106BD-FF22-3320-1DC0-6D1FF62A70EA}"/>
              </a:ext>
            </a:extLst>
          </p:cNvPr>
          <p:cNvSpPr>
            <a:spLocks noGrp="1"/>
          </p:cNvSpPr>
          <p:nvPr>
            <p:ph idx="1"/>
          </p:nvPr>
        </p:nvSpPr>
        <p:spPr>
          <a:xfrm>
            <a:off x="838200" y="1417320"/>
            <a:ext cx="10515600" cy="4759643"/>
          </a:xfrm>
        </p:spPr>
        <p:txBody>
          <a:bodyPr>
            <a:normAutofit fontScale="92500" lnSpcReduction="20000"/>
          </a:bodyPr>
          <a:lstStyle/>
          <a:p>
            <a:pPr marL="0" indent="0">
              <a:buNone/>
            </a:pPr>
            <a:endParaRPr lang="el-GR" sz="2800" dirty="0"/>
          </a:p>
          <a:p>
            <a:pPr>
              <a:buFont typeface="Wingdings" pitchFamily="2" charset="2"/>
              <a:buChar char="v"/>
            </a:pPr>
            <a:r>
              <a:rPr lang="el-GR" sz="2800" dirty="0"/>
              <a:t> Τη δεκαετία του 1970, οι συντηρητικοί κύκλοι στην Ευρώπη (αποικιοκρατική, </a:t>
            </a:r>
            <a:r>
              <a:rPr lang="el-GR" sz="2800" dirty="0" err="1"/>
              <a:t>αντικομμουνιστική</a:t>
            </a:r>
            <a:r>
              <a:rPr lang="el-GR" sz="2800" dirty="0"/>
              <a:t>, </a:t>
            </a:r>
            <a:r>
              <a:rPr lang="el-GR" sz="2800" dirty="0" err="1"/>
              <a:t>αντι</a:t>
            </a:r>
            <a:r>
              <a:rPr lang="el-GR" sz="2800" dirty="0"/>
              <a:t>-φιλελεύθερη/</a:t>
            </a:r>
            <a:r>
              <a:rPr lang="el-GR" sz="2800" dirty="0" err="1"/>
              <a:t>παραδοσιοκρατική</a:t>
            </a:r>
            <a:r>
              <a:rPr lang="el-GR" sz="2800" dirty="0"/>
              <a:t> αντίληψη) θα 'εξευρωπαϊσθούν’ και θα ενταχθούν στο </a:t>
            </a:r>
            <a:r>
              <a:rPr lang="en-US" sz="2800" dirty="0"/>
              <a:t>Mont Pelerin Society</a:t>
            </a:r>
            <a:r>
              <a:rPr lang="el-GR" sz="2800" dirty="0"/>
              <a:t> με στόχο να αποσταθεροποιήσουν τους Μπραντ και </a:t>
            </a:r>
            <a:r>
              <a:rPr lang="el-GR" sz="2800" dirty="0" err="1"/>
              <a:t>Πάλμε</a:t>
            </a:r>
            <a:r>
              <a:rPr lang="el-GR" sz="2800" dirty="0"/>
              <a:t>. Η ιστορική έρευνα δείχνει ότι η </a:t>
            </a:r>
            <a:r>
              <a:rPr lang="en-US" sz="2800" dirty="0"/>
              <a:t>CIA </a:t>
            </a:r>
            <a:r>
              <a:rPr lang="el-GR" sz="2800" dirty="0"/>
              <a:t>υποστήριξε αυτές τις κινήσεις. </a:t>
            </a:r>
          </a:p>
          <a:p>
            <a:pPr>
              <a:buFont typeface="Wingdings" pitchFamily="2" charset="2"/>
              <a:buChar char="v"/>
            </a:pPr>
            <a:r>
              <a:rPr lang="el-GR" sz="2800" dirty="0"/>
              <a:t>Οι κρίσεις της δεκαετίας του 1970 (</a:t>
            </a:r>
            <a:r>
              <a:rPr lang="en-US" sz="2800" dirty="0"/>
              <a:t>post-Fordism) </a:t>
            </a:r>
            <a:r>
              <a:rPr lang="el-GR" sz="2800" dirty="0"/>
              <a:t>οδηγούν στην επικράτηση του αμερικάνικου νεοφιλελευθερισμού στις διεθνείς τάσεις. Οι ευρωπαϊκές συνθήκες από τα μέσα της δεκαετίας του 1980 θα ενσωματώνουν όλο και περισσότερο τον </a:t>
            </a:r>
            <a:r>
              <a:rPr lang="el-GR" sz="2800" dirty="0" err="1"/>
              <a:t>ορντοφιλελευθερισμό</a:t>
            </a:r>
            <a:r>
              <a:rPr lang="el-GR" sz="2800" dirty="0"/>
              <a:t>. </a:t>
            </a:r>
          </a:p>
          <a:p>
            <a:pPr marL="0" indent="0">
              <a:buNone/>
            </a:pPr>
            <a:r>
              <a:rPr lang="el-GR" sz="2400" b="1" dirty="0">
                <a:solidFill>
                  <a:srgbClr val="C00000"/>
                </a:solidFill>
              </a:rPr>
              <a:t>Σύμφωνα με τον </a:t>
            </a:r>
            <a:r>
              <a:rPr lang="en-US" sz="2400" b="1" dirty="0">
                <a:solidFill>
                  <a:srgbClr val="C00000"/>
                </a:solidFill>
              </a:rPr>
              <a:t>Milward, </a:t>
            </a:r>
            <a:r>
              <a:rPr lang="el-GR" sz="2400" b="1" dirty="0">
                <a:solidFill>
                  <a:srgbClr val="C00000"/>
                </a:solidFill>
              </a:rPr>
              <a:t>η στροφή </a:t>
            </a:r>
            <a:r>
              <a:rPr lang="en-US" sz="2400" b="1" dirty="0">
                <a:solidFill>
                  <a:srgbClr val="C00000"/>
                </a:solidFill>
              </a:rPr>
              <a:t>Mitterrand </a:t>
            </a:r>
            <a:r>
              <a:rPr lang="el-GR" sz="2400" b="1" dirty="0">
                <a:solidFill>
                  <a:srgbClr val="C00000"/>
                </a:solidFill>
              </a:rPr>
              <a:t>με την εγκατάλειψη του </a:t>
            </a:r>
            <a:r>
              <a:rPr lang="el-GR" sz="2400" b="1" dirty="0" err="1">
                <a:solidFill>
                  <a:srgbClr val="C00000"/>
                </a:solidFill>
              </a:rPr>
              <a:t>κε</a:t>
            </a:r>
            <a:r>
              <a:rPr lang="en-US" sz="2400" b="1" dirty="0" err="1">
                <a:solidFill>
                  <a:srgbClr val="C00000"/>
                </a:solidFill>
              </a:rPr>
              <a:t>ϋ</a:t>
            </a:r>
            <a:r>
              <a:rPr lang="el-GR" sz="2400" b="1" dirty="0" err="1">
                <a:solidFill>
                  <a:srgbClr val="C00000"/>
                </a:solidFill>
              </a:rPr>
              <a:t>νσιανού</a:t>
            </a:r>
            <a:r>
              <a:rPr lang="el-GR" sz="2400" b="1" dirty="0">
                <a:solidFill>
                  <a:srgbClr val="C00000"/>
                </a:solidFill>
              </a:rPr>
              <a:t> προγράμματος του 1983, </a:t>
            </a:r>
            <a:r>
              <a:rPr lang="en-US" sz="2400" b="1" dirty="0" err="1">
                <a:solidFill>
                  <a:srgbClr val="C00000"/>
                </a:solidFill>
              </a:rPr>
              <a:t>έ</a:t>
            </a:r>
            <a:r>
              <a:rPr lang="el-GR" sz="2400" b="1" dirty="0" err="1">
                <a:solidFill>
                  <a:srgbClr val="C00000"/>
                </a:solidFill>
              </a:rPr>
              <a:t>κανε</a:t>
            </a:r>
            <a:r>
              <a:rPr lang="el-GR" sz="2400" b="1" dirty="0">
                <a:solidFill>
                  <a:srgbClr val="C00000"/>
                </a:solidFill>
              </a:rPr>
              <a:t> δυνατή την σύγκλιση μεταξύ κρατών  μελών (και του </a:t>
            </a:r>
            <a:r>
              <a:rPr lang="el-GR" sz="2400" b="1" dirty="0" err="1">
                <a:solidFill>
                  <a:srgbClr val="C00000"/>
                </a:solidFill>
              </a:rPr>
              <a:t>θατσερικού</a:t>
            </a:r>
            <a:r>
              <a:rPr lang="el-GR" sz="2400" b="1" dirty="0">
                <a:solidFill>
                  <a:srgbClr val="C00000"/>
                </a:solidFill>
              </a:rPr>
              <a:t> ΗΒ) τα οποία εξυπηρετώντας εγχώριες ανάγκες και συμφέροντα συναίνεσαν για να προχωρήσει η ολοκλήρωση της εσωτερικής αγοράς το 1985.</a:t>
            </a:r>
            <a:endParaRPr lang="el-GR" sz="2800" dirty="0"/>
          </a:p>
          <a:p>
            <a:endParaRPr lang="en-GR" dirty="0"/>
          </a:p>
        </p:txBody>
      </p:sp>
      <p:sp>
        <p:nvSpPr>
          <p:cNvPr id="4" name="Date Placeholder 3">
            <a:extLst>
              <a:ext uri="{FF2B5EF4-FFF2-40B4-BE49-F238E27FC236}">
                <a16:creationId xmlns:a16="http://schemas.microsoft.com/office/drawing/2014/main" id="{9543442F-B3AF-53D8-6CEF-58B84669E17F}"/>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8FBA2CDC-9F13-CD21-71C0-29D13ACB7CFB}"/>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322849C5-0A0B-FF5C-6478-CC1CC727BF8C}"/>
              </a:ext>
            </a:extLst>
          </p:cNvPr>
          <p:cNvSpPr>
            <a:spLocks noGrp="1"/>
          </p:cNvSpPr>
          <p:nvPr>
            <p:ph type="sldNum" sz="quarter" idx="12"/>
          </p:nvPr>
        </p:nvSpPr>
        <p:spPr/>
        <p:txBody>
          <a:bodyPr/>
          <a:lstStyle/>
          <a:p>
            <a:fld id="{6B6B1FA0-B237-4940-8F69-0BF40763133D}" type="slidenum">
              <a:rPr lang="en-GR" smtClean="0"/>
              <a:t>7</a:t>
            </a:fld>
            <a:endParaRPr lang="en-GR"/>
          </a:p>
        </p:txBody>
      </p:sp>
    </p:spTree>
    <p:extLst>
      <p:ext uri="{BB962C8B-B14F-4D97-AF65-F5344CB8AC3E}">
        <p14:creationId xmlns:p14="http://schemas.microsoft.com/office/powerpoint/2010/main" val="324952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65F6-0B09-232F-5262-6DDA592E9226}"/>
              </a:ext>
            </a:extLst>
          </p:cNvPr>
          <p:cNvSpPr>
            <a:spLocks noGrp="1"/>
          </p:cNvSpPr>
          <p:nvPr>
            <p:ph type="title"/>
          </p:nvPr>
        </p:nvSpPr>
        <p:spPr>
          <a:xfrm>
            <a:off x="839788" y="457200"/>
            <a:ext cx="3932237" cy="1112838"/>
          </a:xfrm>
        </p:spPr>
        <p:txBody>
          <a:bodyPr>
            <a:normAutofit/>
          </a:bodyPr>
          <a:lstStyle/>
          <a:p>
            <a:r>
              <a:rPr lang="el-GR" dirty="0"/>
              <a:t>Οι </a:t>
            </a:r>
            <a:r>
              <a:rPr lang="el-GR" dirty="0" err="1"/>
              <a:t>πατ</a:t>
            </a:r>
            <a:r>
              <a:rPr lang="en-GR" dirty="0"/>
              <a:t>έ</a:t>
            </a:r>
            <a:r>
              <a:rPr lang="el-GR" dirty="0" err="1"/>
              <a:t>ρες</a:t>
            </a:r>
            <a:r>
              <a:rPr lang="el-GR" dirty="0"/>
              <a:t> του ΟΦ…</a:t>
            </a:r>
            <a:endParaRPr lang="en-GR" dirty="0"/>
          </a:p>
        </p:txBody>
      </p:sp>
      <p:sp>
        <p:nvSpPr>
          <p:cNvPr id="3" name="Content Placeholder 2">
            <a:extLst>
              <a:ext uri="{FF2B5EF4-FFF2-40B4-BE49-F238E27FC236}">
                <a16:creationId xmlns:a16="http://schemas.microsoft.com/office/drawing/2014/main" id="{5F786C4E-052D-8313-7816-EFB469C9050A}"/>
              </a:ext>
            </a:extLst>
          </p:cNvPr>
          <p:cNvSpPr>
            <a:spLocks noGrp="1"/>
          </p:cNvSpPr>
          <p:nvPr>
            <p:ph idx="1"/>
          </p:nvPr>
        </p:nvSpPr>
        <p:spPr>
          <a:xfrm>
            <a:off x="5183188" y="834189"/>
            <a:ext cx="6172200" cy="5026861"/>
          </a:xfrm>
        </p:spPr>
        <p:txBody>
          <a:bodyPr>
            <a:normAutofit fontScale="62500" lnSpcReduction="20000"/>
          </a:bodyPr>
          <a:lstStyle/>
          <a:p>
            <a:pPr>
              <a:buFont typeface="Wingdings" pitchFamily="2" charset="2"/>
              <a:buChar char="ü"/>
            </a:pPr>
            <a:r>
              <a:rPr lang="en-GR" sz="1900" b="1" dirty="0">
                <a:latin typeface="Times New Roman" panose="02020603050405020304" pitchFamily="18" charset="0"/>
                <a:ea typeface="Times New Roman" panose="02020603050405020304" pitchFamily="18" charset="0"/>
                <a:cs typeface="Times New Roman" panose="02020603050405020304" pitchFamily="18" charset="0"/>
              </a:rPr>
              <a:t>W. </a:t>
            </a:r>
            <a:r>
              <a:rPr lang="en-GR" sz="1900" b="1" dirty="0">
                <a:effectLst/>
                <a:latin typeface="Times New Roman" panose="02020603050405020304" pitchFamily="18" charset="0"/>
                <a:ea typeface="Times New Roman" panose="02020603050405020304" pitchFamily="18" charset="0"/>
                <a:cs typeface="Times New Roman" panose="02020603050405020304" pitchFamily="18" charset="0"/>
              </a:rPr>
              <a:t>Eucken (</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οικονομολόγος, πατέρας του ΟΦ/Σχολής του </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Freiburg</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Ινστιτούτο </a:t>
            </a:r>
            <a:r>
              <a:rPr lang="en-GR" sz="1900" b="1" dirty="0">
                <a:effectLst/>
                <a:latin typeface="Times New Roman" panose="02020603050405020304" pitchFamily="18" charset="0"/>
                <a:ea typeface="Times New Roman" panose="02020603050405020304" pitchFamily="18" charset="0"/>
                <a:cs typeface="Times New Roman" panose="02020603050405020304" pitchFamily="18" charset="0"/>
              </a:rPr>
              <a:t>Eucken</a:t>
            </a:r>
            <a:r>
              <a:rPr lang="el-GR" sz="1900" b="1" dirty="0">
                <a:latin typeface="Times New Roman" panose="02020603050405020304" pitchFamily="18" charset="0"/>
                <a:ea typeface="Times New Roman" panose="02020603050405020304" pitchFamily="18" charset="0"/>
                <a:cs typeface="Times New Roman" panose="02020603050405020304" pitchFamily="18" charset="0"/>
              </a:rPr>
              <a:t>, πρόεδρος ο </a:t>
            </a:r>
            <a:r>
              <a:rPr lang="en-US" sz="1900" b="1" dirty="0">
                <a:latin typeface="Times New Roman" panose="02020603050405020304" pitchFamily="18" charset="0"/>
                <a:ea typeface="Times New Roman" panose="02020603050405020304" pitchFamily="18" charset="0"/>
                <a:cs typeface="Times New Roman" panose="02020603050405020304" pitchFamily="18" charset="0"/>
              </a:rPr>
              <a:t>public choice </a:t>
            </a:r>
            <a:r>
              <a:rPr lang="en-US" sz="1900" dirty="0">
                <a:latin typeface="Times New Roman" panose="02020603050405020304" pitchFamily="18" charset="0"/>
                <a:ea typeface="Times New Roman" panose="02020603050405020304" pitchFamily="18" charset="0"/>
                <a:cs typeface="Times New Roman" panose="02020603050405020304" pitchFamily="18" charset="0"/>
              </a:rPr>
              <a:t>theorist J</a:t>
            </a:r>
            <a:r>
              <a:rPr lang="en-US" sz="1900" b="1" dirty="0">
                <a:latin typeface="Times New Roman" panose="02020603050405020304" pitchFamily="18" charset="0"/>
                <a:ea typeface="Times New Roman" panose="02020603050405020304" pitchFamily="18" charset="0"/>
                <a:cs typeface="Times New Roman" panose="02020603050405020304" pitchFamily="18" charset="0"/>
              </a:rPr>
              <a:t>. </a:t>
            </a:r>
            <a:r>
              <a:rPr lang="en-GR" sz="1900" dirty="0">
                <a:effectLst/>
                <a:latin typeface="Times New Roman" panose="02020603050405020304" pitchFamily="18" charset="0"/>
                <a:ea typeface="Times New Roman" panose="02020603050405020304" pitchFamily="18" charset="0"/>
                <a:cs typeface="Times New Roman" panose="02020603050405020304" pitchFamily="18" charset="0"/>
              </a:rPr>
              <a:t>Buchanan.</a:t>
            </a:r>
            <a:endParaRPr lang="el-GR"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itchFamily="2" charset="2"/>
              <a:buChar char="ü"/>
            </a:pPr>
            <a:r>
              <a:rPr lang="en-US" sz="1900" b="1" dirty="0">
                <a:latin typeface="Times New Roman" panose="02020603050405020304" pitchFamily="18" charset="0"/>
                <a:cs typeface="Times New Roman" panose="02020603050405020304" pitchFamily="18" charset="0"/>
              </a:rPr>
              <a:t>A. Müller-</a:t>
            </a:r>
            <a:r>
              <a:rPr lang="en-US" sz="1900" b="1" dirty="0" err="1">
                <a:latin typeface="Times New Roman" panose="02020603050405020304" pitchFamily="18" charset="0"/>
                <a:cs typeface="Times New Roman" panose="02020603050405020304" pitchFamily="18" charset="0"/>
              </a:rPr>
              <a:t>Armack</a:t>
            </a:r>
            <a:r>
              <a:rPr lang="en-US" sz="1900" b="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a:t>
            </a:r>
            <a:r>
              <a:rPr lang="el-GR" sz="1900" dirty="0">
                <a:latin typeface="Times New Roman" panose="02020603050405020304" pitchFamily="18" charset="0"/>
                <a:cs typeface="Times New Roman" panose="02020603050405020304" pitchFamily="18" charset="0"/>
              </a:rPr>
              <a:t>οικονομολόγος-κοινωνιολόγος), </a:t>
            </a:r>
            <a:r>
              <a:rPr lang="el-GR" sz="1900" b="1" dirty="0">
                <a:latin typeface="Times New Roman" panose="02020603050405020304" pitchFamily="18" charset="0"/>
                <a:cs typeface="Times New Roman" panose="02020603050405020304" pitchFamily="18" charset="0"/>
              </a:rPr>
              <a:t>θεμελιωτής του όρους «κοινωνική οικονομία της αγοράς»,</a:t>
            </a:r>
            <a:r>
              <a:rPr lang="en-US" sz="1900" b="1" dirty="0">
                <a:latin typeface="Times New Roman" panose="02020603050405020304" pitchFamily="18" charset="0"/>
                <a:cs typeface="Times New Roman" panose="02020603050405020304" pitchFamily="18" charset="0"/>
              </a:rPr>
              <a:t> </a:t>
            </a:r>
            <a:r>
              <a:rPr lang="el-GR" sz="1900" dirty="0">
                <a:latin typeface="Times New Roman" panose="02020603050405020304" pitchFamily="18" charset="0"/>
                <a:cs typeface="Times New Roman" panose="02020603050405020304" pitchFamily="18" charset="0"/>
              </a:rPr>
              <a:t>μέλος της Γερμανικής Αντιπροσωπείας στις διαπραγματεύσεις της Συνθήκης της Ρώμης, ΓΓ </a:t>
            </a:r>
            <a:r>
              <a:rPr lang="el-GR" sz="1900" dirty="0" err="1">
                <a:latin typeface="Times New Roman" panose="02020603050405020304" pitchFamily="18" charset="0"/>
                <a:cs typeface="Times New Roman" panose="02020603050405020304" pitchFamily="18" charset="0"/>
              </a:rPr>
              <a:t>ευρ</a:t>
            </a:r>
            <a:r>
              <a:rPr lang="el-GR" sz="1900" dirty="0">
                <a:latin typeface="Times New Roman" panose="02020603050405020304" pitchFamily="18" charset="0"/>
                <a:cs typeface="Times New Roman" panose="02020603050405020304" pitchFamily="18" charset="0"/>
              </a:rPr>
              <a:t>. υποθέσεων, μέλος της ΕΤΕ, Πρόεδρος της οικονομικής επιτροπής της ΕΚ.</a:t>
            </a:r>
            <a:endParaRPr lang="en-US" sz="1900" dirty="0">
              <a:latin typeface="Times New Roman" panose="02020603050405020304" pitchFamily="18" charset="0"/>
              <a:cs typeface="Times New Roman" panose="02020603050405020304" pitchFamily="18" charset="0"/>
            </a:endParaRPr>
          </a:p>
          <a:p>
            <a:pPr>
              <a:buFont typeface="Wingdings" pitchFamily="2" charset="2"/>
              <a:buChar char="ü"/>
            </a:pPr>
            <a:r>
              <a:rPr lang="en-US" sz="1900" b="1" dirty="0">
                <a:latin typeface="Times New Roman" panose="02020603050405020304" pitchFamily="18" charset="0"/>
                <a:cs typeface="Times New Roman" panose="02020603050405020304" pitchFamily="18" charset="0"/>
              </a:rPr>
              <a:t>L. Erhard </a:t>
            </a:r>
            <a:r>
              <a:rPr lang="en-US" sz="1900" dirty="0">
                <a:latin typeface="Times New Roman" panose="02020603050405020304" pitchFamily="18" charset="0"/>
                <a:cs typeface="Times New Roman" panose="02020603050405020304" pitchFamily="18" charset="0"/>
              </a:rPr>
              <a:t>(</a:t>
            </a:r>
            <a:r>
              <a:rPr lang="el-GR" sz="1900" dirty="0">
                <a:latin typeface="Times New Roman" panose="02020603050405020304" pitchFamily="18" charset="0"/>
                <a:cs typeface="Times New Roman" panose="02020603050405020304" pitchFamily="18" charset="0"/>
              </a:rPr>
              <a:t>οικονομολόγος, Καθηγητής, </a:t>
            </a:r>
            <a:r>
              <a:rPr lang="en-US" sz="1900" dirty="0">
                <a:latin typeface="Times New Roman" panose="02020603050405020304" pitchFamily="18" charset="0"/>
                <a:cs typeface="Times New Roman" panose="02020603050405020304" pitchFamily="18" charset="0"/>
              </a:rPr>
              <a:t>K</a:t>
            </a:r>
            <a:r>
              <a:rPr lang="el-GR" sz="1900" dirty="0" err="1">
                <a:latin typeface="Times New Roman" panose="02020603050405020304" pitchFamily="18" charset="0"/>
                <a:cs typeface="Times New Roman" panose="02020603050405020304" pitchFamily="18" charset="0"/>
              </a:rPr>
              <a:t>αγκελάριος</a:t>
            </a:r>
            <a:r>
              <a:rPr lang="el-GR" sz="1900" dirty="0">
                <a:latin typeface="Times New Roman" panose="02020603050405020304" pitchFamily="18" charset="0"/>
                <a:cs typeface="Times New Roman" panose="02020603050405020304" pitchFamily="18" charset="0"/>
              </a:rPr>
              <a:t>, Υπουργός, μέλος της </a:t>
            </a:r>
            <a:r>
              <a:rPr lang="en-US" sz="1900" dirty="0">
                <a:latin typeface="Times New Roman" panose="02020603050405020304" pitchFamily="18" charset="0"/>
                <a:cs typeface="Times New Roman" panose="02020603050405020304" pitchFamily="18" charset="0"/>
              </a:rPr>
              <a:t>CDU)</a:t>
            </a:r>
            <a:r>
              <a:rPr lang="el-GR" sz="1900" dirty="0">
                <a:latin typeface="Times New Roman" panose="02020603050405020304" pitchFamily="18" charset="0"/>
                <a:cs typeface="Times New Roman" panose="02020603050405020304" pitchFamily="18" charset="0"/>
              </a:rPr>
              <a:t>, εφαρμοστής της </a:t>
            </a:r>
            <a:r>
              <a:rPr lang="el-GR" sz="1900" b="1" dirty="0">
                <a:latin typeface="Times New Roman" panose="02020603050405020304" pitchFamily="18" charset="0"/>
                <a:cs typeface="Times New Roman" panose="02020603050405020304" pitchFamily="18" charset="0"/>
              </a:rPr>
              <a:t>κοινωνικής οικονομία της αγοράς»</a:t>
            </a:r>
            <a:endParaRPr lang="el-GR" sz="1900" dirty="0">
              <a:latin typeface="Times New Roman" panose="02020603050405020304" pitchFamily="18" charset="0"/>
              <a:cs typeface="Times New Roman" panose="02020603050405020304" pitchFamily="18" charset="0"/>
            </a:endParaRPr>
          </a:p>
          <a:p>
            <a:pPr>
              <a:buFont typeface="Wingdings" pitchFamily="2" charset="2"/>
              <a:buChar char="ü"/>
            </a:pP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Οι </a:t>
            </a:r>
            <a:r>
              <a:rPr lang="el-GR" sz="1900" dirty="0" err="1">
                <a:effectLst/>
                <a:latin typeface="Times New Roman" panose="02020603050405020304" pitchFamily="18" charset="0"/>
                <a:ea typeface="Times New Roman" panose="02020603050405020304" pitchFamily="18" charset="0"/>
                <a:cs typeface="Times New Roman" panose="02020603050405020304" pitchFamily="18" charset="0"/>
              </a:rPr>
              <a:t>A.Rüstow</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900" dirty="0">
                <a:latin typeface="Times New Roman" panose="02020603050405020304" pitchFamily="18" charset="0"/>
                <a:cs typeface="Times New Roman" panose="02020603050405020304" pitchFamily="18" charset="0"/>
              </a:rPr>
              <a:t>οικονομολόγος-κοινωνιολόγος, δημιουργός του όρου νεοφιλελευθερισμός στο Συνέδριο </a:t>
            </a:r>
            <a:r>
              <a:rPr lang="en-US" sz="1900" dirty="0">
                <a:latin typeface="Times New Roman" panose="02020603050405020304" pitchFamily="18" charset="0"/>
                <a:cs typeface="Times New Roman" panose="02020603050405020304" pitchFamily="18" charset="0"/>
              </a:rPr>
              <a:t>Lippmann</a:t>
            </a:r>
            <a:r>
              <a:rPr lang="el-GR" sz="1900" dirty="0">
                <a:latin typeface="Times New Roman" panose="02020603050405020304" pitchFamily="18" charset="0"/>
                <a:cs typeface="Times New Roman" panose="02020603050405020304" pitchFamily="18" charset="0"/>
              </a:rPr>
              <a:t>)</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 και W. </a:t>
            </a:r>
            <a:r>
              <a:rPr lang="el-GR" sz="1900" dirty="0" err="1">
                <a:effectLst/>
                <a:latin typeface="Times New Roman" panose="02020603050405020304" pitchFamily="18" charset="0"/>
                <a:ea typeface="Times New Roman" panose="02020603050405020304" pitchFamily="18" charset="0"/>
                <a:cs typeface="Times New Roman" panose="02020603050405020304" pitchFamily="18" charset="0"/>
              </a:rPr>
              <a:t>Röpke</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 (φιλόσοφος, οικονομολόγος, </a:t>
            </a:r>
            <a:r>
              <a:rPr lang="el-GR" sz="1900" dirty="0" err="1">
                <a:latin typeface="Times New Roman" panose="02020603050405020304" pitchFamily="18" charset="0"/>
                <a:ea typeface="Times New Roman" panose="02020603050405020304" pitchFamily="18" charset="0"/>
                <a:cs typeface="Times New Roman" panose="02020603050405020304" pitchFamily="18" charset="0"/>
              </a:rPr>
              <a:t>Καθ</a:t>
            </a:r>
            <a:r>
              <a:rPr lang="el-GR" sz="19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Πρόεδρος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Mt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Pelerin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Soc. 1961-2</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επηρεασμέν</a:t>
            </a:r>
            <a:r>
              <a:rPr lang="el-GR" sz="1900" b="1" dirty="0">
                <a:latin typeface="Times New Roman" panose="02020603050405020304" pitchFamily="18" charset="0"/>
                <a:ea typeface="Times New Roman" panose="02020603050405020304" pitchFamily="18" charset="0"/>
                <a:cs typeface="Times New Roman" panose="02020603050405020304" pitchFamily="18" charset="0"/>
              </a:rPr>
              <a:t>οι</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 από τον Άγιο Αυγουστίνο οικονομολόγοι. </a:t>
            </a:r>
            <a:r>
              <a:rPr lang="el-GR" sz="1900" kern="150" dirty="0">
                <a:effectLst/>
                <a:latin typeface="Times New Roman" panose="02020603050405020304" pitchFamily="18" charset="0"/>
                <a:ea typeface="SimSun" panose="02010600030101010101" pitchFamily="2" charset="-122"/>
                <a:cs typeface="Times New Roman" panose="02020603050405020304" pitchFamily="18" charset="0"/>
              </a:rPr>
              <a:t>Ο </a:t>
            </a:r>
            <a:r>
              <a:rPr lang="fr-FR" sz="1900" kern="150" dirty="0">
                <a:effectLst/>
                <a:latin typeface="Times New Roman" panose="02020603050405020304" pitchFamily="18" charset="0"/>
                <a:ea typeface="SimSun" panose="02010600030101010101" pitchFamily="2" charset="-122"/>
                <a:cs typeface="Times New Roman" panose="02020603050405020304" pitchFamily="18" charset="0"/>
              </a:rPr>
              <a:t>W</a:t>
            </a:r>
            <a:r>
              <a:rPr lang="el-GR" sz="19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1900" kern="150" dirty="0" err="1">
                <a:effectLst/>
                <a:latin typeface="Times New Roman" panose="02020603050405020304" pitchFamily="18" charset="0"/>
                <a:ea typeface="SimSun" panose="02010600030101010101" pitchFamily="2" charset="-122"/>
                <a:cs typeface="Times New Roman" panose="02020603050405020304" pitchFamily="18" charset="0"/>
              </a:rPr>
              <a:t>Rüstow</a:t>
            </a:r>
            <a:r>
              <a:rPr lang="el-GR" sz="1900" kern="150" dirty="0">
                <a:effectLst/>
                <a:latin typeface="Times New Roman" panose="02020603050405020304" pitchFamily="18" charset="0"/>
                <a:ea typeface="SimSun" panose="02010600030101010101" pitchFamily="2" charset="-122"/>
                <a:cs typeface="Times New Roman" panose="02020603050405020304" pitchFamily="18" charset="0"/>
              </a:rPr>
              <a:t> ήταν σαφής σημειώνοντας την </a:t>
            </a:r>
            <a:r>
              <a:rPr lang="el-GR" sz="1900" b="1" kern="150" dirty="0">
                <a:effectLst/>
                <a:latin typeface="Times New Roman" panose="02020603050405020304" pitchFamily="18" charset="0"/>
                <a:ea typeface="SimSun" panose="02010600030101010101" pitchFamily="2" charset="-122"/>
                <a:cs typeface="Times New Roman" panose="02020603050405020304" pitchFamily="18" charset="0"/>
              </a:rPr>
              <a:t>υπεροχή των αξιών έναντι των συμφερόντων </a:t>
            </a:r>
            <a:r>
              <a:rPr lang="el-GR" sz="1900" kern="150" dirty="0">
                <a:effectLst/>
                <a:latin typeface="Times New Roman" panose="02020603050405020304" pitchFamily="18" charset="0"/>
                <a:ea typeface="SimSun" panose="02010600030101010101" pitchFamily="2" charset="-122"/>
                <a:cs typeface="Times New Roman" panose="02020603050405020304" pitchFamily="18" charset="0"/>
              </a:rPr>
              <a:t>αφού η οικονομία είναι μόνο η υλική βάση. </a:t>
            </a:r>
            <a:r>
              <a:rPr lang="el-GR" sz="1900" kern="150" dirty="0">
                <a:latin typeface="Times New Roman" panose="02020603050405020304" pitchFamily="18" charset="0"/>
                <a:ea typeface="SimSun" panose="02010600030101010101" pitchFamily="2" charset="-122"/>
                <a:cs typeface="Times New Roman" panose="02020603050405020304" pitchFamily="18" charset="0"/>
              </a:rPr>
              <a:t>Ο </a:t>
            </a:r>
            <a:r>
              <a:rPr lang="en-GR" sz="1900" b="1" dirty="0">
                <a:effectLst/>
                <a:latin typeface="Times New Roman" panose="02020603050405020304" pitchFamily="18" charset="0"/>
                <a:ea typeface="Times New Roman" panose="02020603050405020304" pitchFamily="18" charset="0"/>
                <a:cs typeface="Times New Roman" panose="02020603050405020304" pitchFamily="18" charset="0"/>
              </a:rPr>
              <a:t>W. Röpke</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 θεωρούσε την</a:t>
            </a:r>
            <a:r>
              <a:rPr lang="el-GR" sz="19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l-GR" sz="1900" b="1" kern="150" dirty="0">
                <a:effectLst/>
                <a:latin typeface="Times New Roman" panose="02020603050405020304" pitchFamily="18" charset="0"/>
                <a:ea typeface="SimSun" panose="02010600030101010101" pitchFamily="2" charset="-122"/>
                <a:cs typeface="Times New Roman" panose="02020603050405020304" pitchFamily="18" charset="0"/>
              </a:rPr>
              <a:t>οικονομία της αγοράς</a:t>
            </a:r>
            <a:r>
              <a:rPr lang="en-US" sz="1900" b="1" kern="150" dirty="0">
                <a:latin typeface="Times New Roman" panose="02020603050405020304" pitchFamily="18" charset="0"/>
                <a:ea typeface="SimSun" panose="02010600030101010101" pitchFamily="2" charset="-122"/>
                <a:cs typeface="Times New Roman" panose="02020603050405020304" pitchFamily="18" charset="0"/>
              </a:rPr>
              <a:t> </a:t>
            </a:r>
            <a:r>
              <a:rPr lang="el-GR" sz="1900" kern="150" dirty="0">
                <a:effectLst/>
                <a:latin typeface="Times New Roman" panose="02020603050405020304" pitchFamily="18" charset="0"/>
                <a:ea typeface="SimSun" panose="02010600030101010101" pitchFamily="2" charset="-122"/>
                <a:cs typeface="Times New Roman" panose="02020603050405020304" pitchFamily="18" charset="0"/>
              </a:rPr>
              <a:t>είναι μια απαραίτητη αλλά </a:t>
            </a:r>
            <a:r>
              <a:rPr lang="el-GR" sz="1900" b="1" kern="150" dirty="0">
                <a:effectLst/>
                <a:latin typeface="Times New Roman" panose="02020603050405020304" pitchFamily="18" charset="0"/>
                <a:ea typeface="SimSun" panose="02010600030101010101" pitchFamily="2" charset="-122"/>
                <a:cs typeface="Times New Roman" panose="02020603050405020304" pitchFamily="18" charset="0"/>
              </a:rPr>
              <a:t>όχι επαρκής προϋπόθεση </a:t>
            </a:r>
            <a:r>
              <a:rPr lang="el-GR" sz="1900" kern="150" dirty="0">
                <a:effectLst/>
                <a:latin typeface="Times New Roman" panose="02020603050405020304" pitchFamily="18" charset="0"/>
                <a:ea typeface="SimSun" panose="02010600030101010101" pitchFamily="2" charset="-122"/>
                <a:cs typeface="Times New Roman" panose="02020603050405020304" pitchFamily="18" charset="0"/>
              </a:rPr>
              <a:t>για μια ελεύθερη, δίκαιη και κυρίως διατεταγμένη κοινωνία. </a:t>
            </a:r>
          </a:p>
          <a:p>
            <a:pPr>
              <a:buFont typeface="Wingdings" pitchFamily="2" charset="2"/>
              <a:buChar char="ü"/>
            </a:pPr>
            <a:r>
              <a:rPr lang="el-GR" sz="1900" dirty="0">
                <a:latin typeface="Times New Roman" panose="02020603050405020304" pitchFamily="18" charset="0"/>
                <a:cs typeface="Times New Roman" panose="02020603050405020304" pitchFamily="18" charset="0"/>
              </a:rPr>
              <a:t>Ο </a:t>
            </a:r>
            <a:r>
              <a:rPr lang="en-US" sz="1900" b="1" dirty="0">
                <a:latin typeface="Times New Roman" panose="02020603050405020304" pitchFamily="18" charset="0"/>
                <a:cs typeface="Times New Roman" panose="02020603050405020304" pitchFamily="18" charset="0"/>
              </a:rPr>
              <a:t>J. </a:t>
            </a:r>
            <a:r>
              <a:rPr lang="en-US" sz="1900" b="1" dirty="0" err="1">
                <a:latin typeface="Times New Roman" panose="02020603050405020304" pitchFamily="18" charset="0"/>
                <a:cs typeface="Times New Roman" panose="02020603050405020304" pitchFamily="18" charset="0"/>
              </a:rPr>
              <a:t>Rueff</a:t>
            </a:r>
            <a:r>
              <a:rPr lang="en-US" sz="1900" b="1" dirty="0">
                <a:latin typeface="Times New Roman" panose="02020603050405020304" pitchFamily="18" charset="0"/>
                <a:cs typeface="Times New Roman" panose="02020603050405020304" pitchFamily="18" charset="0"/>
              </a:rPr>
              <a:t> (</a:t>
            </a:r>
            <a:r>
              <a:rPr lang="el-GR" sz="1900" dirty="0" err="1">
                <a:latin typeface="Times New Roman" panose="02020603050405020304" pitchFamily="18" charset="0"/>
                <a:cs typeface="Times New Roman" panose="02020603050405020304" pitchFamily="18" charset="0"/>
              </a:rPr>
              <a:t>γάλλος</a:t>
            </a:r>
            <a:r>
              <a:rPr lang="el-GR" sz="1900" dirty="0">
                <a:latin typeface="Times New Roman" panose="02020603050405020304" pitchFamily="18" charset="0"/>
                <a:cs typeface="Times New Roman" panose="02020603050405020304" pitchFamily="18" charset="0"/>
              </a:rPr>
              <a:t> οικονομολόγος, κρατικός αξιωματούχος, μαθητής της Αυστριακής Σχολής</a:t>
            </a:r>
            <a:r>
              <a:rPr lang="en-US" sz="1900" dirty="0">
                <a:latin typeface="Times New Roman" panose="02020603050405020304" pitchFamily="18" charset="0"/>
                <a:cs typeface="Times New Roman" panose="02020603050405020304" pitchFamily="18" charset="0"/>
              </a:rPr>
              <a:t>, </a:t>
            </a:r>
            <a:r>
              <a:rPr lang="el-GR" sz="1900" dirty="0">
                <a:latin typeface="Times New Roman" panose="02020603050405020304" pitchFamily="18" charset="0"/>
                <a:cs typeface="Times New Roman" panose="02020603050405020304" pitchFamily="18" charset="0"/>
              </a:rPr>
              <a:t>μέλος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Mt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Pelerin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Soc</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 συγγραφέας του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L’ordre</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Social</a:t>
            </a:r>
            <a:r>
              <a:rPr lang="el-GR" sz="1900" dirty="0">
                <a:latin typeface="Times New Roman" panose="02020603050405020304" pitchFamily="18" charset="0"/>
                <a:cs typeface="Times New Roman" panose="02020603050405020304" pitchFamily="18" charset="0"/>
              </a:rPr>
              <a:t>) τη δεκαετία του 1950 θα γίνει Δικαστής των Ευρωπαϊκών Κοινοτήτων</a:t>
            </a:r>
            <a:r>
              <a:rPr lang="en-US" sz="1900" dirty="0">
                <a:latin typeface="Times New Roman" panose="02020603050405020304" pitchFamily="18" charset="0"/>
                <a:cs typeface="Times New Roman" panose="02020603050405020304" pitchFamily="18" charset="0"/>
              </a:rPr>
              <a:t>)</a:t>
            </a:r>
            <a:r>
              <a:rPr lang="el-GR" sz="1900" dirty="0">
                <a:latin typeface="Times New Roman" panose="02020603050405020304" pitchFamily="18" charset="0"/>
                <a:cs typeface="Times New Roman" panose="02020603050405020304" pitchFamily="18" charset="0"/>
              </a:rPr>
              <a:t>, επί </a:t>
            </a:r>
            <a:r>
              <a:rPr lang="en-US" sz="1900" dirty="0">
                <a:latin typeface="Times New Roman" panose="02020603050405020304" pitchFamily="18" charset="0"/>
                <a:cs typeface="Times New Roman" panose="02020603050405020304" pitchFamily="18" charset="0"/>
              </a:rPr>
              <a:t>De Gaulle 58-60 </a:t>
            </a:r>
            <a:r>
              <a:rPr lang="el-GR" sz="1900" dirty="0">
                <a:latin typeface="Times New Roman" panose="02020603050405020304" pitchFamily="18" charset="0"/>
                <a:cs typeface="Times New Roman" panose="02020603050405020304" pitchFamily="18" charset="0"/>
              </a:rPr>
              <a:t>πρωτοστατεί σε οικονομικές μεταρρυθμίσεις στη Γαλλία με το σχέδιο </a:t>
            </a:r>
            <a:r>
              <a:rPr lang="en-US" sz="1900" dirty="0">
                <a:latin typeface="Times New Roman" panose="02020603050405020304" pitchFamily="18" charset="0"/>
                <a:cs typeface="Times New Roman" panose="02020603050405020304" pitchFamily="18" charset="0"/>
              </a:rPr>
              <a:t>Pinay-</a:t>
            </a:r>
            <a:r>
              <a:rPr lang="en-US" sz="1900" dirty="0" err="1">
                <a:latin typeface="Times New Roman" panose="02020603050405020304" pitchFamily="18" charset="0"/>
                <a:cs typeface="Times New Roman" panose="02020603050405020304" pitchFamily="18" charset="0"/>
              </a:rPr>
              <a:t>Rueff</a:t>
            </a:r>
            <a:r>
              <a:rPr lang="el-GR" sz="1900" dirty="0">
                <a:latin typeface="Times New Roman" panose="02020603050405020304" pitchFamily="18" charset="0"/>
                <a:cs typeface="Times New Roman" panose="02020603050405020304" pitchFamily="18" charset="0"/>
              </a:rPr>
              <a:t> (Ο </a:t>
            </a:r>
            <a:r>
              <a:rPr lang="en-US" sz="1900" dirty="0">
                <a:latin typeface="Times New Roman" panose="02020603050405020304" pitchFamily="18" charset="0"/>
                <a:cs typeface="Times New Roman" panose="02020603050405020304" pitchFamily="18" charset="0"/>
              </a:rPr>
              <a:t>A. Pinay </a:t>
            </a:r>
            <a:r>
              <a:rPr lang="el-GR" sz="1900" dirty="0" err="1">
                <a:latin typeface="Times New Roman" panose="02020603050405020304" pitchFamily="18" charset="0"/>
                <a:cs typeface="Times New Roman" panose="02020603050405020304" pitchFamily="18" charset="0"/>
              </a:rPr>
              <a:t>γάλλος</a:t>
            </a:r>
            <a:r>
              <a:rPr lang="el-GR" sz="1900" dirty="0">
                <a:latin typeface="Times New Roman" panose="02020603050405020304" pitchFamily="18" charset="0"/>
                <a:cs typeface="Times New Roman" panose="02020603050405020304" pitchFamily="18" charset="0"/>
              </a:rPr>
              <a:t> πολιτικός, </a:t>
            </a:r>
            <a:r>
              <a:rPr lang="el-GR" sz="1900" dirty="0" err="1">
                <a:latin typeface="Times New Roman" panose="02020603050405020304" pitchFamily="18" charset="0"/>
                <a:cs typeface="Times New Roman" panose="02020603050405020304" pitchFamily="18" charset="0"/>
              </a:rPr>
              <a:t>πρωθυπ</a:t>
            </a:r>
            <a:r>
              <a:rPr lang="el-GR" sz="1900" dirty="0">
                <a:latin typeface="Times New Roman" panose="02020603050405020304" pitchFamily="18" charset="0"/>
                <a:cs typeface="Times New Roman" panose="02020603050405020304" pitchFamily="18" charset="0"/>
              </a:rPr>
              <a:t>. 1952-3)</a:t>
            </a:r>
            <a:r>
              <a:rPr lang="en-US" sz="1900" dirty="0">
                <a:latin typeface="Times New Roman" panose="02020603050405020304" pitchFamily="18" charset="0"/>
                <a:cs typeface="Times New Roman" panose="02020603050405020304" pitchFamily="18" charset="0"/>
              </a:rPr>
              <a:t>.</a:t>
            </a:r>
            <a:endParaRPr lang="el-GR" sz="1900" dirty="0">
              <a:latin typeface="Times New Roman" panose="02020603050405020304" pitchFamily="18" charset="0"/>
              <a:cs typeface="Times New Roman" panose="02020603050405020304" pitchFamily="18" charset="0"/>
            </a:endParaRPr>
          </a:p>
          <a:p>
            <a:pPr>
              <a:buFont typeface="Wingdings" pitchFamily="2" charset="2"/>
              <a:buChar char="ü"/>
            </a:pPr>
            <a:r>
              <a:rPr lang="en-GR" sz="1900" b="1" dirty="0">
                <a:effectLst/>
                <a:latin typeface="Times New Roman" panose="02020603050405020304" pitchFamily="18" charset="0"/>
                <a:ea typeface="Times New Roman" panose="02020603050405020304" pitchFamily="18" charset="0"/>
                <a:cs typeface="Times New Roman" panose="02020603050405020304" pitchFamily="18" charset="0"/>
              </a:rPr>
              <a:t>L. Einaudi </a:t>
            </a:r>
            <a:r>
              <a:rPr lang="en-GR" sz="1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ιστορικός και οικονομολόγος</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πρώτος Πρόεδρος της Ιταλίας μεταπολεμικά)</a:t>
            </a:r>
            <a:r>
              <a:rPr lang="en-GR"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 Η εμβληματική ιδέα του </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Einaudi </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για την </a:t>
            </a:r>
            <a:r>
              <a:rPr lang="el-GR" sz="1900" b="1" i="1" dirty="0">
                <a:effectLst/>
                <a:latin typeface="Times New Roman" panose="02020603050405020304" pitchFamily="18" charset="0"/>
                <a:ea typeface="Times New Roman" panose="02020603050405020304" pitchFamily="18" charset="0"/>
                <a:cs typeface="Times New Roman" panose="02020603050405020304" pitchFamily="18" charset="0"/>
              </a:rPr>
              <a:t>επεκτατική λιτότητα</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 συμπλήρωσε την άποψή του για την ευρωπαϊκή ολοκλήρωση ως ένα φιλελεύθερο όχημα για τον περιορισμό της κρατικής παρέμβασης και του φασισμού.</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Ενδιαφέρον είναι το παράδειγμα των </a:t>
            </a:r>
            <a:r>
              <a:rPr lang="en-GB" sz="1900" b="1" dirty="0">
                <a:effectLst/>
                <a:latin typeface="Times New Roman" panose="02020603050405020304" pitchFamily="18" charset="0"/>
                <a:ea typeface="Times New Roman" panose="02020603050405020304" pitchFamily="18" charset="0"/>
                <a:cs typeface="Times New Roman" panose="02020603050405020304" pitchFamily="18" charset="0"/>
              </a:rPr>
              <a:t>Bocconi</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boys</a:t>
            </a:r>
            <a:r>
              <a:rPr lang="en-GB" sz="1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που σχημάτισαν μια ομάδα οικονομολόγων από το Πανεπιστήμιο του </a:t>
            </a:r>
            <a:r>
              <a:rPr lang="en-GB" sz="1900" b="1" dirty="0">
                <a:effectLst/>
                <a:latin typeface="Times New Roman" panose="02020603050405020304" pitchFamily="18" charset="0"/>
                <a:ea typeface="Times New Roman" panose="02020603050405020304" pitchFamily="18" charset="0"/>
                <a:cs typeface="Times New Roman" panose="02020603050405020304" pitchFamily="18" charset="0"/>
              </a:rPr>
              <a:t>Bocconi </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που </a:t>
            </a:r>
            <a:r>
              <a:rPr lang="el-GR" sz="1900" b="1" dirty="0" err="1">
                <a:effectLst/>
                <a:latin typeface="Times New Roman" panose="02020603050405020304" pitchFamily="18" charset="0"/>
                <a:ea typeface="Times New Roman" panose="02020603050405020304" pitchFamily="18" charset="0"/>
                <a:cs typeface="Times New Roman" panose="02020603050405020304" pitchFamily="18" charset="0"/>
              </a:rPr>
              <a:t>επανενεργοποίησαν</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 στην Ιταλία, από τη δεκαετία του 1980 και μετά, την </a:t>
            </a:r>
            <a:r>
              <a:rPr lang="el-GR" sz="1900" b="1" dirty="0" err="1">
                <a:effectLst/>
                <a:latin typeface="Times New Roman" panose="02020603050405020304" pitchFamily="18" charset="0"/>
                <a:ea typeface="Times New Roman" panose="02020603050405020304" pitchFamily="18" charset="0"/>
                <a:cs typeface="Times New Roman" panose="02020603050405020304" pitchFamily="18" charset="0"/>
              </a:rPr>
              <a:t>ορντοφιλελεύθερη</a:t>
            </a:r>
            <a:r>
              <a:rPr lang="el-GR" sz="1900" b="1" dirty="0">
                <a:effectLst/>
                <a:latin typeface="Times New Roman" panose="02020603050405020304" pitchFamily="18" charset="0"/>
                <a:ea typeface="Times New Roman" panose="02020603050405020304" pitchFamily="18" charset="0"/>
                <a:cs typeface="Times New Roman" panose="02020603050405020304" pitchFamily="18" charset="0"/>
              </a:rPr>
              <a:t> οικονομική σκέψη του </a:t>
            </a:r>
            <a:r>
              <a:rPr lang="en-GB" sz="1900" b="1" dirty="0">
                <a:effectLst/>
                <a:latin typeface="Times New Roman" panose="02020603050405020304" pitchFamily="18" charset="0"/>
                <a:ea typeface="Times New Roman" panose="02020603050405020304" pitchFamily="18" charset="0"/>
                <a:cs typeface="Times New Roman" panose="02020603050405020304" pitchFamily="18" charset="0"/>
              </a:rPr>
              <a:t>Einaudi.</a:t>
            </a:r>
            <a:endParaRPr lang="en-GR"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itchFamily="2" charset="2"/>
              <a:buChar char="ü"/>
            </a:pPr>
            <a:r>
              <a:rPr lang="en-GR" sz="1900" b="1" dirty="0">
                <a:latin typeface="Times New Roman" panose="02020603050405020304" pitchFamily="18" charset="0"/>
                <a:ea typeface="Times New Roman" panose="02020603050405020304" pitchFamily="18" charset="0"/>
                <a:cs typeface="Times New Roman" panose="02020603050405020304" pitchFamily="18" charset="0"/>
              </a:rPr>
              <a:t>W. </a:t>
            </a:r>
            <a:r>
              <a:rPr lang="en-GR" sz="1900" b="1" dirty="0">
                <a:effectLst/>
                <a:latin typeface="Times New Roman" panose="02020603050405020304" pitchFamily="18" charset="0"/>
                <a:ea typeface="Times New Roman" panose="02020603050405020304" pitchFamily="18" charset="0"/>
                <a:cs typeface="Times New Roman" panose="02020603050405020304" pitchFamily="18" charset="0"/>
              </a:rPr>
              <a:t>Lippmann</a:t>
            </a:r>
            <a:r>
              <a:rPr lang="en-GR"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900" dirty="0" err="1">
                <a:effectLst/>
                <a:latin typeface="Times New Roman" panose="02020603050405020304" pitchFamily="18" charset="0"/>
                <a:ea typeface="Times New Roman" panose="02020603050405020304" pitchFamily="18" charset="0"/>
                <a:cs typeface="Times New Roman" panose="02020603050405020304" pitchFamily="18" charset="0"/>
              </a:rPr>
              <a:t>αμερικάνος</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 δημοσιογράφος). Εισάγει τον όρο του Ψυχρού πολέμου, υποστήριξε ότι η κοινή γνώμη είναι ανορθολογική και τάχθηκε υπέρ μιας τεχνοκρατικής ελίτ. Συγγραφέας του </a:t>
            </a:r>
            <a:r>
              <a:rPr lang="en-GR" sz="1900" dirty="0">
                <a:effectLst/>
                <a:latin typeface="Times New Roman" panose="02020603050405020304" pitchFamily="18" charset="0"/>
                <a:ea typeface="Times New Roman" panose="02020603050405020304" pitchFamily="18" charset="0"/>
                <a:cs typeface="Times New Roman" panose="02020603050405020304" pitchFamily="18" charset="0"/>
              </a:rPr>
              <a:t>The Good Society</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R"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l-GR" sz="2800" dirty="0"/>
          </a:p>
          <a:p>
            <a:endParaRPr lang="en-GR" dirty="0"/>
          </a:p>
        </p:txBody>
      </p:sp>
      <p:sp>
        <p:nvSpPr>
          <p:cNvPr id="7" name="Text Placeholder 6">
            <a:extLst>
              <a:ext uri="{FF2B5EF4-FFF2-40B4-BE49-F238E27FC236}">
                <a16:creationId xmlns:a16="http://schemas.microsoft.com/office/drawing/2014/main" id="{346C8D75-3798-42D3-C46F-FF53F9D77C54}"/>
              </a:ext>
            </a:extLst>
          </p:cNvPr>
          <p:cNvSpPr>
            <a:spLocks noGrp="1"/>
          </p:cNvSpPr>
          <p:nvPr>
            <p:ph type="body" sz="half" idx="2"/>
          </p:nvPr>
        </p:nvSpPr>
        <p:spPr/>
        <p:txBody>
          <a:bodyPr/>
          <a:lstStyle/>
          <a:p>
            <a:endParaRPr lang="en-GR"/>
          </a:p>
        </p:txBody>
      </p:sp>
      <p:sp>
        <p:nvSpPr>
          <p:cNvPr id="4" name="Date Placeholder 3">
            <a:extLst>
              <a:ext uri="{FF2B5EF4-FFF2-40B4-BE49-F238E27FC236}">
                <a16:creationId xmlns:a16="http://schemas.microsoft.com/office/drawing/2014/main" id="{DCF45BD0-64D1-39B1-9F5C-FB65C660BC6A}"/>
              </a:ext>
            </a:extLst>
          </p:cNvPr>
          <p:cNvSpPr>
            <a:spLocks noGrp="1"/>
          </p:cNvSpPr>
          <p:nvPr>
            <p:ph type="dt" sz="half" idx="10"/>
          </p:nvPr>
        </p:nvSpPr>
        <p:spPr/>
        <p:txBody>
          <a:bodyPr/>
          <a:lstStyle/>
          <a:p>
            <a:fld id="{0ACE45F3-7F6F-9A4E-A330-8C94DA9BCA27}" type="datetime6">
              <a:rPr lang="en-US" smtClean="0"/>
              <a:t>November 24</a:t>
            </a:fld>
            <a:endParaRPr lang="en-GR"/>
          </a:p>
        </p:txBody>
      </p:sp>
      <p:sp>
        <p:nvSpPr>
          <p:cNvPr id="5" name="Footer Placeholder 4">
            <a:extLst>
              <a:ext uri="{FF2B5EF4-FFF2-40B4-BE49-F238E27FC236}">
                <a16:creationId xmlns:a16="http://schemas.microsoft.com/office/drawing/2014/main" id="{2A35E858-C851-5F07-42E2-4869627C66E5}"/>
              </a:ext>
            </a:extLst>
          </p:cNvPr>
          <p:cNvSpPr>
            <a:spLocks noGrp="1"/>
          </p:cNvSpPr>
          <p:nvPr>
            <p:ph type="ftr" sz="quarter" idx="11"/>
          </p:nvPr>
        </p:nvSpPr>
        <p:spPr/>
        <p:txBody>
          <a:bodyPr/>
          <a:lstStyle/>
          <a:p>
            <a:r>
              <a:rPr lang="el-GR"/>
              <a:t>Φιλίππα Χατζησταύρου</a:t>
            </a:r>
            <a:endParaRPr lang="en-GR"/>
          </a:p>
        </p:txBody>
      </p:sp>
      <p:sp>
        <p:nvSpPr>
          <p:cNvPr id="6" name="Slide Number Placeholder 5">
            <a:extLst>
              <a:ext uri="{FF2B5EF4-FFF2-40B4-BE49-F238E27FC236}">
                <a16:creationId xmlns:a16="http://schemas.microsoft.com/office/drawing/2014/main" id="{DCB92466-5665-6B40-1308-98C93A943FD4}"/>
              </a:ext>
            </a:extLst>
          </p:cNvPr>
          <p:cNvSpPr>
            <a:spLocks noGrp="1"/>
          </p:cNvSpPr>
          <p:nvPr>
            <p:ph type="sldNum" sz="quarter" idx="12"/>
          </p:nvPr>
        </p:nvSpPr>
        <p:spPr/>
        <p:txBody>
          <a:bodyPr/>
          <a:lstStyle/>
          <a:p>
            <a:fld id="{6B6B1FA0-B237-4940-8F69-0BF40763133D}" type="slidenum">
              <a:rPr lang="en-GR" smtClean="0"/>
              <a:t>8</a:t>
            </a:fld>
            <a:endParaRPr lang="en-GR"/>
          </a:p>
        </p:txBody>
      </p:sp>
      <p:pic>
        <p:nvPicPr>
          <p:cNvPr id="9" name="Picture 8">
            <a:extLst>
              <a:ext uri="{FF2B5EF4-FFF2-40B4-BE49-F238E27FC236}">
                <a16:creationId xmlns:a16="http://schemas.microsoft.com/office/drawing/2014/main" id="{0FBEA102-15BA-1475-4367-B7BC3967273A}"/>
              </a:ext>
            </a:extLst>
          </p:cNvPr>
          <p:cNvPicPr>
            <a:picLocks noChangeAspect="1"/>
          </p:cNvPicPr>
          <p:nvPr/>
        </p:nvPicPr>
        <p:blipFill rotWithShape="1">
          <a:blip r:embed="rId3"/>
          <a:srcRect l="47059" t="15058" b="6478"/>
          <a:stretch/>
        </p:blipFill>
        <p:spPr>
          <a:xfrm>
            <a:off x="657225" y="1755648"/>
            <a:ext cx="4114800" cy="4105402"/>
          </a:xfrm>
          <a:prstGeom prst="rect">
            <a:avLst/>
          </a:prstGeom>
        </p:spPr>
      </p:pic>
    </p:spTree>
    <p:extLst>
      <p:ext uri="{BB962C8B-B14F-4D97-AF65-F5344CB8AC3E}">
        <p14:creationId xmlns:p14="http://schemas.microsoft.com/office/powerpoint/2010/main" val="419303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D54D-11C6-9C74-B1B0-0E6556F95D50}"/>
              </a:ext>
            </a:extLst>
          </p:cNvPr>
          <p:cNvSpPr>
            <a:spLocks noGrp="1"/>
          </p:cNvSpPr>
          <p:nvPr>
            <p:ph type="title"/>
          </p:nvPr>
        </p:nvSpPr>
        <p:spPr>
          <a:xfrm>
            <a:off x="838200" y="365126"/>
            <a:ext cx="10515600" cy="965964"/>
          </a:xfrm>
        </p:spPr>
        <p:txBody>
          <a:bodyPr/>
          <a:lstStyle/>
          <a:p>
            <a:r>
              <a:rPr lang="el-GR" dirty="0"/>
              <a:t>Στη μεταπολεμική Γερμανία…</a:t>
            </a:r>
            <a:r>
              <a:rPr lang="en-US" dirty="0"/>
              <a:t> (I)</a:t>
            </a:r>
            <a:endParaRPr lang="en-GR" dirty="0"/>
          </a:p>
        </p:txBody>
      </p:sp>
      <p:sp>
        <p:nvSpPr>
          <p:cNvPr id="3" name="Content Placeholder 2">
            <a:extLst>
              <a:ext uri="{FF2B5EF4-FFF2-40B4-BE49-F238E27FC236}">
                <a16:creationId xmlns:a16="http://schemas.microsoft.com/office/drawing/2014/main" id="{5229AD34-61F0-EAB4-0B7A-FD179947F27A}"/>
              </a:ext>
            </a:extLst>
          </p:cNvPr>
          <p:cNvSpPr>
            <a:spLocks noGrp="1"/>
          </p:cNvSpPr>
          <p:nvPr>
            <p:ph idx="1"/>
          </p:nvPr>
        </p:nvSpPr>
        <p:spPr>
          <a:xfrm>
            <a:off x="838200" y="1493134"/>
            <a:ext cx="10515600" cy="4683829"/>
          </a:xfrm>
        </p:spPr>
        <p:txBody>
          <a:bodyPr>
            <a:normAutofit/>
          </a:bodyPr>
          <a:lstStyle/>
          <a:p>
            <a:pPr marL="0" indent="0">
              <a:buNone/>
            </a:pP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Εκτός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απ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ό</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θεωρητικό</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π</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εριοδικό</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Ordo </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ου</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εμφ</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νίζετ</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1948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κ</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άλλοι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όλοι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δράσης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θ</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λειτουργήσουν</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ως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ροωθητές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του</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δόγμ</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ό</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ως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p>
          <a:p>
            <a:pPr marL="0" indent="0">
              <a:buNone/>
            </a:pPr>
            <a:endParaRPr lang="fr-FR" sz="1800" kern="150" dirty="0">
              <a:effectLst/>
              <a:latin typeface="Times New Roman" panose="02020603050405020304" pitchFamily="18" charset="0"/>
              <a:ea typeface="SimSun" panose="02010600030101010101" pitchFamily="2" charset="-122"/>
              <a:cs typeface="Mangal" panose="02040503050203030202" pitchFamily="18" charset="0"/>
            </a:endParaRPr>
          </a:p>
          <a:p>
            <a:pPr>
              <a:buFont typeface="Wingdings" pitchFamily="2" charset="2"/>
              <a:buChar char="ü"/>
            </a:pP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έν</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λόμ</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ε</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ονομ</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ζόμενο</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Κοινότητ</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δράσης</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γι</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την</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κοινωνική</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οικονομί</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της</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α</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γοράς</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ου</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ιδρύθηκε</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1953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κ</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εφοδί</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ζε</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τον</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Τύ</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ο</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ιδίως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την</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εφημερίδ</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Frankfurter</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Allgemeine Zeitung</a:t>
            </a:r>
          </a:p>
          <a:p>
            <a:pPr>
              <a:buFont typeface="Wingdings" pitchFamily="2" charset="2"/>
              <a:buChar char="ü"/>
            </a:pPr>
            <a:endParaRPr lang="fr-FR" sz="1800" kern="150" dirty="0">
              <a:effectLst/>
              <a:latin typeface="Times New Roman" panose="02020603050405020304" pitchFamily="18" charset="0"/>
              <a:ea typeface="SimSun" panose="02010600030101010101" pitchFamily="2" charset="-122"/>
              <a:cs typeface="Mangal" panose="02040503050203030202" pitchFamily="18" charset="0"/>
            </a:endParaRPr>
          </a:p>
          <a:p>
            <a:pPr>
              <a:buFont typeface="Wingdings" pitchFamily="2" charset="2"/>
              <a:buChar char="ü"/>
            </a:pP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κίνημ</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Κ</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θολικών</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β</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ιομηχάνων</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Die Waage</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μι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κοινότητ</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γι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την</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ροώθηση</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της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κοινωνικής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ισότητ</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η</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ο</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οί</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θ</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χρημ</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τοδοτήσει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εκστρ</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τείες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γι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την</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κοινή</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γνώμη</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γι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μι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δεκ</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ετί</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ριν</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απ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ό</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τις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β</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ουλευτικές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εκλογές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p>
          <a:p>
            <a:pPr>
              <a:buFont typeface="Wingdings" pitchFamily="2" charset="2"/>
              <a:buChar char="ü"/>
            </a:pPr>
            <a:endParaRPr lang="fr-FR" sz="1800" kern="150" dirty="0">
              <a:effectLst/>
              <a:latin typeface="Times New Roman" panose="02020603050405020304" pitchFamily="18" charset="0"/>
              <a:ea typeface="SimSun" panose="02010600030101010101" pitchFamily="2" charset="-122"/>
              <a:cs typeface="Mangal" panose="02040503050203030202" pitchFamily="18" charset="0"/>
            </a:endParaRPr>
          </a:p>
          <a:p>
            <a:pPr>
              <a:buFont typeface="Wingdings" pitchFamily="2" charset="2"/>
              <a:buChar char="ü"/>
            </a:pP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γερμ</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νικό</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Συμ</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β</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ούλιο</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Οικονομικών</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Εμ</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b="1" kern="150" dirty="0" err="1">
                <a:effectLst/>
                <a:latin typeface="Times New Roman" panose="02020603050405020304" pitchFamily="18" charset="0"/>
                <a:ea typeface="SimSun" panose="02010600030101010101" pitchFamily="2" charset="-122"/>
                <a:cs typeface="Mangal" panose="02040503050203030202" pitchFamily="18" charset="0"/>
              </a:rPr>
              <a:t>ειρογνωμόνων</a:t>
            </a:r>
            <a:r>
              <a:rPr lang="fr-FR" sz="1800" b="1"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ου</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δημιουργήθηκε</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1963 απ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ό</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τον</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L. Erhard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γι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ν</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κ</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α</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θοδηγήσει</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τις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ε</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π</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ιλογές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της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 </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κυ</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β</a:t>
            </a:r>
            <a:r>
              <a:rPr lang="fr-FR" sz="1800" kern="150" dirty="0" err="1">
                <a:effectLst/>
                <a:latin typeface="Times New Roman" panose="02020603050405020304" pitchFamily="18" charset="0"/>
                <a:ea typeface="SimSun" panose="02010600030101010101" pitchFamily="2" charset="-122"/>
                <a:cs typeface="Mangal" panose="02040503050203030202" pitchFamily="18" charset="0"/>
              </a:rPr>
              <a:t>έρνησης</a:t>
            </a:r>
            <a:r>
              <a:rPr lang="fr-FR" sz="1800" kern="150" dirty="0">
                <a:effectLst/>
                <a:latin typeface="Times New Roman" panose="02020603050405020304" pitchFamily="18" charset="0"/>
                <a:ea typeface="SimSun" panose="02010600030101010101" pitchFamily="2" charset="-122"/>
                <a:cs typeface="Mangal" panose="02040503050203030202" pitchFamily="18" charset="0"/>
              </a:rPr>
              <a:t>.</a:t>
            </a:r>
            <a:r>
              <a:rPr lang="en-GR" dirty="0">
                <a:effectLst/>
              </a:rPr>
              <a:t> </a:t>
            </a:r>
            <a:endParaRPr lang="el-GR" dirty="0">
              <a:effectLst/>
            </a:endParaRPr>
          </a:p>
          <a:p>
            <a:endParaRPr lang="en-GR" dirty="0"/>
          </a:p>
        </p:txBody>
      </p:sp>
      <p:sp>
        <p:nvSpPr>
          <p:cNvPr id="4" name="Date Placeholder 3">
            <a:extLst>
              <a:ext uri="{FF2B5EF4-FFF2-40B4-BE49-F238E27FC236}">
                <a16:creationId xmlns:a16="http://schemas.microsoft.com/office/drawing/2014/main" id="{5A6D50C5-E2C2-66AD-9985-C373DC5C4F5A}"/>
              </a:ext>
            </a:extLst>
          </p:cNvPr>
          <p:cNvSpPr>
            <a:spLocks noGrp="1"/>
          </p:cNvSpPr>
          <p:nvPr>
            <p:ph type="dt" sz="half" idx="10"/>
          </p:nvPr>
        </p:nvSpPr>
        <p:spPr/>
        <p:txBody>
          <a:bodyPr/>
          <a:lstStyle/>
          <a:p>
            <a:fld id="{7BEF82E3-0187-EC46-A4A9-577F6333D935}" type="datetime6">
              <a:rPr lang="en-US" smtClean="0"/>
              <a:t>November 24</a:t>
            </a:fld>
            <a:endParaRPr lang="en-GR"/>
          </a:p>
        </p:txBody>
      </p:sp>
      <p:sp>
        <p:nvSpPr>
          <p:cNvPr id="6" name="Footer Placeholder 5">
            <a:extLst>
              <a:ext uri="{FF2B5EF4-FFF2-40B4-BE49-F238E27FC236}">
                <a16:creationId xmlns:a16="http://schemas.microsoft.com/office/drawing/2014/main" id="{53C52B60-E881-F985-2B25-0ED012342A21}"/>
              </a:ext>
            </a:extLst>
          </p:cNvPr>
          <p:cNvSpPr>
            <a:spLocks noGrp="1"/>
          </p:cNvSpPr>
          <p:nvPr>
            <p:ph type="ftr" sz="quarter" idx="11"/>
          </p:nvPr>
        </p:nvSpPr>
        <p:spPr/>
        <p:txBody>
          <a:bodyPr/>
          <a:lstStyle/>
          <a:p>
            <a:r>
              <a:rPr lang="el-GR"/>
              <a:t>Φιλίππα Χατζησταύρου</a:t>
            </a:r>
            <a:endParaRPr lang="en-GR"/>
          </a:p>
        </p:txBody>
      </p:sp>
      <p:sp>
        <p:nvSpPr>
          <p:cNvPr id="5" name="Slide Number Placeholder 4">
            <a:extLst>
              <a:ext uri="{FF2B5EF4-FFF2-40B4-BE49-F238E27FC236}">
                <a16:creationId xmlns:a16="http://schemas.microsoft.com/office/drawing/2014/main" id="{887F9651-28DE-194A-4C33-D023568C7FEC}"/>
              </a:ext>
            </a:extLst>
          </p:cNvPr>
          <p:cNvSpPr>
            <a:spLocks noGrp="1"/>
          </p:cNvSpPr>
          <p:nvPr>
            <p:ph type="sldNum" sz="quarter" idx="12"/>
          </p:nvPr>
        </p:nvSpPr>
        <p:spPr/>
        <p:txBody>
          <a:bodyPr/>
          <a:lstStyle/>
          <a:p>
            <a:fld id="{6B6B1FA0-B237-4940-8F69-0BF40763133D}" type="slidenum">
              <a:rPr lang="en-GR" smtClean="0"/>
              <a:t>9</a:t>
            </a:fld>
            <a:endParaRPr lang="en-GR"/>
          </a:p>
        </p:txBody>
      </p:sp>
    </p:spTree>
    <p:extLst>
      <p:ext uri="{BB962C8B-B14F-4D97-AF65-F5344CB8AC3E}">
        <p14:creationId xmlns:p14="http://schemas.microsoft.com/office/powerpoint/2010/main" val="344597209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3959</TotalTime>
  <Words>5578</Words>
  <Application>Microsoft Macintosh PowerPoint</Application>
  <PresentationFormat>Widescreen</PresentationFormat>
  <Paragraphs>279</Paragraphs>
  <Slides>20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Georgia</vt:lpstr>
      <vt:lpstr>Liberation Serif</vt:lpstr>
      <vt:lpstr>Phosphate Inline</vt:lpstr>
      <vt:lpstr>Times New Roman</vt:lpstr>
      <vt:lpstr>Wingdings</vt:lpstr>
      <vt:lpstr>Office 2013 - 2022 Theme</vt:lpstr>
      <vt:lpstr>Ορντοφιλελευθερισμός (ΟΦ)  και κυβερνητικότητα </vt:lpstr>
      <vt:lpstr>Γερμανό-αυστριακές αρχές του ΟΦ</vt:lpstr>
      <vt:lpstr>Τα φιλοσοφικά και ιστορικο-κοινωνιολογικά συντηρητικά ερείσματα του ΟΦ</vt:lpstr>
      <vt:lpstr>Ποια είναι τα κυρίαρχα ιδεατικά πρότυπα της ευρ. ενοποίησης (και άρα) και της ελληνικής ένταξης;</vt:lpstr>
      <vt:lpstr>Δύο σημαντικά συνέδρια που θα διαμορφώσουν τις ιδεατικές δομές της ΕΟΚ/ΕΕ </vt:lpstr>
      <vt:lpstr> </vt:lpstr>
      <vt:lpstr>Κυρίαρχες οικονομικές ιδέες από το 1970 και μετά</vt:lpstr>
      <vt:lpstr>Οι πατέρες του ΟΦ…</vt:lpstr>
      <vt:lpstr>Στη μεταπολεμική Γερμανία… (I)</vt:lpstr>
      <vt:lpstr>Στη μεταπολεμική Γερμανία… (II)</vt:lpstr>
      <vt:lpstr>Ποιος εξευρωπαϊσμός;Η επιρροή του ΟΦ στo μετα-φορντιστικό καπιταλισμό</vt:lpstr>
      <vt:lpstr>Ο ΟΦ και η ευρωπαϊκή οικονομική κουλτούρα…</vt:lpstr>
      <vt:lpstr>H ιδεολογική βάση της πολιτικής διεύρυνσης και οι τεχνολογικές προϋποθέσεις για την απελευθέρωση της ελληνικής οικονομίας τη δεκαετία του 1970</vt:lpstr>
      <vt:lpstr>Πολιτικοί και γραφειοκράτες ως επιχειρηματίες ορντοφιλελεύθερης πολιτικής στη Γαλλία - policy entrepreneurs I</vt:lpstr>
      <vt:lpstr>Πολιτικοί και γραφειοκράτες ως επιχειρηματίες ορντοφιλελεύθερης πολιτικής στην ΕΟΚ - policy entrepreneurs II</vt:lpstr>
      <vt:lpstr>Πολιτικοί και γραφειοκράτες ως επιχειρηματίες ορντοφιλελεύθερης πολιτικής στη Γαλλία - policy entrepreneurs III </vt:lpstr>
      <vt:lpstr>To γερμανικό come back</vt:lpstr>
      <vt:lpstr>Η Γερμανία ως ‘contested/reluctant’ Ηγεμόνας</vt:lpstr>
      <vt:lpstr> Ορντοφιλελευθερισμός και θεωρία</vt:lpstr>
      <vt:lpstr>Προτεινόμενη 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Filippa Chatzistavrou</cp:lastModifiedBy>
  <cp:revision>77</cp:revision>
  <dcterms:created xsi:type="dcterms:W3CDTF">2024-05-21T13:46:07Z</dcterms:created>
  <dcterms:modified xsi:type="dcterms:W3CDTF">2024-11-06T14:39:40Z</dcterms:modified>
</cp:coreProperties>
</file>