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22" r:id="rId1"/>
  </p:sldMasterIdLst>
  <p:notesMasterIdLst>
    <p:notesMasterId r:id="rId19"/>
  </p:notesMasterIdLst>
  <p:sldIdLst>
    <p:sldId id="256" r:id="rId2"/>
    <p:sldId id="300" r:id="rId3"/>
    <p:sldId id="269" r:id="rId4"/>
    <p:sldId id="286" r:id="rId5"/>
    <p:sldId id="283" r:id="rId6"/>
    <p:sldId id="291" r:id="rId7"/>
    <p:sldId id="298" r:id="rId8"/>
    <p:sldId id="260" r:id="rId9"/>
    <p:sldId id="268" r:id="rId10"/>
    <p:sldId id="297" r:id="rId11"/>
    <p:sldId id="292" r:id="rId12"/>
    <p:sldId id="293" r:id="rId13"/>
    <p:sldId id="287" r:id="rId14"/>
    <p:sldId id="267" r:id="rId15"/>
    <p:sldId id="288" r:id="rId16"/>
    <p:sldId id="290" r:id="rId17"/>
    <p:sldId id="281" r:id="rId18"/>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00DD27-9126-7842-9005-DB5F12907BB0}" v="49" dt="2024-10-23T19:00:46.0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73"/>
    <p:restoredTop sz="94529"/>
  </p:normalViewPr>
  <p:slideViewPr>
    <p:cSldViewPr snapToGrid="0" snapToObjects="1">
      <p:cViewPr varScale="1">
        <p:scale>
          <a:sx n="81" d="100"/>
          <a:sy n="81" d="100"/>
        </p:scale>
        <p:origin x="192" y="6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lippa Chatzistavrou" userId="6496f929-a105-4d44-bade-575b71dfa715" providerId="ADAL" clId="{1000DD27-9126-7842-9005-DB5F12907BB0}"/>
    <pc:docChg chg="undo redo custSel addSld delSld modSld">
      <pc:chgData name="Filippa Chatzistavrou" userId="6496f929-a105-4d44-bade-575b71dfa715" providerId="ADAL" clId="{1000DD27-9126-7842-9005-DB5F12907BB0}" dt="2024-10-23T19:02:13.724" v="212" actId="20577"/>
      <pc:docMkLst>
        <pc:docMk/>
      </pc:docMkLst>
      <pc:sldChg chg="addSp delSp modSp mod setBg addAnim delDesignElem">
        <pc:chgData name="Filippa Chatzistavrou" userId="6496f929-a105-4d44-bade-575b71dfa715" providerId="ADAL" clId="{1000DD27-9126-7842-9005-DB5F12907BB0}" dt="2024-10-23T19:00:46.008" v="193" actId="20577"/>
        <pc:sldMkLst>
          <pc:docMk/>
          <pc:sldMk cId="1749109164" sldId="256"/>
        </pc:sldMkLst>
        <pc:spChg chg="mod">
          <ac:chgData name="Filippa Chatzistavrou" userId="6496f929-a105-4d44-bade-575b71dfa715" providerId="ADAL" clId="{1000DD27-9126-7842-9005-DB5F12907BB0}" dt="2024-10-23T19:00:46.008" v="193" actId="20577"/>
          <ac:spMkLst>
            <pc:docMk/>
            <pc:sldMk cId="1749109164" sldId="256"/>
            <ac:spMk id="2" creationId="{9D8AE0B8-785A-6847-87C0-686BE664E872}"/>
          </ac:spMkLst>
        </pc:spChg>
        <pc:spChg chg="mod">
          <ac:chgData name="Filippa Chatzistavrou" userId="6496f929-a105-4d44-bade-575b71dfa715" providerId="ADAL" clId="{1000DD27-9126-7842-9005-DB5F12907BB0}" dt="2024-10-23T18:59:44.060" v="157" actId="26606"/>
          <ac:spMkLst>
            <pc:docMk/>
            <pc:sldMk cId="1749109164" sldId="256"/>
            <ac:spMk id="3" creationId="{5E4C75CF-625D-4342-BA1F-E81EEE27068D}"/>
          </ac:spMkLst>
        </pc:spChg>
        <pc:spChg chg="add">
          <ac:chgData name="Filippa Chatzistavrou" userId="6496f929-a105-4d44-bade-575b71dfa715" providerId="ADAL" clId="{1000DD27-9126-7842-9005-DB5F12907BB0}" dt="2024-10-23T18:59:44.060" v="157" actId="26606"/>
          <ac:spMkLst>
            <pc:docMk/>
            <pc:sldMk cId="1749109164" sldId="256"/>
            <ac:spMk id="5" creationId="{6F5A5072-7B47-4D32-B52A-4EBBF590B8A5}"/>
          </ac:spMkLst>
        </pc:spChg>
        <pc:spChg chg="add">
          <ac:chgData name="Filippa Chatzistavrou" userId="6496f929-a105-4d44-bade-575b71dfa715" providerId="ADAL" clId="{1000DD27-9126-7842-9005-DB5F12907BB0}" dt="2024-10-23T18:59:44.060" v="157" actId="26606"/>
          <ac:spMkLst>
            <pc:docMk/>
            <pc:sldMk cId="1749109164" sldId="256"/>
            <ac:spMk id="6" creationId="{9715DAF0-AE1B-46C9-8A6B-DB2AA05AB91D}"/>
          </ac:spMkLst>
        </pc:spChg>
        <pc:spChg chg="add">
          <ac:chgData name="Filippa Chatzistavrou" userId="6496f929-a105-4d44-bade-575b71dfa715" providerId="ADAL" clId="{1000DD27-9126-7842-9005-DB5F12907BB0}" dt="2024-10-23T18:59:44.060" v="157" actId="26606"/>
          <ac:spMkLst>
            <pc:docMk/>
            <pc:sldMk cId="1749109164" sldId="256"/>
            <ac:spMk id="7" creationId="{6016219D-510E-4184-9090-6D5578A87BD1}"/>
          </ac:spMkLst>
        </pc:spChg>
        <pc:spChg chg="add del">
          <ac:chgData name="Filippa Chatzistavrou" userId="6496f929-a105-4d44-bade-575b71dfa715" providerId="ADAL" clId="{1000DD27-9126-7842-9005-DB5F12907BB0}" dt="2024-10-23T18:58:49.323" v="75"/>
          <ac:spMkLst>
            <pc:docMk/>
            <pc:sldMk cId="1749109164" sldId="256"/>
            <ac:spMk id="8" creationId="{5A292AEA-2528-46C0-B426-95822B6141FB}"/>
          </ac:spMkLst>
        </pc:spChg>
        <pc:spChg chg="add">
          <ac:chgData name="Filippa Chatzistavrou" userId="6496f929-a105-4d44-bade-575b71dfa715" providerId="ADAL" clId="{1000DD27-9126-7842-9005-DB5F12907BB0}" dt="2024-10-23T18:59:44.060" v="157" actId="26606"/>
          <ac:spMkLst>
            <pc:docMk/>
            <pc:sldMk cId="1749109164" sldId="256"/>
            <ac:spMk id="9" creationId="{AFF4A713-7B75-4B21-90D7-5AB19547C728}"/>
          </ac:spMkLst>
        </pc:spChg>
        <pc:spChg chg="add del">
          <ac:chgData name="Filippa Chatzistavrou" userId="6496f929-a105-4d44-bade-575b71dfa715" providerId="ADAL" clId="{1000DD27-9126-7842-9005-DB5F12907BB0}" dt="2024-10-23T18:58:49.323" v="75"/>
          <ac:spMkLst>
            <pc:docMk/>
            <pc:sldMk cId="1749109164" sldId="256"/>
            <ac:spMk id="10" creationId="{D8B7B198-E4DF-43CD-AD8C-199884323745}"/>
          </ac:spMkLst>
        </pc:spChg>
        <pc:spChg chg="add">
          <ac:chgData name="Filippa Chatzistavrou" userId="6496f929-a105-4d44-bade-575b71dfa715" providerId="ADAL" clId="{1000DD27-9126-7842-9005-DB5F12907BB0}" dt="2024-10-23T18:59:44.060" v="157" actId="26606"/>
          <ac:spMkLst>
            <pc:docMk/>
            <pc:sldMk cId="1749109164" sldId="256"/>
            <ac:spMk id="11" creationId="{DC631C0B-6DA6-4E57-8231-CE32B3434A7E}"/>
          </ac:spMkLst>
        </pc:spChg>
        <pc:spChg chg="add del">
          <ac:chgData name="Filippa Chatzistavrou" userId="6496f929-a105-4d44-bade-575b71dfa715" providerId="ADAL" clId="{1000DD27-9126-7842-9005-DB5F12907BB0}" dt="2024-10-23T18:58:49.323" v="75"/>
          <ac:spMkLst>
            <pc:docMk/>
            <pc:sldMk cId="1749109164" sldId="256"/>
            <ac:spMk id="12" creationId="{2BE67753-EA0E-4819-8D22-0B6600CF7231}"/>
          </ac:spMkLst>
        </pc:spChg>
        <pc:spChg chg="add">
          <ac:chgData name="Filippa Chatzistavrou" userId="6496f929-a105-4d44-bade-575b71dfa715" providerId="ADAL" clId="{1000DD27-9126-7842-9005-DB5F12907BB0}" dt="2024-10-23T18:59:44.060" v="157" actId="26606"/>
          <ac:spMkLst>
            <pc:docMk/>
            <pc:sldMk cId="1749109164" sldId="256"/>
            <ac:spMk id="13" creationId="{C29501E6-A978-4A61-9689-9085AF97A53A}"/>
          </ac:spMkLst>
        </pc:spChg>
        <pc:grpChg chg="add del">
          <ac:chgData name="Filippa Chatzistavrou" userId="6496f929-a105-4d44-bade-575b71dfa715" providerId="ADAL" clId="{1000DD27-9126-7842-9005-DB5F12907BB0}" dt="2024-10-23T18:58:49.323" v="75"/>
          <ac:grpSpMkLst>
            <pc:docMk/>
            <pc:sldMk cId="1749109164" sldId="256"/>
            <ac:grpSpMk id="14" creationId="{D76D63AC-0421-45EC-B383-E79A61A78C6B}"/>
          </ac:grpSpMkLst>
        </pc:grpChg>
        <pc:grpChg chg="add del">
          <ac:chgData name="Filippa Chatzistavrou" userId="6496f929-a105-4d44-bade-575b71dfa715" providerId="ADAL" clId="{1000DD27-9126-7842-9005-DB5F12907BB0}" dt="2024-10-23T18:58:49.323" v="75"/>
          <ac:grpSpMkLst>
            <pc:docMk/>
            <pc:sldMk cId="1749109164" sldId="256"/>
            <ac:grpSpMk id="23" creationId="{87F87F1B-42BA-4AC7-A4E2-41544DDB2CE3}"/>
          </ac:grpSpMkLst>
        </pc:grpChg>
        <pc:grpChg chg="add del">
          <ac:chgData name="Filippa Chatzistavrou" userId="6496f929-a105-4d44-bade-575b71dfa715" providerId="ADAL" clId="{1000DD27-9126-7842-9005-DB5F12907BB0}" dt="2024-10-23T18:58:49.323" v="75"/>
          <ac:grpSpMkLst>
            <pc:docMk/>
            <pc:sldMk cId="1749109164" sldId="256"/>
            <ac:grpSpMk id="29" creationId="{967346A5-7569-4F15-AB5D-BE3DADF192C0}"/>
          </ac:grpSpMkLst>
        </pc:grpChg>
      </pc:sldChg>
      <pc:sldChg chg="modSp mod">
        <pc:chgData name="Filippa Chatzistavrou" userId="6496f929-a105-4d44-bade-575b71dfa715" providerId="ADAL" clId="{1000DD27-9126-7842-9005-DB5F12907BB0}" dt="2024-10-23T18:59:31.652" v="152" actId="27636"/>
        <pc:sldMkLst>
          <pc:docMk/>
          <pc:sldMk cId="4074152587" sldId="260"/>
        </pc:sldMkLst>
        <pc:spChg chg="mod">
          <ac:chgData name="Filippa Chatzistavrou" userId="6496f929-a105-4d44-bade-575b71dfa715" providerId="ADAL" clId="{1000DD27-9126-7842-9005-DB5F12907BB0}" dt="2024-10-23T18:59:31.652" v="152" actId="27636"/>
          <ac:spMkLst>
            <pc:docMk/>
            <pc:sldMk cId="4074152587" sldId="260"/>
            <ac:spMk id="3" creationId="{6DEB5470-6519-874B-85D3-580CE44E5596}"/>
          </ac:spMkLst>
        </pc:spChg>
      </pc:sldChg>
      <pc:sldChg chg="modSp mod">
        <pc:chgData name="Filippa Chatzistavrou" userId="6496f929-a105-4d44-bade-575b71dfa715" providerId="ADAL" clId="{1000DD27-9126-7842-9005-DB5F12907BB0}" dt="2024-10-23T18:59:31.450" v="147" actId="27636"/>
        <pc:sldMkLst>
          <pc:docMk/>
          <pc:sldMk cId="200523331" sldId="269"/>
        </pc:sldMkLst>
        <pc:spChg chg="mod">
          <ac:chgData name="Filippa Chatzistavrou" userId="6496f929-a105-4d44-bade-575b71dfa715" providerId="ADAL" clId="{1000DD27-9126-7842-9005-DB5F12907BB0}" dt="2024-10-23T18:59:31.450" v="147" actId="27636"/>
          <ac:spMkLst>
            <pc:docMk/>
            <pc:sldMk cId="200523331" sldId="269"/>
            <ac:spMk id="3" creationId="{37CD683A-9A94-374C-8036-A5DC9D9C3DC8}"/>
          </ac:spMkLst>
        </pc:spChg>
      </pc:sldChg>
      <pc:sldChg chg="delSp modSp mod">
        <pc:chgData name="Filippa Chatzistavrou" userId="6496f929-a105-4d44-bade-575b71dfa715" providerId="ADAL" clId="{1000DD27-9126-7842-9005-DB5F12907BB0}" dt="2024-10-23T19:02:00.392" v="210" actId="20577"/>
        <pc:sldMkLst>
          <pc:docMk/>
          <pc:sldMk cId="171795415" sldId="281"/>
        </pc:sldMkLst>
        <pc:spChg chg="mod">
          <ac:chgData name="Filippa Chatzistavrou" userId="6496f929-a105-4d44-bade-575b71dfa715" providerId="ADAL" clId="{1000DD27-9126-7842-9005-DB5F12907BB0}" dt="2024-10-23T19:02:00.392" v="210" actId="20577"/>
          <ac:spMkLst>
            <pc:docMk/>
            <pc:sldMk cId="171795415" sldId="281"/>
            <ac:spMk id="2" creationId="{00000000-0000-0000-0000-000000000000}"/>
          </ac:spMkLst>
        </pc:spChg>
        <pc:spChg chg="del">
          <ac:chgData name="Filippa Chatzistavrou" userId="6496f929-a105-4d44-bade-575b71dfa715" providerId="ADAL" clId="{1000DD27-9126-7842-9005-DB5F12907BB0}" dt="2024-10-23T18:55:01.692" v="18" actId="478"/>
          <ac:spMkLst>
            <pc:docMk/>
            <pc:sldMk cId="171795415" sldId="281"/>
            <ac:spMk id="4" creationId="{00000000-0000-0000-0000-000000000000}"/>
          </ac:spMkLst>
        </pc:spChg>
        <pc:spChg chg="del mod">
          <ac:chgData name="Filippa Chatzistavrou" userId="6496f929-a105-4d44-bade-575b71dfa715" providerId="ADAL" clId="{1000DD27-9126-7842-9005-DB5F12907BB0}" dt="2024-10-23T18:54:54.292" v="17" actId="478"/>
          <ac:spMkLst>
            <pc:docMk/>
            <pc:sldMk cId="171795415" sldId="281"/>
            <ac:spMk id="5" creationId="{00000000-0000-0000-0000-000000000000}"/>
          </ac:spMkLst>
        </pc:spChg>
        <pc:spChg chg="del">
          <ac:chgData name="Filippa Chatzistavrou" userId="6496f929-a105-4d44-bade-575b71dfa715" providerId="ADAL" clId="{1000DD27-9126-7842-9005-DB5F12907BB0}" dt="2024-10-23T18:54:43.942" v="13" actId="478"/>
          <ac:spMkLst>
            <pc:docMk/>
            <pc:sldMk cId="171795415" sldId="281"/>
            <ac:spMk id="6" creationId="{00000000-0000-0000-0000-000000000000}"/>
          </ac:spMkLst>
        </pc:spChg>
      </pc:sldChg>
      <pc:sldChg chg="delSp modSp mod">
        <pc:chgData name="Filippa Chatzistavrou" userId="6496f929-a105-4d44-bade-575b71dfa715" providerId="ADAL" clId="{1000DD27-9126-7842-9005-DB5F12907BB0}" dt="2024-10-23T18:59:31.501" v="149" actId="27636"/>
        <pc:sldMkLst>
          <pc:docMk/>
          <pc:sldMk cId="2526421649" sldId="283"/>
        </pc:sldMkLst>
        <pc:spChg chg="del">
          <ac:chgData name="Filippa Chatzistavrou" userId="6496f929-a105-4d44-bade-575b71dfa715" providerId="ADAL" clId="{1000DD27-9126-7842-9005-DB5F12907BB0}" dt="2024-10-23T18:58:01.796" v="56" actId="478"/>
          <ac:spMkLst>
            <pc:docMk/>
            <pc:sldMk cId="2526421649" sldId="283"/>
            <ac:spMk id="2" creationId="{00000000-0000-0000-0000-000000000000}"/>
          </ac:spMkLst>
        </pc:spChg>
        <pc:spChg chg="del">
          <ac:chgData name="Filippa Chatzistavrou" userId="6496f929-a105-4d44-bade-575b71dfa715" providerId="ADAL" clId="{1000DD27-9126-7842-9005-DB5F12907BB0}" dt="2024-10-23T18:57:53.584" v="54" actId="478"/>
          <ac:spMkLst>
            <pc:docMk/>
            <pc:sldMk cId="2526421649" sldId="283"/>
            <ac:spMk id="3" creationId="{00000000-0000-0000-0000-000000000000}"/>
          </ac:spMkLst>
        </pc:spChg>
        <pc:spChg chg="del">
          <ac:chgData name="Filippa Chatzistavrou" userId="6496f929-a105-4d44-bade-575b71dfa715" providerId="ADAL" clId="{1000DD27-9126-7842-9005-DB5F12907BB0}" dt="2024-10-23T18:57:56.403" v="55" actId="478"/>
          <ac:spMkLst>
            <pc:docMk/>
            <pc:sldMk cId="2526421649" sldId="283"/>
            <ac:spMk id="4" creationId="{00000000-0000-0000-0000-000000000000}"/>
          </ac:spMkLst>
        </pc:spChg>
        <pc:spChg chg="mod">
          <ac:chgData name="Filippa Chatzistavrou" userId="6496f929-a105-4d44-bade-575b71dfa715" providerId="ADAL" clId="{1000DD27-9126-7842-9005-DB5F12907BB0}" dt="2024-10-23T18:59:31.501" v="149" actId="27636"/>
          <ac:spMkLst>
            <pc:docMk/>
            <pc:sldMk cId="2526421649" sldId="283"/>
            <ac:spMk id="6" creationId="{00000000-0000-0000-0000-000000000000}"/>
          </ac:spMkLst>
        </pc:spChg>
      </pc:sldChg>
      <pc:sldChg chg="delSp modSp mod">
        <pc:chgData name="Filippa Chatzistavrou" userId="6496f929-a105-4d44-bade-575b71dfa715" providerId="ADAL" clId="{1000DD27-9126-7842-9005-DB5F12907BB0}" dt="2024-10-23T18:59:31.479" v="148" actId="27636"/>
        <pc:sldMkLst>
          <pc:docMk/>
          <pc:sldMk cId="3645704079" sldId="286"/>
        </pc:sldMkLst>
        <pc:spChg chg="del">
          <ac:chgData name="Filippa Chatzistavrou" userId="6496f929-a105-4d44-bade-575b71dfa715" providerId="ADAL" clId="{1000DD27-9126-7842-9005-DB5F12907BB0}" dt="2024-10-23T18:58:15.002" v="59" actId="478"/>
          <ac:spMkLst>
            <pc:docMk/>
            <pc:sldMk cId="3645704079" sldId="286"/>
            <ac:spMk id="2" creationId="{00000000-0000-0000-0000-000000000000}"/>
          </ac:spMkLst>
        </pc:spChg>
        <pc:spChg chg="del">
          <ac:chgData name="Filippa Chatzistavrou" userId="6496f929-a105-4d44-bade-575b71dfa715" providerId="ADAL" clId="{1000DD27-9126-7842-9005-DB5F12907BB0}" dt="2024-10-23T18:58:07.744" v="57" actId="478"/>
          <ac:spMkLst>
            <pc:docMk/>
            <pc:sldMk cId="3645704079" sldId="286"/>
            <ac:spMk id="3" creationId="{00000000-0000-0000-0000-000000000000}"/>
          </ac:spMkLst>
        </pc:spChg>
        <pc:spChg chg="del">
          <ac:chgData name="Filippa Chatzistavrou" userId="6496f929-a105-4d44-bade-575b71dfa715" providerId="ADAL" clId="{1000DD27-9126-7842-9005-DB5F12907BB0}" dt="2024-10-23T18:58:12.264" v="58" actId="478"/>
          <ac:spMkLst>
            <pc:docMk/>
            <pc:sldMk cId="3645704079" sldId="286"/>
            <ac:spMk id="4" creationId="{00000000-0000-0000-0000-000000000000}"/>
          </ac:spMkLst>
        </pc:spChg>
        <pc:spChg chg="mod">
          <ac:chgData name="Filippa Chatzistavrou" userId="6496f929-a105-4d44-bade-575b71dfa715" providerId="ADAL" clId="{1000DD27-9126-7842-9005-DB5F12907BB0}" dt="2024-10-23T18:59:31.479" v="148" actId="27636"/>
          <ac:spMkLst>
            <pc:docMk/>
            <pc:sldMk cId="3645704079" sldId="286"/>
            <ac:spMk id="6" creationId="{00000000-0000-0000-0000-000000000000}"/>
          </ac:spMkLst>
        </pc:spChg>
      </pc:sldChg>
      <pc:sldChg chg="delSp modSp mod">
        <pc:chgData name="Filippa Chatzistavrou" userId="6496f929-a105-4d44-bade-575b71dfa715" providerId="ADAL" clId="{1000DD27-9126-7842-9005-DB5F12907BB0}" dt="2024-10-23T18:59:31.766" v="154" actId="27636"/>
        <pc:sldMkLst>
          <pc:docMk/>
          <pc:sldMk cId="2621515332" sldId="287"/>
        </pc:sldMkLst>
        <pc:spChg chg="mod">
          <ac:chgData name="Filippa Chatzistavrou" userId="6496f929-a105-4d44-bade-575b71dfa715" providerId="ADAL" clId="{1000DD27-9126-7842-9005-DB5F12907BB0}" dt="2024-10-23T18:59:31.766" v="154" actId="27636"/>
          <ac:spMkLst>
            <pc:docMk/>
            <pc:sldMk cId="2621515332" sldId="287"/>
            <ac:spMk id="3" creationId="{00000000-0000-0000-0000-000000000000}"/>
          </ac:spMkLst>
        </pc:spChg>
        <pc:spChg chg="del">
          <ac:chgData name="Filippa Chatzistavrou" userId="6496f929-a105-4d44-bade-575b71dfa715" providerId="ADAL" clId="{1000DD27-9126-7842-9005-DB5F12907BB0}" dt="2024-10-23T18:56:00.036" v="33" actId="478"/>
          <ac:spMkLst>
            <pc:docMk/>
            <pc:sldMk cId="2621515332" sldId="287"/>
            <ac:spMk id="4" creationId="{00000000-0000-0000-0000-000000000000}"/>
          </ac:spMkLst>
        </pc:spChg>
        <pc:spChg chg="del mod">
          <ac:chgData name="Filippa Chatzistavrou" userId="6496f929-a105-4d44-bade-575b71dfa715" providerId="ADAL" clId="{1000DD27-9126-7842-9005-DB5F12907BB0}" dt="2024-10-23T18:55:55.378" v="32" actId="478"/>
          <ac:spMkLst>
            <pc:docMk/>
            <pc:sldMk cId="2621515332" sldId="287"/>
            <ac:spMk id="5" creationId="{00000000-0000-0000-0000-000000000000}"/>
          </ac:spMkLst>
        </pc:spChg>
        <pc:spChg chg="del">
          <ac:chgData name="Filippa Chatzistavrou" userId="6496f929-a105-4d44-bade-575b71dfa715" providerId="ADAL" clId="{1000DD27-9126-7842-9005-DB5F12907BB0}" dt="2024-10-23T18:56:02.561" v="34" actId="478"/>
          <ac:spMkLst>
            <pc:docMk/>
            <pc:sldMk cId="2621515332" sldId="287"/>
            <ac:spMk id="6" creationId="{00000000-0000-0000-0000-000000000000}"/>
          </ac:spMkLst>
        </pc:spChg>
      </pc:sldChg>
      <pc:sldChg chg="delSp modSp mod">
        <pc:chgData name="Filippa Chatzistavrou" userId="6496f929-a105-4d44-bade-575b71dfa715" providerId="ADAL" clId="{1000DD27-9126-7842-9005-DB5F12907BB0}" dt="2024-10-23T19:02:13.724" v="212" actId="20577"/>
        <pc:sldMkLst>
          <pc:docMk/>
          <pc:sldMk cId="907656012" sldId="288"/>
        </pc:sldMkLst>
        <pc:spChg chg="mod">
          <ac:chgData name="Filippa Chatzistavrou" userId="6496f929-a105-4d44-bade-575b71dfa715" providerId="ADAL" clId="{1000DD27-9126-7842-9005-DB5F12907BB0}" dt="2024-10-23T19:02:13.724" v="212" actId="20577"/>
          <ac:spMkLst>
            <pc:docMk/>
            <pc:sldMk cId="907656012" sldId="288"/>
            <ac:spMk id="2" creationId="{00000000-0000-0000-0000-000000000000}"/>
          </ac:spMkLst>
        </pc:spChg>
        <pc:spChg chg="mod">
          <ac:chgData name="Filippa Chatzistavrou" userId="6496f929-a105-4d44-bade-575b71dfa715" providerId="ADAL" clId="{1000DD27-9126-7842-9005-DB5F12907BB0}" dt="2024-10-23T18:59:31.785" v="155" actId="27636"/>
          <ac:spMkLst>
            <pc:docMk/>
            <pc:sldMk cId="907656012" sldId="288"/>
            <ac:spMk id="3" creationId="{00000000-0000-0000-0000-000000000000}"/>
          </ac:spMkLst>
        </pc:spChg>
        <pc:spChg chg="del">
          <ac:chgData name="Filippa Chatzistavrou" userId="6496f929-a105-4d44-bade-575b71dfa715" providerId="ADAL" clId="{1000DD27-9126-7842-9005-DB5F12907BB0}" dt="2024-10-23T18:55:42.145" v="29" actId="478"/>
          <ac:spMkLst>
            <pc:docMk/>
            <pc:sldMk cId="907656012" sldId="288"/>
            <ac:spMk id="4" creationId="{00000000-0000-0000-0000-000000000000}"/>
          </ac:spMkLst>
        </pc:spChg>
        <pc:spChg chg="del mod">
          <ac:chgData name="Filippa Chatzistavrou" userId="6496f929-a105-4d44-bade-575b71dfa715" providerId="ADAL" clId="{1000DD27-9126-7842-9005-DB5F12907BB0}" dt="2024-10-23T18:55:33.297" v="26" actId="478"/>
          <ac:spMkLst>
            <pc:docMk/>
            <pc:sldMk cId="907656012" sldId="288"/>
            <ac:spMk id="5" creationId="{00000000-0000-0000-0000-000000000000}"/>
          </ac:spMkLst>
        </pc:spChg>
        <pc:spChg chg="del mod">
          <ac:chgData name="Filippa Chatzistavrou" userId="6496f929-a105-4d44-bade-575b71dfa715" providerId="ADAL" clId="{1000DD27-9126-7842-9005-DB5F12907BB0}" dt="2024-10-23T18:55:39.819" v="28" actId="478"/>
          <ac:spMkLst>
            <pc:docMk/>
            <pc:sldMk cId="907656012" sldId="288"/>
            <ac:spMk id="6" creationId="{00000000-0000-0000-0000-000000000000}"/>
          </ac:spMkLst>
        </pc:spChg>
      </pc:sldChg>
      <pc:sldChg chg="delSp modSp mod">
        <pc:chgData name="Filippa Chatzistavrou" userId="6496f929-a105-4d44-bade-575b71dfa715" providerId="ADAL" clId="{1000DD27-9126-7842-9005-DB5F12907BB0}" dt="2024-10-23T19:01:50.068" v="207" actId="20577"/>
        <pc:sldMkLst>
          <pc:docMk/>
          <pc:sldMk cId="232918097" sldId="290"/>
        </pc:sldMkLst>
        <pc:spChg chg="mod">
          <ac:chgData name="Filippa Chatzistavrou" userId="6496f929-a105-4d44-bade-575b71dfa715" providerId="ADAL" clId="{1000DD27-9126-7842-9005-DB5F12907BB0}" dt="2024-10-23T19:01:50.068" v="207" actId="20577"/>
          <ac:spMkLst>
            <pc:docMk/>
            <pc:sldMk cId="232918097" sldId="290"/>
            <ac:spMk id="2" creationId="{00000000-0000-0000-0000-000000000000}"/>
          </ac:spMkLst>
        </pc:spChg>
        <pc:spChg chg="mod">
          <ac:chgData name="Filippa Chatzistavrou" userId="6496f929-a105-4d44-bade-575b71dfa715" providerId="ADAL" clId="{1000DD27-9126-7842-9005-DB5F12907BB0}" dt="2024-10-23T18:59:29.082" v="143" actId="27636"/>
          <ac:spMkLst>
            <pc:docMk/>
            <pc:sldMk cId="232918097" sldId="290"/>
            <ac:spMk id="3" creationId="{00000000-0000-0000-0000-000000000000}"/>
          </ac:spMkLst>
        </pc:spChg>
        <pc:spChg chg="del">
          <ac:chgData name="Filippa Chatzistavrou" userId="6496f929-a105-4d44-bade-575b71dfa715" providerId="ADAL" clId="{1000DD27-9126-7842-9005-DB5F12907BB0}" dt="2024-10-23T18:55:24.460" v="24" actId="478"/>
          <ac:spMkLst>
            <pc:docMk/>
            <pc:sldMk cId="232918097" sldId="290"/>
            <ac:spMk id="4" creationId="{00000000-0000-0000-0000-000000000000}"/>
          </ac:spMkLst>
        </pc:spChg>
        <pc:spChg chg="del mod">
          <ac:chgData name="Filippa Chatzistavrou" userId="6496f929-a105-4d44-bade-575b71dfa715" providerId="ADAL" clId="{1000DD27-9126-7842-9005-DB5F12907BB0}" dt="2024-10-23T18:55:20.930" v="23" actId="478"/>
          <ac:spMkLst>
            <pc:docMk/>
            <pc:sldMk cId="232918097" sldId="290"/>
            <ac:spMk id="5" creationId="{00000000-0000-0000-0000-000000000000}"/>
          </ac:spMkLst>
        </pc:spChg>
        <pc:spChg chg="del">
          <ac:chgData name="Filippa Chatzistavrou" userId="6496f929-a105-4d44-bade-575b71dfa715" providerId="ADAL" clId="{1000DD27-9126-7842-9005-DB5F12907BB0}" dt="2024-10-23T18:55:06.824" v="19" actId="478"/>
          <ac:spMkLst>
            <pc:docMk/>
            <pc:sldMk cId="232918097" sldId="290"/>
            <ac:spMk id="6" creationId="{00000000-0000-0000-0000-000000000000}"/>
          </ac:spMkLst>
        </pc:spChg>
      </pc:sldChg>
      <pc:sldChg chg="delSp modSp mod">
        <pc:chgData name="Filippa Chatzistavrou" userId="6496f929-a105-4d44-bade-575b71dfa715" providerId="ADAL" clId="{1000DD27-9126-7842-9005-DB5F12907BB0}" dt="2024-10-23T18:59:31.529" v="150" actId="27636"/>
        <pc:sldMkLst>
          <pc:docMk/>
          <pc:sldMk cId="3985861270" sldId="291"/>
        </pc:sldMkLst>
        <pc:spChg chg="mod">
          <ac:chgData name="Filippa Chatzistavrou" userId="6496f929-a105-4d44-bade-575b71dfa715" providerId="ADAL" clId="{1000DD27-9126-7842-9005-DB5F12907BB0}" dt="2024-10-23T18:59:31.529" v="150" actId="27636"/>
          <ac:spMkLst>
            <pc:docMk/>
            <pc:sldMk cId="3985861270" sldId="291"/>
            <ac:spMk id="3" creationId="{00000000-0000-0000-0000-000000000000}"/>
          </ac:spMkLst>
        </pc:spChg>
        <pc:spChg chg="del">
          <ac:chgData name="Filippa Chatzistavrou" userId="6496f929-a105-4d44-bade-575b71dfa715" providerId="ADAL" clId="{1000DD27-9126-7842-9005-DB5F12907BB0}" dt="2024-10-23T18:57:42.178" v="52" actId="478"/>
          <ac:spMkLst>
            <pc:docMk/>
            <pc:sldMk cId="3985861270" sldId="291"/>
            <ac:spMk id="4" creationId="{00000000-0000-0000-0000-000000000000}"/>
          </ac:spMkLst>
        </pc:spChg>
        <pc:spChg chg="del">
          <ac:chgData name="Filippa Chatzistavrou" userId="6496f929-a105-4d44-bade-575b71dfa715" providerId="ADAL" clId="{1000DD27-9126-7842-9005-DB5F12907BB0}" dt="2024-10-23T18:57:45.874" v="53" actId="478"/>
          <ac:spMkLst>
            <pc:docMk/>
            <pc:sldMk cId="3985861270" sldId="291"/>
            <ac:spMk id="5" creationId="{00000000-0000-0000-0000-000000000000}"/>
          </ac:spMkLst>
        </pc:spChg>
        <pc:spChg chg="del">
          <ac:chgData name="Filippa Chatzistavrou" userId="6496f929-a105-4d44-bade-575b71dfa715" providerId="ADAL" clId="{1000DD27-9126-7842-9005-DB5F12907BB0}" dt="2024-10-23T18:57:34.297" v="51" actId="478"/>
          <ac:spMkLst>
            <pc:docMk/>
            <pc:sldMk cId="3985861270" sldId="291"/>
            <ac:spMk id="6" creationId="{00000000-0000-0000-0000-000000000000}"/>
          </ac:spMkLst>
        </pc:spChg>
      </pc:sldChg>
      <pc:sldChg chg="delSp modSp mod">
        <pc:chgData name="Filippa Chatzistavrou" userId="6496f929-a105-4d44-bade-575b71dfa715" providerId="ADAL" clId="{1000DD27-9126-7842-9005-DB5F12907BB0}" dt="2024-10-23T18:59:27.745" v="141" actId="27636"/>
        <pc:sldMkLst>
          <pc:docMk/>
          <pc:sldMk cId="1732362204" sldId="292"/>
        </pc:sldMkLst>
        <pc:spChg chg="mod">
          <ac:chgData name="Filippa Chatzistavrou" userId="6496f929-a105-4d44-bade-575b71dfa715" providerId="ADAL" clId="{1000DD27-9126-7842-9005-DB5F12907BB0}" dt="2024-10-23T18:59:27.745" v="141" actId="27636"/>
          <ac:spMkLst>
            <pc:docMk/>
            <pc:sldMk cId="1732362204" sldId="292"/>
            <ac:spMk id="3" creationId="{00000000-0000-0000-0000-000000000000}"/>
          </ac:spMkLst>
        </pc:spChg>
        <pc:spChg chg="del">
          <ac:chgData name="Filippa Chatzistavrou" userId="6496f929-a105-4d44-bade-575b71dfa715" providerId="ADAL" clId="{1000DD27-9126-7842-9005-DB5F12907BB0}" dt="2024-10-23T18:56:46.086" v="44" actId="478"/>
          <ac:spMkLst>
            <pc:docMk/>
            <pc:sldMk cId="1732362204" sldId="292"/>
            <ac:spMk id="4" creationId="{00000000-0000-0000-0000-000000000000}"/>
          </ac:spMkLst>
        </pc:spChg>
        <pc:spChg chg="del mod">
          <ac:chgData name="Filippa Chatzistavrou" userId="6496f929-a105-4d44-bade-575b71dfa715" providerId="ADAL" clId="{1000DD27-9126-7842-9005-DB5F12907BB0}" dt="2024-10-23T18:56:35.547" v="42" actId="478"/>
          <ac:spMkLst>
            <pc:docMk/>
            <pc:sldMk cId="1732362204" sldId="292"/>
            <ac:spMk id="5" creationId="{00000000-0000-0000-0000-000000000000}"/>
          </ac:spMkLst>
        </pc:spChg>
        <pc:spChg chg="del">
          <ac:chgData name="Filippa Chatzistavrou" userId="6496f929-a105-4d44-bade-575b71dfa715" providerId="ADAL" clId="{1000DD27-9126-7842-9005-DB5F12907BB0}" dt="2024-10-23T18:56:39.993" v="43" actId="478"/>
          <ac:spMkLst>
            <pc:docMk/>
            <pc:sldMk cId="1732362204" sldId="292"/>
            <ac:spMk id="6" creationId="{00000000-0000-0000-0000-000000000000}"/>
          </ac:spMkLst>
        </pc:spChg>
      </pc:sldChg>
      <pc:sldChg chg="delSp modSp mod">
        <pc:chgData name="Filippa Chatzistavrou" userId="6496f929-a105-4d44-bade-575b71dfa715" providerId="ADAL" clId="{1000DD27-9126-7842-9005-DB5F12907BB0}" dt="2024-10-23T18:56:18.503" v="38" actId="478"/>
        <pc:sldMkLst>
          <pc:docMk/>
          <pc:sldMk cId="3110696271" sldId="293"/>
        </pc:sldMkLst>
        <pc:spChg chg="del">
          <ac:chgData name="Filippa Chatzistavrou" userId="6496f929-a105-4d44-bade-575b71dfa715" providerId="ADAL" clId="{1000DD27-9126-7842-9005-DB5F12907BB0}" dt="2024-10-23T18:56:16.108" v="37" actId="478"/>
          <ac:spMkLst>
            <pc:docMk/>
            <pc:sldMk cId="3110696271" sldId="293"/>
            <ac:spMk id="4" creationId="{00000000-0000-0000-0000-000000000000}"/>
          </ac:spMkLst>
        </pc:spChg>
        <pc:spChg chg="del mod">
          <ac:chgData name="Filippa Chatzistavrou" userId="6496f929-a105-4d44-bade-575b71dfa715" providerId="ADAL" clId="{1000DD27-9126-7842-9005-DB5F12907BB0}" dt="2024-10-23T18:56:12.825" v="36" actId="478"/>
          <ac:spMkLst>
            <pc:docMk/>
            <pc:sldMk cId="3110696271" sldId="293"/>
            <ac:spMk id="5" creationId="{00000000-0000-0000-0000-000000000000}"/>
          </ac:spMkLst>
        </pc:spChg>
        <pc:spChg chg="del">
          <ac:chgData name="Filippa Chatzistavrou" userId="6496f929-a105-4d44-bade-575b71dfa715" providerId="ADAL" clId="{1000DD27-9126-7842-9005-DB5F12907BB0}" dt="2024-10-23T18:56:18.503" v="38" actId="478"/>
          <ac:spMkLst>
            <pc:docMk/>
            <pc:sldMk cId="3110696271" sldId="293"/>
            <ac:spMk id="6" creationId="{00000000-0000-0000-0000-000000000000}"/>
          </ac:spMkLst>
        </pc:spChg>
      </pc:sldChg>
      <pc:sldChg chg="addSp delSp modSp mod">
        <pc:chgData name="Filippa Chatzistavrou" userId="6496f929-a105-4d44-bade-575b71dfa715" providerId="ADAL" clId="{1000DD27-9126-7842-9005-DB5F12907BB0}" dt="2024-10-23T18:59:31.744" v="153" actId="27636"/>
        <pc:sldMkLst>
          <pc:docMk/>
          <pc:sldMk cId="4213269868" sldId="297"/>
        </pc:sldMkLst>
        <pc:spChg chg="add del mod">
          <ac:chgData name="Filippa Chatzistavrou" userId="6496f929-a105-4d44-bade-575b71dfa715" providerId="ADAL" clId="{1000DD27-9126-7842-9005-DB5F12907BB0}" dt="2024-10-23T18:57:14.535" v="47" actId="478"/>
          <ac:spMkLst>
            <pc:docMk/>
            <pc:sldMk cId="4213269868" sldId="297"/>
            <ac:spMk id="3" creationId="{C7F98319-0E18-2F0E-5838-0E9E5098E52F}"/>
          </ac:spMkLst>
        </pc:spChg>
        <pc:spChg chg="del">
          <ac:chgData name="Filippa Chatzistavrou" userId="6496f929-a105-4d44-bade-575b71dfa715" providerId="ADAL" clId="{1000DD27-9126-7842-9005-DB5F12907BB0}" dt="2024-10-23T18:57:23.039" v="49" actId="478"/>
          <ac:spMkLst>
            <pc:docMk/>
            <pc:sldMk cId="4213269868" sldId="297"/>
            <ac:spMk id="4" creationId="{00000000-0000-0000-0000-000000000000}"/>
          </ac:spMkLst>
        </pc:spChg>
        <pc:spChg chg="del">
          <ac:chgData name="Filippa Chatzistavrou" userId="6496f929-a105-4d44-bade-575b71dfa715" providerId="ADAL" clId="{1000DD27-9126-7842-9005-DB5F12907BB0}" dt="2024-10-23T18:57:19.803" v="48" actId="478"/>
          <ac:spMkLst>
            <pc:docMk/>
            <pc:sldMk cId="4213269868" sldId="297"/>
            <ac:spMk id="5" creationId="{00000000-0000-0000-0000-000000000000}"/>
          </ac:spMkLst>
        </pc:spChg>
        <pc:spChg chg="del mod">
          <ac:chgData name="Filippa Chatzistavrou" userId="6496f929-a105-4d44-bade-575b71dfa715" providerId="ADAL" clId="{1000DD27-9126-7842-9005-DB5F12907BB0}" dt="2024-10-23T18:57:26" v="50" actId="478"/>
          <ac:spMkLst>
            <pc:docMk/>
            <pc:sldMk cId="4213269868" sldId="297"/>
            <ac:spMk id="6" creationId="{00000000-0000-0000-0000-000000000000}"/>
          </ac:spMkLst>
        </pc:spChg>
        <pc:spChg chg="add del mod">
          <ac:chgData name="Filippa Chatzistavrou" userId="6496f929-a105-4d44-bade-575b71dfa715" providerId="ADAL" clId="{1000DD27-9126-7842-9005-DB5F12907BB0}" dt="2024-10-23T18:59:31.744" v="153" actId="27636"/>
          <ac:spMkLst>
            <pc:docMk/>
            <pc:sldMk cId="4213269868" sldId="297"/>
            <ac:spMk id="11" creationId="{00000000-0000-0000-0000-000000000000}"/>
          </ac:spMkLst>
        </pc:spChg>
      </pc:sldChg>
      <pc:sldChg chg="modSp mod">
        <pc:chgData name="Filippa Chatzistavrou" userId="6496f929-a105-4d44-bade-575b71dfa715" providerId="ADAL" clId="{1000DD27-9126-7842-9005-DB5F12907BB0}" dt="2024-10-23T18:59:31.568" v="151" actId="27636"/>
        <pc:sldMkLst>
          <pc:docMk/>
          <pc:sldMk cId="3451510718" sldId="298"/>
        </pc:sldMkLst>
        <pc:spChg chg="mod">
          <ac:chgData name="Filippa Chatzistavrou" userId="6496f929-a105-4d44-bade-575b71dfa715" providerId="ADAL" clId="{1000DD27-9126-7842-9005-DB5F12907BB0}" dt="2024-10-23T18:59:06.409" v="98" actId="27636"/>
          <ac:spMkLst>
            <pc:docMk/>
            <pc:sldMk cId="3451510718" sldId="298"/>
            <ac:spMk id="2" creationId="{D6A9E89B-A7F1-D443-8AEF-0C5F7A848499}"/>
          </ac:spMkLst>
        </pc:spChg>
        <pc:spChg chg="mod">
          <ac:chgData name="Filippa Chatzistavrou" userId="6496f929-a105-4d44-bade-575b71dfa715" providerId="ADAL" clId="{1000DD27-9126-7842-9005-DB5F12907BB0}" dt="2024-10-23T18:59:31.568" v="151" actId="27636"/>
          <ac:spMkLst>
            <pc:docMk/>
            <pc:sldMk cId="3451510718" sldId="298"/>
            <ac:spMk id="3" creationId="{2A7AF691-C090-8D41-B346-755CFB5CE92A}"/>
          </ac:spMkLst>
        </pc:spChg>
      </pc:sldChg>
      <pc:sldChg chg="add del">
        <pc:chgData name="Filippa Chatzistavrou" userId="6496f929-a105-4d44-bade-575b71dfa715" providerId="ADAL" clId="{1000DD27-9126-7842-9005-DB5F12907BB0}" dt="2024-10-21T14:21:50.513" v="12" actId="2696"/>
        <pc:sldMkLst>
          <pc:docMk/>
          <pc:sldMk cId="2844927923" sldId="299"/>
        </pc:sldMkLst>
      </pc:sldChg>
      <pc:sldChg chg="modSp mod">
        <pc:chgData name="Filippa Chatzistavrou" userId="6496f929-a105-4d44-bade-575b71dfa715" providerId="ADAL" clId="{1000DD27-9126-7842-9005-DB5F12907BB0}" dt="2024-10-23T18:59:14.518" v="127" actId="27636"/>
        <pc:sldMkLst>
          <pc:docMk/>
          <pc:sldMk cId="87805171" sldId="300"/>
        </pc:sldMkLst>
        <pc:spChg chg="mod">
          <ac:chgData name="Filippa Chatzistavrou" userId="6496f929-a105-4d44-bade-575b71dfa715" providerId="ADAL" clId="{1000DD27-9126-7842-9005-DB5F12907BB0}" dt="2024-10-23T18:59:14.518" v="127" actId="27636"/>
          <ac:spMkLst>
            <pc:docMk/>
            <pc:sldMk cId="87805171" sldId="300"/>
            <ac:spMk id="3" creationId="{CA195CA2-8FCD-6044-A839-102238307E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77E00A-1276-C94D-82BE-4C0C30753B72}" type="datetimeFigureOut">
              <a:rPr lang="en-GR" smtClean="0"/>
              <a:t>23/10/24</a:t>
            </a:fld>
            <a:endParaRPr lang="en-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FDB63F-C254-BB4A-A209-975D9E8EB54C}" type="slidenum">
              <a:rPr lang="en-GR" smtClean="0"/>
              <a:t>‹#›</a:t>
            </a:fld>
            <a:endParaRPr lang="en-GR"/>
          </a:p>
        </p:txBody>
      </p:sp>
    </p:spTree>
    <p:extLst>
      <p:ext uri="{BB962C8B-B14F-4D97-AF65-F5344CB8AC3E}">
        <p14:creationId xmlns:p14="http://schemas.microsoft.com/office/powerpoint/2010/main" val="519312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dirty="0"/>
          </a:p>
        </p:txBody>
      </p:sp>
      <p:sp>
        <p:nvSpPr>
          <p:cNvPr id="4" name="Slide Number Placeholder 3"/>
          <p:cNvSpPr>
            <a:spLocks noGrp="1"/>
          </p:cNvSpPr>
          <p:nvPr>
            <p:ph type="sldNum" sz="quarter" idx="5"/>
          </p:nvPr>
        </p:nvSpPr>
        <p:spPr/>
        <p:txBody>
          <a:bodyPr/>
          <a:lstStyle/>
          <a:p>
            <a:fld id="{19FDB63F-C254-BB4A-A209-975D9E8EB54C}" type="slidenum">
              <a:rPr lang="en-GR" smtClean="0"/>
              <a:t>2</a:t>
            </a:fld>
            <a:endParaRPr lang="en-GR"/>
          </a:p>
        </p:txBody>
      </p:sp>
    </p:spTree>
    <p:extLst>
      <p:ext uri="{BB962C8B-B14F-4D97-AF65-F5344CB8AC3E}">
        <p14:creationId xmlns:p14="http://schemas.microsoft.com/office/powerpoint/2010/main" val="2779477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CustomShape 1"/>
          <p:cNvSpPr/>
          <p:nvPr/>
        </p:nvSpPr>
        <p:spPr>
          <a:xfrm>
            <a:off x="4278960" y="10157400"/>
            <a:ext cx="3279600" cy="53316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lstStyle/>
          <a:p>
            <a:pPr algn="r">
              <a:lnSpc>
                <a:spcPct val="100000"/>
              </a:lnSpc>
            </a:pPr>
            <a:fld id="{BC3453A9-8437-49E9-8D8D-00FB4F118D4F}" type="slidenum">
              <a:rPr lang="fr-FR" sz="1400" b="0" strike="noStrike" spc="-1">
                <a:solidFill>
                  <a:srgbClr val="000000"/>
                </a:solidFill>
                <a:latin typeface="Noto Sans Regular"/>
                <a:ea typeface="DejaVu Sans"/>
              </a:rPr>
              <a:t>14</a:t>
            </a:fld>
            <a:endParaRPr lang="fr-FR" sz="1400" b="0" strike="noStrike" spc="-1">
              <a:latin typeface="Arial"/>
            </a:endParaRPr>
          </a:p>
        </p:txBody>
      </p:sp>
      <p:sp>
        <p:nvSpPr>
          <p:cNvPr id="174" name="PlaceHolder 2"/>
          <p:cNvSpPr>
            <a:spLocks noGrp="1" noRot="1" noChangeAspect="1"/>
          </p:cNvSpPr>
          <p:nvPr>
            <p:ph type="sldImg"/>
          </p:nvPr>
        </p:nvSpPr>
        <p:spPr>
          <a:xfrm>
            <a:off x="217488" y="812800"/>
            <a:ext cx="7123112" cy="4006850"/>
          </a:xfrm>
          <a:prstGeom prst="rect">
            <a:avLst/>
          </a:prstGeom>
        </p:spPr>
      </p:sp>
      <p:sp>
        <p:nvSpPr>
          <p:cNvPr id="175" name="PlaceHolder 3"/>
          <p:cNvSpPr>
            <a:spLocks noGrp="1"/>
          </p:cNvSpPr>
          <p:nvPr>
            <p:ph type="body"/>
          </p:nvPr>
        </p:nvSpPr>
        <p:spPr>
          <a:xfrm>
            <a:off x="756000" y="5078520"/>
            <a:ext cx="6046560" cy="4809960"/>
          </a:xfrm>
          <a:prstGeom prst="rect">
            <a:avLst/>
          </a:prstGeom>
        </p:spPr>
        <p:txBody>
          <a:bodyPr lIns="0" tIns="0" rIns="0" bIns="0"/>
          <a:lstStyle/>
          <a:p>
            <a:endParaRPr lang="fr-FR" sz="20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93761-477A-381C-0C68-F4814550A16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498AD9E9-1E17-82C0-3C02-6B6683C38D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6933F6FD-FDE4-28E8-0C27-46E3516CCD6E}"/>
              </a:ext>
            </a:extLst>
          </p:cNvPr>
          <p:cNvSpPr>
            <a:spLocks noGrp="1"/>
          </p:cNvSpPr>
          <p:nvPr>
            <p:ph type="dt" sz="half" idx="10"/>
          </p:nvPr>
        </p:nvSpPr>
        <p:spPr/>
        <p:txBody>
          <a:bodyPr/>
          <a:lstStyle/>
          <a:p>
            <a:fld id="{339C9E6A-BD19-144E-AC2D-2B9CD95344F0}" type="datetimeFigureOut">
              <a:rPr lang="en-GR" smtClean="0"/>
              <a:t>23/10/24</a:t>
            </a:fld>
            <a:endParaRPr lang="en-GR"/>
          </a:p>
        </p:txBody>
      </p:sp>
      <p:sp>
        <p:nvSpPr>
          <p:cNvPr id="5" name="Footer Placeholder 4">
            <a:extLst>
              <a:ext uri="{FF2B5EF4-FFF2-40B4-BE49-F238E27FC236}">
                <a16:creationId xmlns:a16="http://schemas.microsoft.com/office/drawing/2014/main" id="{40EB36F0-8DBA-684E-70A4-DDBB58D17528}"/>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0EA7E047-2061-98FA-0D49-79588D2368C9}"/>
              </a:ext>
            </a:extLst>
          </p:cNvPr>
          <p:cNvSpPr>
            <a:spLocks noGrp="1"/>
          </p:cNvSpPr>
          <p:nvPr>
            <p:ph type="sldNum" sz="quarter" idx="12"/>
          </p:nvPr>
        </p:nvSpPr>
        <p:spPr/>
        <p:txBody>
          <a:bodyPr/>
          <a:lstStyle/>
          <a:p>
            <a:fld id="{77F484BF-C21A-B94A-B9E0-95071F33D6B1}" type="slidenum">
              <a:rPr lang="en-GR" smtClean="0"/>
              <a:t>‹#›</a:t>
            </a:fld>
            <a:endParaRPr lang="en-GR"/>
          </a:p>
        </p:txBody>
      </p:sp>
    </p:spTree>
    <p:extLst>
      <p:ext uri="{BB962C8B-B14F-4D97-AF65-F5344CB8AC3E}">
        <p14:creationId xmlns:p14="http://schemas.microsoft.com/office/powerpoint/2010/main" val="3124599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1203B-C207-48A6-2802-BF68A7E3781A}"/>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479D266C-4526-1E25-DD84-2AE1530E1BD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8724B27F-8E30-C743-1E18-247E5BAB5DDA}"/>
              </a:ext>
            </a:extLst>
          </p:cNvPr>
          <p:cNvSpPr>
            <a:spLocks noGrp="1"/>
          </p:cNvSpPr>
          <p:nvPr>
            <p:ph type="dt" sz="half" idx="10"/>
          </p:nvPr>
        </p:nvSpPr>
        <p:spPr/>
        <p:txBody>
          <a:bodyPr/>
          <a:lstStyle/>
          <a:p>
            <a:fld id="{339C9E6A-BD19-144E-AC2D-2B9CD95344F0}" type="datetimeFigureOut">
              <a:rPr lang="en-GR" smtClean="0"/>
              <a:t>23/10/24</a:t>
            </a:fld>
            <a:endParaRPr lang="en-GR"/>
          </a:p>
        </p:txBody>
      </p:sp>
      <p:sp>
        <p:nvSpPr>
          <p:cNvPr id="5" name="Footer Placeholder 4">
            <a:extLst>
              <a:ext uri="{FF2B5EF4-FFF2-40B4-BE49-F238E27FC236}">
                <a16:creationId xmlns:a16="http://schemas.microsoft.com/office/drawing/2014/main" id="{1527DC84-58FF-7601-4A47-8BC19B5406F9}"/>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BA42660F-9D57-FB3D-1125-1F330105F114}"/>
              </a:ext>
            </a:extLst>
          </p:cNvPr>
          <p:cNvSpPr>
            <a:spLocks noGrp="1"/>
          </p:cNvSpPr>
          <p:nvPr>
            <p:ph type="sldNum" sz="quarter" idx="12"/>
          </p:nvPr>
        </p:nvSpPr>
        <p:spPr/>
        <p:txBody>
          <a:bodyPr/>
          <a:lstStyle/>
          <a:p>
            <a:fld id="{77F484BF-C21A-B94A-B9E0-95071F33D6B1}" type="slidenum">
              <a:rPr lang="en-GR" smtClean="0"/>
              <a:t>‹#›</a:t>
            </a:fld>
            <a:endParaRPr lang="en-GR"/>
          </a:p>
        </p:txBody>
      </p:sp>
    </p:spTree>
    <p:extLst>
      <p:ext uri="{BB962C8B-B14F-4D97-AF65-F5344CB8AC3E}">
        <p14:creationId xmlns:p14="http://schemas.microsoft.com/office/powerpoint/2010/main" val="1344877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8D55A4-8500-83E5-10A4-557BE2D1C7F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9EB6BB35-9BE8-432B-7C00-8AD62B41529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1A0DB0A8-DD39-75F1-4481-07396AD751D1}"/>
              </a:ext>
            </a:extLst>
          </p:cNvPr>
          <p:cNvSpPr>
            <a:spLocks noGrp="1"/>
          </p:cNvSpPr>
          <p:nvPr>
            <p:ph type="dt" sz="half" idx="10"/>
          </p:nvPr>
        </p:nvSpPr>
        <p:spPr/>
        <p:txBody>
          <a:bodyPr/>
          <a:lstStyle/>
          <a:p>
            <a:fld id="{339C9E6A-BD19-144E-AC2D-2B9CD95344F0}" type="datetimeFigureOut">
              <a:rPr lang="en-GR" smtClean="0"/>
              <a:t>23/10/24</a:t>
            </a:fld>
            <a:endParaRPr lang="en-GR"/>
          </a:p>
        </p:txBody>
      </p:sp>
      <p:sp>
        <p:nvSpPr>
          <p:cNvPr id="5" name="Footer Placeholder 4">
            <a:extLst>
              <a:ext uri="{FF2B5EF4-FFF2-40B4-BE49-F238E27FC236}">
                <a16:creationId xmlns:a16="http://schemas.microsoft.com/office/drawing/2014/main" id="{9AFF1E5F-1988-9695-44C0-03668E23FD40}"/>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9845FC02-7822-61CC-2221-0EEFEDCE35A0}"/>
              </a:ext>
            </a:extLst>
          </p:cNvPr>
          <p:cNvSpPr>
            <a:spLocks noGrp="1"/>
          </p:cNvSpPr>
          <p:nvPr>
            <p:ph type="sldNum" sz="quarter" idx="12"/>
          </p:nvPr>
        </p:nvSpPr>
        <p:spPr/>
        <p:txBody>
          <a:bodyPr/>
          <a:lstStyle/>
          <a:p>
            <a:fld id="{77F484BF-C21A-B94A-B9E0-95071F33D6B1}" type="slidenum">
              <a:rPr lang="en-GR" smtClean="0"/>
              <a:t>‹#›</a:t>
            </a:fld>
            <a:endParaRPr lang="en-GR"/>
          </a:p>
        </p:txBody>
      </p:sp>
    </p:spTree>
    <p:extLst>
      <p:ext uri="{BB962C8B-B14F-4D97-AF65-F5344CB8AC3E}">
        <p14:creationId xmlns:p14="http://schemas.microsoft.com/office/powerpoint/2010/main" val="1889579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07BC8-B205-5783-A05D-3077D22E32CE}"/>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88B2DA8E-247D-54FB-648E-DE30F01972D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DA6FE73F-4585-3BF1-0749-E09BBE859A0A}"/>
              </a:ext>
            </a:extLst>
          </p:cNvPr>
          <p:cNvSpPr>
            <a:spLocks noGrp="1"/>
          </p:cNvSpPr>
          <p:nvPr>
            <p:ph type="dt" sz="half" idx="10"/>
          </p:nvPr>
        </p:nvSpPr>
        <p:spPr/>
        <p:txBody>
          <a:bodyPr/>
          <a:lstStyle/>
          <a:p>
            <a:fld id="{339C9E6A-BD19-144E-AC2D-2B9CD95344F0}" type="datetimeFigureOut">
              <a:rPr lang="en-GR" smtClean="0"/>
              <a:t>23/10/24</a:t>
            </a:fld>
            <a:endParaRPr lang="en-GR"/>
          </a:p>
        </p:txBody>
      </p:sp>
      <p:sp>
        <p:nvSpPr>
          <p:cNvPr id="5" name="Footer Placeholder 4">
            <a:extLst>
              <a:ext uri="{FF2B5EF4-FFF2-40B4-BE49-F238E27FC236}">
                <a16:creationId xmlns:a16="http://schemas.microsoft.com/office/drawing/2014/main" id="{E35D405F-2EAE-4B2D-4684-4A95DBCC6770}"/>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68D5AA28-D010-2688-1C5D-8782DFA0F5E0}"/>
              </a:ext>
            </a:extLst>
          </p:cNvPr>
          <p:cNvSpPr>
            <a:spLocks noGrp="1"/>
          </p:cNvSpPr>
          <p:nvPr>
            <p:ph type="sldNum" sz="quarter" idx="12"/>
          </p:nvPr>
        </p:nvSpPr>
        <p:spPr/>
        <p:txBody>
          <a:bodyPr/>
          <a:lstStyle/>
          <a:p>
            <a:fld id="{77F484BF-C21A-B94A-B9E0-95071F33D6B1}" type="slidenum">
              <a:rPr lang="en-GR" smtClean="0"/>
              <a:t>‹#›</a:t>
            </a:fld>
            <a:endParaRPr lang="en-GR"/>
          </a:p>
        </p:txBody>
      </p:sp>
    </p:spTree>
    <p:extLst>
      <p:ext uri="{BB962C8B-B14F-4D97-AF65-F5344CB8AC3E}">
        <p14:creationId xmlns:p14="http://schemas.microsoft.com/office/powerpoint/2010/main" val="409167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4BC0D-56F0-A646-CDAE-B3E9AEC561F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B48BE94D-467D-A0CB-C5E4-1AA5D709B06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D01C4C8-A052-A53B-16A3-A323C055BFAA}"/>
              </a:ext>
            </a:extLst>
          </p:cNvPr>
          <p:cNvSpPr>
            <a:spLocks noGrp="1"/>
          </p:cNvSpPr>
          <p:nvPr>
            <p:ph type="dt" sz="half" idx="10"/>
          </p:nvPr>
        </p:nvSpPr>
        <p:spPr/>
        <p:txBody>
          <a:bodyPr/>
          <a:lstStyle/>
          <a:p>
            <a:fld id="{339C9E6A-BD19-144E-AC2D-2B9CD95344F0}" type="datetimeFigureOut">
              <a:rPr lang="en-GR" smtClean="0"/>
              <a:t>23/10/24</a:t>
            </a:fld>
            <a:endParaRPr lang="en-GR"/>
          </a:p>
        </p:txBody>
      </p:sp>
      <p:sp>
        <p:nvSpPr>
          <p:cNvPr id="5" name="Footer Placeholder 4">
            <a:extLst>
              <a:ext uri="{FF2B5EF4-FFF2-40B4-BE49-F238E27FC236}">
                <a16:creationId xmlns:a16="http://schemas.microsoft.com/office/drawing/2014/main" id="{ABE9524B-77EB-4300-6B5E-35EF77746D46}"/>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CCDFB118-1B9A-1023-6888-AD9DDD5E4939}"/>
              </a:ext>
            </a:extLst>
          </p:cNvPr>
          <p:cNvSpPr>
            <a:spLocks noGrp="1"/>
          </p:cNvSpPr>
          <p:nvPr>
            <p:ph type="sldNum" sz="quarter" idx="12"/>
          </p:nvPr>
        </p:nvSpPr>
        <p:spPr/>
        <p:txBody>
          <a:bodyPr/>
          <a:lstStyle/>
          <a:p>
            <a:fld id="{77F484BF-C21A-B94A-B9E0-95071F33D6B1}" type="slidenum">
              <a:rPr lang="en-GR" smtClean="0"/>
              <a:t>‹#›</a:t>
            </a:fld>
            <a:endParaRPr lang="en-GR"/>
          </a:p>
        </p:txBody>
      </p:sp>
    </p:spTree>
    <p:extLst>
      <p:ext uri="{BB962C8B-B14F-4D97-AF65-F5344CB8AC3E}">
        <p14:creationId xmlns:p14="http://schemas.microsoft.com/office/powerpoint/2010/main" val="1320848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6CDE4-4529-B985-B2C3-AE3EAE24272D}"/>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E96F9C80-BC7A-D49B-77C8-2BEBE05F43C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32C01D98-4D98-DE68-B5B5-806E6DE0F07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6621F702-7DF8-CFC9-FA8B-E8635BC8BE84}"/>
              </a:ext>
            </a:extLst>
          </p:cNvPr>
          <p:cNvSpPr>
            <a:spLocks noGrp="1"/>
          </p:cNvSpPr>
          <p:nvPr>
            <p:ph type="dt" sz="half" idx="10"/>
          </p:nvPr>
        </p:nvSpPr>
        <p:spPr/>
        <p:txBody>
          <a:bodyPr/>
          <a:lstStyle/>
          <a:p>
            <a:fld id="{339C9E6A-BD19-144E-AC2D-2B9CD95344F0}" type="datetimeFigureOut">
              <a:rPr lang="en-GR" smtClean="0"/>
              <a:t>23/10/24</a:t>
            </a:fld>
            <a:endParaRPr lang="en-GR"/>
          </a:p>
        </p:txBody>
      </p:sp>
      <p:sp>
        <p:nvSpPr>
          <p:cNvPr id="6" name="Footer Placeholder 5">
            <a:extLst>
              <a:ext uri="{FF2B5EF4-FFF2-40B4-BE49-F238E27FC236}">
                <a16:creationId xmlns:a16="http://schemas.microsoft.com/office/drawing/2014/main" id="{A98D8EAF-9BAF-AD1C-3C30-6C8AB0C91269}"/>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BDDE8DCD-B40B-1348-8EEA-0C16DB29379B}"/>
              </a:ext>
            </a:extLst>
          </p:cNvPr>
          <p:cNvSpPr>
            <a:spLocks noGrp="1"/>
          </p:cNvSpPr>
          <p:nvPr>
            <p:ph type="sldNum" sz="quarter" idx="12"/>
          </p:nvPr>
        </p:nvSpPr>
        <p:spPr/>
        <p:txBody>
          <a:bodyPr/>
          <a:lstStyle/>
          <a:p>
            <a:fld id="{77F484BF-C21A-B94A-B9E0-95071F33D6B1}" type="slidenum">
              <a:rPr lang="en-GR" smtClean="0"/>
              <a:t>‹#›</a:t>
            </a:fld>
            <a:endParaRPr lang="en-GR"/>
          </a:p>
        </p:txBody>
      </p:sp>
    </p:spTree>
    <p:extLst>
      <p:ext uri="{BB962C8B-B14F-4D97-AF65-F5344CB8AC3E}">
        <p14:creationId xmlns:p14="http://schemas.microsoft.com/office/powerpoint/2010/main" val="4199576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7F75B-B17C-2062-B42D-E574623F8F89}"/>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AD7C99E5-5C1E-9B4F-63D7-550BA100D8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F799539-8CCA-D1E3-373A-A7236702EF5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71AA7C21-AEE7-EBC5-6796-0287E7191E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98B0037-CE26-8427-3492-A0E040634C2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AB2D4BB6-2027-2677-1E03-FAA65326757C}"/>
              </a:ext>
            </a:extLst>
          </p:cNvPr>
          <p:cNvSpPr>
            <a:spLocks noGrp="1"/>
          </p:cNvSpPr>
          <p:nvPr>
            <p:ph type="dt" sz="half" idx="10"/>
          </p:nvPr>
        </p:nvSpPr>
        <p:spPr/>
        <p:txBody>
          <a:bodyPr/>
          <a:lstStyle/>
          <a:p>
            <a:fld id="{339C9E6A-BD19-144E-AC2D-2B9CD95344F0}" type="datetimeFigureOut">
              <a:rPr lang="en-GR" smtClean="0"/>
              <a:t>23/10/24</a:t>
            </a:fld>
            <a:endParaRPr lang="en-GR"/>
          </a:p>
        </p:txBody>
      </p:sp>
      <p:sp>
        <p:nvSpPr>
          <p:cNvPr id="8" name="Footer Placeholder 7">
            <a:extLst>
              <a:ext uri="{FF2B5EF4-FFF2-40B4-BE49-F238E27FC236}">
                <a16:creationId xmlns:a16="http://schemas.microsoft.com/office/drawing/2014/main" id="{F684DA54-9F82-58A5-136C-6319C9B385B0}"/>
              </a:ext>
            </a:extLst>
          </p:cNvPr>
          <p:cNvSpPr>
            <a:spLocks noGrp="1"/>
          </p:cNvSpPr>
          <p:nvPr>
            <p:ph type="ftr" sz="quarter" idx="11"/>
          </p:nvPr>
        </p:nvSpPr>
        <p:spPr/>
        <p:txBody>
          <a:bodyPr/>
          <a:lstStyle/>
          <a:p>
            <a:endParaRPr lang="en-GR"/>
          </a:p>
        </p:txBody>
      </p:sp>
      <p:sp>
        <p:nvSpPr>
          <p:cNvPr id="9" name="Slide Number Placeholder 8">
            <a:extLst>
              <a:ext uri="{FF2B5EF4-FFF2-40B4-BE49-F238E27FC236}">
                <a16:creationId xmlns:a16="http://schemas.microsoft.com/office/drawing/2014/main" id="{39DD6E7E-DE3E-8124-7E4D-783FE2C93E08}"/>
              </a:ext>
            </a:extLst>
          </p:cNvPr>
          <p:cNvSpPr>
            <a:spLocks noGrp="1"/>
          </p:cNvSpPr>
          <p:nvPr>
            <p:ph type="sldNum" sz="quarter" idx="12"/>
          </p:nvPr>
        </p:nvSpPr>
        <p:spPr/>
        <p:txBody>
          <a:bodyPr/>
          <a:lstStyle/>
          <a:p>
            <a:fld id="{77F484BF-C21A-B94A-B9E0-95071F33D6B1}" type="slidenum">
              <a:rPr lang="en-GR" smtClean="0"/>
              <a:t>‹#›</a:t>
            </a:fld>
            <a:endParaRPr lang="en-GR"/>
          </a:p>
        </p:txBody>
      </p:sp>
    </p:spTree>
    <p:extLst>
      <p:ext uri="{BB962C8B-B14F-4D97-AF65-F5344CB8AC3E}">
        <p14:creationId xmlns:p14="http://schemas.microsoft.com/office/powerpoint/2010/main" val="2794421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F45C4-4771-DFE0-9ED8-75B4E23CC4EC}"/>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FF028129-AE46-41C6-5B9C-253D8230C508}"/>
              </a:ext>
            </a:extLst>
          </p:cNvPr>
          <p:cNvSpPr>
            <a:spLocks noGrp="1"/>
          </p:cNvSpPr>
          <p:nvPr>
            <p:ph type="dt" sz="half" idx="10"/>
          </p:nvPr>
        </p:nvSpPr>
        <p:spPr/>
        <p:txBody>
          <a:bodyPr/>
          <a:lstStyle/>
          <a:p>
            <a:fld id="{339C9E6A-BD19-144E-AC2D-2B9CD95344F0}" type="datetimeFigureOut">
              <a:rPr lang="en-GR" smtClean="0"/>
              <a:t>23/10/24</a:t>
            </a:fld>
            <a:endParaRPr lang="en-GR"/>
          </a:p>
        </p:txBody>
      </p:sp>
      <p:sp>
        <p:nvSpPr>
          <p:cNvPr id="4" name="Footer Placeholder 3">
            <a:extLst>
              <a:ext uri="{FF2B5EF4-FFF2-40B4-BE49-F238E27FC236}">
                <a16:creationId xmlns:a16="http://schemas.microsoft.com/office/drawing/2014/main" id="{9264BB32-985A-46BA-3DD8-3D54B6D634CB}"/>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BAC6E3A8-4FD3-307D-ACB2-98B7FE5B9B31}"/>
              </a:ext>
            </a:extLst>
          </p:cNvPr>
          <p:cNvSpPr>
            <a:spLocks noGrp="1"/>
          </p:cNvSpPr>
          <p:nvPr>
            <p:ph type="sldNum" sz="quarter" idx="12"/>
          </p:nvPr>
        </p:nvSpPr>
        <p:spPr/>
        <p:txBody>
          <a:bodyPr/>
          <a:lstStyle/>
          <a:p>
            <a:fld id="{77F484BF-C21A-B94A-B9E0-95071F33D6B1}" type="slidenum">
              <a:rPr lang="en-GR" smtClean="0"/>
              <a:t>‹#›</a:t>
            </a:fld>
            <a:endParaRPr lang="en-GR"/>
          </a:p>
        </p:txBody>
      </p:sp>
    </p:spTree>
    <p:extLst>
      <p:ext uri="{BB962C8B-B14F-4D97-AF65-F5344CB8AC3E}">
        <p14:creationId xmlns:p14="http://schemas.microsoft.com/office/powerpoint/2010/main" val="870612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DA8EBC-2DC1-8AF0-EE0B-073A5A3EBD27}"/>
              </a:ext>
            </a:extLst>
          </p:cNvPr>
          <p:cNvSpPr>
            <a:spLocks noGrp="1"/>
          </p:cNvSpPr>
          <p:nvPr>
            <p:ph type="dt" sz="half" idx="10"/>
          </p:nvPr>
        </p:nvSpPr>
        <p:spPr/>
        <p:txBody>
          <a:bodyPr/>
          <a:lstStyle/>
          <a:p>
            <a:fld id="{339C9E6A-BD19-144E-AC2D-2B9CD95344F0}" type="datetimeFigureOut">
              <a:rPr lang="en-GR" smtClean="0"/>
              <a:t>23/10/24</a:t>
            </a:fld>
            <a:endParaRPr lang="en-GR"/>
          </a:p>
        </p:txBody>
      </p:sp>
      <p:sp>
        <p:nvSpPr>
          <p:cNvPr id="3" name="Footer Placeholder 2">
            <a:extLst>
              <a:ext uri="{FF2B5EF4-FFF2-40B4-BE49-F238E27FC236}">
                <a16:creationId xmlns:a16="http://schemas.microsoft.com/office/drawing/2014/main" id="{69830D19-ADD0-7832-1CA3-18D8DD219E84}"/>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E7385FDC-9BBD-A230-C793-AA406E1750FC}"/>
              </a:ext>
            </a:extLst>
          </p:cNvPr>
          <p:cNvSpPr>
            <a:spLocks noGrp="1"/>
          </p:cNvSpPr>
          <p:nvPr>
            <p:ph type="sldNum" sz="quarter" idx="12"/>
          </p:nvPr>
        </p:nvSpPr>
        <p:spPr/>
        <p:txBody>
          <a:bodyPr/>
          <a:lstStyle/>
          <a:p>
            <a:fld id="{77F484BF-C21A-B94A-B9E0-95071F33D6B1}" type="slidenum">
              <a:rPr lang="en-GR" smtClean="0"/>
              <a:t>‹#›</a:t>
            </a:fld>
            <a:endParaRPr lang="en-GR"/>
          </a:p>
        </p:txBody>
      </p:sp>
    </p:spTree>
    <p:extLst>
      <p:ext uri="{BB962C8B-B14F-4D97-AF65-F5344CB8AC3E}">
        <p14:creationId xmlns:p14="http://schemas.microsoft.com/office/powerpoint/2010/main" val="135422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D7B8E-1531-E8CE-6739-EA39B9D97FB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6D3D5C48-041E-588D-F815-6A88E234EC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7BD7E23B-36E8-9B5E-BA58-99886AFD6E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7F3D02B-BDC6-C4F3-5A14-739BD62F6268}"/>
              </a:ext>
            </a:extLst>
          </p:cNvPr>
          <p:cNvSpPr>
            <a:spLocks noGrp="1"/>
          </p:cNvSpPr>
          <p:nvPr>
            <p:ph type="dt" sz="half" idx="10"/>
          </p:nvPr>
        </p:nvSpPr>
        <p:spPr/>
        <p:txBody>
          <a:bodyPr/>
          <a:lstStyle/>
          <a:p>
            <a:fld id="{339C9E6A-BD19-144E-AC2D-2B9CD95344F0}" type="datetimeFigureOut">
              <a:rPr lang="en-GR" smtClean="0"/>
              <a:t>23/10/24</a:t>
            </a:fld>
            <a:endParaRPr lang="en-GR"/>
          </a:p>
        </p:txBody>
      </p:sp>
      <p:sp>
        <p:nvSpPr>
          <p:cNvPr id="6" name="Footer Placeholder 5">
            <a:extLst>
              <a:ext uri="{FF2B5EF4-FFF2-40B4-BE49-F238E27FC236}">
                <a16:creationId xmlns:a16="http://schemas.microsoft.com/office/drawing/2014/main" id="{064619CC-084D-3F84-1312-22E47929E29C}"/>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2FFDD5D0-50D7-579F-73B9-57A81F2F5BF1}"/>
              </a:ext>
            </a:extLst>
          </p:cNvPr>
          <p:cNvSpPr>
            <a:spLocks noGrp="1"/>
          </p:cNvSpPr>
          <p:nvPr>
            <p:ph type="sldNum" sz="quarter" idx="12"/>
          </p:nvPr>
        </p:nvSpPr>
        <p:spPr/>
        <p:txBody>
          <a:bodyPr/>
          <a:lstStyle/>
          <a:p>
            <a:fld id="{77F484BF-C21A-B94A-B9E0-95071F33D6B1}" type="slidenum">
              <a:rPr lang="en-GR" smtClean="0"/>
              <a:t>‹#›</a:t>
            </a:fld>
            <a:endParaRPr lang="en-GR"/>
          </a:p>
        </p:txBody>
      </p:sp>
    </p:spTree>
    <p:extLst>
      <p:ext uri="{BB962C8B-B14F-4D97-AF65-F5344CB8AC3E}">
        <p14:creationId xmlns:p14="http://schemas.microsoft.com/office/powerpoint/2010/main" val="844636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A401F-C98A-D516-E0EF-099C3E5CE01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4CA1E416-0A67-C00F-9751-FBACC6C729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67F62689-41A4-EADA-45DE-5113FA6B7C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3F7D5CB-B784-1C53-F9C7-8A024C00DD0A}"/>
              </a:ext>
            </a:extLst>
          </p:cNvPr>
          <p:cNvSpPr>
            <a:spLocks noGrp="1"/>
          </p:cNvSpPr>
          <p:nvPr>
            <p:ph type="dt" sz="half" idx="10"/>
          </p:nvPr>
        </p:nvSpPr>
        <p:spPr/>
        <p:txBody>
          <a:bodyPr/>
          <a:lstStyle/>
          <a:p>
            <a:fld id="{339C9E6A-BD19-144E-AC2D-2B9CD95344F0}" type="datetimeFigureOut">
              <a:rPr lang="en-GR" smtClean="0"/>
              <a:t>23/10/24</a:t>
            </a:fld>
            <a:endParaRPr lang="en-GR"/>
          </a:p>
        </p:txBody>
      </p:sp>
      <p:sp>
        <p:nvSpPr>
          <p:cNvPr id="6" name="Footer Placeholder 5">
            <a:extLst>
              <a:ext uri="{FF2B5EF4-FFF2-40B4-BE49-F238E27FC236}">
                <a16:creationId xmlns:a16="http://schemas.microsoft.com/office/drawing/2014/main" id="{3C0FF93C-F233-CC82-1936-E59F38312A02}"/>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00DB6E49-9891-D7C1-BC52-875AD68D1EFF}"/>
              </a:ext>
            </a:extLst>
          </p:cNvPr>
          <p:cNvSpPr>
            <a:spLocks noGrp="1"/>
          </p:cNvSpPr>
          <p:nvPr>
            <p:ph type="sldNum" sz="quarter" idx="12"/>
          </p:nvPr>
        </p:nvSpPr>
        <p:spPr/>
        <p:txBody>
          <a:bodyPr/>
          <a:lstStyle/>
          <a:p>
            <a:fld id="{77F484BF-C21A-B94A-B9E0-95071F33D6B1}" type="slidenum">
              <a:rPr lang="en-GR" smtClean="0"/>
              <a:t>‹#›</a:t>
            </a:fld>
            <a:endParaRPr lang="en-GR"/>
          </a:p>
        </p:txBody>
      </p:sp>
    </p:spTree>
    <p:extLst>
      <p:ext uri="{BB962C8B-B14F-4D97-AF65-F5344CB8AC3E}">
        <p14:creationId xmlns:p14="http://schemas.microsoft.com/office/powerpoint/2010/main" val="2427133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C996F0-4C58-3107-6A5D-B205B24D90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77924729-5D5F-24F0-58F7-B64FC3A957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E1A4B17A-7E71-B810-CDF1-B65F53A108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39C9E6A-BD19-144E-AC2D-2B9CD95344F0}" type="datetimeFigureOut">
              <a:rPr lang="en-GR" smtClean="0"/>
              <a:t>23/10/24</a:t>
            </a:fld>
            <a:endParaRPr lang="en-GR"/>
          </a:p>
        </p:txBody>
      </p:sp>
      <p:sp>
        <p:nvSpPr>
          <p:cNvPr id="5" name="Footer Placeholder 4">
            <a:extLst>
              <a:ext uri="{FF2B5EF4-FFF2-40B4-BE49-F238E27FC236}">
                <a16:creationId xmlns:a16="http://schemas.microsoft.com/office/drawing/2014/main" id="{B74249D1-8577-70E0-B642-F8148BE1F8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R"/>
          </a:p>
        </p:txBody>
      </p:sp>
      <p:sp>
        <p:nvSpPr>
          <p:cNvPr id="6" name="Slide Number Placeholder 5">
            <a:extLst>
              <a:ext uri="{FF2B5EF4-FFF2-40B4-BE49-F238E27FC236}">
                <a16:creationId xmlns:a16="http://schemas.microsoft.com/office/drawing/2014/main" id="{6C0AD856-1DE8-6ED1-4134-E6A7A4E989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7F484BF-C21A-B94A-B9E0-95071F33D6B1}" type="slidenum">
              <a:rPr lang="en-GR" smtClean="0"/>
              <a:t>‹#›</a:t>
            </a:fld>
            <a:endParaRPr lang="en-GR"/>
          </a:p>
        </p:txBody>
      </p:sp>
    </p:spTree>
    <p:extLst>
      <p:ext uri="{BB962C8B-B14F-4D97-AF65-F5344CB8AC3E}">
        <p14:creationId xmlns:p14="http://schemas.microsoft.com/office/powerpoint/2010/main" val="2310943486"/>
      </p:ext>
    </p:extLst>
  </p:cSld>
  <p:clrMap bg1="lt1" tx1="dk1" bg2="lt2" tx2="dk2" accent1="accent1" accent2="accent2" accent3="accent3" accent4="accent4" accent5="accent5" accent6="accent6" hlink="hlink" folHlink="folHlink"/>
  <p:sldLayoutIdLst>
    <p:sldLayoutId id="2147484123" r:id="rId1"/>
    <p:sldLayoutId id="2147484124" r:id="rId2"/>
    <p:sldLayoutId id="2147484125" r:id="rId3"/>
    <p:sldLayoutId id="2147484126" r:id="rId4"/>
    <p:sldLayoutId id="2147484127" r:id="rId5"/>
    <p:sldLayoutId id="2147484128" r:id="rId6"/>
    <p:sldLayoutId id="2147484129" r:id="rId7"/>
    <p:sldLayoutId id="2147484130" r:id="rId8"/>
    <p:sldLayoutId id="2147484131" r:id="rId9"/>
    <p:sldLayoutId id="2147484132" r:id="rId10"/>
    <p:sldLayoutId id="214748413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jstage.jst.go.jp/article/eusj1997/2001/21/2001_21_107/_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www.thomaslove.net/files/europhobic_exoticism/anderson_Perry_the-new-old-world.pdf" TargetMode="External"/><Relationship Id="rId4" Type="http://schemas.openxmlformats.org/officeDocument/2006/relationships/hyperlink" Target="https://books.google.com.ag/books?id=tKfUL9fpL5sC&amp;printsec=copyright#v=onepage&amp;q&amp;f=fals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9D8AE0B8-785A-6847-87C0-686BE664E872}"/>
              </a:ext>
            </a:extLst>
          </p:cNvPr>
          <p:cNvSpPr>
            <a:spLocks noGrp="1"/>
          </p:cNvSpPr>
          <p:nvPr>
            <p:ph type="ctrTitle"/>
          </p:nvPr>
        </p:nvSpPr>
        <p:spPr>
          <a:xfrm>
            <a:off x="1314824" y="735106"/>
            <a:ext cx="10053763" cy="2928470"/>
          </a:xfrm>
        </p:spPr>
        <p:txBody>
          <a:bodyPr anchor="b">
            <a:normAutofit/>
          </a:bodyPr>
          <a:lstStyle/>
          <a:p>
            <a:pPr algn="l"/>
            <a:br>
              <a:rPr lang="en-US" sz="4100" dirty="0">
                <a:solidFill>
                  <a:srgbClr val="FFFFFF"/>
                </a:solidFill>
              </a:rPr>
            </a:br>
            <a:br>
              <a:rPr lang="en-US" sz="4100" dirty="0">
                <a:solidFill>
                  <a:srgbClr val="FFFFFF"/>
                </a:solidFill>
              </a:rPr>
            </a:br>
            <a:r>
              <a:rPr lang="en-US" sz="4100" dirty="0">
                <a:solidFill>
                  <a:srgbClr val="FFFFFF"/>
                </a:solidFill>
                <a:latin typeface="Cambria" panose="02040503050406030204" pitchFamily="18" charset="0"/>
              </a:rPr>
              <a:t>I</a:t>
            </a:r>
            <a:r>
              <a:rPr lang="el-GR" sz="4100" dirty="0" err="1">
                <a:solidFill>
                  <a:srgbClr val="FFFFFF"/>
                </a:solidFill>
                <a:latin typeface="Cambria" panose="02040503050406030204" pitchFamily="18" charset="0"/>
              </a:rPr>
              <a:t>στορική</a:t>
            </a:r>
            <a:r>
              <a:rPr lang="el-GR" sz="4100" dirty="0">
                <a:solidFill>
                  <a:srgbClr val="FFFFFF"/>
                </a:solidFill>
                <a:latin typeface="Cambria" panose="02040503050406030204" pitchFamily="18" charset="0"/>
              </a:rPr>
              <a:t> εισαγωγή</a:t>
            </a:r>
            <a:br>
              <a:rPr lang="en-GR" sz="4100" dirty="0">
                <a:solidFill>
                  <a:srgbClr val="FFFFFF"/>
                </a:solidFill>
              </a:rPr>
            </a:br>
            <a:endParaRPr lang="en-GR" sz="4100" dirty="0">
              <a:solidFill>
                <a:srgbClr val="FFFFFF"/>
              </a:solidFill>
            </a:endParaRPr>
          </a:p>
        </p:txBody>
      </p:sp>
      <p:sp>
        <p:nvSpPr>
          <p:cNvPr id="3" name="Subtitle 2">
            <a:extLst>
              <a:ext uri="{FF2B5EF4-FFF2-40B4-BE49-F238E27FC236}">
                <a16:creationId xmlns:a16="http://schemas.microsoft.com/office/drawing/2014/main" id="{5E4C75CF-625D-4342-BA1F-E81EEE27068D}"/>
              </a:ext>
            </a:extLst>
          </p:cNvPr>
          <p:cNvSpPr>
            <a:spLocks noGrp="1"/>
          </p:cNvSpPr>
          <p:nvPr>
            <p:ph type="subTitle" idx="1"/>
          </p:nvPr>
        </p:nvSpPr>
        <p:spPr>
          <a:xfrm>
            <a:off x="1350682" y="4870824"/>
            <a:ext cx="10005951" cy="1458258"/>
          </a:xfrm>
        </p:spPr>
        <p:txBody>
          <a:bodyPr anchor="ctr">
            <a:normAutofit/>
          </a:bodyPr>
          <a:lstStyle/>
          <a:p>
            <a:pPr algn="l"/>
            <a:r>
              <a:rPr lang="el-GR"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r>
              <a:rPr lang="el-GR" b="1" i="1" dirty="0">
                <a:latin typeface="Times New Roman" panose="02020603050405020304" pitchFamily="18" charset="0"/>
                <a:cs typeface="Times New Roman" panose="02020603050405020304" pitchFamily="18" charset="0"/>
              </a:rPr>
              <a:t>ΠΜΣ ΔΕΔΠ 202</a:t>
            </a:r>
            <a:r>
              <a:rPr lang="en-US" b="1" i="1" dirty="0">
                <a:latin typeface="Times New Roman" panose="02020603050405020304" pitchFamily="18" charset="0"/>
                <a:cs typeface="Times New Roman" panose="02020603050405020304" pitchFamily="18" charset="0"/>
              </a:rPr>
              <a:t>4</a:t>
            </a:r>
            <a:r>
              <a:rPr lang="el-GR" b="1" i="1" dirty="0">
                <a:latin typeface="Times New Roman" panose="02020603050405020304" pitchFamily="18" charset="0"/>
                <a:cs typeface="Times New Roman" panose="02020603050405020304" pitchFamily="18" charset="0"/>
              </a:rPr>
              <a:t>-2</a:t>
            </a:r>
            <a:r>
              <a:rPr lang="en-US" b="1" i="1" dirty="0">
                <a:latin typeface="Times New Roman" panose="02020603050405020304" pitchFamily="18" charset="0"/>
                <a:cs typeface="Times New Roman" panose="02020603050405020304" pitchFamily="18" charset="0"/>
              </a:rPr>
              <a:t>5</a:t>
            </a:r>
            <a:r>
              <a:rPr lang="el-GR" i="1" dirty="0">
                <a:latin typeface="Times New Roman" panose="02020603050405020304" pitchFamily="18" charset="0"/>
                <a:cs typeface="Times New Roman" panose="02020603050405020304" pitchFamily="18" charset="0"/>
              </a:rPr>
              <a:t>	</a:t>
            </a:r>
            <a:r>
              <a:rPr lang="en-GR" i="1" dirty="0">
                <a:effectLst/>
                <a:latin typeface="Times New Roman" panose="02020603050405020304" pitchFamily="18" charset="0"/>
                <a:cs typeface="Times New Roman" panose="02020603050405020304" pitchFamily="18" charset="0"/>
              </a:rPr>
              <a:t> </a:t>
            </a:r>
            <a:endParaRPr lang="en-US" i="1" dirty="0">
              <a:latin typeface="Times New Roman" panose="02020603050405020304" pitchFamily="18" charset="0"/>
              <a:cs typeface="Times New Roman" panose="02020603050405020304" pitchFamily="18" charset="0"/>
            </a:endParaRPr>
          </a:p>
          <a:p>
            <a:pPr algn="l"/>
            <a:r>
              <a:rPr lang="el-GR" i="1" dirty="0" err="1">
                <a:latin typeface="Times New Roman" panose="02020603050405020304" pitchFamily="18" charset="0"/>
                <a:cs typeface="Times New Roman" panose="02020603050405020304" pitchFamily="18" charset="0"/>
              </a:rPr>
              <a:t>Φιλ</a:t>
            </a:r>
            <a:r>
              <a:rPr lang="en-GR" i="1" dirty="0">
                <a:latin typeface="Times New Roman" panose="02020603050405020304" pitchFamily="18" charset="0"/>
                <a:cs typeface="Times New Roman" panose="02020603050405020304" pitchFamily="18" charset="0"/>
              </a:rPr>
              <a:t>ί</a:t>
            </a:r>
            <a:r>
              <a:rPr lang="el-GR" i="1" dirty="0" err="1">
                <a:latin typeface="Times New Roman" panose="02020603050405020304" pitchFamily="18" charset="0"/>
                <a:cs typeface="Times New Roman" panose="02020603050405020304" pitchFamily="18" charset="0"/>
              </a:rPr>
              <a:t>ππα</a:t>
            </a:r>
            <a:r>
              <a:rPr lang="el-GR" i="1" dirty="0">
                <a:latin typeface="Times New Roman" panose="02020603050405020304" pitchFamily="18" charset="0"/>
                <a:cs typeface="Times New Roman" panose="02020603050405020304" pitchFamily="18" charset="0"/>
              </a:rPr>
              <a:t> </a:t>
            </a:r>
            <a:r>
              <a:rPr lang="el-GR" i="1" dirty="0" err="1">
                <a:latin typeface="Times New Roman" panose="02020603050405020304" pitchFamily="18" charset="0"/>
                <a:cs typeface="Times New Roman" panose="02020603050405020304" pitchFamily="18" charset="0"/>
              </a:rPr>
              <a:t>Χατζησταύρου</a:t>
            </a:r>
            <a:endParaRPr lang="el-GR" i="1" dirty="0">
              <a:latin typeface="Times New Roman" panose="02020603050405020304" pitchFamily="18" charset="0"/>
              <a:cs typeface="Times New Roman" panose="02020603050405020304" pitchFamily="18" charset="0"/>
            </a:endParaRPr>
          </a:p>
          <a:p>
            <a:pPr algn="l"/>
            <a:r>
              <a:rPr lang="en-US" i="1" dirty="0" err="1">
                <a:latin typeface="Times New Roman" panose="02020603050405020304" pitchFamily="18" charset="0"/>
                <a:cs typeface="Times New Roman" panose="02020603050405020304" pitchFamily="18" charset="0"/>
              </a:rPr>
              <a:t>fchatzistav@pspa.uoa.gr</a:t>
            </a:r>
            <a:endParaRPr lang="en-G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910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000"/>
                                  </p:stCondLst>
                                  <p:iterate>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09600" y="462455"/>
            <a:ext cx="10972800" cy="880570"/>
          </a:xfrm>
        </p:spPr>
        <p:txBody>
          <a:bodyPr>
            <a:noAutofit/>
          </a:bodyPr>
          <a:lstStyle/>
          <a:p>
            <a:r>
              <a:rPr lang="el-GR" sz="3200" dirty="0"/>
              <a:t>Μεταπολεμικός νεο-μερκαντιλισμός ή επαναθεμελίωση της φιλελεύθερης τάξης;</a:t>
            </a:r>
            <a:endParaRPr lang="fr-FR" sz="3200" dirty="0"/>
          </a:p>
        </p:txBody>
      </p:sp>
      <p:sp>
        <p:nvSpPr>
          <p:cNvPr id="11" name="Content Placeholder 10"/>
          <p:cNvSpPr>
            <a:spLocks noGrp="1"/>
          </p:cNvSpPr>
          <p:nvPr>
            <p:ph idx="1"/>
          </p:nvPr>
        </p:nvSpPr>
        <p:spPr>
          <a:xfrm>
            <a:off x="609600" y="1343025"/>
            <a:ext cx="10972800" cy="5231511"/>
          </a:xfrm>
        </p:spPr>
        <p:txBody>
          <a:bodyPr>
            <a:normAutofit fontScale="92500" lnSpcReduction="20000"/>
          </a:bodyPr>
          <a:lstStyle/>
          <a:p>
            <a:endParaRPr lang="el-GR" dirty="0"/>
          </a:p>
          <a:p>
            <a:r>
              <a:rPr lang="el-GR" dirty="0"/>
              <a:t>Ο </a:t>
            </a:r>
            <a:r>
              <a:rPr lang="en-US" dirty="0"/>
              <a:t>Monnet </a:t>
            </a:r>
            <a:r>
              <a:rPr lang="el-GR" dirty="0"/>
              <a:t>πρώην έμπορος και τραπεζίτης στις ΗΠΑ θαύμαζε την αμερικάνικη πολιτική κουλτούρα. Οι δύο στόχοι του </a:t>
            </a:r>
            <a:r>
              <a:rPr lang="fr-FR" b="1" u="sng" dirty="0"/>
              <a:t>Monnet</a:t>
            </a:r>
            <a:r>
              <a:rPr lang="el-GR" dirty="0"/>
              <a:t> μετά τον Β’ΠΠ</a:t>
            </a:r>
            <a:r>
              <a:rPr lang="en-GB" dirty="0"/>
              <a:t>. </a:t>
            </a:r>
            <a:r>
              <a:rPr lang="el-GR" dirty="0"/>
              <a:t>Σχέδιο βιομηχανικού εκσυγχρονισμού της Γαλλίας και η ΕΚΑΧ. Το μέλλον της Ευρώπης εξαρτιόταν από τη βιομηχανική και αγροτική ισχύ της  απέναντι στις ΗΠΑ. Ο ίδιος πίστευε ότι </a:t>
            </a:r>
            <a:r>
              <a:rPr lang="el-GR" b="1" dirty="0"/>
              <a:t>απαραίτητες προύποθέσεις για τη διατήρηση της εθνικής κυριαρχίας ήταν ο βιομηχανικός εκσυγχρονισμός, η απελευθέρωση του εμπορίου και ο πολιτικός ομοσπονδισμός.  </a:t>
            </a:r>
            <a:endParaRPr lang="en-US" b="1" dirty="0"/>
          </a:p>
          <a:p>
            <a:endParaRPr lang="fr-FR" b="1" dirty="0"/>
          </a:p>
          <a:p>
            <a:r>
              <a:rPr lang="el-GR" dirty="0"/>
              <a:t>Η αύξηση της διακρατικής αλληλεξάρτησης δεν είναι μόνο αποτέλεσμα της κυριαρχίας της αγοράς, αλλά και της κατάστασης επιβίωσης των μεγάλων ευρωπαϊκών οικονομιών και της ενίσχυσης του βιομηχανικού κεφαλαίου στην Ευρώπη. </a:t>
            </a:r>
          </a:p>
          <a:p>
            <a:pPr marL="0" indent="0">
              <a:buNone/>
            </a:pPr>
            <a:r>
              <a:rPr lang="el-GR" b="1" dirty="0"/>
              <a:t>Οι «ιδρυτές πατέρες» ήταν τόσο υπέρ της εθνικής αποκατάστασης όσο και της υπερεθνικότητας.</a:t>
            </a:r>
            <a:endParaRPr lang="fr-FR" b="1" dirty="0"/>
          </a:p>
          <a:p>
            <a:endParaRPr lang="fr-FR" dirty="0"/>
          </a:p>
        </p:txBody>
      </p:sp>
    </p:spTree>
    <p:extLst>
      <p:ext uri="{BB962C8B-B14F-4D97-AF65-F5344CB8AC3E}">
        <p14:creationId xmlns:p14="http://schemas.microsoft.com/office/powerpoint/2010/main" val="4213269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1890"/>
            <a:ext cx="10972800" cy="988410"/>
          </a:xfrm>
        </p:spPr>
        <p:txBody>
          <a:bodyPr>
            <a:noAutofit/>
          </a:bodyPr>
          <a:lstStyle/>
          <a:p>
            <a:r>
              <a:rPr lang="el-GR" sz="3600" dirty="0"/>
              <a:t>Το ευρωπαϊκό σχέδιο μετά την Συνθήκη της Ρώμης</a:t>
            </a:r>
            <a:endParaRPr lang="fr-FR" sz="3600" dirty="0"/>
          </a:p>
        </p:txBody>
      </p:sp>
      <p:sp>
        <p:nvSpPr>
          <p:cNvPr id="3" name="Content Placeholder 2"/>
          <p:cNvSpPr>
            <a:spLocks noGrp="1"/>
          </p:cNvSpPr>
          <p:nvPr>
            <p:ph idx="1"/>
          </p:nvPr>
        </p:nvSpPr>
        <p:spPr>
          <a:xfrm>
            <a:off x="609600" y="1422401"/>
            <a:ext cx="10972800" cy="5152136"/>
          </a:xfrm>
        </p:spPr>
        <p:txBody>
          <a:bodyPr>
            <a:normAutofit fontScale="70000" lnSpcReduction="20000"/>
          </a:bodyPr>
          <a:lstStyle/>
          <a:p>
            <a:pPr marL="109728" indent="0">
              <a:buNone/>
            </a:pPr>
            <a:r>
              <a:rPr lang="el-GR" dirty="0"/>
              <a:t>Με την Συνθήκη της Ρώμης, </a:t>
            </a:r>
            <a:r>
              <a:rPr lang="el-GR" b="1" dirty="0"/>
              <a:t>επικράτηση της αμερικάνικης αντίληψης για την ρύθμιση της οικονομίας </a:t>
            </a:r>
            <a:r>
              <a:rPr lang="el-GR" dirty="0"/>
              <a:t>(οικονομικό δόγμα). </a:t>
            </a:r>
          </a:p>
          <a:p>
            <a:pPr>
              <a:buFont typeface="Wingdings" panose="05000000000000000000" pitchFamily="2" charset="2"/>
              <a:buChar char="Ø"/>
            </a:pPr>
            <a:r>
              <a:rPr lang="el-GR" dirty="0"/>
              <a:t>Η επικράτηση του μοντέλου σκέψης του ΄</a:t>
            </a:r>
            <a:r>
              <a:rPr lang="el-GR" u="sng" dirty="0"/>
              <a:t>νεοφιλελεύθερου ομοσπονδισμού</a:t>
            </a:r>
            <a:r>
              <a:rPr lang="el-GR" dirty="0"/>
              <a:t>΄ (έννοια που βρίσκουμε στα γραπτά του </a:t>
            </a:r>
            <a:r>
              <a:rPr lang="fr-FR" dirty="0"/>
              <a:t>Ernst Haas)</a:t>
            </a:r>
            <a:r>
              <a:rPr lang="el-GR" dirty="0"/>
              <a:t>. </a:t>
            </a:r>
          </a:p>
          <a:p>
            <a:pPr>
              <a:buFont typeface="Wingdings" panose="05000000000000000000" pitchFamily="2" charset="2"/>
              <a:buChar char="Ø"/>
            </a:pPr>
            <a:r>
              <a:rPr lang="el-GR" dirty="0"/>
              <a:t>Η ανάπτυξη μιας ΄</a:t>
            </a:r>
            <a:r>
              <a:rPr lang="el-GR" u="sng" dirty="0"/>
              <a:t>ομοσπονδιακής ηθικής</a:t>
            </a:r>
            <a:r>
              <a:rPr lang="el-GR" dirty="0"/>
              <a:t>΄ για την νεολειτουργική προώθηση του ευρωπαϊκού σχεδίου</a:t>
            </a:r>
            <a:r>
              <a:rPr lang="fr-FR" dirty="0"/>
              <a:t> (</a:t>
            </a:r>
            <a:r>
              <a:rPr lang="el-GR" dirty="0"/>
              <a:t>λειτουργικός ομοσπονδισμός). </a:t>
            </a:r>
          </a:p>
          <a:p>
            <a:pPr>
              <a:buFont typeface="Wingdings" panose="05000000000000000000" pitchFamily="2" charset="2"/>
              <a:buChar char="Ø"/>
            </a:pPr>
            <a:r>
              <a:rPr lang="fr-FR" dirty="0"/>
              <a:t>H </a:t>
            </a:r>
            <a:r>
              <a:rPr lang="el-GR" dirty="0"/>
              <a:t>τελεολογική αντίληψη της διαδικασίας ενοποίησης</a:t>
            </a:r>
            <a:r>
              <a:rPr lang="fr-FR" dirty="0"/>
              <a:t> </a:t>
            </a:r>
            <a:r>
              <a:rPr lang="el-GR" dirty="0"/>
              <a:t>ενδυναμώνει την ενοποίηση ως γραμμική αφήγηση (</a:t>
            </a:r>
            <a:r>
              <a:rPr lang="fr-FR" dirty="0"/>
              <a:t>vision scénariste, </a:t>
            </a:r>
            <a:r>
              <a:rPr lang="el-GR" dirty="0"/>
              <a:t>Χατζησταύρου</a:t>
            </a:r>
            <a:r>
              <a:rPr lang="fr-FR" dirty="0"/>
              <a:t>:2013</a:t>
            </a:r>
            <a:r>
              <a:rPr lang="el-GR" dirty="0"/>
              <a:t>).</a:t>
            </a:r>
          </a:p>
          <a:p>
            <a:endParaRPr lang="fr-FR" dirty="0"/>
          </a:p>
          <a:p>
            <a:pPr marL="109728" indent="0">
              <a:buNone/>
            </a:pPr>
            <a:r>
              <a:rPr lang="el-GR" b="1" dirty="0"/>
              <a:t>Ο ευρωπαϊκός ρυθμιστικός φιλελευθερισμός όπως αναπτύχθηκε στη συνέχεια ενισχύθηκε χάρη στη θεσμική ανάπτυξη του συστήματος </a:t>
            </a:r>
            <a:r>
              <a:rPr lang="el-GR" dirty="0"/>
              <a:t>με ενοποιητικά αποτελέσματ</a:t>
            </a:r>
            <a:r>
              <a:rPr lang="el-GR" b="1" dirty="0"/>
              <a:t>α </a:t>
            </a:r>
            <a:r>
              <a:rPr lang="el-GR" dirty="0"/>
              <a:t>κυρίως από τα μέσα της δεκαετίας του 80 και μετά. Δύο φαινόμενα έλαβαν χώρα τότε, ένα ισχυρό κύμα φιλελεύθερης παγκοσμιοποίησης και συγχρόνως μεγάλες θεσμικές μεταρρυθμίσεις σε ευρωπαϊκό επίπεδο οι οποίες δεν είναι πάντα συνώνυμες με την πολιτική/δημοκρατική ανάπτυξη ενός περιφερειακού οργανισμού. </a:t>
            </a:r>
          </a:p>
          <a:p>
            <a:pPr marL="109728" indent="0">
              <a:buNone/>
            </a:pPr>
            <a:r>
              <a:rPr lang="el-GR" dirty="0"/>
              <a:t>Όπως και η ΕΚΑΧ, η </a:t>
            </a:r>
            <a:r>
              <a:rPr lang="el-GR" b="1" dirty="0"/>
              <a:t>Συνθήκη της Ρώμης </a:t>
            </a:r>
            <a:r>
              <a:rPr lang="el-GR" dirty="0"/>
              <a:t>δεν αποτέλεσε προϊόν ευρείας συναίνεσης, αλλά αποτέλεσμα διευθέτησης των στρατηγικών θέσεων των κυριότερων υπογραφόντων χωρών. Ο στόχος ήταν η ευρωπαϊκή οικονομία να γίνει πιο ανταγωνιστική απέναντι στην αμερικανική οικονομία και να γίνει η ανασυγκρότηση των ευρωπαϊκών κρατών μέσω του κράτους πρόνοιας.</a:t>
            </a:r>
          </a:p>
        </p:txBody>
      </p:sp>
    </p:spTree>
    <p:extLst>
      <p:ext uri="{BB962C8B-B14F-4D97-AF65-F5344CB8AC3E}">
        <p14:creationId xmlns:p14="http://schemas.microsoft.com/office/powerpoint/2010/main" val="1732362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2248" y="2274838"/>
            <a:ext cx="11619186" cy="2677656"/>
          </a:xfrm>
          <a:prstGeom prst="rect">
            <a:avLst/>
          </a:prstGeom>
        </p:spPr>
        <p:txBody>
          <a:bodyPr wrap="square">
            <a:spAutoFit/>
          </a:bodyPr>
          <a:lstStyle/>
          <a:p>
            <a:r>
              <a:rPr lang="el-GR" sz="2800" b="1" dirty="0">
                <a:solidFill>
                  <a:srgbClr val="000000"/>
                </a:solidFill>
              </a:rPr>
              <a:t>Ψήφισμα του Συμβουλίου των Υπουργών</a:t>
            </a:r>
            <a:r>
              <a:rPr lang="fr-FR" sz="2800" b="1" dirty="0">
                <a:solidFill>
                  <a:srgbClr val="000000"/>
                </a:solidFill>
              </a:rPr>
              <a:t>, 1959 </a:t>
            </a:r>
            <a:r>
              <a:rPr lang="el-GR" sz="2800" b="1" dirty="0">
                <a:solidFill>
                  <a:srgbClr val="000000"/>
                </a:solidFill>
              </a:rPr>
              <a:t>/το περιεχόμενο το αναπαράγει ο τότε Πρόεδρος της Επιτροπής </a:t>
            </a:r>
            <a:r>
              <a:rPr lang="fr-FR" sz="2800" b="1" dirty="0" err="1">
                <a:solidFill>
                  <a:srgbClr val="000000"/>
                </a:solidFill>
              </a:rPr>
              <a:t>Hallstein</a:t>
            </a:r>
            <a:r>
              <a:rPr lang="fr-FR" sz="2800" b="1" dirty="0">
                <a:solidFill>
                  <a:srgbClr val="000000"/>
                </a:solidFill>
              </a:rPr>
              <a:t> </a:t>
            </a:r>
            <a:r>
              <a:rPr lang="el-GR" sz="2800" b="1" dirty="0">
                <a:solidFill>
                  <a:srgbClr val="000000"/>
                </a:solidFill>
              </a:rPr>
              <a:t>σε ομιλία του στο ΕΚ το 1960</a:t>
            </a:r>
            <a:r>
              <a:rPr lang="fr-FR" sz="2800" b="1" dirty="0">
                <a:solidFill>
                  <a:srgbClr val="000000"/>
                </a:solidFill>
              </a:rPr>
              <a:t>:</a:t>
            </a:r>
            <a:endParaRPr lang="el-GR" sz="2800" b="1" dirty="0">
              <a:solidFill>
                <a:srgbClr val="000000"/>
              </a:solidFill>
            </a:endParaRPr>
          </a:p>
          <a:p>
            <a:endParaRPr lang="fr-FR" sz="2800" b="1" dirty="0">
              <a:solidFill>
                <a:srgbClr val="000000"/>
              </a:solidFill>
            </a:endParaRPr>
          </a:p>
          <a:p>
            <a:r>
              <a:rPr lang="fr-FR" sz="2800" b="1" dirty="0">
                <a:solidFill>
                  <a:srgbClr val="000000"/>
                </a:solidFill>
              </a:rPr>
              <a:t>« </a:t>
            </a:r>
            <a:r>
              <a:rPr lang="fr-FR" sz="2800" b="1" i="1" dirty="0">
                <a:solidFill>
                  <a:srgbClr val="000000"/>
                </a:solidFill>
              </a:rPr>
              <a:t>… the </a:t>
            </a:r>
            <a:r>
              <a:rPr lang="fr-FR" sz="2800" b="1" i="1" dirty="0" err="1">
                <a:solidFill>
                  <a:srgbClr val="000000"/>
                </a:solidFill>
              </a:rPr>
              <a:t>degree</a:t>
            </a:r>
            <a:r>
              <a:rPr lang="fr-FR" sz="2800" b="1" i="1" dirty="0">
                <a:solidFill>
                  <a:srgbClr val="000000"/>
                </a:solidFill>
              </a:rPr>
              <a:t> of </a:t>
            </a:r>
            <a:r>
              <a:rPr lang="fr-FR" sz="2800" b="1" i="1" dirty="0" err="1">
                <a:solidFill>
                  <a:srgbClr val="000000"/>
                </a:solidFill>
              </a:rPr>
              <a:t>liberalism</a:t>
            </a:r>
            <a:r>
              <a:rPr lang="fr-FR" sz="2800" b="1" i="1" dirty="0">
                <a:solidFill>
                  <a:srgbClr val="000000"/>
                </a:solidFill>
              </a:rPr>
              <a:t> in the </a:t>
            </a:r>
            <a:r>
              <a:rPr lang="fr-FR" sz="2800" b="1" i="1" dirty="0" err="1">
                <a:solidFill>
                  <a:srgbClr val="000000"/>
                </a:solidFill>
              </a:rPr>
              <a:t>Community’s</a:t>
            </a:r>
            <a:r>
              <a:rPr lang="fr-FR" sz="2800" b="1" i="1" dirty="0">
                <a:solidFill>
                  <a:srgbClr val="000000"/>
                </a:solidFill>
              </a:rPr>
              <a:t> </a:t>
            </a:r>
            <a:r>
              <a:rPr lang="fr-FR" sz="2800" b="1" i="1" dirty="0" err="1">
                <a:solidFill>
                  <a:srgbClr val="000000"/>
                </a:solidFill>
              </a:rPr>
              <a:t>external</a:t>
            </a:r>
            <a:r>
              <a:rPr lang="fr-FR" sz="2800" b="1" i="1" dirty="0">
                <a:solidFill>
                  <a:srgbClr val="000000"/>
                </a:solidFill>
              </a:rPr>
              <a:t> relations </a:t>
            </a:r>
            <a:r>
              <a:rPr lang="fr-FR" sz="2800" b="1" i="1" dirty="0" err="1">
                <a:solidFill>
                  <a:srgbClr val="000000"/>
                </a:solidFill>
              </a:rPr>
              <a:t>would</a:t>
            </a:r>
            <a:r>
              <a:rPr lang="fr-FR" sz="2800" b="1" i="1" dirty="0">
                <a:solidFill>
                  <a:srgbClr val="000000"/>
                </a:solidFill>
              </a:rPr>
              <a:t> </a:t>
            </a:r>
            <a:r>
              <a:rPr lang="fr-FR" sz="2800" b="1" i="1" dirty="0" err="1">
                <a:solidFill>
                  <a:srgbClr val="000000"/>
                </a:solidFill>
              </a:rPr>
              <a:t>be</a:t>
            </a:r>
            <a:r>
              <a:rPr lang="fr-FR" sz="2800" b="1" i="1" dirty="0">
                <a:solidFill>
                  <a:srgbClr val="000000"/>
                </a:solidFill>
              </a:rPr>
              <a:t> </a:t>
            </a:r>
            <a:r>
              <a:rPr lang="fr-FR" sz="2800" b="1" i="1" dirty="0" err="1">
                <a:solidFill>
                  <a:srgbClr val="000000"/>
                </a:solidFill>
              </a:rPr>
              <a:t>depend</a:t>
            </a:r>
            <a:r>
              <a:rPr lang="fr-FR" sz="2800" b="1" i="1" dirty="0">
                <a:solidFill>
                  <a:srgbClr val="000000"/>
                </a:solidFill>
              </a:rPr>
              <a:t> on the speed </a:t>
            </a:r>
            <a:r>
              <a:rPr lang="fr-FR" sz="2800" b="1" i="1" dirty="0" err="1">
                <a:solidFill>
                  <a:srgbClr val="000000"/>
                </a:solidFill>
              </a:rPr>
              <a:t>with</a:t>
            </a:r>
            <a:r>
              <a:rPr lang="fr-FR" sz="2800" b="1" i="1" dirty="0">
                <a:solidFill>
                  <a:srgbClr val="000000"/>
                </a:solidFill>
              </a:rPr>
              <a:t> </a:t>
            </a:r>
            <a:r>
              <a:rPr lang="fr-FR" sz="2800" b="1" i="1" dirty="0" err="1">
                <a:solidFill>
                  <a:srgbClr val="000000"/>
                </a:solidFill>
              </a:rPr>
              <a:t>which</a:t>
            </a:r>
            <a:r>
              <a:rPr lang="fr-FR" sz="2800" b="1" i="1" dirty="0">
                <a:solidFill>
                  <a:srgbClr val="000000"/>
                </a:solidFill>
              </a:rPr>
              <a:t> </a:t>
            </a:r>
            <a:r>
              <a:rPr lang="fr-FR" sz="2800" b="1" i="1" dirty="0" err="1">
                <a:solidFill>
                  <a:srgbClr val="000000"/>
                </a:solidFill>
              </a:rPr>
              <a:t>its</a:t>
            </a:r>
            <a:r>
              <a:rPr lang="fr-FR" sz="2800" b="1" i="1" dirty="0">
                <a:solidFill>
                  <a:srgbClr val="000000"/>
                </a:solidFill>
              </a:rPr>
              <a:t> </a:t>
            </a:r>
            <a:r>
              <a:rPr lang="fr-FR" sz="2800" b="1" i="1" dirty="0" err="1">
                <a:solidFill>
                  <a:srgbClr val="000000"/>
                </a:solidFill>
              </a:rPr>
              <a:t>internal</a:t>
            </a:r>
            <a:r>
              <a:rPr lang="fr-FR" sz="2800" b="1" i="1" dirty="0">
                <a:solidFill>
                  <a:srgbClr val="000000"/>
                </a:solidFill>
              </a:rPr>
              <a:t> structure </a:t>
            </a:r>
            <a:r>
              <a:rPr lang="fr-FR" sz="2800" b="1" i="1" dirty="0" err="1">
                <a:solidFill>
                  <a:srgbClr val="000000"/>
                </a:solidFill>
              </a:rPr>
              <a:t>could</a:t>
            </a:r>
            <a:r>
              <a:rPr lang="fr-FR" sz="2800" b="1" i="1" dirty="0">
                <a:solidFill>
                  <a:srgbClr val="000000"/>
                </a:solidFill>
              </a:rPr>
              <a:t> </a:t>
            </a:r>
            <a:r>
              <a:rPr lang="fr-FR" sz="2800" b="1" i="1" dirty="0" err="1">
                <a:solidFill>
                  <a:srgbClr val="000000"/>
                </a:solidFill>
              </a:rPr>
              <a:t>be</a:t>
            </a:r>
            <a:r>
              <a:rPr lang="fr-FR" sz="2800" b="1" i="1" dirty="0">
                <a:solidFill>
                  <a:srgbClr val="000000"/>
                </a:solidFill>
              </a:rPr>
              <a:t> </a:t>
            </a:r>
            <a:r>
              <a:rPr lang="fr-FR" sz="2800" b="1" i="1" dirty="0" err="1">
                <a:solidFill>
                  <a:srgbClr val="000000"/>
                </a:solidFill>
              </a:rPr>
              <a:t>consolidated</a:t>
            </a:r>
            <a:r>
              <a:rPr lang="fr-FR" sz="2800" b="1" i="1" dirty="0">
                <a:solidFill>
                  <a:srgbClr val="000000"/>
                </a:solidFill>
              </a:rPr>
              <a:t>… </a:t>
            </a:r>
            <a:r>
              <a:rPr lang="fr-FR" sz="2800" b="1" dirty="0">
                <a:solidFill>
                  <a:srgbClr val="000000"/>
                </a:solidFill>
              </a:rPr>
              <a:t>».</a:t>
            </a:r>
            <a:endParaRPr lang="en-US" sz="2800" b="1" dirty="0">
              <a:solidFill>
                <a:srgbClr val="000000"/>
              </a:solidFill>
            </a:endParaRPr>
          </a:p>
        </p:txBody>
      </p:sp>
    </p:spTree>
    <p:extLst>
      <p:ext uri="{BB962C8B-B14F-4D97-AF65-F5344CB8AC3E}">
        <p14:creationId xmlns:p14="http://schemas.microsoft.com/office/powerpoint/2010/main" val="3110696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0"/>
            <a:ext cx="9720072" cy="1320800"/>
          </a:xfrm>
        </p:spPr>
        <p:txBody>
          <a:bodyPr>
            <a:noAutofit/>
          </a:bodyPr>
          <a:lstStyle/>
          <a:p>
            <a:r>
              <a:rPr lang="el-GR" sz="3200" dirty="0"/>
              <a:t>Οι κρίσεις την περίοδο 1950-65</a:t>
            </a:r>
            <a:r>
              <a:rPr lang="fr-FR" sz="3200" dirty="0"/>
              <a:t>:</a:t>
            </a:r>
            <a:r>
              <a:rPr lang="el-GR" sz="3200" dirty="0"/>
              <a:t> μποϋκοτάζ στην υπερεθνική ανάπτυξη της Ευρώπης </a:t>
            </a:r>
            <a:endParaRPr lang="fr-FR" sz="3200" dirty="0"/>
          </a:p>
        </p:txBody>
      </p:sp>
      <p:sp>
        <p:nvSpPr>
          <p:cNvPr id="3" name="Content Placeholder 2"/>
          <p:cNvSpPr>
            <a:spLocks noGrp="1"/>
          </p:cNvSpPr>
          <p:nvPr>
            <p:ph idx="1"/>
          </p:nvPr>
        </p:nvSpPr>
        <p:spPr>
          <a:xfrm>
            <a:off x="1024128" y="1562100"/>
            <a:ext cx="9720071" cy="4747260"/>
          </a:xfrm>
        </p:spPr>
        <p:txBody>
          <a:bodyPr>
            <a:normAutofit fontScale="77500" lnSpcReduction="20000"/>
          </a:bodyPr>
          <a:lstStyle/>
          <a:p>
            <a:pPr>
              <a:buFont typeface="Wingdings" panose="05000000000000000000" pitchFamily="2" charset="2"/>
              <a:buChar char="v"/>
            </a:pPr>
            <a:r>
              <a:rPr lang="fr-FR" dirty="0"/>
              <a:t> </a:t>
            </a:r>
            <a:r>
              <a:rPr lang="el-GR" dirty="0"/>
              <a:t>Η </a:t>
            </a:r>
            <a:r>
              <a:rPr lang="el-GR" b="1" dirty="0"/>
              <a:t>Ευρωπαϊκή Κοινότητα Άμυνας</a:t>
            </a:r>
            <a:r>
              <a:rPr lang="el-GR" dirty="0"/>
              <a:t>, 1952 και το Σχέδιο Συνθήκης για την Ευρωπαϊκή Πολιτική Κοινότητα, (το πρώτο σχέδιο Σύνταγµατος της Ευρώπης )</a:t>
            </a:r>
            <a:r>
              <a:rPr lang="fr-FR" dirty="0"/>
              <a:t>:</a:t>
            </a:r>
            <a:r>
              <a:rPr lang="el-GR" dirty="0"/>
              <a:t> γαλλική άρνηση στην πολιτική συνεργασία</a:t>
            </a:r>
            <a:r>
              <a:rPr lang="en-US" dirty="0"/>
              <a:t> (</a:t>
            </a:r>
            <a:r>
              <a:rPr lang="el-GR" dirty="0"/>
              <a:t>μπλόκο στη Γαλλική Εθνοσυνέλευση από την </a:t>
            </a:r>
            <a:r>
              <a:rPr lang="en-US" dirty="0"/>
              <a:t>SFIO)</a:t>
            </a:r>
            <a:r>
              <a:rPr lang="el-GR" dirty="0"/>
              <a:t>. Οι τρεις λόγοι της </a:t>
            </a:r>
            <a:r>
              <a:rPr lang="el-GR" dirty="0" err="1"/>
              <a:t>γκωλικής</a:t>
            </a:r>
            <a:r>
              <a:rPr lang="el-GR" dirty="0"/>
              <a:t> απόρριψης.</a:t>
            </a:r>
          </a:p>
          <a:p>
            <a:pPr>
              <a:buFont typeface="Wingdings" panose="05000000000000000000" pitchFamily="2" charset="2"/>
              <a:buChar char="v"/>
            </a:pPr>
            <a:r>
              <a:rPr lang="el-GR" dirty="0"/>
              <a:t> </a:t>
            </a:r>
            <a:r>
              <a:rPr lang="el-GR" b="1" dirty="0"/>
              <a:t>Διπλό γαλλικό βέτο</a:t>
            </a:r>
            <a:r>
              <a:rPr lang="fr-FR" b="1" dirty="0"/>
              <a:t> </a:t>
            </a:r>
            <a:r>
              <a:rPr lang="el-GR" b="1" dirty="0"/>
              <a:t>στις αγγλοσαξονικές δυνάμεις </a:t>
            </a:r>
            <a:r>
              <a:rPr lang="fr-FR" dirty="0"/>
              <a:t>:</a:t>
            </a:r>
            <a:r>
              <a:rPr lang="el-GR" dirty="0"/>
              <a:t> απόρριψη της βρετανικής ένταξης, 1963 και της αμερικάνικης πρότασης για συνεργασία στον τομέα της πυρηνικής ενέργειας για στρατιωτική χρήση. Η ηπειρωτική Ευρώπη ενάντια στην ατλαντική Ευρώπη.</a:t>
            </a:r>
          </a:p>
          <a:p>
            <a:pPr>
              <a:buFont typeface="Wingdings" panose="05000000000000000000" pitchFamily="2" charset="2"/>
              <a:buChar char="v"/>
            </a:pPr>
            <a:endParaRPr lang="el-GR" dirty="0"/>
          </a:p>
          <a:p>
            <a:pPr>
              <a:buFont typeface="Wingdings" panose="05000000000000000000" pitchFamily="2" charset="2"/>
              <a:buChar char="v"/>
            </a:pPr>
            <a:r>
              <a:rPr lang="el-GR" dirty="0"/>
              <a:t> </a:t>
            </a:r>
            <a:r>
              <a:rPr lang="fr-FR" b="1" dirty="0"/>
              <a:t> </a:t>
            </a:r>
            <a:r>
              <a:rPr lang="el-GR" b="1" dirty="0"/>
              <a:t>Άδεια καρέκλα, 1965 </a:t>
            </a:r>
            <a:r>
              <a:rPr lang="el-GR" dirty="0"/>
              <a:t>- Γαλλική άρνηση για τη θεσμική ενίσχυση της Επιτροπής και του ΕΚ και της πιο συχνής χρήσης της πλειοψηφικής ψήφου. Η</a:t>
            </a:r>
            <a:r>
              <a:rPr lang="fr-FR" dirty="0"/>
              <a:t> </a:t>
            </a:r>
            <a:r>
              <a:rPr lang="el-GR" dirty="0"/>
              <a:t>θεσμική κρίση έκρυβε κυρίως την αποτυχία του Συμβουλίου να αντιμετωπίσει τις γαλλικές διεκδικήσεις και λιγότερο την αποτυχία της Επιτροπής να προωθήσει τις πολιτικές προτάσεις ενίσχυσης της θέσης της στη διαδικασία λήψης αποφάσεων. Η αγροτική πολιτική, ο βασικός μοχλός της γαλλικής στρατηγικής (</a:t>
            </a:r>
            <a:r>
              <a:rPr lang="fr-FR" dirty="0"/>
              <a:t>Moravscik:2012).</a:t>
            </a:r>
            <a:endParaRPr lang="el-GR" dirty="0"/>
          </a:p>
          <a:p>
            <a:endParaRPr lang="fr-FR" dirty="0"/>
          </a:p>
        </p:txBody>
      </p:sp>
    </p:spTree>
    <p:extLst>
      <p:ext uri="{BB962C8B-B14F-4D97-AF65-F5344CB8AC3E}">
        <p14:creationId xmlns:p14="http://schemas.microsoft.com/office/powerpoint/2010/main" val="2621515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1980414" y="165100"/>
            <a:ext cx="8228647" cy="358122"/>
          </a:xfrm>
          <a:prstGeom prst="rect">
            <a:avLst/>
          </a:prstGeom>
          <a:noFill/>
          <a:ln w="12600">
            <a:noFill/>
          </a:ln>
        </p:spPr>
        <p:style>
          <a:lnRef idx="0">
            <a:scrgbClr r="0" g="0" b="0"/>
          </a:lnRef>
          <a:fillRef idx="0">
            <a:scrgbClr r="0" g="0" b="0"/>
          </a:fillRef>
          <a:effectRef idx="0">
            <a:scrgbClr r="0" g="0" b="0"/>
          </a:effectRef>
          <a:fontRef idx="minor"/>
        </p:style>
        <p:txBody>
          <a:bodyPr lIns="81646" tIns="40823" rIns="81646" bIns="40823" anchor="ctr"/>
          <a:lstStyle/>
          <a:p>
            <a:pPr>
              <a:lnSpc>
                <a:spcPct val="100000"/>
              </a:lnSpc>
            </a:pPr>
            <a:r>
              <a:rPr lang="fr-FR" sz="2177" spc="-1" dirty="0" err="1">
                <a:solidFill>
                  <a:srgbClr val="434342"/>
                </a:solidFill>
                <a:latin typeface="Trebuchet MS"/>
                <a:ea typeface="DejaVu Sans"/>
              </a:rPr>
              <a:t>Σημείο</a:t>
            </a:r>
            <a:r>
              <a:rPr lang="fr-FR" sz="2177" spc="-1" dirty="0">
                <a:solidFill>
                  <a:srgbClr val="434342"/>
                </a:solidFill>
                <a:latin typeface="Trebuchet MS"/>
                <a:ea typeface="DejaVu Sans"/>
              </a:rPr>
              <a:t> </a:t>
            </a:r>
            <a:r>
              <a:rPr lang="fr-FR" sz="2177" spc="-1" dirty="0" err="1">
                <a:solidFill>
                  <a:srgbClr val="434342"/>
                </a:solidFill>
                <a:latin typeface="Trebuchet MS"/>
                <a:ea typeface="DejaVu Sans"/>
              </a:rPr>
              <a:t>κ</a:t>
            </a:r>
            <a:r>
              <a:rPr lang="fr-FR" sz="2177" spc="-1" dirty="0">
                <a:solidFill>
                  <a:srgbClr val="434342"/>
                </a:solidFill>
                <a:latin typeface="Trebuchet MS"/>
                <a:ea typeface="DejaVu Sans"/>
              </a:rPr>
              <a:t>α</a:t>
            </a:r>
            <a:r>
              <a:rPr lang="fr-FR" sz="2177" spc="-1" dirty="0" err="1">
                <a:solidFill>
                  <a:srgbClr val="434342"/>
                </a:solidFill>
                <a:latin typeface="Trebuchet MS"/>
                <a:ea typeface="DejaVu Sans"/>
              </a:rPr>
              <a:t>μ</a:t>
            </a:r>
            <a:r>
              <a:rPr lang="fr-FR" sz="2177" spc="-1" dirty="0">
                <a:solidFill>
                  <a:srgbClr val="434342"/>
                </a:solidFill>
                <a:latin typeface="Trebuchet MS"/>
                <a:ea typeface="DejaVu Sans"/>
              </a:rPr>
              <a:t>π</a:t>
            </a:r>
            <a:r>
              <a:rPr lang="fr-FR" sz="2177" spc="-1" dirty="0" err="1">
                <a:solidFill>
                  <a:srgbClr val="434342"/>
                </a:solidFill>
                <a:latin typeface="Trebuchet MS"/>
                <a:ea typeface="DejaVu Sans"/>
              </a:rPr>
              <a:t>ής</a:t>
            </a:r>
            <a:r>
              <a:rPr lang="fr-FR" sz="2177" spc="-1" dirty="0">
                <a:solidFill>
                  <a:srgbClr val="434342"/>
                </a:solidFill>
                <a:latin typeface="Trebuchet MS"/>
                <a:ea typeface="DejaVu Sans"/>
              </a:rPr>
              <a:t>, </a:t>
            </a:r>
            <a:r>
              <a:rPr lang="fr-FR" sz="2177" spc="-1" dirty="0" err="1">
                <a:solidFill>
                  <a:srgbClr val="434342"/>
                </a:solidFill>
                <a:latin typeface="Trebuchet MS"/>
                <a:ea typeface="DejaVu Sans"/>
              </a:rPr>
              <a:t>η</a:t>
            </a:r>
            <a:r>
              <a:rPr lang="fr-FR" sz="2177" spc="-1" dirty="0">
                <a:solidFill>
                  <a:srgbClr val="434342"/>
                </a:solidFill>
                <a:latin typeface="Trebuchet MS"/>
                <a:ea typeface="DejaVu Sans"/>
              </a:rPr>
              <a:t> </a:t>
            </a:r>
            <a:r>
              <a:rPr lang="fr-FR" sz="2177" spc="-1" dirty="0" err="1">
                <a:solidFill>
                  <a:srgbClr val="434342"/>
                </a:solidFill>
                <a:latin typeface="Trebuchet MS"/>
                <a:ea typeface="DejaVu Sans"/>
              </a:rPr>
              <a:t>δεκ</a:t>
            </a:r>
            <a:r>
              <a:rPr lang="fr-FR" sz="2177" spc="-1" dirty="0">
                <a:solidFill>
                  <a:srgbClr val="434342"/>
                </a:solidFill>
                <a:latin typeface="Trebuchet MS"/>
                <a:ea typeface="DejaVu Sans"/>
              </a:rPr>
              <a:t>α</a:t>
            </a:r>
            <a:r>
              <a:rPr lang="fr-FR" sz="2177" spc="-1" dirty="0" err="1">
                <a:solidFill>
                  <a:srgbClr val="434342"/>
                </a:solidFill>
                <a:latin typeface="Trebuchet MS"/>
                <a:ea typeface="DejaVu Sans"/>
              </a:rPr>
              <a:t>ετί</a:t>
            </a:r>
            <a:r>
              <a:rPr lang="fr-FR" sz="2177" spc="-1" dirty="0">
                <a:solidFill>
                  <a:srgbClr val="434342"/>
                </a:solidFill>
                <a:latin typeface="Trebuchet MS"/>
                <a:ea typeface="DejaVu Sans"/>
              </a:rPr>
              <a:t>α </a:t>
            </a:r>
            <a:r>
              <a:rPr lang="fr-FR" sz="2177" spc="-1" dirty="0" err="1">
                <a:solidFill>
                  <a:srgbClr val="434342"/>
                </a:solidFill>
                <a:latin typeface="Trebuchet MS"/>
                <a:ea typeface="DejaVu Sans"/>
              </a:rPr>
              <a:t>του</a:t>
            </a:r>
            <a:r>
              <a:rPr lang="fr-FR" sz="2177" spc="-1" dirty="0">
                <a:solidFill>
                  <a:srgbClr val="434342"/>
                </a:solidFill>
                <a:latin typeface="Trebuchet MS"/>
                <a:ea typeface="DejaVu Sans"/>
              </a:rPr>
              <a:t> 70</a:t>
            </a:r>
            <a:endParaRPr lang="fr-FR" sz="2177" spc="-1" dirty="0">
              <a:latin typeface="Arial"/>
            </a:endParaRPr>
          </a:p>
        </p:txBody>
      </p:sp>
      <p:sp>
        <p:nvSpPr>
          <p:cNvPr id="119" name="CustomShape 2"/>
          <p:cNvSpPr/>
          <p:nvPr/>
        </p:nvSpPr>
        <p:spPr>
          <a:xfrm>
            <a:off x="573437" y="637798"/>
            <a:ext cx="10970863" cy="5712479"/>
          </a:xfrm>
          <a:prstGeom prst="rect">
            <a:avLst/>
          </a:prstGeom>
          <a:noFill/>
          <a:ln w="12600">
            <a:noFill/>
          </a:ln>
        </p:spPr>
        <p:style>
          <a:lnRef idx="0">
            <a:scrgbClr r="0" g="0" b="0"/>
          </a:lnRef>
          <a:fillRef idx="0">
            <a:scrgbClr r="0" g="0" b="0"/>
          </a:fillRef>
          <a:effectRef idx="0">
            <a:scrgbClr r="0" g="0" b="0"/>
          </a:effectRef>
          <a:fontRef idx="minor"/>
        </p:style>
        <p:txBody>
          <a:bodyPr lIns="81646" tIns="40823" rIns="81646" bIns="40823">
            <a:noAutofit/>
          </a:bodyPr>
          <a:lstStyle/>
          <a:p>
            <a:pPr marL="274337" indent="-191056">
              <a:spcBef>
                <a:spcPts val="272"/>
              </a:spcBef>
              <a:buClr>
                <a:srgbClr val="08A1D9"/>
              </a:buClr>
              <a:buFont typeface="Georgia"/>
              <a:buChar char="•"/>
            </a:pPr>
            <a:r>
              <a:rPr lang="fr-FR" sz="2000" spc="-1" dirty="0" err="1">
                <a:solidFill>
                  <a:srgbClr val="000000"/>
                </a:solidFill>
                <a:latin typeface="Times New Roman" panose="02020603050405020304" pitchFamily="18" charset="0"/>
                <a:ea typeface="DejaVu Sans"/>
                <a:cs typeface="Times New Roman" panose="02020603050405020304" pitchFamily="18" charset="0"/>
              </a:rPr>
              <a:t>Δημοσίευση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μελέτης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γι</a:t>
            </a:r>
            <a:r>
              <a:rPr lang="fr-FR" sz="2000" spc="-1" dirty="0">
                <a:solidFill>
                  <a:srgbClr val="000000"/>
                </a:solidFill>
                <a:latin typeface="Times New Roman" panose="02020603050405020304" pitchFamily="18" charset="0"/>
                <a:ea typeface="DejaVu Sans"/>
                <a:cs typeface="Times New Roman" panose="02020603050405020304" pitchFamily="18" charset="0"/>
              </a:rPr>
              <a:t>α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a:t>
            </a:r>
            <a:r>
              <a:rPr lang="fr-FR" sz="2000" spc="-1" dirty="0">
                <a:solidFill>
                  <a:srgbClr val="000000"/>
                </a:solidFill>
                <a:latin typeface="Times New Roman" panose="02020603050405020304" pitchFamily="18" charset="0"/>
                <a:ea typeface="DejaVu Sans"/>
                <a:cs typeface="Times New Roman" panose="02020603050405020304" pitchFamily="18" charset="0"/>
              </a:rPr>
              <a:t>α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Όρι</a:t>
            </a:r>
            <a:r>
              <a:rPr lang="fr-FR" sz="2000" b="1" spc="-1" dirty="0">
                <a:solidFill>
                  <a:srgbClr val="000000"/>
                </a:solidFill>
                <a:latin typeface="Times New Roman" panose="02020603050405020304" pitchFamily="18" charset="0"/>
                <a:ea typeface="DejaVu Sans"/>
                <a:cs typeface="Times New Roman" panose="02020603050405020304" pitchFamily="18" charset="0"/>
              </a:rPr>
              <a:t>α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Ανά</a:t>
            </a:r>
            <a:r>
              <a:rPr lang="fr-FR" sz="2000" b="1" spc="-1" dirty="0">
                <a:solidFill>
                  <a:srgbClr val="000000"/>
                </a:solidFill>
                <a:latin typeface="Times New Roman" panose="02020603050405020304" pitchFamily="18" charset="0"/>
                <a:ea typeface="DejaVu Sans"/>
                <a:cs typeface="Times New Roman" panose="02020603050405020304" pitchFamily="18" charset="0"/>
              </a:rPr>
              <a:t>π</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τυξης</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a:solidFill>
                  <a:srgbClr val="000000"/>
                </a:solidFill>
                <a:latin typeface="Times New Roman" panose="02020603050405020304" pitchFamily="18" charset="0"/>
                <a:ea typeface="DejaVu Sans"/>
                <a:cs typeface="Times New Roman" panose="02020603050405020304" pitchFamily="18" charset="0"/>
              </a:rPr>
              <a:t>απ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ό</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Λέσχη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Ρώμης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Meadows</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κ.ά</a:t>
            </a:r>
            <a:r>
              <a:rPr lang="fr-FR" sz="2000" spc="-1" dirty="0">
                <a:solidFill>
                  <a:srgbClr val="000000"/>
                </a:solidFill>
                <a:latin typeface="Times New Roman" panose="02020603050405020304" pitchFamily="18" charset="0"/>
                <a:ea typeface="DejaVu Sans"/>
                <a:cs typeface="Times New Roman" panose="02020603050405020304" pitchFamily="18" charset="0"/>
              </a:rPr>
              <a:t>. 1972)</a:t>
            </a:r>
            <a:endParaRPr lang="fr-FR" sz="2000" spc="-1" dirty="0">
              <a:latin typeface="Times New Roman" panose="02020603050405020304" pitchFamily="18" charset="0"/>
              <a:cs typeface="Times New Roman" panose="02020603050405020304" pitchFamily="18" charset="0"/>
            </a:endParaRPr>
          </a:p>
          <a:p>
            <a:pPr marL="274337" indent="-191056">
              <a:spcBef>
                <a:spcPts val="272"/>
              </a:spcBef>
              <a:buClr>
                <a:srgbClr val="08A1D9"/>
              </a:buClr>
              <a:buFont typeface="Georgia"/>
              <a:buChar char="•"/>
            </a:pPr>
            <a:r>
              <a:rPr lang="fr-FR" sz="2000" spc="-1" dirty="0" err="1">
                <a:solidFill>
                  <a:srgbClr val="000000"/>
                </a:solidFill>
                <a:latin typeface="Times New Roman" panose="02020603050405020304" pitchFamily="18" charset="0"/>
                <a:ea typeface="DejaVu Sans"/>
                <a:cs typeface="Times New Roman" panose="02020603050405020304" pitchFamily="18" charset="0"/>
              </a:rPr>
              <a:t>Το</a:t>
            </a:r>
            <a:r>
              <a:rPr lang="fr-FR" sz="2000" spc="-1" dirty="0">
                <a:solidFill>
                  <a:srgbClr val="000000"/>
                </a:solidFill>
                <a:latin typeface="Times New Roman" panose="02020603050405020304" pitchFamily="18" charset="0"/>
                <a:ea typeface="DejaVu Sans"/>
                <a:cs typeface="Times New Roman" panose="02020603050405020304" pitchFamily="18" charset="0"/>
              </a:rPr>
              <a:t> 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ρώτο</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σοκ</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νόδου</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τιμής</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000" b="1" spc="-1" dirty="0">
                <a:solidFill>
                  <a:srgbClr val="000000"/>
                </a:solidFill>
                <a:latin typeface="Times New Roman" panose="02020603050405020304" pitchFamily="18" charset="0"/>
                <a:ea typeface="DejaVu Sans"/>
                <a:cs typeface="Times New Roman" panose="02020603050405020304" pitchFamily="18" charset="0"/>
              </a:rPr>
              <a:t> π</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ετρελ</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ίου</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a:t>
            </a:r>
            <a:r>
              <a:rPr lang="fr-FR" sz="2000" spc="-1" dirty="0">
                <a:solidFill>
                  <a:srgbClr val="000000"/>
                </a:solidFill>
                <a:latin typeface="Times New Roman" panose="02020603050405020304" pitchFamily="18" charset="0"/>
                <a:ea typeface="DejaVu Sans"/>
                <a:cs typeface="Times New Roman" panose="02020603050405020304" pitchFamily="18" charset="0"/>
              </a:rPr>
              <a:t> 1973</a:t>
            </a:r>
            <a:endParaRPr lang="fr-FR" sz="2000" spc="-1" dirty="0">
              <a:latin typeface="Times New Roman" panose="02020603050405020304" pitchFamily="18" charset="0"/>
              <a:cs typeface="Times New Roman" panose="02020603050405020304" pitchFamily="18" charset="0"/>
            </a:endParaRPr>
          </a:p>
          <a:p>
            <a:pPr marL="274337" indent="-191056">
              <a:spcBef>
                <a:spcPts val="272"/>
              </a:spcBef>
              <a:buClr>
                <a:srgbClr val="08A1D9"/>
              </a:buClr>
              <a:buFont typeface="Georgia"/>
              <a:buChar char="•"/>
            </a:pPr>
            <a:r>
              <a:rPr lang="fr-FR" sz="2000" spc="-1" dirty="0" err="1">
                <a:solidFill>
                  <a:srgbClr val="000000"/>
                </a:solidFill>
                <a:latin typeface="Times New Roman" panose="02020603050405020304" pitchFamily="18" charset="0"/>
                <a:ea typeface="DejaVu Sans"/>
                <a:cs typeface="Times New Roman" panose="02020603050405020304" pitchFamily="18" charset="0"/>
              </a:rPr>
              <a:t>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συν</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κόλουθη</a:t>
            </a:r>
            <a:r>
              <a:rPr lang="fr-FR" sz="2000" spc="-1" dirty="0">
                <a:solidFill>
                  <a:srgbClr val="000000"/>
                </a:solidFill>
                <a:latin typeface="Times New Roman" panose="02020603050405020304" pitchFamily="18" charset="0"/>
                <a:ea typeface="DejaVu Sans"/>
                <a:cs typeface="Times New Roman" panose="02020603050405020304" pitchFamily="18" charset="0"/>
              </a:rPr>
              <a:t> 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ύξηση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των</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ε</a:t>
            </a:r>
            <a:r>
              <a:rPr lang="fr-FR" sz="2000" spc="-1" dirty="0">
                <a:solidFill>
                  <a:srgbClr val="000000"/>
                </a:solidFill>
                <a:latin typeface="Times New Roman" panose="02020603050405020304" pitchFamily="18" charset="0"/>
                <a:ea typeface="DejaVu Sans"/>
                <a:cs typeface="Times New Roman" panose="02020603050405020304" pitchFamily="18" charset="0"/>
              </a:rPr>
              <a:t>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ι</a:t>
            </a:r>
            <a:r>
              <a:rPr lang="fr-FR" sz="2000" spc="-1" dirty="0">
                <a:solidFill>
                  <a:srgbClr val="000000"/>
                </a:solidFill>
                <a:latin typeface="Times New Roman" panose="02020603050405020304" pitchFamily="18" charset="0"/>
                <a:ea typeface="DejaVu Sans"/>
                <a:cs typeface="Times New Roman" panose="02020603050405020304" pitchFamily="18" charset="0"/>
              </a:rPr>
              <a:t>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έδων</a:t>
            </a:r>
            <a:r>
              <a:rPr lang="fr-FR" sz="2000" b="1" spc="-1" dirty="0">
                <a:solidFill>
                  <a:srgbClr val="000000"/>
                </a:solidFill>
                <a:latin typeface="Times New Roman" panose="02020603050405020304" pitchFamily="18" charset="0"/>
                <a:ea typeface="DejaVu Sans"/>
                <a:cs typeface="Times New Roman" panose="02020603050405020304" pitchFamily="18" charset="0"/>
              </a:rPr>
              <a:t> 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νεργί</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ς</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σε</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όλο</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τον</a:t>
            </a:r>
            <a:r>
              <a:rPr lang="fr-FR" sz="2000" spc="-1" dirty="0">
                <a:solidFill>
                  <a:srgbClr val="000000"/>
                </a:solidFill>
                <a:latin typeface="Times New Roman" panose="02020603050405020304" pitchFamily="18" charset="0"/>
                <a:ea typeface="DejaVu Sans"/>
                <a:cs typeface="Times New Roman" panose="02020603050405020304" pitchFamily="18" charset="0"/>
              </a:rPr>
              <a:t> 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ν</a:t>
            </a:r>
            <a:r>
              <a:rPr lang="fr-FR" sz="2000" spc="-1" dirty="0">
                <a:solidFill>
                  <a:srgbClr val="000000"/>
                </a:solidFill>
                <a:latin typeface="Times New Roman" panose="02020603050405020304" pitchFamily="18" charset="0"/>
                <a:ea typeface="DejaVu Sans"/>
                <a:cs typeface="Times New Roman" panose="02020603050405020304" pitchFamily="18" charset="0"/>
              </a:rPr>
              <a:t>απ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τυγμένο</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κόσμο</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000" spc="-1" dirty="0">
                <a:solidFill>
                  <a:srgbClr val="000000"/>
                </a:solidFill>
                <a:latin typeface="Times New Roman" panose="02020603050405020304" pitchFamily="18" charset="0"/>
                <a:ea typeface="DejaVu Sans"/>
                <a:cs typeface="Times New Roman" panose="02020603050405020304" pitchFamily="18" charset="0"/>
              </a:rPr>
              <a:t> ΟΟΣΑ,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οι</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διψήφιοι</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ρυθμοί</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a:solidFill>
                  <a:srgbClr val="000000"/>
                </a:solidFill>
                <a:latin typeface="Times New Roman" panose="02020603050405020304" pitchFamily="18" charset="0"/>
                <a:ea typeface="DejaVu Sans"/>
                <a:cs typeface="Times New Roman" panose="02020603050405020304" pitchFamily="18" charset="0"/>
              </a:rPr>
              <a:t>π</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ληθωρισμού</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σε</a:t>
            </a:r>
            <a:r>
              <a:rPr lang="fr-FR" sz="2000" spc="-1" dirty="0">
                <a:solidFill>
                  <a:srgbClr val="000000"/>
                </a:solidFill>
                <a:latin typeface="Times New Roman" panose="02020603050405020304" pitchFamily="18" charset="0"/>
                <a:ea typeface="DejaVu Sans"/>
                <a:cs typeface="Times New Roman" panose="02020603050405020304" pitchFamily="18" charset="0"/>
              </a:rPr>
              <a:t> βα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σικές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χώρες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000" spc="-1" dirty="0">
                <a:solidFill>
                  <a:srgbClr val="000000"/>
                </a:solidFill>
                <a:latin typeface="Times New Roman" panose="02020603050405020304" pitchFamily="18" charset="0"/>
                <a:ea typeface="DejaVu Sans"/>
                <a:cs typeface="Times New Roman" panose="02020603050405020304" pitchFamily="18" charset="0"/>
              </a:rPr>
              <a:t> ΟΟΣΑ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μετά</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τις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κρίσεις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των</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τιμών</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000" spc="-1" dirty="0">
                <a:solidFill>
                  <a:srgbClr val="000000"/>
                </a:solidFill>
                <a:latin typeface="Times New Roman" panose="02020603050405020304" pitchFamily="18" charset="0"/>
                <a:ea typeface="DejaVu Sans"/>
                <a:cs typeface="Times New Roman" panose="02020603050405020304" pitchFamily="18" charset="0"/>
              </a:rPr>
              <a:t> 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ετρελ</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ίου</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a:t>
            </a:r>
            <a:r>
              <a:rPr lang="fr-FR" sz="2000" spc="-1" dirty="0">
                <a:solidFill>
                  <a:srgbClr val="000000"/>
                </a:solidFill>
                <a:latin typeface="Times New Roman" panose="02020603050405020304" pitchFamily="18" charset="0"/>
                <a:ea typeface="DejaVu Sans"/>
                <a:cs typeface="Times New Roman" panose="02020603050405020304" pitchFamily="18" charset="0"/>
              </a:rPr>
              <a:t> 1973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ι</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a:t>
            </a:r>
            <a:r>
              <a:rPr lang="fr-FR" sz="2000" spc="-1" dirty="0">
                <a:solidFill>
                  <a:srgbClr val="000000"/>
                </a:solidFill>
                <a:latin typeface="Times New Roman" panose="02020603050405020304" pitchFamily="18" charset="0"/>
                <a:ea typeface="DejaVu Sans"/>
                <a:cs typeface="Times New Roman" panose="02020603050405020304" pitchFamily="18" charset="0"/>
              </a:rPr>
              <a:t> 1979</a:t>
            </a:r>
            <a:endParaRPr lang="fr-FR" sz="2000" spc="-1" dirty="0">
              <a:latin typeface="Times New Roman" panose="02020603050405020304" pitchFamily="18" charset="0"/>
              <a:cs typeface="Times New Roman" panose="02020603050405020304" pitchFamily="18" charset="0"/>
            </a:endParaRPr>
          </a:p>
          <a:p>
            <a:pPr marL="274337" indent="-191056">
              <a:spcBef>
                <a:spcPts val="272"/>
              </a:spcBef>
              <a:buClr>
                <a:srgbClr val="08A1D9"/>
              </a:buClr>
              <a:buFont typeface="Georgia"/>
              <a:buChar char="•"/>
            </a:pPr>
            <a:r>
              <a:rPr lang="fr-FR" sz="2000" spc="-1" dirty="0" err="1">
                <a:solidFill>
                  <a:srgbClr val="000000"/>
                </a:solidFill>
                <a:latin typeface="Times New Roman" panose="02020603050405020304" pitchFamily="18" charset="0"/>
                <a:ea typeface="DejaVu Sans"/>
                <a:cs typeface="Times New Roman" panose="02020603050405020304" pitchFamily="18" charset="0"/>
              </a:rPr>
              <a:t>Οι</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a:solidFill>
                  <a:srgbClr val="000000"/>
                </a:solidFill>
                <a:latin typeface="Times New Roman" panose="02020603050405020304" pitchFamily="18" charset="0"/>
                <a:ea typeface="DejaVu Sans"/>
                <a:cs typeface="Times New Roman" panose="02020603050405020304" pitchFamily="18" charset="0"/>
              </a:rPr>
              <a:t>π</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ολιτισμικοί</a:t>
            </a:r>
            <a:r>
              <a:rPr lang="fr-FR" sz="2000" b="1" spc="-1" dirty="0">
                <a:solidFill>
                  <a:srgbClr val="000000"/>
                </a:solidFill>
                <a:latin typeface="Times New Roman" panose="02020603050405020304" pitchFamily="18" charset="0"/>
                <a:ea typeface="DejaVu Sans"/>
                <a:cs typeface="Times New Roman" panose="02020603050405020304" pitchFamily="18" charset="0"/>
              </a:rPr>
              <a:t> 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ντίκτυ</a:t>
            </a:r>
            <a:r>
              <a:rPr lang="fr-FR" sz="2000" b="1" spc="-1" dirty="0">
                <a:solidFill>
                  <a:srgbClr val="000000"/>
                </a:solidFill>
                <a:latin typeface="Times New Roman" panose="02020603050405020304" pitchFamily="18" charset="0"/>
                <a:ea typeface="DejaVu Sans"/>
                <a:cs typeface="Times New Roman" panose="02020603050405020304" pitchFamily="18" charset="0"/>
              </a:rPr>
              <a:t>π</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οι</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των</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κινημάτων</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δι</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μ</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ρτυρί</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ς</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δεκ</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ετί</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ς</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000" b="1" spc="-1" dirty="0">
                <a:solidFill>
                  <a:srgbClr val="000000"/>
                </a:solidFill>
                <a:latin typeface="Times New Roman" panose="02020603050405020304" pitchFamily="18" charset="0"/>
                <a:ea typeface="DejaVu Sans"/>
                <a:cs typeface="Times New Roman" panose="02020603050405020304" pitchFamily="18" charset="0"/>
              </a:rPr>
              <a:t> 1960,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η</a:t>
            </a:r>
            <a:r>
              <a:rPr lang="fr-FR" sz="2000" spc="-1" dirty="0">
                <a:solidFill>
                  <a:srgbClr val="000000"/>
                </a:solidFill>
                <a:latin typeface="Times New Roman" panose="02020603050405020304" pitchFamily="18" charset="0"/>
                <a:ea typeface="DejaVu Sans"/>
                <a:cs typeface="Times New Roman" panose="02020603050405020304" pitchFamily="18" charset="0"/>
              </a:rPr>
              <a:t> 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ολιτισμική</a:t>
            </a:r>
            <a:r>
              <a:rPr lang="fr-FR" sz="2000" spc="-1" dirty="0">
                <a:solidFill>
                  <a:srgbClr val="000000"/>
                </a:solidFill>
                <a:latin typeface="Times New Roman" panose="02020603050405020304" pitchFamily="18" charset="0"/>
                <a:ea typeface="DejaVu Sans"/>
                <a:cs typeface="Times New Roman" panose="02020603050405020304" pitchFamily="18" charset="0"/>
              </a:rPr>
              <a:t> 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λλ</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γή</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τεύθυνσης</a:t>
            </a:r>
            <a:r>
              <a:rPr lang="fr-FR" sz="2000" spc="-1" dirty="0">
                <a:solidFill>
                  <a:srgbClr val="000000"/>
                </a:solidFill>
                <a:latin typeface="Times New Roman" panose="02020603050405020304" pitchFamily="18" charset="0"/>
                <a:ea typeface="DejaVu Sans"/>
                <a:cs typeface="Times New Roman" panose="02020603050405020304" pitchFamily="18" charset="0"/>
              </a:rPr>
              <a:t> 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ρος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μετ</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υλιστικές</a:t>
            </a:r>
            <a:r>
              <a:rPr lang="fr-FR" sz="2000" spc="-1" dirty="0">
                <a:solidFill>
                  <a:srgbClr val="000000"/>
                </a:solidFill>
                <a:latin typeface="Times New Roman" panose="02020603050405020304" pitchFamily="18" charset="0"/>
                <a:ea typeface="DejaVu Sans"/>
                <a:cs typeface="Times New Roman" panose="02020603050405020304" pitchFamily="18" charset="0"/>
              </a:rPr>
              <a:t>» 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ξίες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Inglehart</a:t>
            </a:r>
            <a:r>
              <a:rPr lang="fr-FR" sz="2000" b="1" spc="-1" dirty="0">
                <a:solidFill>
                  <a:srgbClr val="000000"/>
                </a:solidFill>
                <a:latin typeface="Times New Roman" panose="02020603050405020304" pitchFamily="18" charset="0"/>
                <a:ea typeface="DejaVu Sans"/>
                <a:cs typeface="Times New Roman" panose="02020603050405020304" pitchFamily="18" charset="0"/>
              </a:rPr>
              <a:t> 1977</a:t>
            </a:r>
            <a:r>
              <a:rPr lang="fr-FR" sz="2000" spc="-1" dirty="0">
                <a:solidFill>
                  <a:srgbClr val="000000"/>
                </a:solidFill>
                <a:latin typeface="Times New Roman" panose="02020603050405020304" pitchFamily="18" charset="0"/>
                <a:ea typeface="DejaVu Sans"/>
                <a:cs typeface="Times New Roman" panose="02020603050405020304" pitchFamily="18" charset="0"/>
              </a:rPr>
              <a:t>) 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ου</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θεωρήθηκε</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ότι</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ε</a:t>
            </a:r>
            <a:r>
              <a:rPr lang="fr-FR" sz="2000" spc="-1" dirty="0">
                <a:solidFill>
                  <a:srgbClr val="000000"/>
                </a:solidFill>
                <a:latin typeface="Times New Roman" panose="02020603050405020304" pitchFamily="18" charset="0"/>
                <a:ea typeface="DejaVu Sans"/>
                <a:cs typeface="Times New Roman" panose="02020603050405020304" pitchFamily="18" charset="0"/>
              </a:rPr>
              <a:t>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ιδεινώνουν</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τις</a:t>
            </a:r>
            <a:r>
              <a:rPr lang="fr-FR" sz="2000" spc="-1" dirty="0">
                <a:solidFill>
                  <a:srgbClr val="000000"/>
                </a:solidFill>
                <a:latin typeface="Times New Roman" panose="02020603050405020304" pitchFamily="18" charset="0"/>
                <a:ea typeface="DejaVu Sans"/>
                <a:cs typeface="Times New Roman" panose="02020603050405020304" pitchFamily="18" charset="0"/>
              </a:rPr>
              <a:t> «π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ολιτισμικές</a:t>
            </a:r>
            <a:r>
              <a:rPr lang="fr-FR" sz="2000" spc="-1" dirty="0">
                <a:solidFill>
                  <a:srgbClr val="000000"/>
                </a:solidFill>
                <a:latin typeface="Times New Roman" panose="02020603050405020304" pitchFamily="18" charset="0"/>
                <a:ea typeface="DejaVu Sans"/>
                <a:cs typeface="Times New Roman" panose="02020603050405020304" pitchFamily="18" charset="0"/>
              </a:rPr>
              <a:t> 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ντιφάσεις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a:t>
            </a:r>
            <a:r>
              <a:rPr lang="fr-FR" sz="2000" spc="-1" dirty="0">
                <a:solidFill>
                  <a:srgbClr val="000000"/>
                </a:solidFill>
                <a:latin typeface="Times New Roman" panose="02020603050405020304" pitchFamily="18" charset="0"/>
                <a:ea typeface="DejaVu Sans"/>
                <a:cs typeface="Times New Roman" panose="02020603050405020304" pitchFamily="18" charset="0"/>
              </a:rPr>
              <a:t>απ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ιτ</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λισμού</a:t>
            </a:r>
            <a:r>
              <a:rPr lang="fr-FR" sz="2000" spc="-1" dirty="0">
                <a:solidFill>
                  <a:srgbClr val="000000"/>
                </a:solidFill>
                <a:latin typeface="Times New Roman" panose="02020603050405020304" pitchFamily="18" charset="0"/>
                <a:ea typeface="DejaVu Sans"/>
                <a:cs typeface="Times New Roman" panose="02020603050405020304" pitchFamily="18" charset="0"/>
              </a:rPr>
              <a:t>» (Bell 1978)</a:t>
            </a:r>
            <a:endParaRPr lang="fr-FR" sz="2000" spc="-1" dirty="0">
              <a:latin typeface="Times New Roman" panose="02020603050405020304" pitchFamily="18" charset="0"/>
              <a:cs typeface="Times New Roman" panose="02020603050405020304" pitchFamily="18" charset="0"/>
            </a:endParaRPr>
          </a:p>
          <a:p>
            <a:pPr marL="274337" indent="-191056">
              <a:spcBef>
                <a:spcPts val="272"/>
              </a:spcBef>
              <a:buClr>
                <a:srgbClr val="08A1D9"/>
              </a:buClr>
              <a:buFont typeface="Georgia"/>
              <a:buChar char="•"/>
            </a:pPr>
            <a:r>
              <a:rPr lang="fr-FR" sz="2000" spc="-1" dirty="0" err="1">
                <a:solidFill>
                  <a:srgbClr val="000000"/>
                </a:solidFill>
                <a:latin typeface="Times New Roman" panose="02020603050405020304" pitchFamily="18" charset="0"/>
                <a:ea typeface="DejaVu Sans"/>
                <a:cs typeface="Times New Roman" panose="02020603050405020304" pitchFamily="18" charset="0"/>
              </a:rPr>
              <a:t>Η</a:t>
            </a:r>
            <a:r>
              <a:rPr lang="fr-FR" sz="2000" spc="-1" dirty="0">
                <a:solidFill>
                  <a:srgbClr val="000000"/>
                </a:solidFill>
                <a:latin typeface="Times New Roman" panose="02020603050405020304" pitchFamily="18" charset="0"/>
                <a:ea typeface="DejaVu Sans"/>
                <a:cs typeface="Times New Roman" panose="02020603050405020304" pitchFamily="18" charset="0"/>
              </a:rPr>
              <a:t> de facto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ήττ</a:t>
            </a:r>
            <a:r>
              <a:rPr lang="fr-FR" sz="2000" spc="-1" dirty="0">
                <a:solidFill>
                  <a:srgbClr val="000000"/>
                </a:solidFill>
                <a:latin typeface="Times New Roman" panose="02020603050405020304" pitchFamily="18" charset="0"/>
                <a:ea typeface="DejaVu Sans"/>
                <a:cs typeface="Times New Roman" panose="02020603050405020304" pitchFamily="18" charset="0"/>
              </a:rPr>
              <a:t>α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των</a:t>
            </a:r>
            <a:r>
              <a:rPr lang="fr-FR" sz="2000" spc="-1" dirty="0">
                <a:solidFill>
                  <a:srgbClr val="000000"/>
                </a:solidFill>
                <a:latin typeface="Times New Roman" panose="02020603050405020304" pitchFamily="18" charset="0"/>
                <a:ea typeface="DejaVu Sans"/>
                <a:cs typeface="Times New Roman" panose="02020603050405020304" pitchFamily="18" charset="0"/>
              </a:rPr>
              <a:t> ΗΠΑ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στον</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a:solidFill>
                  <a:srgbClr val="000000"/>
                </a:solidFill>
                <a:latin typeface="Times New Roman" panose="02020603050405020304" pitchFamily="18" charset="0"/>
                <a:ea typeface="DejaVu Sans"/>
                <a:cs typeface="Times New Roman" panose="02020603050405020304" pitchFamily="18" charset="0"/>
              </a:rPr>
              <a:t>π</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όλεμο</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Βιετνάμ</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a:solidFill>
                  <a:srgbClr val="000000"/>
                </a:solidFill>
                <a:latin typeface="Times New Roman" panose="02020603050405020304" pitchFamily="18" charset="0"/>
                <a:ea typeface="DejaVu Sans"/>
                <a:cs typeface="Times New Roman" panose="02020603050405020304" pitchFamily="18" charset="0"/>
              </a:rPr>
              <a:t>(1975),</a:t>
            </a:r>
            <a:endParaRPr lang="fr-FR" sz="2000" spc="-1" dirty="0">
              <a:latin typeface="Times New Roman" panose="02020603050405020304" pitchFamily="18" charset="0"/>
              <a:cs typeface="Times New Roman" panose="02020603050405020304" pitchFamily="18" charset="0"/>
            </a:endParaRPr>
          </a:p>
          <a:p>
            <a:pPr marL="274337" indent="-191056">
              <a:spcBef>
                <a:spcPts val="272"/>
              </a:spcBef>
              <a:buClr>
                <a:srgbClr val="08A1D9"/>
              </a:buClr>
              <a:buFont typeface="Georgia"/>
              <a:buChar char="•"/>
            </a:pPr>
            <a:r>
              <a:rPr lang="fr-FR" sz="2000" spc="-1" dirty="0" err="1">
                <a:solidFill>
                  <a:srgbClr val="000000"/>
                </a:solidFill>
                <a:latin typeface="Times New Roman" panose="02020603050405020304" pitchFamily="18" charset="0"/>
                <a:ea typeface="DejaVu Sans"/>
                <a:cs typeface="Times New Roman" panose="02020603050405020304" pitchFamily="18" charset="0"/>
              </a:rPr>
              <a:t>Υψηλά</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ε</a:t>
            </a:r>
            <a:r>
              <a:rPr lang="fr-FR" sz="2000" spc="-1" dirty="0">
                <a:solidFill>
                  <a:srgbClr val="000000"/>
                </a:solidFill>
                <a:latin typeface="Times New Roman" panose="02020603050405020304" pitchFamily="18" charset="0"/>
                <a:ea typeface="DejaVu Sans"/>
                <a:cs typeface="Times New Roman" panose="02020603050405020304" pitchFamily="18" charset="0"/>
              </a:rPr>
              <a:t>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ί</a:t>
            </a:r>
            <a:r>
              <a:rPr lang="fr-FR" sz="2000" spc="-1" dirty="0">
                <a:solidFill>
                  <a:srgbClr val="000000"/>
                </a:solidFill>
                <a:latin typeface="Times New Roman" panose="02020603050405020304" pitchFamily="18" charset="0"/>
                <a:ea typeface="DejaVu Sans"/>
                <a:cs typeface="Times New Roman" panose="02020603050405020304" pitchFamily="18" charset="0"/>
              </a:rPr>
              <a:t>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εδ</a:t>
            </a:r>
            <a:r>
              <a:rPr lang="fr-FR" sz="2000" spc="-1" dirty="0">
                <a:solidFill>
                  <a:srgbClr val="000000"/>
                </a:solidFill>
                <a:latin typeface="Times New Roman" panose="02020603050405020304" pitchFamily="18" charset="0"/>
                <a:ea typeface="DejaVu Sans"/>
                <a:cs typeface="Times New Roman" panose="02020603050405020304" pitchFamily="18" charset="0"/>
              </a:rPr>
              <a:t>α </a:t>
            </a:r>
            <a:r>
              <a:rPr lang="fr-FR" sz="2000" b="1" spc="-1" dirty="0">
                <a:solidFill>
                  <a:srgbClr val="000000"/>
                </a:solidFill>
                <a:latin typeface="Times New Roman" panose="02020603050405020304" pitchFamily="18" charset="0"/>
                <a:ea typeface="DejaVu Sans"/>
                <a:cs typeface="Times New Roman" panose="02020603050405020304" pitchFamily="18" charset="0"/>
              </a:rPr>
              <a:t>απ</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εργι</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κών</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δρ</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στηριοτήτων</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τά</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την</a:t>
            </a:r>
            <a:r>
              <a:rPr lang="fr-FR" sz="2000" spc="-1" dirty="0">
                <a:solidFill>
                  <a:srgbClr val="000000"/>
                </a:solidFill>
                <a:latin typeface="Times New Roman" panose="02020603050405020304" pitchFamily="18" charset="0"/>
                <a:ea typeface="DejaVu Sans"/>
                <a:cs typeface="Times New Roman" panose="02020603050405020304" pitchFamily="18" charset="0"/>
              </a:rPr>
              <a:t> 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ερίοδο</a:t>
            </a:r>
            <a:r>
              <a:rPr lang="fr-FR" sz="2000" spc="-1" dirty="0">
                <a:solidFill>
                  <a:srgbClr val="000000"/>
                </a:solidFill>
                <a:latin typeface="Times New Roman" panose="02020603050405020304" pitchFamily="18" charset="0"/>
                <a:ea typeface="DejaVu Sans"/>
                <a:cs typeface="Times New Roman" panose="02020603050405020304" pitchFamily="18" charset="0"/>
              </a:rPr>
              <a:t> 1968-1978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σ</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όλο</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τον</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εκ</a:t>
            </a:r>
            <a:r>
              <a:rPr lang="fr-FR" sz="2000" spc="-1" dirty="0">
                <a:solidFill>
                  <a:srgbClr val="000000"/>
                </a:solidFill>
                <a:latin typeface="Times New Roman" panose="02020603050405020304" pitchFamily="18" charset="0"/>
                <a:ea typeface="DejaVu Sans"/>
                <a:cs typeface="Times New Roman" panose="02020603050405020304" pitchFamily="18" charset="0"/>
              </a:rPr>
              <a:t>β</a:t>
            </a:r>
            <a:r>
              <a:rPr lang="fr-FR" sz="2000" spc="-1" dirty="0" err="1">
                <a:solidFill>
                  <a:srgbClr val="000000"/>
                </a:solidFill>
                <a:latin typeface="Times New Roman" panose="02020603050405020304" pitchFamily="18" charset="0"/>
                <a:ea typeface="DejaVu Sans"/>
                <a:cs typeface="Times New Roman" panose="02020603050405020304" pitchFamily="18" charset="0"/>
              </a:rPr>
              <a:t>ιομηχ</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νισμένο</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κόσμο</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χωρίς</a:t>
            </a:r>
            <a:r>
              <a:rPr lang="fr-FR" sz="2000" spc="-1" dirty="0">
                <a:solidFill>
                  <a:srgbClr val="000000"/>
                </a:solidFill>
                <a:latin typeface="Times New Roman" panose="02020603050405020304" pitchFamily="18" charset="0"/>
                <a:ea typeface="DejaVu Sans"/>
                <a:cs typeface="Times New Roman" panose="02020603050405020304" pitchFamily="18" charset="0"/>
              </a:rPr>
              <a:t> 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ροηγούμενο</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μετά</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τον</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Β</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Π</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γκόσμιο</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Πόλεμο</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a:t>
            </a:r>
            <a:r>
              <a:rPr lang="fr-FR" sz="2000" spc="-1" dirty="0">
                <a:solidFill>
                  <a:srgbClr val="000000"/>
                </a:solidFill>
                <a:latin typeface="Times New Roman" panose="02020603050405020304" pitchFamily="18" charset="0"/>
                <a:ea typeface="DejaVu Sans"/>
                <a:cs typeface="Times New Roman" panose="02020603050405020304" pitchFamily="18" charset="0"/>
              </a:rPr>
              <a:t>α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ο</a:t>
            </a:r>
            <a:r>
              <a:rPr lang="fr-FR" sz="2000" spc="-1" dirty="0">
                <a:solidFill>
                  <a:srgbClr val="000000"/>
                </a:solidFill>
                <a:latin typeface="Times New Roman" panose="02020603050405020304" pitchFamily="18" charset="0"/>
                <a:ea typeface="DejaVu Sans"/>
                <a:cs typeface="Times New Roman" panose="02020603050405020304" pitchFamily="18" charset="0"/>
              </a:rPr>
              <a:t>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οί</a:t>
            </a:r>
            <a:r>
              <a:rPr lang="fr-FR" sz="2000" spc="-1" dirty="0">
                <a:solidFill>
                  <a:srgbClr val="000000"/>
                </a:solidFill>
                <a:latin typeface="Times New Roman" panose="02020603050405020304" pitchFamily="18" charset="0"/>
                <a:ea typeface="DejaVu Sans"/>
                <a:cs typeface="Times New Roman" panose="02020603050405020304" pitchFamily="18" charset="0"/>
              </a:rPr>
              <a:t>α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στη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Μεγάλη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Βρετ</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νί</a:t>
            </a:r>
            <a:r>
              <a:rPr lang="fr-FR" sz="2000" spc="-1" dirty="0">
                <a:solidFill>
                  <a:srgbClr val="000000"/>
                </a:solidFill>
                <a:latin typeface="Times New Roman" panose="02020603050405020304" pitchFamily="18" charset="0"/>
                <a:ea typeface="DejaVu Sans"/>
                <a:cs typeface="Times New Roman" panose="02020603050405020304" pitchFamily="18" charset="0"/>
              </a:rPr>
              <a:t>α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κορυφώθηκ</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ν</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στο</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χειμών</a:t>
            </a:r>
            <a:r>
              <a:rPr lang="fr-FR" sz="2000" spc="-1" dirty="0">
                <a:solidFill>
                  <a:srgbClr val="000000"/>
                </a:solidFill>
                <a:latin typeface="Times New Roman" panose="02020603050405020304" pitchFamily="18" charset="0"/>
                <a:ea typeface="DejaVu Sans"/>
                <a:cs typeface="Times New Roman" panose="02020603050405020304" pitchFamily="18" charset="0"/>
              </a:rPr>
              <a:t>α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δυσ</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ρέσκει</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ς</a:t>
            </a:r>
            <a:r>
              <a:rPr lang="fr-FR" sz="2000" spc="-1" dirty="0">
                <a:solidFill>
                  <a:srgbClr val="000000"/>
                </a:solidFill>
                <a:latin typeface="Times New Roman" panose="02020603050405020304" pitchFamily="18" charset="0"/>
                <a:ea typeface="DejaVu Sans"/>
                <a:cs typeface="Times New Roman" panose="02020603050405020304" pitchFamily="18" charset="0"/>
              </a:rPr>
              <a:t>» 1978-1979,</a:t>
            </a:r>
            <a:endParaRPr lang="fr-FR" sz="2000" spc="-1" dirty="0">
              <a:latin typeface="Times New Roman" panose="02020603050405020304" pitchFamily="18" charset="0"/>
              <a:cs typeface="Times New Roman" panose="02020603050405020304" pitchFamily="18" charset="0"/>
            </a:endParaRPr>
          </a:p>
          <a:p>
            <a:pPr marL="274337" indent="-191056">
              <a:spcBef>
                <a:spcPts val="272"/>
              </a:spcBef>
              <a:buClr>
                <a:srgbClr val="08A1D9"/>
              </a:buClr>
              <a:buFont typeface="Georgia"/>
              <a:buChar char="•"/>
            </a:pPr>
            <a:r>
              <a:rPr lang="fr-FR" sz="2000" spc="-1" dirty="0" err="1">
                <a:solidFill>
                  <a:srgbClr val="000000"/>
                </a:solidFill>
                <a:latin typeface="Times New Roman" panose="02020603050405020304" pitchFamily="18" charset="0"/>
                <a:ea typeface="DejaVu Sans"/>
                <a:cs typeface="Times New Roman" panose="02020603050405020304" pitchFamily="18" charset="0"/>
              </a:rPr>
              <a:t>Οι</a:t>
            </a:r>
            <a:r>
              <a:rPr lang="fr-FR" sz="2000" spc="-1" dirty="0">
                <a:solidFill>
                  <a:srgbClr val="000000"/>
                </a:solidFill>
                <a:latin typeface="Times New Roman" panose="02020603050405020304" pitchFamily="18" charset="0"/>
                <a:ea typeface="DejaVu Sans"/>
                <a:cs typeface="Times New Roman" panose="02020603050405020304" pitchFamily="18" charset="0"/>
              </a:rPr>
              <a:t> 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ν</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δυόμενες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ενδείξεις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ότι</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ε</a:t>
            </a:r>
            <a:r>
              <a:rPr lang="fr-FR" sz="2000" spc="-1" dirty="0">
                <a:solidFill>
                  <a:srgbClr val="000000"/>
                </a:solidFill>
                <a:latin typeface="Times New Roman" panose="02020603050405020304" pitchFamily="18" charset="0"/>
                <a:ea typeface="DejaVu Sans"/>
                <a:cs typeface="Times New Roman" panose="02020603050405020304" pitchFamily="18" charset="0"/>
              </a:rPr>
              <a:t>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ιτ</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χυνότ</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ν</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δημοσιονομική</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κρίση</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κράτους</a:t>
            </a:r>
            <a:r>
              <a:rPr lang="fr-FR" sz="2000" spc="-1" dirty="0">
                <a:solidFill>
                  <a:srgbClr val="000000"/>
                </a:solidFill>
                <a:latin typeface="Times New Roman" panose="02020603050405020304" pitchFamily="18" charset="0"/>
                <a:ea typeface="DejaVu Sans"/>
                <a:cs typeface="Times New Roman" panose="02020603050405020304" pitchFamily="18" charset="0"/>
              </a:rPr>
              <a:t>» (O' </a:t>
            </a:r>
            <a:r>
              <a:rPr lang="fr-FR" sz="2000" spc="-1" dirty="0" err="1">
                <a:solidFill>
                  <a:srgbClr val="000000"/>
                </a:solidFill>
                <a:latin typeface="Times New Roman" panose="02020603050405020304" pitchFamily="18" charset="0"/>
                <a:ea typeface="DejaVu Sans"/>
                <a:cs typeface="Times New Roman" panose="02020603050405020304" pitchFamily="18" charset="0"/>
              </a:rPr>
              <a:t>Connor</a:t>
            </a:r>
            <a:r>
              <a:rPr lang="fr-FR" sz="2000" spc="-1" dirty="0">
                <a:solidFill>
                  <a:srgbClr val="000000"/>
                </a:solidFill>
                <a:latin typeface="Times New Roman" panose="02020603050405020304" pitchFamily="18" charset="0"/>
                <a:ea typeface="DejaVu Sans"/>
                <a:cs typeface="Times New Roman" panose="02020603050405020304" pitchFamily="18" charset="0"/>
              </a:rPr>
              <a:t>, 1973),</a:t>
            </a:r>
            <a:endParaRPr lang="fr-FR" sz="2000" spc="-1" dirty="0">
              <a:latin typeface="Times New Roman" panose="02020603050405020304" pitchFamily="18" charset="0"/>
              <a:cs typeface="Times New Roman" panose="02020603050405020304" pitchFamily="18" charset="0"/>
            </a:endParaRPr>
          </a:p>
          <a:p>
            <a:pPr marL="274337" indent="-191056">
              <a:spcBef>
                <a:spcPts val="272"/>
              </a:spcBef>
              <a:buClr>
                <a:srgbClr val="08A1D9"/>
              </a:buClr>
              <a:buFont typeface="Georgia"/>
              <a:buChar char="•"/>
            </a:pPr>
            <a:r>
              <a:rPr lang="fr-FR" sz="2000" spc="-1" dirty="0" err="1">
                <a:solidFill>
                  <a:srgbClr val="000000"/>
                </a:solidFill>
                <a:latin typeface="Times New Roman" panose="02020603050405020304" pitchFamily="18" charset="0"/>
                <a:ea typeface="DejaVu Sans"/>
                <a:cs typeface="Times New Roman" panose="02020603050405020304" pitchFamily="18" charset="0"/>
              </a:rPr>
              <a:t>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ρχή</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τέλους</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γι</a:t>
            </a:r>
            <a:r>
              <a:rPr lang="fr-FR" sz="2000" b="1" spc="-1" dirty="0">
                <a:solidFill>
                  <a:srgbClr val="000000"/>
                </a:solidFill>
                <a:latin typeface="Times New Roman" panose="02020603050405020304" pitchFamily="18" charset="0"/>
                <a:ea typeface="DejaVu Sans"/>
                <a:cs typeface="Times New Roman" panose="02020603050405020304" pitchFamily="18" charset="0"/>
              </a:rPr>
              <a:t>α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την</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ευφορί</a:t>
            </a:r>
            <a:r>
              <a:rPr lang="fr-FR" sz="2000" b="1" spc="-1" dirty="0">
                <a:solidFill>
                  <a:srgbClr val="000000"/>
                </a:solidFill>
                <a:latin typeface="Times New Roman" panose="02020603050405020304" pitchFamily="18" charset="0"/>
                <a:ea typeface="DejaVu Sans"/>
                <a:cs typeface="Times New Roman" panose="02020603050405020304" pitchFamily="18" charset="0"/>
              </a:rPr>
              <a:t>α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σοσι</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λδημοκρ</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τικής</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μετ</a:t>
            </a:r>
            <a:r>
              <a:rPr lang="fr-FR" sz="2000" b="1" spc="-1" dirty="0">
                <a:solidFill>
                  <a:srgbClr val="000000"/>
                </a:solidFill>
                <a:latin typeface="Times New Roman" panose="02020603050405020304" pitchFamily="18" charset="0"/>
                <a:ea typeface="DejaVu Sans"/>
                <a:cs typeface="Times New Roman" panose="02020603050405020304" pitchFamily="18" charset="0"/>
              </a:rPr>
              <a:t>α</a:t>
            </a:r>
            <a:r>
              <a:rPr lang="fr-FR" sz="2000" b="1" spc="-1" dirty="0" err="1">
                <a:solidFill>
                  <a:srgbClr val="000000"/>
                </a:solidFill>
                <a:latin typeface="Times New Roman" panose="02020603050405020304" pitchFamily="18" charset="0"/>
                <a:ea typeface="DejaVu Sans"/>
                <a:cs typeface="Times New Roman" panose="02020603050405020304" pitchFamily="18" charset="0"/>
              </a:rPr>
              <a:t>ρρύθμισης</a:t>
            </a:r>
            <a:r>
              <a:rPr lang="fr-FR" sz="2000" b="1"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στην</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η</a:t>
            </a:r>
            <a:r>
              <a:rPr lang="fr-FR" sz="2000" spc="-1" dirty="0">
                <a:solidFill>
                  <a:srgbClr val="000000"/>
                </a:solidFill>
                <a:latin typeface="Times New Roman" panose="02020603050405020304" pitchFamily="18" charset="0"/>
                <a:ea typeface="DejaVu Sans"/>
                <a:cs typeface="Times New Roman" panose="02020603050405020304" pitchFamily="18" charset="0"/>
              </a:rPr>
              <a:t>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ειρωτική</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Ευρώ</a:t>
            </a:r>
            <a:r>
              <a:rPr lang="fr-FR" sz="2000" spc="-1" dirty="0">
                <a:solidFill>
                  <a:srgbClr val="000000"/>
                </a:solidFill>
                <a:latin typeface="Times New Roman" panose="02020603050405020304" pitchFamily="18" charset="0"/>
                <a:ea typeface="DejaVu Sans"/>
                <a:cs typeface="Times New Roman" panose="02020603050405020304" pitchFamily="18" charset="0"/>
              </a:rPr>
              <a:t>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ό</a:t>
            </a:r>
            <a:r>
              <a:rPr lang="fr-FR" sz="2000" spc="-1" dirty="0">
                <a:solidFill>
                  <a:srgbClr val="000000"/>
                </a:solidFill>
                <a:latin typeface="Times New Roman" panose="02020603050405020304" pitchFamily="18" charset="0"/>
                <a:ea typeface="DejaVu Sans"/>
                <a:cs typeface="Times New Roman" panose="02020603050405020304" pitchFamily="18" charset="0"/>
              </a:rPr>
              <a:t>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ως</a:t>
            </a:r>
            <a:r>
              <a:rPr lang="fr-FR" sz="2000" spc="-1" dirty="0">
                <a:solidFill>
                  <a:srgbClr val="000000"/>
                </a:solidFill>
                <a:latin typeface="Times New Roman" panose="02020603050405020304" pitchFamily="18" charset="0"/>
                <a:ea typeface="DejaVu Sans"/>
                <a:cs typeface="Times New Roman" panose="02020603050405020304" pitchFamily="18" charset="0"/>
              </a:rPr>
              <a:t> 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ρο</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ν</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γγέλθηκε</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με</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την</a:t>
            </a:r>
            <a:r>
              <a:rPr lang="fr-FR" sz="2000" spc="-1" dirty="0">
                <a:solidFill>
                  <a:srgbClr val="000000"/>
                </a:solidFill>
                <a:latin typeface="Times New Roman" panose="02020603050405020304" pitchFamily="18" charset="0"/>
                <a:ea typeface="DejaVu Sans"/>
                <a:cs typeface="Times New Roman" panose="02020603050405020304" pitchFamily="18" charset="0"/>
              </a:rPr>
              <a:t> πα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ρ</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ίτηση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Γερμ</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νού</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γκελάριου</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Βίλι</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Μ</a:t>
            </a:r>
            <a:r>
              <a:rPr lang="fr-FR" sz="2000" spc="-1" dirty="0">
                <a:solidFill>
                  <a:srgbClr val="000000"/>
                </a:solidFill>
                <a:latin typeface="Times New Roman" panose="02020603050405020304" pitchFamily="18" charset="0"/>
                <a:ea typeface="DejaVu Sans"/>
                <a:cs typeface="Times New Roman" panose="02020603050405020304" pitchFamily="18" charset="0"/>
              </a:rPr>
              <a:t>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ρ</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ντ</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a:t>
            </a:r>
            <a:r>
              <a:rPr lang="fr-FR" sz="2000" spc="-1" dirty="0">
                <a:solidFill>
                  <a:srgbClr val="000000"/>
                </a:solidFill>
                <a:latin typeface="Times New Roman" panose="02020603050405020304" pitchFamily="18" charset="0"/>
                <a:ea typeface="DejaVu Sans"/>
                <a:cs typeface="Times New Roman" panose="02020603050405020304" pitchFamily="18" charset="0"/>
              </a:rPr>
              <a:t> 1974)</a:t>
            </a:r>
            <a:endParaRPr lang="fr-FR" sz="2000" spc="-1" dirty="0">
              <a:latin typeface="Times New Roman" panose="02020603050405020304" pitchFamily="18" charset="0"/>
              <a:cs typeface="Times New Roman" panose="02020603050405020304" pitchFamily="18" charset="0"/>
            </a:endParaRPr>
          </a:p>
          <a:p>
            <a:pPr marL="274337" indent="-191056">
              <a:spcBef>
                <a:spcPts val="272"/>
              </a:spcBef>
              <a:buClr>
                <a:srgbClr val="08A1D9"/>
              </a:buClr>
              <a:buFont typeface="Georgia"/>
              <a:buChar char="•"/>
            </a:pPr>
            <a:r>
              <a:rPr lang="fr-FR" sz="2000" spc="-1" dirty="0" err="1">
                <a:solidFill>
                  <a:srgbClr val="000000"/>
                </a:solidFill>
                <a:latin typeface="Times New Roman" panose="02020603050405020304" pitchFamily="18" charset="0"/>
                <a:ea typeface="DejaVu Sans"/>
                <a:cs typeface="Times New Roman" panose="02020603050405020304" pitchFamily="18" charset="0"/>
              </a:rPr>
              <a:t>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άνοδος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των</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Θ</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τσερισμού</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ι</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ηγεμονί</a:t>
            </a:r>
            <a:r>
              <a:rPr lang="fr-FR" sz="2000" spc="-1" dirty="0">
                <a:solidFill>
                  <a:srgbClr val="000000"/>
                </a:solidFill>
                <a:latin typeface="Times New Roman" panose="02020603050405020304" pitchFamily="18" charset="0"/>
                <a:ea typeface="DejaVu Sans"/>
                <a:cs typeface="Times New Roman" panose="02020603050405020304" pitchFamily="18" charset="0"/>
              </a:rPr>
              <a:t>α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του</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νεοφιλελεύθερου</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δόγμ</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τος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ως</a:t>
            </a:r>
            <a:r>
              <a:rPr lang="fr-FR" sz="2000" spc="-1" dirty="0">
                <a:solidFill>
                  <a:srgbClr val="000000"/>
                </a:solidFill>
                <a:latin typeface="Times New Roman" panose="02020603050405020304" pitchFamily="18" charset="0"/>
                <a:ea typeface="DejaVu Sans"/>
                <a:cs typeface="Times New Roman" panose="02020603050405020304" pitchFamily="18" charset="0"/>
              </a:rPr>
              <a:t> απ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άντηση</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Δεξιάς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σ</a:t>
            </a:r>
            <a:r>
              <a:rPr lang="fr-FR" sz="2000" spc="-1" dirty="0">
                <a:solidFill>
                  <a:srgbClr val="000000"/>
                </a:solidFill>
                <a:latin typeface="Times New Roman" panose="02020603050405020304" pitchFamily="18" charset="0"/>
                <a:ea typeface="DejaVu Sans"/>
                <a:cs typeface="Times New Roman" panose="02020603050405020304" pitchFamily="18" charset="0"/>
              </a:rPr>
              <a:t>' 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υτές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τις</a:t>
            </a:r>
            <a:r>
              <a:rPr lang="fr-FR" sz="2000" spc="-1" dirty="0">
                <a:solidFill>
                  <a:srgbClr val="000000"/>
                </a:solidFill>
                <a:latin typeface="Times New Roman" panose="02020603050405020304" pitchFamily="18" charset="0"/>
                <a:ea typeface="DejaVu Sans"/>
                <a:cs typeface="Times New Roman" panose="02020603050405020304" pitchFamily="18" charset="0"/>
              </a:rPr>
              <a:t> π</a:t>
            </a:r>
            <a:r>
              <a:rPr lang="fr-FR" sz="2000" spc="-1" dirty="0" err="1">
                <a:solidFill>
                  <a:srgbClr val="000000"/>
                </a:solidFill>
                <a:latin typeface="Times New Roman" panose="02020603050405020304" pitchFamily="18" charset="0"/>
                <a:ea typeface="DejaVu Sans"/>
                <a:cs typeface="Times New Roman" panose="02020603050405020304" pitchFamily="18" charset="0"/>
              </a:rPr>
              <a:t>ροκλήσεις</a:t>
            </a:r>
            <a:r>
              <a:rPr lang="fr-FR" sz="2000" spc="-1" dirty="0">
                <a:solidFill>
                  <a:srgbClr val="000000"/>
                </a:solidFill>
                <a:latin typeface="Times New Roman" panose="02020603050405020304" pitchFamily="18" charset="0"/>
                <a:ea typeface="DejaVu Sans"/>
                <a:cs typeface="Times New Roman" panose="02020603050405020304" pitchFamily="18" charset="0"/>
              </a:rPr>
              <a:t> </a:t>
            </a:r>
            <a:r>
              <a:rPr lang="fr-FR" sz="20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000" spc="-1" dirty="0">
                <a:solidFill>
                  <a:srgbClr val="000000"/>
                </a:solidFill>
                <a:latin typeface="Times New Roman" panose="02020603050405020304" pitchFamily="18" charset="0"/>
                <a:ea typeface="DejaVu Sans"/>
                <a:cs typeface="Times New Roman" panose="02020603050405020304" pitchFamily="18" charset="0"/>
              </a:rPr>
              <a:t> ‘α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κυ</a:t>
            </a:r>
            <a:r>
              <a:rPr lang="fr-FR" sz="2000" spc="-1" dirty="0">
                <a:solidFill>
                  <a:srgbClr val="000000"/>
                </a:solidFill>
                <a:latin typeface="Times New Roman" panose="02020603050405020304" pitchFamily="18" charset="0"/>
                <a:ea typeface="DejaVu Sans"/>
                <a:cs typeface="Times New Roman" panose="02020603050405020304" pitchFamily="18" charset="0"/>
              </a:rPr>
              <a:t>β</a:t>
            </a:r>
            <a:r>
              <a:rPr lang="fr-FR" sz="2000" spc="-1" dirty="0" err="1">
                <a:solidFill>
                  <a:srgbClr val="000000"/>
                </a:solidFill>
                <a:latin typeface="Times New Roman" panose="02020603050405020304" pitchFamily="18" charset="0"/>
                <a:ea typeface="DejaVu Sans"/>
                <a:cs typeface="Times New Roman" panose="02020603050405020304" pitchFamily="18" charset="0"/>
              </a:rPr>
              <a:t>ερνησί</a:t>
            </a:r>
            <a:r>
              <a:rPr lang="fr-FR" sz="2000" spc="-1" dirty="0">
                <a:solidFill>
                  <a:srgbClr val="000000"/>
                </a:solidFill>
                <a:latin typeface="Times New Roman" panose="02020603050405020304" pitchFamily="18" charset="0"/>
                <a:ea typeface="DejaVu Sans"/>
                <a:cs typeface="Times New Roman" panose="02020603050405020304" pitchFamily="18" charset="0"/>
              </a:rPr>
              <a:t>α</a:t>
            </a:r>
            <a:r>
              <a:rPr lang="fr-FR" sz="2000" spc="-1" dirty="0" err="1">
                <a:solidFill>
                  <a:srgbClr val="000000"/>
                </a:solidFill>
                <a:latin typeface="Times New Roman" panose="02020603050405020304" pitchFamily="18" charset="0"/>
                <a:ea typeface="DejaVu Sans"/>
                <a:cs typeface="Times New Roman" panose="02020603050405020304" pitchFamily="18" charset="0"/>
              </a:rPr>
              <a:t>ς</a:t>
            </a:r>
            <a:r>
              <a:rPr lang="fr-FR" sz="2000" spc="-1" dirty="0">
                <a:solidFill>
                  <a:srgbClr val="000000"/>
                </a:solidFill>
                <a:latin typeface="Times New Roman" panose="02020603050405020304" pitchFamily="18" charset="0"/>
                <a:ea typeface="DejaVu Sans"/>
                <a:cs typeface="Times New Roman" panose="02020603050405020304" pitchFamily="18" charset="0"/>
              </a:rPr>
              <a:t> ‘(1979).</a:t>
            </a:r>
            <a:endParaRPr lang="fr-FR" sz="2000" spc="-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205345"/>
          </a:xfrm>
        </p:spPr>
        <p:txBody>
          <a:bodyPr>
            <a:normAutofit fontScale="90000"/>
          </a:bodyPr>
          <a:lstStyle/>
          <a:p>
            <a:br>
              <a:rPr lang="el-GR" sz="3100" dirty="0"/>
            </a:br>
            <a:br>
              <a:rPr lang="el-GR" sz="3100" dirty="0"/>
            </a:br>
            <a:r>
              <a:rPr lang="el-GR" sz="3100" dirty="0"/>
              <a:t>Μια οικονομική και δομική κρίση</a:t>
            </a:r>
            <a:r>
              <a:rPr lang="fr-FR" sz="3100" dirty="0"/>
              <a:t>: </a:t>
            </a:r>
            <a:r>
              <a:rPr lang="el-GR" sz="3100" dirty="0"/>
              <a:t>περίοδος </a:t>
            </a:r>
            <a:r>
              <a:rPr lang="el-GR" sz="3100" b="1" dirty="0"/>
              <a:t>ευρωσκλήρυνσης </a:t>
            </a:r>
            <a:r>
              <a:rPr lang="el-GR" sz="3100" dirty="0"/>
              <a:t>1973-1985 (</a:t>
            </a:r>
            <a:r>
              <a:rPr lang="fr-FR" sz="3100" dirty="0"/>
              <a:t>crise de fatigue</a:t>
            </a:r>
            <a:r>
              <a:rPr lang="el-GR" sz="3100" dirty="0"/>
              <a:t>)</a:t>
            </a:r>
            <a:r>
              <a:rPr lang="fr-FR" sz="3100" dirty="0"/>
              <a:t> </a:t>
            </a:r>
            <a:br>
              <a:rPr lang="fr-FR" dirty="0"/>
            </a:br>
            <a:endParaRPr lang="fr-FR" dirty="0"/>
          </a:p>
        </p:txBody>
      </p:sp>
      <p:sp>
        <p:nvSpPr>
          <p:cNvPr id="3" name="Content Placeholder 2"/>
          <p:cNvSpPr>
            <a:spLocks noGrp="1"/>
          </p:cNvSpPr>
          <p:nvPr>
            <p:ph idx="1"/>
          </p:nvPr>
        </p:nvSpPr>
        <p:spPr>
          <a:xfrm>
            <a:off x="609600" y="1433945"/>
            <a:ext cx="10972800" cy="5140591"/>
          </a:xfrm>
        </p:spPr>
        <p:txBody>
          <a:bodyPr>
            <a:normAutofit fontScale="77500" lnSpcReduction="20000"/>
          </a:bodyPr>
          <a:lstStyle/>
          <a:p>
            <a:pPr marL="0" indent="0">
              <a:buNone/>
            </a:pPr>
            <a:r>
              <a:rPr lang="fr-FR" sz="2900" b="1" dirty="0">
                <a:solidFill>
                  <a:schemeClr val="tx1"/>
                </a:solidFill>
              </a:rPr>
              <a:t> </a:t>
            </a:r>
            <a:r>
              <a:rPr lang="el-GR" sz="2900" b="1" dirty="0">
                <a:solidFill>
                  <a:schemeClr val="tx1"/>
                </a:solidFill>
              </a:rPr>
              <a:t>Η Ευρώπη σε αναισθησία λόγω διάφορων παραμέτρων</a:t>
            </a:r>
            <a:r>
              <a:rPr lang="fr-FR" sz="2900" b="1" dirty="0">
                <a:solidFill>
                  <a:schemeClr val="tx1"/>
                </a:solidFill>
              </a:rPr>
              <a:t>:</a:t>
            </a:r>
            <a:r>
              <a:rPr lang="fr-FR" sz="2900" dirty="0"/>
              <a:t> </a:t>
            </a:r>
            <a:r>
              <a:rPr lang="el-GR" sz="2900" b="1" dirty="0"/>
              <a:t>ε</a:t>
            </a:r>
            <a:r>
              <a:rPr lang="el-GR" sz="2900" b="1" dirty="0">
                <a:solidFill>
                  <a:schemeClr val="tx1"/>
                </a:solidFill>
              </a:rPr>
              <a:t>ξωτερικοί οικονομικοί παράγοντες και εσωτερικοί ΄λειτουργικοί΄ παράγοντες</a:t>
            </a:r>
            <a:r>
              <a:rPr lang="fr-FR" sz="2900" b="1" dirty="0">
                <a:solidFill>
                  <a:schemeClr val="tx1"/>
                </a:solidFill>
              </a:rPr>
              <a:t> </a:t>
            </a:r>
            <a:r>
              <a:rPr lang="el-GR" sz="2900" b="1" dirty="0">
                <a:solidFill>
                  <a:schemeClr val="tx1"/>
                </a:solidFill>
              </a:rPr>
              <a:t>επιβραδύνουν το ρυθμό της ενοποίησης</a:t>
            </a:r>
            <a:r>
              <a:rPr lang="fr-FR" sz="2900" dirty="0">
                <a:solidFill>
                  <a:schemeClr val="tx1"/>
                </a:solidFill>
              </a:rPr>
              <a:t>.</a:t>
            </a:r>
            <a:endParaRPr lang="el-GR" sz="2900" b="1" dirty="0">
              <a:solidFill>
                <a:schemeClr val="tx1"/>
              </a:solidFill>
            </a:endParaRPr>
          </a:p>
          <a:p>
            <a:pPr>
              <a:buFont typeface="Wingdings" panose="05000000000000000000" pitchFamily="2" charset="2"/>
              <a:buChar char="Ø"/>
            </a:pPr>
            <a:r>
              <a:rPr lang="el-GR" sz="2900" dirty="0"/>
              <a:t> Σύνοδος Κορυφής της Χάγης</a:t>
            </a:r>
            <a:r>
              <a:rPr lang="fr-FR" sz="2900" dirty="0"/>
              <a:t>, 1969: </a:t>
            </a:r>
            <a:r>
              <a:rPr lang="el-GR" sz="2900" dirty="0"/>
              <a:t>απόπειρα να δοθεί μια ώθηση στην ευρωπαϊκή ενοποίηση λίγο πριν την έλευση της κρίσης</a:t>
            </a:r>
            <a:endParaRPr lang="fr-FR" sz="2900" dirty="0"/>
          </a:p>
          <a:p>
            <a:pPr>
              <a:buFont typeface="Wingdings" panose="05000000000000000000" pitchFamily="2" charset="2"/>
              <a:buChar char="Ø"/>
            </a:pPr>
            <a:r>
              <a:rPr lang="el-GR" sz="2900" dirty="0"/>
              <a:t> Νομισματική κρίση, μείγμα ύφεσης και πληθωρισμού (</a:t>
            </a:r>
            <a:r>
              <a:rPr lang="fr-FR" sz="2900" dirty="0"/>
              <a:t>stagflation), </a:t>
            </a:r>
            <a:r>
              <a:rPr lang="el-GR" sz="2900" dirty="0"/>
              <a:t>ανεργία</a:t>
            </a:r>
            <a:r>
              <a:rPr lang="fr-FR" sz="2900" dirty="0"/>
              <a:t> – </a:t>
            </a:r>
            <a:r>
              <a:rPr lang="el-GR" sz="2900" dirty="0"/>
              <a:t>Εγκαθίδρυση του ευρωπαϊκού νομισματικού συστήματος στο τέλος της κρίσιμης δεκαετίας (1979)</a:t>
            </a:r>
          </a:p>
          <a:p>
            <a:pPr>
              <a:buFont typeface="Wingdings" panose="05000000000000000000" pitchFamily="2" charset="2"/>
              <a:buChar char="Ø"/>
            </a:pPr>
            <a:r>
              <a:rPr lang="el-GR" sz="2900" dirty="0"/>
              <a:t>Το αδιέξοδο των κρατικών πολιτικών σε μια παγκοσμιοποιημένη κρίση, νεοπροστατευτισμός (1973-4)</a:t>
            </a:r>
          </a:p>
          <a:p>
            <a:pPr>
              <a:buFont typeface="Wingdings" panose="05000000000000000000" pitchFamily="2" charset="2"/>
              <a:buChar char="Ø"/>
            </a:pPr>
            <a:r>
              <a:rPr lang="el-GR" sz="2900" dirty="0"/>
              <a:t> Γαλλογερμανικές αποστάσεις</a:t>
            </a:r>
            <a:r>
              <a:rPr lang="fr-FR" sz="2900" dirty="0"/>
              <a:t> (Pompidou-Brandt / D’Estaing – Schmidt</a:t>
            </a:r>
            <a:r>
              <a:rPr lang="el-GR" sz="2900" dirty="0"/>
              <a:t>, </a:t>
            </a:r>
            <a:r>
              <a:rPr lang="fr-FR" sz="2900" dirty="0"/>
              <a:t>1971 </a:t>
            </a:r>
            <a:r>
              <a:rPr lang="el-GR" sz="2900" dirty="0"/>
              <a:t>-</a:t>
            </a:r>
            <a:r>
              <a:rPr lang="fr-FR" sz="2900" dirty="0"/>
              <a:t>1977</a:t>
            </a:r>
            <a:r>
              <a:rPr lang="el-GR" sz="2900" dirty="0"/>
              <a:t>)</a:t>
            </a:r>
          </a:p>
          <a:p>
            <a:pPr>
              <a:buFont typeface="Wingdings" panose="05000000000000000000" pitchFamily="2" charset="2"/>
              <a:buChar char="Ø"/>
            </a:pPr>
            <a:r>
              <a:rPr lang="el-GR" sz="2900" dirty="0"/>
              <a:t> Στασιμότητα στον τρόπο λήψης με ειδική πλειοψηφία εντός της ΕΟΚ και συγχρόνως θεσμικές αλλαγές με εγκαθίδρυση του Ευρωπαϊκού Συμβουλίου (1974) και άμεση εκλογή του ΕΚ (1979)</a:t>
            </a:r>
          </a:p>
          <a:p>
            <a:pPr>
              <a:buFont typeface="Wingdings" panose="05000000000000000000" pitchFamily="2" charset="2"/>
              <a:buChar char="Ø"/>
            </a:pPr>
            <a:r>
              <a:rPr lang="el-GR" sz="2900" dirty="0"/>
              <a:t> Αναποτελεσματική τεχνική εναρμόνισης των τεχνικών νορμών ( το πρόβλημα το λύνει η απόφαση του Δικαστηρίου </a:t>
            </a:r>
            <a:r>
              <a:rPr lang="fr-FR" sz="2900" dirty="0"/>
              <a:t>Cassis de Dijon</a:t>
            </a:r>
            <a:r>
              <a:rPr lang="el-GR" sz="2900" dirty="0"/>
              <a:t>, 1978)</a:t>
            </a:r>
          </a:p>
          <a:p>
            <a:pPr>
              <a:buFont typeface="Wingdings" panose="05000000000000000000" pitchFamily="2" charset="2"/>
              <a:buChar char="Ø"/>
            </a:pPr>
            <a:r>
              <a:rPr lang="el-GR" sz="2900" dirty="0"/>
              <a:t> Δυσκολίες απορρόφησης νεοεισαχθέντων ΚΜ (1973 και 1981).</a:t>
            </a:r>
          </a:p>
        </p:txBody>
      </p:sp>
    </p:spTree>
    <p:extLst>
      <p:ext uri="{BB962C8B-B14F-4D97-AF65-F5344CB8AC3E}">
        <p14:creationId xmlns:p14="http://schemas.microsoft.com/office/powerpoint/2010/main" val="907656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1"/>
            <a:ext cx="9720072" cy="1182414"/>
          </a:xfrm>
        </p:spPr>
        <p:txBody>
          <a:bodyPr>
            <a:noAutofit/>
          </a:bodyPr>
          <a:lstStyle/>
          <a:p>
            <a:r>
              <a:rPr lang="el-GR" sz="3200" dirty="0"/>
              <a:t>Από τη θεσμική κρίση της δεκαετίας του 1990 και του 2000 μέχρι τις πρόσφατες κρίσεις από το 2008 και μετά</a:t>
            </a:r>
            <a:endParaRPr lang="fr-FR" sz="3200" dirty="0"/>
          </a:p>
        </p:txBody>
      </p:sp>
      <p:sp>
        <p:nvSpPr>
          <p:cNvPr id="3" name="Content Placeholder 2"/>
          <p:cNvSpPr>
            <a:spLocks noGrp="1"/>
          </p:cNvSpPr>
          <p:nvPr>
            <p:ph idx="1"/>
          </p:nvPr>
        </p:nvSpPr>
        <p:spPr>
          <a:xfrm>
            <a:off x="1024128" y="1481959"/>
            <a:ext cx="9720071" cy="4488535"/>
          </a:xfrm>
        </p:spPr>
        <p:txBody>
          <a:bodyPr>
            <a:normAutofit fontScale="70000" lnSpcReduction="20000"/>
          </a:bodyPr>
          <a:lstStyle/>
          <a:p>
            <a:pPr>
              <a:buFont typeface="Wingdings" panose="05000000000000000000" pitchFamily="2" charset="2"/>
              <a:buChar char="q"/>
            </a:pPr>
            <a:r>
              <a:rPr lang="el-GR" sz="1600" dirty="0"/>
              <a:t> </a:t>
            </a:r>
            <a:r>
              <a:rPr lang="el-GR" sz="1600" b="1" dirty="0"/>
              <a:t>Περίοδος 1992-2008</a:t>
            </a:r>
          </a:p>
          <a:p>
            <a:pPr lvl="1">
              <a:buFont typeface="Wingdings" panose="05000000000000000000" pitchFamily="2" charset="2"/>
              <a:buChar char="Ø"/>
            </a:pPr>
            <a:r>
              <a:rPr lang="el-GR" dirty="0">
                <a:solidFill>
                  <a:schemeClr val="tx1"/>
                </a:solidFill>
              </a:rPr>
              <a:t>Η ολοκλήρωση της κοινής αγοράς με το Μάαστριχτ </a:t>
            </a:r>
          </a:p>
          <a:p>
            <a:pPr lvl="1">
              <a:buFont typeface="Wingdings" panose="05000000000000000000" pitchFamily="2" charset="2"/>
              <a:buChar char="Ø"/>
            </a:pPr>
            <a:r>
              <a:rPr lang="el-GR" dirty="0">
                <a:solidFill>
                  <a:schemeClr val="tx1"/>
                </a:solidFill>
              </a:rPr>
              <a:t>Περίοδος αλλεπάλληλων διευρύνσεων</a:t>
            </a:r>
          </a:p>
          <a:p>
            <a:pPr lvl="1">
              <a:buFont typeface="Wingdings" panose="05000000000000000000" pitchFamily="2" charset="2"/>
              <a:buChar char="Ø"/>
            </a:pPr>
            <a:r>
              <a:rPr lang="el-GR" dirty="0">
                <a:solidFill>
                  <a:schemeClr val="tx1"/>
                </a:solidFill>
              </a:rPr>
              <a:t>Η επαναλαμβανόμενη θεσμική κρίση μετά το Μάαστριχτ που οδήγησε σε πολλές διαδοχικές Συνθήκες ή σχέδια Συνθηκών και κρίσεις επικύρωσης</a:t>
            </a:r>
            <a:endParaRPr lang="fr-FR" dirty="0">
              <a:solidFill>
                <a:schemeClr val="tx1"/>
              </a:solidFill>
            </a:endParaRPr>
          </a:p>
          <a:p>
            <a:pPr lvl="1">
              <a:buFont typeface="Wingdings" panose="05000000000000000000" pitchFamily="2" charset="2"/>
              <a:buChar char="Ø"/>
            </a:pPr>
            <a:r>
              <a:rPr lang="fr-FR" dirty="0">
                <a:solidFill>
                  <a:schemeClr val="tx1"/>
                </a:solidFill>
              </a:rPr>
              <a:t> </a:t>
            </a:r>
            <a:r>
              <a:rPr lang="el-GR" dirty="0">
                <a:solidFill>
                  <a:schemeClr val="tx1"/>
                </a:solidFill>
              </a:rPr>
              <a:t>Κινητοποίηση των κοινών γνωμών των ΚΜ σε σχέση με την ευρωπαϊκή πολιτική και τους θεσμούς. Η κοινωνική συναίνεση υπέρ της ευρωπαϊκής ενοποίησης παύει να είναι δεδομένη.</a:t>
            </a:r>
          </a:p>
          <a:p>
            <a:pPr lvl="1">
              <a:buFont typeface="Wingdings" panose="05000000000000000000" pitchFamily="2" charset="2"/>
              <a:buChar char="Ø"/>
            </a:pPr>
            <a:endParaRPr lang="el-GR" dirty="0">
              <a:solidFill>
                <a:schemeClr val="tx1"/>
              </a:solidFill>
            </a:endParaRPr>
          </a:p>
          <a:p>
            <a:pPr>
              <a:buFont typeface="Wingdings" panose="05000000000000000000" pitchFamily="2" charset="2"/>
              <a:buChar char="q"/>
            </a:pPr>
            <a:r>
              <a:rPr lang="el-GR" sz="1600" b="1" dirty="0"/>
              <a:t>Η κρίση του 2008</a:t>
            </a:r>
            <a:r>
              <a:rPr lang="fr-FR" sz="1600" b="1" dirty="0"/>
              <a:t>:</a:t>
            </a:r>
            <a:r>
              <a:rPr lang="fr-FR" sz="1600" dirty="0"/>
              <a:t> </a:t>
            </a:r>
            <a:r>
              <a:rPr lang="el-GR" sz="1600" dirty="0"/>
              <a:t>κρίση του μοντέλου ενοποίησης</a:t>
            </a:r>
          </a:p>
          <a:p>
            <a:pPr lvl="1">
              <a:buFont typeface="Wingdings" panose="05000000000000000000" pitchFamily="2" charset="2"/>
              <a:buChar char="Ø"/>
            </a:pPr>
            <a:r>
              <a:rPr lang="el-GR" dirty="0">
                <a:solidFill>
                  <a:schemeClr val="tx1"/>
                </a:solidFill>
              </a:rPr>
              <a:t>Η νεοκλασσική ερμηνεία της κρίσης - Οι δυσλειτουργίες της οικονομίας λόγω της κρατικής παρέμβασης προκαλούν οικονομική κρίση. </a:t>
            </a:r>
            <a:r>
              <a:rPr lang="el-GR" b="1" dirty="0">
                <a:solidFill>
                  <a:schemeClr val="tx1"/>
                </a:solidFill>
              </a:rPr>
              <a:t>Η έξοδος από την κρίση</a:t>
            </a:r>
            <a:r>
              <a:rPr lang="el-GR" dirty="0">
                <a:solidFill>
                  <a:schemeClr val="tx1"/>
                </a:solidFill>
              </a:rPr>
              <a:t>.</a:t>
            </a:r>
          </a:p>
          <a:p>
            <a:pPr lvl="1">
              <a:buFont typeface="Wingdings" panose="05000000000000000000" pitchFamily="2" charset="2"/>
              <a:buChar char="Ø"/>
            </a:pPr>
            <a:endParaRPr lang="en-US" dirty="0">
              <a:solidFill>
                <a:schemeClr val="tx1"/>
              </a:solidFill>
            </a:endParaRPr>
          </a:p>
          <a:p>
            <a:pPr lvl="1">
              <a:buFont typeface="Wingdings" panose="05000000000000000000" pitchFamily="2" charset="2"/>
              <a:buChar char="Ø"/>
            </a:pPr>
            <a:r>
              <a:rPr lang="el-GR" dirty="0">
                <a:solidFill>
                  <a:schemeClr val="tx1"/>
                </a:solidFill>
              </a:rPr>
              <a:t> Η κοινωνιολογική ερμηνεία της κρίσης - Μέσα από ποια διαδικασία αποδίδεται μια </a:t>
            </a:r>
            <a:r>
              <a:rPr lang="el-GR" b="1" dirty="0">
                <a:solidFill>
                  <a:schemeClr val="tx1"/>
                </a:solidFill>
              </a:rPr>
              <a:t>εγγενή φυσικότητα στην κρίση. </a:t>
            </a:r>
            <a:r>
              <a:rPr lang="el-GR" dirty="0">
                <a:solidFill>
                  <a:schemeClr val="tx1"/>
                </a:solidFill>
              </a:rPr>
              <a:t>Η κρίση όχι ως σημείο έναρξης αλλά ως το κλειδί κατανόησης της ενοποίησης. </a:t>
            </a:r>
            <a:r>
              <a:rPr lang="el-GR" b="1" u="sng" dirty="0">
                <a:solidFill>
                  <a:schemeClr val="tx1"/>
                </a:solidFill>
              </a:rPr>
              <a:t>Το μη ξέσπασμα της κρίσης </a:t>
            </a:r>
            <a:r>
              <a:rPr lang="el-GR" dirty="0">
                <a:solidFill>
                  <a:schemeClr val="tx1"/>
                </a:solidFill>
              </a:rPr>
              <a:t>ως δείγμα αντίστασης της πρόσκαιρης και αδύναμης από νομιμοποιητικής άποψης υπερεθνικής εξουσίας.</a:t>
            </a:r>
          </a:p>
          <a:p>
            <a:pPr lvl="1">
              <a:buFont typeface="Wingdings" panose="05000000000000000000" pitchFamily="2" charset="2"/>
              <a:buChar char="Ø"/>
            </a:pPr>
            <a:endParaRPr lang="el-GR" b="1" dirty="0">
              <a:solidFill>
                <a:schemeClr val="tx1"/>
              </a:solidFill>
            </a:endParaRPr>
          </a:p>
          <a:p>
            <a:pPr lvl="1">
              <a:buFont typeface="Wingdings" pitchFamily="2" charset="2"/>
              <a:buChar char="q"/>
            </a:pPr>
            <a:r>
              <a:rPr lang="el-GR" b="1" dirty="0">
                <a:solidFill>
                  <a:schemeClr val="tx1"/>
                </a:solidFill>
              </a:rPr>
              <a:t>Προσφυγική κρίση του 2015</a:t>
            </a:r>
            <a:r>
              <a:rPr lang="en-US" b="1" dirty="0">
                <a:solidFill>
                  <a:schemeClr val="tx1"/>
                </a:solidFill>
              </a:rPr>
              <a:t>: </a:t>
            </a:r>
            <a:r>
              <a:rPr lang="el-GR" dirty="0">
                <a:solidFill>
                  <a:schemeClr val="tx1"/>
                </a:solidFill>
              </a:rPr>
              <a:t>Στροφή σε διαφοροποιημένες μορφές ενοποίησης.</a:t>
            </a:r>
          </a:p>
          <a:p>
            <a:pPr lvl="1">
              <a:buFont typeface="Wingdings" pitchFamily="2" charset="2"/>
              <a:buChar char="q"/>
            </a:pPr>
            <a:endParaRPr lang="en-US" b="1" dirty="0">
              <a:solidFill>
                <a:schemeClr val="tx1"/>
              </a:solidFill>
            </a:endParaRPr>
          </a:p>
          <a:p>
            <a:pPr lvl="1">
              <a:buFont typeface="Wingdings" pitchFamily="2" charset="2"/>
              <a:buChar char="q"/>
            </a:pPr>
            <a:endParaRPr lang="en-US" dirty="0">
              <a:solidFill>
                <a:schemeClr val="tx1"/>
              </a:solidFill>
            </a:endParaRPr>
          </a:p>
          <a:p>
            <a:endParaRPr lang="fr-FR" dirty="0"/>
          </a:p>
        </p:txBody>
      </p:sp>
    </p:spTree>
    <p:extLst>
      <p:ext uri="{BB962C8B-B14F-4D97-AF65-F5344CB8AC3E}">
        <p14:creationId xmlns:p14="http://schemas.microsoft.com/office/powerpoint/2010/main" val="232918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1752"/>
            <a:ext cx="10972800" cy="869823"/>
          </a:xfrm>
        </p:spPr>
        <p:txBody>
          <a:bodyPr>
            <a:normAutofit/>
          </a:bodyPr>
          <a:lstStyle/>
          <a:p>
            <a:r>
              <a:rPr lang="el-GR" sz="3200" dirty="0"/>
              <a:t>Τα σχέδια περαιτέρω ενοποίησης που δεν προχώρησαν ποτέ</a:t>
            </a:r>
            <a:endParaRPr lang="fr-FR" sz="3200" dirty="0"/>
          </a:p>
        </p:txBody>
      </p:sp>
      <p:sp>
        <p:nvSpPr>
          <p:cNvPr id="3" name="Content Placeholder 2"/>
          <p:cNvSpPr>
            <a:spLocks noGrp="1"/>
          </p:cNvSpPr>
          <p:nvPr>
            <p:ph idx="1"/>
          </p:nvPr>
        </p:nvSpPr>
        <p:spPr>
          <a:xfrm>
            <a:off x="609600" y="1171575"/>
            <a:ext cx="10972800" cy="5402961"/>
          </a:xfrm>
        </p:spPr>
        <p:txBody>
          <a:bodyPr>
            <a:normAutofit fontScale="25000" lnSpcReduction="20000"/>
          </a:bodyPr>
          <a:lstStyle/>
          <a:p>
            <a:pPr marL="109728" lvl="0" indent="0">
              <a:buNone/>
            </a:pPr>
            <a:endParaRPr lang="el-GR" sz="7200" dirty="0"/>
          </a:p>
          <a:p>
            <a:pPr lvl="0">
              <a:buFont typeface="Wingdings" panose="05000000000000000000" pitchFamily="2" charset="2"/>
              <a:buChar char="ü"/>
            </a:pPr>
            <a:r>
              <a:rPr lang="el-GR" sz="7200" dirty="0"/>
              <a:t>Σχέδιο Συνθήκης</a:t>
            </a:r>
            <a:r>
              <a:rPr lang="fr-FR" sz="7200" dirty="0"/>
              <a:t> Fouchet</a:t>
            </a:r>
            <a:r>
              <a:rPr lang="el-GR" sz="7200" dirty="0"/>
              <a:t> Ι και ΙΙ 1961, 62/ Πολιτική ένωση (γκωλικό σχέδιο διακυβερνητικής συνεργασίας στην ευρ. Άμυνα ως απάντηση στο Σχέδιο Ευρ. Κοινότητας Άμυνας του 1952)</a:t>
            </a:r>
          </a:p>
          <a:p>
            <a:pPr lvl="0">
              <a:buFont typeface="Wingdings" panose="05000000000000000000" pitchFamily="2" charset="2"/>
              <a:buChar char="ü"/>
            </a:pPr>
            <a:r>
              <a:rPr lang="el-GR" sz="7200" dirty="0"/>
              <a:t>σχέδιο </a:t>
            </a:r>
            <a:r>
              <a:rPr lang="fr-FR" sz="7200" dirty="0" err="1"/>
              <a:t>Marjolin</a:t>
            </a:r>
            <a:r>
              <a:rPr lang="fr-FR" sz="7200" dirty="0"/>
              <a:t> (</a:t>
            </a:r>
            <a:r>
              <a:rPr lang="el-GR" sz="7200" dirty="0"/>
              <a:t>ΣΔ)</a:t>
            </a:r>
            <a:r>
              <a:rPr lang="fr-FR" sz="7200" dirty="0"/>
              <a:t> 1962</a:t>
            </a:r>
            <a:r>
              <a:rPr lang="el-GR" sz="7200" dirty="0"/>
              <a:t> / ΟΝΕ με την ολοκλήρωση της εισαγωγής της δασμολογικής ένωσης και της κοινής αγοράς</a:t>
            </a:r>
            <a:r>
              <a:rPr lang="fr-FR" sz="7200" dirty="0"/>
              <a:t> </a:t>
            </a:r>
            <a:r>
              <a:rPr lang="el-GR" sz="7200" dirty="0"/>
              <a:t>το</a:t>
            </a:r>
            <a:r>
              <a:rPr lang="fr-FR" sz="7200" dirty="0"/>
              <a:t> 1970</a:t>
            </a:r>
            <a:r>
              <a:rPr lang="el-GR" sz="7200" dirty="0"/>
              <a:t>. Σχέδιο βασιζόμενο στη διαχρονική αντίληψη ότι η ένωση των αγορών οδηγεί στην ένωση των οικονομιών.</a:t>
            </a:r>
          </a:p>
          <a:p>
            <a:pPr lvl="0">
              <a:buFont typeface="Wingdings" panose="05000000000000000000" pitchFamily="2" charset="2"/>
              <a:buChar char="ü"/>
            </a:pPr>
            <a:r>
              <a:rPr lang="fr-FR" sz="7200" dirty="0"/>
              <a:t> </a:t>
            </a:r>
            <a:r>
              <a:rPr lang="el-GR" sz="7200" dirty="0"/>
              <a:t>σχέδιο </a:t>
            </a:r>
            <a:r>
              <a:rPr lang="fr-FR" sz="7200" dirty="0" err="1"/>
              <a:t>Hallstein</a:t>
            </a:r>
            <a:r>
              <a:rPr lang="fr-FR" sz="7200" dirty="0"/>
              <a:t> </a:t>
            </a:r>
            <a:r>
              <a:rPr lang="el-GR" sz="7200" dirty="0"/>
              <a:t>(ΧΔ) </a:t>
            </a:r>
            <a:r>
              <a:rPr lang="fr-FR" sz="7200" dirty="0"/>
              <a:t>1965</a:t>
            </a:r>
            <a:r>
              <a:rPr lang="el-GR" sz="7200" dirty="0"/>
              <a:t> που οδήγησε στην κρίση της άδειας καρέκλας/</a:t>
            </a:r>
            <a:r>
              <a:rPr lang="fr-FR" sz="7200" dirty="0"/>
              <a:t> </a:t>
            </a:r>
            <a:r>
              <a:rPr lang="el-GR" sz="7200" dirty="0"/>
              <a:t>κοινοτικός προϋπολογισμός, επέκταση της ειδικής πλειοψηφίας</a:t>
            </a:r>
            <a:endParaRPr lang="fr-FR" sz="7200" dirty="0"/>
          </a:p>
          <a:p>
            <a:pPr>
              <a:buFont typeface="Wingdings" panose="05000000000000000000" pitchFamily="2" charset="2"/>
              <a:buChar char="ü"/>
            </a:pPr>
            <a:r>
              <a:rPr lang="el-GR" sz="7200" dirty="0"/>
              <a:t>σχέδιο </a:t>
            </a:r>
            <a:r>
              <a:rPr lang="fr-FR" sz="7200" dirty="0"/>
              <a:t>Werner </a:t>
            </a:r>
            <a:r>
              <a:rPr lang="el-GR" sz="7200" dirty="0"/>
              <a:t>(ΧΔ) 1970 /με την στήριξη των ευρ. Εργοδοτών </a:t>
            </a:r>
            <a:r>
              <a:rPr lang="fr-FR" sz="7200" dirty="0"/>
              <a:t>(UNICE)</a:t>
            </a:r>
            <a:r>
              <a:rPr lang="el-GR" sz="7200" dirty="0"/>
              <a:t> προώθηση ΟΝΕ</a:t>
            </a:r>
            <a:endParaRPr lang="fr-FR" sz="7200" dirty="0"/>
          </a:p>
          <a:p>
            <a:pPr>
              <a:buFont typeface="Wingdings" panose="05000000000000000000" pitchFamily="2" charset="2"/>
              <a:buChar char="ü"/>
            </a:pPr>
            <a:r>
              <a:rPr lang="el-GR" sz="7200" dirty="0"/>
              <a:t> σχέδιο </a:t>
            </a:r>
            <a:r>
              <a:rPr lang="fr-FR" sz="7200" dirty="0" err="1"/>
              <a:t>Davignon</a:t>
            </a:r>
            <a:r>
              <a:rPr lang="fr-FR" sz="7200" dirty="0"/>
              <a:t> </a:t>
            </a:r>
            <a:r>
              <a:rPr lang="el-GR" sz="7200" dirty="0"/>
              <a:t>(Κ) </a:t>
            </a:r>
            <a:r>
              <a:rPr lang="fr-FR" sz="7200" dirty="0"/>
              <a:t>1970/ </a:t>
            </a:r>
            <a:r>
              <a:rPr lang="el-GR" sz="7200" dirty="0"/>
              <a:t>εναρμόνιση των εξωτερικών πολιτικών των ΚΜ μέσω διακυβερνητικής συνεργασίας</a:t>
            </a:r>
            <a:endParaRPr lang="fr-FR" sz="7200" dirty="0"/>
          </a:p>
          <a:p>
            <a:pPr lvl="0">
              <a:buFont typeface="Wingdings" panose="05000000000000000000" pitchFamily="2" charset="2"/>
              <a:buChar char="ü"/>
            </a:pPr>
            <a:r>
              <a:rPr lang="el-GR" sz="7200" dirty="0"/>
              <a:t>έκθεση </a:t>
            </a:r>
            <a:r>
              <a:rPr lang="fr-FR" sz="7200" dirty="0"/>
              <a:t>Tindemans </a:t>
            </a:r>
            <a:r>
              <a:rPr lang="el-GR" sz="7200" dirty="0"/>
              <a:t>(ΧΔ) για την ΕΕ</a:t>
            </a:r>
            <a:r>
              <a:rPr lang="fr-FR" sz="7200" dirty="0"/>
              <a:t> 1975/</a:t>
            </a:r>
            <a:r>
              <a:rPr lang="el-GR" sz="7200" dirty="0"/>
              <a:t>μια μετριοπαθής πρόταση της χριστιανοδημοκρατίας για θεσμική ενίσχυση εν μέσω κρίσης</a:t>
            </a:r>
            <a:endParaRPr lang="fr-FR" sz="7200" dirty="0"/>
          </a:p>
          <a:p>
            <a:pPr lvl="0">
              <a:buFont typeface="Wingdings" panose="05000000000000000000" pitchFamily="2" charset="2"/>
              <a:buChar char="ü"/>
            </a:pPr>
            <a:r>
              <a:rPr lang="el-GR" sz="7200" b="1" dirty="0"/>
              <a:t>σχέδιο Συνθήκης της ΕΕ </a:t>
            </a:r>
            <a:r>
              <a:rPr lang="fr-FR" sz="7200" b="1" dirty="0" err="1"/>
              <a:t>Spinelli</a:t>
            </a:r>
            <a:r>
              <a:rPr lang="fr-FR" sz="7200" b="1" dirty="0"/>
              <a:t> </a:t>
            </a:r>
            <a:r>
              <a:rPr lang="el-GR" sz="7200" b="1" dirty="0"/>
              <a:t>(ΣΔ) </a:t>
            </a:r>
            <a:r>
              <a:rPr lang="fr-FR" sz="7200" b="1" dirty="0"/>
              <a:t>1984/</a:t>
            </a:r>
            <a:r>
              <a:rPr lang="el-GR" sz="7200" dirty="0"/>
              <a:t>υιοθέτηση πρώτου σχεδίου συνταγμ. Συνθήκης από το ΕΚ με στόχο την πλαισίωση των ήδη υπαρχουσών δράσεων της ΕΚ να οδηγήσει στην ομοσπονδία. Η πολιτική μεταρρύθμιση καταψηφίζεται στο Ευρ. Συμβούλιο του </a:t>
            </a:r>
            <a:r>
              <a:rPr lang="fr-FR" sz="7200" dirty="0" err="1"/>
              <a:t>Fontenaibleau</a:t>
            </a:r>
            <a:r>
              <a:rPr lang="fr-FR" sz="7200" dirty="0"/>
              <a:t> </a:t>
            </a:r>
            <a:r>
              <a:rPr lang="el-GR" sz="7200" dirty="0"/>
              <a:t>υπέρ της οικονομικής προσέγγισης</a:t>
            </a:r>
            <a:endParaRPr lang="fr-FR" sz="7200" dirty="0"/>
          </a:p>
          <a:p>
            <a:pPr lvl="0">
              <a:buFont typeface="Wingdings" panose="05000000000000000000" pitchFamily="2" charset="2"/>
              <a:buChar char="ü"/>
            </a:pPr>
            <a:r>
              <a:rPr lang="el-GR" sz="7200" b="1" dirty="0"/>
              <a:t>σχέδιο </a:t>
            </a:r>
            <a:r>
              <a:rPr lang="fr-FR" sz="7200" b="1" dirty="0"/>
              <a:t>Herman </a:t>
            </a:r>
            <a:r>
              <a:rPr lang="el-GR" sz="7200" b="1" dirty="0"/>
              <a:t>(Κ) για το ευρ. Σύνταγμα</a:t>
            </a:r>
            <a:r>
              <a:rPr lang="fr-FR" sz="7200" b="1" dirty="0"/>
              <a:t> 1994/</a:t>
            </a:r>
            <a:r>
              <a:rPr lang="el-GR" sz="7200" dirty="0"/>
              <a:t>αντί υιοθέτησης από το ΕΚ, εισαγωγή σε ψήφισμα στο πλαίσιο της εμβάθυνσης της συζήτησης για το Ευρ. Σύνταγμα. Πρότεινε τον έλεγχο και την ενοποίηση του κοινοτικού κεκτημένου, με τη μορφή ενός πραγματικού συντάγματος </a:t>
            </a:r>
          </a:p>
          <a:p>
            <a:pPr lvl="0">
              <a:buFont typeface="Wingdings" panose="05000000000000000000" pitchFamily="2" charset="2"/>
              <a:buChar char="ü"/>
            </a:pPr>
            <a:r>
              <a:rPr lang="el-GR" sz="7200" dirty="0"/>
              <a:t>σχέδιο Συνταγματικής Συνθήκης </a:t>
            </a:r>
            <a:r>
              <a:rPr lang="fr-FR" sz="7200" dirty="0"/>
              <a:t>2005</a:t>
            </a:r>
            <a:endParaRPr lang="el-GR" sz="7200" dirty="0"/>
          </a:p>
          <a:p>
            <a:endParaRPr lang="fr-FR" dirty="0"/>
          </a:p>
        </p:txBody>
      </p:sp>
    </p:spTree>
    <p:extLst>
      <p:ext uri="{BB962C8B-B14F-4D97-AF65-F5344CB8AC3E}">
        <p14:creationId xmlns:p14="http://schemas.microsoft.com/office/powerpoint/2010/main" val="171795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A6207-5341-9945-BF4D-88713FAB9AE4}"/>
              </a:ext>
            </a:extLst>
          </p:cNvPr>
          <p:cNvSpPr>
            <a:spLocks noGrp="1"/>
          </p:cNvSpPr>
          <p:nvPr>
            <p:ph type="title"/>
          </p:nvPr>
        </p:nvSpPr>
        <p:spPr>
          <a:xfrm>
            <a:off x="1024128" y="0"/>
            <a:ext cx="9720072" cy="433953"/>
          </a:xfrm>
        </p:spPr>
        <p:txBody>
          <a:bodyPr>
            <a:noAutofit/>
          </a:bodyPr>
          <a:lstStyle/>
          <a:p>
            <a:r>
              <a:rPr lang="el-GR" sz="3200" dirty="0" err="1"/>
              <a:t>Βιβλιογραφ</a:t>
            </a:r>
            <a:r>
              <a:rPr lang="en-US" sz="3200"/>
              <a:t>ί</a:t>
            </a:r>
            <a:r>
              <a:rPr lang="el-GR" sz="3200"/>
              <a:t>α</a:t>
            </a:r>
            <a:endParaRPr lang="en-GR" sz="3200" dirty="0"/>
          </a:p>
        </p:txBody>
      </p:sp>
      <p:sp>
        <p:nvSpPr>
          <p:cNvPr id="3" name="Content Placeholder 2">
            <a:extLst>
              <a:ext uri="{FF2B5EF4-FFF2-40B4-BE49-F238E27FC236}">
                <a16:creationId xmlns:a16="http://schemas.microsoft.com/office/drawing/2014/main" id="{CA195CA2-8FCD-6044-A839-102238307E4F}"/>
              </a:ext>
            </a:extLst>
          </p:cNvPr>
          <p:cNvSpPr>
            <a:spLocks noGrp="1"/>
          </p:cNvSpPr>
          <p:nvPr>
            <p:ph idx="1"/>
          </p:nvPr>
        </p:nvSpPr>
        <p:spPr>
          <a:xfrm>
            <a:off x="685800" y="583324"/>
            <a:ext cx="10058399" cy="5675586"/>
          </a:xfrm>
        </p:spPr>
        <p:txBody>
          <a:bodyPr>
            <a:normAutofit fontScale="47500" lnSpcReduction="20000"/>
          </a:bodyPr>
          <a:lstStyle/>
          <a:p>
            <a:pPr marL="0" indent="0">
              <a:buNone/>
            </a:pPr>
            <a:r>
              <a:rPr lang="el-GR" b="1" dirty="0"/>
              <a:t>1. Η φιλελεύθερη-θεσμική ερμηνεία</a:t>
            </a:r>
          </a:p>
          <a:p>
            <a:pPr marL="0" indent="0">
              <a:buNone/>
            </a:pPr>
            <a:r>
              <a:rPr lang="fr-FR" b="1" dirty="0" err="1"/>
              <a:t>Elvert</a:t>
            </a:r>
            <a:r>
              <a:rPr lang="fr-FR" b="1" dirty="0"/>
              <a:t>, Jürgen (2011) </a:t>
            </a:r>
            <a:r>
              <a:rPr lang="fr-FR" dirty="0"/>
              <a:t>The </a:t>
            </a:r>
            <a:r>
              <a:rPr lang="fr-FR" dirty="0" err="1"/>
              <a:t>Institutional</a:t>
            </a:r>
            <a:r>
              <a:rPr lang="fr-FR" dirty="0"/>
              <a:t> </a:t>
            </a:r>
            <a:r>
              <a:rPr lang="fr-FR" dirty="0" err="1"/>
              <a:t>Paradox</a:t>
            </a:r>
            <a:r>
              <a:rPr lang="fr-FR" dirty="0"/>
              <a:t>: How crises have </a:t>
            </a:r>
            <a:r>
              <a:rPr lang="fr-FR" dirty="0" err="1"/>
              <a:t>reinforced</a:t>
            </a:r>
            <a:r>
              <a:rPr lang="fr-FR" dirty="0"/>
              <a:t> </a:t>
            </a:r>
            <a:r>
              <a:rPr lang="fr-FR" dirty="0" err="1"/>
              <a:t>European</a:t>
            </a:r>
            <a:r>
              <a:rPr lang="fr-FR" dirty="0"/>
              <a:t> </a:t>
            </a:r>
            <a:r>
              <a:rPr lang="fr-FR" dirty="0" err="1"/>
              <a:t>integration</a:t>
            </a:r>
            <a:r>
              <a:rPr lang="fr-FR" dirty="0"/>
              <a:t>, in </a:t>
            </a:r>
            <a:r>
              <a:rPr lang="en-US" dirty="0" err="1"/>
              <a:t>Kuhnhardt</a:t>
            </a:r>
            <a:r>
              <a:rPr lang="el-GR" dirty="0"/>
              <a:t> </a:t>
            </a:r>
            <a:r>
              <a:rPr lang="en-US" dirty="0" err="1"/>
              <a:t>Ludger</a:t>
            </a:r>
            <a:r>
              <a:rPr lang="fr-FR" dirty="0"/>
              <a:t>,</a:t>
            </a:r>
            <a:r>
              <a:rPr lang="el-GR" dirty="0"/>
              <a:t> </a:t>
            </a:r>
            <a:r>
              <a:rPr lang="en-US" i="1" dirty="0"/>
              <a:t>Crises in European integration : challenges and responses, 1945-2005</a:t>
            </a:r>
            <a:r>
              <a:rPr lang="fr-FR" dirty="0"/>
              <a:t>, </a:t>
            </a:r>
            <a:r>
              <a:rPr lang="fr-FR" dirty="0" err="1"/>
              <a:t>Bergahn</a:t>
            </a:r>
            <a:r>
              <a:rPr lang="fr-FR" dirty="0"/>
              <a:t> books, Vol II, </a:t>
            </a:r>
            <a:r>
              <a:rPr lang="el-GR" dirty="0"/>
              <a:t>2009, </a:t>
            </a:r>
            <a:r>
              <a:rPr lang="fr-FR" dirty="0"/>
              <a:t>2011, </a:t>
            </a:r>
            <a:r>
              <a:rPr lang="el-GR" b="1" dirty="0"/>
              <a:t>Κεφάλαιο 3</a:t>
            </a:r>
            <a:r>
              <a:rPr lang="en-US" b="1" dirty="0"/>
              <a:t> (</a:t>
            </a:r>
            <a:r>
              <a:rPr lang="el-GR" b="1" dirty="0"/>
              <a:t>σε συνημμένο)</a:t>
            </a:r>
            <a:r>
              <a:rPr lang="fr-FR" dirty="0"/>
              <a:t>. </a:t>
            </a:r>
            <a:endParaRPr lang="el-GR" dirty="0"/>
          </a:p>
          <a:p>
            <a:pPr marL="0" indent="0">
              <a:buNone/>
            </a:pPr>
            <a:r>
              <a:rPr lang="el-GR" dirty="0"/>
              <a:t>Ο μετριοπαθής ιστορικός </a:t>
            </a:r>
            <a:r>
              <a:rPr lang="fr-FR" b="1" dirty="0"/>
              <a:t>Jürgen</a:t>
            </a:r>
            <a:r>
              <a:rPr lang="el-GR" b="1" dirty="0"/>
              <a:t> </a:t>
            </a:r>
            <a:r>
              <a:rPr lang="el-GR" dirty="0"/>
              <a:t>κρίνει ότι η ενοποίηση επιτεύχθηκε μέσα από τις κρίσεις οι οποίες διαχρονικά αποτέλεσαν μοχλό ενίσχυσης της ευρωπαϊκής συνεργασίας.</a:t>
            </a:r>
          </a:p>
          <a:p>
            <a:pPr marL="0" indent="0">
              <a:buNone/>
            </a:pPr>
            <a:r>
              <a:rPr lang="el-GR" b="1" dirty="0"/>
              <a:t>2. Η συντηρητική ερμηνεία</a:t>
            </a:r>
          </a:p>
          <a:p>
            <a:pPr marL="0" indent="0">
              <a:buNone/>
            </a:pPr>
            <a:r>
              <a:rPr lang="fr-FR" b="1" dirty="0" err="1"/>
              <a:t>Milward</a:t>
            </a:r>
            <a:r>
              <a:rPr lang="fr-FR" b="1" dirty="0"/>
              <a:t>, Alan</a:t>
            </a:r>
            <a:r>
              <a:rPr lang="el-GR" b="1" dirty="0"/>
              <a:t> (2000), </a:t>
            </a:r>
            <a:r>
              <a:rPr lang="en-US" dirty="0"/>
              <a:t>The History and Theory of European Integration. Historical </a:t>
            </a:r>
            <a:r>
              <a:rPr lang="en-US" dirty="0" err="1"/>
              <a:t>Teleologies</a:t>
            </a:r>
            <a:r>
              <a:rPr lang="en-US" dirty="0"/>
              <a:t>.</a:t>
            </a:r>
            <a:endParaRPr lang="el-GR" dirty="0"/>
          </a:p>
          <a:p>
            <a:pPr marL="0" indent="0">
              <a:buNone/>
            </a:pPr>
            <a:r>
              <a:rPr lang="en-GB" b="1" dirty="0">
                <a:hlinkClick r:id="rId3"/>
              </a:rPr>
              <a:t>https://www.jstage.jst.go.jp/article/eusj1997/2001/21/2001_21_107/_pdf</a:t>
            </a:r>
            <a:endParaRPr lang="el-GR" b="1" dirty="0"/>
          </a:p>
          <a:p>
            <a:pPr marL="0" indent="0">
              <a:buNone/>
            </a:pPr>
            <a:r>
              <a:rPr lang="en-GB" b="1" dirty="0"/>
              <a:t> </a:t>
            </a:r>
            <a:r>
              <a:rPr lang="el-GR" dirty="0"/>
              <a:t>Ο συντηρητικός ιστορικός </a:t>
            </a:r>
            <a:r>
              <a:rPr lang="en-US" b="1" dirty="0"/>
              <a:t>Milward</a:t>
            </a:r>
            <a:r>
              <a:rPr lang="el-GR" b="1" dirty="0"/>
              <a:t> </a:t>
            </a:r>
            <a:r>
              <a:rPr lang="el-GR" dirty="0" err="1"/>
              <a:t>υποστηρ</a:t>
            </a:r>
            <a:r>
              <a:rPr lang="en-US" dirty="0" err="1"/>
              <a:t>ί</a:t>
            </a:r>
            <a:r>
              <a:rPr lang="el-GR" dirty="0"/>
              <a:t>ζει ότι η ευρωπαϊκή ενοποίηση και η μεταφορά εξουσιών σε υπερεθνικούς θεσμούς ήταν ένας μηχανισμός για την ανοικοδόμηση των επιμέρους χωρών ως εθνικών κρατών μετά το Β’ΠΠ και για την ενίσχυση της </a:t>
            </a:r>
            <a:r>
              <a:rPr lang="en-US" dirty="0"/>
              <a:t>(</a:t>
            </a:r>
            <a:r>
              <a:rPr lang="el-GR" dirty="0"/>
              <a:t>εσωτερικής τους) ασφάλειας στην ήπειρο. Η μεταφορά αρμοδιοτήτων από το εθνικό στο υπερεθνικό επίπεδο δεν σημαίνει απαραίτητα ότι το κράτος έχει αποδυναμωθεί από αυτή τη διαδικασία.</a:t>
            </a:r>
          </a:p>
          <a:p>
            <a:pPr marL="0" indent="0">
              <a:buNone/>
            </a:pPr>
            <a:r>
              <a:rPr lang="el-GR" dirty="0"/>
              <a:t>(</a:t>
            </a:r>
            <a:r>
              <a:rPr lang="en-US" dirty="0" err="1"/>
              <a:t>Ό</a:t>
            </a:r>
            <a:r>
              <a:rPr lang="el-GR" dirty="0"/>
              <a:t>σοι έχουν προσωπικό ενδιαφέρον </a:t>
            </a:r>
            <a:r>
              <a:rPr lang="fr-FR" b="1" dirty="0" err="1"/>
              <a:t>Milward</a:t>
            </a:r>
            <a:r>
              <a:rPr lang="fr-FR" b="1" dirty="0"/>
              <a:t>, Alan</a:t>
            </a:r>
            <a:r>
              <a:rPr lang="el-GR" b="1" dirty="0"/>
              <a:t> (2000), </a:t>
            </a:r>
            <a:r>
              <a:rPr lang="fr-FR" dirty="0"/>
              <a:t>The </a:t>
            </a:r>
            <a:r>
              <a:rPr lang="fr-FR" dirty="0" err="1"/>
              <a:t>European</a:t>
            </a:r>
            <a:r>
              <a:rPr lang="fr-FR" dirty="0"/>
              <a:t> </a:t>
            </a:r>
            <a:r>
              <a:rPr lang="fr-FR" dirty="0" err="1"/>
              <a:t>rescue</a:t>
            </a:r>
            <a:r>
              <a:rPr lang="fr-FR" dirty="0"/>
              <a:t> of the Nation State, </a:t>
            </a:r>
            <a:r>
              <a:rPr lang="en-GB" dirty="0"/>
              <a:t>Routledge, </a:t>
            </a:r>
            <a:r>
              <a:rPr lang="el-GR" b="1" dirty="0"/>
              <a:t>Κεφάλαιο 2)</a:t>
            </a:r>
            <a:endParaRPr lang="el-GR" dirty="0"/>
          </a:p>
          <a:p>
            <a:pPr marL="0" indent="0">
              <a:buNone/>
            </a:pPr>
            <a:r>
              <a:rPr lang="el-GR" b="1" dirty="0"/>
              <a:t>3. Η νεοφιλελεύθερη-</a:t>
            </a:r>
            <a:r>
              <a:rPr lang="el-GR" b="1" dirty="0" err="1"/>
              <a:t>αντικρατιστική</a:t>
            </a:r>
            <a:r>
              <a:rPr lang="el-GR" b="1" dirty="0"/>
              <a:t> θεωρία</a:t>
            </a:r>
          </a:p>
          <a:p>
            <a:pPr marL="0" indent="0">
              <a:buNone/>
            </a:pPr>
            <a:r>
              <a:rPr lang="en-US" b="1" dirty="0"/>
              <a:t>Gillingham, John (2003) </a:t>
            </a:r>
            <a:r>
              <a:rPr lang="en-US" i="1" dirty="0"/>
              <a:t>European Integration 1950-2003: Superstate or New Market Economy?</a:t>
            </a:r>
            <a:r>
              <a:rPr lang="en-US" dirty="0"/>
              <a:t> Cambridge University Press, </a:t>
            </a:r>
            <a:r>
              <a:rPr lang="el-GR" b="1" dirty="0"/>
              <a:t>Κεφάλαια 1-4 (σε συνημμένο και σε </a:t>
            </a:r>
            <a:r>
              <a:rPr lang="en-US" b="1" dirty="0"/>
              <a:t>google book)</a:t>
            </a:r>
            <a:r>
              <a:rPr lang="en-US" dirty="0"/>
              <a:t> </a:t>
            </a:r>
            <a:r>
              <a:rPr lang="en-US" dirty="0">
                <a:hlinkClick r:id="rId4"/>
              </a:rPr>
              <a:t>https://books.google.com.ag/books?id=tKfUL9fpL5sC&amp;printsec=copyright#v=onepage&amp;q&amp;f=false</a:t>
            </a:r>
            <a:endParaRPr lang="el-GR" dirty="0"/>
          </a:p>
          <a:p>
            <a:pPr marL="0" indent="0">
              <a:buNone/>
            </a:pPr>
            <a:r>
              <a:rPr lang="el-GR" dirty="0"/>
              <a:t>Ο (</a:t>
            </a:r>
            <a:r>
              <a:rPr lang="el-GR" dirty="0" err="1"/>
              <a:t>θατσερικός</a:t>
            </a:r>
            <a:r>
              <a:rPr lang="el-GR" dirty="0"/>
              <a:t> ιστορικός) </a:t>
            </a:r>
            <a:r>
              <a:rPr lang="en-US" b="1" dirty="0"/>
              <a:t>Gillingham </a:t>
            </a:r>
            <a:r>
              <a:rPr lang="el-GR" dirty="0"/>
              <a:t>θεωρεί ότι</a:t>
            </a:r>
            <a:r>
              <a:rPr lang="el-GR" b="1" dirty="0"/>
              <a:t> </a:t>
            </a:r>
            <a:r>
              <a:rPr lang="el-GR" dirty="0"/>
              <a:t>η</a:t>
            </a:r>
            <a:r>
              <a:rPr lang="el-GR" b="1" dirty="0"/>
              <a:t> </a:t>
            </a:r>
            <a:r>
              <a:rPr lang="el-GR" dirty="0"/>
              <a:t>ώθηση προέρχεται πάντα από εξωτερικές δυνάμεις: εξωτερική πολιτική των ΗΠΑ · σοβιετική απειλή · η κατάρρευση του χρηματοπιστωτικού συστήματος του </a:t>
            </a:r>
            <a:r>
              <a:rPr lang="fr-FR" dirty="0" err="1"/>
              <a:t>Bretton</a:t>
            </a:r>
            <a:r>
              <a:rPr lang="fr-FR" dirty="0"/>
              <a:t> Woods</a:t>
            </a:r>
            <a:r>
              <a:rPr lang="el-GR" dirty="0"/>
              <a:t> ·</a:t>
            </a:r>
            <a:r>
              <a:rPr lang="fr-FR" dirty="0"/>
              <a:t> </a:t>
            </a:r>
            <a:r>
              <a:rPr lang="el-GR" dirty="0"/>
              <a:t>παγκοσμιοποίηση · τεχνολογία. Επίσης βλέπει ότι πρόκειται για μια μάχη μεταξύ του «νεοφιλελευθερισμού» και του  παρεμβατισμού.</a:t>
            </a:r>
            <a:endParaRPr lang="fr-FR" dirty="0"/>
          </a:p>
          <a:p>
            <a:pPr marL="0" indent="0">
              <a:buNone/>
            </a:pPr>
            <a:r>
              <a:rPr lang="el-GR" b="1" dirty="0"/>
              <a:t>4. Η μαρξιστική ερμηνεία</a:t>
            </a:r>
          </a:p>
          <a:p>
            <a:pPr marL="0" indent="0">
              <a:buNone/>
            </a:pPr>
            <a:r>
              <a:rPr lang="en-US" b="1" dirty="0"/>
              <a:t>Anderson, Perry (2009), The new old world (</a:t>
            </a:r>
            <a:r>
              <a:rPr lang="el-GR" b="1" dirty="0"/>
              <a:t>Κεφάλαιο 1)</a:t>
            </a:r>
            <a:r>
              <a:rPr lang="en-US" b="1" dirty="0"/>
              <a:t> (link </a:t>
            </a:r>
            <a:r>
              <a:rPr lang="el-GR" b="1" dirty="0"/>
              <a:t>για να κατεβάσετε το βιβλίο)</a:t>
            </a:r>
            <a:endParaRPr lang="en-US" b="1" dirty="0"/>
          </a:p>
          <a:p>
            <a:pPr marL="0" indent="0">
              <a:buNone/>
            </a:pPr>
            <a:r>
              <a:rPr lang="en-GB" b="1" dirty="0">
                <a:hlinkClick r:id="rId5"/>
              </a:rPr>
              <a:t>http://www.thomaslove.net/files/europhobic_exoticism/anderson_Perry_the-new-old-world.pdf</a:t>
            </a:r>
            <a:endParaRPr lang="el-GR" b="1" dirty="0"/>
          </a:p>
          <a:p>
            <a:pPr marL="0" indent="0">
              <a:buNone/>
            </a:pPr>
            <a:r>
              <a:rPr lang="el-GR" dirty="0"/>
              <a:t>Ο μαρξιστής ιστορικός </a:t>
            </a:r>
            <a:r>
              <a:rPr lang="en-US" b="1" dirty="0"/>
              <a:t>Anderson </a:t>
            </a:r>
            <a:r>
              <a:rPr lang="el-GR" dirty="0" err="1"/>
              <a:t>εξηγε</a:t>
            </a:r>
            <a:r>
              <a:rPr lang="en-US" dirty="0" err="1"/>
              <a:t>ί</a:t>
            </a:r>
            <a:r>
              <a:rPr lang="el-GR" dirty="0"/>
              <a:t> ότι τις πρώτες δεκαετίες, ο </a:t>
            </a:r>
            <a:r>
              <a:rPr lang="el-GR" dirty="0" err="1"/>
              <a:t>ορντοφιλελευθερισμός</a:t>
            </a:r>
            <a:r>
              <a:rPr lang="el-GR" dirty="0"/>
              <a:t> υπήρχε σε λανθάνουσα μορφή, μετά όμως την Ενιαία Ευρωπαϊκή Πράξη θα γίνει προοδευτικά όλο και πιο εμφανής.</a:t>
            </a:r>
          </a:p>
          <a:p>
            <a:pPr marL="0" indent="0">
              <a:buNone/>
            </a:pPr>
            <a:r>
              <a:rPr lang="en-GB" b="1" i="0" dirty="0">
                <a:solidFill>
                  <a:srgbClr val="000000"/>
                </a:solidFill>
                <a:effectLst/>
                <a:latin typeface="GT America Standard"/>
              </a:rPr>
              <a:t>Cocks, Peter. “Towards a Marxist Theory of European Integration.” </a:t>
            </a:r>
            <a:r>
              <a:rPr lang="en-GB" b="1" i="1" dirty="0">
                <a:solidFill>
                  <a:srgbClr val="000000"/>
                </a:solidFill>
                <a:effectLst/>
                <a:latin typeface="GT America Standard"/>
              </a:rPr>
              <a:t>International Organization</a:t>
            </a:r>
            <a:r>
              <a:rPr lang="en-GB" b="1" i="0" dirty="0">
                <a:solidFill>
                  <a:srgbClr val="000000"/>
                </a:solidFill>
                <a:effectLst/>
                <a:latin typeface="GT America Standard"/>
              </a:rPr>
              <a:t>, vol. 34, no. 1, 1980, pp. 1–40. </a:t>
            </a:r>
            <a:endParaRPr lang="en-US" b="1" dirty="0"/>
          </a:p>
        </p:txBody>
      </p:sp>
    </p:spTree>
    <p:extLst>
      <p:ext uri="{BB962C8B-B14F-4D97-AF65-F5344CB8AC3E}">
        <p14:creationId xmlns:p14="http://schemas.microsoft.com/office/powerpoint/2010/main" val="87805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CD683A-9A94-374C-8036-A5DC9D9C3DC8}"/>
              </a:ext>
            </a:extLst>
          </p:cNvPr>
          <p:cNvSpPr>
            <a:spLocks noGrp="1"/>
          </p:cNvSpPr>
          <p:nvPr>
            <p:ph idx="4294967295"/>
          </p:nvPr>
        </p:nvSpPr>
        <p:spPr>
          <a:xfrm>
            <a:off x="0" y="673100"/>
            <a:ext cx="11561763" cy="5635625"/>
          </a:xfrm>
        </p:spPr>
        <p:txBody>
          <a:bodyPr>
            <a:normAutofit fontScale="70000" lnSpcReduction="20000"/>
          </a:bodyPr>
          <a:lstStyle/>
          <a:p>
            <a:pPr marL="0" indent="0">
              <a:buNone/>
            </a:pPr>
            <a:r>
              <a:rPr lang="el-GR" dirty="0"/>
              <a:t>Πως θα μπορούσαμε να χαρακτηρίσουμε το πλαίσιο της ευρωπαϊκής συνεργασίας όπως αναπτύχθηκε μετά το Β’ΠΠ; </a:t>
            </a:r>
            <a:endParaRPr lang="en-US" dirty="0"/>
          </a:p>
          <a:p>
            <a:pPr marL="0" indent="0">
              <a:buNone/>
            </a:pPr>
            <a:r>
              <a:rPr lang="el-GR" dirty="0"/>
              <a:t>Το ευρωπαϊκό σχέδιο διαμορφώθηκε από τις δύο μεγάλες πολιτικές οικογένειες τους ευρωπαίους χριστιανοδημοκράτες και σοσιαλδημοκράτες. </a:t>
            </a:r>
            <a:r>
              <a:rPr lang="el-GR" dirty="0" err="1"/>
              <a:t>Παρ’όλες</a:t>
            </a:r>
            <a:r>
              <a:rPr lang="el-GR" dirty="0"/>
              <a:t> τις πολιτικές διαφορές τους και οι δύο δυνάμεις συναινούσαν ότι η ανάπτυξη της περιφερειακής συνεργασίας καταρχήν σε οικονομική βάση θα μπορούσε να αποτελέσει το βασικό μοχλό για πολιτική και κοινωνική σύγκλιση. </a:t>
            </a:r>
          </a:p>
          <a:p>
            <a:pPr marL="0" indent="0">
              <a:buNone/>
            </a:pPr>
            <a:r>
              <a:rPr lang="el-GR" dirty="0"/>
              <a:t>Για να </a:t>
            </a:r>
            <a:r>
              <a:rPr lang="el-GR" dirty="0" err="1"/>
              <a:t>προσπαθ</a:t>
            </a:r>
            <a:r>
              <a:rPr lang="en-US" dirty="0" err="1"/>
              <a:t>ή</a:t>
            </a:r>
            <a:r>
              <a:rPr lang="el-GR" dirty="0" err="1"/>
              <a:t>σουμε</a:t>
            </a:r>
            <a:r>
              <a:rPr lang="el-GR" dirty="0"/>
              <a:t> να αντιληφθούμε όσο γίνεται πιο ολοκληρωμένα όλες τις διαστάσεις του ζητήματος μέσα στον ιστορικό χρόνο κρίνεται χρήσιμο να κινητοποιήσουμε τα παρακάτω ερμηνευτικά εργαλεία της ενοποίησης.</a:t>
            </a:r>
            <a:endParaRPr lang="en-US" dirty="0"/>
          </a:p>
          <a:p>
            <a:pPr marL="0" indent="0">
              <a:buNone/>
            </a:pPr>
            <a:r>
              <a:rPr lang="en-US" dirty="0"/>
              <a:t>1- H </a:t>
            </a:r>
            <a:r>
              <a:rPr lang="el-GR" b="1" dirty="0"/>
              <a:t>φιλελεύθερη</a:t>
            </a:r>
            <a:r>
              <a:rPr lang="el-GR" dirty="0"/>
              <a:t> (εδώ συμπεριλαμβάνεται και η </a:t>
            </a:r>
            <a:r>
              <a:rPr lang="el-GR" b="1" dirty="0"/>
              <a:t>σοσιαλδημοκρατική</a:t>
            </a:r>
            <a:r>
              <a:rPr lang="el-GR" dirty="0"/>
              <a:t> που προοδευτικά και μετά την παραίτηση του </a:t>
            </a:r>
            <a:r>
              <a:rPr lang="el-GR" dirty="0" err="1"/>
              <a:t>Βίλι</a:t>
            </a:r>
            <a:r>
              <a:rPr lang="el-GR" dirty="0"/>
              <a:t> Μπραντ από την Καγκελαρία το 1974 μετατράπηκε σε </a:t>
            </a:r>
            <a:r>
              <a:rPr lang="el-GR" b="1" dirty="0" err="1"/>
              <a:t>σοσιαλφιλελεύθερη</a:t>
            </a:r>
            <a:r>
              <a:rPr lang="el-GR" dirty="0"/>
              <a:t>) ερμηνεία ( το άνοιγμα των αγορών εξυπηρετεί την οικονομική ανάπτυξη και πρόοδο των χωρών και ενδυναμώνει την Ευρώπη στο σύνολο της)</a:t>
            </a:r>
            <a:r>
              <a:rPr lang="en-US" dirty="0"/>
              <a:t> </a:t>
            </a:r>
            <a:endParaRPr lang="el-GR" dirty="0"/>
          </a:p>
          <a:p>
            <a:pPr marL="0" indent="0">
              <a:buNone/>
            </a:pPr>
            <a:r>
              <a:rPr lang="el-GR" dirty="0"/>
              <a:t>2- Η </a:t>
            </a:r>
            <a:r>
              <a:rPr lang="el-GR" b="1" dirty="0"/>
              <a:t>συντηρητική</a:t>
            </a:r>
            <a:r>
              <a:rPr lang="el-GR" dirty="0"/>
              <a:t> ερμηνεία (η σημασία των κρατών και ο ρόλος τους στη διαμόρφωση του σχεδίου- η ευρωπαϊκή ενοποίηση εξυπηρετεί τα κράτη)</a:t>
            </a:r>
          </a:p>
          <a:p>
            <a:pPr marL="0" indent="0">
              <a:buNone/>
            </a:pPr>
            <a:r>
              <a:rPr lang="el-GR" dirty="0"/>
              <a:t>3- Η </a:t>
            </a:r>
            <a:r>
              <a:rPr lang="el-GR" b="1" dirty="0"/>
              <a:t>μαρξιστική</a:t>
            </a:r>
            <a:r>
              <a:rPr lang="el-GR" dirty="0"/>
              <a:t> ερμηνεία</a:t>
            </a:r>
            <a:r>
              <a:rPr lang="en-US" dirty="0"/>
              <a:t> </a:t>
            </a:r>
            <a:r>
              <a:rPr lang="el-GR" dirty="0"/>
              <a:t>(μετά το Β’ΠΠ η ενοποίηση αντί να υπηρετήσει την ενότητα και την πρόοδο των λαών διαμορφώθηκε με τέτοιο τρόπο ως απάντηση στα ενδημικά προβλήματα του ευρωπαϊκού καπιταλισμού και αναπτύχθηκε με όρους που εξυπηρέτησαν το βιομηχανικό, τραπεζικό και οικονομικό κεφάλαιο).</a:t>
            </a:r>
          </a:p>
          <a:p>
            <a:pPr marL="0" indent="0">
              <a:buNone/>
            </a:pPr>
            <a:endParaRPr lang="el-GR" dirty="0"/>
          </a:p>
          <a:p>
            <a:pPr marL="0" indent="0">
              <a:buNone/>
            </a:pPr>
            <a:r>
              <a:rPr lang="en-US" dirty="0"/>
              <a:t>H </a:t>
            </a:r>
            <a:r>
              <a:rPr lang="el-GR" dirty="0"/>
              <a:t>παρακάτω σύντομη ιστορική ανασκόπηση ενεργοποιεί και τα τρία ερμηνευτικά εργαλεία.</a:t>
            </a:r>
          </a:p>
          <a:p>
            <a:endParaRPr lang="en-GR" dirty="0"/>
          </a:p>
        </p:txBody>
      </p:sp>
    </p:spTree>
    <p:extLst>
      <p:ext uri="{BB962C8B-B14F-4D97-AF65-F5344CB8AC3E}">
        <p14:creationId xmlns:p14="http://schemas.microsoft.com/office/powerpoint/2010/main" val="200523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6329"/>
            <a:ext cx="10972800" cy="1072056"/>
          </a:xfrm>
        </p:spPr>
        <p:txBody>
          <a:bodyPr>
            <a:noAutofit/>
          </a:bodyPr>
          <a:lstStyle/>
          <a:p>
            <a:r>
              <a:rPr lang="el-GR" sz="3200" b="1" dirty="0"/>
              <a:t>Ο πρώιμος ευρωπαϊσμός κατά την περίοδο του Μεσοπολέμου</a:t>
            </a:r>
          </a:p>
        </p:txBody>
      </p:sp>
      <p:sp>
        <p:nvSpPr>
          <p:cNvPr id="6" name="Content Placeholder 5"/>
          <p:cNvSpPr>
            <a:spLocks noGrp="1"/>
          </p:cNvSpPr>
          <p:nvPr>
            <p:ph idx="1"/>
          </p:nvPr>
        </p:nvSpPr>
        <p:spPr>
          <a:xfrm>
            <a:off x="609600" y="1334814"/>
            <a:ext cx="10972800" cy="5239721"/>
          </a:xfrm>
        </p:spPr>
        <p:txBody>
          <a:bodyPr>
            <a:normAutofit/>
          </a:bodyPr>
          <a:lstStyle/>
          <a:p>
            <a:pPr lvl="1">
              <a:buFont typeface="Wingdings" panose="05000000000000000000" pitchFamily="2" charset="2"/>
              <a:buChar char="Ø"/>
            </a:pPr>
            <a:r>
              <a:rPr lang="el-GR" sz="2400" b="1" i="1" dirty="0">
                <a:solidFill>
                  <a:schemeClr val="tx1"/>
                </a:solidFill>
                <a:latin typeface="Times New Roman" panose="02020603050405020304" pitchFamily="18" charset="0"/>
                <a:cs typeface="Times New Roman" panose="02020603050405020304" pitchFamily="18" charset="0"/>
              </a:rPr>
              <a:t>Η οργάνωση της Ευρώπης έχει τη ρίζα της στο μεσοπόλεμο.</a:t>
            </a:r>
          </a:p>
          <a:p>
            <a:pPr lvl="1">
              <a:buFont typeface="Wingdings" panose="05000000000000000000" pitchFamily="2" charset="2"/>
              <a:buChar char="Ø"/>
            </a:pPr>
            <a:endParaRPr lang="el-GR" sz="2400" dirty="0">
              <a:solidFill>
                <a:schemeClr val="tx1"/>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l-GR" sz="2400" dirty="0">
                <a:solidFill>
                  <a:schemeClr val="tx1"/>
                </a:solidFill>
                <a:latin typeface="Times New Roman" panose="02020603050405020304" pitchFamily="18" charset="0"/>
                <a:cs typeface="Times New Roman" panose="02020603050405020304" pitchFamily="18" charset="0"/>
              </a:rPr>
              <a:t>Μετά τον Πρώτο Παγκόσμιο Πόλεμο και τις δυσμενείς επιπτώσεις του, </a:t>
            </a:r>
            <a:r>
              <a:rPr lang="el-GR" sz="2400" b="1" dirty="0">
                <a:solidFill>
                  <a:schemeClr val="tx1"/>
                </a:solidFill>
                <a:latin typeface="Times New Roman" panose="02020603050405020304" pitchFamily="18" charset="0"/>
                <a:cs typeface="Times New Roman" panose="02020603050405020304" pitchFamily="18" charset="0"/>
              </a:rPr>
              <a:t>οι δυτικές βιομηχανικές οικονομίες αγωνίζονται να αντιμετωπίσουν το διεθνή ανταγωνισμό</a:t>
            </a:r>
            <a:r>
              <a:rPr lang="el-GR" sz="2400" dirty="0">
                <a:solidFill>
                  <a:schemeClr val="tx1"/>
                </a:solidFill>
                <a:latin typeface="Times New Roman" panose="02020603050405020304" pitchFamily="18" charset="0"/>
                <a:cs typeface="Times New Roman" panose="02020603050405020304" pitchFamily="18" charset="0"/>
              </a:rPr>
              <a:t>, ιδιαίτερα τους Αμερικανούς και Ιάπωνες. </a:t>
            </a:r>
            <a:endParaRPr lang="fr-FR" sz="2400" dirty="0">
              <a:solidFill>
                <a:schemeClr val="tx1"/>
              </a:solidFill>
              <a:latin typeface="Times New Roman" panose="02020603050405020304" pitchFamily="18" charset="0"/>
              <a:cs typeface="Times New Roman" panose="02020603050405020304" pitchFamily="18" charset="0"/>
            </a:endParaRPr>
          </a:p>
          <a:p>
            <a:pPr marL="411480" lvl="1" indent="0">
              <a:buNone/>
            </a:pPr>
            <a:endParaRPr lang="el-GR" sz="2400" dirty="0">
              <a:solidFill>
                <a:schemeClr val="tx1"/>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l-GR" sz="2400" dirty="0">
                <a:solidFill>
                  <a:schemeClr val="tx1"/>
                </a:solidFill>
                <a:latin typeface="Times New Roman" panose="02020603050405020304" pitchFamily="18" charset="0"/>
                <a:cs typeface="Times New Roman" panose="02020603050405020304" pitchFamily="18" charset="0"/>
              </a:rPr>
              <a:t>Απέναντι στην άνοδο των Ηνωμένων Πολιτειών και της Σοβιετικής Ρωσίας, </a:t>
            </a:r>
            <a:r>
              <a:rPr lang="el-GR" sz="2400" b="1" dirty="0">
                <a:solidFill>
                  <a:schemeClr val="tx1"/>
                </a:solidFill>
                <a:latin typeface="Times New Roman" panose="02020603050405020304" pitchFamily="18" charset="0"/>
                <a:cs typeface="Times New Roman" panose="02020603050405020304" pitchFamily="18" charset="0"/>
              </a:rPr>
              <a:t>η οργάνωση του ευρωπαϊκού χώρου στα τέλη του 1920 αποτελεί ένα σημαντικό θέμα σε κύκλους των διανοουμένων και των επιχειρήσεων μέσα από την ιδέα της περιφερειακής σύγκλισης</a:t>
            </a:r>
            <a:r>
              <a:rPr lang="el-GR" sz="2400" dirty="0">
                <a:solidFill>
                  <a:schemeClr val="tx1"/>
                </a:solidFill>
                <a:latin typeface="Times New Roman" panose="02020603050405020304" pitchFamily="18" charset="0"/>
                <a:cs typeface="Times New Roman" panose="02020603050405020304" pitchFamily="18" charset="0"/>
              </a:rPr>
              <a:t>. </a:t>
            </a:r>
          </a:p>
          <a:p>
            <a:pPr marL="331817" indent="-231227">
              <a:spcBef>
                <a:spcPts val="272"/>
              </a:spcBef>
              <a:buClr>
                <a:srgbClr val="08A1D9"/>
              </a:buClr>
              <a:buFont typeface="Wingdings" charset="2"/>
              <a:buChar char=""/>
            </a:pPr>
            <a:r>
              <a:rPr lang="fr-FR" sz="2400" spc="-1" dirty="0" err="1">
                <a:solidFill>
                  <a:srgbClr val="000000"/>
                </a:solidFill>
                <a:latin typeface="Times New Roman" panose="02020603050405020304" pitchFamily="18" charset="0"/>
                <a:ea typeface="DejaVu Sans"/>
                <a:cs typeface="Times New Roman" panose="02020603050405020304" pitchFamily="18" charset="0"/>
              </a:rPr>
              <a:t>Οι</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ο</a:t>
            </a:r>
            <a:r>
              <a:rPr lang="fr-FR" sz="2400" spc="-1" dirty="0">
                <a:solidFill>
                  <a:srgbClr val="000000"/>
                </a:solidFill>
                <a:latin typeface="Times New Roman" panose="02020603050405020304" pitchFamily="18" charset="0"/>
                <a:ea typeface="DejaVu Sans"/>
                <a:cs typeface="Times New Roman" panose="02020603050405020304" pitchFamily="18" charset="0"/>
              </a:rPr>
              <a:t>πα</a:t>
            </a:r>
            <a:r>
              <a:rPr lang="fr-FR" sz="2400" spc="-1" dirty="0" err="1">
                <a:solidFill>
                  <a:srgbClr val="000000"/>
                </a:solidFill>
                <a:latin typeface="Times New Roman" panose="02020603050405020304" pitchFamily="18" charset="0"/>
                <a:ea typeface="DejaVu Sans"/>
                <a:cs typeface="Times New Roman" panose="02020603050405020304" pitchFamily="18" charset="0"/>
              </a:rPr>
              <a:t>δοί</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ενωμένης</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Ευρώ</a:t>
            </a:r>
            <a:r>
              <a:rPr lang="fr-FR" sz="2400" spc="-1" dirty="0">
                <a:solidFill>
                  <a:srgbClr val="000000"/>
                </a:solidFill>
                <a:latin typeface="Times New Roman" panose="02020603050405020304" pitchFamily="18" charset="0"/>
                <a:ea typeface="DejaVu Sans"/>
                <a:cs typeface="Times New Roman" panose="02020603050405020304" pitchFamily="18" charset="0"/>
              </a:rPr>
              <a:t>π</a:t>
            </a:r>
            <a:r>
              <a:rPr lang="fr-FR" sz="2400" spc="-1" dirty="0" err="1">
                <a:solidFill>
                  <a:srgbClr val="000000"/>
                </a:solidFill>
                <a:latin typeface="Times New Roman" panose="02020603050405020304" pitchFamily="18" charset="0"/>
                <a:ea typeface="DejaVu Sans"/>
                <a:cs typeface="Times New Roman" panose="02020603050405020304" pitchFamily="18" charset="0"/>
              </a:rPr>
              <a:t>ης</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ήτ</a:t>
            </a:r>
            <a:r>
              <a:rPr lang="fr-FR" sz="2400" spc="-1" dirty="0">
                <a:solidFill>
                  <a:srgbClr val="000000"/>
                </a:solidFill>
                <a:latin typeface="Times New Roman" panose="02020603050405020304" pitchFamily="18" charset="0"/>
                <a:ea typeface="DejaVu Sans"/>
                <a:cs typeface="Times New Roman" panose="02020603050405020304" pitchFamily="18" charset="0"/>
              </a:rPr>
              <a:t>α</a:t>
            </a:r>
            <a:r>
              <a:rPr lang="fr-FR" sz="2400" spc="-1" dirty="0" err="1">
                <a:solidFill>
                  <a:srgbClr val="000000"/>
                </a:solidFill>
                <a:latin typeface="Times New Roman" panose="02020603050405020304" pitchFamily="18" charset="0"/>
                <a:ea typeface="DejaVu Sans"/>
                <a:cs typeface="Times New Roman" panose="02020603050405020304" pitchFamily="18" charset="0"/>
              </a:rPr>
              <a:t>ν</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κυρίως</a:t>
            </a:r>
            <a:r>
              <a:rPr lang="fr-FR" sz="2400" spc="-1" dirty="0">
                <a:solidFill>
                  <a:srgbClr val="000000"/>
                </a:solidFill>
                <a:latin typeface="Times New Roman" panose="02020603050405020304" pitchFamily="18" charset="0"/>
                <a:ea typeface="DejaVu Sans"/>
                <a:cs typeface="Times New Roman" panose="02020603050405020304" pitchFamily="18" charset="0"/>
              </a:rPr>
              <a:t> free-</a:t>
            </a:r>
            <a:r>
              <a:rPr lang="fr-FR" sz="2400" spc="-1" dirty="0" err="1">
                <a:solidFill>
                  <a:srgbClr val="000000"/>
                </a:solidFill>
                <a:latin typeface="Times New Roman" panose="02020603050405020304" pitchFamily="18" charset="0"/>
                <a:ea typeface="DejaVu Sans"/>
                <a:cs typeface="Times New Roman" panose="02020603050405020304" pitchFamily="18" charset="0"/>
              </a:rPr>
              <a:t>marketers</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endParaRPr lang="fr-FR" sz="2400" spc="-1" dirty="0">
              <a:latin typeface="Times New Roman" panose="02020603050405020304" pitchFamily="18" charset="0"/>
              <a:cs typeface="Times New Roman" panose="02020603050405020304" pitchFamily="18" charset="0"/>
            </a:endParaRPr>
          </a:p>
          <a:p>
            <a:pPr>
              <a:spcBef>
                <a:spcPts val="272"/>
              </a:spcBef>
            </a:pPr>
            <a:endParaRPr lang="fr-FR" sz="2400" spc="-1" dirty="0">
              <a:latin typeface="Times New Roman" panose="02020603050405020304" pitchFamily="18" charset="0"/>
              <a:cs typeface="Times New Roman" panose="02020603050405020304" pitchFamily="18" charset="0"/>
            </a:endParaRPr>
          </a:p>
          <a:p>
            <a:pPr marL="331817" indent="-231227">
              <a:spcBef>
                <a:spcPts val="272"/>
              </a:spcBef>
              <a:buClr>
                <a:srgbClr val="08A1D9"/>
              </a:buClr>
              <a:buFont typeface="Wingdings" charset="2"/>
              <a:buChar char=""/>
            </a:pPr>
            <a:r>
              <a:rPr lang="fr-FR" sz="2400" spc="-1" dirty="0" err="1">
                <a:solidFill>
                  <a:srgbClr val="000000"/>
                </a:solidFill>
                <a:latin typeface="Times New Roman" panose="02020603050405020304" pitchFamily="18" charset="0"/>
                <a:ea typeface="DejaVu Sans"/>
                <a:cs typeface="Times New Roman" panose="02020603050405020304" pitchFamily="18" charset="0"/>
              </a:rPr>
              <a:t>Η</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κ</a:t>
            </a:r>
            <a:r>
              <a:rPr lang="fr-FR" sz="2400" spc="-1" dirty="0">
                <a:solidFill>
                  <a:srgbClr val="000000"/>
                </a:solidFill>
                <a:latin typeface="Times New Roman" panose="02020603050405020304" pitchFamily="18" charset="0"/>
                <a:ea typeface="DejaVu Sans"/>
                <a:cs typeface="Times New Roman" panose="02020603050405020304" pitchFamily="18" charset="0"/>
              </a:rPr>
              <a:t>α</a:t>
            </a:r>
            <a:r>
              <a:rPr lang="fr-FR" sz="2400" spc="-1" dirty="0" err="1">
                <a:solidFill>
                  <a:srgbClr val="000000"/>
                </a:solidFill>
                <a:latin typeface="Times New Roman" panose="02020603050405020304" pitchFamily="18" charset="0"/>
                <a:ea typeface="DejaVu Sans"/>
                <a:cs typeface="Times New Roman" panose="02020603050405020304" pitchFamily="18" charset="0"/>
              </a:rPr>
              <a:t>τάρρευση</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400" spc="-1" dirty="0">
                <a:solidFill>
                  <a:srgbClr val="000000"/>
                </a:solidFill>
                <a:latin typeface="Times New Roman" panose="02020603050405020304" pitchFamily="18" charset="0"/>
                <a:ea typeface="DejaVu Sans"/>
                <a:cs typeface="Times New Roman" panose="02020603050405020304" pitchFamily="18" charset="0"/>
              </a:rPr>
              <a:t> α</a:t>
            </a:r>
            <a:r>
              <a:rPr lang="fr-FR" sz="2400" spc="-1" dirty="0" err="1">
                <a:solidFill>
                  <a:srgbClr val="000000"/>
                </a:solidFill>
                <a:latin typeface="Times New Roman" panose="02020603050405020304" pitchFamily="18" charset="0"/>
                <a:ea typeface="DejaVu Sans"/>
                <a:cs typeface="Times New Roman" panose="02020603050405020304" pitchFamily="18" charset="0"/>
              </a:rPr>
              <a:t>νά</a:t>
            </a:r>
            <a:r>
              <a:rPr lang="fr-FR" sz="2400" spc="-1" dirty="0">
                <a:solidFill>
                  <a:srgbClr val="000000"/>
                </a:solidFill>
                <a:latin typeface="Times New Roman" panose="02020603050405020304" pitchFamily="18" charset="0"/>
                <a:ea typeface="DejaVu Sans"/>
                <a:cs typeface="Times New Roman" panose="02020603050405020304" pitchFamily="18" charset="0"/>
              </a:rPr>
              <a:t>π</a:t>
            </a:r>
            <a:r>
              <a:rPr lang="fr-FR" sz="2400" spc="-1" dirty="0" err="1">
                <a:solidFill>
                  <a:srgbClr val="000000"/>
                </a:solidFill>
                <a:latin typeface="Times New Roman" panose="02020603050405020304" pitchFamily="18" charset="0"/>
                <a:ea typeface="DejaVu Sans"/>
                <a:cs typeface="Times New Roman" panose="02020603050405020304" pitchFamily="18" charset="0"/>
              </a:rPr>
              <a:t>τυξης</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κ</a:t>
            </a:r>
            <a:r>
              <a:rPr lang="fr-FR" sz="2400" spc="-1" dirty="0">
                <a:solidFill>
                  <a:srgbClr val="000000"/>
                </a:solidFill>
                <a:latin typeface="Times New Roman" panose="02020603050405020304" pitchFamily="18" charset="0"/>
                <a:ea typeface="DejaVu Sans"/>
                <a:cs typeface="Times New Roman" panose="02020603050405020304" pitchFamily="18" charset="0"/>
              </a:rPr>
              <a:t>α</a:t>
            </a:r>
            <a:r>
              <a:rPr lang="fr-FR" sz="2400" spc="-1" dirty="0" err="1">
                <a:solidFill>
                  <a:srgbClr val="000000"/>
                </a:solidFill>
                <a:latin typeface="Times New Roman" panose="02020603050405020304" pitchFamily="18" charset="0"/>
                <a:ea typeface="DejaVu Sans"/>
                <a:cs typeface="Times New Roman" panose="02020603050405020304" pitchFamily="18" charset="0"/>
              </a:rPr>
              <a:t>ι</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έκρηξης</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της</a:t>
            </a:r>
            <a:r>
              <a:rPr lang="fr-FR" sz="2400" spc="-1" dirty="0">
                <a:solidFill>
                  <a:srgbClr val="000000"/>
                </a:solidFill>
                <a:latin typeface="Times New Roman" panose="02020603050405020304" pitchFamily="18" charset="0"/>
                <a:ea typeface="DejaVu Sans"/>
                <a:cs typeface="Times New Roman" panose="02020603050405020304" pitchFamily="18" charset="0"/>
              </a:rPr>
              <a:t> α</a:t>
            </a:r>
            <a:r>
              <a:rPr lang="fr-FR" sz="2400" spc="-1" dirty="0" err="1">
                <a:solidFill>
                  <a:srgbClr val="000000"/>
                </a:solidFill>
                <a:latin typeface="Times New Roman" panose="02020603050405020304" pitchFamily="18" charset="0"/>
                <a:ea typeface="DejaVu Sans"/>
                <a:cs typeface="Times New Roman" panose="02020603050405020304" pitchFamily="18" charset="0"/>
              </a:rPr>
              <a:t>νεργί</a:t>
            </a:r>
            <a:r>
              <a:rPr lang="fr-FR" sz="2400" spc="-1" dirty="0">
                <a:solidFill>
                  <a:srgbClr val="000000"/>
                </a:solidFill>
                <a:latin typeface="Times New Roman" panose="02020603050405020304" pitchFamily="18" charset="0"/>
                <a:ea typeface="DejaVu Sans"/>
                <a:cs typeface="Times New Roman" panose="02020603050405020304" pitchFamily="18" charset="0"/>
              </a:rPr>
              <a:t>α</a:t>
            </a:r>
            <a:r>
              <a:rPr lang="fr-FR" sz="2400" spc="-1" dirty="0" err="1">
                <a:solidFill>
                  <a:srgbClr val="000000"/>
                </a:solidFill>
                <a:latin typeface="Times New Roman" panose="02020603050405020304" pitchFamily="18" charset="0"/>
                <a:ea typeface="DejaVu Sans"/>
                <a:cs typeface="Times New Roman" panose="02020603050405020304" pitchFamily="18" charset="0"/>
              </a:rPr>
              <a:t>ς</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ε</a:t>
            </a:r>
            <a:r>
              <a:rPr lang="fr-FR" sz="2400" spc="-1" dirty="0">
                <a:solidFill>
                  <a:srgbClr val="000000"/>
                </a:solidFill>
                <a:latin typeface="Times New Roman" panose="02020603050405020304" pitchFamily="18" charset="0"/>
                <a:ea typeface="DejaVu Sans"/>
                <a:cs typeface="Times New Roman" panose="02020603050405020304" pitchFamily="18" charset="0"/>
              </a:rPr>
              <a:t>πα</a:t>
            </a:r>
            <a:r>
              <a:rPr lang="fr-FR" sz="2400" spc="-1" dirty="0" err="1">
                <a:solidFill>
                  <a:srgbClr val="000000"/>
                </a:solidFill>
                <a:latin typeface="Times New Roman" panose="02020603050405020304" pitchFamily="18" charset="0"/>
                <a:ea typeface="DejaVu Sans"/>
                <a:cs typeface="Times New Roman" panose="02020603050405020304" pitchFamily="18" charset="0"/>
              </a:rPr>
              <a:t>ν</a:t>
            </a:r>
            <a:r>
              <a:rPr lang="fr-FR" sz="2400" spc="-1" dirty="0">
                <a:solidFill>
                  <a:srgbClr val="000000"/>
                </a:solidFill>
                <a:latin typeface="Times New Roman" panose="02020603050405020304" pitchFamily="18" charset="0"/>
                <a:ea typeface="DejaVu Sans"/>
                <a:cs typeface="Times New Roman" panose="02020603050405020304" pitchFamily="18" charset="0"/>
              </a:rPr>
              <a:t>α</a:t>
            </a:r>
            <a:r>
              <a:rPr lang="fr-FR" sz="2400" spc="-1" dirty="0" err="1">
                <a:solidFill>
                  <a:srgbClr val="000000"/>
                </a:solidFill>
                <a:latin typeface="Times New Roman" panose="02020603050405020304" pitchFamily="18" charset="0"/>
                <a:ea typeface="DejaVu Sans"/>
                <a:cs typeface="Times New Roman" panose="02020603050405020304" pitchFamily="18" charset="0"/>
              </a:rPr>
              <a:t>φέρει</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fr-FR" sz="2400" spc="-1" dirty="0" err="1">
                <a:solidFill>
                  <a:srgbClr val="000000"/>
                </a:solidFill>
                <a:latin typeface="Times New Roman" panose="02020603050405020304" pitchFamily="18" charset="0"/>
                <a:ea typeface="DejaVu Sans"/>
                <a:cs typeface="Times New Roman" panose="02020603050405020304" pitchFamily="18" charset="0"/>
              </a:rPr>
              <a:t>τον</a:t>
            </a:r>
            <a:r>
              <a:rPr lang="fr-FR" sz="2400" spc="-1" dirty="0">
                <a:solidFill>
                  <a:srgbClr val="000000"/>
                </a:solidFill>
                <a:latin typeface="Times New Roman" panose="02020603050405020304" pitchFamily="18" charset="0"/>
                <a:ea typeface="DejaVu Sans"/>
                <a:cs typeface="Times New Roman" panose="02020603050405020304" pitchFamily="18" charset="0"/>
              </a:rPr>
              <a:t> π</a:t>
            </a:r>
            <a:r>
              <a:rPr lang="fr-FR" sz="2400" spc="-1" dirty="0" err="1">
                <a:solidFill>
                  <a:srgbClr val="000000"/>
                </a:solidFill>
                <a:latin typeface="Times New Roman" panose="02020603050405020304" pitchFamily="18" charset="0"/>
                <a:ea typeface="DejaVu Sans"/>
                <a:cs typeface="Times New Roman" panose="02020603050405020304" pitchFamily="18" charset="0"/>
              </a:rPr>
              <a:t>ροστ</a:t>
            </a:r>
            <a:r>
              <a:rPr lang="fr-FR" sz="2400" spc="-1" dirty="0">
                <a:solidFill>
                  <a:srgbClr val="000000"/>
                </a:solidFill>
                <a:latin typeface="Times New Roman" panose="02020603050405020304" pitchFamily="18" charset="0"/>
                <a:ea typeface="DejaVu Sans"/>
                <a:cs typeface="Times New Roman" panose="02020603050405020304" pitchFamily="18" charset="0"/>
              </a:rPr>
              <a:t>α</a:t>
            </a:r>
            <a:r>
              <a:rPr lang="fr-FR" sz="2400" spc="-1" dirty="0" err="1">
                <a:solidFill>
                  <a:srgbClr val="000000"/>
                </a:solidFill>
                <a:latin typeface="Times New Roman" panose="02020603050405020304" pitchFamily="18" charset="0"/>
                <a:ea typeface="DejaVu Sans"/>
                <a:cs typeface="Times New Roman" panose="02020603050405020304" pitchFamily="18" charset="0"/>
              </a:rPr>
              <a:t>τευτισμό</a:t>
            </a:r>
            <a:r>
              <a:rPr lang="fr-FR" sz="2400" spc="-1" dirty="0">
                <a:solidFill>
                  <a:srgbClr val="000000"/>
                </a:solidFill>
                <a:latin typeface="Times New Roman" panose="02020603050405020304" pitchFamily="18" charset="0"/>
                <a:ea typeface="DejaVu Sans"/>
                <a:cs typeface="Times New Roman" panose="02020603050405020304" pitchFamily="18" charset="0"/>
              </a:rPr>
              <a:t> </a:t>
            </a:r>
            <a:r>
              <a:rPr lang="el-GR" sz="2400" spc="-1" dirty="0">
                <a:solidFill>
                  <a:srgbClr val="000000"/>
                </a:solidFill>
                <a:latin typeface="Times New Roman" panose="02020603050405020304" pitchFamily="18" charset="0"/>
                <a:ea typeface="DejaVu Sans"/>
                <a:cs typeface="Times New Roman" panose="02020603050405020304" pitchFamily="18" charset="0"/>
              </a:rPr>
              <a:t>και τον κρατικό σχεδιασμό (</a:t>
            </a:r>
            <a:r>
              <a:rPr lang="en-US" sz="2400" spc="-1" dirty="0">
                <a:solidFill>
                  <a:srgbClr val="000000"/>
                </a:solidFill>
                <a:latin typeface="Times New Roman" panose="02020603050405020304" pitchFamily="18" charset="0"/>
                <a:ea typeface="DejaVu Sans"/>
                <a:cs typeface="Times New Roman" panose="02020603050405020304" pitchFamily="18" charset="0"/>
              </a:rPr>
              <a:t>planning).</a:t>
            </a:r>
            <a:endParaRPr lang="fr-FR" sz="2400" spc="-1"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endParaRPr lang="el-GR" sz="2000" dirty="0">
              <a:solidFill>
                <a:schemeClr val="tx1"/>
              </a:solidFill>
            </a:endParaRPr>
          </a:p>
          <a:p>
            <a:pPr lvl="1">
              <a:buFont typeface="Wingdings" panose="05000000000000000000" pitchFamily="2" charset="2"/>
              <a:buChar char="Ø"/>
            </a:pPr>
            <a:endParaRPr lang="el-GR" sz="2000" dirty="0">
              <a:solidFill>
                <a:schemeClr val="tx1"/>
              </a:solidFill>
            </a:endParaRPr>
          </a:p>
          <a:p>
            <a:pPr>
              <a:buFont typeface="Wingdings" panose="05000000000000000000" pitchFamily="2" charset="2"/>
              <a:buChar char="q"/>
            </a:pPr>
            <a:endParaRPr lang="fr-FR" dirty="0"/>
          </a:p>
        </p:txBody>
      </p:sp>
    </p:spTree>
    <p:extLst>
      <p:ext uri="{BB962C8B-B14F-4D97-AF65-F5344CB8AC3E}">
        <p14:creationId xmlns:p14="http://schemas.microsoft.com/office/powerpoint/2010/main" val="3645704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62304" y="548640"/>
            <a:ext cx="10972800" cy="915224"/>
          </a:xfrm>
        </p:spPr>
        <p:txBody>
          <a:bodyPr>
            <a:normAutofit fontScale="90000"/>
          </a:bodyPr>
          <a:lstStyle/>
          <a:p>
            <a:br>
              <a:rPr lang="fr-FR" b="1" i="1" dirty="0"/>
            </a:br>
            <a:br>
              <a:rPr lang="fr-FR" b="1" i="1" dirty="0"/>
            </a:br>
            <a:r>
              <a:rPr lang="el-GR" b="1" i="1" dirty="0">
                <a:solidFill>
                  <a:schemeClr val="tx1"/>
                </a:solidFill>
              </a:rPr>
              <a:t> </a:t>
            </a:r>
            <a:r>
              <a:rPr lang="el-GR" sz="3100" b="1" i="1" dirty="0">
                <a:solidFill>
                  <a:schemeClr val="tx1"/>
                </a:solidFill>
              </a:rPr>
              <a:t>Ο ευρωπαϊσμός ως κίνημα ιδεών μέχρι το τέλος του Β’ΠΠ. </a:t>
            </a:r>
            <a:r>
              <a:rPr lang="el-GR" sz="3100" b="1" i="1" dirty="0" err="1">
                <a:solidFill>
                  <a:schemeClr val="tx1"/>
                </a:solidFill>
              </a:rPr>
              <a:t>Τρεισ</a:t>
            </a:r>
            <a:r>
              <a:rPr lang="el-GR" sz="3100" b="1" i="1" dirty="0">
                <a:solidFill>
                  <a:schemeClr val="tx1"/>
                </a:solidFill>
              </a:rPr>
              <a:t> </a:t>
            </a:r>
            <a:r>
              <a:rPr lang="el-GR" sz="3100" b="1" i="1" dirty="0" err="1">
                <a:solidFill>
                  <a:schemeClr val="tx1"/>
                </a:solidFill>
              </a:rPr>
              <a:t>εκφανσεισ</a:t>
            </a:r>
            <a:r>
              <a:rPr lang="el-GR" sz="3100" b="1" i="1" dirty="0">
                <a:solidFill>
                  <a:schemeClr val="tx1"/>
                </a:solidFill>
              </a:rPr>
              <a:t>.</a:t>
            </a:r>
            <a:br>
              <a:rPr lang="fr-FR" dirty="0"/>
            </a:br>
            <a:endParaRPr lang="fr-FR" dirty="0"/>
          </a:p>
        </p:txBody>
      </p:sp>
      <p:sp>
        <p:nvSpPr>
          <p:cNvPr id="6" name="Content Placeholder 5"/>
          <p:cNvSpPr>
            <a:spLocks noGrp="1"/>
          </p:cNvSpPr>
          <p:nvPr>
            <p:ph idx="1"/>
          </p:nvPr>
        </p:nvSpPr>
        <p:spPr>
          <a:xfrm>
            <a:off x="1024128" y="1717288"/>
            <a:ext cx="9720071" cy="4592072"/>
          </a:xfrm>
        </p:spPr>
        <p:txBody>
          <a:bodyPr>
            <a:normAutofit fontScale="92500" lnSpcReduction="20000"/>
          </a:bodyPr>
          <a:lstStyle/>
          <a:p>
            <a:pPr marL="566928" lvl="1" indent="-457200">
              <a:buClr>
                <a:schemeClr val="accent3"/>
              </a:buClr>
              <a:buFont typeface="Wingdings" panose="05000000000000000000" pitchFamily="2" charset="2"/>
              <a:buChar char="q"/>
            </a:pPr>
            <a:r>
              <a:rPr lang="el-GR" sz="2800" dirty="0">
                <a:solidFill>
                  <a:schemeClr val="tx1"/>
                </a:solidFill>
              </a:rPr>
              <a:t>Η μετριοπαθής πολιτική αντίληψη του κόμη </a:t>
            </a:r>
            <a:r>
              <a:rPr lang="fr-FR" sz="2800" dirty="0">
                <a:solidFill>
                  <a:schemeClr val="tx1"/>
                </a:solidFill>
              </a:rPr>
              <a:t>R. </a:t>
            </a:r>
            <a:r>
              <a:rPr lang="fr-FR" sz="2800" dirty="0" err="1">
                <a:solidFill>
                  <a:schemeClr val="tx1"/>
                </a:solidFill>
              </a:rPr>
              <a:t>Goudenhove-Kalergi</a:t>
            </a:r>
            <a:r>
              <a:rPr lang="fr-FR" sz="2800" dirty="0">
                <a:solidFill>
                  <a:schemeClr val="tx1"/>
                </a:solidFill>
              </a:rPr>
              <a:t> </a:t>
            </a:r>
            <a:r>
              <a:rPr lang="el-GR" sz="2800" dirty="0">
                <a:solidFill>
                  <a:schemeClr val="tx1"/>
                </a:solidFill>
              </a:rPr>
              <a:t>για ένα πανευρωπαϊκό σχέδιο (πρακτικός ιδεαλισμός)</a:t>
            </a:r>
            <a:r>
              <a:rPr lang="fr-FR" sz="2800" dirty="0">
                <a:solidFill>
                  <a:schemeClr val="tx1"/>
                </a:solidFill>
              </a:rPr>
              <a:t>:</a:t>
            </a:r>
            <a:r>
              <a:rPr lang="el-GR" sz="2800" dirty="0">
                <a:solidFill>
                  <a:schemeClr val="tx1"/>
                </a:solidFill>
              </a:rPr>
              <a:t> ένα΄σύστημα κυρίαρχων κρατών με την ανάπτυξη περιφερειακής οργάνωσης στο πλαίσιο του ΟΗΕ΄ και η επιρροή της στον </a:t>
            </a:r>
            <a:r>
              <a:rPr lang="en-US" sz="2800" dirty="0">
                <a:solidFill>
                  <a:schemeClr val="tx1"/>
                </a:solidFill>
              </a:rPr>
              <a:t>unionist</a:t>
            </a:r>
            <a:r>
              <a:rPr lang="el-GR" sz="2800" dirty="0"/>
              <a:t> συντηρητικό</a:t>
            </a:r>
            <a:r>
              <a:rPr lang="en-US" sz="2800" dirty="0">
                <a:solidFill>
                  <a:schemeClr val="tx1"/>
                </a:solidFill>
              </a:rPr>
              <a:t> </a:t>
            </a:r>
            <a:r>
              <a:rPr lang="fr-FR" sz="2800" dirty="0">
                <a:solidFill>
                  <a:schemeClr val="tx1"/>
                </a:solidFill>
              </a:rPr>
              <a:t>Churchill. </a:t>
            </a:r>
          </a:p>
          <a:p>
            <a:pPr marL="566928" lvl="1" indent="-457200">
              <a:buClr>
                <a:schemeClr val="accent3"/>
              </a:buClr>
              <a:buFont typeface="Wingdings" panose="05000000000000000000" pitchFamily="2" charset="2"/>
              <a:buChar char="q"/>
            </a:pPr>
            <a:endParaRPr lang="fr-FR" sz="2800" dirty="0">
              <a:solidFill>
                <a:schemeClr val="tx1"/>
              </a:solidFill>
            </a:endParaRPr>
          </a:p>
          <a:p>
            <a:pPr marL="566928" lvl="1" indent="-457200">
              <a:buClr>
                <a:schemeClr val="accent3"/>
              </a:buClr>
              <a:buFont typeface="Wingdings" panose="05000000000000000000" pitchFamily="2" charset="2"/>
              <a:buChar char="q"/>
            </a:pPr>
            <a:r>
              <a:rPr lang="fr-FR" sz="2800" dirty="0">
                <a:solidFill>
                  <a:schemeClr val="tx1"/>
                </a:solidFill>
              </a:rPr>
              <a:t>H </a:t>
            </a:r>
            <a:r>
              <a:rPr lang="el-GR" sz="2800" dirty="0">
                <a:solidFill>
                  <a:schemeClr val="tx1"/>
                </a:solidFill>
              </a:rPr>
              <a:t>ιδέα της ‘ευρωπαϊκής ενότητας’ (</a:t>
            </a:r>
            <a:r>
              <a:rPr lang="en-US" sz="2800" dirty="0">
                <a:solidFill>
                  <a:schemeClr val="tx1"/>
                </a:solidFill>
              </a:rPr>
              <a:t>das </a:t>
            </a:r>
            <a:r>
              <a:rPr lang="en-US" sz="2800" dirty="0" err="1">
                <a:solidFill>
                  <a:schemeClr val="tx1"/>
                </a:solidFill>
              </a:rPr>
              <a:t>Ubernationale</a:t>
            </a:r>
            <a:r>
              <a:rPr lang="en-US" sz="2800" dirty="0">
                <a:solidFill>
                  <a:schemeClr val="tx1"/>
                </a:solidFill>
              </a:rPr>
              <a:t>) </a:t>
            </a:r>
            <a:r>
              <a:rPr lang="el-GR" sz="2800" dirty="0">
                <a:solidFill>
                  <a:schemeClr val="tx1"/>
                </a:solidFill>
              </a:rPr>
              <a:t>κατά τον </a:t>
            </a:r>
            <a:r>
              <a:rPr lang="fr-FR" sz="2800" dirty="0">
                <a:solidFill>
                  <a:schemeClr val="tx1"/>
                </a:solidFill>
              </a:rPr>
              <a:t>H. Mann (</a:t>
            </a:r>
            <a:r>
              <a:rPr lang="el-GR" sz="2800" dirty="0">
                <a:solidFill>
                  <a:schemeClr val="tx1"/>
                </a:solidFill>
              </a:rPr>
              <a:t>δεκαετία του 20 και αρχές του 30, ένας </a:t>
            </a:r>
            <a:r>
              <a:rPr lang="el-GR" sz="2800" dirty="0" err="1">
                <a:solidFill>
                  <a:schemeClr val="tx1"/>
                </a:solidFill>
              </a:rPr>
              <a:t>μπισμαρκικός</a:t>
            </a:r>
            <a:r>
              <a:rPr lang="el-GR" sz="2800" dirty="0">
                <a:solidFill>
                  <a:schemeClr val="tx1"/>
                </a:solidFill>
              </a:rPr>
              <a:t> </a:t>
            </a:r>
            <a:r>
              <a:rPr lang="el-GR" sz="2800" dirty="0" err="1">
                <a:solidFill>
                  <a:schemeClr val="tx1"/>
                </a:solidFill>
              </a:rPr>
              <a:t>υπερεθνιστής</a:t>
            </a:r>
            <a:r>
              <a:rPr lang="el-GR" sz="2800" dirty="0">
                <a:solidFill>
                  <a:schemeClr val="tx1"/>
                </a:solidFill>
              </a:rPr>
              <a:t>) και η ‘ευρωπαϊκή συνεργασία’ κατά τον (μετριοπαθή τότε) </a:t>
            </a:r>
            <a:r>
              <a:rPr lang="fr-FR" sz="2800" dirty="0">
                <a:solidFill>
                  <a:schemeClr val="tx1"/>
                </a:solidFill>
              </a:rPr>
              <a:t>E. Borel</a:t>
            </a:r>
            <a:r>
              <a:rPr lang="el-GR" sz="2800" dirty="0">
                <a:solidFill>
                  <a:schemeClr val="tx1"/>
                </a:solidFill>
              </a:rPr>
              <a:t> (1920-1940).</a:t>
            </a:r>
          </a:p>
          <a:p>
            <a:pPr marL="566928" lvl="1" indent="-457200">
              <a:buClr>
                <a:schemeClr val="accent3"/>
              </a:buClr>
              <a:buFont typeface="Wingdings" panose="05000000000000000000" pitchFamily="2" charset="2"/>
              <a:buChar char="q"/>
            </a:pPr>
            <a:endParaRPr lang="el-GR" sz="2800" dirty="0">
              <a:solidFill>
                <a:schemeClr val="tx1"/>
              </a:solidFill>
            </a:endParaRPr>
          </a:p>
          <a:p>
            <a:pPr>
              <a:buFont typeface="Wingdings" panose="05000000000000000000" pitchFamily="2" charset="2"/>
              <a:buChar char="q"/>
            </a:pPr>
            <a:r>
              <a:rPr lang="el-GR" sz="2800" dirty="0"/>
              <a:t> Η</a:t>
            </a:r>
            <a:r>
              <a:rPr lang="el-GR" sz="2800" dirty="0">
                <a:solidFill>
                  <a:schemeClr val="tx1"/>
                </a:solidFill>
              </a:rPr>
              <a:t> ιδεαλιστική-επαναστατική αντίληψη των αντιστασιακών </a:t>
            </a:r>
            <a:r>
              <a:rPr lang="fr-FR" sz="2800" dirty="0">
                <a:solidFill>
                  <a:schemeClr val="tx1"/>
                </a:solidFill>
              </a:rPr>
              <a:t>A. </a:t>
            </a:r>
            <a:r>
              <a:rPr lang="fr-FR" sz="2800" dirty="0" err="1">
                <a:solidFill>
                  <a:schemeClr val="tx1"/>
                </a:solidFill>
              </a:rPr>
              <a:t>Spinelli</a:t>
            </a:r>
            <a:r>
              <a:rPr lang="el-GR" sz="2800" dirty="0">
                <a:solidFill>
                  <a:schemeClr val="tx1"/>
                </a:solidFill>
              </a:rPr>
              <a:t> (κομμουνιστής τότε),</a:t>
            </a:r>
            <a:r>
              <a:rPr lang="fr-FR" sz="2800" dirty="0">
                <a:solidFill>
                  <a:schemeClr val="tx1"/>
                </a:solidFill>
              </a:rPr>
              <a:t> E. Rossi</a:t>
            </a:r>
            <a:r>
              <a:rPr lang="el-GR" sz="2800" dirty="0">
                <a:solidFill>
                  <a:schemeClr val="tx1"/>
                </a:solidFill>
              </a:rPr>
              <a:t> (σοσιαλιστής). Το μανιφέστο του </a:t>
            </a:r>
            <a:r>
              <a:rPr lang="en-US" sz="2800" dirty="0">
                <a:solidFill>
                  <a:schemeClr val="tx1"/>
                </a:solidFill>
              </a:rPr>
              <a:t>Ventotene.</a:t>
            </a:r>
            <a:endParaRPr lang="el-GR" sz="2800" dirty="0">
              <a:solidFill>
                <a:schemeClr val="tx1"/>
              </a:solidFill>
            </a:endParaRPr>
          </a:p>
          <a:p>
            <a:pPr marL="109728" indent="0">
              <a:buNone/>
            </a:pPr>
            <a:endParaRPr lang="fr-FR" dirty="0"/>
          </a:p>
        </p:txBody>
      </p:sp>
    </p:spTree>
    <p:extLst>
      <p:ext uri="{BB962C8B-B14F-4D97-AF65-F5344CB8AC3E}">
        <p14:creationId xmlns:p14="http://schemas.microsoft.com/office/powerpoint/2010/main" val="2526421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289"/>
            <a:ext cx="10972800" cy="1485901"/>
          </a:xfrm>
        </p:spPr>
        <p:txBody>
          <a:bodyPr>
            <a:normAutofit/>
          </a:bodyPr>
          <a:lstStyle/>
          <a:p>
            <a:r>
              <a:rPr lang="el-GR" sz="2000" b="1" dirty="0"/>
              <a:t>Η μεγάλη οικονομική ύφεση του 1929 και</a:t>
            </a:r>
            <a:r>
              <a:rPr lang="fr-FR" sz="2000" b="1" dirty="0"/>
              <a:t> </a:t>
            </a:r>
            <a:r>
              <a:rPr lang="el-GR" sz="2000" b="1" dirty="0"/>
              <a:t>η ευρωπαϊκή ιδέα</a:t>
            </a:r>
            <a:r>
              <a:rPr lang="fr-FR" sz="2000" b="1" dirty="0"/>
              <a:t>:</a:t>
            </a:r>
            <a:r>
              <a:rPr lang="el-GR" sz="2000" b="1" dirty="0"/>
              <a:t> </a:t>
            </a:r>
            <a:r>
              <a:rPr lang="el-GR" sz="2000" b="1" dirty="0">
                <a:solidFill>
                  <a:schemeClr val="tx1"/>
                </a:solidFill>
              </a:rPr>
              <a:t>η σκιαγράφηση ενός ευρωπαϊκού μοντέλου οικονομικής οργάνωσης </a:t>
            </a:r>
            <a:endParaRPr lang="fr-FR" sz="2000" b="1" dirty="0"/>
          </a:p>
        </p:txBody>
      </p:sp>
      <p:sp>
        <p:nvSpPr>
          <p:cNvPr id="3" name="Content Placeholder 2"/>
          <p:cNvSpPr>
            <a:spLocks noGrp="1"/>
          </p:cNvSpPr>
          <p:nvPr>
            <p:ph idx="1"/>
          </p:nvPr>
        </p:nvSpPr>
        <p:spPr>
          <a:xfrm>
            <a:off x="609600" y="1485901"/>
            <a:ext cx="10972800" cy="5088636"/>
          </a:xfrm>
        </p:spPr>
        <p:txBody>
          <a:bodyPr>
            <a:normAutofit fontScale="77500" lnSpcReduction="20000"/>
          </a:bodyPr>
          <a:lstStyle/>
          <a:p>
            <a:pPr>
              <a:buFont typeface="Wingdings" panose="05000000000000000000" pitchFamily="2" charset="2"/>
              <a:buChar char="q"/>
            </a:pPr>
            <a:r>
              <a:rPr lang="el-GR" sz="2900" b="1" dirty="0"/>
              <a:t> </a:t>
            </a:r>
            <a:r>
              <a:rPr lang="el-GR" sz="2900" dirty="0"/>
              <a:t>Δύο ρεύματα </a:t>
            </a:r>
            <a:r>
              <a:rPr lang="el-GR" sz="2900" b="1" dirty="0"/>
              <a:t>οικονομικού περιφερισμού</a:t>
            </a:r>
            <a:r>
              <a:rPr lang="fr-FR" sz="2900" dirty="0"/>
              <a:t>:</a:t>
            </a:r>
            <a:endParaRPr lang="el-GR" sz="2900" dirty="0"/>
          </a:p>
          <a:p>
            <a:pPr marL="109728" indent="0">
              <a:buNone/>
            </a:pPr>
            <a:endParaRPr lang="el-GR" sz="2900" dirty="0"/>
          </a:p>
          <a:p>
            <a:pPr marL="411480" lvl="1" indent="0">
              <a:buNone/>
            </a:pPr>
            <a:r>
              <a:rPr lang="el-GR" sz="2900" dirty="0">
                <a:solidFill>
                  <a:schemeClr val="tx1"/>
                </a:solidFill>
              </a:rPr>
              <a:t>1. Το </a:t>
            </a:r>
            <a:r>
              <a:rPr lang="el-GR" sz="2900" b="1" dirty="0">
                <a:solidFill>
                  <a:schemeClr val="tx1"/>
                </a:solidFill>
              </a:rPr>
              <a:t>κοινοτιστικό ρεύμα </a:t>
            </a:r>
            <a:r>
              <a:rPr lang="el-GR" sz="2900" dirty="0">
                <a:solidFill>
                  <a:schemeClr val="tx1"/>
                </a:solidFill>
              </a:rPr>
              <a:t>συνοδευόμενο από μια πολύ ήπια/συμβολική χρήση της ομοσπονδιακής αντίληψης</a:t>
            </a:r>
            <a:r>
              <a:rPr lang="fr-FR" sz="2900" dirty="0">
                <a:solidFill>
                  <a:schemeClr val="tx1"/>
                </a:solidFill>
              </a:rPr>
              <a:t> </a:t>
            </a:r>
            <a:r>
              <a:rPr lang="el-GR" sz="2900" dirty="0">
                <a:solidFill>
                  <a:schemeClr val="tx1"/>
                </a:solidFill>
              </a:rPr>
              <a:t>και με έρεισμα στον κεϋνσιανό σχεδιασμό.</a:t>
            </a:r>
          </a:p>
          <a:p>
            <a:pPr marL="411480" lvl="1" indent="0">
              <a:buNone/>
            </a:pPr>
            <a:endParaRPr lang="el-GR" sz="2900" dirty="0">
              <a:solidFill>
                <a:schemeClr val="tx1"/>
              </a:solidFill>
            </a:endParaRPr>
          </a:p>
          <a:p>
            <a:pPr marL="676656" lvl="2" indent="0">
              <a:buNone/>
            </a:pPr>
            <a:r>
              <a:rPr lang="el-GR" sz="2900" dirty="0">
                <a:solidFill>
                  <a:schemeClr val="tx1"/>
                </a:solidFill>
              </a:rPr>
              <a:t>Οι δύο βασικές εκδοχές του ρεύματος </a:t>
            </a:r>
          </a:p>
          <a:p>
            <a:pPr marL="676656" lvl="2" indent="0">
              <a:buNone/>
            </a:pPr>
            <a:r>
              <a:rPr lang="el-GR" sz="2900" dirty="0">
                <a:solidFill>
                  <a:schemeClr val="tx1"/>
                </a:solidFill>
              </a:rPr>
              <a:t>(α) Το </a:t>
            </a:r>
            <a:r>
              <a:rPr lang="el-GR" sz="2900" b="1" dirty="0">
                <a:solidFill>
                  <a:schemeClr val="tx1"/>
                </a:solidFill>
              </a:rPr>
              <a:t>σχέδιο Delaisi </a:t>
            </a:r>
            <a:r>
              <a:rPr lang="el-GR" sz="2900" dirty="0">
                <a:solidFill>
                  <a:schemeClr val="tx1"/>
                </a:solidFill>
              </a:rPr>
              <a:t>προωθεί μια </a:t>
            </a:r>
            <a:r>
              <a:rPr lang="el-GR" sz="2900" dirty="0" err="1">
                <a:solidFill>
                  <a:schemeClr val="tx1"/>
                </a:solidFill>
              </a:rPr>
              <a:t>τεχνικίστικη</a:t>
            </a:r>
            <a:r>
              <a:rPr lang="el-GR" sz="2900" dirty="0">
                <a:solidFill>
                  <a:schemeClr val="tx1"/>
                </a:solidFill>
              </a:rPr>
              <a:t> αντίληψη σχετικά με την οικονομική οργάνωση της Ευρώπης.</a:t>
            </a:r>
            <a:r>
              <a:rPr lang="fr-FR" sz="2900" dirty="0">
                <a:solidFill>
                  <a:schemeClr val="tx1"/>
                </a:solidFill>
              </a:rPr>
              <a:t>: </a:t>
            </a:r>
            <a:r>
              <a:rPr lang="el-GR" sz="2900" dirty="0">
                <a:solidFill>
                  <a:schemeClr val="tx1"/>
                </a:solidFill>
              </a:rPr>
              <a:t>η </a:t>
            </a:r>
            <a:r>
              <a:rPr lang="el-GR" sz="3200" b="1" dirty="0">
                <a:solidFill>
                  <a:schemeClr val="tx1"/>
                </a:solidFill>
              </a:rPr>
              <a:t>οικονομική σκέψη του </a:t>
            </a:r>
            <a:r>
              <a:rPr lang="fr-FR" sz="3200" b="1" dirty="0">
                <a:solidFill>
                  <a:schemeClr val="tx1"/>
                </a:solidFill>
              </a:rPr>
              <a:t>Francis</a:t>
            </a:r>
            <a:r>
              <a:rPr lang="el-GR" sz="3200" b="1" dirty="0">
                <a:solidFill>
                  <a:schemeClr val="tx1"/>
                </a:solidFill>
              </a:rPr>
              <a:t> Delaisi </a:t>
            </a:r>
            <a:r>
              <a:rPr lang="el-GR" sz="3200" dirty="0">
                <a:solidFill>
                  <a:schemeClr val="tx1"/>
                </a:solidFill>
              </a:rPr>
              <a:t>γύρω από τα μεγάλα έργα που θα συνδέουν όλη την Ευρώπη (</a:t>
            </a:r>
            <a:r>
              <a:rPr lang="el-GR" sz="3200" b="1" dirty="0">
                <a:solidFill>
                  <a:schemeClr val="tx1"/>
                </a:solidFill>
              </a:rPr>
              <a:t>οικονομικός ευρωπαϊσμός</a:t>
            </a:r>
            <a:r>
              <a:rPr lang="el-GR" sz="3200" dirty="0">
                <a:solidFill>
                  <a:schemeClr val="tx1"/>
                </a:solidFill>
              </a:rPr>
              <a:t>). </a:t>
            </a:r>
            <a:endParaRPr lang="fr-FR" sz="3200" dirty="0">
              <a:solidFill>
                <a:schemeClr val="tx1"/>
              </a:solidFill>
            </a:endParaRPr>
          </a:p>
          <a:p>
            <a:pPr marL="676656" lvl="2" indent="0">
              <a:buNone/>
            </a:pPr>
            <a:endParaRPr lang="el-GR" sz="2900" dirty="0">
              <a:solidFill>
                <a:schemeClr val="tx1"/>
              </a:solidFill>
            </a:endParaRPr>
          </a:p>
          <a:p>
            <a:pPr marL="676656" lvl="2" indent="0">
              <a:buNone/>
            </a:pPr>
            <a:r>
              <a:rPr lang="el-GR" sz="2900" dirty="0">
                <a:solidFill>
                  <a:schemeClr val="tx1"/>
                </a:solidFill>
              </a:rPr>
              <a:t>(β)Το </a:t>
            </a:r>
            <a:r>
              <a:rPr lang="el-GR" sz="2900" b="1" dirty="0">
                <a:solidFill>
                  <a:schemeClr val="tx1"/>
                </a:solidFill>
              </a:rPr>
              <a:t>σχέδιο του </a:t>
            </a:r>
            <a:r>
              <a:rPr lang="en-US" sz="2900" b="1" dirty="0">
                <a:solidFill>
                  <a:schemeClr val="tx1"/>
                </a:solidFill>
              </a:rPr>
              <a:t>Aristide </a:t>
            </a:r>
            <a:r>
              <a:rPr lang="el-GR" sz="2900" b="1" dirty="0" err="1">
                <a:solidFill>
                  <a:schemeClr val="tx1"/>
                </a:solidFill>
              </a:rPr>
              <a:t>Briand</a:t>
            </a:r>
            <a:r>
              <a:rPr lang="el-GR" sz="2900" b="1" dirty="0">
                <a:solidFill>
                  <a:schemeClr val="tx1"/>
                </a:solidFill>
              </a:rPr>
              <a:t> </a:t>
            </a:r>
            <a:r>
              <a:rPr lang="el-GR" sz="2900" dirty="0">
                <a:solidFill>
                  <a:schemeClr val="tx1"/>
                </a:solidFill>
              </a:rPr>
              <a:t>προωθεί την οικονομική οργάνωση χωρικά της Ευρώπης γύρω από μια τελωνειακή ένωση προσαρμογής του κόστους εργασίας με απώτερο στόχο την προάσπιση της πολιτικής ασφάλειας.</a:t>
            </a:r>
          </a:p>
          <a:p>
            <a:pPr marL="411480" lvl="1" indent="0">
              <a:buNone/>
            </a:pPr>
            <a:endParaRPr lang="el-GR" sz="2900" dirty="0">
              <a:solidFill>
                <a:schemeClr val="tx1"/>
              </a:solidFill>
            </a:endParaRPr>
          </a:p>
          <a:p>
            <a:pPr marL="411480" lvl="1" indent="0">
              <a:buNone/>
            </a:pPr>
            <a:r>
              <a:rPr lang="el-GR" sz="2900" dirty="0">
                <a:solidFill>
                  <a:schemeClr val="tx1"/>
                </a:solidFill>
              </a:rPr>
              <a:t>2. Το </a:t>
            </a:r>
            <a:r>
              <a:rPr lang="el-GR" sz="2900" b="1" dirty="0">
                <a:solidFill>
                  <a:schemeClr val="tx1"/>
                </a:solidFill>
              </a:rPr>
              <a:t>φιλελεύθερο ρεύμα </a:t>
            </a:r>
            <a:r>
              <a:rPr lang="el-GR" sz="2900" dirty="0">
                <a:solidFill>
                  <a:schemeClr val="tx1"/>
                </a:solidFill>
              </a:rPr>
              <a:t>τάσσονται υπέρ ενός χρηματοπιστωτικού και οικονομικού φιλελευθερισμού που δεν υπονομεύει την εθνική κυριαρχία και προωθεί την απελευθέρωση των ενδο-ευρωπαϊκών συναλλαγών.</a:t>
            </a:r>
          </a:p>
          <a:p>
            <a:pPr lvl="1">
              <a:buFont typeface="Wingdings" panose="05000000000000000000" pitchFamily="2" charset="2"/>
              <a:buChar char="Ø"/>
            </a:pPr>
            <a:endParaRPr lang="fr-FR" sz="2900" b="1" dirty="0">
              <a:solidFill>
                <a:schemeClr val="accent2">
                  <a:lumMod val="50000"/>
                </a:schemeClr>
              </a:solidFill>
            </a:endParaRPr>
          </a:p>
          <a:p>
            <a:pPr marL="109728" indent="0">
              <a:buNone/>
            </a:pPr>
            <a:endParaRPr lang="el-GR" sz="2900" b="1" dirty="0"/>
          </a:p>
          <a:p>
            <a:endParaRPr lang="fr-FR" dirty="0"/>
          </a:p>
        </p:txBody>
      </p:sp>
    </p:spTree>
    <p:extLst>
      <p:ext uri="{BB962C8B-B14F-4D97-AF65-F5344CB8AC3E}">
        <p14:creationId xmlns:p14="http://schemas.microsoft.com/office/powerpoint/2010/main" val="3985861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E89B-A7F1-D443-8AEF-0C5F7A848499}"/>
              </a:ext>
            </a:extLst>
          </p:cNvPr>
          <p:cNvSpPr>
            <a:spLocks noGrp="1"/>
          </p:cNvSpPr>
          <p:nvPr>
            <p:ph type="title"/>
          </p:nvPr>
        </p:nvSpPr>
        <p:spPr>
          <a:xfrm>
            <a:off x="1235964" y="378372"/>
            <a:ext cx="9720072" cy="930166"/>
          </a:xfrm>
        </p:spPr>
        <p:txBody>
          <a:bodyPr>
            <a:noAutofit/>
          </a:bodyPr>
          <a:lstStyle/>
          <a:p>
            <a:r>
              <a:rPr lang="fr-FR" sz="2400" spc="-1" dirty="0" err="1">
                <a:solidFill>
                  <a:srgbClr val="434342"/>
                </a:solidFill>
                <a:latin typeface="Times New Roman" panose="02020603050405020304" pitchFamily="18" charset="0"/>
                <a:ea typeface="DejaVu Sans"/>
                <a:cs typeface="Times New Roman" panose="02020603050405020304" pitchFamily="18" charset="0"/>
              </a:rPr>
              <a:t>Οι</a:t>
            </a:r>
            <a:r>
              <a:rPr lang="fr-FR" sz="2400" spc="-1" dirty="0">
                <a:solidFill>
                  <a:srgbClr val="434342"/>
                </a:solidFill>
                <a:latin typeface="Times New Roman" panose="02020603050405020304" pitchFamily="18" charset="0"/>
                <a:ea typeface="DejaVu Sans"/>
                <a:cs typeface="Times New Roman" panose="02020603050405020304" pitchFamily="18" charset="0"/>
              </a:rPr>
              <a:t> </a:t>
            </a:r>
            <a:r>
              <a:rPr lang="fr-FR" sz="2400" spc="-1" dirty="0" err="1">
                <a:solidFill>
                  <a:srgbClr val="434342"/>
                </a:solidFill>
                <a:latin typeface="Times New Roman" panose="02020603050405020304" pitchFamily="18" charset="0"/>
                <a:ea typeface="DejaVu Sans"/>
                <a:cs typeface="Times New Roman" panose="02020603050405020304" pitchFamily="18" charset="0"/>
              </a:rPr>
              <a:t>οικονομικ</a:t>
            </a:r>
            <a:r>
              <a:rPr lang="en-US" sz="2400" spc="-1" dirty="0" err="1">
                <a:solidFill>
                  <a:srgbClr val="434342"/>
                </a:solidFill>
                <a:latin typeface="Times New Roman" panose="02020603050405020304" pitchFamily="18" charset="0"/>
                <a:ea typeface="DejaVu Sans"/>
                <a:cs typeface="Times New Roman" panose="02020603050405020304" pitchFamily="18" charset="0"/>
              </a:rPr>
              <a:t>έ</a:t>
            </a:r>
            <a:r>
              <a:rPr lang="fr-FR" sz="2400" spc="-1" dirty="0" err="1">
                <a:solidFill>
                  <a:srgbClr val="434342"/>
                </a:solidFill>
                <a:latin typeface="Times New Roman" panose="02020603050405020304" pitchFamily="18" charset="0"/>
                <a:ea typeface="DejaVu Sans"/>
                <a:cs typeface="Times New Roman" panose="02020603050405020304" pitchFamily="18" charset="0"/>
              </a:rPr>
              <a:t>ς</a:t>
            </a:r>
            <a:r>
              <a:rPr lang="fr-FR" sz="2400" spc="-1" dirty="0">
                <a:solidFill>
                  <a:srgbClr val="434342"/>
                </a:solidFill>
                <a:latin typeface="Times New Roman" panose="02020603050405020304" pitchFamily="18" charset="0"/>
                <a:ea typeface="DejaVu Sans"/>
                <a:cs typeface="Times New Roman" panose="02020603050405020304" pitchFamily="18" charset="0"/>
              </a:rPr>
              <a:t> π</a:t>
            </a:r>
            <a:r>
              <a:rPr lang="fr-FR" sz="2400" spc="-1" dirty="0" err="1">
                <a:solidFill>
                  <a:srgbClr val="434342"/>
                </a:solidFill>
                <a:latin typeface="Times New Roman" panose="02020603050405020304" pitchFamily="18" charset="0"/>
                <a:ea typeface="DejaVu Sans"/>
                <a:cs typeface="Times New Roman" panose="02020603050405020304" pitchFamily="18" charset="0"/>
              </a:rPr>
              <a:t>ροϋ</a:t>
            </a:r>
            <a:r>
              <a:rPr lang="fr-FR" sz="2400" spc="-1" dirty="0">
                <a:solidFill>
                  <a:srgbClr val="434342"/>
                </a:solidFill>
                <a:latin typeface="Times New Roman" panose="02020603050405020304" pitchFamily="18" charset="0"/>
                <a:ea typeface="DejaVu Sans"/>
                <a:cs typeface="Times New Roman" panose="02020603050405020304" pitchFamily="18" charset="0"/>
              </a:rPr>
              <a:t>π</a:t>
            </a:r>
            <a:r>
              <a:rPr lang="fr-FR" sz="2400" spc="-1" dirty="0" err="1">
                <a:solidFill>
                  <a:srgbClr val="434342"/>
                </a:solidFill>
                <a:latin typeface="Times New Roman" panose="02020603050405020304" pitchFamily="18" charset="0"/>
                <a:ea typeface="DejaVu Sans"/>
                <a:cs typeface="Times New Roman" panose="02020603050405020304" pitchFamily="18" charset="0"/>
              </a:rPr>
              <a:t>οθ</a:t>
            </a:r>
            <a:r>
              <a:rPr lang="el-GR" sz="2400" spc="-1" dirty="0" err="1">
                <a:solidFill>
                  <a:srgbClr val="434342"/>
                </a:solidFill>
                <a:latin typeface="Times New Roman" panose="02020603050405020304" pitchFamily="18" charset="0"/>
                <a:ea typeface="DejaVu Sans"/>
                <a:cs typeface="Times New Roman" panose="02020603050405020304" pitchFamily="18" charset="0"/>
              </a:rPr>
              <a:t>έ</a:t>
            </a:r>
            <a:r>
              <a:rPr lang="fr-FR" sz="2400" spc="-1" dirty="0" err="1">
                <a:solidFill>
                  <a:srgbClr val="434342"/>
                </a:solidFill>
                <a:latin typeface="Times New Roman" panose="02020603050405020304" pitchFamily="18" charset="0"/>
                <a:ea typeface="DejaVu Sans"/>
                <a:cs typeface="Times New Roman" panose="02020603050405020304" pitchFamily="18" charset="0"/>
              </a:rPr>
              <a:t>σεις</a:t>
            </a:r>
            <a:r>
              <a:rPr lang="fr-FR" sz="2400" spc="-1" dirty="0">
                <a:solidFill>
                  <a:srgbClr val="434342"/>
                </a:solidFill>
                <a:latin typeface="Times New Roman" panose="02020603050405020304" pitchFamily="18" charset="0"/>
                <a:ea typeface="DejaVu Sans"/>
                <a:cs typeface="Times New Roman" panose="02020603050405020304" pitchFamily="18" charset="0"/>
              </a:rPr>
              <a:t> </a:t>
            </a:r>
            <a:r>
              <a:rPr lang="fr-FR" sz="2400" spc="-1" dirty="0" err="1">
                <a:solidFill>
                  <a:srgbClr val="434342"/>
                </a:solidFill>
                <a:latin typeface="Times New Roman" panose="02020603050405020304" pitchFamily="18" charset="0"/>
                <a:ea typeface="DejaVu Sans"/>
                <a:cs typeface="Times New Roman" panose="02020603050405020304" pitchFamily="18" charset="0"/>
              </a:rPr>
              <a:t>γι</a:t>
            </a:r>
            <a:r>
              <a:rPr lang="fr-FR" sz="2400" spc="-1" dirty="0">
                <a:solidFill>
                  <a:srgbClr val="434342"/>
                </a:solidFill>
                <a:latin typeface="Times New Roman" panose="02020603050405020304" pitchFamily="18" charset="0"/>
                <a:ea typeface="DejaVu Sans"/>
                <a:cs typeface="Times New Roman" panose="02020603050405020304" pitchFamily="18" charset="0"/>
              </a:rPr>
              <a:t>α π</a:t>
            </a:r>
            <a:r>
              <a:rPr lang="fr-FR" sz="2400" spc="-1" dirty="0" err="1">
                <a:solidFill>
                  <a:srgbClr val="434342"/>
                </a:solidFill>
                <a:latin typeface="Times New Roman" panose="02020603050405020304" pitchFamily="18" charset="0"/>
                <a:ea typeface="DejaVu Sans"/>
                <a:cs typeface="Times New Roman" panose="02020603050405020304" pitchFamily="18" charset="0"/>
              </a:rPr>
              <a:t>ολιτικ</a:t>
            </a:r>
            <a:r>
              <a:rPr lang="el-GR" sz="2400" spc="-1" dirty="0">
                <a:solidFill>
                  <a:srgbClr val="434342"/>
                </a:solidFill>
                <a:latin typeface="Times New Roman" panose="02020603050405020304" pitchFamily="18" charset="0"/>
                <a:ea typeface="DejaVu Sans"/>
                <a:cs typeface="Times New Roman" panose="02020603050405020304" pitchFamily="18" charset="0"/>
              </a:rPr>
              <a:t>ή</a:t>
            </a:r>
            <a:r>
              <a:rPr lang="fr-FR" sz="2400" spc="-1" dirty="0">
                <a:solidFill>
                  <a:srgbClr val="434342"/>
                </a:solidFill>
                <a:latin typeface="Times New Roman" panose="02020603050405020304" pitchFamily="18" charset="0"/>
                <a:ea typeface="DejaVu Sans"/>
                <a:cs typeface="Times New Roman" panose="02020603050405020304" pitchFamily="18" charset="0"/>
              </a:rPr>
              <a:t> </a:t>
            </a:r>
            <a:r>
              <a:rPr lang="fr-FR" sz="2400" spc="-1" dirty="0" err="1">
                <a:solidFill>
                  <a:srgbClr val="434342"/>
                </a:solidFill>
                <a:latin typeface="Times New Roman" panose="02020603050405020304" pitchFamily="18" charset="0"/>
                <a:ea typeface="DejaVu Sans"/>
                <a:cs typeface="Times New Roman" panose="02020603050405020304" pitchFamily="18" charset="0"/>
              </a:rPr>
              <a:t>στ</a:t>
            </a:r>
            <a:r>
              <a:rPr lang="fr-FR" sz="2400" spc="-1" dirty="0">
                <a:solidFill>
                  <a:srgbClr val="434342"/>
                </a:solidFill>
                <a:latin typeface="Times New Roman" panose="02020603050405020304" pitchFamily="18" charset="0"/>
                <a:ea typeface="DejaVu Sans"/>
                <a:cs typeface="Times New Roman" panose="02020603050405020304" pitchFamily="18" charset="0"/>
              </a:rPr>
              <a:t>α</a:t>
            </a:r>
            <a:r>
              <a:rPr lang="fr-FR" sz="2400" spc="-1" dirty="0" err="1">
                <a:solidFill>
                  <a:srgbClr val="434342"/>
                </a:solidFill>
                <a:latin typeface="Times New Roman" panose="02020603050405020304" pitchFamily="18" charset="0"/>
                <a:ea typeface="DejaVu Sans"/>
                <a:cs typeface="Times New Roman" panose="02020603050405020304" pitchFamily="18" charset="0"/>
              </a:rPr>
              <a:t>θερ</a:t>
            </a:r>
            <a:r>
              <a:rPr lang="el-GR" sz="2400" spc="-1" dirty="0" err="1">
                <a:solidFill>
                  <a:srgbClr val="434342"/>
                </a:solidFill>
                <a:latin typeface="Times New Roman" panose="02020603050405020304" pitchFamily="18" charset="0"/>
                <a:ea typeface="DejaVu Sans"/>
                <a:cs typeface="Times New Roman" panose="02020603050405020304" pitchFamily="18" charset="0"/>
              </a:rPr>
              <a:t>ό</a:t>
            </a:r>
            <a:r>
              <a:rPr lang="fr-FR" sz="2400" spc="-1" dirty="0" err="1">
                <a:solidFill>
                  <a:srgbClr val="434342"/>
                </a:solidFill>
                <a:latin typeface="Times New Roman" panose="02020603050405020304" pitchFamily="18" charset="0"/>
                <a:ea typeface="DejaVu Sans"/>
                <a:cs typeface="Times New Roman" panose="02020603050405020304" pitchFamily="18" charset="0"/>
              </a:rPr>
              <a:t>τητ</a:t>
            </a:r>
            <a:r>
              <a:rPr lang="fr-FR" sz="2400" spc="-1" dirty="0">
                <a:solidFill>
                  <a:srgbClr val="434342"/>
                </a:solidFill>
                <a:latin typeface="Times New Roman" panose="02020603050405020304" pitchFamily="18" charset="0"/>
                <a:ea typeface="DejaVu Sans"/>
                <a:cs typeface="Times New Roman" panose="02020603050405020304" pitchFamily="18" charset="0"/>
              </a:rPr>
              <a:t>α </a:t>
            </a:r>
            <a:r>
              <a:rPr lang="fr-FR" sz="2400" spc="-1" dirty="0" err="1">
                <a:solidFill>
                  <a:srgbClr val="434342"/>
                </a:solidFill>
                <a:latin typeface="Times New Roman" panose="02020603050405020304" pitchFamily="18" charset="0"/>
                <a:ea typeface="DejaVu Sans"/>
                <a:cs typeface="Times New Roman" panose="02020603050405020304" pitchFamily="18" charset="0"/>
              </a:rPr>
              <a:t>κ</a:t>
            </a:r>
            <a:r>
              <a:rPr lang="fr-FR" sz="2400" spc="-1" dirty="0">
                <a:solidFill>
                  <a:srgbClr val="434342"/>
                </a:solidFill>
                <a:latin typeface="Times New Roman" panose="02020603050405020304" pitchFamily="18" charset="0"/>
                <a:ea typeface="DejaVu Sans"/>
                <a:cs typeface="Times New Roman" panose="02020603050405020304" pitchFamily="18" charset="0"/>
              </a:rPr>
              <a:t>α</a:t>
            </a:r>
            <a:r>
              <a:rPr lang="fr-FR" sz="2400" spc="-1" dirty="0" err="1">
                <a:solidFill>
                  <a:srgbClr val="434342"/>
                </a:solidFill>
                <a:latin typeface="Times New Roman" panose="02020603050405020304" pitchFamily="18" charset="0"/>
                <a:ea typeface="DejaVu Sans"/>
                <a:cs typeface="Times New Roman" panose="02020603050405020304" pitchFamily="18" charset="0"/>
              </a:rPr>
              <a:t>ι</a:t>
            </a:r>
            <a:r>
              <a:rPr lang="fr-FR" sz="2400" spc="-1" dirty="0">
                <a:solidFill>
                  <a:srgbClr val="434342"/>
                </a:solidFill>
                <a:latin typeface="Times New Roman" panose="02020603050405020304" pitchFamily="18" charset="0"/>
                <a:ea typeface="DejaVu Sans"/>
                <a:cs typeface="Times New Roman" panose="02020603050405020304" pitchFamily="18" charset="0"/>
              </a:rPr>
              <a:t> α</a:t>
            </a:r>
            <a:r>
              <a:rPr lang="fr-FR" sz="2400" spc="-1" dirty="0" err="1">
                <a:solidFill>
                  <a:srgbClr val="434342"/>
                </a:solidFill>
                <a:latin typeface="Times New Roman" panose="02020603050405020304" pitchFamily="18" charset="0"/>
                <a:ea typeface="DejaVu Sans"/>
                <a:cs typeface="Times New Roman" panose="02020603050405020304" pitchFamily="18" charset="0"/>
              </a:rPr>
              <a:t>νοικοδ</a:t>
            </a:r>
            <a:r>
              <a:rPr lang="el-GR" sz="2400" spc="-1" dirty="0" err="1">
                <a:solidFill>
                  <a:srgbClr val="434342"/>
                </a:solidFill>
                <a:latin typeface="Times New Roman" panose="02020603050405020304" pitchFamily="18" charset="0"/>
                <a:ea typeface="DejaVu Sans"/>
                <a:cs typeface="Times New Roman" panose="02020603050405020304" pitchFamily="18" charset="0"/>
              </a:rPr>
              <a:t>ό</a:t>
            </a:r>
            <a:r>
              <a:rPr lang="fr-FR" sz="2400" spc="-1" dirty="0" err="1">
                <a:solidFill>
                  <a:srgbClr val="434342"/>
                </a:solidFill>
                <a:latin typeface="Times New Roman" panose="02020603050405020304" pitchFamily="18" charset="0"/>
                <a:ea typeface="DejaVu Sans"/>
                <a:cs typeface="Times New Roman" panose="02020603050405020304" pitchFamily="18" charset="0"/>
              </a:rPr>
              <a:t>μηση</a:t>
            </a:r>
            <a:r>
              <a:rPr lang="fr-FR" sz="2400" spc="-1" dirty="0">
                <a:solidFill>
                  <a:srgbClr val="434342"/>
                </a:solidFill>
                <a:latin typeface="Times New Roman" panose="02020603050405020304" pitchFamily="18" charset="0"/>
                <a:ea typeface="DejaVu Sans"/>
                <a:cs typeface="Times New Roman" panose="02020603050405020304" pitchFamily="18" charset="0"/>
              </a:rPr>
              <a:t> </a:t>
            </a:r>
            <a:r>
              <a:rPr lang="fr-FR" sz="2400" spc="-1" dirty="0" err="1">
                <a:solidFill>
                  <a:srgbClr val="434342"/>
                </a:solidFill>
                <a:latin typeface="Times New Roman" panose="02020603050405020304" pitchFamily="18" charset="0"/>
                <a:ea typeface="DejaVu Sans"/>
                <a:cs typeface="Times New Roman" panose="02020603050405020304" pitchFamily="18" charset="0"/>
              </a:rPr>
              <a:t>των</a:t>
            </a:r>
            <a:r>
              <a:rPr lang="fr-FR" sz="2400" spc="-1" dirty="0">
                <a:solidFill>
                  <a:srgbClr val="434342"/>
                </a:solidFill>
                <a:latin typeface="Times New Roman" panose="02020603050405020304" pitchFamily="18" charset="0"/>
                <a:ea typeface="DejaVu Sans"/>
                <a:cs typeface="Times New Roman" panose="02020603050405020304" pitchFamily="18" charset="0"/>
              </a:rPr>
              <a:t> </a:t>
            </a:r>
            <a:r>
              <a:rPr lang="fr-FR" sz="2400" spc="-1" dirty="0" err="1">
                <a:solidFill>
                  <a:srgbClr val="434342"/>
                </a:solidFill>
                <a:latin typeface="Times New Roman" panose="02020603050405020304" pitchFamily="18" charset="0"/>
                <a:ea typeface="DejaVu Sans"/>
                <a:cs typeface="Times New Roman" panose="02020603050405020304" pitchFamily="18" charset="0"/>
              </a:rPr>
              <a:t>ευρω</a:t>
            </a:r>
            <a:r>
              <a:rPr lang="fr-FR" sz="2400" spc="-1" dirty="0">
                <a:solidFill>
                  <a:srgbClr val="434342"/>
                </a:solidFill>
                <a:latin typeface="Times New Roman" panose="02020603050405020304" pitchFamily="18" charset="0"/>
                <a:ea typeface="DejaVu Sans"/>
                <a:cs typeface="Times New Roman" panose="02020603050405020304" pitchFamily="18" charset="0"/>
              </a:rPr>
              <a:t>πα</a:t>
            </a:r>
            <a:r>
              <a:rPr lang="fr-FR" sz="2400" spc="-1" dirty="0" err="1">
                <a:solidFill>
                  <a:srgbClr val="434342"/>
                </a:solidFill>
                <a:latin typeface="Times New Roman" panose="02020603050405020304" pitchFamily="18" charset="0"/>
                <a:ea typeface="DejaVu Sans"/>
                <a:cs typeface="Times New Roman" panose="02020603050405020304" pitchFamily="18" charset="0"/>
              </a:rPr>
              <a:t>ϊκ</a:t>
            </a:r>
            <a:r>
              <a:rPr lang="el-GR" sz="2400" spc="-1" dirty="0">
                <a:solidFill>
                  <a:srgbClr val="434342"/>
                </a:solidFill>
                <a:latin typeface="Times New Roman" panose="02020603050405020304" pitchFamily="18" charset="0"/>
                <a:ea typeface="DejaVu Sans"/>
                <a:cs typeface="Times New Roman" panose="02020603050405020304" pitchFamily="18" charset="0"/>
              </a:rPr>
              <a:t>ω</a:t>
            </a:r>
            <a:r>
              <a:rPr lang="fr-FR" sz="2400" spc="-1" dirty="0" err="1">
                <a:solidFill>
                  <a:srgbClr val="434342"/>
                </a:solidFill>
                <a:latin typeface="Times New Roman" panose="02020603050405020304" pitchFamily="18" charset="0"/>
                <a:ea typeface="DejaVu Sans"/>
                <a:cs typeface="Times New Roman" panose="02020603050405020304" pitchFamily="18" charset="0"/>
              </a:rPr>
              <a:t>ν</a:t>
            </a:r>
            <a:r>
              <a:rPr lang="fr-FR" sz="2400" spc="-1" dirty="0">
                <a:solidFill>
                  <a:srgbClr val="434342"/>
                </a:solidFill>
                <a:latin typeface="Times New Roman" panose="02020603050405020304" pitchFamily="18" charset="0"/>
                <a:ea typeface="DejaVu Sans"/>
                <a:cs typeface="Times New Roman" panose="02020603050405020304" pitchFamily="18" charset="0"/>
              </a:rPr>
              <a:t> </a:t>
            </a:r>
            <a:r>
              <a:rPr lang="fr-FR" sz="2400" spc="-1" dirty="0" err="1">
                <a:solidFill>
                  <a:srgbClr val="434342"/>
                </a:solidFill>
                <a:latin typeface="Times New Roman" panose="02020603050405020304" pitchFamily="18" charset="0"/>
                <a:ea typeface="DejaVu Sans"/>
                <a:cs typeface="Times New Roman" panose="02020603050405020304" pitchFamily="18" charset="0"/>
              </a:rPr>
              <a:t>εθν</a:t>
            </a:r>
            <a:r>
              <a:rPr lang="el-GR" sz="2400" spc="-1" dirty="0" err="1">
                <a:solidFill>
                  <a:srgbClr val="434342"/>
                </a:solidFill>
                <a:latin typeface="Times New Roman" panose="02020603050405020304" pitchFamily="18" charset="0"/>
                <a:ea typeface="DejaVu Sans"/>
                <a:cs typeface="Times New Roman" panose="02020603050405020304" pitchFamily="18" charset="0"/>
              </a:rPr>
              <a:t>ώ</a:t>
            </a:r>
            <a:r>
              <a:rPr lang="fr-FR" sz="2400" spc="-1" dirty="0" err="1">
                <a:solidFill>
                  <a:srgbClr val="434342"/>
                </a:solidFill>
                <a:latin typeface="Times New Roman" panose="02020603050405020304" pitchFamily="18" charset="0"/>
                <a:ea typeface="DejaVu Sans"/>
                <a:cs typeface="Times New Roman" panose="02020603050405020304" pitchFamily="18" charset="0"/>
              </a:rPr>
              <a:t>ν</a:t>
            </a:r>
            <a:r>
              <a:rPr lang="fr-FR" sz="2400" spc="-1" dirty="0">
                <a:solidFill>
                  <a:srgbClr val="434342"/>
                </a:solidFill>
                <a:latin typeface="Times New Roman" panose="02020603050405020304" pitchFamily="18" charset="0"/>
                <a:ea typeface="DejaVu Sans"/>
                <a:cs typeface="Times New Roman" panose="02020603050405020304" pitchFamily="18" charset="0"/>
              </a:rPr>
              <a:t> </a:t>
            </a:r>
            <a:r>
              <a:rPr lang="fr-FR" sz="2400" spc="-1" dirty="0" err="1">
                <a:solidFill>
                  <a:srgbClr val="434342"/>
                </a:solidFill>
                <a:latin typeface="Times New Roman" panose="02020603050405020304" pitchFamily="18" charset="0"/>
                <a:ea typeface="DejaVu Sans"/>
                <a:cs typeface="Times New Roman" panose="02020603050405020304" pitchFamily="18" charset="0"/>
              </a:rPr>
              <a:t>μετ</a:t>
            </a:r>
            <a:r>
              <a:rPr lang="el-GR" sz="2400" spc="-1" dirty="0" err="1">
                <a:solidFill>
                  <a:srgbClr val="434342"/>
                </a:solidFill>
                <a:latin typeface="Times New Roman" panose="02020603050405020304" pitchFamily="18" charset="0"/>
                <a:ea typeface="DejaVu Sans"/>
                <a:cs typeface="Times New Roman" panose="02020603050405020304" pitchFamily="18" charset="0"/>
              </a:rPr>
              <a:t>ά</a:t>
            </a:r>
            <a:r>
              <a:rPr lang="fr-FR" sz="2400" spc="-1" dirty="0">
                <a:solidFill>
                  <a:srgbClr val="434342"/>
                </a:solidFill>
                <a:latin typeface="Times New Roman" panose="02020603050405020304" pitchFamily="18" charset="0"/>
                <a:ea typeface="DejaVu Sans"/>
                <a:cs typeface="Times New Roman" panose="02020603050405020304" pitchFamily="18" charset="0"/>
              </a:rPr>
              <a:t> </a:t>
            </a:r>
            <a:r>
              <a:rPr lang="fr-FR" sz="2400" spc="-1" dirty="0" err="1">
                <a:solidFill>
                  <a:srgbClr val="434342"/>
                </a:solidFill>
                <a:latin typeface="Times New Roman" panose="02020603050405020304" pitchFamily="18" charset="0"/>
                <a:ea typeface="DejaVu Sans"/>
                <a:cs typeface="Times New Roman" panose="02020603050405020304" pitchFamily="18" charset="0"/>
              </a:rPr>
              <a:t>το</a:t>
            </a:r>
            <a:r>
              <a:rPr lang="fr-FR" sz="2400" spc="-1" dirty="0">
                <a:solidFill>
                  <a:srgbClr val="434342"/>
                </a:solidFill>
                <a:latin typeface="Times New Roman" panose="02020603050405020304" pitchFamily="18" charset="0"/>
                <a:ea typeface="DejaVu Sans"/>
                <a:cs typeface="Times New Roman" panose="02020603050405020304" pitchFamily="18" charset="0"/>
              </a:rPr>
              <a:t> Β’ΠΠ</a:t>
            </a:r>
            <a:endParaRPr lang="en-GR" sz="2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A7AF691-C090-8D41-B346-755CFB5CE92A}"/>
              </a:ext>
            </a:extLst>
          </p:cNvPr>
          <p:cNvSpPr>
            <a:spLocks noGrp="1"/>
          </p:cNvSpPr>
          <p:nvPr>
            <p:ph idx="1"/>
          </p:nvPr>
        </p:nvSpPr>
        <p:spPr>
          <a:xfrm>
            <a:off x="1024128" y="1701800"/>
            <a:ext cx="9720071" cy="4777828"/>
          </a:xfrm>
        </p:spPr>
        <p:txBody>
          <a:bodyPr>
            <a:normAutofit/>
          </a:bodyPr>
          <a:lstStyle/>
          <a:p>
            <a:r>
              <a:rPr lang="fr-FR" sz="2400" b="1" spc="-1" dirty="0" err="1">
                <a:solidFill>
                  <a:srgbClr val="000000"/>
                </a:solidFill>
                <a:latin typeface="Georgia"/>
                <a:ea typeface="DejaVu Sans"/>
              </a:rPr>
              <a:t>Ως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συνέ</a:t>
            </a:r>
            <a:r>
              <a:rPr lang="fr-FR" sz="2400" b="1" spc="-1" dirty="0">
                <a:solidFill>
                  <a:srgbClr val="000000"/>
                </a:solidFill>
                <a:latin typeface="Georgia"/>
                <a:ea typeface="DejaVu Sans"/>
              </a:rPr>
              <a:t>π</a:t>
            </a:r>
            <a:r>
              <a:rPr lang="fr-FR" sz="2400" b="1" spc="-1" dirty="0" err="1">
                <a:solidFill>
                  <a:srgbClr val="000000"/>
                </a:solidFill>
                <a:latin typeface="Georgia"/>
                <a:ea typeface="DejaVu Sans"/>
              </a:rPr>
              <a:t>ει</a:t>
            </a:r>
            <a:r>
              <a:rPr lang="fr-FR" sz="2400" b="1" spc="-1" dirty="0">
                <a:solidFill>
                  <a:srgbClr val="000000"/>
                </a:solidFill>
                <a:latin typeface="Georgia"/>
                <a:ea typeface="DejaVu Sans"/>
              </a:rPr>
              <a:t>α </a:t>
            </a:r>
            <a:r>
              <a:rPr lang="fr-FR" sz="2400" b="1" spc="-1" dirty="0" err="1">
                <a:solidFill>
                  <a:srgbClr val="000000"/>
                </a:solidFill>
                <a:latin typeface="Georgia"/>
                <a:ea typeface="DejaVu Sans"/>
              </a:rPr>
              <a:t>της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Μεγάλη</a:t>
            </a:r>
            <a:r>
              <a:rPr lang="el-GR" sz="2400" b="1" spc="-1" dirty="0">
                <a:solidFill>
                  <a:srgbClr val="000000"/>
                </a:solidFill>
                <a:latin typeface="Georgia"/>
                <a:ea typeface="DejaVu Sans"/>
              </a:rPr>
              <a:t>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Ύφεσης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οι</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μετ</a:t>
            </a:r>
            <a:r>
              <a:rPr lang="fr-FR" sz="2400" b="1" spc="-1" dirty="0">
                <a:solidFill>
                  <a:srgbClr val="000000"/>
                </a:solidFill>
                <a:latin typeface="Georgia"/>
                <a:ea typeface="DejaVu Sans"/>
              </a:rPr>
              <a:t>απ</a:t>
            </a:r>
            <a:r>
              <a:rPr lang="fr-FR" sz="2400" b="1" spc="-1" dirty="0" err="1">
                <a:solidFill>
                  <a:srgbClr val="000000"/>
                </a:solidFill>
                <a:latin typeface="Georgia"/>
                <a:ea typeface="DejaVu Sans"/>
              </a:rPr>
              <a:t>ολεμικές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εθνικές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οικονομίες</a:t>
            </a:r>
            <a:r>
              <a:rPr lang="fr-FR" sz="2400" b="1" spc="-1" dirty="0">
                <a:solidFill>
                  <a:srgbClr val="000000"/>
                </a:solidFill>
                <a:latin typeface="Georgia"/>
                <a:ea typeface="DejaVu Sans"/>
              </a:rPr>
              <a:t>, α</a:t>
            </a:r>
            <a:r>
              <a:rPr lang="fr-FR" sz="2400" b="1" spc="-1" dirty="0" err="1">
                <a:solidFill>
                  <a:srgbClr val="000000"/>
                </a:solidFill>
                <a:latin typeface="Georgia"/>
                <a:ea typeface="DejaVu Sans"/>
              </a:rPr>
              <a:t>κόμ</a:t>
            </a:r>
            <a:r>
              <a:rPr lang="fr-FR" sz="2400" b="1" spc="-1" dirty="0">
                <a:solidFill>
                  <a:srgbClr val="000000"/>
                </a:solidFill>
                <a:latin typeface="Georgia"/>
                <a:ea typeface="DejaVu Sans"/>
              </a:rPr>
              <a:t>α α</a:t>
            </a:r>
            <a:r>
              <a:rPr lang="fr-FR" sz="2400" b="1" spc="-1" dirty="0" err="1">
                <a:solidFill>
                  <a:srgbClr val="000000"/>
                </a:solidFill>
                <a:latin typeface="Georgia"/>
                <a:ea typeface="DejaVu Sans"/>
              </a:rPr>
              <a:t>υτεξούσιες</a:t>
            </a:r>
            <a:r>
              <a:rPr lang="fr-FR" sz="2400" b="1" spc="-1" dirty="0">
                <a:solidFill>
                  <a:srgbClr val="000000"/>
                </a:solidFill>
                <a:latin typeface="Georgia"/>
                <a:ea typeface="DejaVu Sans"/>
              </a:rPr>
              <a:t> , </a:t>
            </a:r>
            <a:r>
              <a:rPr lang="fr-FR" sz="2400" b="1" spc="-1" dirty="0" err="1">
                <a:solidFill>
                  <a:srgbClr val="000000"/>
                </a:solidFill>
                <a:latin typeface="Georgia"/>
                <a:ea typeface="DejaVu Sans"/>
              </a:rPr>
              <a:t>θ</a:t>
            </a:r>
            <a:r>
              <a:rPr lang="fr-FR" sz="2400" b="1" spc="-1" dirty="0">
                <a:solidFill>
                  <a:srgbClr val="000000"/>
                </a:solidFill>
                <a:latin typeface="Georgia"/>
                <a:ea typeface="DejaVu Sans"/>
              </a:rPr>
              <a:t>α π</a:t>
            </a:r>
            <a:r>
              <a:rPr lang="fr-FR" sz="2400" b="1" spc="-1" dirty="0" err="1">
                <a:solidFill>
                  <a:srgbClr val="000000"/>
                </a:solidFill>
                <a:latin typeface="Georgia"/>
                <a:ea typeface="DejaVu Sans"/>
              </a:rPr>
              <a:t>ροχωρήσουν</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στην</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εκ</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νέου</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κοινωνικο</a:t>
            </a:r>
            <a:r>
              <a:rPr lang="fr-FR" sz="2400" b="1" spc="-1" dirty="0">
                <a:solidFill>
                  <a:srgbClr val="000000"/>
                </a:solidFill>
                <a:latin typeface="Georgia"/>
                <a:ea typeface="DejaVu Sans"/>
              </a:rPr>
              <a:t>π</a:t>
            </a:r>
            <a:r>
              <a:rPr lang="fr-FR" sz="2400" b="1" spc="-1" dirty="0" err="1">
                <a:solidFill>
                  <a:srgbClr val="000000"/>
                </a:solidFill>
                <a:latin typeface="Georgia"/>
                <a:ea typeface="DejaVu Sans"/>
              </a:rPr>
              <a:t>οίηση</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της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οικονομί</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με</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την</a:t>
            </a:r>
            <a:r>
              <a:rPr lang="fr-FR" sz="2400" b="1" spc="-1" dirty="0">
                <a:solidFill>
                  <a:srgbClr val="000000"/>
                </a:solidFill>
                <a:latin typeface="Georgia"/>
                <a:ea typeface="DejaVu Sans"/>
              </a:rPr>
              <a:t> α</a:t>
            </a:r>
            <a:r>
              <a:rPr lang="fr-FR" sz="2400" b="1" spc="-1" dirty="0" err="1">
                <a:solidFill>
                  <a:srgbClr val="000000"/>
                </a:solidFill>
                <a:latin typeface="Georgia"/>
                <a:ea typeface="DejaVu Sans"/>
              </a:rPr>
              <a:t>νά</a:t>
            </a:r>
            <a:r>
              <a:rPr lang="fr-FR" sz="2400" b="1" spc="-1" dirty="0">
                <a:solidFill>
                  <a:srgbClr val="000000"/>
                </a:solidFill>
                <a:latin typeface="Georgia"/>
                <a:ea typeface="DejaVu Sans"/>
              </a:rPr>
              <a:t>π</a:t>
            </a:r>
            <a:r>
              <a:rPr lang="fr-FR" sz="2400" b="1" spc="-1" dirty="0" err="1">
                <a:solidFill>
                  <a:srgbClr val="000000"/>
                </a:solidFill>
                <a:latin typeface="Georgia"/>
                <a:ea typeface="DejaVu Sans"/>
              </a:rPr>
              <a:t>τυξη</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του</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κράτους</a:t>
            </a:r>
            <a:r>
              <a:rPr lang="fr-FR" sz="2400" b="1" spc="-1" dirty="0">
                <a:solidFill>
                  <a:srgbClr val="000000"/>
                </a:solidFill>
                <a:latin typeface="Georgia"/>
                <a:ea typeface="DejaVu Sans"/>
              </a:rPr>
              <a:t> π</a:t>
            </a:r>
            <a:r>
              <a:rPr lang="fr-FR" sz="2400" b="1" spc="-1" dirty="0" err="1">
                <a:solidFill>
                  <a:srgbClr val="000000"/>
                </a:solidFill>
                <a:latin typeface="Georgia"/>
                <a:ea typeface="DejaVu Sans"/>
              </a:rPr>
              <a:t>ρόνοι</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embedded</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liberalism</a:t>
            </a:r>
            <a:r>
              <a:rPr lang="fr-FR" sz="2400" b="1" spc="-1" dirty="0">
                <a:solidFill>
                  <a:srgbClr val="000000"/>
                </a:solidFill>
                <a:latin typeface="Georgia"/>
                <a:ea typeface="DejaVu Sans"/>
              </a:rPr>
              <a:t>). </a:t>
            </a:r>
          </a:p>
          <a:p>
            <a:r>
              <a:rPr lang="fr-FR" sz="2400" b="1" spc="-1" dirty="0" err="1">
                <a:solidFill>
                  <a:srgbClr val="000000"/>
                </a:solidFill>
                <a:latin typeface="Georgia"/>
                <a:ea typeface="DejaVu Sans"/>
              </a:rPr>
              <a:t>Η</a:t>
            </a:r>
            <a:r>
              <a:rPr lang="fr-FR" sz="2400" b="1" spc="-1" dirty="0">
                <a:solidFill>
                  <a:srgbClr val="000000"/>
                </a:solidFill>
                <a:latin typeface="Georgia"/>
                <a:ea typeface="DejaVu Sans"/>
              </a:rPr>
              <a:t> α</a:t>
            </a:r>
            <a:r>
              <a:rPr lang="fr-FR" sz="2400" b="1" spc="-1" dirty="0" err="1">
                <a:solidFill>
                  <a:srgbClr val="000000"/>
                </a:solidFill>
                <a:latin typeface="Georgia"/>
                <a:ea typeface="DejaVu Sans"/>
              </a:rPr>
              <a:t>λληλοεισχώρηση</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της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κρ</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τικής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ισχύος</a:t>
            </a:r>
            <a:r>
              <a:rPr lang="fr-FR" sz="2400" b="1" spc="-1" dirty="0">
                <a:solidFill>
                  <a:srgbClr val="000000"/>
                </a:solidFill>
                <a:latin typeface="Georgia"/>
                <a:ea typeface="DejaVu Sans"/>
              </a:rPr>
              <a:t>/πα</a:t>
            </a:r>
            <a:r>
              <a:rPr lang="fr-FR" sz="2400" b="1" spc="-1" dirty="0" err="1">
                <a:solidFill>
                  <a:srgbClr val="000000"/>
                </a:solidFill>
                <a:latin typeface="Georgia"/>
                <a:ea typeface="DejaVu Sans"/>
              </a:rPr>
              <a:t>ρέμ</a:t>
            </a:r>
            <a:r>
              <a:rPr lang="fr-FR" sz="2400" b="1" spc="-1" dirty="0">
                <a:solidFill>
                  <a:srgbClr val="000000"/>
                </a:solidFill>
                <a:latin typeface="Georgia"/>
                <a:ea typeface="DejaVu Sans"/>
              </a:rPr>
              <a:t>βα</a:t>
            </a:r>
            <a:r>
              <a:rPr lang="fr-FR" sz="2400" b="1" spc="-1" dirty="0" err="1">
                <a:solidFill>
                  <a:srgbClr val="000000"/>
                </a:solidFill>
                <a:latin typeface="Georgia"/>
                <a:ea typeface="DejaVu Sans"/>
              </a:rPr>
              <a:t>σης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κ</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ι</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της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οικονομί</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της</a:t>
            </a:r>
            <a:r>
              <a:rPr lang="fr-FR" sz="2400" b="1" spc="-1" dirty="0">
                <a:solidFill>
                  <a:srgbClr val="000000"/>
                </a:solidFill>
                <a:latin typeface="Georgia"/>
                <a:ea typeface="DejaVu Sans"/>
              </a:rPr>
              <a:t> α</a:t>
            </a:r>
            <a:r>
              <a:rPr lang="fr-FR" sz="2400" b="1" spc="-1" dirty="0" err="1">
                <a:solidFill>
                  <a:srgbClr val="000000"/>
                </a:solidFill>
                <a:latin typeface="Georgia"/>
                <a:ea typeface="DejaVu Sans"/>
              </a:rPr>
              <a:t>γοράς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κράτησε</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γι</a:t>
            </a:r>
            <a:r>
              <a:rPr lang="fr-FR" sz="2400" b="1" spc="-1" dirty="0">
                <a:solidFill>
                  <a:srgbClr val="000000"/>
                </a:solidFill>
                <a:latin typeface="Georgia"/>
                <a:ea typeface="DejaVu Sans"/>
              </a:rPr>
              <a:t>α 25 </a:t>
            </a:r>
            <a:r>
              <a:rPr lang="fr-FR" sz="2400" b="1" spc="-1" dirty="0" err="1">
                <a:solidFill>
                  <a:srgbClr val="000000"/>
                </a:solidFill>
                <a:latin typeface="Georgia"/>
                <a:ea typeface="DejaVu Sans"/>
              </a:rPr>
              <a:t>χρόνι</a:t>
            </a:r>
            <a:r>
              <a:rPr lang="fr-FR" sz="2400" b="1" spc="-1" dirty="0">
                <a:solidFill>
                  <a:srgbClr val="000000"/>
                </a:solidFill>
                <a:latin typeface="Georgia"/>
                <a:ea typeface="DejaVu Sans"/>
              </a:rPr>
              <a:t>α.</a:t>
            </a:r>
          </a:p>
          <a:p>
            <a:r>
              <a:rPr lang="fr-FR" sz="2400" spc="-1" dirty="0">
                <a:solidFill>
                  <a:srgbClr val="000000"/>
                </a:solidFill>
                <a:latin typeface="Georgia"/>
                <a:ea typeface="DejaVu Sans"/>
              </a:rPr>
              <a:t> H </a:t>
            </a:r>
            <a:r>
              <a:rPr lang="fr-FR" sz="2400" spc="-1" dirty="0" err="1">
                <a:solidFill>
                  <a:srgbClr val="000000"/>
                </a:solidFill>
                <a:latin typeface="Georgia"/>
                <a:ea typeface="DejaVu Sans"/>
              </a:rPr>
              <a:t>ευρω</a:t>
            </a:r>
            <a:r>
              <a:rPr lang="fr-FR" sz="2400" spc="-1" dirty="0">
                <a:solidFill>
                  <a:srgbClr val="000000"/>
                </a:solidFill>
                <a:latin typeface="Georgia"/>
                <a:ea typeface="DejaVu Sans"/>
              </a:rPr>
              <a:t>πα</a:t>
            </a:r>
            <a:r>
              <a:rPr lang="fr-FR" sz="2400" spc="-1" dirty="0" err="1">
                <a:solidFill>
                  <a:srgbClr val="000000"/>
                </a:solidFill>
                <a:latin typeface="Georgia"/>
                <a:ea typeface="DejaVu Sans"/>
              </a:rPr>
              <a:t>ϊκή</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οικονομική</a:t>
            </a:r>
            <a:r>
              <a:rPr lang="fr-FR" sz="2400" spc="-1" dirty="0">
                <a:solidFill>
                  <a:srgbClr val="000000"/>
                </a:solidFill>
                <a:latin typeface="Georgia"/>
                <a:ea typeface="DejaVu Sans"/>
              </a:rPr>
              <a:t> α</a:t>
            </a:r>
            <a:r>
              <a:rPr lang="fr-FR" sz="2400" spc="-1" dirty="0" err="1">
                <a:solidFill>
                  <a:srgbClr val="000000"/>
                </a:solidFill>
                <a:latin typeface="Georgia"/>
                <a:ea typeface="DejaVu Sans"/>
              </a:rPr>
              <a:t>ν</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συγκρότηση</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μετά</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τον</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Β</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Π</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γκόσμιο</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Πόλεμο</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συνδέθηκε</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άρρηκτ</a:t>
            </a:r>
            <a:r>
              <a:rPr lang="fr-FR" sz="2400" spc="-1" dirty="0">
                <a:solidFill>
                  <a:srgbClr val="000000"/>
                </a:solidFill>
                <a:latin typeface="Georgia"/>
                <a:ea typeface="DejaVu Sans"/>
              </a:rPr>
              <a:t>α </a:t>
            </a:r>
            <a:r>
              <a:rPr lang="fr-FR" sz="2400" spc="-1" dirty="0" err="1">
                <a:solidFill>
                  <a:srgbClr val="000000"/>
                </a:solidFill>
                <a:latin typeface="Georgia"/>
                <a:ea typeface="DejaVu Sans"/>
              </a:rPr>
              <a:t>με</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την</a:t>
            </a:r>
            <a:r>
              <a:rPr lang="fr-FR" sz="2400" spc="-1" dirty="0">
                <a:solidFill>
                  <a:srgbClr val="000000"/>
                </a:solidFill>
                <a:latin typeface="Georgia"/>
                <a:ea typeface="DejaVu Sans"/>
              </a:rPr>
              <a:t> </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μερικ</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νική</a:t>
            </a:r>
            <a:r>
              <a:rPr lang="fr-FR" sz="2400" b="1" spc="-1" dirty="0">
                <a:solidFill>
                  <a:srgbClr val="000000"/>
                </a:solidFill>
                <a:latin typeface="Georgia"/>
                <a:ea typeface="DejaVu Sans"/>
              </a:rPr>
              <a:t> α</a:t>
            </a:r>
            <a:r>
              <a:rPr lang="fr-FR" sz="2400" b="1" spc="-1" dirty="0" err="1">
                <a:solidFill>
                  <a:srgbClr val="000000"/>
                </a:solidFill>
                <a:latin typeface="Georgia"/>
                <a:ea typeface="DejaVu Sans"/>
              </a:rPr>
              <a:t>σφάλει</a:t>
            </a:r>
            <a:r>
              <a:rPr lang="fr-FR" sz="2400" b="1" spc="-1" dirty="0">
                <a:solidFill>
                  <a:srgbClr val="000000"/>
                </a:solidFill>
                <a:latin typeface="Georgia"/>
                <a:ea typeface="DejaVu Sans"/>
              </a:rPr>
              <a:t>α </a:t>
            </a:r>
            <a:r>
              <a:rPr lang="fr-FR" sz="2400" spc="-1" dirty="0" err="1">
                <a:solidFill>
                  <a:srgbClr val="000000"/>
                </a:solidFill>
                <a:latin typeface="Georgia"/>
                <a:ea typeface="DejaVu Sans"/>
              </a:rPr>
              <a:t>κ</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ι</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ε</a:t>
            </a:r>
            <a:r>
              <a:rPr lang="fr-FR" sz="2400" spc="-1" dirty="0">
                <a:solidFill>
                  <a:srgbClr val="000000"/>
                </a:solidFill>
                <a:latin typeface="Georgia"/>
                <a:ea typeface="DejaVu Sans"/>
              </a:rPr>
              <a:t>π</a:t>
            </a:r>
            <a:r>
              <a:rPr lang="fr-FR" sz="2400" spc="-1" dirty="0" err="1">
                <a:solidFill>
                  <a:srgbClr val="000000"/>
                </a:solidFill>
                <a:latin typeface="Georgia"/>
                <a:ea typeface="DejaVu Sans"/>
              </a:rPr>
              <a:t>εξεργάστηκε</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τ</a:t>
            </a:r>
            <a:r>
              <a:rPr lang="fr-FR" sz="2400" spc="-1" dirty="0">
                <a:solidFill>
                  <a:srgbClr val="000000"/>
                </a:solidFill>
                <a:latin typeface="Georgia"/>
                <a:ea typeface="DejaVu Sans"/>
              </a:rPr>
              <a:t>α π</a:t>
            </a:r>
            <a:r>
              <a:rPr lang="fr-FR" sz="2400" spc="-1" dirty="0" err="1">
                <a:solidFill>
                  <a:srgbClr val="000000"/>
                </a:solidFill>
                <a:latin typeface="Georgia"/>
                <a:ea typeface="DejaVu Sans"/>
              </a:rPr>
              <a:t>λεονεκτήμ</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τ</a:t>
            </a:r>
            <a:r>
              <a:rPr lang="fr-FR" sz="2400" spc="-1" dirty="0">
                <a:solidFill>
                  <a:srgbClr val="000000"/>
                </a:solidFill>
                <a:latin typeface="Georgia"/>
                <a:ea typeface="DejaVu Sans"/>
              </a:rPr>
              <a:t>α </a:t>
            </a:r>
            <a:r>
              <a:rPr lang="fr-FR" sz="2400" spc="-1" dirty="0" err="1">
                <a:solidFill>
                  <a:srgbClr val="000000"/>
                </a:solidFill>
                <a:latin typeface="Georgia"/>
                <a:ea typeface="DejaVu Sans"/>
              </a:rPr>
              <a:t>του</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συντονισμού</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κ</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ι</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της</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συνεργ</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σί</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ς</a:t>
            </a:r>
            <a:r>
              <a:rPr lang="fr-FR" sz="2400" spc="-1" dirty="0">
                <a:solidFill>
                  <a:srgbClr val="000000"/>
                </a:solidFill>
                <a:latin typeface="Georgia"/>
                <a:ea typeface="DejaVu Sans"/>
              </a:rPr>
              <a:t>.</a:t>
            </a:r>
            <a:r>
              <a:rPr lang="el-GR" sz="2400" spc="-1" dirty="0">
                <a:solidFill>
                  <a:srgbClr val="000000"/>
                </a:solidFill>
                <a:latin typeface="Georgia"/>
                <a:ea typeface="DejaVu Sans"/>
              </a:rPr>
              <a:t> </a:t>
            </a:r>
            <a:endParaRPr lang="fr-FR" sz="2400" spc="-1" dirty="0">
              <a:solidFill>
                <a:srgbClr val="000000"/>
              </a:solidFill>
              <a:latin typeface="Georgia"/>
              <a:ea typeface="DejaVu Sans"/>
            </a:endParaRPr>
          </a:p>
          <a:p>
            <a:endParaRPr lang="en-GR" dirty="0"/>
          </a:p>
        </p:txBody>
      </p:sp>
    </p:spTree>
    <p:extLst>
      <p:ext uri="{BB962C8B-B14F-4D97-AF65-F5344CB8AC3E}">
        <p14:creationId xmlns:p14="http://schemas.microsoft.com/office/powerpoint/2010/main" val="3451510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C01FD-7B14-3440-B659-F146328FFAA0}"/>
              </a:ext>
            </a:extLst>
          </p:cNvPr>
          <p:cNvSpPr>
            <a:spLocks noGrp="1"/>
          </p:cNvSpPr>
          <p:nvPr>
            <p:ph type="title"/>
          </p:nvPr>
        </p:nvSpPr>
        <p:spPr>
          <a:xfrm>
            <a:off x="1024128" y="422031"/>
            <a:ext cx="9720072" cy="851598"/>
          </a:xfrm>
        </p:spPr>
        <p:txBody>
          <a:bodyPr>
            <a:normAutofit fontScale="90000"/>
          </a:bodyPr>
          <a:lstStyle/>
          <a:p>
            <a:br>
              <a:rPr lang="fr-FR" sz="4000" spc="-1" dirty="0">
                <a:solidFill>
                  <a:srgbClr val="434342"/>
                </a:solidFill>
                <a:latin typeface="Trebuchet MS"/>
                <a:ea typeface="DejaVu Sans"/>
              </a:rPr>
            </a:br>
            <a:r>
              <a:rPr lang="fr-FR" sz="4000" spc="-1" dirty="0">
                <a:solidFill>
                  <a:srgbClr val="434342"/>
                </a:solidFill>
                <a:latin typeface="Trebuchet MS"/>
                <a:ea typeface="DejaVu Sans"/>
              </a:rPr>
              <a:t>To </a:t>
            </a:r>
            <a:r>
              <a:rPr lang="el-GR" sz="4000" spc="-1" dirty="0">
                <a:solidFill>
                  <a:srgbClr val="434342"/>
                </a:solidFill>
                <a:latin typeface="Trebuchet MS"/>
                <a:ea typeface="DejaVu Sans"/>
              </a:rPr>
              <a:t>σχέδιο Μάρσαλ και </a:t>
            </a:r>
            <a:r>
              <a:rPr lang="el-GR" sz="4000" spc="-1">
                <a:solidFill>
                  <a:srgbClr val="434342"/>
                </a:solidFill>
                <a:latin typeface="Trebuchet MS"/>
                <a:ea typeface="DejaVu Sans"/>
              </a:rPr>
              <a:t>η Ευρώπη</a:t>
            </a:r>
            <a:endParaRPr lang="en-GR" dirty="0"/>
          </a:p>
        </p:txBody>
      </p:sp>
      <p:sp>
        <p:nvSpPr>
          <p:cNvPr id="3" name="Content Placeholder 2">
            <a:extLst>
              <a:ext uri="{FF2B5EF4-FFF2-40B4-BE49-F238E27FC236}">
                <a16:creationId xmlns:a16="http://schemas.microsoft.com/office/drawing/2014/main" id="{6DEB5470-6519-874B-85D3-580CE44E5596}"/>
              </a:ext>
            </a:extLst>
          </p:cNvPr>
          <p:cNvSpPr>
            <a:spLocks noGrp="1"/>
          </p:cNvSpPr>
          <p:nvPr>
            <p:ph idx="1"/>
          </p:nvPr>
        </p:nvSpPr>
        <p:spPr>
          <a:xfrm>
            <a:off x="1024128" y="1420837"/>
            <a:ext cx="9720071" cy="4888523"/>
          </a:xfrm>
        </p:spPr>
        <p:txBody>
          <a:bodyPr>
            <a:normAutofit lnSpcReduction="10000"/>
          </a:bodyPr>
          <a:lstStyle/>
          <a:p>
            <a:pPr marL="365760" indent="-254880">
              <a:lnSpc>
                <a:spcPct val="100000"/>
              </a:lnSpc>
              <a:spcBef>
                <a:spcPts val="300"/>
              </a:spcBef>
              <a:buClr>
                <a:srgbClr val="08A1D9"/>
              </a:buClr>
              <a:buFont typeface="Georgia"/>
              <a:buChar char="•"/>
            </a:pPr>
            <a:r>
              <a:rPr lang="fr-FR" sz="2400" spc="-1" dirty="0" err="1">
                <a:solidFill>
                  <a:srgbClr val="000000"/>
                </a:solidFill>
                <a:latin typeface="Georgia"/>
                <a:ea typeface="DejaVu Sans"/>
              </a:rPr>
              <a:t>Χάρις</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στο</a:t>
            </a:r>
            <a:r>
              <a:rPr lang="fr-FR" sz="2400" spc="-1" dirty="0">
                <a:solidFill>
                  <a:srgbClr val="000000"/>
                </a:solidFill>
                <a:latin typeface="Georgia"/>
                <a:ea typeface="DejaVu Sans"/>
              </a:rPr>
              <a:t> </a:t>
            </a:r>
            <a:r>
              <a:rPr lang="fr-FR" sz="2400" b="1" spc="-1" dirty="0" err="1">
                <a:solidFill>
                  <a:srgbClr val="000000"/>
                </a:solidFill>
                <a:latin typeface="Georgia"/>
                <a:ea typeface="DejaVu Sans"/>
              </a:rPr>
              <a:t>σχέδιο</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Μάρσ</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λ</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μέχρι</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το</a:t>
            </a:r>
            <a:r>
              <a:rPr lang="fr-FR" sz="2400" spc="-1" dirty="0">
                <a:solidFill>
                  <a:srgbClr val="000000"/>
                </a:solidFill>
                <a:latin typeface="Georgia"/>
                <a:ea typeface="DejaVu Sans"/>
              </a:rPr>
              <a:t> 1952, </a:t>
            </a:r>
            <a:r>
              <a:rPr lang="fr-FR" sz="2400" spc="-1" dirty="0" err="1">
                <a:solidFill>
                  <a:srgbClr val="000000"/>
                </a:solidFill>
                <a:latin typeface="Georgia"/>
                <a:ea typeface="DejaVu Sans"/>
              </a:rPr>
              <a:t>ο</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όγκος</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των</a:t>
            </a:r>
            <a:r>
              <a:rPr lang="fr-FR" sz="2400" spc="-1" dirty="0">
                <a:solidFill>
                  <a:srgbClr val="000000"/>
                </a:solidFill>
                <a:latin typeface="Georgia"/>
                <a:ea typeface="DejaVu Sans"/>
              </a:rPr>
              <a:t> </a:t>
            </a:r>
            <a:r>
              <a:rPr lang="fr-FR" sz="2400" b="1" spc="-1" dirty="0" err="1">
                <a:solidFill>
                  <a:srgbClr val="000000"/>
                </a:solidFill>
                <a:latin typeface="Georgia"/>
                <a:ea typeface="DejaVu Sans"/>
              </a:rPr>
              <a:t>συν</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λλ</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γών</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μετ</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ξύ</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των</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χωρών</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της</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Δυτικής</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Ευρώ</a:t>
            </a:r>
            <a:r>
              <a:rPr lang="fr-FR" sz="2400" spc="-1" dirty="0">
                <a:solidFill>
                  <a:srgbClr val="000000"/>
                </a:solidFill>
                <a:latin typeface="Georgia"/>
                <a:ea typeface="DejaVu Sans"/>
              </a:rPr>
              <a:t>π</a:t>
            </a:r>
            <a:r>
              <a:rPr lang="fr-FR" sz="2400" spc="-1" dirty="0" err="1">
                <a:solidFill>
                  <a:srgbClr val="000000"/>
                </a:solidFill>
                <a:latin typeface="Georgia"/>
                <a:ea typeface="DejaVu Sans"/>
              </a:rPr>
              <a:t>ης</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σχεδόν</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δι</a:t>
            </a:r>
            <a:r>
              <a:rPr lang="fr-FR" sz="2400" spc="-1" dirty="0">
                <a:solidFill>
                  <a:srgbClr val="000000"/>
                </a:solidFill>
                <a:latin typeface="Georgia"/>
                <a:ea typeface="DejaVu Sans"/>
              </a:rPr>
              <a:t>π</a:t>
            </a:r>
            <a:r>
              <a:rPr lang="fr-FR" sz="2400" spc="-1" dirty="0" err="1">
                <a:solidFill>
                  <a:srgbClr val="000000"/>
                </a:solidFill>
                <a:latin typeface="Georgia"/>
                <a:ea typeface="DejaVu Sans"/>
              </a:rPr>
              <a:t>λ</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σιάστηκε</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σε</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σχέση</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με</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εκείνον</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του</a:t>
            </a:r>
            <a:r>
              <a:rPr lang="fr-FR" sz="2400" spc="-1" dirty="0">
                <a:solidFill>
                  <a:srgbClr val="000000"/>
                </a:solidFill>
                <a:latin typeface="Georgia"/>
                <a:ea typeface="DejaVu Sans"/>
              </a:rPr>
              <a:t> 1947, </a:t>
            </a:r>
            <a:r>
              <a:rPr lang="fr-FR" sz="2400" spc="-1" dirty="0" err="1">
                <a:solidFill>
                  <a:srgbClr val="000000"/>
                </a:solidFill>
                <a:latin typeface="Georgia"/>
                <a:ea typeface="DejaVu Sans"/>
              </a:rPr>
              <a:t>τ</a:t>
            </a:r>
            <a:r>
              <a:rPr lang="fr-FR" sz="2400" spc="-1" dirty="0">
                <a:solidFill>
                  <a:srgbClr val="000000"/>
                </a:solidFill>
                <a:latin typeface="Georgia"/>
                <a:ea typeface="DejaVu Sans"/>
              </a:rPr>
              <a:t>α </a:t>
            </a:r>
            <a:r>
              <a:rPr lang="fr-FR" sz="2400" spc="-1" dirty="0" err="1">
                <a:solidFill>
                  <a:srgbClr val="000000"/>
                </a:solidFill>
                <a:latin typeface="Georgia"/>
                <a:ea typeface="DejaVu Sans"/>
              </a:rPr>
              <a:t>τρί</a:t>
            </a:r>
            <a:r>
              <a:rPr lang="fr-FR" sz="2400" spc="-1" dirty="0">
                <a:solidFill>
                  <a:srgbClr val="000000"/>
                </a:solidFill>
                <a:latin typeface="Georgia"/>
                <a:ea typeface="DejaVu Sans"/>
              </a:rPr>
              <a:t>α </a:t>
            </a:r>
            <a:r>
              <a:rPr lang="fr-FR" sz="2400" spc="-1" dirty="0" err="1">
                <a:solidFill>
                  <a:srgbClr val="000000"/>
                </a:solidFill>
                <a:latin typeface="Georgia"/>
                <a:ea typeface="DejaVu Sans"/>
              </a:rPr>
              <a:t>τέτ</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ρτ</a:t>
            </a:r>
            <a:r>
              <a:rPr lang="fr-FR" sz="2400" spc="-1" dirty="0">
                <a:solidFill>
                  <a:srgbClr val="000000"/>
                </a:solidFill>
                <a:latin typeface="Georgia"/>
                <a:ea typeface="DejaVu Sans"/>
              </a:rPr>
              <a:t>α </a:t>
            </a:r>
            <a:r>
              <a:rPr lang="fr-FR" sz="2400" spc="-1" dirty="0" err="1">
                <a:solidFill>
                  <a:srgbClr val="000000"/>
                </a:solidFill>
                <a:latin typeface="Georgia"/>
                <a:ea typeface="DejaVu Sans"/>
              </a:rPr>
              <a:t>των</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ενδοευρω</a:t>
            </a:r>
            <a:r>
              <a:rPr lang="fr-FR" sz="2400" spc="-1" dirty="0">
                <a:solidFill>
                  <a:srgbClr val="000000"/>
                </a:solidFill>
                <a:latin typeface="Georgia"/>
                <a:ea typeface="DejaVu Sans"/>
              </a:rPr>
              <a:t>πα</a:t>
            </a:r>
            <a:r>
              <a:rPr lang="fr-FR" sz="2400" spc="-1" dirty="0" err="1">
                <a:solidFill>
                  <a:srgbClr val="000000"/>
                </a:solidFill>
                <a:latin typeface="Georgia"/>
                <a:ea typeface="DejaVu Sans"/>
              </a:rPr>
              <a:t>ϊκών</a:t>
            </a:r>
            <a:r>
              <a:rPr lang="fr-FR" sz="2400" spc="-1" dirty="0">
                <a:solidFill>
                  <a:srgbClr val="000000"/>
                </a:solidFill>
                <a:latin typeface="Georgia"/>
                <a:ea typeface="DejaVu Sans"/>
              </a:rPr>
              <a:t> π</a:t>
            </a:r>
            <a:r>
              <a:rPr lang="fr-FR" sz="2400" spc="-1" dirty="0" err="1">
                <a:solidFill>
                  <a:srgbClr val="000000"/>
                </a:solidFill>
                <a:latin typeface="Georgia"/>
                <a:ea typeface="DejaVu Sans"/>
              </a:rPr>
              <a:t>εριορισμών</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των</a:t>
            </a:r>
            <a:r>
              <a:rPr lang="fr-FR" sz="2400" spc="-1" dirty="0">
                <a:solidFill>
                  <a:srgbClr val="000000"/>
                </a:solidFill>
                <a:latin typeface="Georgia"/>
                <a:ea typeface="DejaVu Sans"/>
              </a:rPr>
              <a:t> π</a:t>
            </a:r>
            <a:r>
              <a:rPr lang="fr-FR" sz="2400" spc="-1" dirty="0" err="1">
                <a:solidFill>
                  <a:srgbClr val="000000"/>
                </a:solidFill>
                <a:latin typeface="Georgia"/>
                <a:ea typeface="DejaVu Sans"/>
              </a:rPr>
              <a:t>οσοστώσεων</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εισ</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γωγής</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είχ</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ν</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εξ</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λειφθεί</a:t>
            </a:r>
            <a:r>
              <a:rPr lang="fr-FR" sz="2400" spc="-1" dirty="0">
                <a:solidFill>
                  <a:srgbClr val="000000"/>
                </a:solidFill>
                <a:latin typeface="Georgia"/>
                <a:ea typeface="DejaVu Sans"/>
              </a:rPr>
              <a:t> </a:t>
            </a:r>
            <a:r>
              <a:rPr lang="fr-FR" sz="2400" b="1" spc="-1" dirty="0" err="1">
                <a:solidFill>
                  <a:srgbClr val="000000"/>
                </a:solidFill>
                <a:latin typeface="Georgia"/>
                <a:ea typeface="DejaVu Sans"/>
              </a:rPr>
              <a:t>εμ</a:t>
            </a:r>
            <a:r>
              <a:rPr lang="fr-FR" sz="2400" b="1" spc="-1" dirty="0">
                <a:solidFill>
                  <a:srgbClr val="000000"/>
                </a:solidFill>
                <a:latin typeface="Georgia"/>
                <a:ea typeface="DejaVu Sans"/>
              </a:rPr>
              <a:t>π</a:t>
            </a:r>
            <a:r>
              <a:rPr lang="fr-FR" sz="2400" b="1" spc="-1" dirty="0" err="1">
                <a:solidFill>
                  <a:srgbClr val="000000"/>
                </a:solidFill>
                <a:latin typeface="Georgia"/>
                <a:ea typeface="DejaVu Sans"/>
              </a:rPr>
              <a:t>οδίζοντ</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την</a:t>
            </a:r>
            <a:r>
              <a:rPr lang="fr-FR" sz="2400" b="1" spc="-1" dirty="0">
                <a:solidFill>
                  <a:srgbClr val="000000"/>
                </a:solidFill>
                <a:latin typeface="Georgia"/>
                <a:ea typeface="DejaVu Sans"/>
              </a:rPr>
              <a:t> α</a:t>
            </a:r>
            <a:r>
              <a:rPr lang="fr-FR" sz="2400" b="1" spc="-1" dirty="0" err="1">
                <a:solidFill>
                  <a:srgbClr val="000000"/>
                </a:solidFill>
                <a:latin typeface="Georgia"/>
                <a:ea typeface="DejaVu Sans"/>
              </a:rPr>
              <a:t>ύξηση</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της</a:t>
            </a:r>
            <a:r>
              <a:rPr lang="fr-FR" sz="2400" b="1" spc="-1" dirty="0">
                <a:solidFill>
                  <a:srgbClr val="000000"/>
                </a:solidFill>
                <a:latin typeface="Georgia"/>
                <a:ea typeface="DejaVu Sans"/>
              </a:rPr>
              <a:t> α</a:t>
            </a:r>
            <a:r>
              <a:rPr lang="fr-FR" sz="2400" b="1" spc="-1" dirty="0" err="1">
                <a:solidFill>
                  <a:srgbClr val="000000"/>
                </a:solidFill>
                <a:latin typeface="Georgia"/>
                <a:ea typeface="DejaVu Sans"/>
              </a:rPr>
              <a:t>νεργί</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τον</a:t>
            </a:r>
            <a:r>
              <a:rPr lang="fr-FR" sz="2400" b="1" spc="-1" dirty="0">
                <a:solidFill>
                  <a:srgbClr val="000000"/>
                </a:solidFill>
                <a:latin typeface="Georgia"/>
                <a:ea typeface="DejaVu Sans"/>
              </a:rPr>
              <a:t> π</a:t>
            </a:r>
            <a:r>
              <a:rPr lang="fr-FR" sz="2400" b="1" spc="-1" dirty="0" err="1">
                <a:solidFill>
                  <a:srgbClr val="000000"/>
                </a:solidFill>
                <a:latin typeface="Georgia"/>
                <a:ea typeface="DejaVu Sans"/>
              </a:rPr>
              <a:t>ληθωρισμό</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κ</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ι</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την</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κλιμάκωση</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των</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εθνικών</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χρεών</a:t>
            </a:r>
            <a:r>
              <a:rPr lang="el-GR" sz="2400" spc="-1" dirty="0">
                <a:solidFill>
                  <a:srgbClr val="000000"/>
                </a:solidFill>
                <a:latin typeface="Georgia"/>
                <a:ea typeface="DejaVu Sans"/>
              </a:rPr>
              <a:t>.</a:t>
            </a:r>
          </a:p>
          <a:p>
            <a:r>
              <a:rPr lang="fr-FR" sz="2400" spc="-1" dirty="0" err="1">
                <a:solidFill>
                  <a:srgbClr val="000000"/>
                </a:solidFill>
                <a:latin typeface="Georgia"/>
                <a:ea typeface="DejaVu Sans"/>
              </a:rPr>
              <a:t>Το</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σχέδιο</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Μάρσ</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λ</a:t>
            </a:r>
            <a:r>
              <a:rPr lang="fr-FR" sz="2400" spc="-1" dirty="0">
                <a:solidFill>
                  <a:srgbClr val="000000"/>
                </a:solidFill>
                <a:latin typeface="Georgia"/>
                <a:ea typeface="DejaVu Sans"/>
              </a:rPr>
              <a:t> </a:t>
            </a:r>
            <a:r>
              <a:rPr lang="fr-FR" sz="2400" b="1" spc="-1" dirty="0" err="1">
                <a:solidFill>
                  <a:srgbClr val="000000"/>
                </a:solidFill>
                <a:latin typeface="Georgia"/>
                <a:ea typeface="DejaVu Sans"/>
              </a:rPr>
              <a:t>ως</a:t>
            </a:r>
            <a:r>
              <a:rPr lang="fr-FR" sz="2400" b="1" spc="-1" dirty="0">
                <a:solidFill>
                  <a:srgbClr val="000000"/>
                </a:solidFill>
                <a:latin typeface="Georgia"/>
                <a:ea typeface="DejaVu Sans"/>
              </a:rPr>
              <a:t> πα</a:t>
            </a:r>
            <a:r>
              <a:rPr lang="fr-FR" sz="2400" b="1" spc="-1" dirty="0" err="1">
                <a:solidFill>
                  <a:srgbClr val="000000"/>
                </a:solidFill>
                <a:latin typeface="Georgia"/>
                <a:ea typeface="DejaVu Sans"/>
              </a:rPr>
              <a:t>ράδειγμ</a:t>
            </a:r>
            <a:r>
              <a:rPr lang="fr-FR" sz="2400" b="1" spc="-1" dirty="0">
                <a:solidFill>
                  <a:srgbClr val="000000"/>
                </a:solidFill>
                <a:latin typeface="Georgia"/>
                <a:ea typeface="DejaVu Sans"/>
              </a:rPr>
              <a:t>α </a:t>
            </a:r>
            <a:r>
              <a:rPr lang="fr-FR" sz="2400" b="1" spc="-1" dirty="0" err="1">
                <a:solidFill>
                  <a:srgbClr val="000000"/>
                </a:solidFill>
                <a:latin typeface="Georgia"/>
                <a:ea typeface="DejaVu Sans"/>
              </a:rPr>
              <a:t>σιδερένι</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ς</a:t>
            </a:r>
            <a:r>
              <a:rPr lang="fr-FR" sz="2400" b="1" spc="-1" dirty="0">
                <a:solidFill>
                  <a:srgbClr val="000000"/>
                </a:solidFill>
                <a:latin typeface="Georgia"/>
                <a:ea typeface="DejaVu Sans"/>
              </a:rPr>
              <a:t> «soft-power»</a:t>
            </a:r>
            <a:r>
              <a:rPr lang="fr-FR" sz="2400" spc="-1" dirty="0">
                <a:solidFill>
                  <a:srgbClr val="000000"/>
                </a:solidFill>
                <a:latin typeface="Georgia"/>
                <a:ea typeface="DejaVu Sans"/>
              </a:rPr>
              <a:t>: α</a:t>
            </a:r>
            <a:r>
              <a:rPr lang="fr-FR" sz="2400" spc="-1" dirty="0" err="1">
                <a:solidFill>
                  <a:srgbClr val="000000"/>
                </a:solidFill>
                <a:latin typeface="Georgia"/>
                <a:ea typeface="DejaVu Sans"/>
              </a:rPr>
              <a:t>ντικομμουνιστικό</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εργ</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λείο</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οικονομικού</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ιμ</a:t>
            </a:r>
            <a:r>
              <a:rPr lang="fr-FR" sz="2400" spc="-1" dirty="0">
                <a:solidFill>
                  <a:srgbClr val="000000"/>
                </a:solidFill>
                <a:latin typeface="Georgia"/>
                <a:ea typeface="DejaVu Sans"/>
              </a:rPr>
              <a:t>π</a:t>
            </a:r>
            <a:r>
              <a:rPr lang="fr-FR" sz="2400" spc="-1" dirty="0" err="1">
                <a:solidFill>
                  <a:srgbClr val="000000"/>
                </a:solidFill>
                <a:latin typeface="Georgia"/>
                <a:ea typeface="DejaVu Sans"/>
              </a:rPr>
              <a:t>ερι</a:t>
            </a:r>
            <a:r>
              <a:rPr lang="fr-FR" sz="2400" spc="-1" dirty="0">
                <a:solidFill>
                  <a:srgbClr val="000000"/>
                </a:solidFill>
                <a:latin typeface="Georgia"/>
                <a:ea typeface="DejaVu Sans"/>
              </a:rPr>
              <a:t>α</a:t>
            </a:r>
            <a:r>
              <a:rPr lang="fr-FR" sz="2400" spc="-1" dirty="0" err="1">
                <a:solidFill>
                  <a:srgbClr val="000000"/>
                </a:solidFill>
                <a:latin typeface="Georgia"/>
                <a:ea typeface="DejaVu Sans"/>
              </a:rPr>
              <a:t>λισμού</a:t>
            </a:r>
            <a:r>
              <a:rPr lang="fr-FR" sz="2400" spc="-1" dirty="0">
                <a:solidFill>
                  <a:srgbClr val="000000"/>
                </a:solidFill>
                <a:latin typeface="Georgia"/>
                <a:ea typeface="DejaVu Sans"/>
              </a:rPr>
              <a:t> π</a:t>
            </a:r>
            <a:r>
              <a:rPr lang="fr-FR" sz="2400" spc="-1" dirty="0" err="1">
                <a:solidFill>
                  <a:srgbClr val="000000"/>
                </a:solidFill>
                <a:latin typeface="Georgia"/>
                <a:ea typeface="DejaVu Sans"/>
              </a:rPr>
              <a:t>ου</a:t>
            </a:r>
            <a:r>
              <a:rPr lang="fr-FR" sz="2400" spc="-1" dirty="0">
                <a:solidFill>
                  <a:srgbClr val="000000"/>
                </a:solidFill>
                <a:latin typeface="Georgia"/>
                <a:ea typeface="DejaVu Sans"/>
              </a:rPr>
              <a:t> π</a:t>
            </a:r>
            <a:r>
              <a:rPr lang="fr-FR" sz="2400" spc="-1" dirty="0" err="1">
                <a:solidFill>
                  <a:srgbClr val="000000"/>
                </a:solidFill>
                <a:latin typeface="Georgia"/>
                <a:ea typeface="DejaVu Sans"/>
              </a:rPr>
              <a:t>ροσέφερε</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στις</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ευρω</a:t>
            </a:r>
            <a:r>
              <a:rPr lang="fr-FR" sz="2400" spc="-1" dirty="0">
                <a:solidFill>
                  <a:srgbClr val="000000"/>
                </a:solidFill>
                <a:latin typeface="Georgia"/>
                <a:ea typeface="DejaVu Sans"/>
              </a:rPr>
              <a:t>πα</a:t>
            </a:r>
            <a:r>
              <a:rPr lang="fr-FR" sz="2400" spc="-1" dirty="0" err="1">
                <a:solidFill>
                  <a:srgbClr val="000000"/>
                </a:solidFill>
                <a:latin typeface="Georgia"/>
                <a:ea typeface="DejaVu Sans"/>
              </a:rPr>
              <a:t>ϊκές</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δυνάμεις</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το</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κρίσιμο</a:t>
            </a:r>
            <a:r>
              <a:rPr lang="fr-FR" sz="2400" spc="-1" dirty="0">
                <a:solidFill>
                  <a:srgbClr val="000000"/>
                </a:solidFill>
                <a:latin typeface="Georgia"/>
                <a:ea typeface="DejaVu Sans"/>
              </a:rPr>
              <a:t> π</a:t>
            </a:r>
            <a:r>
              <a:rPr lang="fr-FR" sz="2400" spc="-1" dirty="0" err="1">
                <a:solidFill>
                  <a:srgbClr val="000000"/>
                </a:solidFill>
                <a:latin typeface="Georgia"/>
                <a:ea typeface="DejaVu Sans"/>
              </a:rPr>
              <a:t>εριθώριο</a:t>
            </a:r>
            <a:r>
              <a:rPr lang="fr-FR" sz="2400" spc="-1" dirty="0">
                <a:solidFill>
                  <a:srgbClr val="000000"/>
                </a:solidFill>
                <a:latin typeface="Georgia"/>
                <a:ea typeface="DejaVu Sans"/>
              </a:rPr>
              <a:t>’ </a:t>
            </a:r>
            <a:r>
              <a:rPr lang="fr-FR" sz="2400" spc="-1" dirty="0" err="1">
                <a:solidFill>
                  <a:srgbClr val="000000"/>
                </a:solidFill>
                <a:latin typeface="Georgia"/>
                <a:ea typeface="DejaVu Sans"/>
              </a:rPr>
              <a:t>γι</a:t>
            </a:r>
            <a:r>
              <a:rPr lang="fr-FR" sz="2400" spc="-1" dirty="0">
                <a:solidFill>
                  <a:srgbClr val="000000"/>
                </a:solidFill>
                <a:latin typeface="Georgia"/>
                <a:ea typeface="DejaVu Sans"/>
              </a:rPr>
              <a:t>α </a:t>
            </a:r>
            <a:r>
              <a:rPr lang="fr-FR" sz="2400" spc="-1" dirty="0" err="1">
                <a:solidFill>
                  <a:srgbClr val="000000"/>
                </a:solidFill>
                <a:latin typeface="Georgia"/>
                <a:ea typeface="DejaVu Sans"/>
              </a:rPr>
              <a:t>την</a:t>
            </a:r>
            <a:r>
              <a:rPr lang="fr-FR" sz="2400" spc="-1" dirty="0">
                <a:solidFill>
                  <a:srgbClr val="000000"/>
                </a:solidFill>
                <a:latin typeface="Georgia"/>
                <a:ea typeface="DejaVu Sans"/>
              </a:rPr>
              <a:t> </a:t>
            </a:r>
            <a:r>
              <a:rPr lang="fr-FR" sz="2400" b="1" spc="-1" dirty="0">
                <a:solidFill>
                  <a:srgbClr val="000000"/>
                </a:solidFill>
                <a:latin typeface="Georgia"/>
                <a:ea typeface="DejaVu Sans"/>
              </a:rPr>
              <a:t>π</a:t>
            </a:r>
            <a:r>
              <a:rPr lang="fr-FR" sz="2400" b="1" spc="-1" dirty="0" err="1">
                <a:solidFill>
                  <a:srgbClr val="000000"/>
                </a:solidFill>
                <a:latin typeface="Georgia"/>
                <a:ea typeface="DejaVu Sans"/>
              </a:rPr>
              <a:t>ροσ</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ρμογή</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των</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ευρω</a:t>
            </a:r>
            <a:r>
              <a:rPr lang="fr-FR" sz="2400" b="1" spc="-1" dirty="0">
                <a:solidFill>
                  <a:srgbClr val="000000"/>
                </a:solidFill>
                <a:latin typeface="Georgia"/>
                <a:ea typeface="DejaVu Sans"/>
              </a:rPr>
              <a:t>πα</a:t>
            </a:r>
            <a:r>
              <a:rPr lang="fr-FR" sz="2400" b="1" spc="-1" dirty="0" err="1">
                <a:solidFill>
                  <a:srgbClr val="000000"/>
                </a:solidFill>
                <a:latin typeface="Georgia"/>
                <a:ea typeface="DejaVu Sans"/>
              </a:rPr>
              <a:t>ϊκών</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κρ</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τών</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στην</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οικονομί</a:t>
            </a:r>
            <a:r>
              <a:rPr lang="fr-FR" sz="2400" b="1" spc="-1" dirty="0">
                <a:solidFill>
                  <a:srgbClr val="000000"/>
                </a:solidFill>
                <a:latin typeface="Georgia"/>
                <a:ea typeface="DejaVu Sans"/>
              </a:rPr>
              <a:t>α </a:t>
            </a:r>
            <a:r>
              <a:rPr lang="fr-FR" sz="2400" b="1" spc="-1" dirty="0" err="1">
                <a:solidFill>
                  <a:srgbClr val="000000"/>
                </a:solidFill>
                <a:latin typeface="Georgia"/>
                <a:ea typeface="DejaVu Sans"/>
              </a:rPr>
              <a:t>της</a:t>
            </a:r>
            <a:r>
              <a:rPr lang="fr-FR" sz="2400" b="1" spc="-1" dirty="0">
                <a:solidFill>
                  <a:srgbClr val="000000"/>
                </a:solidFill>
                <a:latin typeface="Georgia"/>
                <a:ea typeface="DejaVu Sans"/>
              </a:rPr>
              <a:t> α</a:t>
            </a:r>
            <a:r>
              <a:rPr lang="fr-FR" sz="2400" b="1" spc="-1" dirty="0" err="1">
                <a:solidFill>
                  <a:srgbClr val="000000"/>
                </a:solidFill>
                <a:latin typeface="Georgia"/>
                <a:ea typeface="DejaVu Sans"/>
              </a:rPr>
              <a:t>γοράς</a:t>
            </a:r>
            <a:r>
              <a:rPr lang="fr-FR" sz="2400" b="1" spc="-1" dirty="0">
                <a:solidFill>
                  <a:srgbClr val="000000"/>
                </a:solidFill>
                <a:latin typeface="Georgia"/>
                <a:ea typeface="DejaVu Sans"/>
              </a:rPr>
              <a:t>.</a:t>
            </a:r>
            <a:endParaRPr lang="el-GR" sz="2400" b="1" spc="-1" dirty="0">
              <a:solidFill>
                <a:srgbClr val="000000"/>
              </a:solidFill>
              <a:latin typeface="Georgia"/>
              <a:ea typeface="DejaVu Sans"/>
            </a:endParaRPr>
          </a:p>
          <a:p>
            <a:r>
              <a:rPr lang="fr-FR" sz="2400" spc="-1" dirty="0">
                <a:solidFill>
                  <a:srgbClr val="000000"/>
                </a:solidFill>
                <a:latin typeface="Georgia"/>
                <a:ea typeface="DejaVu Sans"/>
              </a:rPr>
              <a:t> </a:t>
            </a:r>
            <a:r>
              <a:rPr lang="fr-FR" sz="2400" b="1" spc="-1" dirty="0" err="1">
                <a:solidFill>
                  <a:srgbClr val="000000"/>
                </a:solidFill>
                <a:latin typeface="Georgia"/>
                <a:ea typeface="DejaVu Sans"/>
              </a:rPr>
              <a:t>Κ</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τ</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κρίθηκε</a:t>
            </a:r>
            <a:r>
              <a:rPr lang="fr-FR" sz="2400" b="1" spc="-1" dirty="0">
                <a:solidFill>
                  <a:srgbClr val="000000"/>
                </a:solidFill>
                <a:latin typeface="Georgia"/>
                <a:ea typeface="DejaVu Sans"/>
              </a:rPr>
              <a:t> β</a:t>
            </a:r>
            <a:r>
              <a:rPr lang="fr-FR" sz="2400" b="1" spc="-1" dirty="0" err="1">
                <a:solidFill>
                  <a:srgbClr val="000000"/>
                </a:solidFill>
                <a:latin typeface="Georgia"/>
                <a:ea typeface="DejaVu Sans"/>
              </a:rPr>
              <a:t>έ</a:t>
            </a:r>
            <a:r>
              <a:rPr lang="fr-FR" sz="2400" b="1" spc="-1" dirty="0">
                <a:solidFill>
                  <a:srgbClr val="000000"/>
                </a:solidFill>
                <a:latin typeface="Georgia"/>
                <a:ea typeface="DejaVu Sans"/>
              </a:rPr>
              <a:t>βα</a:t>
            </a:r>
            <a:r>
              <a:rPr lang="fr-FR" sz="2400" b="1" spc="-1" dirty="0" err="1">
                <a:solidFill>
                  <a:srgbClr val="000000"/>
                </a:solidFill>
                <a:latin typeface="Georgia"/>
                <a:ea typeface="DejaVu Sans"/>
              </a:rPr>
              <a:t>ι</a:t>
            </a:r>
            <a:r>
              <a:rPr lang="fr-FR" sz="2400" b="1" spc="-1" dirty="0">
                <a:solidFill>
                  <a:srgbClr val="000000"/>
                </a:solidFill>
                <a:latin typeface="Georgia"/>
                <a:ea typeface="DejaVu Sans"/>
              </a:rPr>
              <a:t>α απ</a:t>
            </a:r>
            <a:r>
              <a:rPr lang="fr-FR" sz="2400" b="1" spc="-1" dirty="0" err="1">
                <a:solidFill>
                  <a:srgbClr val="000000"/>
                </a:solidFill>
                <a:latin typeface="Georgia"/>
                <a:ea typeface="DejaVu Sans"/>
              </a:rPr>
              <a:t>ό</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τους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ordoliberals</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γι</a:t>
            </a:r>
            <a:r>
              <a:rPr lang="fr-FR" sz="2400" b="1" spc="-1" dirty="0">
                <a:solidFill>
                  <a:srgbClr val="000000"/>
                </a:solidFill>
                <a:latin typeface="Georgia"/>
                <a:ea typeface="DejaVu Sans"/>
              </a:rPr>
              <a:t>α </a:t>
            </a:r>
            <a:r>
              <a:rPr lang="fr-FR" sz="2400" b="1" spc="-1" dirty="0" err="1">
                <a:solidFill>
                  <a:srgbClr val="000000"/>
                </a:solidFill>
                <a:latin typeface="Georgia"/>
                <a:ea typeface="DejaVu Sans"/>
              </a:rPr>
              <a:t>την</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υ</a:t>
            </a:r>
            <a:r>
              <a:rPr lang="fr-FR" sz="2400" b="1" spc="-1" dirty="0">
                <a:solidFill>
                  <a:srgbClr val="000000"/>
                </a:solidFill>
                <a:latin typeface="Georgia"/>
                <a:ea typeface="DejaVu Sans"/>
              </a:rPr>
              <a:t>π</a:t>
            </a:r>
            <a:r>
              <a:rPr lang="fr-FR" sz="2400" b="1" spc="-1" dirty="0" err="1">
                <a:solidFill>
                  <a:srgbClr val="000000"/>
                </a:solidFill>
                <a:latin typeface="Georgia"/>
                <a:ea typeface="DejaVu Sans"/>
              </a:rPr>
              <a:t>ερ</a:t>
            </a:r>
            <a:r>
              <a:rPr lang="fr-FR" sz="2400" b="1" spc="-1" dirty="0">
                <a:solidFill>
                  <a:srgbClr val="000000"/>
                </a:solidFill>
                <a:latin typeface="Georgia"/>
                <a:ea typeface="DejaVu Sans"/>
              </a:rPr>
              <a:t>β</a:t>
            </a:r>
            <a:r>
              <a:rPr lang="fr-FR" sz="2400" b="1" spc="-1" dirty="0" err="1">
                <a:solidFill>
                  <a:srgbClr val="000000"/>
                </a:solidFill>
                <a:latin typeface="Georgia"/>
                <a:ea typeface="DejaVu Sans"/>
              </a:rPr>
              <a:t>ολική</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εξάρτηση</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του</a:t>
            </a:r>
            <a:r>
              <a:rPr lang="fr-FR" sz="2400" b="1" spc="-1" dirty="0">
                <a:solidFill>
                  <a:srgbClr val="000000"/>
                </a:solidFill>
                <a:latin typeface="Georgia"/>
                <a:ea typeface="DejaVu Sans"/>
              </a:rPr>
              <a:t> απ</a:t>
            </a:r>
            <a:r>
              <a:rPr lang="fr-FR" sz="2400" b="1" spc="-1" dirty="0" err="1">
                <a:solidFill>
                  <a:srgbClr val="000000"/>
                </a:solidFill>
                <a:latin typeface="Georgia"/>
                <a:ea typeface="DejaVu Sans"/>
              </a:rPr>
              <a:t>ό</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το</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κρ</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τικό</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σχεδι</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σμό</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κ</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θυστερώντ</a:t>
            </a:r>
            <a:r>
              <a:rPr lang="fr-FR" sz="2400" b="1" spc="-1" dirty="0">
                <a:solidFill>
                  <a:srgbClr val="000000"/>
                </a:solidFill>
                <a:latin typeface="Georgia"/>
                <a:ea typeface="DejaVu Sans"/>
              </a:rPr>
              <a:t>α</a:t>
            </a:r>
            <a:r>
              <a:rPr lang="fr-FR" sz="2400" b="1" spc="-1" dirty="0" err="1">
                <a:solidFill>
                  <a:srgbClr val="000000"/>
                </a:solidFill>
                <a:latin typeface="Georgia"/>
                <a:ea typeface="DejaVu Sans"/>
              </a:rPr>
              <a:t>ς</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την</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μετά</a:t>
            </a:r>
            <a:r>
              <a:rPr lang="fr-FR" sz="2400" b="1" spc="-1" dirty="0">
                <a:solidFill>
                  <a:srgbClr val="000000"/>
                </a:solidFill>
                <a:latin typeface="Georgia"/>
                <a:ea typeface="DejaVu Sans"/>
              </a:rPr>
              <a:t>βα</a:t>
            </a:r>
            <a:r>
              <a:rPr lang="fr-FR" sz="2400" b="1" spc="-1" dirty="0" err="1">
                <a:solidFill>
                  <a:srgbClr val="000000"/>
                </a:solidFill>
                <a:latin typeface="Georgia"/>
                <a:ea typeface="DejaVu Sans"/>
              </a:rPr>
              <a:t>ση</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στην</a:t>
            </a:r>
            <a:r>
              <a:rPr lang="fr-FR" sz="2400" b="1" spc="-1" dirty="0">
                <a:solidFill>
                  <a:srgbClr val="000000"/>
                </a:solidFill>
                <a:latin typeface="Georgia"/>
                <a:ea typeface="DejaVu Sans"/>
              </a:rPr>
              <a:t> </a:t>
            </a:r>
            <a:r>
              <a:rPr lang="fr-FR" sz="2400" b="1" spc="-1" dirty="0" err="1">
                <a:solidFill>
                  <a:srgbClr val="000000"/>
                </a:solidFill>
                <a:latin typeface="Georgia"/>
                <a:ea typeface="DejaVu Sans"/>
              </a:rPr>
              <a:t>οικονομί</a:t>
            </a:r>
            <a:r>
              <a:rPr lang="fr-FR" sz="2400" b="1" spc="-1" dirty="0">
                <a:solidFill>
                  <a:srgbClr val="000000"/>
                </a:solidFill>
                <a:latin typeface="Georgia"/>
                <a:ea typeface="DejaVu Sans"/>
              </a:rPr>
              <a:t>α </a:t>
            </a:r>
            <a:r>
              <a:rPr lang="fr-FR" sz="2400" b="1" spc="-1" dirty="0" err="1">
                <a:solidFill>
                  <a:srgbClr val="000000"/>
                </a:solidFill>
                <a:latin typeface="Georgia"/>
                <a:ea typeface="DejaVu Sans"/>
              </a:rPr>
              <a:t>της</a:t>
            </a:r>
            <a:r>
              <a:rPr lang="fr-FR" sz="2400" b="1" spc="-1" dirty="0">
                <a:solidFill>
                  <a:srgbClr val="000000"/>
                </a:solidFill>
                <a:latin typeface="Georgia"/>
                <a:ea typeface="DejaVu Sans"/>
              </a:rPr>
              <a:t> α</a:t>
            </a:r>
            <a:r>
              <a:rPr lang="fr-FR" sz="2400" b="1" spc="-1" dirty="0" err="1">
                <a:solidFill>
                  <a:srgbClr val="000000"/>
                </a:solidFill>
                <a:latin typeface="Georgia"/>
                <a:ea typeface="DejaVu Sans"/>
              </a:rPr>
              <a:t>γοράς</a:t>
            </a:r>
            <a:r>
              <a:rPr lang="fr-FR" sz="2400" b="1" spc="-1" dirty="0">
                <a:solidFill>
                  <a:srgbClr val="000000"/>
                </a:solidFill>
                <a:latin typeface="Georgia"/>
                <a:ea typeface="DejaVu Sans"/>
              </a:rPr>
              <a:t>.</a:t>
            </a:r>
            <a:endParaRPr lang="fr-FR" sz="2400" b="1" spc="-1" dirty="0">
              <a:latin typeface="Arial"/>
            </a:endParaRPr>
          </a:p>
          <a:p>
            <a:pPr marL="365760" indent="-254880">
              <a:lnSpc>
                <a:spcPct val="100000"/>
              </a:lnSpc>
              <a:spcBef>
                <a:spcPts val="300"/>
              </a:spcBef>
              <a:buClr>
                <a:srgbClr val="08A1D9"/>
              </a:buClr>
              <a:buFont typeface="Georgia"/>
              <a:buChar char="•"/>
            </a:pPr>
            <a:endParaRPr lang="fr-FR" sz="2400" spc="-1" dirty="0">
              <a:latin typeface="Arial"/>
            </a:endParaRPr>
          </a:p>
          <a:p>
            <a:endParaRPr lang="en-GR" dirty="0"/>
          </a:p>
        </p:txBody>
      </p:sp>
    </p:spTree>
    <p:extLst>
      <p:ext uri="{BB962C8B-B14F-4D97-AF65-F5344CB8AC3E}">
        <p14:creationId xmlns:p14="http://schemas.microsoft.com/office/powerpoint/2010/main" val="4074152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1980414" y="284130"/>
            <a:ext cx="8229627" cy="975837"/>
          </a:xfrm>
          <a:prstGeom prst="rect">
            <a:avLst/>
          </a:prstGeom>
          <a:noFill/>
          <a:ln>
            <a:noFill/>
          </a:ln>
        </p:spPr>
        <p:style>
          <a:lnRef idx="0">
            <a:scrgbClr r="0" g="0" b="0"/>
          </a:lnRef>
          <a:fillRef idx="0">
            <a:scrgbClr r="0" g="0" b="0"/>
          </a:fillRef>
          <a:effectRef idx="0">
            <a:scrgbClr r="0" g="0" b="0"/>
          </a:effectRef>
          <a:fontRef idx="minor"/>
        </p:style>
        <p:txBody>
          <a:bodyPr lIns="81646" tIns="40823" rIns="81646" bIns="40823" anchor="ctr">
            <a:normAutofit fontScale="55000" lnSpcReduction="20000"/>
          </a:bodyPr>
          <a:lstStyle/>
          <a:p>
            <a:pPr>
              <a:lnSpc>
                <a:spcPct val="100000"/>
              </a:lnSpc>
            </a:pPr>
            <a:br>
              <a:rPr sz="1633"/>
            </a:br>
            <a:r>
              <a:rPr lang="fr-FR" sz="3810" b="1" i="1" spc="-1">
                <a:solidFill>
                  <a:srgbClr val="434342"/>
                </a:solidFill>
                <a:latin typeface="Trebuchet MS"/>
                <a:ea typeface="DejaVu Sans"/>
              </a:rPr>
              <a:t>Ποια Ευρώπη μετά το τέλος του 2ΠΠ: δημοκρατικός ριζοσπαστισμός ή οικονομικός πραγματισμός</a:t>
            </a:r>
            <a:r>
              <a:rPr lang="fr-FR" sz="2812" b="1" i="1" spc="-1">
                <a:solidFill>
                  <a:srgbClr val="434342"/>
                </a:solidFill>
                <a:latin typeface="Trebuchet MS"/>
                <a:ea typeface="DejaVu Sans"/>
              </a:rPr>
              <a:t>; </a:t>
            </a:r>
            <a:br>
              <a:rPr sz="1633"/>
            </a:br>
            <a:endParaRPr lang="fr-FR" sz="2812" spc="-1">
              <a:latin typeface="Arial"/>
            </a:endParaRPr>
          </a:p>
        </p:txBody>
      </p:sp>
      <p:sp>
        <p:nvSpPr>
          <p:cNvPr id="101" name="CustomShape 2"/>
          <p:cNvSpPr/>
          <p:nvPr/>
        </p:nvSpPr>
        <p:spPr>
          <a:xfrm>
            <a:off x="939800" y="1355657"/>
            <a:ext cx="10655300" cy="5217529"/>
          </a:xfrm>
          <a:prstGeom prst="rect">
            <a:avLst/>
          </a:prstGeom>
          <a:noFill/>
          <a:ln>
            <a:noFill/>
          </a:ln>
        </p:spPr>
        <p:style>
          <a:lnRef idx="0">
            <a:scrgbClr r="0" g="0" b="0"/>
          </a:lnRef>
          <a:fillRef idx="0">
            <a:scrgbClr r="0" g="0" b="0"/>
          </a:fillRef>
          <a:effectRef idx="0">
            <a:scrgbClr r="0" g="0" b="0"/>
          </a:effectRef>
          <a:fontRef idx="minor"/>
        </p:style>
        <p:txBody>
          <a:bodyPr lIns="81646" tIns="40823" rIns="81646" bIns="40823">
            <a:normAutofit fontScale="62500" lnSpcReduction="20000"/>
          </a:bodyPr>
          <a:lstStyle/>
          <a:p>
            <a:pPr marL="331817" indent="-231227">
              <a:spcBef>
                <a:spcPts val="272"/>
              </a:spcBef>
              <a:buClr>
                <a:srgbClr val="08A1D9"/>
              </a:buClr>
              <a:buFont typeface="Wingdings" charset="2"/>
              <a:buChar char=""/>
            </a:pPr>
            <a:r>
              <a:rPr lang="fr-FR" sz="2540" spc="-1" dirty="0" err="1">
                <a:solidFill>
                  <a:srgbClr val="000000"/>
                </a:solidFill>
                <a:latin typeface="Georgia"/>
                <a:ea typeface="DejaVu Sans"/>
              </a:rPr>
              <a:t>Οι</a:t>
            </a:r>
            <a:r>
              <a:rPr lang="fr-FR" sz="2540" spc="-1" dirty="0">
                <a:solidFill>
                  <a:srgbClr val="000000"/>
                </a:solidFill>
                <a:latin typeface="Georgia"/>
                <a:ea typeface="DejaVu Sans"/>
              </a:rPr>
              <a:t> </a:t>
            </a:r>
            <a:r>
              <a:rPr lang="fr-FR" sz="2600" spc="-1" dirty="0" err="1">
                <a:solidFill>
                  <a:srgbClr val="000000"/>
                </a:solidFill>
                <a:latin typeface="Georgia"/>
                <a:ea typeface="DejaVu Sans"/>
              </a:rPr>
              <a:t>ομοσ</a:t>
            </a:r>
            <a:r>
              <a:rPr lang="fr-FR" sz="2600" spc="-1" dirty="0">
                <a:solidFill>
                  <a:srgbClr val="000000"/>
                </a:solidFill>
                <a:latin typeface="Georgia"/>
                <a:ea typeface="DejaVu Sans"/>
              </a:rPr>
              <a:t>π</a:t>
            </a:r>
            <a:r>
              <a:rPr lang="fr-FR" sz="2600" spc="-1" dirty="0" err="1">
                <a:solidFill>
                  <a:srgbClr val="000000"/>
                </a:solidFill>
                <a:latin typeface="Georgia"/>
                <a:ea typeface="DejaVu Sans"/>
              </a:rPr>
              <a:t>ονδιστές</a:t>
            </a:r>
            <a:r>
              <a:rPr lang="fr-FR" sz="2600" spc="-1" dirty="0">
                <a:solidFill>
                  <a:srgbClr val="000000"/>
                </a:solidFill>
                <a:latin typeface="Georgia"/>
                <a:ea typeface="DejaVu Sans"/>
              </a:rPr>
              <a:t> (A. </a:t>
            </a:r>
            <a:r>
              <a:rPr lang="fr-FR" sz="2600" spc="-1" dirty="0" err="1">
                <a:solidFill>
                  <a:srgbClr val="000000"/>
                </a:solidFill>
                <a:latin typeface="Georgia"/>
                <a:ea typeface="DejaVu Sans"/>
              </a:rPr>
              <a:t>Spinelli</a:t>
            </a:r>
            <a:r>
              <a:rPr lang="fr-FR" sz="2600" spc="-1" dirty="0">
                <a:solidFill>
                  <a:srgbClr val="000000"/>
                </a:solidFill>
                <a:latin typeface="Georgia"/>
                <a:ea typeface="DejaVu Sans"/>
              </a:rPr>
              <a:t>, H. </a:t>
            </a:r>
            <a:r>
              <a:rPr lang="fr-FR" sz="2600" spc="-1" dirty="0" err="1">
                <a:solidFill>
                  <a:srgbClr val="000000"/>
                </a:solidFill>
                <a:latin typeface="Georgia"/>
                <a:ea typeface="DejaVu Sans"/>
              </a:rPr>
              <a:t>Brugmans</a:t>
            </a:r>
            <a:r>
              <a:rPr lang="fr-FR" sz="2600" spc="-1" dirty="0">
                <a:solidFill>
                  <a:srgbClr val="000000"/>
                </a:solidFill>
                <a:latin typeface="Georgia"/>
                <a:ea typeface="DejaVu Sans"/>
              </a:rPr>
              <a:t>, D. de Rougemont, A. Marc) </a:t>
            </a:r>
            <a:r>
              <a:rPr lang="fr-FR" sz="2600" spc="-1" dirty="0" err="1">
                <a:solidFill>
                  <a:srgbClr val="000000"/>
                </a:solidFill>
                <a:latin typeface="Georgia"/>
                <a:ea typeface="DejaVu Sans"/>
              </a:rPr>
              <a:t>κ</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ι</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η</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δι</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μάχη</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με</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τους</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unionists</a:t>
            </a:r>
            <a:r>
              <a:rPr lang="fr-FR" sz="2600" spc="-1" dirty="0">
                <a:solidFill>
                  <a:srgbClr val="000000"/>
                </a:solidFill>
                <a:latin typeface="Georgia"/>
                <a:ea typeface="DejaVu Sans"/>
              </a:rPr>
              <a:t>.</a:t>
            </a:r>
            <a:endParaRPr lang="fr-FR" sz="2600" spc="-1" dirty="0">
              <a:latin typeface="Arial"/>
            </a:endParaRPr>
          </a:p>
          <a:p>
            <a:pPr>
              <a:spcBef>
                <a:spcPts val="272"/>
              </a:spcBef>
            </a:pPr>
            <a:endParaRPr lang="fr-FR" sz="2600" spc="-1" dirty="0">
              <a:latin typeface="Arial"/>
            </a:endParaRPr>
          </a:p>
          <a:p>
            <a:pPr marL="331817" indent="-231227">
              <a:spcBef>
                <a:spcPts val="272"/>
              </a:spcBef>
              <a:buClr>
                <a:srgbClr val="08A1D9"/>
              </a:buClr>
              <a:buFont typeface="Georgia"/>
              <a:buChar char="•"/>
            </a:pPr>
            <a:r>
              <a:rPr lang="fr-FR" sz="2600" spc="-1" dirty="0" err="1">
                <a:solidFill>
                  <a:srgbClr val="000000"/>
                </a:solidFill>
                <a:latin typeface="Georgia"/>
                <a:ea typeface="DejaVu Sans"/>
              </a:rPr>
              <a:t>Με</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τη</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στ</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δι</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κή</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υ</a:t>
            </a:r>
            <a:r>
              <a:rPr lang="fr-FR" sz="2600" spc="-1" dirty="0">
                <a:solidFill>
                  <a:srgbClr val="000000"/>
                </a:solidFill>
                <a:latin typeface="Georgia"/>
                <a:ea typeface="DejaVu Sans"/>
              </a:rPr>
              <a:t>π</a:t>
            </a:r>
            <a:r>
              <a:rPr lang="fr-FR" sz="2600" spc="-1" dirty="0" err="1">
                <a:solidFill>
                  <a:srgbClr val="000000"/>
                </a:solidFill>
                <a:latin typeface="Georgia"/>
                <a:ea typeface="DejaVu Sans"/>
              </a:rPr>
              <a:t>οχώρηση</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του</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μετ</a:t>
            </a:r>
            <a:r>
              <a:rPr lang="fr-FR" sz="2600" spc="-1" dirty="0">
                <a:solidFill>
                  <a:srgbClr val="000000"/>
                </a:solidFill>
                <a:latin typeface="Georgia"/>
                <a:ea typeface="DejaVu Sans"/>
              </a:rPr>
              <a:t>απ</a:t>
            </a:r>
            <a:r>
              <a:rPr lang="fr-FR" sz="2600" spc="-1" dirty="0" err="1">
                <a:solidFill>
                  <a:srgbClr val="000000"/>
                </a:solidFill>
                <a:latin typeface="Georgia"/>
                <a:ea typeface="DejaVu Sans"/>
              </a:rPr>
              <a:t>ολεμικού</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ομοσ</a:t>
            </a:r>
            <a:r>
              <a:rPr lang="fr-FR" sz="2600" spc="-1" dirty="0">
                <a:solidFill>
                  <a:srgbClr val="000000"/>
                </a:solidFill>
                <a:latin typeface="Georgia"/>
                <a:ea typeface="DejaVu Sans"/>
              </a:rPr>
              <a:t>π</a:t>
            </a:r>
            <a:r>
              <a:rPr lang="fr-FR" sz="2600" spc="-1" dirty="0" err="1">
                <a:solidFill>
                  <a:srgbClr val="000000"/>
                </a:solidFill>
                <a:latin typeface="Georgia"/>
                <a:ea typeface="DejaVu Sans"/>
              </a:rPr>
              <a:t>ονδι</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κού</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κινήμ</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τος</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ο</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Λειτουργικός</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Ομοσ</a:t>
            </a:r>
            <a:r>
              <a:rPr lang="fr-FR" sz="2600" spc="-1" dirty="0">
                <a:solidFill>
                  <a:srgbClr val="000000"/>
                </a:solidFill>
                <a:latin typeface="Georgia"/>
                <a:ea typeface="DejaVu Sans"/>
              </a:rPr>
              <a:t>π</a:t>
            </a:r>
            <a:r>
              <a:rPr lang="fr-FR" sz="2600" spc="-1" dirty="0" err="1">
                <a:solidFill>
                  <a:srgbClr val="000000"/>
                </a:solidFill>
                <a:latin typeface="Georgia"/>
                <a:ea typeface="DejaVu Sans"/>
              </a:rPr>
              <a:t>ονδισμός</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του</a:t>
            </a:r>
            <a:r>
              <a:rPr lang="fr-FR" sz="2600" spc="-1" dirty="0">
                <a:solidFill>
                  <a:srgbClr val="000000"/>
                </a:solidFill>
                <a:latin typeface="Georgia"/>
                <a:ea typeface="DejaVu Sans"/>
              </a:rPr>
              <a:t> Jean Monnet – π</a:t>
            </a:r>
            <a:r>
              <a:rPr lang="fr-FR" sz="2600" spc="-1" dirty="0" err="1">
                <a:solidFill>
                  <a:srgbClr val="000000"/>
                </a:solidFill>
                <a:latin typeface="Georgia"/>
                <a:ea typeface="DejaVu Sans"/>
              </a:rPr>
              <a:t>ου</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εμ</a:t>
            </a:r>
            <a:r>
              <a:rPr lang="fr-FR" sz="2600" spc="-1" dirty="0">
                <a:solidFill>
                  <a:srgbClr val="000000"/>
                </a:solidFill>
                <a:latin typeface="Georgia"/>
                <a:ea typeface="DejaVu Sans"/>
              </a:rPr>
              <a:t>π</a:t>
            </a:r>
            <a:r>
              <a:rPr lang="fr-FR" sz="2600" spc="-1" dirty="0" err="1">
                <a:solidFill>
                  <a:srgbClr val="000000"/>
                </a:solidFill>
                <a:latin typeface="Georgia"/>
                <a:ea typeface="DejaVu Sans"/>
              </a:rPr>
              <a:t>νέετ</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ι</a:t>
            </a:r>
            <a:r>
              <a:rPr lang="fr-FR" sz="2600" spc="-1" dirty="0">
                <a:solidFill>
                  <a:srgbClr val="000000"/>
                </a:solidFill>
                <a:latin typeface="Georgia"/>
                <a:ea typeface="DejaVu Sans"/>
              </a:rPr>
              <a:t> απ</a:t>
            </a:r>
            <a:r>
              <a:rPr lang="fr-FR" sz="2600" spc="-1" dirty="0" err="1">
                <a:solidFill>
                  <a:srgbClr val="000000"/>
                </a:solidFill>
                <a:latin typeface="Georgia"/>
                <a:ea typeface="DejaVu Sans"/>
              </a:rPr>
              <a:t>ό</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τον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Λειτουργισμό</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του</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Mitrany</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Mitrany</a:t>
            </a:r>
            <a:r>
              <a:rPr lang="fr-FR" sz="2600" spc="-1" dirty="0">
                <a:solidFill>
                  <a:srgbClr val="000000"/>
                </a:solidFill>
                <a:latin typeface="Georgia"/>
                <a:ea typeface="DejaVu Sans"/>
              </a:rPr>
              <a:t>, A </a:t>
            </a:r>
            <a:r>
              <a:rPr lang="fr-FR" sz="2600" spc="-1" dirty="0" err="1">
                <a:solidFill>
                  <a:srgbClr val="000000"/>
                </a:solidFill>
                <a:latin typeface="Georgia"/>
                <a:ea typeface="DejaVu Sans"/>
              </a:rPr>
              <a:t>Working</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piece</a:t>
            </a:r>
            <a:r>
              <a:rPr lang="fr-FR" sz="2600" spc="-1" dirty="0">
                <a:solidFill>
                  <a:srgbClr val="000000"/>
                </a:solidFill>
                <a:latin typeface="Georgia"/>
                <a:ea typeface="DejaVu Sans"/>
              </a:rPr>
              <a:t> System, 1946) – </a:t>
            </a:r>
            <a:r>
              <a:rPr lang="fr-FR" sz="2600" spc="-1" dirty="0" err="1">
                <a:solidFill>
                  <a:srgbClr val="000000"/>
                </a:solidFill>
                <a:latin typeface="Georgia"/>
                <a:ea typeface="DejaVu Sans"/>
              </a:rPr>
              <a:t>άρχισε</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ν</a:t>
            </a:r>
            <a:r>
              <a:rPr lang="fr-FR" sz="2600" spc="-1" dirty="0">
                <a:solidFill>
                  <a:srgbClr val="000000"/>
                </a:solidFill>
                <a:latin typeface="Georgia"/>
                <a:ea typeface="DejaVu Sans"/>
              </a:rPr>
              <a:t>α </a:t>
            </a:r>
            <a:r>
              <a:rPr lang="fr-FR" sz="2600" spc="-1" dirty="0" err="1">
                <a:solidFill>
                  <a:srgbClr val="000000"/>
                </a:solidFill>
                <a:latin typeface="Georgia"/>
                <a:ea typeface="DejaVu Sans"/>
              </a:rPr>
              <a:t>κερδίζει</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έδ</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φος</a:t>
            </a:r>
            <a:r>
              <a:rPr lang="fr-FR" sz="2600" spc="-1" dirty="0">
                <a:solidFill>
                  <a:srgbClr val="000000"/>
                </a:solidFill>
                <a:latin typeface="Georgia"/>
                <a:ea typeface="DejaVu Sans"/>
              </a:rPr>
              <a:t>.</a:t>
            </a:r>
            <a:endParaRPr lang="fr-FR" sz="2600" spc="-1" dirty="0">
              <a:latin typeface="Arial"/>
            </a:endParaRPr>
          </a:p>
          <a:p>
            <a:pPr>
              <a:spcBef>
                <a:spcPts val="272"/>
              </a:spcBef>
            </a:pPr>
            <a:endParaRPr lang="fr-FR" sz="2600" spc="-1" dirty="0">
              <a:latin typeface="Arial"/>
            </a:endParaRPr>
          </a:p>
          <a:p>
            <a:pPr marL="331817" indent="-231227">
              <a:spcBef>
                <a:spcPts val="272"/>
              </a:spcBef>
              <a:buClr>
                <a:srgbClr val="08A1D9"/>
              </a:buClr>
              <a:buFont typeface="Georgia"/>
              <a:buChar char="•"/>
            </a:pPr>
            <a:r>
              <a:rPr lang="fr-FR" sz="2600" spc="-1" dirty="0" err="1">
                <a:solidFill>
                  <a:srgbClr val="000000"/>
                </a:solidFill>
                <a:latin typeface="Georgia"/>
                <a:ea typeface="DejaVu Sans"/>
              </a:rPr>
              <a:t>Οι</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τρεις</a:t>
            </a:r>
            <a:r>
              <a:rPr lang="fr-FR" sz="2600" spc="-1" dirty="0">
                <a:solidFill>
                  <a:srgbClr val="000000"/>
                </a:solidFill>
                <a:latin typeface="Georgia"/>
                <a:ea typeface="DejaVu Sans"/>
              </a:rPr>
              <a:t> π</a:t>
            </a:r>
            <a:r>
              <a:rPr lang="fr-FR" sz="2600" spc="-1" dirty="0" err="1">
                <a:solidFill>
                  <a:srgbClr val="000000"/>
                </a:solidFill>
                <a:latin typeface="Georgia"/>
                <a:ea typeface="DejaVu Sans"/>
              </a:rPr>
              <a:t>ρου</a:t>
            </a:r>
            <a:r>
              <a:rPr lang="fr-FR" sz="2600" spc="-1" dirty="0">
                <a:solidFill>
                  <a:srgbClr val="000000"/>
                </a:solidFill>
                <a:latin typeface="Georgia"/>
                <a:ea typeface="DejaVu Sans"/>
              </a:rPr>
              <a:t>π</a:t>
            </a:r>
            <a:r>
              <a:rPr lang="fr-FR" sz="2600" spc="-1" dirty="0" err="1">
                <a:solidFill>
                  <a:srgbClr val="000000"/>
                </a:solidFill>
                <a:latin typeface="Georgia"/>
                <a:ea typeface="DejaVu Sans"/>
              </a:rPr>
              <a:t>οθέσεις</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μι</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ς</a:t>
            </a:r>
            <a:r>
              <a:rPr lang="fr-FR" sz="2600" spc="-1" dirty="0">
                <a:solidFill>
                  <a:srgbClr val="000000"/>
                </a:solidFill>
                <a:latin typeface="Georgia"/>
                <a:ea typeface="DejaVu Sans"/>
              </a:rPr>
              <a:t> </a:t>
            </a:r>
            <a:r>
              <a:rPr lang="fr-FR" sz="2600" b="1" spc="-1" dirty="0" err="1">
                <a:solidFill>
                  <a:srgbClr val="000000"/>
                </a:solidFill>
                <a:latin typeface="Georgia" panose="02040502050405020303" pitchFamily="18" charset="0"/>
                <a:ea typeface="DejaVu Sans"/>
              </a:rPr>
              <a:t>δι</a:t>
            </a:r>
            <a:r>
              <a:rPr lang="fr-FR" sz="2600" b="1" spc="-1" dirty="0">
                <a:solidFill>
                  <a:srgbClr val="000000"/>
                </a:solidFill>
                <a:latin typeface="Georgia" panose="02040502050405020303" pitchFamily="18" charset="0"/>
                <a:ea typeface="DejaVu Sans"/>
              </a:rPr>
              <a:t>α</a:t>
            </a:r>
            <a:r>
              <a:rPr lang="fr-FR" sz="2600" b="1" spc="-1" dirty="0" err="1">
                <a:solidFill>
                  <a:srgbClr val="000000"/>
                </a:solidFill>
                <a:latin typeface="Georgia" panose="02040502050405020303" pitchFamily="18" charset="0"/>
                <a:ea typeface="DejaVu Sans"/>
              </a:rPr>
              <a:t>δικ</a:t>
            </a:r>
            <a:r>
              <a:rPr lang="fr-FR" sz="2600" b="1" spc="-1" dirty="0">
                <a:solidFill>
                  <a:srgbClr val="000000"/>
                </a:solidFill>
                <a:latin typeface="Georgia" panose="02040502050405020303" pitchFamily="18" charset="0"/>
                <a:ea typeface="DejaVu Sans"/>
              </a:rPr>
              <a:t>α</a:t>
            </a:r>
            <a:r>
              <a:rPr lang="fr-FR" sz="2600" b="1" spc="-1" dirty="0" err="1">
                <a:solidFill>
                  <a:srgbClr val="000000"/>
                </a:solidFill>
                <a:latin typeface="Georgia" panose="02040502050405020303" pitchFamily="18" charset="0"/>
                <a:ea typeface="DejaVu Sans"/>
              </a:rPr>
              <a:t>σί</a:t>
            </a:r>
            <a:r>
              <a:rPr lang="fr-FR" sz="2600" b="1" spc="-1" dirty="0">
                <a:solidFill>
                  <a:srgbClr val="000000"/>
                </a:solidFill>
                <a:latin typeface="Georgia" panose="02040502050405020303" pitchFamily="18" charset="0"/>
                <a:ea typeface="DejaVu Sans"/>
              </a:rPr>
              <a:t>α</a:t>
            </a:r>
            <a:r>
              <a:rPr lang="fr-FR" sz="2600" b="1" spc="-1" dirty="0" err="1">
                <a:solidFill>
                  <a:srgbClr val="000000"/>
                </a:solidFill>
                <a:latin typeface="Georgia" panose="02040502050405020303" pitchFamily="18" charset="0"/>
                <a:ea typeface="DejaVu Sans"/>
              </a:rPr>
              <a:t>ς</a:t>
            </a:r>
            <a:r>
              <a:rPr lang="fr-FR" sz="2600" b="1" spc="-1" dirty="0">
                <a:solidFill>
                  <a:srgbClr val="000000"/>
                </a:solidFill>
                <a:latin typeface="Georgia" panose="02040502050405020303" pitchFamily="18" charset="0"/>
                <a:ea typeface="DejaVu Sans"/>
              </a:rPr>
              <a:t> </a:t>
            </a:r>
            <a:r>
              <a:rPr lang="fr-FR" sz="2600" b="1" spc="-1" dirty="0" err="1">
                <a:solidFill>
                  <a:srgbClr val="000000"/>
                </a:solidFill>
                <a:latin typeface="Georgia" panose="02040502050405020303" pitchFamily="18" charset="0"/>
                <a:ea typeface="DejaVu Sans"/>
              </a:rPr>
              <a:t>ενο</a:t>
            </a:r>
            <a:r>
              <a:rPr lang="fr-FR" sz="2600" b="1" spc="-1" dirty="0">
                <a:solidFill>
                  <a:srgbClr val="000000"/>
                </a:solidFill>
                <a:latin typeface="Georgia" panose="02040502050405020303" pitchFamily="18" charset="0"/>
                <a:ea typeface="DejaVu Sans"/>
              </a:rPr>
              <a:t>π</a:t>
            </a:r>
            <a:r>
              <a:rPr lang="fr-FR" sz="2600" b="1" spc="-1" dirty="0" err="1">
                <a:solidFill>
                  <a:srgbClr val="000000"/>
                </a:solidFill>
                <a:latin typeface="Georgia" panose="02040502050405020303" pitchFamily="18" charset="0"/>
                <a:ea typeface="DejaVu Sans"/>
              </a:rPr>
              <a:t>οίησης</a:t>
            </a:r>
            <a:r>
              <a:rPr lang="fr-FR" sz="2600" b="1" spc="-1" dirty="0">
                <a:solidFill>
                  <a:srgbClr val="000000"/>
                </a:solidFill>
                <a:latin typeface="Georgia" panose="02040502050405020303" pitchFamily="18" charset="0"/>
                <a:ea typeface="DejaVu Sans"/>
              </a:rPr>
              <a:t> </a:t>
            </a:r>
            <a:r>
              <a:rPr lang="fr-FR" sz="2600" b="1" spc="-1" dirty="0" err="1">
                <a:solidFill>
                  <a:srgbClr val="000000"/>
                </a:solidFill>
                <a:latin typeface="Georgia" panose="02040502050405020303" pitchFamily="18" charset="0"/>
                <a:ea typeface="DejaVu Sans"/>
              </a:rPr>
              <a:t>κ</a:t>
            </a:r>
            <a:r>
              <a:rPr lang="fr-FR" sz="2600" b="1" spc="-1" dirty="0">
                <a:solidFill>
                  <a:srgbClr val="000000"/>
                </a:solidFill>
                <a:latin typeface="Georgia" panose="02040502050405020303" pitchFamily="18" charset="0"/>
                <a:ea typeface="DejaVu Sans"/>
              </a:rPr>
              <a:t>α</a:t>
            </a:r>
            <a:r>
              <a:rPr lang="fr-FR" sz="2600" b="1" spc="-1" dirty="0" err="1">
                <a:solidFill>
                  <a:srgbClr val="000000"/>
                </a:solidFill>
                <a:latin typeface="Georgia" panose="02040502050405020303" pitchFamily="18" charset="0"/>
                <a:ea typeface="DejaVu Sans"/>
              </a:rPr>
              <a:t>τά</a:t>
            </a:r>
            <a:r>
              <a:rPr lang="fr-FR" sz="2600" b="1" spc="-1" dirty="0">
                <a:solidFill>
                  <a:srgbClr val="000000"/>
                </a:solidFill>
                <a:latin typeface="Georgia" panose="02040502050405020303" pitchFamily="18" charset="0"/>
                <a:ea typeface="DejaVu Sans"/>
              </a:rPr>
              <a:t> E. Haas (</a:t>
            </a:r>
            <a:r>
              <a:rPr lang="fr-FR" sz="2600" spc="-1" dirty="0" err="1">
                <a:solidFill>
                  <a:srgbClr val="000000"/>
                </a:solidFill>
                <a:latin typeface="Georgia" panose="02040502050405020303" pitchFamily="18" charset="0"/>
                <a:ea typeface="DejaVu Sans"/>
              </a:rPr>
              <a:t>θεωρητικός</a:t>
            </a:r>
            <a:r>
              <a:rPr lang="fr-FR" sz="2600" spc="-1" dirty="0">
                <a:solidFill>
                  <a:srgbClr val="000000"/>
                </a:solidFill>
                <a:latin typeface="Georgia" panose="02040502050405020303" pitchFamily="18" charset="0"/>
                <a:ea typeface="DejaVu Sans"/>
              </a:rPr>
              <a:t> </a:t>
            </a:r>
            <a:r>
              <a:rPr lang="fr-FR" sz="2600" spc="-1" dirty="0" err="1">
                <a:solidFill>
                  <a:srgbClr val="000000"/>
                </a:solidFill>
                <a:latin typeface="Georgia" panose="02040502050405020303" pitchFamily="18" charset="0"/>
                <a:ea typeface="DejaVu Sans"/>
              </a:rPr>
              <a:t>του</a:t>
            </a:r>
            <a:r>
              <a:rPr lang="fr-FR" sz="2600" spc="-1" dirty="0">
                <a:solidFill>
                  <a:srgbClr val="000000"/>
                </a:solidFill>
                <a:latin typeface="Georgia" panose="02040502050405020303" pitchFamily="18" charset="0"/>
                <a:ea typeface="DejaVu Sans"/>
              </a:rPr>
              <a:t> </a:t>
            </a:r>
            <a:r>
              <a:rPr lang="fr-FR" sz="2600" spc="-1" dirty="0" err="1">
                <a:solidFill>
                  <a:srgbClr val="000000"/>
                </a:solidFill>
                <a:latin typeface="Georgia" panose="02040502050405020303" pitchFamily="18" charset="0"/>
                <a:ea typeface="DejaVu Sans"/>
              </a:rPr>
              <a:t>νεολειτουργισμού</a:t>
            </a:r>
            <a:r>
              <a:rPr lang="fr-FR" sz="2600" spc="-1" dirty="0">
                <a:solidFill>
                  <a:srgbClr val="000000"/>
                </a:solidFill>
                <a:latin typeface="Georgia" panose="02040502050405020303" pitchFamily="18" charset="0"/>
                <a:ea typeface="DejaVu Sans"/>
              </a:rPr>
              <a:t>): </a:t>
            </a:r>
            <a:r>
              <a:rPr lang="fr-FR" sz="2600" u="sng" spc="-1" dirty="0">
                <a:solidFill>
                  <a:srgbClr val="000000"/>
                </a:solidFill>
                <a:latin typeface="Georgia" panose="02040502050405020303" pitchFamily="18" charset="0"/>
                <a:ea typeface="DejaVu Sans"/>
              </a:rPr>
              <a:t>π</a:t>
            </a:r>
            <a:r>
              <a:rPr lang="fr-FR" sz="2600" u="sng" spc="-1" dirty="0" err="1">
                <a:solidFill>
                  <a:srgbClr val="000000"/>
                </a:solidFill>
                <a:latin typeface="Georgia" panose="02040502050405020303" pitchFamily="18" charset="0"/>
                <a:ea typeface="DejaVu Sans"/>
              </a:rPr>
              <a:t>λουρ</a:t>
            </a:r>
            <a:r>
              <a:rPr lang="fr-FR" sz="2600" u="sng" spc="-1" dirty="0">
                <a:solidFill>
                  <a:srgbClr val="000000"/>
                </a:solidFill>
                <a:latin typeface="Georgia" panose="02040502050405020303" pitchFamily="18" charset="0"/>
                <a:ea typeface="DejaVu Sans"/>
              </a:rPr>
              <a:t>α</a:t>
            </a:r>
            <a:r>
              <a:rPr lang="fr-FR" sz="2600" u="sng" spc="-1" dirty="0" err="1">
                <a:solidFill>
                  <a:srgbClr val="000000"/>
                </a:solidFill>
                <a:latin typeface="Georgia" panose="02040502050405020303" pitchFamily="18" charset="0"/>
                <a:ea typeface="DejaVu Sans"/>
              </a:rPr>
              <a:t>λιστικές</a:t>
            </a:r>
            <a:r>
              <a:rPr lang="fr-FR" sz="2600" u="sng" spc="-1" dirty="0">
                <a:solidFill>
                  <a:srgbClr val="000000"/>
                </a:solidFill>
                <a:latin typeface="Georgia" panose="02040502050405020303" pitchFamily="18" charset="0"/>
                <a:ea typeface="DejaVu Sans"/>
              </a:rPr>
              <a:t> </a:t>
            </a:r>
            <a:r>
              <a:rPr lang="fr-FR" sz="2600" u="sng" spc="-1" dirty="0" err="1">
                <a:solidFill>
                  <a:srgbClr val="000000"/>
                </a:solidFill>
                <a:latin typeface="Georgia" panose="02040502050405020303" pitchFamily="18" charset="0"/>
                <a:ea typeface="DejaVu Sans"/>
              </a:rPr>
              <a:t>κοινωνικές</a:t>
            </a:r>
            <a:r>
              <a:rPr lang="fr-FR" sz="2600" u="sng" spc="-1" dirty="0">
                <a:solidFill>
                  <a:srgbClr val="000000"/>
                </a:solidFill>
                <a:latin typeface="Georgia" panose="02040502050405020303" pitchFamily="18" charset="0"/>
                <a:ea typeface="DejaVu Sans"/>
              </a:rPr>
              <a:t> </a:t>
            </a:r>
            <a:r>
              <a:rPr lang="fr-FR" sz="2600" u="sng" spc="-1" dirty="0" err="1">
                <a:solidFill>
                  <a:srgbClr val="000000"/>
                </a:solidFill>
                <a:latin typeface="Georgia" panose="02040502050405020303" pitchFamily="18" charset="0"/>
                <a:ea typeface="DejaVu Sans"/>
              </a:rPr>
              <a:t>δομές</a:t>
            </a:r>
            <a:r>
              <a:rPr lang="fr-FR" sz="2600" u="sng" spc="-1" dirty="0">
                <a:solidFill>
                  <a:srgbClr val="000000"/>
                </a:solidFill>
                <a:latin typeface="Georgia" panose="02040502050405020303" pitchFamily="18" charset="0"/>
                <a:ea typeface="DejaVu Sans"/>
              </a:rPr>
              <a:t>, </a:t>
            </a:r>
            <a:r>
              <a:rPr lang="fr-FR" sz="2600" u="sng" spc="-1" dirty="0" err="1">
                <a:solidFill>
                  <a:srgbClr val="000000"/>
                </a:solidFill>
                <a:latin typeface="Georgia" panose="02040502050405020303" pitchFamily="18" charset="0"/>
                <a:ea typeface="DejaVu Sans"/>
              </a:rPr>
              <a:t>ουσιώδης</a:t>
            </a:r>
            <a:r>
              <a:rPr lang="fr-FR" sz="2600" u="sng" spc="-1" dirty="0">
                <a:solidFill>
                  <a:srgbClr val="000000"/>
                </a:solidFill>
                <a:latin typeface="Georgia" panose="02040502050405020303" pitchFamily="18" charset="0"/>
                <a:ea typeface="DejaVu Sans"/>
              </a:rPr>
              <a:t> </a:t>
            </a:r>
            <a:r>
              <a:rPr lang="fr-FR" sz="2600" u="sng" spc="-1" dirty="0" err="1">
                <a:solidFill>
                  <a:srgbClr val="000000"/>
                </a:solidFill>
                <a:latin typeface="Georgia" panose="02040502050405020303" pitchFamily="18" charset="0"/>
                <a:ea typeface="DejaVu Sans"/>
              </a:rPr>
              <a:t>οικονομική</a:t>
            </a:r>
            <a:r>
              <a:rPr lang="fr-FR" sz="2600" u="sng" spc="-1" dirty="0">
                <a:solidFill>
                  <a:srgbClr val="000000"/>
                </a:solidFill>
                <a:latin typeface="Georgia" panose="02040502050405020303" pitchFamily="18" charset="0"/>
                <a:ea typeface="DejaVu Sans"/>
              </a:rPr>
              <a:t> α</a:t>
            </a:r>
            <a:r>
              <a:rPr lang="fr-FR" sz="2600" u="sng" spc="-1" dirty="0" err="1">
                <a:solidFill>
                  <a:srgbClr val="000000"/>
                </a:solidFill>
                <a:latin typeface="Georgia" panose="02040502050405020303" pitchFamily="18" charset="0"/>
                <a:ea typeface="DejaVu Sans"/>
              </a:rPr>
              <a:t>νά</a:t>
            </a:r>
            <a:r>
              <a:rPr lang="fr-FR" sz="2600" u="sng" spc="-1" dirty="0">
                <a:solidFill>
                  <a:srgbClr val="000000"/>
                </a:solidFill>
                <a:latin typeface="Georgia" panose="02040502050405020303" pitchFamily="18" charset="0"/>
                <a:ea typeface="DejaVu Sans"/>
              </a:rPr>
              <a:t>π</a:t>
            </a:r>
            <a:r>
              <a:rPr lang="fr-FR" sz="2600" u="sng" spc="-1" dirty="0" err="1">
                <a:solidFill>
                  <a:srgbClr val="000000"/>
                </a:solidFill>
                <a:latin typeface="Georgia" panose="02040502050405020303" pitchFamily="18" charset="0"/>
                <a:ea typeface="DejaVu Sans"/>
              </a:rPr>
              <a:t>τυξη</a:t>
            </a:r>
            <a:r>
              <a:rPr lang="fr-FR" sz="2600" u="sng" spc="-1" dirty="0">
                <a:solidFill>
                  <a:srgbClr val="000000"/>
                </a:solidFill>
                <a:latin typeface="Georgia" panose="02040502050405020303" pitchFamily="18" charset="0"/>
                <a:ea typeface="DejaVu Sans"/>
              </a:rPr>
              <a:t>, </a:t>
            </a:r>
            <a:r>
              <a:rPr lang="fr-FR" sz="2600" u="sng" spc="-1" dirty="0" err="1">
                <a:solidFill>
                  <a:srgbClr val="000000"/>
                </a:solidFill>
                <a:latin typeface="Georgia" panose="02040502050405020303" pitchFamily="18" charset="0"/>
                <a:ea typeface="DejaVu Sans"/>
              </a:rPr>
              <a:t>κοινό</a:t>
            </a:r>
            <a:r>
              <a:rPr lang="fr-FR" sz="2600" u="sng" spc="-1" dirty="0">
                <a:solidFill>
                  <a:srgbClr val="000000"/>
                </a:solidFill>
                <a:latin typeface="Georgia" panose="02040502050405020303" pitchFamily="18" charset="0"/>
                <a:ea typeface="DejaVu Sans"/>
              </a:rPr>
              <a:t> α</a:t>
            </a:r>
            <a:r>
              <a:rPr lang="fr-FR" sz="2600" u="sng" spc="-1" dirty="0" err="1">
                <a:solidFill>
                  <a:srgbClr val="000000"/>
                </a:solidFill>
                <a:latin typeface="Georgia" panose="02040502050405020303" pitchFamily="18" charset="0"/>
                <a:ea typeface="DejaVu Sans"/>
              </a:rPr>
              <a:t>ξι</a:t>
            </a:r>
            <a:r>
              <a:rPr lang="fr-FR" sz="2600" u="sng" spc="-1" dirty="0">
                <a:solidFill>
                  <a:srgbClr val="000000"/>
                </a:solidFill>
                <a:latin typeface="Georgia" panose="02040502050405020303" pitchFamily="18" charset="0"/>
                <a:ea typeface="DejaVu Sans"/>
              </a:rPr>
              <a:t>α</a:t>
            </a:r>
            <a:r>
              <a:rPr lang="fr-FR" sz="2600" u="sng" spc="-1" dirty="0" err="1">
                <a:solidFill>
                  <a:srgbClr val="000000"/>
                </a:solidFill>
                <a:latin typeface="Georgia" panose="02040502050405020303" pitchFamily="18" charset="0"/>
                <a:ea typeface="DejaVu Sans"/>
              </a:rPr>
              <a:t>κό</a:t>
            </a:r>
            <a:r>
              <a:rPr lang="fr-FR" sz="2600" u="sng" spc="-1" dirty="0">
                <a:solidFill>
                  <a:srgbClr val="000000"/>
                </a:solidFill>
                <a:latin typeface="Georgia" panose="02040502050405020303" pitchFamily="18" charset="0"/>
                <a:ea typeface="DejaVu Sans"/>
              </a:rPr>
              <a:t> π</a:t>
            </a:r>
            <a:r>
              <a:rPr lang="fr-FR" sz="2600" u="sng" spc="-1" dirty="0" err="1">
                <a:solidFill>
                  <a:srgbClr val="000000"/>
                </a:solidFill>
                <a:latin typeface="Georgia" panose="02040502050405020303" pitchFamily="18" charset="0"/>
                <a:ea typeface="DejaVu Sans"/>
              </a:rPr>
              <a:t>λ</a:t>
            </a:r>
            <a:r>
              <a:rPr lang="fr-FR" sz="2600" u="sng" spc="-1" dirty="0">
                <a:solidFill>
                  <a:srgbClr val="000000"/>
                </a:solidFill>
                <a:latin typeface="Georgia" panose="02040502050405020303" pitchFamily="18" charset="0"/>
                <a:ea typeface="DejaVu Sans"/>
              </a:rPr>
              <a:t>α</a:t>
            </a:r>
            <a:r>
              <a:rPr lang="fr-FR" sz="2600" u="sng" spc="-1" dirty="0" err="1">
                <a:solidFill>
                  <a:srgbClr val="000000"/>
                </a:solidFill>
                <a:latin typeface="Georgia" panose="02040502050405020303" pitchFamily="18" charset="0"/>
                <a:ea typeface="DejaVu Sans"/>
              </a:rPr>
              <a:t>ίσιο</a:t>
            </a:r>
            <a:r>
              <a:rPr lang="fr-FR" sz="2600" u="sng" spc="-1" dirty="0">
                <a:solidFill>
                  <a:srgbClr val="000000"/>
                </a:solidFill>
                <a:latin typeface="Georgia" panose="02040502050405020303" pitchFamily="18" charset="0"/>
                <a:ea typeface="DejaVu Sans"/>
              </a:rPr>
              <a:t> </a:t>
            </a:r>
            <a:r>
              <a:rPr lang="fr-FR" sz="2600" u="sng" spc="-1" dirty="0" err="1">
                <a:solidFill>
                  <a:srgbClr val="000000"/>
                </a:solidFill>
                <a:latin typeface="Georgia" panose="02040502050405020303" pitchFamily="18" charset="0"/>
                <a:ea typeface="DejaVu Sans"/>
              </a:rPr>
              <a:t>κρ</a:t>
            </a:r>
            <a:r>
              <a:rPr lang="fr-FR" sz="2600" u="sng" spc="-1" dirty="0">
                <a:solidFill>
                  <a:srgbClr val="000000"/>
                </a:solidFill>
                <a:latin typeface="Georgia" panose="02040502050405020303" pitchFamily="18" charset="0"/>
                <a:ea typeface="DejaVu Sans"/>
              </a:rPr>
              <a:t>α</a:t>
            </a:r>
            <a:r>
              <a:rPr lang="fr-FR" sz="2600" u="sng" spc="-1" dirty="0" err="1">
                <a:solidFill>
                  <a:srgbClr val="000000"/>
                </a:solidFill>
                <a:latin typeface="Georgia" panose="02040502050405020303" pitchFamily="18" charset="0"/>
                <a:ea typeface="DejaVu Sans"/>
              </a:rPr>
              <a:t>τών</a:t>
            </a:r>
            <a:r>
              <a:rPr lang="fr-FR" sz="2600" u="sng" spc="-1" dirty="0">
                <a:solidFill>
                  <a:srgbClr val="000000"/>
                </a:solidFill>
                <a:latin typeface="Georgia" panose="02040502050405020303" pitchFamily="18" charset="0"/>
                <a:ea typeface="DejaVu Sans"/>
              </a:rPr>
              <a:t>. </a:t>
            </a:r>
            <a:r>
              <a:rPr lang="fr-FR" sz="2600" spc="-1" dirty="0">
                <a:solidFill>
                  <a:srgbClr val="000000"/>
                </a:solidFill>
                <a:latin typeface="Georgia" panose="02040502050405020303" pitchFamily="18" charset="0"/>
                <a:cs typeface="Arial" panose="020B0604020202020204" pitchFamily="34" charset="0"/>
              </a:rPr>
              <a:t>H </a:t>
            </a:r>
            <a:r>
              <a:rPr lang="el-GR" sz="2600" spc="-1" dirty="0">
                <a:solidFill>
                  <a:srgbClr val="000000"/>
                </a:solidFill>
                <a:latin typeface="Georgia" panose="02040502050405020303" pitchFamily="18" charset="0"/>
                <a:cs typeface="Arial" panose="020B0604020202020204" pitchFamily="34" charset="0"/>
              </a:rPr>
              <a:t>ΕΚΑΧ </a:t>
            </a:r>
            <a:r>
              <a:rPr lang="fr-FR" sz="2600" spc="-1" dirty="0" err="1">
                <a:solidFill>
                  <a:srgbClr val="000000"/>
                </a:solidFill>
                <a:latin typeface="Georgia" panose="02040502050405020303" pitchFamily="18" charset="0"/>
                <a:cs typeface="Arial" panose="020B0604020202020204" pitchFamily="34" charset="0"/>
              </a:rPr>
              <a:t>ή</a:t>
            </a:r>
            <a:r>
              <a:rPr lang="el-GR" sz="2600" spc="-1" dirty="0" err="1">
                <a:solidFill>
                  <a:srgbClr val="000000"/>
                </a:solidFill>
                <a:latin typeface="Georgia" panose="02040502050405020303" pitchFamily="18" charset="0"/>
                <a:cs typeface="Arial" panose="020B0604020202020204" pitchFamily="34" charset="0"/>
              </a:rPr>
              <a:t>ταν</a:t>
            </a:r>
            <a:r>
              <a:rPr lang="el-GR" sz="2600" spc="-1" dirty="0">
                <a:solidFill>
                  <a:srgbClr val="000000"/>
                </a:solidFill>
                <a:latin typeface="Georgia" panose="02040502050405020303" pitchFamily="18" charset="0"/>
                <a:cs typeface="Arial" panose="020B0604020202020204" pitchFamily="34" charset="0"/>
              </a:rPr>
              <a:t> αποτέλεσμα της αλληλεξάρτησης των κρατών σύμφωνα με τη </a:t>
            </a:r>
            <a:r>
              <a:rPr lang="el-GR" sz="2600" spc="-1" dirty="0" err="1">
                <a:solidFill>
                  <a:srgbClr val="000000"/>
                </a:solidFill>
                <a:latin typeface="Georgia" panose="02040502050405020303" pitchFamily="18" charset="0"/>
                <a:cs typeface="Arial" panose="020B0604020202020204" pitchFamily="34" charset="0"/>
              </a:rPr>
              <a:t>νεολειτουργιστική</a:t>
            </a:r>
            <a:r>
              <a:rPr lang="el-GR" sz="2600" spc="-1" dirty="0">
                <a:solidFill>
                  <a:srgbClr val="000000"/>
                </a:solidFill>
                <a:latin typeface="Georgia" panose="02040502050405020303" pitchFamily="18" charset="0"/>
                <a:cs typeface="Arial" panose="020B0604020202020204" pitchFamily="34" charset="0"/>
              </a:rPr>
              <a:t> αντίληψη. {</a:t>
            </a:r>
            <a:r>
              <a:rPr lang="el-GR" sz="2600" i="1" spc="-1" dirty="0">
                <a:solidFill>
                  <a:srgbClr val="000000"/>
                </a:solidFill>
                <a:latin typeface="Georgia" panose="02040502050405020303" pitchFamily="18" charset="0"/>
                <a:cs typeface="Arial" panose="020B0604020202020204" pitchFamily="34" charset="0"/>
              </a:rPr>
              <a:t>Ενώ σύμφωνα με την συντηρητική αντίληψη του </a:t>
            </a:r>
            <a:r>
              <a:rPr lang="en-US" sz="2600" i="1" spc="-1" dirty="0">
                <a:solidFill>
                  <a:srgbClr val="000000"/>
                </a:solidFill>
                <a:latin typeface="Georgia" panose="02040502050405020303" pitchFamily="18" charset="0"/>
                <a:cs typeface="Arial" panose="020B0604020202020204" pitchFamily="34" charset="0"/>
              </a:rPr>
              <a:t>Milward</a:t>
            </a:r>
            <a:r>
              <a:rPr lang="el-GR" sz="2600" i="1" spc="-1" dirty="0">
                <a:solidFill>
                  <a:srgbClr val="000000"/>
                </a:solidFill>
                <a:latin typeface="Georgia" panose="02040502050405020303" pitchFamily="18" charset="0"/>
                <a:cs typeface="Arial" panose="020B0604020202020204" pitchFamily="34" charset="0"/>
              </a:rPr>
              <a:t>, η Κοινότητα ήταν το αποτέλεσμα του καταστροφικού Β’ΠΠ και των εγχώριων πολιτικών επιλογών των κρατών</a:t>
            </a:r>
            <a:r>
              <a:rPr lang="el-GR" sz="2600" spc="-1" dirty="0">
                <a:solidFill>
                  <a:srgbClr val="000000"/>
                </a:solidFill>
                <a:latin typeface="Georgia" panose="02040502050405020303" pitchFamily="18" charset="0"/>
                <a:cs typeface="Arial" panose="020B0604020202020204" pitchFamily="34" charset="0"/>
              </a:rPr>
              <a:t>}.</a:t>
            </a:r>
            <a:endParaRPr lang="fr-FR" sz="2600" spc="-1" dirty="0">
              <a:latin typeface="Georgia" panose="02040502050405020303" pitchFamily="18" charset="0"/>
              <a:cs typeface="Arial" panose="020B0604020202020204" pitchFamily="34" charset="0"/>
            </a:endParaRPr>
          </a:p>
          <a:p>
            <a:pPr>
              <a:spcBef>
                <a:spcPts val="272"/>
              </a:spcBef>
            </a:pPr>
            <a:endParaRPr lang="fr-FR" sz="2600" spc="-1" dirty="0">
              <a:latin typeface="Arial"/>
            </a:endParaRPr>
          </a:p>
          <a:p>
            <a:pPr marL="331817" indent="-231227">
              <a:spcBef>
                <a:spcPts val="272"/>
              </a:spcBef>
              <a:buClr>
                <a:srgbClr val="08A1D9"/>
              </a:buClr>
              <a:buFont typeface="Wingdings" charset="2"/>
              <a:buChar char=""/>
            </a:pPr>
            <a:r>
              <a:rPr lang="fr-FR" sz="2600" b="1" spc="-1" dirty="0" err="1">
                <a:solidFill>
                  <a:srgbClr val="000000"/>
                </a:solidFill>
                <a:latin typeface="Georgia"/>
                <a:ea typeface="DejaVu Sans"/>
              </a:rPr>
              <a:t>Οικονομικός</a:t>
            </a:r>
            <a:r>
              <a:rPr lang="fr-FR" sz="2600" b="1" spc="-1" dirty="0">
                <a:solidFill>
                  <a:srgbClr val="000000"/>
                </a:solidFill>
                <a:latin typeface="Georgia"/>
                <a:ea typeface="DejaVu Sans"/>
              </a:rPr>
              <a:t> π</a:t>
            </a:r>
            <a:r>
              <a:rPr lang="fr-FR" sz="2600" b="1" spc="-1" dirty="0" err="1">
                <a:solidFill>
                  <a:srgbClr val="000000"/>
                </a:solidFill>
                <a:latin typeface="Georgia"/>
                <a:ea typeface="DejaVu Sans"/>
              </a:rPr>
              <a:t>ρ</a:t>
            </a:r>
            <a:r>
              <a:rPr lang="fr-FR" sz="2600" b="1" spc="-1" dirty="0">
                <a:solidFill>
                  <a:srgbClr val="000000"/>
                </a:solidFill>
                <a:latin typeface="Georgia"/>
                <a:ea typeface="DejaVu Sans"/>
              </a:rPr>
              <a:t>α</a:t>
            </a:r>
            <a:r>
              <a:rPr lang="fr-FR" sz="2600" b="1" spc="-1" dirty="0" err="1">
                <a:solidFill>
                  <a:srgbClr val="000000"/>
                </a:solidFill>
                <a:latin typeface="Georgia"/>
                <a:ea typeface="DejaVu Sans"/>
              </a:rPr>
              <a:t>γμ</a:t>
            </a:r>
            <a:r>
              <a:rPr lang="fr-FR" sz="2600" b="1" spc="-1" dirty="0">
                <a:solidFill>
                  <a:srgbClr val="000000"/>
                </a:solidFill>
                <a:latin typeface="Georgia"/>
                <a:ea typeface="DejaVu Sans"/>
              </a:rPr>
              <a:t>α</a:t>
            </a:r>
            <a:r>
              <a:rPr lang="fr-FR" sz="2600" b="1" spc="-1" dirty="0" err="1">
                <a:solidFill>
                  <a:srgbClr val="000000"/>
                </a:solidFill>
                <a:latin typeface="Georgia"/>
                <a:ea typeface="DejaVu Sans"/>
              </a:rPr>
              <a:t>τισμός</a:t>
            </a:r>
            <a:r>
              <a:rPr lang="fr-FR" sz="2600" b="1" spc="-1" dirty="0">
                <a:solidFill>
                  <a:srgbClr val="000000"/>
                </a:solidFill>
                <a:latin typeface="Georgia"/>
                <a:ea typeface="DejaVu Sans"/>
              </a:rPr>
              <a:t>: </a:t>
            </a:r>
            <a:r>
              <a:rPr lang="fr-FR" sz="2600" spc="-1" dirty="0" err="1">
                <a:solidFill>
                  <a:srgbClr val="000000"/>
                </a:solidFill>
                <a:latin typeface="Georgia"/>
                <a:ea typeface="DejaVu Sans"/>
              </a:rPr>
              <a:t>Η</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ε</a:t>
            </a:r>
            <a:r>
              <a:rPr lang="fr-FR" sz="2600" spc="-1" dirty="0">
                <a:solidFill>
                  <a:srgbClr val="000000"/>
                </a:solidFill>
                <a:latin typeface="Georgia"/>
                <a:ea typeface="DejaVu Sans"/>
              </a:rPr>
              <a:t>π</a:t>
            </a:r>
            <a:r>
              <a:rPr lang="fr-FR" sz="2600" spc="-1" dirty="0" err="1">
                <a:solidFill>
                  <a:srgbClr val="000000"/>
                </a:solidFill>
                <a:latin typeface="Georgia"/>
                <a:ea typeface="DejaVu Sans"/>
              </a:rPr>
              <a:t>ικράτηση</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κ</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τ</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ρχήν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μι</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ς</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ηγεμονικής</a:t>
            </a:r>
            <a:r>
              <a:rPr lang="fr-FR" sz="2600" spc="-1" dirty="0">
                <a:solidFill>
                  <a:srgbClr val="000000"/>
                </a:solidFill>
                <a:latin typeface="Georgia"/>
                <a:ea typeface="DejaVu Sans"/>
              </a:rPr>
              <a:t> α</a:t>
            </a:r>
            <a:r>
              <a:rPr lang="fr-FR" sz="2600" spc="-1" dirty="0" err="1">
                <a:solidFill>
                  <a:srgbClr val="000000"/>
                </a:solidFill>
                <a:latin typeface="Georgia"/>
                <a:ea typeface="DejaVu Sans"/>
              </a:rPr>
              <a:t>ντίληψης</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των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μεγάλων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οικονομικών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συμφερόντων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των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ευρω</a:t>
            </a:r>
            <a:r>
              <a:rPr lang="fr-FR" sz="2600" spc="-1" dirty="0">
                <a:solidFill>
                  <a:srgbClr val="000000"/>
                </a:solidFill>
                <a:latin typeface="Georgia"/>
                <a:ea typeface="DejaVu Sans"/>
              </a:rPr>
              <a:t>πα</a:t>
            </a:r>
            <a:r>
              <a:rPr lang="fr-FR" sz="2600" spc="-1" dirty="0" err="1">
                <a:solidFill>
                  <a:srgbClr val="000000"/>
                </a:solidFill>
                <a:latin typeface="Georgia"/>
                <a:ea typeface="DejaVu Sans"/>
              </a:rPr>
              <a:t>ϊκών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κρ</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τών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a:t>
            </a:r>
            <a:r>
              <a:rPr lang="fr-FR" sz="2600" spc="-1" dirty="0">
                <a:solidFill>
                  <a:srgbClr val="000000"/>
                </a:solidFill>
                <a:latin typeface="Georgia"/>
                <a:ea typeface="DejaVu Sans"/>
              </a:rPr>
              <a:t>α </a:t>
            </a:r>
            <a:r>
              <a:rPr lang="fr-FR" sz="2600" spc="-1" dirty="0" err="1">
                <a:solidFill>
                  <a:srgbClr val="000000"/>
                </a:solidFill>
                <a:latin typeface="Georgia"/>
                <a:ea typeface="DejaVu Sans"/>
              </a:rPr>
              <a:t>οικονομικά</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τρ</a:t>
            </a:r>
            <a:r>
              <a:rPr lang="fr-FR" sz="2600" spc="-1" dirty="0">
                <a:solidFill>
                  <a:srgbClr val="000000"/>
                </a:solidFill>
                <a:latin typeface="Georgia"/>
                <a:ea typeface="DejaVu Sans"/>
              </a:rPr>
              <a:t>απ</a:t>
            </a:r>
            <a:r>
              <a:rPr lang="fr-FR" sz="2600" spc="-1" dirty="0" err="1">
                <a:solidFill>
                  <a:srgbClr val="000000"/>
                </a:solidFill>
                <a:latin typeface="Georgia"/>
                <a:ea typeface="DejaVu Sans"/>
              </a:rPr>
              <a:t>εζικά</a:t>
            </a:r>
            <a:r>
              <a:rPr lang="fr-FR" sz="2600" spc="-1" dirty="0">
                <a:solidFill>
                  <a:srgbClr val="000000"/>
                </a:solidFill>
                <a:latin typeface="Georgia"/>
                <a:ea typeface="DejaVu Sans"/>
              </a:rPr>
              <a:t>, β</a:t>
            </a:r>
            <a:r>
              <a:rPr lang="fr-FR" sz="2600" spc="-1" dirty="0" err="1">
                <a:solidFill>
                  <a:srgbClr val="000000"/>
                </a:solidFill>
                <a:latin typeface="Georgia"/>
                <a:ea typeface="DejaVu Sans"/>
              </a:rPr>
              <a:t>ιομηχ</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νικά</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συμφέροντ</a:t>
            </a:r>
            <a:r>
              <a:rPr lang="fr-FR" sz="2600" spc="-1" dirty="0">
                <a:solidFill>
                  <a:srgbClr val="000000"/>
                </a:solidFill>
                <a:latin typeface="Georgia"/>
                <a:ea typeface="DejaVu Sans"/>
              </a:rPr>
              <a:t>α </a:t>
            </a:r>
            <a:r>
              <a:rPr lang="fr-FR" sz="2600" spc="-1" dirty="0" err="1">
                <a:solidFill>
                  <a:srgbClr val="000000"/>
                </a:solidFill>
                <a:latin typeface="Georgia"/>
                <a:ea typeface="DejaVu Sans"/>
              </a:rPr>
              <a:t>σε</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Γ</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λλί</a:t>
            </a:r>
            <a:r>
              <a:rPr lang="fr-FR" sz="2600" spc="-1" dirty="0">
                <a:solidFill>
                  <a:srgbClr val="000000"/>
                </a:solidFill>
                <a:latin typeface="Georgia"/>
                <a:ea typeface="DejaVu Sans"/>
              </a:rPr>
              <a:t>α </a:t>
            </a:r>
            <a:r>
              <a:rPr lang="fr-FR" sz="2600" spc="-1" dirty="0" err="1">
                <a:solidFill>
                  <a:srgbClr val="000000"/>
                </a:solidFill>
                <a:latin typeface="Georgia"/>
                <a:ea typeface="DejaVu Sans"/>
              </a:rPr>
              <a:t>κ</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ι</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Γερμ</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νί</a:t>
            </a:r>
            <a:r>
              <a:rPr lang="fr-FR" sz="2600" spc="-1" dirty="0">
                <a:solidFill>
                  <a:srgbClr val="000000"/>
                </a:solidFill>
                <a:latin typeface="Georgia"/>
                <a:ea typeface="DejaVu Sans"/>
              </a:rPr>
              <a:t>α </a:t>
            </a:r>
            <a:r>
              <a:rPr lang="fr-FR" sz="2600" spc="-1" dirty="0" err="1">
                <a:solidFill>
                  <a:srgbClr val="000000"/>
                </a:solidFill>
                <a:latin typeface="Georgia"/>
                <a:ea typeface="DejaVu Sans"/>
              </a:rPr>
              <a:t>ενδι</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φέροντ</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ι</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γι</a:t>
            </a:r>
            <a:r>
              <a:rPr lang="fr-FR" sz="2600" spc="-1" dirty="0">
                <a:solidFill>
                  <a:srgbClr val="000000"/>
                </a:solidFill>
                <a:latin typeface="Georgia"/>
                <a:ea typeface="DejaVu Sans"/>
              </a:rPr>
              <a:t>α </a:t>
            </a:r>
            <a:r>
              <a:rPr lang="fr-FR" sz="2600" spc="-1" dirty="0" err="1">
                <a:solidFill>
                  <a:srgbClr val="000000"/>
                </a:solidFill>
                <a:latin typeface="Georgia"/>
                <a:ea typeface="DejaVu Sans"/>
              </a:rPr>
              <a:t>την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οργάνωση</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της</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ευρω</a:t>
            </a:r>
            <a:r>
              <a:rPr lang="fr-FR" sz="2600" spc="-1" dirty="0">
                <a:solidFill>
                  <a:srgbClr val="000000"/>
                </a:solidFill>
                <a:latin typeface="Georgia"/>
                <a:ea typeface="DejaVu Sans"/>
              </a:rPr>
              <a:t>πα</a:t>
            </a:r>
            <a:r>
              <a:rPr lang="fr-FR" sz="2600" spc="-1" dirty="0" err="1">
                <a:solidFill>
                  <a:srgbClr val="000000"/>
                </a:solidFill>
                <a:latin typeface="Georgia"/>
                <a:ea typeface="DejaVu Sans"/>
              </a:rPr>
              <a:t>ϊκής</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οικονομί</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ς</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μέσω</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της</a:t>
            </a:r>
            <a:r>
              <a:rPr lang="fr-FR" sz="2600" spc="-1" dirty="0">
                <a:solidFill>
                  <a:srgbClr val="000000"/>
                </a:solidFill>
                <a:latin typeface="Georgia"/>
                <a:ea typeface="DejaVu Sans"/>
              </a:rPr>
              <a:t> απ</a:t>
            </a:r>
            <a:r>
              <a:rPr lang="fr-FR" sz="2600" spc="-1" dirty="0" err="1">
                <a:solidFill>
                  <a:srgbClr val="000000"/>
                </a:solidFill>
                <a:latin typeface="Georgia"/>
                <a:ea typeface="DejaVu Sans"/>
              </a:rPr>
              <a:t>ελευθέρωσης</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των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ενδο-ευρω</a:t>
            </a:r>
            <a:r>
              <a:rPr lang="fr-FR" sz="2600" spc="-1" dirty="0">
                <a:solidFill>
                  <a:srgbClr val="000000"/>
                </a:solidFill>
                <a:latin typeface="Georgia"/>
                <a:ea typeface="DejaVu Sans"/>
              </a:rPr>
              <a:t>πα</a:t>
            </a:r>
            <a:r>
              <a:rPr lang="fr-FR" sz="2600" spc="-1" dirty="0" err="1">
                <a:solidFill>
                  <a:srgbClr val="000000"/>
                </a:solidFill>
                <a:latin typeface="Georgia"/>
                <a:ea typeface="DejaVu Sans"/>
              </a:rPr>
              <a:t>ϊκών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συν</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λλ</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γών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κ</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ι</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την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ε</a:t>
            </a:r>
            <a:r>
              <a:rPr lang="fr-FR" sz="2600" spc="-1" dirty="0">
                <a:solidFill>
                  <a:srgbClr val="000000"/>
                </a:solidFill>
                <a:latin typeface="Georgia"/>
                <a:ea typeface="DejaVu Sans"/>
              </a:rPr>
              <a:t>πα</a:t>
            </a:r>
            <a:r>
              <a:rPr lang="fr-FR" sz="2600" spc="-1" dirty="0" err="1">
                <a:solidFill>
                  <a:srgbClr val="000000"/>
                </a:solidFill>
                <a:latin typeface="Georgia"/>
                <a:ea typeface="DejaVu Sans"/>
              </a:rPr>
              <a:t>ν</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σύστ</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ση</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του</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ευρω</a:t>
            </a:r>
            <a:r>
              <a:rPr lang="fr-FR" sz="2600" spc="-1" dirty="0">
                <a:solidFill>
                  <a:srgbClr val="000000"/>
                </a:solidFill>
                <a:latin typeface="Georgia"/>
                <a:ea typeface="DejaVu Sans"/>
              </a:rPr>
              <a:t>πα</a:t>
            </a:r>
            <a:r>
              <a:rPr lang="fr-FR" sz="2600" spc="-1" dirty="0" err="1">
                <a:solidFill>
                  <a:srgbClr val="000000"/>
                </a:solidFill>
                <a:latin typeface="Georgia"/>
                <a:ea typeface="DejaVu Sans"/>
              </a:rPr>
              <a:t>ϊκού</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κ</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ρτέλ</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του</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άνθρ</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κ</a:t>
            </a:r>
            <a:r>
              <a:rPr lang="fr-FR" sz="2600" spc="-1" dirty="0">
                <a:solidFill>
                  <a:srgbClr val="000000"/>
                </a:solidFill>
                <a:latin typeface="Georgia"/>
                <a:ea typeface="DejaVu Sans"/>
              </a:rPr>
              <a:t>α </a:t>
            </a:r>
            <a:r>
              <a:rPr lang="fr-FR" sz="2600" spc="-1" dirty="0" err="1">
                <a:solidFill>
                  <a:srgbClr val="000000"/>
                </a:solidFill>
                <a:latin typeface="Georgia"/>
                <a:ea typeface="DejaVu Sans"/>
              </a:rPr>
              <a:t>κ</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ι</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χάλυ</a:t>
            </a:r>
            <a:r>
              <a:rPr lang="fr-FR" sz="2600" spc="-1" dirty="0">
                <a:solidFill>
                  <a:srgbClr val="000000"/>
                </a:solidFill>
                <a:latin typeface="Georgia"/>
                <a:ea typeface="DejaVu Sans"/>
              </a:rPr>
              <a:t>βα </a:t>
            </a:r>
            <a:r>
              <a:rPr lang="fr-FR" sz="2600" spc="-1" dirty="0" err="1">
                <a:solidFill>
                  <a:srgbClr val="000000"/>
                </a:solidFill>
                <a:latin typeface="Georgia"/>
                <a:ea typeface="DejaVu Sans"/>
              </a:rPr>
              <a:t>μέσω</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της</a:t>
            </a:r>
            <a:r>
              <a:rPr lang="fr-FR" sz="2600" spc="-1" dirty="0">
                <a:solidFill>
                  <a:srgbClr val="000000"/>
                </a:solidFill>
                <a:latin typeface="Georgia"/>
                <a:ea typeface="DejaVu Sans"/>
              </a:rPr>
              <a:t> ΕΚΑΧ (</a:t>
            </a:r>
            <a:r>
              <a:rPr lang="fr-FR" sz="2600" spc="-1" dirty="0" err="1">
                <a:solidFill>
                  <a:srgbClr val="000000"/>
                </a:solidFill>
                <a:latin typeface="Georgia"/>
                <a:ea typeface="DejaVu Sans"/>
              </a:rPr>
              <a:t>συνεργ</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τική</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δράση</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στην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εμ</a:t>
            </a:r>
            <a:r>
              <a:rPr lang="fr-FR" sz="2600" spc="-1" dirty="0">
                <a:solidFill>
                  <a:srgbClr val="000000"/>
                </a:solidFill>
                <a:latin typeface="Georgia"/>
                <a:ea typeface="DejaVu Sans"/>
              </a:rPr>
              <a:t>π</a:t>
            </a:r>
            <a:r>
              <a:rPr lang="fr-FR" sz="2600" spc="-1" dirty="0" err="1">
                <a:solidFill>
                  <a:srgbClr val="000000"/>
                </a:solidFill>
                <a:latin typeface="Georgia"/>
                <a:ea typeface="DejaVu Sans"/>
              </a:rPr>
              <a:t>ορική</a:t>
            </a:r>
            <a:r>
              <a:rPr lang="fr-FR" sz="2600" spc="-1" dirty="0">
                <a:solidFill>
                  <a:srgbClr val="000000"/>
                </a:solidFill>
                <a:latin typeface="Georgia"/>
                <a:ea typeface="DejaVu Sans"/>
              </a:rPr>
              <a:t> π</a:t>
            </a:r>
            <a:r>
              <a:rPr lang="fr-FR" sz="2600" spc="-1" dirty="0" err="1">
                <a:solidFill>
                  <a:srgbClr val="000000"/>
                </a:solidFill>
                <a:latin typeface="Georgia"/>
                <a:ea typeface="DejaVu Sans"/>
              </a:rPr>
              <a:t>ολιτική</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μετ</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ξύ</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κρ</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τών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κ</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ι</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μεγάλων</a:t>
            </a:r>
            <a:r>
              <a:rPr lang="fr-FR" sz="2600" spc="-1" dirty="0">
                <a:solidFill>
                  <a:srgbClr val="000000"/>
                </a:solidFill>
                <a:latin typeface="Georgia"/>
                <a:ea typeface="DejaVu Sans"/>
              </a:rPr>
              <a:t> β</a:t>
            </a:r>
            <a:r>
              <a:rPr lang="fr-FR" sz="2600" spc="-1" dirty="0" err="1">
                <a:solidFill>
                  <a:srgbClr val="000000"/>
                </a:solidFill>
                <a:latin typeface="Georgia"/>
                <a:ea typeface="DejaVu Sans"/>
              </a:rPr>
              <a:t>ιομηχ</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νικών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οργ</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νώσεων</a:t>
            </a:r>
            <a:r>
              <a:rPr lang="fr-FR" sz="2600" spc="-1" dirty="0">
                <a:solidFill>
                  <a:srgbClr val="000000"/>
                </a:solidFill>
                <a:latin typeface="Georgia"/>
                <a:ea typeface="DejaVu Sans"/>
              </a:rPr>
              <a:t>).</a:t>
            </a:r>
            <a:endParaRPr lang="fr-FR" sz="2600" spc="-1" dirty="0">
              <a:latin typeface="Arial"/>
            </a:endParaRPr>
          </a:p>
          <a:p>
            <a:pPr>
              <a:spcBef>
                <a:spcPts val="272"/>
              </a:spcBef>
            </a:pPr>
            <a:endParaRPr lang="fr-FR" sz="2600" spc="-1" dirty="0">
              <a:latin typeface="Arial"/>
            </a:endParaRPr>
          </a:p>
          <a:p>
            <a:pPr marL="331817" indent="-231227">
              <a:spcBef>
                <a:spcPts val="272"/>
              </a:spcBef>
              <a:buClr>
                <a:srgbClr val="08A1D9"/>
              </a:buClr>
              <a:buFont typeface="Wingdings" charset="2"/>
              <a:buChar char=""/>
            </a:pPr>
            <a:r>
              <a:rPr lang="fr-FR" sz="2600" spc="-1" dirty="0" err="1">
                <a:solidFill>
                  <a:srgbClr val="000000"/>
                </a:solidFill>
                <a:latin typeface="Georgia"/>
                <a:ea typeface="DejaVu Sans"/>
              </a:rPr>
              <a:t>Το</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σχέδιο</a:t>
            </a:r>
            <a:r>
              <a:rPr lang="fr-FR" sz="2600" spc="-1" dirty="0">
                <a:solidFill>
                  <a:srgbClr val="000000"/>
                </a:solidFill>
                <a:latin typeface="Georgia"/>
                <a:ea typeface="DejaVu Sans"/>
              </a:rPr>
              <a:t> Schuman </a:t>
            </a:r>
            <a:r>
              <a:rPr lang="fr-FR" sz="2600" spc="-1" dirty="0" err="1">
                <a:solidFill>
                  <a:srgbClr val="000000"/>
                </a:solidFill>
                <a:latin typeface="Georgia"/>
                <a:ea typeface="DejaVu Sans"/>
              </a:rPr>
              <a:t>ε</a:t>
            </a:r>
            <a:r>
              <a:rPr lang="fr-FR" sz="2600" spc="-1" dirty="0">
                <a:solidFill>
                  <a:srgbClr val="000000"/>
                </a:solidFill>
                <a:latin typeface="Georgia"/>
                <a:ea typeface="DejaVu Sans"/>
              </a:rPr>
              <a:t>π</a:t>
            </a:r>
            <a:r>
              <a:rPr lang="fr-FR" sz="2600" spc="-1" dirty="0" err="1">
                <a:solidFill>
                  <a:srgbClr val="000000"/>
                </a:solidFill>
                <a:latin typeface="Georgia"/>
                <a:ea typeface="DejaVu Sans"/>
              </a:rPr>
              <a:t>έτρεψε</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στη</a:t>
            </a:r>
            <a:r>
              <a:rPr lang="fr-FR" sz="2600" spc="-1" dirty="0">
                <a:solidFill>
                  <a:srgbClr val="000000"/>
                </a:solidFill>
                <a:latin typeface="Georgia"/>
                <a:ea typeface="DejaVu Sans"/>
              </a:rPr>
              <a:t> </a:t>
            </a:r>
            <a:r>
              <a:rPr lang="fr-FR" sz="2600" b="1" spc="-1" dirty="0" err="1">
                <a:solidFill>
                  <a:srgbClr val="000000"/>
                </a:solidFill>
                <a:latin typeface="Georgia"/>
                <a:ea typeface="DejaVu Sans"/>
              </a:rPr>
              <a:t>Γερμ</a:t>
            </a:r>
            <a:r>
              <a:rPr lang="fr-FR" sz="2600" b="1" spc="-1" dirty="0">
                <a:solidFill>
                  <a:srgbClr val="000000"/>
                </a:solidFill>
                <a:latin typeface="Georgia"/>
                <a:ea typeface="DejaVu Sans"/>
              </a:rPr>
              <a:t>α</a:t>
            </a:r>
            <a:r>
              <a:rPr lang="fr-FR" sz="2600" b="1" spc="-1" dirty="0" err="1">
                <a:solidFill>
                  <a:srgbClr val="000000"/>
                </a:solidFill>
                <a:latin typeface="Georgia"/>
                <a:ea typeface="DejaVu Sans"/>
              </a:rPr>
              <a:t>νί</a:t>
            </a:r>
            <a:r>
              <a:rPr lang="fr-FR" sz="2600" b="1" spc="-1" dirty="0">
                <a:solidFill>
                  <a:srgbClr val="000000"/>
                </a:solidFill>
                <a:latin typeface="Georgia"/>
                <a:ea typeface="DejaVu Sans"/>
              </a:rPr>
              <a:t>α</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ν</a:t>
            </a:r>
            <a:r>
              <a:rPr lang="fr-FR" sz="2600" spc="-1" dirty="0">
                <a:solidFill>
                  <a:srgbClr val="000000"/>
                </a:solidFill>
                <a:latin typeface="Georgia"/>
                <a:ea typeface="DejaVu Sans"/>
              </a:rPr>
              <a:t>α </a:t>
            </a:r>
            <a:r>
              <a:rPr lang="fr-FR" sz="2600" spc="-1" dirty="0" err="1">
                <a:solidFill>
                  <a:srgbClr val="000000"/>
                </a:solidFill>
                <a:latin typeface="Georgia"/>
                <a:ea typeface="DejaVu Sans"/>
              </a:rPr>
              <a:t>δι</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τηρήσει</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την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οικονομί</a:t>
            </a:r>
            <a:r>
              <a:rPr lang="fr-FR" sz="2600" spc="-1" dirty="0">
                <a:solidFill>
                  <a:srgbClr val="000000"/>
                </a:solidFill>
                <a:latin typeface="Georgia"/>
                <a:ea typeface="DejaVu Sans"/>
              </a:rPr>
              <a:t>α-cartel, </a:t>
            </a:r>
            <a:r>
              <a:rPr lang="fr-FR" sz="2600" spc="-1" dirty="0" err="1">
                <a:solidFill>
                  <a:srgbClr val="000000"/>
                </a:solidFill>
                <a:latin typeface="Georgia"/>
                <a:ea typeface="DejaVu Sans"/>
              </a:rPr>
              <a:t>ενσωμ</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τώνοντ</a:t>
            </a:r>
            <a:r>
              <a:rPr lang="fr-FR" sz="2600" spc="-1" dirty="0">
                <a:solidFill>
                  <a:srgbClr val="000000"/>
                </a:solidFill>
                <a:latin typeface="Georgia"/>
                <a:ea typeface="DejaVu Sans"/>
              </a:rPr>
              <a:t>α</a:t>
            </a:r>
            <a:r>
              <a:rPr lang="fr-FR" sz="2600" spc="-1" dirty="0" err="1">
                <a:solidFill>
                  <a:srgbClr val="000000"/>
                </a:solidFill>
                <a:latin typeface="Georgia"/>
                <a:ea typeface="DejaVu Sans"/>
              </a:rPr>
              <a:t>ς</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την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μέσω</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του</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σχεδίου</a:t>
            </a:r>
            <a:r>
              <a:rPr lang="fr-FR" sz="2600" spc="-1" dirty="0">
                <a:solidFill>
                  <a:srgbClr val="000000"/>
                </a:solidFill>
                <a:latin typeface="Georgia"/>
                <a:ea typeface="DejaVu Sans"/>
              </a:rPr>
              <a:t> Marshall </a:t>
            </a:r>
            <a:r>
              <a:rPr lang="fr-FR" sz="2600" spc="-1" dirty="0" err="1">
                <a:solidFill>
                  <a:srgbClr val="000000"/>
                </a:solidFill>
                <a:latin typeface="Georgia"/>
                <a:ea typeface="DejaVu Sans"/>
              </a:rPr>
              <a:t>στην</a:t>
            </a:r>
            <a:r>
              <a:rPr lang="fr-FR" sz="2600" spc="-1" dirty="0">
                <a:solidFill>
                  <a:srgbClr val="000000"/>
                </a:solidFill>
                <a:latin typeface="Georgia"/>
                <a:ea typeface="DejaVu Sans"/>
              </a:rPr>
              <a:t> </a:t>
            </a:r>
            <a:r>
              <a:rPr lang="fr-FR" sz="2600" spc="-1" dirty="0" err="1">
                <a:solidFill>
                  <a:srgbClr val="000000"/>
                </a:solidFill>
                <a:latin typeface="Georgia"/>
                <a:ea typeface="DejaVu Sans"/>
              </a:rPr>
              <a:t>Ευρώ</a:t>
            </a:r>
            <a:r>
              <a:rPr lang="fr-FR" sz="2600" spc="-1" dirty="0">
                <a:solidFill>
                  <a:srgbClr val="000000"/>
                </a:solidFill>
                <a:latin typeface="Georgia"/>
                <a:ea typeface="DejaVu Sans"/>
              </a:rPr>
              <a:t>π</a:t>
            </a:r>
            <a:r>
              <a:rPr lang="fr-FR" sz="2600" spc="-1" dirty="0" err="1">
                <a:solidFill>
                  <a:srgbClr val="000000"/>
                </a:solidFill>
                <a:latin typeface="Georgia"/>
                <a:ea typeface="DejaVu Sans"/>
              </a:rPr>
              <a:t>η</a:t>
            </a:r>
            <a:r>
              <a:rPr lang="fr-FR" sz="2600" spc="-1" dirty="0">
                <a:solidFill>
                  <a:srgbClr val="000000"/>
                </a:solidFill>
                <a:latin typeface="Georgia"/>
                <a:ea typeface="DejaVu Sans"/>
              </a:rPr>
              <a:t>.</a:t>
            </a:r>
            <a:endParaRPr lang="fr-FR" sz="2600" spc="-1" dirty="0">
              <a:latin typeface="Arial"/>
            </a:endParaRPr>
          </a:p>
          <a:p>
            <a:pPr>
              <a:spcBef>
                <a:spcPts val="272"/>
              </a:spcBef>
            </a:pPr>
            <a:endParaRPr lang="fr-FR" sz="2540" spc="-1" dirty="0">
              <a:latin typeface="Arial"/>
            </a:endParaRPr>
          </a:p>
        </p:txBody>
      </p:sp>
      <p:sp>
        <p:nvSpPr>
          <p:cNvPr id="102" name="CustomShape 3"/>
          <p:cNvSpPr/>
          <p:nvPr/>
        </p:nvSpPr>
        <p:spPr>
          <a:xfrm>
            <a:off x="9698935" y="1960"/>
            <a:ext cx="760944" cy="364796"/>
          </a:xfrm>
          <a:prstGeom prst="rect">
            <a:avLst/>
          </a:prstGeom>
          <a:noFill/>
          <a:ln>
            <a:noFill/>
          </a:ln>
        </p:spPr>
        <p:style>
          <a:lnRef idx="0">
            <a:scrgbClr r="0" g="0" b="0"/>
          </a:lnRef>
          <a:fillRef idx="0">
            <a:scrgbClr r="0" g="0" b="0"/>
          </a:fillRef>
          <a:effectRef idx="0">
            <a:scrgbClr r="0" g="0" b="0"/>
          </a:effectRef>
          <a:fontRef idx="minor"/>
        </p:style>
        <p:txBody>
          <a:bodyPr lIns="81646" tIns="40823" rIns="81646" bIns="40823" anchor="b"/>
          <a:lstStyle/>
          <a:p>
            <a:pPr algn="r">
              <a:lnSpc>
                <a:spcPct val="100000"/>
              </a:lnSpc>
            </a:pPr>
            <a:fld id="{C98C1066-6A3F-419F-A8FC-2AB735A94FFF}" type="slidenum">
              <a:rPr lang="fr-FR" sz="1633" spc="-1">
                <a:solidFill>
                  <a:srgbClr val="FFFFFF"/>
                </a:solidFill>
                <a:latin typeface="Georgia"/>
                <a:ea typeface="DejaVu Sans"/>
              </a:rPr>
              <a:t>9</a:t>
            </a:fld>
            <a:endParaRPr lang="fr-FR" sz="1633"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5063</TotalTime>
  <Words>2963</Words>
  <Application>Microsoft Macintosh PowerPoint</Application>
  <PresentationFormat>Widescreen</PresentationFormat>
  <Paragraphs>144</Paragraphs>
  <Slides>17</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17</vt:i4>
      </vt:variant>
    </vt:vector>
  </HeadingPairs>
  <TitlesOfParts>
    <vt:vector size="29" baseType="lpstr">
      <vt:lpstr>Aptos</vt:lpstr>
      <vt:lpstr>Aptos Display</vt:lpstr>
      <vt:lpstr>Arial</vt:lpstr>
      <vt:lpstr>Calibri</vt:lpstr>
      <vt:lpstr>Cambria</vt:lpstr>
      <vt:lpstr>Georgia</vt:lpstr>
      <vt:lpstr>GT America Standard</vt:lpstr>
      <vt:lpstr>Noto Sans Regular</vt:lpstr>
      <vt:lpstr>Times New Roman</vt:lpstr>
      <vt:lpstr>Trebuchet MS</vt:lpstr>
      <vt:lpstr>Wingdings</vt:lpstr>
      <vt:lpstr>Office Theme</vt:lpstr>
      <vt:lpstr>  Iστορική εισαγωγή </vt:lpstr>
      <vt:lpstr>Βιβλιογραφία</vt:lpstr>
      <vt:lpstr>PowerPoint Presentation</vt:lpstr>
      <vt:lpstr>Ο πρώιμος ευρωπαϊσμός κατά την περίοδο του Μεσοπολέμου</vt:lpstr>
      <vt:lpstr>   Ο ευρωπαϊσμός ως κίνημα ιδεών μέχρι το τέλος του Β’ΠΠ. Τρεισ εκφανσεισ. </vt:lpstr>
      <vt:lpstr>Η μεγάλη οικονομική ύφεση του 1929 και η ευρωπαϊκή ιδέα: η σκιαγράφηση ενός ευρωπαϊκού μοντέλου οικονομικής οργάνωσης </vt:lpstr>
      <vt:lpstr>Οι οικονομικές προϋποθέσεις για πολιτική σταθερότητα και ανοικοδόμηση των ευρωπαϊκων εθνών μετά το Β’ΠΠ</vt:lpstr>
      <vt:lpstr> To σχέδιο Μάρσαλ και η Ευρώπη</vt:lpstr>
      <vt:lpstr>PowerPoint Presentation</vt:lpstr>
      <vt:lpstr>Μεταπολεμικός νεο-μερκαντιλισμός ή επαναθεμελίωση της φιλελεύθερης τάξης;</vt:lpstr>
      <vt:lpstr>Το ευρωπαϊκό σχέδιο μετά την Συνθήκη της Ρώμης</vt:lpstr>
      <vt:lpstr>PowerPoint Presentation</vt:lpstr>
      <vt:lpstr>Οι κρίσεις την περίοδο 1950-65: μποϋκοτάζ στην υπερεθνική ανάπτυξη της Ευρώπης </vt:lpstr>
      <vt:lpstr>PowerPoint Presentation</vt:lpstr>
      <vt:lpstr>  Μια οικονομική και δομική κρίση: περίοδος ευρωσκλήρυνσης 1973-1985 (crise de fatigue)  </vt:lpstr>
      <vt:lpstr>Από τη θεσμική κρίση της δεκαετίας του 1990 και του 2000 μέχρι τις πρόσφατες κρίσεις από το 2008 και μετά</vt:lpstr>
      <vt:lpstr>Τα σχέδια περαιτέρω ενοποίησης που δεν προχώρησαν ποτέ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Η Ευρωπαϊκή ενοποίηση ως ένα σχέδιο οικονομικού φιλελευθερισμού  </dc:title>
  <dc:creator>Microsoft Office User</dc:creator>
  <cp:lastModifiedBy>Filippa Chatzistavrou</cp:lastModifiedBy>
  <cp:revision>40</cp:revision>
  <dcterms:created xsi:type="dcterms:W3CDTF">2021-10-14T08:49:51Z</dcterms:created>
  <dcterms:modified xsi:type="dcterms:W3CDTF">2024-10-23T19:08:42Z</dcterms:modified>
</cp:coreProperties>
</file>