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391" r:id="rId1"/>
  </p:sldMasterIdLst>
  <p:notesMasterIdLst>
    <p:notesMasterId r:id="rId52"/>
  </p:notesMasterIdLst>
  <p:sldIdLst>
    <p:sldId id="288" r:id="rId2"/>
    <p:sldId id="259" r:id="rId3"/>
    <p:sldId id="295" r:id="rId4"/>
    <p:sldId id="260" r:id="rId5"/>
    <p:sldId id="261" r:id="rId6"/>
    <p:sldId id="264" r:id="rId7"/>
    <p:sldId id="262" r:id="rId8"/>
    <p:sldId id="265" r:id="rId9"/>
    <p:sldId id="266" r:id="rId10"/>
    <p:sldId id="267" r:id="rId11"/>
    <p:sldId id="268" r:id="rId12"/>
    <p:sldId id="269" r:id="rId13"/>
    <p:sldId id="271" r:id="rId14"/>
    <p:sldId id="273" r:id="rId15"/>
    <p:sldId id="274" r:id="rId16"/>
    <p:sldId id="314" r:id="rId17"/>
    <p:sldId id="275" r:id="rId18"/>
    <p:sldId id="303" r:id="rId19"/>
    <p:sldId id="276" r:id="rId20"/>
    <p:sldId id="289" r:id="rId21"/>
    <p:sldId id="277" r:id="rId22"/>
    <p:sldId id="290" r:id="rId23"/>
    <p:sldId id="316" r:id="rId24"/>
    <p:sldId id="296" r:id="rId25"/>
    <p:sldId id="272" r:id="rId26"/>
    <p:sldId id="283" r:id="rId27"/>
    <p:sldId id="293" r:id="rId28"/>
    <p:sldId id="284" r:id="rId29"/>
    <p:sldId id="291" r:id="rId30"/>
    <p:sldId id="294" r:id="rId31"/>
    <p:sldId id="292" r:id="rId32"/>
    <p:sldId id="297" r:id="rId33"/>
    <p:sldId id="278" r:id="rId34"/>
    <p:sldId id="302" r:id="rId35"/>
    <p:sldId id="299" r:id="rId36"/>
    <p:sldId id="279" r:id="rId37"/>
    <p:sldId id="280" r:id="rId38"/>
    <p:sldId id="281" r:id="rId39"/>
    <p:sldId id="282" r:id="rId40"/>
    <p:sldId id="315" r:id="rId41"/>
    <p:sldId id="298" r:id="rId42"/>
    <p:sldId id="285" r:id="rId43"/>
    <p:sldId id="286" r:id="rId44"/>
    <p:sldId id="257" r:id="rId45"/>
    <p:sldId id="300" r:id="rId46"/>
    <p:sldId id="305" r:id="rId47"/>
    <p:sldId id="304" r:id="rId48"/>
    <p:sldId id="306" r:id="rId49"/>
    <p:sldId id="307" r:id="rId50"/>
    <p:sldId id="308" r:id="rId51"/>
  </p:sldIdLst>
  <p:sldSz cx="10080625" cy="7559675"/>
  <p:notesSz cx="7559675" cy="1069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71"/>
    <p:restoredTop sz="94607"/>
  </p:normalViewPr>
  <p:slideViewPr>
    <p:cSldViewPr>
      <p:cViewPr varScale="1">
        <p:scale>
          <a:sx n="92" d="100"/>
          <a:sy n="92" d="100"/>
        </p:scale>
        <p:origin x="1000" y="17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AutoShape 1">
            <a:extLst>
              <a:ext uri="{FF2B5EF4-FFF2-40B4-BE49-F238E27FC236}">
                <a16:creationId xmlns:a16="http://schemas.microsoft.com/office/drawing/2014/main" id="{86F290B8-E15D-EE8D-D4CF-3CACB38D81B4}"/>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GR" altLang="en-GR"/>
          </a:p>
        </p:txBody>
      </p:sp>
      <p:sp>
        <p:nvSpPr>
          <p:cNvPr id="13315" name="AutoShape 2">
            <a:extLst>
              <a:ext uri="{FF2B5EF4-FFF2-40B4-BE49-F238E27FC236}">
                <a16:creationId xmlns:a16="http://schemas.microsoft.com/office/drawing/2014/main" id="{94AD6E94-B73C-DC32-11B0-A424C1C5F717}"/>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GR" altLang="en-GR"/>
          </a:p>
        </p:txBody>
      </p:sp>
      <p:sp>
        <p:nvSpPr>
          <p:cNvPr id="13316" name="Rectangle 3">
            <a:extLst>
              <a:ext uri="{FF2B5EF4-FFF2-40B4-BE49-F238E27FC236}">
                <a16:creationId xmlns:a16="http://schemas.microsoft.com/office/drawing/2014/main" id="{365B5C8F-15D7-306F-F356-A4299AC565A2}"/>
              </a:ext>
            </a:extLst>
          </p:cNvPr>
          <p:cNvSpPr>
            <a:spLocks noGrp="1" noRot="1" noChangeAspect="1" noChangeArrowheads="1"/>
          </p:cNvSpPr>
          <p:nvPr>
            <p:ph type="sldImg"/>
          </p:nvPr>
        </p:nvSpPr>
        <p:spPr bwMode="auto">
          <a:xfrm>
            <a:off x="1106488" y="812800"/>
            <a:ext cx="5340350" cy="4003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10244" name="Rectangle 4">
            <a:extLst>
              <a:ext uri="{FF2B5EF4-FFF2-40B4-BE49-F238E27FC236}">
                <a16:creationId xmlns:a16="http://schemas.microsoft.com/office/drawing/2014/main" id="{F4A4BF69-5599-8A9D-05E3-DF1E3EF593CC}"/>
              </a:ext>
            </a:extLst>
          </p:cNvPr>
          <p:cNvSpPr>
            <a:spLocks noGrp="1" noChangeArrowheads="1"/>
          </p:cNvSpPr>
          <p:nvPr>
            <p:ph type="body"/>
          </p:nvPr>
        </p:nvSpPr>
        <p:spPr bwMode="auto">
          <a:xfrm>
            <a:off x="755650" y="5078413"/>
            <a:ext cx="6043613" cy="480695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GR" altLang="en-GR" noProof="0"/>
          </a:p>
        </p:txBody>
      </p:sp>
      <p:sp>
        <p:nvSpPr>
          <p:cNvPr id="10245" name="Rectangle 5">
            <a:extLst>
              <a:ext uri="{FF2B5EF4-FFF2-40B4-BE49-F238E27FC236}">
                <a16:creationId xmlns:a16="http://schemas.microsoft.com/office/drawing/2014/main" id="{0A4E713B-548B-F492-ECFA-B1F9C27A3771}"/>
              </a:ext>
            </a:extLst>
          </p:cNvPr>
          <p:cNvSpPr>
            <a:spLocks noGrp="1" noChangeArrowheads="1"/>
          </p:cNvSpPr>
          <p:nvPr>
            <p:ph type="hdr"/>
          </p:nvPr>
        </p:nvSpPr>
        <p:spPr bwMode="auto">
          <a:xfrm>
            <a:off x="0" y="0"/>
            <a:ext cx="3276600" cy="53022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113000"/>
              </a:lnSpc>
              <a:buClrTx/>
              <a:buSzPct val="100000"/>
              <a:buFontTx/>
              <a:buNone/>
              <a:tabLst>
                <a:tab pos="449263" algn="l"/>
                <a:tab pos="898525" algn="l"/>
                <a:tab pos="1347788" algn="l"/>
                <a:tab pos="1797050" algn="l"/>
                <a:tab pos="2246313" algn="l"/>
                <a:tab pos="2695575" algn="l"/>
                <a:tab pos="3144838" algn="l"/>
              </a:tabLst>
              <a:defRPr sz="1400">
                <a:solidFill>
                  <a:srgbClr val="000000"/>
                </a:solidFill>
                <a:latin typeface="Noto Sans Regular" pitchFamily="32" charset="0"/>
                <a:ea typeface="DejaVu Sans" charset="0"/>
                <a:cs typeface="DejaVu Sans" charset="0"/>
              </a:defRPr>
            </a:lvl1pPr>
          </a:lstStyle>
          <a:p>
            <a:pPr>
              <a:defRPr/>
            </a:pPr>
            <a:endParaRPr lang="fr-FR" altLang="en-GR"/>
          </a:p>
        </p:txBody>
      </p:sp>
      <p:sp>
        <p:nvSpPr>
          <p:cNvPr id="10246" name="Rectangle 6">
            <a:extLst>
              <a:ext uri="{FF2B5EF4-FFF2-40B4-BE49-F238E27FC236}">
                <a16:creationId xmlns:a16="http://schemas.microsoft.com/office/drawing/2014/main" id="{551918E2-B6F1-7659-54AC-91A4D0CE617C}"/>
              </a:ext>
            </a:extLst>
          </p:cNvPr>
          <p:cNvSpPr>
            <a:spLocks noGrp="1" noChangeArrowheads="1"/>
          </p:cNvSpPr>
          <p:nvPr>
            <p:ph type="dt"/>
          </p:nvPr>
        </p:nvSpPr>
        <p:spPr bwMode="auto">
          <a:xfrm>
            <a:off x="4278313" y="0"/>
            <a:ext cx="3276600" cy="53022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113000"/>
              </a:lnSpc>
              <a:buClrTx/>
              <a:buSzPct val="100000"/>
              <a:buFontTx/>
              <a:buNone/>
              <a:tabLst>
                <a:tab pos="449263" algn="l"/>
                <a:tab pos="898525" algn="l"/>
                <a:tab pos="1347788" algn="l"/>
                <a:tab pos="1797050" algn="l"/>
                <a:tab pos="2246313" algn="l"/>
                <a:tab pos="2695575" algn="l"/>
                <a:tab pos="3144838" algn="l"/>
              </a:tabLst>
              <a:defRPr sz="1400">
                <a:solidFill>
                  <a:srgbClr val="000000"/>
                </a:solidFill>
                <a:latin typeface="Noto Sans Regular" pitchFamily="32" charset="0"/>
                <a:ea typeface="DejaVu Sans" charset="0"/>
                <a:cs typeface="DejaVu Sans" charset="0"/>
              </a:defRPr>
            </a:lvl1pPr>
          </a:lstStyle>
          <a:p>
            <a:pPr>
              <a:defRPr/>
            </a:pPr>
            <a:endParaRPr lang="fr-FR" altLang="en-GR"/>
          </a:p>
        </p:txBody>
      </p:sp>
      <p:sp>
        <p:nvSpPr>
          <p:cNvPr id="10247" name="Rectangle 7">
            <a:extLst>
              <a:ext uri="{FF2B5EF4-FFF2-40B4-BE49-F238E27FC236}">
                <a16:creationId xmlns:a16="http://schemas.microsoft.com/office/drawing/2014/main" id="{138A7084-7495-25BE-A555-D50B7D797602}"/>
              </a:ext>
            </a:extLst>
          </p:cNvPr>
          <p:cNvSpPr>
            <a:spLocks noGrp="1" noChangeArrowheads="1"/>
          </p:cNvSpPr>
          <p:nvPr>
            <p:ph type="ftr"/>
          </p:nvPr>
        </p:nvSpPr>
        <p:spPr bwMode="auto">
          <a:xfrm>
            <a:off x="0" y="10156825"/>
            <a:ext cx="3276600" cy="53022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113000"/>
              </a:lnSpc>
              <a:buClrTx/>
              <a:buSzPct val="100000"/>
              <a:buFontTx/>
              <a:buNone/>
              <a:tabLst>
                <a:tab pos="449263" algn="l"/>
                <a:tab pos="898525" algn="l"/>
                <a:tab pos="1347788" algn="l"/>
                <a:tab pos="1797050" algn="l"/>
                <a:tab pos="2246313" algn="l"/>
                <a:tab pos="2695575" algn="l"/>
                <a:tab pos="3144838" algn="l"/>
              </a:tabLst>
              <a:defRPr sz="1400">
                <a:solidFill>
                  <a:srgbClr val="000000"/>
                </a:solidFill>
                <a:latin typeface="Noto Sans Regular" pitchFamily="32" charset="0"/>
                <a:ea typeface="DejaVu Sans" charset="0"/>
                <a:cs typeface="DejaVu Sans" charset="0"/>
              </a:defRPr>
            </a:lvl1pPr>
          </a:lstStyle>
          <a:p>
            <a:pPr>
              <a:defRPr/>
            </a:pPr>
            <a:endParaRPr lang="fr-FR" altLang="en-GR"/>
          </a:p>
        </p:txBody>
      </p:sp>
      <p:sp>
        <p:nvSpPr>
          <p:cNvPr id="10248" name="Rectangle 8">
            <a:extLst>
              <a:ext uri="{FF2B5EF4-FFF2-40B4-BE49-F238E27FC236}">
                <a16:creationId xmlns:a16="http://schemas.microsoft.com/office/drawing/2014/main" id="{A6245DCD-BFAB-BCD6-FCF9-66644F425D99}"/>
              </a:ext>
            </a:extLst>
          </p:cNvPr>
          <p:cNvSpPr>
            <a:spLocks noGrp="1" noChangeArrowheads="1"/>
          </p:cNvSpPr>
          <p:nvPr>
            <p:ph type="sldNum"/>
          </p:nvPr>
        </p:nvSpPr>
        <p:spPr bwMode="auto">
          <a:xfrm>
            <a:off x="4278313" y="10156825"/>
            <a:ext cx="3276600" cy="53022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113000"/>
              </a:lnSpc>
              <a:buClrTx/>
              <a:buSzPct val="100000"/>
              <a:buFontTx/>
              <a:buNone/>
              <a:tabLst>
                <a:tab pos="449263" algn="l"/>
                <a:tab pos="898525" algn="l"/>
                <a:tab pos="1347788" algn="l"/>
                <a:tab pos="1797050" algn="l"/>
                <a:tab pos="2246313" algn="l"/>
                <a:tab pos="2695575" algn="l"/>
                <a:tab pos="3144838" algn="l"/>
              </a:tabLst>
              <a:defRPr sz="1400">
                <a:solidFill>
                  <a:srgbClr val="000000"/>
                </a:solidFill>
                <a:latin typeface="Noto Sans Regular" pitchFamily="32" charset="0"/>
                <a:ea typeface="DejaVu Sans" charset="0"/>
                <a:cs typeface="DejaVu Sans" charset="0"/>
              </a:defRPr>
            </a:lvl1pPr>
          </a:lstStyle>
          <a:p>
            <a:pPr>
              <a:defRPr/>
            </a:pPr>
            <a:fld id="{AE7E0766-F001-9748-B01D-8D056D9A45EB}" type="slidenum">
              <a:rPr lang="fr-FR" altLang="en-GR"/>
              <a:pPr>
                <a:defRPr/>
              </a:pPr>
              <a:t>‹#›</a:t>
            </a:fld>
            <a:endParaRPr lang="fr-FR" altLang="en-G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8">
            <a:extLst>
              <a:ext uri="{FF2B5EF4-FFF2-40B4-BE49-F238E27FC236}">
                <a16:creationId xmlns:a16="http://schemas.microsoft.com/office/drawing/2014/main" id="{9D91742F-97F8-45D9-1A46-76057DD06DB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33253884-3E38-184E-A6A4-FD5FD6EA5160}" type="slidenum">
              <a:rPr lang="fr-FR" altLang="en-GR" sz="1400" smtClean="0">
                <a:latin typeface="Noto Sans Regular" pitchFamily="32" charset="0"/>
              </a:rPr>
              <a:pPr>
                <a:spcBef>
                  <a:spcPct val="0"/>
                </a:spcBef>
                <a:buClrTx/>
                <a:buFontTx/>
                <a:buNone/>
              </a:pPr>
              <a:t>2</a:t>
            </a:fld>
            <a:endParaRPr lang="fr-FR" altLang="en-GR" sz="1400">
              <a:latin typeface="Noto Sans Regular" pitchFamily="32" charset="0"/>
            </a:endParaRPr>
          </a:p>
        </p:txBody>
      </p:sp>
      <p:sp>
        <p:nvSpPr>
          <p:cNvPr id="17411" name="Text Box 1">
            <a:extLst>
              <a:ext uri="{FF2B5EF4-FFF2-40B4-BE49-F238E27FC236}">
                <a16:creationId xmlns:a16="http://schemas.microsoft.com/office/drawing/2014/main" id="{F3ACF0D7-AA39-1BA8-3ACE-8DDEA11C62D0}"/>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2" name="Text Box 2">
            <a:extLst>
              <a:ext uri="{FF2B5EF4-FFF2-40B4-BE49-F238E27FC236}">
                <a16:creationId xmlns:a16="http://schemas.microsoft.com/office/drawing/2014/main" id="{F190DF4E-BF4B-8160-D9F1-26F796C9CD71}"/>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8">
            <a:extLst>
              <a:ext uri="{FF2B5EF4-FFF2-40B4-BE49-F238E27FC236}">
                <a16:creationId xmlns:a16="http://schemas.microsoft.com/office/drawing/2014/main" id="{B4E92374-ECA1-D9A8-5798-6166B71B08B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6F916261-BDD4-D344-A5A4-6C38EA19FA70}" type="slidenum">
              <a:rPr lang="fr-FR" altLang="en-GR" sz="1400" smtClean="0">
                <a:latin typeface="Noto Sans Regular" pitchFamily="32" charset="0"/>
              </a:rPr>
              <a:pPr>
                <a:spcBef>
                  <a:spcPct val="0"/>
                </a:spcBef>
                <a:buClrTx/>
                <a:buFontTx/>
                <a:buNone/>
              </a:pPr>
              <a:t>12</a:t>
            </a:fld>
            <a:endParaRPr lang="fr-FR" altLang="en-GR" sz="1400">
              <a:latin typeface="Noto Sans Regular" pitchFamily="32" charset="0"/>
            </a:endParaRPr>
          </a:p>
        </p:txBody>
      </p:sp>
      <p:sp>
        <p:nvSpPr>
          <p:cNvPr id="36867" name="Text Box 1">
            <a:extLst>
              <a:ext uri="{FF2B5EF4-FFF2-40B4-BE49-F238E27FC236}">
                <a16:creationId xmlns:a16="http://schemas.microsoft.com/office/drawing/2014/main" id="{47804529-8BF2-C2A9-7263-E73879512944}"/>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8" name="Text Box 2">
            <a:extLst>
              <a:ext uri="{FF2B5EF4-FFF2-40B4-BE49-F238E27FC236}">
                <a16:creationId xmlns:a16="http://schemas.microsoft.com/office/drawing/2014/main" id="{5E3BBD1A-7597-97AC-2DBA-CE6B19419D9B}"/>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8">
            <a:extLst>
              <a:ext uri="{FF2B5EF4-FFF2-40B4-BE49-F238E27FC236}">
                <a16:creationId xmlns:a16="http://schemas.microsoft.com/office/drawing/2014/main" id="{3DB44FB4-14EA-CA72-1D36-202DC35D1E3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C8A3BF0F-21FE-AC49-A430-E56A655BE0FB}" type="slidenum">
              <a:rPr lang="fr-FR" altLang="en-GR" sz="1400" smtClean="0">
                <a:latin typeface="Noto Sans Regular" pitchFamily="32" charset="0"/>
              </a:rPr>
              <a:pPr>
                <a:spcBef>
                  <a:spcPct val="0"/>
                </a:spcBef>
                <a:buClrTx/>
                <a:buFontTx/>
                <a:buNone/>
              </a:pPr>
              <a:t>13</a:t>
            </a:fld>
            <a:endParaRPr lang="fr-FR" altLang="en-GR" sz="1400">
              <a:latin typeface="Noto Sans Regular" pitchFamily="32" charset="0"/>
            </a:endParaRPr>
          </a:p>
        </p:txBody>
      </p:sp>
      <p:sp>
        <p:nvSpPr>
          <p:cNvPr id="38915" name="Text Box 1">
            <a:extLst>
              <a:ext uri="{FF2B5EF4-FFF2-40B4-BE49-F238E27FC236}">
                <a16:creationId xmlns:a16="http://schemas.microsoft.com/office/drawing/2014/main" id="{601A93E6-D341-09BD-C76E-728688C33C51}"/>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6" name="Text Box 2">
            <a:extLst>
              <a:ext uri="{FF2B5EF4-FFF2-40B4-BE49-F238E27FC236}">
                <a16:creationId xmlns:a16="http://schemas.microsoft.com/office/drawing/2014/main" id="{3A04ABEC-3753-929F-F4EC-9303FBBEFC64}"/>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8">
            <a:extLst>
              <a:ext uri="{FF2B5EF4-FFF2-40B4-BE49-F238E27FC236}">
                <a16:creationId xmlns:a16="http://schemas.microsoft.com/office/drawing/2014/main" id="{93261EA2-A2DF-9EAB-842C-A49BE907F1E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45DBE03F-06B8-B646-A0D4-2BBE95F36051}" type="slidenum">
              <a:rPr lang="fr-FR" altLang="en-GR" sz="1400" smtClean="0">
                <a:latin typeface="Noto Sans Regular" pitchFamily="32" charset="0"/>
              </a:rPr>
              <a:pPr>
                <a:spcBef>
                  <a:spcPct val="0"/>
                </a:spcBef>
                <a:buClrTx/>
                <a:buFontTx/>
                <a:buNone/>
              </a:pPr>
              <a:t>14</a:t>
            </a:fld>
            <a:endParaRPr lang="fr-FR" altLang="en-GR" sz="1400">
              <a:latin typeface="Noto Sans Regular" pitchFamily="32" charset="0"/>
            </a:endParaRPr>
          </a:p>
        </p:txBody>
      </p:sp>
      <p:sp>
        <p:nvSpPr>
          <p:cNvPr id="40963" name="Text Box 1">
            <a:extLst>
              <a:ext uri="{FF2B5EF4-FFF2-40B4-BE49-F238E27FC236}">
                <a16:creationId xmlns:a16="http://schemas.microsoft.com/office/drawing/2014/main" id="{368B3DD2-6BAD-F174-3763-4BE3EE1100A8}"/>
              </a:ext>
            </a:extLst>
          </p:cNvPr>
          <p:cNvSpPr>
            <a:spLocks noGrp="1" noRot="1" noChangeAspect="1" noChangeArrowheads="1" noTextEdit="1"/>
          </p:cNvSpPr>
          <p:nvPr>
            <p:ph type="sldImg"/>
          </p:nvPr>
        </p:nvSpPr>
        <p:spPr>
          <a:xfrm>
            <a:off x="1106488" y="812800"/>
            <a:ext cx="5341937" cy="40052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4" name="Text Box 2">
            <a:extLst>
              <a:ext uri="{FF2B5EF4-FFF2-40B4-BE49-F238E27FC236}">
                <a16:creationId xmlns:a16="http://schemas.microsoft.com/office/drawing/2014/main" id="{E135B86E-2E38-8677-9090-0675C0C98095}"/>
              </a:ext>
            </a:extLst>
          </p:cNvPr>
          <p:cNvSpPr>
            <a:spLocks noGrp="1" noChangeArrowheads="1"/>
          </p:cNvSpPr>
          <p:nvPr>
            <p:ph type="body" idx="1"/>
          </p:nvPr>
        </p:nvSpPr>
        <p:spPr>
          <a:xfrm>
            <a:off x="755650" y="5078413"/>
            <a:ext cx="6045200" cy="48085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a:extLst>
              <a:ext uri="{FF2B5EF4-FFF2-40B4-BE49-F238E27FC236}">
                <a16:creationId xmlns:a16="http://schemas.microsoft.com/office/drawing/2014/main" id="{C04B6702-00D4-CEEF-BB25-404C40C714CF}"/>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C1D082C1-344D-CF4A-BBF5-BEDAE209BDC9}" type="slidenum">
              <a:rPr lang="fr-FR" altLang="en-GR" sz="1400" smtClean="0">
                <a:latin typeface="Noto Sans Regular" pitchFamily="32" charset="0"/>
              </a:rPr>
              <a:pPr>
                <a:spcBef>
                  <a:spcPct val="0"/>
                </a:spcBef>
                <a:buClrTx/>
                <a:buFontTx/>
                <a:buNone/>
              </a:pPr>
              <a:t>15</a:t>
            </a:fld>
            <a:endParaRPr lang="fr-FR" altLang="en-GR" sz="1400">
              <a:latin typeface="Noto Sans Regular" pitchFamily="32" charset="0"/>
            </a:endParaRPr>
          </a:p>
        </p:txBody>
      </p:sp>
      <p:sp>
        <p:nvSpPr>
          <p:cNvPr id="43011" name="Text Box 1">
            <a:extLst>
              <a:ext uri="{FF2B5EF4-FFF2-40B4-BE49-F238E27FC236}">
                <a16:creationId xmlns:a16="http://schemas.microsoft.com/office/drawing/2014/main" id="{C68A513B-49A7-0C84-7309-1F8CBEEE25B7}"/>
              </a:ext>
            </a:extLst>
          </p:cNvPr>
          <p:cNvSpPr>
            <a:spLocks noGrp="1" noRot="1" noChangeAspect="1" noChangeArrowheads="1" noTextEdit="1"/>
          </p:cNvSpPr>
          <p:nvPr>
            <p:ph type="sldImg"/>
          </p:nvPr>
        </p:nvSpPr>
        <p:spPr>
          <a:xfrm>
            <a:off x="1106488" y="812800"/>
            <a:ext cx="5341937" cy="40052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2" name="Text Box 2">
            <a:extLst>
              <a:ext uri="{FF2B5EF4-FFF2-40B4-BE49-F238E27FC236}">
                <a16:creationId xmlns:a16="http://schemas.microsoft.com/office/drawing/2014/main" id="{0BBC0AE8-1855-1660-0563-AD1653A9B150}"/>
              </a:ext>
            </a:extLst>
          </p:cNvPr>
          <p:cNvSpPr>
            <a:spLocks noGrp="1" noChangeArrowheads="1"/>
          </p:cNvSpPr>
          <p:nvPr>
            <p:ph type="body" idx="1"/>
          </p:nvPr>
        </p:nvSpPr>
        <p:spPr>
          <a:xfrm>
            <a:off x="755650" y="5078413"/>
            <a:ext cx="6045200" cy="48085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a:extLst>
              <a:ext uri="{FF2B5EF4-FFF2-40B4-BE49-F238E27FC236}">
                <a16:creationId xmlns:a16="http://schemas.microsoft.com/office/drawing/2014/main" id="{C04B6702-00D4-CEEF-BB25-404C40C714CF}"/>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C1D082C1-344D-CF4A-BBF5-BEDAE209BDC9}" type="slidenum">
              <a:rPr lang="fr-FR" altLang="en-GR" sz="1400" smtClean="0">
                <a:latin typeface="Noto Sans Regular" pitchFamily="32" charset="0"/>
              </a:rPr>
              <a:pPr>
                <a:spcBef>
                  <a:spcPct val="0"/>
                </a:spcBef>
                <a:buClrTx/>
                <a:buFontTx/>
                <a:buNone/>
              </a:pPr>
              <a:t>16</a:t>
            </a:fld>
            <a:endParaRPr lang="fr-FR" altLang="en-GR" sz="1400">
              <a:latin typeface="Noto Sans Regular" pitchFamily="32" charset="0"/>
            </a:endParaRPr>
          </a:p>
        </p:txBody>
      </p:sp>
      <p:sp>
        <p:nvSpPr>
          <p:cNvPr id="43011" name="Text Box 1">
            <a:extLst>
              <a:ext uri="{FF2B5EF4-FFF2-40B4-BE49-F238E27FC236}">
                <a16:creationId xmlns:a16="http://schemas.microsoft.com/office/drawing/2014/main" id="{C68A513B-49A7-0C84-7309-1F8CBEEE25B7}"/>
              </a:ext>
            </a:extLst>
          </p:cNvPr>
          <p:cNvSpPr>
            <a:spLocks noGrp="1" noRot="1" noChangeAspect="1" noChangeArrowheads="1" noTextEdit="1"/>
          </p:cNvSpPr>
          <p:nvPr>
            <p:ph type="sldImg"/>
          </p:nvPr>
        </p:nvSpPr>
        <p:spPr>
          <a:xfrm>
            <a:off x="1106488" y="812800"/>
            <a:ext cx="5341937" cy="40052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2" name="Text Box 2">
            <a:extLst>
              <a:ext uri="{FF2B5EF4-FFF2-40B4-BE49-F238E27FC236}">
                <a16:creationId xmlns:a16="http://schemas.microsoft.com/office/drawing/2014/main" id="{0BBC0AE8-1855-1660-0563-AD1653A9B150}"/>
              </a:ext>
            </a:extLst>
          </p:cNvPr>
          <p:cNvSpPr>
            <a:spLocks noGrp="1" noChangeArrowheads="1"/>
          </p:cNvSpPr>
          <p:nvPr>
            <p:ph type="body" idx="1"/>
          </p:nvPr>
        </p:nvSpPr>
        <p:spPr>
          <a:xfrm>
            <a:off x="755650" y="5078413"/>
            <a:ext cx="6045200" cy="48085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extLst>
      <p:ext uri="{BB962C8B-B14F-4D97-AF65-F5344CB8AC3E}">
        <p14:creationId xmlns:p14="http://schemas.microsoft.com/office/powerpoint/2010/main" val="13623546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a:extLst>
              <a:ext uri="{FF2B5EF4-FFF2-40B4-BE49-F238E27FC236}">
                <a16:creationId xmlns:a16="http://schemas.microsoft.com/office/drawing/2014/main" id="{DC762F67-88B4-1963-C74C-1C5DB11CD8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37BE88CE-76B3-0742-AF0C-201090A7B1CA}" type="slidenum">
              <a:rPr lang="fr-FR" altLang="en-GR" sz="1400" smtClean="0">
                <a:latin typeface="Noto Sans Regular" pitchFamily="32" charset="0"/>
              </a:rPr>
              <a:pPr>
                <a:spcBef>
                  <a:spcPct val="0"/>
                </a:spcBef>
                <a:buClrTx/>
                <a:buFontTx/>
                <a:buNone/>
              </a:pPr>
              <a:t>17</a:t>
            </a:fld>
            <a:endParaRPr lang="fr-FR" altLang="en-GR" sz="1400">
              <a:latin typeface="Noto Sans Regular" pitchFamily="32" charset="0"/>
            </a:endParaRPr>
          </a:p>
        </p:txBody>
      </p:sp>
      <p:sp>
        <p:nvSpPr>
          <p:cNvPr id="45059" name="Text Box 1">
            <a:extLst>
              <a:ext uri="{FF2B5EF4-FFF2-40B4-BE49-F238E27FC236}">
                <a16:creationId xmlns:a16="http://schemas.microsoft.com/office/drawing/2014/main" id="{1DBA0870-E9D1-238E-1C1F-2916B5D7218D}"/>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60" name="Text Box 2">
            <a:extLst>
              <a:ext uri="{FF2B5EF4-FFF2-40B4-BE49-F238E27FC236}">
                <a16:creationId xmlns:a16="http://schemas.microsoft.com/office/drawing/2014/main" id="{20A6518B-9CB6-6984-4AE8-18D1F3DEC166}"/>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8">
            <a:extLst>
              <a:ext uri="{FF2B5EF4-FFF2-40B4-BE49-F238E27FC236}">
                <a16:creationId xmlns:a16="http://schemas.microsoft.com/office/drawing/2014/main" id="{9DA62276-2E36-DE26-5DE1-B3F4C34A5E9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837BF54D-268E-0B46-A52A-3B1476B40001}" type="slidenum">
              <a:rPr lang="fr-FR" altLang="en-GR" sz="1400" smtClean="0">
                <a:latin typeface="Noto Sans Regular" pitchFamily="32" charset="0"/>
              </a:rPr>
              <a:pPr>
                <a:spcBef>
                  <a:spcPct val="0"/>
                </a:spcBef>
                <a:buClrTx/>
                <a:buFontTx/>
                <a:buNone/>
              </a:pPr>
              <a:t>19</a:t>
            </a:fld>
            <a:endParaRPr lang="fr-FR" altLang="en-GR" sz="1400">
              <a:latin typeface="Noto Sans Regular" pitchFamily="32" charset="0"/>
            </a:endParaRPr>
          </a:p>
        </p:txBody>
      </p:sp>
      <p:sp>
        <p:nvSpPr>
          <p:cNvPr id="47107" name="Text Box 1">
            <a:extLst>
              <a:ext uri="{FF2B5EF4-FFF2-40B4-BE49-F238E27FC236}">
                <a16:creationId xmlns:a16="http://schemas.microsoft.com/office/drawing/2014/main" id="{D17F8F66-FCB0-76D5-D454-34365049B402}"/>
              </a:ext>
            </a:extLst>
          </p:cNvPr>
          <p:cNvSpPr>
            <a:spLocks noGrp="1" noRot="1" noChangeAspect="1" noChangeArrowheads="1" noTextEdit="1"/>
          </p:cNvSpPr>
          <p:nvPr>
            <p:ph type="sldImg"/>
          </p:nvPr>
        </p:nvSpPr>
        <p:spPr>
          <a:xfrm>
            <a:off x="1374775" y="1336675"/>
            <a:ext cx="4810125" cy="360838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8" name="Text Box 2">
            <a:extLst>
              <a:ext uri="{FF2B5EF4-FFF2-40B4-BE49-F238E27FC236}">
                <a16:creationId xmlns:a16="http://schemas.microsoft.com/office/drawing/2014/main" id="{26BCB13D-3F6B-67B4-ABAA-22ED82B9A314}"/>
              </a:ext>
            </a:extLst>
          </p:cNvPr>
          <p:cNvSpPr>
            <a:spLocks noGrp="1" noChangeArrowheads="1"/>
          </p:cNvSpPr>
          <p:nvPr>
            <p:ph type="body" idx="1"/>
          </p:nvPr>
        </p:nvSpPr>
        <p:spPr>
          <a:xfrm>
            <a:off x="755650" y="5145088"/>
            <a:ext cx="6048375" cy="4210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
        <p:nvSpPr>
          <p:cNvPr id="64515" name="Text Box 3">
            <a:extLst>
              <a:ext uri="{FF2B5EF4-FFF2-40B4-BE49-F238E27FC236}">
                <a16:creationId xmlns:a16="http://schemas.microsoft.com/office/drawing/2014/main" id="{3371F431-6FBA-C4A3-AC7A-58098B46A398}"/>
              </a:ext>
            </a:extLst>
          </p:cNvPr>
          <p:cNvSpPr txBox="1">
            <a:spLocks noChangeArrowheads="1"/>
          </p:cNvSpPr>
          <p:nvPr/>
        </p:nvSpPr>
        <p:spPr bwMode="auto">
          <a:xfrm>
            <a:off x="4281488" y="10155238"/>
            <a:ext cx="3275012" cy="536575"/>
          </a:xfrm>
          <a:prstGeom prst="rect">
            <a:avLst/>
          </a:prstGeom>
          <a:noFill/>
          <a:ln>
            <a:noFill/>
          </a:ln>
          <a:effectLst/>
        </p:spPr>
        <p:txBody>
          <a:bodyPr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9pPr>
          </a:lstStyle>
          <a:p>
            <a:pPr algn="r" eaLnBrk="1" hangingPunct="1">
              <a:buSzPct val="100000"/>
              <a:defRPr/>
            </a:pPr>
            <a:fld id="{6BF9D4A7-C604-6B4D-9C63-3186D43751DC}" type="slidenum">
              <a:rPr lang="fr-FR" altLang="en-GR" sz="1200" smtClean="0">
                <a:latin typeface="+mn-lt" charset="0"/>
                <a:ea typeface="+mn-ea" charset="0"/>
                <a:cs typeface="+mn-ea" charset="0"/>
              </a:rPr>
              <a:pPr algn="r" eaLnBrk="1" hangingPunct="1">
                <a:buSzPct val="100000"/>
                <a:defRPr/>
              </a:pPr>
              <a:t>19</a:t>
            </a:fld>
            <a:endParaRPr lang="fr-FR" altLang="en-GR" sz="1200">
              <a:latin typeface="+mn-lt" charset="0"/>
              <a:ea typeface="+mn-ea" charset="0"/>
              <a:cs typeface="+mn-ea"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8">
            <a:extLst>
              <a:ext uri="{FF2B5EF4-FFF2-40B4-BE49-F238E27FC236}">
                <a16:creationId xmlns:a16="http://schemas.microsoft.com/office/drawing/2014/main" id="{B1ADA03D-88AA-85E4-FFBD-DDCDEE75192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2C46D295-D21C-BF4D-8FDC-F0892A2B44D2}" type="slidenum">
              <a:rPr lang="fr-FR" altLang="en-GR" sz="1400" smtClean="0">
                <a:latin typeface="Noto Sans Regular" pitchFamily="32" charset="0"/>
              </a:rPr>
              <a:pPr>
                <a:spcBef>
                  <a:spcPct val="0"/>
                </a:spcBef>
                <a:buClrTx/>
                <a:buFontTx/>
                <a:buNone/>
              </a:pPr>
              <a:t>21</a:t>
            </a:fld>
            <a:endParaRPr lang="fr-FR" altLang="en-GR" sz="1400">
              <a:latin typeface="Noto Sans Regular" pitchFamily="32" charset="0"/>
            </a:endParaRPr>
          </a:p>
        </p:txBody>
      </p:sp>
      <p:sp>
        <p:nvSpPr>
          <p:cNvPr id="50179" name="Text Box 1">
            <a:extLst>
              <a:ext uri="{FF2B5EF4-FFF2-40B4-BE49-F238E27FC236}">
                <a16:creationId xmlns:a16="http://schemas.microsoft.com/office/drawing/2014/main" id="{03A1FB07-831D-4DB3-E251-8179125ACB5F}"/>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Text Box 2">
            <a:extLst>
              <a:ext uri="{FF2B5EF4-FFF2-40B4-BE49-F238E27FC236}">
                <a16:creationId xmlns:a16="http://schemas.microsoft.com/office/drawing/2014/main" id="{42EB9531-FD36-B893-E2CB-2A2A2209B3F2}"/>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8">
            <a:extLst>
              <a:ext uri="{FF2B5EF4-FFF2-40B4-BE49-F238E27FC236}">
                <a16:creationId xmlns:a16="http://schemas.microsoft.com/office/drawing/2014/main" id="{842452A7-5565-42D8-144C-DF404CA31ED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037F8EAD-F328-7648-B80B-3691AB20FBD3}" type="slidenum">
              <a:rPr lang="fr-FR" altLang="en-GR" sz="1400" smtClean="0">
                <a:latin typeface="Noto Sans Regular" pitchFamily="32" charset="0"/>
              </a:rPr>
              <a:pPr>
                <a:spcBef>
                  <a:spcPct val="0"/>
                </a:spcBef>
                <a:buClrTx/>
                <a:buFontTx/>
                <a:buNone/>
              </a:pPr>
              <a:t>25</a:t>
            </a:fld>
            <a:endParaRPr lang="fr-FR" altLang="en-GR" sz="1400">
              <a:latin typeface="Noto Sans Regular" pitchFamily="32" charset="0"/>
            </a:endParaRPr>
          </a:p>
        </p:txBody>
      </p:sp>
      <p:sp>
        <p:nvSpPr>
          <p:cNvPr id="54275" name="Text Box 1">
            <a:extLst>
              <a:ext uri="{FF2B5EF4-FFF2-40B4-BE49-F238E27FC236}">
                <a16:creationId xmlns:a16="http://schemas.microsoft.com/office/drawing/2014/main" id="{3C85D147-F96E-B46C-DC7E-2E025335E033}"/>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6" name="Text Box 2">
            <a:extLst>
              <a:ext uri="{FF2B5EF4-FFF2-40B4-BE49-F238E27FC236}">
                <a16:creationId xmlns:a16="http://schemas.microsoft.com/office/drawing/2014/main" id="{145E1CDC-9B2F-2EA8-1601-DC3A032F3244}"/>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8">
            <a:extLst>
              <a:ext uri="{FF2B5EF4-FFF2-40B4-BE49-F238E27FC236}">
                <a16:creationId xmlns:a16="http://schemas.microsoft.com/office/drawing/2014/main" id="{2587AB6A-8971-2CC2-C387-52B51DEAB47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3752DD7D-4B24-C344-BA69-8D0261D96A98}" type="slidenum">
              <a:rPr lang="fr-FR" altLang="en-GR" sz="1400" smtClean="0">
                <a:latin typeface="Noto Sans Regular" pitchFamily="32" charset="0"/>
              </a:rPr>
              <a:pPr>
                <a:spcBef>
                  <a:spcPct val="0"/>
                </a:spcBef>
                <a:buClrTx/>
                <a:buFontTx/>
                <a:buNone/>
              </a:pPr>
              <a:t>26</a:t>
            </a:fld>
            <a:endParaRPr lang="fr-FR" altLang="en-GR" sz="1400">
              <a:latin typeface="Noto Sans Regular" pitchFamily="32" charset="0"/>
            </a:endParaRPr>
          </a:p>
        </p:txBody>
      </p:sp>
      <p:sp>
        <p:nvSpPr>
          <p:cNvPr id="56323" name="Text Box 1">
            <a:extLst>
              <a:ext uri="{FF2B5EF4-FFF2-40B4-BE49-F238E27FC236}">
                <a16:creationId xmlns:a16="http://schemas.microsoft.com/office/drawing/2014/main" id="{C71BCE60-B090-626E-8523-86777E7A956F}"/>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4" name="Text Box 2">
            <a:extLst>
              <a:ext uri="{FF2B5EF4-FFF2-40B4-BE49-F238E27FC236}">
                <a16:creationId xmlns:a16="http://schemas.microsoft.com/office/drawing/2014/main" id="{71B5A5A4-51C8-FE55-5BFC-0C872DB3DE42}"/>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8">
            <a:extLst>
              <a:ext uri="{FF2B5EF4-FFF2-40B4-BE49-F238E27FC236}">
                <a16:creationId xmlns:a16="http://schemas.microsoft.com/office/drawing/2014/main" id="{2AC8695C-271C-E0F2-9D13-45B436DD4C8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04C6120D-DE40-0E44-8242-E179522286C7}" type="slidenum">
              <a:rPr lang="fr-FR" altLang="en-GR" sz="1400" smtClean="0">
                <a:latin typeface="Noto Sans Regular" pitchFamily="32" charset="0"/>
              </a:rPr>
              <a:pPr>
                <a:spcBef>
                  <a:spcPct val="0"/>
                </a:spcBef>
                <a:buClrTx/>
                <a:buFontTx/>
                <a:buNone/>
              </a:pPr>
              <a:t>4</a:t>
            </a:fld>
            <a:endParaRPr lang="fr-FR" altLang="en-GR" sz="1400">
              <a:latin typeface="Noto Sans Regular" pitchFamily="32" charset="0"/>
            </a:endParaRPr>
          </a:p>
        </p:txBody>
      </p:sp>
      <p:sp>
        <p:nvSpPr>
          <p:cNvPr id="20483" name="Text Box 1">
            <a:extLst>
              <a:ext uri="{FF2B5EF4-FFF2-40B4-BE49-F238E27FC236}">
                <a16:creationId xmlns:a16="http://schemas.microsoft.com/office/drawing/2014/main" id="{717DB0D7-42DC-102E-351A-F5C8A7BCFB6E}"/>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Text Box 2">
            <a:extLst>
              <a:ext uri="{FF2B5EF4-FFF2-40B4-BE49-F238E27FC236}">
                <a16:creationId xmlns:a16="http://schemas.microsoft.com/office/drawing/2014/main" id="{2F5EAE5C-59E5-E2C0-0F58-109DFE83A73F}"/>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8">
            <a:extLst>
              <a:ext uri="{FF2B5EF4-FFF2-40B4-BE49-F238E27FC236}">
                <a16:creationId xmlns:a16="http://schemas.microsoft.com/office/drawing/2014/main" id="{E43E5975-9E37-D013-A372-3771D57BF1E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9A27EA73-2B50-7C41-AF2D-0633C0A24731}" type="slidenum">
              <a:rPr lang="fr-FR" altLang="en-GR" sz="1400" smtClean="0">
                <a:latin typeface="Noto Sans Regular" pitchFamily="32" charset="0"/>
              </a:rPr>
              <a:pPr>
                <a:spcBef>
                  <a:spcPct val="0"/>
                </a:spcBef>
                <a:buClrTx/>
                <a:buFontTx/>
                <a:buNone/>
              </a:pPr>
              <a:t>28</a:t>
            </a:fld>
            <a:endParaRPr lang="fr-FR" altLang="en-GR" sz="1400">
              <a:latin typeface="Noto Sans Regular" pitchFamily="32" charset="0"/>
            </a:endParaRPr>
          </a:p>
        </p:txBody>
      </p:sp>
      <p:sp>
        <p:nvSpPr>
          <p:cNvPr id="59395" name="Text Box 1">
            <a:extLst>
              <a:ext uri="{FF2B5EF4-FFF2-40B4-BE49-F238E27FC236}">
                <a16:creationId xmlns:a16="http://schemas.microsoft.com/office/drawing/2014/main" id="{DC2862D2-CDB8-F5A6-0A30-F055BACA645E}"/>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6" name="Text Box 2">
            <a:extLst>
              <a:ext uri="{FF2B5EF4-FFF2-40B4-BE49-F238E27FC236}">
                <a16:creationId xmlns:a16="http://schemas.microsoft.com/office/drawing/2014/main" id="{59CCD5E2-4F89-746E-01BC-E05B280C9E28}"/>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8">
            <a:extLst>
              <a:ext uri="{FF2B5EF4-FFF2-40B4-BE49-F238E27FC236}">
                <a16:creationId xmlns:a16="http://schemas.microsoft.com/office/drawing/2014/main" id="{337C94FD-7EB3-B0D2-A8C5-F4BB40079AA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E6B85B80-5BA8-4649-8F85-583322F3F347}" type="slidenum">
              <a:rPr lang="fr-FR" altLang="en-GR" sz="1400" smtClean="0">
                <a:latin typeface="Noto Sans Regular" pitchFamily="32" charset="0"/>
              </a:rPr>
              <a:pPr>
                <a:spcBef>
                  <a:spcPct val="0"/>
                </a:spcBef>
                <a:buClrTx/>
                <a:buFontTx/>
                <a:buNone/>
              </a:pPr>
              <a:t>33</a:t>
            </a:fld>
            <a:endParaRPr lang="fr-FR" altLang="en-GR" sz="1400">
              <a:latin typeface="Noto Sans Regular" pitchFamily="32" charset="0"/>
            </a:endParaRPr>
          </a:p>
        </p:txBody>
      </p:sp>
      <p:sp>
        <p:nvSpPr>
          <p:cNvPr id="65539" name="Text Box 1">
            <a:extLst>
              <a:ext uri="{FF2B5EF4-FFF2-40B4-BE49-F238E27FC236}">
                <a16:creationId xmlns:a16="http://schemas.microsoft.com/office/drawing/2014/main" id="{D27862E5-590F-CFAD-769A-7F5C5CD76BB9}"/>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40" name="Text Box 2">
            <a:extLst>
              <a:ext uri="{FF2B5EF4-FFF2-40B4-BE49-F238E27FC236}">
                <a16:creationId xmlns:a16="http://schemas.microsoft.com/office/drawing/2014/main" id="{87FEA9B7-0B3D-38F0-D512-5A3C82BA29EB}"/>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8">
            <a:extLst>
              <a:ext uri="{FF2B5EF4-FFF2-40B4-BE49-F238E27FC236}">
                <a16:creationId xmlns:a16="http://schemas.microsoft.com/office/drawing/2014/main" id="{731E7739-44FE-008F-2F7C-05EBA72FD55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53E7940C-06CD-D34D-A1FC-728F40736D7F}" type="slidenum">
              <a:rPr lang="fr-FR" altLang="en-GR" sz="1400" smtClean="0">
                <a:latin typeface="Noto Sans Regular" pitchFamily="32" charset="0"/>
              </a:rPr>
              <a:pPr>
                <a:spcBef>
                  <a:spcPct val="0"/>
                </a:spcBef>
                <a:buClrTx/>
                <a:buFontTx/>
                <a:buNone/>
              </a:pPr>
              <a:t>36</a:t>
            </a:fld>
            <a:endParaRPr lang="fr-FR" altLang="en-GR" sz="1400">
              <a:latin typeface="Noto Sans Regular" pitchFamily="32" charset="0"/>
            </a:endParaRPr>
          </a:p>
        </p:txBody>
      </p:sp>
      <p:sp>
        <p:nvSpPr>
          <p:cNvPr id="69635" name="Text Box 1">
            <a:extLst>
              <a:ext uri="{FF2B5EF4-FFF2-40B4-BE49-F238E27FC236}">
                <a16:creationId xmlns:a16="http://schemas.microsoft.com/office/drawing/2014/main" id="{C2F32B66-66DB-9B3D-CF6D-F7F4F0FBA272}"/>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6" name="Text Box 2">
            <a:extLst>
              <a:ext uri="{FF2B5EF4-FFF2-40B4-BE49-F238E27FC236}">
                <a16:creationId xmlns:a16="http://schemas.microsoft.com/office/drawing/2014/main" id="{CEF1564F-688E-C0A2-EF53-DBF10BE4B5B7}"/>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8">
            <a:extLst>
              <a:ext uri="{FF2B5EF4-FFF2-40B4-BE49-F238E27FC236}">
                <a16:creationId xmlns:a16="http://schemas.microsoft.com/office/drawing/2014/main" id="{79F43A56-2D08-4A1D-5556-3F9A21CA15F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36A6F8CA-52E0-5F44-8ECA-79A53538D074}" type="slidenum">
              <a:rPr lang="fr-FR" altLang="en-GR" sz="1400" smtClean="0">
                <a:latin typeface="Noto Sans Regular" pitchFamily="32" charset="0"/>
              </a:rPr>
              <a:pPr>
                <a:spcBef>
                  <a:spcPct val="0"/>
                </a:spcBef>
                <a:buClrTx/>
                <a:buFontTx/>
                <a:buNone/>
              </a:pPr>
              <a:t>37</a:t>
            </a:fld>
            <a:endParaRPr lang="fr-FR" altLang="en-GR" sz="1400">
              <a:latin typeface="Noto Sans Regular" pitchFamily="32" charset="0"/>
            </a:endParaRPr>
          </a:p>
        </p:txBody>
      </p:sp>
      <p:sp>
        <p:nvSpPr>
          <p:cNvPr id="71683" name="Text Box 1">
            <a:extLst>
              <a:ext uri="{FF2B5EF4-FFF2-40B4-BE49-F238E27FC236}">
                <a16:creationId xmlns:a16="http://schemas.microsoft.com/office/drawing/2014/main" id="{B6995063-679E-FCF2-C566-B3865B3F3A64}"/>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684" name="Text Box 2">
            <a:extLst>
              <a:ext uri="{FF2B5EF4-FFF2-40B4-BE49-F238E27FC236}">
                <a16:creationId xmlns:a16="http://schemas.microsoft.com/office/drawing/2014/main" id="{26D26215-C458-78FD-CAD9-FC3702AA436D}"/>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a:extLst>
              <a:ext uri="{FF2B5EF4-FFF2-40B4-BE49-F238E27FC236}">
                <a16:creationId xmlns:a16="http://schemas.microsoft.com/office/drawing/2014/main" id="{532480B0-6B0F-D13B-09F8-3EF56E0E094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632746F5-32D0-AC45-831D-D8C2571E58F9}" type="slidenum">
              <a:rPr lang="fr-FR" altLang="en-GR" sz="1400" smtClean="0">
                <a:latin typeface="Noto Sans Regular" pitchFamily="32" charset="0"/>
              </a:rPr>
              <a:pPr>
                <a:spcBef>
                  <a:spcPct val="0"/>
                </a:spcBef>
                <a:buClrTx/>
                <a:buFontTx/>
                <a:buNone/>
              </a:pPr>
              <a:t>38</a:t>
            </a:fld>
            <a:endParaRPr lang="fr-FR" altLang="en-GR" sz="1400">
              <a:latin typeface="Noto Sans Regular" pitchFamily="32" charset="0"/>
            </a:endParaRPr>
          </a:p>
        </p:txBody>
      </p:sp>
      <p:sp>
        <p:nvSpPr>
          <p:cNvPr id="73731" name="Text Box 1">
            <a:extLst>
              <a:ext uri="{FF2B5EF4-FFF2-40B4-BE49-F238E27FC236}">
                <a16:creationId xmlns:a16="http://schemas.microsoft.com/office/drawing/2014/main" id="{1200A7A4-F651-F8F8-FBA1-D9434B539301}"/>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2" name="Text Box 2">
            <a:extLst>
              <a:ext uri="{FF2B5EF4-FFF2-40B4-BE49-F238E27FC236}">
                <a16:creationId xmlns:a16="http://schemas.microsoft.com/office/drawing/2014/main" id="{BAF70EFF-786B-4B82-D337-913845709580}"/>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8">
            <a:extLst>
              <a:ext uri="{FF2B5EF4-FFF2-40B4-BE49-F238E27FC236}">
                <a16:creationId xmlns:a16="http://schemas.microsoft.com/office/drawing/2014/main" id="{AC9EDD2C-F9B2-E176-2F60-5E7B27E796D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D301D472-9279-EB4A-A2D2-AA36294CB54C}" type="slidenum">
              <a:rPr lang="fr-FR" altLang="en-GR" sz="1400" smtClean="0">
                <a:latin typeface="Noto Sans Regular" pitchFamily="32" charset="0"/>
              </a:rPr>
              <a:pPr>
                <a:spcBef>
                  <a:spcPct val="0"/>
                </a:spcBef>
                <a:buClrTx/>
                <a:buFontTx/>
                <a:buNone/>
              </a:pPr>
              <a:t>39</a:t>
            </a:fld>
            <a:endParaRPr lang="fr-FR" altLang="en-GR" sz="1400">
              <a:latin typeface="Noto Sans Regular" pitchFamily="32" charset="0"/>
            </a:endParaRPr>
          </a:p>
        </p:txBody>
      </p:sp>
      <p:sp>
        <p:nvSpPr>
          <p:cNvPr id="75779" name="Text Box 1">
            <a:extLst>
              <a:ext uri="{FF2B5EF4-FFF2-40B4-BE49-F238E27FC236}">
                <a16:creationId xmlns:a16="http://schemas.microsoft.com/office/drawing/2014/main" id="{D4A09630-926F-35B2-7F0A-800EA2011577}"/>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80" name="Text Box 2">
            <a:extLst>
              <a:ext uri="{FF2B5EF4-FFF2-40B4-BE49-F238E27FC236}">
                <a16:creationId xmlns:a16="http://schemas.microsoft.com/office/drawing/2014/main" id="{30ADA28D-BB37-897F-3CDC-934366BEF7DD}"/>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8">
            <a:extLst>
              <a:ext uri="{FF2B5EF4-FFF2-40B4-BE49-F238E27FC236}">
                <a16:creationId xmlns:a16="http://schemas.microsoft.com/office/drawing/2014/main" id="{556F0965-3206-E45B-F743-BFA821BB4B3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51DE93B0-5912-224E-93D6-61A9EE22A412}" type="slidenum">
              <a:rPr lang="fr-FR" altLang="en-GR" sz="1400" smtClean="0">
                <a:latin typeface="Noto Sans Regular" pitchFamily="32" charset="0"/>
              </a:rPr>
              <a:pPr>
                <a:spcBef>
                  <a:spcPct val="0"/>
                </a:spcBef>
                <a:buClrTx/>
                <a:buFontTx/>
                <a:buNone/>
              </a:pPr>
              <a:t>42</a:t>
            </a:fld>
            <a:endParaRPr lang="fr-FR" altLang="en-GR" sz="1400">
              <a:latin typeface="Noto Sans Regular" pitchFamily="32" charset="0"/>
            </a:endParaRPr>
          </a:p>
        </p:txBody>
      </p:sp>
      <p:sp>
        <p:nvSpPr>
          <p:cNvPr id="78851" name="Text Box 1">
            <a:extLst>
              <a:ext uri="{FF2B5EF4-FFF2-40B4-BE49-F238E27FC236}">
                <a16:creationId xmlns:a16="http://schemas.microsoft.com/office/drawing/2014/main" id="{F10A98C4-2CBB-10CF-F93F-52FCC1760D7D}"/>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2" name="Text Box 2">
            <a:extLst>
              <a:ext uri="{FF2B5EF4-FFF2-40B4-BE49-F238E27FC236}">
                <a16:creationId xmlns:a16="http://schemas.microsoft.com/office/drawing/2014/main" id="{E51E2929-E177-C5FB-5489-9E765EA73478}"/>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8">
            <a:extLst>
              <a:ext uri="{FF2B5EF4-FFF2-40B4-BE49-F238E27FC236}">
                <a16:creationId xmlns:a16="http://schemas.microsoft.com/office/drawing/2014/main" id="{25EC9C5F-0E58-2EC0-590E-6C15D3F237C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F2B21AD6-FA0A-2C4F-B02D-05A903F5BD4C}" type="slidenum">
              <a:rPr lang="fr-FR" altLang="en-GR" sz="1400" smtClean="0">
                <a:latin typeface="Noto Sans Regular" pitchFamily="32" charset="0"/>
              </a:rPr>
              <a:pPr>
                <a:spcBef>
                  <a:spcPct val="0"/>
                </a:spcBef>
                <a:buClrTx/>
                <a:buFontTx/>
                <a:buNone/>
              </a:pPr>
              <a:t>43</a:t>
            </a:fld>
            <a:endParaRPr lang="fr-FR" altLang="en-GR" sz="1400">
              <a:latin typeface="Noto Sans Regular" pitchFamily="32" charset="0"/>
            </a:endParaRPr>
          </a:p>
        </p:txBody>
      </p:sp>
      <p:sp>
        <p:nvSpPr>
          <p:cNvPr id="80899" name="Text Box 1">
            <a:extLst>
              <a:ext uri="{FF2B5EF4-FFF2-40B4-BE49-F238E27FC236}">
                <a16:creationId xmlns:a16="http://schemas.microsoft.com/office/drawing/2014/main" id="{080665DF-C50C-3B5F-AFA8-6A5A8371AAD5}"/>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900" name="Text Box 2">
            <a:extLst>
              <a:ext uri="{FF2B5EF4-FFF2-40B4-BE49-F238E27FC236}">
                <a16:creationId xmlns:a16="http://schemas.microsoft.com/office/drawing/2014/main" id="{98678CEB-41B0-D7A7-DDD6-C34EDDBB8B91}"/>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8">
            <a:extLst>
              <a:ext uri="{FF2B5EF4-FFF2-40B4-BE49-F238E27FC236}">
                <a16:creationId xmlns:a16="http://schemas.microsoft.com/office/drawing/2014/main" id="{C32C1B3B-14F2-20C1-D224-C80CBB95295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554FBB9A-4297-A84C-B9DB-90C326B8B6E1}" type="slidenum">
              <a:rPr lang="fr-FR" altLang="en-GR" sz="1400" smtClean="0">
                <a:latin typeface="Noto Sans Regular" pitchFamily="32" charset="0"/>
              </a:rPr>
              <a:pPr>
                <a:spcBef>
                  <a:spcPct val="0"/>
                </a:spcBef>
                <a:buClrTx/>
                <a:buFontTx/>
                <a:buNone/>
              </a:pPr>
              <a:t>44</a:t>
            </a:fld>
            <a:endParaRPr lang="fr-FR" altLang="en-GR" sz="1400">
              <a:latin typeface="Noto Sans Regular" pitchFamily="32" charset="0"/>
            </a:endParaRPr>
          </a:p>
        </p:txBody>
      </p:sp>
      <p:sp>
        <p:nvSpPr>
          <p:cNvPr id="82947" name="Text Box 1">
            <a:extLst>
              <a:ext uri="{FF2B5EF4-FFF2-40B4-BE49-F238E27FC236}">
                <a16:creationId xmlns:a16="http://schemas.microsoft.com/office/drawing/2014/main" id="{131F90FF-A0D5-0AC4-1CAA-AC97DAB07B7D}"/>
              </a:ext>
            </a:extLst>
          </p:cNvPr>
          <p:cNvSpPr>
            <a:spLocks noGrp="1" noRot="1" noChangeAspect="1" noChangeArrowheads="1" noTextEdit="1"/>
          </p:cNvSpPr>
          <p:nvPr>
            <p:ph type="sldImg"/>
          </p:nvPr>
        </p:nvSpPr>
        <p:spPr>
          <a:xfrm>
            <a:off x="1374775" y="1336675"/>
            <a:ext cx="4810125" cy="360838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2948" name="Text Box 2">
            <a:extLst>
              <a:ext uri="{FF2B5EF4-FFF2-40B4-BE49-F238E27FC236}">
                <a16:creationId xmlns:a16="http://schemas.microsoft.com/office/drawing/2014/main" id="{606F84ED-633A-08F9-6572-4AACAE431331}"/>
              </a:ext>
            </a:extLst>
          </p:cNvPr>
          <p:cNvSpPr>
            <a:spLocks noGrp="1" noChangeArrowheads="1"/>
          </p:cNvSpPr>
          <p:nvPr>
            <p:ph type="body" idx="1"/>
          </p:nvPr>
        </p:nvSpPr>
        <p:spPr>
          <a:xfrm>
            <a:off x="755650" y="5145088"/>
            <a:ext cx="6048375" cy="4210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
        <p:nvSpPr>
          <p:cNvPr id="45059" name="Text Box 3">
            <a:extLst>
              <a:ext uri="{FF2B5EF4-FFF2-40B4-BE49-F238E27FC236}">
                <a16:creationId xmlns:a16="http://schemas.microsoft.com/office/drawing/2014/main" id="{3A24C8E3-D754-D200-8DFE-C580C7ECBA6B}"/>
              </a:ext>
            </a:extLst>
          </p:cNvPr>
          <p:cNvSpPr txBox="1">
            <a:spLocks noChangeArrowheads="1"/>
          </p:cNvSpPr>
          <p:nvPr/>
        </p:nvSpPr>
        <p:spPr bwMode="auto">
          <a:xfrm>
            <a:off x="4281488" y="10155238"/>
            <a:ext cx="3275012" cy="536575"/>
          </a:xfrm>
          <a:prstGeom prst="rect">
            <a:avLst/>
          </a:prstGeom>
          <a:noFill/>
          <a:ln>
            <a:noFill/>
          </a:ln>
          <a:effectLst/>
        </p:spPr>
        <p:txBody>
          <a:bodyPr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DejaVu Sans" charset="0"/>
                <a:cs typeface="DejaVu Sans" charset="0"/>
              </a:defRPr>
            </a:lvl9pPr>
          </a:lstStyle>
          <a:p>
            <a:pPr algn="r" eaLnBrk="1" hangingPunct="1">
              <a:buSzPct val="100000"/>
              <a:defRPr/>
            </a:pPr>
            <a:fld id="{41A49183-869B-6A4E-9A22-B8B3B86EA88A}" type="slidenum">
              <a:rPr lang="fr-FR" altLang="en-GR" sz="1200" smtClean="0">
                <a:latin typeface="+mn-lt" charset="0"/>
                <a:ea typeface="+mn-ea" charset="0"/>
                <a:cs typeface="+mn-ea" charset="0"/>
              </a:rPr>
              <a:pPr algn="r" eaLnBrk="1" hangingPunct="1">
                <a:buSzPct val="100000"/>
                <a:defRPr/>
              </a:pPr>
              <a:t>44</a:t>
            </a:fld>
            <a:endParaRPr lang="fr-FR" altLang="en-GR" sz="1200">
              <a:latin typeface="+mn-lt" charset="0"/>
              <a:ea typeface="+mn-ea" charset="0"/>
              <a:cs typeface="+mn-e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8">
            <a:extLst>
              <a:ext uri="{FF2B5EF4-FFF2-40B4-BE49-F238E27FC236}">
                <a16:creationId xmlns:a16="http://schemas.microsoft.com/office/drawing/2014/main" id="{B445B449-E634-637B-3634-B99EFA3525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E8342500-150D-D243-8F32-B1FC09E923C6}" type="slidenum">
              <a:rPr lang="fr-FR" altLang="en-GR" sz="1400" smtClean="0">
                <a:latin typeface="Noto Sans Regular" pitchFamily="32" charset="0"/>
              </a:rPr>
              <a:pPr>
                <a:spcBef>
                  <a:spcPct val="0"/>
                </a:spcBef>
                <a:buClrTx/>
                <a:buFontTx/>
                <a:buNone/>
              </a:pPr>
              <a:t>5</a:t>
            </a:fld>
            <a:endParaRPr lang="fr-FR" altLang="en-GR" sz="1400">
              <a:latin typeface="Noto Sans Regular" pitchFamily="32" charset="0"/>
            </a:endParaRPr>
          </a:p>
        </p:txBody>
      </p:sp>
      <p:sp>
        <p:nvSpPr>
          <p:cNvPr id="22531" name="Text Box 1">
            <a:extLst>
              <a:ext uri="{FF2B5EF4-FFF2-40B4-BE49-F238E27FC236}">
                <a16:creationId xmlns:a16="http://schemas.microsoft.com/office/drawing/2014/main" id="{264B68B7-5EBC-D429-1ED5-2E476371099B}"/>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2" name="Text Box 2">
            <a:extLst>
              <a:ext uri="{FF2B5EF4-FFF2-40B4-BE49-F238E27FC236}">
                <a16:creationId xmlns:a16="http://schemas.microsoft.com/office/drawing/2014/main" id="{F0240E6A-2B6D-6DE5-F3E8-0E0FE18D2BC2}"/>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8">
            <a:extLst>
              <a:ext uri="{FF2B5EF4-FFF2-40B4-BE49-F238E27FC236}">
                <a16:creationId xmlns:a16="http://schemas.microsoft.com/office/drawing/2014/main" id="{FB6E4B5C-1D1B-D187-22FF-E0AE50344EDF}"/>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E112B8B7-1B55-3E4A-8755-5160684E7812}" type="slidenum">
              <a:rPr lang="fr-FR" altLang="en-GR" sz="1400" smtClean="0">
                <a:latin typeface="Noto Sans Regular" pitchFamily="32" charset="0"/>
              </a:rPr>
              <a:pPr>
                <a:spcBef>
                  <a:spcPct val="0"/>
                </a:spcBef>
                <a:buClrTx/>
                <a:buFontTx/>
                <a:buNone/>
              </a:pPr>
              <a:t>6</a:t>
            </a:fld>
            <a:endParaRPr lang="fr-FR" altLang="en-GR" sz="1400">
              <a:latin typeface="Noto Sans Regular" pitchFamily="32" charset="0"/>
            </a:endParaRPr>
          </a:p>
        </p:txBody>
      </p:sp>
      <p:sp>
        <p:nvSpPr>
          <p:cNvPr id="24579" name="Text Box 1">
            <a:extLst>
              <a:ext uri="{FF2B5EF4-FFF2-40B4-BE49-F238E27FC236}">
                <a16:creationId xmlns:a16="http://schemas.microsoft.com/office/drawing/2014/main" id="{69F8D219-CFF3-BDD8-5DBE-AD63C097FB75}"/>
              </a:ext>
            </a:extLst>
          </p:cNvPr>
          <p:cNvSpPr>
            <a:spLocks noGrp="1" noRot="1" noChangeAspect="1" noChangeArrowheads="1" noTextEdit="1"/>
          </p:cNvSpPr>
          <p:nvPr>
            <p:ph type="sldImg"/>
          </p:nvPr>
        </p:nvSpPr>
        <p:spPr>
          <a:xfrm>
            <a:off x="1106488" y="812800"/>
            <a:ext cx="5341937" cy="40052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0" name="Text Box 2">
            <a:extLst>
              <a:ext uri="{FF2B5EF4-FFF2-40B4-BE49-F238E27FC236}">
                <a16:creationId xmlns:a16="http://schemas.microsoft.com/office/drawing/2014/main" id="{72B279E4-DDDA-5365-7257-971B908DEF90}"/>
              </a:ext>
            </a:extLst>
          </p:cNvPr>
          <p:cNvSpPr>
            <a:spLocks noGrp="1" noChangeArrowheads="1"/>
          </p:cNvSpPr>
          <p:nvPr>
            <p:ph type="body" idx="1"/>
          </p:nvPr>
        </p:nvSpPr>
        <p:spPr>
          <a:xfrm>
            <a:off x="755650" y="5078413"/>
            <a:ext cx="6045200" cy="48085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8">
            <a:extLst>
              <a:ext uri="{FF2B5EF4-FFF2-40B4-BE49-F238E27FC236}">
                <a16:creationId xmlns:a16="http://schemas.microsoft.com/office/drawing/2014/main" id="{3C0CE268-234C-8B1B-E143-9F6395FD6B6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2400A2D0-E7AA-F14A-9B10-1F5BE9787D02}" type="slidenum">
              <a:rPr lang="fr-FR" altLang="en-GR" sz="1400" smtClean="0">
                <a:latin typeface="Noto Sans Regular" pitchFamily="32" charset="0"/>
              </a:rPr>
              <a:pPr>
                <a:spcBef>
                  <a:spcPct val="0"/>
                </a:spcBef>
                <a:buClrTx/>
                <a:buFontTx/>
                <a:buNone/>
              </a:pPr>
              <a:t>7</a:t>
            </a:fld>
            <a:endParaRPr lang="fr-FR" altLang="en-GR" sz="1400">
              <a:latin typeface="Noto Sans Regular" pitchFamily="32" charset="0"/>
            </a:endParaRPr>
          </a:p>
        </p:txBody>
      </p:sp>
      <p:sp>
        <p:nvSpPr>
          <p:cNvPr id="26627" name="Text Box 1">
            <a:extLst>
              <a:ext uri="{FF2B5EF4-FFF2-40B4-BE49-F238E27FC236}">
                <a16:creationId xmlns:a16="http://schemas.microsoft.com/office/drawing/2014/main" id="{998A5580-5B9C-CCCA-6C1E-4B528206267E}"/>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8" name="Text Box 2">
            <a:extLst>
              <a:ext uri="{FF2B5EF4-FFF2-40B4-BE49-F238E27FC236}">
                <a16:creationId xmlns:a16="http://schemas.microsoft.com/office/drawing/2014/main" id="{03EB648E-393B-5311-A275-F31FDB77D7B1}"/>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8">
            <a:extLst>
              <a:ext uri="{FF2B5EF4-FFF2-40B4-BE49-F238E27FC236}">
                <a16:creationId xmlns:a16="http://schemas.microsoft.com/office/drawing/2014/main" id="{042A071E-8441-DFF4-7668-04D2B57C0BA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31761206-B4DF-D545-B85C-44FB3F7A364E}" type="slidenum">
              <a:rPr lang="fr-FR" altLang="en-GR" sz="1400" smtClean="0">
                <a:latin typeface="Noto Sans Regular" pitchFamily="32" charset="0"/>
              </a:rPr>
              <a:pPr>
                <a:spcBef>
                  <a:spcPct val="0"/>
                </a:spcBef>
                <a:buClrTx/>
                <a:buFontTx/>
                <a:buNone/>
              </a:pPr>
              <a:t>8</a:t>
            </a:fld>
            <a:endParaRPr lang="fr-FR" altLang="en-GR" sz="1400">
              <a:latin typeface="Noto Sans Regular" pitchFamily="32" charset="0"/>
            </a:endParaRPr>
          </a:p>
        </p:txBody>
      </p:sp>
      <p:sp>
        <p:nvSpPr>
          <p:cNvPr id="28675" name="Text Box 1">
            <a:extLst>
              <a:ext uri="{FF2B5EF4-FFF2-40B4-BE49-F238E27FC236}">
                <a16:creationId xmlns:a16="http://schemas.microsoft.com/office/drawing/2014/main" id="{B3894195-F514-4704-4D50-B9FF4D650C7A}"/>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Text Box 2">
            <a:extLst>
              <a:ext uri="{FF2B5EF4-FFF2-40B4-BE49-F238E27FC236}">
                <a16:creationId xmlns:a16="http://schemas.microsoft.com/office/drawing/2014/main" id="{802170FD-C37D-D900-838B-A9B8E00769E2}"/>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8">
            <a:extLst>
              <a:ext uri="{FF2B5EF4-FFF2-40B4-BE49-F238E27FC236}">
                <a16:creationId xmlns:a16="http://schemas.microsoft.com/office/drawing/2014/main" id="{130FDDD0-9BB8-194E-F915-33D3B1B3A5A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6E4030AF-1E11-1A49-A8AD-288D9A6EE88B}" type="slidenum">
              <a:rPr lang="fr-FR" altLang="en-GR" sz="1400" smtClean="0">
                <a:latin typeface="Noto Sans Regular" pitchFamily="32" charset="0"/>
              </a:rPr>
              <a:pPr>
                <a:spcBef>
                  <a:spcPct val="0"/>
                </a:spcBef>
                <a:buClrTx/>
                <a:buFontTx/>
                <a:buNone/>
              </a:pPr>
              <a:t>9</a:t>
            </a:fld>
            <a:endParaRPr lang="fr-FR" altLang="en-GR" sz="1400">
              <a:latin typeface="Noto Sans Regular" pitchFamily="32" charset="0"/>
            </a:endParaRPr>
          </a:p>
        </p:txBody>
      </p:sp>
      <p:sp>
        <p:nvSpPr>
          <p:cNvPr id="30723" name="Text Box 1">
            <a:extLst>
              <a:ext uri="{FF2B5EF4-FFF2-40B4-BE49-F238E27FC236}">
                <a16:creationId xmlns:a16="http://schemas.microsoft.com/office/drawing/2014/main" id="{1BB981D2-688A-371B-CD2C-AEE39530C75F}"/>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4" name="Text Box 2">
            <a:extLst>
              <a:ext uri="{FF2B5EF4-FFF2-40B4-BE49-F238E27FC236}">
                <a16:creationId xmlns:a16="http://schemas.microsoft.com/office/drawing/2014/main" id="{2F6B02F3-A8E1-933B-4EF3-8BCF73A1A799}"/>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8">
            <a:extLst>
              <a:ext uri="{FF2B5EF4-FFF2-40B4-BE49-F238E27FC236}">
                <a16:creationId xmlns:a16="http://schemas.microsoft.com/office/drawing/2014/main" id="{6C514274-FE18-850C-50A8-644CE533872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32B79805-1826-F542-A10E-C88DB358537C}" type="slidenum">
              <a:rPr lang="fr-FR" altLang="en-GR" sz="1400" smtClean="0">
                <a:latin typeface="Noto Sans Regular" pitchFamily="32" charset="0"/>
              </a:rPr>
              <a:pPr>
                <a:spcBef>
                  <a:spcPct val="0"/>
                </a:spcBef>
                <a:buClrTx/>
                <a:buFontTx/>
                <a:buNone/>
              </a:pPr>
              <a:t>10</a:t>
            </a:fld>
            <a:endParaRPr lang="fr-FR" altLang="en-GR" sz="1400">
              <a:latin typeface="Noto Sans Regular" pitchFamily="32" charset="0"/>
            </a:endParaRPr>
          </a:p>
        </p:txBody>
      </p:sp>
      <p:sp>
        <p:nvSpPr>
          <p:cNvPr id="32771" name="Text Box 1">
            <a:extLst>
              <a:ext uri="{FF2B5EF4-FFF2-40B4-BE49-F238E27FC236}">
                <a16:creationId xmlns:a16="http://schemas.microsoft.com/office/drawing/2014/main" id="{4749A4F3-E2D5-6BDE-1B4C-3E2060B738DF}"/>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Text Box 2">
            <a:extLst>
              <a:ext uri="{FF2B5EF4-FFF2-40B4-BE49-F238E27FC236}">
                <a16:creationId xmlns:a16="http://schemas.microsoft.com/office/drawing/2014/main" id="{44DA5383-D09F-03CB-6973-C6A6A7E6DBB3}"/>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8">
            <a:extLst>
              <a:ext uri="{FF2B5EF4-FFF2-40B4-BE49-F238E27FC236}">
                <a16:creationId xmlns:a16="http://schemas.microsoft.com/office/drawing/2014/main" id="{BD2C25E4-DFC2-D703-23CB-4A6A225035E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buClrTx/>
              <a:buFontTx/>
              <a:buNone/>
            </a:pPr>
            <a:fld id="{3C5C55E9-0E58-5A41-B52C-593126C4B34F}" type="slidenum">
              <a:rPr lang="fr-FR" altLang="en-GR" sz="1400" smtClean="0">
                <a:latin typeface="Noto Sans Regular" pitchFamily="32" charset="0"/>
              </a:rPr>
              <a:pPr>
                <a:spcBef>
                  <a:spcPct val="0"/>
                </a:spcBef>
                <a:buClrTx/>
                <a:buFontTx/>
                <a:buNone/>
              </a:pPr>
              <a:t>11</a:t>
            </a:fld>
            <a:endParaRPr lang="fr-FR" altLang="en-GR" sz="1400">
              <a:latin typeface="Noto Sans Regular" pitchFamily="32" charset="0"/>
            </a:endParaRPr>
          </a:p>
        </p:txBody>
      </p:sp>
      <p:sp>
        <p:nvSpPr>
          <p:cNvPr id="34819" name="Text Box 1">
            <a:extLst>
              <a:ext uri="{FF2B5EF4-FFF2-40B4-BE49-F238E27FC236}">
                <a16:creationId xmlns:a16="http://schemas.microsoft.com/office/drawing/2014/main" id="{DEB28638-60F0-3286-3AA1-C1890A852F82}"/>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0" name="Text Box 2">
            <a:extLst>
              <a:ext uri="{FF2B5EF4-FFF2-40B4-BE49-F238E27FC236}">
                <a16:creationId xmlns:a16="http://schemas.microsoft.com/office/drawing/2014/main" id="{6F3A8D2A-C8B2-FCAF-2EB7-4CA667B0F7BB}"/>
              </a:ext>
            </a:extLst>
          </p:cNvPr>
          <p:cNvSpPr>
            <a:spLocks noGrp="1"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R" altLang="en-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6047" y="1237197"/>
            <a:ext cx="8568531" cy="2631887"/>
          </a:xfrm>
        </p:spPr>
        <p:txBody>
          <a:bodyPr anchor="b"/>
          <a:lstStyle>
            <a:lvl1pPr algn="ctr">
              <a:defRPr sz="6614"/>
            </a:lvl1pPr>
          </a:lstStyle>
          <a:p>
            <a:r>
              <a:rPr lang="en-GB"/>
              <a:t>Click to edit Master title style</a:t>
            </a:r>
            <a:endParaRPr lang="en-US" dirty="0"/>
          </a:p>
        </p:txBody>
      </p:sp>
      <p:sp>
        <p:nvSpPr>
          <p:cNvPr id="3" name="Subtitle 2"/>
          <p:cNvSpPr>
            <a:spLocks noGrp="1"/>
          </p:cNvSpPr>
          <p:nvPr>
            <p:ph type="subTitle" idx="1"/>
          </p:nvPr>
        </p:nvSpPr>
        <p:spPr>
          <a:xfrm>
            <a:off x="1260078" y="3970580"/>
            <a:ext cx="7560469"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fr-FR" altLang="en-GR"/>
          </a:p>
        </p:txBody>
      </p:sp>
      <p:sp>
        <p:nvSpPr>
          <p:cNvPr id="5" name="Footer Placeholder 4"/>
          <p:cNvSpPr>
            <a:spLocks noGrp="1"/>
          </p:cNvSpPr>
          <p:nvPr>
            <p:ph type="ftr" sz="quarter" idx="11"/>
          </p:nvPr>
        </p:nvSpPr>
        <p:spPr/>
        <p:txBody>
          <a:bodyPr/>
          <a:lstStyle/>
          <a:p>
            <a:pPr>
              <a:defRPr/>
            </a:pPr>
            <a:endParaRPr lang="fr-FR" altLang="en-GR"/>
          </a:p>
        </p:txBody>
      </p:sp>
      <p:sp>
        <p:nvSpPr>
          <p:cNvPr id="6" name="Slide Number Placeholder 5"/>
          <p:cNvSpPr>
            <a:spLocks noGrp="1"/>
          </p:cNvSpPr>
          <p:nvPr>
            <p:ph type="sldNum" sz="quarter" idx="12"/>
          </p:nvPr>
        </p:nvSpPr>
        <p:spPr/>
        <p:txBody>
          <a:bodyPr/>
          <a:lstStyle/>
          <a:p>
            <a:pPr>
              <a:defRPr/>
            </a:pPr>
            <a:fld id="{268C84BE-C8EA-5149-AA98-0A7B4BB427EE}" type="slidenum">
              <a:rPr lang="fr-FR" altLang="en-GR" smtClean="0"/>
              <a:pPr>
                <a:defRPr/>
              </a:pPr>
              <a:t>‹#›</a:t>
            </a:fld>
            <a:r>
              <a:rPr lang="fr-FR" altLang="en-GR"/>
              <a:t> / 33</a:t>
            </a:r>
          </a:p>
        </p:txBody>
      </p:sp>
    </p:spTree>
    <p:extLst>
      <p:ext uri="{BB962C8B-B14F-4D97-AF65-F5344CB8AC3E}">
        <p14:creationId xmlns:p14="http://schemas.microsoft.com/office/powerpoint/2010/main" val="905552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endParaRPr lang="fr-FR" altLang="en-GR"/>
          </a:p>
        </p:txBody>
      </p:sp>
      <p:sp>
        <p:nvSpPr>
          <p:cNvPr id="5" name="Footer Placeholder 4"/>
          <p:cNvSpPr>
            <a:spLocks noGrp="1"/>
          </p:cNvSpPr>
          <p:nvPr>
            <p:ph type="ftr" sz="quarter" idx="11"/>
          </p:nvPr>
        </p:nvSpPr>
        <p:spPr/>
        <p:txBody>
          <a:bodyPr/>
          <a:lstStyle/>
          <a:p>
            <a:pPr>
              <a:defRPr/>
            </a:pPr>
            <a:endParaRPr lang="fr-FR" altLang="en-GR"/>
          </a:p>
        </p:txBody>
      </p:sp>
      <p:sp>
        <p:nvSpPr>
          <p:cNvPr id="6" name="Slide Number Placeholder 5"/>
          <p:cNvSpPr>
            <a:spLocks noGrp="1"/>
          </p:cNvSpPr>
          <p:nvPr>
            <p:ph type="sldNum" sz="quarter" idx="12"/>
          </p:nvPr>
        </p:nvSpPr>
        <p:spPr/>
        <p:txBody>
          <a:bodyPr/>
          <a:lstStyle/>
          <a:p>
            <a:pPr>
              <a:defRPr/>
            </a:pPr>
            <a:fld id="{E0D1F9A7-D1A0-D943-A4B9-ADED221D9174}" type="slidenum">
              <a:rPr lang="fr-FR" altLang="en-GR" smtClean="0"/>
              <a:pPr>
                <a:defRPr/>
              </a:pPr>
              <a:t>‹#›</a:t>
            </a:fld>
            <a:endParaRPr lang="fr-FR" altLang="en-GR"/>
          </a:p>
        </p:txBody>
      </p:sp>
    </p:spTree>
    <p:extLst>
      <p:ext uri="{BB962C8B-B14F-4D97-AF65-F5344CB8AC3E}">
        <p14:creationId xmlns:p14="http://schemas.microsoft.com/office/powerpoint/2010/main" val="2913414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3948" y="402483"/>
            <a:ext cx="2173635" cy="6406475"/>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93044" y="402483"/>
            <a:ext cx="6394896"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endParaRPr lang="fr-FR" altLang="en-GR"/>
          </a:p>
        </p:txBody>
      </p:sp>
      <p:sp>
        <p:nvSpPr>
          <p:cNvPr id="5" name="Footer Placeholder 4"/>
          <p:cNvSpPr>
            <a:spLocks noGrp="1"/>
          </p:cNvSpPr>
          <p:nvPr>
            <p:ph type="ftr" sz="quarter" idx="11"/>
          </p:nvPr>
        </p:nvSpPr>
        <p:spPr/>
        <p:txBody>
          <a:bodyPr/>
          <a:lstStyle/>
          <a:p>
            <a:pPr>
              <a:defRPr/>
            </a:pPr>
            <a:endParaRPr lang="fr-FR" altLang="en-GR"/>
          </a:p>
        </p:txBody>
      </p:sp>
      <p:sp>
        <p:nvSpPr>
          <p:cNvPr id="6" name="Slide Number Placeholder 5"/>
          <p:cNvSpPr>
            <a:spLocks noGrp="1"/>
          </p:cNvSpPr>
          <p:nvPr>
            <p:ph type="sldNum" sz="quarter" idx="12"/>
          </p:nvPr>
        </p:nvSpPr>
        <p:spPr/>
        <p:txBody>
          <a:bodyPr/>
          <a:lstStyle/>
          <a:p>
            <a:pPr>
              <a:defRPr/>
            </a:pPr>
            <a:fld id="{E0D1F9A7-D1A0-D943-A4B9-ADED221D9174}" type="slidenum">
              <a:rPr lang="fr-FR" altLang="en-GR" smtClean="0"/>
              <a:pPr>
                <a:defRPr/>
              </a:pPr>
              <a:t>‹#›</a:t>
            </a:fld>
            <a:endParaRPr lang="fr-FR" altLang="en-GR"/>
          </a:p>
        </p:txBody>
      </p:sp>
    </p:spTree>
    <p:extLst>
      <p:ext uri="{BB962C8B-B14F-4D97-AF65-F5344CB8AC3E}">
        <p14:creationId xmlns:p14="http://schemas.microsoft.com/office/powerpoint/2010/main" val="597941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endParaRPr lang="fr-FR" altLang="en-GR"/>
          </a:p>
        </p:txBody>
      </p:sp>
      <p:sp>
        <p:nvSpPr>
          <p:cNvPr id="5" name="Footer Placeholder 4"/>
          <p:cNvSpPr>
            <a:spLocks noGrp="1"/>
          </p:cNvSpPr>
          <p:nvPr>
            <p:ph type="ftr" sz="quarter" idx="11"/>
          </p:nvPr>
        </p:nvSpPr>
        <p:spPr/>
        <p:txBody>
          <a:bodyPr/>
          <a:lstStyle/>
          <a:p>
            <a:pPr>
              <a:defRPr/>
            </a:pPr>
            <a:endParaRPr lang="fr-FR" altLang="en-GR"/>
          </a:p>
        </p:txBody>
      </p:sp>
      <p:sp>
        <p:nvSpPr>
          <p:cNvPr id="6" name="Slide Number Placeholder 5"/>
          <p:cNvSpPr>
            <a:spLocks noGrp="1"/>
          </p:cNvSpPr>
          <p:nvPr>
            <p:ph type="sldNum" sz="quarter" idx="12"/>
          </p:nvPr>
        </p:nvSpPr>
        <p:spPr/>
        <p:txBody>
          <a:bodyPr/>
          <a:lstStyle/>
          <a:p>
            <a:pPr>
              <a:defRPr/>
            </a:pPr>
            <a:fld id="{E0D1F9A7-D1A0-D943-A4B9-ADED221D9174}" type="slidenum">
              <a:rPr lang="fr-FR" altLang="en-GR" smtClean="0"/>
              <a:pPr>
                <a:defRPr/>
              </a:pPr>
              <a:t>‹#›</a:t>
            </a:fld>
            <a:endParaRPr lang="fr-FR" altLang="en-GR"/>
          </a:p>
        </p:txBody>
      </p:sp>
    </p:spTree>
    <p:extLst>
      <p:ext uri="{BB962C8B-B14F-4D97-AF65-F5344CB8AC3E}">
        <p14:creationId xmlns:p14="http://schemas.microsoft.com/office/powerpoint/2010/main" val="2477166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793" y="1884671"/>
            <a:ext cx="8694539" cy="3144614"/>
          </a:xfrm>
        </p:spPr>
        <p:txBody>
          <a:bodyPr anchor="b"/>
          <a:lstStyle>
            <a:lvl1pPr>
              <a:defRPr sz="6614"/>
            </a:lvl1pPr>
          </a:lstStyle>
          <a:p>
            <a:r>
              <a:rPr lang="en-GB"/>
              <a:t>Click to edit Master title style</a:t>
            </a:r>
            <a:endParaRPr lang="en-US" dirty="0"/>
          </a:p>
        </p:txBody>
      </p:sp>
      <p:sp>
        <p:nvSpPr>
          <p:cNvPr id="3" name="Text Placeholder 2"/>
          <p:cNvSpPr>
            <a:spLocks noGrp="1"/>
          </p:cNvSpPr>
          <p:nvPr>
            <p:ph type="body" idx="1"/>
          </p:nvPr>
        </p:nvSpPr>
        <p:spPr>
          <a:xfrm>
            <a:off x="687793" y="5059035"/>
            <a:ext cx="869453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endParaRPr lang="fr-FR" altLang="en-GR"/>
          </a:p>
        </p:txBody>
      </p:sp>
      <p:sp>
        <p:nvSpPr>
          <p:cNvPr id="5" name="Footer Placeholder 4"/>
          <p:cNvSpPr>
            <a:spLocks noGrp="1"/>
          </p:cNvSpPr>
          <p:nvPr>
            <p:ph type="ftr" sz="quarter" idx="11"/>
          </p:nvPr>
        </p:nvSpPr>
        <p:spPr/>
        <p:txBody>
          <a:bodyPr/>
          <a:lstStyle/>
          <a:p>
            <a:pPr>
              <a:defRPr/>
            </a:pPr>
            <a:endParaRPr lang="fr-FR" altLang="en-GR"/>
          </a:p>
        </p:txBody>
      </p:sp>
      <p:sp>
        <p:nvSpPr>
          <p:cNvPr id="6" name="Slide Number Placeholder 5"/>
          <p:cNvSpPr>
            <a:spLocks noGrp="1"/>
          </p:cNvSpPr>
          <p:nvPr>
            <p:ph type="sldNum" sz="quarter" idx="12"/>
          </p:nvPr>
        </p:nvSpPr>
        <p:spPr/>
        <p:txBody>
          <a:bodyPr/>
          <a:lstStyle/>
          <a:p>
            <a:pPr>
              <a:defRPr/>
            </a:pPr>
            <a:fld id="{236C8E33-EC18-1345-A4CA-42001BDED354}" type="slidenum">
              <a:rPr lang="fr-FR" altLang="en-GR" smtClean="0"/>
              <a:pPr>
                <a:defRPr/>
              </a:pPr>
              <a:t>‹#›</a:t>
            </a:fld>
            <a:r>
              <a:rPr lang="fr-FR" altLang="en-GR"/>
              <a:t> / 33</a:t>
            </a:r>
          </a:p>
        </p:txBody>
      </p:sp>
    </p:spTree>
    <p:extLst>
      <p:ext uri="{BB962C8B-B14F-4D97-AF65-F5344CB8AC3E}">
        <p14:creationId xmlns:p14="http://schemas.microsoft.com/office/powerpoint/2010/main" val="48980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93043" y="2012414"/>
            <a:ext cx="4284266"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103316" y="2012414"/>
            <a:ext cx="4284266"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pPr>
              <a:defRPr/>
            </a:pPr>
            <a:endParaRPr lang="fr-FR" altLang="en-GR"/>
          </a:p>
        </p:txBody>
      </p:sp>
      <p:sp>
        <p:nvSpPr>
          <p:cNvPr id="6" name="Footer Placeholder 5"/>
          <p:cNvSpPr>
            <a:spLocks noGrp="1"/>
          </p:cNvSpPr>
          <p:nvPr>
            <p:ph type="ftr" sz="quarter" idx="11"/>
          </p:nvPr>
        </p:nvSpPr>
        <p:spPr/>
        <p:txBody>
          <a:bodyPr/>
          <a:lstStyle/>
          <a:p>
            <a:pPr>
              <a:defRPr/>
            </a:pPr>
            <a:endParaRPr lang="fr-FR" altLang="en-GR"/>
          </a:p>
        </p:txBody>
      </p:sp>
      <p:sp>
        <p:nvSpPr>
          <p:cNvPr id="7" name="Slide Number Placeholder 6"/>
          <p:cNvSpPr>
            <a:spLocks noGrp="1"/>
          </p:cNvSpPr>
          <p:nvPr>
            <p:ph type="sldNum" sz="quarter" idx="12"/>
          </p:nvPr>
        </p:nvSpPr>
        <p:spPr/>
        <p:txBody>
          <a:bodyPr/>
          <a:lstStyle/>
          <a:p>
            <a:pPr>
              <a:defRPr/>
            </a:pPr>
            <a:fld id="{E0D1F9A7-D1A0-D943-A4B9-ADED221D9174}" type="slidenum">
              <a:rPr lang="fr-FR" altLang="en-GR" smtClean="0"/>
              <a:pPr>
                <a:defRPr/>
              </a:pPr>
              <a:t>‹#›</a:t>
            </a:fld>
            <a:endParaRPr lang="fr-FR" altLang="en-GR"/>
          </a:p>
        </p:txBody>
      </p:sp>
    </p:spTree>
    <p:extLst>
      <p:ext uri="{BB962C8B-B14F-4D97-AF65-F5344CB8AC3E}">
        <p14:creationId xmlns:p14="http://schemas.microsoft.com/office/powerpoint/2010/main" val="338190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4356" y="402484"/>
            <a:ext cx="8694539" cy="1461188"/>
          </a:xfrm>
        </p:spPr>
        <p:txBody>
          <a:bodyPr/>
          <a:lstStyle/>
          <a:p>
            <a:r>
              <a:rPr lang="en-GB"/>
              <a:t>Click to edit Master title style</a:t>
            </a:r>
            <a:endParaRPr lang="en-US" dirty="0"/>
          </a:p>
        </p:txBody>
      </p:sp>
      <p:sp>
        <p:nvSpPr>
          <p:cNvPr id="3" name="Text Placeholder 2"/>
          <p:cNvSpPr>
            <a:spLocks noGrp="1"/>
          </p:cNvSpPr>
          <p:nvPr>
            <p:ph type="body" idx="1"/>
          </p:nvPr>
        </p:nvSpPr>
        <p:spPr>
          <a:xfrm>
            <a:off x="694357" y="1853171"/>
            <a:ext cx="4264576"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694357" y="2761381"/>
            <a:ext cx="4264576"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103317" y="1853171"/>
            <a:ext cx="4285579"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103317" y="2761381"/>
            <a:ext cx="4285579"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pPr>
              <a:defRPr/>
            </a:pPr>
            <a:endParaRPr lang="fr-FR" altLang="en-GR"/>
          </a:p>
        </p:txBody>
      </p:sp>
      <p:sp>
        <p:nvSpPr>
          <p:cNvPr id="8" name="Footer Placeholder 7"/>
          <p:cNvSpPr>
            <a:spLocks noGrp="1"/>
          </p:cNvSpPr>
          <p:nvPr>
            <p:ph type="ftr" sz="quarter" idx="11"/>
          </p:nvPr>
        </p:nvSpPr>
        <p:spPr/>
        <p:txBody>
          <a:bodyPr/>
          <a:lstStyle/>
          <a:p>
            <a:pPr>
              <a:defRPr/>
            </a:pPr>
            <a:endParaRPr lang="fr-FR" altLang="en-GR"/>
          </a:p>
        </p:txBody>
      </p:sp>
      <p:sp>
        <p:nvSpPr>
          <p:cNvPr id="9" name="Slide Number Placeholder 8"/>
          <p:cNvSpPr>
            <a:spLocks noGrp="1"/>
          </p:cNvSpPr>
          <p:nvPr>
            <p:ph type="sldNum" sz="quarter" idx="12"/>
          </p:nvPr>
        </p:nvSpPr>
        <p:spPr/>
        <p:txBody>
          <a:bodyPr/>
          <a:lstStyle/>
          <a:p>
            <a:pPr>
              <a:defRPr/>
            </a:pPr>
            <a:fld id="{E0D1F9A7-D1A0-D943-A4B9-ADED221D9174}" type="slidenum">
              <a:rPr lang="fr-FR" altLang="en-GR" smtClean="0"/>
              <a:pPr>
                <a:defRPr/>
              </a:pPr>
              <a:t>‹#›</a:t>
            </a:fld>
            <a:endParaRPr lang="fr-FR" altLang="en-GR"/>
          </a:p>
        </p:txBody>
      </p:sp>
    </p:spTree>
    <p:extLst>
      <p:ext uri="{BB962C8B-B14F-4D97-AF65-F5344CB8AC3E}">
        <p14:creationId xmlns:p14="http://schemas.microsoft.com/office/powerpoint/2010/main" val="3954859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pPr>
              <a:defRPr/>
            </a:pPr>
            <a:endParaRPr lang="fr-FR" altLang="en-GR"/>
          </a:p>
        </p:txBody>
      </p:sp>
      <p:sp>
        <p:nvSpPr>
          <p:cNvPr id="4" name="Footer Placeholder 3"/>
          <p:cNvSpPr>
            <a:spLocks noGrp="1"/>
          </p:cNvSpPr>
          <p:nvPr>
            <p:ph type="ftr" sz="quarter" idx="11"/>
          </p:nvPr>
        </p:nvSpPr>
        <p:spPr/>
        <p:txBody>
          <a:bodyPr/>
          <a:lstStyle/>
          <a:p>
            <a:pPr>
              <a:defRPr/>
            </a:pPr>
            <a:endParaRPr lang="fr-FR" altLang="en-GR"/>
          </a:p>
        </p:txBody>
      </p:sp>
      <p:sp>
        <p:nvSpPr>
          <p:cNvPr id="5" name="Slide Number Placeholder 4"/>
          <p:cNvSpPr>
            <a:spLocks noGrp="1"/>
          </p:cNvSpPr>
          <p:nvPr>
            <p:ph type="sldNum" sz="quarter" idx="12"/>
          </p:nvPr>
        </p:nvSpPr>
        <p:spPr/>
        <p:txBody>
          <a:bodyPr/>
          <a:lstStyle/>
          <a:p>
            <a:pPr>
              <a:defRPr/>
            </a:pPr>
            <a:fld id="{68489ED5-7883-E24C-A546-8B0726A68F55}" type="slidenum">
              <a:rPr lang="fr-FR" altLang="en-GR" smtClean="0"/>
              <a:pPr>
                <a:defRPr/>
              </a:pPr>
              <a:t>‹#›</a:t>
            </a:fld>
            <a:r>
              <a:rPr lang="fr-FR" altLang="en-GR"/>
              <a:t> / 33</a:t>
            </a:r>
          </a:p>
        </p:txBody>
      </p:sp>
    </p:spTree>
    <p:extLst>
      <p:ext uri="{BB962C8B-B14F-4D97-AF65-F5344CB8AC3E}">
        <p14:creationId xmlns:p14="http://schemas.microsoft.com/office/powerpoint/2010/main" val="1404898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fr-FR" altLang="en-GR"/>
          </a:p>
        </p:txBody>
      </p:sp>
      <p:sp>
        <p:nvSpPr>
          <p:cNvPr id="3" name="Footer Placeholder 2"/>
          <p:cNvSpPr>
            <a:spLocks noGrp="1"/>
          </p:cNvSpPr>
          <p:nvPr>
            <p:ph type="ftr" sz="quarter" idx="11"/>
          </p:nvPr>
        </p:nvSpPr>
        <p:spPr/>
        <p:txBody>
          <a:bodyPr/>
          <a:lstStyle/>
          <a:p>
            <a:pPr>
              <a:defRPr/>
            </a:pPr>
            <a:endParaRPr lang="fr-FR" altLang="en-GR"/>
          </a:p>
        </p:txBody>
      </p:sp>
      <p:sp>
        <p:nvSpPr>
          <p:cNvPr id="4" name="Slide Number Placeholder 3"/>
          <p:cNvSpPr>
            <a:spLocks noGrp="1"/>
          </p:cNvSpPr>
          <p:nvPr>
            <p:ph type="sldNum" sz="quarter" idx="12"/>
          </p:nvPr>
        </p:nvSpPr>
        <p:spPr/>
        <p:txBody>
          <a:bodyPr/>
          <a:lstStyle/>
          <a:p>
            <a:pPr>
              <a:defRPr/>
            </a:pPr>
            <a:fld id="{47AC4D25-DFF8-1B4A-B255-6F253C49827D}" type="slidenum">
              <a:rPr lang="fr-FR" altLang="en-GR" smtClean="0"/>
              <a:pPr>
                <a:defRPr/>
              </a:pPr>
              <a:t>‹#›</a:t>
            </a:fld>
            <a:r>
              <a:rPr lang="fr-FR" altLang="en-GR"/>
              <a:t> / 33</a:t>
            </a:r>
          </a:p>
        </p:txBody>
      </p:sp>
    </p:spTree>
    <p:extLst>
      <p:ext uri="{BB962C8B-B14F-4D97-AF65-F5344CB8AC3E}">
        <p14:creationId xmlns:p14="http://schemas.microsoft.com/office/powerpoint/2010/main" val="3584987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3527"/>
            </a:lvl1pPr>
          </a:lstStyle>
          <a:p>
            <a:r>
              <a:rPr lang="en-GB"/>
              <a:t>Click to edit Master title style</a:t>
            </a:r>
            <a:endParaRPr lang="en-US" dirty="0"/>
          </a:p>
        </p:txBody>
      </p:sp>
      <p:sp>
        <p:nvSpPr>
          <p:cNvPr id="3" name="Content Placeholder 2"/>
          <p:cNvSpPr>
            <a:spLocks noGrp="1"/>
          </p:cNvSpPr>
          <p:nvPr>
            <p:ph idx="1"/>
          </p:nvPr>
        </p:nvSpPr>
        <p:spPr>
          <a:xfrm>
            <a:off x="4285579" y="1088455"/>
            <a:ext cx="5103316"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94356" y="2267902"/>
            <a:ext cx="3251264"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fr-FR" altLang="en-GR"/>
          </a:p>
        </p:txBody>
      </p:sp>
      <p:sp>
        <p:nvSpPr>
          <p:cNvPr id="6" name="Footer Placeholder 5"/>
          <p:cNvSpPr>
            <a:spLocks noGrp="1"/>
          </p:cNvSpPr>
          <p:nvPr>
            <p:ph type="ftr" sz="quarter" idx="11"/>
          </p:nvPr>
        </p:nvSpPr>
        <p:spPr/>
        <p:txBody>
          <a:bodyPr/>
          <a:lstStyle/>
          <a:p>
            <a:pPr>
              <a:defRPr/>
            </a:pPr>
            <a:endParaRPr lang="fr-FR" altLang="en-GR"/>
          </a:p>
        </p:txBody>
      </p:sp>
      <p:sp>
        <p:nvSpPr>
          <p:cNvPr id="7" name="Slide Number Placeholder 6"/>
          <p:cNvSpPr>
            <a:spLocks noGrp="1"/>
          </p:cNvSpPr>
          <p:nvPr>
            <p:ph type="sldNum" sz="quarter" idx="12"/>
          </p:nvPr>
        </p:nvSpPr>
        <p:spPr/>
        <p:txBody>
          <a:bodyPr/>
          <a:lstStyle/>
          <a:p>
            <a:pPr>
              <a:defRPr/>
            </a:pPr>
            <a:fld id="{E0D1F9A7-D1A0-D943-A4B9-ADED221D9174}" type="slidenum">
              <a:rPr lang="fr-FR" altLang="en-GR" smtClean="0"/>
              <a:pPr>
                <a:defRPr/>
              </a:pPr>
              <a:t>‹#›</a:t>
            </a:fld>
            <a:endParaRPr lang="fr-FR" altLang="en-GR"/>
          </a:p>
        </p:txBody>
      </p:sp>
    </p:spTree>
    <p:extLst>
      <p:ext uri="{BB962C8B-B14F-4D97-AF65-F5344CB8AC3E}">
        <p14:creationId xmlns:p14="http://schemas.microsoft.com/office/powerpoint/2010/main" val="3219152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3527"/>
            </a:lvl1pPr>
          </a:lstStyle>
          <a:p>
            <a:r>
              <a:rPr lang="en-GB"/>
              <a:t>Click to edit Master title style</a:t>
            </a:r>
            <a:endParaRPr lang="en-US" dirty="0"/>
          </a:p>
        </p:txBody>
      </p:sp>
      <p:sp>
        <p:nvSpPr>
          <p:cNvPr id="3" name="Picture Placeholder 2"/>
          <p:cNvSpPr>
            <a:spLocks noGrp="1" noChangeAspect="1"/>
          </p:cNvSpPr>
          <p:nvPr>
            <p:ph type="pic" idx="1"/>
          </p:nvPr>
        </p:nvSpPr>
        <p:spPr>
          <a:xfrm>
            <a:off x="4285579" y="1088455"/>
            <a:ext cx="5103316"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dirty="0"/>
          </a:p>
        </p:txBody>
      </p:sp>
      <p:sp>
        <p:nvSpPr>
          <p:cNvPr id="4" name="Text Placeholder 3"/>
          <p:cNvSpPr>
            <a:spLocks noGrp="1"/>
          </p:cNvSpPr>
          <p:nvPr>
            <p:ph type="body" sz="half" idx="2"/>
          </p:nvPr>
        </p:nvSpPr>
        <p:spPr>
          <a:xfrm>
            <a:off x="694356" y="2267902"/>
            <a:ext cx="3251264"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fr-FR" altLang="en-GR"/>
          </a:p>
        </p:txBody>
      </p:sp>
      <p:sp>
        <p:nvSpPr>
          <p:cNvPr id="6" name="Footer Placeholder 5"/>
          <p:cNvSpPr>
            <a:spLocks noGrp="1"/>
          </p:cNvSpPr>
          <p:nvPr>
            <p:ph type="ftr" sz="quarter" idx="11"/>
          </p:nvPr>
        </p:nvSpPr>
        <p:spPr/>
        <p:txBody>
          <a:bodyPr/>
          <a:lstStyle/>
          <a:p>
            <a:pPr>
              <a:defRPr/>
            </a:pPr>
            <a:endParaRPr lang="fr-FR" altLang="en-GR"/>
          </a:p>
        </p:txBody>
      </p:sp>
      <p:sp>
        <p:nvSpPr>
          <p:cNvPr id="7" name="Slide Number Placeholder 6"/>
          <p:cNvSpPr>
            <a:spLocks noGrp="1"/>
          </p:cNvSpPr>
          <p:nvPr>
            <p:ph type="sldNum" sz="quarter" idx="12"/>
          </p:nvPr>
        </p:nvSpPr>
        <p:spPr/>
        <p:txBody>
          <a:bodyPr/>
          <a:lstStyle/>
          <a:p>
            <a:pPr>
              <a:defRPr/>
            </a:pPr>
            <a:fld id="{E0D1F9A7-D1A0-D943-A4B9-ADED221D9174}" type="slidenum">
              <a:rPr lang="fr-FR" altLang="en-GR" smtClean="0"/>
              <a:pPr>
                <a:defRPr/>
              </a:pPr>
              <a:t>‹#›</a:t>
            </a:fld>
            <a:endParaRPr lang="fr-FR" altLang="en-GR"/>
          </a:p>
        </p:txBody>
      </p:sp>
    </p:spTree>
    <p:extLst>
      <p:ext uri="{BB962C8B-B14F-4D97-AF65-F5344CB8AC3E}">
        <p14:creationId xmlns:p14="http://schemas.microsoft.com/office/powerpoint/2010/main" val="186085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43" y="402484"/>
            <a:ext cx="8694539" cy="146118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93043" y="2012414"/>
            <a:ext cx="869453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93043" y="7006700"/>
            <a:ext cx="2268141" cy="402483"/>
          </a:xfrm>
          <a:prstGeom prst="rect">
            <a:avLst/>
          </a:prstGeom>
        </p:spPr>
        <p:txBody>
          <a:bodyPr vert="horz" lIns="91440" tIns="45720" rIns="91440" bIns="45720" rtlCol="0" anchor="ctr"/>
          <a:lstStyle>
            <a:lvl1pPr algn="l">
              <a:defRPr sz="1323">
                <a:solidFill>
                  <a:schemeClr val="tx1">
                    <a:tint val="75000"/>
                  </a:schemeClr>
                </a:solidFill>
              </a:defRPr>
            </a:lvl1pPr>
          </a:lstStyle>
          <a:p>
            <a:pPr>
              <a:defRPr/>
            </a:pPr>
            <a:endParaRPr lang="fr-FR" altLang="en-GR"/>
          </a:p>
        </p:txBody>
      </p:sp>
      <p:sp>
        <p:nvSpPr>
          <p:cNvPr id="5" name="Footer Placeholder 4"/>
          <p:cNvSpPr>
            <a:spLocks noGrp="1"/>
          </p:cNvSpPr>
          <p:nvPr>
            <p:ph type="ftr" sz="quarter" idx="3"/>
          </p:nvPr>
        </p:nvSpPr>
        <p:spPr>
          <a:xfrm>
            <a:off x="3339207" y="7006700"/>
            <a:ext cx="3402211"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pPr>
              <a:defRPr/>
            </a:pPr>
            <a:endParaRPr lang="fr-FR" altLang="en-GR"/>
          </a:p>
        </p:txBody>
      </p:sp>
      <p:sp>
        <p:nvSpPr>
          <p:cNvPr id="6" name="Slide Number Placeholder 5"/>
          <p:cNvSpPr>
            <a:spLocks noGrp="1"/>
          </p:cNvSpPr>
          <p:nvPr>
            <p:ph type="sldNum" sz="quarter" idx="4"/>
          </p:nvPr>
        </p:nvSpPr>
        <p:spPr>
          <a:xfrm>
            <a:off x="7119441" y="7006700"/>
            <a:ext cx="2268141" cy="402483"/>
          </a:xfrm>
          <a:prstGeom prst="rect">
            <a:avLst/>
          </a:prstGeom>
        </p:spPr>
        <p:txBody>
          <a:bodyPr vert="horz" lIns="91440" tIns="45720" rIns="91440" bIns="45720" rtlCol="0" anchor="ctr"/>
          <a:lstStyle>
            <a:lvl1pPr algn="r">
              <a:defRPr sz="1323">
                <a:solidFill>
                  <a:schemeClr val="tx1">
                    <a:tint val="75000"/>
                  </a:schemeClr>
                </a:solidFill>
              </a:defRPr>
            </a:lvl1pPr>
          </a:lstStyle>
          <a:p>
            <a:pPr>
              <a:defRPr/>
            </a:pPr>
            <a:fld id="{E0D1F9A7-D1A0-D943-A4B9-ADED221D9174}" type="slidenum">
              <a:rPr lang="fr-FR" altLang="en-GR" smtClean="0"/>
              <a:pPr>
                <a:defRPr/>
              </a:pPr>
              <a:t>‹#›</a:t>
            </a:fld>
            <a:endParaRPr lang="fr-FR" altLang="en-GR"/>
          </a:p>
        </p:txBody>
      </p:sp>
    </p:spTree>
    <p:extLst>
      <p:ext uri="{BB962C8B-B14F-4D97-AF65-F5344CB8AC3E}">
        <p14:creationId xmlns:p14="http://schemas.microsoft.com/office/powerpoint/2010/main" val="2578155589"/>
      </p:ext>
    </p:extLst>
  </p:cSld>
  <p:clrMap bg1="lt1" tx1="dk1" bg2="lt2" tx2="dk2" accent1="accent1" accent2="accent2" accent3="accent3" accent4="accent4" accent5="accent5" accent6="accent6" hlink="hlink" folHlink="folHlink"/>
  <p:sldLayoutIdLst>
    <p:sldLayoutId id="2147484392" r:id="rId1"/>
    <p:sldLayoutId id="2147484393" r:id="rId2"/>
    <p:sldLayoutId id="2147484394" r:id="rId3"/>
    <p:sldLayoutId id="2147484395" r:id="rId4"/>
    <p:sldLayoutId id="2147484396" r:id="rId5"/>
    <p:sldLayoutId id="2147484397" r:id="rId6"/>
    <p:sldLayoutId id="2147484398" r:id="rId7"/>
    <p:sldLayoutId id="2147484399" r:id="rId8"/>
    <p:sldLayoutId id="2147484400" r:id="rId9"/>
    <p:sldLayoutId id="2147484401" r:id="rId10"/>
    <p:sldLayoutId id="2147484402"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0080372"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 y="0"/>
            <a:ext cx="10080373" cy="7559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8076" y="560899"/>
            <a:ext cx="4314327" cy="6878071"/>
            <a:chOff x="-19221" y="251144"/>
            <a:chExt cx="5217958" cy="6239661"/>
          </a:xfrm>
        </p:grpSpPr>
        <p:sp>
          <p:nvSpPr>
            <p:cNvPr id="14" name="Freeform: Shape 13">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Title 2">
            <a:extLst>
              <a:ext uri="{FF2B5EF4-FFF2-40B4-BE49-F238E27FC236}">
                <a16:creationId xmlns:a16="http://schemas.microsoft.com/office/drawing/2014/main" id="{77E4B32A-4D70-92E5-C497-E1E56DD6CFE0}"/>
              </a:ext>
            </a:extLst>
          </p:cNvPr>
          <p:cNvSpPr>
            <a:spLocks noGrp="1"/>
          </p:cNvSpPr>
          <p:nvPr>
            <p:ph type="ctrTitle"/>
          </p:nvPr>
        </p:nvSpPr>
        <p:spPr>
          <a:xfrm>
            <a:off x="529232" y="1370191"/>
            <a:ext cx="3187998" cy="4819292"/>
          </a:xfrm>
        </p:spPr>
        <p:txBody>
          <a:bodyPr vert="horz" lIns="91440" tIns="45720" rIns="91440" bIns="45720" numCol="1" rtlCol="0" anchor="ctr" anchorCtr="0" compatLnSpc="1">
            <a:prstTxWarp prst="textNoShape">
              <a:avLst/>
            </a:prstTxWarp>
            <a:normAutofit/>
          </a:bodyPr>
          <a:lstStyle/>
          <a:p>
            <a:pPr algn="l" defTabSz="914400"/>
            <a:br>
              <a:rPr lang="en-US" altLang="en-GR" sz="3500" kern="1200" cap="none">
                <a:solidFill>
                  <a:schemeClr val="tx2"/>
                </a:solidFill>
                <a:latin typeface="+mj-lt"/>
                <a:ea typeface="+mj-ea"/>
                <a:cs typeface="+mj-cs"/>
              </a:rPr>
            </a:br>
            <a:r>
              <a:rPr lang="en-US" altLang="en-GR" sz="3500" kern="1200" cap="none">
                <a:solidFill>
                  <a:schemeClr val="tx2"/>
                </a:solidFill>
                <a:latin typeface="+mj-lt"/>
                <a:ea typeface="+mj-ea"/>
                <a:cs typeface="+mj-cs"/>
              </a:rPr>
              <a:t>ΠΑΡΑΔΟΣΙΑΚEΣ ΚΑΙ ΚΡΙΤΙΚEΣ ΘΕΩΡΗΤΙΚEΣ ΠΡΟΣΕΓΓIΣΕΙΣ ΤΗΣ ΕΕ</a:t>
            </a:r>
            <a:br>
              <a:rPr lang="en-US" altLang="en-GR" sz="3500" b="1" i="1" kern="1200" cap="none">
                <a:solidFill>
                  <a:schemeClr val="tx2"/>
                </a:solidFill>
                <a:latin typeface="+mj-lt"/>
                <a:ea typeface="+mj-ea"/>
                <a:cs typeface="+mj-cs"/>
              </a:rPr>
            </a:br>
            <a:endParaRPr lang="en-US" altLang="en-GR" sz="3500" kern="1200" cap="none">
              <a:solidFill>
                <a:schemeClr val="tx2"/>
              </a:solidFill>
              <a:latin typeface="+mj-lt"/>
              <a:ea typeface="+mj-ea"/>
              <a:cs typeface="+mj-cs"/>
            </a:endParaRPr>
          </a:p>
        </p:txBody>
      </p:sp>
      <p:sp>
        <p:nvSpPr>
          <p:cNvPr id="4" name="Subtitle 3">
            <a:extLst>
              <a:ext uri="{FF2B5EF4-FFF2-40B4-BE49-F238E27FC236}">
                <a16:creationId xmlns:a16="http://schemas.microsoft.com/office/drawing/2014/main" id="{ECC2BFE3-DF81-7064-709D-1B324088E815}"/>
              </a:ext>
            </a:extLst>
          </p:cNvPr>
          <p:cNvSpPr>
            <a:spLocks noGrp="1"/>
          </p:cNvSpPr>
          <p:nvPr>
            <p:ph type="subTitle" idx="1"/>
          </p:nvPr>
        </p:nvSpPr>
        <p:spPr>
          <a:xfrm>
            <a:off x="5103316" y="3131765"/>
            <a:ext cx="4317028" cy="3816424"/>
          </a:xfrm>
        </p:spPr>
        <p:txBody>
          <a:bodyPr vert="horz" lIns="91440" tIns="45720" rIns="91440" bIns="45720" rtlCol="0" anchor="ctr">
            <a:normAutofit fontScale="55000" lnSpcReduction="20000"/>
          </a:bodyPr>
          <a:lstStyle/>
          <a:p>
            <a:pPr algn="l" defTabSz="914400" fontAlgn="auto">
              <a:spcAft>
                <a:spcPts val="220"/>
              </a:spcAft>
              <a:defRPr/>
            </a:pPr>
            <a:endParaRPr lang="el-GR" sz="1700" b="1" i="1" dirty="0">
              <a:solidFill>
                <a:schemeClr val="tx2"/>
              </a:solidFill>
            </a:endParaRPr>
          </a:p>
          <a:p>
            <a:pPr algn="l" defTabSz="914400" fontAlgn="auto">
              <a:spcAft>
                <a:spcPts val="220"/>
              </a:spcAft>
              <a:defRPr/>
            </a:pPr>
            <a:endParaRPr lang="el-GR" sz="1700" b="1" i="1" dirty="0">
              <a:solidFill>
                <a:schemeClr val="tx2"/>
              </a:solidFill>
            </a:endParaRPr>
          </a:p>
          <a:p>
            <a:pPr algn="l" defTabSz="914400" fontAlgn="auto">
              <a:spcAft>
                <a:spcPts val="220"/>
              </a:spcAft>
              <a:defRPr/>
            </a:pPr>
            <a:endParaRPr lang="el-GR" sz="1700" b="1" i="1" dirty="0">
              <a:solidFill>
                <a:schemeClr val="tx2"/>
              </a:solidFill>
            </a:endParaRPr>
          </a:p>
          <a:p>
            <a:pPr algn="l" defTabSz="914400" fontAlgn="auto">
              <a:spcAft>
                <a:spcPts val="220"/>
              </a:spcAft>
              <a:defRPr/>
            </a:pPr>
            <a:endParaRPr lang="el-GR" sz="1700" b="1" i="1" dirty="0">
              <a:solidFill>
                <a:schemeClr val="tx2"/>
              </a:solidFill>
            </a:endParaRPr>
          </a:p>
          <a:p>
            <a:pPr algn="l" defTabSz="914400" fontAlgn="auto">
              <a:spcAft>
                <a:spcPts val="220"/>
              </a:spcAft>
              <a:defRPr/>
            </a:pPr>
            <a:endParaRPr lang="el-GR" sz="1700" b="1" i="1" dirty="0">
              <a:solidFill>
                <a:schemeClr val="tx2"/>
              </a:solidFill>
            </a:endParaRPr>
          </a:p>
          <a:p>
            <a:pPr algn="l" defTabSz="914400" fontAlgn="auto">
              <a:spcAft>
                <a:spcPts val="220"/>
              </a:spcAft>
              <a:defRPr/>
            </a:pPr>
            <a:endParaRPr lang="el-GR" sz="1700" b="1" i="1" dirty="0">
              <a:solidFill>
                <a:schemeClr val="tx2"/>
              </a:solidFill>
            </a:endParaRPr>
          </a:p>
          <a:p>
            <a:pPr algn="l" defTabSz="914400" fontAlgn="auto">
              <a:spcAft>
                <a:spcPts val="220"/>
              </a:spcAft>
              <a:defRPr/>
            </a:pPr>
            <a:endParaRPr lang="el-GR" sz="1700" b="1" i="1" dirty="0">
              <a:solidFill>
                <a:schemeClr val="tx2"/>
              </a:solidFill>
            </a:endParaRPr>
          </a:p>
          <a:p>
            <a:pPr algn="l" defTabSz="914400" fontAlgn="auto">
              <a:spcAft>
                <a:spcPts val="220"/>
              </a:spcAft>
              <a:defRPr/>
            </a:pPr>
            <a:endParaRPr lang="el-GR" sz="1700" b="1" i="1" dirty="0">
              <a:solidFill>
                <a:schemeClr val="tx2"/>
              </a:solidFill>
            </a:endParaRPr>
          </a:p>
          <a:p>
            <a:pPr algn="l" defTabSz="914400" fontAlgn="auto">
              <a:spcAft>
                <a:spcPts val="220"/>
              </a:spcAft>
              <a:defRPr/>
            </a:pPr>
            <a:endParaRPr lang="el-GR" sz="1700" b="1" i="1" dirty="0">
              <a:solidFill>
                <a:schemeClr val="tx2"/>
              </a:solidFill>
            </a:endParaRPr>
          </a:p>
          <a:p>
            <a:pPr algn="l" defTabSz="914400" fontAlgn="auto">
              <a:spcAft>
                <a:spcPts val="220"/>
              </a:spcAft>
              <a:defRPr/>
            </a:pPr>
            <a:endParaRPr lang="el-GR" sz="1700" b="1" i="1" dirty="0">
              <a:solidFill>
                <a:schemeClr val="tx2"/>
              </a:solidFill>
            </a:endParaRPr>
          </a:p>
          <a:p>
            <a:pPr algn="l" defTabSz="914400" fontAlgn="auto">
              <a:spcAft>
                <a:spcPts val="220"/>
              </a:spcAft>
              <a:defRPr/>
            </a:pPr>
            <a:endParaRPr lang="el-GR" sz="1700" b="1" i="1" dirty="0">
              <a:solidFill>
                <a:schemeClr val="tx2"/>
              </a:solidFill>
            </a:endParaRPr>
          </a:p>
          <a:p>
            <a:pPr algn="l" defTabSz="914400" fontAlgn="auto">
              <a:spcAft>
                <a:spcPts val="220"/>
              </a:spcAft>
              <a:defRPr/>
            </a:pPr>
            <a:r>
              <a:rPr lang="en-US" sz="2200" b="1" i="1" dirty="0">
                <a:solidFill>
                  <a:schemeClr val="tx2"/>
                </a:solidFill>
              </a:rPr>
              <a:t>ΠΜΣ ΔΕΔΠ 2024-25</a:t>
            </a:r>
            <a:r>
              <a:rPr lang="en-US" sz="2200" i="1" dirty="0">
                <a:solidFill>
                  <a:schemeClr val="tx2"/>
                </a:solidFill>
              </a:rPr>
              <a:t>	 </a:t>
            </a:r>
          </a:p>
          <a:p>
            <a:pPr algn="l" defTabSz="914400" fontAlgn="auto">
              <a:spcAft>
                <a:spcPts val="220"/>
              </a:spcAft>
              <a:defRPr/>
            </a:pPr>
            <a:r>
              <a:rPr lang="en-US" sz="2200" i="1" dirty="0" err="1">
                <a:solidFill>
                  <a:schemeClr val="tx2"/>
                </a:solidFill>
              </a:rPr>
              <a:t>Φιλί</a:t>
            </a:r>
            <a:r>
              <a:rPr lang="en-US" sz="2200" i="1" dirty="0">
                <a:solidFill>
                  <a:schemeClr val="tx2"/>
                </a:solidFill>
              </a:rPr>
              <a:t>ππα </a:t>
            </a:r>
            <a:r>
              <a:rPr lang="en-US" sz="2200" i="1" dirty="0" err="1">
                <a:solidFill>
                  <a:schemeClr val="tx2"/>
                </a:solidFill>
              </a:rPr>
              <a:t>Χ</a:t>
            </a:r>
            <a:r>
              <a:rPr lang="en-US" sz="2200" i="1" dirty="0">
                <a:solidFill>
                  <a:schemeClr val="tx2"/>
                </a:solidFill>
              </a:rPr>
              <a:t>α</a:t>
            </a:r>
            <a:r>
              <a:rPr lang="en-US" sz="2200" i="1" dirty="0" err="1">
                <a:solidFill>
                  <a:schemeClr val="tx2"/>
                </a:solidFill>
              </a:rPr>
              <a:t>τζηστ</a:t>
            </a:r>
            <a:r>
              <a:rPr lang="en-US" sz="2200" i="1" dirty="0">
                <a:solidFill>
                  <a:schemeClr val="tx2"/>
                </a:solidFill>
              </a:rPr>
              <a:t>α</a:t>
            </a:r>
            <a:r>
              <a:rPr lang="en-US" sz="2200" i="1" dirty="0" err="1">
                <a:solidFill>
                  <a:schemeClr val="tx2"/>
                </a:solidFill>
              </a:rPr>
              <a:t>ύρου</a:t>
            </a:r>
            <a:endParaRPr lang="en-US" sz="2200" i="1" dirty="0">
              <a:solidFill>
                <a:schemeClr val="tx2"/>
              </a:solidFill>
            </a:endParaRPr>
          </a:p>
          <a:p>
            <a:pPr algn="l" defTabSz="914400" fontAlgn="auto">
              <a:spcAft>
                <a:spcPts val="220"/>
              </a:spcAft>
              <a:defRPr/>
            </a:pPr>
            <a:r>
              <a:rPr lang="en-US" sz="2200" i="1" dirty="0" err="1">
                <a:solidFill>
                  <a:schemeClr val="tx2"/>
                </a:solidFill>
              </a:rPr>
              <a:t>fchatzistav@pspa.uoa.gr</a:t>
            </a:r>
            <a:endParaRPr lang="en-US" sz="2200" i="1" dirty="0">
              <a:solidFill>
                <a:schemeClr val="tx2"/>
              </a:solidFill>
            </a:endParaRPr>
          </a:p>
          <a:p>
            <a:pPr indent="-228600" algn="l" defTabSz="914400" fontAlgn="auto">
              <a:spcAft>
                <a:spcPts val="220"/>
              </a:spcAft>
              <a:buFont typeface="Arial" panose="020B0604020202020204" pitchFamily="34" charset="0"/>
              <a:buChar char="•"/>
              <a:defRPr/>
            </a:pPr>
            <a:endParaRPr lang="en-US" sz="1700"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79F4B5ED-0416-61B9-06FC-4B619BDFC8CA}"/>
              </a:ext>
            </a:extLst>
          </p:cNvPr>
          <p:cNvSpPr>
            <a:spLocks noGrp="1" noChangeArrowheads="1"/>
          </p:cNvSpPr>
          <p:nvPr>
            <p:ph type="title"/>
          </p:nvPr>
        </p:nvSpPr>
        <p:spPr>
          <a:xfrm>
            <a:off x="503238" y="179388"/>
            <a:ext cx="9070975" cy="1079500"/>
          </a:xfrm>
        </p:spPr>
        <p:txBody>
          <a:bodyPr lIns="90000" tIns="45000" rIns="90000" bIns="45000">
            <a:normAutofit/>
          </a:bodyPr>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fr-FR" altLang="en-GR" sz="2800" dirty="0" err="1">
                <a:solidFill>
                  <a:srgbClr val="434342"/>
                </a:solidFill>
                <a:latin typeface="Trebuchet MS" panose="020B0703020202090204" pitchFamily="34" charset="0"/>
              </a:rPr>
              <a:t>Η</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ιδι</a:t>
            </a:r>
            <a:r>
              <a:rPr lang="el-GR" altLang="en-GR" sz="2800" dirty="0">
                <a:solidFill>
                  <a:srgbClr val="434342"/>
                </a:solidFill>
                <a:latin typeface="Trebuchet MS" panose="020B0703020202090204" pitchFamily="34" charset="0"/>
              </a:rPr>
              <a:t>ο</a:t>
            </a:r>
            <a:r>
              <a:rPr lang="fr-FR" altLang="en-GR" sz="2800" dirty="0" err="1">
                <a:solidFill>
                  <a:srgbClr val="434342"/>
                </a:solidFill>
                <a:latin typeface="Trebuchet MS" panose="020B0703020202090204" pitchFamily="34" charset="0"/>
              </a:rPr>
              <a:t>μορφη</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δι</a:t>
            </a:r>
            <a:r>
              <a:rPr lang="fr-FR" altLang="en-GR" sz="2800" dirty="0">
                <a:solidFill>
                  <a:srgbClr val="434342"/>
                </a:solidFill>
                <a:latin typeface="Trebuchet MS" panose="020B0703020202090204" pitchFamily="34" charset="0"/>
              </a:rPr>
              <a:t>α</a:t>
            </a:r>
            <a:r>
              <a:rPr lang="fr-FR" altLang="en-GR" sz="2800" dirty="0" err="1">
                <a:solidFill>
                  <a:srgbClr val="434342"/>
                </a:solidFill>
                <a:latin typeface="Trebuchet MS" panose="020B0703020202090204" pitchFamily="34" charset="0"/>
              </a:rPr>
              <a:t>κυ</a:t>
            </a:r>
            <a:r>
              <a:rPr lang="fr-FR" altLang="en-GR" sz="2800" dirty="0">
                <a:solidFill>
                  <a:srgbClr val="434342"/>
                </a:solidFill>
                <a:latin typeface="Trebuchet MS" panose="020B0703020202090204" pitchFamily="34" charset="0"/>
              </a:rPr>
              <a:t>β</a:t>
            </a:r>
            <a:r>
              <a:rPr lang="fr-FR" altLang="en-GR" sz="2800" dirty="0" err="1">
                <a:solidFill>
                  <a:srgbClr val="434342"/>
                </a:solidFill>
                <a:latin typeface="Trebuchet MS" panose="020B0703020202090204" pitchFamily="34" charset="0"/>
              </a:rPr>
              <a:t>ερνητικ</a:t>
            </a:r>
            <a:r>
              <a:rPr lang="el-GR" altLang="en-GR" sz="2800" dirty="0">
                <a:solidFill>
                  <a:srgbClr val="434342"/>
                </a:solidFill>
                <a:latin typeface="Trebuchet MS" panose="020B0703020202090204" pitchFamily="34" charset="0"/>
              </a:rPr>
              <a:t>η</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λογικ</a:t>
            </a:r>
            <a:r>
              <a:rPr lang="el-GR" altLang="en-GR" sz="2800" dirty="0">
                <a:solidFill>
                  <a:srgbClr val="434342"/>
                </a:solidFill>
                <a:latin typeface="Trebuchet MS" panose="020B0703020202090204" pitchFamily="34" charset="0"/>
              </a:rPr>
              <a:t>η</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του</a:t>
            </a:r>
            <a:r>
              <a:rPr lang="fr-FR" altLang="en-GR" sz="2800" dirty="0">
                <a:solidFill>
                  <a:srgbClr val="434342"/>
                </a:solidFill>
                <a:latin typeface="Trebuchet MS" panose="020B0703020202090204" pitchFamily="34" charset="0"/>
              </a:rPr>
              <a:t> π</a:t>
            </a:r>
            <a:r>
              <a:rPr lang="fr-FR" altLang="en-GR" sz="2800" dirty="0" err="1">
                <a:solidFill>
                  <a:srgbClr val="434342"/>
                </a:solidFill>
                <a:latin typeface="Trebuchet MS" panose="020B0703020202090204" pitchFamily="34" charset="0"/>
              </a:rPr>
              <a:t>λ</a:t>
            </a:r>
            <a:r>
              <a:rPr lang="fr-FR" altLang="en-GR" sz="2800" dirty="0">
                <a:solidFill>
                  <a:srgbClr val="434342"/>
                </a:solidFill>
                <a:latin typeface="Trebuchet MS" panose="020B0703020202090204" pitchFamily="34" charset="0"/>
              </a:rPr>
              <a:t>α</a:t>
            </a:r>
            <a:r>
              <a:rPr lang="fr-FR" altLang="en-GR" sz="2800" dirty="0" err="1">
                <a:solidFill>
                  <a:srgbClr val="434342"/>
                </a:solidFill>
                <a:latin typeface="Trebuchet MS" panose="020B0703020202090204" pitchFamily="34" charset="0"/>
              </a:rPr>
              <a:t>ις</a:t>
            </a:r>
            <a:r>
              <a:rPr lang="el-GR" altLang="en-GR" sz="2800" dirty="0">
                <a:solidFill>
                  <a:srgbClr val="434342"/>
                </a:solidFill>
                <a:latin typeface="Trebuchet MS" panose="020B0703020202090204" pitchFamily="34" charset="0"/>
              </a:rPr>
              <a:t>ι</a:t>
            </a:r>
            <a:r>
              <a:rPr lang="fr-FR" altLang="en-GR" sz="2800" dirty="0" err="1">
                <a:solidFill>
                  <a:srgbClr val="434342"/>
                </a:solidFill>
                <a:latin typeface="Trebuchet MS" panose="020B0703020202090204" pitchFamily="34" charset="0"/>
              </a:rPr>
              <a:t>ου</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οικονομικ</a:t>
            </a:r>
            <a:r>
              <a:rPr lang="el-GR" altLang="en-GR" sz="2800" dirty="0">
                <a:solidFill>
                  <a:srgbClr val="434342"/>
                </a:solidFill>
                <a:latin typeface="Trebuchet MS" panose="020B0703020202090204" pitchFamily="34" charset="0"/>
              </a:rPr>
              <a:t>η</a:t>
            </a:r>
            <a:r>
              <a:rPr lang="fr-FR" altLang="en-GR" sz="2800" dirty="0" err="1">
                <a:solidFill>
                  <a:srgbClr val="434342"/>
                </a:solidFill>
                <a:latin typeface="Trebuchet MS" panose="020B0703020202090204" pitchFamily="34" charset="0"/>
              </a:rPr>
              <a:t>ς</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δι</a:t>
            </a:r>
            <a:r>
              <a:rPr lang="fr-FR" altLang="en-GR" sz="2800" dirty="0">
                <a:solidFill>
                  <a:srgbClr val="434342"/>
                </a:solidFill>
                <a:latin typeface="Trebuchet MS" panose="020B0703020202090204" pitchFamily="34" charset="0"/>
              </a:rPr>
              <a:t>α</a:t>
            </a:r>
            <a:r>
              <a:rPr lang="fr-FR" altLang="en-GR" sz="2800" dirty="0" err="1">
                <a:solidFill>
                  <a:srgbClr val="434342"/>
                </a:solidFill>
                <a:latin typeface="Trebuchet MS" panose="020B0703020202090204" pitchFamily="34" charset="0"/>
              </a:rPr>
              <a:t>κυ</a:t>
            </a:r>
            <a:r>
              <a:rPr lang="fr-FR" altLang="en-GR" sz="2800" dirty="0">
                <a:solidFill>
                  <a:srgbClr val="434342"/>
                </a:solidFill>
                <a:latin typeface="Trebuchet MS" panose="020B0703020202090204" pitchFamily="34" charset="0"/>
              </a:rPr>
              <a:t>β</a:t>
            </a:r>
            <a:r>
              <a:rPr lang="el-GR" altLang="en-GR" sz="2800" dirty="0">
                <a:solidFill>
                  <a:srgbClr val="434342"/>
                </a:solidFill>
                <a:latin typeface="Trebuchet MS" panose="020B0703020202090204" pitchFamily="34" charset="0"/>
              </a:rPr>
              <a:t>ε</a:t>
            </a:r>
            <a:r>
              <a:rPr lang="fr-FR" altLang="en-GR" sz="2800" dirty="0" err="1">
                <a:solidFill>
                  <a:srgbClr val="434342"/>
                </a:solidFill>
                <a:latin typeface="Trebuchet MS" panose="020B0703020202090204" pitchFamily="34" charset="0"/>
              </a:rPr>
              <a:t>ρνηςης</a:t>
            </a:r>
            <a:r>
              <a:rPr lang="fr-FR" altLang="en-GR" sz="2800" dirty="0">
                <a:solidFill>
                  <a:srgbClr val="434342"/>
                </a:solidFill>
                <a:latin typeface="Trebuchet MS" panose="020B0703020202090204" pitchFamily="34" charset="0"/>
              </a:rPr>
              <a:t> απ</a:t>
            </a:r>
            <a:r>
              <a:rPr lang="el-GR" altLang="en-GR" sz="2800" dirty="0">
                <a:solidFill>
                  <a:srgbClr val="434342"/>
                </a:solidFill>
                <a:latin typeface="Trebuchet MS" panose="020B0703020202090204" pitchFamily="34" charset="0"/>
              </a:rPr>
              <a:t>ο</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θεςμικ</a:t>
            </a:r>
            <a:r>
              <a:rPr lang="el-GR" altLang="en-GR" sz="2800" dirty="0">
                <a:solidFill>
                  <a:srgbClr val="434342"/>
                </a:solidFill>
                <a:latin typeface="Trebuchet MS" panose="020B0703020202090204" pitchFamily="34" charset="0"/>
              </a:rPr>
              <a:t>η</a:t>
            </a:r>
            <a:r>
              <a:rPr lang="fr-FR" altLang="en-GR" sz="2800" dirty="0">
                <a:solidFill>
                  <a:srgbClr val="434342"/>
                </a:solidFill>
                <a:latin typeface="Trebuchet MS" panose="020B0703020202090204" pitchFamily="34" charset="0"/>
              </a:rPr>
              <a:t> </a:t>
            </a:r>
            <a:r>
              <a:rPr lang="el-GR" altLang="en-GR" sz="2800" dirty="0">
                <a:solidFill>
                  <a:srgbClr val="434342"/>
                </a:solidFill>
                <a:latin typeface="Trebuchet MS" panose="020B0703020202090204" pitchFamily="34" charset="0"/>
              </a:rPr>
              <a:t>α</a:t>
            </a:r>
            <a:r>
              <a:rPr lang="fr-FR" altLang="en-GR" sz="2800" dirty="0">
                <a:solidFill>
                  <a:srgbClr val="434342"/>
                </a:solidFill>
                <a:latin typeface="Trebuchet MS" panose="020B0703020202090204" pitchFamily="34" charset="0"/>
              </a:rPr>
              <a:t>π</a:t>
            </a:r>
            <a:r>
              <a:rPr lang="fr-FR" altLang="en-GR" sz="2800" dirty="0" err="1">
                <a:solidFill>
                  <a:srgbClr val="434342"/>
                </a:solidFill>
                <a:latin typeface="Trebuchet MS" panose="020B0703020202090204" pitchFamily="34" charset="0"/>
              </a:rPr>
              <a:t>οψη</a:t>
            </a:r>
            <a:endParaRPr lang="fr-FR" altLang="en-GR" sz="2800" dirty="0">
              <a:solidFill>
                <a:srgbClr val="434342"/>
              </a:solidFill>
              <a:latin typeface="Trebuchet MS" panose="020B0703020202090204" pitchFamily="34" charset="0"/>
            </a:endParaRPr>
          </a:p>
        </p:txBody>
      </p:sp>
      <p:sp>
        <p:nvSpPr>
          <p:cNvPr id="31747" name="Text Box 2">
            <a:extLst>
              <a:ext uri="{FF2B5EF4-FFF2-40B4-BE49-F238E27FC236}">
                <a16:creationId xmlns:a16="http://schemas.microsoft.com/office/drawing/2014/main" id="{761ADA4F-A2AE-1274-CADF-9F9E4898243D}"/>
              </a:ext>
            </a:extLst>
          </p:cNvPr>
          <p:cNvSpPr txBox="1">
            <a:spLocks noChangeArrowheads="1"/>
          </p:cNvSpPr>
          <p:nvPr/>
        </p:nvSpPr>
        <p:spPr bwMode="auto">
          <a:xfrm>
            <a:off x="503238" y="1911350"/>
            <a:ext cx="9070975" cy="5335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61950" indent="-255588">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1pPr>
            <a:lvl2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2pPr>
            <a:lvl3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3pPr>
            <a:lvl4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4pPr>
            <a:lvl5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9pPr>
          </a:lstStyle>
          <a:p>
            <a:pPr algn="ctr" eaLnBrk="1" hangingPunct="1">
              <a:spcBef>
                <a:spcPts val="300"/>
              </a:spcBef>
              <a:buClr>
                <a:srgbClr val="08A1D9"/>
              </a:buClr>
              <a:buSzPct val="100000"/>
              <a:buFont typeface="Wingdings" pitchFamily="2" charset="2"/>
              <a:buChar char=""/>
            </a:pPr>
            <a:r>
              <a:rPr lang="fr-FR" altLang="en-GR" sz="2100" b="1">
                <a:solidFill>
                  <a:srgbClr val="000000"/>
                </a:solidFill>
                <a:latin typeface="Georgia" panose="02040502050405020303" pitchFamily="18" charset="0"/>
                <a:ea typeface="DejaVu Sans" charset="0"/>
                <a:cs typeface="DejaVu Sans" charset="0"/>
              </a:rPr>
              <a:t>Το εξαιρετικά πολύπλοκο σύστημα οικονομικής διακυβέρνησης που έχει συσταθεί κατά τη διάρκεια της κρίσης του ευρώ (κατά την περίοδο 2010-2012), στηρίζεται σε μια μονοδιάστατη διακυβερνητική λογική όπου το Ευρωπαϊκό Συμβούλιο και το Συμβούλιο έχουν τον κυρίαρχο ρόλο</a:t>
            </a:r>
            <a:r>
              <a:rPr lang="el-GR" altLang="en-GR" sz="2100" b="1">
                <a:solidFill>
                  <a:srgbClr val="000000"/>
                </a:solidFill>
                <a:latin typeface="Georgia" panose="02040502050405020303" pitchFamily="18" charset="0"/>
                <a:ea typeface="DejaVu Sans" charset="0"/>
                <a:cs typeface="DejaVu Sans" charset="0"/>
              </a:rPr>
              <a:t>.</a:t>
            </a:r>
            <a:endParaRPr lang="fr-FR" altLang="en-GR" sz="2100" b="1">
              <a:solidFill>
                <a:srgbClr val="000000"/>
              </a:solidFill>
              <a:latin typeface="Georgia" panose="02040502050405020303" pitchFamily="18" charset="0"/>
              <a:ea typeface="DejaVu Sans" charset="0"/>
              <a:cs typeface="DejaVu Sans" charset="0"/>
            </a:endParaRPr>
          </a:p>
          <a:p>
            <a:pPr algn="ctr" eaLnBrk="1" hangingPunct="1">
              <a:spcBef>
                <a:spcPts val="300"/>
              </a:spcBef>
              <a:buSzPct val="100000"/>
            </a:pPr>
            <a:endParaRPr lang="fr-FR" altLang="en-GR" sz="2100" b="1">
              <a:solidFill>
                <a:srgbClr val="000000"/>
              </a:solidFill>
              <a:latin typeface="Georgia" panose="02040502050405020303" pitchFamily="18" charset="0"/>
              <a:ea typeface="DejaVu Sans" charset="0"/>
              <a:cs typeface="DejaVu Sans" charset="0"/>
            </a:endParaRPr>
          </a:p>
          <a:p>
            <a:pPr algn="ctr" eaLnBrk="1" hangingPunct="1">
              <a:spcBef>
                <a:spcPts val="300"/>
              </a:spcBef>
              <a:buClr>
                <a:srgbClr val="08A1D9"/>
              </a:buClr>
              <a:buSzPct val="100000"/>
              <a:buFont typeface="Wingdings" pitchFamily="2" charset="2"/>
              <a:buChar char=""/>
            </a:pPr>
            <a:r>
              <a:rPr lang="fr-FR" altLang="en-GR" sz="2100">
                <a:solidFill>
                  <a:srgbClr val="000000"/>
                </a:solidFill>
                <a:latin typeface="Georgia" panose="02040502050405020303" pitchFamily="18" charset="0"/>
                <a:ea typeface="DejaVu Sans" charset="0"/>
                <a:cs typeface="DejaVu Sans" charset="0"/>
              </a:rPr>
              <a:t>deliberative intergovernmentalism (Puetter:2012) </a:t>
            </a:r>
          </a:p>
          <a:p>
            <a:pPr algn="ctr" eaLnBrk="1" hangingPunct="1">
              <a:spcBef>
                <a:spcPts val="300"/>
              </a:spcBef>
              <a:buClr>
                <a:srgbClr val="08A1D9"/>
              </a:buClr>
              <a:buSzPct val="100000"/>
              <a:buFont typeface="Wingdings" pitchFamily="2" charset="2"/>
              <a:buChar char=""/>
            </a:pPr>
            <a:r>
              <a:rPr lang="fr-FR" altLang="en-GR" sz="2100">
                <a:solidFill>
                  <a:srgbClr val="000000"/>
                </a:solidFill>
                <a:latin typeface="Georgia" panose="02040502050405020303" pitchFamily="18" charset="0"/>
                <a:ea typeface="DejaVu Sans" charset="0"/>
                <a:cs typeface="DejaVu Sans" charset="0"/>
              </a:rPr>
              <a:t>Presidency model (Wessels:2013)</a:t>
            </a:r>
          </a:p>
          <a:p>
            <a:pPr algn="ctr" eaLnBrk="1" hangingPunct="1">
              <a:spcBef>
                <a:spcPts val="300"/>
              </a:spcBef>
              <a:buClr>
                <a:srgbClr val="08A1D9"/>
              </a:buClr>
              <a:buSzPct val="100000"/>
              <a:buFont typeface="Wingdings" pitchFamily="2" charset="2"/>
              <a:buChar char=""/>
            </a:pPr>
            <a:r>
              <a:rPr lang="fr-FR" altLang="en-GR" sz="2100">
                <a:solidFill>
                  <a:srgbClr val="000000"/>
                </a:solidFill>
                <a:latin typeface="Georgia" panose="02040502050405020303" pitchFamily="18" charset="0"/>
                <a:ea typeface="DejaVu Sans" charset="0"/>
                <a:cs typeface="DejaVu Sans" charset="0"/>
              </a:rPr>
              <a:t>Germany: reluctant hegemon; semi hegemon</a:t>
            </a:r>
          </a:p>
          <a:p>
            <a:pPr algn="ctr" eaLnBrk="1" hangingPunct="1">
              <a:spcBef>
                <a:spcPts val="300"/>
              </a:spcBef>
              <a:buSzPct val="100000"/>
            </a:pPr>
            <a:endParaRPr lang="fr-FR" altLang="en-GR" sz="2100">
              <a:solidFill>
                <a:srgbClr val="000000"/>
              </a:solidFill>
              <a:latin typeface="Georgia" panose="02040502050405020303" pitchFamily="18" charset="0"/>
              <a:ea typeface="DejaVu Sans" charset="0"/>
              <a:cs typeface="DejaVu Sans" charset="0"/>
            </a:endParaRPr>
          </a:p>
          <a:p>
            <a:pPr algn="ctr" eaLnBrk="1" hangingPunct="1">
              <a:spcBef>
                <a:spcPts val="300"/>
              </a:spcBef>
              <a:buClr>
                <a:srgbClr val="08A1D9"/>
              </a:buClr>
              <a:buSzPct val="100000"/>
              <a:buFont typeface="Wingdings" pitchFamily="2" charset="2"/>
              <a:buChar char=""/>
            </a:pPr>
            <a:r>
              <a:rPr lang="fr-FR" altLang="en-GR" sz="2400">
                <a:solidFill>
                  <a:srgbClr val="000000"/>
                </a:solidFill>
                <a:latin typeface="Georgia" panose="02040502050405020303" pitchFamily="18" charset="0"/>
                <a:ea typeface="DejaVu Sans" charset="0"/>
                <a:cs typeface="DejaVu Sans" charset="0"/>
              </a:rPr>
              <a:t>Η πρώτη επίσημη πλέον Σύνοδος Κορυφής της ευρωζώνης πραγματοποιείται στις 14 Μαρτίου 2013</a:t>
            </a:r>
          </a:p>
          <a:p>
            <a:pPr algn="ctr" eaLnBrk="1" hangingPunct="1">
              <a:spcBef>
                <a:spcPts val="300"/>
              </a:spcBef>
              <a:buClr>
                <a:srgbClr val="08A1D9"/>
              </a:buClr>
              <a:buSzPct val="100000"/>
              <a:buFont typeface="Wingdings" pitchFamily="2" charset="2"/>
              <a:buChar char=""/>
            </a:pPr>
            <a:r>
              <a:rPr lang="fr-FR" altLang="en-GR" sz="2100">
                <a:solidFill>
                  <a:srgbClr val="000000"/>
                </a:solidFill>
                <a:latin typeface="Georgia" panose="02040502050405020303" pitchFamily="18" charset="0"/>
                <a:ea typeface="DejaVu Sans" charset="0"/>
                <a:cs typeface="DejaVu Sans" charset="0"/>
              </a:rPr>
              <a:t>#### </a:t>
            </a:r>
            <a:r>
              <a:rPr lang="fr-FR" altLang="en-GR" b="1" i="1">
                <a:solidFill>
                  <a:srgbClr val="002060"/>
                </a:solidFill>
                <a:latin typeface="Georgia" panose="02040502050405020303" pitchFamily="18" charset="0"/>
                <a:ea typeface="DejaVu Sans" charset="0"/>
                <a:cs typeface="DejaVu Sans" charset="0"/>
              </a:rPr>
              <a:t>Ε</a:t>
            </a:r>
            <a:r>
              <a:rPr lang="el-GR" altLang="en-GR" b="1" i="1">
                <a:solidFill>
                  <a:srgbClr val="002060"/>
                </a:solidFill>
                <a:latin typeface="Georgia" panose="02040502050405020303" pitchFamily="18" charset="0"/>
                <a:ea typeface="DejaVu Sans" charset="0"/>
                <a:cs typeface="DejaVu Sans" charset="0"/>
              </a:rPr>
              <a:t>νώ ε</a:t>
            </a:r>
            <a:r>
              <a:rPr lang="fr-FR" altLang="en-GR" b="1" i="1">
                <a:solidFill>
                  <a:srgbClr val="002060"/>
                </a:solidFill>
                <a:latin typeface="Georgia" panose="02040502050405020303" pitchFamily="18" charset="0"/>
                <a:ea typeface="DejaVu Sans" charset="0"/>
                <a:cs typeface="DejaVu Sans" charset="0"/>
              </a:rPr>
              <a:t>ντός της ευρωπαϊκής έννομης τάξης, ο παραδοσιακός ρόλος της Επιτροπής ως «θεματοφύλακα των Συνθηκών» σε συνεργασία με το Δικαστήριο των Ευρωπαϊκών Κοινοτήτων</a:t>
            </a:r>
          </a:p>
          <a:p>
            <a:pPr eaLnBrk="1" hangingPunct="1">
              <a:spcBef>
                <a:spcPts val="300"/>
              </a:spcBef>
              <a:buSzPct val="100000"/>
            </a:pPr>
            <a:endParaRPr lang="fr-FR" altLang="en-GR" sz="2300">
              <a:solidFill>
                <a:srgbClr val="000000"/>
              </a:solidFill>
              <a:latin typeface="Georgia" panose="02040502050405020303" pitchFamily="18" charset="0"/>
              <a:ea typeface="DejaVu Sans" charset="0"/>
              <a:cs typeface="DejaVu Sans" charset="0"/>
            </a:endParaRPr>
          </a:p>
          <a:p>
            <a:pPr eaLnBrk="1" hangingPunct="1">
              <a:spcBef>
                <a:spcPts val="300"/>
              </a:spcBef>
              <a:buSzPct val="100000"/>
            </a:pPr>
            <a:endParaRPr lang="fr-FR" altLang="en-GR" sz="2800">
              <a:solidFill>
                <a:srgbClr val="000000"/>
              </a:solidFill>
              <a:latin typeface="Georgia" panose="02040502050405020303" pitchFamily="18" charset="0"/>
              <a:ea typeface="DejaVu Sans" charset="0"/>
              <a:cs typeface="DejaVu Sans" charset="0"/>
            </a:endParaRPr>
          </a:p>
          <a:p>
            <a:pPr eaLnBrk="1" hangingPunct="1">
              <a:spcBef>
                <a:spcPts val="300"/>
              </a:spcBef>
              <a:buSzPct val="100000"/>
            </a:pPr>
            <a:endParaRPr lang="fr-FR" altLang="en-GR" sz="2800">
              <a:solidFill>
                <a:srgbClr val="000000"/>
              </a:solidFill>
              <a:latin typeface="Georgia" panose="02040502050405020303" pitchFamily="18" charset="0"/>
              <a:ea typeface="DejaVu Sans" charset="0"/>
              <a:cs typeface="DejaVu Sans" charset="0"/>
            </a:endParaRPr>
          </a:p>
        </p:txBody>
      </p:sp>
      <p:sp>
        <p:nvSpPr>
          <p:cNvPr id="31748" name="Text Box 3">
            <a:extLst>
              <a:ext uri="{FF2B5EF4-FFF2-40B4-BE49-F238E27FC236}">
                <a16:creationId xmlns:a16="http://schemas.microsoft.com/office/drawing/2014/main" id="{0F4D7100-D919-9227-17F3-F0059B9ED6B2}"/>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3D86EA1A-A27A-714E-BA98-75DF7A1A31B6}"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10</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C78D7DDA-54E8-DA5B-DCB0-8F5CF30AB167}"/>
              </a:ext>
            </a:extLst>
          </p:cNvPr>
          <p:cNvSpPr>
            <a:spLocks noGrp="1" noChangeArrowheads="1"/>
          </p:cNvSpPr>
          <p:nvPr>
            <p:ph type="title"/>
          </p:nvPr>
        </p:nvSpPr>
        <p:spPr>
          <a:xfrm>
            <a:off x="503238" y="863600"/>
            <a:ext cx="9070975" cy="647700"/>
          </a:xfrm>
        </p:spPr>
        <p:txBody>
          <a:bodyPr lIns="90000" tIns="45000" rIns="90000" bIns="45000">
            <a:normAutofit fontScale="90000"/>
          </a:bodyPr>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fr-FR" altLang="en-GR" sz="2600" dirty="0" err="1">
                <a:solidFill>
                  <a:srgbClr val="434342"/>
                </a:solidFill>
                <a:latin typeface="Trebuchet MS" panose="020B0703020202090204" pitchFamily="34" charset="0"/>
              </a:rPr>
              <a:t>Η</a:t>
            </a:r>
            <a:r>
              <a:rPr lang="fr-FR" altLang="en-GR" sz="2600" dirty="0">
                <a:solidFill>
                  <a:srgbClr val="434342"/>
                </a:solidFill>
                <a:latin typeface="Trebuchet MS" panose="020B0703020202090204" pitchFamily="34" charset="0"/>
              </a:rPr>
              <a:t> </a:t>
            </a:r>
            <a:r>
              <a:rPr lang="fr-FR" altLang="en-GR" sz="2600" dirty="0" err="1">
                <a:solidFill>
                  <a:srgbClr val="434342"/>
                </a:solidFill>
                <a:latin typeface="Trebuchet MS" panose="020B0703020202090204" pitchFamily="34" charset="0"/>
              </a:rPr>
              <a:t>οικονομικ</a:t>
            </a:r>
            <a:r>
              <a:rPr lang="el-GR" altLang="en-GR" sz="2600" dirty="0">
                <a:solidFill>
                  <a:srgbClr val="434342"/>
                </a:solidFill>
                <a:latin typeface="Trebuchet MS" panose="020B0703020202090204" pitchFamily="34" charset="0"/>
              </a:rPr>
              <a:t>η</a:t>
            </a:r>
            <a:r>
              <a:rPr lang="fr-FR" altLang="en-GR" sz="2600" dirty="0">
                <a:solidFill>
                  <a:srgbClr val="434342"/>
                </a:solidFill>
                <a:latin typeface="Trebuchet MS" panose="020B0703020202090204" pitchFamily="34" charset="0"/>
              </a:rPr>
              <a:t> </a:t>
            </a:r>
            <a:r>
              <a:rPr lang="fr-FR" altLang="en-GR" sz="2600" dirty="0" err="1">
                <a:solidFill>
                  <a:srgbClr val="434342"/>
                </a:solidFill>
                <a:latin typeface="Trebuchet MS" panose="020B0703020202090204" pitchFamily="34" charset="0"/>
              </a:rPr>
              <a:t>κρ</a:t>
            </a:r>
            <a:r>
              <a:rPr lang="el-GR" altLang="en-GR" sz="2600" dirty="0">
                <a:solidFill>
                  <a:srgbClr val="434342"/>
                </a:solidFill>
                <a:latin typeface="Trebuchet MS" panose="020B0703020202090204" pitchFamily="34" charset="0"/>
              </a:rPr>
              <a:t>ι</a:t>
            </a:r>
            <a:r>
              <a:rPr lang="fr-FR" altLang="en-GR" sz="2600" dirty="0" err="1">
                <a:solidFill>
                  <a:srgbClr val="434342"/>
                </a:solidFill>
                <a:latin typeface="Trebuchet MS" panose="020B0703020202090204" pitchFamily="34" charset="0"/>
              </a:rPr>
              <a:t>ςη</a:t>
            </a:r>
            <a:r>
              <a:rPr lang="fr-FR" altLang="en-GR" sz="2600" dirty="0">
                <a:solidFill>
                  <a:srgbClr val="434342"/>
                </a:solidFill>
                <a:latin typeface="Trebuchet MS" panose="020B0703020202090204" pitchFamily="34" charset="0"/>
              </a:rPr>
              <a:t> </a:t>
            </a:r>
            <a:r>
              <a:rPr lang="fr-FR" altLang="en-GR" sz="2600" dirty="0" err="1">
                <a:solidFill>
                  <a:srgbClr val="434342"/>
                </a:solidFill>
                <a:latin typeface="Trebuchet MS" panose="020B0703020202090204" pitchFamily="34" charset="0"/>
              </a:rPr>
              <a:t>υ</a:t>
            </a:r>
            <a:r>
              <a:rPr lang="fr-FR" altLang="en-GR" sz="2600" dirty="0">
                <a:solidFill>
                  <a:srgbClr val="434342"/>
                </a:solidFill>
                <a:latin typeface="Trebuchet MS" panose="020B0703020202090204" pitchFamily="34" charset="0"/>
              </a:rPr>
              <a:t>π</a:t>
            </a:r>
            <a:r>
              <a:rPr lang="el-GR" altLang="en-GR" sz="2600" dirty="0">
                <a:solidFill>
                  <a:srgbClr val="434342"/>
                </a:solidFill>
                <a:latin typeface="Trebuchet MS" panose="020B0703020202090204" pitchFamily="34" charset="0"/>
              </a:rPr>
              <a:t>ο</a:t>
            </a:r>
            <a:r>
              <a:rPr lang="fr-FR" altLang="en-GR" sz="2600" dirty="0">
                <a:solidFill>
                  <a:srgbClr val="434342"/>
                </a:solidFill>
                <a:latin typeface="Trebuchet MS" panose="020B0703020202090204" pitchFamily="34" charset="0"/>
              </a:rPr>
              <a:t> </a:t>
            </a:r>
            <a:r>
              <a:rPr lang="fr-FR" altLang="en-GR" sz="2600" dirty="0" err="1">
                <a:solidFill>
                  <a:srgbClr val="434342"/>
                </a:solidFill>
                <a:latin typeface="Trebuchet MS" panose="020B0703020202090204" pitchFamily="34" charset="0"/>
              </a:rPr>
              <a:t>το</a:t>
            </a:r>
            <a:r>
              <a:rPr lang="fr-FR" altLang="en-GR" sz="2600" dirty="0">
                <a:solidFill>
                  <a:srgbClr val="434342"/>
                </a:solidFill>
                <a:latin typeface="Trebuchet MS" panose="020B0703020202090204" pitchFamily="34" charset="0"/>
              </a:rPr>
              <a:t> π</a:t>
            </a:r>
            <a:r>
              <a:rPr lang="fr-FR" altLang="en-GR" sz="2600" dirty="0" err="1">
                <a:solidFill>
                  <a:srgbClr val="434342"/>
                </a:solidFill>
                <a:latin typeface="Trebuchet MS" panose="020B0703020202090204" pitchFamily="34" charset="0"/>
              </a:rPr>
              <a:t>ρ</a:t>
            </a:r>
            <a:r>
              <a:rPr lang="el-GR" altLang="en-GR" sz="2600" dirty="0">
                <a:solidFill>
                  <a:srgbClr val="434342"/>
                </a:solidFill>
                <a:latin typeface="Trebuchet MS" panose="020B0703020202090204" pitchFamily="34" charset="0"/>
              </a:rPr>
              <a:t>ι</a:t>
            </a:r>
            <a:r>
              <a:rPr lang="fr-FR" altLang="en-GR" sz="2600" dirty="0" err="1">
                <a:solidFill>
                  <a:srgbClr val="434342"/>
                </a:solidFill>
                <a:latin typeface="Trebuchet MS" panose="020B0703020202090204" pitchFamily="34" charset="0"/>
              </a:rPr>
              <a:t>ςμ</a:t>
            </a:r>
            <a:r>
              <a:rPr lang="fr-FR" altLang="en-GR" sz="2600" dirty="0">
                <a:solidFill>
                  <a:srgbClr val="434342"/>
                </a:solidFill>
                <a:latin typeface="Trebuchet MS" panose="020B0703020202090204" pitchFamily="34" charset="0"/>
              </a:rPr>
              <a:t>α </a:t>
            </a:r>
            <a:r>
              <a:rPr lang="fr-FR" altLang="en-GR" sz="2600" dirty="0" err="1">
                <a:solidFill>
                  <a:srgbClr val="434342"/>
                </a:solidFill>
                <a:latin typeface="Trebuchet MS" panose="020B0703020202090204" pitchFamily="34" charset="0"/>
              </a:rPr>
              <a:t>του</a:t>
            </a:r>
            <a:r>
              <a:rPr lang="fr-FR" altLang="en-GR" sz="2600" dirty="0">
                <a:solidFill>
                  <a:srgbClr val="434342"/>
                </a:solidFill>
                <a:latin typeface="Trebuchet MS" panose="020B0703020202090204" pitchFamily="34" charset="0"/>
              </a:rPr>
              <a:t> </a:t>
            </a:r>
            <a:r>
              <a:rPr lang="fr-FR" altLang="en-GR" sz="2600" dirty="0" err="1">
                <a:solidFill>
                  <a:srgbClr val="434342"/>
                </a:solidFill>
                <a:latin typeface="Trebuchet MS" panose="020B0703020202090204" pitchFamily="34" charset="0"/>
              </a:rPr>
              <a:t>φιλελε</a:t>
            </a:r>
            <a:r>
              <a:rPr lang="el-GR" altLang="en-GR" sz="2600" dirty="0">
                <a:solidFill>
                  <a:srgbClr val="434342"/>
                </a:solidFill>
                <a:latin typeface="Trebuchet MS" panose="020B0703020202090204" pitchFamily="34" charset="0"/>
              </a:rPr>
              <a:t>υ</a:t>
            </a:r>
            <a:r>
              <a:rPr lang="fr-FR" altLang="en-GR" sz="2600" dirty="0" err="1">
                <a:solidFill>
                  <a:srgbClr val="434342"/>
                </a:solidFill>
                <a:latin typeface="Trebuchet MS" panose="020B0703020202090204" pitchFamily="34" charset="0"/>
              </a:rPr>
              <a:t>θερου</a:t>
            </a:r>
            <a:r>
              <a:rPr lang="fr-FR" altLang="en-GR" sz="2600" dirty="0">
                <a:solidFill>
                  <a:srgbClr val="434342"/>
                </a:solidFill>
                <a:latin typeface="Trebuchet MS" panose="020B0703020202090204" pitchFamily="34" charset="0"/>
              </a:rPr>
              <a:t> </a:t>
            </a:r>
            <a:r>
              <a:rPr lang="fr-FR" altLang="en-GR" sz="2600" dirty="0" err="1">
                <a:solidFill>
                  <a:srgbClr val="434342"/>
                </a:solidFill>
                <a:latin typeface="Trebuchet MS" panose="020B0703020202090204" pitchFamily="34" charset="0"/>
              </a:rPr>
              <a:t>δι</a:t>
            </a:r>
            <a:r>
              <a:rPr lang="fr-FR" altLang="en-GR" sz="2600" dirty="0">
                <a:solidFill>
                  <a:srgbClr val="434342"/>
                </a:solidFill>
                <a:latin typeface="Trebuchet MS" panose="020B0703020202090204" pitchFamily="34" charset="0"/>
              </a:rPr>
              <a:t>α</a:t>
            </a:r>
            <a:r>
              <a:rPr lang="fr-FR" altLang="en-GR" sz="2600" dirty="0" err="1">
                <a:solidFill>
                  <a:srgbClr val="434342"/>
                </a:solidFill>
                <a:latin typeface="Trebuchet MS" panose="020B0703020202090204" pitchFamily="34" charset="0"/>
              </a:rPr>
              <a:t>κυ</a:t>
            </a:r>
            <a:r>
              <a:rPr lang="fr-FR" altLang="en-GR" sz="2600" dirty="0">
                <a:solidFill>
                  <a:srgbClr val="434342"/>
                </a:solidFill>
                <a:latin typeface="Trebuchet MS" panose="020B0703020202090204" pitchFamily="34" charset="0"/>
              </a:rPr>
              <a:t>β</a:t>
            </a:r>
            <a:r>
              <a:rPr lang="fr-FR" altLang="en-GR" sz="2600" dirty="0" err="1">
                <a:solidFill>
                  <a:srgbClr val="434342"/>
                </a:solidFill>
                <a:latin typeface="Trebuchet MS" panose="020B0703020202090204" pitchFamily="34" charset="0"/>
              </a:rPr>
              <a:t>ερνητιςμο</a:t>
            </a:r>
            <a:r>
              <a:rPr lang="el-GR" altLang="en-GR" sz="2600" dirty="0">
                <a:solidFill>
                  <a:srgbClr val="434342"/>
                </a:solidFill>
                <a:latin typeface="Trebuchet MS" panose="020B0703020202090204" pitchFamily="34" charset="0"/>
              </a:rPr>
              <a:t>υ</a:t>
            </a:r>
            <a:r>
              <a:rPr lang="fr-FR" altLang="en-GR" sz="2600" dirty="0">
                <a:solidFill>
                  <a:srgbClr val="434342"/>
                </a:solidFill>
                <a:latin typeface="Trebuchet MS" panose="020B0703020202090204" pitchFamily="34" charset="0"/>
              </a:rPr>
              <a:t> </a:t>
            </a:r>
            <a:r>
              <a:rPr lang="el-GR" altLang="en-GR" sz="2600" dirty="0">
                <a:solidFill>
                  <a:srgbClr val="434342"/>
                </a:solidFill>
                <a:latin typeface="Trebuchet MS" panose="020B0703020202090204" pitchFamily="34" charset="0"/>
              </a:rPr>
              <a:t> -</a:t>
            </a:r>
            <a:r>
              <a:rPr lang="fr-FR" altLang="en-GR" sz="2600" dirty="0">
                <a:solidFill>
                  <a:srgbClr val="434342"/>
                </a:solidFill>
                <a:latin typeface="Trebuchet MS" panose="020B0703020202090204" pitchFamily="34" charset="0"/>
              </a:rPr>
              <a:t>1</a:t>
            </a:r>
          </a:p>
        </p:txBody>
      </p:sp>
      <p:sp>
        <p:nvSpPr>
          <p:cNvPr id="33795" name="Text Box 2">
            <a:extLst>
              <a:ext uri="{FF2B5EF4-FFF2-40B4-BE49-F238E27FC236}">
                <a16:creationId xmlns:a16="http://schemas.microsoft.com/office/drawing/2014/main" id="{A09EA9C4-576C-A1EC-7899-EFDEBCAFE6F6}"/>
              </a:ext>
            </a:extLst>
          </p:cNvPr>
          <p:cNvSpPr txBox="1">
            <a:spLocks noChangeArrowheads="1"/>
          </p:cNvSpPr>
          <p:nvPr/>
        </p:nvSpPr>
        <p:spPr bwMode="auto">
          <a:xfrm>
            <a:off x="503238" y="1835150"/>
            <a:ext cx="9070975" cy="541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marL="104775">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1pPr>
            <a:lvl2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2pPr>
            <a:lvl3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3pPr>
            <a:lvl4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4pPr>
            <a:lvl5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9pPr>
          </a:lstStyle>
          <a:p>
            <a:pPr eaLnBrk="1" hangingPunct="1">
              <a:spcBef>
                <a:spcPts val="300"/>
              </a:spcBef>
              <a:buClr>
                <a:srgbClr val="08A1D9"/>
              </a:buClr>
              <a:buSzPct val="100000"/>
              <a:buFont typeface="Times New Roman" panose="02020603050405020304" pitchFamily="18" charset="0"/>
              <a:buNone/>
            </a:pPr>
            <a:endParaRPr lang="el-GR" altLang="en-GR" sz="220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Wingdings" pitchFamily="2" charset="2"/>
              <a:buChar char=""/>
            </a:pPr>
            <a:r>
              <a:rPr lang="fr-FR" altLang="en-GR" sz="2200">
                <a:solidFill>
                  <a:srgbClr val="000000"/>
                </a:solidFill>
                <a:latin typeface="Georgia" panose="02040502050405020303" pitchFamily="18" charset="0"/>
                <a:ea typeface="DejaVu Sans" charset="0"/>
                <a:cs typeface="DejaVu Sans" charset="0"/>
              </a:rPr>
              <a:t>Η κρίση ανέδειξε το </a:t>
            </a:r>
            <a:r>
              <a:rPr lang="fr-FR" altLang="en-GR" sz="2200" b="1">
                <a:solidFill>
                  <a:srgbClr val="000000"/>
                </a:solidFill>
                <a:latin typeface="Georgia" panose="02040502050405020303" pitchFamily="18" charset="0"/>
                <a:ea typeface="DejaVu Sans" charset="0"/>
                <a:cs typeface="DejaVu Sans" charset="0"/>
              </a:rPr>
              <a:t>κοινό συμφέρον </a:t>
            </a:r>
            <a:r>
              <a:rPr lang="fr-FR" altLang="en-GR" sz="2200">
                <a:solidFill>
                  <a:srgbClr val="000000"/>
                </a:solidFill>
                <a:latin typeface="Georgia" panose="02040502050405020303" pitchFamily="18" charset="0"/>
                <a:ea typeface="DejaVu Sans" charset="0"/>
                <a:cs typeface="DejaVu Sans" charset="0"/>
              </a:rPr>
              <a:t>των κρατών μελών για την επιβίωση του ευρώ δεδομένης της δημοσιονομικής και οικονομικής αλληλεξάρτησης και των δυνητικών απωλειών σε περίπτωση κατάρρευσης της αλλά και τις </a:t>
            </a:r>
            <a:r>
              <a:rPr lang="fr-FR" altLang="en-GR" sz="2200" b="1">
                <a:solidFill>
                  <a:srgbClr val="000000"/>
                </a:solidFill>
                <a:latin typeface="Georgia" panose="02040502050405020303" pitchFamily="18" charset="0"/>
                <a:ea typeface="DejaVu Sans" charset="0"/>
                <a:cs typeface="DejaVu Sans" charset="0"/>
              </a:rPr>
              <a:t>αντιφατικές εθνικές προτιμήσεις </a:t>
            </a:r>
            <a:r>
              <a:rPr lang="fr-FR" altLang="en-GR" sz="2200">
                <a:solidFill>
                  <a:srgbClr val="000000"/>
                </a:solidFill>
                <a:latin typeface="Georgia" panose="02040502050405020303" pitchFamily="18" charset="0"/>
                <a:ea typeface="DejaVu Sans" charset="0"/>
                <a:cs typeface="DejaVu Sans" charset="0"/>
              </a:rPr>
              <a:t>όσον αφορά την κατανομή των βαρών της προσαρμογής ανάλογα με τη δημοσιονομική τους θέση.</a:t>
            </a:r>
          </a:p>
          <a:p>
            <a:pPr eaLnBrk="1" hangingPunct="1">
              <a:spcBef>
                <a:spcPts val="300"/>
              </a:spcBef>
              <a:buClr>
                <a:srgbClr val="08A1D9"/>
              </a:buClr>
              <a:buSzPct val="100000"/>
              <a:buFont typeface="Wingdings" pitchFamily="2" charset="2"/>
              <a:buChar char=""/>
            </a:pPr>
            <a:r>
              <a:rPr lang="fr-FR" altLang="en-GR" sz="2200">
                <a:solidFill>
                  <a:srgbClr val="000000"/>
                </a:solidFill>
                <a:latin typeface="Georgia" panose="02040502050405020303" pitchFamily="18" charset="0"/>
                <a:ea typeface="DejaVu Sans" charset="0"/>
                <a:cs typeface="DejaVu Sans" charset="0"/>
              </a:rPr>
              <a:t>Η διαπραγματευτική ισχύς απορρέει από την ασύμμετρη αλληλεξάρτηση. Οι </a:t>
            </a:r>
            <a:r>
              <a:rPr lang="fr-FR" altLang="en-GR" sz="2200" b="1">
                <a:solidFill>
                  <a:srgbClr val="000000"/>
                </a:solidFill>
                <a:latin typeface="Georgia" panose="02040502050405020303" pitchFamily="18" charset="0"/>
                <a:ea typeface="DejaVu Sans" charset="0"/>
                <a:cs typeface="DejaVu Sans" charset="0"/>
              </a:rPr>
              <a:t>χώρες-πιστωτές (και ειδικότερα η Γερμανία) </a:t>
            </a:r>
            <a:r>
              <a:rPr lang="fr-FR" altLang="en-GR" sz="2200">
                <a:solidFill>
                  <a:srgbClr val="000000"/>
                </a:solidFill>
                <a:latin typeface="Georgia" panose="02040502050405020303" pitchFamily="18" charset="0"/>
                <a:ea typeface="DejaVu Sans" charset="0"/>
                <a:cs typeface="DejaVu Sans" charset="0"/>
              </a:rPr>
              <a:t>τελικά αποδέχονται τη ‘διάσωση’ των υπερχρεωμένων χωρών, αλλά σε αντάλλαγμα </a:t>
            </a:r>
            <a:r>
              <a:rPr lang="fr-FR" altLang="en-GR" sz="2200" b="1">
                <a:solidFill>
                  <a:srgbClr val="000000"/>
                </a:solidFill>
                <a:latin typeface="Georgia" panose="02040502050405020303" pitchFamily="18" charset="0"/>
                <a:ea typeface="DejaVu Sans" charset="0"/>
                <a:cs typeface="DejaVu Sans" charset="0"/>
              </a:rPr>
              <a:t>διαμορφώνουν τους ‘όρους της διάσωσης’ μέσω σκληρών διακυβερνητικών διαπραγματεύσεων</a:t>
            </a:r>
            <a:r>
              <a:rPr lang="fr-FR" altLang="en-GR" sz="2200">
                <a:solidFill>
                  <a:srgbClr val="000000"/>
                </a:solidFill>
                <a:latin typeface="Georgia" panose="02040502050405020303" pitchFamily="18" charset="0"/>
                <a:ea typeface="DejaVu Sans" charset="0"/>
                <a:cs typeface="DejaVu Sans" charset="0"/>
              </a:rPr>
              <a:t>. </a:t>
            </a:r>
            <a:br>
              <a:rPr lang="fr-FR" altLang="en-GR" sz="2200">
                <a:solidFill>
                  <a:srgbClr val="000000"/>
                </a:solidFill>
                <a:latin typeface="Georgia" panose="02040502050405020303" pitchFamily="18" charset="0"/>
                <a:ea typeface="DejaVu Sans" charset="0"/>
                <a:cs typeface="DejaVu Sans" charset="0"/>
              </a:rPr>
            </a:br>
            <a:endParaRPr lang="fr-FR" altLang="en-GR" sz="2200">
              <a:solidFill>
                <a:srgbClr val="000000"/>
              </a:solidFill>
              <a:latin typeface="Georgia" panose="02040502050405020303" pitchFamily="18" charset="0"/>
              <a:ea typeface="DejaVu Sans" charset="0"/>
              <a:cs typeface="DejaVu Sans" charset="0"/>
            </a:endParaRPr>
          </a:p>
        </p:txBody>
      </p:sp>
      <p:sp>
        <p:nvSpPr>
          <p:cNvPr id="33796" name="Text Box 3">
            <a:extLst>
              <a:ext uri="{FF2B5EF4-FFF2-40B4-BE49-F238E27FC236}">
                <a16:creationId xmlns:a16="http://schemas.microsoft.com/office/drawing/2014/main" id="{7C3DB05D-BB06-76CD-2C64-335AECC9A4E7}"/>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97095261-5A5C-5041-88D5-450B71126046}"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11</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0CBB561B-BBEA-6274-C24A-5A7647BA6CFD}"/>
              </a:ext>
            </a:extLst>
          </p:cNvPr>
          <p:cNvSpPr>
            <a:spLocks noGrp="1" noChangeArrowheads="1"/>
          </p:cNvSpPr>
          <p:nvPr>
            <p:ph type="title"/>
          </p:nvPr>
        </p:nvSpPr>
        <p:spPr>
          <a:xfrm>
            <a:off x="434975" y="684213"/>
            <a:ext cx="9070975" cy="573087"/>
          </a:xfrm>
        </p:spPr>
        <p:txBody>
          <a:bodyPr lIns="90000" tIns="45000" rIns="90000" bIns="45000">
            <a:normAutofit fontScale="90000"/>
          </a:bodyPr>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fr-FR" altLang="en-GR" sz="2800" dirty="0" err="1">
                <a:solidFill>
                  <a:srgbClr val="434342"/>
                </a:solidFill>
                <a:latin typeface="Trebuchet MS" panose="020B0703020202090204" pitchFamily="34" charset="0"/>
              </a:rPr>
              <a:t>Η</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οικονομικ</a:t>
            </a:r>
            <a:r>
              <a:rPr lang="el-GR" altLang="en-GR" sz="2800" dirty="0">
                <a:solidFill>
                  <a:srgbClr val="434342"/>
                </a:solidFill>
                <a:latin typeface="Trebuchet MS" panose="020B0703020202090204" pitchFamily="34" charset="0"/>
              </a:rPr>
              <a:t>η</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κρ</a:t>
            </a:r>
            <a:r>
              <a:rPr lang="el-GR" altLang="en-GR" sz="2800" dirty="0">
                <a:solidFill>
                  <a:srgbClr val="434342"/>
                </a:solidFill>
                <a:latin typeface="Trebuchet MS" panose="020B0703020202090204" pitchFamily="34" charset="0"/>
              </a:rPr>
              <a:t>ι</a:t>
            </a:r>
            <a:r>
              <a:rPr lang="fr-FR" altLang="en-GR" sz="2800" dirty="0" err="1">
                <a:solidFill>
                  <a:srgbClr val="434342"/>
                </a:solidFill>
                <a:latin typeface="Trebuchet MS" panose="020B0703020202090204" pitchFamily="34" charset="0"/>
              </a:rPr>
              <a:t>ςη</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υ</a:t>
            </a:r>
            <a:r>
              <a:rPr lang="fr-FR" altLang="en-GR" sz="2800" dirty="0">
                <a:solidFill>
                  <a:srgbClr val="434342"/>
                </a:solidFill>
                <a:latin typeface="Trebuchet MS" panose="020B0703020202090204" pitchFamily="34" charset="0"/>
              </a:rPr>
              <a:t>π</a:t>
            </a:r>
            <a:r>
              <a:rPr lang="el-GR" altLang="en-GR" sz="2800" dirty="0">
                <a:solidFill>
                  <a:srgbClr val="434342"/>
                </a:solidFill>
                <a:latin typeface="Trebuchet MS" panose="020B0703020202090204" pitchFamily="34" charset="0"/>
              </a:rPr>
              <a:t>ο</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το</a:t>
            </a:r>
            <a:r>
              <a:rPr lang="fr-FR" altLang="en-GR" sz="2800" dirty="0">
                <a:solidFill>
                  <a:srgbClr val="434342"/>
                </a:solidFill>
                <a:latin typeface="Trebuchet MS" panose="020B0703020202090204" pitchFamily="34" charset="0"/>
              </a:rPr>
              <a:t> π</a:t>
            </a:r>
            <a:r>
              <a:rPr lang="fr-FR" altLang="en-GR" sz="2800" dirty="0" err="1">
                <a:solidFill>
                  <a:srgbClr val="434342"/>
                </a:solidFill>
                <a:latin typeface="Trebuchet MS" panose="020B0703020202090204" pitchFamily="34" charset="0"/>
              </a:rPr>
              <a:t>ρ</a:t>
            </a:r>
            <a:r>
              <a:rPr lang="el-GR" altLang="en-GR" sz="2800" dirty="0">
                <a:solidFill>
                  <a:srgbClr val="434342"/>
                </a:solidFill>
                <a:latin typeface="Trebuchet MS" panose="020B0703020202090204" pitchFamily="34" charset="0"/>
              </a:rPr>
              <a:t>ι</a:t>
            </a:r>
            <a:r>
              <a:rPr lang="fr-FR" altLang="en-GR" sz="2800" dirty="0" err="1">
                <a:solidFill>
                  <a:srgbClr val="434342"/>
                </a:solidFill>
                <a:latin typeface="Trebuchet MS" panose="020B0703020202090204" pitchFamily="34" charset="0"/>
              </a:rPr>
              <a:t>ςμ</a:t>
            </a:r>
            <a:r>
              <a:rPr lang="fr-FR" altLang="en-GR" sz="2800" dirty="0">
                <a:solidFill>
                  <a:srgbClr val="434342"/>
                </a:solidFill>
                <a:latin typeface="Trebuchet MS" panose="020B0703020202090204" pitchFamily="34" charset="0"/>
              </a:rPr>
              <a:t>α </a:t>
            </a:r>
            <a:r>
              <a:rPr lang="fr-FR" altLang="en-GR" sz="2800" dirty="0" err="1">
                <a:solidFill>
                  <a:srgbClr val="434342"/>
                </a:solidFill>
                <a:latin typeface="Trebuchet MS" panose="020B0703020202090204" pitchFamily="34" charset="0"/>
              </a:rPr>
              <a:t>του</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φιλελε</a:t>
            </a:r>
            <a:r>
              <a:rPr lang="el-GR" altLang="en-GR" sz="2800" dirty="0">
                <a:solidFill>
                  <a:srgbClr val="434342"/>
                </a:solidFill>
                <a:latin typeface="Trebuchet MS" panose="020B0703020202090204" pitchFamily="34" charset="0"/>
              </a:rPr>
              <a:t>υ</a:t>
            </a:r>
            <a:r>
              <a:rPr lang="fr-FR" altLang="en-GR" sz="2800" dirty="0" err="1">
                <a:solidFill>
                  <a:srgbClr val="434342"/>
                </a:solidFill>
                <a:latin typeface="Trebuchet MS" panose="020B0703020202090204" pitchFamily="34" charset="0"/>
              </a:rPr>
              <a:t>θερου</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δι</a:t>
            </a:r>
            <a:r>
              <a:rPr lang="fr-FR" altLang="en-GR" sz="2800" dirty="0">
                <a:solidFill>
                  <a:srgbClr val="434342"/>
                </a:solidFill>
                <a:latin typeface="Trebuchet MS" panose="020B0703020202090204" pitchFamily="34" charset="0"/>
              </a:rPr>
              <a:t>α</a:t>
            </a:r>
            <a:r>
              <a:rPr lang="fr-FR" altLang="en-GR" sz="2800" dirty="0" err="1">
                <a:solidFill>
                  <a:srgbClr val="434342"/>
                </a:solidFill>
                <a:latin typeface="Trebuchet MS" panose="020B0703020202090204" pitchFamily="34" charset="0"/>
              </a:rPr>
              <a:t>κυ</a:t>
            </a:r>
            <a:r>
              <a:rPr lang="fr-FR" altLang="en-GR" sz="2800" dirty="0">
                <a:solidFill>
                  <a:srgbClr val="434342"/>
                </a:solidFill>
                <a:latin typeface="Trebuchet MS" panose="020B0703020202090204" pitchFamily="34" charset="0"/>
              </a:rPr>
              <a:t>β</a:t>
            </a:r>
            <a:r>
              <a:rPr lang="fr-FR" altLang="en-GR" sz="2800" dirty="0" err="1">
                <a:solidFill>
                  <a:srgbClr val="434342"/>
                </a:solidFill>
                <a:latin typeface="Trebuchet MS" panose="020B0703020202090204" pitchFamily="34" charset="0"/>
              </a:rPr>
              <a:t>ερνητιςμο</a:t>
            </a:r>
            <a:r>
              <a:rPr lang="el-GR" altLang="en-GR" sz="2800" dirty="0">
                <a:solidFill>
                  <a:srgbClr val="434342"/>
                </a:solidFill>
                <a:latin typeface="Trebuchet MS" panose="020B0703020202090204" pitchFamily="34" charset="0"/>
              </a:rPr>
              <a:t>υ</a:t>
            </a:r>
            <a:r>
              <a:rPr lang="fr-FR" altLang="en-GR" sz="2800" dirty="0">
                <a:solidFill>
                  <a:srgbClr val="434342"/>
                </a:solidFill>
                <a:latin typeface="Trebuchet MS" panose="020B0703020202090204" pitchFamily="34" charset="0"/>
              </a:rPr>
              <a:t> </a:t>
            </a:r>
            <a:r>
              <a:rPr lang="el-GR" altLang="en-GR" sz="2800" dirty="0">
                <a:solidFill>
                  <a:srgbClr val="434342"/>
                </a:solidFill>
                <a:latin typeface="Trebuchet MS" panose="020B0703020202090204" pitchFamily="34" charset="0"/>
              </a:rPr>
              <a:t> -2</a:t>
            </a:r>
            <a:endParaRPr lang="fr-FR" altLang="en-GR" sz="2800" dirty="0">
              <a:solidFill>
                <a:srgbClr val="434342"/>
              </a:solidFill>
              <a:latin typeface="Trebuchet MS" panose="020B0703020202090204" pitchFamily="34" charset="0"/>
            </a:endParaRPr>
          </a:p>
        </p:txBody>
      </p:sp>
      <p:sp>
        <p:nvSpPr>
          <p:cNvPr id="35843" name="Text Box 2">
            <a:extLst>
              <a:ext uri="{FF2B5EF4-FFF2-40B4-BE49-F238E27FC236}">
                <a16:creationId xmlns:a16="http://schemas.microsoft.com/office/drawing/2014/main" id="{18A041DD-62FD-CF29-67A1-49DCD6F9C6D3}"/>
              </a:ext>
            </a:extLst>
          </p:cNvPr>
          <p:cNvSpPr txBox="1">
            <a:spLocks noChangeArrowheads="1"/>
          </p:cNvSpPr>
          <p:nvPr/>
        </p:nvSpPr>
        <p:spPr bwMode="auto">
          <a:xfrm>
            <a:off x="503238" y="1790700"/>
            <a:ext cx="9070975" cy="54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marL="361950" indent="-255588">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1pPr>
            <a:lvl2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2pPr>
            <a:lvl3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3pPr>
            <a:lvl4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4pPr>
            <a:lvl5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9pPr>
          </a:lstStyle>
          <a:p>
            <a:pPr eaLnBrk="1" hangingPunct="1">
              <a:spcBef>
                <a:spcPts val="300"/>
              </a:spcBef>
              <a:buClr>
                <a:srgbClr val="08A1D9"/>
              </a:buClr>
              <a:buSzPct val="100000"/>
              <a:buFont typeface="Wingdings" pitchFamily="2" charset="2"/>
              <a:buChar char=""/>
            </a:pPr>
            <a:r>
              <a:rPr lang="fr-FR" altLang="en-GR" sz="1500">
                <a:solidFill>
                  <a:srgbClr val="000000"/>
                </a:solidFill>
                <a:latin typeface="Georgia" panose="02040502050405020303" pitchFamily="18" charset="0"/>
                <a:ea typeface="DejaVu Sans" charset="0"/>
                <a:cs typeface="DejaVu Sans" charset="0"/>
              </a:rPr>
              <a:t>Τα κράτη μέλη (και πρωτίστως η Γερμανία) είναι πρόθυμα να αποδεχθούν </a:t>
            </a:r>
            <a:r>
              <a:rPr lang="fr-FR" altLang="en-GR" sz="1500" b="1">
                <a:solidFill>
                  <a:srgbClr val="000000"/>
                </a:solidFill>
                <a:latin typeface="Georgia" panose="02040502050405020303" pitchFamily="18" charset="0"/>
                <a:ea typeface="DejaVu Sans" charset="0"/>
                <a:cs typeface="DejaVu Sans" charset="0"/>
              </a:rPr>
              <a:t>την συγκεντρωποίηση της λήψης των αποφάσεων και να μεταβιβάσουν εκτελεστικές αρμοδιότητες εποπτείας και επιβολής κυρώσεων σε υπερεθνικούς (μη πλειοψηφικούς) θεσμούς</a:t>
            </a:r>
            <a:r>
              <a:rPr lang="fr-FR" altLang="en-GR" sz="1500">
                <a:solidFill>
                  <a:srgbClr val="000000"/>
                </a:solidFill>
                <a:latin typeface="Georgia" panose="02040502050405020303" pitchFamily="18" charset="0"/>
                <a:ea typeface="DejaVu Sans" charset="0"/>
                <a:cs typeface="DejaVu Sans" charset="0"/>
              </a:rPr>
              <a:t> (Επιτροπή, ΔΕΕ...) για </a:t>
            </a:r>
            <a:r>
              <a:rPr lang="fr-FR" altLang="en-GR" sz="1500" u="sng">
                <a:solidFill>
                  <a:srgbClr val="000000"/>
                </a:solidFill>
                <a:latin typeface="Georgia" panose="02040502050405020303" pitchFamily="18" charset="0"/>
                <a:ea typeface="DejaVu Sans" charset="0"/>
                <a:cs typeface="DejaVu Sans" charset="0"/>
              </a:rPr>
              <a:t>καλύτερη επίλυση των προβλημάτων εφαρμογής. </a:t>
            </a:r>
          </a:p>
          <a:p>
            <a:pPr eaLnBrk="1" hangingPunct="1">
              <a:spcBef>
                <a:spcPts val="300"/>
              </a:spcBef>
              <a:buSzPct val="100000"/>
            </a:pPr>
            <a:endParaRPr lang="fr-FR" altLang="en-GR" sz="150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Wingdings" pitchFamily="2" charset="2"/>
              <a:buChar char=""/>
            </a:pPr>
            <a:r>
              <a:rPr lang="fr-FR" altLang="en-GR" sz="1500">
                <a:solidFill>
                  <a:srgbClr val="000000"/>
                </a:solidFill>
                <a:latin typeface="Georgia" panose="02040502050405020303" pitchFamily="18" charset="0"/>
                <a:ea typeface="DejaVu Sans" charset="0"/>
                <a:cs typeface="DejaVu Sans" charset="0"/>
              </a:rPr>
              <a:t>Δεδομένης της ασυμμετρίας της αλληλεξάρτησης μεταξύ των κρατών μελών </a:t>
            </a:r>
            <a:r>
              <a:rPr lang="fr-FR" altLang="en-GR" sz="1500" b="1">
                <a:solidFill>
                  <a:srgbClr val="000000"/>
                </a:solidFill>
                <a:latin typeface="Georgia" panose="02040502050405020303" pitchFamily="18" charset="0"/>
                <a:ea typeface="DejaVu Sans" charset="0"/>
                <a:cs typeface="DejaVu Sans" charset="0"/>
              </a:rPr>
              <a:t>το μεγαλύτερο μέρος των αποφάσεων υπόκειται σε διακυβερνητικό έλεγχο (</a:t>
            </a:r>
            <a:r>
              <a:rPr lang="fr-FR" altLang="en-GR" sz="1500">
                <a:solidFill>
                  <a:srgbClr val="000000"/>
                </a:solidFill>
                <a:latin typeface="Georgia" panose="02040502050405020303" pitchFamily="18" charset="0"/>
                <a:ea typeface="DejaVu Sans" charset="0"/>
                <a:cs typeface="DejaVu Sans" charset="0"/>
              </a:rPr>
              <a:t>ΕΜΣ, δημοσιονομική και οικονομική εποπτεία, τραπεζική εποπτεία). Οι μηχανισμοί οικονομικής βοήθειας είναι πιο διακυβερνητικοί από ότι τα όργανα εποπτείας.</a:t>
            </a:r>
          </a:p>
          <a:p>
            <a:pPr eaLnBrk="1" hangingPunct="1">
              <a:spcBef>
                <a:spcPts val="300"/>
              </a:spcBef>
              <a:buSzPct val="100000"/>
            </a:pPr>
            <a:endParaRPr lang="fr-FR" altLang="en-GR" sz="150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Wingdings" pitchFamily="2" charset="2"/>
              <a:buChar char=""/>
            </a:pPr>
            <a:r>
              <a:rPr lang="fr-FR" altLang="en-GR" sz="1500">
                <a:solidFill>
                  <a:srgbClr val="000000"/>
                </a:solidFill>
                <a:latin typeface="Georgia" panose="02040502050405020303" pitchFamily="18" charset="0"/>
                <a:ea typeface="DejaVu Sans" charset="0"/>
                <a:cs typeface="DejaVu Sans" charset="0"/>
              </a:rPr>
              <a:t>Τέτοιες θεσμικές επιλογές των κρατών μελών θεωρούνται ότι εδράζονται σε </a:t>
            </a:r>
            <a:r>
              <a:rPr lang="fr-FR" altLang="en-GR" sz="1500" b="1">
                <a:solidFill>
                  <a:srgbClr val="000000"/>
                </a:solidFill>
                <a:latin typeface="Georgia" panose="02040502050405020303" pitchFamily="18" charset="0"/>
                <a:ea typeface="DejaVu Sans" charset="0"/>
                <a:cs typeface="DejaVu Sans" charset="0"/>
              </a:rPr>
              <a:t>υλικές προτιμήσεις</a:t>
            </a:r>
            <a:r>
              <a:rPr lang="el-GR" altLang="en-GR" sz="1500" b="1">
                <a:solidFill>
                  <a:srgbClr val="000000"/>
                </a:solidFill>
                <a:latin typeface="Georgia" panose="02040502050405020303" pitchFamily="18" charset="0"/>
                <a:ea typeface="DejaVu Sans" charset="0"/>
                <a:cs typeface="DejaVu Sans" charset="0"/>
              </a:rPr>
              <a:t> </a:t>
            </a:r>
            <a:r>
              <a:rPr lang="el-GR" altLang="en-GR" sz="1500">
                <a:solidFill>
                  <a:srgbClr val="000000"/>
                </a:solidFill>
                <a:latin typeface="Georgia" panose="02040502050405020303" pitchFamily="18" charset="0"/>
                <a:ea typeface="DejaVu Sans" charset="0"/>
                <a:cs typeface="DejaVu Sans" charset="0"/>
              </a:rPr>
              <a:t>-</a:t>
            </a:r>
            <a:r>
              <a:rPr lang="fr-FR" altLang="en-GR" sz="1500">
                <a:solidFill>
                  <a:srgbClr val="000000"/>
                </a:solidFill>
                <a:latin typeface="Georgia" panose="02040502050405020303" pitchFamily="18" charset="0"/>
                <a:ea typeface="DejaVu Sans" charset="0"/>
                <a:cs typeface="DejaVu Sans" charset="0"/>
              </a:rPr>
              <a:t> και όχι σύμφωνα με τον </a:t>
            </a:r>
            <a:r>
              <a:rPr lang="fr-FR" altLang="en-GR" sz="1500" b="1">
                <a:solidFill>
                  <a:srgbClr val="000000"/>
                </a:solidFill>
                <a:latin typeface="Georgia" panose="02040502050405020303" pitchFamily="18" charset="0"/>
                <a:ea typeface="DejaVu Sans" charset="0"/>
                <a:cs typeface="DejaVu Sans" charset="0"/>
              </a:rPr>
              <a:t>κονστρουκτιβισμό</a:t>
            </a:r>
            <a:r>
              <a:rPr lang="fr-FR" altLang="en-GR" sz="1500">
                <a:solidFill>
                  <a:srgbClr val="000000"/>
                </a:solidFill>
                <a:latin typeface="Georgia" panose="02040502050405020303" pitchFamily="18" charset="0"/>
                <a:ea typeface="DejaVu Sans" charset="0"/>
                <a:cs typeface="DejaVu Sans" charset="0"/>
              </a:rPr>
              <a:t> σε ιδεολογικές προτιμήσεις (ομοσπονδιακή ιδεολογία, δημοκρατικά πρότυπα ή άλλα πρότυπα νομιμότητας)</a:t>
            </a:r>
          </a:p>
          <a:p>
            <a:pPr eaLnBrk="1" hangingPunct="1">
              <a:spcBef>
                <a:spcPts val="300"/>
              </a:spcBef>
              <a:buClr>
                <a:srgbClr val="08A1D9"/>
              </a:buClr>
              <a:buSzPct val="100000"/>
              <a:buFont typeface="Wingdings" pitchFamily="2" charset="2"/>
              <a:buChar char=""/>
            </a:pPr>
            <a:r>
              <a:rPr lang="fr-FR" altLang="en-GR" sz="1500">
                <a:solidFill>
                  <a:srgbClr val="000000"/>
                </a:solidFill>
                <a:latin typeface="Georgia" panose="02040502050405020303" pitchFamily="18" charset="0"/>
                <a:ea typeface="DejaVu Sans" charset="0"/>
                <a:cs typeface="DejaVu Sans" charset="0"/>
              </a:rPr>
              <a:t>Σε αντίθεση με τον </a:t>
            </a:r>
            <a:r>
              <a:rPr lang="fr-FR" altLang="en-GR" sz="1500" b="1">
                <a:solidFill>
                  <a:srgbClr val="000000"/>
                </a:solidFill>
                <a:latin typeface="Georgia" panose="02040502050405020303" pitchFamily="18" charset="0"/>
                <a:ea typeface="DejaVu Sans" charset="0"/>
                <a:cs typeface="DejaVu Sans" charset="0"/>
              </a:rPr>
              <a:t>νεολειτουργισμό</a:t>
            </a:r>
            <a:r>
              <a:rPr lang="fr-FR" altLang="en-GR" sz="1500">
                <a:solidFill>
                  <a:srgbClr val="000000"/>
                </a:solidFill>
                <a:latin typeface="Georgia" panose="02040502050405020303" pitchFamily="18" charset="0"/>
                <a:ea typeface="DejaVu Sans" charset="0"/>
                <a:cs typeface="DejaVu Sans" charset="0"/>
              </a:rPr>
              <a:t>, </a:t>
            </a:r>
            <a:r>
              <a:rPr lang="fr-FR" altLang="en-GR" sz="1500" b="1">
                <a:solidFill>
                  <a:srgbClr val="000000"/>
                </a:solidFill>
                <a:latin typeface="Georgia" panose="02040502050405020303" pitchFamily="18" charset="0"/>
                <a:ea typeface="DejaVu Sans" charset="0"/>
                <a:cs typeface="DejaVu Sans" charset="0"/>
              </a:rPr>
              <a:t>αμφισβητείται η άποψη περί ενίσχυσης της τεχνοκρατικής διακυβέρνησης</a:t>
            </a:r>
            <a:r>
              <a:rPr lang="fr-FR" altLang="en-GR" sz="1500">
                <a:solidFill>
                  <a:srgbClr val="000000"/>
                </a:solidFill>
                <a:latin typeface="Georgia" panose="02040502050405020303" pitchFamily="18" charset="0"/>
                <a:ea typeface="DejaVu Sans" charset="0"/>
                <a:cs typeface="DejaVu Sans" charset="0"/>
              </a:rPr>
              <a:t> με βάση την ανάγκη κεντρικής εμπειρογνωμοσύνης και πληροφόρησης. </a:t>
            </a:r>
          </a:p>
          <a:p>
            <a:pPr eaLnBrk="1" hangingPunct="1">
              <a:spcBef>
                <a:spcPts val="300"/>
              </a:spcBef>
              <a:buClr>
                <a:srgbClr val="08A1D9"/>
              </a:buClr>
              <a:buSzPct val="100000"/>
              <a:buFont typeface="Wingdings" pitchFamily="2" charset="2"/>
              <a:buChar char=""/>
            </a:pPr>
            <a:r>
              <a:rPr lang="fr-FR" altLang="en-GR" sz="1500">
                <a:solidFill>
                  <a:srgbClr val="000000"/>
                </a:solidFill>
                <a:latin typeface="Georgia" panose="02040502050405020303" pitchFamily="18" charset="0"/>
                <a:ea typeface="DejaVu Sans" charset="0"/>
                <a:cs typeface="DejaVu Sans" charset="0"/>
              </a:rPr>
              <a:t>Τέλος, στο πρίσμα αυτό δε γίνεται αποδεκτή η κλασσική </a:t>
            </a:r>
            <a:r>
              <a:rPr lang="fr-FR" altLang="en-GR" sz="1500" b="1">
                <a:solidFill>
                  <a:srgbClr val="000000"/>
                </a:solidFill>
                <a:latin typeface="Georgia" panose="02040502050405020303" pitchFamily="18" charset="0"/>
                <a:ea typeface="DejaVu Sans" charset="0"/>
                <a:cs typeface="DejaVu Sans" charset="0"/>
              </a:rPr>
              <a:t>ρεαλιστική υπόθεση </a:t>
            </a:r>
            <a:r>
              <a:rPr lang="fr-FR" altLang="en-GR" sz="1500">
                <a:solidFill>
                  <a:srgbClr val="000000"/>
                </a:solidFill>
                <a:latin typeface="Georgia" panose="02040502050405020303" pitchFamily="18" charset="0"/>
                <a:ea typeface="DejaVu Sans" charset="0"/>
                <a:cs typeface="DejaVu Sans" charset="0"/>
              </a:rPr>
              <a:t>ότι το κίνητρο των κρατών είναι κυρίως η μεγιστοποίηση της αυτονομίας (Grieco, 1996)</a:t>
            </a:r>
            <a:r>
              <a:rPr lang="fr-FR" altLang="en-GR">
                <a:solidFill>
                  <a:srgbClr val="000000"/>
                </a:solidFill>
                <a:latin typeface="Georgia" panose="02040502050405020303" pitchFamily="18" charset="0"/>
                <a:ea typeface="DejaVu Sans" charset="0"/>
                <a:cs typeface="DejaVu Sans" charset="0"/>
              </a:rPr>
              <a:t>.</a:t>
            </a:r>
          </a:p>
          <a:p>
            <a:pPr eaLnBrk="1" hangingPunct="1">
              <a:spcBef>
                <a:spcPts val="300"/>
              </a:spcBef>
              <a:buSzPct val="100000"/>
            </a:pPr>
            <a:endParaRPr lang="fr-FR" altLang="en-GR">
              <a:solidFill>
                <a:srgbClr val="000000"/>
              </a:solidFill>
              <a:latin typeface="Georgia" panose="02040502050405020303" pitchFamily="18" charset="0"/>
              <a:ea typeface="DejaVu Sans" charset="0"/>
              <a:cs typeface="DejaVu Sans" charset="0"/>
            </a:endParaRPr>
          </a:p>
          <a:p>
            <a:pPr eaLnBrk="1" hangingPunct="1">
              <a:spcBef>
                <a:spcPts val="300"/>
              </a:spcBef>
              <a:buSzPct val="100000"/>
            </a:pPr>
            <a:endParaRPr lang="fr-FR" altLang="en-GR">
              <a:solidFill>
                <a:srgbClr val="000000"/>
              </a:solidFill>
              <a:latin typeface="Georgia" panose="02040502050405020303" pitchFamily="18" charset="0"/>
              <a:ea typeface="DejaVu Sans" charset="0"/>
              <a:cs typeface="DejaVu Sans" charset="0"/>
            </a:endParaRPr>
          </a:p>
        </p:txBody>
      </p:sp>
      <p:sp>
        <p:nvSpPr>
          <p:cNvPr id="35844" name="Text Box 3">
            <a:extLst>
              <a:ext uri="{FF2B5EF4-FFF2-40B4-BE49-F238E27FC236}">
                <a16:creationId xmlns:a16="http://schemas.microsoft.com/office/drawing/2014/main" id="{D4A51F12-E0A6-B6AA-6412-4C42EA51A0B7}"/>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84240FCD-7DDE-9E4C-B373-5A9BB0386934}"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12</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14CCC8E8-D56D-56D9-6C2F-3F43D05F1764}"/>
              </a:ext>
            </a:extLst>
          </p:cNvPr>
          <p:cNvSpPr>
            <a:spLocks noGrp="1" noChangeArrowheads="1"/>
          </p:cNvSpPr>
          <p:nvPr>
            <p:ph type="title"/>
          </p:nvPr>
        </p:nvSpPr>
        <p:spPr>
          <a:xfrm>
            <a:off x="503238" y="287338"/>
            <a:ext cx="9070975" cy="936625"/>
          </a:xfrm>
        </p:spPr>
        <p:txBody>
          <a:bodyPr lIns="90000" tIns="45000" rIns="90000" bIns="45000">
            <a:normAutofit fontScale="90000"/>
          </a:bodyPr>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el-GR" altLang="en-GR" sz="3200" dirty="0">
                <a:solidFill>
                  <a:srgbClr val="434342"/>
                </a:solidFill>
                <a:latin typeface="Trebuchet MS" panose="020B0703020202090204" pitchFamily="34" charset="0"/>
              </a:rPr>
              <a:t>οι </a:t>
            </a:r>
            <a:r>
              <a:rPr lang="el-GR" altLang="en-GR" sz="3200" dirty="0" err="1">
                <a:solidFill>
                  <a:srgbClr val="434342"/>
                </a:solidFill>
                <a:latin typeface="Trebuchet MS" panose="020B0703020202090204" pitchFamily="34" charset="0"/>
              </a:rPr>
              <a:t>νεες</a:t>
            </a:r>
            <a:r>
              <a:rPr lang="el-GR" altLang="en-GR" sz="3200" dirty="0">
                <a:solidFill>
                  <a:srgbClr val="434342"/>
                </a:solidFill>
                <a:latin typeface="Trebuchet MS" panose="020B0703020202090204" pitchFamily="34" charset="0"/>
              </a:rPr>
              <a:t> </a:t>
            </a:r>
            <a:r>
              <a:rPr lang="el-GR" altLang="en-GR" sz="3200" dirty="0" err="1">
                <a:solidFill>
                  <a:srgbClr val="434342"/>
                </a:solidFill>
                <a:latin typeface="Trebuchet MS" panose="020B0703020202090204" pitchFamily="34" charset="0"/>
              </a:rPr>
              <a:t>πολιτικες</a:t>
            </a:r>
            <a:r>
              <a:rPr lang="el-GR" altLang="en-GR" sz="3200" dirty="0">
                <a:solidFill>
                  <a:srgbClr val="434342"/>
                </a:solidFill>
                <a:latin typeface="Trebuchet MS" panose="020B0703020202090204" pitchFamily="34" charset="0"/>
              </a:rPr>
              <a:t> </a:t>
            </a:r>
            <a:r>
              <a:rPr lang="el-GR" altLang="en-GR" sz="3200" dirty="0" err="1">
                <a:solidFill>
                  <a:srgbClr val="434342"/>
                </a:solidFill>
                <a:latin typeface="Trebuchet MS" panose="020B0703020202090204" pitchFamily="34" charset="0"/>
              </a:rPr>
              <a:t>υπο</a:t>
            </a:r>
            <a:r>
              <a:rPr lang="el-GR" altLang="en-GR" sz="3200" dirty="0">
                <a:solidFill>
                  <a:srgbClr val="434342"/>
                </a:solidFill>
                <a:latin typeface="Trebuchet MS" panose="020B0703020202090204" pitchFamily="34" charset="0"/>
              </a:rPr>
              <a:t> το </a:t>
            </a:r>
            <a:r>
              <a:rPr lang="el-GR" altLang="en-GR" sz="3200" dirty="0" err="1">
                <a:solidFill>
                  <a:srgbClr val="434342"/>
                </a:solidFill>
                <a:latin typeface="Trebuchet MS" panose="020B0703020202090204" pitchFamily="34" charset="0"/>
              </a:rPr>
              <a:t>πριςμα</a:t>
            </a:r>
            <a:r>
              <a:rPr lang="el-GR" altLang="en-GR" sz="3200" dirty="0">
                <a:solidFill>
                  <a:srgbClr val="434342"/>
                </a:solidFill>
                <a:latin typeface="Trebuchet MS" panose="020B0703020202090204" pitchFamily="34" charset="0"/>
              </a:rPr>
              <a:t> του </a:t>
            </a:r>
            <a:r>
              <a:rPr lang="el-GR" altLang="en-GR" sz="3200" dirty="0" err="1">
                <a:solidFill>
                  <a:srgbClr val="434342"/>
                </a:solidFill>
                <a:latin typeface="Trebuchet MS" panose="020B0703020202090204" pitchFamily="34" charset="0"/>
              </a:rPr>
              <a:t>διακυβερνητιςμου</a:t>
            </a:r>
            <a:endParaRPr lang="fr-FR" altLang="en-GR" sz="3200" dirty="0">
              <a:solidFill>
                <a:srgbClr val="434342"/>
              </a:solidFill>
              <a:latin typeface="Trebuchet MS" panose="020B0703020202090204" pitchFamily="34" charset="0"/>
            </a:endParaRPr>
          </a:p>
        </p:txBody>
      </p:sp>
      <p:sp>
        <p:nvSpPr>
          <p:cNvPr id="37891" name="Text Box 2">
            <a:extLst>
              <a:ext uri="{FF2B5EF4-FFF2-40B4-BE49-F238E27FC236}">
                <a16:creationId xmlns:a16="http://schemas.microsoft.com/office/drawing/2014/main" id="{A3BA9DB7-01DF-97C0-6FA7-0D3DF94B83F0}"/>
              </a:ext>
            </a:extLst>
          </p:cNvPr>
          <p:cNvSpPr txBox="1">
            <a:spLocks noChangeArrowheads="1"/>
          </p:cNvSpPr>
          <p:nvPr/>
        </p:nvSpPr>
        <p:spPr bwMode="auto">
          <a:xfrm>
            <a:off x="503238" y="1368425"/>
            <a:ext cx="9070975" cy="5878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61950" indent="-255588">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1pPr>
            <a:lvl2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2pPr>
            <a:lvl3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3pPr>
            <a:lvl4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4pPr>
            <a:lvl5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9pPr>
          </a:lstStyle>
          <a:p>
            <a:pPr eaLnBrk="1" hangingPunct="1">
              <a:spcBef>
                <a:spcPts val="300"/>
              </a:spcBef>
              <a:buClr>
                <a:srgbClr val="08A1D9"/>
              </a:buClr>
              <a:buSzPct val="100000"/>
              <a:buFont typeface="Georgia" panose="02040502050405020303" pitchFamily="18" charset="0"/>
              <a:buChar char="•"/>
            </a:pPr>
            <a:r>
              <a:rPr lang="fr-FR" altLang="en-GR" sz="2600">
                <a:solidFill>
                  <a:srgbClr val="000000"/>
                </a:solidFill>
                <a:latin typeface="Georgia" panose="02040502050405020303" pitchFamily="18" charset="0"/>
                <a:ea typeface="DejaVu Sans" charset="0"/>
                <a:cs typeface="DejaVu Sans" charset="0"/>
              </a:rPr>
              <a:t>Οι κυβερνήσεις των κρατών μελών έχουν τον έλεγχο στο (Ευρωπαϊκό) Συμβούλιο μέσω των από κοινού αποφάσεων</a:t>
            </a:r>
          </a:p>
          <a:p>
            <a:pPr eaLnBrk="1" hangingPunct="1">
              <a:spcBef>
                <a:spcPts val="300"/>
              </a:spcBef>
              <a:buClr>
                <a:srgbClr val="08A1D9"/>
              </a:buClr>
              <a:buSzPct val="100000"/>
              <a:buFont typeface="Georgia" panose="02040502050405020303" pitchFamily="18" charset="0"/>
              <a:buChar char="•"/>
            </a:pPr>
            <a:r>
              <a:rPr lang="fr-FR" altLang="en-GR" sz="2600">
                <a:solidFill>
                  <a:srgbClr val="000000"/>
                </a:solidFill>
                <a:latin typeface="Georgia" panose="02040502050405020303" pitchFamily="18" charset="0"/>
                <a:ea typeface="DejaVu Sans" charset="0"/>
                <a:cs typeface="DejaVu Sans" charset="0"/>
              </a:rPr>
              <a:t>Η φθίνουσα σημασία του Ευρωπαϊκού Κοινοβουλίου και της συναπόφασης ως τρόπου χάραξης της πολιτικής, η λεγόμενη «κοινοτική μέθοδος»</a:t>
            </a:r>
          </a:p>
          <a:p>
            <a:pPr eaLnBrk="1" hangingPunct="1">
              <a:spcBef>
                <a:spcPts val="300"/>
              </a:spcBef>
              <a:buClr>
                <a:srgbClr val="08A1D9"/>
              </a:buClr>
              <a:buSzPct val="100000"/>
              <a:buFont typeface="Georgia" panose="02040502050405020303" pitchFamily="18" charset="0"/>
              <a:buChar char="•"/>
            </a:pPr>
            <a:r>
              <a:rPr lang="fr-FR" altLang="en-GR" sz="2600">
                <a:solidFill>
                  <a:srgbClr val="000000"/>
                </a:solidFill>
                <a:latin typeface="Georgia" panose="02040502050405020303" pitchFamily="18" charset="0"/>
                <a:ea typeface="DejaVu Sans" charset="0"/>
                <a:cs typeface="DejaVu Sans" charset="0"/>
              </a:rPr>
              <a:t>Το Ευρωπαϊκό Συμβούλιο γίνεται πολύ πιο ενεργό νομοθετικά (αντί να νομοθετεί νέες εξουσίες για την Επιτροπή)</a:t>
            </a:r>
          </a:p>
          <a:p>
            <a:pPr eaLnBrk="1" hangingPunct="1">
              <a:spcBef>
                <a:spcPts val="300"/>
              </a:spcBef>
              <a:buClr>
                <a:srgbClr val="08A1D9"/>
              </a:buClr>
              <a:buSzPct val="100000"/>
              <a:buFont typeface="Georgia" panose="02040502050405020303" pitchFamily="18" charset="0"/>
              <a:buChar char="•"/>
            </a:pPr>
            <a:r>
              <a:rPr lang="fr-FR" altLang="en-GR" sz="2600">
                <a:solidFill>
                  <a:srgbClr val="000000"/>
                </a:solidFill>
                <a:latin typeface="Georgia" panose="02040502050405020303" pitchFamily="18" charset="0"/>
                <a:ea typeface="DejaVu Sans" charset="0"/>
                <a:cs typeface="DejaVu Sans" charset="0"/>
              </a:rPr>
              <a:t>Η ενίσχυση των μη πλειοψηφικών θεσμών με εκτελεστικές αρμοδιότητες (εποπτεία και εφαρμογή) και η δημιουργία νέων ρυθμιστικών (διακυβερνητικών) φορέων (εκπρόσωποι των κρατών μελών στα διοικητικά όργανα).</a:t>
            </a:r>
          </a:p>
        </p:txBody>
      </p:sp>
      <p:sp>
        <p:nvSpPr>
          <p:cNvPr id="37892" name="Text Box 3">
            <a:extLst>
              <a:ext uri="{FF2B5EF4-FFF2-40B4-BE49-F238E27FC236}">
                <a16:creationId xmlns:a16="http://schemas.microsoft.com/office/drawing/2014/main" id="{491A8299-7BF4-E1D5-B95D-925CE77394AF}"/>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F6F84326-7251-684B-988A-C586FF94AA95}"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13</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8378B7C8-EE02-74C1-015A-D68BFD888F30}"/>
              </a:ext>
            </a:extLst>
          </p:cNvPr>
          <p:cNvSpPr>
            <a:spLocks noChangeArrowheads="1"/>
          </p:cNvSpPr>
          <p:nvPr/>
        </p:nvSpPr>
        <p:spPr bwMode="auto">
          <a:xfrm>
            <a:off x="503238" y="303213"/>
            <a:ext cx="8399462" cy="99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a:buSzPct val="100000"/>
            </a:pPr>
            <a:r>
              <a:rPr lang="fr-FR" altLang="en-GR" sz="4600">
                <a:solidFill>
                  <a:srgbClr val="000000"/>
                </a:solidFill>
                <a:latin typeface="Calibri" panose="020F0502020204030204" pitchFamily="34" charset="0"/>
                <a:ea typeface="DejaVu Sans" charset="0"/>
                <a:cs typeface="DejaVu Sans" charset="0"/>
              </a:rPr>
              <a:t>Παλιός διακυβερνητισμός</a:t>
            </a:r>
          </a:p>
        </p:txBody>
      </p:sp>
      <p:sp>
        <p:nvSpPr>
          <p:cNvPr id="39939" name="Rectangle 2">
            <a:extLst>
              <a:ext uri="{FF2B5EF4-FFF2-40B4-BE49-F238E27FC236}">
                <a16:creationId xmlns:a16="http://schemas.microsoft.com/office/drawing/2014/main" id="{28C28236-DA34-D69C-BBA5-97AC1469E871}"/>
              </a:ext>
            </a:extLst>
          </p:cNvPr>
          <p:cNvSpPr>
            <a:spLocks noChangeArrowheads="1"/>
          </p:cNvSpPr>
          <p:nvPr/>
        </p:nvSpPr>
        <p:spPr bwMode="auto">
          <a:xfrm>
            <a:off x="744538" y="1584325"/>
            <a:ext cx="8399462"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marL="342900" indent="-2238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chemeClr val="bg1"/>
                </a:solidFill>
                <a:latin typeface="Arial" panose="020B0604020202020204" pitchFamily="34"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chemeClr val="bg1"/>
                </a:solidFill>
                <a:latin typeface="Arial" panose="020B0604020202020204" pitchFamily="34"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chemeClr val="bg1"/>
                </a:solidFill>
                <a:latin typeface="Arial" panose="020B0604020202020204" pitchFamily="34"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chemeClr val="bg1"/>
                </a:solidFill>
                <a:latin typeface="Arial" panose="020B0604020202020204" pitchFamily="34"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chemeClr val="bg1"/>
                </a:solidFill>
                <a:latin typeface="Arial" panose="020B0604020202020204" pitchFamily="34" charset="0"/>
              </a:defRPr>
            </a:lvl9pPr>
          </a:lstStyle>
          <a:p>
            <a:pPr eaLnBrk="1">
              <a:spcBef>
                <a:spcPts val="650"/>
              </a:spcBef>
              <a:buSzPct val="100000"/>
            </a:pPr>
            <a:endParaRPr lang="fr-FR" altLang="en-GR" sz="2200" dirty="0">
              <a:solidFill>
                <a:srgbClr val="000000"/>
              </a:solidFill>
              <a:latin typeface="Calibri" panose="020F0502020204030204" pitchFamily="34" charset="0"/>
              <a:ea typeface="DejaVu Sans" charset="0"/>
              <a:cs typeface="DejaVu Sans" charset="0"/>
            </a:endParaRPr>
          </a:p>
          <a:p>
            <a:pPr eaLnBrk="1">
              <a:spcBef>
                <a:spcPts val="650"/>
              </a:spcBef>
              <a:buClr>
                <a:srgbClr val="DDDDDD"/>
              </a:buClr>
              <a:buSzPct val="100000"/>
              <a:buFont typeface="Arial" panose="020B0604020202020204" pitchFamily="34" charset="0"/>
              <a:buChar char="•"/>
            </a:pPr>
            <a:r>
              <a:rPr lang="fr-FR" altLang="en-GR" sz="2600" dirty="0" err="1">
                <a:solidFill>
                  <a:srgbClr val="000000"/>
                </a:solidFill>
                <a:latin typeface="Calibri" panose="020F0502020204030204" pitchFamily="34" charset="0"/>
                <a:ea typeface="DejaVu Sans" charset="0"/>
                <a:cs typeface="DejaVu Sans" charset="0"/>
              </a:rPr>
              <a:t>Η</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ρε</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λιστική</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ά</a:t>
            </a:r>
            <a:r>
              <a:rPr lang="fr-FR" altLang="en-GR" sz="2600" dirty="0">
                <a:solidFill>
                  <a:srgbClr val="000000"/>
                </a:solidFill>
                <a:latin typeface="Calibri" panose="020F0502020204030204" pitchFamily="34" charset="0"/>
                <a:ea typeface="DejaVu Sans" charset="0"/>
                <a:cs typeface="DejaVu Sans" charset="0"/>
              </a:rPr>
              <a:t>π</a:t>
            </a:r>
            <a:r>
              <a:rPr lang="fr-FR" altLang="en-GR" sz="2600" dirty="0" err="1">
                <a:solidFill>
                  <a:srgbClr val="000000"/>
                </a:solidFill>
                <a:latin typeface="Calibri" panose="020F0502020204030204" pitchFamily="34" charset="0"/>
                <a:ea typeface="DejaVu Sans" charset="0"/>
                <a:cs typeface="DejaVu Sans" charset="0"/>
              </a:rPr>
              <a:t>οψη</a:t>
            </a:r>
            <a:r>
              <a:rPr lang="fr-FR" altLang="en-GR" sz="2600" dirty="0">
                <a:solidFill>
                  <a:srgbClr val="000000"/>
                </a:solidFill>
                <a:latin typeface="Calibri" panose="020F0502020204030204" pitchFamily="34" charset="0"/>
                <a:ea typeface="DejaVu Sans" charset="0"/>
                <a:cs typeface="DejaVu Sans" charset="0"/>
              </a:rPr>
              <a:t> (Hoffmann): </a:t>
            </a:r>
            <a:r>
              <a:rPr lang="fr-FR" altLang="en-GR" sz="2600" dirty="0" err="1">
                <a:solidFill>
                  <a:srgbClr val="000000"/>
                </a:solidFill>
                <a:latin typeface="Calibri" panose="020F0502020204030204" pitchFamily="34" charset="0"/>
                <a:ea typeface="DejaVu Sans" charset="0"/>
                <a:cs typeface="DejaVu Sans" charset="0"/>
              </a:rPr>
              <a:t>οι</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δι</a:t>
            </a:r>
            <a:r>
              <a:rPr lang="fr-FR" altLang="en-GR" sz="2600" dirty="0">
                <a:solidFill>
                  <a:srgbClr val="000000"/>
                </a:solidFill>
                <a:latin typeface="Calibri" panose="020F0502020204030204" pitchFamily="34" charset="0"/>
                <a:ea typeface="DejaVu Sans" charset="0"/>
                <a:cs typeface="DejaVu Sans" charset="0"/>
              </a:rPr>
              <a:t>απ</a:t>
            </a:r>
            <a:r>
              <a:rPr lang="fr-FR" altLang="en-GR" sz="2600" dirty="0" err="1">
                <a:solidFill>
                  <a:srgbClr val="000000"/>
                </a:solidFill>
                <a:latin typeface="Calibri" panose="020F0502020204030204" pitchFamily="34" charset="0"/>
                <a:ea typeface="DejaVu Sans" charset="0"/>
                <a:cs typeface="DejaVu Sans" charset="0"/>
              </a:rPr>
              <a:t>ρ</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γμ</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τεύσεις</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των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κρ</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τών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μελών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ε</a:t>
            </a:r>
            <a:r>
              <a:rPr lang="fr-FR" altLang="en-GR" sz="2600" dirty="0">
                <a:solidFill>
                  <a:srgbClr val="000000"/>
                </a:solidFill>
                <a:latin typeface="Calibri" panose="020F0502020204030204" pitchFamily="34" charset="0"/>
                <a:ea typeface="DejaVu Sans" charset="0"/>
                <a:cs typeface="DejaVu Sans" charset="0"/>
              </a:rPr>
              <a:t>π</a:t>
            </a:r>
            <a:r>
              <a:rPr lang="fr-FR" altLang="en-GR" sz="2600" dirty="0" err="1">
                <a:solidFill>
                  <a:srgbClr val="000000"/>
                </a:solidFill>
                <a:latin typeface="Calibri" panose="020F0502020204030204" pitchFamily="34" charset="0"/>
                <a:ea typeface="DejaVu Sans" charset="0"/>
                <a:cs typeface="DejaVu Sans" charset="0"/>
              </a:rPr>
              <a:t>ικεντρώνοντ</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ι</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στην</a:t>
            </a:r>
            <a:r>
              <a:rPr lang="fr-FR" altLang="en-GR" sz="2600" dirty="0">
                <a:solidFill>
                  <a:srgbClr val="000000"/>
                </a:solidFill>
                <a:latin typeface="Calibri" panose="020F0502020204030204" pitchFamily="34" charset="0"/>
                <a:ea typeface="DejaVu Sans" charset="0"/>
                <a:cs typeface="DejaVu Sans" charset="0"/>
              </a:rPr>
              <a:t> π</a:t>
            </a:r>
            <a:r>
              <a:rPr lang="fr-FR" altLang="en-GR" sz="2600" dirty="0" err="1">
                <a:solidFill>
                  <a:srgbClr val="000000"/>
                </a:solidFill>
                <a:latin typeface="Calibri" panose="020F0502020204030204" pitchFamily="34" charset="0"/>
                <a:ea typeface="DejaVu Sans" charset="0"/>
                <a:cs typeface="DejaVu Sans" charset="0"/>
              </a:rPr>
              <a:t>ροστ</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σί</a:t>
            </a:r>
            <a:r>
              <a:rPr lang="fr-FR" altLang="en-GR" sz="2600" dirty="0">
                <a:solidFill>
                  <a:srgbClr val="000000"/>
                </a:solidFill>
                <a:latin typeface="Calibri" panose="020F0502020204030204" pitchFamily="34" charset="0"/>
                <a:ea typeface="DejaVu Sans" charset="0"/>
                <a:cs typeface="DejaVu Sans" charset="0"/>
              </a:rPr>
              <a:t>α </a:t>
            </a:r>
            <a:r>
              <a:rPr lang="fr-FR" altLang="en-GR" sz="2600" dirty="0" err="1">
                <a:solidFill>
                  <a:srgbClr val="000000"/>
                </a:solidFill>
                <a:latin typeface="Calibri" panose="020F0502020204030204" pitchFamily="34" charset="0"/>
                <a:ea typeface="DejaVu Sans" charset="0"/>
                <a:cs typeface="DejaVu Sans" charset="0"/>
              </a:rPr>
              <a:t>της</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εθνικής</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κυρι</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ρχί</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ς</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κ</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ι</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των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εθνικών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συμφερόντων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τους</a:t>
            </a:r>
            <a:r>
              <a:rPr lang="fr-FR" altLang="en-GR" sz="2600" dirty="0">
                <a:solidFill>
                  <a:srgbClr val="000000"/>
                </a:solidFill>
                <a:latin typeface="Calibri" panose="020F0502020204030204" pitchFamily="34" charset="0"/>
                <a:ea typeface="DejaVu Sans" charset="0"/>
                <a:cs typeface="DejaVu Sans" charset="0"/>
              </a:rPr>
              <a:t>.</a:t>
            </a:r>
            <a:endParaRPr lang="el-GR" altLang="en-GR" sz="2600" dirty="0">
              <a:solidFill>
                <a:srgbClr val="000000"/>
              </a:solidFill>
              <a:latin typeface="Calibri" panose="020F0502020204030204" pitchFamily="34" charset="0"/>
              <a:ea typeface="DejaVu Sans" charset="0"/>
              <a:cs typeface="DejaVu Sans" charset="0"/>
            </a:endParaRPr>
          </a:p>
          <a:p>
            <a:pPr eaLnBrk="1">
              <a:spcBef>
                <a:spcPts val="650"/>
              </a:spcBef>
              <a:buClr>
                <a:srgbClr val="DDDDDD"/>
              </a:buClr>
              <a:buSzPct val="100000"/>
              <a:buFont typeface="Arial" panose="020B0604020202020204" pitchFamily="34" charset="0"/>
              <a:buChar char="•"/>
            </a:pPr>
            <a:endParaRPr lang="fr-FR" altLang="en-GR" sz="2600" dirty="0">
              <a:solidFill>
                <a:srgbClr val="000000"/>
              </a:solidFill>
              <a:latin typeface="Calibri" panose="020F0502020204030204" pitchFamily="34" charset="0"/>
              <a:ea typeface="DejaVu Sans" charset="0"/>
              <a:cs typeface="DejaVu Sans" charset="0"/>
            </a:endParaRPr>
          </a:p>
          <a:p>
            <a:pPr eaLnBrk="1">
              <a:spcBef>
                <a:spcPts val="650"/>
              </a:spcBef>
              <a:buClr>
                <a:srgbClr val="DDDDDD"/>
              </a:buClr>
              <a:buSzPct val="100000"/>
              <a:buFont typeface="Arial" panose="020B0604020202020204" pitchFamily="34" charset="0"/>
              <a:buChar char="•"/>
            </a:pPr>
            <a:r>
              <a:rPr lang="fr-FR" altLang="en-GR" sz="2600" dirty="0" err="1">
                <a:solidFill>
                  <a:srgbClr val="000000"/>
                </a:solidFill>
                <a:latin typeface="Calibri" panose="020F0502020204030204" pitchFamily="34" charset="0"/>
                <a:ea typeface="DejaVu Sans" charset="0"/>
                <a:cs typeface="DejaVu Sans" charset="0"/>
              </a:rPr>
              <a:t>Η</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φιλελεύθερη</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ά</a:t>
            </a:r>
            <a:r>
              <a:rPr lang="fr-FR" altLang="en-GR" sz="2600" dirty="0">
                <a:solidFill>
                  <a:srgbClr val="000000"/>
                </a:solidFill>
                <a:latin typeface="Calibri" panose="020F0502020204030204" pitchFamily="34" charset="0"/>
                <a:ea typeface="DejaVu Sans" charset="0"/>
                <a:cs typeface="DejaVu Sans" charset="0"/>
              </a:rPr>
              <a:t>π</a:t>
            </a:r>
            <a:r>
              <a:rPr lang="fr-FR" altLang="en-GR" sz="2600" dirty="0" err="1">
                <a:solidFill>
                  <a:srgbClr val="000000"/>
                </a:solidFill>
                <a:latin typeface="Calibri" panose="020F0502020204030204" pitchFamily="34" charset="0"/>
                <a:ea typeface="DejaVu Sans" charset="0"/>
                <a:cs typeface="DejaVu Sans" charset="0"/>
              </a:rPr>
              <a:t>οψη</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Moravscik</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οι</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δι</a:t>
            </a:r>
            <a:r>
              <a:rPr lang="fr-FR" altLang="en-GR" sz="2600" dirty="0">
                <a:solidFill>
                  <a:srgbClr val="000000"/>
                </a:solidFill>
                <a:latin typeface="Calibri" panose="020F0502020204030204" pitchFamily="34" charset="0"/>
                <a:ea typeface="DejaVu Sans" charset="0"/>
                <a:cs typeface="DejaVu Sans" charset="0"/>
              </a:rPr>
              <a:t>απ</a:t>
            </a:r>
            <a:r>
              <a:rPr lang="fr-FR" altLang="en-GR" sz="2600" dirty="0" err="1">
                <a:solidFill>
                  <a:srgbClr val="000000"/>
                </a:solidFill>
                <a:latin typeface="Calibri" panose="020F0502020204030204" pitchFamily="34" charset="0"/>
                <a:ea typeface="DejaVu Sans" charset="0"/>
                <a:cs typeface="DejaVu Sans" charset="0"/>
              </a:rPr>
              <a:t>ρ</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γμ</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τεύσεις</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των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κρ</a:t>
            </a:r>
            <a:r>
              <a:rPr lang="fr-FR" altLang="en-GR" sz="2600" dirty="0">
                <a:solidFill>
                  <a:srgbClr val="000000"/>
                </a:solidFill>
                <a:latin typeface="Calibri" panose="020F0502020204030204" pitchFamily="34" charset="0"/>
                <a:ea typeface="DejaVu Sans" charset="0"/>
                <a:cs typeface="DejaVu Sans" charset="0"/>
              </a:rPr>
              <a:t>α</a:t>
            </a:r>
            <a:r>
              <a:rPr lang="fr-FR" altLang="en-GR" sz="2600" dirty="0" err="1">
                <a:solidFill>
                  <a:srgbClr val="000000"/>
                </a:solidFill>
                <a:latin typeface="Calibri" panose="020F0502020204030204" pitchFamily="34" charset="0"/>
                <a:ea typeface="DejaVu Sans" charset="0"/>
                <a:cs typeface="DejaVu Sans" charset="0"/>
              </a:rPr>
              <a:t>τών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μελών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λειτουργούν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ως</a:t>
            </a:r>
            <a:r>
              <a:rPr lang="fr-FR" altLang="en-GR" sz="2600" dirty="0">
                <a:solidFill>
                  <a:srgbClr val="000000"/>
                </a:solidFill>
                <a:latin typeface="Calibri" panose="020F0502020204030204" pitchFamily="34" charset="0"/>
                <a:ea typeface="DejaVu Sans" charset="0"/>
                <a:cs typeface="DejaVu Sans" charset="0"/>
              </a:rPr>
              <a:t> α</a:t>
            </a:r>
            <a:r>
              <a:rPr lang="fr-FR" altLang="en-GR" sz="2600" dirty="0" err="1">
                <a:solidFill>
                  <a:srgbClr val="000000"/>
                </a:solidFill>
                <a:latin typeface="Calibri" panose="020F0502020204030204" pitchFamily="34" charset="0"/>
                <a:ea typeface="DejaVu Sans" charset="0"/>
                <a:cs typeface="DejaVu Sans" charset="0"/>
              </a:rPr>
              <a:t>γωγός</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γι</a:t>
            </a:r>
            <a:r>
              <a:rPr lang="fr-FR" altLang="en-GR" sz="2600" dirty="0">
                <a:solidFill>
                  <a:srgbClr val="000000"/>
                </a:solidFill>
                <a:latin typeface="Calibri" panose="020F0502020204030204" pitchFamily="34" charset="0"/>
                <a:ea typeface="DejaVu Sans" charset="0"/>
                <a:cs typeface="DejaVu Sans" charset="0"/>
              </a:rPr>
              <a:t>α </a:t>
            </a:r>
            <a:r>
              <a:rPr lang="fr-FR" altLang="en-GR" sz="2600" dirty="0" err="1">
                <a:solidFill>
                  <a:srgbClr val="000000"/>
                </a:solidFill>
                <a:latin typeface="Calibri" panose="020F0502020204030204" pitchFamily="34" charset="0"/>
                <a:ea typeface="DejaVu Sans" charset="0"/>
                <a:cs typeface="DejaVu Sans" charset="0"/>
              </a:rPr>
              <a:t>την</a:t>
            </a:r>
            <a:r>
              <a:rPr lang="fr-FR" altLang="en-GR" sz="2600" dirty="0">
                <a:solidFill>
                  <a:srgbClr val="000000"/>
                </a:solidFill>
                <a:latin typeface="Calibri" panose="020F0502020204030204" pitchFamily="34" charset="0"/>
                <a:ea typeface="DejaVu Sans" charset="0"/>
                <a:cs typeface="DejaVu Sans" charset="0"/>
              </a:rPr>
              <a:t> π</a:t>
            </a:r>
            <a:r>
              <a:rPr lang="fr-FR" altLang="en-GR" sz="2600" dirty="0" err="1">
                <a:solidFill>
                  <a:srgbClr val="000000"/>
                </a:solidFill>
                <a:latin typeface="Calibri" panose="020F0502020204030204" pitchFamily="34" charset="0"/>
                <a:ea typeface="DejaVu Sans" charset="0"/>
                <a:cs typeface="DejaVu Sans" charset="0"/>
              </a:rPr>
              <a:t>ροώθηση</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των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εγχώριων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κοινωνικο-οικονομικών</a:t>
            </a:r>
            <a:r>
              <a:rPr lang="fr-FR" altLang="en-GR" sz="2600" dirty="0">
                <a:solidFill>
                  <a:srgbClr val="000000"/>
                </a:solidFill>
                <a:latin typeface="Calibri" panose="020F0502020204030204" pitchFamily="34" charset="0"/>
                <a:ea typeface="DejaVu Sans" charset="0"/>
                <a:cs typeface="DejaVu Sans" charset="0"/>
              </a:rPr>
              <a:t> </a:t>
            </a:r>
            <a:r>
              <a:rPr lang="fr-FR" altLang="en-GR" sz="2600" dirty="0" err="1">
                <a:solidFill>
                  <a:srgbClr val="000000"/>
                </a:solidFill>
                <a:latin typeface="Calibri" panose="020F0502020204030204" pitchFamily="34" charset="0"/>
                <a:ea typeface="DejaVu Sans" charset="0"/>
                <a:cs typeface="DejaVu Sans" charset="0"/>
              </a:rPr>
              <a:t>συμφερόντων</a:t>
            </a:r>
            <a:r>
              <a:rPr lang="fr-FR" altLang="en-GR" sz="3200" dirty="0">
                <a:solidFill>
                  <a:srgbClr val="000000"/>
                </a:solidFill>
                <a:latin typeface="Calibri" panose="020F0502020204030204" pitchFamily="34" charset="0"/>
                <a:ea typeface="DejaVu Sans" charset="0"/>
                <a:cs typeface="DejaVu Sans" charset="0"/>
              </a:rPr>
              <a:t>.</a:t>
            </a:r>
            <a:br>
              <a:rPr lang="fr-FR" altLang="en-GR" dirty="0">
                <a:solidFill>
                  <a:srgbClr val="000000"/>
                </a:solidFill>
                <a:latin typeface="Calibri" panose="020F0502020204030204" pitchFamily="34" charset="0"/>
                <a:ea typeface="DejaVu Sans" charset="0"/>
                <a:cs typeface="DejaVu Sans" charset="0"/>
              </a:rPr>
            </a:br>
            <a:r>
              <a:rPr lang="fr-FR" altLang="en-GR" sz="3200" dirty="0">
                <a:solidFill>
                  <a:srgbClr val="000000"/>
                </a:solidFill>
                <a:latin typeface="Calibri" panose="020F0502020204030204" pitchFamily="34" charset="0"/>
                <a:ea typeface="DejaVu Sans" charset="0"/>
                <a:cs typeface="DejaVu Sans" charset="0"/>
              </a:rPr>
              <a:t> </a:t>
            </a:r>
          </a:p>
          <a:p>
            <a:pPr eaLnBrk="1">
              <a:spcBef>
                <a:spcPts val="438"/>
              </a:spcBef>
              <a:buSzPct val="100000"/>
            </a:pPr>
            <a:endParaRPr lang="fr-FR" altLang="en-GR" sz="3200" dirty="0">
              <a:solidFill>
                <a:srgbClr val="000000"/>
              </a:solidFill>
              <a:latin typeface="Calibri" panose="020F0502020204030204" pitchFamily="34" charset="0"/>
              <a:ea typeface="DejaVu Sans" charset="0"/>
              <a:cs typeface="DejaVu Sans" charset="0"/>
            </a:endParaRPr>
          </a:p>
        </p:txBody>
      </p:sp>
      <p:sp>
        <p:nvSpPr>
          <p:cNvPr id="39940" name="Rectangle 3">
            <a:extLst>
              <a:ext uri="{FF2B5EF4-FFF2-40B4-BE49-F238E27FC236}">
                <a16:creationId xmlns:a16="http://schemas.microsoft.com/office/drawing/2014/main" id="{CC86F62B-3605-C57C-CDF5-7E06D3782092}"/>
              </a:ext>
            </a:extLst>
          </p:cNvPr>
          <p:cNvSpPr>
            <a:spLocks noChangeArrowheads="1"/>
          </p:cNvSpPr>
          <p:nvPr/>
        </p:nvSpPr>
        <p:spPr bwMode="auto">
          <a:xfrm rot="-5400000">
            <a:off x="8324057" y="1813719"/>
            <a:ext cx="268763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a:buSzPct val="100000"/>
            </a:pPr>
            <a:r>
              <a:rPr lang="fr-FR" altLang="en-GR" sz="1200">
                <a:solidFill>
                  <a:srgbClr val="F8F8F8"/>
                </a:solidFill>
                <a:latin typeface="Calibri" panose="020F0502020204030204" pitchFamily="34" charset="0"/>
                <a:ea typeface="DejaVu Sans" charset="0"/>
                <a:cs typeface="DejaVu Sans" charset="0"/>
              </a:rPr>
              <a:t>27/10/2016</a:t>
            </a:r>
          </a:p>
        </p:txBody>
      </p:sp>
      <p:sp>
        <p:nvSpPr>
          <p:cNvPr id="39941" name="Rectangle 4">
            <a:extLst>
              <a:ext uri="{FF2B5EF4-FFF2-40B4-BE49-F238E27FC236}">
                <a16:creationId xmlns:a16="http://schemas.microsoft.com/office/drawing/2014/main" id="{97A2C147-9B89-6E02-1597-9A64CBDDF4FC}"/>
              </a:ext>
            </a:extLst>
          </p:cNvPr>
          <p:cNvSpPr>
            <a:spLocks noChangeArrowheads="1"/>
          </p:cNvSpPr>
          <p:nvPr/>
        </p:nvSpPr>
        <p:spPr bwMode="auto">
          <a:xfrm rot="-5400000">
            <a:off x="8363745" y="4463256"/>
            <a:ext cx="2608262"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GR" altLang="en-GR"/>
          </a:p>
        </p:txBody>
      </p:sp>
      <p:sp>
        <p:nvSpPr>
          <p:cNvPr id="39942" name="Rectangle 5">
            <a:extLst>
              <a:ext uri="{FF2B5EF4-FFF2-40B4-BE49-F238E27FC236}">
                <a16:creationId xmlns:a16="http://schemas.microsoft.com/office/drawing/2014/main" id="{34887895-DC36-F9C8-EC80-97D538F6864B}"/>
              </a:ext>
            </a:extLst>
          </p:cNvPr>
          <p:cNvSpPr>
            <a:spLocks noChangeArrowheads="1"/>
          </p:cNvSpPr>
          <p:nvPr/>
        </p:nvSpPr>
        <p:spPr bwMode="auto">
          <a:xfrm>
            <a:off x="9404350" y="6227763"/>
            <a:ext cx="604838" cy="436562"/>
          </a:xfrm>
          <a:prstGeom prst="rect">
            <a:avLst/>
          </a:prstGeom>
          <a:noFill/>
          <a:ln w="19080">
            <a:solidFill>
              <a:srgbClr val="FFFF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a:buSzPct val="100000"/>
            </a:pPr>
            <a:fld id="{4D7E294A-BC66-4440-A22F-BA906C1FF419}" type="slidenum">
              <a:rPr lang="fr-FR" altLang="en-GR">
                <a:solidFill>
                  <a:srgbClr val="FFFFFF"/>
                </a:solidFill>
                <a:latin typeface="Calibri" panose="020F0502020204030204" pitchFamily="34" charset="0"/>
                <a:ea typeface="DejaVu Sans" charset="0"/>
                <a:cs typeface="DejaVu Sans" charset="0"/>
              </a:rPr>
              <a:pPr algn="ctr" eaLnBrk="1">
                <a:buSzPct val="100000"/>
              </a:pPr>
              <a:t>14</a:t>
            </a:fld>
            <a:endParaRPr lang="fr-FR" altLang="en-GR">
              <a:solidFill>
                <a:srgbClr val="FFFFFF"/>
              </a:solidFill>
              <a:latin typeface="Calibri" panose="020F0502020204030204" pitchFamily="34"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a:extLst>
              <a:ext uri="{FF2B5EF4-FFF2-40B4-BE49-F238E27FC236}">
                <a16:creationId xmlns:a16="http://schemas.microsoft.com/office/drawing/2014/main" id="{50AB4BA2-CC2B-19C2-2F02-A606D4670EFB}"/>
              </a:ext>
            </a:extLst>
          </p:cNvPr>
          <p:cNvSpPr>
            <a:spLocks noChangeArrowheads="1"/>
          </p:cNvSpPr>
          <p:nvPr/>
        </p:nvSpPr>
        <p:spPr bwMode="auto">
          <a:xfrm>
            <a:off x="503238" y="303213"/>
            <a:ext cx="8399462" cy="125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a:buSzPct val="100000"/>
            </a:pPr>
            <a:r>
              <a:rPr lang="fr-FR" altLang="en-GR" sz="3200">
                <a:solidFill>
                  <a:srgbClr val="000000"/>
                </a:solidFill>
                <a:latin typeface="Trebuchet MS" panose="020B0703020202090204" pitchFamily="34" charset="0"/>
                <a:ea typeface="DejaVu Sans" charset="0"/>
                <a:cs typeface="DejaVu Sans" charset="0"/>
              </a:rPr>
              <a:t>Νέος διακυβερνητισμός</a:t>
            </a:r>
          </a:p>
        </p:txBody>
      </p:sp>
      <p:sp>
        <p:nvSpPr>
          <p:cNvPr id="41987" name="Rectangle 2">
            <a:extLst>
              <a:ext uri="{FF2B5EF4-FFF2-40B4-BE49-F238E27FC236}">
                <a16:creationId xmlns:a16="http://schemas.microsoft.com/office/drawing/2014/main" id="{22857563-272C-0BD9-EF04-4EF398A1442F}"/>
              </a:ext>
            </a:extLst>
          </p:cNvPr>
          <p:cNvSpPr>
            <a:spLocks noChangeArrowheads="1"/>
          </p:cNvSpPr>
          <p:nvPr/>
        </p:nvSpPr>
        <p:spPr bwMode="auto">
          <a:xfrm>
            <a:off x="503238" y="1763713"/>
            <a:ext cx="8399462" cy="529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9725" indent="-227013">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9pPr>
          </a:lstStyle>
          <a:p>
            <a:pPr eaLnBrk="1">
              <a:spcBef>
                <a:spcPts val="563"/>
              </a:spcBef>
              <a:buClr>
                <a:srgbClr val="DDDDDD"/>
              </a:buClr>
              <a:buSzPct val="100000"/>
              <a:buFont typeface="Arial" panose="020B0604020202020204" pitchFamily="34" charset="0"/>
              <a:buChar char="•"/>
            </a:pPr>
            <a:r>
              <a:rPr lang="fr-FR" altLang="en-GR" sz="2600">
                <a:solidFill>
                  <a:srgbClr val="000000"/>
                </a:solidFill>
                <a:latin typeface="Calibri" panose="020F0502020204030204" pitchFamily="34" charset="0"/>
                <a:ea typeface="DejaVu Sans" charset="0"/>
                <a:cs typeface="DejaVu Sans" charset="0"/>
              </a:rPr>
              <a:t>Οι κυβερνήσεις των κρατών μελών έχουν τον έλεγχο στο (Ευρωπαϊκό) Συμβούλιο μέσω των συναινετικών αποφάσεων</a:t>
            </a:r>
          </a:p>
          <a:p>
            <a:pPr eaLnBrk="1">
              <a:spcBef>
                <a:spcPts val="563"/>
              </a:spcBef>
              <a:buClr>
                <a:srgbClr val="DDDDDD"/>
              </a:buClr>
              <a:buSzPct val="100000"/>
              <a:buFont typeface="Arial" panose="020B0604020202020204" pitchFamily="34" charset="0"/>
              <a:buChar char="•"/>
            </a:pPr>
            <a:r>
              <a:rPr lang="fr-FR" altLang="en-GR" sz="2600">
                <a:solidFill>
                  <a:srgbClr val="000000"/>
                </a:solidFill>
                <a:latin typeface="Calibri" panose="020F0502020204030204" pitchFamily="34" charset="0"/>
                <a:ea typeface="DejaVu Sans" charset="0"/>
                <a:cs typeface="DejaVu Sans" charset="0"/>
              </a:rPr>
              <a:t>Η φθίνουσα σημασία του Ευρωπαϊκού Κοινοβουλίου και της συναπόφασης ως τρόπου χάραξης της πολιτικής, η λεγόμενη «κοινοτική μέθοδος»</a:t>
            </a:r>
          </a:p>
          <a:p>
            <a:pPr eaLnBrk="1">
              <a:spcBef>
                <a:spcPts val="563"/>
              </a:spcBef>
              <a:buClr>
                <a:srgbClr val="DDDDDD"/>
              </a:buClr>
              <a:buSzPct val="100000"/>
              <a:buFont typeface="Arial" panose="020B0604020202020204" pitchFamily="34" charset="0"/>
              <a:buChar char="•"/>
            </a:pPr>
            <a:r>
              <a:rPr lang="fr-FR" altLang="en-GR" sz="2600">
                <a:solidFill>
                  <a:srgbClr val="000000"/>
                </a:solidFill>
                <a:latin typeface="Calibri" panose="020F0502020204030204" pitchFamily="34" charset="0"/>
                <a:ea typeface="DejaVu Sans" charset="0"/>
                <a:cs typeface="DejaVu Sans" charset="0"/>
              </a:rPr>
              <a:t>Το Ευρωπαϊκό Συμβούλιο γίνεται πολύ πιο ενεργό νομοθετικά (αντί να νομοθετεί νέες εξουσίες για την Επιτροπή)</a:t>
            </a:r>
          </a:p>
          <a:p>
            <a:pPr eaLnBrk="1">
              <a:spcBef>
                <a:spcPts val="563"/>
              </a:spcBef>
              <a:buClr>
                <a:srgbClr val="DDDDDD"/>
              </a:buClr>
              <a:buSzPct val="100000"/>
              <a:buFont typeface="Arial" panose="020B0604020202020204" pitchFamily="34" charset="0"/>
              <a:buChar char="•"/>
            </a:pPr>
            <a:r>
              <a:rPr lang="fr-FR" altLang="en-GR" sz="2600">
                <a:solidFill>
                  <a:srgbClr val="000000"/>
                </a:solidFill>
                <a:latin typeface="Calibri" panose="020F0502020204030204" pitchFamily="34" charset="0"/>
                <a:ea typeface="DejaVu Sans" charset="0"/>
                <a:cs typeface="DejaVu Sans" charset="0"/>
              </a:rPr>
              <a:t>Η δημιουργία νέων ρυθμιστικών (διακυβερνητικών) φορέων (εκπρόσωποι των κρατών μελών στα διοικητικά όργανα): ΕΚΤ, EΜΣ, ΕΥΕΔ</a:t>
            </a:r>
            <a:r>
              <a:rPr lang="fr-FR" altLang="en-GR" sz="2800">
                <a:solidFill>
                  <a:srgbClr val="000000"/>
                </a:solidFill>
                <a:latin typeface="Calibri" panose="020F0502020204030204" pitchFamily="34" charset="0"/>
                <a:ea typeface="DejaVu Sans" charset="0"/>
                <a:cs typeface="DejaVu Sans" charset="0"/>
              </a:rPr>
              <a:t>.</a:t>
            </a:r>
          </a:p>
        </p:txBody>
      </p:sp>
      <p:sp>
        <p:nvSpPr>
          <p:cNvPr id="41988" name="Rectangle 3">
            <a:extLst>
              <a:ext uri="{FF2B5EF4-FFF2-40B4-BE49-F238E27FC236}">
                <a16:creationId xmlns:a16="http://schemas.microsoft.com/office/drawing/2014/main" id="{9FB0FFEC-6CE1-A2E1-0101-85BD848BA2ED}"/>
              </a:ext>
            </a:extLst>
          </p:cNvPr>
          <p:cNvSpPr>
            <a:spLocks noChangeArrowheads="1"/>
          </p:cNvSpPr>
          <p:nvPr/>
        </p:nvSpPr>
        <p:spPr bwMode="auto">
          <a:xfrm rot="-5400000">
            <a:off x="8324057" y="1813719"/>
            <a:ext cx="268763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a:buSzPct val="100000"/>
            </a:pPr>
            <a:r>
              <a:rPr lang="fr-FR" altLang="en-GR" sz="1200">
                <a:solidFill>
                  <a:srgbClr val="F8F8F8"/>
                </a:solidFill>
                <a:latin typeface="Calibri" panose="020F0502020204030204" pitchFamily="34" charset="0"/>
                <a:ea typeface="DejaVu Sans" charset="0"/>
                <a:cs typeface="DejaVu Sans" charset="0"/>
              </a:rPr>
              <a:t>27/10/2016</a:t>
            </a:r>
          </a:p>
        </p:txBody>
      </p:sp>
      <p:sp>
        <p:nvSpPr>
          <p:cNvPr id="41989" name="Rectangle 4">
            <a:extLst>
              <a:ext uri="{FF2B5EF4-FFF2-40B4-BE49-F238E27FC236}">
                <a16:creationId xmlns:a16="http://schemas.microsoft.com/office/drawing/2014/main" id="{1342266D-9E11-7BCE-3A83-78729F1E8D0E}"/>
              </a:ext>
            </a:extLst>
          </p:cNvPr>
          <p:cNvSpPr>
            <a:spLocks noChangeArrowheads="1"/>
          </p:cNvSpPr>
          <p:nvPr/>
        </p:nvSpPr>
        <p:spPr bwMode="auto">
          <a:xfrm rot="-5400000">
            <a:off x="8363745" y="4463256"/>
            <a:ext cx="2608262"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GR" altLang="en-GR"/>
          </a:p>
        </p:txBody>
      </p:sp>
      <p:sp>
        <p:nvSpPr>
          <p:cNvPr id="41990" name="Rectangle 5">
            <a:extLst>
              <a:ext uri="{FF2B5EF4-FFF2-40B4-BE49-F238E27FC236}">
                <a16:creationId xmlns:a16="http://schemas.microsoft.com/office/drawing/2014/main" id="{45A91B5F-E50A-4386-7CF1-991447D7904B}"/>
              </a:ext>
            </a:extLst>
          </p:cNvPr>
          <p:cNvSpPr>
            <a:spLocks noChangeArrowheads="1"/>
          </p:cNvSpPr>
          <p:nvPr/>
        </p:nvSpPr>
        <p:spPr bwMode="auto">
          <a:xfrm>
            <a:off x="9404350" y="6227763"/>
            <a:ext cx="604838" cy="436562"/>
          </a:xfrm>
          <a:prstGeom prst="rect">
            <a:avLst/>
          </a:prstGeom>
          <a:noFill/>
          <a:ln w="19080">
            <a:solidFill>
              <a:srgbClr val="FFFF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a:buSzPct val="100000"/>
            </a:pPr>
            <a:fld id="{E6A3A229-8166-894F-A866-21AAF37765C5}" type="slidenum">
              <a:rPr lang="fr-FR" altLang="en-GR">
                <a:solidFill>
                  <a:srgbClr val="FFFFFF"/>
                </a:solidFill>
                <a:latin typeface="Calibri" panose="020F0502020204030204" pitchFamily="34" charset="0"/>
                <a:ea typeface="DejaVu Sans" charset="0"/>
                <a:cs typeface="DejaVu Sans" charset="0"/>
              </a:rPr>
              <a:pPr algn="ctr" eaLnBrk="1">
                <a:buSzPct val="100000"/>
              </a:pPr>
              <a:t>15</a:t>
            </a:fld>
            <a:endParaRPr lang="fr-FR" altLang="en-GR">
              <a:solidFill>
                <a:srgbClr val="FFFFFF"/>
              </a:solidFill>
              <a:latin typeface="Calibri" panose="020F0502020204030204" pitchFamily="34"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a:extLst>
              <a:ext uri="{FF2B5EF4-FFF2-40B4-BE49-F238E27FC236}">
                <a16:creationId xmlns:a16="http://schemas.microsoft.com/office/drawing/2014/main" id="{50AB4BA2-CC2B-19C2-2F02-A606D4670EFB}"/>
              </a:ext>
            </a:extLst>
          </p:cNvPr>
          <p:cNvSpPr>
            <a:spLocks noChangeArrowheads="1"/>
          </p:cNvSpPr>
          <p:nvPr/>
        </p:nvSpPr>
        <p:spPr bwMode="auto">
          <a:xfrm>
            <a:off x="503238" y="303213"/>
            <a:ext cx="8399462" cy="125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a:buSzPct val="100000"/>
            </a:pPr>
            <a:r>
              <a:rPr lang="el-GR" altLang="en-GR" sz="3200" dirty="0">
                <a:solidFill>
                  <a:srgbClr val="000000"/>
                </a:solidFill>
                <a:latin typeface="Trebuchet MS" panose="020B0703020202090204" pitchFamily="34" charset="0"/>
                <a:ea typeface="DejaVu Sans" charset="0"/>
                <a:cs typeface="DejaVu Sans" charset="0"/>
              </a:rPr>
              <a:t>Ηγεμονισμός στα Διεθνή καθεστώτα</a:t>
            </a:r>
            <a:endParaRPr lang="fr-FR" altLang="en-GR" sz="3200" dirty="0">
              <a:solidFill>
                <a:srgbClr val="000000"/>
              </a:solidFill>
              <a:latin typeface="Trebuchet MS" panose="020B0703020202090204" pitchFamily="34" charset="0"/>
              <a:ea typeface="DejaVu Sans" charset="0"/>
              <a:cs typeface="DejaVu Sans" charset="0"/>
            </a:endParaRPr>
          </a:p>
        </p:txBody>
      </p:sp>
      <p:sp>
        <p:nvSpPr>
          <p:cNvPr id="41987" name="Rectangle 2">
            <a:extLst>
              <a:ext uri="{FF2B5EF4-FFF2-40B4-BE49-F238E27FC236}">
                <a16:creationId xmlns:a16="http://schemas.microsoft.com/office/drawing/2014/main" id="{22857563-272C-0BD9-EF04-4EF398A1442F}"/>
              </a:ext>
            </a:extLst>
          </p:cNvPr>
          <p:cNvSpPr>
            <a:spLocks noChangeArrowheads="1"/>
          </p:cNvSpPr>
          <p:nvPr/>
        </p:nvSpPr>
        <p:spPr bwMode="auto">
          <a:xfrm>
            <a:off x="503238" y="1763713"/>
            <a:ext cx="8399462" cy="529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9725" indent="-227013">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9pPr>
          </a:lstStyle>
          <a:p>
            <a:pPr>
              <a:spcBef>
                <a:spcPts val="563"/>
              </a:spcBef>
              <a:buClr>
                <a:srgbClr val="DDDDDD"/>
              </a:buClr>
              <a:buSzPct val="100000"/>
              <a:buFont typeface="Arial" panose="020B0604020202020204" pitchFamily="34" charset="0"/>
              <a:buChar char="•"/>
            </a:pPr>
            <a:r>
              <a:rPr lang="el-GR" altLang="en-GR" sz="2800" dirty="0">
                <a:solidFill>
                  <a:srgbClr val="000000"/>
                </a:solidFill>
                <a:latin typeface="Calibri" panose="020F0502020204030204" pitchFamily="34" charset="0"/>
                <a:ea typeface="DejaVu Sans" charset="0"/>
                <a:cs typeface="DejaVu Sans" charset="0"/>
              </a:rPr>
              <a:t>Ο </a:t>
            </a:r>
            <a:r>
              <a:rPr lang="fr-FR" altLang="en-GR" sz="2800" dirty="0">
                <a:solidFill>
                  <a:srgbClr val="000000"/>
                </a:solidFill>
                <a:latin typeface="Calibri" panose="020F0502020204030204" pitchFamily="34" charset="0"/>
                <a:ea typeface="DejaVu Sans" charset="0"/>
                <a:cs typeface="DejaVu Sans" charset="0"/>
              </a:rPr>
              <a:t>Charles Kindleberger, </a:t>
            </a:r>
            <a:r>
              <a:rPr lang="el-GR" altLang="en-GR" sz="2800" dirty="0">
                <a:solidFill>
                  <a:srgbClr val="000000"/>
                </a:solidFill>
                <a:latin typeface="Calibri" panose="020F0502020204030204" pitchFamily="34" charset="0"/>
                <a:ea typeface="DejaVu Sans" charset="0"/>
                <a:cs typeface="DejaVu Sans" charset="0"/>
              </a:rPr>
              <a:t>οικονομολόγος, ανέπτυξε τη θεωρία της ηγεμονικής σταθερότητας, η οποία υποστηρίζει ότι τα σταθερά διεθνή καθεστώτα απαιτούν την παρουσία μιας ηγεμονικής δύναμης.</a:t>
            </a:r>
            <a:endParaRPr lang="en-US" altLang="en-GR" sz="2800" dirty="0">
              <a:solidFill>
                <a:srgbClr val="000000"/>
              </a:solidFill>
              <a:latin typeface="Calibri" panose="020F0502020204030204" pitchFamily="34" charset="0"/>
              <a:ea typeface="DejaVu Sans" charset="0"/>
              <a:cs typeface="DejaVu Sans" charset="0"/>
            </a:endParaRPr>
          </a:p>
          <a:p>
            <a:pPr>
              <a:spcBef>
                <a:spcPts val="563"/>
              </a:spcBef>
              <a:buClr>
                <a:srgbClr val="DDDDDD"/>
              </a:buClr>
              <a:buSzPct val="100000"/>
              <a:buFont typeface="Arial" panose="020B0604020202020204" pitchFamily="34" charset="0"/>
              <a:buChar char="•"/>
            </a:pPr>
            <a:r>
              <a:rPr lang="el-GR" altLang="en-GR" sz="2800" dirty="0">
                <a:solidFill>
                  <a:srgbClr val="000000"/>
                </a:solidFill>
                <a:latin typeface="Calibri" panose="020F0502020204030204" pitchFamily="34" charset="0"/>
                <a:ea typeface="DejaVu Sans" charset="0"/>
                <a:cs typeface="DejaVu Sans" charset="0"/>
              </a:rPr>
              <a:t>Η ηγεμονία συχνά διευκολύνει την εγκαθίδρυση διεθνών καθεστώτων, γιατί ο ηγεμόνας έχει και τους πόρους και το συμφέρον να συντονίσει συλλογικές δράσεις. Ωστόσο, από τη στιγμή που καθιερωθούν καθεστώτα, μπορούν να επιμείνουν ακόμη και όταν η ηγεμονική ισχύς μειώνεται, επειδή και άλλα κράτη έχουν συμφέρον να διατηρήσουν τους κανόνες που τους ωφελούν.</a:t>
            </a:r>
            <a:endParaRPr lang="fr-FR" altLang="en-GR" sz="2800" dirty="0">
              <a:solidFill>
                <a:srgbClr val="000000"/>
              </a:solidFill>
              <a:latin typeface="Calibri" panose="020F0502020204030204" pitchFamily="34" charset="0"/>
              <a:ea typeface="DejaVu Sans" charset="0"/>
              <a:cs typeface="DejaVu Sans" charset="0"/>
            </a:endParaRPr>
          </a:p>
        </p:txBody>
      </p:sp>
      <p:sp>
        <p:nvSpPr>
          <p:cNvPr id="41988" name="Rectangle 3">
            <a:extLst>
              <a:ext uri="{FF2B5EF4-FFF2-40B4-BE49-F238E27FC236}">
                <a16:creationId xmlns:a16="http://schemas.microsoft.com/office/drawing/2014/main" id="{9FB0FFEC-6CE1-A2E1-0101-85BD848BA2ED}"/>
              </a:ext>
            </a:extLst>
          </p:cNvPr>
          <p:cNvSpPr>
            <a:spLocks noChangeArrowheads="1"/>
          </p:cNvSpPr>
          <p:nvPr/>
        </p:nvSpPr>
        <p:spPr bwMode="auto">
          <a:xfrm rot="-5400000">
            <a:off x="8324057" y="1813719"/>
            <a:ext cx="268763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a:buSzPct val="100000"/>
            </a:pPr>
            <a:r>
              <a:rPr lang="fr-FR" altLang="en-GR" sz="1200">
                <a:solidFill>
                  <a:srgbClr val="F8F8F8"/>
                </a:solidFill>
                <a:latin typeface="Calibri" panose="020F0502020204030204" pitchFamily="34" charset="0"/>
                <a:ea typeface="DejaVu Sans" charset="0"/>
                <a:cs typeface="DejaVu Sans" charset="0"/>
              </a:rPr>
              <a:t>27/10/2016</a:t>
            </a:r>
          </a:p>
        </p:txBody>
      </p:sp>
      <p:sp>
        <p:nvSpPr>
          <p:cNvPr id="41989" name="Rectangle 4">
            <a:extLst>
              <a:ext uri="{FF2B5EF4-FFF2-40B4-BE49-F238E27FC236}">
                <a16:creationId xmlns:a16="http://schemas.microsoft.com/office/drawing/2014/main" id="{1342266D-9E11-7BCE-3A83-78729F1E8D0E}"/>
              </a:ext>
            </a:extLst>
          </p:cNvPr>
          <p:cNvSpPr>
            <a:spLocks noChangeArrowheads="1"/>
          </p:cNvSpPr>
          <p:nvPr/>
        </p:nvSpPr>
        <p:spPr bwMode="auto">
          <a:xfrm rot="-5400000">
            <a:off x="8363745" y="4463256"/>
            <a:ext cx="2608262"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GR" altLang="en-GR"/>
          </a:p>
        </p:txBody>
      </p:sp>
      <p:sp>
        <p:nvSpPr>
          <p:cNvPr id="41990" name="Rectangle 5">
            <a:extLst>
              <a:ext uri="{FF2B5EF4-FFF2-40B4-BE49-F238E27FC236}">
                <a16:creationId xmlns:a16="http://schemas.microsoft.com/office/drawing/2014/main" id="{45A91B5F-E50A-4386-7CF1-991447D7904B}"/>
              </a:ext>
            </a:extLst>
          </p:cNvPr>
          <p:cNvSpPr>
            <a:spLocks noChangeArrowheads="1"/>
          </p:cNvSpPr>
          <p:nvPr/>
        </p:nvSpPr>
        <p:spPr bwMode="auto">
          <a:xfrm>
            <a:off x="9404350" y="6227763"/>
            <a:ext cx="604838" cy="436562"/>
          </a:xfrm>
          <a:prstGeom prst="rect">
            <a:avLst/>
          </a:prstGeom>
          <a:noFill/>
          <a:ln w="19080">
            <a:solidFill>
              <a:srgbClr val="FFFF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a:buSzPct val="100000"/>
            </a:pPr>
            <a:fld id="{E6A3A229-8166-894F-A866-21AAF37765C5}" type="slidenum">
              <a:rPr lang="fr-FR" altLang="en-GR">
                <a:solidFill>
                  <a:srgbClr val="FFFFFF"/>
                </a:solidFill>
                <a:latin typeface="Calibri" panose="020F0502020204030204" pitchFamily="34" charset="0"/>
                <a:ea typeface="DejaVu Sans" charset="0"/>
                <a:cs typeface="DejaVu Sans" charset="0"/>
              </a:rPr>
              <a:pPr algn="ctr" eaLnBrk="1">
                <a:buSzPct val="100000"/>
              </a:pPr>
              <a:t>16</a:t>
            </a:fld>
            <a:endParaRPr lang="fr-FR" altLang="en-GR">
              <a:solidFill>
                <a:srgbClr val="FFFFFF"/>
              </a:solidFill>
              <a:latin typeface="Calibri" panose="020F0502020204030204" pitchFamily="34" charset="0"/>
              <a:ea typeface="DejaVu Sans" charset="0"/>
              <a:cs typeface="DejaVu Sans" charset="0"/>
            </a:endParaRPr>
          </a:p>
        </p:txBody>
      </p:sp>
    </p:spTree>
    <p:extLst>
      <p:ext uri="{BB962C8B-B14F-4D97-AF65-F5344CB8AC3E}">
        <p14:creationId xmlns:p14="http://schemas.microsoft.com/office/powerpoint/2010/main" val="2936111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a:extLst>
              <a:ext uri="{FF2B5EF4-FFF2-40B4-BE49-F238E27FC236}">
                <a16:creationId xmlns:a16="http://schemas.microsoft.com/office/drawing/2014/main" id="{8DD77E1C-4544-41F2-4086-A004A1BD7D71}"/>
              </a:ext>
            </a:extLst>
          </p:cNvPr>
          <p:cNvSpPr>
            <a:spLocks noGrp="1" noChangeArrowheads="1"/>
          </p:cNvSpPr>
          <p:nvPr>
            <p:ph type="title"/>
          </p:nvPr>
        </p:nvSpPr>
        <p:spPr>
          <a:xfrm>
            <a:off x="503238" y="611188"/>
            <a:ext cx="9070975" cy="1038225"/>
          </a:xfrm>
        </p:spPr>
        <p:txBody>
          <a:bodyPr lIns="90000" tIns="45000" rIns="90000" bIns="45000">
            <a:normAutofit/>
          </a:bodyPr>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fr-FR" altLang="en-GR" sz="2800" dirty="0" err="1">
                <a:solidFill>
                  <a:srgbClr val="434342"/>
                </a:solidFill>
                <a:latin typeface="Trebuchet MS" panose="020B0703020202090204" pitchFamily="34" charset="0"/>
              </a:rPr>
              <a:t>Ο</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ρ</a:t>
            </a:r>
            <a:r>
              <a:rPr lang="el-GR" altLang="en-GR" sz="2800" dirty="0">
                <a:solidFill>
                  <a:srgbClr val="434342"/>
                </a:solidFill>
                <a:latin typeface="Trebuchet MS" panose="020B0703020202090204" pitchFamily="34" charset="0"/>
              </a:rPr>
              <a:t>ο</a:t>
            </a:r>
            <a:r>
              <a:rPr lang="fr-FR" altLang="en-GR" sz="2800" dirty="0" err="1">
                <a:solidFill>
                  <a:srgbClr val="434342"/>
                </a:solidFill>
                <a:latin typeface="Trebuchet MS" panose="020B0703020202090204" pitchFamily="34" charset="0"/>
              </a:rPr>
              <a:t>λος</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του</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Ευρω</a:t>
            </a:r>
            <a:r>
              <a:rPr lang="fr-FR" altLang="en-GR" sz="2800" dirty="0">
                <a:solidFill>
                  <a:srgbClr val="434342"/>
                </a:solidFill>
                <a:latin typeface="Trebuchet MS" panose="020B0703020202090204" pitchFamily="34" charset="0"/>
              </a:rPr>
              <a:t>πα</a:t>
            </a:r>
            <a:r>
              <a:rPr lang="fr-FR" altLang="en-GR" sz="2800" dirty="0" err="1">
                <a:solidFill>
                  <a:srgbClr val="434342"/>
                </a:solidFill>
                <a:latin typeface="Trebuchet MS" panose="020B0703020202090204" pitchFamily="34" charset="0"/>
              </a:rPr>
              <a:t>ϊκο</a:t>
            </a:r>
            <a:r>
              <a:rPr lang="el-GR" altLang="en-GR" sz="2800" dirty="0">
                <a:solidFill>
                  <a:srgbClr val="434342"/>
                </a:solidFill>
                <a:latin typeface="Trebuchet MS" panose="020B0703020202090204" pitchFamily="34" charset="0"/>
              </a:rPr>
              <a:t>υ</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Συμ</a:t>
            </a:r>
            <a:r>
              <a:rPr lang="fr-FR" altLang="en-GR" sz="2800" dirty="0">
                <a:solidFill>
                  <a:srgbClr val="434342"/>
                </a:solidFill>
                <a:latin typeface="Trebuchet MS" panose="020B0703020202090204" pitchFamily="34" charset="0"/>
              </a:rPr>
              <a:t>β</a:t>
            </a:r>
            <a:r>
              <a:rPr lang="fr-FR" altLang="en-GR" sz="2800" dirty="0" err="1">
                <a:solidFill>
                  <a:srgbClr val="434342"/>
                </a:solidFill>
                <a:latin typeface="Trebuchet MS" panose="020B0703020202090204" pitchFamily="34" charset="0"/>
              </a:rPr>
              <a:t>ουλ</a:t>
            </a:r>
            <a:r>
              <a:rPr lang="el-GR" altLang="en-GR" sz="2800" dirty="0">
                <a:solidFill>
                  <a:srgbClr val="434342"/>
                </a:solidFill>
                <a:latin typeface="Trebuchet MS" panose="020B0703020202090204" pitchFamily="34" charset="0"/>
              </a:rPr>
              <a:t>ι</a:t>
            </a:r>
            <a:r>
              <a:rPr lang="fr-FR" altLang="en-GR" sz="2800" dirty="0" err="1">
                <a:solidFill>
                  <a:srgbClr val="434342"/>
                </a:solidFill>
                <a:latin typeface="Trebuchet MS" panose="020B0703020202090204" pitchFamily="34" charset="0"/>
              </a:rPr>
              <a:t>ου</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ςτην</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οικονομικ</a:t>
            </a:r>
            <a:r>
              <a:rPr lang="el-GR" altLang="en-GR" sz="2800" dirty="0">
                <a:solidFill>
                  <a:srgbClr val="434342"/>
                </a:solidFill>
                <a:latin typeface="Trebuchet MS" panose="020B0703020202090204" pitchFamily="34" charset="0"/>
              </a:rPr>
              <a:t>η</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δι</a:t>
            </a:r>
            <a:r>
              <a:rPr lang="fr-FR" altLang="en-GR" sz="2800" dirty="0">
                <a:solidFill>
                  <a:srgbClr val="434342"/>
                </a:solidFill>
                <a:latin typeface="Trebuchet MS" panose="020B0703020202090204" pitchFamily="34" charset="0"/>
              </a:rPr>
              <a:t>α</a:t>
            </a:r>
            <a:r>
              <a:rPr lang="fr-FR" altLang="en-GR" sz="2800" dirty="0" err="1">
                <a:solidFill>
                  <a:srgbClr val="434342"/>
                </a:solidFill>
                <a:latin typeface="Trebuchet MS" panose="020B0703020202090204" pitchFamily="34" charset="0"/>
              </a:rPr>
              <a:t>κυ</a:t>
            </a:r>
            <a:r>
              <a:rPr lang="fr-FR" altLang="en-GR" sz="2800" dirty="0">
                <a:solidFill>
                  <a:srgbClr val="434342"/>
                </a:solidFill>
                <a:latin typeface="Trebuchet MS" panose="020B0703020202090204" pitchFamily="34" charset="0"/>
              </a:rPr>
              <a:t>β</a:t>
            </a:r>
            <a:r>
              <a:rPr lang="el-GR" altLang="en-GR" sz="2800" dirty="0">
                <a:solidFill>
                  <a:srgbClr val="434342"/>
                </a:solidFill>
                <a:latin typeface="Trebuchet MS" panose="020B0703020202090204" pitchFamily="34" charset="0"/>
              </a:rPr>
              <a:t>ε</a:t>
            </a:r>
            <a:r>
              <a:rPr lang="fr-FR" altLang="en-GR" sz="2800" dirty="0" err="1">
                <a:solidFill>
                  <a:srgbClr val="434342"/>
                </a:solidFill>
                <a:latin typeface="Trebuchet MS" panose="020B0703020202090204" pitchFamily="34" charset="0"/>
              </a:rPr>
              <a:t>ρνηςη</a:t>
            </a:r>
            <a:r>
              <a:rPr lang="fr-FR" altLang="en-GR" sz="2800" dirty="0">
                <a:solidFill>
                  <a:srgbClr val="434342"/>
                </a:solidFill>
                <a:latin typeface="Trebuchet MS" panose="020B0703020202090204" pitchFamily="34" charset="0"/>
              </a:rPr>
              <a:t> (π</a:t>
            </a:r>
            <a:r>
              <a:rPr lang="el-GR" altLang="en-GR" sz="2800" dirty="0">
                <a:solidFill>
                  <a:srgbClr val="434342"/>
                </a:solidFill>
                <a:latin typeface="Trebuchet MS" panose="020B0703020202090204" pitchFamily="34" charset="0"/>
              </a:rPr>
              <a:t>ε</a:t>
            </a:r>
            <a:r>
              <a:rPr lang="fr-FR" altLang="en-GR" sz="2800" dirty="0" err="1">
                <a:solidFill>
                  <a:srgbClr val="434342"/>
                </a:solidFill>
                <a:latin typeface="Trebuchet MS" panose="020B0703020202090204" pitchFamily="34" charset="0"/>
              </a:rPr>
              <a:t>ντε</a:t>
            </a:r>
            <a:r>
              <a:rPr lang="fr-FR" altLang="en-GR" sz="2800" dirty="0">
                <a:solidFill>
                  <a:srgbClr val="434342"/>
                </a:solidFill>
                <a:latin typeface="Trebuchet MS" panose="020B0703020202090204" pitchFamily="34" charset="0"/>
              </a:rPr>
              <a:t> π</a:t>
            </a:r>
            <a:r>
              <a:rPr lang="fr-FR" altLang="en-GR" sz="2800" dirty="0" err="1">
                <a:solidFill>
                  <a:srgbClr val="434342"/>
                </a:solidFill>
                <a:latin typeface="Trebuchet MS" panose="020B0703020202090204" pitchFamily="34" charset="0"/>
              </a:rPr>
              <a:t>υλ</a:t>
            </a:r>
            <a:r>
              <a:rPr lang="el-GR" altLang="en-GR" sz="2800" dirty="0">
                <a:solidFill>
                  <a:srgbClr val="434342"/>
                </a:solidFill>
                <a:latin typeface="Trebuchet MS" panose="020B0703020202090204" pitchFamily="34" charset="0"/>
              </a:rPr>
              <a:t>ω</a:t>
            </a:r>
            <a:r>
              <a:rPr lang="fr-FR" altLang="en-GR" sz="2800" dirty="0" err="1">
                <a:solidFill>
                  <a:srgbClr val="434342"/>
                </a:solidFill>
                <a:latin typeface="Trebuchet MS" panose="020B0703020202090204" pitchFamily="34" charset="0"/>
              </a:rPr>
              <a:t>νες</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Wessels</a:t>
            </a:r>
            <a:r>
              <a:rPr lang="el-GR" altLang="en-GR" sz="2800" dirty="0">
                <a:solidFill>
                  <a:srgbClr val="434342"/>
                </a:solidFill>
                <a:latin typeface="Trebuchet MS" panose="020B0703020202090204" pitchFamily="34" charset="0"/>
              </a:rPr>
              <a:t>,</a:t>
            </a:r>
            <a:r>
              <a:rPr lang="fr-FR" altLang="en-GR" sz="2800" dirty="0">
                <a:solidFill>
                  <a:srgbClr val="434342"/>
                </a:solidFill>
                <a:latin typeface="Trebuchet MS" panose="020B0703020202090204" pitchFamily="34" charset="0"/>
              </a:rPr>
              <a:t>2013)</a:t>
            </a:r>
          </a:p>
        </p:txBody>
      </p:sp>
      <p:sp>
        <p:nvSpPr>
          <p:cNvPr id="44035" name="Text Box 2">
            <a:extLst>
              <a:ext uri="{FF2B5EF4-FFF2-40B4-BE49-F238E27FC236}">
                <a16:creationId xmlns:a16="http://schemas.microsoft.com/office/drawing/2014/main" id="{282EF0EF-CAF8-C28C-B161-33F42FFAE1C6}"/>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BDF43E14-D041-1445-ADAE-FD036C277C69}"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17</a:t>
            </a:fld>
            <a:endParaRPr lang="fr-FR" altLang="en-GR">
              <a:solidFill>
                <a:srgbClr val="FFFFFF"/>
              </a:solidFill>
              <a:latin typeface="Georgia" panose="02040502050405020303" pitchFamily="18" charset="0"/>
              <a:ea typeface="DejaVu Sans" charset="0"/>
              <a:cs typeface="DejaVu Sans" charset="0"/>
            </a:endParaRPr>
          </a:p>
        </p:txBody>
      </p:sp>
      <p:graphicFrame>
        <p:nvGraphicFramePr>
          <p:cNvPr id="2" name="Group 3">
            <a:extLst>
              <a:ext uri="{FF2B5EF4-FFF2-40B4-BE49-F238E27FC236}">
                <a16:creationId xmlns:a16="http://schemas.microsoft.com/office/drawing/2014/main" id="{CE897F76-F728-E02D-32E5-6467D987BB46}"/>
              </a:ext>
            </a:extLst>
          </p:cNvPr>
          <p:cNvGraphicFramePr>
            <a:graphicFrameLocks noGrp="1"/>
          </p:cNvGraphicFramePr>
          <p:nvPr/>
        </p:nvGraphicFramePr>
        <p:xfrm>
          <a:off x="449263" y="1871663"/>
          <a:ext cx="9521825" cy="5581650"/>
        </p:xfrm>
        <a:graphic>
          <a:graphicData uri="http://schemas.openxmlformats.org/drawingml/2006/table">
            <a:tbl>
              <a:tblPr/>
              <a:tblGrid>
                <a:gridCol w="1662112">
                  <a:extLst>
                    <a:ext uri="{9D8B030D-6E8A-4147-A177-3AD203B41FA5}">
                      <a16:colId xmlns:a16="http://schemas.microsoft.com/office/drawing/2014/main" val="997670493"/>
                    </a:ext>
                  </a:extLst>
                </a:gridCol>
                <a:gridCol w="1511300">
                  <a:extLst>
                    <a:ext uri="{9D8B030D-6E8A-4147-A177-3AD203B41FA5}">
                      <a16:colId xmlns:a16="http://schemas.microsoft.com/office/drawing/2014/main" val="4265072226"/>
                    </a:ext>
                  </a:extLst>
                </a:gridCol>
                <a:gridCol w="1595438">
                  <a:extLst>
                    <a:ext uri="{9D8B030D-6E8A-4147-A177-3AD203B41FA5}">
                      <a16:colId xmlns:a16="http://schemas.microsoft.com/office/drawing/2014/main" val="2576806098"/>
                    </a:ext>
                  </a:extLst>
                </a:gridCol>
                <a:gridCol w="1579562">
                  <a:extLst>
                    <a:ext uri="{9D8B030D-6E8A-4147-A177-3AD203B41FA5}">
                      <a16:colId xmlns:a16="http://schemas.microsoft.com/office/drawing/2014/main" val="279306756"/>
                    </a:ext>
                  </a:extLst>
                </a:gridCol>
                <a:gridCol w="1585913">
                  <a:extLst>
                    <a:ext uri="{9D8B030D-6E8A-4147-A177-3AD203B41FA5}">
                      <a16:colId xmlns:a16="http://schemas.microsoft.com/office/drawing/2014/main" val="864683816"/>
                    </a:ext>
                  </a:extLst>
                </a:gridCol>
                <a:gridCol w="1587500">
                  <a:extLst>
                    <a:ext uri="{9D8B030D-6E8A-4147-A177-3AD203B41FA5}">
                      <a16:colId xmlns:a16="http://schemas.microsoft.com/office/drawing/2014/main" val="3946550464"/>
                    </a:ext>
                  </a:extLst>
                </a:gridCol>
              </a:tblGrid>
              <a:tr h="1949450">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1" i="0" u="none" strike="noStrike" cap="none" normalizeH="0" baseline="0">
                          <a:ln>
                            <a:noFill/>
                          </a:ln>
                          <a:solidFill>
                            <a:srgbClr val="002060"/>
                          </a:solidFill>
                          <a:effectLst/>
                          <a:latin typeface="Georgia" panose="02040502050405020303" pitchFamily="18" charset="0"/>
                          <a:ea typeface="Noto Sans CJK SC Regular" charset="0"/>
                          <a:cs typeface="Noto Sans CJK SC Regular" charset="0"/>
                        </a:rPr>
                        <a:t>Τομέας Πολιτικής</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B2C78C"/>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2060"/>
                          </a:solidFill>
                          <a:effectLst/>
                          <a:latin typeface="Georgia" panose="02040502050405020303" pitchFamily="18" charset="0"/>
                          <a:ea typeface="Noto Sans CJK SC Regular" charset="0"/>
                          <a:cs typeface="Noto Sans CJK SC Regular" charset="0"/>
                        </a:rPr>
                        <a:t>Νομισματική Ένωση</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797B7E"/>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2060"/>
                          </a:solidFill>
                          <a:effectLst/>
                          <a:latin typeface="Georgia" panose="02040502050405020303" pitchFamily="18" charset="0"/>
                          <a:ea typeface="Noto Sans CJK SC Regular" charset="0"/>
                          <a:cs typeface="Noto Sans CJK SC Regular" charset="0"/>
                        </a:rPr>
                        <a:t>Δημοσιονομική πολιτική</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797B7E"/>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2060"/>
                          </a:solidFill>
                          <a:effectLst/>
                          <a:latin typeface="Georgia" panose="02040502050405020303" pitchFamily="18" charset="0"/>
                          <a:ea typeface="Noto Sans CJK SC Regular" charset="0"/>
                          <a:cs typeface="Noto Sans CJK SC Regular" charset="0"/>
                        </a:rPr>
                        <a:t>Οικονομική πολιτική, Κοινωνική πολιτική, πολιτική Απασχόλησης</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797B7E"/>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2060"/>
                          </a:solidFill>
                          <a:effectLst/>
                          <a:latin typeface="Georgia" panose="02040502050405020303" pitchFamily="18" charset="0"/>
                          <a:ea typeface="Noto Sans CJK SC Regular" charset="0"/>
                          <a:cs typeface="Noto Sans CJK SC Regular" charset="0"/>
                        </a:rPr>
                        <a:t>Προϋπολογισμός</a:t>
                      </a:r>
                    </a:p>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endParaRPr kumimoji="0" lang="fr-FR" altLang="en-GR" sz="1800" b="0" i="0" u="none" strike="noStrike" cap="none" normalizeH="0" baseline="0">
                        <a:ln>
                          <a:noFill/>
                        </a:ln>
                        <a:solidFill>
                          <a:srgbClr val="002060"/>
                        </a:solidFill>
                        <a:effectLst/>
                        <a:latin typeface="Georgia" panose="02040502050405020303" pitchFamily="18" charset="0"/>
                        <a:ea typeface="Noto Sans CJK SC Regular" charset="0"/>
                        <a:cs typeface="Noto Sans CJK SC Regular" charset="0"/>
                      </a:endParaRP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797B7E"/>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1" i="0" u="none" strike="noStrike" cap="none" normalizeH="0" baseline="0">
                          <a:ln>
                            <a:noFill/>
                          </a:ln>
                          <a:solidFill>
                            <a:srgbClr val="002060"/>
                          </a:solidFill>
                          <a:effectLst/>
                          <a:latin typeface="Georgia" panose="02040502050405020303" pitchFamily="18" charset="0"/>
                          <a:ea typeface="Noto Sans CJK SC Regular" charset="0"/>
                          <a:cs typeface="Noto Sans CJK SC Regular" charset="0"/>
                        </a:rPr>
                        <a:t>Εσωτερική αγορά και συνοδευτικές πολιτικές </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EE1D1"/>
                    </a:solidFill>
                  </a:tcPr>
                </a:tc>
                <a:extLst>
                  <a:ext uri="{0D108BD9-81ED-4DB2-BD59-A6C34878D82A}">
                    <a16:rowId xmlns:a16="http://schemas.microsoft.com/office/drawing/2014/main" val="3050923720"/>
                  </a:ext>
                </a:extLst>
              </a:tr>
              <a:tr h="2479675">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1"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Κύρια περιοχή πολιτικής  </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B2C78C"/>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Νομισματική πολιτική</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6D6D7"/>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Σύμφωνο Σταθερότητας και Ανάπτυξης, Δημοσιονομικό Σύμφωνο, Ευρωπαϊκό εξάμηνο</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6D6D7"/>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Στρατηγική της Λισαβόνας, ΕΕ 2020 Στρατηγική, Euro plus Pact</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6D6D7"/>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Πόροι ΕΕ, Πολυετές δημοσιονομικό πλαίσιο, ετήσιος προϋπολογισμός</a:t>
                      </a:r>
                    </a:p>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endPar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endParaRP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6D6D7"/>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Συνήθης νομοθετική διαδικασία</a:t>
                      </a:r>
                    </a:p>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endPar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endParaRP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EE1D1"/>
                    </a:solidFill>
                  </a:tcPr>
                </a:tc>
                <a:extLst>
                  <a:ext uri="{0D108BD9-81ED-4DB2-BD59-A6C34878D82A}">
                    <a16:rowId xmlns:a16="http://schemas.microsoft.com/office/drawing/2014/main" val="2757316239"/>
                  </a:ext>
                </a:extLst>
              </a:tr>
              <a:tr h="1152525">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1"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Είδος διακυβέρνησης</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B2C78C"/>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Υπερεθνική ιεραρχία</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BECEC"/>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Σκληρός συντονισμός</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BECEC"/>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Ήπιος συντονισμός</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BECEC"/>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Μικτό σύστημα </a:t>
                      </a: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BECEC"/>
                    </a:solidFill>
                  </a:tcPr>
                </a:tc>
                <a:tc>
                  <a:txBody>
                    <a:bodyPr/>
                    <a:lstStyle>
                      <a:lvl1pPr>
                        <a:lnSpc>
                          <a:spcPct val="90000"/>
                        </a:lnSpc>
                        <a:spcBef>
                          <a:spcPts val="1325"/>
                        </a:spcBef>
                        <a:spcAft>
                          <a:spcPts val="225"/>
                        </a:spcAft>
                        <a:buClr>
                          <a:schemeClr val="accent2"/>
                        </a:buClr>
                        <a:buSzPct val="100000"/>
                        <a:buFont typeface="Tw Cen MT" panose="020B0602020104020603" pitchFamily="34" charset="77"/>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000">
                          <a:solidFill>
                            <a:schemeClr val="tx1"/>
                          </a:solidFill>
                          <a:latin typeface="Tw Cen MT" panose="020B0602020104020603" pitchFamily="34" charset="77"/>
                        </a:defRPr>
                      </a:lvl1pPr>
                      <a:lvl2pPr marL="5032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500">
                          <a:solidFill>
                            <a:schemeClr val="tx1"/>
                          </a:solidFill>
                          <a:latin typeface="Tw Cen MT" panose="020B0602020104020603" pitchFamily="34" charset="77"/>
                        </a:defRPr>
                      </a:lvl2pPr>
                      <a:lvl3pPr marL="1006475">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3pPr>
                      <a:lvl4pPr marL="151130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4pPr>
                      <a:lvl5pPr marL="2014538">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5pPr>
                      <a:lvl6pPr marL="24717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6pPr>
                      <a:lvl7pPr marL="29289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7pPr>
                      <a:lvl8pPr marL="33861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8pPr>
                      <a:lvl9pPr marL="3843338" indent="-228600" defTabSz="449263" eaLnBrk="0" fontAlgn="base" hangingPunct="0">
                        <a:lnSpc>
                          <a:spcPct val="90000"/>
                        </a:lnSpc>
                        <a:spcBef>
                          <a:spcPts val="225"/>
                        </a:spcBef>
                        <a:spcAft>
                          <a:spcPts val="438"/>
                        </a:spcAft>
                        <a:buClr>
                          <a:schemeClr val="accent2"/>
                        </a:buClr>
                        <a:buFont typeface="Wingdings 3" pitchFamily="2" charset="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1100">
                          <a:solidFill>
                            <a:schemeClr val="tx1"/>
                          </a:solidFill>
                          <a:latin typeface="Tw Cen MT" panose="020B0602020104020603" pitchFamily="34" charset="77"/>
                        </a:defRPr>
                      </a:lvl9pPr>
                    </a:lstStyle>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rPr>
                        <a:t>Υπερεθνική κοινοτική μέθοδος</a:t>
                      </a:r>
                    </a:p>
                    <a:p>
                      <a:pPr marL="0" marR="0" lvl="0" indent="0" algn="l" defTabSz="449263" rtl="0" eaLnBrk="1" fontAlgn="base" latinLnBrk="0" hangingPunct="1">
                        <a:lnSpc>
                          <a:spcPct val="9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endParaRPr kumimoji="0" lang="fr-FR" altLang="en-GR" sz="1800" b="0" i="0" u="none" strike="noStrike" cap="none" normalizeH="0" baseline="0">
                        <a:ln>
                          <a:noFill/>
                        </a:ln>
                        <a:solidFill>
                          <a:srgbClr val="000000"/>
                        </a:solidFill>
                        <a:effectLst/>
                        <a:latin typeface="Georgia" panose="02040502050405020303" pitchFamily="18" charset="0"/>
                        <a:ea typeface="Noto Sans CJK SC Regular" charset="0"/>
                        <a:cs typeface="Noto Sans CJK SC Regular" charset="0"/>
                      </a:endParaRPr>
                    </a:p>
                  </a:txBody>
                  <a:tcPr marT="93654"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EE1D1"/>
                    </a:solidFill>
                  </a:tcPr>
                </a:tc>
                <a:extLst>
                  <a:ext uri="{0D108BD9-81ED-4DB2-BD59-A6C34878D82A}">
                    <a16:rowId xmlns:a16="http://schemas.microsoft.com/office/drawing/2014/main" val="4244120011"/>
                  </a:ext>
                </a:extLst>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D5F90-7B95-D2AF-9F3E-EE0F5486D62C}"/>
              </a:ext>
            </a:extLst>
          </p:cNvPr>
          <p:cNvSpPr>
            <a:spLocks noGrp="1"/>
          </p:cNvSpPr>
          <p:nvPr>
            <p:ph type="title"/>
          </p:nvPr>
        </p:nvSpPr>
        <p:spPr>
          <a:xfrm>
            <a:off x="1770553" y="323454"/>
            <a:ext cx="6545963" cy="1368152"/>
          </a:xfrm>
        </p:spPr>
        <p:txBody>
          <a:bodyPr>
            <a:normAutofit fontScale="90000"/>
          </a:bodyPr>
          <a:lstStyle/>
          <a:p>
            <a:r>
              <a:rPr lang="el-GR" dirty="0"/>
              <a:t>Η </a:t>
            </a:r>
            <a:r>
              <a:rPr lang="el-GR" dirty="0" err="1"/>
              <a:t>προσεγγιση</a:t>
            </a:r>
            <a:r>
              <a:rPr lang="el-GR" dirty="0"/>
              <a:t> «</a:t>
            </a:r>
            <a:r>
              <a:rPr lang="en-GR" dirty="0"/>
              <a:t>Falling forward</a:t>
            </a:r>
            <a:r>
              <a:rPr lang="el-GR" dirty="0"/>
              <a:t>»</a:t>
            </a:r>
            <a:r>
              <a:rPr lang="en-GR" dirty="0"/>
              <a:t> </a:t>
            </a:r>
          </a:p>
        </p:txBody>
      </p:sp>
      <p:sp>
        <p:nvSpPr>
          <p:cNvPr id="3" name="Content Placeholder 2">
            <a:extLst>
              <a:ext uri="{FF2B5EF4-FFF2-40B4-BE49-F238E27FC236}">
                <a16:creationId xmlns:a16="http://schemas.microsoft.com/office/drawing/2014/main" id="{AE5631A4-774E-7724-6018-EB1B4C52EAF7}"/>
              </a:ext>
            </a:extLst>
          </p:cNvPr>
          <p:cNvSpPr>
            <a:spLocks noGrp="1"/>
          </p:cNvSpPr>
          <p:nvPr>
            <p:ph idx="1"/>
          </p:nvPr>
        </p:nvSpPr>
        <p:spPr>
          <a:xfrm>
            <a:off x="647824" y="1907629"/>
            <a:ext cx="8640959" cy="4419690"/>
          </a:xfrm>
        </p:spPr>
        <p:txBody>
          <a:bodyPr>
            <a:noAutofit/>
          </a:bodyPr>
          <a:lstStyle/>
          <a:p>
            <a:r>
              <a:rPr lang="el-GR" sz="2400" dirty="0">
                <a:latin typeface="Calibri" panose="020F0502020204030204" pitchFamily="34" charset="0"/>
                <a:cs typeface="Calibri" panose="020F0502020204030204" pitchFamily="34" charset="0"/>
              </a:rPr>
              <a:t>Σ</a:t>
            </a:r>
            <a:r>
              <a:rPr lang="el-GR" sz="2000" dirty="0">
                <a:latin typeface="Calibri" panose="020F0502020204030204" pitchFamily="34" charset="0"/>
                <a:cs typeface="Calibri" panose="020F0502020204030204" pitchFamily="34" charset="0"/>
              </a:rPr>
              <a:t>ύνθεση του φιλελεύθερου </a:t>
            </a:r>
            <a:r>
              <a:rPr lang="el-GR" sz="2000" dirty="0" err="1">
                <a:latin typeface="Calibri" panose="020F0502020204030204" pitchFamily="34" charset="0"/>
                <a:cs typeface="Calibri" panose="020F0502020204030204" pitchFamily="34" charset="0"/>
              </a:rPr>
              <a:t>διακυβερνητισμού</a:t>
            </a:r>
            <a:r>
              <a:rPr lang="el-GR" sz="2000" dirty="0">
                <a:latin typeface="Calibri" panose="020F0502020204030204" pitchFamily="34" charset="0"/>
                <a:cs typeface="Calibri" panose="020F0502020204030204" pitchFamily="34" charset="0"/>
              </a:rPr>
              <a:t> και του </a:t>
            </a:r>
            <a:r>
              <a:rPr lang="el-GR" sz="2000" dirty="0" err="1">
                <a:latin typeface="Calibri" panose="020F0502020204030204" pitchFamily="34" charset="0"/>
                <a:cs typeface="Calibri" panose="020F0502020204030204" pitchFamily="34" charset="0"/>
              </a:rPr>
              <a:t>νεολειτουργισμού</a:t>
            </a:r>
            <a:r>
              <a:rPr lang="el-GR" sz="2000" dirty="0">
                <a:latin typeface="Calibri" panose="020F0502020204030204" pitchFamily="34" charset="0"/>
                <a:cs typeface="Calibri" panose="020F0502020204030204" pitchFamily="34" charset="0"/>
              </a:rPr>
              <a:t>. Θέτει τις </a:t>
            </a:r>
            <a:r>
              <a:rPr lang="el-GR" sz="2000" b="1" dirty="0">
                <a:latin typeface="Calibri" panose="020F0502020204030204" pitchFamily="34" charset="0"/>
                <a:cs typeface="Calibri" panose="020F0502020204030204" pitchFamily="34" charset="0"/>
              </a:rPr>
              <a:t>κυβερνήσεις</a:t>
            </a:r>
            <a:r>
              <a:rPr lang="el-GR" sz="2000" dirty="0">
                <a:latin typeface="Calibri" panose="020F0502020204030204" pitchFamily="34" charset="0"/>
                <a:cs typeface="Calibri" panose="020F0502020204030204" pitchFamily="34" charset="0"/>
              </a:rPr>
              <a:t> των ευρωπαϊκών κρατών μελών υπεύθυνες για τη διαδικασία ολοκλήρωσης, αλλά δεν δείχνει ξεκάθαρα εάν οι εντολείς είναι </a:t>
            </a:r>
            <a:r>
              <a:rPr lang="en-US" sz="2000" dirty="0">
                <a:latin typeface="Calibri" panose="020F0502020204030204" pitchFamily="34" charset="0"/>
                <a:cs typeface="Calibri" panose="020F0502020204030204" pitchFamily="34" charset="0"/>
              </a:rPr>
              <a:t>reactive </a:t>
            </a:r>
            <a:r>
              <a:rPr lang="en-US" sz="2000" dirty="0" err="1">
                <a:latin typeface="Calibri" panose="020F0502020204030204" pitchFamily="34" charset="0"/>
                <a:cs typeface="Calibri" panose="020F0502020204030204" pitchFamily="34" charset="0"/>
              </a:rPr>
              <a:t>ή</a:t>
            </a:r>
            <a:r>
              <a:rPr lang="en-US" sz="2000" dirty="0">
                <a:latin typeface="Calibri" panose="020F0502020204030204" pitchFamily="34" charset="0"/>
                <a:cs typeface="Calibri" panose="020F0502020204030204" pitchFamily="34" charset="0"/>
              </a:rPr>
              <a:t> proactive. </a:t>
            </a:r>
            <a:endParaRPr lang="el-GR" sz="2000" dirty="0">
              <a:latin typeface="Calibri" panose="020F0502020204030204" pitchFamily="34" charset="0"/>
              <a:cs typeface="Calibri" panose="020F0502020204030204" pitchFamily="34" charset="0"/>
            </a:endParaRPr>
          </a:p>
          <a:p>
            <a:r>
              <a:rPr lang="el-GR" sz="2000" dirty="0">
                <a:latin typeface="Calibri" panose="020F0502020204030204" pitchFamily="34" charset="0"/>
                <a:cs typeface="Calibri" panose="020F0502020204030204" pitchFamily="34" charset="0"/>
              </a:rPr>
              <a:t>Γεφυρώνει τις φιλελεύθερες θεσμικές και </a:t>
            </a:r>
            <a:r>
              <a:rPr lang="el-GR" sz="2000" dirty="0" err="1">
                <a:latin typeface="Calibri" panose="020F0502020204030204" pitchFamily="34" charset="0"/>
                <a:cs typeface="Calibri" panose="020F0502020204030204" pitchFamily="34" charset="0"/>
              </a:rPr>
              <a:t>νεο-λειτουργιστικές</a:t>
            </a:r>
            <a:r>
              <a:rPr lang="el-GR" sz="2000" dirty="0">
                <a:latin typeface="Calibri" panose="020F0502020204030204" pitchFamily="34" charset="0"/>
                <a:cs typeface="Calibri" panose="020F0502020204030204" pitchFamily="34" charset="0"/>
              </a:rPr>
              <a:t> παραδόσεις για να υποστηρίξει ότι σε ορισμένες περιπτώσεις </a:t>
            </a:r>
            <a:r>
              <a:rPr lang="el-GR" sz="2000" b="1" dirty="0">
                <a:latin typeface="Calibri" panose="020F0502020204030204" pitchFamily="34" charset="0"/>
                <a:cs typeface="Calibri" panose="020F0502020204030204" pitchFamily="34" charset="0"/>
              </a:rPr>
              <a:t>η ευρωπαϊκή ενοποίηση προχώρησε μέσω ενός μοτίβου αποτυχίας</a:t>
            </a:r>
            <a:r>
              <a:rPr lang="el-GR" sz="2000" dirty="0">
                <a:latin typeface="Calibri" panose="020F0502020204030204" pitchFamily="34" charset="0"/>
                <a:cs typeface="Calibri" panose="020F0502020204030204" pitchFamily="34" charset="0"/>
              </a:rPr>
              <a:t>: στην αρχική φάση, οι διακυβερνητικές διαπραγματεύσεις με χαμηλότερο κοινό παρονομαστή οδήγησαν στη δημιουργία ημιτελών θεσμών, οι οποίοι με τη σειρά τους έσπειραν τους σπόρους για μελλοντικές κρίσεις, οι οποίες στη συνέχεια ώθησαν σε βαθύτερη ενοποίηση μέσω των μεταρρυθμισμένων αλλά ακόμη ημιτελών θεσμών, οδηγώντας σε περαιτέρω προώθηση της ενοποίησης.</a:t>
            </a:r>
            <a:endParaRPr lang="en-G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5527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a:extLst>
              <a:ext uri="{FF2B5EF4-FFF2-40B4-BE49-F238E27FC236}">
                <a16:creationId xmlns:a16="http://schemas.microsoft.com/office/drawing/2014/main" id="{E725A4D9-1F72-AE40-43BD-B51D8D68AB58}"/>
              </a:ext>
            </a:extLst>
          </p:cNvPr>
          <p:cNvSpPr>
            <a:spLocks noGrp="1" noChangeArrowheads="1"/>
          </p:cNvSpPr>
          <p:nvPr>
            <p:ph type="title"/>
          </p:nvPr>
        </p:nvSpPr>
        <p:spPr>
          <a:xfrm>
            <a:off x="503238" y="885825"/>
            <a:ext cx="9070975" cy="660400"/>
          </a:xfrm>
        </p:spPr>
        <p:txBody>
          <a:bodyPr lIns="90000" tIns="45000" rIns="90000" bIns="45000">
            <a:normAutofit fontScale="90000"/>
          </a:bodyPr>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el-GR" altLang="en-GR" sz="2800" dirty="0" err="1">
                <a:solidFill>
                  <a:srgbClr val="434342"/>
                </a:solidFill>
                <a:latin typeface="Trebuchet MS" panose="020B0703020202090204" pitchFamily="34" charset="0"/>
              </a:rPr>
              <a:t>πολιτικες</a:t>
            </a:r>
            <a:r>
              <a:rPr lang="el-GR" altLang="en-GR" sz="2800" dirty="0">
                <a:solidFill>
                  <a:srgbClr val="434342"/>
                </a:solidFill>
                <a:latin typeface="Trebuchet MS" panose="020B0703020202090204" pitchFamily="34" charset="0"/>
              </a:rPr>
              <a:t> </a:t>
            </a:r>
            <a:r>
              <a:rPr lang="el-GR" altLang="en-GR" sz="2800" dirty="0" err="1">
                <a:solidFill>
                  <a:srgbClr val="434342"/>
                </a:solidFill>
                <a:latin typeface="Trebuchet MS" panose="020B0703020202090204" pitchFamily="34" charset="0"/>
              </a:rPr>
              <a:t>οικονομικου</a:t>
            </a:r>
            <a:r>
              <a:rPr lang="el-GR" altLang="en-GR" sz="2800" dirty="0">
                <a:solidFill>
                  <a:srgbClr val="434342"/>
                </a:solidFill>
                <a:latin typeface="Trebuchet MS" panose="020B0703020202090204" pitchFamily="34" charset="0"/>
              </a:rPr>
              <a:t> </a:t>
            </a:r>
            <a:r>
              <a:rPr lang="el-GR" altLang="en-GR" sz="2800" dirty="0" err="1">
                <a:solidFill>
                  <a:srgbClr val="434342"/>
                </a:solidFill>
                <a:latin typeface="Trebuchet MS" panose="020B0703020202090204" pitchFamily="34" charset="0"/>
              </a:rPr>
              <a:t>ςυντονιςμου</a:t>
            </a:r>
            <a:r>
              <a:rPr lang="el-GR" altLang="en-GR" sz="2800" dirty="0">
                <a:solidFill>
                  <a:srgbClr val="434342"/>
                </a:solidFill>
                <a:latin typeface="Trebuchet MS" panose="020B0703020202090204" pitchFamily="34" charset="0"/>
              </a:rPr>
              <a:t>, </a:t>
            </a:r>
            <a:r>
              <a:rPr lang="el-GR" altLang="en-GR" sz="2800" dirty="0" err="1">
                <a:solidFill>
                  <a:srgbClr val="434342"/>
                </a:solidFill>
                <a:latin typeface="Trebuchet MS" panose="020B0703020202090204" pitchFamily="34" charset="0"/>
              </a:rPr>
              <a:t>εξευρωπαΙςμος</a:t>
            </a:r>
            <a:r>
              <a:rPr lang="el-GR" altLang="en-GR" sz="2800" dirty="0">
                <a:solidFill>
                  <a:srgbClr val="434342"/>
                </a:solidFill>
                <a:latin typeface="Trebuchet MS" panose="020B0703020202090204" pitchFamily="34" charset="0"/>
              </a:rPr>
              <a:t> και </a:t>
            </a:r>
            <a:r>
              <a:rPr lang="el-GR" altLang="en-GR" sz="2800" dirty="0" err="1">
                <a:solidFill>
                  <a:srgbClr val="434342"/>
                </a:solidFill>
                <a:latin typeface="Trebuchet MS" panose="020B0703020202090204" pitchFamily="34" charset="0"/>
              </a:rPr>
              <a:t>κριςη</a:t>
            </a:r>
            <a:r>
              <a:rPr lang="el-GR" altLang="en-GR" sz="2800" dirty="0">
                <a:solidFill>
                  <a:srgbClr val="434342"/>
                </a:solidFill>
                <a:latin typeface="Trebuchet MS" panose="020B0703020202090204" pitchFamily="34" charset="0"/>
              </a:rPr>
              <a:t> </a:t>
            </a:r>
            <a:r>
              <a:rPr lang="fr-FR" altLang="en-GR" sz="2800" dirty="0">
                <a:solidFill>
                  <a:srgbClr val="434342"/>
                </a:solidFill>
                <a:latin typeface="Trebuchet MS" panose="020B0703020202090204" pitchFamily="34" charset="0"/>
              </a:rPr>
              <a:t>(top down)</a:t>
            </a:r>
          </a:p>
        </p:txBody>
      </p:sp>
      <p:sp>
        <p:nvSpPr>
          <p:cNvPr id="46083" name="Text Box 2">
            <a:extLst>
              <a:ext uri="{FF2B5EF4-FFF2-40B4-BE49-F238E27FC236}">
                <a16:creationId xmlns:a16="http://schemas.microsoft.com/office/drawing/2014/main" id="{A0EF011D-0C05-DD0D-398B-597F975B7274}"/>
              </a:ext>
            </a:extLst>
          </p:cNvPr>
          <p:cNvSpPr txBox="1">
            <a:spLocks noChangeArrowheads="1"/>
          </p:cNvSpPr>
          <p:nvPr/>
        </p:nvSpPr>
        <p:spPr bwMode="auto">
          <a:xfrm>
            <a:off x="895350" y="1563688"/>
            <a:ext cx="8315325" cy="569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marL="109538">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1pPr>
            <a:lvl2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2pPr>
            <a:lvl3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3pPr>
            <a:lvl4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4pPr>
            <a:lvl5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9pPr>
          </a:lstStyle>
          <a:p>
            <a:pPr eaLnBrk="1" hangingPunct="1">
              <a:spcBef>
                <a:spcPts val="300"/>
              </a:spcBef>
              <a:buSzPct val="100000"/>
            </a:pPr>
            <a:endParaRPr lang="fr-FR" altLang="en-GR" sz="220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Wingdings" pitchFamily="2" charset="2"/>
              <a:buChar char=""/>
            </a:pPr>
            <a:r>
              <a:rPr lang="fr-FR" altLang="en-GR">
                <a:solidFill>
                  <a:srgbClr val="000000"/>
                </a:solidFill>
                <a:latin typeface="Georgia" panose="02040502050405020303" pitchFamily="18" charset="0"/>
                <a:ea typeface="DejaVu Sans" charset="0"/>
                <a:cs typeface="DejaVu Sans" charset="0"/>
              </a:rPr>
              <a:t>Εξηγεί την αλλαγή στην στάση φορέων, δημόσιων πολιτικών και θεσμών. Η </a:t>
            </a:r>
            <a:r>
              <a:rPr lang="fr-FR" altLang="en-GR" b="1">
                <a:solidFill>
                  <a:srgbClr val="000000"/>
                </a:solidFill>
                <a:latin typeface="Georgia" panose="02040502050405020303" pitchFamily="18" charset="0"/>
                <a:ea typeface="DejaVu Sans" charset="0"/>
                <a:cs typeface="DejaVu Sans" charset="0"/>
              </a:rPr>
              <a:t>ευρωπαϊκή ολοκλήρωση θεωρείται ότι είναι αιτιώδης παράγοντας </a:t>
            </a:r>
            <a:r>
              <a:rPr lang="fr-FR" altLang="en-GR">
                <a:solidFill>
                  <a:srgbClr val="000000"/>
                </a:solidFill>
                <a:latin typeface="Georgia" panose="02040502050405020303" pitchFamily="18" charset="0"/>
                <a:ea typeface="DejaVu Sans" charset="0"/>
                <a:cs typeface="DejaVu Sans" charset="0"/>
              </a:rPr>
              <a:t>που μετατρέπει βαθμιαία τις εθνικές δημόσιες πολιτικές (προσαρμογή, διαμεσολάβηση, αλλαγή).</a:t>
            </a:r>
          </a:p>
          <a:p>
            <a:pPr eaLnBrk="1" hangingPunct="1">
              <a:spcBef>
                <a:spcPts val="300"/>
              </a:spcBef>
              <a:buClr>
                <a:srgbClr val="08A1D9"/>
              </a:buClr>
              <a:buSzPct val="100000"/>
              <a:buFont typeface="Wingdings" pitchFamily="2" charset="2"/>
              <a:buChar char=""/>
            </a:pPr>
            <a:r>
              <a:rPr lang="fr-FR" altLang="en-GR">
                <a:solidFill>
                  <a:srgbClr val="000000"/>
                </a:solidFill>
                <a:latin typeface="Georgia" panose="02040502050405020303" pitchFamily="18" charset="0"/>
                <a:ea typeface="DejaVu Sans" charset="0"/>
                <a:cs typeface="DejaVu Sans" charset="0"/>
              </a:rPr>
              <a:t>Οι </a:t>
            </a:r>
            <a:r>
              <a:rPr lang="fr-FR" altLang="en-GR" b="1">
                <a:solidFill>
                  <a:srgbClr val="000000"/>
                </a:solidFill>
                <a:latin typeface="Georgia" panose="02040502050405020303" pitchFamily="18" charset="0"/>
                <a:ea typeface="DejaVu Sans" charset="0"/>
                <a:cs typeface="DejaVu Sans" charset="0"/>
              </a:rPr>
              <a:t>κρίσεις</a:t>
            </a:r>
            <a:r>
              <a:rPr lang="fr-FR" altLang="en-GR">
                <a:solidFill>
                  <a:srgbClr val="000000"/>
                </a:solidFill>
                <a:latin typeface="Georgia" panose="02040502050405020303" pitchFamily="18" charset="0"/>
                <a:ea typeface="DejaVu Sans" charset="0"/>
                <a:cs typeface="DejaVu Sans" charset="0"/>
              </a:rPr>
              <a:t> </a:t>
            </a:r>
            <a:r>
              <a:rPr lang="fr-FR" altLang="en-GR" b="1">
                <a:solidFill>
                  <a:srgbClr val="000000"/>
                </a:solidFill>
                <a:latin typeface="Georgia" panose="02040502050405020303" pitchFamily="18" charset="0"/>
                <a:ea typeface="DejaVu Sans" charset="0"/>
                <a:cs typeface="DejaVu Sans" charset="0"/>
              </a:rPr>
              <a:t>συντομεύουν το χρονικό </a:t>
            </a:r>
            <a:r>
              <a:rPr lang="fr-FR" altLang="en-GR">
                <a:solidFill>
                  <a:srgbClr val="000000"/>
                </a:solidFill>
                <a:latin typeface="Georgia" panose="02040502050405020303" pitchFamily="18" charset="0"/>
                <a:ea typeface="DejaVu Sans" charset="0"/>
                <a:cs typeface="DejaVu Sans" charset="0"/>
              </a:rPr>
              <a:t>πλαίσιο εντός του οποίου λειτουργούν οι φορείς λήψης αποφάσεων, κάνουν τα προβλήματα πιο σημαντικά και οδηγούν σε μεγαλύτερη </a:t>
            </a:r>
            <a:r>
              <a:rPr lang="fr-FR" altLang="en-GR" b="1">
                <a:solidFill>
                  <a:srgbClr val="000000"/>
                </a:solidFill>
                <a:latin typeface="Georgia" panose="02040502050405020303" pitchFamily="18" charset="0"/>
                <a:ea typeface="DejaVu Sans" charset="0"/>
                <a:cs typeface="DejaVu Sans" charset="0"/>
              </a:rPr>
              <a:t>πολιτικοποίηση</a:t>
            </a:r>
            <a:r>
              <a:rPr lang="fr-FR" altLang="en-GR">
                <a:solidFill>
                  <a:srgbClr val="000000"/>
                </a:solidFill>
                <a:latin typeface="Georgia" panose="02040502050405020303" pitchFamily="18" charset="0"/>
                <a:ea typeface="DejaVu Sans" charset="0"/>
                <a:cs typeface="DejaVu Sans" charset="0"/>
              </a:rPr>
              <a:t> (policies create politics) εντός της οποίας είναι πολύ δύσκολο να εφαρμοστούν αποφάσεις ρουτίνας σε συγκεκριμένους τομείς ή τυποποιημένες διαδικασίες λειτουργίας. </a:t>
            </a:r>
          </a:p>
          <a:p>
            <a:pPr eaLnBrk="1" hangingPunct="1">
              <a:spcBef>
                <a:spcPts val="300"/>
              </a:spcBef>
              <a:buClr>
                <a:srgbClr val="08A1D9"/>
              </a:buClr>
              <a:buSzPct val="100000"/>
              <a:buFont typeface="Wingdings" pitchFamily="2" charset="2"/>
              <a:buChar char=""/>
            </a:pPr>
            <a:r>
              <a:rPr lang="fr-FR" altLang="en-GR">
                <a:solidFill>
                  <a:srgbClr val="000000"/>
                </a:solidFill>
                <a:latin typeface="Georgia" panose="02040502050405020303" pitchFamily="18" charset="0"/>
                <a:ea typeface="DejaVu Sans" charset="0"/>
                <a:cs typeface="DejaVu Sans" charset="0"/>
              </a:rPr>
              <a:t>Η αντίσταση στην εφαρμογή πολιτικών αναλύεται μηχανικά ως </a:t>
            </a:r>
            <a:r>
              <a:rPr lang="fr-FR" altLang="en-GR" b="1">
                <a:solidFill>
                  <a:srgbClr val="000000"/>
                </a:solidFill>
                <a:latin typeface="Georgia" panose="02040502050405020303" pitchFamily="18" charset="0"/>
                <a:ea typeface="DejaVu Sans" charset="0"/>
                <a:cs typeface="DejaVu Sans" charset="0"/>
              </a:rPr>
              <a:t>δυσλειτουργική συμπεριφορά</a:t>
            </a:r>
            <a:r>
              <a:rPr lang="fr-FR" altLang="en-GR">
                <a:solidFill>
                  <a:srgbClr val="000000"/>
                </a:solidFill>
                <a:latin typeface="Georgia" panose="02040502050405020303" pitchFamily="18" charset="0"/>
                <a:ea typeface="DejaVu Sans" charset="0"/>
                <a:cs typeface="DejaVu Sans" charset="0"/>
              </a:rPr>
              <a:t>. Η αντίσταση στην εφαρμογή αυξάνεται ακόμα και σε τεχνικά ζητήματα </a:t>
            </a:r>
            <a:r>
              <a:rPr lang="fr-FR" altLang="en-GR" b="1">
                <a:solidFill>
                  <a:srgbClr val="000000"/>
                </a:solidFill>
                <a:latin typeface="Georgia" panose="02040502050405020303" pitchFamily="18" charset="0"/>
                <a:ea typeface="DejaVu Sans" charset="0"/>
                <a:cs typeface="DejaVu Sans" charset="0"/>
              </a:rPr>
              <a:t>αν αυτά αποκτούν μεγαλύτερη σημασία </a:t>
            </a:r>
            <a:r>
              <a:rPr lang="fr-FR" altLang="en-GR">
                <a:solidFill>
                  <a:srgbClr val="000000"/>
                </a:solidFill>
                <a:latin typeface="Georgia" panose="02040502050405020303" pitchFamily="18" charset="0"/>
                <a:ea typeface="DejaVu Sans" charset="0"/>
                <a:cs typeface="DejaVu Sans" charset="0"/>
              </a:rPr>
              <a:t>(policies influence politics).</a:t>
            </a:r>
          </a:p>
          <a:p>
            <a:pPr eaLnBrk="1" hangingPunct="1">
              <a:spcBef>
                <a:spcPts val="300"/>
              </a:spcBef>
              <a:buSzPct val="100000"/>
            </a:pPr>
            <a:endParaRPr lang="fr-FR" altLang="en-GR">
              <a:solidFill>
                <a:srgbClr val="000000"/>
              </a:solidFill>
              <a:latin typeface="Georgia" panose="02040502050405020303" pitchFamily="18" charset="0"/>
              <a:ea typeface="DejaVu Sans" charset="0"/>
              <a:cs typeface="DejaVu Sans" charset="0"/>
            </a:endParaRPr>
          </a:p>
        </p:txBody>
      </p:sp>
      <p:sp>
        <p:nvSpPr>
          <p:cNvPr id="46084" name="Text Box 3">
            <a:extLst>
              <a:ext uri="{FF2B5EF4-FFF2-40B4-BE49-F238E27FC236}">
                <a16:creationId xmlns:a16="http://schemas.microsoft.com/office/drawing/2014/main" id="{5C108469-457A-BA90-4060-293BB7462E2B}"/>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48B45708-B402-504F-8367-0E6766CD2C66}"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19</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a:extLst>
              <a:ext uri="{FF2B5EF4-FFF2-40B4-BE49-F238E27FC236}">
                <a16:creationId xmlns:a16="http://schemas.microsoft.com/office/drawing/2014/main" id="{38448148-085B-E900-D05E-687248BD31A3}"/>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F5EA3F2D-4FD5-E348-99C9-66EE9A1A2BF9}"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2</a:t>
            </a:fld>
            <a:endParaRPr lang="fr-FR" altLang="en-GR">
              <a:solidFill>
                <a:srgbClr val="FFFFFF"/>
              </a:solidFill>
              <a:latin typeface="Georgia" panose="02040502050405020303" pitchFamily="18" charset="0"/>
              <a:ea typeface="DejaVu Sans" charset="0"/>
              <a:cs typeface="DejaVu Sans" charset="0"/>
            </a:endParaRPr>
          </a:p>
        </p:txBody>
      </p:sp>
      <p:sp>
        <p:nvSpPr>
          <p:cNvPr id="16387" name="Text Box 2">
            <a:extLst>
              <a:ext uri="{FF2B5EF4-FFF2-40B4-BE49-F238E27FC236}">
                <a16:creationId xmlns:a16="http://schemas.microsoft.com/office/drawing/2014/main" id="{5B8E7706-29E5-285A-CED6-2ADB2E715495}"/>
              </a:ext>
            </a:extLst>
          </p:cNvPr>
          <p:cNvSpPr txBox="1">
            <a:spLocks noChangeArrowheads="1"/>
          </p:cNvSpPr>
          <p:nvPr/>
        </p:nvSpPr>
        <p:spPr bwMode="auto">
          <a:xfrm>
            <a:off x="0" y="885825"/>
            <a:ext cx="9683750" cy="6359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61950" indent="-255588">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 pos="9434513" algn="l"/>
              </a:tabLst>
              <a:defRPr>
                <a:solidFill>
                  <a:schemeClr val="bg1"/>
                </a:solidFill>
                <a:latin typeface="Arial" panose="020B0604020202020204" pitchFamily="34" charset="0"/>
              </a:defRPr>
            </a:lvl1pPr>
            <a:lvl2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 pos="9434513" algn="l"/>
              </a:tabLst>
              <a:defRPr>
                <a:solidFill>
                  <a:schemeClr val="bg1"/>
                </a:solidFill>
                <a:latin typeface="Arial" panose="020B0604020202020204" pitchFamily="34" charset="0"/>
              </a:defRPr>
            </a:lvl2pPr>
            <a:lvl3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 pos="9434513" algn="l"/>
              </a:tabLst>
              <a:defRPr>
                <a:solidFill>
                  <a:schemeClr val="bg1"/>
                </a:solidFill>
                <a:latin typeface="Arial" panose="020B0604020202020204" pitchFamily="34" charset="0"/>
              </a:defRPr>
            </a:lvl3pPr>
            <a:lvl4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 pos="9434513" algn="l"/>
              </a:tabLst>
              <a:defRPr>
                <a:solidFill>
                  <a:schemeClr val="bg1"/>
                </a:solidFill>
                <a:latin typeface="Arial" panose="020B0604020202020204" pitchFamily="34" charset="0"/>
              </a:defRPr>
            </a:lvl4pPr>
            <a:lvl5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 pos="943451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 pos="943451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 pos="943451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 pos="943451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 pos="9434513" algn="l"/>
              </a:tabLst>
              <a:defRPr>
                <a:solidFill>
                  <a:schemeClr val="bg1"/>
                </a:solidFill>
                <a:latin typeface="Arial" panose="020B0604020202020204" pitchFamily="34" charset="0"/>
              </a:defRPr>
            </a:lvl9pPr>
          </a:lstStyle>
          <a:p>
            <a:pPr algn="ctr" eaLnBrk="1" hangingPunct="1">
              <a:spcBef>
                <a:spcPts val="300"/>
              </a:spcBef>
              <a:buClr>
                <a:srgbClr val="08A1D9"/>
              </a:buClr>
              <a:buSzPct val="100000"/>
              <a:buFont typeface="Wingdings" pitchFamily="2" charset="2"/>
              <a:buChar char=""/>
            </a:pPr>
            <a:r>
              <a:rPr lang="fr-FR" altLang="en-GR" sz="1600" b="1" dirty="0" err="1">
                <a:solidFill>
                  <a:srgbClr val="000000"/>
                </a:solidFill>
                <a:latin typeface="Georgia" panose="02040502050405020303" pitchFamily="18" charset="0"/>
                <a:ea typeface="DejaVu Sans" charset="0"/>
                <a:cs typeface="DejaVu Sans" charset="0"/>
              </a:rPr>
              <a:t>Συνέ</a:t>
            </a:r>
            <a:r>
              <a:rPr lang="fr-FR" altLang="en-GR" sz="1600" b="1" dirty="0">
                <a:solidFill>
                  <a:srgbClr val="000000"/>
                </a:solidFill>
                <a:latin typeface="Georgia" panose="02040502050405020303" pitchFamily="18" charset="0"/>
                <a:ea typeface="DejaVu Sans" charset="0"/>
                <a:cs typeface="DejaVu Sans" charset="0"/>
              </a:rPr>
              <a:t>π</a:t>
            </a:r>
            <a:r>
              <a:rPr lang="fr-FR" altLang="en-GR" sz="1600" b="1" dirty="0" err="1">
                <a:solidFill>
                  <a:srgbClr val="000000"/>
                </a:solidFill>
                <a:latin typeface="Georgia" panose="02040502050405020303" pitchFamily="18" charset="0"/>
                <a:ea typeface="DejaVu Sans" charset="0"/>
                <a:cs typeface="DejaVu Sans" charset="0"/>
              </a:rPr>
              <a:t>ειες</a:t>
            </a:r>
            <a:r>
              <a:rPr lang="fr-FR" altLang="en-GR" sz="1600" b="1" dirty="0">
                <a:solidFill>
                  <a:srgbClr val="000000"/>
                </a:solidFill>
                <a:latin typeface="Georgia" panose="02040502050405020303" pitchFamily="18" charset="0"/>
                <a:ea typeface="DejaVu Sans" charset="0"/>
                <a:cs typeface="DejaVu Sans" charset="0"/>
              </a:rPr>
              <a:t> πα</a:t>
            </a:r>
            <a:r>
              <a:rPr lang="fr-FR" altLang="en-GR" sz="1600" b="1" dirty="0" err="1">
                <a:solidFill>
                  <a:srgbClr val="000000"/>
                </a:solidFill>
                <a:latin typeface="Georgia" panose="02040502050405020303" pitchFamily="18" charset="0"/>
                <a:ea typeface="DejaVu Sans" charset="0"/>
                <a:cs typeface="DejaVu Sans" charset="0"/>
              </a:rPr>
              <a:t>γκοσμιο</a:t>
            </a:r>
            <a:r>
              <a:rPr lang="fr-FR" altLang="en-GR" sz="1600" b="1" dirty="0">
                <a:solidFill>
                  <a:srgbClr val="000000"/>
                </a:solidFill>
                <a:latin typeface="Georgia" panose="02040502050405020303" pitchFamily="18" charset="0"/>
                <a:ea typeface="DejaVu Sans" charset="0"/>
                <a:cs typeface="DejaVu Sans" charset="0"/>
              </a:rPr>
              <a:t>π</a:t>
            </a:r>
            <a:r>
              <a:rPr lang="fr-FR" altLang="en-GR" sz="1600" b="1" dirty="0" err="1">
                <a:solidFill>
                  <a:srgbClr val="000000"/>
                </a:solidFill>
                <a:latin typeface="Georgia" panose="02040502050405020303" pitchFamily="18" charset="0"/>
                <a:ea typeface="DejaVu Sans" charset="0"/>
                <a:cs typeface="DejaVu Sans" charset="0"/>
              </a:rPr>
              <a:t>οίησης</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στην</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Ευρώ</a:t>
            </a:r>
            <a:r>
              <a:rPr lang="fr-FR" altLang="en-GR" sz="1600" b="1" dirty="0">
                <a:solidFill>
                  <a:srgbClr val="000000"/>
                </a:solidFill>
                <a:latin typeface="Georgia" panose="02040502050405020303" pitchFamily="18" charset="0"/>
                <a:ea typeface="DejaVu Sans" charset="0"/>
                <a:cs typeface="DejaVu Sans" charset="0"/>
              </a:rPr>
              <a:t>π</a:t>
            </a:r>
            <a:r>
              <a:rPr lang="fr-FR" altLang="en-GR" sz="1600" b="1" dirty="0" err="1">
                <a:solidFill>
                  <a:srgbClr val="000000"/>
                </a:solidFill>
                <a:latin typeface="Georgia" panose="02040502050405020303" pitchFamily="18" charset="0"/>
                <a:ea typeface="DejaVu Sans" charset="0"/>
                <a:cs typeface="DejaVu Sans" charset="0"/>
              </a:rPr>
              <a:t>η</a:t>
            </a:r>
            <a:r>
              <a:rPr lang="fr-FR" altLang="en-GR" sz="1600" b="1" dirty="0">
                <a:solidFill>
                  <a:srgbClr val="000000"/>
                </a:solidFill>
                <a:latin typeface="Georgia" panose="02040502050405020303" pitchFamily="18" charset="0"/>
                <a:ea typeface="DejaVu Sans" charset="0"/>
                <a:cs typeface="DejaVu Sans" charset="0"/>
              </a:rPr>
              <a:t>:</a:t>
            </a:r>
            <a:br>
              <a:rPr lang="fr-FR" altLang="en-GR" sz="1600" b="1" dirty="0">
                <a:solidFill>
                  <a:srgbClr val="000000"/>
                </a:solidFill>
                <a:latin typeface="Georgia" panose="02040502050405020303" pitchFamily="18" charset="0"/>
                <a:ea typeface="DejaVu Sans" charset="0"/>
                <a:cs typeface="DejaVu Sans" charset="0"/>
              </a:rPr>
            </a:br>
            <a:r>
              <a:rPr lang="fr-FR" altLang="en-GR" sz="1600" dirty="0">
                <a:solidFill>
                  <a:srgbClr val="000000"/>
                </a:solidFill>
                <a:latin typeface="Georgia" panose="02040502050405020303" pitchFamily="18" charset="0"/>
                <a:ea typeface="DejaVu Sans" charset="0"/>
                <a:cs typeface="DejaVu Sans" charset="0"/>
              </a:rPr>
              <a:t>π</a:t>
            </a:r>
            <a:r>
              <a:rPr lang="fr-FR" altLang="en-GR" sz="1600" dirty="0" err="1">
                <a:solidFill>
                  <a:srgbClr val="000000"/>
                </a:solidFill>
                <a:latin typeface="Georgia" panose="02040502050405020303" pitchFamily="18" charset="0"/>
                <a:ea typeface="DejaVu Sans" charset="0"/>
                <a:cs typeface="DejaVu Sans" charset="0"/>
              </a:rPr>
              <a:t>εριφερει</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κές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οικονομίες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οικονομίες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υ</a:t>
            </a:r>
            <a:r>
              <a:rPr lang="fr-FR" altLang="en-GR" sz="1600" dirty="0">
                <a:solidFill>
                  <a:srgbClr val="000000"/>
                </a:solidFill>
                <a:latin typeface="Georgia" panose="02040502050405020303" pitchFamily="18" charset="0"/>
                <a:ea typeface="DejaVu Sans" charset="0"/>
                <a:cs typeface="DejaVu Sans" charset="0"/>
              </a:rPr>
              <a:t>π</a:t>
            </a:r>
            <a:r>
              <a:rPr lang="fr-FR" altLang="en-GR" sz="1600" dirty="0" err="1">
                <a:solidFill>
                  <a:srgbClr val="000000"/>
                </a:solidFill>
                <a:latin typeface="Georgia" panose="02040502050405020303" pitchFamily="18" charset="0"/>
                <a:ea typeface="DejaVu Sans" charset="0"/>
                <a:cs typeface="DejaVu Sans" charset="0"/>
              </a:rPr>
              <a:t>ηρεσιών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μ</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κριά</a:t>
            </a:r>
            <a:r>
              <a:rPr lang="fr-FR" altLang="en-GR" sz="1600" dirty="0">
                <a:solidFill>
                  <a:srgbClr val="000000"/>
                </a:solidFill>
                <a:latin typeface="Georgia" panose="02040502050405020303" pitchFamily="18" charset="0"/>
                <a:ea typeface="DejaVu Sans" charset="0"/>
                <a:cs typeface="DejaVu Sans" charset="0"/>
              </a:rPr>
              <a:t> απ</a:t>
            </a:r>
            <a:r>
              <a:rPr lang="fr-FR" altLang="en-GR" sz="1600" dirty="0" err="1">
                <a:solidFill>
                  <a:srgbClr val="000000"/>
                </a:solidFill>
                <a:latin typeface="Georgia" panose="02040502050405020303" pitchFamily="18" charset="0"/>
                <a:ea typeface="DejaVu Sans" charset="0"/>
                <a:cs typeface="DejaVu Sans" charset="0"/>
              </a:rPr>
              <a:t>ό</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τις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μεγάλες</a:t>
            </a:r>
            <a:r>
              <a:rPr lang="fr-FR" altLang="en-GR" sz="1600" dirty="0">
                <a:solidFill>
                  <a:srgbClr val="000000"/>
                </a:solidFill>
                <a:latin typeface="Georgia" panose="02040502050405020303" pitchFamily="18" charset="0"/>
                <a:ea typeface="DejaVu Sans" charset="0"/>
                <a:cs typeface="DejaVu Sans" charset="0"/>
              </a:rPr>
              <a:t> β</a:t>
            </a:r>
            <a:r>
              <a:rPr lang="fr-FR" altLang="en-GR" sz="1600" dirty="0" err="1">
                <a:solidFill>
                  <a:srgbClr val="000000"/>
                </a:solidFill>
                <a:latin typeface="Georgia" panose="02040502050405020303" pitchFamily="18" charset="0"/>
                <a:ea typeface="DejaVu Sans" charset="0"/>
                <a:cs typeface="DejaVu Sans" charset="0"/>
              </a:rPr>
              <a:t>ιομηχ</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νικές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μονάδες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έχουν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την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τάση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ν</a:t>
            </a:r>
            <a:r>
              <a:rPr lang="fr-FR" altLang="en-GR" sz="1600" dirty="0">
                <a:solidFill>
                  <a:srgbClr val="000000"/>
                </a:solidFill>
                <a:latin typeface="Georgia" panose="02040502050405020303" pitchFamily="18" charset="0"/>
                <a:ea typeface="DejaVu Sans" charset="0"/>
                <a:cs typeface="DejaVu Sans" charset="0"/>
              </a:rPr>
              <a:t>α πα</a:t>
            </a:r>
            <a:r>
              <a:rPr lang="fr-FR" altLang="en-GR" sz="1600" dirty="0" err="1">
                <a:solidFill>
                  <a:srgbClr val="000000"/>
                </a:solidFill>
                <a:latin typeface="Georgia" panose="02040502050405020303" pitchFamily="18" charset="0"/>
                <a:ea typeface="DejaVu Sans" charset="0"/>
                <a:cs typeface="DejaVu Sans" charset="0"/>
              </a:rPr>
              <a:t>ράγουν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ελλείμμ</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τ</a:t>
            </a:r>
            <a:r>
              <a:rPr lang="fr-FR" altLang="en-GR" sz="1600" dirty="0">
                <a:solidFill>
                  <a:srgbClr val="000000"/>
                </a:solidFill>
                <a:latin typeface="Georgia" panose="02040502050405020303" pitchFamily="18" charset="0"/>
                <a:ea typeface="DejaVu Sans" charset="0"/>
                <a:cs typeface="DejaVu Sans" charset="0"/>
              </a:rPr>
              <a:t>α: </a:t>
            </a:r>
            <a:r>
              <a:rPr lang="fr-FR" altLang="en-GR" sz="1600" dirty="0" err="1">
                <a:solidFill>
                  <a:srgbClr val="000000"/>
                </a:solidFill>
                <a:latin typeface="Georgia" panose="02040502050405020303" pitchFamily="18" charset="0"/>
                <a:ea typeface="DejaVu Sans" charset="0"/>
                <a:cs typeface="DejaVu Sans" charset="0"/>
              </a:rPr>
              <a:t>Ηνωμένο</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Β</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σίλειο</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Ισ</a:t>
            </a:r>
            <a:r>
              <a:rPr lang="fr-FR" altLang="en-GR" sz="1600" dirty="0">
                <a:solidFill>
                  <a:srgbClr val="000000"/>
                </a:solidFill>
                <a:latin typeface="Georgia" panose="02040502050405020303" pitchFamily="18" charset="0"/>
                <a:ea typeface="DejaVu Sans" charset="0"/>
                <a:cs typeface="DejaVu Sans" charset="0"/>
              </a:rPr>
              <a:t>πα</a:t>
            </a:r>
            <a:r>
              <a:rPr lang="fr-FR" altLang="en-GR" sz="1600" dirty="0" err="1">
                <a:solidFill>
                  <a:srgbClr val="000000"/>
                </a:solidFill>
                <a:latin typeface="Georgia" panose="02040502050405020303" pitchFamily="18" charset="0"/>
                <a:ea typeface="DejaVu Sans" charset="0"/>
                <a:cs typeface="DejaVu Sans" charset="0"/>
              </a:rPr>
              <a:t>νί</a:t>
            </a:r>
            <a:r>
              <a:rPr lang="fr-FR" altLang="en-GR" sz="1600" dirty="0">
                <a:solidFill>
                  <a:srgbClr val="000000"/>
                </a:solidFill>
                <a:latin typeface="Georgia" panose="02040502050405020303" pitchFamily="18" charset="0"/>
                <a:ea typeface="DejaVu Sans" charset="0"/>
                <a:cs typeface="DejaVu Sans" charset="0"/>
              </a:rPr>
              <a:t>α, </a:t>
            </a:r>
            <a:r>
              <a:rPr lang="fr-FR" altLang="en-GR" sz="1600" dirty="0" err="1">
                <a:solidFill>
                  <a:srgbClr val="000000"/>
                </a:solidFill>
                <a:latin typeface="Georgia" panose="02040502050405020303" pitchFamily="18" charset="0"/>
                <a:ea typeface="DejaVu Sans" charset="0"/>
                <a:cs typeface="DejaVu Sans" charset="0"/>
              </a:rPr>
              <a:t>Πορτογ</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λί</a:t>
            </a:r>
            <a:r>
              <a:rPr lang="fr-FR" altLang="en-GR" sz="1600" dirty="0">
                <a:solidFill>
                  <a:srgbClr val="000000"/>
                </a:solidFill>
                <a:latin typeface="Georgia" panose="02040502050405020303" pitchFamily="18" charset="0"/>
                <a:ea typeface="DejaVu Sans" charset="0"/>
                <a:cs typeface="DejaVu Sans" charset="0"/>
              </a:rPr>
              <a:t>α, </a:t>
            </a:r>
            <a:r>
              <a:rPr lang="fr-FR" altLang="en-GR" sz="1600" dirty="0" err="1">
                <a:solidFill>
                  <a:srgbClr val="000000"/>
                </a:solidFill>
                <a:latin typeface="Georgia" panose="02040502050405020303" pitchFamily="18" charset="0"/>
                <a:ea typeface="DejaVu Sans" charset="0"/>
                <a:cs typeface="DejaVu Sans" charset="0"/>
              </a:rPr>
              <a:t>Ελλάδ</a:t>
            </a:r>
            <a:r>
              <a:rPr lang="fr-FR" altLang="en-GR" sz="1600" dirty="0">
                <a:solidFill>
                  <a:srgbClr val="000000"/>
                </a:solidFill>
                <a:latin typeface="Georgia" panose="02040502050405020303" pitchFamily="18" charset="0"/>
                <a:ea typeface="DejaVu Sans" charset="0"/>
                <a:cs typeface="DejaVu Sans" charset="0"/>
              </a:rPr>
              <a:t>α </a:t>
            </a:r>
            <a:r>
              <a:rPr lang="fr-FR" altLang="en-GR" sz="1600" dirty="0" err="1">
                <a:solidFill>
                  <a:srgbClr val="000000"/>
                </a:solidFill>
                <a:latin typeface="Georgia" panose="02040502050405020303" pitchFamily="18" charset="0"/>
                <a:ea typeface="DejaVu Sans" charset="0"/>
                <a:cs typeface="DejaVu Sans" charset="0"/>
              </a:rPr>
              <a:t>κ</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ι</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σε</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μικρότερο</a:t>
            </a:r>
            <a:r>
              <a:rPr lang="fr-FR" altLang="en-GR" sz="1600" dirty="0">
                <a:solidFill>
                  <a:srgbClr val="000000"/>
                </a:solidFill>
                <a:latin typeface="Georgia" panose="02040502050405020303" pitchFamily="18" charset="0"/>
                <a:ea typeface="DejaVu Sans" charset="0"/>
                <a:cs typeface="DejaVu Sans" charset="0"/>
              </a:rPr>
              <a:t> βα</a:t>
            </a:r>
            <a:r>
              <a:rPr lang="fr-FR" altLang="en-GR" sz="1600" dirty="0" err="1">
                <a:solidFill>
                  <a:srgbClr val="000000"/>
                </a:solidFill>
                <a:latin typeface="Georgia" panose="02040502050405020303" pitchFamily="18" charset="0"/>
                <a:ea typeface="DejaVu Sans" charset="0"/>
                <a:cs typeface="DejaVu Sans" charset="0"/>
              </a:rPr>
              <a:t>θμό</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Ιτ</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λί</a:t>
            </a:r>
            <a:r>
              <a:rPr lang="fr-FR" altLang="en-GR" sz="1600" dirty="0">
                <a:solidFill>
                  <a:srgbClr val="000000"/>
                </a:solidFill>
                <a:latin typeface="Georgia" panose="02040502050405020303" pitchFamily="18" charset="0"/>
                <a:ea typeface="DejaVu Sans" charset="0"/>
                <a:cs typeface="DejaVu Sans" charset="0"/>
              </a:rPr>
              <a:t>α </a:t>
            </a:r>
            <a:r>
              <a:rPr lang="fr-FR" altLang="en-GR" sz="1600" dirty="0" err="1">
                <a:solidFill>
                  <a:srgbClr val="000000"/>
                </a:solidFill>
                <a:latin typeface="Georgia" panose="02040502050405020303" pitchFamily="18" charset="0"/>
                <a:ea typeface="DejaVu Sans" charset="0"/>
                <a:cs typeface="DejaVu Sans" charset="0"/>
              </a:rPr>
              <a:t>κ</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ι</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Γ</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λλί</a:t>
            </a:r>
            <a:r>
              <a:rPr lang="fr-FR" altLang="en-GR" sz="1600" dirty="0">
                <a:solidFill>
                  <a:srgbClr val="000000"/>
                </a:solidFill>
                <a:latin typeface="Georgia" panose="02040502050405020303" pitchFamily="18" charset="0"/>
                <a:ea typeface="DejaVu Sans" charset="0"/>
                <a:cs typeface="DejaVu Sans" charset="0"/>
              </a:rPr>
              <a:t>α.</a:t>
            </a:r>
          </a:p>
          <a:p>
            <a:pPr algn="ctr" eaLnBrk="1" hangingPunct="1">
              <a:spcBef>
                <a:spcPts val="300"/>
              </a:spcBef>
              <a:buSzPct val="100000"/>
            </a:pPr>
            <a:endParaRPr lang="fr-FR" altLang="en-GR" sz="1600" dirty="0">
              <a:solidFill>
                <a:srgbClr val="000000"/>
              </a:solidFill>
              <a:latin typeface="Georgia" panose="02040502050405020303" pitchFamily="18" charset="0"/>
              <a:ea typeface="DejaVu Sans" charset="0"/>
              <a:cs typeface="DejaVu Sans" charset="0"/>
            </a:endParaRPr>
          </a:p>
          <a:p>
            <a:pPr algn="ctr" eaLnBrk="1" hangingPunct="1">
              <a:spcBef>
                <a:spcPts val="300"/>
              </a:spcBef>
              <a:buClr>
                <a:srgbClr val="08A1D9"/>
              </a:buClr>
              <a:buSzPct val="100000"/>
              <a:buFont typeface="Wingdings" pitchFamily="2" charset="2"/>
              <a:buChar char=""/>
            </a:pP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Κρίση</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οικονομικής</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δι</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κυ</a:t>
            </a:r>
            <a:r>
              <a:rPr lang="fr-FR" altLang="en-GR" sz="1600" b="1" dirty="0">
                <a:solidFill>
                  <a:srgbClr val="000000"/>
                </a:solidFill>
                <a:latin typeface="Georgia" panose="02040502050405020303" pitchFamily="18" charset="0"/>
                <a:ea typeface="DejaVu Sans" charset="0"/>
                <a:cs typeface="DejaVu Sans" charset="0"/>
              </a:rPr>
              <a:t>β</a:t>
            </a:r>
            <a:r>
              <a:rPr lang="fr-FR" altLang="en-GR" sz="1600" b="1" dirty="0" err="1">
                <a:solidFill>
                  <a:srgbClr val="000000"/>
                </a:solidFill>
                <a:latin typeface="Georgia" panose="02040502050405020303" pitchFamily="18" charset="0"/>
                <a:ea typeface="DejaVu Sans" charset="0"/>
                <a:cs typeface="DejaVu Sans" charset="0"/>
              </a:rPr>
              <a:t>έρνησης</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κ</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ι</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φορολογική</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κρίση</a:t>
            </a:r>
            <a:br>
              <a:rPr lang="fr-FR" altLang="en-GR" sz="1600" b="1" dirty="0">
                <a:solidFill>
                  <a:srgbClr val="000000"/>
                </a:solidFill>
                <a:latin typeface="Georgia" panose="02040502050405020303" pitchFamily="18" charset="0"/>
                <a:ea typeface="DejaVu Sans" charset="0"/>
                <a:cs typeface="DejaVu Sans" charset="0"/>
              </a:rPr>
            </a:br>
            <a:r>
              <a:rPr lang="fr-FR" altLang="en-GR" sz="1600" dirty="0" err="1">
                <a:solidFill>
                  <a:srgbClr val="000000"/>
                </a:solidFill>
                <a:latin typeface="Georgia" panose="02040502050405020303" pitchFamily="18" charset="0"/>
                <a:ea typeface="DejaVu Sans" charset="0"/>
                <a:cs typeface="DejaVu Sans" charset="0"/>
              </a:rPr>
              <a:t>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μετ</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τό</a:t>
            </a:r>
            <a:r>
              <a:rPr lang="fr-FR" altLang="en-GR" sz="1600" dirty="0">
                <a:solidFill>
                  <a:srgbClr val="000000"/>
                </a:solidFill>
                <a:latin typeface="Georgia" panose="02040502050405020303" pitchFamily="18" charset="0"/>
                <a:ea typeface="DejaVu Sans" charset="0"/>
                <a:cs typeface="DejaVu Sans" charset="0"/>
              </a:rPr>
              <a:t>π</a:t>
            </a:r>
            <a:r>
              <a:rPr lang="fr-FR" altLang="en-GR" sz="1600" dirty="0" err="1">
                <a:solidFill>
                  <a:srgbClr val="000000"/>
                </a:solidFill>
                <a:latin typeface="Georgia" panose="02040502050405020303" pitchFamily="18" charset="0"/>
                <a:ea typeface="DejaVu Sans" charset="0"/>
                <a:cs typeface="DejaVu Sans" charset="0"/>
              </a:rPr>
              <a:t>ιση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της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ευθύνης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γι</a:t>
            </a:r>
            <a:r>
              <a:rPr lang="fr-FR" altLang="en-GR" sz="1600" dirty="0">
                <a:solidFill>
                  <a:srgbClr val="000000"/>
                </a:solidFill>
                <a:latin typeface="Georgia" panose="02040502050405020303" pitchFamily="18" charset="0"/>
                <a:ea typeface="DejaVu Sans" charset="0"/>
                <a:cs typeface="DejaVu Sans" charset="0"/>
              </a:rPr>
              <a:t>α </a:t>
            </a:r>
            <a:r>
              <a:rPr lang="fr-FR" altLang="en-GR" sz="1600" dirty="0" err="1">
                <a:solidFill>
                  <a:srgbClr val="000000"/>
                </a:solidFill>
                <a:latin typeface="Georgia" panose="02040502050405020303" pitchFamily="18" charset="0"/>
                <a:ea typeface="DejaVu Sans" charset="0"/>
                <a:cs typeface="DejaVu Sans" charset="0"/>
              </a:rPr>
              <a:t>τη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δι</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χείριση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των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κινδύνων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της</a:t>
            </a:r>
            <a:r>
              <a:rPr lang="fr-FR" altLang="en-GR" sz="1600" dirty="0">
                <a:solidFill>
                  <a:srgbClr val="000000"/>
                </a:solidFill>
                <a:latin typeface="Georgia" panose="02040502050405020303" pitchFamily="18" charset="0"/>
                <a:ea typeface="DejaVu Sans" charset="0"/>
                <a:cs typeface="DejaVu Sans" charset="0"/>
              </a:rPr>
              <a:t> α</a:t>
            </a:r>
            <a:r>
              <a:rPr lang="fr-FR" altLang="en-GR" sz="1600" dirty="0" err="1">
                <a:solidFill>
                  <a:srgbClr val="000000"/>
                </a:solidFill>
                <a:latin typeface="Georgia" panose="02040502050405020303" pitchFamily="18" charset="0"/>
                <a:ea typeface="DejaVu Sans" charset="0"/>
                <a:cs typeface="DejaVu Sans" charset="0"/>
              </a:rPr>
              <a:t>γοράς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κ</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ι</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οικονομικών</a:t>
            </a:r>
            <a:r>
              <a:rPr lang="fr-FR" altLang="en-GR" sz="1600" dirty="0">
                <a:solidFill>
                  <a:srgbClr val="000000"/>
                </a:solidFill>
                <a:latin typeface="Georgia" panose="02040502050405020303" pitchFamily="18" charset="0"/>
                <a:ea typeface="DejaVu Sans" charset="0"/>
                <a:cs typeface="DejaVu Sans" charset="0"/>
              </a:rPr>
              <a:t> απ</a:t>
            </a:r>
            <a:r>
              <a:rPr lang="fr-FR" altLang="en-GR" sz="1600" dirty="0" err="1">
                <a:solidFill>
                  <a:srgbClr val="000000"/>
                </a:solidFill>
                <a:latin typeface="Georgia" panose="02040502050405020303" pitchFamily="18" charset="0"/>
                <a:ea typeface="DejaVu Sans" charset="0"/>
                <a:cs typeface="DejaVu Sans" charset="0"/>
              </a:rPr>
              <a:t>ωλειών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στ</a:t>
            </a:r>
            <a:r>
              <a:rPr lang="fr-FR" altLang="en-GR" sz="1600" dirty="0">
                <a:solidFill>
                  <a:srgbClr val="000000"/>
                </a:solidFill>
                <a:latin typeface="Georgia" panose="02040502050405020303" pitchFamily="18" charset="0"/>
                <a:ea typeface="DejaVu Sans" charset="0"/>
                <a:cs typeface="DejaVu Sans" charset="0"/>
              </a:rPr>
              <a:t>α </a:t>
            </a:r>
            <a:r>
              <a:rPr lang="fr-FR" altLang="en-GR" sz="1600" dirty="0" err="1">
                <a:solidFill>
                  <a:srgbClr val="000000"/>
                </a:solidFill>
                <a:latin typeface="Georgia" panose="02040502050405020303" pitchFamily="18" charset="0"/>
                <a:ea typeface="DejaVu Sans" charset="0"/>
                <a:cs typeface="DejaVu Sans" charset="0"/>
              </a:rPr>
              <a:t>κράτη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ομ</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λο</a:t>
            </a:r>
            <a:r>
              <a:rPr lang="fr-FR" altLang="en-GR" sz="1600" dirty="0">
                <a:solidFill>
                  <a:srgbClr val="000000"/>
                </a:solidFill>
                <a:latin typeface="Georgia" panose="02040502050405020303" pitchFamily="18" charset="0"/>
                <a:ea typeface="DejaVu Sans" charset="0"/>
                <a:cs typeface="DejaVu Sans" charset="0"/>
              </a:rPr>
              <a:t>π</a:t>
            </a:r>
            <a:r>
              <a:rPr lang="fr-FR" altLang="en-GR" sz="1600" dirty="0" err="1">
                <a:solidFill>
                  <a:srgbClr val="000000"/>
                </a:solidFill>
                <a:latin typeface="Georgia" panose="02040502050405020303" pitchFamily="18" charset="0"/>
                <a:ea typeface="DejaVu Sans" charset="0"/>
                <a:cs typeface="DejaVu Sans" charset="0"/>
              </a:rPr>
              <a:t>οιεί</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την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ιδέ</a:t>
            </a:r>
            <a:r>
              <a:rPr lang="fr-FR" altLang="en-GR" sz="1600" dirty="0">
                <a:solidFill>
                  <a:srgbClr val="000000"/>
                </a:solidFill>
                <a:latin typeface="Georgia" panose="02040502050405020303" pitchFamily="18" charset="0"/>
                <a:ea typeface="DejaVu Sans" charset="0"/>
                <a:cs typeface="DejaVu Sans" charset="0"/>
              </a:rPr>
              <a:t>α </a:t>
            </a:r>
            <a:r>
              <a:rPr lang="fr-FR" altLang="en-GR" sz="1600" dirty="0" err="1">
                <a:solidFill>
                  <a:srgbClr val="000000"/>
                </a:solidFill>
                <a:latin typeface="Georgia" panose="02040502050405020303" pitchFamily="18" charset="0"/>
                <a:ea typeface="DejaVu Sans" charset="0"/>
                <a:cs typeface="DejaVu Sans" charset="0"/>
              </a:rPr>
              <a:t>ότι</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είν</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ι</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κυρίως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έν</a:t>
            </a:r>
            <a:r>
              <a:rPr lang="fr-FR" altLang="en-GR" sz="1600" dirty="0">
                <a:solidFill>
                  <a:srgbClr val="000000"/>
                </a:solidFill>
                <a:latin typeface="Georgia" panose="02040502050405020303" pitchFamily="18" charset="0"/>
                <a:ea typeface="DejaVu Sans" charset="0"/>
                <a:cs typeface="DejaVu Sans" charset="0"/>
              </a:rPr>
              <a:t>α π</a:t>
            </a:r>
            <a:r>
              <a:rPr lang="fr-FR" altLang="en-GR" sz="1600" dirty="0" err="1">
                <a:solidFill>
                  <a:srgbClr val="000000"/>
                </a:solidFill>
                <a:latin typeface="Georgia" panose="02040502050405020303" pitchFamily="18" charset="0"/>
                <a:ea typeface="DejaVu Sans" charset="0"/>
                <a:cs typeface="DejaVu Sans" charset="0"/>
              </a:rPr>
              <a:t>ρό</a:t>
            </a:r>
            <a:r>
              <a:rPr lang="fr-FR" altLang="en-GR" sz="1600" dirty="0">
                <a:solidFill>
                  <a:srgbClr val="000000"/>
                </a:solidFill>
                <a:latin typeface="Georgia" panose="02040502050405020303" pitchFamily="18" charset="0"/>
                <a:ea typeface="DejaVu Sans" charset="0"/>
                <a:cs typeface="DejaVu Sans" charset="0"/>
              </a:rPr>
              <a:t>β</a:t>
            </a:r>
            <a:r>
              <a:rPr lang="fr-FR" altLang="en-GR" sz="1600" dirty="0" err="1">
                <a:solidFill>
                  <a:srgbClr val="000000"/>
                </a:solidFill>
                <a:latin typeface="Georgia" panose="02040502050405020303" pitchFamily="18" charset="0"/>
                <a:ea typeface="DejaVu Sans" charset="0"/>
                <a:cs typeface="DejaVu Sans" charset="0"/>
              </a:rPr>
              <a:t>λημ</a:t>
            </a:r>
            <a:r>
              <a:rPr lang="fr-FR" altLang="en-GR" sz="1600" dirty="0">
                <a:solidFill>
                  <a:srgbClr val="000000"/>
                </a:solidFill>
                <a:latin typeface="Georgia" panose="02040502050405020303" pitchFamily="18" charset="0"/>
                <a:ea typeface="DejaVu Sans" charset="0"/>
                <a:cs typeface="DejaVu Sans" charset="0"/>
              </a:rPr>
              <a:t>α </a:t>
            </a:r>
            <a:r>
              <a:rPr lang="fr-FR" altLang="en-GR" sz="1600" dirty="0" err="1">
                <a:solidFill>
                  <a:srgbClr val="000000"/>
                </a:solidFill>
                <a:latin typeface="Georgia" panose="02040502050405020303" pitchFamily="18" charset="0"/>
                <a:ea typeface="DejaVu Sans" charset="0"/>
                <a:cs typeface="DejaVu Sans" charset="0"/>
              </a:rPr>
              <a:t>κρίσης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δημόσιου</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χρέους</a:t>
            </a:r>
            <a:r>
              <a:rPr lang="fr-FR" altLang="en-GR" sz="1600" dirty="0">
                <a:solidFill>
                  <a:srgbClr val="000000"/>
                </a:solidFill>
                <a:latin typeface="Georgia" panose="02040502050405020303" pitchFamily="18" charset="0"/>
                <a:ea typeface="DejaVu Sans" charset="0"/>
                <a:cs typeface="DejaVu Sans" charset="0"/>
              </a:rPr>
              <a:t>.</a:t>
            </a:r>
          </a:p>
          <a:p>
            <a:pPr algn="ctr" eaLnBrk="1" hangingPunct="1">
              <a:spcBef>
                <a:spcPts val="300"/>
              </a:spcBef>
              <a:buSzPct val="100000"/>
            </a:pPr>
            <a:endParaRPr lang="fr-FR" altLang="en-GR" sz="1600" dirty="0">
              <a:solidFill>
                <a:srgbClr val="000000"/>
              </a:solidFill>
              <a:latin typeface="Georgia" panose="02040502050405020303" pitchFamily="18" charset="0"/>
              <a:ea typeface="DejaVu Sans" charset="0"/>
              <a:cs typeface="DejaVu Sans" charset="0"/>
            </a:endParaRPr>
          </a:p>
          <a:p>
            <a:pPr algn="ctr" eaLnBrk="1" hangingPunct="1">
              <a:spcBef>
                <a:spcPts val="300"/>
              </a:spcBef>
              <a:buClr>
                <a:srgbClr val="08A1D9"/>
              </a:buClr>
              <a:buSzPct val="100000"/>
              <a:buFont typeface="Wingdings" pitchFamily="2" charset="2"/>
              <a:buChar char=""/>
            </a:pPr>
            <a:r>
              <a:rPr lang="fr-FR" altLang="en-GR" sz="1600" b="1" dirty="0" err="1">
                <a:solidFill>
                  <a:srgbClr val="000000"/>
                </a:solidFill>
                <a:latin typeface="Georgia" panose="02040502050405020303" pitchFamily="18" charset="0"/>
                <a:ea typeface="DejaVu Sans" charset="0"/>
                <a:cs typeface="DejaVu Sans" charset="0"/>
              </a:rPr>
              <a:t>Κρίση</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υ</a:t>
            </a:r>
            <a:r>
              <a:rPr lang="fr-FR" altLang="en-GR" sz="1600" b="1" dirty="0">
                <a:solidFill>
                  <a:srgbClr val="000000"/>
                </a:solidFill>
                <a:latin typeface="Georgia" panose="02040502050405020303" pitchFamily="18" charset="0"/>
                <a:ea typeface="DejaVu Sans" charset="0"/>
                <a:cs typeface="DejaVu Sans" charset="0"/>
              </a:rPr>
              <a:t>π</a:t>
            </a:r>
            <a:r>
              <a:rPr lang="fr-FR" altLang="en-GR" sz="1600" b="1" dirty="0" err="1">
                <a:solidFill>
                  <a:srgbClr val="000000"/>
                </a:solidFill>
                <a:latin typeface="Georgia" panose="02040502050405020303" pitchFamily="18" charset="0"/>
                <a:ea typeface="DejaVu Sans" charset="0"/>
                <a:cs typeface="DejaVu Sans" charset="0"/>
              </a:rPr>
              <a:t>οτίμησης</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της</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εργ</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σί</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ς</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κ</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ι</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συσσώρευσης</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του</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κεφ</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λ</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ίου</a:t>
            </a:r>
            <a:endParaRPr lang="fr-FR" altLang="en-GR" sz="1600" b="1" dirty="0">
              <a:solidFill>
                <a:srgbClr val="000000"/>
              </a:solidFill>
              <a:latin typeface="Georgia" panose="02040502050405020303" pitchFamily="18" charset="0"/>
              <a:ea typeface="DejaVu Sans" charset="0"/>
              <a:cs typeface="DejaVu Sans" charset="0"/>
            </a:endParaRPr>
          </a:p>
          <a:p>
            <a:pPr algn="ctr" eaLnBrk="1" hangingPunct="1">
              <a:spcBef>
                <a:spcPts val="300"/>
              </a:spcBef>
              <a:buClr>
                <a:srgbClr val="08A1D9"/>
              </a:buClr>
              <a:buSzPct val="100000"/>
              <a:buFont typeface="Wingdings" pitchFamily="2" charset="2"/>
              <a:buChar char=""/>
            </a:pPr>
            <a:r>
              <a:rPr lang="fr-FR" altLang="en-GR" sz="1600" b="1" dirty="0" err="1">
                <a:solidFill>
                  <a:srgbClr val="000000"/>
                </a:solidFill>
                <a:latin typeface="Georgia" panose="02040502050405020303" pitchFamily="18" charset="0"/>
                <a:ea typeface="DejaVu Sans" charset="0"/>
                <a:cs typeface="DejaVu Sans" charset="0"/>
              </a:rPr>
              <a:t>Προσφυγική</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κ</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ι</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μετ</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ν</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στευτική</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κρίση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κρίση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στη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δι</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χείριση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της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κινητικότητ</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ς</a:t>
            </a:r>
            <a:endParaRPr lang="fr-FR" altLang="en-GR" sz="1600" dirty="0">
              <a:solidFill>
                <a:srgbClr val="000000"/>
              </a:solidFill>
              <a:latin typeface="Georgia" panose="02040502050405020303" pitchFamily="18" charset="0"/>
              <a:ea typeface="DejaVu Sans" charset="0"/>
              <a:cs typeface="DejaVu Sans" charset="0"/>
            </a:endParaRPr>
          </a:p>
          <a:p>
            <a:pPr algn="ctr" eaLnBrk="1" hangingPunct="1">
              <a:spcBef>
                <a:spcPts val="300"/>
              </a:spcBef>
              <a:buSzPct val="100000"/>
            </a:pPr>
            <a:endParaRPr lang="fr-FR" altLang="en-GR" sz="1600" dirty="0">
              <a:solidFill>
                <a:srgbClr val="000000"/>
              </a:solidFill>
              <a:latin typeface="Georgia" panose="02040502050405020303" pitchFamily="18" charset="0"/>
              <a:ea typeface="DejaVu Sans" charset="0"/>
              <a:cs typeface="DejaVu Sans" charset="0"/>
            </a:endParaRPr>
          </a:p>
          <a:p>
            <a:pPr algn="ctr" eaLnBrk="1" hangingPunct="1">
              <a:spcBef>
                <a:spcPts val="300"/>
              </a:spcBef>
              <a:buClr>
                <a:srgbClr val="08A1D9"/>
              </a:buClr>
              <a:buSzPct val="100000"/>
              <a:buFont typeface="Wingdings" pitchFamily="2" charset="2"/>
              <a:buChar char=""/>
            </a:pPr>
            <a:r>
              <a:rPr lang="fr-FR" altLang="en-GR" sz="1600" b="1" dirty="0" err="1">
                <a:solidFill>
                  <a:srgbClr val="000000"/>
                </a:solidFill>
                <a:latin typeface="Georgia" panose="02040502050405020303" pitchFamily="18" charset="0"/>
                <a:ea typeface="DejaVu Sans" charset="0"/>
                <a:cs typeface="DejaVu Sans" charset="0"/>
              </a:rPr>
              <a:t>Κρίση</a:t>
            </a:r>
            <a:r>
              <a:rPr lang="fr-FR" altLang="en-GR" sz="1600" b="1" dirty="0">
                <a:solidFill>
                  <a:srgbClr val="000000"/>
                </a:solidFill>
                <a:latin typeface="Georgia" panose="02040502050405020303" pitchFamily="18" charset="0"/>
                <a:ea typeface="DejaVu Sans" charset="0"/>
                <a:cs typeface="DejaVu Sans" charset="0"/>
              </a:rPr>
              <a:t> α</a:t>
            </a:r>
            <a:r>
              <a:rPr lang="fr-FR" altLang="en-GR" sz="1600" b="1" dirty="0" err="1">
                <a:solidFill>
                  <a:srgbClr val="000000"/>
                </a:solidFill>
                <a:latin typeface="Georgia" panose="02040502050405020303" pitchFamily="18" charset="0"/>
                <a:ea typeface="DejaVu Sans" charset="0"/>
                <a:cs typeface="DejaVu Sans" charset="0"/>
              </a:rPr>
              <a:t>σφάλει</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ς</a:t>
            </a:r>
            <a:endParaRPr lang="fr-FR" altLang="en-GR" sz="1600" b="1" dirty="0">
              <a:solidFill>
                <a:srgbClr val="000000"/>
              </a:solidFill>
              <a:latin typeface="Georgia" panose="02040502050405020303" pitchFamily="18" charset="0"/>
              <a:ea typeface="DejaVu Sans" charset="0"/>
              <a:cs typeface="DejaVu Sans" charset="0"/>
            </a:endParaRPr>
          </a:p>
          <a:p>
            <a:pPr algn="ctr" eaLnBrk="1" hangingPunct="1">
              <a:spcBef>
                <a:spcPts val="300"/>
              </a:spcBef>
              <a:buSzPct val="100000"/>
            </a:pPr>
            <a:endParaRPr lang="fr-FR" altLang="en-GR" sz="1600" dirty="0">
              <a:solidFill>
                <a:srgbClr val="000000"/>
              </a:solidFill>
              <a:latin typeface="Georgia" panose="02040502050405020303" pitchFamily="18" charset="0"/>
              <a:ea typeface="DejaVu Sans" charset="0"/>
              <a:cs typeface="DejaVu Sans" charset="0"/>
            </a:endParaRPr>
          </a:p>
          <a:p>
            <a:pPr algn="ctr" eaLnBrk="1" hangingPunct="1">
              <a:spcBef>
                <a:spcPts val="300"/>
              </a:spcBef>
              <a:buClr>
                <a:srgbClr val="08A1D9"/>
              </a:buClr>
              <a:buSzPct val="100000"/>
              <a:buFont typeface="Wingdings" pitchFamily="2" charset="2"/>
              <a:buChar char=""/>
            </a:pPr>
            <a:r>
              <a:rPr lang="fr-FR" altLang="en-GR" sz="1600" b="1" dirty="0" err="1">
                <a:solidFill>
                  <a:srgbClr val="000000"/>
                </a:solidFill>
                <a:latin typeface="Georgia" panose="02040502050405020303" pitchFamily="18" charset="0"/>
                <a:ea typeface="DejaVu Sans" charset="0"/>
                <a:cs typeface="DejaVu Sans" charset="0"/>
              </a:rPr>
              <a:t>Κρίση</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της</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κρ</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τικής</a:t>
            </a:r>
            <a:r>
              <a:rPr lang="fr-FR" altLang="en-GR" sz="1600" b="1" dirty="0">
                <a:solidFill>
                  <a:srgbClr val="000000"/>
                </a:solidFill>
                <a:latin typeface="Georgia" panose="02040502050405020303" pitchFamily="18" charset="0"/>
                <a:ea typeface="DejaVu Sans" charset="0"/>
                <a:cs typeface="DejaVu Sans" charset="0"/>
              </a:rPr>
              <a:t> </a:t>
            </a:r>
            <a:r>
              <a:rPr lang="fr-FR" altLang="en-GR" sz="1600" b="1" dirty="0" err="1">
                <a:solidFill>
                  <a:srgbClr val="000000"/>
                </a:solidFill>
                <a:latin typeface="Georgia" panose="02040502050405020303" pitchFamily="18" charset="0"/>
                <a:ea typeface="DejaVu Sans" charset="0"/>
                <a:cs typeface="DejaVu Sans" charset="0"/>
              </a:rPr>
              <a:t>εξουσί</a:t>
            </a:r>
            <a:r>
              <a:rPr lang="fr-FR" altLang="en-GR" sz="1600" b="1" dirty="0">
                <a:solidFill>
                  <a:srgbClr val="000000"/>
                </a:solidFill>
                <a:latin typeface="Georgia" panose="02040502050405020303" pitchFamily="18" charset="0"/>
                <a:ea typeface="DejaVu Sans" charset="0"/>
                <a:cs typeface="DejaVu Sans" charset="0"/>
              </a:rPr>
              <a:t>α</a:t>
            </a:r>
            <a:r>
              <a:rPr lang="fr-FR" altLang="en-GR" sz="1600" b="1" dirty="0" err="1">
                <a:solidFill>
                  <a:srgbClr val="000000"/>
                </a:solidFill>
                <a:latin typeface="Georgia" panose="02040502050405020303" pitchFamily="18" charset="0"/>
                <a:ea typeface="DejaVu Sans" charset="0"/>
                <a:cs typeface="DejaVu Sans" charset="0"/>
              </a:rPr>
              <a:t>ς</a:t>
            </a:r>
            <a:r>
              <a:rPr lang="fr-FR" altLang="en-GR" sz="1600" b="1" dirty="0">
                <a:solidFill>
                  <a:srgbClr val="000000"/>
                </a:solidFill>
                <a:latin typeface="Georgia" panose="02040502050405020303" pitchFamily="18" charset="0"/>
                <a:ea typeface="DejaVu Sans" charset="0"/>
                <a:cs typeface="DejaVu Sans" charset="0"/>
              </a:rPr>
              <a:t>:</a:t>
            </a:r>
            <a:br>
              <a:rPr lang="fr-FR" altLang="en-GR" sz="1600" b="1" dirty="0">
                <a:solidFill>
                  <a:srgbClr val="000000"/>
                </a:solidFill>
                <a:latin typeface="Georgia" panose="02040502050405020303" pitchFamily="18" charset="0"/>
                <a:ea typeface="DejaVu Sans" charset="0"/>
                <a:cs typeface="DejaVu Sans" charset="0"/>
              </a:rPr>
            </a:b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Η</a:t>
            </a:r>
            <a:r>
              <a:rPr lang="fr-FR" altLang="en-GR" sz="1600" dirty="0">
                <a:solidFill>
                  <a:srgbClr val="000000"/>
                </a:solidFill>
                <a:latin typeface="Georgia" panose="02040502050405020303" pitchFamily="18" charset="0"/>
                <a:ea typeface="DejaVu Sans" charset="0"/>
                <a:cs typeface="DejaVu Sans" charset="0"/>
              </a:rPr>
              <a:t> α</a:t>
            </a:r>
            <a:r>
              <a:rPr lang="fr-FR" altLang="en-GR" sz="1600" dirty="0" err="1">
                <a:solidFill>
                  <a:srgbClr val="000000"/>
                </a:solidFill>
                <a:latin typeface="Georgia" panose="02040502050405020303" pitchFamily="18" charset="0"/>
                <a:ea typeface="DejaVu Sans" charset="0"/>
                <a:cs typeface="DejaVu Sans" charset="0"/>
              </a:rPr>
              <a:t>ντιμετώ</a:t>
            </a:r>
            <a:r>
              <a:rPr lang="fr-FR" altLang="en-GR" sz="1600" dirty="0">
                <a:solidFill>
                  <a:srgbClr val="000000"/>
                </a:solidFill>
                <a:latin typeface="Georgia" panose="02040502050405020303" pitchFamily="18" charset="0"/>
                <a:ea typeface="DejaVu Sans" charset="0"/>
                <a:cs typeface="DejaVu Sans" charset="0"/>
              </a:rPr>
              <a:t>π</a:t>
            </a:r>
            <a:r>
              <a:rPr lang="fr-FR" altLang="en-GR" sz="1600" dirty="0" err="1">
                <a:solidFill>
                  <a:srgbClr val="000000"/>
                </a:solidFill>
                <a:latin typeface="Georgia" panose="02040502050405020303" pitchFamily="18" charset="0"/>
                <a:ea typeface="DejaVu Sans" charset="0"/>
                <a:cs typeface="DejaVu Sans" charset="0"/>
              </a:rPr>
              <a:t>ιση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των</a:t>
            </a:r>
            <a:r>
              <a:rPr lang="fr-FR" altLang="en-GR" sz="1600" dirty="0">
                <a:solidFill>
                  <a:srgbClr val="000000"/>
                </a:solidFill>
                <a:latin typeface="Georgia" panose="02040502050405020303" pitchFamily="18" charset="0"/>
                <a:ea typeface="DejaVu Sans" charset="0"/>
                <a:cs typeface="DejaVu Sans" charset="0"/>
              </a:rPr>
              <a:t> απα</a:t>
            </a:r>
            <a:r>
              <a:rPr lang="fr-FR" altLang="en-GR" sz="1600" dirty="0" err="1">
                <a:solidFill>
                  <a:srgbClr val="000000"/>
                </a:solidFill>
                <a:latin typeface="Georgia" panose="02040502050405020303" pitchFamily="18" charset="0"/>
                <a:ea typeface="DejaVu Sans" charset="0"/>
                <a:cs typeface="DejaVu Sans" charset="0"/>
              </a:rPr>
              <a:t>ιτήσεων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της</a:t>
            </a:r>
            <a:r>
              <a:rPr lang="fr-FR" altLang="en-GR" sz="1600" dirty="0">
                <a:solidFill>
                  <a:srgbClr val="000000"/>
                </a:solidFill>
                <a:latin typeface="Georgia" panose="02040502050405020303" pitchFamily="18" charset="0"/>
                <a:ea typeface="DejaVu Sans" charset="0"/>
                <a:cs typeface="DejaVu Sans" charset="0"/>
              </a:rPr>
              <a:t> πα</a:t>
            </a:r>
            <a:r>
              <a:rPr lang="fr-FR" altLang="en-GR" sz="1600" dirty="0" err="1">
                <a:solidFill>
                  <a:srgbClr val="000000"/>
                </a:solidFill>
                <a:latin typeface="Georgia" panose="02040502050405020303" pitchFamily="18" charset="0"/>
                <a:ea typeface="DejaVu Sans" charset="0"/>
                <a:cs typeface="DejaVu Sans" charset="0"/>
              </a:rPr>
              <a:t>γκοσμιο</a:t>
            </a:r>
            <a:r>
              <a:rPr lang="fr-FR" altLang="en-GR" sz="1600" dirty="0">
                <a:solidFill>
                  <a:srgbClr val="000000"/>
                </a:solidFill>
                <a:latin typeface="Georgia" panose="02040502050405020303" pitchFamily="18" charset="0"/>
                <a:ea typeface="DejaVu Sans" charset="0"/>
                <a:cs typeface="DejaVu Sans" charset="0"/>
              </a:rPr>
              <a:t>π</a:t>
            </a:r>
            <a:r>
              <a:rPr lang="fr-FR" altLang="en-GR" sz="1600" dirty="0" err="1">
                <a:solidFill>
                  <a:srgbClr val="000000"/>
                </a:solidFill>
                <a:latin typeface="Georgia" panose="02040502050405020303" pitchFamily="18" charset="0"/>
                <a:ea typeface="DejaVu Sans" charset="0"/>
                <a:cs typeface="DejaVu Sans" charset="0"/>
              </a:rPr>
              <a:t>οιημένης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οικονομί</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υ</a:t>
            </a:r>
            <a:r>
              <a:rPr lang="fr-FR" altLang="en-GR" sz="1600" dirty="0">
                <a:solidFill>
                  <a:srgbClr val="000000"/>
                </a:solidFill>
                <a:latin typeface="Georgia" panose="02040502050405020303" pitchFamily="18" charset="0"/>
                <a:ea typeface="DejaVu Sans" charset="0"/>
                <a:cs typeface="DejaVu Sans" charset="0"/>
              </a:rPr>
              <a:t>π</a:t>
            </a:r>
            <a:r>
              <a:rPr lang="fr-FR" altLang="en-GR" sz="1600" dirty="0" err="1">
                <a:solidFill>
                  <a:srgbClr val="000000"/>
                </a:solidFill>
                <a:latin typeface="Georgia" panose="02040502050405020303" pitchFamily="18" charset="0"/>
                <a:ea typeface="DejaVu Sans" charset="0"/>
                <a:cs typeface="DejaVu Sans" charset="0"/>
              </a:rPr>
              <a:t>ερ</a:t>
            </a:r>
            <a:r>
              <a:rPr lang="fr-FR" altLang="en-GR" sz="1600" dirty="0">
                <a:solidFill>
                  <a:srgbClr val="000000"/>
                </a:solidFill>
                <a:latin typeface="Georgia" panose="02040502050405020303" pitchFamily="18" charset="0"/>
                <a:ea typeface="DejaVu Sans" charset="0"/>
                <a:cs typeface="DejaVu Sans" charset="0"/>
              </a:rPr>
              <a:t>βα</a:t>
            </a:r>
            <a:r>
              <a:rPr lang="fr-FR" altLang="en-GR" sz="1600" dirty="0" err="1">
                <a:solidFill>
                  <a:srgbClr val="000000"/>
                </a:solidFill>
                <a:latin typeface="Georgia" panose="02040502050405020303" pitchFamily="18" charset="0"/>
                <a:ea typeface="DejaVu Sans" charset="0"/>
                <a:cs typeface="DejaVu Sans" charset="0"/>
              </a:rPr>
              <a:t>ίνει</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την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ικ</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νότητ</a:t>
            </a:r>
            <a:r>
              <a:rPr lang="fr-FR" altLang="en-GR" sz="1600" dirty="0">
                <a:solidFill>
                  <a:srgbClr val="000000"/>
                </a:solidFill>
                <a:latin typeface="Georgia" panose="02040502050405020303" pitchFamily="18" charset="0"/>
                <a:ea typeface="DejaVu Sans" charset="0"/>
                <a:cs typeface="DejaVu Sans" charset="0"/>
              </a:rPr>
              <a:t>α </a:t>
            </a:r>
            <a:r>
              <a:rPr lang="fr-FR" altLang="en-GR" sz="1600" dirty="0" err="1">
                <a:solidFill>
                  <a:srgbClr val="000000"/>
                </a:solidFill>
                <a:latin typeface="Georgia" panose="02040502050405020303" pitchFamily="18" charset="0"/>
                <a:ea typeface="DejaVu Sans" charset="0"/>
                <a:cs typeface="DejaVu Sans" charset="0"/>
              </a:rPr>
              <a:t>των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εθνών-κρ</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τών</a:t>
            </a:r>
            <a:br>
              <a:rPr lang="fr-FR" altLang="en-GR" sz="1600" dirty="0">
                <a:solidFill>
                  <a:srgbClr val="000000"/>
                </a:solidFill>
                <a:latin typeface="Georgia" panose="02040502050405020303" pitchFamily="18" charset="0"/>
                <a:ea typeface="DejaVu Sans" charset="0"/>
                <a:cs typeface="DejaVu Sans" charset="0"/>
              </a:rPr>
            </a:b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Αύξηση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του</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εθνικού</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δημοκρ</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τικού</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ελλείμμ</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τος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μικρότεροι</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εκλογικοί</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κύκλοι</a:t>
            </a:r>
            <a:r>
              <a:rPr lang="fr-FR" altLang="en-GR" sz="1600" dirty="0">
                <a:solidFill>
                  <a:srgbClr val="000000"/>
                </a:solidFill>
                <a:latin typeface="Georgia" panose="02040502050405020303" pitchFamily="18" charset="0"/>
                <a:ea typeface="DejaVu Sans" charset="0"/>
                <a:cs typeface="DejaVu Sans" charset="0"/>
              </a:rPr>
              <a:t>, α</a:t>
            </a:r>
            <a:r>
              <a:rPr lang="fr-FR" altLang="en-GR" sz="1600" dirty="0" err="1">
                <a:solidFill>
                  <a:srgbClr val="000000"/>
                </a:solidFill>
                <a:latin typeface="Georgia" panose="02040502050405020303" pitchFamily="18" charset="0"/>
                <a:ea typeface="DejaVu Sans" charset="0"/>
                <a:cs typeface="DejaVu Sans" charset="0"/>
              </a:rPr>
              <a:t>ύξηση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της</a:t>
            </a:r>
            <a:r>
              <a:rPr lang="fr-FR" altLang="en-GR" sz="1600" dirty="0">
                <a:solidFill>
                  <a:srgbClr val="000000"/>
                </a:solidFill>
                <a:latin typeface="Georgia" panose="02040502050405020303" pitchFamily="18" charset="0"/>
                <a:ea typeface="DejaVu Sans" charset="0"/>
                <a:cs typeface="DejaVu Sans" charset="0"/>
              </a:rPr>
              <a:t> π</a:t>
            </a:r>
            <a:r>
              <a:rPr lang="fr-FR" altLang="en-GR" sz="1600" dirty="0" err="1">
                <a:solidFill>
                  <a:srgbClr val="000000"/>
                </a:solidFill>
                <a:latin typeface="Georgia" panose="02040502050405020303" pitchFamily="18" charset="0"/>
                <a:ea typeface="DejaVu Sans" charset="0"/>
                <a:cs typeface="DejaVu Sans" charset="0"/>
              </a:rPr>
              <a:t>ολιτικής</a:t>
            </a:r>
            <a:r>
              <a:rPr lang="fr-FR" altLang="en-GR" sz="1600" dirty="0">
                <a:solidFill>
                  <a:srgbClr val="000000"/>
                </a:solidFill>
                <a:latin typeface="Georgia" panose="02040502050405020303" pitchFamily="18" charset="0"/>
                <a:ea typeface="DejaVu Sans" charset="0"/>
                <a:cs typeface="DejaVu Sans" charset="0"/>
              </a:rPr>
              <a:t> αβ</a:t>
            </a:r>
            <a:r>
              <a:rPr lang="fr-FR" altLang="en-GR" sz="1600" dirty="0" err="1">
                <a:solidFill>
                  <a:srgbClr val="000000"/>
                </a:solidFill>
                <a:latin typeface="Georgia" panose="02040502050405020303" pitchFamily="18" charset="0"/>
                <a:ea typeface="DejaVu Sans" charset="0"/>
                <a:cs typeface="DejaVu Sans" charset="0"/>
              </a:rPr>
              <a:t>ε</a:t>
            </a:r>
            <a:r>
              <a:rPr lang="fr-FR" altLang="en-GR" sz="1600" dirty="0">
                <a:solidFill>
                  <a:srgbClr val="000000"/>
                </a:solidFill>
                <a:latin typeface="Georgia" panose="02040502050405020303" pitchFamily="18" charset="0"/>
                <a:ea typeface="DejaVu Sans" charset="0"/>
                <a:cs typeface="DejaVu Sans" charset="0"/>
              </a:rPr>
              <a:t>βα</a:t>
            </a:r>
            <a:r>
              <a:rPr lang="fr-FR" altLang="en-GR" sz="1600" dirty="0" err="1">
                <a:solidFill>
                  <a:srgbClr val="000000"/>
                </a:solidFill>
                <a:latin typeface="Georgia" panose="02040502050405020303" pitchFamily="18" charset="0"/>
                <a:ea typeface="DejaVu Sans" charset="0"/>
                <a:cs typeface="DejaVu Sans" charset="0"/>
              </a:rPr>
              <a:t>ιότητ</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ς</a:t>
            </a:r>
            <a:r>
              <a:rPr lang="fr-FR" altLang="en-GR" sz="1600" dirty="0">
                <a:solidFill>
                  <a:srgbClr val="000000"/>
                </a:solidFill>
                <a:latin typeface="Georgia" panose="02040502050405020303" pitchFamily="18" charset="0"/>
                <a:ea typeface="DejaVu Sans" charset="0"/>
                <a:cs typeface="DejaVu Sans" charset="0"/>
              </a:rPr>
              <a:t>, α</a:t>
            </a:r>
            <a:r>
              <a:rPr lang="fr-FR" altLang="en-GR" sz="1600" dirty="0" err="1">
                <a:solidFill>
                  <a:srgbClr val="000000"/>
                </a:solidFill>
                <a:latin typeface="Georgia" panose="02040502050405020303" pitchFamily="18" charset="0"/>
                <a:ea typeface="DejaVu Sans" charset="0"/>
                <a:cs typeface="DejaVu Sans" charset="0"/>
              </a:rPr>
              <a:t>ύξηση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της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εκλογικής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μετ</a:t>
            </a:r>
            <a:r>
              <a:rPr lang="fr-FR" altLang="en-GR" sz="1600" dirty="0">
                <a:solidFill>
                  <a:srgbClr val="000000"/>
                </a:solidFill>
                <a:latin typeface="Georgia" panose="02040502050405020303" pitchFamily="18" charset="0"/>
                <a:ea typeface="DejaVu Sans" charset="0"/>
                <a:cs typeface="DejaVu Sans" charset="0"/>
              </a:rPr>
              <a:t>αβ</a:t>
            </a:r>
            <a:r>
              <a:rPr lang="fr-FR" altLang="en-GR" sz="1600" dirty="0" err="1">
                <a:solidFill>
                  <a:srgbClr val="000000"/>
                </a:solidFill>
                <a:latin typeface="Georgia" panose="02040502050405020303" pitchFamily="18" charset="0"/>
                <a:ea typeface="DejaVu Sans" charset="0"/>
                <a:cs typeface="DejaVu Sans" charset="0"/>
              </a:rPr>
              <a:t>λητότητ</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ς</a:t>
            </a:r>
            <a:r>
              <a:rPr lang="fr-FR" altLang="en-GR" sz="1600" dirty="0">
                <a:solidFill>
                  <a:srgbClr val="000000"/>
                </a:solidFill>
                <a:latin typeface="Georgia" panose="02040502050405020303" pitchFamily="18" charset="0"/>
                <a:ea typeface="DejaVu Sans" charset="0"/>
                <a:cs typeface="DejaVu Sans" charset="0"/>
              </a:rPr>
              <a:t>, α</a:t>
            </a:r>
            <a:r>
              <a:rPr lang="fr-FR" altLang="en-GR" sz="1600" dirty="0" err="1">
                <a:solidFill>
                  <a:srgbClr val="000000"/>
                </a:solidFill>
                <a:latin typeface="Georgia" panose="02040502050405020303" pitchFamily="18" charset="0"/>
                <a:ea typeface="DejaVu Sans" charset="0"/>
                <a:cs typeface="DejaVu Sans" charset="0"/>
              </a:rPr>
              <a:t>ύξηση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των</a:t>
            </a:r>
            <a:r>
              <a:rPr lang="fr-FR" altLang="en-GR" sz="1600" dirty="0">
                <a:solidFill>
                  <a:srgbClr val="000000"/>
                </a:solidFill>
                <a:latin typeface="Georgia" panose="02040502050405020303" pitchFamily="18" charset="0"/>
                <a:ea typeface="DejaVu Sans" charset="0"/>
                <a:cs typeface="DejaVu Sans" charset="0"/>
              </a:rPr>
              <a:t> α</a:t>
            </a:r>
            <a:r>
              <a:rPr lang="fr-FR" altLang="en-GR" sz="1600" dirty="0" err="1">
                <a:solidFill>
                  <a:srgbClr val="000000"/>
                </a:solidFill>
                <a:latin typeface="Georgia" panose="02040502050405020303" pitchFamily="18" charset="0"/>
                <a:ea typeface="DejaVu Sans" charset="0"/>
                <a:cs typeface="DejaVu Sans" charset="0"/>
              </a:rPr>
              <a:t>ν</a:t>
            </a:r>
            <a:r>
              <a:rPr lang="fr-FR" altLang="en-GR" sz="1600" dirty="0">
                <a:solidFill>
                  <a:srgbClr val="000000"/>
                </a:solidFill>
                <a:latin typeface="Georgia" panose="02040502050405020303" pitchFamily="18" charset="0"/>
                <a:ea typeface="DejaVu Sans" charset="0"/>
                <a:cs typeface="DejaVu Sans" charset="0"/>
              </a:rPr>
              <a:t>απ</a:t>
            </a:r>
            <a:r>
              <a:rPr lang="fr-FR" altLang="en-GR" sz="1600" dirty="0" err="1">
                <a:solidFill>
                  <a:srgbClr val="000000"/>
                </a:solidFill>
                <a:latin typeface="Georgia" panose="02040502050405020303" pitchFamily="18" charset="0"/>
                <a:ea typeface="DejaVu Sans" charset="0"/>
                <a:cs typeface="DejaVu Sans" charset="0"/>
              </a:rPr>
              <a:t>οφάσιστων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ψηφοφόρων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θόλωση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των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ιδεολογικών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γρ</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μμών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μετ</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ξύ</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δεξιάς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κ</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ι</a:t>
            </a:r>
            <a:r>
              <a:rPr lang="fr-FR" altLang="en-GR" sz="1600" dirty="0">
                <a:solidFill>
                  <a:srgbClr val="000000"/>
                </a:solidFill>
                <a:latin typeface="Georgia" panose="02040502050405020303" pitchFamily="18" charset="0"/>
                <a:ea typeface="DejaVu Sans" charset="0"/>
                <a:cs typeface="DejaVu Sans" charset="0"/>
              </a:rPr>
              <a:t> α</a:t>
            </a:r>
            <a:r>
              <a:rPr lang="fr-FR" altLang="en-GR" sz="1600" dirty="0" err="1">
                <a:solidFill>
                  <a:srgbClr val="000000"/>
                </a:solidFill>
                <a:latin typeface="Georgia" panose="02040502050405020303" pitchFamily="18" charset="0"/>
                <a:ea typeface="DejaVu Sans" charset="0"/>
                <a:cs typeface="DejaVu Sans" charset="0"/>
              </a:rPr>
              <a:t>ριστεράς</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εργ</a:t>
            </a:r>
            <a:r>
              <a:rPr lang="fr-FR" altLang="en-GR" sz="1600" dirty="0">
                <a:solidFill>
                  <a:srgbClr val="000000"/>
                </a:solidFill>
                <a:latin typeface="Georgia" panose="02040502050405020303" pitchFamily="18" charset="0"/>
                <a:ea typeface="DejaVu Sans" charset="0"/>
                <a:cs typeface="DejaVu Sans" charset="0"/>
              </a:rPr>
              <a:t>α</a:t>
            </a:r>
            <a:r>
              <a:rPr lang="fr-FR" altLang="en-GR" sz="1600" dirty="0" err="1">
                <a:solidFill>
                  <a:srgbClr val="000000"/>
                </a:solidFill>
                <a:latin typeface="Georgia" panose="02040502050405020303" pitchFamily="18" charset="0"/>
                <a:ea typeface="DejaVu Sans" charset="0"/>
                <a:cs typeface="DejaVu Sans" charset="0"/>
              </a:rPr>
              <a:t>λειο</a:t>
            </a:r>
            <a:r>
              <a:rPr lang="fr-FR" altLang="en-GR" sz="1600" dirty="0">
                <a:solidFill>
                  <a:srgbClr val="000000"/>
                </a:solidFill>
                <a:latin typeface="Georgia" panose="02040502050405020303" pitchFamily="18" charset="0"/>
                <a:ea typeface="DejaVu Sans" charset="0"/>
                <a:cs typeface="DejaVu Sans" charset="0"/>
              </a:rPr>
              <a:t>π</a:t>
            </a:r>
            <a:r>
              <a:rPr lang="fr-FR" altLang="en-GR" sz="1600" dirty="0" err="1">
                <a:solidFill>
                  <a:srgbClr val="000000"/>
                </a:solidFill>
                <a:latin typeface="Georgia" panose="02040502050405020303" pitchFamily="18" charset="0"/>
                <a:ea typeface="DejaVu Sans" charset="0"/>
                <a:cs typeface="DejaVu Sans" charset="0"/>
              </a:rPr>
              <a:t>οίηση</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των</a:t>
            </a:r>
            <a:r>
              <a:rPr lang="fr-FR" altLang="en-GR" sz="1600" dirty="0">
                <a:solidFill>
                  <a:srgbClr val="000000"/>
                </a:solidFill>
                <a:latin typeface="Georgia" panose="02040502050405020303" pitchFamily="18" charset="0"/>
                <a:ea typeface="DejaVu Sans" charset="0"/>
                <a:cs typeface="DejaVu Sans" charset="0"/>
              </a:rPr>
              <a:t> </a:t>
            </a:r>
            <a:r>
              <a:rPr lang="fr-FR" altLang="en-GR" sz="1600" dirty="0" err="1">
                <a:solidFill>
                  <a:srgbClr val="000000"/>
                </a:solidFill>
                <a:latin typeface="Georgia" panose="02040502050405020303" pitchFamily="18" charset="0"/>
                <a:ea typeface="DejaVu Sans" charset="0"/>
                <a:cs typeface="DejaVu Sans" charset="0"/>
              </a:rPr>
              <a:t>δημοψηφισμάτων</a:t>
            </a:r>
            <a:r>
              <a:rPr lang="fr-FR" altLang="en-GR" sz="1600" dirty="0">
                <a:solidFill>
                  <a:srgbClr val="000000"/>
                </a:solidFill>
                <a:latin typeface="Georgia" panose="02040502050405020303" pitchFamily="18" charset="0"/>
                <a:ea typeface="DejaVu Sans" charset="0"/>
                <a:cs typeface="DejaVu Sans" charset="0"/>
              </a:rPr>
              <a:t>.</a:t>
            </a:r>
          </a:p>
          <a:p>
            <a:pPr eaLnBrk="1" hangingPunct="1">
              <a:spcBef>
                <a:spcPts val="300"/>
              </a:spcBef>
              <a:buSzPct val="100000"/>
            </a:pPr>
            <a:endParaRPr lang="fr-FR" altLang="en-GR" sz="1600" dirty="0">
              <a:solidFill>
                <a:srgbClr val="000000"/>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TextShape 1">
            <a:extLst>
              <a:ext uri="{FF2B5EF4-FFF2-40B4-BE49-F238E27FC236}">
                <a16:creationId xmlns:a16="http://schemas.microsoft.com/office/drawing/2014/main" id="{C8480271-DC79-7018-07D3-0C7F2955C20A}"/>
              </a:ext>
            </a:extLst>
          </p:cNvPr>
          <p:cNvSpPr txBox="1"/>
          <p:nvPr/>
        </p:nvSpPr>
        <p:spPr>
          <a:xfrm>
            <a:off x="503238" y="1171575"/>
            <a:ext cx="8401050" cy="944563"/>
          </a:xfrm>
          <a:prstGeom prst="rect">
            <a:avLst/>
          </a:prstGeom>
          <a:noFill/>
          <a:ln>
            <a:noFill/>
          </a:ln>
        </p:spPr>
        <p:txBody>
          <a:bodyPr anchor="ctr"/>
          <a:lstStyle/>
          <a:p>
            <a:pPr eaLnBrk="1">
              <a:buClr>
                <a:srgbClr val="000000"/>
              </a:buClr>
              <a:buSzPct val="100000"/>
              <a:buFont typeface="Times New Roman" panose="02020603050405020304" pitchFamily="18" charset="0"/>
              <a:buNone/>
              <a:defRPr/>
            </a:pPr>
            <a:r>
              <a:rPr lang="en-US" sz="3803" spc="-80">
                <a:solidFill>
                  <a:srgbClr val="000000"/>
                </a:solidFill>
                <a:latin typeface="Calibri"/>
              </a:rPr>
              <a:t>Εξευρωπαϊσμός σε περίοδο κρίσης</a:t>
            </a:r>
            <a:endParaRPr lang="en-US" sz="3803" spc="-1">
              <a:solidFill>
                <a:srgbClr val="000000"/>
              </a:solidFill>
              <a:latin typeface="Calibri"/>
            </a:endParaRPr>
          </a:p>
        </p:txBody>
      </p:sp>
      <p:sp>
        <p:nvSpPr>
          <p:cNvPr id="257" name="TextShape 2">
            <a:extLst>
              <a:ext uri="{FF2B5EF4-FFF2-40B4-BE49-F238E27FC236}">
                <a16:creationId xmlns:a16="http://schemas.microsoft.com/office/drawing/2014/main" id="{32CB2742-35F2-C7C2-AA56-B963ABEC2C0E}"/>
              </a:ext>
            </a:extLst>
          </p:cNvPr>
          <p:cNvSpPr txBox="1"/>
          <p:nvPr/>
        </p:nvSpPr>
        <p:spPr>
          <a:xfrm>
            <a:off x="503238" y="2266950"/>
            <a:ext cx="8401050" cy="3970338"/>
          </a:xfrm>
          <a:prstGeom prst="rect">
            <a:avLst/>
          </a:prstGeom>
          <a:noFill/>
          <a:ln>
            <a:noFill/>
          </a:ln>
        </p:spPr>
        <p:txBody>
          <a:bodyPr>
            <a:normAutofit lnSpcReduction="10000"/>
          </a:bodyPr>
          <a:lstStyle/>
          <a:p>
            <a:pPr marL="283659" indent="-188709" eaLnBrk="1">
              <a:spcBef>
                <a:spcPts val="363"/>
              </a:spcBef>
              <a:buClr>
                <a:srgbClr val="DDDDDD"/>
              </a:buClr>
              <a:buSzPct val="100000"/>
              <a:buFont typeface="Courier New"/>
              <a:buChar char="o"/>
              <a:defRPr/>
            </a:pPr>
            <a:r>
              <a:rPr lang="en-US" sz="1819" spc="-1">
                <a:solidFill>
                  <a:srgbClr val="000000"/>
                </a:solidFill>
                <a:latin typeface="Calibri"/>
              </a:rPr>
              <a:t>H Ευρωπαϊκή ολοκλήρωση οδηγεί σε πίεση στο εσωτερικό επίπεδο που στη συνέχεια οδηγεί στην προσαρμογή.</a:t>
            </a:r>
          </a:p>
          <a:p>
            <a:pPr marL="283659" indent="-188709" eaLnBrk="1">
              <a:spcBef>
                <a:spcPts val="363"/>
              </a:spcBef>
              <a:buClr>
                <a:srgbClr val="DDDDDD"/>
              </a:buClr>
              <a:buSzPct val="100000"/>
              <a:buFont typeface="Courier New"/>
              <a:buChar char="o"/>
              <a:defRPr/>
            </a:pPr>
            <a:r>
              <a:rPr lang="en-US" sz="1819" spc="-1">
                <a:solidFill>
                  <a:srgbClr val="000000"/>
                </a:solidFill>
                <a:latin typeface="Calibri"/>
              </a:rPr>
              <a:t>Οι ευρωπαϊκές νόρμες είναι ένα απαραίτητο πρώτο βήμα για την πρόκληση της αλλαγής σε εγχώριο επίπεδο.</a:t>
            </a:r>
          </a:p>
          <a:p>
            <a:pPr marL="283659" indent="-188709" eaLnBrk="1">
              <a:spcBef>
                <a:spcPts val="363"/>
              </a:spcBef>
              <a:buClr>
                <a:srgbClr val="DDDDDD"/>
              </a:buClr>
              <a:buSzPct val="100000"/>
              <a:buFont typeface="Courier New"/>
              <a:buChar char="o"/>
              <a:defRPr/>
            </a:pPr>
            <a:r>
              <a:rPr lang="en-US" sz="1819" spc="-1">
                <a:solidFill>
                  <a:srgbClr val="000000"/>
                </a:solidFill>
                <a:latin typeface="Calibri"/>
              </a:rPr>
              <a:t>Μέτρηση της συμβατότητας μεταξύ ευρωπαϊκών και εθνικών κανόνων</a:t>
            </a:r>
            <a:br>
              <a:rPr/>
            </a:br>
            <a:r>
              <a:rPr lang="en-US" sz="1819" b="1" spc="-1">
                <a:solidFill>
                  <a:srgbClr val="000000"/>
                </a:solidFill>
                <a:latin typeface="Calibri"/>
              </a:rPr>
              <a:t>Αντίσταση στην εφαρμογή των πολιτικών </a:t>
            </a:r>
            <a:r>
              <a:rPr lang="en-US" sz="1819" spc="-1">
                <a:solidFill>
                  <a:srgbClr val="000000"/>
                </a:solidFill>
                <a:latin typeface="Calibri"/>
              </a:rPr>
              <a:t>αναλύεται μηχανικά ως δυσλειτουργική συμπεριφορά</a:t>
            </a:r>
          </a:p>
          <a:p>
            <a:pPr marL="283659" indent="-188709" eaLnBrk="1">
              <a:spcBef>
                <a:spcPts val="363"/>
              </a:spcBef>
              <a:buClr>
                <a:srgbClr val="DDDDDD"/>
              </a:buClr>
              <a:buSzPct val="100000"/>
              <a:buFont typeface="Courier New"/>
              <a:buChar char="o"/>
              <a:defRPr/>
            </a:pPr>
            <a:r>
              <a:rPr lang="en-US" sz="1819" b="1" spc="-1">
                <a:solidFill>
                  <a:srgbClr val="000000"/>
                </a:solidFill>
                <a:latin typeface="Calibri"/>
              </a:rPr>
              <a:t>Κυκλικός εξευρωπαϊσμός</a:t>
            </a:r>
            <a:r>
              <a:rPr lang="en-US" sz="1819" spc="-1">
                <a:solidFill>
                  <a:srgbClr val="000000"/>
                </a:solidFill>
                <a:latin typeface="Calibri"/>
              </a:rPr>
              <a:t>: ο εξευρωπαϊσμός δεν είναι μια γραμμική διαδικασία. Περιλαμβάνει την ευρωπαϊκή ολοκλήρωση και την επιρροή της σε εθνικό επίπεδο η οποία με τη σειρά της επηρεάζει την ευρωπαϊκή ολοκλήρωση εκ νέου.</a:t>
            </a:r>
          </a:p>
          <a:p>
            <a:pPr marL="283659" indent="-188709" eaLnBrk="1">
              <a:spcBef>
                <a:spcPts val="363"/>
              </a:spcBef>
              <a:buClr>
                <a:srgbClr val="DDDDDD"/>
              </a:buClr>
              <a:buSzPct val="100000"/>
              <a:buFont typeface="Courier New"/>
              <a:buChar char="o"/>
              <a:defRPr/>
            </a:pPr>
            <a:r>
              <a:rPr lang="en-US" sz="1819" b="1" spc="-1">
                <a:solidFill>
                  <a:srgbClr val="000000"/>
                </a:solidFill>
                <a:latin typeface="Calibri"/>
              </a:rPr>
              <a:t>Ευρωπαϊκός και εγχώριος χρόνος:</a:t>
            </a:r>
            <a:r>
              <a:rPr lang="en-US" sz="1819" spc="-1">
                <a:solidFill>
                  <a:srgbClr val="000000"/>
                </a:solidFill>
                <a:latin typeface="Calibri"/>
              </a:rPr>
              <a:t> ευρωπαϊκά προγράμματα και εσωτερικές προτεραιότητες που βασίζονται σε εκλογές, η αξιοπρόσεκτη φύση των ζητημάτων, καθώς και ο βαθμός πολιτικοποίησης είναι οι τρεις κρίσιμες μεταβλητές που εξηγούν τη στάση των κρατών μελών.</a:t>
            </a:r>
          </a:p>
        </p:txBody>
      </p:sp>
      <p:sp>
        <p:nvSpPr>
          <p:cNvPr id="258" name="TextShape 3">
            <a:extLst>
              <a:ext uri="{FF2B5EF4-FFF2-40B4-BE49-F238E27FC236}">
                <a16:creationId xmlns:a16="http://schemas.microsoft.com/office/drawing/2014/main" id="{1606C80E-064E-85C8-B9D6-67FB9173838C}"/>
              </a:ext>
            </a:extLst>
          </p:cNvPr>
          <p:cNvSpPr txBox="1"/>
          <p:nvPr/>
        </p:nvSpPr>
        <p:spPr>
          <a:xfrm rot="16200000">
            <a:off x="8660606" y="2256632"/>
            <a:ext cx="2016125" cy="401638"/>
          </a:xfrm>
          <a:prstGeom prst="rect">
            <a:avLst/>
          </a:prstGeom>
          <a:noFill/>
          <a:ln>
            <a:noFill/>
          </a:ln>
        </p:spPr>
        <p:txBody>
          <a:bodyPr anchor="ctr"/>
          <a:lstStyle/>
          <a:p>
            <a:pPr eaLnBrk="1">
              <a:buClr>
                <a:srgbClr val="000000"/>
              </a:buClr>
              <a:buSzPct val="100000"/>
              <a:buFont typeface="Times New Roman" panose="02020603050405020304" pitchFamily="18" charset="0"/>
              <a:buNone/>
              <a:defRPr/>
            </a:pPr>
            <a:r>
              <a:rPr lang="fr-FR" sz="992" spc="-1">
                <a:solidFill>
                  <a:srgbClr val="F8F8F8"/>
                </a:solidFill>
                <a:latin typeface="Calibri"/>
              </a:rPr>
              <a:t>27/10/2016</a:t>
            </a:r>
            <a:endParaRPr lang="fr-FR" sz="992" spc="-1">
              <a:latin typeface="Times New Roman"/>
            </a:endParaRPr>
          </a:p>
        </p:txBody>
      </p:sp>
      <p:sp>
        <p:nvSpPr>
          <p:cNvPr id="259" name="TextShape 4">
            <a:extLst>
              <a:ext uri="{FF2B5EF4-FFF2-40B4-BE49-F238E27FC236}">
                <a16:creationId xmlns:a16="http://schemas.microsoft.com/office/drawing/2014/main" id="{8D9AB386-E888-1B87-0859-612124508060}"/>
              </a:ext>
            </a:extLst>
          </p:cNvPr>
          <p:cNvSpPr txBox="1"/>
          <p:nvPr/>
        </p:nvSpPr>
        <p:spPr>
          <a:xfrm rot="16200000">
            <a:off x="8690769" y="4242594"/>
            <a:ext cx="1955800" cy="401638"/>
          </a:xfrm>
          <a:prstGeom prst="rect">
            <a:avLst/>
          </a:prstGeom>
          <a:noFill/>
          <a:ln>
            <a:noFill/>
          </a:ln>
        </p:spPr>
        <p:txBody>
          <a:bodyPr anchor="ctr"/>
          <a:lstStyle/>
          <a:p>
            <a:pPr algn="r" eaLnBrk="1">
              <a:buClr>
                <a:srgbClr val="000000"/>
              </a:buClr>
              <a:buSzPct val="100000"/>
              <a:buFont typeface="Times New Roman" panose="02020603050405020304" pitchFamily="18" charset="0"/>
              <a:buNone/>
              <a:defRPr/>
            </a:pPr>
            <a:r>
              <a:rPr lang="fr-FR" sz="992" spc="-1">
                <a:solidFill>
                  <a:srgbClr val="F8F8F8"/>
                </a:solidFill>
                <a:latin typeface="Calibri"/>
              </a:rPr>
              <a:t>Φιλίππα Χατζησταύρου</a:t>
            </a:r>
            <a:endParaRPr lang="fr-FR" sz="992" spc="-1">
              <a:latin typeface="Times New Roman"/>
            </a:endParaRPr>
          </a:p>
        </p:txBody>
      </p:sp>
      <p:sp>
        <p:nvSpPr>
          <p:cNvPr id="260" name="TextShape 5">
            <a:extLst>
              <a:ext uri="{FF2B5EF4-FFF2-40B4-BE49-F238E27FC236}">
                <a16:creationId xmlns:a16="http://schemas.microsoft.com/office/drawing/2014/main" id="{C5771664-FE33-88DF-3930-04328305705B}"/>
              </a:ext>
            </a:extLst>
          </p:cNvPr>
          <p:cNvSpPr txBox="1"/>
          <p:nvPr/>
        </p:nvSpPr>
        <p:spPr>
          <a:xfrm>
            <a:off x="9405938" y="5614988"/>
            <a:ext cx="604837" cy="328612"/>
          </a:xfrm>
          <a:prstGeom prst="rect">
            <a:avLst/>
          </a:prstGeom>
          <a:noFill/>
          <a:ln w="19080">
            <a:solidFill>
              <a:srgbClr val="FFFFFF"/>
            </a:solidFill>
            <a:round/>
          </a:ln>
        </p:spPr>
        <p:txBody>
          <a:bodyPr lIns="0" tIns="0" rIns="0" bIns="0" anchor="ctr"/>
          <a:lstStyle/>
          <a:p>
            <a:pPr algn="ctr" eaLnBrk="1">
              <a:buClr>
                <a:srgbClr val="000000"/>
              </a:buClr>
              <a:buSzPct val="100000"/>
              <a:buFont typeface="Times New Roman" panose="02020603050405020304" pitchFamily="18" charset="0"/>
              <a:buNone/>
              <a:defRPr/>
            </a:pPr>
            <a:fld id="{CA873890-9120-574A-8ED1-B4254F5907CA}" type="slidenum">
              <a:rPr lang="fr-FR" sz="1488" spc="-1">
                <a:solidFill>
                  <a:srgbClr val="FFFFFF"/>
                </a:solidFill>
                <a:latin typeface="Calibri"/>
              </a:rPr>
              <a:pPr algn="ctr" eaLnBrk="1">
                <a:buClr>
                  <a:srgbClr val="000000"/>
                </a:buClr>
                <a:buSzPct val="100000"/>
                <a:buFont typeface="Times New Roman" panose="02020603050405020304" pitchFamily="18" charset="0"/>
                <a:buNone/>
                <a:defRPr/>
              </a:pPr>
              <a:t>20</a:t>
            </a:fld>
            <a:endParaRPr lang="fr-FR" sz="1488"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a:extLst>
              <a:ext uri="{FF2B5EF4-FFF2-40B4-BE49-F238E27FC236}">
                <a16:creationId xmlns:a16="http://schemas.microsoft.com/office/drawing/2014/main" id="{4FCEAAF1-23E2-3EE9-A65F-965B9B172C36}"/>
              </a:ext>
            </a:extLst>
          </p:cNvPr>
          <p:cNvSpPr>
            <a:spLocks noGrp="1" noChangeArrowheads="1"/>
          </p:cNvSpPr>
          <p:nvPr>
            <p:ph type="title"/>
          </p:nvPr>
        </p:nvSpPr>
        <p:spPr>
          <a:xfrm>
            <a:off x="863600" y="576263"/>
            <a:ext cx="9070975" cy="792162"/>
          </a:xfrm>
        </p:spPr>
        <p:txBody>
          <a:bodyPr lIns="90000" tIns="45000" rIns="90000" bIns="45000"/>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el-GR" altLang="en-GR" sz="2200" dirty="0" err="1">
                <a:solidFill>
                  <a:srgbClr val="434342"/>
                </a:solidFill>
                <a:latin typeface="Trebuchet MS" panose="020B0703020202090204" pitchFamily="34" charset="0"/>
              </a:rPr>
              <a:t>κυκλικος</a:t>
            </a:r>
            <a:r>
              <a:rPr lang="el-GR" altLang="en-GR" sz="2200" dirty="0">
                <a:solidFill>
                  <a:srgbClr val="434342"/>
                </a:solidFill>
                <a:latin typeface="Trebuchet MS" panose="020B0703020202090204" pitchFamily="34" charset="0"/>
              </a:rPr>
              <a:t> </a:t>
            </a:r>
            <a:r>
              <a:rPr lang="el-GR" altLang="en-GR" sz="2200" dirty="0" err="1">
                <a:solidFill>
                  <a:srgbClr val="434342"/>
                </a:solidFill>
                <a:latin typeface="Trebuchet MS" panose="020B0703020202090204" pitchFamily="34" charset="0"/>
              </a:rPr>
              <a:t>εξευρωπαιςμος</a:t>
            </a:r>
            <a:r>
              <a:rPr lang="el-GR" altLang="en-GR" sz="2200" dirty="0">
                <a:solidFill>
                  <a:srgbClr val="434342"/>
                </a:solidFill>
                <a:latin typeface="Trebuchet MS" panose="020B0703020202090204" pitchFamily="34" charset="0"/>
              </a:rPr>
              <a:t> και </a:t>
            </a:r>
            <a:r>
              <a:rPr lang="el-GR" altLang="en-GR" sz="2200" dirty="0" err="1">
                <a:solidFill>
                  <a:srgbClr val="434342"/>
                </a:solidFill>
                <a:latin typeface="Trebuchet MS" panose="020B0703020202090204" pitchFamily="34" charset="0"/>
              </a:rPr>
              <a:t>κριςη</a:t>
            </a:r>
            <a:endParaRPr lang="fr-FR" altLang="en-GR" sz="2200" dirty="0">
              <a:solidFill>
                <a:srgbClr val="434342"/>
              </a:solidFill>
              <a:latin typeface="Trebuchet MS" panose="020B0703020202090204" pitchFamily="34" charset="0"/>
            </a:endParaRPr>
          </a:p>
        </p:txBody>
      </p:sp>
      <p:sp>
        <p:nvSpPr>
          <p:cNvPr id="49155" name="Text Box 2">
            <a:extLst>
              <a:ext uri="{FF2B5EF4-FFF2-40B4-BE49-F238E27FC236}">
                <a16:creationId xmlns:a16="http://schemas.microsoft.com/office/drawing/2014/main" id="{20149CD7-BA06-BCA2-95C0-8D0D0C192D25}"/>
              </a:ext>
            </a:extLst>
          </p:cNvPr>
          <p:cNvSpPr txBox="1">
            <a:spLocks noChangeArrowheads="1"/>
          </p:cNvSpPr>
          <p:nvPr/>
        </p:nvSpPr>
        <p:spPr bwMode="auto">
          <a:xfrm>
            <a:off x="503238" y="1295400"/>
            <a:ext cx="9070975" cy="5951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61950" indent="-255588">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1pPr>
            <a:lvl2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2pPr>
            <a:lvl3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3pPr>
            <a:lvl4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4pPr>
            <a:lvl5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9pPr>
          </a:lstStyle>
          <a:p>
            <a:pPr eaLnBrk="1" hangingPunct="1">
              <a:spcBef>
                <a:spcPts val="300"/>
              </a:spcBef>
              <a:buClr>
                <a:srgbClr val="08A1D9"/>
              </a:buClr>
              <a:buSzPct val="100000"/>
              <a:buFont typeface="Wingdings" pitchFamily="2" charset="2"/>
              <a:buChar char=""/>
            </a:pPr>
            <a:r>
              <a:rPr lang="fr-FR" altLang="en-GR" sz="2000">
                <a:solidFill>
                  <a:srgbClr val="000000"/>
                </a:solidFill>
                <a:latin typeface="Georgia" panose="02040502050405020303" pitchFamily="18" charset="0"/>
                <a:ea typeface="DejaVu Sans" charset="0"/>
                <a:cs typeface="DejaVu Sans" charset="0"/>
              </a:rPr>
              <a:t> Δεν είμαστε σε ένα πλαίσιο εφαρμογής του </a:t>
            </a:r>
            <a:r>
              <a:rPr lang="fr-FR" altLang="en-GR" sz="2000" b="1">
                <a:solidFill>
                  <a:srgbClr val="000000"/>
                </a:solidFill>
                <a:latin typeface="Georgia" panose="02040502050405020303" pitchFamily="18" charset="0"/>
                <a:ea typeface="DejaVu Sans" charset="0"/>
                <a:cs typeface="DejaVu Sans" charset="0"/>
              </a:rPr>
              <a:t>ευρωπαϊκού κανόνα </a:t>
            </a:r>
            <a:r>
              <a:rPr lang="fr-FR" altLang="en-GR" sz="2000">
                <a:solidFill>
                  <a:srgbClr val="000000"/>
                </a:solidFill>
                <a:latin typeface="Georgia" panose="02040502050405020303" pitchFamily="18" charset="0"/>
                <a:ea typeface="DejaVu Sans" charset="0"/>
                <a:cs typeface="DejaVu Sans" charset="0"/>
              </a:rPr>
              <a:t>αλλά σε ένα </a:t>
            </a:r>
            <a:r>
              <a:rPr lang="fr-FR" altLang="en-GR" sz="2000" b="1">
                <a:solidFill>
                  <a:srgbClr val="000000"/>
                </a:solidFill>
                <a:latin typeface="Georgia" panose="02040502050405020303" pitchFamily="18" charset="0"/>
                <a:ea typeface="DejaVu Sans" charset="0"/>
                <a:cs typeface="DejaVu Sans" charset="0"/>
              </a:rPr>
              <a:t>πλαίσιο προσαρμογής και επαναδιαπραγμάτευσης </a:t>
            </a:r>
            <a:r>
              <a:rPr lang="fr-FR" altLang="en-GR" sz="2000">
                <a:solidFill>
                  <a:srgbClr val="000000"/>
                </a:solidFill>
                <a:latin typeface="Georgia" panose="02040502050405020303" pitchFamily="18" charset="0"/>
                <a:ea typeface="DejaVu Sans" charset="0"/>
                <a:cs typeface="DejaVu Sans" charset="0"/>
              </a:rPr>
              <a:t>του σε σχέση με την εθνική οικονομική αντίληψη   </a:t>
            </a:r>
          </a:p>
          <a:p>
            <a:pPr eaLnBrk="1" hangingPunct="1">
              <a:spcBef>
                <a:spcPts val="300"/>
              </a:spcBef>
              <a:buClr>
                <a:srgbClr val="08A1D9"/>
              </a:buClr>
              <a:buSzPct val="100000"/>
              <a:buFont typeface="Wingdings" pitchFamily="2" charset="2"/>
              <a:buChar char=""/>
            </a:pPr>
            <a:r>
              <a:rPr lang="fr-FR" altLang="en-GR" sz="2000" b="1">
                <a:solidFill>
                  <a:srgbClr val="000000"/>
                </a:solidFill>
                <a:latin typeface="Georgia" panose="02040502050405020303" pitchFamily="18" charset="0"/>
                <a:ea typeface="DejaVu Sans" charset="0"/>
                <a:cs typeface="DejaVu Sans" charset="0"/>
              </a:rPr>
              <a:t>Υψηλός βαθμός πολιτικοποίησης επηρρεάζει τις πολιτικές θέσεις των κρατών μελών </a:t>
            </a:r>
            <a:r>
              <a:rPr lang="fr-FR" altLang="en-GR" sz="2000">
                <a:solidFill>
                  <a:srgbClr val="000000"/>
                </a:solidFill>
                <a:latin typeface="Georgia" panose="02040502050405020303" pitchFamily="18" charset="0"/>
                <a:ea typeface="DejaVu Sans" charset="0"/>
                <a:cs typeface="DejaVu Sans" charset="0"/>
              </a:rPr>
              <a:t>που ψάχνουν να επαναδιαπραγματευτούν τις πολιτικές σε επίπεδο ΕΕ  </a:t>
            </a:r>
          </a:p>
          <a:p>
            <a:pPr eaLnBrk="1" hangingPunct="1">
              <a:spcBef>
                <a:spcPts val="300"/>
              </a:spcBef>
              <a:buClr>
                <a:srgbClr val="08A1D9"/>
              </a:buClr>
              <a:buSzPct val="100000"/>
              <a:buFont typeface="Wingdings" pitchFamily="2" charset="2"/>
              <a:buChar char=""/>
            </a:pPr>
            <a:r>
              <a:rPr lang="fr-FR" altLang="en-GR" sz="2000">
                <a:solidFill>
                  <a:srgbClr val="000000"/>
                </a:solidFill>
                <a:latin typeface="Georgia" panose="02040502050405020303" pitchFamily="18" charset="0"/>
                <a:ea typeface="DejaVu Sans" charset="0"/>
                <a:cs typeface="DejaVu Sans" charset="0"/>
              </a:rPr>
              <a:t> Η σημασία των </a:t>
            </a:r>
            <a:r>
              <a:rPr lang="fr-FR" altLang="en-GR" sz="2000" b="1">
                <a:solidFill>
                  <a:srgbClr val="000000"/>
                </a:solidFill>
                <a:latin typeface="Georgia" panose="02040502050405020303" pitchFamily="18" charset="0"/>
                <a:ea typeface="DejaVu Sans" charset="0"/>
                <a:cs typeface="DejaVu Sans" charset="0"/>
              </a:rPr>
              <a:t>εθνικών οικονομικών και πολιτικών παραδειγμάτων και προτεραιοτήτων</a:t>
            </a:r>
            <a:r>
              <a:rPr lang="fr-FR" altLang="en-GR" sz="2000">
                <a:solidFill>
                  <a:srgbClr val="000000"/>
                </a:solidFill>
                <a:latin typeface="Georgia" panose="02040502050405020303" pitchFamily="18" charset="0"/>
                <a:ea typeface="DejaVu Sans" charset="0"/>
                <a:cs typeface="DejaVu Sans" charset="0"/>
              </a:rPr>
              <a:t>.</a:t>
            </a:r>
          </a:p>
          <a:p>
            <a:pPr eaLnBrk="1" hangingPunct="1">
              <a:spcBef>
                <a:spcPts val="300"/>
              </a:spcBef>
              <a:buSzPct val="100000"/>
            </a:pPr>
            <a:endParaRPr lang="fr-FR" altLang="en-GR" sz="200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Wingdings" pitchFamily="2" charset="2"/>
              <a:buChar char=""/>
            </a:pPr>
            <a:r>
              <a:rPr lang="fr-FR" altLang="en-GR" sz="2000">
                <a:solidFill>
                  <a:srgbClr val="000000"/>
                </a:solidFill>
                <a:latin typeface="Georgia" panose="02040502050405020303" pitchFamily="18" charset="0"/>
                <a:ea typeface="DejaVu Sans" charset="0"/>
                <a:cs typeface="DejaVu Sans" charset="0"/>
              </a:rPr>
              <a:t> </a:t>
            </a:r>
            <a:r>
              <a:rPr lang="fr-FR" altLang="en-GR" sz="2000" b="1">
                <a:solidFill>
                  <a:srgbClr val="000000"/>
                </a:solidFill>
                <a:latin typeface="Georgia" panose="02040502050405020303" pitchFamily="18" charset="0"/>
                <a:ea typeface="DejaVu Sans" charset="0"/>
                <a:cs typeface="DejaVu Sans" charset="0"/>
              </a:rPr>
              <a:t>Η κρίση βάζει σε πίεση το κλασσικό μοντέλο</a:t>
            </a:r>
            <a:r>
              <a:rPr lang="fr-FR" altLang="en-GR" sz="2000">
                <a:solidFill>
                  <a:srgbClr val="000000"/>
                </a:solidFill>
                <a:latin typeface="Georgia" panose="02040502050405020303" pitchFamily="18" charset="0"/>
                <a:ea typeface="DejaVu Sans" charset="0"/>
                <a:cs typeface="DejaVu Sans" charset="0"/>
              </a:rPr>
              <a:t>: </a:t>
            </a:r>
          </a:p>
          <a:p>
            <a:pPr algn="ctr" eaLnBrk="1" hangingPunct="1">
              <a:spcBef>
                <a:spcPts val="300"/>
              </a:spcBef>
              <a:buClr>
                <a:srgbClr val="08A1D9"/>
              </a:buClr>
              <a:buSzPct val="100000"/>
              <a:buFont typeface="Wingdings" pitchFamily="2" charset="2"/>
              <a:buChar char=""/>
            </a:pPr>
            <a:r>
              <a:rPr lang="fr-FR" altLang="en-GR" sz="2000">
                <a:solidFill>
                  <a:srgbClr val="000000"/>
                </a:solidFill>
                <a:latin typeface="Georgia" panose="02040502050405020303" pitchFamily="18" charset="0"/>
                <a:ea typeface="DejaVu Sans" charset="0"/>
                <a:cs typeface="DejaVu Sans" charset="0"/>
              </a:rPr>
              <a:t>μια ευρωπαϊκή επιταγή/νόρμα λαμβάνεται υπόψη ως ανεξάρτητη μεταβλητή γιατί παράγει αλλαγή ή συμπεριφορές αντίστασης σε εγχώριο επίπεδο ΟΜΩΣ</a:t>
            </a:r>
          </a:p>
          <a:p>
            <a:pPr algn="ctr" eaLnBrk="1" hangingPunct="1">
              <a:spcBef>
                <a:spcPts val="300"/>
              </a:spcBef>
              <a:buClr>
                <a:srgbClr val="08A1D9"/>
              </a:buClr>
              <a:buSzPct val="100000"/>
              <a:buFont typeface="Wingdings" pitchFamily="2" charset="2"/>
              <a:buChar char=""/>
            </a:pPr>
            <a:r>
              <a:rPr lang="fr-FR" altLang="en-GR" sz="2000">
                <a:solidFill>
                  <a:srgbClr val="000000"/>
                </a:solidFill>
                <a:latin typeface="Georgia" panose="02040502050405020303" pitchFamily="18" charset="0"/>
                <a:ea typeface="DejaVu Sans" charset="0"/>
                <a:cs typeface="DejaVu Sans" charset="0"/>
              </a:rPr>
              <a:t> οι εγχώριες διαδικασίες επηρρέαζουν στην συνέχεια τη λήψη απόφασης σε επίπεδο ΕΕ (η ευρωπαϊκή νόρμα γίνεται εξαρτημένη μεταβλητή)</a:t>
            </a:r>
          </a:p>
          <a:p>
            <a:pPr algn="ctr" eaLnBrk="1" hangingPunct="1">
              <a:spcBef>
                <a:spcPts val="300"/>
              </a:spcBef>
              <a:buClr>
                <a:srgbClr val="08A1D9"/>
              </a:buClr>
              <a:buSzPct val="100000"/>
              <a:buFont typeface="Wingdings" pitchFamily="2" charset="2"/>
              <a:buChar char=""/>
            </a:pPr>
            <a:r>
              <a:rPr lang="fr-FR" altLang="en-GR" sz="2000" i="1" u="sng">
                <a:solidFill>
                  <a:srgbClr val="000000"/>
                </a:solidFill>
                <a:latin typeface="Georgia" panose="02040502050405020303" pitchFamily="18" charset="0"/>
                <a:ea typeface="DejaVu Sans" charset="0"/>
                <a:cs typeface="DejaVu Sans" charset="0"/>
              </a:rPr>
              <a:t>Η δυσκολία της Ελλάδας να προωθήσει τις αλλαγές οδήγησαν σε αυστηροποίηση των μνημονιακών δεσμεύσεων</a:t>
            </a:r>
          </a:p>
          <a:p>
            <a:pPr algn="ctr" eaLnBrk="1" hangingPunct="1">
              <a:spcBef>
                <a:spcPts val="300"/>
              </a:spcBef>
              <a:buSzPct val="100000"/>
            </a:pPr>
            <a:endParaRPr lang="fr-FR" altLang="en-GR" sz="2000" i="1" u="sng">
              <a:solidFill>
                <a:srgbClr val="000000"/>
              </a:solidFill>
              <a:latin typeface="Georgia" panose="02040502050405020303" pitchFamily="18" charset="0"/>
              <a:ea typeface="DejaVu Sans" charset="0"/>
              <a:cs typeface="DejaVu Sans" charset="0"/>
            </a:endParaRPr>
          </a:p>
        </p:txBody>
      </p:sp>
      <p:sp>
        <p:nvSpPr>
          <p:cNvPr id="49156" name="Text Box 3">
            <a:extLst>
              <a:ext uri="{FF2B5EF4-FFF2-40B4-BE49-F238E27FC236}">
                <a16:creationId xmlns:a16="http://schemas.microsoft.com/office/drawing/2014/main" id="{AFB4F9EB-CAED-2990-FE99-B05A5BE10AA1}"/>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8A1760A8-4FAD-8C42-AA81-26CB69467184}"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21</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TextShape 1">
            <a:extLst>
              <a:ext uri="{FF2B5EF4-FFF2-40B4-BE49-F238E27FC236}">
                <a16:creationId xmlns:a16="http://schemas.microsoft.com/office/drawing/2014/main" id="{6ECD7522-3021-51C9-D7D3-3201CE52D0C1}"/>
              </a:ext>
            </a:extLst>
          </p:cNvPr>
          <p:cNvSpPr txBox="1"/>
          <p:nvPr/>
        </p:nvSpPr>
        <p:spPr>
          <a:xfrm>
            <a:off x="863600" y="596900"/>
            <a:ext cx="8791575" cy="503238"/>
          </a:xfrm>
          <a:prstGeom prst="rect">
            <a:avLst/>
          </a:prstGeom>
          <a:noFill/>
          <a:ln>
            <a:noFill/>
          </a:ln>
        </p:spPr>
        <p:txBody>
          <a:bodyPr anchor="ctr"/>
          <a:lstStyle/>
          <a:p>
            <a:pPr eaLnBrk="1">
              <a:buClr>
                <a:srgbClr val="000000"/>
              </a:buClr>
              <a:buSzPct val="100000"/>
              <a:buFont typeface="Times New Roman" panose="02020603050405020304" pitchFamily="18" charset="0"/>
              <a:buNone/>
              <a:defRPr/>
            </a:pPr>
            <a:r>
              <a:rPr lang="en-US" sz="3803" spc="-80" dirty="0" err="1">
                <a:solidFill>
                  <a:srgbClr val="000000"/>
                </a:solidFill>
                <a:latin typeface="Trebuchet MS" panose="020B0703020202090204" pitchFamily="34" charset="0"/>
              </a:rPr>
              <a:t>Νέος</a:t>
            </a:r>
            <a:r>
              <a:rPr lang="en-US" sz="3803" spc="-80" dirty="0">
                <a:solidFill>
                  <a:srgbClr val="000000"/>
                </a:solidFill>
                <a:latin typeface="Trebuchet MS" panose="020B0703020202090204" pitchFamily="34" charset="0"/>
              </a:rPr>
              <a:t> </a:t>
            </a:r>
            <a:r>
              <a:rPr lang="en-US" sz="3803" spc="-80" dirty="0" err="1">
                <a:solidFill>
                  <a:srgbClr val="000000"/>
                </a:solidFill>
                <a:latin typeface="Trebuchet MS" panose="020B0703020202090204" pitchFamily="34" charset="0"/>
              </a:rPr>
              <a:t>Κοινο</a:t>
            </a:r>
            <a:r>
              <a:rPr lang="en-US" sz="3803" spc="-80" dirty="0">
                <a:solidFill>
                  <a:srgbClr val="000000"/>
                </a:solidFill>
                <a:latin typeface="Trebuchet MS" panose="020B0703020202090204" pitchFamily="34" charset="0"/>
              </a:rPr>
              <a:t>β</a:t>
            </a:r>
            <a:r>
              <a:rPr lang="en-US" sz="3803" spc="-80" dirty="0" err="1">
                <a:solidFill>
                  <a:srgbClr val="000000"/>
                </a:solidFill>
                <a:latin typeface="Trebuchet MS" panose="020B0703020202090204" pitchFamily="34" charset="0"/>
              </a:rPr>
              <a:t>ουλευτισμός</a:t>
            </a:r>
            <a:endParaRPr lang="en-US" sz="3803" spc="-1" dirty="0">
              <a:solidFill>
                <a:srgbClr val="000000"/>
              </a:solidFill>
              <a:latin typeface="Trebuchet MS" panose="020B0703020202090204" pitchFamily="34" charset="0"/>
            </a:endParaRPr>
          </a:p>
        </p:txBody>
      </p:sp>
      <p:sp>
        <p:nvSpPr>
          <p:cNvPr id="262" name="TextShape 2">
            <a:extLst>
              <a:ext uri="{FF2B5EF4-FFF2-40B4-BE49-F238E27FC236}">
                <a16:creationId xmlns:a16="http://schemas.microsoft.com/office/drawing/2014/main" id="{5EA13ACC-CB63-EB72-C4C8-967A92745008}"/>
              </a:ext>
            </a:extLst>
          </p:cNvPr>
          <p:cNvSpPr txBox="1"/>
          <p:nvPr/>
        </p:nvSpPr>
        <p:spPr>
          <a:xfrm>
            <a:off x="503238" y="1403350"/>
            <a:ext cx="8401050" cy="4787900"/>
          </a:xfrm>
          <a:prstGeom prst="rect">
            <a:avLst/>
          </a:prstGeom>
          <a:noFill/>
          <a:ln>
            <a:noFill/>
          </a:ln>
        </p:spPr>
        <p:txBody>
          <a:bodyPr>
            <a:normAutofit lnSpcReduction="10000"/>
          </a:bodyPr>
          <a:lstStyle/>
          <a:p>
            <a:pPr eaLnBrk="1">
              <a:spcBef>
                <a:spcPts val="530"/>
              </a:spcBef>
              <a:buClr>
                <a:srgbClr val="000000"/>
              </a:buClr>
              <a:buSzPct val="100000"/>
              <a:buFont typeface="Times New Roman" panose="02020603050405020304" pitchFamily="18" charset="0"/>
              <a:buNone/>
              <a:defRPr/>
            </a:pPr>
            <a:endParaRPr lang="en-US" sz="1819" spc="-1" dirty="0">
              <a:solidFill>
                <a:srgbClr val="000000"/>
              </a:solidFill>
              <a:latin typeface="Calibri"/>
            </a:endParaRPr>
          </a:p>
          <a:p>
            <a:pPr marL="283659" indent="-188709" eaLnBrk="1">
              <a:spcBef>
                <a:spcPts val="530"/>
              </a:spcBef>
              <a:buClr>
                <a:srgbClr val="DDDDDD"/>
              </a:buClr>
              <a:buSzPct val="100000"/>
              <a:buFont typeface="Wingdings" charset="2"/>
              <a:buChar char=""/>
              <a:defRPr/>
            </a:pP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Αυξ</a:t>
            </a:r>
            <a:r>
              <a:rPr lang="en-US" sz="2646" spc="-1" dirty="0">
                <a:solidFill>
                  <a:srgbClr val="000000"/>
                </a:solidFill>
                <a:latin typeface="Georgia" panose="02040502050405020303" pitchFamily="18" charset="0"/>
              </a:rPr>
              <a:t>α</a:t>
            </a:r>
            <a:r>
              <a:rPr lang="en-US" sz="2646" spc="-1" dirty="0" err="1">
                <a:solidFill>
                  <a:srgbClr val="000000"/>
                </a:solidFill>
                <a:latin typeface="Georgia" panose="02040502050405020303" pitchFamily="18" charset="0"/>
              </a:rPr>
              <a:t>νόμενη</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ε</a:t>
            </a:r>
            <a:r>
              <a:rPr lang="en-US" sz="2646" spc="-1" dirty="0">
                <a:solidFill>
                  <a:srgbClr val="000000"/>
                </a:solidFill>
                <a:latin typeface="Georgia" panose="02040502050405020303" pitchFamily="18" charset="0"/>
              </a:rPr>
              <a:t>π</a:t>
            </a:r>
            <a:r>
              <a:rPr lang="en-US" sz="2646" spc="-1" dirty="0" err="1">
                <a:solidFill>
                  <a:srgbClr val="000000"/>
                </a:solidFill>
                <a:latin typeface="Georgia" panose="02040502050405020303" pitchFamily="18" charset="0"/>
              </a:rPr>
              <a:t>ιρροή</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του</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Ευρω</a:t>
            </a:r>
            <a:r>
              <a:rPr lang="en-US" sz="2646" spc="-1" dirty="0">
                <a:solidFill>
                  <a:srgbClr val="000000"/>
                </a:solidFill>
                <a:latin typeface="Georgia" panose="02040502050405020303" pitchFamily="18" charset="0"/>
              </a:rPr>
              <a:t>πα</a:t>
            </a:r>
            <a:r>
              <a:rPr lang="en-US" sz="2646" spc="-1" dirty="0" err="1">
                <a:solidFill>
                  <a:srgbClr val="000000"/>
                </a:solidFill>
                <a:latin typeface="Georgia" panose="02040502050405020303" pitchFamily="18" charset="0"/>
              </a:rPr>
              <a:t>ϊκού</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Κοινο</a:t>
            </a:r>
            <a:r>
              <a:rPr lang="en-US" sz="2646" spc="-1" dirty="0">
                <a:solidFill>
                  <a:srgbClr val="000000"/>
                </a:solidFill>
                <a:latin typeface="Georgia" panose="02040502050405020303" pitchFamily="18" charset="0"/>
              </a:rPr>
              <a:t>β</a:t>
            </a:r>
            <a:r>
              <a:rPr lang="en-US" sz="2646" spc="-1" dirty="0" err="1">
                <a:solidFill>
                  <a:srgbClr val="000000"/>
                </a:solidFill>
                <a:latin typeface="Georgia" panose="02040502050405020303" pitchFamily="18" charset="0"/>
              </a:rPr>
              <a:t>ουλίου</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στο</a:t>
            </a:r>
            <a:r>
              <a:rPr lang="en-US" sz="2646" spc="-1" dirty="0">
                <a:solidFill>
                  <a:srgbClr val="000000"/>
                </a:solidFill>
                <a:latin typeface="Georgia" panose="02040502050405020303" pitchFamily="18" charset="0"/>
              </a:rPr>
              <a:t> π</a:t>
            </a:r>
            <a:r>
              <a:rPr lang="en-US" sz="2646" spc="-1" dirty="0" err="1">
                <a:solidFill>
                  <a:srgbClr val="000000"/>
                </a:solidFill>
                <a:latin typeface="Georgia" panose="02040502050405020303" pitchFamily="18" charset="0"/>
              </a:rPr>
              <a:t>λ</a:t>
            </a:r>
            <a:r>
              <a:rPr lang="en-US" sz="2646" spc="-1" dirty="0">
                <a:solidFill>
                  <a:srgbClr val="000000"/>
                </a:solidFill>
                <a:latin typeface="Georgia" panose="02040502050405020303" pitchFamily="18" charset="0"/>
              </a:rPr>
              <a:t>α</a:t>
            </a:r>
            <a:r>
              <a:rPr lang="en-US" sz="2646" spc="-1" dirty="0" err="1">
                <a:solidFill>
                  <a:srgbClr val="000000"/>
                </a:solidFill>
                <a:latin typeface="Georgia" panose="02040502050405020303" pitchFamily="18" charset="0"/>
              </a:rPr>
              <a:t>ίσιο</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της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συν</a:t>
            </a:r>
            <a:r>
              <a:rPr lang="en-US" sz="2646" spc="-1" dirty="0">
                <a:solidFill>
                  <a:srgbClr val="000000"/>
                </a:solidFill>
                <a:latin typeface="Georgia" panose="02040502050405020303" pitchFamily="18" charset="0"/>
              </a:rPr>
              <a:t>απ</a:t>
            </a:r>
            <a:r>
              <a:rPr lang="en-US" sz="2646" spc="-1" dirty="0" err="1">
                <a:solidFill>
                  <a:srgbClr val="000000"/>
                </a:solidFill>
                <a:latin typeface="Georgia" panose="02040502050405020303" pitchFamily="18" charset="0"/>
              </a:rPr>
              <a:t>όφ</a:t>
            </a:r>
            <a:r>
              <a:rPr lang="en-US" sz="2646" spc="-1" dirty="0">
                <a:solidFill>
                  <a:srgbClr val="000000"/>
                </a:solidFill>
                <a:latin typeface="Georgia" panose="02040502050405020303" pitchFamily="18" charset="0"/>
              </a:rPr>
              <a:t>α</a:t>
            </a:r>
            <a:r>
              <a:rPr lang="en-US" sz="2646" spc="-1" dirty="0" err="1">
                <a:solidFill>
                  <a:srgbClr val="000000"/>
                </a:solidFill>
                <a:latin typeface="Georgia" panose="02040502050405020303" pitchFamily="18" charset="0"/>
              </a:rPr>
              <a:t>σης</a:t>
            </a:r>
            <a:r>
              <a:rPr lang="en-US" sz="2646" spc="-1" dirty="0">
                <a:solidFill>
                  <a:srgbClr val="000000"/>
                </a:solidFill>
                <a:latin typeface="Georgia" panose="02040502050405020303" pitchFamily="18" charset="0"/>
              </a:rPr>
              <a:t> (β</a:t>
            </a:r>
            <a:r>
              <a:rPr lang="en-US" sz="2646" spc="-1" dirty="0" err="1">
                <a:solidFill>
                  <a:srgbClr val="000000"/>
                </a:solidFill>
                <a:latin typeface="Georgia" panose="02040502050405020303" pitchFamily="18" charset="0"/>
              </a:rPr>
              <a:t>έτο</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στην</a:t>
            </a:r>
            <a:r>
              <a:rPr lang="en-US" sz="2646" spc="-1" dirty="0">
                <a:solidFill>
                  <a:srgbClr val="000000"/>
                </a:solidFill>
                <a:latin typeface="Georgia" panose="02040502050405020303" pitchFamily="18" charset="0"/>
              </a:rPr>
              <a:t> ΤΤΙΡ, π</a:t>
            </a:r>
            <a:r>
              <a:rPr lang="en-US" sz="2646" spc="-1" dirty="0" err="1">
                <a:solidFill>
                  <a:srgbClr val="000000"/>
                </a:solidFill>
                <a:latin typeface="Georgia" panose="02040502050405020303" pitchFamily="18" charset="0"/>
              </a:rPr>
              <a:t>ρότ</a:t>
            </a:r>
            <a:r>
              <a:rPr lang="en-US" sz="2646" spc="-1" dirty="0">
                <a:solidFill>
                  <a:srgbClr val="000000"/>
                </a:solidFill>
                <a:latin typeface="Georgia" panose="02040502050405020303" pitchFamily="18" charset="0"/>
              </a:rPr>
              <a:t>α</a:t>
            </a:r>
            <a:r>
              <a:rPr lang="en-US" sz="2646" spc="-1" dirty="0" err="1">
                <a:solidFill>
                  <a:srgbClr val="000000"/>
                </a:solidFill>
                <a:latin typeface="Georgia" panose="02040502050405020303" pitchFamily="18" charset="0"/>
              </a:rPr>
              <a:t>ση</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εθνικής</a:t>
            </a:r>
            <a:r>
              <a:rPr lang="en-US" sz="2646" spc="-1" dirty="0">
                <a:solidFill>
                  <a:srgbClr val="000000"/>
                </a:solidFill>
                <a:latin typeface="Georgia" panose="02040502050405020303" pitchFamily="18" charset="0"/>
              </a:rPr>
              <a:t> απα</a:t>
            </a:r>
            <a:r>
              <a:rPr lang="en-US" sz="2646" spc="-1" dirty="0" err="1">
                <a:solidFill>
                  <a:srgbClr val="000000"/>
                </a:solidFill>
                <a:latin typeface="Georgia" panose="02040502050405020303" pitchFamily="18" charset="0"/>
              </a:rPr>
              <a:t>γόρευσης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των</a:t>
            </a:r>
            <a:r>
              <a:rPr lang="en-US" sz="2646" spc="-1" dirty="0">
                <a:solidFill>
                  <a:srgbClr val="000000"/>
                </a:solidFill>
                <a:latin typeface="Georgia" panose="02040502050405020303" pitchFamily="18" charset="0"/>
              </a:rPr>
              <a:t> ΓΤΟ, </a:t>
            </a:r>
            <a:r>
              <a:rPr lang="en-US" sz="2646" spc="-1" dirty="0" err="1">
                <a:solidFill>
                  <a:srgbClr val="000000"/>
                </a:solidFill>
                <a:latin typeface="Georgia" panose="02040502050405020303" pitchFamily="18" charset="0"/>
              </a:rPr>
              <a:t>νομοθεσί</a:t>
            </a:r>
            <a:r>
              <a:rPr lang="en-US" sz="2646" spc="-1" dirty="0">
                <a:solidFill>
                  <a:srgbClr val="000000"/>
                </a:solidFill>
                <a:latin typeface="Georgia" panose="02040502050405020303" pitchFamily="18" charset="0"/>
              </a:rPr>
              <a:t>α </a:t>
            </a:r>
            <a:r>
              <a:rPr lang="en-US" sz="2646" spc="-1" dirty="0" err="1">
                <a:solidFill>
                  <a:srgbClr val="000000"/>
                </a:solidFill>
                <a:latin typeface="Georgia" panose="02040502050405020303" pitchFamily="18" charset="0"/>
              </a:rPr>
              <a:t>κ</a:t>
            </a:r>
            <a:r>
              <a:rPr lang="en-US" sz="2646" spc="-1" dirty="0">
                <a:solidFill>
                  <a:srgbClr val="000000"/>
                </a:solidFill>
                <a:latin typeface="Georgia" panose="02040502050405020303" pitchFamily="18" charset="0"/>
              </a:rPr>
              <a:t>α</a:t>
            </a:r>
            <a:r>
              <a:rPr lang="en-US" sz="2646" spc="-1" dirty="0" err="1">
                <a:solidFill>
                  <a:srgbClr val="000000"/>
                </a:solidFill>
                <a:latin typeface="Georgia" panose="02040502050405020303" pitchFamily="18" charset="0"/>
              </a:rPr>
              <a:t>νόνων</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δημοσιονομικής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στ</a:t>
            </a:r>
            <a:r>
              <a:rPr lang="en-US" sz="2646" spc="-1" dirty="0">
                <a:solidFill>
                  <a:srgbClr val="000000"/>
                </a:solidFill>
                <a:latin typeface="Georgia" panose="02040502050405020303" pitchFamily="18" charset="0"/>
              </a:rPr>
              <a:t>α</a:t>
            </a:r>
            <a:r>
              <a:rPr lang="en-US" sz="2646" spc="-1" dirty="0" err="1">
                <a:solidFill>
                  <a:srgbClr val="000000"/>
                </a:solidFill>
                <a:latin typeface="Georgia" panose="02040502050405020303" pitchFamily="18" charset="0"/>
              </a:rPr>
              <a:t>θερότητ</a:t>
            </a:r>
            <a:r>
              <a:rPr lang="en-US" sz="2646" spc="-1" dirty="0">
                <a:solidFill>
                  <a:srgbClr val="000000"/>
                </a:solidFill>
                <a:latin typeface="Georgia" panose="02040502050405020303" pitchFamily="18" charset="0"/>
              </a:rPr>
              <a:t>α</a:t>
            </a:r>
            <a:r>
              <a:rPr lang="en-US" sz="2646" spc="-1" dirty="0" err="1">
                <a:solidFill>
                  <a:srgbClr val="000000"/>
                </a:solidFill>
                <a:latin typeface="Georgia" panose="02040502050405020303" pitchFamily="18" charset="0"/>
              </a:rPr>
              <a:t>ς</a:t>
            </a:r>
            <a:r>
              <a:rPr lang="en-US" sz="2646" spc="-1" dirty="0">
                <a:solidFill>
                  <a:srgbClr val="000000"/>
                </a:solidFill>
                <a:latin typeface="Georgia" panose="02040502050405020303" pitchFamily="18" charset="0"/>
              </a:rPr>
              <a:t>...)</a:t>
            </a:r>
          </a:p>
          <a:p>
            <a:pPr marL="283659" indent="-188709" eaLnBrk="1">
              <a:spcBef>
                <a:spcPts val="530"/>
              </a:spcBef>
              <a:buClr>
                <a:srgbClr val="DDDDDD"/>
              </a:buClr>
              <a:buSzPct val="100000"/>
              <a:buFont typeface="Wingdings" charset="2"/>
              <a:buChar char=""/>
              <a:defRPr/>
            </a:pP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Η</a:t>
            </a:r>
            <a:r>
              <a:rPr lang="en-US" sz="2646" spc="-1" dirty="0">
                <a:solidFill>
                  <a:srgbClr val="000000"/>
                </a:solidFill>
                <a:latin typeface="Georgia" panose="02040502050405020303" pitchFamily="18" charset="0"/>
              </a:rPr>
              <a:t> ΕΚΤ, </a:t>
            </a:r>
            <a:r>
              <a:rPr lang="en-US" sz="2646" spc="-1" dirty="0" err="1">
                <a:solidFill>
                  <a:srgbClr val="000000"/>
                </a:solidFill>
                <a:latin typeface="Georgia" panose="02040502050405020303" pitchFamily="18" charset="0"/>
              </a:rPr>
              <a:t>η</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έκθεση</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της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Ύ</a:t>
            </a:r>
            <a:r>
              <a:rPr lang="en-US" sz="2646" spc="-1" dirty="0">
                <a:solidFill>
                  <a:srgbClr val="000000"/>
                </a:solidFill>
                <a:latin typeface="Georgia" panose="02040502050405020303" pitchFamily="18" charset="0"/>
              </a:rPr>
              <a:t>πα</a:t>
            </a:r>
            <a:r>
              <a:rPr lang="en-US" sz="2646" spc="-1" dirty="0" err="1">
                <a:solidFill>
                  <a:srgbClr val="000000"/>
                </a:solidFill>
                <a:latin typeface="Georgia" panose="02040502050405020303" pitchFamily="18" charset="0"/>
              </a:rPr>
              <a:t>της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εκ</a:t>
            </a:r>
            <a:r>
              <a:rPr lang="en-US" sz="2646" spc="-1" dirty="0">
                <a:solidFill>
                  <a:srgbClr val="000000"/>
                </a:solidFill>
                <a:latin typeface="Georgia" panose="02040502050405020303" pitchFamily="18" charset="0"/>
              </a:rPr>
              <a:t>π</a:t>
            </a:r>
            <a:r>
              <a:rPr lang="en-US" sz="2646" spc="-1" dirty="0" err="1">
                <a:solidFill>
                  <a:srgbClr val="000000"/>
                </a:solidFill>
                <a:latin typeface="Georgia" panose="02040502050405020303" pitchFamily="18" charset="0"/>
              </a:rPr>
              <a:t>ροσώ</a:t>
            </a:r>
            <a:r>
              <a:rPr lang="en-US" sz="2646" spc="-1" dirty="0">
                <a:solidFill>
                  <a:srgbClr val="000000"/>
                </a:solidFill>
                <a:latin typeface="Georgia" panose="02040502050405020303" pitchFamily="18" charset="0"/>
              </a:rPr>
              <a:t>π</a:t>
            </a:r>
            <a:r>
              <a:rPr lang="en-US" sz="2646" spc="-1" dirty="0" err="1">
                <a:solidFill>
                  <a:srgbClr val="000000"/>
                </a:solidFill>
                <a:latin typeface="Georgia" panose="02040502050405020303" pitchFamily="18" charset="0"/>
              </a:rPr>
              <a:t>ου</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γι</a:t>
            </a:r>
            <a:r>
              <a:rPr lang="en-US" sz="2646" spc="-1" dirty="0">
                <a:solidFill>
                  <a:srgbClr val="000000"/>
                </a:solidFill>
                <a:latin typeface="Georgia" panose="02040502050405020303" pitchFamily="18" charset="0"/>
              </a:rPr>
              <a:t>α </a:t>
            </a:r>
            <a:r>
              <a:rPr lang="en-US" sz="2646" spc="-1" dirty="0" err="1">
                <a:solidFill>
                  <a:srgbClr val="000000"/>
                </a:solidFill>
                <a:latin typeface="Georgia" panose="02040502050405020303" pitchFamily="18" charset="0"/>
              </a:rPr>
              <a:t>τις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εξωτερικές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υ</a:t>
            </a:r>
            <a:r>
              <a:rPr lang="en-US" sz="2646" spc="-1" dirty="0">
                <a:solidFill>
                  <a:srgbClr val="000000"/>
                </a:solidFill>
                <a:latin typeface="Georgia" panose="02040502050405020303" pitchFamily="18" charset="0"/>
              </a:rPr>
              <a:t>π</a:t>
            </a:r>
            <a:r>
              <a:rPr lang="en-US" sz="2646" spc="-1" dirty="0" err="1">
                <a:solidFill>
                  <a:srgbClr val="000000"/>
                </a:solidFill>
                <a:latin typeface="Georgia" panose="02040502050405020303" pitchFamily="18" charset="0"/>
              </a:rPr>
              <a:t>οθέσεις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κ</a:t>
            </a:r>
            <a:r>
              <a:rPr lang="en-US" sz="2646" spc="-1" dirty="0">
                <a:solidFill>
                  <a:srgbClr val="000000"/>
                </a:solidFill>
                <a:latin typeface="Georgia" panose="02040502050405020303" pitchFamily="18" charset="0"/>
              </a:rPr>
              <a:t>α</a:t>
            </a:r>
            <a:r>
              <a:rPr lang="en-US" sz="2646" spc="-1" dirty="0" err="1">
                <a:solidFill>
                  <a:srgbClr val="000000"/>
                </a:solidFill>
                <a:latin typeface="Georgia" panose="02040502050405020303" pitchFamily="18" charset="0"/>
              </a:rPr>
              <a:t>ι</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την</a:t>
            </a:r>
            <a:r>
              <a:rPr lang="en-US" sz="2646" spc="-1" dirty="0">
                <a:solidFill>
                  <a:srgbClr val="000000"/>
                </a:solidFill>
                <a:latin typeface="Georgia" panose="02040502050405020303" pitchFamily="18" charset="0"/>
              </a:rPr>
              <a:t> π</a:t>
            </a:r>
            <a:r>
              <a:rPr lang="en-US" sz="2646" spc="-1" dirty="0" err="1">
                <a:solidFill>
                  <a:srgbClr val="000000"/>
                </a:solidFill>
                <a:latin typeface="Georgia" panose="02040502050405020303" pitchFamily="18" charset="0"/>
              </a:rPr>
              <a:t>ολιτική</a:t>
            </a:r>
            <a:r>
              <a:rPr lang="en-US" sz="2646" spc="-1" dirty="0">
                <a:solidFill>
                  <a:srgbClr val="000000"/>
                </a:solidFill>
                <a:latin typeface="Georgia" panose="02040502050405020303" pitchFamily="18" charset="0"/>
              </a:rPr>
              <a:t> α</a:t>
            </a:r>
            <a:r>
              <a:rPr lang="en-US" sz="2646" spc="-1" dirty="0" err="1">
                <a:solidFill>
                  <a:srgbClr val="000000"/>
                </a:solidFill>
                <a:latin typeface="Georgia" panose="02040502050405020303" pitchFamily="18" charset="0"/>
              </a:rPr>
              <a:t>σφάλει</a:t>
            </a:r>
            <a:r>
              <a:rPr lang="en-US" sz="2646" spc="-1" dirty="0">
                <a:solidFill>
                  <a:srgbClr val="000000"/>
                </a:solidFill>
                <a:latin typeface="Georgia" panose="02040502050405020303" pitchFamily="18" charset="0"/>
              </a:rPr>
              <a:t>α</a:t>
            </a:r>
            <a:r>
              <a:rPr lang="en-US" sz="2646" spc="-1" dirty="0" err="1">
                <a:solidFill>
                  <a:srgbClr val="000000"/>
                </a:solidFill>
                <a:latin typeface="Georgia" panose="02040502050405020303" pitchFamily="18" charset="0"/>
              </a:rPr>
              <a:t>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στο</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Ευρω</a:t>
            </a:r>
            <a:r>
              <a:rPr lang="en-US" sz="2646" spc="-1" dirty="0">
                <a:solidFill>
                  <a:srgbClr val="000000"/>
                </a:solidFill>
                <a:latin typeface="Georgia" panose="02040502050405020303" pitchFamily="18" charset="0"/>
              </a:rPr>
              <a:t>πα</a:t>
            </a:r>
            <a:r>
              <a:rPr lang="en-US" sz="2646" spc="-1" dirty="0" err="1">
                <a:solidFill>
                  <a:srgbClr val="000000"/>
                </a:solidFill>
                <a:latin typeface="Georgia" panose="02040502050405020303" pitchFamily="18" charset="0"/>
              </a:rPr>
              <a:t>ϊκό</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Κοινο</a:t>
            </a:r>
            <a:r>
              <a:rPr lang="en-US" sz="2646" spc="-1" dirty="0">
                <a:solidFill>
                  <a:srgbClr val="000000"/>
                </a:solidFill>
                <a:latin typeface="Georgia" panose="02040502050405020303" pitchFamily="18" charset="0"/>
              </a:rPr>
              <a:t>β</a:t>
            </a:r>
            <a:r>
              <a:rPr lang="en-US" sz="2646" spc="-1" dirty="0" err="1">
                <a:solidFill>
                  <a:srgbClr val="000000"/>
                </a:solidFill>
                <a:latin typeface="Georgia" panose="02040502050405020303" pitchFamily="18" charset="0"/>
              </a:rPr>
              <a:t>ούλιο</a:t>
            </a:r>
            <a:endParaRPr lang="en-US" sz="2646" spc="-1" dirty="0">
              <a:solidFill>
                <a:srgbClr val="000000"/>
              </a:solidFill>
              <a:latin typeface="Georgia" panose="02040502050405020303" pitchFamily="18" charset="0"/>
            </a:endParaRPr>
          </a:p>
          <a:p>
            <a:pPr marL="283659" indent="-188709" eaLnBrk="1">
              <a:spcBef>
                <a:spcPts val="530"/>
              </a:spcBef>
              <a:buClr>
                <a:srgbClr val="DDDDDD"/>
              </a:buClr>
              <a:buSzPct val="100000"/>
              <a:buFont typeface="Wingdings" charset="2"/>
              <a:buChar char=""/>
              <a:defRPr/>
            </a:pP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Spitzenkandidat</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στις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εκλογές</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του</a:t>
            </a:r>
            <a:r>
              <a:rPr lang="en-US" sz="2646" spc="-1" dirty="0">
                <a:solidFill>
                  <a:srgbClr val="000000"/>
                </a:solidFill>
                <a:latin typeface="Georgia" panose="02040502050405020303" pitchFamily="18" charset="0"/>
              </a:rPr>
              <a:t> 2014 </a:t>
            </a:r>
            <a:r>
              <a:rPr lang="en-US" sz="2646" spc="-1" dirty="0" err="1">
                <a:solidFill>
                  <a:srgbClr val="000000"/>
                </a:solidFill>
                <a:latin typeface="Georgia" panose="02040502050405020303" pitchFamily="18" charset="0"/>
              </a:rPr>
              <a:t>του</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Ευρω</a:t>
            </a:r>
            <a:r>
              <a:rPr lang="en-US" sz="2646" spc="-1" dirty="0">
                <a:solidFill>
                  <a:srgbClr val="000000"/>
                </a:solidFill>
                <a:latin typeface="Georgia" panose="02040502050405020303" pitchFamily="18" charset="0"/>
              </a:rPr>
              <a:t>πα</a:t>
            </a:r>
            <a:r>
              <a:rPr lang="en-US" sz="2646" spc="-1" dirty="0" err="1">
                <a:solidFill>
                  <a:srgbClr val="000000"/>
                </a:solidFill>
                <a:latin typeface="Georgia" panose="02040502050405020303" pitchFamily="18" charset="0"/>
              </a:rPr>
              <a:t>ϊκού</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Κοινο</a:t>
            </a:r>
            <a:r>
              <a:rPr lang="en-US" sz="2646" spc="-1" dirty="0">
                <a:solidFill>
                  <a:srgbClr val="000000"/>
                </a:solidFill>
                <a:latin typeface="Georgia" panose="02040502050405020303" pitchFamily="18" charset="0"/>
              </a:rPr>
              <a:t>β</a:t>
            </a:r>
            <a:r>
              <a:rPr lang="en-US" sz="2646" spc="-1" dirty="0" err="1">
                <a:solidFill>
                  <a:srgbClr val="000000"/>
                </a:solidFill>
                <a:latin typeface="Georgia" panose="02040502050405020303" pitchFamily="18" charset="0"/>
              </a:rPr>
              <a:t>ουλίου</a:t>
            </a:r>
            <a:endParaRPr lang="en-US" sz="2646" spc="-1" dirty="0">
              <a:solidFill>
                <a:srgbClr val="000000"/>
              </a:solidFill>
              <a:latin typeface="Georgia" panose="02040502050405020303" pitchFamily="18" charset="0"/>
            </a:endParaRPr>
          </a:p>
          <a:p>
            <a:pPr marL="283659" indent="-188709" eaLnBrk="1">
              <a:spcBef>
                <a:spcPts val="530"/>
              </a:spcBef>
              <a:buClr>
                <a:srgbClr val="DDDDDD"/>
              </a:buClr>
              <a:buSzPct val="100000"/>
              <a:buFont typeface="Wingdings" charset="2"/>
              <a:buChar char=""/>
              <a:defRPr/>
            </a:pP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Αυξ</a:t>
            </a:r>
            <a:r>
              <a:rPr lang="en-US" sz="2646" spc="-1" dirty="0">
                <a:solidFill>
                  <a:srgbClr val="000000"/>
                </a:solidFill>
                <a:latin typeface="Georgia" panose="02040502050405020303" pitchFamily="18" charset="0"/>
              </a:rPr>
              <a:t>α</a:t>
            </a:r>
            <a:r>
              <a:rPr lang="en-US" sz="2646" spc="-1" dirty="0" err="1">
                <a:solidFill>
                  <a:srgbClr val="000000"/>
                </a:solidFill>
                <a:latin typeface="Georgia" panose="02040502050405020303" pitchFamily="18" charset="0"/>
              </a:rPr>
              <a:t>νόμενη</a:t>
            </a:r>
            <a:r>
              <a:rPr lang="en-US" sz="2646" spc="-1" dirty="0">
                <a:solidFill>
                  <a:srgbClr val="000000"/>
                </a:solidFill>
                <a:latin typeface="Georgia" panose="02040502050405020303" pitchFamily="18" charset="0"/>
              </a:rPr>
              <a:t> π</a:t>
            </a:r>
            <a:r>
              <a:rPr lang="en-US" sz="2646" spc="-1" dirty="0" err="1">
                <a:solidFill>
                  <a:srgbClr val="000000"/>
                </a:solidFill>
                <a:latin typeface="Georgia" panose="02040502050405020303" pitchFamily="18" charset="0"/>
              </a:rPr>
              <a:t>ολιτικο</a:t>
            </a:r>
            <a:r>
              <a:rPr lang="en-US" sz="2646" spc="-1" dirty="0">
                <a:solidFill>
                  <a:srgbClr val="000000"/>
                </a:solidFill>
                <a:latin typeface="Georgia" panose="02040502050405020303" pitchFamily="18" charset="0"/>
              </a:rPr>
              <a:t>π</a:t>
            </a:r>
            <a:r>
              <a:rPr lang="en-US" sz="2646" spc="-1" dirty="0" err="1">
                <a:solidFill>
                  <a:srgbClr val="000000"/>
                </a:solidFill>
                <a:latin typeface="Georgia" panose="02040502050405020303" pitchFamily="18" charset="0"/>
              </a:rPr>
              <a:t>οίηση</a:t>
            </a:r>
            <a:r>
              <a:rPr lang="en-US" sz="2646" spc="-1" dirty="0">
                <a:solidFill>
                  <a:srgbClr val="000000"/>
                </a:solidFill>
                <a:latin typeface="Georgia" panose="02040502050405020303" pitchFamily="18" charset="0"/>
              </a:rPr>
              <a:t> </a:t>
            </a:r>
            <a:r>
              <a:rPr lang="en-US" sz="2646" spc="-1" dirty="0" err="1">
                <a:solidFill>
                  <a:srgbClr val="000000"/>
                </a:solidFill>
                <a:latin typeface="Georgia" panose="02040502050405020303" pitchFamily="18" charset="0"/>
              </a:rPr>
              <a:t>του</a:t>
            </a:r>
            <a:r>
              <a:rPr lang="en-US" sz="2646" spc="-1" dirty="0">
                <a:solidFill>
                  <a:srgbClr val="000000"/>
                </a:solidFill>
                <a:latin typeface="Georgia" panose="02040502050405020303" pitchFamily="18" charset="0"/>
              </a:rPr>
              <a:t> ΕΚ</a:t>
            </a:r>
          </a:p>
          <a:p>
            <a:pPr eaLnBrk="1">
              <a:spcBef>
                <a:spcPts val="363"/>
              </a:spcBef>
              <a:buClr>
                <a:srgbClr val="000000"/>
              </a:buClr>
              <a:buSzPct val="100000"/>
              <a:buFont typeface="Times New Roman" panose="02020603050405020304" pitchFamily="18" charset="0"/>
              <a:buNone/>
              <a:defRPr/>
            </a:pPr>
            <a:endParaRPr lang="en-US" sz="2646" spc="-1" dirty="0">
              <a:solidFill>
                <a:srgbClr val="000000"/>
              </a:solidFill>
              <a:latin typeface="Calibri"/>
            </a:endParaRPr>
          </a:p>
        </p:txBody>
      </p:sp>
      <p:sp>
        <p:nvSpPr>
          <p:cNvPr id="263" name="TextShape 3">
            <a:extLst>
              <a:ext uri="{FF2B5EF4-FFF2-40B4-BE49-F238E27FC236}">
                <a16:creationId xmlns:a16="http://schemas.microsoft.com/office/drawing/2014/main" id="{A3432451-8CEC-5230-4E9B-3A21AFE3620B}"/>
              </a:ext>
            </a:extLst>
          </p:cNvPr>
          <p:cNvSpPr txBox="1"/>
          <p:nvPr/>
        </p:nvSpPr>
        <p:spPr>
          <a:xfrm rot="16200000">
            <a:off x="8660606" y="2256632"/>
            <a:ext cx="2016125" cy="401638"/>
          </a:xfrm>
          <a:prstGeom prst="rect">
            <a:avLst/>
          </a:prstGeom>
          <a:noFill/>
          <a:ln>
            <a:noFill/>
          </a:ln>
        </p:spPr>
        <p:txBody>
          <a:bodyPr anchor="ctr"/>
          <a:lstStyle/>
          <a:p>
            <a:pPr eaLnBrk="1">
              <a:buClr>
                <a:srgbClr val="000000"/>
              </a:buClr>
              <a:buSzPct val="100000"/>
              <a:buFont typeface="Times New Roman" panose="02020603050405020304" pitchFamily="18" charset="0"/>
              <a:buNone/>
              <a:defRPr/>
            </a:pPr>
            <a:r>
              <a:rPr lang="fr-FR" sz="992" spc="-1">
                <a:solidFill>
                  <a:srgbClr val="F8F8F8"/>
                </a:solidFill>
                <a:latin typeface="Calibri"/>
              </a:rPr>
              <a:t>27/10/2016</a:t>
            </a:r>
            <a:endParaRPr lang="fr-FR" sz="992" spc="-1">
              <a:latin typeface="Times New Roman"/>
            </a:endParaRPr>
          </a:p>
        </p:txBody>
      </p:sp>
      <p:sp>
        <p:nvSpPr>
          <p:cNvPr id="264" name="TextShape 4">
            <a:extLst>
              <a:ext uri="{FF2B5EF4-FFF2-40B4-BE49-F238E27FC236}">
                <a16:creationId xmlns:a16="http://schemas.microsoft.com/office/drawing/2014/main" id="{2F84A155-3082-C79C-F671-C51E4FF12A65}"/>
              </a:ext>
            </a:extLst>
          </p:cNvPr>
          <p:cNvSpPr txBox="1"/>
          <p:nvPr/>
        </p:nvSpPr>
        <p:spPr>
          <a:xfrm rot="16200000">
            <a:off x="8690769" y="4242594"/>
            <a:ext cx="1955800" cy="401638"/>
          </a:xfrm>
          <a:prstGeom prst="rect">
            <a:avLst/>
          </a:prstGeom>
          <a:noFill/>
          <a:ln>
            <a:noFill/>
          </a:ln>
        </p:spPr>
        <p:txBody>
          <a:bodyPr anchor="ctr"/>
          <a:lstStyle/>
          <a:p>
            <a:pPr algn="r" eaLnBrk="1">
              <a:buClr>
                <a:srgbClr val="000000"/>
              </a:buClr>
              <a:buSzPct val="100000"/>
              <a:buFont typeface="Times New Roman" panose="02020603050405020304" pitchFamily="18" charset="0"/>
              <a:buNone/>
              <a:defRPr/>
            </a:pPr>
            <a:r>
              <a:rPr lang="fr-FR" sz="992" spc="-1">
                <a:solidFill>
                  <a:srgbClr val="F8F8F8"/>
                </a:solidFill>
                <a:latin typeface="Calibri"/>
              </a:rPr>
              <a:t>Φιλίππα Χατζησταύρου</a:t>
            </a:r>
            <a:endParaRPr lang="fr-FR" sz="992" spc="-1">
              <a:latin typeface="Times New Roman"/>
            </a:endParaRPr>
          </a:p>
        </p:txBody>
      </p:sp>
      <p:sp>
        <p:nvSpPr>
          <p:cNvPr id="265" name="TextShape 5">
            <a:extLst>
              <a:ext uri="{FF2B5EF4-FFF2-40B4-BE49-F238E27FC236}">
                <a16:creationId xmlns:a16="http://schemas.microsoft.com/office/drawing/2014/main" id="{72BA5FCF-A21B-F6E7-F7B6-E79A789B868E}"/>
              </a:ext>
            </a:extLst>
          </p:cNvPr>
          <p:cNvSpPr txBox="1"/>
          <p:nvPr/>
        </p:nvSpPr>
        <p:spPr>
          <a:xfrm>
            <a:off x="9405938" y="5614988"/>
            <a:ext cx="604837" cy="328612"/>
          </a:xfrm>
          <a:prstGeom prst="rect">
            <a:avLst/>
          </a:prstGeom>
          <a:noFill/>
          <a:ln w="19080">
            <a:solidFill>
              <a:srgbClr val="FFFFFF"/>
            </a:solidFill>
            <a:round/>
          </a:ln>
        </p:spPr>
        <p:txBody>
          <a:bodyPr lIns="0" tIns="0" rIns="0" bIns="0" anchor="ctr"/>
          <a:lstStyle/>
          <a:p>
            <a:pPr algn="ctr" eaLnBrk="1">
              <a:buClr>
                <a:srgbClr val="000000"/>
              </a:buClr>
              <a:buSzPct val="100000"/>
              <a:buFont typeface="Times New Roman" panose="02020603050405020304" pitchFamily="18" charset="0"/>
              <a:buNone/>
              <a:defRPr/>
            </a:pPr>
            <a:fld id="{A569AC89-F40C-A349-9EA1-B1CE63170D02}" type="slidenum">
              <a:rPr lang="fr-FR" sz="1488" spc="-1">
                <a:solidFill>
                  <a:srgbClr val="FFFFFF"/>
                </a:solidFill>
                <a:latin typeface="Calibri"/>
              </a:rPr>
              <a:pPr algn="ctr" eaLnBrk="1">
                <a:buClr>
                  <a:srgbClr val="000000"/>
                </a:buClr>
                <a:buSzPct val="100000"/>
                <a:buFont typeface="Times New Roman" panose="02020603050405020304" pitchFamily="18" charset="0"/>
                <a:buNone/>
                <a:defRPr/>
              </a:pPr>
              <a:t>22</a:t>
            </a:fld>
            <a:endParaRPr lang="fr-FR" sz="1488"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031" y="1889720"/>
            <a:ext cx="9072563" cy="540965"/>
          </a:xfrm>
        </p:spPr>
        <p:txBody>
          <a:bodyPr>
            <a:normAutofit fontScale="90000"/>
          </a:bodyPr>
          <a:lstStyle/>
          <a:p>
            <a:r>
              <a:rPr lang="el-GR" dirty="0"/>
              <a:t>Νέος Κοινοβουλευτισμός</a:t>
            </a:r>
            <a:endParaRPr lang="fr-FR" dirty="0"/>
          </a:p>
        </p:txBody>
      </p:sp>
      <p:sp>
        <p:nvSpPr>
          <p:cNvPr id="3" name="Content Placeholder 2"/>
          <p:cNvSpPr>
            <a:spLocks noGrp="1"/>
          </p:cNvSpPr>
          <p:nvPr>
            <p:ph idx="1"/>
          </p:nvPr>
        </p:nvSpPr>
        <p:spPr>
          <a:xfrm>
            <a:off x="504031" y="2430685"/>
            <a:ext cx="9072563" cy="3949954"/>
          </a:xfrm>
        </p:spPr>
        <p:txBody>
          <a:bodyPr>
            <a:normAutofit fontScale="85000" lnSpcReduction="20000"/>
          </a:bodyPr>
          <a:lstStyle/>
          <a:p>
            <a:endParaRPr lang="el-GR" sz="2563" dirty="0"/>
          </a:p>
          <a:p>
            <a:pPr>
              <a:buFont typeface="Wingdings" panose="05000000000000000000" pitchFamily="2" charset="2"/>
              <a:buChar char="q"/>
            </a:pPr>
            <a:r>
              <a:rPr lang="el-GR" sz="2563" dirty="0"/>
              <a:t> Η δημοκρατία εδραιωμένη ως συνταγματικός κανόνας (1997 Άμστερνταμ Συνθήκη)</a:t>
            </a:r>
          </a:p>
          <a:p>
            <a:pPr>
              <a:buFont typeface="Wingdings" panose="05000000000000000000" pitchFamily="2" charset="2"/>
              <a:buChar char="q"/>
            </a:pPr>
            <a:r>
              <a:rPr lang="el-GR" sz="2563" dirty="0"/>
              <a:t> Εκτεταμένος έλεγχος του ΕΚ στην Επιτροπή (Συνθήκη της Λισαβόνας του 2007).</a:t>
            </a:r>
          </a:p>
          <a:p>
            <a:pPr>
              <a:buFont typeface="Wingdings" panose="05000000000000000000" pitchFamily="2" charset="2"/>
              <a:buChar char="q"/>
            </a:pPr>
            <a:r>
              <a:rPr lang="el-GR" sz="2563" dirty="0"/>
              <a:t>Αυξανόμενη επιρροή του Ευρωπαϊκού Κοινοβουλίου στο πλαίσιο της συναπόφασης (βέτο στην ΤΤΙΡ, πρόταση εθνικής απαγόρευσης των ΓΤΟ, νομοθεσία κανόνων δημοσιονομικής σταθερότητας...)</a:t>
            </a:r>
          </a:p>
          <a:p>
            <a:pPr>
              <a:buFont typeface="Wingdings" panose="05000000000000000000" pitchFamily="2" charset="2"/>
              <a:buChar char="q"/>
            </a:pPr>
            <a:r>
              <a:rPr lang="el-GR" sz="2563" dirty="0"/>
              <a:t> Η ΕΚΤ, η έκθεση της Ύπατης εκπροσώπου για τις εξωτερικές υποθέσεις και την πολιτική ασφάλειας στο Ευρωπαϊκό Κοινοβούλιο</a:t>
            </a:r>
          </a:p>
          <a:p>
            <a:pPr>
              <a:buFont typeface="Wingdings" panose="05000000000000000000" pitchFamily="2" charset="2"/>
              <a:buChar char="q"/>
            </a:pPr>
            <a:r>
              <a:rPr lang="el-GR" sz="2563" dirty="0"/>
              <a:t> "Spitzenkandidat" στις εκλογές του 2014 του Ευρωπαϊκού Κοινοβουλίου</a:t>
            </a:r>
          </a:p>
          <a:p>
            <a:pPr>
              <a:buFont typeface="Wingdings" panose="05000000000000000000" pitchFamily="2" charset="2"/>
              <a:buChar char="q"/>
            </a:pPr>
            <a:r>
              <a:rPr lang="el-GR" sz="2563" dirty="0"/>
              <a:t> Αυξανόμενη πολιτικοποίηση του ΕΚ</a:t>
            </a:r>
          </a:p>
          <a:p>
            <a:endParaRPr lang="fr-FR" dirty="0"/>
          </a:p>
        </p:txBody>
      </p:sp>
    </p:spTree>
    <p:extLst>
      <p:ext uri="{BB962C8B-B14F-4D97-AF65-F5344CB8AC3E}">
        <p14:creationId xmlns:p14="http://schemas.microsoft.com/office/powerpoint/2010/main" val="285373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Content Placeholder 2">
            <a:extLst>
              <a:ext uri="{FF2B5EF4-FFF2-40B4-BE49-F238E27FC236}">
                <a16:creationId xmlns:a16="http://schemas.microsoft.com/office/drawing/2014/main" id="{38A767B8-B054-21C9-58C3-257E75D851EB}"/>
              </a:ext>
            </a:extLst>
          </p:cNvPr>
          <p:cNvSpPr>
            <a:spLocks noGrp="1" noChangeArrowheads="1"/>
          </p:cNvSpPr>
          <p:nvPr>
            <p:ph idx="4294967295"/>
          </p:nvPr>
        </p:nvSpPr>
        <p:spPr>
          <a:xfrm>
            <a:off x="0" y="539750"/>
            <a:ext cx="8037513" cy="6415088"/>
          </a:xfrm>
        </p:spPr>
        <p:txBody>
          <a:bodyPr/>
          <a:lstStyle/>
          <a:p>
            <a:pPr eaLnBrk="1" hangingPunct="1"/>
            <a:endParaRPr lang="el-GR" altLang="en-GR" sz="4000" dirty="0"/>
          </a:p>
          <a:p>
            <a:pPr eaLnBrk="1" hangingPunct="1"/>
            <a:endParaRPr lang="el-GR" altLang="en-GR" sz="4000" dirty="0"/>
          </a:p>
          <a:p>
            <a:pPr eaLnBrk="1" hangingPunct="1"/>
            <a:r>
              <a:rPr lang="el-GR" altLang="en-GR" sz="4000" dirty="0"/>
              <a:t>Κανονιστικές θεωρίες</a:t>
            </a:r>
          </a:p>
          <a:p>
            <a:pPr eaLnBrk="1" hangingPunct="1"/>
            <a:endParaRPr lang="el-GR" altLang="en-GR" sz="4000" dirty="0"/>
          </a:p>
          <a:p>
            <a:pPr marL="0" indent="0" eaLnBrk="1" hangingPunct="1">
              <a:buNone/>
            </a:pPr>
            <a:r>
              <a:rPr lang="el-GR" altLang="en-GR" sz="4000" dirty="0"/>
              <a:t>Ομοσπονδιακή θεωρία Συνομοσπονδία </a:t>
            </a:r>
          </a:p>
          <a:p>
            <a:pPr marL="0" indent="0" eaLnBrk="1" hangingPunct="1">
              <a:buNone/>
            </a:pPr>
            <a:r>
              <a:rPr lang="el-GR" altLang="en-GR" sz="4000" dirty="0"/>
              <a:t>Ρεπουμπλικανισμός</a:t>
            </a:r>
            <a:endParaRPr lang="en-GR" altLang="en-GR" sz="4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A15E98D1-8B8F-3C17-3543-92B5D54A7092}"/>
              </a:ext>
            </a:extLst>
          </p:cNvPr>
          <p:cNvSpPr>
            <a:spLocks noGrp="1" noChangeArrowheads="1"/>
          </p:cNvSpPr>
          <p:nvPr>
            <p:ph type="title"/>
          </p:nvPr>
        </p:nvSpPr>
        <p:spPr>
          <a:xfrm>
            <a:off x="504825" y="287338"/>
            <a:ext cx="9070975" cy="877887"/>
          </a:xfrm>
        </p:spPr>
        <p:txBody>
          <a:bodyPr lIns="90000" tIns="45000" rIns="90000" bIns="45000"/>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fr-FR" altLang="en-GR" sz="3200" dirty="0" err="1">
                <a:solidFill>
                  <a:srgbClr val="434342"/>
                </a:solidFill>
                <a:latin typeface="Trebuchet MS" panose="020B0703020202090204" pitchFamily="34" charset="0"/>
              </a:rPr>
              <a:t>Δι</a:t>
            </a:r>
            <a:r>
              <a:rPr lang="fr-FR" altLang="en-GR" sz="3200" dirty="0">
                <a:solidFill>
                  <a:srgbClr val="434342"/>
                </a:solidFill>
                <a:latin typeface="Trebuchet MS" panose="020B0703020202090204" pitchFamily="34" charset="0"/>
              </a:rPr>
              <a:t>α</a:t>
            </a:r>
            <a:r>
              <a:rPr lang="fr-FR" altLang="en-GR" sz="3200" dirty="0" err="1">
                <a:solidFill>
                  <a:srgbClr val="434342"/>
                </a:solidFill>
                <a:latin typeface="Trebuchet MS" panose="020B0703020202090204" pitchFamily="34" charset="0"/>
              </a:rPr>
              <a:t>κυ</a:t>
            </a:r>
            <a:r>
              <a:rPr lang="fr-FR" altLang="en-GR" sz="3200" dirty="0">
                <a:solidFill>
                  <a:srgbClr val="434342"/>
                </a:solidFill>
                <a:latin typeface="Trebuchet MS" panose="020B0703020202090204" pitchFamily="34" charset="0"/>
              </a:rPr>
              <a:t>β</a:t>
            </a:r>
            <a:r>
              <a:rPr lang="fr-FR" altLang="en-GR" sz="3200" dirty="0" err="1">
                <a:solidFill>
                  <a:srgbClr val="434342"/>
                </a:solidFill>
                <a:latin typeface="Trebuchet MS" panose="020B0703020202090204" pitchFamily="34" charset="0"/>
              </a:rPr>
              <a:t>ερνητικ</a:t>
            </a:r>
            <a:r>
              <a:rPr lang="el-GR" altLang="en-GR" sz="3200" dirty="0">
                <a:solidFill>
                  <a:srgbClr val="434342"/>
                </a:solidFill>
                <a:latin typeface="Trebuchet MS" panose="020B0703020202090204" pitchFamily="34" charset="0"/>
              </a:rPr>
              <a:t>η</a:t>
            </a:r>
            <a:r>
              <a:rPr lang="fr-FR" altLang="en-GR" sz="3200" dirty="0">
                <a:solidFill>
                  <a:srgbClr val="434342"/>
                </a:solidFill>
                <a:latin typeface="Trebuchet MS" panose="020B0703020202090204" pitchFamily="34" charset="0"/>
              </a:rPr>
              <a:t> </a:t>
            </a:r>
            <a:r>
              <a:rPr lang="el-GR" altLang="en-GR" sz="3200" dirty="0">
                <a:solidFill>
                  <a:srgbClr val="434342"/>
                </a:solidFill>
                <a:latin typeface="Trebuchet MS" panose="020B0703020202090204" pitchFamily="34" charset="0"/>
              </a:rPr>
              <a:t>ε</a:t>
            </a:r>
            <a:r>
              <a:rPr lang="fr-FR" altLang="en-GR" sz="3200" dirty="0" err="1">
                <a:solidFill>
                  <a:srgbClr val="434342"/>
                </a:solidFill>
                <a:latin typeface="Trebuchet MS" panose="020B0703020202090204" pitchFamily="34" charset="0"/>
              </a:rPr>
              <a:t>νωςη</a:t>
            </a:r>
            <a:r>
              <a:rPr lang="fr-FR" altLang="en-GR" sz="3200" dirty="0">
                <a:solidFill>
                  <a:srgbClr val="434342"/>
                </a:solidFill>
                <a:latin typeface="Trebuchet MS" panose="020B0703020202090204" pitchFamily="34" charset="0"/>
              </a:rPr>
              <a:t> vs </a:t>
            </a:r>
            <a:r>
              <a:rPr lang="fr-FR" altLang="en-GR" sz="3200" dirty="0" err="1">
                <a:solidFill>
                  <a:srgbClr val="434342"/>
                </a:solidFill>
                <a:latin typeface="Trebuchet MS" panose="020B0703020202090204" pitchFamily="34" charset="0"/>
              </a:rPr>
              <a:t>Ομος</a:t>
            </a:r>
            <a:r>
              <a:rPr lang="fr-FR" altLang="en-GR" sz="3200" dirty="0">
                <a:solidFill>
                  <a:srgbClr val="434342"/>
                </a:solidFill>
                <a:latin typeface="Trebuchet MS" panose="020B0703020202090204" pitchFamily="34" charset="0"/>
              </a:rPr>
              <a:t>π</a:t>
            </a:r>
            <a:r>
              <a:rPr lang="fr-FR" altLang="en-GR" sz="3200" dirty="0" err="1">
                <a:solidFill>
                  <a:srgbClr val="434342"/>
                </a:solidFill>
                <a:latin typeface="Trebuchet MS" panose="020B0703020202090204" pitchFamily="34" charset="0"/>
              </a:rPr>
              <a:t>ονδ</a:t>
            </a:r>
            <a:r>
              <a:rPr lang="el-GR" altLang="en-GR" sz="3200" dirty="0">
                <a:solidFill>
                  <a:srgbClr val="434342"/>
                </a:solidFill>
                <a:latin typeface="Trebuchet MS" panose="020B0703020202090204" pitchFamily="34" charset="0"/>
              </a:rPr>
              <a:t>ι</a:t>
            </a:r>
            <a:r>
              <a:rPr lang="fr-FR" altLang="en-GR" sz="3200" dirty="0">
                <a:solidFill>
                  <a:srgbClr val="434342"/>
                </a:solidFill>
                <a:latin typeface="Trebuchet MS" panose="020B0703020202090204" pitchFamily="34" charset="0"/>
              </a:rPr>
              <a:t>α</a:t>
            </a:r>
          </a:p>
        </p:txBody>
      </p:sp>
      <p:sp>
        <p:nvSpPr>
          <p:cNvPr id="53250" name="Text Box 2">
            <a:extLst>
              <a:ext uri="{FF2B5EF4-FFF2-40B4-BE49-F238E27FC236}">
                <a16:creationId xmlns:a16="http://schemas.microsoft.com/office/drawing/2014/main" id="{D3A21425-870E-6628-CD74-99EC6BDAF80C}"/>
              </a:ext>
            </a:extLst>
          </p:cNvPr>
          <p:cNvSpPr txBox="1">
            <a:spLocks noChangeArrowheads="1"/>
          </p:cNvSpPr>
          <p:nvPr/>
        </p:nvSpPr>
        <p:spPr bwMode="auto">
          <a:xfrm>
            <a:off x="503238" y="1079500"/>
            <a:ext cx="9070975" cy="616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marL="361950" indent="-255588">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1pPr>
            <a:lvl2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2pPr>
            <a:lvl3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3pPr>
            <a:lvl4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4pPr>
            <a:lvl5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9pPr>
          </a:lstStyle>
          <a:p>
            <a:pPr eaLnBrk="1" hangingPunct="1">
              <a:spcBef>
                <a:spcPts val="300"/>
              </a:spcBef>
              <a:buClr>
                <a:srgbClr val="08A1D9"/>
              </a:buClr>
              <a:buSzPct val="100000"/>
              <a:buFont typeface="Georgia" panose="02040502050405020303" pitchFamily="18" charset="0"/>
              <a:buChar char="•"/>
            </a:pPr>
            <a:endParaRPr lang="el-GR" altLang="en-GR" sz="2000" dirty="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Georgia" panose="02040502050405020303" pitchFamily="18" charset="0"/>
              <a:buChar char="•"/>
            </a:pPr>
            <a:r>
              <a:rPr lang="fr-FR" altLang="en-GR" sz="2000" dirty="0" err="1">
                <a:solidFill>
                  <a:srgbClr val="000000"/>
                </a:solidFill>
                <a:latin typeface="Georgia" panose="02040502050405020303" pitchFamily="18" charset="0"/>
                <a:ea typeface="DejaVu Sans" charset="0"/>
                <a:cs typeface="DejaVu Sans" charset="0"/>
              </a:rPr>
              <a:t>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b="1" dirty="0" err="1">
                <a:solidFill>
                  <a:srgbClr val="000000"/>
                </a:solidFill>
                <a:latin typeface="Georgia" panose="02040502050405020303" pitchFamily="18" charset="0"/>
                <a:ea typeface="DejaVu Sans" charset="0"/>
                <a:cs typeface="DejaVu Sans" charset="0"/>
              </a:rPr>
              <a:t>δι</a:t>
            </a:r>
            <a:r>
              <a:rPr lang="fr-FR" altLang="en-GR" sz="2000" b="1" dirty="0">
                <a:solidFill>
                  <a:srgbClr val="000000"/>
                </a:solidFill>
                <a:latin typeface="Georgia" panose="02040502050405020303" pitchFamily="18" charset="0"/>
                <a:ea typeface="DejaVu Sans" charset="0"/>
                <a:cs typeface="DejaVu Sans" charset="0"/>
              </a:rPr>
              <a:t>α</a:t>
            </a:r>
            <a:r>
              <a:rPr lang="fr-FR" altLang="en-GR" sz="2000" b="1" dirty="0" err="1">
                <a:solidFill>
                  <a:srgbClr val="000000"/>
                </a:solidFill>
                <a:latin typeface="Georgia" panose="02040502050405020303" pitchFamily="18" charset="0"/>
                <a:ea typeface="DejaVu Sans" charset="0"/>
                <a:cs typeface="DejaVu Sans" charset="0"/>
              </a:rPr>
              <a:t>κυ</a:t>
            </a:r>
            <a:r>
              <a:rPr lang="fr-FR" altLang="en-GR" sz="2000" b="1" dirty="0">
                <a:solidFill>
                  <a:srgbClr val="000000"/>
                </a:solidFill>
                <a:latin typeface="Georgia" panose="02040502050405020303" pitchFamily="18" charset="0"/>
                <a:ea typeface="DejaVu Sans" charset="0"/>
                <a:cs typeface="DejaVu Sans" charset="0"/>
              </a:rPr>
              <a:t>β</a:t>
            </a:r>
            <a:r>
              <a:rPr lang="fr-FR" altLang="en-GR" sz="2000" b="1" dirty="0" err="1">
                <a:solidFill>
                  <a:srgbClr val="000000"/>
                </a:solidFill>
                <a:latin typeface="Georgia" panose="02040502050405020303" pitchFamily="18" charset="0"/>
                <a:ea typeface="DejaVu Sans" charset="0"/>
                <a:cs typeface="DejaVu Sans" charset="0"/>
              </a:rPr>
              <a:t>ερνητική</a:t>
            </a:r>
            <a:r>
              <a:rPr lang="fr-FR" altLang="en-GR" sz="2000" b="1" dirty="0">
                <a:solidFill>
                  <a:srgbClr val="000000"/>
                </a:solidFill>
                <a:latin typeface="Georgia" panose="02040502050405020303" pitchFamily="18" charset="0"/>
                <a:ea typeface="DejaVu Sans" charset="0"/>
                <a:cs typeface="DejaVu Sans" charset="0"/>
              </a:rPr>
              <a:t> </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ντίληψη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στηρίζετ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στην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σύγχυση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των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εξουσιών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νομοθετική</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εκτελεστική</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b="1" dirty="0" err="1">
                <a:solidFill>
                  <a:srgbClr val="000000"/>
                </a:solidFill>
                <a:latin typeface="Georgia" panose="02040502050405020303" pitchFamily="18" charset="0"/>
                <a:ea typeface="DejaVu Sans" charset="0"/>
                <a:cs typeface="DejaVu Sans" charset="0"/>
              </a:rPr>
              <a:t>ομοσ</a:t>
            </a:r>
            <a:r>
              <a:rPr lang="fr-FR" altLang="en-GR" sz="2000" b="1" dirty="0">
                <a:solidFill>
                  <a:srgbClr val="000000"/>
                </a:solidFill>
                <a:latin typeface="Georgia" panose="02040502050405020303" pitchFamily="18" charset="0"/>
                <a:ea typeface="DejaVu Sans" charset="0"/>
                <a:cs typeface="DejaVu Sans" charset="0"/>
              </a:rPr>
              <a:t>π</a:t>
            </a:r>
            <a:r>
              <a:rPr lang="fr-FR" altLang="en-GR" sz="2000" b="1" dirty="0" err="1">
                <a:solidFill>
                  <a:srgbClr val="000000"/>
                </a:solidFill>
                <a:latin typeface="Georgia" panose="02040502050405020303" pitchFamily="18" charset="0"/>
                <a:ea typeface="DejaVu Sans" charset="0"/>
                <a:cs typeface="DejaVu Sans" charset="0"/>
              </a:rPr>
              <a:t>ονδι</a:t>
            </a:r>
            <a:r>
              <a:rPr lang="fr-FR" altLang="en-GR" sz="2000" b="1" dirty="0">
                <a:solidFill>
                  <a:srgbClr val="000000"/>
                </a:solidFill>
                <a:latin typeface="Georgia" panose="02040502050405020303" pitchFamily="18" charset="0"/>
                <a:ea typeface="DejaVu Sans" charset="0"/>
                <a:cs typeface="DejaVu Sans" charset="0"/>
              </a:rPr>
              <a:t>α</a:t>
            </a:r>
            <a:r>
              <a:rPr lang="fr-FR" altLang="en-GR" sz="2000" b="1" dirty="0" err="1">
                <a:solidFill>
                  <a:srgbClr val="000000"/>
                </a:solidFill>
                <a:latin typeface="Georgia" panose="02040502050405020303" pitchFamily="18" charset="0"/>
                <a:ea typeface="DejaVu Sans" charset="0"/>
                <a:cs typeface="DejaVu Sans" charset="0"/>
              </a:rPr>
              <a:t>κή</a:t>
            </a:r>
            <a:r>
              <a:rPr lang="fr-FR" altLang="en-GR" sz="2000" dirty="0">
                <a:solidFill>
                  <a:srgbClr val="000000"/>
                </a:solidFill>
                <a:latin typeface="Georgia" panose="02040502050405020303" pitchFamily="18" charset="0"/>
                <a:ea typeface="DejaVu Sans" charset="0"/>
                <a:cs typeface="DejaVu Sans" charset="0"/>
              </a:rPr>
              <a:t> α</a:t>
            </a:r>
            <a:r>
              <a:rPr lang="fr-FR" altLang="en-GR" sz="2000" dirty="0" err="1">
                <a:solidFill>
                  <a:srgbClr val="000000"/>
                </a:solidFill>
                <a:latin typeface="Georgia" panose="02040502050405020303" pitchFamily="18" charset="0"/>
                <a:ea typeface="DejaVu Sans" charset="0"/>
                <a:cs typeface="DejaVu Sans" charset="0"/>
              </a:rPr>
              <a:t>ντίληψη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στηρίζετ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στη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δημοκρ</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τική</a:t>
            </a:r>
            <a:r>
              <a:rPr lang="fr-FR" altLang="en-GR" sz="2000" dirty="0">
                <a:solidFill>
                  <a:srgbClr val="000000"/>
                </a:solidFill>
                <a:latin typeface="Georgia" panose="02040502050405020303" pitchFamily="18" charset="0"/>
                <a:ea typeface="DejaVu Sans" charset="0"/>
                <a:cs typeface="DejaVu Sans" charset="0"/>
              </a:rPr>
              <a:t> α</a:t>
            </a:r>
            <a:r>
              <a:rPr lang="fr-FR" altLang="en-GR" sz="2000" dirty="0" err="1">
                <a:solidFill>
                  <a:srgbClr val="000000"/>
                </a:solidFill>
                <a:latin typeface="Georgia" panose="02040502050405020303" pitchFamily="18" charset="0"/>
                <a:ea typeface="DejaVu Sans" charset="0"/>
                <a:cs typeface="DejaVu Sans" charset="0"/>
              </a:rPr>
              <a:t>ρχή</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ίσημης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νομής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δι</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χωρισμού</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των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εξουσιών</a:t>
            </a:r>
            <a:r>
              <a:rPr lang="fr-FR" altLang="en-GR" sz="2000" dirty="0">
                <a:solidFill>
                  <a:srgbClr val="000000"/>
                </a:solidFill>
                <a:latin typeface="Georgia" panose="02040502050405020303" pitchFamily="18" charset="0"/>
                <a:ea typeface="DejaVu Sans" charset="0"/>
                <a:cs typeface="DejaVu Sans" charset="0"/>
              </a:rPr>
              <a:t>. </a:t>
            </a:r>
          </a:p>
          <a:p>
            <a:pPr eaLnBrk="1" hangingPunct="1">
              <a:spcBef>
                <a:spcPts val="300"/>
              </a:spcBef>
              <a:buSzPct val="100000"/>
            </a:pPr>
            <a:endParaRPr lang="fr-FR" altLang="en-GR" sz="2000" dirty="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Georgia" panose="02040502050405020303" pitchFamily="18" charset="0"/>
              <a:buChar char="•"/>
            </a:pPr>
            <a:r>
              <a:rPr lang="fr-FR" altLang="en-GR" sz="2000" dirty="0" err="1">
                <a:solidFill>
                  <a:srgbClr val="000000"/>
                </a:solidFill>
                <a:latin typeface="Georgia" panose="02040502050405020303" pitchFamily="18" charset="0"/>
                <a:ea typeface="DejaVu Sans" charset="0"/>
                <a:cs typeface="DejaVu Sans" charset="0"/>
              </a:rPr>
              <a:t>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b="1" dirty="0" err="1">
                <a:solidFill>
                  <a:srgbClr val="000000"/>
                </a:solidFill>
                <a:latin typeface="Georgia" panose="02040502050405020303" pitchFamily="18" charset="0"/>
                <a:ea typeface="DejaVu Sans" charset="0"/>
                <a:cs typeface="DejaVu Sans" charset="0"/>
              </a:rPr>
              <a:t>δι</a:t>
            </a:r>
            <a:r>
              <a:rPr lang="fr-FR" altLang="en-GR" sz="2000" b="1" dirty="0">
                <a:solidFill>
                  <a:srgbClr val="000000"/>
                </a:solidFill>
                <a:latin typeface="Georgia" panose="02040502050405020303" pitchFamily="18" charset="0"/>
                <a:ea typeface="DejaVu Sans" charset="0"/>
                <a:cs typeface="DejaVu Sans" charset="0"/>
              </a:rPr>
              <a:t>α</a:t>
            </a:r>
            <a:r>
              <a:rPr lang="fr-FR" altLang="en-GR" sz="2000" b="1" dirty="0" err="1">
                <a:solidFill>
                  <a:srgbClr val="000000"/>
                </a:solidFill>
                <a:latin typeface="Georgia" panose="02040502050405020303" pitchFamily="18" charset="0"/>
                <a:ea typeface="DejaVu Sans" charset="0"/>
                <a:cs typeface="DejaVu Sans" charset="0"/>
              </a:rPr>
              <a:t>κυ</a:t>
            </a:r>
            <a:r>
              <a:rPr lang="fr-FR" altLang="en-GR" sz="2000" b="1" dirty="0">
                <a:solidFill>
                  <a:srgbClr val="000000"/>
                </a:solidFill>
                <a:latin typeface="Georgia" panose="02040502050405020303" pitchFamily="18" charset="0"/>
                <a:ea typeface="DejaVu Sans" charset="0"/>
                <a:cs typeface="DejaVu Sans" charset="0"/>
              </a:rPr>
              <a:t>β</a:t>
            </a:r>
            <a:r>
              <a:rPr lang="fr-FR" altLang="en-GR" sz="2000" b="1" dirty="0" err="1">
                <a:solidFill>
                  <a:srgbClr val="000000"/>
                </a:solidFill>
                <a:latin typeface="Georgia" panose="02040502050405020303" pitchFamily="18" charset="0"/>
                <a:ea typeface="DejaVu Sans" charset="0"/>
                <a:cs typeface="DejaVu Sans" charset="0"/>
              </a:rPr>
              <a:t>ερνητική</a:t>
            </a:r>
            <a:r>
              <a:rPr lang="fr-FR" altLang="en-GR" sz="2000" dirty="0">
                <a:solidFill>
                  <a:srgbClr val="000000"/>
                </a:solidFill>
                <a:latin typeface="Georgia" panose="02040502050405020303" pitchFamily="18" charset="0"/>
                <a:ea typeface="DejaVu Sans" charset="0"/>
                <a:cs typeface="DejaVu Sans" charset="0"/>
              </a:rPr>
              <a:t> α</a:t>
            </a:r>
            <a:r>
              <a:rPr lang="fr-FR" altLang="en-GR" sz="2000" dirty="0" err="1">
                <a:solidFill>
                  <a:srgbClr val="000000"/>
                </a:solidFill>
                <a:latin typeface="Georgia" panose="02040502050405020303" pitchFamily="18" charset="0"/>
                <a:ea typeface="DejaVu Sans" charset="0"/>
                <a:cs typeface="DejaVu Sans" charset="0"/>
              </a:rPr>
              <a:t>ντίληψη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στηρίζετ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στην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εργ</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λει</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κή</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χρήση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των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κεντρικών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θεσμών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με</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στόχο</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την</a:t>
            </a:r>
            <a:r>
              <a:rPr lang="fr-FR" altLang="en-GR" sz="2000" dirty="0">
                <a:solidFill>
                  <a:srgbClr val="000000"/>
                </a:solidFill>
                <a:latin typeface="Georgia" panose="02040502050405020303" pitchFamily="18" charset="0"/>
                <a:ea typeface="DejaVu Sans" charset="0"/>
                <a:cs typeface="DejaVu Sans" charset="0"/>
              </a:rPr>
              <a:t> απ</a:t>
            </a:r>
            <a:r>
              <a:rPr lang="fr-FR" altLang="en-GR" sz="2000" dirty="0" err="1">
                <a:solidFill>
                  <a:srgbClr val="000000"/>
                </a:solidFill>
                <a:latin typeface="Georgia" panose="02040502050405020303" pitchFamily="18" charset="0"/>
                <a:ea typeface="DejaVu Sans" charset="0"/>
                <a:cs typeface="DejaVu Sans" charset="0"/>
              </a:rPr>
              <a:t>οτελεσμ</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τικότητ</a:t>
            </a:r>
            <a:r>
              <a:rPr lang="fr-FR" altLang="en-GR" sz="2000" dirty="0">
                <a:solidFill>
                  <a:srgbClr val="000000"/>
                </a:solidFill>
                <a:latin typeface="Georgia" panose="02040502050405020303" pitchFamily="18" charset="0"/>
                <a:ea typeface="DejaVu Sans" charset="0"/>
                <a:cs typeface="DejaVu Sans" charset="0"/>
              </a:rPr>
              <a:t>α. </a:t>
            </a:r>
            <a:r>
              <a:rPr lang="fr-FR" altLang="en-GR" sz="2000" dirty="0" err="1">
                <a:solidFill>
                  <a:srgbClr val="000000"/>
                </a:solidFill>
                <a:latin typeface="Georgia" panose="02040502050405020303" pitchFamily="18" charset="0"/>
                <a:ea typeface="DejaVu Sans" charset="0"/>
                <a:cs typeface="DejaVu Sans" charset="0"/>
              </a:rPr>
              <a:t>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b="1" dirty="0" err="1">
                <a:solidFill>
                  <a:srgbClr val="000000"/>
                </a:solidFill>
                <a:latin typeface="Georgia" panose="02040502050405020303" pitchFamily="18" charset="0"/>
                <a:ea typeface="DejaVu Sans" charset="0"/>
                <a:cs typeface="DejaVu Sans" charset="0"/>
              </a:rPr>
              <a:t>ομοσ</a:t>
            </a:r>
            <a:r>
              <a:rPr lang="fr-FR" altLang="en-GR" sz="2000" b="1" dirty="0">
                <a:solidFill>
                  <a:srgbClr val="000000"/>
                </a:solidFill>
                <a:latin typeface="Georgia" panose="02040502050405020303" pitchFamily="18" charset="0"/>
                <a:ea typeface="DejaVu Sans" charset="0"/>
                <a:cs typeface="DejaVu Sans" charset="0"/>
              </a:rPr>
              <a:t>π</a:t>
            </a:r>
            <a:r>
              <a:rPr lang="fr-FR" altLang="en-GR" sz="2000" b="1" dirty="0" err="1">
                <a:solidFill>
                  <a:srgbClr val="000000"/>
                </a:solidFill>
                <a:latin typeface="Georgia" panose="02040502050405020303" pitchFamily="18" charset="0"/>
                <a:ea typeface="DejaVu Sans" charset="0"/>
                <a:cs typeface="DejaVu Sans" charset="0"/>
              </a:rPr>
              <a:t>ονδι</a:t>
            </a:r>
            <a:r>
              <a:rPr lang="fr-FR" altLang="en-GR" sz="2000" b="1" dirty="0">
                <a:solidFill>
                  <a:srgbClr val="000000"/>
                </a:solidFill>
                <a:latin typeface="Georgia" panose="02040502050405020303" pitchFamily="18" charset="0"/>
                <a:ea typeface="DejaVu Sans" charset="0"/>
                <a:cs typeface="DejaVu Sans" charset="0"/>
              </a:rPr>
              <a:t>α</a:t>
            </a:r>
            <a:r>
              <a:rPr lang="fr-FR" altLang="en-GR" sz="2000" b="1" dirty="0" err="1">
                <a:solidFill>
                  <a:srgbClr val="000000"/>
                </a:solidFill>
                <a:latin typeface="Georgia" panose="02040502050405020303" pitchFamily="18" charset="0"/>
                <a:ea typeface="DejaVu Sans" charset="0"/>
                <a:cs typeface="DejaVu Sans" charset="0"/>
              </a:rPr>
              <a:t>κή</a:t>
            </a:r>
            <a:r>
              <a:rPr lang="fr-FR" altLang="en-GR" sz="2000" dirty="0">
                <a:solidFill>
                  <a:srgbClr val="000000"/>
                </a:solidFill>
                <a:latin typeface="Georgia" panose="02040502050405020303" pitchFamily="18" charset="0"/>
                <a:ea typeface="DejaVu Sans" charset="0"/>
                <a:cs typeface="DejaVu Sans" charset="0"/>
              </a:rPr>
              <a:t> α</a:t>
            </a:r>
            <a:r>
              <a:rPr lang="fr-FR" altLang="en-GR" sz="2000" dirty="0" err="1">
                <a:solidFill>
                  <a:srgbClr val="000000"/>
                </a:solidFill>
                <a:latin typeface="Georgia" panose="02040502050405020303" pitchFamily="18" charset="0"/>
                <a:ea typeface="DejaVu Sans" charset="0"/>
                <a:cs typeface="DejaVu Sans" charset="0"/>
              </a:rPr>
              <a:t>ντίληψη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στηρίζετ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στο</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θεσμικό</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σχεδι</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σμό</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με</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στόχο</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συντ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γμ</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τική</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εξισορρό</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ηση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των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εξουσιών</a:t>
            </a:r>
            <a:r>
              <a:rPr lang="fr-FR" altLang="en-GR" sz="2000" dirty="0">
                <a:solidFill>
                  <a:srgbClr val="000000"/>
                </a:solidFill>
                <a:latin typeface="Georgia" panose="02040502050405020303" pitchFamily="18" charset="0"/>
                <a:ea typeface="DejaVu Sans" charset="0"/>
                <a:cs typeface="DejaVu Sans" charset="0"/>
              </a:rPr>
              <a:t>.</a:t>
            </a:r>
          </a:p>
          <a:p>
            <a:pPr eaLnBrk="1" hangingPunct="1">
              <a:spcBef>
                <a:spcPts val="300"/>
              </a:spcBef>
              <a:buSzPct val="100000"/>
            </a:pPr>
            <a:endParaRPr lang="fr-FR" altLang="en-GR" sz="2000" dirty="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Georgia" panose="02040502050405020303" pitchFamily="18" charset="0"/>
              <a:buChar char="•"/>
            </a:pPr>
            <a:r>
              <a:rPr lang="fr-FR" altLang="en-GR" sz="2000" dirty="0" err="1">
                <a:solidFill>
                  <a:srgbClr val="000000"/>
                </a:solidFill>
                <a:latin typeface="Georgia" panose="02040502050405020303" pitchFamily="18" charset="0"/>
                <a:ea typeface="DejaVu Sans" charset="0"/>
                <a:cs typeface="DejaVu Sans" charset="0"/>
              </a:rPr>
              <a:t>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b="1" dirty="0" err="1">
                <a:solidFill>
                  <a:srgbClr val="000000"/>
                </a:solidFill>
                <a:latin typeface="Georgia" panose="02040502050405020303" pitchFamily="18" charset="0"/>
                <a:ea typeface="DejaVu Sans" charset="0"/>
                <a:cs typeface="DejaVu Sans" charset="0"/>
              </a:rPr>
              <a:t>δι</a:t>
            </a:r>
            <a:r>
              <a:rPr lang="fr-FR" altLang="en-GR" sz="2000" b="1" dirty="0">
                <a:solidFill>
                  <a:srgbClr val="000000"/>
                </a:solidFill>
                <a:latin typeface="Georgia" panose="02040502050405020303" pitchFamily="18" charset="0"/>
                <a:ea typeface="DejaVu Sans" charset="0"/>
                <a:cs typeface="DejaVu Sans" charset="0"/>
              </a:rPr>
              <a:t>α</a:t>
            </a:r>
            <a:r>
              <a:rPr lang="fr-FR" altLang="en-GR" sz="2000" b="1" dirty="0" err="1">
                <a:solidFill>
                  <a:srgbClr val="000000"/>
                </a:solidFill>
                <a:latin typeface="Georgia" panose="02040502050405020303" pitchFamily="18" charset="0"/>
                <a:ea typeface="DejaVu Sans" charset="0"/>
                <a:cs typeface="DejaVu Sans" charset="0"/>
              </a:rPr>
              <a:t>κυ</a:t>
            </a:r>
            <a:r>
              <a:rPr lang="fr-FR" altLang="en-GR" sz="2000" b="1" dirty="0">
                <a:solidFill>
                  <a:srgbClr val="000000"/>
                </a:solidFill>
                <a:latin typeface="Georgia" panose="02040502050405020303" pitchFamily="18" charset="0"/>
                <a:ea typeface="DejaVu Sans" charset="0"/>
                <a:cs typeface="DejaVu Sans" charset="0"/>
              </a:rPr>
              <a:t>β</a:t>
            </a:r>
            <a:r>
              <a:rPr lang="fr-FR" altLang="en-GR" sz="2000" b="1" dirty="0" err="1">
                <a:solidFill>
                  <a:srgbClr val="000000"/>
                </a:solidFill>
                <a:latin typeface="Georgia" panose="02040502050405020303" pitchFamily="18" charset="0"/>
                <a:ea typeface="DejaVu Sans" charset="0"/>
                <a:cs typeface="DejaVu Sans" charset="0"/>
              </a:rPr>
              <a:t>ερνητική</a:t>
            </a:r>
            <a:r>
              <a:rPr lang="fr-FR" altLang="en-GR" sz="2000" dirty="0">
                <a:solidFill>
                  <a:srgbClr val="000000"/>
                </a:solidFill>
                <a:latin typeface="Georgia" panose="02040502050405020303" pitchFamily="18" charset="0"/>
                <a:ea typeface="DejaVu Sans" charset="0"/>
                <a:cs typeface="DejaVu Sans" charset="0"/>
              </a:rPr>
              <a:t> α</a:t>
            </a:r>
            <a:r>
              <a:rPr lang="fr-FR" altLang="en-GR" sz="2000" dirty="0" err="1">
                <a:solidFill>
                  <a:srgbClr val="000000"/>
                </a:solidFill>
                <a:latin typeface="Georgia" panose="02040502050405020303" pitchFamily="18" charset="0"/>
                <a:ea typeface="DejaVu Sans" charset="0"/>
                <a:cs typeface="DejaVu Sans" charset="0"/>
              </a:rPr>
              <a:t>ντίληψη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εγκ</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θιδρύει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μι</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i="1" dirty="0">
                <a:solidFill>
                  <a:srgbClr val="000000"/>
                </a:solidFill>
                <a:latin typeface="Georgia" panose="02040502050405020303" pitchFamily="18" charset="0"/>
                <a:ea typeface="DejaVu Sans" charset="0"/>
                <a:cs typeface="DejaVu Sans" charset="0"/>
              </a:rPr>
              <a:t> </a:t>
            </a:r>
            <a:r>
              <a:rPr lang="fr-FR" altLang="en-GR" sz="2000" i="1" dirty="0" err="1">
                <a:solidFill>
                  <a:srgbClr val="000000"/>
                </a:solidFill>
                <a:latin typeface="Georgia" panose="02040502050405020303" pitchFamily="18" charset="0"/>
                <a:ea typeface="DejaVu Sans" charset="0"/>
                <a:cs typeface="DejaVu Sans" charset="0"/>
              </a:rPr>
              <a:t>συνέχει</a:t>
            </a:r>
            <a:r>
              <a:rPr lang="fr-FR" altLang="en-GR" sz="2000" i="1" dirty="0">
                <a:solidFill>
                  <a:srgbClr val="000000"/>
                </a:solidFill>
                <a:latin typeface="Georgia" panose="02040502050405020303" pitchFamily="18" charset="0"/>
                <a:ea typeface="DejaVu Sans" charset="0"/>
                <a:cs typeface="DejaVu Sans" charset="0"/>
              </a:rPr>
              <a:t>α </a:t>
            </a:r>
            <a:r>
              <a:rPr lang="fr-FR" altLang="en-GR" sz="2000" dirty="0" err="1">
                <a:solidFill>
                  <a:srgbClr val="000000"/>
                </a:solidFill>
                <a:latin typeface="Georgia" panose="02040502050405020303" pitchFamily="18" charset="0"/>
                <a:ea typeface="DejaVu Sans" charset="0"/>
                <a:cs typeface="DejaVu Sans" charset="0"/>
              </a:rPr>
              <a:t>μετ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ξύ</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κρ</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τών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μελών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κεντρικών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θεσμών</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ροωθώντ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ρχήν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έν</a:t>
            </a:r>
            <a:r>
              <a:rPr lang="fr-FR" altLang="en-GR" sz="2000" dirty="0">
                <a:solidFill>
                  <a:srgbClr val="000000"/>
                </a:solidFill>
                <a:latin typeface="Georgia" panose="02040502050405020303" pitchFamily="18" charset="0"/>
                <a:ea typeface="DejaVu Sans" charset="0"/>
                <a:cs typeface="DejaVu Sans" charset="0"/>
              </a:rPr>
              <a:t>α α</a:t>
            </a:r>
            <a:r>
              <a:rPr lang="fr-FR" altLang="en-GR" sz="2000" dirty="0" err="1">
                <a:solidFill>
                  <a:srgbClr val="000000"/>
                </a:solidFill>
                <a:latin typeface="Georgia" panose="02040502050405020303" pitchFamily="18" charset="0"/>
                <a:ea typeface="DejaVu Sans" charset="0"/>
                <a:cs typeface="DejaVu Sans" charset="0"/>
              </a:rPr>
              <a:t>θροιστικό</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δίκτυο</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ό</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ου</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ρωτοστ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τούν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οι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εθνικές</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ολιτικές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ελίτ</a:t>
            </a:r>
            <a:r>
              <a:rPr lang="fr-FR" altLang="en-GR" sz="2000" dirty="0">
                <a:solidFill>
                  <a:srgbClr val="000000"/>
                </a:solidFill>
                <a:latin typeface="Georgia" panose="02040502050405020303" pitchFamily="18" charset="0"/>
                <a:ea typeface="DejaVu Sans" charset="0"/>
                <a:cs typeface="DejaVu Sans" charset="0"/>
              </a:rPr>
              <a:t>.</a:t>
            </a:r>
          </a:p>
          <a:p>
            <a:pPr eaLnBrk="1" hangingPunct="1">
              <a:spcBef>
                <a:spcPts val="300"/>
              </a:spcBef>
              <a:buSzPct val="100000"/>
            </a:pPr>
            <a:endParaRPr lang="fr-FR" altLang="en-GR" sz="2000" dirty="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Georgia" panose="02040502050405020303" pitchFamily="18" charset="0"/>
              <a:buChar char="•"/>
            </a:pPr>
            <a:r>
              <a:rPr lang="fr-FR" altLang="en-GR" sz="2000" dirty="0" err="1">
                <a:solidFill>
                  <a:srgbClr val="000000"/>
                </a:solidFill>
                <a:latin typeface="Georgia" panose="02040502050405020303" pitchFamily="18" charset="0"/>
                <a:ea typeface="DejaVu Sans" charset="0"/>
                <a:cs typeface="DejaVu Sans" charset="0"/>
              </a:rPr>
              <a:t>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b="1" dirty="0" err="1">
                <a:solidFill>
                  <a:srgbClr val="000000"/>
                </a:solidFill>
                <a:latin typeface="Georgia" panose="02040502050405020303" pitchFamily="18" charset="0"/>
                <a:ea typeface="DejaVu Sans" charset="0"/>
                <a:cs typeface="DejaVu Sans" charset="0"/>
              </a:rPr>
              <a:t>ομοσ</a:t>
            </a:r>
            <a:r>
              <a:rPr lang="fr-FR" altLang="en-GR" sz="2000" b="1" dirty="0">
                <a:solidFill>
                  <a:srgbClr val="000000"/>
                </a:solidFill>
                <a:latin typeface="Georgia" panose="02040502050405020303" pitchFamily="18" charset="0"/>
                <a:ea typeface="DejaVu Sans" charset="0"/>
                <a:cs typeface="DejaVu Sans" charset="0"/>
              </a:rPr>
              <a:t>π</a:t>
            </a:r>
            <a:r>
              <a:rPr lang="fr-FR" altLang="en-GR" sz="2000" b="1" dirty="0" err="1">
                <a:solidFill>
                  <a:srgbClr val="000000"/>
                </a:solidFill>
                <a:latin typeface="Georgia" panose="02040502050405020303" pitchFamily="18" charset="0"/>
                <a:ea typeface="DejaVu Sans" charset="0"/>
                <a:cs typeface="DejaVu Sans" charset="0"/>
              </a:rPr>
              <a:t>ονδι</a:t>
            </a:r>
            <a:r>
              <a:rPr lang="fr-FR" altLang="en-GR" sz="2000" b="1" dirty="0">
                <a:solidFill>
                  <a:srgbClr val="000000"/>
                </a:solidFill>
                <a:latin typeface="Georgia" panose="02040502050405020303" pitchFamily="18" charset="0"/>
                <a:ea typeface="DejaVu Sans" charset="0"/>
                <a:cs typeface="DejaVu Sans" charset="0"/>
              </a:rPr>
              <a:t>α</a:t>
            </a:r>
            <a:r>
              <a:rPr lang="fr-FR" altLang="en-GR" sz="2000" b="1" dirty="0" err="1">
                <a:solidFill>
                  <a:srgbClr val="000000"/>
                </a:solidFill>
                <a:latin typeface="Georgia" panose="02040502050405020303" pitchFamily="18" charset="0"/>
                <a:ea typeface="DejaVu Sans" charset="0"/>
                <a:cs typeface="DejaVu Sans" charset="0"/>
              </a:rPr>
              <a:t>κή</a:t>
            </a:r>
            <a:r>
              <a:rPr lang="fr-FR" altLang="en-GR" sz="2000" dirty="0">
                <a:solidFill>
                  <a:srgbClr val="000000"/>
                </a:solidFill>
                <a:latin typeface="Georgia" panose="02040502050405020303" pitchFamily="18" charset="0"/>
                <a:ea typeface="DejaVu Sans" charset="0"/>
                <a:cs typeface="DejaVu Sans" charset="0"/>
              </a:rPr>
              <a:t> α</a:t>
            </a:r>
            <a:r>
              <a:rPr lang="fr-FR" altLang="en-GR" sz="2000" dirty="0" err="1">
                <a:solidFill>
                  <a:srgbClr val="000000"/>
                </a:solidFill>
                <a:latin typeface="Georgia" panose="02040502050405020303" pitchFamily="18" charset="0"/>
                <a:ea typeface="DejaVu Sans" charset="0"/>
                <a:cs typeface="DejaVu Sans" charset="0"/>
              </a:rPr>
              <a:t>ντίληψη</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ροωθεί</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ιδέ</a:t>
            </a:r>
            <a:r>
              <a:rPr lang="fr-FR" altLang="en-GR" sz="2000" dirty="0">
                <a:solidFill>
                  <a:srgbClr val="000000"/>
                </a:solidFill>
                <a:latin typeface="Georgia" panose="02040502050405020303" pitchFamily="18" charset="0"/>
                <a:ea typeface="DejaVu Sans" charset="0"/>
                <a:cs typeface="DejaVu Sans" charset="0"/>
              </a:rPr>
              <a:t>α </a:t>
            </a:r>
            <a:r>
              <a:rPr lang="fr-FR" altLang="en-GR" sz="2000" dirty="0" err="1">
                <a:solidFill>
                  <a:srgbClr val="000000"/>
                </a:solidFill>
                <a:latin typeface="Georgia" panose="02040502050405020303" pitchFamily="18" charset="0"/>
                <a:ea typeface="DejaVu Sans" charset="0"/>
                <a:cs typeface="DejaVu Sans" charset="0"/>
              </a:rPr>
              <a:t>μι</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ς</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ολιτικής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κοινότητ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ς</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ου</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ροστ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τεύει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τις</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λουρ</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λιστικές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κοινωνίες</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ου</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συν</a:t>
            </a:r>
            <a:r>
              <a:rPr lang="fr-FR" altLang="en-GR" sz="2000" dirty="0">
                <a:solidFill>
                  <a:srgbClr val="000000"/>
                </a:solidFill>
                <a:latin typeface="Georgia" panose="02040502050405020303" pitchFamily="18" charset="0"/>
                <a:ea typeface="DejaVu Sans" charset="0"/>
                <a:cs typeface="DejaVu Sans" charset="0"/>
              </a:rPr>
              <a:t>απ</a:t>
            </a:r>
            <a:r>
              <a:rPr lang="fr-FR" altLang="en-GR" sz="2000" dirty="0" err="1">
                <a:solidFill>
                  <a:srgbClr val="000000"/>
                </a:solidFill>
                <a:latin typeface="Georgia" panose="02040502050405020303" pitchFamily="18" charset="0"/>
                <a:ea typeface="DejaVu Sans" charset="0"/>
                <a:cs typeface="DejaVu Sans" charset="0"/>
              </a:rPr>
              <a:t>οτελούν</a:t>
            </a:r>
            <a:r>
              <a:rPr lang="fr-FR" altLang="en-GR" sz="2000" dirty="0">
                <a:solidFill>
                  <a:srgbClr val="000000"/>
                </a:solidFill>
                <a:latin typeface="Georgia" panose="02040502050405020303" pitchFamily="18" charset="0"/>
                <a:ea typeface="DejaVu Sans" charset="0"/>
                <a:cs typeface="DejaVu Sans" charset="0"/>
              </a:rPr>
              <a:t>.</a:t>
            </a:r>
          </a:p>
          <a:p>
            <a:pPr eaLnBrk="1" hangingPunct="1">
              <a:spcBef>
                <a:spcPts val="300"/>
              </a:spcBef>
              <a:buSzPct val="100000"/>
            </a:pPr>
            <a:endParaRPr lang="fr-FR" altLang="en-GR" sz="2000" dirty="0">
              <a:solidFill>
                <a:srgbClr val="000000"/>
              </a:solidFill>
              <a:latin typeface="Georgia" panose="02040502050405020303" pitchFamily="18" charset="0"/>
              <a:ea typeface="DejaVu Sans" charset="0"/>
              <a:cs typeface="DejaVu Sans" charset="0"/>
            </a:endParaRPr>
          </a:p>
        </p:txBody>
      </p:sp>
      <p:sp>
        <p:nvSpPr>
          <p:cNvPr id="53251" name="Text Box 3">
            <a:extLst>
              <a:ext uri="{FF2B5EF4-FFF2-40B4-BE49-F238E27FC236}">
                <a16:creationId xmlns:a16="http://schemas.microsoft.com/office/drawing/2014/main" id="{D1653805-1B10-0E25-719B-C11ED7CB5EB4}"/>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41108065-BAAB-7E45-B25F-13C71BFDEF45}"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25</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a:extLst>
              <a:ext uri="{FF2B5EF4-FFF2-40B4-BE49-F238E27FC236}">
                <a16:creationId xmlns:a16="http://schemas.microsoft.com/office/drawing/2014/main" id="{52697199-5383-3056-53C8-B13FBFB7AA12}"/>
              </a:ext>
            </a:extLst>
          </p:cNvPr>
          <p:cNvSpPr>
            <a:spLocks noGrp="1" noChangeArrowheads="1"/>
          </p:cNvSpPr>
          <p:nvPr>
            <p:ph type="title"/>
          </p:nvPr>
        </p:nvSpPr>
        <p:spPr>
          <a:xfrm>
            <a:off x="906463" y="179437"/>
            <a:ext cx="8315325" cy="1115963"/>
          </a:xfrm>
        </p:spPr>
        <p:txBody>
          <a:bodyPr anchor="b">
            <a:normAutofit/>
          </a:bodyPr>
          <a:lstStyle/>
          <a:p>
            <a:pPr defTabSz="1007918" eaLnBrk="1" fontAlgn="auto" hangingPunct="1">
              <a:lnSpc>
                <a:spcPct val="85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altLang="en-GR" sz="2400" dirty="0" err="1">
                <a:solidFill>
                  <a:srgbClr val="404040"/>
                </a:solidFill>
                <a:latin typeface="Calibri Light" panose="020F0302020204030204" pitchFamily="34" charset="0"/>
              </a:rPr>
              <a:t>Το</a:t>
            </a:r>
            <a:r>
              <a:rPr lang="fr-FR" altLang="en-GR" sz="2400" dirty="0">
                <a:solidFill>
                  <a:srgbClr val="404040"/>
                </a:solidFill>
                <a:latin typeface="Calibri Light" panose="020F0302020204030204" pitchFamily="34" charset="0"/>
              </a:rPr>
              <a:t> π</a:t>
            </a:r>
            <a:r>
              <a:rPr lang="fr-FR" altLang="en-GR" sz="2400" dirty="0" err="1">
                <a:solidFill>
                  <a:srgbClr val="404040"/>
                </a:solidFill>
                <a:latin typeface="Calibri Light" panose="020F0302020204030204" pitchFamily="34" charset="0"/>
              </a:rPr>
              <a:t>ρ</a:t>
            </a:r>
            <a:r>
              <a:rPr lang="el-GR" altLang="en-GR" sz="2400" dirty="0">
                <a:solidFill>
                  <a:srgbClr val="404040"/>
                </a:solidFill>
                <a:latin typeface="Calibri Light" panose="020F0302020204030204" pitchFamily="34" charset="0"/>
              </a:rPr>
              <a:t>ο</a:t>
            </a:r>
            <a:r>
              <a:rPr lang="fr-FR" altLang="en-GR" sz="2400" dirty="0">
                <a:solidFill>
                  <a:srgbClr val="404040"/>
                </a:solidFill>
                <a:latin typeface="Calibri Light" panose="020F0302020204030204" pitchFamily="34" charset="0"/>
              </a:rPr>
              <a:t>β</a:t>
            </a:r>
            <a:r>
              <a:rPr lang="fr-FR" altLang="en-GR" sz="2400" dirty="0" err="1">
                <a:solidFill>
                  <a:srgbClr val="404040"/>
                </a:solidFill>
                <a:latin typeface="Calibri Light" panose="020F0302020204030204" pitchFamily="34" charset="0"/>
              </a:rPr>
              <a:t>λημ</a:t>
            </a:r>
            <a:r>
              <a:rPr lang="fr-FR" altLang="en-GR" sz="2400" dirty="0">
                <a:solidFill>
                  <a:srgbClr val="404040"/>
                </a:solidFill>
                <a:latin typeface="Calibri Light" panose="020F0302020204030204" pitchFamily="34" charset="0"/>
              </a:rPr>
              <a:t>α </a:t>
            </a:r>
            <a:r>
              <a:rPr lang="fr-FR" altLang="en-GR" sz="2400" dirty="0" err="1">
                <a:solidFill>
                  <a:srgbClr val="404040"/>
                </a:solidFill>
                <a:latin typeface="Calibri Light" panose="020F0302020204030204" pitchFamily="34" charset="0"/>
              </a:rPr>
              <a:t>νομιμο</a:t>
            </a:r>
            <a:r>
              <a:rPr lang="fr-FR" altLang="en-GR" sz="2400" dirty="0">
                <a:solidFill>
                  <a:srgbClr val="404040"/>
                </a:solidFill>
                <a:latin typeface="Calibri Light" panose="020F0302020204030204" pitchFamily="34" charset="0"/>
              </a:rPr>
              <a:t>π</a:t>
            </a:r>
            <a:r>
              <a:rPr lang="fr-FR" altLang="en-GR" sz="2400" dirty="0" err="1">
                <a:solidFill>
                  <a:srgbClr val="404040"/>
                </a:solidFill>
                <a:latin typeface="Calibri Light" panose="020F0302020204030204" pitchFamily="34" charset="0"/>
              </a:rPr>
              <a:t>ο</a:t>
            </a:r>
            <a:r>
              <a:rPr lang="el-GR" altLang="en-GR" sz="2400" dirty="0">
                <a:solidFill>
                  <a:srgbClr val="404040"/>
                </a:solidFill>
                <a:latin typeface="Calibri Light" panose="020F0302020204030204" pitchFamily="34" charset="0"/>
              </a:rPr>
              <a:t>ι</a:t>
            </a:r>
            <a:r>
              <a:rPr lang="fr-FR" altLang="en-GR" sz="2400" dirty="0" err="1">
                <a:solidFill>
                  <a:srgbClr val="404040"/>
                </a:solidFill>
                <a:latin typeface="Calibri Light" panose="020F0302020204030204" pitchFamily="34" charset="0"/>
              </a:rPr>
              <a:t>ηςης</a:t>
            </a:r>
            <a:r>
              <a:rPr lang="fr-FR" altLang="en-GR" sz="2400" dirty="0">
                <a:solidFill>
                  <a:srgbClr val="404040"/>
                </a:solidFill>
                <a:latin typeface="Calibri Light" panose="020F0302020204030204" pitchFamily="34" charset="0"/>
              </a:rPr>
              <a:t> </a:t>
            </a:r>
            <a:r>
              <a:rPr lang="fr-FR" altLang="en-GR" sz="2400" dirty="0" err="1">
                <a:solidFill>
                  <a:srgbClr val="404040"/>
                </a:solidFill>
                <a:latin typeface="Calibri Light" panose="020F0302020204030204" pitchFamily="34" charset="0"/>
              </a:rPr>
              <a:t>του</a:t>
            </a:r>
            <a:r>
              <a:rPr lang="fr-FR" altLang="en-GR" sz="2400" dirty="0">
                <a:solidFill>
                  <a:srgbClr val="404040"/>
                </a:solidFill>
                <a:latin typeface="Calibri Light" panose="020F0302020204030204" pitchFamily="34" charset="0"/>
              </a:rPr>
              <a:t> </a:t>
            </a:r>
            <a:r>
              <a:rPr lang="fr-FR" altLang="en-GR" sz="2400" dirty="0" err="1">
                <a:solidFill>
                  <a:srgbClr val="404040"/>
                </a:solidFill>
                <a:latin typeface="Calibri Light" panose="020F0302020204030204" pitchFamily="34" charset="0"/>
              </a:rPr>
              <a:t>ςυςτ</a:t>
            </a:r>
            <a:r>
              <a:rPr lang="el-GR" altLang="en-GR" sz="2400" dirty="0">
                <a:solidFill>
                  <a:srgbClr val="404040"/>
                </a:solidFill>
                <a:latin typeface="Calibri Light" panose="020F0302020204030204" pitchFamily="34" charset="0"/>
              </a:rPr>
              <a:t>η</a:t>
            </a:r>
            <a:r>
              <a:rPr lang="fr-FR" altLang="en-GR" sz="2400" dirty="0" err="1">
                <a:solidFill>
                  <a:srgbClr val="404040"/>
                </a:solidFill>
                <a:latin typeface="Calibri Light" panose="020F0302020204030204" pitchFamily="34" charset="0"/>
              </a:rPr>
              <a:t>μ</a:t>
            </a:r>
            <a:r>
              <a:rPr lang="fr-FR" altLang="en-GR" sz="2400" dirty="0">
                <a:solidFill>
                  <a:srgbClr val="404040"/>
                </a:solidFill>
                <a:latin typeface="Calibri Light" panose="020F0302020204030204" pitchFamily="34" charset="0"/>
              </a:rPr>
              <a:t>α</a:t>
            </a:r>
            <a:r>
              <a:rPr lang="fr-FR" altLang="en-GR" sz="2400" dirty="0" err="1">
                <a:solidFill>
                  <a:srgbClr val="404040"/>
                </a:solidFill>
                <a:latin typeface="Calibri Light" panose="020F0302020204030204" pitchFamily="34" charset="0"/>
              </a:rPr>
              <a:t>τος</a:t>
            </a:r>
            <a:br>
              <a:rPr lang="fr-FR" altLang="en-GR" sz="2400" dirty="0">
                <a:solidFill>
                  <a:srgbClr val="404040"/>
                </a:solidFill>
                <a:latin typeface="Calibri Light" panose="020F0302020204030204" pitchFamily="34" charset="0"/>
              </a:rPr>
            </a:br>
            <a:r>
              <a:rPr lang="fr-FR" altLang="en-GR" sz="2400" dirty="0" err="1">
                <a:solidFill>
                  <a:srgbClr val="404040"/>
                </a:solidFill>
                <a:latin typeface="Calibri Light" panose="020F0302020204030204" pitchFamily="34" charset="0"/>
              </a:rPr>
              <a:t>κ</a:t>
            </a:r>
            <a:r>
              <a:rPr lang="fr-FR" altLang="en-GR" sz="2400" dirty="0">
                <a:solidFill>
                  <a:srgbClr val="404040"/>
                </a:solidFill>
                <a:latin typeface="Calibri Light" panose="020F0302020204030204" pitchFamily="34" charset="0"/>
              </a:rPr>
              <a:t>α</a:t>
            </a:r>
            <a:r>
              <a:rPr lang="fr-FR" altLang="en-GR" sz="2400" dirty="0" err="1">
                <a:solidFill>
                  <a:srgbClr val="404040"/>
                </a:solidFill>
                <a:latin typeface="Calibri Light" panose="020F0302020204030204" pitchFamily="34" charset="0"/>
              </a:rPr>
              <a:t>ι</a:t>
            </a:r>
            <a:r>
              <a:rPr lang="fr-FR" altLang="en-GR" sz="2400" dirty="0">
                <a:solidFill>
                  <a:srgbClr val="404040"/>
                </a:solidFill>
                <a:latin typeface="Calibri Light" panose="020F0302020204030204" pitchFamily="34" charset="0"/>
              </a:rPr>
              <a:t> </a:t>
            </a:r>
            <a:r>
              <a:rPr lang="fr-FR" altLang="en-GR" sz="2400" dirty="0" err="1">
                <a:solidFill>
                  <a:srgbClr val="404040"/>
                </a:solidFill>
                <a:latin typeface="Calibri Light" panose="020F0302020204030204" pitchFamily="34" charset="0"/>
              </a:rPr>
              <a:t>μετ</a:t>
            </a:r>
            <a:r>
              <a:rPr lang="fr-FR" altLang="en-GR" sz="2400" dirty="0">
                <a:solidFill>
                  <a:srgbClr val="404040"/>
                </a:solidFill>
                <a:latin typeface="Calibri Light" panose="020F0302020204030204" pitchFamily="34" charset="0"/>
              </a:rPr>
              <a:t>α</a:t>
            </a:r>
            <a:r>
              <a:rPr lang="fr-FR" altLang="en-GR" sz="2400" dirty="0" err="1">
                <a:solidFill>
                  <a:srgbClr val="404040"/>
                </a:solidFill>
                <a:latin typeface="Calibri Light" panose="020F0302020204030204" pitchFamily="34" charset="0"/>
              </a:rPr>
              <a:t>ρρυθμ</a:t>
            </a:r>
            <a:r>
              <a:rPr lang="el-GR" altLang="en-GR" sz="2400" dirty="0">
                <a:solidFill>
                  <a:srgbClr val="404040"/>
                </a:solidFill>
                <a:latin typeface="Calibri Light" panose="020F0302020204030204" pitchFamily="34" charset="0"/>
              </a:rPr>
              <a:t>ι</a:t>
            </a:r>
            <a:r>
              <a:rPr lang="fr-FR" altLang="en-GR" sz="2400" dirty="0" err="1">
                <a:solidFill>
                  <a:srgbClr val="404040"/>
                </a:solidFill>
                <a:latin typeface="Calibri Light" panose="020F0302020204030204" pitchFamily="34" charset="0"/>
              </a:rPr>
              <a:t>ςεις</a:t>
            </a:r>
            <a:r>
              <a:rPr lang="fr-FR" altLang="en-GR" sz="2400" dirty="0">
                <a:solidFill>
                  <a:srgbClr val="404040"/>
                </a:solidFill>
                <a:latin typeface="Calibri Light" panose="020F0302020204030204" pitchFamily="34" charset="0"/>
              </a:rPr>
              <a:t> </a:t>
            </a:r>
            <a:r>
              <a:rPr lang="el-GR" altLang="en-GR" sz="2400" dirty="0">
                <a:solidFill>
                  <a:srgbClr val="404040"/>
                </a:solidFill>
                <a:latin typeface="Calibri Light" panose="020F0302020204030204" pitchFamily="34" charset="0"/>
              </a:rPr>
              <a:t>η</a:t>
            </a:r>
            <a:r>
              <a:rPr lang="fr-FR" altLang="en-GR" sz="2400" dirty="0">
                <a:solidFill>
                  <a:srgbClr val="404040"/>
                </a:solidFill>
                <a:latin typeface="Calibri Light" panose="020F0302020204030204" pitchFamily="34" charset="0"/>
              </a:rPr>
              <a:t>π</a:t>
            </a:r>
            <a:r>
              <a:rPr lang="fr-FR" altLang="en-GR" sz="2400" dirty="0" err="1">
                <a:solidFill>
                  <a:srgbClr val="404040"/>
                </a:solidFill>
                <a:latin typeface="Calibri Light" panose="020F0302020204030204" pitchFamily="34" charset="0"/>
              </a:rPr>
              <a:t>ι</a:t>
            </a:r>
            <a:r>
              <a:rPr lang="fr-FR" altLang="en-GR" sz="2400" dirty="0">
                <a:solidFill>
                  <a:srgbClr val="404040"/>
                </a:solidFill>
                <a:latin typeface="Calibri Light" panose="020F0302020204030204" pitchFamily="34" charset="0"/>
              </a:rPr>
              <a:t>α</a:t>
            </a:r>
            <a:r>
              <a:rPr lang="fr-FR" altLang="en-GR" sz="2400" dirty="0" err="1">
                <a:solidFill>
                  <a:srgbClr val="404040"/>
                </a:solidFill>
                <a:latin typeface="Calibri Light" panose="020F0302020204030204" pitchFamily="34" charset="0"/>
              </a:rPr>
              <a:t>ς</a:t>
            </a:r>
            <a:r>
              <a:rPr lang="fr-FR" altLang="en-GR" sz="2400" dirty="0">
                <a:solidFill>
                  <a:srgbClr val="404040"/>
                </a:solidFill>
                <a:latin typeface="Calibri Light" panose="020F0302020204030204" pitchFamily="34" charset="0"/>
              </a:rPr>
              <a:t> </a:t>
            </a:r>
            <a:r>
              <a:rPr lang="fr-FR" altLang="en-GR" sz="2400" dirty="0" err="1">
                <a:solidFill>
                  <a:srgbClr val="404040"/>
                </a:solidFill>
                <a:latin typeface="Calibri Light" panose="020F0302020204030204" pitchFamily="34" charset="0"/>
              </a:rPr>
              <a:t>ομος</a:t>
            </a:r>
            <a:r>
              <a:rPr lang="fr-FR" altLang="en-GR" sz="2400" dirty="0">
                <a:solidFill>
                  <a:srgbClr val="404040"/>
                </a:solidFill>
                <a:latin typeface="Calibri Light" panose="020F0302020204030204" pitchFamily="34" charset="0"/>
              </a:rPr>
              <a:t>π</a:t>
            </a:r>
            <a:r>
              <a:rPr lang="fr-FR" altLang="en-GR" sz="2400" dirty="0" err="1">
                <a:solidFill>
                  <a:srgbClr val="404040"/>
                </a:solidFill>
                <a:latin typeface="Calibri Light" panose="020F0302020204030204" pitchFamily="34" charset="0"/>
              </a:rPr>
              <a:t>ονδιο</a:t>
            </a:r>
            <a:r>
              <a:rPr lang="fr-FR" altLang="en-GR" sz="2400" dirty="0">
                <a:solidFill>
                  <a:srgbClr val="404040"/>
                </a:solidFill>
                <a:latin typeface="Calibri Light" panose="020F0302020204030204" pitchFamily="34" charset="0"/>
              </a:rPr>
              <a:t>π</a:t>
            </a:r>
            <a:r>
              <a:rPr lang="fr-FR" altLang="en-GR" sz="2400" dirty="0" err="1">
                <a:solidFill>
                  <a:srgbClr val="404040"/>
                </a:solidFill>
                <a:latin typeface="Calibri Light" panose="020F0302020204030204" pitchFamily="34" charset="0"/>
              </a:rPr>
              <a:t>ο</a:t>
            </a:r>
            <a:r>
              <a:rPr lang="el-GR" altLang="en-GR" sz="2400" dirty="0">
                <a:solidFill>
                  <a:srgbClr val="404040"/>
                </a:solidFill>
                <a:latin typeface="Calibri Light" panose="020F0302020204030204" pitchFamily="34" charset="0"/>
              </a:rPr>
              <a:t>ι</a:t>
            </a:r>
            <a:r>
              <a:rPr lang="fr-FR" altLang="en-GR" sz="2400" dirty="0" err="1">
                <a:solidFill>
                  <a:srgbClr val="404040"/>
                </a:solidFill>
                <a:latin typeface="Calibri Light" panose="020F0302020204030204" pitchFamily="34" charset="0"/>
              </a:rPr>
              <a:t>ηςης</a:t>
            </a:r>
            <a:r>
              <a:rPr lang="fr-FR" altLang="en-GR" sz="2400" dirty="0">
                <a:solidFill>
                  <a:srgbClr val="404040"/>
                </a:solidFill>
                <a:latin typeface="Calibri Light" panose="020F0302020204030204" pitchFamily="34" charset="0"/>
              </a:rPr>
              <a:t> </a:t>
            </a:r>
            <a:r>
              <a:rPr lang="el-GR" altLang="en-GR" sz="2400" dirty="0">
                <a:solidFill>
                  <a:srgbClr val="404040"/>
                </a:solidFill>
                <a:latin typeface="Calibri Light" panose="020F0302020204030204" pitchFamily="34" charset="0"/>
              </a:rPr>
              <a:t>της </a:t>
            </a:r>
            <a:r>
              <a:rPr lang="el-GR" altLang="en-GR" sz="2400" dirty="0" err="1">
                <a:solidFill>
                  <a:srgbClr val="404040"/>
                </a:solidFill>
                <a:latin typeface="Calibri Light" panose="020F0302020204030204" pitchFamily="34" charset="0"/>
              </a:rPr>
              <a:t>οικονομικης</a:t>
            </a:r>
            <a:r>
              <a:rPr lang="el-GR" altLang="en-GR" sz="2400" dirty="0">
                <a:solidFill>
                  <a:srgbClr val="404040"/>
                </a:solidFill>
                <a:latin typeface="Calibri Light" panose="020F0302020204030204" pitchFamily="34" charset="0"/>
              </a:rPr>
              <a:t> </a:t>
            </a:r>
            <a:r>
              <a:rPr lang="el-GR" altLang="en-GR" sz="2400" dirty="0" err="1">
                <a:solidFill>
                  <a:srgbClr val="404040"/>
                </a:solidFill>
                <a:latin typeface="Calibri Light" panose="020F0302020204030204" pitchFamily="34" charset="0"/>
              </a:rPr>
              <a:t>διακυβερνησης</a:t>
            </a:r>
            <a:endParaRPr lang="fr-FR" altLang="en-GR" sz="2400" dirty="0">
              <a:solidFill>
                <a:srgbClr val="404040"/>
              </a:solidFill>
              <a:latin typeface="Calibri Light" panose="020F0302020204030204" pitchFamily="34" charset="0"/>
            </a:endParaRPr>
          </a:p>
        </p:txBody>
      </p:sp>
      <p:sp>
        <p:nvSpPr>
          <p:cNvPr id="55299" name="Text Box 2">
            <a:extLst>
              <a:ext uri="{FF2B5EF4-FFF2-40B4-BE49-F238E27FC236}">
                <a16:creationId xmlns:a16="http://schemas.microsoft.com/office/drawing/2014/main" id="{7860F9F2-6E3F-F67F-72FA-94C0FC2E7CA5}"/>
              </a:ext>
            </a:extLst>
          </p:cNvPr>
          <p:cNvSpPr txBox="1">
            <a:spLocks noChangeArrowheads="1"/>
          </p:cNvSpPr>
          <p:nvPr/>
        </p:nvSpPr>
        <p:spPr bwMode="auto">
          <a:xfrm>
            <a:off x="906463" y="1306513"/>
            <a:ext cx="8315325" cy="5173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rIns="0"/>
          <a:lstStyle>
            <a:lvl1pPr marL="87313" indent="-87313">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1pPr>
            <a:lvl2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2pPr>
            <a:lvl3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3pPr>
            <a:lvl4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4pPr>
            <a:lvl5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9pPr>
          </a:lstStyle>
          <a:p>
            <a:pPr eaLnBrk="1" hangingPunct="1">
              <a:lnSpc>
                <a:spcPct val="90000"/>
              </a:lnSpc>
              <a:spcBef>
                <a:spcPts val="1200"/>
              </a:spcBef>
              <a:spcAft>
                <a:spcPts val="200"/>
              </a:spcAft>
              <a:buClr>
                <a:srgbClr val="E48312"/>
              </a:buClr>
              <a:buSzPct val="100000"/>
              <a:buFont typeface="Wingdings" pitchFamily="2" charset="2"/>
              <a:buChar char=""/>
            </a:pPr>
            <a:r>
              <a:rPr lang="fr-FR" altLang="en-GR" sz="20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Ενσωμάτωση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όλων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των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εργ</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λείων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δι</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δικ</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σιών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οργ</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νισμών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εντός</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ευρω</a:t>
            </a:r>
            <a:r>
              <a:rPr lang="fr-FR" altLang="en-GR" sz="1400" dirty="0">
                <a:solidFill>
                  <a:srgbClr val="404040"/>
                </a:solidFill>
                <a:latin typeface="Calibri" panose="020F0502020204030204" pitchFamily="34" charset="0"/>
                <a:ea typeface="DejaVu Sans" charset="0"/>
                <a:cs typeface="DejaVu Sans" charset="0"/>
              </a:rPr>
              <a:t>πα</a:t>
            </a:r>
            <a:r>
              <a:rPr lang="fr-FR" altLang="en-GR" sz="1400" dirty="0" err="1">
                <a:solidFill>
                  <a:srgbClr val="404040"/>
                </a:solidFill>
                <a:latin typeface="Calibri" panose="020F0502020204030204" pitchFamily="34" charset="0"/>
                <a:ea typeface="DejaVu Sans" charset="0"/>
                <a:cs typeface="DejaVu Sans" charset="0"/>
              </a:rPr>
              <a:t>ϊκού</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νομικού</a:t>
            </a:r>
            <a:r>
              <a:rPr lang="fr-FR" altLang="en-GR" sz="1400" dirty="0">
                <a:solidFill>
                  <a:srgbClr val="404040"/>
                </a:solidFill>
                <a:latin typeface="Calibri" panose="020F0502020204030204" pitchFamily="34" charset="0"/>
                <a:ea typeface="DejaVu Sans" charset="0"/>
                <a:cs typeface="DejaVu Sans" charset="0"/>
              </a:rPr>
              <a:t> π</a:t>
            </a:r>
            <a:r>
              <a:rPr lang="fr-FR" altLang="en-GR" sz="1400" dirty="0" err="1">
                <a:solidFill>
                  <a:srgbClr val="404040"/>
                </a:solidFill>
                <a:latin typeface="Calibri" panose="020F0502020204030204" pitchFamily="34" charset="0"/>
                <a:ea typeface="DejaVu Sans" charset="0"/>
                <a:cs typeface="DejaVu Sans" charset="0"/>
              </a:rPr>
              <a:t>λ</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ισίου</a:t>
            </a:r>
            <a:r>
              <a:rPr lang="fr-FR" altLang="en-GR" sz="1400" dirty="0">
                <a:solidFill>
                  <a:srgbClr val="404040"/>
                </a:solidFill>
                <a:latin typeface="Calibri" panose="020F0502020204030204" pitchFamily="34" charset="0"/>
                <a:ea typeface="DejaVu Sans" charset="0"/>
                <a:cs typeface="DejaVu Sans" charset="0"/>
              </a:rPr>
              <a:t> </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Ενθάρρυνση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γι</a:t>
            </a:r>
            <a:r>
              <a:rPr lang="fr-FR" altLang="en-GR" sz="1400" dirty="0">
                <a:solidFill>
                  <a:srgbClr val="404040"/>
                </a:solidFill>
                <a:latin typeface="Calibri" panose="020F0502020204030204" pitchFamily="34" charset="0"/>
                <a:ea typeface="DejaVu Sans" charset="0"/>
                <a:cs typeface="DejaVu Sans" charset="0"/>
              </a:rPr>
              <a:t>α α</a:t>
            </a:r>
            <a:r>
              <a:rPr lang="fr-FR" altLang="en-GR" sz="1400" dirty="0" err="1">
                <a:solidFill>
                  <a:srgbClr val="404040"/>
                </a:solidFill>
                <a:latin typeface="Calibri" panose="020F0502020204030204" pitchFamily="34" charset="0"/>
                <a:ea typeface="DejaVu Sans" charset="0"/>
                <a:cs typeface="DejaVu Sans" charset="0"/>
              </a:rPr>
              <a:t>ύξηση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των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δρ</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στηριοτήτων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των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ΕθΚ</a:t>
            </a:r>
            <a:r>
              <a:rPr lang="fr-FR" altLang="en-GR" sz="1400" dirty="0">
                <a:solidFill>
                  <a:srgbClr val="404040"/>
                </a:solidFill>
                <a:latin typeface="Calibri" panose="020F0502020204030204" pitchFamily="34" charset="0"/>
                <a:ea typeface="DejaVu Sans" charset="0"/>
                <a:cs typeface="DejaVu Sans" charset="0"/>
              </a:rPr>
              <a:t> π</a:t>
            </a:r>
            <a:r>
              <a:rPr lang="fr-FR" altLang="en-GR" sz="1400" dirty="0" err="1">
                <a:solidFill>
                  <a:srgbClr val="404040"/>
                </a:solidFill>
                <a:latin typeface="Calibri" panose="020F0502020204030204" pitchFamily="34" charset="0"/>
                <a:ea typeface="DejaVu Sans" charset="0"/>
                <a:cs typeface="DejaVu Sans" charset="0"/>
              </a:rPr>
              <a:t>ριν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κ</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ι</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μετά</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τις</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συνεδριάσεις</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Ευρω</a:t>
            </a:r>
            <a:r>
              <a:rPr lang="fr-FR" altLang="en-GR" sz="1400" dirty="0">
                <a:solidFill>
                  <a:srgbClr val="404040"/>
                </a:solidFill>
                <a:latin typeface="Calibri" panose="020F0502020204030204" pitchFamily="34" charset="0"/>
                <a:ea typeface="DejaVu Sans" charset="0"/>
                <a:cs typeface="DejaVu Sans" charset="0"/>
              </a:rPr>
              <a:t>πα</a:t>
            </a:r>
            <a:r>
              <a:rPr lang="fr-FR" altLang="en-GR" sz="1400" dirty="0" err="1">
                <a:solidFill>
                  <a:srgbClr val="404040"/>
                </a:solidFill>
                <a:latin typeface="Calibri" panose="020F0502020204030204" pitchFamily="34" charset="0"/>
                <a:ea typeface="DejaVu Sans" charset="0"/>
                <a:cs typeface="DejaVu Sans" charset="0"/>
              </a:rPr>
              <a:t>ϊκού</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Συμ</a:t>
            </a:r>
            <a:r>
              <a:rPr lang="fr-FR" altLang="en-GR" sz="1400" dirty="0">
                <a:solidFill>
                  <a:srgbClr val="404040"/>
                </a:solidFill>
                <a:latin typeface="Calibri" panose="020F0502020204030204" pitchFamily="34" charset="0"/>
                <a:ea typeface="DejaVu Sans" charset="0"/>
                <a:cs typeface="DejaVu Sans" charset="0"/>
              </a:rPr>
              <a:t>β</a:t>
            </a:r>
            <a:r>
              <a:rPr lang="fr-FR" altLang="en-GR" sz="1400" dirty="0" err="1">
                <a:solidFill>
                  <a:srgbClr val="404040"/>
                </a:solidFill>
                <a:latin typeface="Calibri" panose="020F0502020204030204" pitchFamily="34" charset="0"/>
                <a:ea typeface="DejaVu Sans" charset="0"/>
                <a:cs typeface="DejaVu Sans" charset="0"/>
              </a:rPr>
              <a:t>ουλίου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κ</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ι</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της</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Συνόδου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Κορυφής</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ευρώ</a:t>
            </a:r>
            <a:endParaRPr lang="fr-FR" altLang="en-GR" sz="1400" dirty="0">
              <a:solidFill>
                <a:srgbClr val="404040"/>
              </a:solidFill>
              <a:latin typeface="Calibri" panose="020F0502020204030204" pitchFamily="34" charset="0"/>
              <a:ea typeface="DejaVu Sans" charset="0"/>
              <a:cs typeface="DejaVu Sans" charset="0"/>
            </a:endParaRPr>
          </a:p>
          <a:p>
            <a:pPr eaLnBrk="1" hangingPunct="1">
              <a:lnSpc>
                <a:spcPct val="90000"/>
              </a:lnSpc>
              <a:spcBef>
                <a:spcPts val="1200"/>
              </a:spcBef>
              <a:spcAft>
                <a:spcPts val="200"/>
              </a:spcAft>
              <a:buClr>
                <a:srgbClr val="E48312"/>
              </a:buClr>
              <a:buSzPct val="100000"/>
              <a:buFont typeface="Wingdings" pitchFamily="2" charset="2"/>
              <a:buChar char=""/>
            </a:pP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Θέσ</a:t>
            </a:r>
            <a:r>
              <a:rPr lang="fr-FR" altLang="en-GR" sz="1400" dirty="0">
                <a:solidFill>
                  <a:srgbClr val="404040"/>
                </a:solidFill>
                <a:latin typeface="Calibri" panose="020F0502020204030204" pitchFamily="34" charset="0"/>
                <a:ea typeface="DejaVu Sans" charset="0"/>
                <a:cs typeface="DejaVu Sans" charset="0"/>
              </a:rPr>
              <a:t>π</a:t>
            </a:r>
            <a:r>
              <a:rPr lang="fr-FR" altLang="en-GR" sz="1400" dirty="0" err="1">
                <a:solidFill>
                  <a:srgbClr val="404040"/>
                </a:solidFill>
                <a:latin typeface="Calibri" panose="020F0502020204030204" pitchFamily="34" charset="0"/>
                <a:ea typeface="DejaVu Sans" charset="0"/>
                <a:cs typeface="DejaVu Sans" charset="0"/>
              </a:rPr>
              <a:t>ιση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ενός</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ευρω-οργάνου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εθνικών</a:t>
            </a:r>
            <a:r>
              <a:rPr lang="fr-FR" altLang="en-GR" sz="1400" dirty="0">
                <a:solidFill>
                  <a:srgbClr val="404040"/>
                </a:solidFill>
                <a:latin typeface="Calibri" panose="020F0502020204030204" pitchFamily="34" charset="0"/>
                <a:ea typeface="DejaVu Sans" charset="0"/>
                <a:cs typeface="DejaVu Sans" charset="0"/>
              </a:rPr>
              <a:t> β</a:t>
            </a:r>
            <a:r>
              <a:rPr lang="fr-FR" altLang="en-GR" sz="1400" dirty="0" err="1">
                <a:solidFill>
                  <a:srgbClr val="404040"/>
                </a:solidFill>
                <a:latin typeface="Calibri" panose="020F0502020204030204" pitchFamily="34" charset="0"/>
                <a:ea typeface="DejaVu Sans" charset="0"/>
                <a:cs typeface="DejaVu Sans" charset="0"/>
              </a:rPr>
              <a:t>ουλευτών</a:t>
            </a:r>
            <a:r>
              <a:rPr lang="fr-FR" altLang="en-GR" sz="1400" dirty="0">
                <a:solidFill>
                  <a:srgbClr val="404040"/>
                </a:solidFill>
                <a:latin typeface="Calibri" panose="020F0502020204030204" pitchFamily="34" charset="0"/>
                <a:ea typeface="DejaVu Sans" charset="0"/>
                <a:cs typeface="DejaVu Sans" charset="0"/>
              </a:rPr>
              <a:t> (π</a:t>
            </a:r>
            <a:r>
              <a:rPr lang="fr-FR" altLang="en-GR" sz="1400" dirty="0" err="1">
                <a:solidFill>
                  <a:srgbClr val="404040"/>
                </a:solidFill>
                <a:latin typeface="Calibri" panose="020F0502020204030204" pitchFamily="34" charset="0"/>
                <a:ea typeface="DejaVu Sans" charset="0"/>
                <a:cs typeface="DejaVu Sans" charset="0"/>
              </a:rPr>
              <a:t>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μετέχουν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στην</a:t>
            </a:r>
            <a:r>
              <a:rPr lang="fr-FR" altLang="en-GR" sz="1400" dirty="0">
                <a:solidFill>
                  <a:srgbClr val="404040"/>
                </a:solidFill>
                <a:latin typeface="Calibri" panose="020F0502020204030204" pitchFamily="34" charset="0"/>
                <a:ea typeface="DejaVu Sans" charset="0"/>
                <a:cs typeface="DejaVu Sans" charset="0"/>
              </a:rPr>
              <a:t> α</a:t>
            </a:r>
            <a:r>
              <a:rPr lang="fr-FR" altLang="en-GR" sz="1400" dirty="0" err="1">
                <a:solidFill>
                  <a:srgbClr val="404040"/>
                </a:solidFill>
                <a:latin typeface="Calibri" panose="020F0502020204030204" pitchFamily="34" charset="0"/>
                <a:ea typeface="DejaVu Sans" charset="0"/>
                <a:cs typeface="DejaVu Sans" charset="0"/>
              </a:rPr>
              <a:t>ντίστοιχη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κοινο</a:t>
            </a:r>
            <a:r>
              <a:rPr lang="fr-FR" altLang="en-GR" sz="1400" dirty="0">
                <a:solidFill>
                  <a:srgbClr val="404040"/>
                </a:solidFill>
                <a:latin typeface="Calibri" panose="020F0502020204030204" pitchFamily="34" charset="0"/>
                <a:ea typeface="DejaVu Sans" charset="0"/>
                <a:cs typeface="DejaVu Sans" charset="0"/>
              </a:rPr>
              <a:t>β</a:t>
            </a:r>
            <a:r>
              <a:rPr lang="fr-FR" altLang="en-GR" sz="1400" dirty="0" err="1">
                <a:solidFill>
                  <a:srgbClr val="404040"/>
                </a:solidFill>
                <a:latin typeface="Calibri" panose="020F0502020204030204" pitchFamily="34" charset="0"/>
                <a:ea typeface="DejaVu Sans" charset="0"/>
                <a:cs typeface="DejaVu Sans" charset="0"/>
              </a:rPr>
              <a:t>ουλευτική</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a:t>
            </a:r>
            <a:r>
              <a:rPr lang="fr-FR" altLang="en-GR" sz="1400" dirty="0">
                <a:solidFill>
                  <a:srgbClr val="404040"/>
                </a:solidFill>
                <a:latin typeface="Calibri" panose="020F0502020204030204" pitchFamily="34" charset="0"/>
                <a:ea typeface="DejaVu Sans" charset="0"/>
                <a:cs typeface="DejaVu Sans" charset="0"/>
              </a:rPr>
              <a:t>π</a:t>
            </a:r>
            <a:r>
              <a:rPr lang="fr-FR" altLang="en-GR" sz="1400" dirty="0" err="1">
                <a:solidFill>
                  <a:srgbClr val="404040"/>
                </a:solidFill>
                <a:latin typeface="Calibri" panose="020F0502020204030204" pitchFamily="34" charset="0"/>
                <a:ea typeface="DejaVu Sans" charset="0"/>
                <a:cs typeface="DejaVu Sans" charset="0"/>
              </a:rPr>
              <a:t>ιτρο</a:t>
            </a:r>
            <a:r>
              <a:rPr lang="fr-FR" altLang="en-GR" sz="1400" dirty="0">
                <a:solidFill>
                  <a:srgbClr val="404040"/>
                </a:solidFill>
                <a:latin typeface="Calibri" panose="020F0502020204030204" pitchFamily="34" charset="0"/>
                <a:ea typeface="DejaVu Sans" charset="0"/>
                <a:cs typeface="DejaVu Sans" charset="0"/>
              </a:rPr>
              <a:t>π</a:t>
            </a:r>
            <a:r>
              <a:rPr lang="fr-FR" altLang="en-GR" sz="1400" dirty="0" err="1">
                <a:solidFill>
                  <a:srgbClr val="404040"/>
                </a:solidFill>
                <a:latin typeface="Calibri" panose="020F0502020204030204" pitchFamily="34" charset="0"/>
                <a:ea typeface="DejaVu Sans" charset="0"/>
                <a:cs typeface="DejaVu Sans" charset="0"/>
              </a:rPr>
              <a:t>ή</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οικονομικών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θεμάτων</a:t>
            </a:r>
            <a:r>
              <a:rPr lang="fr-FR" altLang="en-GR" sz="1400" dirty="0">
                <a:solidFill>
                  <a:srgbClr val="404040"/>
                </a:solidFill>
                <a:latin typeface="Calibri" panose="020F0502020204030204" pitchFamily="34" charset="0"/>
                <a:ea typeface="DejaVu Sans" charset="0"/>
                <a:cs typeface="DejaVu Sans" charset="0"/>
              </a:rPr>
              <a:t>)</a:t>
            </a:r>
            <a:endParaRPr lang="el-GR" altLang="en-GR" sz="1400" dirty="0">
              <a:solidFill>
                <a:srgbClr val="404040"/>
              </a:solidFill>
              <a:latin typeface="Calibri" panose="020F0502020204030204" pitchFamily="34" charset="0"/>
              <a:ea typeface="DejaVu Sans" charset="0"/>
              <a:cs typeface="DejaVu Sans" charset="0"/>
            </a:endParaRPr>
          </a:p>
          <a:p>
            <a:pPr eaLnBrk="1" hangingPunct="1">
              <a:lnSpc>
                <a:spcPct val="90000"/>
              </a:lnSpc>
              <a:spcBef>
                <a:spcPts val="1200"/>
              </a:spcBef>
              <a:spcAft>
                <a:spcPts val="200"/>
              </a:spcAft>
              <a:buClr>
                <a:srgbClr val="E48312"/>
              </a:buClr>
              <a:buSzPct val="100000"/>
              <a:buFont typeface="Wingdings" pitchFamily="2" charset="2"/>
              <a:buChar char=""/>
            </a:pPr>
            <a:r>
              <a:rPr lang="el-GR" altLang="en-GR" sz="1400" dirty="0">
                <a:solidFill>
                  <a:srgbClr val="404040"/>
                </a:solidFill>
                <a:latin typeface="Calibri" panose="020F0502020204030204" pitchFamily="34" charset="0"/>
                <a:ea typeface="DejaVu Sans" charset="0"/>
                <a:cs typeface="DejaVu Sans" charset="0"/>
              </a:rPr>
              <a:t> </a:t>
            </a:r>
            <a:r>
              <a:rPr lang="el-GR" altLang="en-GR" sz="1400" dirty="0" err="1">
                <a:solidFill>
                  <a:srgbClr val="404040"/>
                </a:solidFill>
                <a:latin typeface="Calibri" panose="020F0502020204030204" pitchFamily="34" charset="0"/>
                <a:ea typeface="DejaVu Sans" charset="0"/>
                <a:cs typeface="DejaVu Sans" charset="0"/>
              </a:rPr>
              <a:t>Ευρω-ομ</a:t>
            </a:r>
            <a:r>
              <a:rPr lang="fr-FR" altLang="en-GR" sz="1400" dirty="0" err="1">
                <a:solidFill>
                  <a:srgbClr val="404040"/>
                </a:solidFill>
                <a:latin typeface="Calibri" panose="020F0502020204030204" pitchFamily="34" charset="0"/>
                <a:ea typeface="DejaVu Sans" charset="0"/>
                <a:cs typeface="DejaVu Sans" charset="0"/>
              </a:rPr>
              <a:t>ό</a:t>
            </a:r>
            <a:r>
              <a:rPr lang="el-GR" altLang="en-GR" sz="1400" dirty="0" err="1">
                <a:solidFill>
                  <a:srgbClr val="404040"/>
                </a:solidFill>
                <a:latin typeface="Calibri" panose="020F0502020204030204" pitchFamily="34" charset="0"/>
                <a:ea typeface="DejaVu Sans" charset="0"/>
                <a:cs typeface="DejaVu Sans" charset="0"/>
              </a:rPr>
              <a:t>λογα</a:t>
            </a:r>
            <a:r>
              <a:rPr lang="el-GR" altLang="en-GR" sz="1400" dirty="0">
                <a:solidFill>
                  <a:srgbClr val="404040"/>
                </a:solidFill>
                <a:latin typeface="Calibri" panose="020F0502020204030204" pitchFamily="34" charset="0"/>
                <a:ea typeface="DejaVu Sans" charset="0"/>
                <a:cs typeface="DejaVu Sans" charset="0"/>
              </a:rPr>
              <a:t>. Αύξηση των ίδιων πόρων της ΕΕ</a:t>
            </a:r>
            <a:endParaRPr lang="fr-FR" altLang="en-GR" sz="1400" dirty="0">
              <a:solidFill>
                <a:srgbClr val="404040"/>
              </a:solidFill>
              <a:latin typeface="Calibri" panose="020F0502020204030204" pitchFamily="34" charset="0"/>
              <a:ea typeface="DejaVu Sans" charset="0"/>
              <a:cs typeface="DejaVu Sans" charset="0"/>
            </a:endParaRPr>
          </a:p>
          <a:p>
            <a:pPr eaLnBrk="1" hangingPunct="1">
              <a:lnSpc>
                <a:spcPct val="90000"/>
              </a:lnSpc>
              <a:spcBef>
                <a:spcPts val="1200"/>
              </a:spcBef>
              <a:spcAft>
                <a:spcPts val="200"/>
              </a:spcAft>
              <a:buClr>
                <a:srgbClr val="E48312"/>
              </a:buClr>
              <a:buSzPct val="100000"/>
              <a:buFont typeface="Wingdings" pitchFamily="2" charset="2"/>
              <a:buChar char=""/>
            </a:pP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Υ</a:t>
            </a:r>
            <a:r>
              <a:rPr lang="fr-FR" altLang="en-GR" sz="1400" dirty="0">
                <a:solidFill>
                  <a:srgbClr val="404040"/>
                </a:solidFill>
                <a:latin typeface="Calibri" panose="020F0502020204030204" pitchFamily="34" charset="0"/>
                <a:ea typeface="DejaVu Sans" charset="0"/>
                <a:cs typeface="DejaVu Sans" charset="0"/>
              </a:rPr>
              <a:t>π</a:t>
            </a:r>
            <a:r>
              <a:rPr lang="fr-FR" altLang="en-GR" sz="1400" dirty="0" err="1">
                <a:solidFill>
                  <a:srgbClr val="404040"/>
                </a:solidFill>
                <a:latin typeface="Calibri" panose="020F0502020204030204" pitchFamily="34" charset="0"/>
                <a:ea typeface="DejaVu Sans" charset="0"/>
                <a:cs typeface="DejaVu Sans" charset="0"/>
              </a:rPr>
              <a:t>ο-ε</a:t>
            </a:r>
            <a:r>
              <a:rPr lang="fr-FR" altLang="en-GR" sz="1400" dirty="0">
                <a:solidFill>
                  <a:srgbClr val="404040"/>
                </a:solidFill>
                <a:latin typeface="Calibri" panose="020F0502020204030204" pitchFamily="34" charset="0"/>
                <a:ea typeface="DejaVu Sans" charset="0"/>
                <a:cs typeface="DejaVu Sans" charset="0"/>
              </a:rPr>
              <a:t>π</a:t>
            </a:r>
            <a:r>
              <a:rPr lang="fr-FR" altLang="en-GR" sz="1400" dirty="0" err="1">
                <a:solidFill>
                  <a:srgbClr val="404040"/>
                </a:solidFill>
                <a:latin typeface="Calibri" panose="020F0502020204030204" pitchFamily="34" charset="0"/>
                <a:ea typeface="DejaVu Sans" charset="0"/>
                <a:cs typeface="DejaVu Sans" charset="0"/>
              </a:rPr>
              <a:t>ιτρο</a:t>
            </a:r>
            <a:r>
              <a:rPr lang="fr-FR" altLang="en-GR" sz="1400" dirty="0">
                <a:solidFill>
                  <a:srgbClr val="404040"/>
                </a:solidFill>
                <a:latin typeface="Calibri" panose="020F0502020204030204" pitchFamily="34" charset="0"/>
                <a:ea typeface="DejaVu Sans" charset="0"/>
                <a:cs typeface="DejaVu Sans" charset="0"/>
              </a:rPr>
              <a:t>π</a:t>
            </a:r>
            <a:r>
              <a:rPr lang="fr-FR" altLang="en-GR" sz="1400" dirty="0" err="1">
                <a:solidFill>
                  <a:srgbClr val="404040"/>
                </a:solidFill>
                <a:latin typeface="Calibri" panose="020F0502020204030204" pitchFamily="34" charset="0"/>
                <a:ea typeface="DejaVu Sans" charset="0"/>
                <a:cs typeface="DejaVu Sans" charset="0"/>
              </a:rPr>
              <a:t>ή</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γι</a:t>
            </a:r>
            <a:r>
              <a:rPr lang="fr-FR" altLang="en-GR" sz="1400" dirty="0">
                <a:solidFill>
                  <a:srgbClr val="404040"/>
                </a:solidFill>
                <a:latin typeface="Calibri" panose="020F0502020204030204" pitchFamily="34" charset="0"/>
                <a:ea typeface="DejaVu Sans" charset="0"/>
                <a:cs typeface="DejaVu Sans" charset="0"/>
              </a:rPr>
              <a:t>α </a:t>
            </a:r>
            <a:r>
              <a:rPr lang="fr-FR" altLang="en-GR" sz="1400" dirty="0" err="1">
                <a:solidFill>
                  <a:srgbClr val="404040"/>
                </a:solidFill>
                <a:latin typeface="Calibri" panose="020F0502020204030204" pitchFamily="34" charset="0"/>
                <a:ea typeface="DejaVu Sans" charset="0"/>
                <a:cs typeface="DejaVu Sans" charset="0"/>
              </a:rPr>
              <a:t>τη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ζώνη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ευρώ</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στο</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Ευρω</a:t>
            </a:r>
            <a:r>
              <a:rPr lang="fr-FR" altLang="en-GR" sz="1400" dirty="0">
                <a:solidFill>
                  <a:srgbClr val="404040"/>
                </a:solidFill>
                <a:latin typeface="Calibri" panose="020F0502020204030204" pitchFamily="34" charset="0"/>
                <a:ea typeface="DejaVu Sans" charset="0"/>
                <a:cs typeface="DejaVu Sans" charset="0"/>
              </a:rPr>
              <a:t>πα</a:t>
            </a:r>
            <a:r>
              <a:rPr lang="fr-FR" altLang="en-GR" sz="1400" dirty="0" err="1">
                <a:solidFill>
                  <a:srgbClr val="404040"/>
                </a:solidFill>
                <a:latin typeface="Calibri" panose="020F0502020204030204" pitchFamily="34" charset="0"/>
                <a:ea typeface="DejaVu Sans" charset="0"/>
                <a:cs typeface="DejaVu Sans" charset="0"/>
              </a:rPr>
              <a:t>ϊκό</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Κοινο</a:t>
            </a:r>
            <a:r>
              <a:rPr lang="fr-FR" altLang="en-GR" sz="1400" dirty="0">
                <a:solidFill>
                  <a:srgbClr val="404040"/>
                </a:solidFill>
                <a:latin typeface="Calibri" panose="020F0502020204030204" pitchFamily="34" charset="0"/>
                <a:ea typeface="DejaVu Sans" charset="0"/>
                <a:cs typeface="DejaVu Sans" charset="0"/>
              </a:rPr>
              <a:t>β</a:t>
            </a:r>
            <a:r>
              <a:rPr lang="fr-FR" altLang="en-GR" sz="1400" dirty="0" err="1">
                <a:solidFill>
                  <a:srgbClr val="404040"/>
                </a:solidFill>
                <a:latin typeface="Calibri" panose="020F0502020204030204" pitchFamily="34" charset="0"/>
                <a:ea typeface="DejaVu Sans" charset="0"/>
                <a:cs typeface="DejaVu Sans" charset="0"/>
              </a:rPr>
              <a:t>ούλιο</a:t>
            </a:r>
            <a:endParaRPr lang="fr-FR" altLang="en-GR" sz="1400" dirty="0">
              <a:solidFill>
                <a:srgbClr val="404040"/>
              </a:solidFill>
              <a:latin typeface="Calibri" panose="020F0502020204030204" pitchFamily="34" charset="0"/>
              <a:ea typeface="DejaVu Sans" charset="0"/>
              <a:cs typeface="DejaVu Sans" charset="0"/>
            </a:endParaRPr>
          </a:p>
          <a:p>
            <a:pPr eaLnBrk="1" hangingPunct="1">
              <a:lnSpc>
                <a:spcPct val="90000"/>
              </a:lnSpc>
              <a:spcBef>
                <a:spcPts val="1200"/>
              </a:spcBef>
              <a:spcAft>
                <a:spcPts val="200"/>
              </a:spcAft>
              <a:buClr>
                <a:srgbClr val="E48312"/>
              </a:buClr>
              <a:buSzPct val="100000"/>
              <a:buFont typeface="Wingdings" pitchFamily="2" charset="2"/>
              <a:buChar char=""/>
            </a:pP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Ενεργό</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ρόλο</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στο</a:t>
            </a:r>
            <a:r>
              <a:rPr lang="fr-FR" altLang="en-GR" sz="1400" dirty="0">
                <a:solidFill>
                  <a:srgbClr val="404040"/>
                </a:solidFill>
                <a:latin typeface="Calibri" panose="020F0502020204030204" pitchFamily="34" charset="0"/>
                <a:ea typeface="DejaVu Sans" charset="0"/>
                <a:cs typeface="DejaVu Sans" charset="0"/>
              </a:rPr>
              <a:t> ΕΚ (</a:t>
            </a:r>
            <a:r>
              <a:rPr lang="fr-FR" altLang="en-GR" sz="1400" dirty="0" err="1">
                <a:solidFill>
                  <a:srgbClr val="404040"/>
                </a:solidFill>
                <a:latin typeface="Calibri" panose="020F0502020204030204" pitchFamily="34" charset="0"/>
                <a:ea typeface="DejaVu Sans" charset="0"/>
                <a:cs typeface="DejaVu Sans" charset="0"/>
              </a:rPr>
              <a:t>άμεση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νομιμο</a:t>
            </a:r>
            <a:r>
              <a:rPr lang="fr-FR" altLang="en-GR" sz="1400" dirty="0">
                <a:solidFill>
                  <a:srgbClr val="404040"/>
                </a:solidFill>
                <a:latin typeface="Calibri" panose="020F0502020204030204" pitchFamily="34" charset="0"/>
                <a:ea typeface="DejaVu Sans" charset="0"/>
                <a:cs typeface="DejaVu Sans" charset="0"/>
              </a:rPr>
              <a:t>π</a:t>
            </a:r>
            <a:r>
              <a:rPr lang="fr-FR" altLang="en-GR" sz="1400" dirty="0" err="1">
                <a:solidFill>
                  <a:srgbClr val="404040"/>
                </a:solidFill>
                <a:latin typeface="Calibri" panose="020F0502020204030204" pitchFamily="34" charset="0"/>
                <a:ea typeface="DejaVu Sans" charset="0"/>
                <a:cs typeface="DejaVu Sans" charset="0"/>
              </a:rPr>
              <a:t>οίηση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a:t>
            </a:r>
            <a:r>
              <a:rPr lang="fr-FR" altLang="en-GR" sz="1400" dirty="0">
                <a:solidFill>
                  <a:srgbClr val="404040"/>
                </a:solidFill>
                <a:latin typeface="Calibri" panose="020F0502020204030204" pitchFamily="34" charset="0"/>
                <a:ea typeface="DejaVu Sans" charset="0"/>
                <a:cs typeface="DejaVu Sans" charset="0"/>
              </a:rPr>
              <a:t>π</a:t>
            </a:r>
            <a:r>
              <a:rPr lang="fr-FR" altLang="en-GR" sz="1400" dirty="0" err="1">
                <a:solidFill>
                  <a:srgbClr val="404040"/>
                </a:solidFill>
                <a:latin typeface="Calibri" panose="020F0502020204030204" pitchFamily="34" charset="0"/>
                <a:ea typeface="DejaVu Sans" charset="0"/>
                <a:cs typeface="DejaVu Sans" charset="0"/>
              </a:rPr>
              <a:t>ικύρωση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των</a:t>
            </a:r>
            <a:r>
              <a:rPr lang="fr-FR" altLang="en-GR" sz="1400" dirty="0">
                <a:solidFill>
                  <a:srgbClr val="404040"/>
                </a:solidFill>
                <a:latin typeface="Calibri" panose="020F0502020204030204" pitchFamily="34" charset="0"/>
                <a:ea typeface="DejaVu Sans" charset="0"/>
                <a:cs typeface="DejaVu Sans" charset="0"/>
              </a:rPr>
              <a:t> απ</a:t>
            </a:r>
            <a:r>
              <a:rPr lang="fr-FR" altLang="en-GR" sz="1400" dirty="0" err="1">
                <a:solidFill>
                  <a:srgbClr val="404040"/>
                </a:solidFill>
                <a:latin typeface="Calibri" panose="020F0502020204030204" pitchFamily="34" charset="0"/>
                <a:ea typeface="DejaVu Sans" charset="0"/>
                <a:cs typeface="DejaVu Sans" charset="0"/>
              </a:rPr>
              <a:t>οφάσεων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των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συνεδριάσεων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Συμ</a:t>
            </a:r>
            <a:r>
              <a:rPr lang="fr-FR" altLang="en-GR" sz="1400" dirty="0">
                <a:solidFill>
                  <a:srgbClr val="404040"/>
                </a:solidFill>
                <a:latin typeface="Calibri" panose="020F0502020204030204" pitchFamily="34" charset="0"/>
                <a:ea typeface="DejaVu Sans" charset="0"/>
                <a:cs typeface="DejaVu Sans" charset="0"/>
              </a:rPr>
              <a:t>β</a:t>
            </a:r>
            <a:r>
              <a:rPr lang="fr-FR" altLang="en-GR" sz="1400" dirty="0" err="1">
                <a:solidFill>
                  <a:srgbClr val="404040"/>
                </a:solidFill>
                <a:latin typeface="Calibri" panose="020F0502020204030204" pitchFamily="34" charset="0"/>
                <a:ea typeface="DejaVu Sans" charset="0"/>
                <a:cs typeface="DejaVu Sans" charset="0"/>
              </a:rPr>
              <a:t>ουλίου</a:t>
            </a:r>
            <a:r>
              <a:rPr lang="fr-FR" altLang="en-GR" sz="1400" dirty="0">
                <a:solidFill>
                  <a:srgbClr val="404040"/>
                </a:solidFill>
                <a:latin typeface="Calibri" panose="020F0502020204030204" pitchFamily="34" charset="0"/>
                <a:ea typeface="DejaVu Sans" charset="0"/>
                <a:cs typeface="DejaVu Sans" charset="0"/>
              </a:rPr>
              <a:t> ECOFIN (&amp; </a:t>
            </a:r>
            <a:r>
              <a:rPr lang="fr-FR" altLang="en-GR" sz="1400" dirty="0" err="1">
                <a:solidFill>
                  <a:srgbClr val="404040"/>
                </a:solidFill>
                <a:latin typeface="Calibri" panose="020F0502020204030204" pitchFamily="34" charset="0"/>
                <a:ea typeface="DejaVu Sans" charset="0"/>
                <a:cs typeface="DejaVu Sans" charset="0"/>
              </a:rPr>
              <a:t>Eurogroup</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Ευρ</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Συμ</a:t>
            </a:r>
            <a:r>
              <a:rPr lang="fr-FR" altLang="en-GR" sz="1400" dirty="0">
                <a:solidFill>
                  <a:srgbClr val="404040"/>
                </a:solidFill>
                <a:latin typeface="Calibri" panose="020F0502020204030204" pitchFamily="34" charset="0"/>
                <a:ea typeface="DejaVu Sans" charset="0"/>
                <a:cs typeface="DejaVu Sans" charset="0"/>
              </a:rPr>
              <a:t>β</a:t>
            </a:r>
            <a:r>
              <a:rPr lang="fr-FR" altLang="en-GR" sz="1400" dirty="0" err="1">
                <a:solidFill>
                  <a:srgbClr val="404040"/>
                </a:solidFill>
                <a:latin typeface="Calibri" panose="020F0502020204030204" pitchFamily="34" charset="0"/>
                <a:ea typeface="DejaVu Sans" charset="0"/>
                <a:cs typeface="DejaVu Sans" charset="0"/>
              </a:rPr>
              <a:t>ουλίου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i="1" dirty="0">
                <a:solidFill>
                  <a:srgbClr val="002060"/>
                </a:solidFill>
                <a:latin typeface="Calibri" panose="020F0502020204030204" pitchFamily="34" charset="0"/>
                <a:ea typeface="DejaVu Sans" charset="0"/>
                <a:cs typeface="DejaVu Sans" charset="0"/>
              </a:rPr>
              <a:t>ΤΙ ΙΣΧΥΕΙ ΣΗΜΕΡΑ : </a:t>
            </a:r>
            <a:r>
              <a:rPr lang="fr-FR" altLang="en-GR" sz="1400" i="1" dirty="0" err="1">
                <a:solidFill>
                  <a:srgbClr val="002060"/>
                </a:solidFill>
                <a:latin typeface="Calibri" panose="020F0502020204030204" pitchFamily="34" charset="0"/>
                <a:ea typeface="DejaVu Sans" charset="0"/>
                <a:cs typeface="DejaVu Sans" charset="0"/>
              </a:rPr>
              <a:t>Ο</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Πρόεδρος</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της</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συνόδου</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κορυφής</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γι</a:t>
            </a:r>
            <a:r>
              <a:rPr lang="fr-FR" altLang="en-GR" sz="1400" i="1" dirty="0">
                <a:solidFill>
                  <a:srgbClr val="002060"/>
                </a:solidFill>
                <a:latin typeface="Calibri" panose="020F0502020204030204" pitchFamily="34" charset="0"/>
                <a:ea typeface="DejaVu Sans" charset="0"/>
                <a:cs typeface="DejaVu Sans" charset="0"/>
              </a:rPr>
              <a:t>α </a:t>
            </a:r>
            <a:r>
              <a:rPr lang="fr-FR" altLang="en-GR" sz="1400" i="1" dirty="0" err="1">
                <a:solidFill>
                  <a:srgbClr val="002060"/>
                </a:solidFill>
                <a:latin typeface="Calibri" panose="020F0502020204030204" pitchFamily="34" charset="0"/>
                <a:ea typeface="DejaVu Sans" charset="0"/>
                <a:cs typeface="DejaVu Sans" charset="0"/>
              </a:rPr>
              <a:t>το</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ευρώ</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υ</a:t>
            </a:r>
            <a:r>
              <a:rPr lang="fr-FR" altLang="en-GR" sz="1400" i="1" dirty="0">
                <a:solidFill>
                  <a:srgbClr val="002060"/>
                </a:solidFill>
                <a:latin typeface="Calibri" panose="020F0502020204030204" pitchFamily="34" charset="0"/>
                <a:ea typeface="DejaVu Sans" charset="0"/>
                <a:cs typeface="DejaVu Sans" charset="0"/>
              </a:rPr>
              <a:t>π</a:t>
            </a:r>
            <a:r>
              <a:rPr lang="fr-FR" altLang="en-GR" sz="1400" i="1" dirty="0" err="1">
                <a:solidFill>
                  <a:srgbClr val="002060"/>
                </a:solidFill>
                <a:latin typeface="Calibri" panose="020F0502020204030204" pitchFamily="34" charset="0"/>
                <a:ea typeface="DejaVu Sans" charset="0"/>
                <a:cs typeface="DejaVu Sans" charset="0"/>
              </a:rPr>
              <a:t>ο</a:t>
            </a:r>
            <a:r>
              <a:rPr lang="fr-FR" altLang="en-GR" sz="1400" i="1" dirty="0">
                <a:solidFill>
                  <a:srgbClr val="002060"/>
                </a:solidFill>
                <a:latin typeface="Calibri" panose="020F0502020204030204" pitchFamily="34" charset="0"/>
                <a:ea typeface="DejaVu Sans" charset="0"/>
                <a:cs typeface="DejaVu Sans" charset="0"/>
              </a:rPr>
              <a:t>β</a:t>
            </a:r>
            <a:r>
              <a:rPr lang="fr-FR" altLang="en-GR" sz="1400" i="1" dirty="0" err="1">
                <a:solidFill>
                  <a:srgbClr val="002060"/>
                </a:solidFill>
                <a:latin typeface="Calibri" panose="020F0502020204030204" pitchFamily="34" charset="0"/>
                <a:ea typeface="DejaVu Sans" charset="0"/>
                <a:cs typeface="DejaVu Sans" charset="0"/>
              </a:rPr>
              <a:t>άλλει</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έκθεση</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στο</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Ευρω</a:t>
            </a:r>
            <a:r>
              <a:rPr lang="fr-FR" altLang="en-GR" sz="1400" i="1" dirty="0">
                <a:solidFill>
                  <a:srgbClr val="002060"/>
                </a:solidFill>
                <a:latin typeface="Calibri" panose="020F0502020204030204" pitchFamily="34" charset="0"/>
                <a:ea typeface="DejaVu Sans" charset="0"/>
                <a:cs typeface="DejaVu Sans" charset="0"/>
              </a:rPr>
              <a:t>πα</a:t>
            </a:r>
            <a:r>
              <a:rPr lang="fr-FR" altLang="en-GR" sz="1400" i="1" dirty="0" err="1">
                <a:solidFill>
                  <a:srgbClr val="002060"/>
                </a:solidFill>
                <a:latin typeface="Calibri" panose="020F0502020204030204" pitchFamily="34" charset="0"/>
                <a:ea typeface="DejaVu Sans" charset="0"/>
                <a:cs typeface="DejaVu Sans" charset="0"/>
              </a:rPr>
              <a:t>ϊκό</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Κοινο</a:t>
            </a:r>
            <a:r>
              <a:rPr lang="fr-FR" altLang="en-GR" sz="1400" i="1" dirty="0">
                <a:solidFill>
                  <a:srgbClr val="002060"/>
                </a:solidFill>
                <a:latin typeface="Calibri" panose="020F0502020204030204" pitchFamily="34" charset="0"/>
                <a:ea typeface="DejaVu Sans" charset="0"/>
                <a:cs typeface="DejaVu Sans" charset="0"/>
              </a:rPr>
              <a:t>β</a:t>
            </a:r>
            <a:r>
              <a:rPr lang="fr-FR" altLang="en-GR" sz="1400" i="1" dirty="0" err="1">
                <a:solidFill>
                  <a:srgbClr val="002060"/>
                </a:solidFill>
                <a:latin typeface="Calibri" panose="020F0502020204030204" pitchFamily="34" charset="0"/>
                <a:ea typeface="DejaVu Sans" charset="0"/>
                <a:cs typeface="DejaVu Sans" charset="0"/>
              </a:rPr>
              <a:t>ούλιο</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μετά</a:t>
            </a:r>
            <a:r>
              <a:rPr lang="fr-FR" altLang="en-GR" sz="1400" i="1" dirty="0">
                <a:solidFill>
                  <a:srgbClr val="002060"/>
                </a:solidFill>
                <a:latin typeface="Calibri" panose="020F0502020204030204" pitchFamily="34" charset="0"/>
                <a:ea typeface="DejaVu Sans" charset="0"/>
                <a:cs typeface="DejaVu Sans" charset="0"/>
              </a:rPr>
              <a:t> απ</a:t>
            </a:r>
            <a:r>
              <a:rPr lang="fr-FR" altLang="en-GR" sz="1400" i="1" dirty="0" err="1">
                <a:solidFill>
                  <a:srgbClr val="002060"/>
                </a:solidFill>
                <a:latin typeface="Calibri" panose="020F0502020204030204" pitchFamily="34" charset="0"/>
                <a:ea typeface="DejaVu Sans" charset="0"/>
                <a:cs typeface="DejaVu Sans" charset="0"/>
              </a:rPr>
              <a:t>ό</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κάθε</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μί</a:t>
            </a:r>
            <a:r>
              <a:rPr lang="fr-FR" altLang="en-GR" sz="1400" i="1" dirty="0">
                <a:solidFill>
                  <a:srgbClr val="002060"/>
                </a:solidFill>
                <a:latin typeface="Calibri" panose="020F0502020204030204" pitchFamily="34" charset="0"/>
                <a:ea typeface="DejaVu Sans" charset="0"/>
                <a:cs typeface="DejaVu Sans" charset="0"/>
              </a:rPr>
              <a:t>α απ</a:t>
            </a:r>
            <a:r>
              <a:rPr lang="fr-FR" altLang="en-GR" sz="1400" i="1" dirty="0" err="1">
                <a:solidFill>
                  <a:srgbClr val="002060"/>
                </a:solidFill>
                <a:latin typeface="Calibri" panose="020F0502020204030204" pitchFamily="34" charset="0"/>
                <a:ea typeface="DejaVu Sans" charset="0"/>
                <a:cs typeface="DejaVu Sans" charset="0"/>
              </a:rPr>
              <a:t>ό</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τις</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συνεδριάσεις</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των</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Συνόδων</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Κορυφής</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Ευρώ</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Ο</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Πρόεδρος</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του</a:t>
            </a:r>
            <a:r>
              <a:rPr lang="fr-FR" altLang="en-GR" sz="1400" i="1" dirty="0">
                <a:solidFill>
                  <a:srgbClr val="002060"/>
                </a:solidFill>
                <a:latin typeface="Calibri" panose="020F0502020204030204" pitchFamily="34" charset="0"/>
                <a:ea typeface="DejaVu Sans" charset="0"/>
                <a:cs typeface="DejaVu Sans" charset="0"/>
              </a:rPr>
              <a:t> EK </a:t>
            </a:r>
            <a:r>
              <a:rPr lang="fr-FR" altLang="en-GR" sz="1400" i="1" dirty="0" err="1">
                <a:solidFill>
                  <a:srgbClr val="002060"/>
                </a:solidFill>
                <a:latin typeface="Calibri" panose="020F0502020204030204" pitchFamily="34" charset="0"/>
                <a:ea typeface="DejaVu Sans" charset="0"/>
                <a:cs typeface="DejaVu Sans" charset="0"/>
              </a:rPr>
              <a:t>μ</a:t>
            </a:r>
            <a:r>
              <a:rPr lang="fr-FR" altLang="en-GR" sz="1400" i="1" dirty="0">
                <a:solidFill>
                  <a:srgbClr val="002060"/>
                </a:solidFill>
                <a:latin typeface="Calibri" panose="020F0502020204030204" pitchFamily="34" charset="0"/>
                <a:ea typeface="DejaVu Sans" charset="0"/>
                <a:cs typeface="DejaVu Sans" charset="0"/>
              </a:rPr>
              <a:t>π</a:t>
            </a:r>
            <a:r>
              <a:rPr lang="fr-FR" altLang="en-GR" sz="1400" i="1" dirty="0" err="1">
                <a:solidFill>
                  <a:srgbClr val="002060"/>
                </a:solidFill>
                <a:latin typeface="Calibri" panose="020F0502020204030204" pitchFamily="34" charset="0"/>
                <a:ea typeface="DejaVu Sans" charset="0"/>
                <a:cs typeface="DejaVu Sans" charset="0"/>
              </a:rPr>
              <a:t>ορεί</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ν</a:t>
            </a:r>
            <a:r>
              <a:rPr lang="fr-FR" altLang="en-GR" sz="1400" i="1" dirty="0">
                <a:solidFill>
                  <a:srgbClr val="002060"/>
                </a:solidFill>
                <a:latin typeface="Calibri" panose="020F0502020204030204" pitchFamily="34" charset="0"/>
                <a:ea typeface="DejaVu Sans" charset="0"/>
                <a:cs typeface="DejaVu Sans" charset="0"/>
              </a:rPr>
              <a:t>α </a:t>
            </a:r>
            <a:r>
              <a:rPr lang="fr-FR" altLang="en-GR" sz="1400" i="1" dirty="0" err="1">
                <a:solidFill>
                  <a:srgbClr val="002060"/>
                </a:solidFill>
                <a:latin typeface="Calibri" panose="020F0502020204030204" pitchFamily="34" charset="0"/>
                <a:ea typeface="DejaVu Sans" charset="0"/>
                <a:cs typeface="DejaVu Sans" charset="0"/>
              </a:rPr>
              <a:t>κληθεί</a:t>
            </a:r>
            <a:r>
              <a:rPr lang="fr-FR" altLang="en-GR" sz="1400" i="1" dirty="0">
                <a:solidFill>
                  <a:srgbClr val="002060"/>
                </a:solidFill>
                <a:latin typeface="Calibri" panose="020F0502020204030204" pitchFamily="34" charset="0"/>
                <a:ea typeface="DejaVu Sans" charset="0"/>
                <a:cs typeface="DejaVu Sans" charset="0"/>
              </a:rPr>
              <a:t> π</a:t>
            </a:r>
            <a:r>
              <a:rPr lang="fr-FR" altLang="en-GR" sz="1400" i="1" dirty="0" err="1">
                <a:solidFill>
                  <a:srgbClr val="002060"/>
                </a:solidFill>
                <a:latin typeface="Calibri" panose="020F0502020204030204" pitchFamily="34" charset="0"/>
                <a:ea typeface="DejaVu Sans" charset="0"/>
                <a:cs typeface="DejaVu Sans" charset="0"/>
              </a:rPr>
              <a:t>ρος</a:t>
            </a:r>
            <a:r>
              <a:rPr lang="fr-FR" altLang="en-GR" sz="1400" i="1" dirty="0">
                <a:solidFill>
                  <a:srgbClr val="002060"/>
                </a:solidFill>
                <a:latin typeface="Calibri" panose="020F0502020204030204" pitchFamily="34" charset="0"/>
                <a:ea typeface="DejaVu Sans" charset="0"/>
                <a:cs typeface="DejaVu Sans" charset="0"/>
              </a:rPr>
              <a:t> α</a:t>
            </a:r>
            <a:r>
              <a:rPr lang="fr-FR" altLang="en-GR" sz="1400" i="1" dirty="0" err="1">
                <a:solidFill>
                  <a:srgbClr val="002060"/>
                </a:solidFill>
                <a:latin typeface="Calibri" panose="020F0502020204030204" pitchFamily="34" charset="0"/>
                <a:ea typeface="DejaVu Sans" charset="0"/>
                <a:cs typeface="DejaVu Sans" charset="0"/>
              </a:rPr>
              <a:t>κρό</a:t>
            </a:r>
            <a:r>
              <a:rPr lang="fr-FR" altLang="en-GR" sz="1400" i="1" dirty="0">
                <a:solidFill>
                  <a:srgbClr val="002060"/>
                </a:solidFill>
                <a:latin typeface="Calibri" panose="020F0502020204030204" pitchFamily="34" charset="0"/>
                <a:ea typeface="DejaVu Sans" charset="0"/>
                <a:cs typeface="DejaVu Sans" charset="0"/>
              </a:rPr>
              <a:t>α</a:t>
            </a:r>
            <a:r>
              <a:rPr lang="fr-FR" altLang="en-GR" sz="1400" i="1" dirty="0" err="1">
                <a:solidFill>
                  <a:srgbClr val="002060"/>
                </a:solidFill>
                <a:latin typeface="Calibri" panose="020F0502020204030204" pitchFamily="34" charset="0"/>
                <a:ea typeface="DejaVu Sans" charset="0"/>
                <a:cs typeface="DejaVu Sans" charset="0"/>
              </a:rPr>
              <a:t>ση</a:t>
            </a:r>
            <a:r>
              <a:rPr lang="fr-FR" altLang="en-GR" sz="1400" i="1" dirty="0">
                <a:solidFill>
                  <a:srgbClr val="002060"/>
                </a:solidFill>
                <a:latin typeface="Calibri" panose="020F0502020204030204" pitchFamily="34" charset="0"/>
                <a:ea typeface="DejaVu Sans" charset="0"/>
                <a:cs typeface="DejaVu Sans" charset="0"/>
              </a:rPr>
              <a:t> απ</a:t>
            </a:r>
            <a:r>
              <a:rPr lang="fr-FR" altLang="en-GR" sz="1400" i="1" dirty="0" err="1">
                <a:solidFill>
                  <a:srgbClr val="002060"/>
                </a:solidFill>
                <a:latin typeface="Calibri" panose="020F0502020204030204" pitchFamily="34" charset="0"/>
                <a:ea typeface="DejaVu Sans" charset="0"/>
                <a:cs typeface="DejaVu Sans" charset="0"/>
              </a:rPr>
              <a:t>ό</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τη</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σύνοδο</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κορυφής</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του</a:t>
            </a:r>
            <a:r>
              <a:rPr lang="fr-FR" altLang="en-GR" sz="1400" i="1" dirty="0">
                <a:solidFill>
                  <a:srgbClr val="002060"/>
                </a:solidFill>
                <a:latin typeface="Calibri" panose="020F0502020204030204" pitchFamily="34" charset="0"/>
                <a:ea typeface="DejaVu Sans" charset="0"/>
                <a:cs typeface="DejaVu Sans" charset="0"/>
              </a:rPr>
              <a:t> </a:t>
            </a:r>
            <a:r>
              <a:rPr lang="fr-FR" altLang="en-GR" sz="1400" i="1" dirty="0" err="1">
                <a:solidFill>
                  <a:srgbClr val="002060"/>
                </a:solidFill>
                <a:latin typeface="Calibri" panose="020F0502020204030204" pitchFamily="34" charset="0"/>
                <a:ea typeface="DejaVu Sans" charset="0"/>
                <a:cs typeface="DejaVu Sans" charset="0"/>
              </a:rPr>
              <a:t>ευρώ</a:t>
            </a:r>
            <a:r>
              <a:rPr lang="fr-FR" altLang="en-GR" sz="1400" dirty="0">
                <a:solidFill>
                  <a:srgbClr val="404040"/>
                </a:solidFill>
                <a:latin typeface="Calibri" panose="020F0502020204030204" pitchFamily="34" charset="0"/>
                <a:ea typeface="DejaVu Sans" charset="0"/>
                <a:cs typeface="DejaVu Sans" charset="0"/>
              </a:rPr>
              <a:t>]</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Κοινο</a:t>
            </a:r>
            <a:r>
              <a:rPr lang="fr-FR" altLang="en-GR" sz="1400" dirty="0">
                <a:solidFill>
                  <a:srgbClr val="404040"/>
                </a:solidFill>
                <a:latin typeface="Calibri" panose="020F0502020204030204" pitchFamily="34" charset="0"/>
                <a:ea typeface="DejaVu Sans" charset="0"/>
                <a:cs typeface="DejaVu Sans" charset="0"/>
              </a:rPr>
              <a:t>β</a:t>
            </a:r>
            <a:r>
              <a:rPr lang="fr-FR" altLang="en-GR" sz="1400" dirty="0" err="1">
                <a:solidFill>
                  <a:srgbClr val="404040"/>
                </a:solidFill>
                <a:latin typeface="Calibri" panose="020F0502020204030204" pitchFamily="34" charset="0"/>
                <a:ea typeface="DejaVu Sans" charset="0"/>
                <a:cs typeface="DejaVu Sans" charset="0"/>
              </a:rPr>
              <a:t>ούλιο</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του</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ευρώ</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κ</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ι</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ενισχυμένη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συνεργ</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σί</a:t>
            </a:r>
            <a:r>
              <a:rPr lang="fr-FR" altLang="en-GR" sz="1400" dirty="0">
                <a:solidFill>
                  <a:srgbClr val="404040"/>
                </a:solidFill>
                <a:latin typeface="Calibri" panose="020F0502020204030204" pitchFamily="34" charset="0"/>
                <a:ea typeface="DejaVu Sans" charset="0"/>
                <a:cs typeface="DejaVu Sans" charset="0"/>
              </a:rPr>
              <a:t>α </a:t>
            </a:r>
            <a:r>
              <a:rPr lang="fr-FR" altLang="en-GR" sz="1400" dirty="0" err="1">
                <a:solidFill>
                  <a:srgbClr val="404040"/>
                </a:solidFill>
                <a:latin typeface="Calibri" panose="020F0502020204030204" pitchFamily="34" charset="0"/>
                <a:ea typeface="DejaVu Sans" charset="0"/>
                <a:cs typeface="DejaVu Sans" charset="0"/>
              </a:rPr>
              <a:t>με</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την</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δι</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κοινο</a:t>
            </a:r>
            <a:r>
              <a:rPr lang="fr-FR" altLang="en-GR" sz="1400" dirty="0">
                <a:solidFill>
                  <a:srgbClr val="404040"/>
                </a:solidFill>
                <a:latin typeface="Calibri" panose="020F0502020204030204" pitchFamily="34" charset="0"/>
                <a:ea typeface="DejaVu Sans" charset="0"/>
                <a:cs typeface="DejaVu Sans" charset="0"/>
              </a:rPr>
              <a:t>β</a:t>
            </a:r>
            <a:r>
              <a:rPr lang="fr-FR" altLang="en-GR" sz="1400" dirty="0" err="1">
                <a:solidFill>
                  <a:srgbClr val="404040"/>
                </a:solidFill>
                <a:latin typeface="Calibri" panose="020F0502020204030204" pitchFamily="34" charset="0"/>
                <a:ea typeface="DejaVu Sans" charset="0"/>
                <a:cs typeface="DejaVu Sans" charset="0"/>
              </a:rPr>
              <a:t>ουλευτική</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Συνεδρί</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ση</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οικονομικής</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κ</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ι</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δημοσιονομικής</a:t>
            </a:r>
            <a:r>
              <a:rPr lang="fr-FR" altLang="en-GR" sz="1400" dirty="0">
                <a:solidFill>
                  <a:srgbClr val="404040"/>
                </a:solidFill>
                <a:latin typeface="Calibri" panose="020F0502020204030204" pitchFamily="34" charset="0"/>
                <a:ea typeface="DejaVu Sans" charset="0"/>
                <a:cs typeface="DejaVu Sans" charset="0"/>
              </a:rPr>
              <a:t> </a:t>
            </a:r>
            <a:r>
              <a:rPr lang="fr-FR" altLang="en-GR" sz="1400" dirty="0" err="1">
                <a:solidFill>
                  <a:srgbClr val="404040"/>
                </a:solidFill>
                <a:latin typeface="Calibri" panose="020F0502020204030204" pitchFamily="34" charset="0"/>
                <a:ea typeface="DejaVu Sans" charset="0"/>
                <a:cs typeface="DejaVu Sans" charset="0"/>
              </a:rPr>
              <a:t>δι</a:t>
            </a:r>
            <a:r>
              <a:rPr lang="fr-FR" altLang="en-GR" sz="1400" dirty="0">
                <a:solidFill>
                  <a:srgbClr val="404040"/>
                </a:solidFill>
                <a:latin typeface="Calibri" panose="020F0502020204030204" pitchFamily="34" charset="0"/>
                <a:ea typeface="DejaVu Sans" charset="0"/>
                <a:cs typeface="DejaVu Sans" charset="0"/>
              </a:rPr>
              <a:t>α</a:t>
            </a:r>
            <a:r>
              <a:rPr lang="fr-FR" altLang="en-GR" sz="1400" dirty="0" err="1">
                <a:solidFill>
                  <a:srgbClr val="404040"/>
                </a:solidFill>
                <a:latin typeface="Calibri" panose="020F0502020204030204" pitchFamily="34" charset="0"/>
                <a:ea typeface="DejaVu Sans" charset="0"/>
                <a:cs typeface="DejaVu Sans" charset="0"/>
              </a:rPr>
              <a:t>κυ</a:t>
            </a:r>
            <a:r>
              <a:rPr lang="fr-FR" altLang="en-GR" sz="1400" dirty="0">
                <a:solidFill>
                  <a:srgbClr val="404040"/>
                </a:solidFill>
                <a:latin typeface="Calibri" panose="020F0502020204030204" pitchFamily="34" charset="0"/>
                <a:ea typeface="DejaVu Sans" charset="0"/>
                <a:cs typeface="DejaVu Sans" charset="0"/>
              </a:rPr>
              <a:t>β</a:t>
            </a:r>
            <a:r>
              <a:rPr lang="fr-FR" altLang="en-GR" sz="1400" dirty="0" err="1">
                <a:solidFill>
                  <a:srgbClr val="404040"/>
                </a:solidFill>
                <a:latin typeface="Calibri" panose="020F0502020204030204" pitchFamily="34" charset="0"/>
                <a:ea typeface="DejaVu Sans" charset="0"/>
                <a:cs typeface="DejaVu Sans" charset="0"/>
              </a:rPr>
              <a:t>έρνησης</a:t>
            </a:r>
            <a:r>
              <a:rPr lang="fr-FR" altLang="en-GR" sz="1400" dirty="0">
                <a:solidFill>
                  <a:srgbClr val="404040"/>
                </a:solidFill>
                <a:latin typeface="Calibri" panose="020F0502020204030204" pitchFamily="34" charset="0"/>
                <a:ea typeface="DejaVu Sans" charset="0"/>
                <a:cs typeface="DejaVu Sans" charset="0"/>
              </a:rPr>
              <a:t> </a:t>
            </a:r>
          </a:p>
          <a:p>
            <a:pPr algn="ctr" eaLnBrk="1" hangingPunct="1">
              <a:lnSpc>
                <a:spcPct val="90000"/>
              </a:lnSpc>
              <a:spcBef>
                <a:spcPts val="1200"/>
              </a:spcBef>
              <a:spcAft>
                <a:spcPts val="200"/>
              </a:spcAft>
              <a:buClr>
                <a:srgbClr val="E48312"/>
              </a:buClr>
              <a:buSzPct val="100000"/>
              <a:buFont typeface="Wingdings" pitchFamily="2" charset="2"/>
              <a:buChar char=""/>
            </a:pP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Οκτώ</a:t>
            </a:r>
            <a:r>
              <a:rPr lang="fr-FR" altLang="en-GR" sz="1400" b="1" dirty="0">
                <a:solidFill>
                  <a:srgbClr val="404040"/>
                </a:solidFill>
                <a:latin typeface="Calibri" panose="020F0502020204030204" pitchFamily="34" charset="0"/>
                <a:ea typeface="DejaVu Sans" charset="0"/>
                <a:cs typeface="DejaVu Sans" charset="0"/>
              </a:rPr>
              <a:t>β</a:t>
            </a:r>
            <a:r>
              <a:rPr lang="fr-FR" altLang="en-GR" sz="1400" b="1" dirty="0" err="1">
                <a:solidFill>
                  <a:srgbClr val="404040"/>
                </a:solidFill>
                <a:latin typeface="Calibri" panose="020F0502020204030204" pitchFamily="34" charset="0"/>
                <a:ea typeface="DejaVu Sans" charset="0"/>
                <a:cs typeface="DejaVu Sans" charset="0"/>
              </a:rPr>
              <a:t>ριος</a:t>
            </a:r>
            <a:r>
              <a:rPr lang="fr-FR" altLang="en-GR" sz="1400" b="1" dirty="0">
                <a:solidFill>
                  <a:srgbClr val="404040"/>
                </a:solidFill>
                <a:latin typeface="Calibri" panose="020F0502020204030204" pitchFamily="34" charset="0"/>
                <a:ea typeface="DejaVu Sans" charset="0"/>
                <a:cs typeface="DejaVu Sans" charset="0"/>
              </a:rPr>
              <a:t> 2015: </a:t>
            </a:r>
            <a:r>
              <a:rPr lang="fr-FR" altLang="en-GR" sz="1400" b="1" dirty="0" err="1">
                <a:solidFill>
                  <a:srgbClr val="404040"/>
                </a:solidFill>
                <a:latin typeface="Calibri" panose="020F0502020204030204" pitchFamily="34" charset="0"/>
                <a:ea typeface="DejaVu Sans" charset="0"/>
                <a:cs typeface="DejaVu Sans" charset="0"/>
              </a:rPr>
              <a:t>Oι</a:t>
            </a:r>
            <a:r>
              <a:rPr lang="fr-FR" altLang="en-GR" sz="1400" b="1" dirty="0">
                <a:solidFill>
                  <a:srgbClr val="404040"/>
                </a:solidFill>
                <a:latin typeface="Calibri" panose="020F0502020204030204" pitchFamily="34" charset="0"/>
                <a:ea typeface="DejaVu Sans" charset="0"/>
                <a:cs typeface="DejaVu Sans" charset="0"/>
              </a:rPr>
              <a:t> π</a:t>
            </a:r>
            <a:r>
              <a:rPr lang="fr-FR" altLang="en-GR" sz="1400" b="1" dirty="0" err="1">
                <a:solidFill>
                  <a:srgbClr val="404040"/>
                </a:solidFill>
                <a:latin typeface="Calibri" panose="020F0502020204030204" pitchFamily="34" charset="0"/>
                <a:ea typeface="DejaVu Sans" charset="0"/>
                <a:cs typeface="DejaVu Sans" charset="0"/>
              </a:rPr>
              <a:t>ρωτο</a:t>
            </a:r>
            <a:r>
              <a:rPr lang="fr-FR" altLang="en-GR" sz="1400" b="1" dirty="0">
                <a:solidFill>
                  <a:srgbClr val="404040"/>
                </a:solidFill>
                <a:latin typeface="Calibri" panose="020F0502020204030204" pitchFamily="34" charset="0"/>
                <a:ea typeface="DejaVu Sans" charset="0"/>
                <a:cs typeface="DejaVu Sans" charset="0"/>
              </a:rPr>
              <a:t>β</a:t>
            </a:r>
            <a:r>
              <a:rPr lang="fr-FR" altLang="en-GR" sz="1400" b="1" dirty="0" err="1">
                <a:solidFill>
                  <a:srgbClr val="404040"/>
                </a:solidFill>
                <a:latin typeface="Calibri" panose="020F0502020204030204" pitchFamily="34" charset="0"/>
                <a:ea typeface="DejaVu Sans" charset="0"/>
                <a:cs typeface="DejaVu Sans" charset="0"/>
              </a:rPr>
              <a:t>ουλίες</a:t>
            </a:r>
            <a:r>
              <a:rPr lang="fr-FR" altLang="en-GR" sz="1400" b="1" dirty="0">
                <a:solidFill>
                  <a:srgbClr val="404040"/>
                </a:solidFill>
                <a:latin typeface="Calibri" panose="020F0502020204030204" pitchFamily="34" charset="0"/>
                <a:ea typeface="DejaVu Sans" charset="0"/>
                <a:cs typeface="DejaVu Sans" charset="0"/>
              </a:rPr>
              <a:t> π</a:t>
            </a:r>
            <a:r>
              <a:rPr lang="fr-FR" altLang="en-GR" sz="1400" b="1" dirty="0" err="1">
                <a:solidFill>
                  <a:srgbClr val="404040"/>
                </a:solidFill>
                <a:latin typeface="Calibri" panose="020F0502020204030204" pitchFamily="34" charset="0"/>
                <a:ea typeface="DejaVu Sans" charset="0"/>
                <a:cs typeface="DejaVu Sans" charset="0"/>
              </a:rPr>
              <a:t>ου</a:t>
            </a:r>
            <a:r>
              <a:rPr lang="fr-FR" altLang="en-GR" sz="1400" b="1" dirty="0">
                <a:solidFill>
                  <a:srgbClr val="404040"/>
                </a:solidFill>
                <a:latin typeface="Calibri" panose="020F0502020204030204" pitchFamily="34" charset="0"/>
                <a:ea typeface="DejaVu Sans" charset="0"/>
                <a:cs typeface="DejaVu Sans" charset="0"/>
              </a:rPr>
              <a:t> α</a:t>
            </a:r>
            <a:r>
              <a:rPr lang="fr-FR" altLang="en-GR" sz="1400" b="1" dirty="0" err="1">
                <a:solidFill>
                  <a:srgbClr val="404040"/>
                </a:solidFill>
                <a:latin typeface="Calibri" panose="020F0502020204030204" pitchFamily="34" charset="0"/>
                <a:ea typeface="DejaVu Sans" charset="0"/>
                <a:cs typeface="DejaVu Sans" charset="0"/>
              </a:rPr>
              <a:t>ν</a:t>
            </a:r>
            <a:r>
              <a:rPr lang="fr-FR" altLang="en-GR" sz="1400" b="1" dirty="0">
                <a:solidFill>
                  <a:srgbClr val="404040"/>
                </a:solidFill>
                <a:latin typeface="Calibri" panose="020F0502020204030204" pitchFamily="34" charset="0"/>
                <a:ea typeface="DejaVu Sans" charset="0"/>
                <a:cs typeface="DejaVu Sans" charset="0"/>
              </a:rPr>
              <a:t>α</a:t>
            </a:r>
            <a:r>
              <a:rPr lang="fr-FR" altLang="en-GR" sz="1400" b="1" dirty="0" err="1">
                <a:solidFill>
                  <a:srgbClr val="404040"/>
                </a:solidFill>
                <a:latin typeface="Calibri" panose="020F0502020204030204" pitchFamily="34" charset="0"/>
                <a:ea typeface="DejaVu Sans" charset="0"/>
                <a:cs typeface="DejaVu Sans" charset="0"/>
              </a:rPr>
              <a:t>κοίνωσε</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η</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Κομισιόν</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γι</a:t>
            </a:r>
            <a:r>
              <a:rPr lang="fr-FR" altLang="en-GR" sz="1400" b="1" dirty="0">
                <a:solidFill>
                  <a:srgbClr val="404040"/>
                </a:solidFill>
                <a:latin typeface="Calibri" panose="020F0502020204030204" pitchFamily="34" charset="0"/>
                <a:ea typeface="DejaVu Sans" charset="0"/>
                <a:cs typeface="DejaVu Sans" charset="0"/>
              </a:rPr>
              <a:t>α </a:t>
            </a:r>
            <a:r>
              <a:rPr lang="fr-FR" altLang="en-GR" sz="1400" b="1" dirty="0" err="1">
                <a:solidFill>
                  <a:srgbClr val="404040"/>
                </a:solidFill>
                <a:latin typeface="Calibri" panose="020F0502020204030204" pitchFamily="34" charset="0"/>
                <a:ea typeface="DejaVu Sans" charset="0"/>
                <a:cs typeface="DejaVu Sans" charset="0"/>
              </a:rPr>
              <a:t>την</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ολοκλήρωση</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της</a:t>
            </a:r>
            <a:r>
              <a:rPr lang="fr-FR" altLang="en-GR" sz="1400" b="1" dirty="0">
                <a:solidFill>
                  <a:srgbClr val="404040"/>
                </a:solidFill>
                <a:latin typeface="Calibri" panose="020F0502020204030204" pitchFamily="34" charset="0"/>
                <a:ea typeface="DejaVu Sans" charset="0"/>
                <a:cs typeface="DejaVu Sans" charset="0"/>
              </a:rPr>
              <a:t> ΟΝΕ </a:t>
            </a:r>
            <a:r>
              <a:rPr lang="fr-FR" altLang="en-GR" sz="1400" b="1" dirty="0" err="1">
                <a:solidFill>
                  <a:srgbClr val="404040"/>
                </a:solidFill>
                <a:latin typeface="Calibri" panose="020F0502020204030204" pitchFamily="34" charset="0"/>
                <a:ea typeface="DejaVu Sans" charset="0"/>
                <a:cs typeface="DejaVu Sans" charset="0"/>
              </a:rPr>
              <a:t>κ</a:t>
            </a:r>
            <a:r>
              <a:rPr lang="fr-FR" altLang="en-GR" sz="1400" b="1" dirty="0">
                <a:solidFill>
                  <a:srgbClr val="404040"/>
                </a:solidFill>
                <a:latin typeface="Calibri" panose="020F0502020204030204" pitchFamily="34" charset="0"/>
                <a:ea typeface="DejaVu Sans" charset="0"/>
                <a:cs typeface="DejaVu Sans" charset="0"/>
              </a:rPr>
              <a:t>α</a:t>
            </a:r>
            <a:r>
              <a:rPr lang="fr-FR" altLang="en-GR" sz="1400" b="1" dirty="0" err="1">
                <a:solidFill>
                  <a:srgbClr val="404040"/>
                </a:solidFill>
                <a:latin typeface="Calibri" panose="020F0502020204030204" pitchFamily="34" charset="0"/>
                <a:ea typeface="DejaVu Sans" charset="0"/>
                <a:cs typeface="DejaVu Sans" charset="0"/>
              </a:rPr>
              <a:t>ι</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του</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Ευρώ</a:t>
            </a:r>
            <a:r>
              <a:rPr lang="fr-FR" altLang="en-GR" sz="1400" b="1" dirty="0">
                <a:solidFill>
                  <a:srgbClr val="404040"/>
                </a:solidFill>
                <a:latin typeface="Calibri" panose="020F0502020204030204" pitchFamily="34" charset="0"/>
                <a:ea typeface="DejaVu Sans" charset="0"/>
                <a:cs typeface="DejaVu Sans" charset="0"/>
              </a:rPr>
              <a:t>, π</a:t>
            </a:r>
            <a:r>
              <a:rPr lang="fr-FR" altLang="en-GR" sz="1400" b="1" dirty="0" err="1">
                <a:solidFill>
                  <a:srgbClr val="404040"/>
                </a:solidFill>
                <a:latin typeface="Calibri" panose="020F0502020204030204" pitchFamily="34" charset="0"/>
                <a:ea typeface="DejaVu Sans" charset="0"/>
                <a:cs typeface="DejaVu Sans" charset="0"/>
              </a:rPr>
              <a:t>ου</a:t>
            </a:r>
            <a:r>
              <a:rPr lang="fr-FR" altLang="en-GR" sz="1400" b="1" dirty="0">
                <a:solidFill>
                  <a:srgbClr val="404040"/>
                </a:solidFill>
                <a:latin typeface="Calibri" panose="020F0502020204030204" pitchFamily="34" charset="0"/>
                <a:ea typeface="DejaVu Sans" charset="0"/>
                <a:cs typeface="DejaVu Sans" charset="0"/>
              </a:rPr>
              <a:t> π</a:t>
            </a:r>
            <a:r>
              <a:rPr lang="fr-FR" altLang="en-GR" sz="1400" b="1" dirty="0" err="1">
                <a:solidFill>
                  <a:srgbClr val="404040"/>
                </a:solidFill>
                <a:latin typeface="Calibri" panose="020F0502020204030204" pitchFamily="34" charset="0"/>
                <a:ea typeface="DejaVu Sans" charset="0"/>
                <a:cs typeface="DejaVu Sans" charset="0"/>
              </a:rPr>
              <a:t>ερι</a:t>
            </a:r>
            <a:r>
              <a:rPr lang="el-GR" altLang="en-GR" sz="1400" b="1" dirty="0">
                <a:solidFill>
                  <a:srgbClr val="404040"/>
                </a:solidFill>
                <a:latin typeface="Calibri" panose="020F0502020204030204" pitchFamily="34" charset="0"/>
                <a:ea typeface="DejaVu Sans" charset="0"/>
                <a:cs typeface="DejaVu Sans" charset="0"/>
              </a:rPr>
              <a:t>ελάμβαναν </a:t>
            </a:r>
            <a:r>
              <a:rPr lang="fr-FR" altLang="en-GR" sz="1400" b="1" dirty="0" err="1">
                <a:solidFill>
                  <a:srgbClr val="404040"/>
                </a:solidFill>
                <a:latin typeface="Calibri" panose="020F0502020204030204" pitchFamily="34" charset="0"/>
                <a:ea typeface="DejaVu Sans" charset="0"/>
                <a:cs typeface="DejaVu Sans" charset="0"/>
              </a:rPr>
              <a:t>μετ</a:t>
            </a:r>
            <a:r>
              <a:rPr lang="fr-FR" altLang="en-GR" sz="1400" b="1" dirty="0">
                <a:solidFill>
                  <a:srgbClr val="404040"/>
                </a:solidFill>
                <a:latin typeface="Calibri" panose="020F0502020204030204" pitchFamily="34" charset="0"/>
                <a:ea typeface="DejaVu Sans" charset="0"/>
                <a:cs typeface="DejaVu Sans" charset="0"/>
              </a:rPr>
              <a:t>α</a:t>
            </a:r>
            <a:r>
              <a:rPr lang="fr-FR" altLang="en-GR" sz="1400" b="1" dirty="0" err="1">
                <a:solidFill>
                  <a:srgbClr val="404040"/>
                </a:solidFill>
                <a:latin typeface="Calibri" panose="020F0502020204030204" pitchFamily="34" charset="0"/>
                <a:ea typeface="DejaVu Sans" charset="0"/>
                <a:cs typeface="DejaVu Sans" charset="0"/>
              </a:rPr>
              <a:t>ξύ</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άλλων</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την</a:t>
            </a:r>
            <a:r>
              <a:rPr lang="fr-FR" altLang="en-GR" sz="1400" b="1" dirty="0">
                <a:solidFill>
                  <a:srgbClr val="404040"/>
                </a:solidFill>
                <a:latin typeface="Calibri" panose="020F0502020204030204" pitchFamily="34" charset="0"/>
                <a:ea typeface="DejaVu Sans" charset="0"/>
                <a:cs typeface="DejaVu Sans" charset="0"/>
              </a:rPr>
              <a:t> α</a:t>
            </a:r>
            <a:r>
              <a:rPr lang="fr-FR" altLang="en-GR" sz="1400" b="1" dirty="0" err="1">
                <a:solidFill>
                  <a:srgbClr val="404040"/>
                </a:solidFill>
                <a:latin typeface="Calibri" panose="020F0502020204030204" pitchFamily="34" charset="0"/>
                <a:ea typeface="DejaVu Sans" charset="0"/>
                <a:cs typeface="DejaVu Sans" charset="0"/>
              </a:rPr>
              <a:t>ν</a:t>
            </a:r>
            <a:r>
              <a:rPr lang="fr-FR" altLang="en-GR" sz="1400" b="1" dirty="0">
                <a:solidFill>
                  <a:srgbClr val="404040"/>
                </a:solidFill>
                <a:latin typeface="Calibri" panose="020F0502020204030204" pitchFamily="34" charset="0"/>
                <a:ea typeface="DejaVu Sans" charset="0"/>
                <a:cs typeface="DejaVu Sans" charset="0"/>
              </a:rPr>
              <a:t>α</a:t>
            </a:r>
            <a:r>
              <a:rPr lang="fr-FR" altLang="en-GR" sz="1400" b="1" dirty="0" err="1">
                <a:solidFill>
                  <a:srgbClr val="404040"/>
                </a:solidFill>
                <a:latin typeface="Calibri" panose="020F0502020204030204" pitchFamily="34" charset="0"/>
                <a:ea typeface="DejaVu Sans" charset="0"/>
                <a:cs typeface="DejaVu Sans" charset="0"/>
              </a:rPr>
              <a:t>μόρφωση</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του</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Ευρω</a:t>
            </a:r>
            <a:r>
              <a:rPr lang="fr-FR" altLang="en-GR" sz="1400" b="1" dirty="0">
                <a:solidFill>
                  <a:srgbClr val="404040"/>
                </a:solidFill>
                <a:latin typeface="Calibri" panose="020F0502020204030204" pitchFamily="34" charset="0"/>
                <a:ea typeface="DejaVu Sans" charset="0"/>
                <a:cs typeface="DejaVu Sans" charset="0"/>
              </a:rPr>
              <a:t>πα</a:t>
            </a:r>
            <a:r>
              <a:rPr lang="fr-FR" altLang="en-GR" sz="1400" b="1" dirty="0" err="1">
                <a:solidFill>
                  <a:srgbClr val="404040"/>
                </a:solidFill>
                <a:latin typeface="Calibri" panose="020F0502020204030204" pitchFamily="34" charset="0"/>
                <a:ea typeface="DejaVu Sans" charset="0"/>
                <a:cs typeface="DejaVu Sans" charset="0"/>
              </a:rPr>
              <a:t>ϊκού</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Εξ</a:t>
            </a:r>
            <a:r>
              <a:rPr lang="fr-FR" altLang="en-GR" sz="1400" b="1" dirty="0">
                <a:solidFill>
                  <a:srgbClr val="404040"/>
                </a:solidFill>
                <a:latin typeface="Calibri" panose="020F0502020204030204" pitchFamily="34" charset="0"/>
                <a:ea typeface="DejaVu Sans" charset="0"/>
                <a:cs typeface="DejaVu Sans" charset="0"/>
              </a:rPr>
              <a:t>α</a:t>
            </a:r>
            <a:r>
              <a:rPr lang="fr-FR" altLang="en-GR" sz="1400" b="1" dirty="0" err="1">
                <a:solidFill>
                  <a:srgbClr val="404040"/>
                </a:solidFill>
                <a:latin typeface="Calibri" panose="020F0502020204030204" pitchFamily="34" charset="0"/>
                <a:ea typeface="DejaVu Sans" charset="0"/>
                <a:cs typeface="DejaVu Sans" charset="0"/>
              </a:rPr>
              <a:t>μήνου</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την</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ενίσχυση</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των</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εργ</a:t>
            </a:r>
            <a:r>
              <a:rPr lang="fr-FR" altLang="en-GR" sz="1400" b="1" dirty="0">
                <a:solidFill>
                  <a:srgbClr val="404040"/>
                </a:solidFill>
                <a:latin typeface="Calibri" panose="020F0502020204030204" pitchFamily="34" charset="0"/>
                <a:ea typeface="DejaVu Sans" charset="0"/>
                <a:cs typeface="DejaVu Sans" charset="0"/>
              </a:rPr>
              <a:t>α</a:t>
            </a:r>
            <a:r>
              <a:rPr lang="fr-FR" altLang="en-GR" sz="1400" b="1" dirty="0" err="1">
                <a:solidFill>
                  <a:srgbClr val="404040"/>
                </a:solidFill>
                <a:latin typeface="Calibri" panose="020F0502020204030204" pitchFamily="34" charset="0"/>
                <a:ea typeface="DejaVu Sans" charset="0"/>
                <a:cs typeface="DejaVu Sans" charset="0"/>
              </a:rPr>
              <a:t>λείων</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της</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Οικονομικής</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Δι</a:t>
            </a:r>
            <a:r>
              <a:rPr lang="fr-FR" altLang="en-GR" sz="1400" b="1" dirty="0">
                <a:solidFill>
                  <a:srgbClr val="404040"/>
                </a:solidFill>
                <a:latin typeface="Calibri" panose="020F0502020204030204" pitchFamily="34" charset="0"/>
                <a:ea typeface="DejaVu Sans" charset="0"/>
                <a:cs typeface="DejaVu Sans" charset="0"/>
              </a:rPr>
              <a:t>α</a:t>
            </a:r>
            <a:r>
              <a:rPr lang="fr-FR" altLang="en-GR" sz="1400" b="1" dirty="0" err="1">
                <a:solidFill>
                  <a:srgbClr val="404040"/>
                </a:solidFill>
                <a:latin typeface="Calibri" panose="020F0502020204030204" pitchFamily="34" charset="0"/>
                <a:ea typeface="DejaVu Sans" charset="0"/>
                <a:cs typeface="DejaVu Sans" charset="0"/>
              </a:rPr>
              <a:t>κυ</a:t>
            </a:r>
            <a:r>
              <a:rPr lang="fr-FR" altLang="en-GR" sz="1400" b="1" dirty="0">
                <a:solidFill>
                  <a:srgbClr val="404040"/>
                </a:solidFill>
                <a:latin typeface="Calibri" panose="020F0502020204030204" pitchFamily="34" charset="0"/>
                <a:ea typeface="DejaVu Sans" charset="0"/>
                <a:cs typeface="DejaVu Sans" charset="0"/>
              </a:rPr>
              <a:t>β</a:t>
            </a:r>
            <a:r>
              <a:rPr lang="fr-FR" altLang="en-GR" sz="1400" b="1" dirty="0" err="1">
                <a:solidFill>
                  <a:srgbClr val="404040"/>
                </a:solidFill>
                <a:latin typeface="Calibri" panose="020F0502020204030204" pitchFamily="34" charset="0"/>
                <a:ea typeface="DejaVu Sans" charset="0"/>
                <a:cs typeface="DejaVu Sans" charset="0"/>
              </a:rPr>
              <a:t>έρνησης</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κ</a:t>
            </a:r>
            <a:r>
              <a:rPr lang="fr-FR" altLang="en-GR" sz="1400" b="1" dirty="0">
                <a:solidFill>
                  <a:srgbClr val="404040"/>
                </a:solidFill>
                <a:latin typeface="Calibri" panose="020F0502020204030204" pitchFamily="34" charset="0"/>
                <a:ea typeface="DejaVu Sans" charset="0"/>
                <a:cs typeface="DejaVu Sans" charset="0"/>
              </a:rPr>
              <a:t>α</a:t>
            </a:r>
            <a:r>
              <a:rPr lang="fr-FR" altLang="en-GR" sz="1400" b="1" dirty="0" err="1">
                <a:solidFill>
                  <a:srgbClr val="404040"/>
                </a:solidFill>
                <a:latin typeface="Calibri" panose="020F0502020204030204" pitchFamily="34" charset="0"/>
                <a:ea typeface="DejaVu Sans" charset="0"/>
                <a:cs typeface="DejaVu Sans" charset="0"/>
              </a:rPr>
              <a:t>ι</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την</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ενι</a:t>
            </a:r>
            <a:r>
              <a:rPr lang="fr-FR" altLang="en-GR" sz="1400" b="1" dirty="0">
                <a:solidFill>
                  <a:srgbClr val="404040"/>
                </a:solidFill>
                <a:latin typeface="Calibri" panose="020F0502020204030204" pitchFamily="34" charset="0"/>
                <a:ea typeface="DejaVu Sans" charset="0"/>
                <a:cs typeface="DejaVu Sans" charset="0"/>
              </a:rPr>
              <a:t>α</a:t>
            </a:r>
            <a:r>
              <a:rPr lang="fr-FR" altLang="en-GR" sz="1400" b="1" dirty="0" err="1">
                <a:solidFill>
                  <a:srgbClr val="404040"/>
                </a:solidFill>
                <a:latin typeface="Calibri" panose="020F0502020204030204" pitchFamily="34" charset="0"/>
                <a:ea typeface="DejaVu Sans" charset="0"/>
                <a:cs typeface="DejaVu Sans" charset="0"/>
              </a:rPr>
              <a:t>ί</a:t>
            </a:r>
            <a:r>
              <a:rPr lang="fr-FR" altLang="en-GR" sz="1400" b="1" dirty="0">
                <a:solidFill>
                  <a:srgbClr val="404040"/>
                </a:solidFill>
                <a:latin typeface="Calibri" panose="020F0502020204030204" pitchFamily="34" charset="0"/>
                <a:ea typeface="DejaVu Sans" charset="0"/>
                <a:cs typeface="DejaVu Sans" charset="0"/>
              </a:rPr>
              <a:t>α </a:t>
            </a:r>
            <a:r>
              <a:rPr lang="fr-FR" altLang="en-GR" sz="1400" b="1" dirty="0" err="1">
                <a:solidFill>
                  <a:srgbClr val="404040"/>
                </a:solidFill>
                <a:latin typeface="Calibri" panose="020F0502020204030204" pitchFamily="34" charset="0"/>
                <a:ea typeface="DejaVu Sans" charset="0"/>
                <a:cs typeface="DejaVu Sans" charset="0"/>
              </a:rPr>
              <a:t>εκ</a:t>
            </a:r>
            <a:r>
              <a:rPr lang="fr-FR" altLang="en-GR" sz="1400" b="1" dirty="0">
                <a:solidFill>
                  <a:srgbClr val="404040"/>
                </a:solidFill>
                <a:latin typeface="Calibri" panose="020F0502020204030204" pitchFamily="34" charset="0"/>
                <a:ea typeface="DejaVu Sans" charset="0"/>
                <a:cs typeface="DejaVu Sans" charset="0"/>
              </a:rPr>
              <a:t>π</a:t>
            </a:r>
            <a:r>
              <a:rPr lang="fr-FR" altLang="en-GR" sz="1400" b="1" dirty="0" err="1">
                <a:solidFill>
                  <a:srgbClr val="404040"/>
                </a:solidFill>
                <a:latin typeface="Calibri" panose="020F0502020204030204" pitchFamily="34" charset="0"/>
                <a:ea typeface="DejaVu Sans" charset="0"/>
                <a:cs typeface="DejaVu Sans" charset="0"/>
              </a:rPr>
              <a:t>ροσώ</a:t>
            </a:r>
            <a:r>
              <a:rPr lang="fr-FR" altLang="en-GR" sz="1400" b="1" dirty="0">
                <a:solidFill>
                  <a:srgbClr val="404040"/>
                </a:solidFill>
                <a:latin typeface="Calibri" panose="020F0502020204030204" pitchFamily="34" charset="0"/>
                <a:ea typeface="DejaVu Sans" charset="0"/>
                <a:cs typeface="DejaVu Sans" charset="0"/>
              </a:rPr>
              <a:t>π</a:t>
            </a:r>
            <a:r>
              <a:rPr lang="fr-FR" altLang="en-GR" sz="1400" b="1" dirty="0" err="1">
                <a:solidFill>
                  <a:srgbClr val="404040"/>
                </a:solidFill>
                <a:latin typeface="Calibri" panose="020F0502020204030204" pitchFamily="34" charset="0"/>
                <a:ea typeface="DejaVu Sans" charset="0"/>
                <a:cs typeface="DejaVu Sans" charset="0"/>
              </a:rPr>
              <a:t>ηση</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της</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Ευρωζώνης</a:t>
            </a:r>
            <a:r>
              <a:rPr lang="fr-FR" altLang="en-GR" sz="1400" b="1" dirty="0">
                <a:solidFill>
                  <a:srgbClr val="404040"/>
                </a:solidFill>
                <a:latin typeface="Calibri" panose="020F0502020204030204" pitchFamily="34" charset="0"/>
                <a:ea typeface="DejaVu Sans" charset="0"/>
                <a:cs typeface="DejaVu Sans" charset="0"/>
              </a:rPr>
              <a:t> απ</a:t>
            </a:r>
            <a:r>
              <a:rPr lang="fr-FR" altLang="en-GR" sz="1400" b="1" dirty="0" err="1">
                <a:solidFill>
                  <a:srgbClr val="404040"/>
                </a:solidFill>
                <a:latin typeface="Calibri" panose="020F0502020204030204" pitchFamily="34" charset="0"/>
                <a:ea typeface="DejaVu Sans" charset="0"/>
                <a:cs typeface="DejaVu Sans" charset="0"/>
              </a:rPr>
              <a:t>ό</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τον</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Πρόεδρο</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του</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Eurogroup</a:t>
            </a:r>
            <a:r>
              <a:rPr lang="fr-FR" altLang="en-GR" sz="1400" b="1" dirty="0">
                <a:solidFill>
                  <a:srgbClr val="404040"/>
                </a:solidFill>
                <a:latin typeface="Calibri" panose="020F0502020204030204" pitchFamily="34" charset="0"/>
                <a:ea typeface="DejaVu Sans" charset="0"/>
                <a:cs typeface="DejaVu Sans" charset="0"/>
              </a:rPr>
              <a:t>, α</a:t>
            </a:r>
            <a:r>
              <a:rPr lang="fr-FR" altLang="en-GR" sz="1400" b="1" dirty="0" err="1">
                <a:solidFill>
                  <a:srgbClr val="404040"/>
                </a:solidFill>
                <a:latin typeface="Calibri" panose="020F0502020204030204" pitchFamily="34" charset="0"/>
                <a:ea typeface="DejaVu Sans" charset="0"/>
                <a:cs typeface="DejaVu Sans" charset="0"/>
              </a:rPr>
              <a:t>γνοούν</a:t>
            </a:r>
            <a:r>
              <a:rPr lang="fr-FR" altLang="en-GR" sz="1400" b="1" dirty="0">
                <a:solidFill>
                  <a:srgbClr val="404040"/>
                </a:solidFill>
                <a:latin typeface="Calibri" panose="020F0502020204030204" pitchFamily="34" charset="0"/>
                <a:ea typeface="DejaVu Sans" charset="0"/>
                <a:cs typeface="DejaVu Sans" charset="0"/>
              </a:rPr>
              <a:t> π</a:t>
            </a:r>
            <a:r>
              <a:rPr lang="fr-FR" altLang="en-GR" sz="1400" b="1" dirty="0" err="1">
                <a:solidFill>
                  <a:srgbClr val="404040"/>
                </a:solidFill>
                <a:latin typeface="Calibri" panose="020F0502020204030204" pitchFamily="34" charset="0"/>
                <a:ea typeface="DejaVu Sans" charset="0"/>
                <a:cs typeface="DejaVu Sans" charset="0"/>
              </a:rPr>
              <a:t>λήρως</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το</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Ευρω</a:t>
            </a:r>
            <a:r>
              <a:rPr lang="fr-FR" altLang="en-GR" sz="1400" b="1" dirty="0">
                <a:solidFill>
                  <a:srgbClr val="404040"/>
                </a:solidFill>
                <a:latin typeface="Calibri" panose="020F0502020204030204" pitchFamily="34" charset="0"/>
                <a:ea typeface="DejaVu Sans" charset="0"/>
                <a:cs typeface="DejaVu Sans" charset="0"/>
              </a:rPr>
              <a:t>πα</a:t>
            </a:r>
            <a:r>
              <a:rPr lang="fr-FR" altLang="en-GR" sz="1400" b="1" dirty="0" err="1">
                <a:solidFill>
                  <a:srgbClr val="404040"/>
                </a:solidFill>
                <a:latin typeface="Calibri" panose="020F0502020204030204" pitchFamily="34" charset="0"/>
                <a:ea typeface="DejaVu Sans" charset="0"/>
                <a:cs typeface="DejaVu Sans" charset="0"/>
              </a:rPr>
              <a:t>ϊκό</a:t>
            </a:r>
            <a:r>
              <a:rPr lang="fr-FR" altLang="en-GR" sz="1400" b="1" dirty="0">
                <a:solidFill>
                  <a:srgbClr val="404040"/>
                </a:solidFill>
                <a:latin typeface="Calibri" panose="020F0502020204030204" pitchFamily="34" charset="0"/>
                <a:ea typeface="DejaVu Sans" charset="0"/>
                <a:cs typeface="DejaVu Sans" charset="0"/>
              </a:rPr>
              <a:t> </a:t>
            </a:r>
            <a:r>
              <a:rPr lang="fr-FR" altLang="en-GR" sz="1400" b="1" dirty="0" err="1">
                <a:solidFill>
                  <a:srgbClr val="404040"/>
                </a:solidFill>
                <a:latin typeface="Calibri" panose="020F0502020204030204" pitchFamily="34" charset="0"/>
                <a:ea typeface="DejaVu Sans" charset="0"/>
                <a:cs typeface="DejaVu Sans" charset="0"/>
              </a:rPr>
              <a:t>Κοινο</a:t>
            </a:r>
            <a:r>
              <a:rPr lang="fr-FR" altLang="en-GR" sz="1400" b="1" dirty="0">
                <a:solidFill>
                  <a:srgbClr val="404040"/>
                </a:solidFill>
                <a:latin typeface="Calibri" panose="020F0502020204030204" pitchFamily="34" charset="0"/>
                <a:ea typeface="DejaVu Sans" charset="0"/>
                <a:cs typeface="DejaVu Sans" charset="0"/>
              </a:rPr>
              <a:t>β</a:t>
            </a:r>
            <a:r>
              <a:rPr lang="fr-FR" altLang="en-GR" sz="1400" b="1" dirty="0" err="1">
                <a:solidFill>
                  <a:srgbClr val="404040"/>
                </a:solidFill>
                <a:latin typeface="Calibri" panose="020F0502020204030204" pitchFamily="34" charset="0"/>
                <a:ea typeface="DejaVu Sans" charset="0"/>
                <a:cs typeface="DejaVu Sans" charset="0"/>
              </a:rPr>
              <a:t>ούλιο</a:t>
            </a:r>
            <a:r>
              <a:rPr lang="fr-FR" altLang="en-GR" sz="1400" b="1" dirty="0">
                <a:solidFill>
                  <a:srgbClr val="404040"/>
                </a:solidFill>
                <a:latin typeface="Calibri" panose="020F0502020204030204" pitchFamily="34" charset="0"/>
                <a:ea typeface="DejaVu Sans" charset="0"/>
                <a:cs typeface="DejaVu Sans" charset="0"/>
              </a:rPr>
              <a:t>.</a:t>
            </a:r>
          </a:p>
          <a:p>
            <a:pPr eaLnBrk="1" hangingPunct="1">
              <a:lnSpc>
                <a:spcPct val="90000"/>
              </a:lnSpc>
              <a:spcBef>
                <a:spcPts val="1200"/>
              </a:spcBef>
              <a:spcAft>
                <a:spcPts val="200"/>
              </a:spcAft>
              <a:buSzPct val="100000"/>
            </a:pPr>
            <a:endParaRPr lang="fr-FR" altLang="en-GR" sz="1400" dirty="0">
              <a:solidFill>
                <a:srgbClr val="404040"/>
              </a:solidFill>
              <a:latin typeface="Calibri" panose="020F0502020204030204" pitchFamily="34" charset="0"/>
              <a:ea typeface="DejaVu Sans" charset="0"/>
              <a:cs typeface="DejaVu Sans" charset="0"/>
            </a:endParaRPr>
          </a:p>
          <a:p>
            <a:pPr eaLnBrk="1" hangingPunct="1">
              <a:lnSpc>
                <a:spcPct val="90000"/>
              </a:lnSpc>
              <a:spcBef>
                <a:spcPts val="1200"/>
              </a:spcBef>
              <a:spcAft>
                <a:spcPts val="200"/>
              </a:spcAft>
              <a:buSzPct val="100000"/>
            </a:pPr>
            <a:endParaRPr lang="fr-FR" altLang="en-GR" sz="1400" dirty="0">
              <a:solidFill>
                <a:srgbClr val="404040"/>
              </a:solidFill>
              <a:latin typeface="Calibri" panose="020F0502020204030204" pitchFamily="34" charset="0"/>
              <a:ea typeface="DejaVu Sans" charset="0"/>
              <a:cs typeface="DejaVu Sans" charset="0"/>
            </a:endParaRPr>
          </a:p>
          <a:p>
            <a:pPr eaLnBrk="1" hangingPunct="1">
              <a:lnSpc>
                <a:spcPct val="90000"/>
              </a:lnSpc>
              <a:spcBef>
                <a:spcPts val="1200"/>
              </a:spcBef>
              <a:spcAft>
                <a:spcPts val="200"/>
              </a:spcAft>
              <a:buSzPct val="100000"/>
            </a:pPr>
            <a:endParaRPr lang="fr-FR" altLang="en-GR" sz="1400" dirty="0">
              <a:solidFill>
                <a:srgbClr val="404040"/>
              </a:solidFill>
              <a:latin typeface="Calibri" panose="020F0502020204030204" pitchFamily="34"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A02F3-88F2-6C90-05AA-EFFFBB4DAD3D}"/>
              </a:ext>
            </a:extLst>
          </p:cNvPr>
          <p:cNvSpPr>
            <a:spLocks noGrp="1"/>
          </p:cNvSpPr>
          <p:nvPr>
            <p:ph type="title"/>
          </p:nvPr>
        </p:nvSpPr>
        <p:spPr>
          <a:xfrm>
            <a:off x="906463" y="583332"/>
            <a:ext cx="8316912" cy="802555"/>
          </a:xfrm>
        </p:spPr>
        <p:txBody>
          <a:bodyPr>
            <a:noAutofit/>
          </a:bodyPr>
          <a:lstStyle/>
          <a:p>
            <a:pPr defTabSz="1007918" eaLnBrk="1" fontAlgn="auto" hangingPunct="1">
              <a:spcAft>
                <a:spcPts val="0"/>
              </a:spcAft>
              <a:defRPr/>
            </a:pPr>
            <a:r>
              <a:rPr lang="el-GR" sz="2400" dirty="0">
                <a:solidFill>
                  <a:schemeClr val="tx1">
                    <a:lumMod val="90000"/>
                    <a:lumOff val="10000"/>
                  </a:schemeClr>
                </a:solidFill>
              </a:rPr>
              <a:t> </a:t>
            </a:r>
            <a:br>
              <a:rPr lang="el-GR" sz="2400" dirty="0">
                <a:solidFill>
                  <a:schemeClr val="tx1">
                    <a:lumMod val="90000"/>
                    <a:lumOff val="10000"/>
                  </a:schemeClr>
                </a:solidFill>
              </a:rPr>
            </a:br>
            <a:r>
              <a:rPr lang="el-GR" sz="2400" dirty="0">
                <a:solidFill>
                  <a:schemeClr val="tx1">
                    <a:lumMod val="90000"/>
                    <a:lumOff val="10000"/>
                  </a:schemeClr>
                </a:solidFill>
              </a:rPr>
              <a:t>Η επιρροη του γερμανικου ομοςπονδιςμου ςτην ευρωπαϊκη ενοποιηςη</a:t>
            </a:r>
            <a:br>
              <a:rPr lang="fr-FR" sz="3307" dirty="0">
                <a:solidFill>
                  <a:schemeClr val="tx1">
                    <a:lumMod val="90000"/>
                    <a:lumOff val="10000"/>
                  </a:schemeClr>
                </a:solidFill>
              </a:rPr>
            </a:br>
            <a:endParaRPr lang="en-US" sz="3307" dirty="0">
              <a:solidFill>
                <a:schemeClr val="tx1">
                  <a:lumMod val="90000"/>
                  <a:lumOff val="10000"/>
                </a:schemeClr>
              </a:solidFill>
            </a:endParaRPr>
          </a:p>
        </p:txBody>
      </p:sp>
      <p:sp>
        <p:nvSpPr>
          <p:cNvPr id="8" name="Content Placeholder 7">
            <a:extLst>
              <a:ext uri="{FF2B5EF4-FFF2-40B4-BE49-F238E27FC236}">
                <a16:creationId xmlns:a16="http://schemas.microsoft.com/office/drawing/2014/main" id="{DF549187-3CF3-FCFC-634C-4AD58AC91E99}"/>
              </a:ext>
            </a:extLst>
          </p:cNvPr>
          <p:cNvSpPr>
            <a:spLocks noGrp="1"/>
          </p:cNvSpPr>
          <p:nvPr>
            <p:ph idx="1"/>
          </p:nvPr>
        </p:nvSpPr>
        <p:spPr>
          <a:xfrm>
            <a:off x="928688" y="1619250"/>
            <a:ext cx="8316912" cy="4198938"/>
          </a:xfrm>
        </p:spPr>
        <p:txBody>
          <a:bodyPr rtlCol="0">
            <a:normAutofit fontScale="85000" lnSpcReduction="20000"/>
          </a:bodyPr>
          <a:lstStyle/>
          <a:p>
            <a:pPr marL="100794" indent="-100794" defTabSz="1007918" eaLnBrk="1" fontAlgn="auto" hangingPunct="1">
              <a:spcBef>
                <a:spcPts val="1323"/>
              </a:spcBef>
              <a:spcAft>
                <a:spcPts val="220"/>
              </a:spcAft>
              <a:buFont typeface="Wingdings" panose="05000000000000000000" pitchFamily="2" charset="2"/>
              <a:buChar char="q"/>
              <a:defRPr/>
            </a:pPr>
            <a:r>
              <a:rPr lang="el-GR" sz="2205" dirty="0">
                <a:latin typeface="Georgia" panose="02040502050405020303" pitchFamily="18" charset="0"/>
              </a:rPr>
              <a:t> Το γερμανικό μοντέλο περιέχει ένα σημαντικό βαθμό </a:t>
            </a:r>
            <a:r>
              <a:rPr lang="el-GR" sz="2205" b="1" dirty="0">
                <a:latin typeface="Georgia" panose="02040502050405020303" pitchFamily="18" charset="0"/>
              </a:rPr>
              <a:t>συντρεχουσών αρμοδιοτήτων. </a:t>
            </a:r>
            <a:r>
              <a:rPr lang="el-GR" sz="2205" dirty="0">
                <a:latin typeface="Georgia" panose="02040502050405020303" pitchFamily="18" charset="0"/>
              </a:rPr>
              <a:t>Χαρακτηρίζεται από μια συνεχή προσπάθεια ανεύρεσης της </a:t>
            </a:r>
            <a:r>
              <a:rPr lang="el-GR" sz="2205" b="1" dirty="0">
                <a:latin typeface="Georgia" panose="02040502050405020303" pitchFamily="18" charset="0"/>
              </a:rPr>
              <a:t>συναίνεσης</a:t>
            </a:r>
            <a:r>
              <a:rPr lang="el-GR" sz="2205" dirty="0">
                <a:latin typeface="Georgia" panose="02040502050405020303" pitchFamily="18" charset="0"/>
              </a:rPr>
              <a:t> (συνεργατικός ομοσπονδισμός). Αυτό συμβαίνει λόγω του υψηλού βαθμού θεσμικής, πολιτικής και οικονομικής αλληλοεισχώρησης μεταξύ του ομοσπονδιακού κράτους και των</a:t>
            </a:r>
            <a:r>
              <a:rPr lang="en-US" sz="2205" dirty="0">
                <a:latin typeface="Georgia" panose="02040502050405020303" pitchFamily="18" charset="0"/>
              </a:rPr>
              <a:t> </a:t>
            </a:r>
            <a:r>
              <a:rPr lang="en-US" sz="2205" dirty="0" err="1">
                <a:latin typeface="Georgia" panose="02040502050405020303" pitchFamily="18" charset="0"/>
              </a:rPr>
              <a:t>Länder</a:t>
            </a:r>
            <a:r>
              <a:rPr lang="fr-FR" sz="2205" dirty="0">
                <a:latin typeface="Georgia" panose="02040502050405020303" pitchFamily="18" charset="0"/>
              </a:rPr>
              <a:t>s. </a:t>
            </a:r>
            <a:r>
              <a:rPr lang="el-GR" sz="2205" dirty="0">
                <a:latin typeface="Georgia" panose="02040502050405020303" pitchFamily="18" charset="0"/>
              </a:rPr>
              <a:t>Αυτή η αλληλοεισχώρηση απαιτεί στενή συνεργασία μεταξύ των δύο επιπέδων. Παρατηρείται τάση </a:t>
            </a:r>
            <a:r>
              <a:rPr lang="el-GR" sz="2205" b="1" dirty="0">
                <a:latin typeface="Georgia" panose="02040502050405020303" pitchFamily="18" charset="0"/>
              </a:rPr>
              <a:t>υπερσυγκέντρωσης στο επίπεδο του ομοσπονδιακού κράτους όσον αφορά την νομοθετική λειτουργία, υπερανάπτυξη της διοίκησης και των οργάνων διαπραγμάτευσης σε σχέση με τον ρόλο των εκλεγμένων οργάνων</a:t>
            </a:r>
            <a:r>
              <a:rPr lang="el-GR" sz="2205" dirty="0">
                <a:latin typeface="Georgia" panose="02040502050405020303" pitchFamily="18" charset="0"/>
              </a:rPr>
              <a:t>. </a:t>
            </a:r>
            <a:endParaRPr lang="fr-FR" sz="2205" dirty="0">
              <a:latin typeface="Georgia" panose="02040502050405020303" pitchFamily="18" charset="0"/>
            </a:endParaRPr>
          </a:p>
          <a:p>
            <a:pPr marL="100794" indent="-100794" defTabSz="1007918" eaLnBrk="1" fontAlgn="auto" hangingPunct="1">
              <a:spcBef>
                <a:spcPts val="1323"/>
              </a:spcBef>
              <a:spcAft>
                <a:spcPts val="220"/>
              </a:spcAft>
              <a:buFont typeface="Wingdings" panose="05000000000000000000" pitchFamily="2" charset="2"/>
              <a:buChar char="q"/>
              <a:defRPr/>
            </a:pPr>
            <a:r>
              <a:rPr lang="el-GR" sz="2205" dirty="0">
                <a:latin typeface="Georgia" panose="02040502050405020303" pitchFamily="18" charset="0"/>
              </a:rPr>
              <a:t>Έτσι υπάρχει μια </a:t>
            </a:r>
            <a:r>
              <a:rPr lang="el-GR" sz="2205" b="1" dirty="0">
                <a:latin typeface="Georgia" panose="02040502050405020303" pitchFamily="18" charset="0"/>
              </a:rPr>
              <a:t>τάση λήψης μετριοπαθών αποφάσεων με τα πολιτικά κόμματα να ψάχνουν κυρίους συμβιβασμούς τεχνικής και λιγότερο πολιτικής φύσης</a:t>
            </a:r>
            <a:r>
              <a:rPr lang="el-GR" sz="2205" dirty="0">
                <a:latin typeface="Georgia" panose="02040502050405020303" pitchFamily="18" charset="0"/>
              </a:rPr>
              <a:t>. Το σύστημα είναι πολύ </a:t>
            </a:r>
            <a:r>
              <a:rPr lang="el-GR" sz="2205" b="1" dirty="0">
                <a:latin typeface="Georgia" panose="02040502050405020303" pitchFamily="18" charset="0"/>
              </a:rPr>
              <a:t>σύνθετο και αδιαφανές</a:t>
            </a:r>
            <a:r>
              <a:rPr lang="el-GR" sz="2205" dirty="0">
                <a:latin typeface="Georgia" panose="02040502050405020303" pitchFamily="18" charset="0"/>
              </a:rPr>
              <a:t> εμποδίζοντας και την άσκηση ουσιαστικού δημοκρατικού ελέγχου.</a:t>
            </a:r>
          </a:p>
          <a:p>
            <a:pPr marL="100794" indent="-100794" algn="ctr" defTabSz="1007918" eaLnBrk="1" fontAlgn="auto" hangingPunct="1">
              <a:spcBef>
                <a:spcPts val="1323"/>
              </a:spcBef>
              <a:spcAft>
                <a:spcPts val="220"/>
              </a:spcAft>
              <a:buFont typeface="Wingdings" panose="05000000000000000000" pitchFamily="2" charset="2"/>
              <a:buChar char="q"/>
              <a:defRPr/>
            </a:pPr>
            <a:r>
              <a:rPr lang="el-GR" sz="2205" b="1" dirty="0">
                <a:latin typeface="Georgia" panose="02040502050405020303" pitchFamily="18" charset="0"/>
              </a:rPr>
              <a:t> Ο βαθμός συγκεντρωτισμού ενός ομοσπονδιακού συστήματος εξαρτάται από το πόσο </a:t>
            </a:r>
            <a:r>
              <a:rPr lang="el-GR" sz="2205" b="1" u="sng" dirty="0">
                <a:latin typeface="Georgia" panose="02040502050405020303" pitchFamily="18" charset="0"/>
              </a:rPr>
              <a:t>γενικά</a:t>
            </a:r>
            <a:r>
              <a:rPr lang="fr-FR" sz="2205" b="1" dirty="0">
                <a:latin typeface="Georgia" panose="02040502050405020303" pitchFamily="18" charset="0"/>
              </a:rPr>
              <a:t> (</a:t>
            </a:r>
            <a:r>
              <a:rPr lang="el-GR" sz="2205" b="1" dirty="0">
                <a:latin typeface="Georgia" panose="02040502050405020303" pitchFamily="18" charset="0"/>
              </a:rPr>
              <a:t>θέμα εύρους) οι συντρέχουσες αρμοδιότητες έχουν οριστεί</a:t>
            </a:r>
            <a:r>
              <a:rPr lang="fr-FR" sz="2205" b="1" dirty="0">
                <a:latin typeface="Georgia" panose="02040502050405020303" pitchFamily="18" charset="0"/>
              </a:rPr>
              <a:t>.</a:t>
            </a:r>
            <a:endParaRPr lang="en-US" sz="2205" dirty="0">
              <a:latin typeface="Georgia" panose="02040502050405020303" pitchFamily="18" charset="0"/>
            </a:endParaRPr>
          </a:p>
          <a:p>
            <a:pPr marL="100794" indent="-100794" defTabSz="1007918" eaLnBrk="1" fontAlgn="auto" hangingPunct="1">
              <a:spcBef>
                <a:spcPts val="1323"/>
              </a:spcBef>
              <a:spcAft>
                <a:spcPts val="220"/>
              </a:spcAft>
              <a:buFont typeface="Wingdings" panose="05000000000000000000" pitchFamily="2" charset="2"/>
              <a:buChar char="q"/>
              <a:defRPr/>
            </a:pPr>
            <a:endParaRPr lang="el-GR" sz="2205" dirty="0"/>
          </a:p>
        </p:txBody>
      </p:sp>
      <p:sp>
        <p:nvSpPr>
          <p:cNvPr id="5" name="Slide Number Placeholder 4">
            <a:extLst>
              <a:ext uri="{FF2B5EF4-FFF2-40B4-BE49-F238E27FC236}">
                <a16:creationId xmlns:a16="http://schemas.microsoft.com/office/drawing/2014/main" id="{7B660233-B22E-1474-508B-BAEFC3D4FA26}"/>
              </a:ext>
            </a:extLst>
          </p:cNvPr>
          <p:cNvSpPr>
            <a:spLocks noGrp="1"/>
          </p:cNvSpPr>
          <p:nvPr>
            <p:ph type="sldNum" sz="quarter" idx="12"/>
          </p:nvPr>
        </p:nvSpPr>
        <p:spPr/>
        <p:txBody>
          <a:bodyPr/>
          <a:lstStyle/>
          <a:p>
            <a:pPr>
              <a:defRPr/>
            </a:pPr>
            <a:fld id="{873F4791-BCB8-654C-B56E-2F19FAA0A785}" type="slidenum">
              <a:rPr lang="en-US"/>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a:extLst>
              <a:ext uri="{FF2B5EF4-FFF2-40B4-BE49-F238E27FC236}">
                <a16:creationId xmlns:a16="http://schemas.microsoft.com/office/drawing/2014/main" id="{2A6B317B-ACDE-5254-6381-076D0C17A46B}"/>
              </a:ext>
            </a:extLst>
          </p:cNvPr>
          <p:cNvSpPr>
            <a:spLocks noGrp="1" noChangeArrowheads="1"/>
          </p:cNvSpPr>
          <p:nvPr>
            <p:ph type="title"/>
          </p:nvPr>
        </p:nvSpPr>
        <p:spPr>
          <a:xfrm>
            <a:off x="973138" y="1"/>
            <a:ext cx="8315325" cy="1309688"/>
          </a:xfrm>
        </p:spPr>
        <p:txBody>
          <a:bodyPr anchor="b">
            <a:normAutofit/>
          </a:bodyPr>
          <a:lstStyle/>
          <a:p>
            <a:pPr defTabSz="1007918" eaLnBrk="1" fontAlgn="auto" hangingPunct="1">
              <a:lnSpc>
                <a:spcPct val="85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altLang="en-GR" sz="3200" dirty="0" err="1">
                <a:solidFill>
                  <a:srgbClr val="404040"/>
                </a:solidFill>
                <a:latin typeface="Calibri Light" panose="020F0302020204030204" pitchFamily="34" charset="0"/>
              </a:rPr>
              <a:t>Μοντ</a:t>
            </a:r>
            <a:r>
              <a:rPr lang="el-GR" altLang="en-GR" sz="3200" dirty="0">
                <a:solidFill>
                  <a:srgbClr val="404040"/>
                </a:solidFill>
                <a:latin typeface="Calibri Light" panose="020F0302020204030204" pitchFamily="34" charset="0"/>
              </a:rPr>
              <a:t>ε</a:t>
            </a:r>
            <a:r>
              <a:rPr lang="fr-FR" altLang="en-GR" sz="3200" dirty="0" err="1">
                <a:solidFill>
                  <a:srgbClr val="404040"/>
                </a:solidFill>
                <a:latin typeface="Calibri Light" panose="020F0302020204030204" pitchFamily="34" charset="0"/>
              </a:rPr>
              <a:t>λο</a:t>
            </a:r>
            <a:r>
              <a:rPr lang="fr-FR" altLang="en-GR" sz="3200" dirty="0">
                <a:solidFill>
                  <a:srgbClr val="404040"/>
                </a:solidFill>
                <a:latin typeface="Calibri Light" panose="020F0302020204030204" pitchFamily="34" charset="0"/>
              </a:rPr>
              <a:t> </a:t>
            </a:r>
            <a:r>
              <a:rPr lang="fr-FR" altLang="en-GR" sz="3200" dirty="0" err="1">
                <a:solidFill>
                  <a:srgbClr val="404040"/>
                </a:solidFill>
                <a:latin typeface="Calibri Light" panose="020F0302020204030204" pitchFamily="34" charset="0"/>
              </a:rPr>
              <a:t>ομος</a:t>
            </a:r>
            <a:r>
              <a:rPr lang="fr-FR" altLang="en-GR" sz="3200" dirty="0">
                <a:solidFill>
                  <a:srgbClr val="404040"/>
                </a:solidFill>
                <a:latin typeface="Calibri Light" panose="020F0302020204030204" pitchFamily="34" charset="0"/>
              </a:rPr>
              <a:t>π</a:t>
            </a:r>
            <a:r>
              <a:rPr lang="fr-FR" altLang="en-GR" sz="3200" dirty="0" err="1">
                <a:solidFill>
                  <a:srgbClr val="404040"/>
                </a:solidFill>
                <a:latin typeface="Calibri Light" panose="020F0302020204030204" pitchFamily="34" charset="0"/>
              </a:rPr>
              <a:t>ονδι</a:t>
            </a:r>
            <a:r>
              <a:rPr lang="fr-FR" altLang="en-GR" sz="3200" dirty="0">
                <a:solidFill>
                  <a:srgbClr val="404040"/>
                </a:solidFill>
                <a:latin typeface="Calibri Light" panose="020F0302020204030204" pitchFamily="34" charset="0"/>
              </a:rPr>
              <a:t>α</a:t>
            </a:r>
            <a:r>
              <a:rPr lang="fr-FR" altLang="en-GR" sz="3200" dirty="0" err="1">
                <a:solidFill>
                  <a:srgbClr val="404040"/>
                </a:solidFill>
                <a:latin typeface="Calibri Light" panose="020F0302020204030204" pitchFamily="34" charset="0"/>
              </a:rPr>
              <a:t>κο</a:t>
            </a:r>
            <a:r>
              <a:rPr lang="el-GR" altLang="en-GR" sz="3200" dirty="0">
                <a:solidFill>
                  <a:srgbClr val="404040"/>
                </a:solidFill>
                <a:latin typeface="Calibri Light" panose="020F0302020204030204" pitchFamily="34" charset="0"/>
              </a:rPr>
              <a:t>υ</a:t>
            </a:r>
            <a:r>
              <a:rPr lang="fr-FR" altLang="en-GR" sz="3200" dirty="0">
                <a:solidFill>
                  <a:srgbClr val="404040"/>
                </a:solidFill>
                <a:latin typeface="Calibri Light" panose="020F0302020204030204" pitchFamily="34" charset="0"/>
              </a:rPr>
              <a:t> </a:t>
            </a:r>
            <a:r>
              <a:rPr lang="fr-FR" altLang="en-GR" sz="3200" dirty="0" err="1">
                <a:solidFill>
                  <a:srgbClr val="404040"/>
                </a:solidFill>
                <a:latin typeface="Calibri Light" panose="020F0302020204030204" pitchFamily="34" charset="0"/>
              </a:rPr>
              <a:t>τ</a:t>
            </a:r>
            <a:r>
              <a:rPr lang="el-GR" altLang="en-GR" sz="3200" dirty="0">
                <a:solidFill>
                  <a:srgbClr val="404040"/>
                </a:solidFill>
                <a:latin typeface="Calibri Light" panose="020F0302020204030204" pitchFamily="34" charset="0"/>
              </a:rPr>
              <a:t>υ</a:t>
            </a:r>
            <a:r>
              <a:rPr lang="fr-FR" altLang="en-GR" sz="3200" dirty="0">
                <a:solidFill>
                  <a:srgbClr val="404040"/>
                </a:solidFill>
                <a:latin typeface="Calibri Light" panose="020F0302020204030204" pitchFamily="34" charset="0"/>
              </a:rPr>
              <a:t>π</a:t>
            </a:r>
            <a:r>
              <a:rPr lang="fr-FR" altLang="en-GR" sz="3200" dirty="0" err="1">
                <a:solidFill>
                  <a:srgbClr val="404040"/>
                </a:solidFill>
                <a:latin typeface="Calibri Light" panose="020F0302020204030204" pitchFamily="34" charset="0"/>
              </a:rPr>
              <a:t>ου</a:t>
            </a:r>
            <a:r>
              <a:rPr lang="fr-FR" altLang="en-GR" sz="3200" dirty="0">
                <a:solidFill>
                  <a:srgbClr val="404040"/>
                </a:solidFill>
                <a:latin typeface="Calibri Light" panose="020F0302020204030204" pitchFamily="34" charset="0"/>
              </a:rPr>
              <a:t> </a:t>
            </a:r>
            <a:r>
              <a:rPr lang="fr-FR" altLang="en-GR" sz="3200" dirty="0" err="1">
                <a:solidFill>
                  <a:srgbClr val="404040"/>
                </a:solidFill>
                <a:latin typeface="Calibri Light" panose="020F0302020204030204" pitchFamily="34" charset="0"/>
              </a:rPr>
              <a:t>οικονομικ</a:t>
            </a:r>
            <a:r>
              <a:rPr lang="el-GR" altLang="en-GR" sz="3200" dirty="0">
                <a:solidFill>
                  <a:srgbClr val="404040"/>
                </a:solidFill>
                <a:latin typeface="Calibri Light" panose="020F0302020204030204" pitchFamily="34" charset="0"/>
              </a:rPr>
              <a:t>η</a:t>
            </a:r>
            <a:r>
              <a:rPr lang="fr-FR" altLang="en-GR" sz="3200" dirty="0" err="1">
                <a:solidFill>
                  <a:srgbClr val="404040"/>
                </a:solidFill>
                <a:latin typeface="Calibri Light" panose="020F0302020204030204" pitchFamily="34" charset="0"/>
              </a:rPr>
              <a:t>ς</a:t>
            </a:r>
            <a:r>
              <a:rPr lang="fr-FR" altLang="en-GR" sz="3200" dirty="0">
                <a:solidFill>
                  <a:srgbClr val="404040"/>
                </a:solidFill>
                <a:latin typeface="Calibri Light" panose="020F0302020204030204" pitchFamily="34" charset="0"/>
              </a:rPr>
              <a:t> </a:t>
            </a:r>
            <a:r>
              <a:rPr lang="fr-FR" altLang="en-GR" sz="3200" dirty="0" err="1">
                <a:solidFill>
                  <a:srgbClr val="404040"/>
                </a:solidFill>
                <a:latin typeface="Calibri Light" panose="020F0302020204030204" pitchFamily="34" charset="0"/>
              </a:rPr>
              <a:t>δι</a:t>
            </a:r>
            <a:r>
              <a:rPr lang="fr-FR" altLang="en-GR" sz="3200" dirty="0">
                <a:solidFill>
                  <a:srgbClr val="404040"/>
                </a:solidFill>
                <a:latin typeface="Calibri Light" panose="020F0302020204030204" pitchFamily="34" charset="0"/>
              </a:rPr>
              <a:t>α</a:t>
            </a:r>
            <a:r>
              <a:rPr lang="fr-FR" altLang="en-GR" sz="3200" dirty="0" err="1">
                <a:solidFill>
                  <a:srgbClr val="404040"/>
                </a:solidFill>
                <a:latin typeface="Calibri Light" panose="020F0302020204030204" pitchFamily="34" charset="0"/>
              </a:rPr>
              <a:t>κυ</a:t>
            </a:r>
            <a:r>
              <a:rPr lang="fr-FR" altLang="en-GR" sz="3200" dirty="0">
                <a:solidFill>
                  <a:srgbClr val="404040"/>
                </a:solidFill>
                <a:latin typeface="Calibri Light" panose="020F0302020204030204" pitchFamily="34" charset="0"/>
              </a:rPr>
              <a:t>β</a:t>
            </a:r>
            <a:r>
              <a:rPr lang="el-GR" altLang="en-GR" sz="3200" dirty="0">
                <a:solidFill>
                  <a:srgbClr val="404040"/>
                </a:solidFill>
                <a:latin typeface="Calibri Light" panose="020F0302020204030204" pitchFamily="34" charset="0"/>
              </a:rPr>
              <a:t>ε</a:t>
            </a:r>
            <a:r>
              <a:rPr lang="fr-FR" altLang="en-GR" sz="3200" dirty="0" err="1">
                <a:solidFill>
                  <a:srgbClr val="404040"/>
                </a:solidFill>
                <a:latin typeface="Calibri Light" panose="020F0302020204030204" pitchFamily="34" charset="0"/>
              </a:rPr>
              <a:t>ρνηςης</a:t>
            </a:r>
            <a:endParaRPr lang="fr-FR" altLang="en-GR" sz="3200" dirty="0">
              <a:solidFill>
                <a:srgbClr val="404040"/>
              </a:solidFill>
              <a:latin typeface="Calibri Light" panose="020F0302020204030204" pitchFamily="34" charset="0"/>
            </a:endParaRPr>
          </a:p>
        </p:txBody>
      </p:sp>
      <p:sp>
        <p:nvSpPr>
          <p:cNvPr id="58371" name="Text Box 2">
            <a:extLst>
              <a:ext uri="{FF2B5EF4-FFF2-40B4-BE49-F238E27FC236}">
                <a16:creationId xmlns:a16="http://schemas.microsoft.com/office/drawing/2014/main" id="{FF4FDD45-E614-F279-4194-BDF407F2AAD7}"/>
              </a:ext>
            </a:extLst>
          </p:cNvPr>
          <p:cNvSpPr txBox="1">
            <a:spLocks noChangeArrowheads="1"/>
          </p:cNvSpPr>
          <p:nvPr/>
        </p:nvSpPr>
        <p:spPr bwMode="auto">
          <a:xfrm>
            <a:off x="906463" y="1309688"/>
            <a:ext cx="8315325" cy="5159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rIns="0"/>
          <a:lstStyle>
            <a:lvl1pPr marL="87313" indent="-87313">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1pPr>
            <a:lvl2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2pPr>
            <a:lvl3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3pPr>
            <a:lvl4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4pPr>
            <a:lvl5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9pPr>
          </a:lstStyle>
          <a:p>
            <a:pPr eaLnBrk="1" hangingPunct="1">
              <a:lnSpc>
                <a:spcPct val="90000"/>
              </a:lnSpc>
              <a:spcBef>
                <a:spcPts val="1200"/>
              </a:spcBef>
              <a:spcAft>
                <a:spcPts val="200"/>
              </a:spcAft>
              <a:buClr>
                <a:srgbClr val="E48312"/>
              </a:buClr>
              <a:buSzPct val="100000"/>
              <a:buFont typeface="Wingdings" pitchFamily="2" charset="2"/>
              <a:buChar char=""/>
            </a:pPr>
            <a:r>
              <a:rPr lang="fr-FR" altLang="en-GR" sz="1400" b="1">
                <a:solidFill>
                  <a:srgbClr val="404040"/>
                </a:solidFill>
                <a:latin typeface="Calibri" panose="020F0502020204030204" pitchFamily="34" charset="0"/>
                <a:ea typeface="DejaVu Sans" charset="0"/>
                <a:cs typeface="DejaVu Sans" charset="0"/>
              </a:rPr>
              <a:t>Ευρωπαϊκό Υπουργείο Οικονομικών </a:t>
            </a:r>
            <a:r>
              <a:rPr lang="fr-FR" altLang="en-GR" sz="1400">
                <a:solidFill>
                  <a:srgbClr val="404040"/>
                </a:solidFill>
                <a:latin typeface="Calibri" panose="020F0502020204030204" pitchFamily="34" charset="0"/>
                <a:ea typeface="DejaVu Sans" charset="0"/>
                <a:cs typeface="DejaVu Sans" charset="0"/>
              </a:rPr>
              <a:t>με αρμοδιότητα άσκησης αντικυκλικών πολιτικών (Επιτροπή-EΚΤ-Eurogroup Τρίο με bail-outs λειτουργία)</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sz="1400" b="1">
                <a:solidFill>
                  <a:srgbClr val="404040"/>
                </a:solidFill>
                <a:latin typeface="Calibri" panose="020F0502020204030204" pitchFamily="34" charset="0"/>
                <a:ea typeface="DejaVu Sans" charset="0"/>
                <a:cs typeface="DejaVu Sans" charset="0"/>
              </a:rPr>
              <a:t>Προϋπολογισμός της ζώνης του ευρώ </a:t>
            </a:r>
            <a:r>
              <a:rPr lang="fr-FR" altLang="en-GR" sz="1400">
                <a:solidFill>
                  <a:srgbClr val="404040"/>
                </a:solidFill>
                <a:latin typeface="Calibri" panose="020F0502020204030204" pitchFamily="34" charset="0"/>
                <a:ea typeface="DejaVu Sans" charset="0"/>
                <a:cs typeface="DejaVu Sans" charset="0"/>
              </a:rPr>
              <a:t>: ανεξάρτητος προϋπολογισμός για ευρωπαϊκή δημοσιονομική ικανότητα στη βάση ευρωπαϊκών φόρων (και με κάποια οικονομική συνεισφορά των κρατών μελών):</a:t>
            </a:r>
          </a:p>
          <a:p>
            <a:pPr algn="ctr" eaLnBrk="1" hangingPunct="1">
              <a:lnSpc>
                <a:spcPct val="90000"/>
              </a:lnSpc>
              <a:spcBef>
                <a:spcPts val="1200"/>
              </a:spcBef>
              <a:spcAft>
                <a:spcPts val="200"/>
              </a:spcAft>
              <a:buClr>
                <a:srgbClr val="E48312"/>
              </a:buClr>
              <a:buSzPct val="100000"/>
              <a:buFont typeface="Wingdings" pitchFamily="2" charset="2"/>
              <a:buChar char=""/>
            </a:pPr>
            <a:r>
              <a:rPr lang="fr-FR" altLang="en-GR" sz="1400">
                <a:solidFill>
                  <a:srgbClr val="404040"/>
                </a:solidFill>
                <a:latin typeface="Calibri" panose="020F0502020204030204" pitchFamily="34" charset="0"/>
                <a:ea typeface="DejaVu Sans" charset="0"/>
                <a:cs typeface="DejaVu Sans" charset="0"/>
              </a:rPr>
              <a:t> ένα ταμείο συνοχής ή ανταγωνιστικότητας για τη χρηματοδότηση της βοήθειας για τη διαρθρωτική μεταρρύθμιση </a:t>
            </a:r>
          </a:p>
          <a:p>
            <a:pPr algn="ctr" eaLnBrk="1" hangingPunct="1">
              <a:lnSpc>
                <a:spcPct val="90000"/>
              </a:lnSpc>
              <a:spcBef>
                <a:spcPts val="1200"/>
              </a:spcBef>
              <a:spcAft>
                <a:spcPts val="200"/>
              </a:spcAft>
              <a:buClr>
                <a:srgbClr val="E48312"/>
              </a:buClr>
              <a:buSzPct val="100000"/>
              <a:buFont typeface="Wingdings" pitchFamily="2" charset="2"/>
              <a:buChar char=""/>
            </a:pPr>
            <a:r>
              <a:rPr lang="fr-FR" altLang="en-GR" sz="1400">
                <a:solidFill>
                  <a:srgbClr val="404040"/>
                </a:solidFill>
                <a:latin typeface="Calibri" panose="020F0502020204030204" pitchFamily="34" charset="0"/>
                <a:ea typeface="DejaVu Sans" charset="0"/>
                <a:cs typeface="DejaVu Sans" charset="0"/>
              </a:rPr>
              <a:t> ένα ταμείο κυκλικής σταθεροποίησης για να μετριάσει τις επιπτώσεις του οικονομικού κύκλου με χρηματοδότηση από τα κράτη μέλη της ζώνης του ευρώ (ύψος συνεισφοράς ανάλογα την οικονομική ικανότητα των κρατών μελών)</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sz="1400">
                <a:solidFill>
                  <a:srgbClr val="404040"/>
                </a:solidFill>
                <a:latin typeface="Calibri" panose="020F0502020204030204" pitchFamily="34" charset="0"/>
                <a:ea typeface="DejaVu Sans" charset="0"/>
                <a:cs typeface="DejaVu Sans" charset="0"/>
              </a:rPr>
              <a:t> Ένα </a:t>
            </a:r>
            <a:r>
              <a:rPr lang="fr-FR" altLang="en-GR" sz="1400" b="1">
                <a:solidFill>
                  <a:srgbClr val="404040"/>
                </a:solidFill>
                <a:latin typeface="Calibri" panose="020F0502020204030204" pitchFamily="34" charset="0"/>
                <a:ea typeface="DejaVu Sans" charset="0"/>
                <a:cs typeface="DejaVu Sans" charset="0"/>
              </a:rPr>
              <a:t>νομοθετικό σώμα </a:t>
            </a:r>
            <a:r>
              <a:rPr lang="fr-FR" altLang="en-GR" sz="1400">
                <a:solidFill>
                  <a:srgbClr val="404040"/>
                </a:solidFill>
                <a:latin typeface="Calibri" panose="020F0502020204030204" pitchFamily="34" charset="0"/>
                <a:ea typeface="DejaVu Sans" charset="0"/>
                <a:cs typeface="DejaVu Sans" charset="0"/>
              </a:rPr>
              <a:t>με τα εργαλεία ελέγχου και λογοδοσίας του Ευρωπαϊκού Υπουργείο Οικονομικών </a:t>
            </a:r>
          </a:p>
          <a:p>
            <a:pPr eaLnBrk="1" hangingPunct="1">
              <a:lnSpc>
                <a:spcPct val="90000"/>
              </a:lnSpc>
              <a:spcBef>
                <a:spcPts val="1200"/>
              </a:spcBef>
              <a:spcAft>
                <a:spcPts val="200"/>
              </a:spcAft>
              <a:buSzPct val="100000"/>
            </a:pPr>
            <a:r>
              <a:rPr lang="fr-FR" altLang="en-GR" sz="1400">
                <a:solidFill>
                  <a:srgbClr val="404040"/>
                </a:solidFill>
                <a:latin typeface="Calibri" panose="020F0502020204030204" pitchFamily="34" charset="0"/>
                <a:ea typeface="DejaVu Sans" charset="0"/>
                <a:cs typeface="DejaVu Sans" charset="0"/>
              </a:rPr>
              <a:t> {</a:t>
            </a:r>
            <a:r>
              <a:rPr lang="fr-FR" altLang="en-GR" sz="1400" i="1">
                <a:solidFill>
                  <a:srgbClr val="002060"/>
                </a:solidFill>
                <a:latin typeface="Calibri" panose="020F0502020204030204" pitchFamily="34" charset="0"/>
                <a:ea typeface="DejaVu Sans" charset="0"/>
                <a:cs typeface="DejaVu Sans" charset="0"/>
              </a:rPr>
              <a:t>Η δημιουργία δημοσιονομικής ικανότητας δεν σημαίνει μόνιμες μεταφορές οικονομικής βοήθειας μεταξύ των κρατών ούτε συνεπάγεται απαραίτητα αμοιβαιοποίηση των χρεών αλλά μπορεί να αποτελέσει μια βάση κοινής έκδοσης χρέους</a:t>
            </a:r>
            <a:r>
              <a:rPr lang="fr-FR" altLang="en-GR" sz="1400">
                <a:solidFill>
                  <a:srgbClr val="404040"/>
                </a:solidFill>
                <a:latin typeface="Calibri" panose="020F0502020204030204" pitchFamily="34" charset="0"/>
                <a:ea typeface="DejaVu Sans" charset="0"/>
                <a:cs typeface="DejaVu Sans" charset="0"/>
              </a:rPr>
              <a:t>}</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sz="1400">
                <a:solidFill>
                  <a:srgbClr val="404040"/>
                </a:solidFill>
                <a:latin typeface="Calibri" panose="020F0502020204030204" pitchFamily="34" charset="0"/>
                <a:ea typeface="DejaVu Sans" charset="0"/>
                <a:cs typeface="DejaVu Sans" charset="0"/>
              </a:rPr>
              <a:t> Κινήσεις προς την κατεύθυνση </a:t>
            </a:r>
            <a:r>
              <a:rPr lang="fr-FR" altLang="en-GR" sz="1400" b="1">
                <a:solidFill>
                  <a:srgbClr val="404040"/>
                </a:solidFill>
                <a:latin typeface="Calibri" panose="020F0502020204030204" pitchFamily="34" charset="0"/>
                <a:ea typeface="DejaVu Sans" charset="0"/>
                <a:cs typeface="DejaVu Sans" charset="0"/>
              </a:rPr>
              <a:t>εναρμόνισης</a:t>
            </a:r>
            <a:r>
              <a:rPr lang="fr-FR" altLang="en-GR" sz="1400">
                <a:solidFill>
                  <a:srgbClr val="404040"/>
                </a:solidFill>
                <a:latin typeface="Calibri" panose="020F0502020204030204" pitchFamily="34" charset="0"/>
                <a:ea typeface="DejaVu Sans" charset="0"/>
                <a:cs typeface="DejaVu Sans" charset="0"/>
              </a:rPr>
              <a:t> των νομοθεσιών στο εσωτερικό της ζώνης του ευρώ στο </a:t>
            </a:r>
            <a:r>
              <a:rPr lang="fr-FR" altLang="en-GR" sz="1400" b="1">
                <a:solidFill>
                  <a:srgbClr val="404040"/>
                </a:solidFill>
                <a:latin typeface="Calibri" panose="020F0502020204030204" pitchFamily="34" charset="0"/>
                <a:ea typeface="DejaVu Sans" charset="0"/>
                <a:cs typeface="DejaVu Sans" charset="0"/>
              </a:rPr>
              <a:t>φορολογικό τομέα</a:t>
            </a:r>
            <a:r>
              <a:rPr lang="fr-FR" altLang="en-GR" sz="1400">
                <a:solidFill>
                  <a:srgbClr val="404040"/>
                </a:solidFill>
                <a:latin typeface="Calibri" panose="020F0502020204030204" pitchFamily="34" charset="0"/>
                <a:ea typeface="DejaVu Sans" charset="0"/>
                <a:cs typeface="DejaVu Sans" charset="0"/>
              </a:rPr>
              <a:t> και στον </a:t>
            </a:r>
            <a:r>
              <a:rPr lang="fr-FR" altLang="en-GR" sz="1400" b="1">
                <a:solidFill>
                  <a:srgbClr val="404040"/>
                </a:solidFill>
                <a:latin typeface="Calibri" panose="020F0502020204030204" pitchFamily="34" charset="0"/>
                <a:ea typeface="DejaVu Sans" charset="0"/>
                <a:cs typeface="DejaVu Sans" charset="0"/>
              </a:rPr>
              <a:t>κοινωνικό τομέα:</a:t>
            </a:r>
          </a:p>
          <a:p>
            <a:pPr algn="r" eaLnBrk="1" hangingPunct="1">
              <a:lnSpc>
                <a:spcPct val="90000"/>
              </a:lnSpc>
              <a:spcBef>
                <a:spcPts val="1200"/>
              </a:spcBef>
              <a:spcAft>
                <a:spcPts val="200"/>
              </a:spcAft>
              <a:buClr>
                <a:srgbClr val="E48312"/>
              </a:buClr>
              <a:buSzPct val="100000"/>
              <a:buFont typeface="Wingdings" pitchFamily="2" charset="2"/>
              <a:buChar char=""/>
            </a:pPr>
            <a:r>
              <a:rPr lang="fr-FR" altLang="en-GR" sz="1400">
                <a:solidFill>
                  <a:srgbClr val="404040"/>
                </a:solidFill>
                <a:latin typeface="Calibri" panose="020F0502020204030204" pitchFamily="34" charset="0"/>
                <a:ea typeface="DejaVu Sans" charset="0"/>
                <a:cs typeface="DejaVu Sans" charset="0"/>
              </a:rPr>
              <a:t> φορολογία των επιχειρήσεων μέσω πλαισίου φορολογικoύ συντελεστή που θα βασίζεται στη γεωγραφική ιδιαιτερότητα των χωρών</a:t>
            </a:r>
          </a:p>
          <a:p>
            <a:pPr algn="r" eaLnBrk="1" hangingPunct="1">
              <a:lnSpc>
                <a:spcPct val="90000"/>
              </a:lnSpc>
              <a:spcBef>
                <a:spcPts val="1200"/>
              </a:spcBef>
              <a:spcAft>
                <a:spcPts val="200"/>
              </a:spcAft>
              <a:buClr>
                <a:srgbClr val="E48312"/>
              </a:buClr>
              <a:buSzPct val="100000"/>
              <a:buFont typeface="Wingdings" pitchFamily="2" charset="2"/>
              <a:buChar char=""/>
            </a:pPr>
            <a:r>
              <a:rPr lang="fr-FR" altLang="en-GR" sz="1400">
                <a:solidFill>
                  <a:srgbClr val="404040"/>
                </a:solidFill>
                <a:latin typeface="Calibri" panose="020F0502020204030204" pitchFamily="34" charset="0"/>
                <a:ea typeface="DejaVu Sans" charset="0"/>
                <a:cs typeface="DejaVu Sans" charset="0"/>
              </a:rPr>
              <a:t>Προώθηση κανονισμών σχετικά με τον ελάχιστο μισθό και με μέτρα για τη διευκόλυνση της διασυνοριακής κινητικότητας των εργαζομένων (ιδίως όσον αφορά τη δυνατότητα μεταφοράς των επαγγελματικών προσόντων και τις επικουρικές συντάξεις).</a:t>
            </a:r>
          </a:p>
          <a:p>
            <a:pPr eaLnBrk="1" hangingPunct="1">
              <a:lnSpc>
                <a:spcPct val="90000"/>
              </a:lnSpc>
              <a:spcBef>
                <a:spcPts val="1200"/>
              </a:spcBef>
              <a:spcAft>
                <a:spcPts val="200"/>
              </a:spcAft>
              <a:buSzPct val="100000"/>
            </a:pPr>
            <a:endParaRPr lang="fr-FR" altLang="en-GR" sz="1400">
              <a:solidFill>
                <a:srgbClr val="404040"/>
              </a:solidFill>
              <a:latin typeface="Calibri" panose="020F0502020204030204" pitchFamily="34"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TextShape 1">
            <a:extLst>
              <a:ext uri="{FF2B5EF4-FFF2-40B4-BE49-F238E27FC236}">
                <a16:creationId xmlns:a16="http://schemas.microsoft.com/office/drawing/2014/main" id="{B932E4A5-2205-363F-3A53-0EFE886CF35D}"/>
              </a:ext>
            </a:extLst>
          </p:cNvPr>
          <p:cNvSpPr txBox="1"/>
          <p:nvPr/>
        </p:nvSpPr>
        <p:spPr>
          <a:xfrm>
            <a:off x="568325" y="466725"/>
            <a:ext cx="8401050" cy="720725"/>
          </a:xfrm>
          <a:prstGeom prst="rect">
            <a:avLst/>
          </a:prstGeom>
          <a:noFill/>
          <a:ln>
            <a:noFill/>
          </a:ln>
        </p:spPr>
        <p:txBody>
          <a:bodyPr anchor="ctr"/>
          <a:lstStyle/>
          <a:p>
            <a:pPr eaLnBrk="1">
              <a:buClr>
                <a:srgbClr val="000000"/>
              </a:buClr>
              <a:buSzPct val="100000"/>
              <a:buFont typeface="Times New Roman" panose="02020603050405020304" pitchFamily="18" charset="0"/>
              <a:buNone/>
              <a:defRPr/>
            </a:pPr>
            <a:r>
              <a:rPr lang="en-US" sz="3200" spc="-80" dirty="0" err="1">
                <a:solidFill>
                  <a:srgbClr val="000000"/>
                </a:solidFill>
                <a:latin typeface="Trebuchet MS" panose="020B0703020202090204" pitchFamily="34" charset="0"/>
              </a:rPr>
              <a:t>Ο</a:t>
            </a:r>
            <a:r>
              <a:rPr lang="en-US" sz="3200" spc="-80" dirty="0">
                <a:solidFill>
                  <a:srgbClr val="000000"/>
                </a:solidFill>
                <a:latin typeface="Trebuchet MS" panose="020B0703020202090204" pitchFamily="34" charset="0"/>
              </a:rPr>
              <a:t> </a:t>
            </a:r>
            <a:r>
              <a:rPr lang="en-US" sz="3200" spc="-80" dirty="0" err="1">
                <a:solidFill>
                  <a:srgbClr val="000000"/>
                </a:solidFill>
                <a:latin typeface="Trebuchet MS" panose="020B0703020202090204" pitchFamily="34" charset="0"/>
              </a:rPr>
              <a:t>ρε</a:t>
            </a:r>
            <a:r>
              <a:rPr lang="en-US" sz="3200" spc="-80" dirty="0">
                <a:solidFill>
                  <a:srgbClr val="000000"/>
                </a:solidFill>
                <a:latin typeface="Trebuchet MS" panose="020B0703020202090204" pitchFamily="34" charset="0"/>
              </a:rPr>
              <a:t>π</a:t>
            </a:r>
            <a:r>
              <a:rPr lang="en-US" sz="3200" spc="-80" dirty="0" err="1">
                <a:solidFill>
                  <a:srgbClr val="000000"/>
                </a:solidFill>
                <a:latin typeface="Trebuchet MS" panose="020B0703020202090204" pitchFamily="34" charset="0"/>
              </a:rPr>
              <a:t>ουμ</a:t>
            </a:r>
            <a:r>
              <a:rPr lang="en-US" sz="3200" spc="-80" dirty="0">
                <a:solidFill>
                  <a:srgbClr val="000000"/>
                </a:solidFill>
                <a:latin typeface="Trebuchet MS" panose="020B0703020202090204" pitchFamily="34" charset="0"/>
              </a:rPr>
              <a:t>π</a:t>
            </a:r>
            <a:r>
              <a:rPr lang="en-US" sz="3200" spc="-80" dirty="0" err="1">
                <a:solidFill>
                  <a:srgbClr val="000000"/>
                </a:solidFill>
                <a:latin typeface="Trebuchet MS" panose="020B0703020202090204" pitchFamily="34" charset="0"/>
              </a:rPr>
              <a:t>λικ</a:t>
            </a:r>
            <a:r>
              <a:rPr lang="en-US" sz="3200" spc="-80" dirty="0">
                <a:solidFill>
                  <a:srgbClr val="000000"/>
                </a:solidFill>
                <a:latin typeface="Trebuchet MS" panose="020B0703020202090204" pitchFamily="34" charset="0"/>
              </a:rPr>
              <a:t>α</a:t>
            </a:r>
            <a:r>
              <a:rPr lang="en-US" sz="3200" spc="-80" dirty="0" err="1">
                <a:solidFill>
                  <a:srgbClr val="000000"/>
                </a:solidFill>
                <a:latin typeface="Trebuchet MS" panose="020B0703020202090204" pitchFamily="34" charset="0"/>
              </a:rPr>
              <a:t>νισμός</a:t>
            </a:r>
            <a:r>
              <a:rPr lang="en-US" sz="3200" spc="-80" dirty="0">
                <a:solidFill>
                  <a:srgbClr val="000000"/>
                </a:solidFill>
                <a:latin typeface="Trebuchet MS" panose="020B0703020202090204" pitchFamily="34" charset="0"/>
              </a:rPr>
              <a:t> </a:t>
            </a:r>
            <a:r>
              <a:rPr lang="en-US" sz="3200" spc="-80" dirty="0" err="1">
                <a:solidFill>
                  <a:srgbClr val="000000"/>
                </a:solidFill>
                <a:latin typeface="Trebuchet MS" panose="020B0703020202090204" pitchFamily="34" charset="0"/>
              </a:rPr>
              <a:t>κ</a:t>
            </a:r>
            <a:r>
              <a:rPr lang="en-US" sz="3200" spc="-80" dirty="0">
                <a:solidFill>
                  <a:srgbClr val="000000"/>
                </a:solidFill>
                <a:latin typeface="Trebuchet MS" panose="020B0703020202090204" pitchFamily="34" charset="0"/>
              </a:rPr>
              <a:t>α</a:t>
            </a:r>
            <a:r>
              <a:rPr lang="en-US" sz="3200" spc="-80" dirty="0" err="1">
                <a:solidFill>
                  <a:srgbClr val="000000"/>
                </a:solidFill>
                <a:latin typeface="Trebuchet MS" panose="020B0703020202090204" pitchFamily="34" charset="0"/>
              </a:rPr>
              <a:t>ι</a:t>
            </a:r>
            <a:r>
              <a:rPr lang="en-US" sz="3200" spc="-80" dirty="0">
                <a:solidFill>
                  <a:srgbClr val="000000"/>
                </a:solidFill>
                <a:latin typeface="Trebuchet MS" panose="020B0703020202090204" pitchFamily="34" charset="0"/>
              </a:rPr>
              <a:t> </a:t>
            </a:r>
            <a:r>
              <a:rPr lang="en-US" sz="3200" spc="-80" dirty="0" err="1">
                <a:solidFill>
                  <a:srgbClr val="000000"/>
                </a:solidFill>
                <a:latin typeface="Trebuchet MS" panose="020B0703020202090204" pitchFamily="34" charset="0"/>
              </a:rPr>
              <a:t>η</a:t>
            </a:r>
            <a:r>
              <a:rPr lang="en-US" sz="3200" spc="-80" dirty="0">
                <a:solidFill>
                  <a:srgbClr val="000000"/>
                </a:solidFill>
                <a:latin typeface="Trebuchet MS" panose="020B0703020202090204" pitchFamily="34" charset="0"/>
              </a:rPr>
              <a:t> π</a:t>
            </a:r>
            <a:r>
              <a:rPr lang="en-US" sz="3200" spc="-80" dirty="0" err="1">
                <a:solidFill>
                  <a:srgbClr val="000000"/>
                </a:solidFill>
                <a:latin typeface="Trebuchet MS" panose="020B0703020202090204" pitchFamily="34" charset="0"/>
              </a:rPr>
              <a:t>ολιτική</a:t>
            </a:r>
            <a:r>
              <a:rPr lang="en-US" sz="3200" spc="-80" dirty="0">
                <a:solidFill>
                  <a:srgbClr val="000000"/>
                </a:solidFill>
                <a:latin typeface="Trebuchet MS" panose="020B0703020202090204" pitchFamily="34" charset="0"/>
              </a:rPr>
              <a:t> </a:t>
            </a:r>
            <a:r>
              <a:rPr lang="en-US" sz="3200" spc="-80" dirty="0" err="1">
                <a:solidFill>
                  <a:srgbClr val="000000"/>
                </a:solidFill>
                <a:latin typeface="Trebuchet MS" panose="020B0703020202090204" pitchFamily="34" charset="0"/>
              </a:rPr>
              <a:t>οικονομί</a:t>
            </a:r>
            <a:r>
              <a:rPr lang="en-US" sz="3200" spc="-80" dirty="0">
                <a:solidFill>
                  <a:srgbClr val="000000"/>
                </a:solidFill>
                <a:latin typeface="Trebuchet MS" panose="020B0703020202090204" pitchFamily="34" charset="0"/>
              </a:rPr>
              <a:t>α </a:t>
            </a:r>
            <a:r>
              <a:rPr lang="en-US" sz="3200" spc="-80" dirty="0" err="1">
                <a:solidFill>
                  <a:srgbClr val="000000"/>
                </a:solidFill>
                <a:latin typeface="Trebuchet MS" panose="020B0703020202090204" pitchFamily="34" charset="0"/>
              </a:rPr>
              <a:t>της</a:t>
            </a:r>
            <a:r>
              <a:rPr lang="en-US" sz="3200" spc="-80" dirty="0">
                <a:solidFill>
                  <a:srgbClr val="000000"/>
                </a:solidFill>
                <a:latin typeface="Trebuchet MS" panose="020B0703020202090204" pitchFamily="34" charset="0"/>
              </a:rPr>
              <a:t> </a:t>
            </a:r>
            <a:r>
              <a:rPr lang="en-US" sz="3200" spc="-80" dirty="0" err="1">
                <a:solidFill>
                  <a:srgbClr val="000000"/>
                </a:solidFill>
                <a:latin typeface="Trebuchet MS" panose="020B0703020202090204" pitchFamily="34" charset="0"/>
              </a:rPr>
              <a:t>δημοκρ</a:t>
            </a:r>
            <a:r>
              <a:rPr lang="en-US" sz="3200" spc="-80" dirty="0">
                <a:solidFill>
                  <a:srgbClr val="000000"/>
                </a:solidFill>
                <a:latin typeface="Trebuchet MS" panose="020B0703020202090204" pitchFamily="34" charset="0"/>
              </a:rPr>
              <a:t>α</a:t>
            </a:r>
            <a:r>
              <a:rPr lang="en-US" sz="3200" spc="-80" dirty="0" err="1">
                <a:solidFill>
                  <a:srgbClr val="000000"/>
                </a:solidFill>
                <a:latin typeface="Trebuchet MS" panose="020B0703020202090204" pitchFamily="34" charset="0"/>
              </a:rPr>
              <a:t>τί</a:t>
            </a:r>
            <a:r>
              <a:rPr lang="en-US" sz="3200" spc="-80" dirty="0">
                <a:solidFill>
                  <a:srgbClr val="000000"/>
                </a:solidFill>
                <a:latin typeface="Trebuchet MS" panose="020B0703020202090204" pitchFamily="34" charset="0"/>
              </a:rPr>
              <a:t>α</a:t>
            </a:r>
            <a:r>
              <a:rPr lang="en-US" sz="3200" spc="-80" dirty="0" err="1">
                <a:solidFill>
                  <a:srgbClr val="000000"/>
                </a:solidFill>
                <a:latin typeface="Trebuchet MS" panose="020B0703020202090204" pitchFamily="34" charset="0"/>
              </a:rPr>
              <a:t>ς</a:t>
            </a:r>
            <a:endParaRPr lang="en-US" sz="3200" spc="-1" dirty="0">
              <a:solidFill>
                <a:srgbClr val="000000"/>
              </a:solidFill>
              <a:latin typeface="Trebuchet MS" panose="020B0703020202090204" pitchFamily="34" charset="0"/>
            </a:endParaRPr>
          </a:p>
        </p:txBody>
      </p:sp>
      <p:sp>
        <p:nvSpPr>
          <p:cNvPr id="282" name="TextShape 2">
            <a:extLst>
              <a:ext uri="{FF2B5EF4-FFF2-40B4-BE49-F238E27FC236}">
                <a16:creationId xmlns:a16="http://schemas.microsoft.com/office/drawing/2014/main" id="{F653900C-879C-100A-EF18-90BBCE8B2A64}"/>
              </a:ext>
            </a:extLst>
          </p:cNvPr>
          <p:cNvSpPr txBox="1"/>
          <p:nvPr/>
        </p:nvSpPr>
        <p:spPr>
          <a:xfrm>
            <a:off x="69850" y="1449388"/>
            <a:ext cx="9147175" cy="5426075"/>
          </a:xfrm>
          <a:prstGeom prst="rect">
            <a:avLst/>
          </a:prstGeom>
          <a:noFill/>
          <a:ln>
            <a:noFill/>
          </a:ln>
        </p:spPr>
        <p:txBody>
          <a:bodyPr/>
          <a:lstStyle/>
          <a:p>
            <a:pPr marL="283659" indent="-188709" eaLnBrk="1">
              <a:spcBef>
                <a:spcPts val="363"/>
              </a:spcBef>
              <a:buClr>
                <a:srgbClr val="DDDDDD"/>
              </a:buClr>
              <a:buSzPct val="100000"/>
              <a:buFont typeface="Wingdings" charset="2"/>
              <a:buChar char=""/>
              <a:defRPr/>
            </a:pPr>
            <a:r>
              <a:rPr lang="en-US" spc="-1" dirty="0" err="1">
                <a:solidFill>
                  <a:srgbClr val="000000"/>
                </a:solidFill>
                <a:latin typeface="Georgia" panose="02040502050405020303" pitchFamily="18" charset="0"/>
              </a:rPr>
              <a:t>Εκδημοκρ</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τισμός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της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δι</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κυ</a:t>
            </a:r>
            <a:r>
              <a:rPr lang="en-US" spc="-1" dirty="0">
                <a:solidFill>
                  <a:srgbClr val="000000"/>
                </a:solidFill>
                <a:latin typeface="Georgia" panose="02040502050405020303" pitchFamily="18" charset="0"/>
              </a:rPr>
              <a:t>β</a:t>
            </a:r>
            <a:r>
              <a:rPr lang="en-US" spc="-1" dirty="0" err="1">
                <a:solidFill>
                  <a:srgbClr val="000000"/>
                </a:solidFill>
                <a:latin typeface="Georgia" panose="02040502050405020303" pitchFamily="18" charset="0"/>
              </a:rPr>
              <a:t>έρνησης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κ</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ι</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της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ρύθμισης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των</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κυριότερων</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οικονομικών</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θεσμών</a:t>
            </a:r>
            <a:endParaRPr lang="en-US" spc="-1" dirty="0">
              <a:solidFill>
                <a:srgbClr val="000000"/>
              </a:solidFill>
              <a:latin typeface="Georgia" panose="02040502050405020303" pitchFamily="18" charset="0"/>
            </a:endParaRPr>
          </a:p>
          <a:p>
            <a:pPr marL="283659" indent="-188709" eaLnBrk="1">
              <a:spcBef>
                <a:spcPts val="363"/>
              </a:spcBef>
              <a:buClr>
                <a:srgbClr val="DDDDDD"/>
              </a:buClr>
              <a:buSzPct val="100000"/>
              <a:buFont typeface="Wingdings" charset="2"/>
              <a:buChar char=""/>
              <a:defRPr/>
            </a:pPr>
            <a:r>
              <a:rPr lang="en-US" spc="-1" dirty="0" err="1">
                <a:solidFill>
                  <a:srgbClr val="000000"/>
                </a:solidFill>
                <a:latin typeface="Georgia" panose="02040502050405020303" pitchFamily="18" charset="0"/>
              </a:rPr>
              <a:t>Προώθηση</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της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ευρεί</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οικονομικής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κυρι</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ρχί</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κ</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ι</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των</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ικ</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νότητ</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των</a:t>
            </a:r>
            <a:r>
              <a:rPr lang="en-US" spc="-1" dirty="0">
                <a:solidFill>
                  <a:srgbClr val="000000"/>
                </a:solidFill>
                <a:latin typeface="Georgia" panose="02040502050405020303" pitchFamily="18" charset="0"/>
              </a:rPr>
              <a:t> α</a:t>
            </a:r>
            <a:r>
              <a:rPr lang="en-US" spc="-1" dirty="0" err="1">
                <a:solidFill>
                  <a:srgbClr val="000000"/>
                </a:solidFill>
                <a:latin typeface="Georgia" panose="02040502050405020303" pitchFamily="18" charset="0"/>
              </a:rPr>
              <a:t>τόμων</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μ</a:t>
            </a:r>
            <a:r>
              <a:rPr lang="en-US" spc="-1" dirty="0">
                <a:solidFill>
                  <a:srgbClr val="000000"/>
                </a:solidFill>
                <a:latin typeface="Georgia" panose="02040502050405020303" pitchFamily="18" charset="0"/>
              </a:rPr>
              <a:t>α </a:t>
            </a:r>
            <a:r>
              <a:rPr lang="en-US" spc="-1" dirty="0" err="1">
                <a:solidFill>
                  <a:srgbClr val="000000"/>
                </a:solidFill>
                <a:latin typeface="Georgia" panose="02040502050405020303" pitchFamily="18" charset="0"/>
              </a:rPr>
              <a:t>δι</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χειρισθούν</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τη</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δική</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τους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ζωή</a:t>
            </a:r>
            <a:endParaRPr lang="en-US" spc="-1" dirty="0">
              <a:solidFill>
                <a:srgbClr val="000000"/>
              </a:solidFill>
              <a:latin typeface="Georgia" panose="02040502050405020303" pitchFamily="18" charset="0"/>
            </a:endParaRPr>
          </a:p>
          <a:p>
            <a:pPr marL="283659" indent="-188709" eaLnBrk="1">
              <a:spcBef>
                <a:spcPts val="363"/>
              </a:spcBef>
              <a:buClr>
                <a:srgbClr val="DDDDDD"/>
              </a:buClr>
              <a:buSzPct val="100000"/>
              <a:buFont typeface="Wingdings" charset="2"/>
              <a:buChar char=""/>
              <a:defRPr/>
            </a:pPr>
            <a:r>
              <a:rPr lang="en-US" spc="-1" dirty="0" err="1">
                <a:solidFill>
                  <a:srgbClr val="000000"/>
                </a:solidFill>
                <a:latin typeface="Georgia" panose="02040502050405020303" pitchFamily="18" charset="0"/>
              </a:rPr>
              <a:t>Σε</a:t>
            </a:r>
            <a:r>
              <a:rPr lang="en-US" spc="-1" dirty="0">
                <a:solidFill>
                  <a:srgbClr val="000000"/>
                </a:solidFill>
                <a:latin typeface="Georgia" panose="02040502050405020303" pitchFamily="18" charset="0"/>
              </a:rPr>
              <a:t>βα</a:t>
            </a:r>
            <a:r>
              <a:rPr lang="en-US" spc="-1" dirty="0" err="1">
                <a:solidFill>
                  <a:srgbClr val="000000"/>
                </a:solidFill>
                <a:latin typeface="Georgia" panose="02040502050405020303" pitchFamily="18" charset="0"/>
              </a:rPr>
              <a:t>σμός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των</a:t>
            </a:r>
            <a:r>
              <a:rPr lang="en-US" spc="-1" dirty="0">
                <a:solidFill>
                  <a:srgbClr val="000000"/>
                </a:solidFill>
                <a:latin typeface="Georgia" panose="02040502050405020303" pitchFamily="18" charset="0"/>
              </a:rPr>
              <a:t> α</a:t>
            </a:r>
            <a:r>
              <a:rPr lang="en-US" spc="-1" dirty="0" err="1">
                <a:solidFill>
                  <a:srgbClr val="000000"/>
                </a:solidFill>
                <a:latin typeface="Georgia" panose="02040502050405020303" pitchFamily="18" charset="0"/>
              </a:rPr>
              <a:t>ρχών</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του</a:t>
            </a:r>
            <a:r>
              <a:rPr lang="en-US" spc="-1" dirty="0">
                <a:solidFill>
                  <a:srgbClr val="000000"/>
                </a:solidFill>
                <a:latin typeface="Georgia" panose="02040502050405020303" pitchFamily="18" charset="0"/>
              </a:rPr>
              <a:t> π</a:t>
            </a:r>
            <a:r>
              <a:rPr lang="en-US" spc="-1" dirty="0" err="1">
                <a:solidFill>
                  <a:srgbClr val="000000"/>
                </a:solidFill>
                <a:latin typeface="Georgia" panose="02040502050405020303" pitchFamily="18" charset="0"/>
              </a:rPr>
              <a:t>ολιτικού</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συντ</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γμ</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τισμού</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με</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την</a:t>
            </a:r>
            <a:r>
              <a:rPr lang="en-US" spc="-1" dirty="0">
                <a:solidFill>
                  <a:srgbClr val="000000"/>
                </a:solidFill>
                <a:latin typeface="Georgia" panose="02040502050405020303" pitchFamily="18" charset="0"/>
              </a:rPr>
              <a:t> απα</a:t>
            </a:r>
            <a:r>
              <a:rPr lang="en-US" spc="-1" dirty="0" err="1">
                <a:solidFill>
                  <a:srgbClr val="000000"/>
                </a:solidFill>
                <a:latin typeface="Georgia" panose="02040502050405020303" pitchFamily="18" charset="0"/>
              </a:rPr>
              <a:t>ίτηση</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οι</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κυ</a:t>
            </a:r>
            <a:r>
              <a:rPr lang="en-US" spc="-1" dirty="0">
                <a:solidFill>
                  <a:srgbClr val="000000"/>
                </a:solidFill>
                <a:latin typeface="Georgia" panose="02040502050405020303" pitchFamily="18" charset="0"/>
              </a:rPr>
              <a:t>β</a:t>
            </a:r>
            <a:r>
              <a:rPr lang="en-US" spc="-1" dirty="0" err="1">
                <a:solidFill>
                  <a:srgbClr val="000000"/>
                </a:solidFill>
                <a:latin typeface="Georgia" panose="02040502050405020303" pitchFamily="18" charset="0"/>
              </a:rPr>
              <a:t>ερνήσεις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ν</a:t>
            </a:r>
            <a:r>
              <a:rPr lang="en-US" spc="-1" dirty="0">
                <a:solidFill>
                  <a:srgbClr val="000000"/>
                </a:solidFill>
                <a:latin typeface="Georgia" panose="02040502050405020303" pitchFamily="18" charset="0"/>
              </a:rPr>
              <a:t>α α</a:t>
            </a:r>
            <a:r>
              <a:rPr lang="en-US" spc="-1" dirty="0" err="1">
                <a:solidFill>
                  <a:srgbClr val="000000"/>
                </a:solidFill>
                <a:latin typeface="Georgia" panose="02040502050405020303" pitchFamily="18" charset="0"/>
              </a:rPr>
              <a:t>ντ</a:t>
            </a:r>
            <a:r>
              <a:rPr lang="en-US" spc="-1" dirty="0">
                <a:solidFill>
                  <a:srgbClr val="000000"/>
                </a:solidFill>
                <a:latin typeface="Georgia" panose="02040502050405020303" pitchFamily="18" charset="0"/>
              </a:rPr>
              <a:t>απ</a:t>
            </a:r>
            <a:r>
              <a:rPr lang="en-US" spc="-1" dirty="0" err="1">
                <a:solidFill>
                  <a:srgbClr val="000000"/>
                </a:solidFill>
                <a:latin typeface="Georgia" panose="02040502050405020303" pitchFamily="18" charset="0"/>
              </a:rPr>
              <a:t>οκρίνοντ</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ι</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στο</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κοινό</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σκε</a:t>
            </a:r>
            <a:r>
              <a:rPr lang="en-US" spc="-1" dirty="0">
                <a:solidFill>
                  <a:srgbClr val="000000"/>
                </a:solidFill>
                <a:latin typeface="Georgia" panose="02040502050405020303" pitchFamily="18" charset="0"/>
              </a:rPr>
              <a:t>π</a:t>
            </a:r>
            <a:r>
              <a:rPr lang="en-US" spc="-1" dirty="0" err="1">
                <a:solidFill>
                  <a:srgbClr val="000000"/>
                </a:solidFill>
                <a:latin typeface="Georgia" panose="02040502050405020303" pitchFamily="18" charset="0"/>
              </a:rPr>
              <a:t>τικό</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των</a:t>
            </a:r>
            <a:r>
              <a:rPr lang="en-US" spc="-1" dirty="0">
                <a:solidFill>
                  <a:srgbClr val="000000"/>
                </a:solidFill>
                <a:latin typeface="Georgia" panose="02040502050405020303" pitchFamily="18" charset="0"/>
              </a:rPr>
              <a:t> π</a:t>
            </a:r>
            <a:r>
              <a:rPr lang="en-US" spc="-1" dirty="0" err="1">
                <a:solidFill>
                  <a:srgbClr val="000000"/>
                </a:solidFill>
                <a:latin typeface="Georgia" panose="02040502050405020303" pitchFamily="18" charset="0"/>
              </a:rPr>
              <a:t>ολιτών</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τους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στο</a:t>
            </a:r>
            <a:r>
              <a:rPr lang="en-US" spc="-1" dirty="0">
                <a:solidFill>
                  <a:srgbClr val="000000"/>
                </a:solidFill>
                <a:latin typeface="Georgia" panose="02040502050405020303" pitchFamily="18" charset="0"/>
              </a:rPr>
              <a:t> π</a:t>
            </a:r>
            <a:r>
              <a:rPr lang="en-US" spc="-1" dirty="0" err="1">
                <a:solidFill>
                  <a:srgbClr val="000000"/>
                </a:solidFill>
                <a:latin typeface="Georgia" panose="02040502050405020303" pitchFamily="18" charset="0"/>
              </a:rPr>
              <a:t>λ</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ίσιο</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της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συνεχιζόμενης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δημοκρ</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τικής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συζήτησης</a:t>
            </a:r>
            <a:r>
              <a:rPr lang="en-US" spc="-1" dirty="0">
                <a:solidFill>
                  <a:srgbClr val="000000"/>
                </a:solidFill>
                <a:latin typeface="Georgia" panose="02040502050405020303" pitchFamily="18" charset="0"/>
              </a:rPr>
              <a:t> π</a:t>
            </a:r>
            <a:r>
              <a:rPr lang="en-US" spc="-1" dirty="0" err="1">
                <a:solidFill>
                  <a:srgbClr val="000000"/>
                </a:solidFill>
                <a:latin typeface="Georgia" panose="02040502050405020303" pitchFamily="18" charset="0"/>
              </a:rPr>
              <a:t>ου</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συνθέτει</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μι</a:t>
            </a:r>
            <a:r>
              <a:rPr lang="en-US" spc="-1" dirty="0">
                <a:solidFill>
                  <a:srgbClr val="000000"/>
                </a:solidFill>
                <a:latin typeface="Georgia" panose="02040502050405020303" pitchFamily="18" charset="0"/>
              </a:rPr>
              <a:t>α π</a:t>
            </a:r>
            <a:r>
              <a:rPr lang="en-US" spc="-1" dirty="0" err="1">
                <a:solidFill>
                  <a:srgbClr val="000000"/>
                </a:solidFill>
                <a:latin typeface="Georgia" panose="02040502050405020303" pitchFamily="18" charset="0"/>
              </a:rPr>
              <a:t>ολιτική</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κοινωνί</a:t>
            </a:r>
            <a:r>
              <a:rPr lang="en-US" spc="-1" dirty="0">
                <a:solidFill>
                  <a:srgbClr val="000000"/>
                </a:solidFill>
                <a:latin typeface="Georgia" panose="02040502050405020303" pitchFamily="18" charset="0"/>
              </a:rPr>
              <a:t>α</a:t>
            </a:r>
          </a:p>
          <a:p>
            <a:pPr marL="283659" indent="-188709" algn="just" eaLnBrk="1">
              <a:spcBef>
                <a:spcPts val="363"/>
              </a:spcBef>
              <a:buClr>
                <a:srgbClr val="DDDDDD"/>
              </a:buClr>
              <a:buSzPct val="100000"/>
              <a:buFont typeface="Wingdings" charset="2"/>
              <a:buChar char=""/>
              <a:defRPr/>
            </a:pPr>
            <a:r>
              <a:rPr lang="en-US" spc="-1" dirty="0" err="1">
                <a:solidFill>
                  <a:srgbClr val="000000"/>
                </a:solidFill>
                <a:latin typeface="Georgia" panose="02040502050405020303" pitchFamily="18" charset="0"/>
              </a:rPr>
              <a:t>Ρόλος</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λήψης</a:t>
            </a:r>
            <a:r>
              <a:rPr lang="en-US" spc="-1" dirty="0">
                <a:solidFill>
                  <a:srgbClr val="000000"/>
                </a:solidFill>
                <a:latin typeface="Georgia" panose="02040502050405020303" pitchFamily="18" charset="0"/>
              </a:rPr>
              <a:t> απ</a:t>
            </a:r>
            <a:r>
              <a:rPr lang="en-US" spc="-1" dirty="0" err="1">
                <a:solidFill>
                  <a:srgbClr val="000000"/>
                </a:solidFill>
                <a:latin typeface="Georgia" panose="02040502050405020303" pitchFamily="18" charset="0"/>
              </a:rPr>
              <a:t>οφάσεων</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εγχώρι</a:t>
            </a:r>
            <a:r>
              <a:rPr lang="en-US" spc="-1" dirty="0">
                <a:solidFill>
                  <a:srgbClr val="000000"/>
                </a:solidFill>
                <a:latin typeface="Georgia" panose="02040502050405020303" pitchFamily="18" charset="0"/>
              </a:rPr>
              <a:t>α </a:t>
            </a:r>
            <a:r>
              <a:rPr lang="en-US" spc="-1" dirty="0" err="1">
                <a:solidFill>
                  <a:srgbClr val="000000"/>
                </a:solidFill>
                <a:latin typeface="Georgia" panose="02040502050405020303" pitchFamily="18" charset="0"/>
              </a:rPr>
              <a:t>κ</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ι</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δι</a:t>
            </a:r>
            <a:r>
              <a:rPr lang="en-US" spc="-1" dirty="0">
                <a:solidFill>
                  <a:srgbClr val="000000"/>
                </a:solidFill>
                <a:latin typeface="Georgia" panose="02040502050405020303" pitchFamily="18" charset="0"/>
              </a:rPr>
              <a:t>α</a:t>
            </a:r>
            <a:r>
              <a:rPr lang="en-US" spc="-1" dirty="0" err="1">
                <a:solidFill>
                  <a:srgbClr val="000000"/>
                </a:solidFill>
                <a:latin typeface="Georgia" panose="02040502050405020303" pitchFamily="18" charset="0"/>
              </a:rPr>
              <a:t>κοινο</a:t>
            </a:r>
            <a:r>
              <a:rPr lang="en-US" spc="-1" dirty="0">
                <a:solidFill>
                  <a:srgbClr val="000000"/>
                </a:solidFill>
                <a:latin typeface="Georgia" panose="02040502050405020303" pitchFamily="18" charset="0"/>
              </a:rPr>
              <a:t>β</a:t>
            </a:r>
            <a:r>
              <a:rPr lang="en-US" spc="-1" dirty="0" err="1">
                <a:solidFill>
                  <a:srgbClr val="000000"/>
                </a:solidFill>
                <a:latin typeface="Georgia" panose="02040502050405020303" pitchFamily="18" charset="0"/>
              </a:rPr>
              <a:t>ουλευτικά</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στ</a:t>
            </a:r>
            <a:r>
              <a:rPr lang="en-US" spc="-1" dirty="0">
                <a:solidFill>
                  <a:srgbClr val="000000"/>
                </a:solidFill>
                <a:latin typeface="Georgia" panose="02040502050405020303" pitchFamily="18" charset="0"/>
              </a:rPr>
              <a:t>α </a:t>
            </a:r>
            <a:r>
              <a:rPr lang="en-US" spc="-1" dirty="0" err="1">
                <a:solidFill>
                  <a:srgbClr val="000000"/>
                </a:solidFill>
                <a:latin typeface="Georgia" panose="02040502050405020303" pitchFamily="18" charset="0"/>
              </a:rPr>
              <a:t>εθνικά</a:t>
            </a:r>
            <a:r>
              <a:rPr lang="en-US" spc="-1" dirty="0">
                <a:solidFill>
                  <a:srgbClr val="000000"/>
                </a:solidFill>
                <a:latin typeface="Georgia" panose="02040502050405020303" pitchFamily="18" charset="0"/>
              </a:rPr>
              <a:t> </a:t>
            </a:r>
            <a:r>
              <a:rPr lang="en-US" spc="-1" dirty="0" err="1">
                <a:solidFill>
                  <a:srgbClr val="000000"/>
                </a:solidFill>
                <a:latin typeface="Georgia" panose="02040502050405020303" pitchFamily="18" charset="0"/>
              </a:rPr>
              <a:t>κοινο</a:t>
            </a:r>
            <a:r>
              <a:rPr lang="en-US" spc="-1" dirty="0">
                <a:solidFill>
                  <a:srgbClr val="000000"/>
                </a:solidFill>
                <a:latin typeface="Georgia" panose="02040502050405020303" pitchFamily="18" charset="0"/>
              </a:rPr>
              <a:t>β</a:t>
            </a:r>
            <a:r>
              <a:rPr lang="en-US" spc="-1" dirty="0" err="1">
                <a:solidFill>
                  <a:srgbClr val="000000"/>
                </a:solidFill>
                <a:latin typeface="Georgia" panose="02040502050405020303" pitchFamily="18" charset="0"/>
              </a:rPr>
              <a:t>ούλι</a:t>
            </a:r>
            <a:r>
              <a:rPr lang="en-US" spc="-1" dirty="0">
                <a:solidFill>
                  <a:srgbClr val="000000"/>
                </a:solidFill>
                <a:latin typeface="Georgia" panose="02040502050405020303" pitchFamily="18" charset="0"/>
              </a:rPr>
              <a:t>α</a:t>
            </a:r>
          </a:p>
          <a:p>
            <a:pPr marL="283659" indent="-188709" algn="r" eaLnBrk="1">
              <a:spcBef>
                <a:spcPts val="363"/>
              </a:spcBef>
              <a:buClr>
                <a:srgbClr val="DDDDDD"/>
              </a:buClr>
              <a:buSzPct val="100000"/>
              <a:buFont typeface="Wingdings" charset="2"/>
              <a:buChar char=""/>
              <a:defRPr/>
            </a:pPr>
            <a:r>
              <a:rPr lang="en-US"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Γερμ</a:t>
            </a:r>
            <a:r>
              <a:rPr lang="en-US" i="1" u="sng" spc="-1" dirty="0">
                <a:solidFill>
                  <a:srgbClr val="000000"/>
                </a:solidFill>
                <a:latin typeface="Georgia" panose="02040502050405020303" pitchFamily="18" charset="0"/>
              </a:rPr>
              <a:t>α</a:t>
            </a:r>
            <a:r>
              <a:rPr lang="en-US" i="1" u="sng" spc="-1" dirty="0" err="1">
                <a:solidFill>
                  <a:srgbClr val="000000"/>
                </a:solidFill>
                <a:latin typeface="Georgia" panose="02040502050405020303" pitchFamily="18" charset="0"/>
              </a:rPr>
              <a:t>νικό</a:t>
            </a: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Συντ</a:t>
            </a:r>
            <a:r>
              <a:rPr lang="en-US" i="1" u="sng" spc="-1" dirty="0">
                <a:solidFill>
                  <a:srgbClr val="000000"/>
                </a:solidFill>
                <a:latin typeface="Georgia" panose="02040502050405020303" pitchFamily="18" charset="0"/>
              </a:rPr>
              <a:t>α</a:t>
            </a:r>
            <a:r>
              <a:rPr lang="en-US" i="1" u="sng" spc="-1" dirty="0" err="1">
                <a:solidFill>
                  <a:srgbClr val="000000"/>
                </a:solidFill>
                <a:latin typeface="Georgia" panose="02040502050405020303" pitchFamily="18" charset="0"/>
              </a:rPr>
              <a:t>γμ</a:t>
            </a:r>
            <a:r>
              <a:rPr lang="en-US" i="1" u="sng" spc="-1" dirty="0">
                <a:solidFill>
                  <a:srgbClr val="000000"/>
                </a:solidFill>
                <a:latin typeface="Georgia" panose="02040502050405020303" pitchFamily="18" charset="0"/>
              </a:rPr>
              <a:t>α</a:t>
            </a:r>
            <a:r>
              <a:rPr lang="en-US" i="1" u="sng" spc="-1" dirty="0" err="1">
                <a:solidFill>
                  <a:srgbClr val="000000"/>
                </a:solidFill>
                <a:latin typeface="Georgia" panose="02040502050405020303" pitchFamily="18" charset="0"/>
              </a:rPr>
              <a:t>τικό</a:t>
            </a: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Δικ</a:t>
            </a:r>
            <a:r>
              <a:rPr lang="en-US" i="1" u="sng" spc="-1" dirty="0">
                <a:solidFill>
                  <a:srgbClr val="000000"/>
                </a:solidFill>
                <a:latin typeface="Georgia" panose="02040502050405020303" pitchFamily="18" charset="0"/>
              </a:rPr>
              <a:t>α</a:t>
            </a:r>
            <a:r>
              <a:rPr lang="en-US" i="1" u="sng" spc="-1" dirty="0" err="1">
                <a:solidFill>
                  <a:srgbClr val="000000"/>
                </a:solidFill>
                <a:latin typeface="Georgia" panose="02040502050405020303" pitchFamily="18" charset="0"/>
              </a:rPr>
              <a:t>στήριο</a:t>
            </a:r>
            <a:r>
              <a:rPr lang="en-US" i="1" u="sng" spc="-1" dirty="0">
                <a:solidFill>
                  <a:srgbClr val="000000"/>
                </a:solidFill>
                <a:latin typeface="Georgia" panose="02040502050405020303" pitchFamily="18" charset="0"/>
              </a:rPr>
              <a:t>, απ</a:t>
            </a:r>
            <a:r>
              <a:rPr lang="en-US" i="1" u="sng" spc="-1" dirty="0" err="1">
                <a:solidFill>
                  <a:srgbClr val="000000"/>
                </a:solidFill>
                <a:latin typeface="Georgia" panose="02040502050405020303" pitchFamily="18" charset="0"/>
              </a:rPr>
              <a:t>όφ</a:t>
            </a:r>
            <a:r>
              <a:rPr lang="en-US" i="1" u="sng" spc="-1" dirty="0">
                <a:solidFill>
                  <a:srgbClr val="000000"/>
                </a:solidFill>
                <a:latin typeface="Georgia" panose="02040502050405020303" pitchFamily="18" charset="0"/>
              </a:rPr>
              <a:t>α</a:t>
            </a:r>
            <a:r>
              <a:rPr lang="en-US" i="1" u="sng" spc="-1" dirty="0" err="1">
                <a:solidFill>
                  <a:srgbClr val="000000"/>
                </a:solidFill>
                <a:latin typeface="Georgia" panose="02040502050405020303" pitchFamily="18" charset="0"/>
              </a:rPr>
              <a:t>ση</a:t>
            </a: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γι</a:t>
            </a:r>
            <a:r>
              <a:rPr lang="en-US" i="1" u="sng" spc="-1" dirty="0">
                <a:solidFill>
                  <a:srgbClr val="000000"/>
                </a:solidFill>
                <a:latin typeface="Georgia" panose="02040502050405020303" pitchFamily="18" charset="0"/>
              </a:rPr>
              <a:t>α </a:t>
            </a:r>
            <a:r>
              <a:rPr lang="en-US" i="1" u="sng" spc="-1" dirty="0" err="1">
                <a:solidFill>
                  <a:srgbClr val="000000"/>
                </a:solidFill>
                <a:latin typeface="Georgia" panose="02040502050405020303" pitchFamily="18" charset="0"/>
              </a:rPr>
              <a:t>τη</a:t>
            </a: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Συνθήκη</a:t>
            </a: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της</a:t>
            </a: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Λισ</a:t>
            </a:r>
            <a:r>
              <a:rPr lang="en-US" i="1" u="sng" spc="-1" dirty="0">
                <a:solidFill>
                  <a:srgbClr val="000000"/>
                </a:solidFill>
                <a:latin typeface="Georgia" panose="02040502050405020303" pitchFamily="18" charset="0"/>
              </a:rPr>
              <a:t>αβ</a:t>
            </a:r>
            <a:r>
              <a:rPr lang="en-US" i="1" u="sng" spc="-1" dirty="0" err="1">
                <a:solidFill>
                  <a:srgbClr val="000000"/>
                </a:solidFill>
                <a:latin typeface="Georgia" panose="02040502050405020303" pitchFamily="18" charset="0"/>
              </a:rPr>
              <a:t>όν</a:t>
            </a:r>
            <a:r>
              <a:rPr lang="en-US" i="1" u="sng" spc="-1" dirty="0">
                <a:solidFill>
                  <a:srgbClr val="000000"/>
                </a:solidFill>
                <a:latin typeface="Georgia" panose="02040502050405020303" pitchFamily="18" charset="0"/>
              </a:rPr>
              <a:t>α</a:t>
            </a:r>
            <a:r>
              <a:rPr lang="en-US" i="1" u="sng" spc="-1" dirty="0" err="1">
                <a:solidFill>
                  <a:srgbClr val="000000"/>
                </a:solidFill>
                <a:latin typeface="Georgia" panose="02040502050405020303" pitchFamily="18" charset="0"/>
              </a:rPr>
              <a:t>ς</a:t>
            </a: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του</a:t>
            </a:r>
            <a:r>
              <a:rPr lang="en-US" i="1" u="sng" spc="-1" dirty="0">
                <a:solidFill>
                  <a:srgbClr val="000000"/>
                </a:solidFill>
                <a:latin typeface="Georgia" panose="02040502050405020303" pitchFamily="18" charset="0"/>
              </a:rPr>
              <a:t> 2009</a:t>
            </a:r>
            <a:endParaRPr lang="en-US" spc="-1" dirty="0">
              <a:solidFill>
                <a:srgbClr val="000000"/>
              </a:solidFill>
              <a:latin typeface="Georgia" panose="02040502050405020303" pitchFamily="18" charset="0"/>
            </a:endParaRPr>
          </a:p>
          <a:p>
            <a:pPr marL="283659" indent="-188709" algn="r" eaLnBrk="1">
              <a:spcBef>
                <a:spcPts val="363"/>
              </a:spcBef>
              <a:buClr>
                <a:srgbClr val="DDDDDD"/>
              </a:buClr>
              <a:buSzPct val="100000"/>
              <a:buFont typeface="Wingdings" charset="2"/>
              <a:buChar char=""/>
              <a:defRPr/>
            </a:pPr>
            <a:endParaRPr lang="el-GR" i="1" u="sng" spc="-1" dirty="0">
              <a:solidFill>
                <a:srgbClr val="000000"/>
              </a:solidFill>
              <a:latin typeface="Georgia" panose="02040502050405020303" pitchFamily="18" charset="0"/>
            </a:endParaRPr>
          </a:p>
          <a:p>
            <a:pPr marL="283659" indent="-188709" algn="r" eaLnBrk="1">
              <a:spcBef>
                <a:spcPts val="363"/>
              </a:spcBef>
              <a:buClr>
                <a:srgbClr val="DDDDDD"/>
              </a:buClr>
              <a:buSzPct val="100000"/>
              <a:buFont typeface="Wingdings" charset="2"/>
              <a:buChar char=""/>
              <a:defRPr/>
            </a:pPr>
            <a:r>
              <a:rPr lang="el-GR" i="1" u="sng" spc="-1" dirty="0" err="1">
                <a:solidFill>
                  <a:srgbClr val="000000"/>
                </a:solidFill>
                <a:latin typeface="Georgia" panose="02040502050405020303" pitchFamily="18" charset="0"/>
              </a:rPr>
              <a:t>Γερμανικ</a:t>
            </a:r>
            <a:r>
              <a:rPr lang="en-US" i="1" u="sng" spc="-1" dirty="0" err="1">
                <a:solidFill>
                  <a:srgbClr val="000000"/>
                </a:solidFill>
                <a:latin typeface="Georgia" panose="02040502050405020303" pitchFamily="18" charset="0"/>
              </a:rPr>
              <a:t>ό</a:t>
            </a:r>
            <a:r>
              <a:rPr lang="el-GR" i="1" u="sng" spc="-1" dirty="0">
                <a:solidFill>
                  <a:srgbClr val="000000"/>
                </a:solidFill>
                <a:latin typeface="Georgia" panose="02040502050405020303" pitchFamily="18" charset="0"/>
              </a:rPr>
              <a:t> Συνταγματικό Δικαστήριο απόφαση για το πρόγραμμα ποσοτικής χαλάρωσης (</a:t>
            </a:r>
            <a:r>
              <a:rPr lang="en-GB" dirty="0">
                <a:solidFill>
                  <a:schemeClr val="tx1"/>
                </a:solidFill>
                <a:latin typeface="Georgia" panose="02040502050405020303" pitchFamily="18" charset="0"/>
              </a:rPr>
              <a:t>judgment of the German Federal Constitutional in Weiss, 2 </a:t>
            </a:r>
            <a:r>
              <a:rPr lang="en-GB" dirty="0" err="1">
                <a:solidFill>
                  <a:schemeClr val="tx1"/>
                </a:solidFill>
                <a:latin typeface="Georgia" panose="02040502050405020303" pitchFamily="18" charset="0"/>
              </a:rPr>
              <a:t>BvR</a:t>
            </a:r>
            <a:r>
              <a:rPr lang="en-GB" dirty="0">
                <a:solidFill>
                  <a:schemeClr val="tx1"/>
                </a:solidFill>
                <a:latin typeface="Georgia" panose="02040502050405020303" pitchFamily="18" charset="0"/>
              </a:rPr>
              <a:t> 859/15 and others of 5 May 2020</a:t>
            </a:r>
            <a:r>
              <a:rPr lang="el-GR" dirty="0">
                <a:solidFill>
                  <a:schemeClr val="tx1"/>
                </a:solidFill>
                <a:latin typeface="Georgia" panose="02040502050405020303" pitchFamily="18" charset="0"/>
              </a:rPr>
              <a:t>)</a:t>
            </a:r>
          </a:p>
          <a:p>
            <a:pPr marL="283659" indent="-188709" algn="r" eaLnBrk="1">
              <a:spcBef>
                <a:spcPts val="363"/>
              </a:spcBef>
              <a:buClr>
                <a:srgbClr val="DDDDDD"/>
              </a:buClr>
              <a:buSzPct val="100000"/>
              <a:buFont typeface="Wingdings" charset="2"/>
              <a:buChar char=""/>
              <a:defRPr/>
            </a:pPr>
            <a:endParaRPr lang="el-GR" i="1" u="sng" spc="-1" dirty="0">
              <a:solidFill>
                <a:schemeClr val="tx1"/>
              </a:solidFill>
              <a:latin typeface="Georgia" panose="02040502050405020303" pitchFamily="18" charset="0"/>
            </a:endParaRPr>
          </a:p>
          <a:p>
            <a:pPr marL="283659" indent="-188709" algn="r" eaLnBrk="1">
              <a:spcBef>
                <a:spcPts val="363"/>
              </a:spcBef>
              <a:buClr>
                <a:srgbClr val="DDDDDD"/>
              </a:buClr>
              <a:buSzPct val="100000"/>
              <a:buFont typeface="Wingdings" charset="2"/>
              <a:buChar char=""/>
              <a:defRPr/>
            </a:pP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demoicratic</a:t>
            </a: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δομή</a:t>
            </a: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ρε</a:t>
            </a:r>
            <a:r>
              <a:rPr lang="en-US" i="1" u="sng" spc="-1" dirty="0">
                <a:solidFill>
                  <a:srgbClr val="000000"/>
                </a:solidFill>
                <a:latin typeface="Georgia" panose="02040502050405020303" pitchFamily="18" charset="0"/>
              </a:rPr>
              <a:t>π</a:t>
            </a:r>
            <a:r>
              <a:rPr lang="en-US" i="1" u="sng" spc="-1" dirty="0" err="1">
                <a:solidFill>
                  <a:srgbClr val="000000"/>
                </a:solidFill>
                <a:latin typeface="Georgia" panose="02040502050405020303" pitchFamily="18" charset="0"/>
              </a:rPr>
              <a:t>ουμ</a:t>
            </a:r>
            <a:r>
              <a:rPr lang="en-US" i="1" u="sng" spc="-1" dirty="0">
                <a:solidFill>
                  <a:srgbClr val="000000"/>
                </a:solidFill>
                <a:latin typeface="Georgia" panose="02040502050405020303" pitchFamily="18" charset="0"/>
              </a:rPr>
              <a:t>π</a:t>
            </a:r>
            <a:r>
              <a:rPr lang="en-US" i="1" u="sng" spc="-1" dirty="0" err="1">
                <a:solidFill>
                  <a:srgbClr val="000000"/>
                </a:solidFill>
                <a:latin typeface="Georgia" panose="02040502050405020303" pitchFamily="18" charset="0"/>
              </a:rPr>
              <a:t>λικ</a:t>
            </a:r>
            <a:r>
              <a:rPr lang="en-US" i="1" u="sng" spc="-1" dirty="0">
                <a:solidFill>
                  <a:srgbClr val="000000"/>
                </a:solidFill>
                <a:latin typeface="Georgia" panose="02040502050405020303" pitchFamily="18" charset="0"/>
              </a:rPr>
              <a:t>α</a:t>
            </a:r>
            <a:r>
              <a:rPr lang="en-US" i="1" u="sng" spc="-1" dirty="0" err="1">
                <a:solidFill>
                  <a:srgbClr val="000000"/>
                </a:solidFill>
                <a:latin typeface="Georgia" panose="02040502050405020303" pitchFamily="18" charset="0"/>
              </a:rPr>
              <a:t>νικός</a:t>
            </a:r>
            <a:r>
              <a:rPr lang="en-US" i="1" u="sng" spc="-1" dirty="0">
                <a:solidFill>
                  <a:srgbClr val="000000"/>
                </a:solidFill>
                <a:latin typeface="Georgia" panose="02040502050405020303" pitchFamily="18" charset="0"/>
              </a:rPr>
              <a:t> </a:t>
            </a:r>
            <a:r>
              <a:rPr lang="en-US" i="1" u="sng" spc="-1" dirty="0" err="1">
                <a:solidFill>
                  <a:srgbClr val="000000"/>
                </a:solidFill>
                <a:latin typeface="Georgia" panose="02040502050405020303" pitchFamily="18" charset="0"/>
              </a:rPr>
              <a:t>δι</a:t>
            </a:r>
            <a:r>
              <a:rPr lang="en-US" i="1" u="sng" spc="-1" dirty="0">
                <a:solidFill>
                  <a:srgbClr val="000000"/>
                </a:solidFill>
                <a:latin typeface="Georgia" panose="02040502050405020303" pitchFamily="18" charset="0"/>
              </a:rPr>
              <a:t>α</a:t>
            </a:r>
            <a:r>
              <a:rPr lang="en-US" i="1" u="sng" spc="-1" dirty="0" err="1">
                <a:solidFill>
                  <a:srgbClr val="000000"/>
                </a:solidFill>
                <a:latin typeface="Georgia" panose="02040502050405020303" pitchFamily="18" charset="0"/>
              </a:rPr>
              <a:t>κυ</a:t>
            </a:r>
            <a:r>
              <a:rPr lang="en-US" i="1" u="sng" spc="-1" dirty="0">
                <a:solidFill>
                  <a:srgbClr val="000000"/>
                </a:solidFill>
                <a:latin typeface="Georgia" panose="02040502050405020303" pitchFamily="18" charset="0"/>
              </a:rPr>
              <a:t>β</a:t>
            </a:r>
            <a:r>
              <a:rPr lang="en-US" i="1" u="sng" spc="-1" dirty="0" err="1">
                <a:solidFill>
                  <a:srgbClr val="000000"/>
                </a:solidFill>
                <a:latin typeface="Georgia" panose="02040502050405020303" pitchFamily="18" charset="0"/>
              </a:rPr>
              <a:t>ερνητισμός</a:t>
            </a:r>
            <a:endParaRPr lang="el-GR" i="1" u="sng" spc="-1" dirty="0">
              <a:solidFill>
                <a:schemeClr val="tx1"/>
              </a:solidFill>
              <a:latin typeface="Georgia" panose="02040502050405020303" pitchFamily="18" charset="0"/>
            </a:endParaRPr>
          </a:p>
          <a:p>
            <a:pPr marL="283659" indent="-188709" algn="r" eaLnBrk="1">
              <a:spcBef>
                <a:spcPts val="363"/>
              </a:spcBef>
              <a:buClr>
                <a:srgbClr val="DDDDDD"/>
              </a:buClr>
              <a:buSzPct val="100000"/>
              <a:buFont typeface="Wingdings" charset="2"/>
              <a:buChar char=""/>
              <a:defRPr/>
            </a:pPr>
            <a:endParaRPr lang="en-US" sz="1819" spc="-1" dirty="0">
              <a:solidFill>
                <a:srgbClr val="000000"/>
              </a:solidFill>
              <a:latin typeface="Georgia" panose="02040502050405020303" pitchFamily="18" charset="0"/>
            </a:endParaRPr>
          </a:p>
          <a:p>
            <a:pPr eaLnBrk="1">
              <a:spcBef>
                <a:spcPts val="363"/>
              </a:spcBef>
              <a:buClr>
                <a:srgbClr val="000000"/>
              </a:buClr>
              <a:buSzPct val="100000"/>
              <a:buFont typeface="Times New Roman" panose="02020603050405020304" pitchFamily="18" charset="0"/>
              <a:buNone/>
              <a:defRPr/>
            </a:pPr>
            <a:endParaRPr lang="en-US" sz="1819" spc="-1" dirty="0">
              <a:solidFill>
                <a:srgbClr val="000000"/>
              </a:solidFill>
              <a:latin typeface="Calibri"/>
            </a:endParaRPr>
          </a:p>
        </p:txBody>
      </p:sp>
      <p:sp>
        <p:nvSpPr>
          <p:cNvPr id="283" name="TextShape 3">
            <a:extLst>
              <a:ext uri="{FF2B5EF4-FFF2-40B4-BE49-F238E27FC236}">
                <a16:creationId xmlns:a16="http://schemas.microsoft.com/office/drawing/2014/main" id="{F997926B-07B8-D5A2-1464-7AF7559D4369}"/>
              </a:ext>
            </a:extLst>
          </p:cNvPr>
          <p:cNvSpPr txBox="1"/>
          <p:nvPr/>
        </p:nvSpPr>
        <p:spPr>
          <a:xfrm rot="16200000">
            <a:off x="8660606" y="2256632"/>
            <a:ext cx="2016125" cy="401638"/>
          </a:xfrm>
          <a:prstGeom prst="rect">
            <a:avLst/>
          </a:prstGeom>
          <a:noFill/>
          <a:ln>
            <a:noFill/>
          </a:ln>
        </p:spPr>
        <p:txBody>
          <a:bodyPr anchor="ctr"/>
          <a:lstStyle/>
          <a:p>
            <a:pPr eaLnBrk="1">
              <a:buClr>
                <a:srgbClr val="000000"/>
              </a:buClr>
              <a:buSzPct val="100000"/>
              <a:buFont typeface="Times New Roman" panose="02020603050405020304" pitchFamily="18" charset="0"/>
              <a:buNone/>
              <a:defRPr/>
            </a:pPr>
            <a:r>
              <a:rPr lang="fr-FR" sz="992" spc="-1">
                <a:solidFill>
                  <a:srgbClr val="F8F8F8"/>
                </a:solidFill>
                <a:latin typeface="Calibri"/>
              </a:rPr>
              <a:t>27/10/2016</a:t>
            </a:r>
            <a:endParaRPr lang="fr-FR" sz="992" spc="-1">
              <a:latin typeface="Times New Roman"/>
            </a:endParaRPr>
          </a:p>
        </p:txBody>
      </p:sp>
      <p:sp>
        <p:nvSpPr>
          <p:cNvPr id="284" name="TextShape 4">
            <a:extLst>
              <a:ext uri="{FF2B5EF4-FFF2-40B4-BE49-F238E27FC236}">
                <a16:creationId xmlns:a16="http://schemas.microsoft.com/office/drawing/2014/main" id="{D3859714-71A5-9A75-689F-D9C918ED0692}"/>
              </a:ext>
            </a:extLst>
          </p:cNvPr>
          <p:cNvSpPr txBox="1"/>
          <p:nvPr/>
        </p:nvSpPr>
        <p:spPr>
          <a:xfrm rot="16200000">
            <a:off x="8690769" y="4242594"/>
            <a:ext cx="1955800" cy="401638"/>
          </a:xfrm>
          <a:prstGeom prst="rect">
            <a:avLst/>
          </a:prstGeom>
          <a:noFill/>
          <a:ln>
            <a:noFill/>
          </a:ln>
        </p:spPr>
        <p:txBody>
          <a:bodyPr anchor="ctr"/>
          <a:lstStyle/>
          <a:p>
            <a:pPr algn="r" eaLnBrk="1">
              <a:buClr>
                <a:srgbClr val="000000"/>
              </a:buClr>
              <a:buSzPct val="100000"/>
              <a:buFont typeface="Times New Roman" panose="02020603050405020304" pitchFamily="18" charset="0"/>
              <a:buNone/>
              <a:defRPr/>
            </a:pPr>
            <a:r>
              <a:rPr lang="fr-FR" sz="992" spc="-1">
                <a:solidFill>
                  <a:srgbClr val="F8F8F8"/>
                </a:solidFill>
                <a:latin typeface="Calibri"/>
              </a:rPr>
              <a:t>Φιλίππα Χατζησταύρου</a:t>
            </a:r>
            <a:endParaRPr lang="fr-FR" sz="992" spc="-1">
              <a:latin typeface="Times New Roman"/>
            </a:endParaRPr>
          </a:p>
        </p:txBody>
      </p:sp>
      <p:sp>
        <p:nvSpPr>
          <p:cNvPr id="285" name="TextShape 5">
            <a:extLst>
              <a:ext uri="{FF2B5EF4-FFF2-40B4-BE49-F238E27FC236}">
                <a16:creationId xmlns:a16="http://schemas.microsoft.com/office/drawing/2014/main" id="{4A20A89C-86E5-E029-D7DD-632194462851}"/>
              </a:ext>
            </a:extLst>
          </p:cNvPr>
          <p:cNvSpPr txBox="1"/>
          <p:nvPr/>
        </p:nvSpPr>
        <p:spPr>
          <a:xfrm>
            <a:off x="9405938" y="5614988"/>
            <a:ext cx="604837" cy="328612"/>
          </a:xfrm>
          <a:prstGeom prst="rect">
            <a:avLst/>
          </a:prstGeom>
          <a:noFill/>
          <a:ln w="19080">
            <a:solidFill>
              <a:srgbClr val="FFFFFF"/>
            </a:solidFill>
            <a:round/>
          </a:ln>
        </p:spPr>
        <p:txBody>
          <a:bodyPr lIns="0" tIns="0" rIns="0" bIns="0" anchor="ctr"/>
          <a:lstStyle/>
          <a:p>
            <a:pPr algn="ctr" eaLnBrk="1">
              <a:buClr>
                <a:srgbClr val="000000"/>
              </a:buClr>
              <a:buSzPct val="100000"/>
              <a:buFont typeface="Times New Roman" panose="02020603050405020304" pitchFamily="18" charset="0"/>
              <a:buNone/>
              <a:defRPr/>
            </a:pPr>
            <a:fld id="{7298F638-AF05-894A-90C9-9C4ABF881B1C}" type="slidenum">
              <a:rPr lang="fr-FR" sz="1488" spc="-1">
                <a:solidFill>
                  <a:srgbClr val="FFFFFF"/>
                </a:solidFill>
                <a:latin typeface="Calibri"/>
              </a:rPr>
              <a:pPr algn="ctr" eaLnBrk="1">
                <a:buClr>
                  <a:srgbClr val="000000"/>
                </a:buClr>
                <a:buSzPct val="100000"/>
                <a:buFont typeface="Times New Roman" panose="02020603050405020304" pitchFamily="18" charset="0"/>
                <a:buNone/>
                <a:defRPr/>
              </a:pPr>
              <a:t>29</a:t>
            </a:fld>
            <a:endParaRPr lang="fr-FR" sz="1488"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2">
            <a:extLst>
              <a:ext uri="{FF2B5EF4-FFF2-40B4-BE49-F238E27FC236}">
                <a16:creationId xmlns:a16="http://schemas.microsoft.com/office/drawing/2014/main" id="{DB080C40-F5DF-2225-F77E-8B17FF85043C}"/>
              </a:ext>
            </a:extLst>
          </p:cNvPr>
          <p:cNvSpPr>
            <a:spLocks noGrp="1" noChangeArrowheads="1"/>
          </p:cNvSpPr>
          <p:nvPr>
            <p:ph idx="4294967295"/>
          </p:nvPr>
        </p:nvSpPr>
        <p:spPr>
          <a:xfrm>
            <a:off x="0" y="539750"/>
            <a:ext cx="8037513" cy="6415088"/>
          </a:xfrm>
        </p:spPr>
        <p:txBody>
          <a:bodyPr/>
          <a:lstStyle/>
          <a:p>
            <a:pPr eaLnBrk="1" hangingPunct="1"/>
            <a:endParaRPr lang="el-GR" altLang="en-GR" sz="4000" dirty="0"/>
          </a:p>
          <a:p>
            <a:pPr eaLnBrk="1" hangingPunct="1"/>
            <a:endParaRPr lang="el-GR" altLang="en-GR" sz="4000" dirty="0"/>
          </a:p>
          <a:p>
            <a:pPr eaLnBrk="1" hangingPunct="1"/>
            <a:r>
              <a:rPr lang="el-GR" altLang="en-GR" sz="4000" dirty="0" err="1"/>
              <a:t>Θετικιστικ</a:t>
            </a:r>
            <a:r>
              <a:rPr lang="en-GR" altLang="en-GR" sz="4000" dirty="0"/>
              <a:t>έ</a:t>
            </a:r>
            <a:r>
              <a:rPr lang="el-GR" altLang="en-GR" sz="4000" dirty="0"/>
              <a:t>ς θεωρίες</a:t>
            </a:r>
          </a:p>
          <a:p>
            <a:pPr eaLnBrk="1" hangingPunct="1"/>
            <a:endParaRPr lang="el-GR" altLang="en-GR" sz="4000" dirty="0"/>
          </a:p>
          <a:p>
            <a:pPr marL="0" indent="0" eaLnBrk="1" hangingPunct="1">
              <a:buNone/>
            </a:pPr>
            <a:r>
              <a:rPr lang="el-GR" altLang="en-GR" sz="4000" dirty="0" err="1"/>
              <a:t>Νεολειτουργισμός</a:t>
            </a:r>
            <a:endParaRPr lang="el-GR" altLang="en-GR" sz="4000" dirty="0"/>
          </a:p>
          <a:p>
            <a:pPr marL="0" indent="0" eaLnBrk="1" hangingPunct="1">
              <a:buNone/>
            </a:pPr>
            <a:r>
              <a:rPr lang="el-GR" altLang="en-GR" sz="4000" dirty="0" err="1"/>
              <a:t>Διακυβερνητισμός</a:t>
            </a:r>
            <a:r>
              <a:rPr lang="el-GR" altLang="en-GR" sz="4000" dirty="0"/>
              <a:t> </a:t>
            </a:r>
          </a:p>
          <a:p>
            <a:pPr marL="0" indent="0" eaLnBrk="1" hangingPunct="1">
              <a:buNone/>
            </a:pPr>
            <a:r>
              <a:rPr lang="el-GR" altLang="en-GR" sz="4000" dirty="0"/>
              <a:t>Εξευρωπαϊσμός</a:t>
            </a:r>
            <a:endParaRPr lang="en-GR" altLang="en-GR" sz="4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32280-1ADE-D011-273E-F49AD731E210}"/>
              </a:ext>
            </a:extLst>
          </p:cNvPr>
          <p:cNvSpPr>
            <a:spLocks noGrp="1"/>
          </p:cNvSpPr>
          <p:nvPr>
            <p:ph type="title"/>
          </p:nvPr>
        </p:nvSpPr>
        <p:spPr>
          <a:xfrm>
            <a:off x="846138" y="251445"/>
            <a:ext cx="8037512" cy="864568"/>
          </a:xfrm>
        </p:spPr>
        <p:txBody>
          <a:bodyPr>
            <a:normAutofit/>
          </a:bodyPr>
          <a:lstStyle/>
          <a:p>
            <a:pPr defTabSz="1007918" eaLnBrk="1" fontAlgn="auto" hangingPunct="1">
              <a:spcAft>
                <a:spcPts val="0"/>
              </a:spcAft>
              <a:defRPr/>
            </a:pPr>
            <a:r>
              <a:rPr lang="el-GR" sz="3600" dirty="0">
                <a:solidFill>
                  <a:schemeClr val="tx1">
                    <a:lumMod val="90000"/>
                    <a:lumOff val="10000"/>
                  </a:schemeClr>
                </a:solidFill>
              </a:rPr>
              <a:t>Ο πολιτικος λογος για το μελλον </a:t>
            </a:r>
            <a:r>
              <a:rPr lang="el-GR" sz="3600" dirty="0" err="1">
                <a:solidFill>
                  <a:schemeClr val="tx1">
                    <a:lumMod val="90000"/>
                    <a:lumOff val="10000"/>
                  </a:schemeClr>
                </a:solidFill>
              </a:rPr>
              <a:t>της</a:t>
            </a:r>
            <a:r>
              <a:rPr lang="el-GR" sz="3600" dirty="0">
                <a:solidFill>
                  <a:schemeClr val="tx1">
                    <a:lumMod val="90000"/>
                    <a:lumOff val="10000"/>
                  </a:schemeClr>
                </a:solidFill>
              </a:rPr>
              <a:t> </a:t>
            </a:r>
            <a:r>
              <a:rPr lang="el-GR" sz="3600" dirty="0" err="1">
                <a:solidFill>
                  <a:schemeClr val="tx1">
                    <a:lumMod val="90000"/>
                    <a:lumOff val="10000"/>
                  </a:schemeClr>
                </a:solidFill>
              </a:rPr>
              <a:t>εε</a:t>
            </a:r>
            <a:endParaRPr lang="en-US" sz="3600" dirty="0">
              <a:solidFill>
                <a:schemeClr val="tx1">
                  <a:lumMod val="90000"/>
                  <a:lumOff val="10000"/>
                </a:schemeClr>
              </a:solidFill>
            </a:endParaRPr>
          </a:p>
        </p:txBody>
      </p:sp>
      <p:sp>
        <p:nvSpPr>
          <p:cNvPr id="8" name="Content Placeholder 7">
            <a:extLst>
              <a:ext uri="{FF2B5EF4-FFF2-40B4-BE49-F238E27FC236}">
                <a16:creationId xmlns:a16="http://schemas.microsoft.com/office/drawing/2014/main" id="{A36BCF35-5A00-4D1B-F076-726B25970D24}"/>
              </a:ext>
            </a:extLst>
          </p:cNvPr>
          <p:cNvSpPr>
            <a:spLocks noGrp="1"/>
          </p:cNvSpPr>
          <p:nvPr>
            <p:ph idx="1"/>
          </p:nvPr>
        </p:nvSpPr>
        <p:spPr>
          <a:xfrm>
            <a:off x="928688" y="1331913"/>
            <a:ext cx="8316912" cy="5583237"/>
          </a:xfrm>
        </p:spPr>
        <p:txBody>
          <a:bodyPr rtlCol="0">
            <a:normAutofit/>
          </a:bodyPr>
          <a:lstStyle/>
          <a:p>
            <a:pPr marL="100794" indent="-100794" defTabSz="1007918" eaLnBrk="1" fontAlgn="auto" hangingPunct="1">
              <a:spcBef>
                <a:spcPts val="1323"/>
              </a:spcBef>
              <a:spcAft>
                <a:spcPts val="220"/>
              </a:spcAft>
              <a:buFont typeface="Wingdings" panose="05000000000000000000" pitchFamily="2" charset="2"/>
              <a:buChar char="q"/>
              <a:defRPr/>
            </a:pPr>
            <a:r>
              <a:rPr lang="el-GR" sz="1800" dirty="0">
                <a:latin typeface="Georgia" panose="02040502050405020303" pitchFamily="18" charset="0"/>
              </a:rPr>
              <a:t> Ο συνταγματικός λόγος του πολιτικού προσωπικού στις ΗΠΑ σε σχέση με τον αντίστοιχο στην Ευρώπη</a:t>
            </a:r>
            <a:r>
              <a:rPr lang="fr-FR" sz="1800" dirty="0">
                <a:latin typeface="Georgia" panose="02040502050405020303" pitchFamily="18" charset="0"/>
              </a:rPr>
              <a:t>:</a:t>
            </a:r>
            <a:r>
              <a:rPr lang="el-GR" sz="1800" dirty="0">
                <a:latin typeface="Georgia" panose="02040502050405020303" pitchFamily="18" charset="0"/>
              </a:rPr>
              <a:t> ΗΠΑ</a:t>
            </a:r>
            <a:r>
              <a:rPr lang="fr-FR" sz="1800" dirty="0">
                <a:latin typeface="Georgia" panose="02040502050405020303" pitchFamily="18" charset="0"/>
              </a:rPr>
              <a:t>:</a:t>
            </a:r>
            <a:r>
              <a:rPr lang="el-GR" sz="1800" dirty="0">
                <a:latin typeface="Georgia" panose="02040502050405020303" pitchFamily="18" charset="0"/>
              </a:rPr>
              <a:t> </a:t>
            </a:r>
            <a:r>
              <a:rPr lang="en-US" sz="1800" dirty="0">
                <a:latin typeface="Georgia" panose="02040502050405020303" pitchFamily="18" charset="0"/>
              </a:rPr>
              <a:t>shared, integrative, inclusive  - </a:t>
            </a:r>
            <a:r>
              <a:rPr lang="el-GR" sz="1800" dirty="0">
                <a:latin typeface="Georgia" panose="02040502050405020303" pitchFamily="18" charset="0"/>
              </a:rPr>
              <a:t>ΕΕ</a:t>
            </a:r>
            <a:r>
              <a:rPr lang="fr-FR" sz="1800" dirty="0">
                <a:latin typeface="Georgia" panose="02040502050405020303" pitchFamily="18" charset="0"/>
              </a:rPr>
              <a:t>:</a:t>
            </a:r>
            <a:r>
              <a:rPr lang="el-GR" sz="1800" dirty="0">
                <a:latin typeface="Georgia" panose="02040502050405020303" pitchFamily="18" charset="0"/>
              </a:rPr>
              <a:t> </a:t>
            </a:r>
            <a:r>
              <a:rPr lang="en-US" sz="1800" dirty="0">
                <a:latin typeface="Georgia" panose="02040502050405020303" pitchFamily="18" charset="0"/>
              </a:rPr>
              <a:t>unshared, differentiated, idiosyncratic </a:t>
            </a:r>
            <a:r>
              <a:rPr lang="fr-FR" sz="1800" dirty="0">
                <a:latin typeface="Georgia" panose="02040502050405020303" pitchFamily="18" charset="0"/>
              </a:rPr>
              <a:t>(Fabbrini:2010)</a:t>
            </a:r>
            <a:endParaRPr lang="el-GR" sz="1800" dirty="0">
              <a:latin typeface="Georgia" panose="02040502050405020303" pitchFamily="18" charset="0"/>
            </a:endParaRPr>
          </a:p>
          <a:p>
            <a:pPr marL="100794" indent="-100794" defTabSz="1007918" eaLnBrk="1" fontAlgn="auto" hangingPunct="1">
              <a:spcBef>
                <a:spcPts val="1323"/>
              </a:spcBef>
              <a:spcAft>
                <a:spcPts val="220"/>
              </a:spcAft>
              <a:buFont typeface="Wingdings" panose="05000000000000000000" pitchFamily="2" charset="2"/>
              <a:buChar char="Ø"/>
              <a:defRPr/>
            </a:pPr>
            <a:r>
              <a:rPr lang="fr-FR" sz="1800" dirty="0">
                <a:latin typeface="Georgia" panose="02040502050405020303" pitchFamily="18" charset="0"/>
              </a:rPr>
              <a:t> Delors: « fédération d’Etats-Nations » (1989)</a:t>
            </a:r>
          </a:p>
          <a:p>
            <a:pPr marL="100794" indent="-100794" defTabSz="1007918" eaLnBrk="1" fontAlgn="auto" hangingPunct="1">
              <a:spcBef>
                <a:spcPts val="1323"/>
              </a:spcBef>
              <a:spcAft>
                <a:spcPts val="220"/>
              </a:spcAft>
              <a:buFont typeface="Wingdings" panose="05000000000000000000" pitchFamily="2" charset="2"/>
              <a:buChar char="Ø"/>
              <a:defRPr/>
            </a:pPr>
            <a:r>
              <a:rPr lang="fr-FR" sz="1800" dirty="0">
                <a:latin typeface="Georgia" panose="02040502050405020303" pitchFamily="18" charset="0"/>
              </a:rPr>
              <a:t> Fischer: « </a:t>
            </a:r>
            <a:r>
              <a:rPr lang="fr-FR" sz="1800" dirty="0" err="1">
                <a:latin typeface="Georgia" panose="02040502050405020303" pitchFamily="18" charset="0"/>
              </a:rPr>
              <a:t>European</a:t>
            </a:r>
            <a:r>
              <a:rPr lang="fr-FR" sz="1800" dirty="0">
                <a:latin typeface="Georgia" panose="02040502050405020303" pitchFamily="18" charset="0"/>
              </a:rPr>
              <a:t> </a:t>
            </a:r>
            <a:r>
              <a:rPr lang="fr-FR" sz="1800" dirty="0" err="1">
                <a:latin typeface="Georgia" panose="02040502050405020303" pitchFamily="18" charset="0"/>
              </a:rPr>
              <a:t>federation</a:t>
            </a:r>
            <a:r>
              <a:rPr lang="fr-FR" sz="1800" dirty="0">
                <a:latin typeface="Georgia" panose="02040502050405020303" pitchFamily="18" charset="0"/>
              </a:rPr>
              <a:t> » (2000) – </a:t>
            </a:r>
            <a:r>
              <a:rPr lang="el-GR" sz="1800" dirty="0">
                <a:latin typeface="Georgia" panose="02040502050405020303" pitchFamily="18" charset="0"/>
              </a:rPr>
              <a:t>χωρίς ομοσπονδιακό κράτος</a:t>
            </a:r>
            <a:r>
              <a:rPr lang="fr-FR" sz="1800" dirty="0">
                <a:latin typeface="Georgia" panose="02040502050405020303" pitchFamily="18" charset="0"/>
              </a:rPr>
              <a:t>, </a:t>
            </a:r>
            <a:r>
              <a:rPr lang="el-GR" sz="1800" dirty="0">
                <a:latin typeface="Georgia" panose="02040502050405020303" pitchFamily="18" charset="0"/>
              </a:rPr>
              <a:t>στη βάση της αρχής της επικουρικότητας</a:t>
            </a:r>
            <a:endParaRPr lang="fr-FR" sz="1800" dirty="0">
              <a:latin typeface="Georgia" panose="02040502050405020303" pitchFamily="18" charset="0"/>
            </a:endParaRPr>
          </a:p>
          <a:p>
            <a:pPr marL="100794" indent="-100794" defTabSz="1007918" eaLnBrk="1" fontAlgn="auto" hangingPunct="1">
              <a:spcBef>
                <a:spcPts val="1323"/>
              </a:spcBef>
              <a:spcAft>
                <a:spcPts val="220"/>
              </a:spcAft>
              <a:buFont typeface="Wingdings" panose="05000000000000000000" pitchFamily="2" charset="2"/>
              <a:buChar char="q"/>
              <a:defRPr/>
            </a:pPr>
            <a:r>
              <a:rPr lang="fr-FR" sz="1800" dirty="0">
                <a:latin typeface="Georgia" panose="02040502050405020303" pitchFamily="18" charset="0"/>
              </a:rPr>
              <a:t> </a:t>
            </a:r>
            <a:r>
              <a:rPr lang="el-GR" sz="1800" dirty="0">
                <a:latin typeface="Georgia" panose="02040502050405020303" pitchFamily="18" charset="0"/>
              </a:rPr>
              <a:t>Ο πολιτικός λόγος της γερμανικής και γαλλικής ηγεσίας από το 2010 και μετά </a:t>
            </a:r>
            <a:r>
              <a:rPr lang="fr-FR" sz="1800" dirty="0">
                <a:latin typeface="Georgia" panose="02040502050405020303" pitchFamily="18" charset="0"/>
              </a:rPr>
              <a:t>(</a:t>
            </a:r>
            <a:r>
              <a:rPr lang="fr-FR" sz="1800" dirty="0" err="1">
                <a:latin typeface="Georgia" panose="02040502050405020303" pitchFamily="18" charset="0"/>
              </a:rPr>
              <a:t>Borriello</a:t>
            </a:r>
            <a:r>
              <a:rPr lang="fr-FR" sz="1800" dirty="0">
                <a:latin typeface="Georgia" panose="02040502050405020303" pitchFamily="18" charset="0"/>
              </a:rPr>
              <a:t> &amp; Crespy:2013):</a:t>
            </a:r>
          </a:p>
          <a:p>
            <a:pPr marL="0" indent="0" defTabSz="1007918" eaLnBrk="1" fontAlgn="auto" hangingPunct="1">
              <a:spcBef>
                <a:spcPts val="1323"/>
              </a:spcBef>
              <a:spcAft>
                <a:spcPts val="220"/>
              </a:spcAft>
              <a:buFont typeface="Tw Cen MT" panose="020B0602020104020603" pitchFamily="34" charset="0"/>
              <a:buNone/>
              <a:defRPr/>
            </a:pPr>
            <a:r>
              <a:rPr lang="fr-FR" sz="1800" dirty="0">
                <a:latin typeface="Georgia" panose="02040502050405020303" pitchFamily="18" charset="0"/>
              </a:rPr>
              <a:t> </a:t>
            </a:r>
            <a:r>
              <a:rPr lang="el-GR" sz="1800" i="1" dirty="0">
                <a:latin typeface="Georgia" panose="02040502050405020303" pitchFamily="18" charset="0"/>
              </a:rPr>
              <a:t>Στο ευρωπαϊκό Συμβούλιο ο λόγος εστιάζεται στη ΄</a:t>
            </a:r>
            <a:r>
              <a:rPr lang="el-GR" sz="1800" b="1" i="1" dirty="0">
                <a:latin typeface="Georgia" panose="02040502050405020303" pitchFamily="18" charset="0"/>
              </a:rPr>
              <a:t>διαχείριση της κρίσης</a:t>
            </a:r>
            <a:r>
              <a:rPr lang="el-GR" sz="1800" i="1" dirty="0">
                <a:latin typeface="Georgia" panose="02040502050405020303" pitchFamily="18" charset="0"/>
              </a:rPr>
              <a:t>΄, ενώ στο </a:t>
            </a:r>
            <a:r>
              <a:rPr lang="el-GR" sz="1800" i="1" dirty="0" err="1">
                <a:latin typeface="Georgia" panose="02040502050405020303" pitchFamily="18" charset="0"/>
              </a:rPr>
              <a:t>Ευρ</a:t>
            </a:r>
            <a:r>
              <a:rPr lang="el-GR" sz="1800" i="1" dirty="0">
                <a:latin typeface="Georgia" panose="02040502050405020303" pitchFamily="18" charset="0"/>
              </a:rPr>
              <a:t>. Κοινοβούλιο ο λόγος είναι πιο προγραμματικός με αναφορές σε μακρόχρονα θεσμικά θέματα. Οι ηγεσίες αποφεύγουν να κάνουν άμεση αναφορά στην έννοια της ομοσπονδίας, ενώ κάνουν αναφορά στις έννοιες ΄</a:t>
            </a:r>
            <a:r>
              <a:rPr lang="el-GR" sz="1800" b="1" i="1" dirty="0">
                <a:latin typeface="Georgia" panose="02040502050405020303" pitchFamily="18" charset="0"/>
              </a:rPr>
              <a:t>Ευρώπη, ενοποίηση, ένωση</a:t>
            </a:r>
            <a:r>
              <a:rPr lang="el-GR" sz="1800" i="1" dirty="0">
                <a:latin typeface="Georgia" panose="02040502050405020303" pitchFamily="18" charset="0"/>
              </a:rPr>
              <a:t>΄ ((λειτουργικός </a:t>
            </a:r>
            <a:r>
              <a:rPr lang="el-GR" sz="1800" i="1" dirty="0" err="1">
                <a:latin typeface="Georgia" panose="02040502050405020303" pitchFamily="18" charset="0"/>
              </a:rPr>
              <a:t>ομοσπονδισμός</a:t>
            </a:r>
            <a:r>
              <a:rPr lang="el-GR" sz="1800" i="1" dirty="0">
                <a:latin typeface="Georgia" panose="02040502050405020303" pitchFamily="18" charset="0"/>
              </a:rPr>
              <a:t>, βήματα προς περισσότερη οικονομική και θεσμική ενοποίηση) υπονοώντας ίσως την κατεύθυνση που στο μέλλον μπορεί να πάρει η Ευρώπη προς έναν συνταγματικό και δημοκρατικό </a:t>
            </a:r>
            <a:r>
              <a:rPr lang="el-GR" sz="1800" i="1" dirty="0" err="1">
                <a:latin typeface="Georgia" panose="02040502050405020303" pitchFamily="18" charset="0"/>
              </a:rPr>
              <a:t>ομοσπονδισμό</a:t>
            </a:r>
            <a:r>
              <a:rPr lang="el-GR" sz="1800" i="1" dirty="0">
                <a:latin typeface="Georgia" panose="02040502050405020303" pitchFamily="18" charset="0"/>
              </a:rPr>
              <a:t> (μακροπρόθεσμός στόχος)</a:t>
            </a:r>
            <a:r>
              <a:rPr lang="el-GR" sz="1800" dirty="0">
                <a:latin typeface="Georgia" panose="02040502050405020303" pitchFamily="18" charset="0"/>
              </a:rPr>
              <a:t>.</a:t>
            </a:r>
          </a:p>
          <a:p>
            <a:pPr marL="100794" indent="-100794" defTabSz="1007918" eaLnBrk="1" fontAlgn="auto" hangingPunct="1">
              <a:spcBef>
                <a:spcPts val="1323"/>
              </a:spcBef>
              <a:spcAft>
                <a:spcPts val="220"/>
              </a:spcAft>
              <a:buFont typeface="Wingdings" pitchFamily="2" charset="2"/>
              <a:buChar char="q"/>
              <a:defRPr/>
            </a:pPr>
            <a:r>
              <a:rPr lang="el-GR" sz="1800" dirty="0">
                <a:latin typeface="Georgia" panose="02040502050405020303" pitchFamily="18" charset="0"/>
              </a:rPr>
              <a:t> Η διαφοροποιημένη ενοποίηση</a:t>
            </a:r>
          </a:p>
          <a:p>
            <a:pPr marL="0" indent="0" defTabSz="1007918" eaLnBrk="1" fontAlgn="auto" hangingPunct="1">
              <a:spcBef>
                <a:spcPts val="1323"/>
              </a:spcBef>
              <a:spcAft>
                <a:spcPts val="220"/>
              </a:spcAft>
              <a:buFont typeface="Tw Cen MT" panose="020B0602020104020603" pitchFamily="34" charset="0"/>
              <a:buNone/>
              <a:defRPr/>
            </a:pPr>
            <a:endParaRPr lang="el-GR" sz="2205" dirty="0"/>
          </a:p>
          <a:p>
            <a:pPr marL="0" indent="0" defTabSz="1007918" eaLnBrk="1" fontAlgn="auto" hangingPunct="1">
              <a:spcBef>
                <a:spcPts val="1323"/>
              </a:spcBef>
              <a:spcAft>
                <a:spcPts val="220"/>
              </a:spcAft>
              <a:buFont typeface="Tw Cen MT" panose="020B0602020104020603" pitchFamily="34" charset="0"/>
              <a:buNone/>
              <a:defRPr/>
            </a:pPr>
            <a:endParaRPr lang="el-GR" sz="2205"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38D63-F589-C1E6-5ECD-86816C310E8F}"/>
              </a:ext>
            </a:extLst>
          </p:cNvPr>
          <p:cNvSpPr>
            <a:spLocks noGrp="1"/>
          </p:cNvSpPr>
          <p:nvPr>
            <p:ph type="title"/>
          </p:nvPr>
        </p:nvSpPr>
        <p:spPr/>
        <p:txBody>
          <a:bodyPr>
            <a:normAutofit/>
          </a:bodyPr>
          <a:lstStyle/>
          <a:p>
            <a:pPr defTabSz="1007918" eaLnBrk="1" fontAlgn="auto" hangingPunct="1">
              <a:spcAft>
                <a:spcPts val="0"/>
              </a:spcAft>
              <a:defRPr/>
            </a:pPr>
            <a:r>
              <a:rPr lang="el-GR" sz="4850" dirty="0">
                <a:solidFill>
                  <a:schemeClr val="tx1">
                    <a:lumMod val="90000"/>
                    <a:lumOff val="10000"/>
                  </a:schemeClr>
                </a:solidFill>
              </a:rPr>
              <a:t> Η Συνθηκη της Λιςαβονας, 2009</a:t>
            </a:r>
            <a:endParaRPr lang="en-US" sz="4850" dirty="0">
              <a:solidFill>
                <a:schemeClr val="tx1">
                  <a:lumMod val="90000"/>
                  <a:lumOff val="10000"/>
                </a:schemeClr>
              </a:solidFill>
            </a:endParaRPr>
          </a:p>
        </p:txBody>
      </p:sp>
      <p:sp>
        <p:nvSpPr>
          <p:cNvPr id="8" name="Content Placeholder 7">
            <a:extLst>
              <a:ext uri="{FF2B5EF4-FFF2-40B4-BE49-F238E27FC236}">
                <a16:creationId xmlns:a16="http://schemas.microsoft.com/office/drawing/2014/main" id="{0A3B50A6-F42C-6F44-60BE-DE723435B71C}"/>
              </a:ext>
            </a:extLst>
          </p:cNvPr>
          <p:cNvSpPr>
            <a:spLocks noGrp="1"/>
          </p:cNvSpPr>
          <p:nvPr>
            <p:ph idx="1"/>
          </p:nvPr>
        </p:nvSpPr>
        <p:spPr/>
        <p:txBody>
          <a:bodyPr rtlCol="0">
            <a:normAutofit/>
          </a:bodyPr>
          <a:lstStyle/>
          <a:p>
            <a:pPr marL="0" indent="0" defTabSz="1007918" eaLnBrk="1" fontAlgn="auto" hangingPunct="1">
              <a:spcBef>
                <a:spcPts val="1323"/>
              </a:spcBef>
              <a:spcAft>
                <a:spcPts val="220"/>
              </a:spcAft>
              <a:buFont typeface="Tw Cen MT" panose="020B0602020104020603" pitchFamily="34" charset="0"/>
              <a:buNone/>
              <a:defRPr/>
            </a:pPr>
            <a:r>
              <a:rPr lang="el-GR" sz="2205" dirty="0"/>
              <a:t>Τα νέα συνομοσπονδιακά χαρακτηριστικά που εισάγει η Συνθήκη της Λισαβόνας.</a:t>
            </a:r>
          </a:p>
          <a:p>
            <a:pPr marL="0" indent="0" defTabSz="1007918" eaLnBrk="1" fontAlgn="auto" hangingPunct="1">
              <a:spcBef>
                <a:spcPts val="1323"/>
              </a:spcBef>
              <a:spcAft>
                <a:spcPts val="220"/>
              </a:spcAft>
              <a:buFont typeface="Tw Cen MT" panose="020B0602020104020603" pitchFamily="34" charset="0"/>
              <a:buNone/>
              <a:defRPr/>
            </a:pPr>
            <a:endParaRPr lang="el-GR" sz="2205" dirty="0"/>
          </a:p>
          <a:p>
            <a:pPr marL="378013" indent="-378013" defTabSz="1007918" eaLnBrk="1" fontAlgn="auto" hangingPunct="1">
              <a:spcBef>
                <a:spcPts val="1323"/>
              </a:spcBef>
              <a:spcAft>
                <a:spcPts val="220"/>
              </a:spcAft>
              <a:buFont typeface="+mj-lt"/>
              <a:buAutoNum type="arabicPeriod"/>
              <a:defRPr/>
            </a:pPr>
            <a:r>
              <a:rPr lang="el-GR" sz="2205" dirty="0"/>
              <a:t>Η αρχή του σεβασμού της εθνικής ταυτότητας λαμβάνει μια πιο λεπτομερή διατύπωση (άρθρο 4 της ΣΕΕ). </a:t>
            </a:r>
            <a:endParaRPr lang="fr-FR" sz="2205" dirty="0"/>
          </a:p>
          <a:p>
            <a:pPr marL="378013" indent="-378013" defTabSz="1007918" eaLnBrk="1" fontAlgn="auto" hangingPunct="1">
              <a:spcBef>
                <a:spcPts val="1323"/>
              </a:spcBef>
              <a:spcAft>
                <a:spcPts val="220"/>
              </a:spcAft>
              <a:buFont typeface="+mj-lt"/>
              <a:buAutoNum type="arabicPeriod"/>
              <a:defRPr/>
            </a:pPr>
            <a:r>
              <a:rPr lang="el-GR" sz="2205" dirty="0"/>
              <a:t>Η αναφορά σχετικά με την υπεροχή του δικαίου της Ένωσης αφαιρείται από το κυρίως κείμενο των Συνθηκών και συμπεριλαμβάνεται ως δήλωση (Δήλωση υπ’ αριθ. 17). </a:t>
            </a:r>
            <a:endParaRPr lang="fr-FR" sz="2205" dirty="0"/>
          </a:p>
          <a:p>
            <a:pPr marL="378013" indent="-378013" defTabSz="1007918" eaLnBrk="1" fontAlgn="auto" hangingPunct="1">
              <a:spcBef>
                <a:spcPts val="1323"/>
              </a:spcBef>
              <a:spcAft>
                <a:spcPts val="220"/>
              </a:spcAft>
              <a:buFont typeface="+mj-lt"/>
              <a:buAutoNum type="arabicPeriod"/>
              <a:defRPr/>
            </a:pPr>
            <a:r>
              <a:rPr lang="el-GR" sz="2205" dirty="0"/>
              <a:t>Δικαίωμα αποχώρησης ενός κράτους μέλους από την ΕΕ (άρθρο 50 της ΣΕΕ).</a:t>
            </a:r>
          </a:p>
          <a:p>
            <a:pPr marL="100794" indent="-100794" defTabSz="1007918" eaLnBrk="1" fontAlgn="auto" hangingPunct="1">
              <a:spcBef>
                <a:spcPts val="1323"/>
              </a:spcBef>
              <a:spcAft>
                <a:spcPts val="220"/>
              </a:spcAft>
              <a:buFont typeface="Wingdings" panose="05000000000000000000" pitchFamily="2" charset="2"/>
              <a:buChar char="q"/>
              <a:defRPr/>
            </a:pPr>
            <a:endParaRPr lang="el-GR" sz="2205" dirty="0"/>
          </a:p>
        </p:txBody>
      </p:sp>
      <p:sp>
        <p:nvSpPr>
          <p:cNvPr id="4" name="Date Placeholder 3">
            <a:extLst>
              <a:ext uri="{FF2B5EF4-FFF2-40B4-BE49-F238E27FC236}">
                <a16:creationId xmlns:a16="http://schemas.microsoft.com/office/drawing/2014/main" id="{68DCE27C-06E4-4C0D-9CD0-C4586AFEC102}"/>
              </a:ext>
            </a:extLst>
          </p:cNvPr>
          <p:cNvSpPr>
            <a:spLocks noGrp="1"/>
          </p:cNvSpPr>
          <p:nvPr>
            <p:ph type="dt" sz="half" idx="10"/>
          </p:nvPr>
        </p:nvSpPr>
        <p:spPr/>
        <p:txBody>
          <a:bodyPr/>
          <a:lstStyle/>
          <a:p>
            <a:pPr>
              <a:defRPr/>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Content Placeholder 2">
            <a:extLst>
              <a:ext uri="{FF2B5EF4-FFF2-40B4-BE49-F238E27FC236}">
                <a16:creationId xmlns:a16="http://schemas.microsoft.com/office/drawing/2014/main" id="{64F79D28-C93D-5D11-2E5E-15DCE7FF668B}"/>
              </a:ext>
            </a:extLst>
          </p:cNvPr>
          <p:cNvSpPr>
            <a:spLocks noGrp="1" noChangeArrowheads="1"/>
          </p:cNvSpPr>
          <p:nvPr>
            <p:ph idx="4294967295"/>
          </p:nvPr>
        </p:nvSpPr>
        <p:spPr>
          <a:xfrm>
            <a:off x="0" y="539750"/>
            <a:ext cx="8037513" cy="6415088"/>
          </a:xfrm>
        </p:spPr>
        <p:txBody>
          <a:bodyPr/>
          <a:lstStyle/>
          <a:p>
            <a:pPr eaLnBrk="1" hangingPunct="1"/>
            <a:endParaRPr lang="el-GR" altLang="en-GR" sz="4000" dirty="0"/>
          </a:p>
          <a:p>
            <a:pPr eaLnBrk="1" hangingPunct="1"/>
            <a:endParaRPr lang="el-GR" altLang="en-GR" sz="4000" dirty="0"/>
          </a:p>
          <a:p>
            <a:pPr eaLnBrk="1" hangingPunct="1"/>
            <a:r>
              <a:rPr lang="el-GR" altLang="en-GR" sz="4000" dirty="0"/>
              <a:t>Κριτικές θεωρίες </a:t>
            </a:r>
          </a:p>
          <a:p>
            <a:pPr marL="0" indent="0" eaLnBrk="1" hangingPunct="1">
              <a:buNone/>
            </a:pPr>
            <a:r>
              <a:rPr lang="el-GR" altLang="en-GR" sz="4000" dirty="0"/>
              <a:t>Μαρξιστική θεωρία Κονστρουκτιβισμός (</a:t>
            </a:r>
            <a:r>
              <a:rPr lang="el-GR" altLang="en-GR" sz="4000" dirty="0" err="1"/>
              <a:t>μετα-θετιστική</a:t>
            </a:r>
            <a:r>
              <a:rPr lang="el-GR" altLang="en-GR" sz="4000" dirty="0"/>
              <a:t> θεωρία)</a:t>
            </a:r>
          </a:p>
          <a:p>
            <a:pPr marL="0" indent="0" eaLnBrk="1" hangingPunct="1">
              <a:buNone/>
            </a:pPr>
            <a:r>
              <a:rPr lang="el-GR" altLang="en-GR" sz="4000" dirty="0" err="1"/>
              <a:t>Μετα</a:t>
            </a:r>
            <a:r>
              <a:rPr lang="el-GR" altLang="en-GR" sz="4000" dirty="0"/>
              <a:t>-δομισμός (</a:t>
            </a:r>
            <a:r>
              <a:rPr lang="el-GR" altLang="en-GR" sz="4000" dirty="0" err="1"/>
              <a:t>μετα-θετιστική</a:t>
            </a:r>
            <a:r>
              <a:rPr lang="el-GR" altLang="en-GR" sz="4000" dirty="0"/>
              <a:t> θεωρία)</a:t>
            </a:r>
            <a:endParaRPr lang="en-GR" altLang="en-GR" sz="4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a:extLst>
              <a:ext uri="{FF2B5EF4-FFF2-40B4-BE49-F238E27FC236}">
                <a16:creationId xmlns:a16="http://schemas.microsoft.com/office/drawing/2014/main" id="{B1EDDE9E-997A-1A6A-AC42-B00744A1D02E}"/>
              </a:ext>
            </a:extLst>
          </p:cNvPr>
          <p:cNvSpPr>
            <a:spLocks noGrp="1" noChangeArrowheads="1"/>
          </p:cNvSpPr>
          <p:nvPr>
            <p:ph type="title"/>
          </p:nvPr>
        </p:nvSpPr>
        <p:spPr>
          <a:xfrm>
            <a:off x="906463" y="315914"/>
            <a:ext cx="8315325" cy="655612"/>
          </a:xfrm>
        </p:spPr>
        <p:txBody>
          <a:bodyPr anchor="b">
            <a:normAutofit/>
          </a:bodyPr>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n-GR" sz="2000" b="1" dirty="0" err="1">
                <a:solidFill>
                  <a:schemeClr val="tx1">
                    <a:lumMod val="90000"/>
                    <a:lumOff val="10000"/>
                  </a:schemeClr>
                </a:solidFill>
              </a:rPr>
              <a:t>Μαρξιςτικη</a:t>
            </a:r>
            <a:r>
              <a:rPr lang="el-GR" altLang="en-GR" sz="2000" b="1" dirty="0">
                <a:solidFill>
                  <a:schemeClr val="tx1">
                    <a:lumMod val="90000"/>
                    <a:lumOff val="10000"/>
                  </a:schemeClr>
                </a:solidFill>
              </a:rPr>
              <a:t> </a:t>
            </a:r>
            <a:r>
              <a:rPr lang="el-GR" altLang="en-GR" sz="2000" b="1" dirty="0" err="1">
                <a:solidFill>
                  <a:schemeClr val="tx1">
                    <a:lumMod val="90000"/>
                    <a:lumOff val="10000"/>
                  </a:schemeClr>
                </a:solidFill>
              </a:rPr>
              <a:t>θεωρια</a:t>
            </a:r>
            <a:r>
              <a:rPr lang="el-GR" altLang="en-GR" sz="2000" b="1" dirty="0">
                <a:solidFill>
                  <a:schemeClr val="tx1">
                    <a:lumMod val="90000"/>
                    <a:lumOff val="10000"/>
                  </a:schemeClr>
                </a:solidFill>
              </a:rPr>
              <a:t> και ευρωπαϊκη </a:t>
            </a:r>
            <a:r>
              <a:rPr lang="el-GR" altLang="en-GR" sz="2000" b="1" dirty="0" err="1">
                <a:solidFill>
                  <a:schemeClr val="tx1">
                    <a:lumMod val="90000"/>
                    <a:lumOff val="10000"/>
                  </a:schemeClr>
                </a:solidFill>
              </a:rPr>
              <a:t>ενοποιηςΗ</a:t>
            </a:r>
            <a:r>
              <a:rPr lang="en-US" altLang="en-GR" sz="2000" b="1" dirty="0">
                <a:solidFill>
                  <a:schemeClr val="tx1">
                    <a:lumMod val="90000"/>
                    <a:lumOff val="10000"/>
                  </a:schemeClr>
                </a:solidFill>
              </a:rPr>
              <a:t>:</a:t>
            </a:r>
            <a:r>
              <a:rPr lang="el-GR" altLang="en-GR" sz="2000" b="1" dirty="0">
                <a:solidFill>
                  <a:schemeClr val="tx1">
                    <a:lumMod val="90000"/>
                    <a:lumOff val="10000"/>
                  </a:schemeClr>
                </a:solidFill>
              </a:rPr>
              <a:t> </a:t>
            </a:r>
            <a:r>
              <a:rPr lang="en-US" altLang="en-GR" sz="2000" b="1" dirty="0">
                <a:solidFill>
                  <a:schemeClr val="tx1">
                    <a:lumMod val="90000"/>
                    <a:lumOff val="10000"/>
                  </a:schemeClr>
                </a:solidFill>
              </a:rPr>
              <a:t> </a:t>
            </a:r>
            <a:endParaRPr lang="fr-FR" altLang="en-GR" sz="2000" dirty="0">
              <a:solidFill>
                <a:schemeClr val="tx1">
                  <a:lumMod val="90000"/>
                  <a:lumOff val="10000"/>
                </a:schemeClr>
              </a:solidFill>
            </a:endParaRPr>
          </a:p>
        </p:txBody>
      </p:sp>
      <p:sp>
        <p:nvSpPr>
          <p:cNvPr id="64515" name="Text Box 2">
            <a:extLst>
              <a:ext uri="{FF2B5EF4-FFF2-40B4-BE49-F238E27FC236}">
                <a16:creationId xmlns:a16="http://schemas.microsoft.com/office/drawing/2014/main" id="{84BAB071-F23E-2F23-D7B1-98D3D318C4EF}"/>
              </a:ext>
            </a:extLst>
          </p:cNvPr>
          <p:cNvSpPr txBox="1">
            <a:spLocks noChangeArrowheads="1"/>
          </p:cNvSpPr>
          <p:nvPr/>
        </p:nvSpPr>
        <p:spPr bwMode="auto">
          <a:xfrm>
            <a:off x="906463" y="1115541"/>
            <a:ext cx="8315325" cy="5832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87313" indent="-87313">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1pPr>
            <a:lvl2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2pPr>
            <a:lvl3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3pPr>
            <a:lvl4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4pPr>
            <a:lvl5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9pPr>
          </a:lstStyle>
          <a:p>
            <a:pPr eaLnBrk="1" hangingPunct="1">
              <a:lnSpc>
                <a:spcPct val="90000"/>
              </a:lnSpc>
              <a:spcBef>
                <a:spcPts val="1200"/>
              </a:spcBef>
              <a:spcAft>
                <a:spcPts val="200"/>
              </a:spcAft>
              <a:buClr>
                <a:srgbClr val="E48312"/>
              </a:buClr>
              <a:buSzPct val="100000"/>
              <a:buFont typeface="Wingdings" pitchFamily="2" charset="2"/>
              <a:buChar char=""/>
            </a:pPr>
            <a:r>
              <a:rPr lang="fr-FR" altLang="en-GR" dirty="0">
                <a:solidFill>
                  <a:srgbClr val="000000"/>
                </a:solidFill>
                <a:latin typeface="Georgia" panose="02040502050405020303" pitchFamily="18" charset="0"/>
                <a:ea typeface="Noto Sans CJK SC Regular" charset="0"/>
                <a:cs typeface="Noto Sans CJK SC Regular" charset="0"/>
              </a:rPr>
              <a:t> </a:t>
            </a:r>
            <a:r>
              <a:rPr lang="el-GR" altLang="en-GR" dirty="0">
                <a:solidFill>
                  <a:schemeClr val="tx1"/>
                </a:solidFill>
                <a:latin typeface="Georgia" panose="02040502050405020303" pitchFamily="18" charset="0"/>
              </a:rPr>
              <a:t>Η μελέτη της ευρωπαϊκής ενοποίησης μέσα από τις </a:t>
            </a:r>
            <a:r>
              <a:rPr lang="el-GR" altLang="en-GR" dirty="0" err="1">
                <a:solidFill>
                  <a:schemeClr val="tx1"/>
                </a:solidFill>
                <a:latin typeface="Georgia" panose="02040502050405020303" pitchFamily="18" charset="0"/>
              </a:rPr>
              <a:t>κοινωνικο</a:t>
            </a:r>
            <a:r>
              <a:rPr lang="el-GR" altLang="en-GR" dirty="0">
                <a:solidFill>
                  <a:schemeClr val="tx1"/>
                </a:solidFill>
                <a:latin typeface="Georgia" panose="02040502050405020303" pitchFamily="18" charset="0"/>
              </a:rPr>
              <a:t>-οικονομικές φάσεις του διεθνοποιημένου καπιταλισμού. </a:t>
            </a:r>
          </a:p>
          <a:p>
            <a:pPr eaLnBrk="1" hangingPunct="1">
              <a:lnSpc>
                <a:spcPct val="90000"/>
              </a:lnSpc>
              <a:spcBef>
                <a:spcPts val="1200"/>
              </a:spcBef>
              <a:spcAft>
                <a:spcPts val="200"/>
              </a:spcAft>
              <a:buClr>
                <a:srgbClr val="E48312"/>
              </a:buClr>
              <a:buSzPct val="100000"/>
              <a:buFont typeface="Times New Roman" panose="02020603050405020304" pitchFamily="18" charset="0"/>
              <a:buNone/>
            </a:pPr>
            <a:r>
              <a:rPr lang="el-GR" altLang="en-GR" dirty="0">
                <a:solidFill>
                  <a:schemeClr val="tx1"/>
                </a:solidFill>
                <a:latin typeface="Georgia" panose="02040502050405020303" pitchFamily="18" charset="0"/>
              </a:rPr>
              <a:t>Πως οι μηχανισμοί και οι ιδιότητες του καπιταλισμού συνδέονται και διαμορφώθηκαν σε σχέση με την εξέλιξη της ευρωπαϊκής ενοποίησης;</a:t>
            </a:r>
            <a:endParaRPr lang="en-GR" altLang="en-GR" dirty="0">
              <a:solidFill>
                <a:schemeClr val="tx1"/>
              </a:solidFill>
              <a:latin typeface="Georgia" panose="02040502050405020303" pitchFamily="18" charset="0"/>
            </a:endParaRPr>
          </a:p>
          <a:p>
            <a:pPr eaLnBrk="1" hangingPunct="1">
              <a:lnSpc>
                <a:spcPct val="90000"/>
              </a:lnSpc>
              <a:spcBef>
                <a:spcPts val="1200"/>
              </a:spcBef>
              <a:spcAft>
                <a:spcPts val="200"/>
              </a:spcAft>
              <a:buClr>
                <a:srgbClr val="E48312"/>
              </a:buClr>
              <a:buSzPct val="100000"/>
              <a:buFont typeface="Times New Roman" panose="02020603050405020304" pitchFamily="18" charset="0"/>
              <a:buNone/>
            </a:pPr>
            <a:r>
              <a:rPr lang="fr-FR" altLang="en-GR" dirty="0" err="1">
                <a:solidFill>
                  <a:srgbClr val="000000"/>
                </a:solidFill>
                <a:latin typeface="Georgia" panose="02040502050405020303" pitchFamily="18" charset="0"/>
                <a:ea typeface="Noto Sans CJK SC Regular" charset="0"/>
                <a:cs typeface="Noto Sans CJK SC Regular" charset="0"/>
              </a:rPr>
              <a:t>Οι</a:t>
            </a:r>
            <a:r>
              <a:rPr lang="fr-FR" altLang="en-GR" dirty="0">
                <a:solidFill>
                  <a:srgbClr val="000000"/>
                </a:solidFill>
                <a:latin typeface="Georgia" panose="02040502050405020303" pitchFamily="18" charset="0"/>
                <a:ea typeface="Noto Sans CJK SC Regular" charset="0"/>
                <a:cs typeface="Noto Sans CJK SC Regular" charset="0"/>
              </a:rPr>
              <a:t> </a:t>
            </a:r>
            <a:r>
              <a:rPr lang="fr-FR" altLang="en-GR" b="1" dirty="0" err="1">
                <a:solidFill>
                  <a:srgbClr val="000000"/>
                </a:solidFill>
                <a:latin typeface="Georgia" panose="02040502050405020303" pitchFamily="18" charset="0"/>
                <a:ea typeface="Noto Sans CJK SC Regular" charset="0"/>
                <a:cs typeface="Noto Sans CJK SC Regular" charset="0"/>
              </a:rPr>
              <a:t>δομικές</a:t>
            </a:r>
            <a:r>
              <a:rPr lang="fr-FR" altLang="en-GR" b="1" dirty="0">
                <a:solidFill>
                  <a:srgbClr val="000000"/>
                </a:solidFill>
                <a:latin typeface="Georgia" panose="02040502050405020303" pitchFamily="18" charset="0"/>
                <a:ea typeface="Noto Sans CJK SC Regular" charset="0"/>
                <a:cs typeface="Noto Sans CJK SC Regular" charset="0"/>
              </a:rPr>
              <a:t> </a:t>
            </a:r>
            <a:r>
              <a:rPr lang="fr-FR" altLang="en-GR" b="1" dirty="0" err="1">
                <a:solidFill>
                  <a:srgbClr val="000000"/>
                </a:solidFill>
                <a:latin typeface="Georgia" panose="02040502050405020303" pitchFamily="18" charset="0"/>
                <a:ea typeface="Noto Sans CJK SC Regular" charset="0"/>
                <a:cs typeface="Noto Sans CJK SC Regular" charset="0"/>
              </a:rPr>
              <a:t>σχέσεις</a:t>
            </a:r>
            <a:r>
              <a:rPr lang="fr-FR" altLang="en-GR" b="1" dirty="0">
                <a:solidFill>
                  <a:srgbClr val="000000"/>
                </a:solidFill>
                <a:latin typeface="Georgia" panose="02040502050405020303" pitchFamily="18" charset="0"/>
                <a:ea typeface="Noto Sans CJK SC Regular" charset="0"/>
                <a:cs typeface="Noto Sans CJK SC Regular" charset="0"/>
              </a:rPr>
              <a:t> </a:t>
            </a:r>
            <a:r>
              <a:rPr lang="fr-FR" altLang="en-GR" b="1" dirty="0" err="1">
                <a:solidFill>
                  <a:srgbClr val="000000"/>
                </a:solidFill>
                <a:latin typeface="Georgia" panose="02040502050405020303" pitchFamily="18" charset="0"/>
                <a:ea typeface="Noto Sans CJK SC Regular" charset="0"/>
                <a:cs typeface="Noto Sans CJK SC Regular" charset="0"/>
              </a:rPr>
              <a:t>ισχύος</a:t>
            </a:r>
            <a:r>
              <a:rPr lang="fr-FR" altLang="en-GR" b="1" dirty="0">
                <a:solidFill>
                  <a:srgbClr val="000000"/>
                </a:solidFill>
                <a:latin typeface="Georgia" panose="02040502050405020303" pitchFamily="18" charset="0"/>
                <a:ea typeface="Noto Sans CJK SC Regular" charset="0"/>
                <a:cs typeface="Noto Sans CJK SC Regular" charset="0"/>
              </a:rPr>
              <a:t> </a:t>
            </a:r>
            <a:r>
              <a:rPr lang="fr-FR" altLang="en-GR" b="1" dirty="0" err="1">
                <a:solidFill>
                  <a:srgbClr val="000000"/>
                </a:solidFill>
                <a:latin typeface="Georgia" panose="02040502050405020303" pitchFamily="18" charset="0"/>
                <a:ea typeface="Noto Sans CJK SC Regular" charset="0"/>
                <a:cs typeface="Noto Sans CJK SC Regular" charset="0"/>
              </a:rPr>
              <a:t>μετ</a:t>
            </a:r>
            <a:r>
              <a:rPr lang="fr-FR" altLang="en-GR" b="1" dirty="0">
                <a:solidFill>
                  <a:srgbClr val="000000"/>
                </a:solidFill>
                <a:latin typeface="Georgia" panose="02040502050405020303" pitchFamily="18" charset="0"/>
                <a:ea typeface="Noto Sans CJK SC Regular" charset="0"/>
                <a:cs typeface="Noto Sans CJK SC Regular" charset="0"/>
              </a:rPr>
              <a:t>α</a:t>
            </a:r>
            <a:r>
              <a:rPr lang="fr-FR" altLang="en-GR" b="1" dirty="0" err="1">
                <a:solidFill>
                  <a:srgbClr val="000000"/>
                </a:solidFill>
                <a:latin typeface="Georgia" panose="02040502050405020303" pitchFamily="18" charset="0"/>
                <a:ea typeface="Noto Sans CJK SC Regular" charset="0"/>
                <a:cs typeface="Noto Sans CJK SC Regular" charset="0"/>
              </a:rPr>
              <a:t>ξύ</a:t>
            </a:r>
            <a:r>
              <a:rPr lang="fr-FR" altLang="en-GR" b="1" dirty="0">
                <a:solidFill>
                  <a:srgbClr val="000000"/>
                </a:solidFill>
                <a:latin typeface="Georgia" panose="02040502050405020303" pitchFamily="18" charset="0"/>
                <a:ea typeface="Noto Sans CJK SC Regular" charset="0"/>
                <a:cs typeface="Noto Sans CJK SC Regular" charset="0"/>
              </a:rPr>
              <a:t> </a:t>
            </a:r>
            <a:r>
              <a:rPr lang="fr-FR" altLang="en-GR" b="1" dirty="0" err="1">
                <a:solidFill>
                  <a:srgbClr val="000000"/>
                </a:solidFill>
                <a:latin typeface="Georgia" panose="02040502050405020303" pitchFamily="18" charset="0"/>
                <a:ea typeface="Noto Sans CJK SC Regular" charset="0"/>
                <a:cs typeface="Noto Sans CJK SC Regular" charset="0"/>
              </a:rPr>
              <a:t>κεφ</a:t>
            </a:r>
            <a:r>
              <a:rPr lang="fr-FR" altLang="en-GR" b="1" dirty="0">
                <a:solidFill>
                  <a:srgbClr val="000000"/>
                </a:solidFill>
                <a:latin typeface="Georgia" panose="02040502050405020303" pitchFamily="18" charset="0"/>
                <a:ea typeface="Noto Sans CJK SC Regular" charset="0"/>
                <a:cs typeface="Noto Sans CJK SC Regular" charset="0"/>
              </a:rPr>
              <a:t>α</a:t>
            </a:r>
            <a:r>
              <a:rPr lang="fr-FR" altLang="en-GR" b="1" dirty="0" err="1">
                <a:solidFill>
                  <a:srgbClr val="000000"/>
                </a:solidFill>
                <a:latin typeface="Georgia" panose="02040502050405020303" pitchFamily="18" charset="0"/>
                <a:ea typeface="Noto Sans CJK SC Regular" charset="0"/>
                <a:cs typeface="Noto Sans CJK SC Regular" charset="0"/>
              </a:rPr>
              <a:t>λ</a:t>
            </a:r>
            <a:r>
              <a:rPr lang="fr-FR" altLang="en-GR" b="1" dirty="0">
                <a:solidFill>
                  <a:srgbClr val="000000"/>
                </a:solidFill>
                <a:latin typeface="Georgia" panose="02040502050405020303" pitchFamily="18" charset="0"/>
                <a:ea typeface="Noto Sans CJK SC Regular" charset="0"/>
                <a:cs typeface="Noto Sans CJK SC Regular" charset="0"/>
              </a:rPr>
              <a:t>α</a:t>
            </a:r>
            <a:r>
              <a:rPr lang="fr-FR" altLang="en-GR" b="1" dirty="0" err="1">
                <a:solidFill>
                  <a:srgbClr val="000000"/>
                </a:solidFill>
                <a:latin typeface="Georgia" panose="02040502050405020303" pitchFamily="18" charset="0"/>
                <a:ea typeface="Noto Sans CJK SC Regular" charset="0"/>
                <a:cs typeface="Noto Sans CJK SC Regular" charset="0"/>
              </a:rPr>
              <a:t>ίου</a:t>
            </a:r>
            <a:r>
              <a:rPr lang="fr-FR" altLang="en-GR" b="1" dirty="0">
                <a:solidFill>
                  <a:srgbClr val="000000"/>
                </a:solidFill>
                <a:latin typeface="Georgia" panose="02040502050405020303" pitchFamily="18" charset="0"/>
                <a:ea typeface="Noto Sans CJK SC Regular" charset="0"/>
                <a:cs typeface="Noto Sans CJK SC Regular" charset="0"/>
              </a:rPr>
              <a:t> </a:t>
            </a:r>
            <a:r>
              <a:rPr lang="fr-FR" altLang="en-GR" b="1" dirty="0" err="1">
                <a:solidFill>
                  <a:srgbClr val="000000"/>
                </a:solidFill>
                <a:latin typeface="Georgia" panose="02040502050405020303" pitchFamily="18" charset="0"/>
                <a:ea typeface="Noto Sans CJK SC Regular" charset="0"/>
                <a:cs typeface="Noto Sans CJK SC Regular" charset="0"/>
              </a:rPr>
              <a:t>κ</a:t>
            </a:r>
            <a:r>
              <a:rPr lang="fr-FR" altLang="en-GR" b="1" dirty="0">
                <a:solidFill>
                  <a:srgbClr val="000000"/>
                </a:solidFill>
                <a:latin typeface="Georgia" panose="02040502050405020303" pitchFamily="18" charset="0"/>
                <a:ea typeface="Noto Sans CJK SC Regular" charset="0"/>
                <a:cs typeface="Noto Sans CJK SC Regular" charset="0"/>
              </a:rPr>
              <a:t>α</a:t>
            </a:r>
            <a:r>
              <a:rPr lang="fr-FR" altLang="en-GR" b="1" dirty="0" err="1">
                <a:solidFill>
                  <a:srgbClr val="000000"/>
                </a:solidFill>
                <a:latin typeface="Georgia" panose="02040502050405020303" pitchFamily="18" charset="0"/>
                <a:ea typeface="Noto Sans CJK SC Regular" charset="0"/>
                <a:cs typeface="Noto Sans CJK SC Regular" charset="0"/>
              </a:rPr>
              <a:t>ι</a:t>
            </a:r>
            <a:r>
              <a:rPr lang="fr-FR" altLang="en-GR" b="1" dirty="0">
                <a:solidFill>
                  <a:srgbClr val="000000"/>
                </a:solidFill>
                <a:latin typeface="Georgia" panose="02040502050405020303" pitchFamily="18" charset="0"/>
                <a:ea typeface="Noto Sans CJK SC Regular" charset="0"/>
                <a:cs typeface="Noto Sans CJK SC Regular" charset="0"/>
              </a:rPr>
              <a:t> </a:t>
            </a:r>
            <a:r>
              <a:rPr lang="fr-FR" altLang="en-GR" b="1" dirty="0" err="1">
                <a:solidFill>
                  <a:srgbClr val="000000"/>
                </a:solidFill>
                <a:latin typeface="Georgia" panose="02040502050405020303" pitchFamily="18" charset="0"/>
                <a:ea typeface="Noto Sans CJK SC Regular" charset="0"/>
                <a:cs typeface="Noto Sans CJK SC Regular" charset="0"/>
              </a:rPr>
              <a:t>εργ</a:t>
            </a:r>
            <a:r>
              <a:rPr lang="fr-FR" altLang="en-GR" b="1" dirty="0">
                <a:solidFill>
                  <a:srgbClr val="000000"/>
                </a:solidFill>
                <a:latin typeface="Georgia" panose="02040502050405020303" pitchFamily="18" charset="0"/>
                <a:ea typeface="Noto Sans CJK SC Regular" charset="0"/>
                <a:cs typeface="Noto Sans CJK SC Regular" charset="0"/>
              </a:rPr>
              <a:t>α</a:t>
            </a:r>
            <a:r>
              <a:rPr lang="fr-FR" altLang="en-GR" b="1" dirty="0" err="1">
                <a:solidFill>
                  <a:srgbClr val="000000"/>
                </a:solidFill>
                <a:latin typeface="Georgia" panose="02040502050405020303" pitchFamily="18" charset="0"/>
                <a:ea typeface="Noto Sans CJK SC Regular" charset="0"/>
                <a:cs typeface="Noto Sans CJK SC Regular" charset="0"/>
              </a:rPr>
              <a:t>σί</a:t>
            </a:r>
            <a:r>
              <a:rPr lang="fr-FR" altLang="en-GR" b="1" dirty="0">
                <a:solidFill>
                  <a:srgbClr val="000000"/>
                </a:solidFill>
                <a:latin typeface="Georgia" panose="02040502050405020303" pitchFamily="18" charset="0"/>
                <a:ea typeface="Noto Sans CJK SC Regular" charset="0"/>
                <a:cs typeface="Noto Sans CJK SC Regular" charset="0"/>
              </a:rPr>
              <a:t>α</a:t>
            </a:r>
            <a:r>
              <a:rPr lang="fr-FR" altLang="en-GR" b="1" dirty="0" err="1">
                <a:solidFill>
                  <a:srgbClr val="000000"/>
                </a:solidFill>
                <a:latin typeface="Georgia" panose="02040502050405020303" pitchFamily="18" charset="0"/>
                <a:ea typeface="Noto Sans CJK SC Regular" charset="0"/>
                <a:cs typeface="Noto Sans CJK SC Regular" charset="0"/>
              </a:rPr>
              <a:t>ς</a:t>
            </a:r>
            <a:r>
              <a:rPr lang="fr-FR" altLang="en-GR" dirty="0">
                <a:solidFill>
                  <a:srgbClr val="000000"/>
                </a:solidFill>
                <a:latin typeface="Georgia" panose="02040502050405020303" pitchFamily="18" charset="0"/>
                <a:ea typeface="Noto Sans CJK SC Regular" charset="0"/>
                <a:cs typeface="Noto Sans CJK SC Regular" charset="0"/>
              </a:rPr>
              <a:t> α</a:t>
            </a:r>
            <a:r>
              <a:rPr lang="fr-FR" altLang="en-GR" dirty="0" err="1">
                <a:solidFill>
                  <a:srgbClr val="000000"/>
                </a:solidFill>
                <a:latin typeface="Georgia" panose="02040502050405020303" pitchFamily="18" charset="0"/>
                <a:ea typeface="Noto Sans CJK SC Regular" charset="0"/>
                <a:cs typeface="Noto Sans CJK SC Regular" charset="0"/>
              </a:rPr>
              <a:t>κυρώνουν</a:t>
            </a:r>
            <a:r>
              <a:rPr lang="fr-FR" altLang="en-GR" dirty="0">
                <a:solidFill>
                  <a:srgbClr val="000000"/>
                </a:solidFill>
                <a:latin typeface="Georgia" panose="02040502050405020303" pitchFamily="18" charset="0"/>
                <a:ea typeface="Noto Sans CJK SC Regular" charset="0"/>
                <a:cs typeface="Noto Sans CJK SC Regular" charset="0"/>
              </a:rPr>
              <a:t> </a:t>
            </a:r>
            <a:r>
              <a:rPr lang="fr-FR" altLang="en-GR" dirty="0" err="1">
                <a:solidFill>
                  <a:srgbClr val="000000"/>
                </a:solidFill>
                <a:latin typeface="Georgia" panose="02040502050405020303" pitchFamily="18" charset="0"/>
                <a:ea typeface="Noto Sans CJK SC Regular" charset="0"/>
                <a:cs typeface="Noto Sans CJK SC Regular" charset="0"/>
              </a:rPr>
              <a:t>την</a:t>
            </a:r>
            <a:r>
              <a:rPr lang="fr-FR" altLang="en-GR" dirty="0">
                <a:solidFill>
                  <a:srgbClr val="000000"/>
                </a:solidFill>
                <a:latin typeface="Georgia" panose="02040502050405020303" pitchFamily="18" charset="0"/>
                <a:ea typeface="Noto Sans CJK SC Regular" charset="0"/>
                <a:cs typeface="Noto Sans CJK SC Regular" charset="0"/>
              </a:rPr>
              <a:t> </a:t>
            </a:r>
            <a:r>
              <a:rPr lang="fr-FR" altLang="en-GR" dirty="0" err="1">
                <a:solidFill>
                  <a:srgbClr val="000000"/>
                </a:solidFill>
                <a:latin typeface="Georgia" panose="02040502050405020303" pitchFamily="18" charset="0"/>
                <a:ea typeface="Noto Sans CJK SC Regular" charset="0"/>
                <a:cs typeface="Noto Sans CJK SC Regular" charset="0"/>
              </a:rPr>
              <a:t>κυρί</a:t>
            </a:r>
            <a:r>
              <a:rPr lang="fr-FR" altLang="en-GR" dirty="0">
                <a:solidFill>
                  <a:srgbClr val="000000"/>
                </a:solidFill>
                <a:latin typeface="Georgia" panose="02040502050405020303" pitchFamily="18" charset="0"/>
                <a:ea typeface="Noto Sans CJK SC Regular" charset="0"/>
                <a:cs typeface="Noto Sans CJK SC Regular" charset="0"/>
              </a:rPr>
              <a:t>α</a:t>
            </a:r>
            <a:r>
              <a:rPr lang="fr-FR" altLang="en-GR" dirty="0" err="1">
                <a:solidFill>
                  <a:srgbClr val="000000"/>
                </a:solidFill>
                <a:latin typeface="Georgia" panose="02040502050405020303" pitchFamily="18" charset="0"/>
                <a:ea typeface="Noto Sans CJK SC Regular" charset="0"/>
                <a:cs typeface="Noto Sans CJK SC Regular" charset="0"/>
              </a:rPr>
              <a:t>ρχη</a:t>
            </a:r>
            <a:r>
              <a:rPr lang="fr-FR" altLang="en-GR" dirty="0">
                <a:solidFill>
                  <a:srgbClr val="000000"/>
                </a:solidFill>
                <a:latin typeface="Georgia" panose="02040502050405020303" pitchFamily="18" charset="0"/>
                <a:ea typeface="Noto Sans CJK SC Regular" charset="0"/>
                <a:cs typeface="Noto Sans CJK SC Regular" charset="0"/>
              </a:rPr>
              <a:t> α</a:t>
            </a:r>
            <a:r>
              <a:rPr lang="fr-FR" altLang="en-GR" dirty="0" err="1">
                <a:solidFill>
                  <a:srgbClr val="000000"/>
                </a:solidFill>
                <a:latin typeface="Georgia" panose="02040502050405020303" pitchFamily="18" charset="0"/>
                <a:ea typeface="Noto Sans CJK SC Regular" charset="0"/>
                <a:cs typeface="Noto Sans CJK SC Regular" charset="0"/>
              </a:rPr>
              <a:t>ντίληψη</a:t>
            </a:r>
            <a:r>
              <a:rPr lang="fr-FR" altLang="en-GR" dirty="0">
                <a:solidFill>
                  <a:srgbClr val="000000"/>
                </a:solidFill>
                <a:latin typeface="Georgia" panose="02040502050405020303" pitchFamily="18" charset="0"/>
                <a:ea typeface="Noto Sans CJK SC Regular" charset="0"/>
                <a:cs typeface="Noto Sans CJK SC Regular" charset="0"/>
              </a:rPr>
              <a:t> </a:t>
            </a:r>
            <a:r>
              <a:rPr lang="fr-FR" altLang="en-GR" dirty="0" err="1">
                <a:solidFill>
                  <a:srgbClr val="000000"/>
                </a:solidFill>
                <a:latin typeface="Georgia" panose="02040502050405020303" pitchFamily="18" charset="0"/>
                <a:ea typeface="Noto Sans CJK SC Regular" charset="0"/>
                <a:cs typeface="Noto Sans CJK SC Regular" charset="0"/>
              </a:rPr>
              <a:t>στις</a:t>
            </a:r>
            <a:r>
              <a:rPr lang="fr-FR" altLang="en-GR" dirty="0">
                <a:solidFill>
                  <a:srgbClr val="000000"/>
                </a:solidFill>
                <a:latin typeface="Georgia" panose="02040502050405020303" pitchFamily="18" charset="0"/>
                <a:ea typeface="Noto Sans CJK SC Regular" charset="0"/>
                <a:cs typeface="Noto Sans CJK SC Regular" charset="0"/>
              </a:rPr>
              <a:t> </a:t>
            </a:r>
            <a:r>
              <a:rPr lang="fr-FR" altLang="en-GR" dirty="0" err="1">
                <a:solidFill>
                  <a:srgbClr val="000000"/>
                </a:solidFill>
                <a:latin typeface="Georgia" panose="02040502050405020303" pitchFamily="18" charset="0"/>
                <a:ea typeface="Noto Sans CJK SC Regular" charset="0"/>
                <a:cs typeface="Noto Sans CJK SC Regular" charset="0"/>
              </a:rPr>
              <a:t>θεωρίες</a:t>
            </a:r>
            <a:r>
              <a:rPr lang="fr-FR" altLang="en-GR" dirty="0">
                <a:solidFill>
                  <a:srgbClr val="000000"/>
                </a:solidFill>
                <a:latin typeface="Georgia" panose="02040502050405020303" pitchFamily="18" charset="0"/>
                <a:ea typeface="Noto Sans CJK SC Regular" charset="0"/>
                <a:cs typeface="Noto Sans CJK SC Regular" charset="0"/>
              </a:rPr>
              <a:t> </a:t>
            </a:r>
            <a:r>
              <a:rPr lang="fr-FR" altLang="en-GR" dirty="0" err="1">
                <a:solidFill>
                  <a:srgbClr val="000000"/>
                </a:solidFill>
                <a:latin typeface="Georgia" panose="02040502050405020303" pitchFamily="18" charset="0"/>
                <a:ea typeface="Noto Sans CJK SC Regular" charset="0"/>
                <a:cs typeface="Noto Sans CJK SC Regular" charset="0"/>
              </a:rPr>
              <a:t>της</a:t>
            </a:r>
            <a:r>
              <a:rPr lang="fr-FR" altLang="en-GR" dirty="0">
                <a:solidFill>
                  <a:srgbClr val="000000"/>
                </a:solidFill>
                <a:latin typeface="Georgia" panose="02040502050405020303" pitchFamily="18" charset="0"/>
                <a:ea typeface="Noto Sans CJK SC Regular" charset="0"/>
                <a:cs typeface="Noto Sans CJK SC Regular" charset="0"/>
              </a:rPr>
              <a:t> </a:t>
            </a:r>
            <a:r>
              <a:rPr lang="fr-FR" altLang="en-GR" dirty="0" err="1">
                <a:solidFill>
                  <a:srgbClr val="000000"/>
                </a:solidFill>
                <a:latin typeface="Georgia" panose="02040502050405020303" pitchFamily="18" charset="0"/>
                <a:ea typeface="Noto Sans CJK SC Regular" charset="0"/>
                <a:cs typeface="Noto Sans CJK SC Regular" charset="0"/>
              </a:rPr>
              <a:t>ευρω</a:t>
            </a:r>
            <a:r>
              <a:rPr lang="fr-FR" altLang="en-GR" dirty="0">
                <a:solidFill>
                  <a:srgbClr val="000000"/>
                </a:solidFill>
                <a:latin typeface="Georgia" panose="02040502050405020303" pitchFamily="18" charset="0"/>
                <a:ea typeface="Noto Sans CJK SC Regular" charset="0"/>
                <a:cs typeface="Noto Sans CJK SC Regular" charset="0"/>
              </a:rPr>
              <a:t>πα</a:t>
            </a:r>
            <a:r>
              <a:rPr lang="fr-FR" altLang="en-GR" dirty="0" err="1">
                <a:solidFill>
                  <a:srgbClr val="000000"/>
                </a:solidFill>
                <a:latin typeface="Georgia" panose="02040502050405020303" pitchFamily="18" charset="0"/>
                <a:ea typeface="Noto Sans CJK SC Regular" charset="0"/>
                <a:cs typeface="Noto Sans CJK SC Regular" charset="0"/>
              </a:rPr>
              <a:t>ϊκής</a:t>
            </a:r>
            <a:r>
              <a:rPr lang="fr-FR" altLang="en-GR" dirty="0">
                <a:solidFill>
                  <a:srgbClr val="000000"/>
                </a:solidFill>
                <a:latin typeface="Georgia" panose="02040502050405020303" pitchFamily="18" charset="0"/>
                <a:ea typeface="Noto Sans CJK SC Regular" charset="0"/>
                <a:cs typeface="Noto Sans CJK SC Regular" charset="0"/>
              </a:rPr>
              <a:t> </a:t>
            </a:r>
            <a:r>
              <a:rPr lang="fr-FR" altLang="en-GR" dirty="0" err="1">
                <a:solidFill>
                  <a:srgbClr val="000000"/>
                </a:solidFill>
                <a:latin typeface="Georgia" panose="02040502050405020303" pitchFamily="18" charset="0"/>
                <a:ea typeface="Noto Sans CJK SC Regular" charset="0"/>
                <a:cs typeface="Noto Sans CJK SC Regular" charset="0"/>
              </a:rPr>
              <a:t>ενο</a:t>
            </a:r>
            <a:r>
              <a:rPr lang="fr-FR" altLang="en-GR" dirty="0">
                <a:solidFill>
                  <a:srgbClr val="000000"/>
                </a:solidFill>
                <a:latin typeface="Georgia" panose="02040502050405020303" pitchFamily="18" charset="0"/>
                <a:ea typeface="Noto Sans CJK SC Regular" charset="0"/>
                <a:cs typeface="Noto Sans CJK SC Regular" charset="0"/>
              </a:rPr>
              <a:t>π</a:t>
            </a:r>
            <a:r>
              <a:rPr lang="fr-FR" altLang="en-GR" dirty="0" err="1">
                <a:solidFill>
                  <a:srgbClr val="000000"/>
                </a:solidFill>
                <a:latin typeface="Georgia" panose="02040502050405020303" pitchFamily="18" charset="0"/>
                <a:ea typeface="Noto Sans CJK SC Regular" charset="0"/>
                <a:cs typeface="Noto Sans CJK SC Regular" charset="0"/>
              </a:rPr>
              <a:t>οίησης</a:t>
            </a:r>
            <a:r>
              <a:rPr lang="fr-FR" altLang="en-GR" dirty="0">
                <a:solidFill>
                  <a:srgbClr val="000000"/>
                </a:solidFill>
                <a:latin typeface="Georgia" panose="02040502050405020303" pitchFamily="18" charset="0"/>
                <a:ea typeface="Noto Sans CJK SC Regular" charset="0"/>
                <a:cs typeface="Noto Sans CJK SC Regular" charset="0"/>
              </a:rPr>
              <a:t> </a:t>
            </a:r>
            <a:r>
              <a:rPr lang="fr-FR" altLang="en-GR" dirty="0" err="1">
                <a:solidFill>
                  <a:srgbClr val="000000"/>
                </a:solidFill>
                <a:latin typeface="Georgia" panose="02040502050405020303" pitchFamily="18" charset="0"/>
                <a:ea typeface="Noto Sans CJK SC Regular" charset="0"/>
                <a:cs typeface="Noto Sans CJK SC Regular" charset="0"/>
              </a:rPr>
              <a:t>γι</a:t>
            </a:r>
            <a:r>
              <a:rPr lang="fr-FR" altLang="en-GR" dirty="0">
                <a:solidFill>
                  <a:srgbClr val="000000"/>
                </a:solidFill>
                <a:latin typeface="Georgia" panose="02040502050405020303" pitchFamily="18" charset="0"/>
                <a:ea typeface="Noto Sans CJK SC Regular" charset="0"/>
                <a:cs typeface="Noto Sans CJK SC Regular" charset="0"/>
              </a:rPr>
              <a:t>α </a:t>
            </a:r>
            <a:r>
              <a:rPr lang="fr-FR" altLang="en-GR" dirty="0" err="1">
                <a:solidFill>
                  <a:srgbClr val="000000"/>
                </a:solidFill>
                <a:latin typeface="Georgia" panose="02040502050405020303" pitchFamily="18" charset="0"/>
                <a:ea typeface="Noto Sans CJK SC Regular" charset="0"/>
                <a:cs typeface="Noto Sans CJK SC Regular" charset="0"/>
              </a:rPr>
              <a:t>την</a:t>
            </a:r>
            <a:r>
              <a:rPr lang="fr-FR" altLang="en-GR" dirty="0">
                <a:solidFill>
                  <a:srgbClr val="000000"/>
                </a:solidFill>
                <a:latin typeface="Georgia" panose="02040502050405020303" pitchFamily="18" charset="0"/>
                <a:ea typeface="Noto Sans CJK SC Regular" charset="0"/>
                <a:cs typeface="Noto Sans CJK SC Regular" charset="0"/>
              </a:rPr>
              <a:t> </a:t>
            </a:r>
            <a:r>
              <a:rPr lang="fr-FR" altLang="en-GR" b="1" dirty="0" err="1">
                <a:solidFill>
                  <a:srgbClr val="000000"/>
                </a:solidFill>
                <a:latin typeface="Georgia" panose="02040502050405020303" pitchFamily="18" charset="0"/>
                <a:ea typeface="Noto Sans CJK SC Regular" charset="0"/>
                <a:cs typeface="Noto Sans CJK SC Regular" charset="0"/>
              </a:rPr>
              <a:t>ουδετερότητ</a:t>
            </a:r>
            <a:r>
              <a:rPr lang="fr-FR" altLang="en-GR" b="1" dirty="0">
                <a:solidFill>
                  <a:srgbClr val="000000"/>
                </a:solidFill>
                <a:latin typeface="Georgia" panose="02040502050405020303" pitchFamily="18" charset="0"/>
                <a:ea typeface="Noto Sans CJK SC Regular" charset="0"/>
                <a:cs typeface="Noto Sans CJK SC Regular" charset="0"/>
              </a:rPr>
              <a:t>α </a:t>
            </a:r>
            <a:r>
              <a:rPr lang="fr-FR" altLang="en-GR" b="1" dirty="0" err="1">
                <a:solidFill>
                  <a:srgbClr val="000000"/>
                </a:solidFill>
                <a:latin typeface="Georgia" panose="02040502050405020303" pitchFamily="18" charset="0"/>
                <a:ea typeface="Noto Sans CJK SC Regular" charset="0"/>
                <a:cs typeface="Noto Sans CJK SC Regular" charset="0"/>
              </a:rPr>
              <a:t>του</a:t>
            </a:r>
            <a:r>
              <a:rPr lang="fr-FR" altLang="en-GR" b="1" dirty="0">
                <a:solidFill>
                  <a:srgbClr val="000000"/>
                </a:solidFill>
                <a:latin typeface="Georgia" panose="02040502050405020303" pitchFamily="18" charset="0"/>
                <a:ea typeface="Noto Sans CJK SC Regular" charset="0"/>
                <a:cs typeface="Noto Sans CJK SC Regular" charset="0"/>
              </a:rPr>
              <a:t> </a:t>
            </a:r>
            <a:r>
              <a:rPr lang="fr-FR" altLang="en-GR" b="1" dirty="0" err="1">
                <a:solidFill>
                  <a:srgbClr val="000000"/>
                </a:solidFill>
                <a:latin typeface="Georgia" panose="02040502050405020303" pitchFamily="18" charset="0"/>
                <a:ea typeface="Noto Sans CJK SC Regular" charset="0"/>
                <a:cs typeface="Noto Sans CJK SC Regular" charset="0"/>
              </a:rPr>
              <a:t>κράτους</a:t>
            </a:r>
            <a:r>
              <a:rPr lang="fr-FR" altLang="en-GR" dirty="0">
                <a:solidFill>
                  <a:srgbClr val="000000"/>
                </a:solidFill>
                <a:latin typeface="Georgia" panose="02040502050405020303" pitchFamily="18" charset="0"/>
                <a:ea typeface="Noto Sans CJK SC Regular" charset="0"/>
                <a:cs typeface="Noto Sans CJK SC Regular" charset="0"/>
              </a:rPr>
              <a:t>.</a:t>
            </a:r>
            <a:endParaRPr lang="el-GR" altLang="en-GR" dirty="0">
              <a:solidFill>
                <a:srgbClr val="000000"/>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Clr>
                <a:srgbClr val="E48312"/>
              </a:buClr>
              <a:buSzPct val="100000"/>
              <a:buFont typeface="Times New Roman" panose="02020603050405020304" pitchFamily="18" charset="0"/>
              <a:buNone/>
            </a:pPr>
            <a:r>
              <a:rPr lang="el-GR" altLang="en-GR" dirty="0">
                <a:solidFill>
                  <a:srgbClr val="000000"/>
                </a:solidFill>
                <a:latin typeface="Georgia" panose="02040502050405020303" pitchFamily="18" charset="0"/>
                <a:ea typeface="Noto Sans CJK SC Regular" charset="0"/>
                <a:cs typeface="Noto Sans CJK SC Regular" charset="0"/>
              </a:rPr>
              <a:t>Η </a:t>
            </a:r>
            <a:r>
              <a:rPr lang="el-GR" altLang="en-GR" dirty="0" err="1">
                <a:solidFill>
                  <a:srgbClr val="000000"/>
                </a:solidFill>
                <a:latin typeface="Georgia" panose="02040502050405020303" pitchFamily="18" charset="0"/>
                <a:ea typeface="Noto Sans CJK SC Regular" charset="0"/>
                <a:cs typeface="Noto Sans CJK SC Regular" charset="0"/>
              </a:rPr>
              <a:t>ευρωπα</a:t>
            </a:r>
            <a:r>
              <a:rPr lang="fr-FR" altLang="en-GR" dirty="0" err="1">
                <a:solidFill>
                  <a:srgbClr val="000000"/>
                </a:solidFill>
                <a:latin typeface="Georgia" panose="02040502050405020303" pitchFamily="18" charset="0"/>
                <a:ea typeface="Noto Sans CJK SC Regular" charset="0"/>
                <a:cs typeface="Noto Sans CJK SC Regular" charset="0"/>
              </a:rPr>
              <a:t>ϊ</a:t>
            </a:r>
            <a:r>
              <a:rPr lang="el-GR" altLang="en-GR" dirty="0" err="1">
                <a:solidFill>
                  <a:srgbClr val="000000"/>
                </a:solidFill>
                <a:latin typeface="Georgia" panose="02040502050405020303" pitchFamily="18" charset="0"/>
                <a:ea typeface="Noto Sans CJK SC Regular" charset="0"/>
                <a:cs typeface="Noto Sans CJK SC Regular" charset="0"/>
              </a:rPr>
              <a:t>κή</a:t>
            </a:r>
            <a:r>
              <a:rPr lang="el-GR" altLang="en-GR" dirty="0">
                <a:solidFill>
                  <a:srgbClr val="000000"/>
                </a:solidFill>
                <a:latin typeface="Georgia" panose="02040502050405020303" pitchFamily="18" charset="0"/>
                <a:ea typeface="Noto Sans CJK SC Regular" charset="0"/>
                <a:cs typeface="Noto Sans CJK SC Regular" charset="0"/>
              </a:rPr>
              <a:t> ενοποίηση δεν αποτελεί ένα ιδιαίτερο κοινωνικό-πολιτικό φαινόμενο αλλά εγγράφεται μέσα στο μεγάλο </a:t>
            </a:r>
            <a:r>
              <a:rPr lang="el-GR" altLang="en-GR" dirty="0" err="1">
                <a:solidFill>
                  <a:srgbClr val="000000"/>
                </a:solidFill>
                <a:latin typeface="Georgia" panose="02040502050405020303" pitchFamily="18" charset="0"/>
                <a:ea typeface="Noto Sans CJK SC Regular" charset="0"/>
                <a:cs typeface="Noto Sans CJK SC Regular" charset="0"/>
              </a:rPr>
              <a:t>μακρο</a:t>
            </a:r>
            <a:r>
              <a:rPr lang="el-GR" altLang="en-GR" dirty="0">
                <a:solidFill>
                  <a:srgbClr val="000000"/>
                </a:solidFill>
                <a:latin typeface="Georgia" panose="02040502050405020303" pitchFamily="18" charset="0"/>
                <a:ea typeface="Noto Sans CJK SC Regular" charset="0"/>
                <a:cs typeface="Noto Sans CJK SC Regular" charset="0"/>
              </a:rPr>
              <a:t>-ιστορικό πλαίσιο της παγίωσης και της επέκτασης του καπιταλισμού.</a:t>
            </a:r>
          </a:p>
          <a:p>
            <a:pPr eaLnBrk="1" hangingPunct="1">
              <a:lnSpc>
                <a:spcPct val="90000"/>
              </a:lnSpc>
              <a:spcBef>
                <a:spcPts val="1200"/>
              </a:spcBef>
              <a:spcAft>
                <a:spcPts val="200"/>
              </a:spcAft>
              <a:buClr>
                <a:srgbClr val="E48312"/>
              </a:buClr>
              <a:buSzPct val="100000"/>
              <a:buFont typeface="Times New Roman" panose="02020603050405020304" pitchFamily="18" charset="0"/>
              <a:buNone/>
            </a:pPr>
            <a:r>
              <a:rPr lang="el-GR" altLang="en-GR" dirty="0">
                <a:solidFill>
                  <a:srgbClr val="000000"/>
                </a:solidFill>
                <a:latin typeface="Georgia" panose="02040502050405020303" pitchFamily="18" charset="0"/>
                <a:ea typeface="Noto Sans CJK SC Regular" charset="0"/>
                <a:cs typeface="Noto Sans CJK SC Regular" charset="0"/>
              </a:rPr>
              <a:t>Η ενοποίηση είναι μια μέθοδος που διαμορφώνει τις θεσμικές συνθήκες που επιτρέπουν την επέκταση του κεφαλαίου. Το σύστημα είναι στην πραγματικότητα </a:t>
            </a:r>
            <a:r>
              <a:rPr lang="el-GR" altLang="en-GR" i="1" dirty="0" err="1">
                <a:solidFill>
                  <a:srgbClr val="000000"/>
                </a:solidFill>
                <a:latin typeface="Georgia" panose="02040502050405020303" pitchFamily="18" charset="0"/>
                <a:ea typeface="Noto Sans CJK SC Regular" charset="0"/>
                <a:cs typeface="Noto Sans CJK SC Regular" charset="0"/>
              </a:rPr>
              <a:t>απολιτίκ</a:t>
            </a:r>
            <a:r>
              <a:rPr lang="el-GR" altLang="en-GR" dirty="0">
                <a:solidFill>
                  <a:srgbClr val="000000"/>
                </a:solidFill>
                <a:latin typeface="Georgia" panose="02040502050405020303" pitchFamily="18" charset="0"/>
                <a:ea typeface="Noto Sans CJK SC Regular" charset="0"/>
                <a:cs typeface="Noto Sans CJK SC Regular" charset="0"/>
              </a:rPr>
              <a:t> (</a:t>
            </a:r>
            <a:r>
              <a:rPr lang="en-US" altLang="en-GR" dirty="0">
                <a:solidFill>
                  <a:srgbClr val="000000"/>
                </a:solidFill>
                <a:latin typeface="Georgia" panose="02040502050405020303" pitchFamily="18" charset="0"/>
                <a:ea typeface="Noto Sans CJK SC Regular" charset="0"/>
                <a:cs typeface="Noto Sans CJK SC Regular" charset="0"/>
              </a:rPr>
              <a:t>Cocks, 1980). </a:t>
            </a:r>
            <a:endParaRPr lang="el-GR" altLang="en-GR" dirty="0">
              <a:solidFill>
                <a:srgbClr val="000000"/>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Clr>
                <a:srgbClr val="E48312"/>
              </a:buClr>
              <a:buSzPct val="100000"/>
              <a:buFont typeface="Times New Roman" panose="02020603050405020304" pitchFamily="18" charset="0"/>
              <a:buNone/>
            </a:pPr>
            <a:r>
              <a:rPr lang="en-US" altLang="en-GR" dirty="0">
                <a:solidFill>
                  <a:srgbClr val="000000"/>
                </a:solidFill>
                <a:latin typeface="Georgia" panose="02040502050405020303" pitchFamily="18" charset="0"/>
                <a:ea typeface="Noto Sans CJK SC Regular" charset="0"/>
                <a:cs typeface="Noto Sans CJK SC Regular" charset="0"/>
              </a:rPr>
              <a:t>A</a:t>
            </a:r>
            <a:r>
              <a:rPr lang="el-GR" altLang="en-GR" dirty="0" err="1">
                <a:solidFill>
                  <a:srgbClr val="000000"/>
                </a:solidFill>
                <a:latin typeface="Georgia" panose="02040502050405020303" pitchFamily="18" charset="0"/>
                <a:ea typeface="Noto Sans CJK SC Regular" charset="0"/>
                <a:cs typeface="Noto Sans CJK SC Regular" charset="0"/>
              </a:rPr>
              <a:t>κόμα</a:t>
            </a:r>
            <a:r>
              <a:rPr lang="el-GR" altLang="en-GR" dirty="0">
                <a:solidFill>
                  <a:srgbClr val="000000"/>
                </a:solidFill>
                <a:latin typeface="Georgia" panose="02040502050405020303" pitchFamily="18" charset="0"/>
                <a:ea typeface="Noto Sans CJK SC Regular" charset="0"/>
                <a:cs typeface="Noto Sans CJK SC Regular" charset="0"/>
              </a:rPr>
              <a:t> και ο πάλαι ποτέ στόχος των ιστορικών Συνθηκών για μείωση των οικονομικών περιφερειακών αποκλίσεων μεταξύ των κρατών μελών δεν αντιτίθεται στην καπιταλιστική λογική, αφού η ανάπτυξη είναι απαραίτητη προϋπόθεση της συσσώρευσης του κεφαλαίου.</a:t>
            </a:r>
          </a:p>
          <a:p>
            <a:pPr eaLnBrk="1" hangingPunct="1">
              <a:lnSpc>
                <a:spcPct val="90000"/>
              </a:lnSpc>
              <a:spcBef>
                <a:spcPts val="1200"/>
              </a:spcBef>
              <a:spcAft>
                <a:spcPts val="200"/>
              </a:spcAft>
              <a:buClr>
                <a:srgbClr val="E48312"/>
              </a:buClr>
              <a:buSzPct val="100000"/>
              <a:buFont typeface="Times New Roman" panose="02020603050405020304" pitchFamily="18" charset="0"/>
              <a:buNone/>
            </a:pPr>
            <a:br>
              <a:rPr lang="el-GR" dirty="0">
                <a:solidFill>
                  <a:schemeClr val="tx1"/>
                </a:solidFill>
              </a:rPr>
            </a:br>
            <a:endParaRPr lang="el-GR" altLang="en-GR" dirty="0">
              <a:solidFill>
                <a:schemeClr val="tx1"/>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Clr>
                <a:srgbClr val="E48312"/>
              </a:buClr>
              <a:buSzPct val="100000"/>
              <a:buFont typeface="Times New Roman" panose="02020603050405020304" pitchFamily="18" charset="0"/>
              <a:buNone/>
            </a:pPr>
            <a:endParaRPr lang="el-GR" altLang="en-GR" dirty="0">
              <a:solidFill>
                <a:srgbClr val="000000"/>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Clr>
                <a:srgbClr val="E48312"/>
              </a:buClr>
              <a:buSzPct val="100000"/>
              <a:buFont typeface="Times New Roman" panose="02020603050405020304" pitchFamily="18" charset="0"/>
              <a:buNone/>
            </a:pPr>
            <a:endParaRPr lang="el-GR" altLang="en-GR" dirty="0">
              <a:solidFill>
                <a:srgbClr val="000000"/>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SzPct val="100000"/>
            </a:pPr>
            <a:endParaRPr lang="fr-FR" altLang="en-GR" sz="2200" dirty="0">
              <a:solidFill>
                <a:srgbClr val="000000"/>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SzPct val="100000"/>
            </a:pPr>
            <a:endParaRPr lang="fr-FR" altLang="en-GR" sz="2200" dirty="0">
              <a:solidFill>
                <a:srgbClr val="000000"/>
              </a:solidFill>
              <a:latin typeface="Georgia" panose="02040502050405020303" pitchFamily="18" charset="0"/>
              <a:ea typeface="Noto Sans CJK SC Regular" charset="0"/>
              <a:cs typeface="Noto Sans CJK SC Regular"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315E6-3599-0DE1-C347-4718244FF37F}"/>
              </a:ext>
            </a:extLst>
          </p:cNvPr>
          <p:cNvSpPr>
            <a:spLocks noGrp="1"/>
          </p:cNvSpPr>
          <p:nvPr>
            <p:ph type="title"/>
          </p:nvPr>
        </p:nvSpPr>
        <p:spPr>
          <a:xfrm>
            <a:off x="71761" y="1063394"/>
            <a:ext cx="9505056" cy="628211"/>
          </a:xfrm>
        </p:spPr>
        <p:txBody>
          <a:bodyPr>
            <a:normAutofit fontScale="90000"/>
          </a:bodyPr>
          <a:lstStyle/>
          <a:p>
            <a:pPr>
              <a:defRPr/>
            </a:pPr>
            <a:r>
              <a:rPr lang="el-GR" dirty="0"/>
              <a:t>Η θέση του </a:t>
            </a:r>
            <a:r>
              <a:rPr lang="el-GR" dirty="0" err="1"/>
              <a:t>Πουλαντζα</a:t>
            </a:r>
            <a:r>
              <a:rPr lang="el-GR" dirty="0"/>
              <a:t> </a:t>
            </a:r>
            <a:r>
              <a:rPr lang="el-GR" dirty="0" err="1"/>
              <a:t>απεναντι</a:t>
            </a:r>
            <a:r>
              <a:rPr lang="el-GR" dirty="0"/>
              <a:t> στην ΕΟΚ</a:t>
            </a:r>
            <a:endParaRPr lang="en-GR" dirty="0"/>
          </a:p>
        </p:txBody>
      </p:sp>
      <p:sp>
        <p:nvSpPr>
          <p:cNvPr id="66562" name="Content Placeholder 2">
            <a:extLst>
              <a:ext uri="{FF2B5EF4-FFF2-40B4-BE49-F238E27FC236}">
                <a16:creationId xmlns:a16="http://schemas.microsoft.com/office/drawing/2014/main" id="{A0246297-131C-1518-EC05-EAD453B852F6}"/>
              </a:ext>
            </a:extLst>
          </p:cNvPr>
          <p:cNvSpPr>
            <a:spLocks noGrp="1" noChangeArrowheads="1"/>
          </p:cNvSpPr>
          <p:nvPr>
            <p:ph idx="1"/>
          </p:nvPr>
        </p:nvSpPr>
        <p:spPr>
          <a:xfrm>
            <a:off x="647824" y="2123653"/>
            <a:ext cx="8640959" cy="4536504"/>
          </a:xfrm>
        </p:spPr>
        <p:txBody>
          <a:bodyPr>
            <a:normAutofit fontScale="70000" lnSpcReduction="20000"/>
          </a:bodyPr>
          <a:lstStyle/>
          <a:p>
            <a:r>
              <a:rPr lang="el-GR" dirty="0">
                <a:latin typeface="Calibri" panose="020F0502020204030204" pitchFamily="34" charset="0"/>
                <a:cs typeface="Calibri" panose="020F0502020204030204" pitchFamily="34" charset="0"/>
              </a:rPr>
              <a:t>Παρά τη διεθνοποίηση της οικονομίας και την ανάπτυξη υπερεθνικών θεσμών όπως η Ευρωπαϊκή Οικονομική Κοινότητα, ο </a:t>
            </a:r>
            <a:r>
              <a:rPr lang="el-GR" dirty="0" err="1">
                <a:latin typeface="Calibri" panose="020F0502020204030204" pitchFamily="34" charset="0"/>
                <a:cs typeface="Calibri" panose="020F0502020204030204" pitchFamily="34" charset="0"/>
              </a:rPr>
              <a:t>Πουλαντζάς</a:t>
            </a:r>
            <a:r>
              <a:rPr lang="el-GR" dirty="0">
                <a:latin typeface="Calibri" panose="020F0502020204030204" pitchFamily="34" charset="0"/>
                <a:cs typeface="Calibri" panose="020F0502020204030204" pitchFamily="34" charset="0"/>
              </a:rPr>
              <a:t> επέμενε ότι το </a:t>
            </a:r>
            <a:r>
              <a:rPr lang="el-GR" u="sng" dirty="0">
                <a:latin typeface="Calibri" panose="020F0502020204030204" pitchFamily="34" charset="0"/>
                <a:cs typeface="Calibri" panose="020F0502020204030204" pitchFamily="34" charset="0"/>
              </a:rPr>
              <a:t>εθνικό κράτος ήταν ακόμα ο πρωταρχικός τόπος «αναπαραγωγής» του καπιταλισμού</a:t>
            </a:r>
            <a:r>
              <a:rPr lang="el-GR" dirty="0">
                <a:latin typeface="Calibri" panose="020F0502020204030204" pitchFamily="34" charset="0"/>
                <a:cs typeface="Calibri" panose="020F0502020204030204" pitchFamily="34" charset="0"/>
              </a:rPr>
              <a:t>. Η ίδια η άνοδος των υπερεθνικών θεσμών ήταν απλώς ένα μέρος του μετασχηματισμού του ρόλου του εθνικού κράτους στη διαχείριση της οικονομίας, </a:t>
            </a:r>
            <a:r>
              <a:rPr lang="el-GR" u="sng" dirty="0">
                <a:latin typeface="Calibri" panose="020F0502020204030204" pitchFamily="34" charset="0"/>
                <a:cs typeface="Calibri" panose="020F0502020204030204" pitchFamily="34" charset="0"/>
              </a:rPr>
              <a:t>διευκολύνοντας την οικονομική διεθνοποίηση ως μέρος των προσπαθειών του για λογαριασμό της εθνικής άρχουσας τάξης του.</a:t>
            </a:r>
          </a:p>
          <a:p>
            <a:r>
              <a:rPr lang="el-GR" dirty="0">
                <a:solidFill>
                  <a:schemeClr val="tx1"/>
                </a:solidFill>
                <a:latin typeface="Calibri" panose="020F0502020204030204" pitchFamily="34" charset="0"/>
                <a:cs typeface="Calibri" panose="020F0502020204030204" pitchFamily="34" charset="0"/>
              </a:rPr>
              <a:t>Σύμφωνα με τον </a:t>
            </a:r>
            <a:r>
              <a:rPr lang="el-GR" dirty="0" err="1">
                <a:solidFill>
                  <a:schemeClr val="tx1"/>
                </a:solidFill>
                <a:latin typeface="Calibri" panose="020F0502020204030204" pitchFamily="34" charset="0"/>
                <a:cs typeface="Calibri" panose="020F0502020204030204" pitchFamily="34" charset="0"/>
              </a:rPr>
              <a:t>Πουλαντζά</a:t>
            </a:r>
            <a:r>
              <a:rPr lang="el-GR" dirty="0">
                <a:solidFill>
                  <a:schemeClr val="tx1"/>
                </a:solidFill>
                <a:latin typeface="Calibri" panose="020F0502020204030204" pitchFamily="34" charset="0"/>
                <a:cs typeface="Calibri" panose="020F0502020204030204" pitchFamily="34" charset="0"/>
              </a:rPr>
              <a:t>, η απάντηση στη νέα εξάρτηση της Ευρώπης, ή στον «δορυφορικό ιμπεριαλισμό», δεν ήταν, όπως υποστήριξαν ακόμη και ορισμένοι Γάλλοι φιλελεύθεροι, τα έθνη-κράτη εναντίον των «πολυεθνικών εταιρειών» ή, όπως φαντάστηκαν ορισμένοι αριστεροί, η ευκαιρία για έναν συνασπισμό που ευθυγραμμίζει εθνική αστική τάξη με την αριστερά ενάντια στις κυρίαρχες δυνάμεις του διεθνούς κεφαλαίου.</a:t>
            </a:r>
          </a:p>
          <a:p>
            <a:endParaRPr lang="el-GR"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9DB7C-5A44-97D9-F8FF-D9ADDD9561A4}"/>
              </a:ext>
            </a:extLst>
          </p:cNvPr>
          <p:cNvSpPr>
            <a:spLocks noGrp="1"/>
          </p:cNvSpPr>
          <p:nvPr>
            <p:ph type="title"/>
          </p:nvPr>
        </p:nvSpPr>
        <p:spPr>
          <a:xfrm>
            <a:off x="719138" y="604838"/>
            <a:ext cx="8037512" cy="1087437"/>
          </a:xfrm>
        </p:spPr>
        <p:txBody>
          <a:bodyPr>
            <a:noAutofit/>
          </a:bodyPr>
          <a:lstStyle/>
          <a:p>
            <a:pPr eaLnBrk="1" hangingPunct="1">
              <a:defRPr/>
            </a:pPr>
            <a:r>
              <a:rPr lang="fr-FR" altLang="en-GR" sz="2000" dirty="0" err="1">
                <a:solidFill>
                  <a:schemeClr val="tx1">
                    <a:lumMod val="90000"/>
                    <a:lumOff val="10000"/>
                  </a:schemeClr>
                </a:solidFill>
                <a:latin typeface="Trebuchet MS" panose="020B0703020202090204" pitchFamily="34" charset="0"/>
              </a:rPr>
              <a:t>Κριτικ</a:t>
            </a:r>
            <a:r>
              <a:rPr lang="el-GR" altLang="en-GR" sz="2000" dirty="0">
                <a:solidFill>
                  <a:schemeClr val="tx1">
                    <a:lumMod val="90000"/>
                    <a:lumOff val="10000"/>
                  </a:schemeClr>
                </a:solidFill>
                <a:latin typeface="Trebuchet MS" panose="020B0703020202090204" pitchFamily="34" charset="0"/>
              </a:rPr>
              <a:t>η</a:t>
            </a:r>
            <a:r>
              <a:rPr lang="fr-FR" altLang="en-GR" sz="2000" dirty="0">
                <a:solidFill>
                  <a:schemeClr val="tx1">
                    <a:lumMod val="90000"/>
                    <a:lumOff val="10000"/>
                  </a:schemeClr>
                </a:solidFill>
                <a:latin typeface="Trebuchet MS" panose="020B0703020202090204" pitchFamily="34" charset="0"/>
              </a:rPr>
              <a:t> π</a:t>
            </a:r>
            <a:r>
              <a:rPr lang="fr-FR" altLang="en-GR" sz="2000" dirty="0" err="1">
                <a:solidFill>
                  <a:schemeClr val="tx1">
                    <a:lumMod val="90000"/>
                    <a:lumOff val="10000"/>
                  </a:schemeClr>
                </a:solidFill>
                <a:latin typeface="Trebuchet MS" panose="020B0703020202090204" pitchFamily="34" charset="0"/>
              </a:rPr>
              <a:t>ολιτικ</a:t>
            </a:r>
            <a:r>
              <a:rPr lang="el-GR" altLang="en-GR" sz="2000" dirty="0">
                <a:solidFill>
                  <a:schemeClr val="tx1">
                    <a:lumMod val="90000"/>
                    <a:lumOff val="10000"/>
                  </a:schemeClr>
                </a:solidFill>
                <a:latin typeface="Trebuchet MS" panose="020B0703020202090204" pitchFamily="34" charset="0"/>
              </a:rPr>
              <a:t>η</a:t>
            </a:r>
            <a:r>
              <a:rPr lang="fr-FR" altLang="en-GR" sz="2000" dirty="0">
                <a:solidFill>
                  <a:schemeClr val="tx1">
                    <a:lumMod val="90000"/>
                    <a:lumOff val="10000"/>
                  </a:schemeClr>
                </a:solidFill>
                <a:latin typeface="Trebuchet MS" panose="020B0703020202090204" pitchFamily="34" charset="0"/>
              </a:rPr>
              <a:t> </a:t>
            </a:r>
            <a:r>
              <a:rPr lang="fr-FR" altLang="en-GR" sz="2000" dirty="0" err="1">
                <a:solidFill>
                  <a:schemeClr val="tx1">
                    <a:lumMod val="90000"/>
                    <a:lumOff val="10000"/>
                  </a:schemeClr>
                </a:solidFill>
                <a:latin typeface="Trebuchet MS" panose="020B0703020202090204" pitchFamily="34" charset="0"/>
              </a:rPr>
              <a:t>οικονομ</a:t>
            </a:r>
            <a:r>
              <a:rPr lang="el-GR" altLang="en-GR" sz="2000" dirty="0">
                <a:solidFill>
                  <a:schemeClr val="tx1">
                    <a:lumMod val="90000"/>
                    <a:lumOff val="10000"/>
                  </a:schemeClr>
                </a:solidFill>
                <a:latin typeface="Trebuchet MS" panose="020B0703020202090204" pitchFamily="34" charset="0"/>
              </a:rPr>
              <a:t>ι</a:t>
            </a:r>
            <a:r>
              <a:rPr lang="fr-FR" altLang="en-GR" sz="2000" dirty="0">
                <a:solidFill>
                  <a:schemeClr val="tx1">
                    <a:lumMod val="90000"/>
                    <a:lumOff val="10000"/>
                  </a:schemeClr>
                </a:solidFill>
                <a:latin typeface="Trebuchet MS" panose="020B0703020202090204" pitchFamily="34" charset="0"/>
              </a:rPr>
              <a:t>α : </a:t>
            </a:r>
            <a:r>
              <a:rPr lang="fr-FR" altLang="en-GR" sz="2000" dirty="0" err="1">
                <a:solidFill>
                  <a:schemeClr val="tx1">
                    <a:lumMod val="90000"/>
                    <a:lumOff val="10000"/>
                  </a:schemeClr>
                </a:solidFill>
                <a:latin typeface="Trebuchet MS" panose="020B0703020202090204" pitchFamily="34" charset="0"/>
              </a:rPr>
              <a:t>Το</a:t>
            </a:r>
            <a:r>
              <a:rPr lang="fr-FR" altLang="en-GR" sz="2000" dirty="0">
                <a:solidFill>
                  <a:schemeClr val="tx1">
                    <a:lumMod val="90000"/>
                    <a:lumOff val="10000"/>
                  </a:schemeClr>
                </a:solidFill>
                <a:latin typeface="Trebuchet MS" panose="020B0703020202090204" pitchFamily="34" charset="0"/>
              </a:rPr>
              <a:t> corpus </a:t>
            </a:r>
            <a:r>
              <a:rPr lang="fr-FR" altLang="en-GR" sz="2000" dirty="0" err="1">
                <a:solidFill>
                  <a:schemeClr val="tx1">
                    <a:lumMod val="90000"/>
                    <a:lumOff val="10000"/>
                  </a:schemeClr>
                </a:solidFill>
                <a:latin typeface="Trebuchet MS" panose="020B0703020202090204" pitchFamily="34" charset="0"/>
              </a:rPr>
              <a:t>των</a:t>
            </a:r>
            <a:r>
              <a:rPr lang="fr-FR" altLang="en-GR" sz="2000" dirty="0">
                <a:solidFill>
                  <a:schemeClr val="tx1">
                    <a:lumMod val="90000"/>
                    <a:lumOff val="10000"/>
                  </a:schemeClr>
                </a:solidFill>
                <a:latin typeface="Trebuchet MS" panose="020B0703020202090204" pitchFamily="34" charset="0"/>
              </a:rPr>
              <a:t> </a:t>
            </a:r>
            <a:r>
              <a:rPr lang="fr-FR" altLang="en-GR" sz="2000" dirty="0" err="1">
                <a:solidFill>
                  <a:schemeClr val="tx1">
                    <a:lumMod val="90000"/>
                    <a:lumOff val="10000"/>
                  </a:schemeClr>
                </a:solidFill>
                <a:latin typeface="Trebuchet MS" panose="020B0703020202090204" pitchFamily="34" charset="0"/>
              </a:rPr>
              <a:t>φιλελε</a:t>
            </a:r>
            <a:r>
              <a:rPr lang="el-GR" altLang="en-GR" sz="2000" dirty="0">
                <a:solidFill>
                  <a:schemeClr val="tx1">
                    <a:lumMod val="90000"/>
                    <a:lumOff val="10000"/>
                  </a:schemeClr>
                </a:solidFill>
                <a:latin typeface="Trebuchet MS" panose="020B0703020202090204" pitchFamily="34" charset="0"/>
              </a:rPr>
              <a:t>υ</a:t>
            </a:r>
            <a:r>
              <a:rPr lang="fr-FR" altLang="en-GR" sz="2000" dirty="0" err="1">
                <a:solidFill>
                  <a:schemeClr val="tx1">
                    <a:lumMod val="90000"/>
                    <a:lumOff val="10000"/>
                  </a:schemeClr>
                </a:solidFill>
                <a:latin typeface="Trebuchet MS" panose="020B0703020202090204" pitchFamily="34" charset="0"/>
              </a:rPr>
              <a:t>θερων</a:t>
            </a:r>
            <a:r>
              <a:rPr lang="fr-FR" altLang="en-GR" sz="2000" dirty="0">
                <a:solidFill>
                  <a:schemeClr val="tx1">
                    <a:lumMod val="90000"/>
                    <a:lumOff val="10000"/>
                  </a:schemeClr>
                </a:solidFill>
                <a:latin typeface="Trebuchet MS" panose="020B0703020202090204" pitchFamily="34" charset="0"/>
              </a:rPr>
              <a:t> α</a:t>
            </a:r>
            <a:r>
              <a:rPr lang="fr-FR" altLang="en-GR" sz="2000" dirty="0" err="1">
                <a:solidFill>
                  <a:schemeClr val="tx1">
                    <a:lumMod val="90000"/>
                    <a:lumOff val="10000"/>
                  </a:schemeClr>
                </a:solidFill>
                <a:latin typeface="Trebuchet MS" panose="020B0703020202090204" pitchFamily="34" charset="0"/>
              </a:rPr>
              <a:t>ρχ</a:t>
            </a:r>
            <a:r>
              <a:rPr lang="el-GR" altLang="en-GR" sz="2000" dirty="0">
                <a:solidFill>
                  <a:schemeClr val="tx1">
                    <a:lumMod val="90000"/>
                    <a:lumOff val="10000"/>
                  </a:schemeClr>
                </a:solidFill>
                <a:latin typeface="Trebuchet MS" panose="020B0703020202090204" pitchFamily="34" charset="0"/>
              </a:rPr>
              <a:t>ω</a:t>
            </a:r>
            <a:r>
              <a:rPr lang="fr-FR" altLang="en-GR" sz="2000" dirty="0" err="1">
                <a:solidFill>
                  <a:schemeClr val="tx1">
                    <a:lumMod val="90000"/>
                    <a:lumOff val="10000"/>
                  </a:schemeClr>
                </a:solidFill>
                <a:latin typeface="Trebuchet MS" panose="020B0703020202090204" pitchFamily="34" charset="0"/>
              </a:rPr>
              <a:t>ν</a:t>
            </a:r>
            <a:r>
              <a:rPr lang="fr-FR" altLang="en-GR" sz="2000" dirty="0">
                <a:solidFill>
                  <a:schemeClr val="tx1">
                    <a:lumMod val="90000"/>
                    <a:lumOff val="10000"/>
                  </a:schemeClr>
                </a:solidFill>
                <a:latin typeface="Trebuchet MS" panose="020B0703020202090204" pitchFamily="34" charset="0"/>
              </a:rPr>
              <a:t> </a:t>
            </a:r>
            <a:r>
              <a:rPr lang="fr-FR" altLang="en-GR" sz="2000" dirty="0" err="1">
                <a:solidFill>
                  <a:schemeClr val="tx1">
                    <a:lumMod val="90000"/>
                    <a:lumOff val="10000"/>
                  </a:schemeClr>
                </a:solidFill>
                <a:latin typeface="Trebuchet MS" panose="020B0703020202090204" pitchFamily="34" charset="0"/>
              </a:rPr>
              <a:t>του</a:t>
            </a:r>
            <a:r>
              <a:rPr lang="fr-FR" altLang="en-GR" sz="2000" dirty="0">
                <a:solidFill>
                  <a:schemeClr val="tx1">
                    <a:lumMod val="90000"/>
                    <a:lumOff val="10000"/>
                  </a:schemeClr>
                </a:solidFill>
                <a:latin typeface="Trebuchet MS" panose="020B0703020202090204" pitchFamily="34" charset="0"/>
              </a:rPr>
              <a:t> </a:t>
            </a:r>
            <a:r>
              <a:rPr lang="fr-FR" altLang="en-GR" sz="2000" dirty="0" err="1">
                <a:solidFill>
                  <a:schemeClr val="tx1">
                    <a:lumMod val="90000"/>
                    <a:lumOff val="10000"/>
                  </a:schemeClr>
                </a:solidFill>
                <a:latin typeface="Trebuchet MS" panose="020B0703020202090204" pitchFamily="34" charset="0"/>
              </a:rPr>
              <a:t>οικονομικο</a:t>
            </a:r>
            <a:r>
              <a:rPr lang="el-GR" altLang="en-GR" sz="2000" dirty="0">
                <a:solidFill>
                  <a:schemeClr val="tx1">
                    <a:lumMod val="90000"/>
                    <a:lumOff val="10000"/>
                  </a:schemeClr>
                </a:solidFill>
                <a:latin typeface="Trebuchet MS" panose="020B0703020202090204" pitchFamily="34" charset="0"/>
              </a:rPr>
              <a:t>υ</a:t>
            </a:r>
            <a:r>
              <a:rPr lang="fr-FR" altLang="en-GR" sz="2000" dirty="0">
                <a:solidFill>
                  <a:schemeClr val="tx1">
                    <a:lumMod val="90000"/>
                    <a:lumOff val="10000"/>
                  </a:schemeClr>
                </a:solidFill>
                <a:latin typeface="Trebuchet MS" panose="020B0703020202090204" pitchFamily="34" charset="0"/>
              </a:rPr>
              <a:t> α</a:t>
            </a:r>
            <a:r>
              <a:rPr lang="fr-FR" altLang="en-GR" sz="2000" dirty="0" err="1">
                <a:solidFill>
                  <a:schemeClr val="tx1">
                    <a:lumMod val="90000"/>
                    <a:lumOff val="10000"/>
                  </a:schemeClr>
                </a:solidFill>
                <a:latin typeface="Trebuchet MS" panose="020B0703020202090204" pitchFamily="34" charset="0"/>
              </a:rPr>
              <a:t>ντ</a:t>
            </a:r>
            <a:r>
              <a:rPr lang="fr-FR" altLang="en-GR" sz="2000" dirty="0">
                <a:solidFill>
                  <a:schemeClr val="tx1">
                    <a:lumMod val="90000"/>
                    <a:lumOff val="10000"/>
                  </a:schemeClr>
                </a:solidFill>
                <a:latin typeface="Trebuchet MS" panose="020B0703020202090204" pitchFamily="34" charset="0"/>
              </a:rPr>
              <a:t>α</a:t>
            </a:r>
            <a:r>
              <a:rPr lang="fr-FR" altLang="en-GR" sz="2000" dirty="0" err="1">
                <a:solidFill>
                  <a:schemeClr val="tx1">
                    <a:lumMod val="90000"/>
                    <a:lumOff val="10000"/>
                  </a:schemeClr>
                </a:solidFill>
                <a:latin typeface="Trebuchet MS" panose="020B0703020202090204" pitchFamily="34" charset="0"/>
              </a:rPr>
              <a:t>γωνιςμ</a:t>
            </a:r>
            <a:r>
              <a:rPr lang="el-GR" altLang="en-GR" sz="2000" dirty="0">
                <a:solidFill>
                  <a:schemeClr val="tx1">
                    <a:lumMod val="90000"/>
                    <a:lumOff val="10000"/>
                  </a:schemeClr>
                </a:solidFill>
                <a:latin typeface="Trebuchet MS" panose="020B0703020202090204" pitchFamily="34" charset="0"/>
              </a:rPr>
              <a:t>ου</a:t>
            </a:r>
            <a:r>
              <a:rPr lang="fr-FR" altLang="en-GR" sz="2000" dirty="0">
                <a:solidFill>
                  <a:schemeClr val="tx1">
                    <a:lumMod val="90000"/>
                    <a:lumOff val="10000"/>
                  </a:schemeClr>
                </a:solidFill>
                <a:latin typeface="Trebuchet MS" panose="020B0703020202090204" pitchFamily="34" charset="0"/>
              </a:rPr>
              <a:t> VS </a:t>
            </a:r>
            <a:r>
              <a:rPr lang="fr-FR" altLang="en-GR" sz="2000" dirty="0" err="1">
                <a:solidFill>
                  <a:schemeClr val="tx1">
                    <a:lumMod val="90000"/>
                    <a:lumOff val="10000"/>
                  </a:schemeClr>
                </a:solidFill>
                <a:latin typeface="Trebuchet MS" panose="020B0703020202090204" pitchFamily="34" charset="0"/>
              </a:rPr>
              <a:t>οι</a:t>
            </a:r>
            <a:r>
              <a:rPr lang="fr-FR" altLang="en-GR" sz="2000" dirty="0">
                <a:solidFill>
                  <a:schemeClr val="tx1">
                    <a:lumMod val="90000"/>
                    <a:lumOff val="10000"/>
                  </a:schemeClr>
                </a:solidFill>
                <a:latin typeface="Trebuchet MS" panose="020B0703020202090204" pitchFamily="34" charset="0"/>
              </a:rPr>
              <a:t> </a:t>
            </a:r>
            <a:r>
              <a:rPr lang="fr-FR" altLang="en-GR" sz="2000" dirty="0" err="1">
                <a:solidFill>
                  <a:schemeClr val="tx1">
                    <a:lumMod val="90000"/>
                    <a:lumOff val="10000"/>
                  </a:schemeClr>
                </a:solidFill>
                <a:latin typeface="Trebuchet MS" panose="020B0703020202090204" pitchFamily="34" charset="0"/>
              </a:rPr>
              <a:t>κοινωνικ</a:t>
            </a:r>
            <a:r>
              <a:rPr lang="el-GR" altLang="en-GR" sz="2000" dirty="0">
                <a:solidFill>
                  <a:schemeClr val="tx1">
                    <a:lumMod val="90000"/>
                    <a:lumOff val="10000"/>
                  </a:schemeClr>
                </a:solidFill>
                <a:latin typeface="Trebuchet MS" panose="020B0703020202090204" pitchFamily="34" charset="0"/>
              </a:rPr>
              <a:t>ε</a:t>
            </a:r>
            <a:r>
              <a:rPr lang="fr-FR" altLang="en-GR" sz="2000" dirty="0" err="1">
                <a:solidFill>
                  <a:schemeClr val="tx1">
                    <a:lumMod val="90000"/>
                    <a:lumOff val="10000"/>
                  </a:schemeClr>
                </a:solidFill>
                <a:latin typeface="Trebuchet MS" panose="020B0703020202090204" pitchFamily="34" charset="0"/>
              </a:rPr>
              <a:t>ς</a:t>
            </a:r>
            <a:r>
              <a:rPr lang="fr-FR" altLang="en-GR" sz="2000" dirty="0">
                <a:solidFill>
                  <a:schemeClr val="tx1">
                    <a:lumMod val="90000"/>
                    <a:lumOff val="10000"/>
                  </a:schemeClr>
                </a:solidFill>
                <a:latin typeface="Trebuchet MS" panose="020B0703020202090204" pitchFamily="34" charset="0"/>
              </a:rPr>
              <a:t> </a:t>
            </a:r>
            <a:r>
              <a:rPr lang="fr-FR" altLang="en-GR" sz="2000" dirty="0" err="1">
                <a:solidFill>
                  <a:schemeClr val="tx1">
                    <a:lumMod val="90000"/>
                    <a:lumOff val="10000"/>
                  </a:schemeClr>
                </a:solidFill>
                <a:latin typeface="Trebuchet MS" panose="020B0703020202090204" pitchFamily="34" charset="0"/>
              </a:rPr>
              <a:t>δομ</a:t>
            </a:r>
            <a:r>
              <a:rPr lang="el-GR" altLang="en-GR" sz="2000" dirty="0">
                <a:solidFill>
                  <a:schemeClr val="tx1">
                    <a:lumMod val="90000"/>
                    <a:lumOff val="10000"/>
                  </a:schemeClr>
                </a:solidFill>
                <a:latin typeface="Trebuchet MS" panose="020B0703020202090204" pitchFamily="34" charset="0"/>
              </a:rPr>
              <a:t>ε</a:t>
            </a:r>
            <a:r>
              <a:rPr lang="fr-FR" altLang="en-GR" sz="2000" dirty="0" err="1">
                <a:solidFill>
                  <a:schemeClr val="tx1">
                    <a:lumMod val="90000"/>
                    <a:lumOff val="10000"/>
                  </a:schemeClr>
                </a:solidFill>
                <a:latin typeface="Trebuchet MS" panose="020B0703020202090204" pitchFamily="34" charset="0"/>
              </a:rPr>
              <a:t>ς</a:t>
            </a:r>
            <a:r>
              <a:rPr lang="fr-FR" altLang="en-GR" sz="2000" dirty="0">
                <a:solidFill>
                  <a:schemeClr val="tx1">
                    <a:lumMod val="90000"/>
                    <a:lumOff val="10000"/>
                  </a:schemeClr>
                </a:solidFill>
                <a:latin typeface="Trebuchet MS" panose="020B0703020202090204" pitchFamily="34" charset="0"/>
              </a:rPr>
              <a:t> </a:t>
            </a:r>
            <a:r>
              <a:rPr lang="fr-FR" altLang="en-GR" sz="2000" dirty="0" err="1">
                <a:solidFill>
                  <a:schemeClr val="tx1">
                    <a:lumMod val="90000"/>
                    <a:lumOff val="10000"/>
                  </a:schemeClr>
                </a:solidFill>
                <a:latin typeface="Trebuchet MS" panose="020B0703020202090204" pitchFamily="34" charset="0"/>
              </a:rPr>
              <a:t>των</a:t>
            </a:r>
            <a:r>
              <a:rPr lang="fr-FR" altLang="en-GR" sz="2000" dirty="0">
                <a:solidFill>
                  <a:schemeClr val="tx1">
                    <a:lumMod val="90000"/>
                    <a:lumOff val="10000"/>
                  </a:schemeClr>
                </a:solidFill>
                <a:latin typeface="Trebuchet MS" panose="020B0703020202090204" pitchFamily="34" charset="0"/>
              </a:rPr>
              <a:t> </a:t>
            </a:r>
            <a:r>
              <a:rPr lang="fr-FR" altLang="en-GR" sz="2000" dirty="0" err="1">
                <a:solidFill>
                  <a:schemeClr val="tx1">
                    <a:lumMod val="90000"/>
                    <a:lumOff val="10000"/>
                  </a:schemeClr>
                </a:solidFill>
                <a:latin typeface="Trebuchet MS" panose="020B0703020202090204" pitchFamily="34" charset="0"/>
              </a:rPr>
              <a:t>ευρω</a:t>
            </a:r>
            <a:r>
              <a:rPr lang="fr-FR" altLang="en-GR" sz="2000" dirty="0">
                <a:solidFill>
                  <a:schemeClr val="tx1">
                    <a:lumMod val="90000"/>
                    <a:lumOff val="10000"/>
                  </a:schemeClr>
                </a:solidFill>
                <a:latin typeface="Trebuchet MS" panose="020B0703020202090204" pitchFamily="34" charset="0"/>
              </a:rPr>
              <a:t>πα</a:t>
            </a:r>
            <a:r>
              <a:rPr lang="fr-FR" altLang="en-GR" sz="2000" dirty="0" err="1">
                <a:solidFill>
                  <a:schemeClr val="tx1">
                    <a:lumMod val="90000"/>
                    <a:lumOff val="10000"/>
                  </a:schemeClr>
                </a:solidFill>
                <a:latin typeface="Trebuchet MS" panose="020B0703020202090204" pitchFamily="34" charset="0"/>
              </a:rPr>
              <a:t>ϊκ</a:t>
            </a:r>
            <a:r>
              <a:rPr lang="el-GR" altLang="en-GR" sz="2000" dirty="0">
                <a:solidFill>
                  <a:schemeClr val="tx1">
                    <a:lumMod val="90000"/>
                    <a:lumOff val="10000"/>
                  </a:schemeClr>
                </a:solidFill>
                <a:latin typeface="Trebuchet MS" panose="020B0703020202090204" pitchFamily="34" charset="0"/>
              </a:rPr>
              <a:t>ω</a:t>
            </a:r>
            <a:r>
              <a:rPr lang="fr-FR" altLang="en-GR" sz="2000" dirty="0" err="1">
                <a:solidFill>
                  <a:schemeClr val="tx1">
                    <a:lumMod val="90000"/>
                    <a:lumOff val="10000"/>
                  </a:schemeClr>
                </a:solidFill>
                <a:latin typeface="Trebuchet MS" panose="020B0703020202090204" pitchFamily="34" charset="0"/>
              </a:rPr>
              <a:t>ν</a:t>
            </a:r>
            <a:r>
              <a:rPr lang="fr-FR" altLang="en-GR" sz="2000" dirty="0">
                <a:solidFill>
                  <a:schemeClr val="tx1">
                    <a:lumMod val="90000"/>
                    <a:lumOff val="10000"/>
                  </a:schemeClr>
                </a:solidFill>
                <a:latin typeface="Trebuchet MS" panose="020B0703020202090204" pitchFamily="34" charset="0"/>
              </a:rPr>
              <a:t> </a:t>
            </a:r>
            <a:r>
              <a:rPr lang="fr-FR" altLang="en-GR" sz="2000" dirty="0" err="1">
                <a:solidFill>
                  <a:schemeClr val="tx1">
                    <a:lumMod val="90000"/>
                    <a:lumOff val="10000"/>
                  </a:schemeClr>
                </a:solidFill>
                <a:latin typeface="Trebuchet MS" panose="020B0703020202090204" pitchFamily="34" charset="0"/>
              </a:rPr>
              <a:t>κοινωνι</a:t>
            </a:r>
            <a:r>
              <a:rPr lang="el-GR" altLang="en-GR" sz="2000" dirty="0">
                <a:solidFill>
                  <a:schemeClr val="tx1">
                    <a:lumMod val="90000"/>
                    <a:lumOff val="10000"/>
                  </a:schemeClr>
                </a:solidFill>
                <a:latin typeface="Trebuchet MS" panose="020B0703020202090204" pitchFamily="34" charset="0"/>
              </a:rPr>
              <a:t>ω</a:t>
            </a:r>
            <a:r>
              <a:rPr lang="fr-FR" altLang="en-GR" sz="2000" dirty="0" err="1">
                <a:solidFill>
                  <a:schemeClr val="tx1">
                    <a:lumMod val="90000"/>
                    <a:lumOff val="10000"/>
                  </a:schemeClr>
                </a:solidFill>
                <a:latin typeface="Trebuchet MS" panose="020B0703020202090204" pitchFamily="34" charset="0"/>
              </a:rPr>
              <a:t>ν</a:t>
            </a:r>
            <a:endParaRPr lang="en-GR" sz="2000" dirty="0">
              <a:latin typeface="Trebuchet MS" panose="020B0703020202090204" pitchFamily="34" charset="0"/>
            </a:endParaRPr>
          </a:p>
        </p:txBody>
      </p:sp>
      <p:sp>
        <p:nvSpPr>
          <p:cNvPr id="67586" name="Content Placeholder 2">
            <a:extLst>
              <a:ext uri="{FF2B5EF4-FFF2-40B4-BE49-F238E27FC236}">
                <a16:creationId xmlns:a16="http://schemas.microsoft.com/office/drawing/2014/main" id="{3F5BD0B4-A87B-A782-DE5D-A7E78D3E1411}"/>
              </a:ext>
            </a:extLst>
          </p:cNvPr>
          <p:cNvSpPr>
            <a:spLocks noGrp="1" noChangeArrowheads="1"/>
          </p:cNvSpPr>
          <p:nvPr>
            <p:ph idx="1"/>
          </p:nvPr>
        </p:nvSpPr>
        <p:spPr>
          <a:xfrm>
            <a:off x="846138" y="1835150"/>
            <a:ext cx="8037512" cy="5119688"/>
          </a:xfrm>
        </p:spPr>
        <p:txBody>
          <a:bodyPr>
            <a:normAutofit lnSpcReduction="10000"/>
          </a:bodyPr>
          <a:lstStyle/>
          <a:p>
            <a:pPr marL="0" indent="0" eaLnBrk="1" hangingPunct="1">
              <a:spcBef>
                <a:spcPts val="1200"/>
              </a:spcBef>
              <a:spcAft>
                <a:spcPts val="200"/>
              </a:spcAft>
              <a:buClr>
                <a:srgbClr val="E48312"/>
              </a:buClr>
              <a:buFont typeface="Tw Cen MT" panose="020B0602020104020603" pitchFamily="34" charset="77"/>
              <a:buNone/>
            </a:pPr>
            <a:endParaRPr lang="fr-FR" altLang="en-GR" sz="2000" dirty="0">
              <a:latin typeface="Georgia" panose="02040502050405020303" pitchFamily="18" charset="0"/>
              <a:ea typeface="Noto Sans CJK SC Regular" charset="0"/>
              <a:cs typeface="Noto Sans CJK SC Regular" charset="0"/>
            </a:endParaRPr>
          </a:p>
          <a:p>
            <a:pPr marL="0" indent="0" eaLnBrk="1" hangingPunct="1">
              <a:spcBef>
                <a:spcPts val="1200"/>
              </a:spcBef>
              <a:spcAft>
                <a:spcPts val="200"/>
              </a:spcAft>
              <a:buClr>
                <a:srgbClr val="E48312"/>
              </a:buClr>
              <a:buFont typeface="Wingdings" pitchFamily="2" charset="2"/>
              <a:buChar char=""/>
            </a:pPr>
            <a:r>
              <a:rPr lang="fr-FR" altLang="en-GR" sz="2000" dirty="0" err="1">
                <a:latin typeface="Georgia" panose="02040502050405020303" pitchFamily="18" charset="0"/>
                <a:ea typeface="Noto Sans CJK SC Regular" charset="0"/>
                <a:cs typeface="Noto Sans CJK SC Regular" charset="0"/>
              </a:rPr>
              <a:t>Η</a:t>
            </a:r>
            <a:r>
              <a:rPr lang="fr-FR" altLang="en-GR" sz="2000" dirty="0">
                <a:latin typeface="Georgia" panose="02040502050405020303" pitchFamily="18" charset="0"/>
                <a:ea typeface="Noto Sans CJK SC Regular" charset="0"/>
                <a:cs typeface="Noto Sans CJK SC Regular" charset="0"/>
              </a:rPr>
              <a:t> </a:t>
            </a:r>
            <a:r>
              <a:rPr lang="fr-FR" altLang="en-GR" sz="2000" dirty="0" err="1">
                <a:latin typeface="Georgia" panose="02040502050405020303" pitchFamily="18" charset="0"/>
                <a:ea typeface="Noto Sans CJK SC Regular" charset="0"/>
                <a:cs typeface="Noto Sans CJK SC Regular" charset="0"/>
              </a:rPr>
              <a:t>ε</a:t>
            </a:r>
            <a:r>
              <a:rPr lang="fr-FR" altLang="en-GR" sz="2000" dirty="0">
                <a:latin typeface="Georgia" panose="02040502050405020303" pitchFamily="18" charset="0"/>
                <a:ea typeface="Noto Sans CJK SC Regular" charset="0"/>
                <a:cs typeface="Noto Sans CJK SC Regular" charset="0"/>
              </a:rPr>
              <a:t>π</a:t>
            </a:r>
            <a:r>
              <a:rPr lang="fr-FR" altLang="en-GR" sz="2000" dirty="0" err="1">
                <a:latin typeface="Georgia" panose="02040502050405020303" pitchFamily="18" charset="0"/>
                <a:ea typeface="Noto Sans CJK SC Regular" charset="0"/>
                <a:cs typeface="Noto Sans CJK SC Regular" charset="0"/>
              </a:rPr>
              <a:t>έκτ</a:t>
            </a:r>
            <a:r>
              <a:rPr lang="fr-FR" altLang="en-GR" sz="2000" dirty="0">
                <a:latin typeface="Georgia" panose="02040502050405020303" pitchFamily="18" charset="0"/>
                <a:ea typeface="Noto Sans CJK SC Regular" charset="0"/>
                <a:cs typeface="Noto Sans CJK SC Regular" charset="0"/>
              </a:rPr>
              <a:t>α</a:t>
            </a:r>
            <a:r>
              <a:rPr lang="fr-FR" altLang="en-GR" sz="2000" dirty="0" err="1">
                <a:latin typeface="Georgia" panose="02040502050405020303" pitchFamily="18" charset="0"/>
                <a:ea typeface="Noto Sans CJK SC Regular" charset="0"/>
                <a:cs typeface="Noto Sans CJK SC Regular" charset="0"/>
              </a:rPr>
              <a:t>ση</a:t>
            </a:r>
            <a:r>
              <a:rPr lang="fr-FR" altLang="en-GR" sz="2000" dirty="0">
                <a:latin typeface="Georgia" panose="02040502050405020303" pitchFamily="18" charset="0"/>
                <a:ea typeface="Noto Sans CJK SC Regular" charset="0"/>
                <a:cs typeface="Noto Sans CJK SC Regular" charset="0"/>
              </a:rPr>
              <a:t> </a:t>
            </a:r>
            <a:r>
              <a:rPr lang="fr-FR" altLang="en-GR" sz="2000" dirty="0" err="1">
                <a:latin typeface="Georgia" panose="02040502050405020303" pitchFamily="18" charset="0"/>
                <a:ea typeface="Noto Sans CJK SC Regular" charset="0"/>
                <a:cs typeface="Noto Sans CJK SC Regular" charset="0"/>
              </a:rPr>
              <a:t>των</a:t>
            </a:r>
            <a:r>
              <a:rPr lang="fr-FR" altLang="en-GR" sz="2000" dirty="0">
                <a:latin typeface="Georgia" panose="02040502050405020303" pitchFamily="18" charset="0"/>
                <a:ea typeface="Noto Sans CJK SC Regular" charset="0"/>
                <a:cs typeface="Noto Sans CJK SC Regular" charset="0"/>
              </a:rPr>
              <a:t> π</a:t>
            </a:r>
            <a:r>
              <a:rPr lang="fr-FR" altLang="en-GR" sz="2000" dirty="0" err="1">
                <a:latin typeface="Georgia" panose="02040502050405020303" pitchFamily="18" charset="0"/>
                <a:ea typeface="Noto Sans CJK SC Regular" charset="0"/>
                <a:cs typeface="Noto Sans CJK SC Regular" charset="0"/>
              </a:rPr>
              <a:t>ολιτικών</a:t>
            </a:r>
            <a:r>
              <a:rPr lang="fr-FR" altLang="en-GR" sz="2000" dirty="0">
                <a:latin typeface="Georgia" panose="02040502050405020303" pitchFamily="18" charset="0"/>
                <a:ea typeface="Noto Sans CJK SC Regular" charset="0"/>
                <a:cs typeface="Noto Sans CJK SC Regular" charset="0"/>
              </a:rPr>
              <a:t> </a:t>
            </a:r>
            <a:r>
              <a:rPr lang="fr-FR" altLang="en-GR" sz="2000" dirty="0" err="1">
                <a:latin typeface="Georgia" panose="02040502050405020303" pitchFamily="18" charset="0"/>
                <a:ea typeface="Noto Sans CJK SC Regular" charset="0"/>
                <a:cs typeface="Noto Sans CJK SC Regular" charset="0"/>
              </a:rPr>
              <a:t>της</a:t>
            </a:r>
            <a:r>
              <a:rPr lang="fr-FR" altLang="en-GR" sz="2000" dirty="0">
                <a:latin typeface="Georgia" panose="02040502050405020303" pitchFamily="18" charset="0"/>
                <a:ea typeface="Noto Sans CJK SC Regular" charset="0"/>
                <a:cs typeface="Noto Sans CJK SC Regular" charset="0"/>
              </a:rPr>
              <a:t> </a:t>
            </a:r>
            <a:r>
              <a:rPr lang="fr-FR" altLang="en-GR" sz="2000" dirty="0" err="1">
                <a:latin typeface="Georgia" panose="02040502050405020303" pitchFamily="18" charset="0"/>
                <a:ea typeface="Noto Sans CJK SC Regular" charset="0"/>
                <a:cs typeface="Noto Sans CJK SC Regular" charset="0"/>
              </a:rPr>
              <a:t>Κοινής</a:t>
            </a:r>
            <a:r>
              <a:rPr lang="fr-FR" altLang="en-GR" sz="2000" dirty="0">
                <a:latin typeface="Georgia" panose="02040502050405020303" pitchFamily="18" charset="0"/>
                <a:ea typeface="Noto Sans CJK SC Regular" charset="0"/>
                <a:cs typeface="Noto Sans CJK SC Regular" charset="0"/>
              </a:rPr>
              <a:t>/</a:t>
            </a:r>
            <a:r>
              <a:rPr lang="fr-FR" altLang="en-GR" sz="2000" dirty="0" err="1">
                <a:latin typeface="Georgia" panose="02040502050405020303" pitchFamily="18" charset="0"/>
                <a:ea typeface="Noto Sans CJK SC Regular" charset="0"/>
                <a:cs typeface="Noto Sans CJK SC Regular" charset="0"/>
              </a:rPr>
              <a:t>Ενι</a:t>
            </a:r>
            <a:r>
              <a:rPr lang="fr-FR" altLang="en-GR" sz="2000" dirty="0">
                <a:latin typeface="Georgia" panose="02040502050405020303" pitchFamily="18" charset="0"/>
                <a:ea typeface="Noto Sans CJK SC Regular" charset="0"/>
                <a:cs typeface="Noto Sans CJK SC Regular" charset="0"/>
              </a:rPr>
              <a:t>α</a:t>
            </a:r>
            <a:r>
              <a:rPr lang="fr-FR" altLang="en-GR" sz="2000" dirty="0" err="1">
                <a:latin typeface="Georgia" panose="02040502050405020303" pitchFamily="18" charset="0"/>
                <a:ea typeface="Noto Sans CJK SC Regular" charset="0"/>
                <a:cs typeface="Noto Sans CJK SC Regular" charset="0"/>
              </a:rPr>
              <a:t>ί</a:t>
            </a:r>
            <a:r>
              <a:rPr lang="fr-FR" altLang="en-GR" sz="2000" dirty="0">
                <a:latin typeface="Georgia" panose="02040502050405020303" pitchFamily="18" charset="0"/>
                <a:ea typeface="Noto Sans CJK SC Regular" charset="0"/>
                <a:cs typeface="Noto Sans CJK SC Regular" charset="0"/>
              </a:rPr>
              <a:t>α</a:t>
            </a:r>
            <a:r>
              <a:rPr lang="fr-FR" altLang="en-GR" sz="2000" dirty="0" err="1">
                <a:latin typeface="Georgia" panose="02040502050405020303" pitchFamily="18" charset="0"/>
                <a:ea typeface="Noto Sans CJK SC Regular" charset="0"/>
                <a:cs typeface="Noto Sans CJK SC Regular" charset="0"/>
              </a:rPr>
              <a:t>ς</a:t>
            </a:r>
            <a:r>
              <a:rPr lang="fr-FR" altLang="en-GR" sz="2000" dirty="0">
                <a:latin typeface="Georgia" panose="02040502050405020303" pitchFamily="18" charset="0"/>
                <a:ea typeface="Noto Sans CJK SC Regular" charset="0"/>
                <a:cs typeface="Noto Sans CJK SC Regular" charset="0"/>
              </a:rPr>
              <a:t> α</a:t>
            </a:r>
            <a:r>
              <a:rPr lang="fr-FR" altLang="en-GR" sz="2000" dirty="0" err="1">
                <a:latin typeface="Georgia" panose="02040502050405020303" pitchFamily="18" charset="0"/>
                <a:ea typeface="Noto Sans CJK SC Regular" charset="0"/>
                <a:cs typeface="Noto Sans CJK SC Regular" charset="0"/>
              </a:rPr>
              <a:t>γοράς</a:t>
            </a:r>
            <a:r>
              <a:rPr lang="fr-FR" altLang="en-GR" sz="2000" dirty="0">
                <a:latin typeface="Georgia" panose="02040502050405020303" pitchFamily="18" charset="0"/>
                <a:ea typeface="Noto Sans CJK SC Regular" charset="0"/>
                <a:cs typeface="Noto Sans CJK SC Regular" charset="0"/>
              </a:rPr>
              <a:t> </a:t>
            </a:r>
            <a:r>
              <a:rPr lang="fr-FR" altLang="en-GR" sz="2000" dirty="0" err="1">
                <a:latin typeface="Georgia" panose="02040502050405020303" pitchFamily="18" charset="0"/>
                <a:ea typeface="Noto Sans CJK SC Regular" charset="0"/>
                <a:cs typeface="Noto Sans CJK SC Regular" charset="0"/>
              </a:rPr>
              <a:t>στη</a:t>
            </a:r>
            <a:r>
              <a:rPr lang="fr-FR" altLang="en-GR" sz="2000" dirty="0">
                <a:latin typeface="Georgia" panose="02040502050405020303" pitchFamily="18" charset="0"/>
                <a:ea typeface="Noto Sans CJK SC Regular" charset="0"/>
                <a:cs typeface="Noto Sans CJK SC Regular" charset="0"/>
              </a:rPr>
              <a:t> β</a:t>
            </a:r>
            <a:r>
              <a:rPr lang="fr-FR" altLang="en-GR" sz="2000" dirty="0" err="1">
                <a:latin typeface="Georgia" panose="02040502050405020303" pitchFamily="18" charset="0"/>
                <a:ea typeface="Noto Sans CJK SC Regular" charset="0"/>
                <a:cs typeface="Noto Sans CJK SC Regular" charset="0"/>
              </a:rPr>
              <a:t>άση</a:t>
            </a:r>
            <a:r>
              <a:rPr lang="fr-FR" altLang="en-GR" sz="2000" dirty="0">
                <a:latin typeface="Georgia" panose="02040502050405020303" pitchFamily="18" charset="0"/>
                <a:ea typeface="Noto Sans CJK SC Regular" charset="0"/>
                <a:cs typeface="Noto Sans CJK SC Regular" charset="0"/>
              </a:rPr>
              <a:t> </a:t>
            </a:r>
            <a:r>
              <a:rPr lang="fr-FR" altLang="en-GR" sz="2000" dirty="0" err="1">
                <a:latin typeface="Georgia" panose="02040502050405020303" pitchFamily="18" charset="0"/>
                <a:ea typeface="Noto Sans CJK SC Regular" charset="0"/>
                <a:cs typeface="Noto Sans CJK SC Regular" charset="0"/>
              </a:rPr>
              <a:t>της</a:t>
            </a:r>
            <a:r>
              <a:rPr lang="fr-FR" altLang="en-GR" sz="2000" dirty="0">
                <a:latin typeface="Georgia" panose="02040502050405020303" pitchFamily="18" charset="0"/>
                <a:ea typeface="Noto Sans CJK SC Regular" charset="0"/>
                <a:cs typeface="Noto Sans CJK SC Regular" charset="0"/>
              </a:rPr>
              <a:t> ‘α</a:t>
            </a:r>
            <a:r>
              <a:rPr lang="fr-FR" altLang="en-GR" sz="2000" dirty="0" err="1">
                <a:latin typeface="Georgia" panose="02040502050405020303" pitchFamily="18" charset="0"/>
                <a:ea typeface="Noto Sans CJK SC Regular" charset="0"/>
                <a:cs typeface="Noto Sans CJK SC Regular" charset="0"/>
              </a:rPr>
              <a:t>ρνητικής</a:t>
            </a:r>
            <a:r>
              <a:rPr lang="fr-FR" altLang="en-GR" sz="2000" dirty="0">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ενο</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οίησης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ι</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εισχώρηση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των</a:t>
            </a:r>
            <a:r>
              <a:rPr lang="fr-FR" altLang="en-GR" sz="2000" dirty="0">
                <a:solidFill>
                  <a:srgbClr val="000000"/>
                </a:solidFill>
                <a:latin typeface="Georgia" panose="02040502050405020303" pitchFamily="18" charset="0"/>
                <a:ea typeface="Noto Sans CJK SC Regular" charset="0"/>
                <a:cs typeface="Noto Sans CJK SC Regular" charset="0"/>
              </a:rPr>
              <a:t> α</a:t>
            </a:r>
            <a:r>
              <a:rPr lang="fr-FR" altLang="en-GR" sz="2000" dirty="0" err="1">
                <a:solidFill>
                  <a:srgbClr val="000000"/>
                </a:solidFill>
                <a:latin typeface="Georgia" panose="02040502050405020303" pitchFamily="18" charset="0"/>
                <a:ea typeface="Noto Sans CJK SC Regular" charset="0"/>
                <a:cs typeface="Noto Sans CJK SC Regular" charset="0"/>
              </a:rPr>
              <a:t>γγλο</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μερικ</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νικών</a:t>
            </a:r>
            <a:r>
              <a:rPr lang="fr-FR" altLang="en-GR" sz="2000" dirty="0">
                <a:solidFill>
                  <a:srgbClr val="000000"/>
                </a:solidFill>
                <a:latin typeface="Georgia" panose="02040502050405020303" pitchFamily="18" charset="0"/>
                <a:ea typeface="Noto Sans CJK SC Regular" charset="0"/>
                <a:cs typeface="Noto Sans CJK SC Regular" charset="0"/>
              </a:rPr>
              <a:t> πα</a:t>
            </a:r>
            <a:r>
              <a:rPr lang="fr-FR" altLang="en-GR" sz="2000" dirty="0" err="1">
                <a:solidFill>
                  <a:srgbClr val="000000"/>
                </a:solidFill>
                <a:latin typeface="Georgia" panose="02040502050405020303" pitchFamily="18" charset="0"/>
                <a:ea typeface="Noto Sans CJK SC Regular" charset="0"/>
                <a:cs typeface="Noto Sans CJK SC Regular" charset="0"/>
              </a:rPr>
              <a:t>γκόσμιων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χρημ</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το</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ιστωτικών</a:t>
            </a:r>
            <a:r>
              <a:rPr lang="fr-FR" altLang="en-GR" sz="2000" dirty="0">
                <a:solidFill>
                  <a:srgbClr val="000000"/>
                </a:solidFill>
                <a:latin typeface="Georgia" panose="02040502050405020303" pitchFamily="18" charset="0"/>
                <a:ea typeface="Noto Sans CJK SC Regular" charset="0"/>
                <a:cs typeface="Noto Sans CJK SC Regular" charset="0"/>
              </a:rPr>
              <a:t> α</a:t>
            </a:r>
            <a:r>
              <a:rPr lang="fr-FR" altLang="en-GR" sz="2000" dirty="0" err="1">
                <a:solidFill>
                  <a:srgbClr val="000000"/>
                </a:solidFill>
                <a:latin typeface="Georgia" panose="02040502050405020303" pitchFamily="18" charset="0"/>
                <a:ea typeface="Noto Sans CJK SC Regular" charset="0"/>
                <a:cs typeface="Noto Sans CJK SC Regular" charset="0"/>
              </a:rPr>
              <a:t>γορών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στην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Ευρώ</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οδήγησε</a:t>
            </a:r>
            <a:r>
              <a:rPr lang="fr-FR" altLang="en-GR" sz="2000" dirty="0">
                <a:solidFill>
                  <a:srgbClr val="000000"/>
                </a:solidFill>
                <a:latin typeface="Georgia" panose="02040502050405020303" pitchFamily="18" charset="0"/>
                <a:ea typeface="Noto Sans CJK SC Regular" charset="0"/>
                <a:cs typeface="Noto Sans CJK SC Regular" charset="0"/>
              </a:rPr>
              <a:t> (α) </a:t>
            </a:r>
            <a:r>
              <a:rPr lang="fr-FR" altLang="en-GR" sz="2000" dirty="0" err="1">
                <a:solidFill>
                  <a:srgbClr val="000000"/>
                </a:solidFill>
                <a:latin typeface="Georgia" panose="02040502050405020303" pitchFamily="18" charset="0"/>
                <a:ea typeface="Noto Sans CJK SC Regular" charset="0"/>
                <a:cs typeface="Noto Sans CJK SC Regular" charset="0"/>
              </a:rPr>
              <a:t>στην</a:t>
            </a:r>
            <a:r>
              <a:rPr lang="fr-FR" altLang="en-GR" sz="2000" dirty="0">
                <a:solidFill>
                  <a:srgbClr val="000000"/>
                </a:solidFill>
                <a:latin typeface="Georgia" panose="02040502050405020303" pitchFamily="18" charset="0"/>
                <a:ea typeface="Noto Sans CJK SC Regular" charset="0"/>
                <a:cs typeface="Noto Sans CJK SC Regular" charset="0"/>
              </a:rPr>
              <a:t> π</a:t>
            </a:r>
            <a:r>
              <a:rPr lang="fr-FR" altLang="en-GR" sz="2000" dirty="0" err="1">
                <a:solidFill>
                  <a:srgbClr val="000000"/>
                </a:solidFill>
                <a:latin typeface="Georgia" panose="02040502050405020303" pitchFamily="18" charset="0"/>
                <a:ea typeface="Noto Sans CJK SC Regular" charset="0"/>
                <a:cs typeface="Noto Sans CJK SC Regular" charset="0"/>
              </a:rPr>
              <a:t>ροοδευτική</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υ</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ονόμευση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του</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ευρω</a:t>
            </a:r>
            <a:r>
              <a:rPr lang="fr-FR" altLang="en-GR" sz="2000" dirty="0">
                <a:solidFill>
                  <a:srgbClr val="000000"/>
                </a:solidFill>
                <a:latin typeface="Georgia" panose="02040502050405020303" pitchFamily="18" charset="0"/>
                <a:ea typeface="Noto Sans CJK SC Regular" charset="0"/>
                <a:cs typeface="Noto Sans CJK SC Regular" charset="0"/>
              </a:rPr>
              <a:t>πα</a:t>
            </a:r>
            <a:r>
              <a:rPr lang="fr-FR" altLang="en-GR" sz="2000" dirty="0" err="1">
                <a:solidFill>
                  <a:srgbClr val="000000"/>
                </a:solidFill>
                <a:latin typeface="Georgia" panose="02040502050405020303" pitchFamily="18" charset="0"/>
                <a:ea typeface="Noto Sans CJK SC Regular" charset="0"/>
                <a:cs typeface="Noto Sans CJK SC Regular" charset="0"/>
              </a:rPr>
              <a:t>ϊκού</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κοινωνικού</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μοντέλου</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σε</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όλες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του</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τις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εκφάνσεις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γ</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λλικός</a:t>
            </a:r>
            <a:r>
              <a:rPr lang="fr-FR" altLang="en-GR" sz="2000" dirty="0">
                <a:solidFill>
                  <a:srgbClr val="000000"/>
                </a:solidFill>
                <a:latin typeface="Georgia" panose="02040502050405020303" pitchFamily="18" charset="0"/>
                <a:ea typeface="Noto Sans CJK SC Regular" charset="0"/>
                <a:cs typeface="Noto Sans CJK SC Regular" charset="0"/>
              </a:rPr>
              <a:t> dirigisme, </a:t>
            </a:r>
            <a:r>
              <a:rPr lang="fr-FR" altLang="en-GR" sz="2000" dirty="0" err="1">
                <a:solidFill>
                  <a:srgbClr val="000000"/>
                </a:solidFill>
                <a:latin typeface="Georgia" panose="02040502050405020303" pitchFamily="18" charset="0"/>
                <a:ea typeface="Noto Sans CJK SC Regular" charset="0"/>
                <a:cs typeface="Noto Sans CJK SC Regular" charset="0"/>
              </a:rPr>
              <a:t>γερμ</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νικός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κορ</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ορ</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τισμός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σκ</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νδιν</a:t>
            </a:r>
            <a:r>
              <a:rPr lang="fr-FR" altLang="en-GR" sz="2000" dirty="0">
                <a:solidFill>
                  <a:srgbClr val="000000"/>
                </a:solidFill>
                <a:latin typeface="Georgia" panose="02040502050405020303" pitchFamily="18" charset="0"/>
                <a:ea typeface="Noto Sans CJK SC Regular" charset="0"/>
                <a:cs typeface="Noto Sans CJK SC Regular" charset="0"/>
              </a:rPr>
              <a:t>αβ</a:t>
            </a:r>
            <a:r>
              <a:rPr lang="fr-FR" altLang="en-GR" sz="2000" dirty="0" err="1">
                <a:solidFill>
                  <a:srgbClr val="000000"/>
                </a:solidFill>
                <a:latin typeface="Georgia" panose="02040502050405020303" pitchFamily="18" charset="0"/>
                <a:ea typeface="Noto Sans CJK SC Regular" charset="0"/>
                <a:cs typeface="Noto Sans CJK SC Regular" charset="0"/>
              </a:rPr>
              <a:t>ικό</a:t>
            </a:r>
            <a:r>
              <a:rPr lang="fr-FR" altLang="en-GR" sz="2000" dirty="0">
                <a:solidFill>
                  <a:srgbClr val="000000"/>
                </a:solidFill>
                <a:latin typeface="Georgia" panose="02040502050405020303" pitchFamily="18" charset="0"/>
                <a:ea typeface="Noto Sans CJK SC Regular" charset="0"/>
                <a:cs typeface="Noto Sans CJK SC Regular" charset="0"/>
              </a:rPr>
              <a:t> π</a:t>
            </a:r>
            <a:r>
              <a:rPr lang="fr-FR" altLang="en-GR" sz="2000" dirty="0" err="1">
                <a:solidFill>
                  <a:srgbClr val="000000"/>
                </a:solidFill>
                <a:latin typeface="Georgia" panose="02040502050405020303" pitchFamily="18" charset="0"/>
                <a:ea typeface="Noto Sans CJK SC Regular" charset="0"/>
                <a:cs typeface="Noto Sans CJK SC Regular" charset="0"/>
              </a:rPr>
              <a:t>ρονοι</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κό</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μοντέλο</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ι</a:t>
            </a:r>
            <a:r>
              <a:rPr lang="fr-FR" altLang="en-GR" sz="2000" dirty="0">
                <a:solidFill>
                  <a:srgbClr val="000000"/>
                </a:solidFill>
                <a:latin typeface="Georgia" panose="02040502050405020303" pitchFamily="18" charset="0"/>
                <a:ea typeface="Noto Sans CJK SC Regular" charset="0"/>
                <a:cs typeface="Noto Sans CJK SC Regular" charset="0"/>
              </a:rPr>
              <a:t> (β) </a:t>
            </a:r>
            <a:r>
              <a:rPr lang="fr-FR" altLang="en-GR" sz="2000" dirty="0" err="1">
                <a:solidFill>
                  <a:srgbClr val="000000"/>
                </a:solidFill>
                <a:latin typeface="Georgia" panose="02040502050405020303" pitchFamily="18" charset="0"/>
                <a:ea typeface="Noto Sans CJK SC Regular" charset="0"/>
                <a:cs typeface="Noto Sans CJK SC Regular" charset="0"/>
              </a:rPr>
              <a:t>στην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εγκ</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θίδρυση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του</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Ευρω</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μερικάνικου</a:t>
            </a:r>
            <a:r>
              <a:rPr lang="fr-FR" altLang="en-GR" sz="2000" dirty="0">
                <a:solidFill>
                  <a:srgbClr val="000000"/>
                </a:solidFill>
                <a:latin typeface="Georgia" panose="02040502050405020303" pitchFamily="18" charset="0"/>
                <a:ea typeface="Noto Sans CJK SC Regular" charset="0"/>
                <a:cs typeface="Noto Sans CJK SC Regular" charset="0"/>
              </a:rPr>
              <a:t> α</a:t>
            </a:r>
            <a:r>
              <a:rPr lang="fr-FR" altLang="en-GR" sz="2000" dirty="0" err="1">
                <a:solidFill>
                  <a:srgbClr val="000000"/>
                </a:solidFill>
                <a:latin typeface="Georgia" panose="02040502050405020303" pitchFamily="18" charset="0"/>
                <a:ea typeface="Noto Sans CJK SC Regular" charset="0"/>
                <a:cs typeface="Noto Sans CJK SC Regular" charset="0"/>
              </a:rPr>
              <a:t>ντ</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γωνισμού</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με</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σχετική</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ικράτηση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των</a:t>
            </a:r>
            <a:r>
              <a:rPr lang="fr-FR" altLang="en-GR" sz="2000" dirty="0">
                <a:solidFill>
                  <a:srgbClr val="000000"/>
                </a:solidFill>
                <a:latin typeface="Georgia" panose="02040502050405020303" pitchFamily="18" charset="0"/>
                <a:ea typeface="Noto Sans CJK SC Regular" charset="0"/>
                <a:cs typeface="Noto Sans CJK SC Regular" charset="0"/>
              </a:rPr>
              <a:t> ΗΠΑ.</a:t>
            </a:r>
          </a:p>
          <a:p>
            <a:pPr marL="0" indent="0" eaLnBrk="1" hangingPunct="1">
              <a:spcBef>
                <a:spcPts val="1200"/>
              </a:spcBef>
              <a:spcAft>
                <a:spcPts val="200"/>
              </a:spcAft>
              <a:buClr>
                <a:srgbClr val="E48312"/>
              </a:buClr>
              <a:buFont typeface="Wingdings" pitchFamily="2" charset="2"/>
              <a:buChar char=""/>
            </a:pPr>
            <a:r>
              <a:rPr lang="fr-FR" altLang="en-GR" sz="2000" dirty="0">
                <a:solidFill>
                  <a:srgbClr val="000000"/>
                </a:solidFill>
                <a:latin typeface="Georgia" panose="02040502050405020303" pitchFamily="18" charset="0"/>
                <a:ea typeface="Noto Sans CJK SC Regular" charset="0"/>
                <a:cs typeface="Noto Sans CJK SC Regular" charset="0"/>
              </a:rPr>
              <a:t>H EE </a:t>
            </a:r>
            <a:r>
              <a:rPr lang="fr-FR" altLang="en-GR" sz="2000" dirty="0" err="1">
                <a:solidFill>
                  <a:srgbClr val="000000"/>
                </a:solidFill>
                <a:latin typeface="Georgia" panose="02040502050405020303" pitchFamily="18" charset="0"/>
                <a:ea typeface="Noto Sans CJK SC Regular" charset="0"/>
                <a:cs typeface="Noto Sans CJK SC Regular" charset="0"/>
              </a:rPr>
              <a:t>είν</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ι</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η</a:t>
            </a:r>
            <a:r>
              <a:rPr lang="fr-FR" altLang="en-GR" sz="2000" dirty="0">
                <a:solidFill>
                  <a:srgbClr val="000000"/>
                </a:solidFill>
                <a:latin typeface="Georgia" panose="02040502050405020303" pitchFamily="18" charset="0"/>
                <a:ea typeface="Noto Sans CJK SC Regular" charset="0"/>
                <a:cs typeface="Noto Sans CJK SC Regular" charset="0"/>
              </a:rPr>
              <a:t> π</a:t>
            </a:r>
            <a:r>
              <a:rPr lang="fr-FR" altLang="en-GR" sz="2000" dirty="0" err="1">
                <a:solidFill>
                  <a:srgbClr val="000000"/>
                </a:solidFill>
                <a:latin typeface="Georgia" panose="02040502050405020303" pitchFamily="18" charset="0"/>
                <a:ea typeface="Noto Sans CJK SC Regular" charset="0"/>
                <a:cs typeface="Noto Sans CJK SC Regular" charset="0"/>
              </a:rPr>
              <a:t>ολιτική</a:t>
            </a:r>
            <a:r>
              <a:rPr lang="fr-FR" altLang="en-GR" sz="2000" dirty="0">
                <a:solidFill>
                  <a:srgbClr val="000000"/>
                </a:solidFill>
                <a:latin typeface="Georgia" panose="02040502050405020303" pitchFamily="18" charset="0"/>
                <a:ea typeface="Noto Sans CJK SC Regular" charset="0"/>
                <a:cs typeface="Noto Sans CJK SC Regular" charset="0"/>
              </a:rPr>
              <a:t> απ</a:t>
            </a:r>
            <a:r>
              <a:rPr lang="fr-FR" altLang="en-GR" sz="2000" dirty="0" err="1">
                <a:solidFill>
                  <a:srgbClr val="000000"/>
                </a:solidFill>
                <a:latin typeface="Georgia" panose="02040502050405020303" pitchFamily="18" charset="0"/>
                <a:ea typeface="Noto Sans CJK SC Regular" charset="0"/>
                <a:cs typeface="Noto Sans CJK SC Regular" charset="0"/>
              </a:rPr>
              <a:t>άντηση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σε</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b="1" dirty="0" err="1">
                <a:solidFill>
                  <a:srgbClr val="000000"/>
                </a:solidFill>
                <a:latin typeface="Georgia" panose="02040502050405020303" pitchFamily="18" charset="0"/>
                <a:ea typeface="Noto Sans CJK SC Regular" charset="0"/>
                <a:cs typeface="Noto Sans CJK SC Regular" charset="0"/>
              </a:rPr>
              <a:t>ενδημικά</a:t>
            </a:r>
            <a:r>
              <a:rPr lang="fr-FR" altLang="en-GR" sz="2000" b="1" dirty="0">
                <a:solidFill>
                  <a:srgbClr val="000000"/>
                </a:solidFill>
                <a:latin typeface="Georgia" panose="02040502050405020303" pitchFamily="18" charset="0"/>
                <a:ea typeface="Noto Sans CJK SC Regular" charset="0"/>
                <a:cs typeface="Noto Sans CJK SC Regular" charset="0"/>
              </a:rPr>
              <a:t> π</a:t>
            </a:r>
            <a:r>
              <a:rPr lang="fr-FR" altLang="en-GR" sz="2000" b="1" dirty="0" err="1">
                <a:solidFill>
                  <a:srgbClr val="000000"/>
                </a:solidFill>
                <a:latin typeface="Georgia" panose="02040502050405020303" pitchFamily="18" charset="0"/>
                <a:ea typeface="Noto Sans CJK SC Regular" charset="0"/>
                <a:cs typeface="Noto Sans CJK SC Regular" charset="0"/>
              </a:rPr>
              <a:t>ρο</a:t>
            </a:r>
            <a:r>
              <a:rPr lang="fr-FR" altLang="en-GR" sz="2000" b="1" dirty="0">
                <a:solidFill>
                  <a:srgbClr val="000000"/>
                </a:solidFill>
                <a:latin typeface="Georgia" panose="02040502050405020303" pitchFamily="18" charset="0"/>
                <a:ea typeface="Noto Sans CJK SC Regular" charset="0"/>
                <a:cs typeface="Noto Sans CJK SC Regular" charset="0"/>
              </a:rPr>
              <a:t>β</a:t>
            </a:r>
            <a:r>
              <a:rPr lang="fr-FR" altLang="en-GR" sz="2000" b="1" dirty="0" err="1">
                <a:solidFill>
                  <a:srgbClr val="000000"/>
                </a:solidFill>
                <a:latin typeface="Georgia" panose="02040502050405020303" pitchFamily="18" charset="0"/>
                <a:ea typeface="Noto Sans CJK SC Regular" charset="0"/>
                <a:cs typeface="Noto Sans CJK SC Regular" charset="0"/>
              </a:rPr>
              <a:t>λήμ</a:t>
            </a:r>
            <a:r>
              <a:rPr lang="fr-FR" altLang="en-GR" sz="2000" b="1" dirty="0">
                <a:solidFill>
                  <a:srgbClr val="000000"/>
                </a:solidFill>
                <a:latin typeface="Georgia" panose="02040502050405020303" pitchFamily="18" charset="0"/>
                <a:ea typeface="Noto Sans CJK SC Regular" charset="0"/>
                <a:cs typeface="Noto Sans CJK SC Regular" charset="0"/>
              </a:rPr>
              <a:t>α</a:t>
            </a:r>
            <a:r>
              <a:rPr lang="fr-FR" altLang="en-GR" sz="2000" b="1" dirty="0" err="1">
                <a:solidFill>
                  <a:srgbClr val="000000"/>
                </a:solidFill>
                <a:latin typeface="Georgia" panose="02040502050405020303" pitchFamily="18" charset="0"/>
                <a:ea typeface="Noto Sans CJK SC Regular" charset="0"/>
                <a:cs typeface="Noto Sans CJK SC Regular" charset="0"/>
              </a:rPr>
              <a:t>τ</a:t>
            </a:r>
            <a:r>
              <a:rPr lang="fr-FR" altLang="en-GR" sz="2000" b="1" dirty="0">
                <a:solidFill>
                  <a:srgbClr val="000000"/>
                </a:solidFill>
                <a:latin typeface="Georgia" panose="02040502050405020303" pitchFamily="18" charset="0"/>
                <a:ea typeface="Noto Sans CJK SC Regular" charset="0"/>
                <a:cs typeface="Noto Sans CJK SC Regular" charset="0"/>
              </a:rPr>
              <a:t>α </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νά</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τυξης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του</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a:t>
            </a:r>
            <a:r>
              <a:rPr lang="fr-FR" altLang="en-GR" sz="2000" dirty="0">
                <a:solidFill>
                  <a:srgbClr val="000000"/>
                </a:solidFill>
                <a:latin typeface="Georgia" panose="02040502050405020303" pitchFamily="18" charset="0"/>
                <a:ea typeface="Noto Sans CJK SC Regular" charset="0"/>
                <a:cs typeface="Noto Sans CJK SC Regular" charset="0"/>
              </a:rPr>
              <a:t>απ</a:t>
            </a:r>
            <a:r>
              <a:rPr lang="fr-FR" altLang="en-GR" sz="2000" dirty="0" err="1">
                <a:solidFill>
                  <a:srgbClr val="000000"/>
                </a:solidFill>
                <a:latin typeface="Georgia" panose="02040502050405020303" pitchFamily="18" charset="0"/>
                <a:ea typeface="Noto Sans CJK SC Regular" charset="0"/>
                <a:cs typeface="Noto Sans CJK SC Regular" charset="0"/>
              </a:rPr>
              <a:t>ιτ</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λισμού</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Α</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οτέλεσε</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την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λύτερη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μέθοδο</a:t>
            </a:r>
            <a:r>
              <a:rPr lang="fr-FR" altLang="en-GR" sz="2000" dirty="0">
                <a:solidFill>
                  <a:srgbClr val="000000"/>
                </a:solidFill>
                <a:latin typeface="Georgia" panose="02040502050405020303" pitchFamily="18" charset="0"/>
                <a:ea typeface="Noto Sans CJK SC Regular" charset="0"/>
                <a:cs typeface="Noto Sans CJK SC Regular" charset="0"/>
              </a:rPr>
              <a:t> (α</a:t>
            </a:r>
            <a:r>
              <a:rPr lang="fr-FR" altLang="en-GR" sz="2000" dirty="0" err="1">
                <a:solidFill>
                  <a:srgbClr val="000000"/>
                </a:solidFill>
                <a:latin typeface="Georgia" panose="02040502050405020303" pitchFamily="18" charset="0"/>
                <a:ea typeface="Noto Sans CJK SC Regular" charset="0"/>
                <a:cs typeface="Noto Sans CJK SC Regular" charset="0"/>
              </a:rPr>
              <a:t>ν</a:t>
            </a:r>
            <a:r>
              <a:rPr lang="fr-FR" altLang="en-GR" sz="2000" dirty="0">
                <a:solidFill>
                  <a:srgbClr val="000000"/>
                </a:solidFill>
                <a:latin typeface="Georgia" panose="02040502050405020303" pitchFamily="18" charset="0"/>
                <a:ea typeface="Noto Sans CJK SC Regular" charset="0"/>
                <a:cs typeface="Noto Sans CJK SC Regular" charset="0"/>
              </a:rPr>
              <a:t>)</a:t>
            </a:r>
            <a:r>
              <a:rPr lang="fr-FR" altLang="en-GR" sz="2000" dirty="0" err="1">
                <a:solidFill>
                  <a:srgbClr val="000000"/>
                </a:solidFill>
                <a:latin typeface="Georgia" panose="02040502050405020303" pitchFamily="18" charset="0"/>
                <a:ea typeface="Noto Sans CJK SC Regular" charset="0"/>
                <a:cs typeface="Noto Sans CJK SC Regular" charset="0"/>
              </a:rPr>
              <a:t>οικοδόμησης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του</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κράτους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σε</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εθνικό</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ι</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διεθνές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ί</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εδο</a:t>
            </a:r>
            <a:r>
              <a:rPr lang="fr-FR" altLang="en-GR" sz="2000" dirty="0">
                <a:solidFill>
                  <a:srgbClr val="000000"/>
                </a:solidFill>
                <a:latin typeface="Georgia" panose="02040502050405020303" pitchFamily="18" charset="0"/>
                <a:ea typeface="Noto Sans CJK SC Regular" charset="0"/>
                <a:cs typeface="Noto Sans CJK SC Regular" charset="0"/>
              </a:rPr>
              <a:t> πα</a:t>
            </a:r>
            <a:r>
              <a:rPr lang="fr-FR" altLang="en-GR" sz="2000" dirty="0" err="1">
                <a:solidFill>
                  <a:srgbClr val="000000"/>
                </a:solidFill>
                <a:latin typeface="Georgia" panose="02040502050405020303" pitchFamily="18" charset="0"/>
                <a:ea typeface="Noto Sans CJK SC Regular" charset="0"/>
                <a:cs typeface="Noto Sans CJK SC Regular" charset="0"/>
              </a:rPr>
              <a:t>ρέχοντ</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την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υ</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οδομή</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γι</a:t>
            </a:r>
            <a:r>
              <a:rPr lang="fr-FR" altLang="en-GR" sz="2000" dirty="0">
                <a:solidFill>
                  <a:srgbClr val="000000"/>
                </a:solidFill>
                <a:latin typeface="Georgia" panose="02040502050405020303" pitchFamily="18" charset="0"/>
                <a:ea typeface="Noto Sans CJK SC Regular" charset="0"/>
                <a:cs typeface="Noto Sans CJK SC Regular" charset="0"/>
              </a:rPr>
              <a:t>α </a:t>
            </a:r>
            <a:r>
              <a:rPr lang="fr-FR" altLang="en-GR" sz="2000" dirty="0" err="1">
                <a:solidFill>
                  <a:srgbClr val="000000"/>
                </a:solidFill>
                <a:latin typeface="Georgia" panose="02040502050405020303" pitchFamily="18" charset="0"/>
                <a:ea typeface="Noto Sans CJK SC Regular" charset="0"/>
                <a:cs typeface="Noto Sans CJK SC Regular" charset="0"/>
              </a:rPr>
              <a:t>την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έκτ</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ση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των</a:t>
            </a:r>
            <a:r>
              <a:rPr lang="fr-FR" altLang="en-GR" sz="2000" dirty="0">
                <a:solidFill>
                  <a:srgbClr val="000000"/>
                </a:solidFill>
                <a:latin typeface="Georgia" panose="02040502050405020303" pitchFamily="18" charset="0"/>
                <a:ea typeface="Noto Sans CJK SC Regular" charset="0"/>
                <a:cs typeface="Noto Sans CJK SC Regular" charset="0"/>
              </a:rPr>
              <a:t> πα</a:t>
            </a:r>
            <a:r>
              <a:rPr lang="fr-FR" altLang="en-GR" sz="2000" dirty="0" err="1">
                <a:solidFill>
                  <a:srgbClr val="000000"/>
                </a:solidFill>
                <a:latin typeface="Georgia" panose="02040502050405020303" pitchFamily="18" charset="0"/>
                <a:ea typeface="Noto Sans CJK SC Regular" charset="0"/>
                <a:cs typeface="Noto Sans CJK SC Regular" charset="0"/>
              </a:rPr>
              <a:t>ρ</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γωγικών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δυνάμεων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ι</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το</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λύτερο</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μέσο</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νομιμο</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οίησης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της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εξουσί</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γι</a:t>
            </a:r>
            <a:r>
              <a:rPr lang="fr-FR" altLang="en-GR" sz="2000" dirty="0">
                <a:solidFill>
                  <a:srgbClr val="000000"/>
                </a:solidFill>
                <a:latin typeface="Georgia" panose="02040502050405020303" pitchFamily="18" charset="0"/>
                <a:ea typeface="Noto Sans CJK SC Regular" charset="0"/>
                <a:cs typeface="Noto Sans CJK SC Regular" charset="0"/>
              </a:rPr>
              <a:t>α </a:t>
            </a:r>
            <a:r>
              <a:rPr lang="fr-FR" altLang="en-GR" sz="2000" dirty="0" err="1">
                <a:solidFill>
                  <a:srgbClr val="000000"/>
                </a:solidFill>
                <a:latin typeface="Georgia" panose="02040502050405020303" pitchFamily="18" charset="0"/>
                <a:ea typeface="Noto Sans CJK SC Regular" charset="0"/>
                <a:cs typeface="Noto Sans CJK SC Regular" charset="0"/>
              </a:rPr>
              <a:t>δι</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τήρηση</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των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κοινωνικών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σχέσεων</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με</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τέτοιο</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τρό</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ο</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ώστε</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ν</a:t>
            </a:r>
            <a:r>
              <a:rPr lang="fr-FR" altLang="en-GR" sz="2000" dirty="0">
                <a:solidFill>
                  <a:srgbClr val="000000"/>
                </a:solidFill>
                <a:latin typeface="Georgia" panose="02040502050405020303" pitchFamily="18" charset="0"/>
                <a:ea typeface="Noto Sans CJK SC Regular" charset="0"/>
                <a:cs typeface="Noto Sans CJK SC Regular" charset="0"/>
              </a:rPr>
              <a:t>α </a:t>
            </a:r>
            <a:r>
              <a:rPr lang="fr-FR" altLang="en-GR" sz="2000" dirty="0" err="1">
                <a:solidFill>
                  <a:srgbClr val="000000"/>
                </a:solidFill>
                <a:latin typeface="Georgia" panose="02040502050405020303" pitchFamily="18" charset="0"/>
                <a:ea typeface="Noto Sans CJK SC Regular" charset="0"/>
                <a:cs typeface="Noto Sans CJK SC Regular" charset="0"/>
              </a:rPr>
              <a:t>εξυ</a:t>
            </a:r>
            <a:r>
              <a:rPr lang="fr-FR" altLang="en-GR" sz="2000" dirty="0">
                <a:solidFill>
                  <a:srgbClr val="000000"/>
                </a:solidFill>
                <a:latin typeface="Georgia" panose="02040502050405020303" pitchFamily="18" charset="0"/>
                <a:ea typeface="Noto Sans CJK SC Regular" charset="0"/>
                <a:cs typeface="Noto Sans CJK SC Regular" charset="0"/>
              </a:rPr>
              <a:t>π</a:t>
            </a:r>
            <a:r>
              <a:rPr lang="fr-FR" altLang="en-GR" sz="2000" dirty="0" err="1">
                <a:solidFill>
                  <a:srgbClr val="000000"/>
                </a:solidFill>
                <a:latin typeface="Georgia" panose="02040502050405020303" pitchFamily="18" charset="0"/>
                <a:ea typeface="Noto Sans CJK SC Regular" charset="0"/>
                <a:cs typeface="Noto Sans CJK SC Regular" charset="0"/>
              </a:rPr>
              <a:t>ηρετούντ</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ι</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οι</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κύριες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ρυθμιστικές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λειτουργίες</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του</a:t>
            </a:r>
            <a:r>
              <a:rPr lang="fr-FR" altLang="en-GR" sz="2000" dirty="0">
                <a:solidFill>
                  <a:srgbClr val="000000"/>
                </a:solidFill>
                <a:latin typeface="Georgia" panose="02040502050405020303" pitchFamily="18" charset="0"/>
                <a:ea typeface="Noto Sans CJK SC Regular" charset="0"/>
                <a:cs typeface="Noto Sans CJK SC Regular" charset="0"/>
              </a:rPr>
              <a:t> </a:t>
            </a:r>
            <a:r>
              <a:rPr lang="fr-FR" altLang="en-GR" sz="2000" dirty="0" err="1">
                <a:solidFill>
                  <a:srgbClr val="000000"/>
                </a:solidFill>
                <a:latin typeface="Georgia" panose="02040502050405020303" pitchFamily="18" charset="0"/>
                <a:ea typeface="Noto Sans CJK SC Regular" charset="0"/>
                <a:cs typeface="Noto Sans CJK SC Regular" charset="0"/>
              </a:rPr>
              <a:t>κ</a:t>
            </a:r>
            <a:r>
              <a:rPr lang="fr-FR" altLang="en-GR" sz="2000" dirty="0">
                <a:solidFill>
                  <a:srgbClr val="000000"/>
                </a:solidFill>
                <a:latin typeface="Georgia" panose="02040502050405020303" pitchFamily="18" charset="0"/>
                <a:ea typeface="Noto Sans CJK SC Regular" charset="0"/>
                <a:cs typeface="Noto Sans CJK SC Regular" charset="0"/>
              </a:rPr>
              <a:t>απ</a:t>
            </a:r>
            <a:r>
              <a:rPr lang="fr-FR" altLang="en-GR" sz="2000" dirty="0" err="1">
                <a:solidFill>
                  <a:srgbClr val="000000"/>
                </a:solidFill>
                <a:latin typeface="Georgia" panose="02040502050405020303" pitchFamily="18" charset="0"/>
                <a:ea typeface="Noto Sans CJK SC Regular" charset="0"/>
                <a:cs typeface="Noto Sans CJK SC Regular" charset="0"/>
              </a:rPr>
              <a:t>ιτ</a:t>
            </a:r>
            <a:r>
              <a:rPr lang="fr-FR" altLang="en-GR" sz="2000" dirty="0">
                <a:solidFill>
                  <a:srgbClr val="000000"/>
                </a:solidFill>
                <a:latin typeface="Georgia" panose="02040502050405020303" pitchFamily="18" charset="0"/>
                <a:ea typeface="Noto Sans CJK SC Regular" charset="0"/>
                <a:cs typeface="Noto Sans CJK SC Regular" charset="0"/>
              </a:rPr>
              <a:t>α</a:t>
            </a:r>
            <a:r>
              <a:rPr lang="fr-FR" altLang="en-GR" sz="2000" dirty="0" err="1">
                <a:solidFill>
                  <a:srgbClr val="000000"/>
                </a:solidFill>
                <a:latin typeface="Georgia" panose="02040502050405020303" pitchFamily="18" charset="0"/>
                <a:ea typeface="Noto Sans CJK SC Regular" charset="0"/>
                <a:cs typeface="Noto Sans CJK SC Regular" charset="0"/>
              </a:rPr>
              <a:t>λισμού</a:t>
            </a:r>
            <a:r>
              <a:rPr lang="fr-FR" altLang="en-GR" sz="2000" dirty="0">
                <a:solidFill>
                  <a:srgbClr val="000000"/>
                </a:solidFill>
                <a:latin typeface="Georgia" panose="02040502050405020303" pitchFamily="18" charset="0"/>
                <a:ea typeface="Noto Sans CJK SC Regular" charset="0"/>
                <a:cs typeface="Noto Sans CJK SC Regular" charset="0"/>
              </a:rPr>
              <a:t>.</a:t>
            </a:r>
            <a:endParaRPr lang="el-GR" altLang="en-GR" sz="2000" dirty="0">
              <a:solidFill>
                <a:srgbClr val="000000"/>
              </a:solidFill>
              <a:latin typeface="Georgia" panose="02040502050405020303" pitchFamily="18" charset="0"/>
              <a:ea typeface="Noto Sans CJK SC Regular" charset="0"/>
              <a:cs typeface="Noto Sans CJK SC Regular" charset="0"/>
            </a:endParaRPr>
          </a:p>
          <a:p>
            <a:pPr marL="0" indent="0" eaLnBrk="1" hangingPunct="1">
              <a:spcBef>
                <a:spcPts val="1200"/>
              </a:spcBef>
              <a:spcAft>
                <a:spcPts val="200"/>
              </a:spcAft>
              <a:buClr>
                <a:srgbClr val="E48312"/>
              </a:buClr>
              <a:buFont typeface="Wingdings" pitchFamily="2" charset="2"/>
              <a:buChar char=""/>
            </a:pPr>
            <a:r>
              <a:rPr lang="el-GR" sz="2000" dirty="0">
                <a:solidFill>
                  <a:schemeClr val="tx1"/>
                </a:solidFill>
              </a:rPr>
              <a:t>Η έννοια της εξάρτησης έχει περισσότερο αναφορά στην πολιτική οικονομία και στις </a:t>
            </a:r>
            <a:r>
              <a:rPr lang="el-GR" sz="2000" dirty="0" err="1">
                <a:solidFill>
                  <a:schemeClr val="tx1"/>
                </a:solidFill>
              </a:rPr>
              <a:t>περιφερεαικές</a:t>
            </a:r>
            <a:r>
              <a:rPr lang="el-GR" sz="2000" dirty="0">
                <a:solidFill>
                  <a:schemeClr val="tx1"/>
                </a:solidFill>
              </a:rPr>
              <a:t> σπουδές.</a:t>
            </a:r>
            <a:endParaRPr lang="fr-FR" altLang="en-GR" sz="2000" dirty="0">
              <a:solidFill>
                <a:srgbClr val="000000"/>
              </a:solidFill>
              <a:latin typeface="Georgia" panose="02040502050405020303" pitchFamily="18" charset="0"/>
              <a:ea typeface="Noto Sans CJK SC Regular" charset="0"/>
              <a:cs typeface="Noto Sans CJK SC Regular" charset="0"/>
            </a:endParaRPr>
          </a:p>
          <a:p>
            <a:pPr marL="0" indent="0" eaLnBrk="1" hangingPunct="1"/>
            <a:endParaRPr lang="en-GR" altLang="en-GR"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a:extLst>
              <a:ext uri="{FF2B5EF4-FFF2-40B4-BE49-F238E27FC236}">
                <a16:creationId xmlns:a16="http://schemas.microsoft.com/office/drawing/2014/main" id="{4E878D2D-83F9-D68F-BB5A-5387338BC40D}"/>
              </a:ext>
            </a:extLst>
          </p:cNvPr>
          <p:cNvSpPr>
            <a:spLocks noGrp="1" noChangeArrowheads="1"/>
          </p:cNvSpPr>
          <p:nvPr>
            <p:ph type="title"/>
          </p:nvPr>
        </p:nvSpPr>
        <p:spPr>
          <a:xfrm>
            <a:off x="906463" y="315913"/>
            <a:ext cx="8315325" cy="979487"/>
          </a:xfrm>
        </p:spPr>
        <p:txBody>
          <a:bodyPr anchor="b">
            <a:normAutofit/>
          </a:bodyPr>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altLang="en-GR" sz="2200" b="1" dirty="0" err="1">
                <a:solidFill>
                  <a:schemeClr val="tx1">
                    <a:lumMod val="90000"/>
                    <a:lumOff val="10000"/>
                  </a:schemeClr>
                </a:solidFill>
              </a:rPr>
              <a:t>Κριτικ</a:t>
            </a:r>
            <a:r>
              <a:rPr lang="el-GR" altLang="en-GR" sz="2200" b="1" dirty="0">
                <a:solidFill>
                  <a:schemeClr val="tx1">
                    <a:lumMod val="90000"/>
                    <a:lumOff val="10000"/>
                  </a:schemeClr>
                </a:solidFill>
              </a:rPr>
              <a:t>ο</a:t>
            </a:r>
            <a:r>
              <a:rPr lang="fr-FR" altLang="en-GR" sz="2200" b="1" dirty="0" err="1">
                <a:solidFill>
                  <a:schemeClr val="tx1">
                    <a:lumMod val="90000"/>
                    <a:lumOff val="10000"/>
                  </a:schemeClr>
                </a:solidFill>
              </a:rPr>
              <a:t>ς</a:t>
            </a:r>
            <a:r>
              <a:rPr lang="fr-FR" altLang="en-GR" sz="2200" b="1" dirty="0">
                <a:solidFill>
                  <a:schemeClr val="tx1">
                    <a:lumMod val="90000"/>
                    <a:lumOff val="10000"/>
                  </a:schemeClr>
                </a:solidFill>
              </a:rPr>
              <a:t> </a:t>
            </a:r>
            <a:r>
              <a:rPr lang="fr-FR" altLang="en-GR" sz="2200" b="1" dirty="0" err="1">
                <a:solidFill>
                  <a:schemeClr val="tx1">
                    <a:lumMod val="90000"/>
                    <a:lumOff val="10000"/>
                  </a:schemeClr>
                </a:solidFill>
              </a:rPr>
              <a:t>Κονςτρουκτι</a:t>
            </a:r>
            <a:r>
              <a:rPr lang="fr-FR" altLang="en-GR" sz="2200" b="1" dirty="0">
                <a:solidFill>
                  <a:schemeClr val="tx1">
                    <a:lumMod val="90000"/>
                    <a:lumOff val="10000"/>
                  </a:schemeClr>
                </a:solidFill>
              </a:rPr>
              <a:t>β</a:t>
            </a:r>
            <a:r>
              <a:rPr lang="fr-FR" altLang="en-GR" sz="2200" b="1" dirty="0" err="1">
                <a:solidFill>
                  <a:schemeClr val="tx1">
                    <a:lumMod val="90000"/>
                    <a:lumOff val="10000"/>
                  </a:schemeClr>
                </a:solidFill>
              </a:rPr>
              <a:t>ιςμ</a:t>
            </a:r>
            <a:r>
              <a:rPr lang="el-GR" altLang="en-GR" sz="2200" b="1" dirty="0">
                <a:solidFill>
                  <a:schemeClr val="tx1">
                    <a:lumMod val="90000"/>
                    <a:lumOff val="10000"/>
                  </a:schemeClr>
                </a:solidFill>
              </a:rPr>
              <a:t>ο</a:t>
            </a:r>
            <a:r>
              <a:rPr lang="fr-FR" altLang="en-GR" sz="2200" b="1" dirty="0" err="1">
                <a:solidFill>
                  <a:schemeClr val="tx1">
                    <a:lumMod val="90000"/>
                    <a:lumOff val="10000"/>
                  </a:schemeClr>
                </a:solidFill>
              </a:rPr>
              <a:t>ς</a:t>
            </a:r>
            <a:r>
              <a:rPr lang="fr-FR" altLang="en-GR" sz="2200" dirty="0">
                <a:solidFill>
                  <a:schemeClr val="tx1">
                    <a:lumMod val="90000"/>
                    <a:lumOff val="10000"/>
                  </a:schemeClr>
                </a:solidFill>
              </a:rPr>
              <a:t>. H EE </a:t>
            </a:r>
            <a:r>
              <a:rPr lang="fr-FR" altLang="en-GR" sz="2200" dirty="0" err="1">
                <a:solidFill>
                  <a:schemeClr val="tx1">
                    <a:lumMod val="90000"/>
                    <a:lumOff val="10000"/>
                  </a:schemeClr>
                </a:solidFill>
              </a:rPr>
              <a:t>ως</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κ</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τ</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ςκευ</a:t>
            </a:r>
            <a:r>
              <a:rPr lang="el-GR" altLang="en-GR" sz="2200" dirty="0">
                <a:solidFill>
                  <a:schemeClr val="tx1">
                    <a:lumMod val="90000"/>
                    <a:lumOff val="10000"/>
                  </a:schemeClr>
                </a:solidFill>
              </a:rPr>
              <a:t>η</a:t>
            </a:r>
            <a:r>
              <a:rPr lang="fr-FR" altLang="en-GR" sz="2200" dirty="0">
                <a:solidFill>
                  <a:schemeClr val="tx1">
                    <a:lumMod val="90000"/>
                    <a:lumOff val="10000"/>
                  </a:schemeClr>
                </a:solidFill>
              </a:rPr>
              <a:t> π</a:t>
            </a:r>
            <a:r>
              <a:rPr lang="fr-FR" altLang="en-GR" sz="2200" dirty="0" err="1">
                <a:solidFill>
                  <a:schemeClr val="tx1">
                    <a:lumMod val="90000"/>
                    <a:lumOff val="10000"/>
                  </a:schemeClr>
                </a:solidFill>
              </a:rPr>
              <a:t>ε</a:t>
            </a:r>
            <a:r>
              <a:rPr lang="fr-FR" altLang="en-GR" sz="2200" dirty="0">
                <a:solidFill>
                  <a:schemeClr val="tx1">
                    <a:lumMod val="90000"/>
                    <a:lumOff val="10000"/>
                  </a:schemeClr>
                </a:solidFill>
              </a:rPr>
              <a:t>π</a:t>
            </a:r>
            <a:r>
              <a:rPr lang="fr-FR" altLang="en-GR" sz="2200" dirty="0" err="1">
                <a:solidFill>
                  <a:schemeClr val="tx1">
                    <a:lumMod val="90000"/>
                    <a:lumOff val="10000"/>
                  </a:schemeClr>
                </a:solidFill>
              </a:rPr>
              <a:t>οιθ</a:t>
            </a:r>
            <a:r>
              <a:rPr lang="el-GR" altLang="en-GR" sz="2200" dirty="0">
                <a:solidFill>
                  <a:schemeClr val="tx1">
                    <a:lumMod val="90000"/>
                    <a:lumOff val="10000"/>
                  </a:schemeClr>
                </a:solidFill>
              </a:rPr>
              <a:t>η</a:t>
            </a:r>
            <a:r>
              <a:rPr lang="fr-FR" altLang="en-GR" sz="2200" dirty="0" err="1">
                <a:solidFill>
                  <a:schemeClr val="tx1">
                    <a:lumMod val="90000"/>
                    <a:lumOff val="10000"/>
                  </a:schemeClr>
                </a:solidFill>
              </a:rPr>
              <a:t>ςεων</a:t>
            </a:r>
            <a:r>
              <a:rPr lang="fr-FR" altLang="en-GR" sz="2200" dirty="0">
                <a:solidFill>
                  <a:schemeClr val="tx1">
                    <a:lumMod val="90000"/>
                    <a:lumOff val="10000"/>
                  </a:schemeClr>
                </a:solidFill>
              </a:rPr>
              <a:t>, πα</a:t>
            </a:r>
            <a:r>
              <a:rPr lang="fr-FR" altLang="en-GR" sz="2200" dirty="0" err="1">
                <a:solidFill>
                  <a:schemeClr val="tx1">
                    <a:lumMod val="90000"/>
                    <a:lumOff val="10000"/>
                  </a:schemeClr>
                </a:solidFill>
              </a:rPr>
              <a:t>ρ</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δ</a:t>
            </a:r>
            <a:r>
              <a:rPr lang="el-GR" altLang="en-GR" sz="2200" dirty="0">
                <a:solidFill>
                  <a:schemeClr val="tx1">
                    <a:lumMod val="90000"/>
                    <a:lumOff val="10000"/>
                  </a:schemeClr>
                </a:solidFill>
              </a:rPr>
              <a:t>ο</a:t>
            </a:r>
            <a:r>
              <a:rPr lang="fr-FR" altLang="en-GR" sz="2200" dirty="0" err="1">
                <a:solidFill>
                  <a:schemeClr val="tx1">
                    <a:lumMod val="90000"/>
                    <a:lumOff val="10000"/>
                  </a:schemeClr>
                </a:solidFill>
              </a:rPr>
              <a:t>ςεων</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κ</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ι</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ορθολογιςμ</a:t>
            </a:r>
            <a:r>
              <a:rPr lang="el-GR" altLang="en-GR" sz="2200" dirty="0">
                <a:solidFill>
                  <a:schemeClr val="tx1">
                    <a:lumMod val="90000"/>
                    <a:lumOff val="10000"/>
                  </a:schemeClr>
                </a:solidFill>
              </a:rPr>
              <a:t>ω</a:t>
            </a:r>
            <a:r>
              <a:rPr lang="fr-FR" altLang="en-GR" sz="2200" dirty="0" err="1">
                <a:solidFill>
                  <a:schemeClr val="tx1">
                    <a:lumMod val="90000"/>
                    <a:lumOff val="10000"/>
                  </a:schemeClr>
                </a:solidFill>
              </a:rPr>
              <a:t>ν</a:t>
            </a:r>
            <a:r>
              <a:rPr lang="fr-FR" altLang="en-GR" sz="2200" dirty="0">
                <a:solidFill>
                  <a:schemeClr val="tx1">
                    <a:lumMod val="90000"/>
                    <a:lumOff val="10000"/>
                  </a:schemeClr>
                </a:solidFill>
              </a:rPr>
              <a:t>.  </a:t>
            </a:r>
          </a:p>
        </p:txBody>
      </p:sp>
      <p:sp>
        <p:nvSpPr>
          <p:cNvPr id="68611" name="Text Box 2">
            <a:extLst>
              <a:ext uri="{FF2B5EF4-FFF2-40B4-BE49-F238E27FC236}">
                <a16:creationId xmlns:a16="http://schemas.microsoft.com/office/drawing/2014/main" id="{C4C8FF2F-6779-CF8F-3A46-59DC133CF732}"/>
              </a:ext>
            </a:extLst>
          </p:cNvPr>
          <p:cNvSpPr txBox="1">
            <a:spLocks noChangeArrowheads="1"/>
          </p:cNvSpPr>
          <p:nvPr/>
        </p:nvSpPr>
        <p:spPr bwMode="auto">
          <a:xfrm>
            <a:off x="906463" y="1368425"/>
            <a:ext cx="8315325"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87313" indent="-87313">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1pPr>
            <a:lvl2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2pPr>
            <a:lvl3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3pPr>
            <a:lvl4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4pPr>
            <a:lvl5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9pPr>
          </a:lstStyle>
          <a:p>
            <a:pPr eaLnBrk="1" hangingPunct="1">
              <a:lnSpc>
                <a:spcPct val="90000"/>
              </a:lnSpc>
              <a:spcBef>
                <a:spcPts val="1200"/>
              </a:spcBef>
              <a:spcAft>
                <a:spcPts val="200"/>
              </a:spcAft>
              <a:buClr>
                <a:srgbClr val="E48312"/>
              </a:buClr>
              <a:buSzPct val="100000"/>
              <a:buFont typeface="Wingdings" pitchFamily="2" charset="2"/>
              <a:buChar char=""/>
            </a:pPr>
            <a:r>
              <a:rPr lang="fr-FR" altLang="en-GR">
                <a:solidFill>
                  <a:srgbClr val="000000"/>
                </a:solidFill>
                <a:latin typeface="Georgia" panose="02040502050405020303" pitchFamily="18" charset="0"/>
                <a:ea typeface="Noto Sans CJK SC Regular" charset="0"/>
                <a:cs typeface="Noto Sans CJK SC Regular" charset="0"/>
              </a:rPr>
              <a:t> Οι </a:t>
            </a:r>
            <a:r>
              <a:rPr lang="fr-FR" altLang="en-GR" b="1">
                <a:solidFill>
                  <a:srgbClr val="000000"/>
                </a:solidFill>
                <a:latin typeface="Georgia" panose="02040502050405020303" pitchFamily="18" charset="0"/>
                <a:ea typeface="Noto Sans CJK SC Regular" charset="0"/>
                <a:cs typeface="Noto Sans CJK SC Regular" charset="0"/>
              </a:rPr>
              <a:t>δημόσιες πολιτικές ως κατασκευές εμπνευσμένες από ανταγωνιστικές πεποιθήσεις που έχουν τις ρίζες τους σε διαφορετικές παραδόσεις και ιστορικά πλαίσια</a:t>
            </a:r>
            <a:r>
              <a:rPr lang="fr-FR" altLang="en-GR">
                <a:solidFill>
                  <a:srgbClr val="000000"/>
                </a:solidFill>
                <a:latin typeface="Georgia" panose="02040502050405020303" pitchFamily="18" charset="0"/>
                <a:ea typeface="Noto Sans CJK SC Regular" charset="0"/>
                <a:cs typeface="Noto Sans CJK SC Regular" charset="0"/>
              </a:rPr>
              <a:t> (νομικο-φιλοσοφική παράδοση - Kantian heritage, French Universalism -, ο μονεταρισμός ως πολιτικο-φιλοσοφικό δόγμα…)</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a:solidFill>
                  <a:srgbClr val="000000"/>
                </a:solidFill>
                <a:latin typeface="Georgia" panose="02040502050405020303" pitchFamily="18" charset="0"/>
                <a:ea typeface="Noto Sans CJK SC Regular" charset="0"/>
                <a:cs typeface="Noto Sans CJK SC Regular" charset="0"/>
              </a:rPr>
              <a:t>Οι </a:t>
            </a:r>
            <a:r>
              <a:rPr lang="fr-FR" altLang="en-GR" b="1">
                <a:solidFill>
                  <a:srgbClr val="000000"/>
                </a:solidFill>
                <a:latin typeface="Georgia" panose="02040502050405020303" pitchFamily="18" charset="0"/>
                <a:ea typeface="Noto Sans CJK SC Regular" charset="0"/>
                <a:cs typeface="Noto Sans CJK SC Regular" charset="0"/>
              </a:rPr>
              <a:t>κυρίαρχες ερμηνείες</a:t>
            </a:r>
            <a:r>
              <a:rPr lang="fr-FR" altLang="en-GR">
                <a:solidFill>
                  <a:srgbClr val="000000"/>
                </a:solidFill>
                <a:latin typeface="Georgia" panose="02040502050405020303" pitchFamily="18" charset="0"/>
                <a:ea typeface="Noto Sans CJK SC Regular" charset="0"/>
                <a:cs typeface="Noto Sans CJK SC Regular" charset="0"/>
              </a:rPr>
              <a:t> αποτελούν τη βάση για τις πολιτικές αποφάσεις και τις νόρμες. Αντικαθιστά τις έννοιες που αναφέρονται σε αντικειμενικούς κοινωνικούς νόμους με ιστορικές αφηγήσεις που εξηγούν τις ενέργειες συνδέοντάς τις με τις πεποιθήσεις και τις επιθυμίες που τις παράγουν.</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a:solidFill>
                  <a:srgbClr val="000000"/>
                </a:solidFill>
                <a:latin typeface="Georgia" panose="02040502050405020303" pitchFamily="18" charset="0"/>
                <a:ea typeface="Noto Sans CJK SC Regular" charset="0"/>
                <a:cs typeface="Noto Sans CJK SC Regular" charset="0"/>
              </a:rPr>
              <a:t>Τα (κοινωνικά) γεγονότα και η (επιστημονική) γνώση εξαρτώνται αποκλειστικά από την </a:t>
            </a:r>
            <a:r>
              <a:rPr lang="fr-FR" altLang="en-GR" b="1">
                <a:solidFill>
                  <a:srgbClr val="000000"/>
                </a:solidFill>
                <a:latin typeface="Georgia" panose="02040502050405020303" pitchFamily="18" charset="0"/>
                <a:ea typeface="Noto Sans CJK SC Regular" charset="0"/>
                <a:cs typeface="Noto Sans CJK SC Regular" charset="0"/>
              </a:rPr>
              <a:t>επίμονη συναίνεση ως προς το νόημα</a:t>
            </a:r>
            <a:r>
              <a:rPr lang="el-GR" altLang="en-GR" b="1">
                <a:solidFill>
                  <a:srgbClr val="000000"/>
                </a:solidFill>
                <a:latin typeface="Georgia" panose="02040502050405020303" pitchFamily="18" charset="0"/>
                <a:ea typeface="Noto Sans CJK SC Regular" charset="0"/>
                <a:cs typeface="Noto Sans CJK SC Regular" charset="0"/>
              </a:rPr>
              <a:t> (διυποκειμενικότητα)</a:t>
            </a:r>
            <a:r>
              <a:rPr lang="fr-FR" altLang="en-GR">
                <a:solidFill>
                  <a:srgbClr val="000000"/>
                </a:solidFill>
                <a:latin typeface="Georgia" panose="02040502050405020303" pitchFamily="18" charset="0"/>
                <a:ea typeface="Noto Sans CJK SC Regular" charset="0"/>
                <a:cs typeface="Noto Sans CJK SC Regular" charset="0"/>
              </a:rPr>
              <a:t> - μεταξύ των δρώντων. </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a:solidFill>
                  <a:srgbClr val="000000"/>
                </a:solidFill>
                <a:latin typeface="Georgia" panose="02040502050405020303" pitchFamily="18" charset="0"/>
                <a:ea typeface="Noto Sans CJK SC Regular" charset="0"/>
                <a:cs typeface="Noto Sans CJK SC Regular" charset="0"/>
              </a:rPr>
              <a:t>Οι πολιτικές της ενοποίησης στηρίζονται κατά κύριο λόγο σε δομές εξουσίας με </a:t>
            </a:r>
            <a:r>
              <a:rPr lang="fr-FR" altLang="en-GR" b="1">
                <a:solidFill>
                  <a:srgbClr val="000000"/>
                </a:solidFill>
                <a:latin typeface="Georgia" panose="02040502050405020303" pitchFamily="18" charset="0"/>
                <a:ea typeface="Noto Sans CJK SC Regular" charset="0"/>
                <a:cs typeface="Noto Sans CJK SC Regular" charset="0"/>
              </a:rPr>
              <a:t>συγκεκριμένη συλλογιστική, επιχειρηματολογία και καθορισμένα γλωσσικά υποστρώματα.</a:t>
            </a:r>
            <a:r>
              <a:rPr lang="fr-FR" altLang="en-GR" sz="2200" b="1">
                <a:solidFill>
                  <a:srgbClr val="000000"/>
                </a:solidFill>
                <a:latin typeface="Georgia" panose="02040502050405020303" pitchFamily="18" charset="0"/>
                <a:ea typeface="Noto Sans CJK SC Regular" charset="0"/>
                <a:cs typeface="Noto Sans CJK SC Regular" charset="0"/>
              </a:rPr>
              <a:t> </a:t>
            </a:r>
          </a:p>
          <a:p>
            <a:pPr eaLnBrk="1" hangingPunct="1">
              <a:lnSpc>
                <a:spcPct val="90000"/>
              </a:lnSpc>
              <a:spcBef>
                <a:spcPts val="1200"/>
              </a:spcBef>
              <a:spcAft>
                <a:spcPts val="200"/>
              </a:spcAft>
              <a:buSzPct val="100000"/>
            </a:pPr>
            <a:r>
              <a:rPr lang="fr-FR" altLang="en-GR" sz="2200">
                <a:solidFill>
                  <a:srgbClr val="000000"/>
                </a:solidFill>
                <a:latin typeface="Georgia" panose="02040502050405020303" pitchFamily="18" charset="0"/>
                <a:ea typeface="Noto Sans CJK SC Regular" charset="0"/>
                <a:cs typeface="Noto Sans CJK SC Regular" charset="0"/>
              </a:rPr>
              <a:t> </a:t>
            </a:r>
          </a:p>
          <a:p>
            <a:pPr eaLnBrk="1" hangingPunct="1">
              <a:lnSpc>
                <a:spcPct val="90000"/>
              </a:lnSpc>
              <a:spcBef>
                <a:spcPts val="1200"/>
              </a:spcBef>
              <a:spcAft>
                <a:spcPts val="200"/>
              </a:spcAft>
              <a:buSzPct val="100000"/>
            </a:pPr>
            <a:r>
              <a:rPr lang="fr-FR" altLang="en-GR" sz="2200">
                <a:solidFill>
                  <a:srgbClr val="000000"/>
                </a:solidFill>
                <a:latin typeface="Georgia" panose="02040502050405020303" pitchFamily="18" charset="0"/>
                <a:ea typeface="Noto Sans CJK SC Regular" charset="0"/>
                <a:cs typeface="Noto Sans CJK SC Regular" charset="0"/>
              </a:rPr>
              <a:t> </a:t>
            </a:r>
          </a:p>
          <a:p>
            <a:pPr eaLnBrk="1" hangingPunct="1">
              <a:lnSpc>
                <a:spcPct val="90000"/>
              </a:lnSpc>
              <a:spcBef>
                <a:spcPts val="1200"/>
              </a:spcBef>
              <a:spcAft>
                <a:spcPts val="200"/>
              </a:spcAft>
              <a:buSzPct val="100000"/>
            </a:pPr>
            <a:endParaRPr lang="fr-FR" altLang="en-GR" sz="2200">
              <a:solidFill>
                <a:srgbClr val="000000"/>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SzPct val="100000"/>
            </a:pPr>
            <a:endParaRPr lang="fr-FR" altLang="en-GR" sz="2200">
              <a:solidFill>
                <a:srgbClr val="000000"/>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SzPct val="100000"/>
            </a:pPr>
            <a:endParaRPr lang="fr-FR" altLang="en-GR" sz="2200">
              <a:solidFill>
                <a:srgbClr val="000000"/>
              </a:solidFill>
              <a:latin typeface="Georgia" panose="02040502050405020303" pitchFamily="18" charset="0"/>
              <a:ea typeface="Noto Sans CJK SC Regular" charset="0"/>
              <a:cs typeface="Noto Sans CJK SC Regular"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a:extLst>
              <a:ext uri="{FF2B5EF4-FFF2-40B4-BE49-F238E27FC236}">
                <a16:creationId xmlns:a16="http://schemas.microsoft.com/office/drawing/2014/main" id="{85A78046-B086-EC8A-D0EB-3AD1228B40BB}"/>
              </a:ext>
            </a:extLst>
          </p:cNvPr>
          <p:cNvSpPr>
            <a:spLocks noGrp="1" noChangeArrowheads="1"/>
          </p:cNvSpPr>
          <p:nvPr>
            <p:ph type="title"/>
          </p:nvPr>
        </p:nvSpPr>
        <p:spPr>
          <a:xfrm>
            <a:off x="906463" y="315913"/>
            <a:ext cx="8315325" cy="979487"/>
          </a:xfrm>
        </p:spPr>
        <p:txBody>
          <a:bodyPr anchor="b"/>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altLang="en-GR" sz="2200" dirty="0" err="1">
                <a:solidFill>
                  <a:schemeClr val="tx1">
                    <a:lumMod val="90000"/>
                    <a:lumOff val="10000"/>
                  </a:schemeClr>
                </a:solidFill>
              </a:rPr>
              <a:t>Κυρ</a:t>
            </a:r>
            <a:r>
              <a:rPr lang="el-GR" altLang="en-GR" sz="2200" dirty="0">
                <a:solidFill>
                  <a:schemeClr val="tx1">
                    <a:lumMod val="90000"/>
                    <a:lumOff val="10000"/>
                  </a:schemeClr>
                </a:solidFill>
              </a:rPr>
              <a:t>ι</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ρχες</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ερμηνε</a:t>
            </a:r>
            <a:r>
              <a:rPr lang="el-GR" altLang="en-GR" sz="2200" dirty="0">
                <a:solidFill>
                  <a:schemeClr val="tx1">
                    <a:lumMod val="90000"/>
                    <a:lumOff val="10000"/>
                  </a:schemeClr>
                </a:solidFill>
              </a:rPr>
              <a:t>ι</a:t>
            </a:r>
            <a:r>
              <a:rPr lang="fr-FR" altLang="en-GR" sz="2200" dirty="0" err="1">
                <a:solidFill>
                  <a:schemeClr val="tx1">
                    <a:lumMod val="90000"/>
                    <a:lumOff val="10000"/>
                  </a:schemeClr>
                </a:solidFill>
              </a:rPr>
              <a:t>ες</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κ</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ι</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common</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sense</a:t>
            </a:r>
            <a:r>
              <a:rPr lang="fr-FR" altLang="en-GR" sz="2200" dirty="0">
                <a:solidFill>
                  <a:schemeClr val="tx1">
                    <a:lumMod val="90000"/>
                    <a:lumOff val="10000"/>
                  </a:schemeClr>
                </a:solidFill>
              </a:rPr>
              <a:t> </a:t>
            </a:r>
          </a:p>
        </p:txBody>
      </p:sp>
      <p:sp>
        <p:nvSpPr>
          <p:cNvPr id="70659" name="Text Box 2">
            <a:extLst>
              <a:ext uri="{FF2B5EF4-FFF2-40B4-BE49-F238E27FC236}">
                <a16:creationId xmlns:a16="http://schemas.microsoft.com/office/drawing/2014/main" id="{F4F2EDD4-14D9-DCF3-9D34-F0A3DFA368E1}"/>
              </a:ext>
            </a:extLst>
          </p:cNvPr>
          <p:cNvSpPr txBox="1">
            <a:spLocks noChangeArrowheads="1"/>
          </p:cNvSpPr>
          <p:nvPr/>
        </p:nvSpPr>
        <p:spPr bwMode="auto">
          <a:xfrm>
            <a:off x="973138" y="1409700"/>
            <a:ext cx="8315325"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87313" indent="-87313">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1pPr>
            <a:lvl2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2pPr>
            <a:lvl3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3pPr>
            <a:lvl4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4pPr>
            <a:lvl5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9pPr>
          </a:lstStyle>
          <a:p>
            <a:pPr eaLnBrk="1" hangingPunct="1">
              <a:lnSpc>
                <a:spcPct val="90000"/>
              </a:lnSpc>
              <a:spcBef>
                <a:spcPts val="1200"/>
              </a:spcBef>
              <a:spcAft>
                <a:spcPts val="200"/>
              </a:spcAft>
              <a:buClr>
                <a:srgbClr val="E48312"/>
              </a:buClr>
              <a:buSzPct val="100000"/>
              <a:buFont typeface="Wingdings" pitchFamily="2" charset="2"/>
              <a:buChar char=""/>
            </a:pPr>
            <a:r>
              <a:rPr lang="fr-FR" altLang="en-GR" sz="2200">
                <a:solidFill>
                  <a:srgbClr val="000000"/>
                </a:solidFill>
                <a:latin typeface="Georgia" panose="02040502050405020303" pitchFamily="18" charset="0"/>
                <a:ea typeface="Noto Sans CJK SC Regular" charset="0"/>
                <a:cs typeface="Noto Sans CJK SC Regular" charset="0"/>
              </a:rPr>
              <a:t>Οι κυρίαρχες ερμηνείες εννοιών όπως ‘εθνική κυριαρχία’, ‘ε</a:t>
            </a:r>
            <a:r>
              <a:rPr lang="el-GR" altLang="en-GR" sz="2200">
                <a:solidFill>
                  <a:srgbClr val="000000"/>
                </a:solidFill>
                <a:latin typeface="Georgia" panose="02040502050405020303" pitchFamily="18" charset="0"/>
                <a:ea typeface="Noto Sans CJK SC Regular" charset="0"/>
                <a:cs typeface="Noto Sans CJK SC Regular" charset="0"/>
              </a:rPr>
              <a:t>υρωπαϊκή ολοκλήρωση</a:t>
            </a:r>
            <a:r>
              <a:rPr lang="fr-FR" altLang="en-GR" sz="2200">
                <a:solidFill>
                  <a:srgbClr val="000000"/>
                </a:solidFill>
                <a:latin typeface="Georgia" panose="02040502050405020303" pitchFamily="18" charset="0"/>
                <a:ea typeface="Noto Sans CJK SC Regular" charset="0"/>
                <a:cs typeface="Noto Sans CJK SC Regular" charset="0"/>
              </a:rPr>
              <a:t>’, ‘δημοκρατία´, ´κράτος δικαίου´, ‘ανάπτυξη’… διαμορφώνουν το  πειθαρχημένο και σταθεροποιημένο πλαίσιο επικοινωνίας μέσα από την </a:t>
            </a:r>
            <a:r>
              <a:rPr lang="fr-FR" altLang="en-GR" sz="2200" b="1">
                <a:solidFill>
                  <a:srgbClr val="000000"/>
                </a:solidFill>
                <a:latin typeface="Georgia" panose="02040502050405020303" pitchFamily="18" charset="0"/>
                <a:ea typeface="Noto Sans CJK SC Regular" charset="0"/>
                <a:cs typeface="Noto Sans CJK SC Regular" charset="0"/>
              </a:rPr>
              <a:t>κατασκευή αφηγημάτων από τις ελίτ</a:t>
            </a:r>
            <a:r>
              <a:rPr lang="fr-FR" altLang="en-GR" sz="2200">
                <a:solidFill>
                  <a:srgbClr val="000000"/>
                </a:solidFill>
                <a:latin typeface="Georgia" panose="02040502050405020303" pitchFamily="18" charset="0"/>
                <a:ea typeface="Noto Sans CJK SC Regular" charset="0"/>
                <a:cs typeface="Noto Sans CJK SC Regular" charset="0"/>
              </a:rPr>
              <a:t> (elite narratives) και τις </a:t>
            </a:r>
            <a:r>
              <a:rPr lang="fr-FR" altLang="en-GR" sz="2200" b="1">
                <a:solidFill>
                  <a:srgbClr val="000000"/>
                </a:solidFill>
                <a:latin typeface="Georgia" panose="02040502050405020303" pitchFamily="18" charset="0"/>
                <a:ea typeface="Noto Sans CJK SC Regular" charset="0"/>
                <a:cs typeface="Noto Sans CJK SC Regular" charset="0"/>
              </a:rPr>
              <a:t>επικρατούσες επιστημονικές ορθολογικότητες.</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sz="2200">
                <a:solidFill>
                  <a:srgbClr val="000000"/>
                </a:solidFill>
                <a:latin typeface="Georgia" panose="02040502050405020303" pitchFamily="18" charset="0"/>
                <a:ea typeface="Noto Sans CJK SC Regular" charset="0"/>
                <a:cs typeface="Noto Sans CJK SC Regular" charset="0"/>
              </a:rPr>
              <a:t>H </a:t>
            </a:r>
            <a:r>
              <a:rPr lang="fr-FR" altLang="en-GR" sz="2200" b="1">
                <a:solidFill>
                  <a:srgbClr val="000000"/>
                </a:solidFill>
                <a:latin typeface="Georgia" panose="02040502050405020303" pitchFamily="18" charset="0"/>
                <a:ea typeface="Noto Sans CJK SC Regular" charset="0"/>
                <a:cs typeface="Noto Sans CJK SC Regular" charset="0"/>
              </a:rPr>
              <a:t>φιλελεύθερη ηγεμονία</a:t>
            </a:r>
            <a:r>
              <a:rPr lang="fr-FR" altLang="en-GR" sz="2200">
                <a:solidFill>
                  <a:srgbClr val="000000"/>
                </a:solidFill>
                <a:latin typeface="Georgia" panose="02040502050405020303" pitchFamily="18" charset="0"/>
                <a:ea typeface="Noto Sans CJK SC Regular" charset="0"/>
                <a:cs typeface="Noto Sans CJK SC Regular" charset="0"/>
              </a:rPr>
              <a:t> αφορά την επικράτηση ενός Westerncultural εξορθολογισμού και της διεκδίκησης τόσο του </a:t>
            </a:r>
            <a:r>
              <a:rPr lang="fr-FR" altLang="en-GR" sz="2200" b="1">
                <a:solidFill>
                  <a:srgbClr val="000000"/>
                </a:solidFill>
                <a:latin typeface="Georgia" panose="02040502050405020303" pitchFamily="18" charset="0"/>
                <a:ea typeface="Noto Sans CJK SC Regular" charset="0"/>
                <a:cs typeface="Noto Sans CJK SC Regular" charset="0"/>
              </a:rPr>
              <a:t>ατομικισμού</a:t>
            </a:r>
            <a:r>
              <a:rPr lang="fr-FR" altLang="en-GR" sz="2200">
                <a:solidFill>
                  <a:srgbClr val="000000"/>
                </a:solidFill>
                <a:latin typeface="Georgia" panose="02040502050405020303" pitchFamily="18" charset="0"/>
                <a:ea typeface="Noto Sans CJK SC Regular" charset="0"/>
                <a:cs typeface="Noto Sans CJK SC Regular" charset="0"/>
              </a:rPr>
              <a:t> όσο και της </a:t>
            </a:r>
            <a:r>
              <a:rPr lang="fr-FR" altLang="en-GR" sz="2200" b="1">
                <a:solidFill>
                  <a:srgbClr val="000000"/>
                </a:solidFill>
                <a:latin typeface="Georgia" panose="02040502050405020303" pitchFamily="18" charset="0"/>
                <a:ea typeface="Noto Sans CJK SC Regular" charset="0"/>
                <a:cs typeface="Noto Sans CJK SC Regular" charset="0"/>
              </a:rPr>
              <a:t>παγκοσμιοποίησης</a:t>
            </a:r>
            <a:r>
              <a:rPr lang="fr-FR" altLang="en-GR" sz="2200">
                <a:solidFill>
                  <a:srgbClr val="000000"/>
                </a:solidFill>
                <a:latin typeface="Georgia" panose="02040502050405020303" pitchFamily="18" charset="0"/>
                <a:ea typeface="Noto Sans CJK SC Regular" charset="0"/>
                <a:cs typeface="Noto Sans CJK SC Regular" charset="0"/>
              </a:rPr>
              <a:t> που επιτεύχθηκε από ένα δίκτυο δυτικών κυβερνήσεων και μη κρατικών φορέων.</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sz="2200">
                <a:solidFill>
                  <a:srgbClr val="000000"/>
                </a:solidFill>
                <a:latin typeface="Georgia" panose="02040502050405020303" pitchFamily="18" charset="0"/>
                <a:ea typeface="Noto Sans CJK SC Regular" charset="0"/>
                <a:cs typeface="Noto Sans CJK SC Regular" charset="0"/>
              </a:rPr>
              <a:t>Η πειθαρχική ισχύς των κυρίαρχων συλλογιστικών προτύπων υπονομεύει τις αντιλήψεις </a:t>
            </a:r>
            <a:r>
              <a:rPr lang="fr-FR" altLang="en-GR" sz="2200" b="1">
                <a:solidFill>
                  <a:srgbClr val="000000"/>
                </a:solidFill>
                <a:latin typeface="Georgia" panose="02040502050405020303" pitchFamily="18" charset="0"/>
                <a:ea typeface="Noto Sans CJK SC Regular" charset="0"/>
                <a:cs typeface="Noto Sans CJK SC Regular" charset="0"/>
              </a:rPr>
              <a:t>ανταγωνιστικών συλλογιστικών κατασκευών</a:t>
            </a:r>
            <a:r>
              <a:rPr lang="fr-FR" altLang="en-GR" sz="2200">
                <a:solidFill>
                  <a:srgbClr val="000000"/>
                </a:solidFill>
                <a:latin typeface="Georgia" panose="02040502050405020303" pitchFamily="18" charset="0"/>
                <a:ea typeface="Noto Sans CJK SC Regular" charset="0"/>
                <a:cs typeface="Noto Sans CJK SC Regular" charset="0"/>
              </a:rPr>
              <a:t> κατά Laclau &amp; Mouffe.</a:t>
            </a:r>
          </a:p>
          <a:p>
            <a:pPr eaLnBrk="1" hangingPunct="1">
              <a:lnSpc>
                <a:spcPct val="90000"/>
              </a:lnSpc>
              <a:spcBef>
                <a:spcPts val="1200"/>
              </a:spcBef>
              <a:spcAft>
                <a:spcPts val="200"/>
              </a:spcAft>
              <a:buSzPct val="100000"/>
            </a:pPr>
            <a:r>
              <a:rPr lang="fr-FR" altLang="en-GR" sz="2200">
                <a:solidFill>
                  <a:srgbClr val="000000"/>
                </a:solidFill>
                <a:latin typeface="Georgia" panose="02040502050405020303" pitchFamily="18" charset="0"/>
                <a:ea typeface="Noto Sans CJK SC Regular" charset="0"/>
                <a:cs typeface="Noto Sans CJK SC Regular" charset="0"/>
              </a:rPr>
              <a:t> </a:t>
            </a:r>
          </a:p>
          <a:p>
            <a:pPr eaLnBrk="1" hangingPunct="1">
              <a:lnSpc>
                <a:spcPct val="90000"/>
              </a:lnSpc>
              <a:spcBef>
                <a:spcPts val="1200"/>
              </a:spcBef>
              <a:spcAft>
                <a:spcPts val="200"/>
              </a:spcAft>
              <a:buSzPct val="100000"/>
            </a:pPr>
            <a:endParaRPr lang="fr-FR" altLang="en-GR" sz="2200">
              <a:solidFill>
                <a:srgbClr val="000000"/>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SzPct val="100000"/>
            </a:pPr>
            <a:endParaRPr lang="fr-FR" altLang="en-GR" sz="2200">
              <a:solidFill>
                <a:srgbClr val="000000"/>
              </a:solidFill>
              <a:latin typeface="Georgia" panose="02040502050405020303" pitchFamily="18" charset="0"/>
              <a:ea typeface="Noto Sans CJK SC Regular" charset="0"/>
              <a:cs typeface="Noto Sans CJK SC Regular"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a:extLst>
              <a:ext uri="{FF2B5EF4-FFF2-40B4-BE49-F238E27FC236}">
                <a16:creationId xmlns:a16="http://schemas.microsoft.com/office/drawing/2014/main" id="{366566E7-A38A-A1AA-2202-D338578411D2}"/>
              </a:ext>
            </a:extLst>
          </p:cNvPr>
          <p:cNvSpPr>
            <a:spLocks noGrp="1" noChangeArrowheads="1"/>
          </p:cNvSpPr>
          <p:nvPr>
            <p:ph type="title"/>
          </p:nvPr>
        </p:nvSpPr>
        <p:spPr>
          <a:xfrm>
            <a:off x="906463" y="315913"/>
            <a:ext cx="8315325" cy="979487"/>
          </a:xfrm>
        </p:spPr>
        <p:txBody>
          <a:bodyPr anchor="b">
            <a:normAutofit/>
          </a:bodyPr>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altLang="en-GR" sz="2200" dirty="0" err="1">
                <a:solidFill>
                  <a:schemeClr val="tx1">
                    <a:lumMod val="90000"/>
                    <a:lumOff val="10000"/>
                  </a:schemeClr>
                </a:solidFill>
              </a:rPr>
              <a:t>Ζητ</a:t>
            </a:r>
            <a:r>
              <a:rPr lang="el-GR" altLang="en-GR" sz="2200" dirty="0">
                <a:solidFill>
                  <a:schemeClr val="tx1">
                    <a:lumMod val="90000"/>
                    <a:lumOff val="10000"/>
                  </a:schemeClr>
                </a:solidFill>
              </a:rPr>
              <a:t>η</a:t>
            </a:r>
            <a:r>
              <a:rPr lang="fr-FR" altLang="en-GR" sz="2200" dirty="0" err="1">
                <a:solidFill>
                  <a:schemeClr val="tx1">
                    <a:lumMod val="90000"/>
                    <a:lumOff val="10000"/>
                  </a:schemeClr>
                </a:solidFill>
              </a:rPr>
              <a:t>μ</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τ</a:t>
            </a:r>
            <a:r>
              <a:rPr lang="fr-FR" altLang="en-GR" sz="2200" dirty="0">
                <a:solidFill>
                  <a:schemeClr val="tx1">
                    <a:lumMod val="90000"/>
                    <a:lumOff val="10000"/>
                  </a:schemeClr>
                </a:solidFill>
              </a:rPr>
              <a:t>α </a:t>
            </a:r>
            <a:r>
              <a:rPr lang="fr-FR" altLang="en-GR" sz="2200" dirty="0" err="1">
                <a:solidFill>
                  <a:schemeClr val="tx1">
                    <a:lumMod val="90000"/>
                    <a:lumOff val="10000"/>
                  </a:schemeClr>
                </a:solidFill>
              </a:rPr>
              <a:t>Ηγεμονιςμο</a:t>
            </a:r>
            <a:r>
              <a:rPr lang="el-GR" altLang="en-GR" sz="2200" dirty="0">
                <a:solidFill>
                  <a:schemeClr val="tx1">
                    <a:lumMod val="90000"/>
                    <a:lumOff val="10000"/>
                  </a:schemeClr>
                </a:solidFill>
              </a:rPr>
              <a:t>υ</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Τ</a:t>
            </a:r>
            <a:r>
              <a:rPr lang="fr-FR" altLang="en-GR" sz="2200" dirty="0">
                <a:solidFill>
                  <a:schemeClr val="tx1">
                    <a:lumMod val="90000"/>
                    <a:lumOff val="10000"/>
                  </a:schemeClr>
                </a:solidFill>
              </a:rPr>
              <a:t>α π</a:t>
            </a:r>
            <a:r>
              <a:rPr lang="fr-FR" altLang="en-GR" sz="2200" dirty="0" err="1">
                <a:solidFill>
                  <a:schemeClr val="tx1">
                    <a:lumMod val="90000"/>
                    <a:lumOff val="10000"/>
                  </a:schemeClr>
                </a:solidFill>
              </a:rPr>
              <a:t>ολιτιςμικ</a:t>
            </a:r>
            <a:r>
              <a:rPr lang="el-GR" altLang="en-GR" sz="2200" dirty="0">
                <a:solidFill>
                  <a:schemeClr val="tx1">
                    <a:lumMod val="90000"/>
                    <a:lumOff val="10000"/>
                  </a:schemeClr>
                </a:solidFill>
              </a:rPr>
              <a:t>α</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θεμ</a:t>
            </a:r>
            <a:r>
              <a:rPr lang="el-GR" altLang="en-GR" sz="2200" dirty="0">
                <a:solidFill>
                  <a:schemeClr val="tx1">
                    <a:lumMod val="90000"/>
                    <a:lumOff val="10000"/>
                  </a:schemeClr>
                </a:solidFill>
              </a:rPr>
              <a:t>ε</a:t>
            </a:r>
            <a:r>
              <a:rPr lang="fr-FR" altLang="en-GR" sz="2200" dirty="0" err="1">
                <a:solidFill>
                  <a:schemeClr val="tx1">
                    <a:lumMod val="90000"/>
                    <a:lumOff val="10000"/>
                  </a:schemeClr>
                </a:solidFill>
              </a:rPr>
              <a:t>λι</a:t>
            </a:r>
            <a:r>
              <a:rPr lang="fr-FR" altLang="en-GR" sz="2200" dirty="0">
                <a:solidFill>
                  <a:schemeClr val="tx1">
                    <a:lumMod val="90000"/>
                    <a:lumOff val="10000"/>
                  </a:schemeClr>
                </a:solidFill>
              </a:rPr>
              <a:t>α </a:t>
            </a:r>
            <a:r>
              <a:rPr lang="fr-FR" altLang="en-GR" sz="2200" dirty="0" err="1">
                <a:solidFill>
                  <a:schemeClr val="tx1">
                    <a:lumMod val="90000"/>
                    <a:lumOff val="10000"/>
                  </a:schemeClr>
                </a:solidFill>
              </a:rPr>
              <a:t>του</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ευρω</a:t>
            </a:r>
            <a:r>
              <a:rPr lang="fr-FR" altLang="en-GR" sz="2200" dirty="0">
                <a:solidFill>
                  <a:schemeClr val="tx1">
                    <a:lumMod val="90000"/>
                    <a:lumOff val="10000"/>
                  </a:schemeClr>
                </a:solidFill>
              </a:rPr>
              <a:t>πα</a:t>
            </a:r>
            <a:r>
              <a:rPr lang="fr-FR" altLang="en-GR" sz="2200" dirty="0" err="1">
                <a:solidFill>
                  <a:schemeClr val="tx1">
                    <a:lumMod val="90000"/>
                    <a:lumOff val="10000"/>
                  </a:schemeClr>
                </a:solidFill>
              </a:rPr>
              <a:t>ϊκο</a:t>
            </a:r>
            <a:r>
              <a:rPr lang="el-GR" altLang="en-GR" sz="2200" dirty="0">
                <a:solidFill>
                  <a:schemeClr val="tx1">
                    <a:lumMod val="90000"/>
                    <a:lumOff val="10000"/>
                  </a:schemeClr>
                </a:solidFill>
              </a:rPr>
              <a:t>υ</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κ</a:t>
            </a:r>
            <a:r>
              <a:rPr lang="fr-FR" altLang="en-GR" sz="2200" dirty="0">
                <a:solidFill>
                  <a:schemeClr val="tx1">
                    <a:lumMod val="90000"/>
                    <a:lumOff val="10000"/>
                  </a:schemeClr>
                </a:solidFill>
              </a:rPr>
              <a:t>απ</a:t>
            </a:r>
            <a:r>
              <a:rPr lang="fr-FR" altLang="en-GR" sz="2200" dirty="0" err="1">
                <a:solidFill>
                  <a:schemeClr val="tx1">
                    <a:lumMod val="90000"/>
                    <a:lumOff val="10000"/>
                  </a:schemeClr>
                </a:solidFill>
              </a:rPr>
              <a:t>ιτ</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λιςμο</a:t>
            </a:r>
            <a:r>
              <a:rPr lang="el-GR" altLang="en-GR" sz="2200" dirty="0">
                <a:solidFill>
                  <a:schemeClr val="tx1">
                    <a:lumMod val="90000"/>
                    <a:lumOff val="10000"/>
                  </a:schemeClr>
                </a:solidFill>
              </a:rPr>
              <a:t>υ</a:t>
            </a:r>
            <a:endParaRPr lang="fr-FR" altLang="en-GR" sz="2200" dirty="0">
              <a:solidFill>
                <a:schemeClr val="tx1">
                  <a:lumMod val="90000"/>
                  <a:lumOff val="10000"/>
                </a:schemeClr>
              </a:solidFill>
            </a:endParaRPr>
          </a:p>
        </p:txBody>
      </p:sp>
      <p:sp>
        <p:nvSpPr>
          <p:cNvPr id="72707" name="Text Box 2">
            <a:extLst>
              <a:ext uri="{FF2B5EF4-FFF2-40B4-BE49-F238E27FC236}">
                <a16:creationId xmlns:a16="http://schemas.microsoft.com/office/drawing/2014/main" id="{991686C2-FE51-45D1-A9C7-AE4FBE6A8387}"/>
              </a:ext>
            </a:extLst>
          </p:cNvPr>
          <p:cNvSpPr txBox="1">
            <a:spLocks noChangeArrowheads="1"/>
          </p:cNvSpPr>
          <p:nvPr/>
        </p:nvSpPr>
        <p:spPr bwMode="auto">
          <a:xfrm>
            <a:off x="906463" y="1439863"/>
            <a:ext cx="8315325"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87313" indent="-87313">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1pPr>
            <a:lvl2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2pPr>
            <a:lvl3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3pPr>
            <a:lvl4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4pPr>
            <a:lvl5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9pPr>
          </a:lstStyle>
          <a:p>
            <a:pPr eaLnBrk="1" hangingPunct="1">
              <a:lnSpc>
                <a:spcPct val="90000"/>
              </a:lnSpc>
              <a:spcBef>
                <a:spcPts val="1200"/>
              </a:spcBef>
              <a:spcAft>
                <a:spcPts val="200"/>
              </a:spcAft>
              <a:buClr>
                <a:srgbClr val="E48312"/>
              </a:buClr>
              <a:buSzPct val="100000"/>
              <a:buFont typeface="Wingdings" pitchFamily="2" charset="2"/>
              <a:buChar char=""/>
            </a:pPr>
            <a:r>
              <a:rPr lang="fr-FR" altLang="en-GR">
                <a:solidFill>
                  <a:srgbClr val="000000"/>
                </a:solidFill>
                <a:latin typeface="Georgia" panose="02040502050405020303" pitchFamily="18" charset="0"/>
                <a:ea typeface="Noto Sans CJK SC Regular" charset="0"/>
                <a:cs typeface="Noto Sans CJK SC Regular" charset="0"/>
              </a:rPr>
              <a:t> Η συγκρότηση ενός ευρωπαϊκού διεθνικού κεφαλαίου – κεντρικό ρόλο έπαιξε η Ευρωπαϊκή Στρογγυλή Τράπεζα Βιομηχάνων - επέτρεψε την προώθηση ενός </a:t>
            </a:r>
            <a:r>
              <a:rPr lang="fr-FR" altLang="en-GR" b="1">
                <a:solidFill>
                  <a:srgbClr val="000000"/>
                </a:solidFill>
                <a:latin typeface="Georgia" panose="02040502050405020303" pitchFamily="18" charset="0"/>
                <a:ea typeface="Noto Sans CJK SC Regular" charset="0"/>
                <a:cs typeface="Noto Sans CJK SC Regular" charset="0"/>
              </a:rPr>
              <a:t>συγκροτημένου νεο-φιλελεύθερου σχεδίου</a:t>
            </a:r>
            <a:r>
              <a:rPr lang="fr-FR" altLang="en-GR">
                <a:solidFill>
                  <a:srgbClr val="000000"/>
                </a:solidFill>
                <a:latin typeface="Georgia" panose="02040502050405020303" pitchFamily="18" charset="0"/>
                <a:ea typeface="Noto Sans CJK SC Regular" charset="0"/>
                <a:cs typeface="Noto Sans CJK SC Regular" charset="0"/>
              </a:rPr>
              <a:t> το οποίο ανέλαβαν να υλοποιήσουν οι πολιτικές και διαχειριστικές κυρίαρχες τάξεις.</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a:solidFill>
                  <a:srgbClr val="000000"/>
                </a:solidFill>
                <a:latin typeface="Georgia" panose="02040502050405020303" pitchFamily="18" charset="0"/>
                <a:ea typeface="Noto Sans CJK SC Regular" charset="0"/>
                <a:cs typeface="Noto Sans CJK SC Regular" charset="0"/>
              </a:rPr>
              <a:t>Με τον κεντρικό θεσμικό σχεδιασμό της ΕΕ και την παραγωγή ευρωπαϊκών δικαιικών νορμών που στηρίζονται στην αρχή της υπεροχής έναντι των εθνικών συνταγματικών τάξεων συγκροτείται ένας </a:t>
            </a:r>
            <a:r>
              <a:rPr lang="fr-FR" altLang="en-GR" b="1">
                <a:solidFill>
                  <a:srgbClr val="000000"/>
                </a:solidFill>
                <a:latin typeface="Georgia" panose="02040502050405020303" pitchFamily="18" charset="0"/>
                <a:ea typeface="Noto Sans CJK SC Regular" charset="0"/>
                <a:cs typeface="Noto Sans CJK SC Regular" charset="0"/>
              </a:rPr>
              <a:t>μηχανισμός πολιτισμικής παραγωγής  που επιτρέπει την αναπαραγωγή των σχέσεων κυριαρχίας και εξάρτησης.</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a:solidFill>
                  <a:srgbClr val="000000"/>
                </a:solidFill>
                <a:latin typeface="Georgia" panose="02040502050405020303" pitchFamily="18" charset="0"/>
                <a:ea typeface="Noto Sans CJK SC Regular" charset="0"/>
                <a:cs typeface="Noto Sans CJK SC Regular" charset="0"/>
              </a:rPr>
              <a:t> Θα επιτρέψει στην Ευρώπη να περάσει ιστορικά από τις </a:t>
            </a:r>
            <a:r>
              <a:rPr lang="fr-FR" altLang="en-GR" b="1">
                <a:solidFill>
                  <a:srgbClr val="000000"/>
                </a:solidFill>
                <a:latin typeface="Georgia" panose="02040502050405020303" pitchFamily="18" charset="0"/>
                <a:ea typeface="Noto Sans CJK SC Regular" charset="0"/>
                <a:cs typeface="Noto Sans CJK SC Regular" charset="0"/>
              </a:rPr>
              <a:t>τρεις φάσεις του μεταπολεμικού οικονομικού φιλελευθερισμού</a:t>
            </a:r>
            <a:r>
              <a:rPr lang="fr-FR" altLang="en-GR">
                <a:solidFill>
                  <a:srgbClr val="000000"/>
                </a:solidFill>
                <a:latin typeface="Georgia" panose="02040502050405020303" pitchFamily="18" charset="0"/>
                <a:ea typeface="Noto Sans CJK SC Regular" charset="0"/>
                <a:cs typeface="Noto Sans CJK SC Regular" charset="0"/>
              </a:rPr>
              <a:t> : embedded liberalism, disciplined liberalism, authoritharian liberalism.</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a:solidFill>
                  <a:srgbClr val="000000"/>
                </a:solidFill>
                <a:latin typeface="Georgia" panose="02040502050405020303" pitchFamily="18" charset="0"/>
                <a:ea typeface="Noto Sans CJK SC Regular" charset="0"/>
                <a:cs typeface="Noto Sans CJK SC Regular" charset="0"/>
              </a:rPr>
              <a:t> Η </a:t>
            </a:r>
            <a:r>
              <a:rPr lang="fr-FR" altLang="en-GR" b="1">
                <a:solidFill>
                  <a:srgbClr val="000000"/>
                </a:solidFill>
                <a:latin typeface="Georgia" panose="02040502050405020303" pitchFamily="18" charset="0"/>
                <a:ea typeface="Noto Sans CJK SC Regular" charset="0"/>
                <a:cs typeface="Noto Sans CJK SC Regular" charset="0"/>
              </a:rPr>
              <a:t>πνευματική και πολιτισμική υπεροχή του ευρωπαϊκού αφηγήματος οδηγούν στην κατασκευή μιας δια-ταξικής συναίνεσης υπέρ αυτού</a:t>
            </a:r>
            <a:r>
              <a:rPr lang="fr-FR" altLang="en-GR">
                <a:solidFill>
                  <a:srgbClr val="000000"/>
                </a:solidFill>
                <a:latin typeface="Georgia" panose="02040502050405020303" pitchFamily="18" charset="0"/>
                <a:ea typeface="Noto Sans CJK SC Regular" charset="0"/>
                <a:cs typeface="Noto Sans CJK SC Regular" charset="0"/>
              </a:rPr>
              <a:t>.</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a:solidFill>
                  <a:srgbClr val="000000"/>
                </a:solidFill>
                <a:latin typeface="Georgia" panose="02040502050405020303" pitchFamily="18" charset="0"/>
                <a:ea typeface="Noto Sans CJK SC Regular" charset="0"/>
                <a:cs typeface="Noto Sans CJK SC Regular" charset="0"/>
              </a:rPr>
              <a:t>Η Ηγεμονία ως </a:t>
            </a:r>
            <a:r>
              <a:rPr lang="fr-FR" altLang="en-GR" b="1">
                <a:solidFill>
                  <a:srgbClr val="000000"/>
                </a:solidFill>
                <a:latin typeface="Georgia" panose="02040502050405020303" pitchFamily="18" charset="0"/>
                <a:ea typeface="Noto Sans CJK SC Regular" charset="0"/>
                <a:cs typeface="Noto Sans CJK SC Regular" charset="0"/>
              </a:rPr>
              <a:t>ιδεολογική και πολιτισμική κυριαρχία</a:t>
            </a:r>
            <a:r>
              <a:rPr lang="fr-FR" altLang="en-GR">
                <a:solidFill>
                  <a:srgbClr val="000000"/>
                </a:solidFill>
                <a:latin typeface="Georgia" panose="02040502050405020303" pitchFamily="18" charset="0"/>
                <a:ea typeface="Noto Sans CJK SC Regular" charset="0"/>
                <a:cs typeface="Noto Sans CJK SC Regular" charset="0"/>
              </a:rPr>
              <a:t> κατά Gramsci. Το ευρωπαϊκό σχέδιο αποτέλεσμα συνεργασίας/σύγκρουσης των ευρωπαίων Χριστιανοδημοκρατών και Σοσιαλδημοκρατών.</a:t>
            </a:r>
          </a:p>
          <a:p>
            <a:pPr eaLnBrk="1" hangingPunct="1">
              <a:lnSpc>
                <a:spcPct val="90000"/>
              </a:lnSpc>
              <a:spcBef>
                <a:spcPts val="1200"/>
              </a:spcBef>
              <a:spcAft>
                <a:spcPts val="200"/>
              </a:spcAft>
              <a:buSzPct val="100000"/>
            </a:pPr>
            <a:endParaRPr lang="fr-FR" altLang="en-GR" sz="2200">
              <a:solidFill>
                <a:srgbClr val="000000"/>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SzPct val="100000"/>
            </a:pPr>
            <a:endParaRPr lang="fr-FR" altLang="en-GR" sz="2200">
              <a:solidFill>
                <a:srgbClr val="000000"/>
              </a:solidFill>
              <a:latin typeface="Georgia" panose="02040502050405020303" pitchFamily="18" charset="0"/>
              <a:ea typeface="Noto Sans CJK SC Regular" charset="0"/>
              <a:cs typeface="Noto Sans CJK SC Regular"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a:extLst>
              <a:ext uri="{FF2B5EF4-FFF2-40B4-BE49-F238E27FC236}">
                <a16:creationId xmlns:a16="http://schemas.microsoft.com/office/drawing/2014/main" id="{EF6B9AFC-2D8E-AEB0-124E-D43C4BD5EA4D}"/>
              </a:ext>
            </a:extLst>
          </p:cNvPr>
          <p:cNvSpPr>
            <a:spLocks noGrp="1" noChangeArrowheads="1"/>
          </p:cNvSpPr>
          <p:nvPr>
            <p:ph type="title"/>
          </p:nvPr>
        </p:nvSpPr>
        <p:spPr>
          <a:xfrm>
            <a:off x="906463" y="315913"/>
            <a:ext cx="8315325" cy="979487"/>
          </a:xfrm>
        </p:spPr>
        <p:txBody>
          <a:bodyPr anchor="b">
            <a:normAutofit/>
          </a:bodyPr>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altLang="en-GR" sz="2200" dirty="0" err="1">
                <a:solidFill>
                  <a:schemeClr val="tx1">
                    <a:lumMod val="90000"/>
                    <a:lumOff val="10000"/>
                  </a:schemeClr>
                </a:solidFill>
              </a:rPr>
              <a:t>Η</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Γερμ</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ν</a:t>
            </a:r>
            <a:r>
              <a:rPr lang="el-GR" altLang="en-GR" sz="2200" dirty="0">
                <a:solidFill>
                  <a:schemeClr val="tx1">
                    <a:lumMod val="90000"/>
                    <a:lumOff val="10000"/>
                  </a:schemeClr>
                </a:solidFill>
              </a:rPr>
              <a:t>ι</a:t>
            </a:r>
            <a:r>
              <a:rPr lang="fr-FR" altLang="en-GR" sz="2200" dirty="0">
                <a:solidFill>
                  <a:schemeClr val="tx1">
                    <a:lumMod val="90000"/>
                    <a:lumOff val="10000"/>
                  </a:schemeClr>
                </a:solidFill>
              </a:rPr>
              <a:t>α </a:t>
            </a:r>
            <a:r>
              <a:rPr lang="fr-FR" altLang="en-GR" sz="2200" dirty="0" err="1">
                <a:solidFill>
                  <a:schemeClr val="tx1">
                    <a:lumMod val="90000"/>
                    <a:lumOff val="10000"/>
                  </a:schemeClr>
                </a:solidFill>
              </a:rPr>
              <a:t>ως</a:t>
            </a:r>
            <a:r>
              <a:rPr lang="fr-FR" altLang="en-GR" sz="2200" dirty="0">
                <a:solidFill>
                  <a:schemeClr val="tx1">
                    <a:lumMod val="90000"/>
                    <a:lumOff val="10000"/>
                  </a:schemeClr>
                </a:solidFill>
              </a:rPr>
              <a:t> </a:t>
            </a:r>
            <a:r>
              <a:rPr lang="el-GR" altLang="en-GR" sz="2200" dirty="0">
                <a:solidFill>
                  <a:schemeClr val="tx1">
                    <a:lumMod val="90000"/>
                    <a:lumOff val="10000"/>
                  </a:schemeClr>
                </a:solidFill>
              </a:rPr>
              <a:t>‘</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μφις</a:t>
            </a:r>
            <a:r>
              <a:rPr lang="fr-FR" altLang="en-GR" sz="2200" dirty="0">
                <a:solidFill>
                  <a:schemeClr val="tx1">
                    <a:lumMod val="90000"/>
                    <a:lumOff val="10000"/>
                  </a:schemeClr>
                </a:solidFill>
              </a:rPr>
              <a:t>β</a:t>
            </a:r>
            <a:r>
              <a:rPr lang="fr-FR" altLang="en-GR" sz="2200" dirty="0" err="1">
                <a:solidFill>
                  <a:schemeClr val="tx1">
                    <a:lumMod val="90000"/>
                    <a:lumOff val="10000"/>
                  </a:schemeClr>
                </a:solidFill>
              </a:rPr>
              <a:t>ητ</a:t>
            </a:r>
            <a:r>
              <a:rPr lang="el-GR" altLang="en-GR" sz="2200" dirty="0">
                <a:solidFill>
                  <a:schemeClr val="tx1">
                    <a:lumMod val="90000"/>
                    <a:lumOff val="10000"/>
                  </a:schemeClr>
                </a:solidFill>
              </a:rPr>
              <a:t>η</a:t>
            </a:r>
            <a:r>
              <a:rPr lang="fr-FR" altLang="en-GR" sz="2200" dirty="0" err="1">
                <a:solidFill>
                  <a:schemeClr val="tx1">
                    <a:lumMod val="90000"/>
                    <a:lumOff val="10000"/>
                  </a:schemeClr>
                </a:solidFill>
              </a:rPr>
              <a:t>ςιμος</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Ηγεμ</a:t>
            </a:r>
            <a:r>
              <a:rPr lang="el-GR" altLang="en-GR" sz="2200" dirty="0">
                <a:solidFill>
                  <a:schemeClr val="tx1">
                    <a:lumMod val="90000"/>
                    <a:lumOff val="10000"/>
                  </a:schemeClr>
                </a:solidFill>
              </a:rPr>
              <a:t>ο</a:t>
            </a:r>
            <a:r>
              <a:rPr lang="fr-FR" altLang="en-GR" sz="2200" dirty="0" err="1">
                <a:solidFill>
                  <a:schemeClr val="tx1">
                    <a:lumMod val="90000"/>
                    <a:lumOff val="10000"/>
                  </a:schemeClr>
                </a:solidFill>
              </a:rPr>
              <a:t>ν</a:t>
            </a:r>
            <a:r>
              <a:rPr lang="fr-FR" altLang="en-GR" sz="2200" dirty="0">
                <a:solidFill>
                  <a:schemeClr val="tx1">
                    <a:lumMod val="90000"/>
                    <a:lumOff val="10000"/>
                  </a:schemeClr>
                </a:solidFill>
              </a:rPr>
              <a:t>α</a:t>
            </a:r>
            <a:r>
              <a:rPr lang="fr-FR" altLang="en-GR" sz="2200" dirty="0" err="1">
                <a:solidFill>
                  <a:schemeClr val="tx1">
                    <a:lumMod val="90000"/>
                    <a:lumOff val="10000"/>
                  </a:schemeClr>
                </a:solidFill>
              </a:rPr>
              <a:t>ς</a:t>
            </a:r>
            <a:r>
              <a:rPr lang="el-GR" altLang="en-GR" sz="2200" dirty="0">
                <a:solidFill>
                  <a:schemeClr val="tx1">
                    <a:lumMod val="90000"/>
                    <a:lumOff val="10000"/>
                  </a:schemeClr>
                </a:solidFill>
              </a:rPr>
              <a:t>’</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contested</a:t>
            </a:r>
            <a:r>
              <a:rPr lang="fr-FR" altLang="en-GR" sz="2200" dirty="0">
                <a:solidFill>
                  <a:schemeClr val="tx1">
                    <a:lumMod val="90000"/>
                    <a:lumOff val="10000"/>
                  </a:schemeClr>
                </a:solidFill>
              </a:rPr>
              <a:t> </a:t>
            </a:r>
            <a:r>
              <a:rPr lang="fr-FR" altLang="en-GR" sz="2200" dirty="0" err="1">
                <a:solidFill>
                  <a:schemeClr val="tx1">
                    <a:lumMod val="90000"/>
                    <a:lumOff val="10000"/>
                  </a:schemeClr>
                </a:solidFill>
              </a:rPr>
              <a:t>Hegemon</a:t>
            </a:r>
            <a:r>
              <a:rPr lang="fr-FR" altLang="en-GR" sz="2200" dirty="0">
                <a:solidFill>
                  <a:schemeClr val="tx1">
                    <a:lumMod val="90000"/>
                    <a:lumOff val="10000"/>
                  </a:schemeClr>
                </a:solidFill>
              </a:rPr>
              <a:t>)</a:t>
            </a:r>
          </a:p>
        </p:txBody>
      </p:sp>
      <p:sp>
        <p:nvSpPr>
          <p:cNvPr id="74755" name="Text Box 2">
            <a:extLst>
              <a:ext uri="{FF2B5EF4-FFF2-40B4-BE49-F238E27FC236}">
                <a16:creationId xmlns:a16="http://schemas.microsoft.com/office/drawing/2014/main" id="{10221FBB-D782-9918-7411-B48EA88E457B}"/>
              </a:ext>
            </a:extLst>
          </p:cNvPr>
          <p:cNvSpPr txBox="1">
            <a:spLocks noChangeArrowheads="1"/>
          </p:cNvSpPr>
          <p:nvPr/>
        </p:nvSpPr>
        <p:spPr bwMode="auto">
          <a:xfrm>
            <a:off x="906463" y="1439863"/>
            <a:ext cx="8315325"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87313" indent="-87313">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1pPr>
            <a:lvl2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2pPr>
            <a:lvl3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3pPr>
            <a:lvl4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4pPr>
            <a:lvl5pPr>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873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defRPr>
                <a:solidFill>
                  <a:schemeClr val="bg1"/>
                </a:solidFill>
                <a:latin typeface="Arial" panose="020B0604020202020204" pitchFamily="34" charset="0"/>
              </a:defRPr>
            </a:lvl9pPr>
          </a:lstStyle>
          <a:p>
            <a:pPr eaLnBrk="1" hangingPunct="1">
              <a:lnSpc>
                <a:spcPct val="90000"/>
              </a:lnSpc>
              <a:spcBef>
                <a:spcPts val="1200"/>
              </a:spcBef>
              <a:spcAft>
                <a:spcPts val="200"/>
              </a:spcAft>
              <a:buClr>
                <a:srgbClr val="E48312"/>
              </a:buClr>
              <a:buSzPct val="100000"/>
              <a:buFont typeface="Wingdings" pitchFamily="2" charset="2"/>
              <a:buChar char=""/>
            </a:pPr>
            <a:r>
              <a:rPr lang="fr-FR" altLang="en-GR" sz="2000">
                <a:solidFill>
                  <a:srgbClr val="000000"/>
                </a:solidFill>
                <a:latin typeface="Georgia" panose="02040502050405020303" pitchFamily="18" charset="0"/>
                <a:ea typeface="Noto Sans CJK SC Regular" charset="0"/>
                <a:cs typeface="Noto Sans CJK SC Regular" charset="0"/>
              </a:rPr>
              <a:t> Η Γερμανία προωθεί τη δική της πολιτική ατζέντα εφαρμόζοντας μια πιο «</a:t>
            </a:r>
            <a:r>
              <a:rPr lang="fr-FR" altLang="en-GR" sz="2000" b="1">
                <a:solidFill>
                  <a:srgbClr val="000000"/>
                </a:solidFill>
                <a:latin typeface="Georgia" panose="02040502050405020303" pitchFamily="18" charset="0"/>
                <a:ea typeface="Noto Sans CJK SC Regular" charset="0"/>
                <a:cs typeface="Noto Sans CJK SC Regular" charset="0"/>
              </a:rPr>
              <a:t>καταναγκαστική» μορφή ηγεσίας που βασίζεται σε κανόνες εντός του ευρωπαϊκού  πλαισίου (rules-based leadership).</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sz="2000">
                <a:solidFill>
                  <a:srgbClr val="000000"/>
                </a:solidFill>
                <a:latin typeface="Georgia" panose="02040502050405020303" pitchFamily="18" charset="0"/>
                <a:ea typeface="Noto Sans CJK SC Regular" charset="0"/>
                <a:cs typeface="Noto Sans CJK SC Regular" charset="0"/>
              </a:rPr>
              <a:t> Στο πλαίσιο της κρίσης της ευρωζώνης, η Γερμανία επέλεξε το δρόμο της </a:t>
            </a:r>
            <a:r>
              <a:rPr lang="fr-FR" altLang="en-GR" sz="2000" b="1">
                <a:solidFill>
                  <a:srgbClr val="000000"/>
                </a:solidFill>
                <a:latin typeface="Georgia" panose="02040502050405020303" pitchFamily="18" charset="0"/>
                <a:ea typeface="Noto Sans CJK SC Regular" charset="0"/>
                <a:cs typeface="Noto Sans CJK SC Regular" charset="0"/>
              </a:rPr>
              <a:t>κανονιστικής επιβολής των ορντο-φιλελεύθερων ιδεών, χωρίς την παροχή δημόσιων αγαθών </a:t>
            </a:r>
            <a:r>
              <a:rPr lang="fr-FR" altLang="en-GR" sz="2000">
                <a:solidFill>
                  <a:srgbClr val="000000"/>
                </a:solidFill>
                <a:latin typeface="Georgia" panose="02040502050405020303" pitchFamily="18" charset="0"/>
                <a:ea typeface="Noto Sans CJK SC Regular" charset="0"/>
                <a:cs typeface="Noto Sans CJK SC Regular" charset="0"/>
              </a:rPr>
              <a:t>(βλ. Charles Kindleberger’s original version of hegemonic stability theory).</a:t>
            </a:r>
          </a:p>
          <a:p>
            <a:pPr eaLnBrk="1" hangingPunct="1">
              <a:lnSpc>
                <a:spcPct val="90000"/>
              </a:lnSpc>
              <a:spcBef>
                <a:spcPts val="1200"/>
              </a:spcBef>
              <a:spcAft>
                <a:spcPts val="200"/>
              </a:spcAft>
              <a:buClr>
                <a:srgbClr val="E48312"/>
              </a:buClr>
              <a:buSzPct val="100000"/>
              <a:buFont typeface="Wingdings" pitchFamily="2" charset="2"/>
              <a:buChar char=""/>
            </a:pPr>
            <a:r>
              <a:rPr lang="fr-FR" altLang="en-GR" sz="2000">
                <a:solidFill>
                  <a:srgbClr val="000000"/>
                </a:solidFill>
                <a:latin typeface="Georgia" panose="02040502050405020303" pitchFamily="18" charset="0"/>
                <a:ea typeface="Noto Sans CJK SC Regular" charset="0"/>
                <a:cs typeface="Noto Sans CJK SC Regular" charset="0"/>
              </a:rPr>
              <a:t> Η Γερμανία διαθέτει (πέρα από οικονομική ισχύ) ‘</a:t>
            </a:r>
            <a:r>
              <a:rPr lang="fr-FR" altLang="en-GR" sz="2000" b="1">
                <a:solidFill>
                  <a:srgbClr val="000000"/>
                </a:solidFill>
                <a:latin typeface="Georgia" panose="02040502050405020303" pitchFamily="18" charset="0"/>
                <a:ea typeface="Noto Sans CJK SC Regular" charset="0"/>
                <a:cs typeface="Noto Sans CJK SC Regular" charset="0"/>
              </a:rPr>
              <a:t>δομική ισχύ</a:t>
            </a:r>
            <a:r>
              <a:rPr lang="fr-FR" altLang="en-GR" sz="2000">
                <a:solidFill>
                  <a:srgbClr val="000000"/>
                </a:solidFill>
                <a:latin typeface="Georgia" panose="02040502050405020303" pitchFamily="18" charset="0"/>
                <a:ea typeface="Noto Sans CJK SC Regular" charset="0"/>
                <a:cs typeface="Noto Sans CJK SC Regular" charset="0"/>
              </a:rPr>
              <a:t>´ κατά S. Strange. Δηλαδή μπορεί όχι μόνο να καθορίσει τη δομή των χρηματοπιστωτικού συστήματος και των πιστώσεων, αλλά να έχει την μεγαλύτερη επιρροή στη γνώση, είτε είναι τεχνική γνώση ή ιδέες (</a:t>
            </a:r>
            <a:r>
              <a:rPr lang="fr-FR" altLang="en-GR" sz="2000" b="1">
                <a:solidFill>
                  <a:srgbClr val="000000"/>
                </a:solidFill>
                <a:latin typeface="Georgia" panose="02040502050405020303" pitchFamily="18" charset="0"/>
                <a:ea typeface="Noto Sans CJK SC Regular" charset="0"/>
                <a:cs typeface="Noto Sans CJK SC Regular" charset="0"/>
              </a:rPr>
              <a:t>leadership in ideas</a:t>
            </a:r>
            <a:r>
              <a:rPr lang="fr-FR" altLang="en-GR" sz="2000">
                <a:solidFill>
                  <a:srgbClr val="000000"/>
                </a:solidFill>
                <a:latin typeface="Georgia" panose="02040502050405020303" pitchFamily="18" charset="0"/>
                <a:ea typeface="Noto Sans CJK SC Regular" charset="0"/>
                <a:cs typeface="Noto Sans CJK SC Regular" charset="0"/>
              </a:rPr>
              <a:t>) και να ελέγχει ή να επηρεάζει την απόκτηση, την επικοινωνία και την αποθήκευση γνώσεων και πληροφοριών</a:t>
            </a:r>
            <a:r>
              <a:rPr lang="fr-FR" altLang="en-GR" sz="2200">
                <a:solidFill>
                  <a:srgbClr val="000000"/>
                </a:solidFill>
                <a:latin typeface="Georgia" panose="02040502050405020303" pitchFamily="18" charset="0"/>
                <a:ea typeface="Noto Sans CJK SC Regular" charset="0"/>
                <a:cs typeface="Noto Sans CJK SC Regular" charset="0"/>
              </a:rPr>
              <a:t>.</a:t>
            </a:r>
          </a:p>
          <a:p>
            <a:pPr eaLnBrk="1" hangingPunct="1">
              <a:lnSpc>
                <a:spcPct val="90000"/>
              </a:lnSpc>
              <a:spcBef>
                <a:spcPts val="1200"/>
              </a:spcBef>
              <a:spcAft>
                <a:spcPts val="200"/>
              </a:spcAft>
              <a:buSzPct val="100000"/>
            </a:pPr>
            <a:endParaRPr lang="fr-FR" altLang="en-GR" sz="2200">
              <a:solidFill>
                <a:srgbClr val="000000"/>
              </a:solidFill>
              <a:latin typeface="Georgia" panose="02040502050405020303" pitchFamily="18" charset="0"/>
              <a:ea typeface="Noto Sans CJK SC Regular" charset="0"/>
              <a:cs typeface="Noto Sans CJK SC Regular" charset="0"/>
            </a:endParaRPr>
          </a:p>
          <a:p>
            <a:pPr eaLnBrk="1" hangingPunct="1">
              <a:lnSpc>
                <a:spcPct val="90000"/>
              </a:lnSpc>
              <a:spcBef>
                <a:spcPts val="1200"/>
              </a:spcBef>
              <a:spcAft>
                <a:spcPts val="200"/>
              </a:spcAft>
              <a:buSzPct val="100000"/>
            </a:pPr>
            <a:endParaRPr lang="fr-FR" altLang="en-GR" sz="2200">
              <a:solidFill>
                <a:srgbClr val="000000"/>
              </a:solidFill>
              <a:latin typeface="Georgia" panose="02040502050405020303" pitchFamily="18" charset="0"/>
              <a:ea typeface="Noto Sans CJK SC Regular" charset="0"/>
              <a:cs typeface="Noto Sans CJK SC Regular"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C29274E4-074D-8860-733B-E81E049802EA}"/>
              </a:ext>
            </a:extLst>
          </p:cNvPr>
          <p:cNvSpPr>
            <a:spLocks noGrp="1" noChangeArrowheads="1"/>
          </p:cNvSpPr>
          <p:nvPr>
            <p:ph type="title"/>
          </p:nvPr>
        </p:nvSpPr>
        <p:spPr>
          <a:xfrm>
            <a:off x="503238" y="215900"/>
            <a:ext cx="9070975" cy="720725"/>
          </a:xfrm>
        </p:spPr>
        <p:txBody>
          <a:bodyPr lIns="90000" tIns="45000" rIns="90000" bIns="45000"/>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fr-FR" altLang="en-GR" sz="2400" dirty="0">
                <a:solidFill>
                  <a:srgbClr val="434342"/>
                </a:solidFill>
                <a:latin typeface="Trebuchet MS" panose="020B0703020202090204" pitchFamily="34" charset="0"/>
              </a:rPr>
              <a:t>1. Νεολειτουργιςμ0ς: </a:t>
            </a:r>
            <a:r>
              <a:rPr lang="fr-FR" altLang="en-GR" sz="2400" dirty="0" err="1">
                <a:solidFill>
                  <a:srgbClr val="434342"/>
                </a:solidFill>
                <a:latin typeface="Trebuchet MS" panose="020B0703020202090204" pitchFamily="34" charset="0"/>
              </a:rPr>
              <a:t>το</a:t>
            </a:r>
            <a:r>
              <a:rPr lang="fr-FR" altLang="en-GR" sz="2400" dirty="0">
                <a:solidFill>
                  <a:srgbClr val="434342"/>
                </a:solidFill>
                <a:latin typeface="Trebuchet MS" panose="020B0703020202090204" pitchFamily="34" charset="0"/>
              </a:rPr>
              <a:t> </a:t>
            </a:r>
            <a:r>
              <a:rPr lang="fr-FR" altLang="en-GR" sz="2400" dirty="0" err="1">
                <a:solidFill>
                  <a:srgbClr val="434342"/>
                </a:solidFill>
                <a:latin typeface="Trebuchet MS" panose="020B0703020202090204" pitchFamily="34" charset="0"/>
              </a:rPr>
              <a:t>θεωρητικo</a:t>
            </a:r>
            <a:r>
              <a:rPr lang="fr-FR" altLang="en-GR" sz="2400" dirty="0">
                <a:solidFill>
                  <a:srgbClr val="434342"/>
                </a:solidFill>
                <a:latin typeface="Trebuchet MS" panose="020B0703020202090204" pitchFamily="34" charset="0"/>
              </a:rPr>
              <a:t> π</a:t>
            </a:r>
            <a:r>
              <a:rPr lang="fr-FR" altLang="en-GR" sz="2400" dirty="0" err="1">
                <a:solidFill>
                  <a:srgbClr val="434342"/>
                </a:solidFill>
                <a:latin typeface="Trebuchet MS" panose="020B0703020202090204" pitchFamily="34" charset="0"/>
              </a:rPr>
              <a:t>λ</a:t>
            </a:r>
            <a:r>
              <a:rPr lang="fr-FR" altLang="en-GR" sz="2400" dirty="0">
                <a:solidFill>
                  <a:srgbClr val="434342"/>
                </a:solidFill>
                <a:latin typeface="Trebuchet MS" panose="020B0703020202090204" pitchFamily="34" charset="0"/>
              </a:rPr>
              <a:t>α</a:t>
            </a:r>
            <a:r>
              <a:rPr lang="fr-FR" altLang="en-GR" sz="2400" dirty="0" err="1">
                <a:solidFill>
                  <a:srgbClr val="434342"/>
                </a:solidFill>
                <a:latin typeface="Trebuchet MS" panose="020B0703020202090204" pitchFamily="34" charset="0"/>
              </a:rPr>
              <a:t>iςιο</a:t>
            </a:r>
            <a:endParaRPr lang="fr-FR" altLang="en-GR" sz="2400" dirty="0">
              <a:solidFill>
                <a:srgbClr val="434342"/>
              </a:solidFill>
              <a:latin typeface="Trebuchet MS" panose="020B0703020202090204" pitchFamily="34" charset="0"/>
            </a:endParaRPr>
          </a:p>
        </p:txBody>
      </p:sp>
      <p:sp>
        <p:nvSpPr>
          <p:cNvPr id="19459" name="Text Box 2">
            <a:extLst>
              <a:ext uri="{FF2B5EF4-FFF2-40B4-BE49-F238E27FC236}">
                <a16:creationId xmlns:a16="http://schemas.microsoft.com/office/drawing/2014/main" id="{040CD920-9478-0B4A-C51C-76E45D9209A8}"/>
              </a:ext>
            </a:extLst>
          </p:cNvPr>
          <p:cNvSpPr txBox="1">
            <a:spLocks noChangeArrowheads="1"/>
          </p:cNvSpPr>
          <p:nvPr/>
        </p:nvSpPr>
        <p:spPr bwMode="auto">
          <a:xfrm>
            <a:off x="503238" y="936625"/>
            <a:ext cx="9070975" cy="631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marL="361950" indent="-255588">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1pPr>
            <a:lvl2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2pPr>
            <a:lvl3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3pPr>
            <a:lvl4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4pPr>
            <a:lvl5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9pPr>
          </a:lstStyle>
          <a:p>
            <a:pPr eaLnBrk="1" hangingPunct="1">
              <a:spcBef>
                <a:spcPts val="300"/>
              </a:spcBef>
              <a:buClr>
                <a:srgbClr val="08A1D9"/>
              </a:buClr>
              <a:buSzPct val="100000"/>
              <a:buFont typeface="Wingdings" pitchFamily="2" charset="2"/>
              <a:buChar char=""/>
            </a:pPr>
            <a:endParaRPr lang="el-GR" altLang="en-GR" sz="160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Wingdings" pitchFamily="2" charset="2"/>
              <a:buChar char=""/>
            </a:pPr>
            <a:r>
              <a:rPr lang="fr-FR" altLang="en-GR" sz="1600">
                <a:solidFill>
                  <a:srgbClr val="000000"/>
                </a:solidFill>
                <a:latin typeface="Georgia" panose="02040502050405020303" pitchFamily="18" charset="0"/>
                <a:ea typeface="DejaVu Sans" charset="0"/>
                <a:cs typeface="DejaVu Sans" charset="0"/>
              </a:rPr>
              <a:t>Ο κλασικός νεολειτουργισμός </a:t>
            </a:r>
            <a:r>
              <a:rPr lang="en-US" altLang="en-GR" sz="1600">
                <a:solidFill>
                  <a:srgbClr val="000000"/>
                </a:solidFill>
                <a:latin typeface="Georgia" panose="02040502050405020303" pitchFamily="18" charset="0"/>
                <a:ea typeface="DejaVu Sans" charset="0"/>
                <a:cs typeface="DejaVu Sans" charset="0"/>
              </a:rPr>
              <a:t>(neofunctionnalism, Ernst Haas, Ph. Shmitter) </a:t>
            </a:r>
            <a:r>
              <a:rPr lang="fr-FR" altLang="en-GR" sz="1600">
                <a:solidFill>
                  <a:srgbClr val="000000"/>
                </a:solidFill>
                <a:latin typeface="Georgia" panose="02040502050405020303" pitchFamily="18" charset="0"/>
                <a:ea typeface="DejaVu Sans" charset="0"/>
                <a:cs typeface="DejaVu Sans" charset="0"/>
              </a:rPr>
              <a:t>υποστήριζε ότι η πολιτική ολοκλήρωση θα μπορούσε να επιτευχθεί μέσω της οικονομικής ολοκλήρωσης που διενεργούν οι ελίτ (ανεκτική συναίνεση).</a:t>
            </a:r>
            <a:endParaRPr lang="el-GR" altLang="en-GR" sz="160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Wingdings" pitchFamily="2" charset="2"/>
              <a:buChar char=""/>
            </a:pPr>
            <a:endParaRPr lang="fr-FR" altLang="en-GR" sz="160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Wingdings" pitchFamily="2" charset="2"/>
              <a:buChar char=""/>
            </a:pPr>
            <a:r>
              <a:rPr lang="fr-FR" altLang="en-GR" sz="1600">
                <a:solidFill>
                  <a:srgbClr val="000000"/>
                </a:solidFill>
                <a:latin typeface="Georgia" panose="02040502050405020303" pitchFamily="18" charset="0"/>
                <a:ea typeface="DejaVu Sans" charset="0"/>
                <a:cs typeface="DejaVu Sans" charset="0"/>
              </a:rPr>
              <a:t>Οι υπερεθνικοί δρώντες της ΕΕ οδηγούν την ενοποίηση μέσω της δυναμικής της </a:t>
            </a:r>
            <a:r>
              <a:rPr lang="fr-FR" altLang="en-GR" sz="1600" b="1">
                <a:solidFill>
                  <a:srgbClr val="000000"/>
                </a:solidFill>
                <a:latin typeface="Georgia" panose="02040502050405020303" pitchFamily="18" charset="0"/>
                <a:ea typeface="DejaVu Sans" charset="0"/>
                <a:cs typeface="DejaVu Sans" charset="0"/>
              </a:rPr>
              <a:t>διάχυσης </a:t>
            </a:r>
            <a:r>
              <a:rPr lang="fr-FR" altLang="en-GR" sz="1600">
                <a:solidFill>
                  <a:srgbClr val="000000"/>
                </a:solidFill>
                <a:latin typeface="Georgia" panose="02040502050405020303" pitchFamily="18" charset="0"/>
                <a:ea typeface="DejaVu Sans" charset="0"/>
                <a:cs typeface="DejaVu Sans" charset="0"/>
              </a:rPr>
              <a:t>και της ΄</a:t>
            </a:r>
            <a:r>
              <a:rPr lang="fr-FR" altLang="en-GR" sz="1600" i="1">
                <a:solidFill>
                  <a:srgbClr val="000000"/>
                </a:solidFill>
                <a:latin typeface="Georgia" panose="02040502050405020303" pitchFamily="18" charset="0"/>
                <a:ea typeface="DejaVu Sans" charset="0"/>
                <a:cs typeface="DejaVu Sans" charset="0"/>
              </a:rPr>
              <a:t>επιχειρηματικότητας </a:t>
            </a:r>
            <a:r>
              <a:rPr lang="el-GR" altLang="en-GR" sz="1600" i="1">
                <a:solidFill>
                  <a:srgbClr val="000000"/>
                </a:solidFill>
                <a:latin typeface="Georgia" panose="02040502050405020303" pitchFamily="18" charset="0"/>
                <a:ea typeface="DejaVu Sans" charset="0"/>
                <a:cs typeface="DejaVu Sans" charset="0"/>
              </a:rPr>
              <a:t>της πολιτικής</a:t>
            </a:r>
            <a:r>
              <a:rPr lang="fr-FR" altLang="en-GR" sz="1600">
                <a:solidFill>
                  <a:srgbClr val="000000"/>
                </a:solidFill>
                <a:latin typeface="Georgia" panose="02040502050405020303" pitchFamily="18" charset="0"/>
                <a:ea typeface="DejaVu Sans" charset="0"/>
                <a:cs typeface="DejaVu Sans" charset="0"/>
              </a:rPr>
              <a:t>΄</a:t>
            </a:r>
            <a:r>
              <a:rPr lang="el-GR" altLang="en-GR" sz="1600">
                <a:solidFill>
                  <a:srgbClr val="000000"/>
                </a:solidFill>
                <a:latin typeface="Georgia" panose="02040502050405020303" pitchFamily="18" charset="0"/>
                <a:ea typeface="DejaVu Sans" charset="0"/>
                <a:cs typeface="DejaVu Sans" charset="0"/>
              </a:rPr>
              <a:t> (</a:t>
            </a:r>
            <a:r>
              <a:rPr lang="en-US" altLang="en-GR" sz="1600">
                <a:solidFill>
                  <a:srgbClr val="000000"/>
                </a:solidFill>
                <a:latin typeface="Georgia" panose="02040502050405020303" pitchFamily="18" charset="0"/>
                <a:ea typeface="DejaVu Sans" charset="0"/>
                <a:cs typeface="DejaVu Sans" charset="0"/>
              </a:rPr>
              <a:t>policy entrepreneur)</a:t>
            </a:r>
            <a:r>
              <a:rPr lang="fr-FR" altLang="en-GR" sz="1600">
                <a:solidFill>
                  <a:srgbClr val="000000"/>
                </a:solidFill>
                <a:latin typeface="Georgia" panose="02040502050405020303" pitchFamily="18" charset="0"/>
                <a:ea typeface="DejaVu Sans" charset="0"/>
                <a:cs typeface="DejaVu Sans" charset="0"/>
              </a:rPr>
              <a:t>.</a:t>
            </a:r>
          </a:p>
          <a:p>
            <a:pPr eaLnBrk="1" hangingPunct="1">
              <a:spcBef>
                <a:spcPts val="300"/>
              </a:spcBef>
              <a:buClr>
                <a:srgbClr val="08A1D9"/>
              </a:buClr>
              <a:buSzPct val="100000"/>
              <a:buFont typeface="Wingdings" pitchFamily="2" charset="2"/>
              <a:buChar char=""/>
            </a:pPr>
            <a:r>
              <a:rPr lang="fr-FR" altLang="en-GR" sz="1600">
                <a:solidFill>
                  <a:srgbClr val="000000"/>
                </a:solidFill>
                <a:latin typeface="Georgia" panose="02040502050405020303" pitchFamily="18" charset="0"/>
                <a:ea typeface="DejaVu Sans" charset="0"/>
                <a:cs typeface="DejaVu Sans" charset="0"/>
              </a:rPr>
              <a:t>Η πολιτική γίνεται αντιληπτή ως μια απεριόριστη διαδικασία. Με το υπερεθνικό στυλ της λήψης αποφάσεων, οι συμμετέχοντες επιδιώκουν να επιτύχουν συμφωνία μέσω</a:t>
            </a:r>
            <a:br>
              <a:rPr lang="fr-FR" altLang="en-GR" sz="1600">
                <a:solidFill>
                  <a:srgbClr val="000000"/>
                </a:solidFill>
                <a:latin typeface="Georgia" panose="02040502050405020303" pitchFamily="18" charset="0"/>
                <a:ea typeface="DejaVu Sans" charset="0"/>
                <a:cs typeface="DejaVu Sans" charset="0"/>
              </a:rPr>
            </a:br>
            <a:r>
              <a:rPr lang="fr-FR" altLang="en-GR" sz="1600">
                <a:solidFill>
                  <a:srgbClr val="000000"/>
                </a:solidFill>
                <a:latin typeface="Georgia" panose="02040502050405020303" pitchFamily="18" charset="0"/>
                <a:ea typeface="DejaVu Sans" charset="0"/>
                <a:cs typeface="DejaVu Sans" charset="0"/>
              </a:rPr>
              <a:t>συμβιβασμών με στόχο την αναβάθμιση των κοινών συμφερόντων.</a:t>
            </a:r>
            <a:endParaRPr lang="fr-FR" altLang="en-GR" sz="1600">
              <a:solidFill>
                <a:srgbClr val="000000"/>
              </a:solidFill>
              <a:latin typeface="Calibri" panose="020F0502020204030204" pitchFamily="34" charset="0"/>
              <a:ea typeface="Noto Sans CJK SC Regular" charset="0"/>
              <a:cs typeface="Noto Sans CJK SC Regular" charset="0"/>
            </a:endParaRPr>
          </a:p>
          <a:p>
            <a:pPr eaLnBrk="1">
              <a:spcBef>
                <a:spcPts val="650"/>
              </a:spcBef>
              <a:buClr>
                <a:srgbClr val="DDDDDD"/>
              </a:buClr>
              <a:buSzPct val="100000"/>
              <a:buFont typeface="Wingdings" pitchFamily="2" charset="2"/>
              <a:buChar char=""/>
            </a:pPr>
            <a:r>
              <a:rPr lang="fr-FR" altLang="en-GR" sz="1600">
                <a:solidFill>
                  <a:srgbClr val="000000"/>
                </a:solidFill>
                <a:latin typeface="Calibri" panose="020F0502020204030204" pitchFamily="34" charset="0"/>
                <a:ea typeface="Noto Sans CJK SC Regular" charset="0"/>
                <a:cs typeface="Noto Sans CJK SC Regular" charset="0"/>
              </a:rPr>
              <a:t>Η αντίληψη της πολιτικής ως μια απεριόριστη διαδικασία.</a:t>
            </a:r>
          </a:p>
          <a:p>
            <a:pPr eaLnBrk="1" hangingPunct="1">
              <a:spcBef>
                <a:spcPts val="300"/>
              </a:spcBef>
              <a:buClr>
                <a:srgbClr val="08A1D9"/>
              </a:buClr>
              <a:buSzPct val="100000"/>
              <a:buFont typeface="Wingdings" pitchFamily="2" charset="2"/>
              <a:buChar char=""/>
            </a:pPr>
            <a:endParaRPr lang="fr-FR" altLang="en-GR" sz="1600">
              <a:solidFill>
                <a:srgbClr val="000000"/>
              </a:solidFill>
              <a:latin typeface="Georgia" panose="02040502050405020303" pitchFamily="18" charset="0"/>
              <a:ea typeface="DejaVu Sans" charset="0"/>
              <a:cs typeface="DejaVu Sans" charset="0"/>
            </a:endParaRPr>
          </a:p>
          <a:p>
            <a:pPr algn="r" eaLnBrk="1" hangingPunct="1">
              <a:spcBef>
                <a:spcPts val="300"/>
              </a:spcBef>
              <a:buSzPct val="100000"/>
            </a:pPr>
            <a:endParaRPr lang="fr-FR" altLang="en-GR" sz="1600">
              <a:solidFill>
                <a:srgbClr val="000000"/>
              </a:solidFill>
              <a:latin typeface="Georgia" panose="02040502050405020303" pitchFamily="18" charset="0"/>
              <a:ea typeface="DejaVu Sans" charset="0"/>
              <a:cs typeface="DejaVu Sans" charset="0"/>
            </a:endParaRPr>
          </a:p>
          <a:p>
            <a:pPr algn="r" eaLnBrk="1" hangingPunct="1">
              <a:spcBef>
                <a:spcPts val="300"/>
              </a:spcBef>
              <a:buClr>
                <a:srgbClr val="08A1D9"/>
              </a:buClr>
              <a:buSzPct val="100000"/>
              <a:buFont typeface="Wingdings" pitchFamily="2" charset="2"/>
              <a:buChar char=""/>
            </a:pPr>
            <a:r>
              <a:rPr lang="fr-FR" altLang="en-GR" sz="1600" b="1">
                <a:solidFill>
                  <a:srgbClr val="000000"/>
                </a:solidFill>
                <a:latin typeface="Georgia" panose="02040502050405020303" pitchFamily="18" charset="0"/>
                <a:ea typeface="DejaVu Sans" charset="0"/>
                <a:cs typeface="DejaVu Sans" charset="0"/>
              </a:rPr>
              <a:t>Λειτουργική διάχυση (functional spillover)</a:t>
            </a:r>
            <a:r>
              <a:rPr lang="fr-FR" altLang="en-GR" sz="1600">
                <a:solidFill>
                  <a:srgbClr val="000000"/>
                </a:solidFill>
                <a:latin typeface="Georgia" panose="02040502050405020303" pitchFamily="18" charset="0"/>
                <a:ea typeface="DejaVu Sans" charset="0"/>
                <a:cs typeface="DejaVu Sans" charset="0"/>
              </a:rPr>
              <a:t>: εξαρτάται από το βαθμό αλληλεξάρτησης μεταξύ τομέων πολιτικής. Όταν οι δυσαναλογίες δεν αντισταθμίζονται μέσω περαιτέρω ενοποιητικών βημάτων τότε υπάρχει κίνδυνος κρίσεων ή σοκ οι οποίες ασκούν ενισχυμένες λειτουργικές πιέσεις και μπορούν να προκαλέσουν </a:t>
            </a:r>
            <a:r>
              <a:rPr lang="fr-FR" altLang="en-GR" sz="1600" b="1">
                <a:solidFill>
                  <a:srgbClr val="000000"/>
                </a:solidFill>
                <a:latin typeface="Georgia" panose="02040502050405020303" pitchFamily="18" charset="0"/>
                <a:ea typeface="DejaVu Sans" charset="0"/>
                <a:cs typeface="DejaVu Sans" charset="0"/>
              </a:rPr>
              <a:t>αναγκαία ενσωμάτωση.</a:t>
            </a:r>
          </a:p>
          <a:p>
            <a:pPr algn="r" eaLnBrk="1" hangingPunct="1">
              <a:spcBef>
                <a:spcPts val="300"/>
              </a:spcBef>
              <a:buClr>
                <a:srgbClr val="08A1D9"/>
              </a:buClr>
              <a:buSzPct val="100000"/>
              <a:buFont typeface="Wingdings" pitchFamily="2" charset="2"/>
              <a:buChar char=""/>
            </a:pPr>
            <a:r>
              <a:rPr lang="fr-FR" altLang="en-GR" sz="1600" b="1">
                <a:solidFill>
                  <a:srgbClr val="000000"/>
                </a:solidFill>
                <a:latin typeface="Georgia" panose="02040502050405020303" pitchFamily="18" charset="0"/>
                <a:ea typeface="DejaVu Sans" charset="0"/>
                <a:cs typeface="DejaVu Sans" charset="0"/>
              </a:rPr>
              <a:t>Πολιτική διάχυση (political spillover) </a:t>
            </a:r>
            <a:r>
              <a:rPr lang="fr-FR" altLang="en-GR" sz="1600">
                <a:solidFill>
                  <a:srgbClr val="000000"/>
                </a:solidFill>
                <a:latin typeface="Georgia" panose="02040502050405020303" pitchFamily="18" charset="0"/>
                <a:ea typeface="DejaVu Sans" charset="0"/>
                <a:cs typeface="DejaVu Sans" charset="0"/>
              </a:rPr>
              <a:t>: μεταφορά προσδοκιών και νομιμοφροσύνης των (εθνικών) </a:t>
            </a:r>
            <a:r>
              <a:rPr lang="fr-FR" altLang="en-GR" sz="1600" u="sng">
                <a:solidFill>
                  <a:srgbClr val="000000"/>
                </a:solidFill>
                <a:latin typeface="Georgia" panose="02040502050405020303" pitchFamily="18" charset="0"/>
                <a:ea typeface="DejaVu Sans" charset="0"/>
                <a:cs typeface="DejaVu Sans" charset="0"/>
              </a:rPr>
              <a:t>πολιτικών και οικονομικών ελίτ </a:t>
            </a:r>
            <a:r>
              <a:rPr lang="fr-FR" altLang="en-GR" sz="1600">
                <a:solidFill>
                  <a:srgbClr val="000000"/>
                </a:solidFill>
                <a:latin typeface="Georgia" panose="02040502050405020303" pitchFamily="18" charset="0"/>
                <a:ea typeface="DejaVu Sans" charset="0"/>
                <a:cs typeface="DejaVu Sans" charset="0"/>
              </a:rPr>
              <a:t>σε υπερεθνικό επίπεδο</a:t>
            </a:r>
          </a:p>
          <a:p>
            <a:pPr algn="r" eaLnBrk="1" hangingPunct="1">
              <a:spcBef>
                <a:spcPts val="300"/>
              </a:spcBef>
              <a:buClr>
                <a:srgbClr val="08A1D9"/>
              </a:buClr>
              <a:buSzPct val="100000"/>
              <a:buFont typeface="Wingdings" pitchFamily="2" charset="2"/>
              <a:buChar char=""/>
            </a:pPr>
            <a:r>
              <a:rPr lang="fr-FR" altLang="en-GR" sz="1600" b="1">
                <a:solidFill>
                  <a:srgbClr val="000000"/>
                </a:solidFill>
                <a:latin typeface="Georgia" panose="02040502050405020303" pitchFamily="18" charset="0"/>
                <a:ea typeface="DejaVu Sans" charset="0"/>
                <a:cs typeface="DejaVu Sans" charset="0"/>
              </a:rPr>
              <a:t>Καλλιεργημένη διάχυση (cultivated spillover) </a:t>
            </a:r>
            <a:r>
              <a:rPr lang="fr-FR" altLang="en-GR" sz="1600">
                <a:solidFill>
                  <a:srgbClr val="000000"/>
                </a:solidFill>
                <a:latin typeface="Georgia" panose="02040502050405020303" pitchFamily="18" charset="0"/>
                <a:ea typeface="DejaVu Sans" charset="0"/>
                <a:cs typeface="DejaVu Sans" charset="0"/>
              </a:rPr>
              <a:t>: ο ρόλος και η αυτονόμηση της δράσης των υπερεθνικών θεσμών.</a:t>
            </a:r>
          </a:p>
          <a:p>
            <a:pPr eaLnBrk="1" hangingPunct="1">
              <a:spcBef>
                <a:spcPts val="300"/>
              </a:spcBef>
              <a:buSzPct val="100000"/>
            </a:pPr>
            <a:br>
              <a:rPr lang="fr-FR" altLang="en-GR" sz="2800">
                <a:solidFill>
                  <a:srgbClr val="000000"/>
                </a:solidFill>
                <a:latin typeface="Georgia" panose="02040502050405020303" pitchFamily="18" charset="0"/>
                <a:ea typeface="DejaVu Sans" charset="0"/>
                <a:cs typeface="DejaVu Sans" charset="0"/>
              </a:rPr>
            </a:br>
            <a:endParaRPr lang="fr-FR" altLang="en-GR" sz="2800">
              <a:solidFill>
                <a:srgbClr val="000000"/>
              </a:solidFill>
              <a:latin typeface="Georgia" panose="02040502050405020303" pitchFamily="18" charset="0"/>
              <a:ea typeface="DejaVu Sans" charset="0"/>
              <a:cs typeface="DejaVu Sans" charset="0"/>
            </a:endParaRPr>
          </a:p>
        </p:txBody>
      </p:sp>
      <p:sp>
        <p:nvSpPr>
          <p:cNvPr id="19460" name="Text Box 3">
            <a:extLst>
              <a:ext uri="{FF2B5EF4-FFF2-40B4-BE49-F238E27FC236}">
                <a16:creationId xmlns:a16="http://schemas.microsoft.com/office/drawing/2014/main" id="{2A18181D-0DB3-C39E-0EDE-A92FC0E13B6C}"/>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D911E9CD-7DAA-9044-8B2A-642A70C2E007}"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4</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21FE2-E642-C71B-B7F0-4FE7A934A1A1}"/>
              </a:ext>
            </a:extLst>
          </p:cNvPr>
          <p:cNvSpPr>
            <a:spLocks noGrp="1"/>
          </p:cNvSpPr>
          <p:nvPr>
            <p:ph type="title"/>
          </p:nvPr>
        </p:nvSpPr>
        <p:spPr/>
        <p:txBody>
          <a:bodyPr>
            <a:normAutofit/>
          </a:bodyPr>
          <a:lstStyle/>
          <a:p>
            <a:r>
              <a:rPr lang="el-GR" dirty="0"/>
              <a:t>ηγεμονισμός και </a:t>
            </a:r>
            <a:r>
              <a:rPr lang="el-GR" dirty="0" err="1"/>
              <a:t>θεωρητικα</a:t>
            </a:r>
            <a:r>
              <a:rPr lang="el-GR" dirty="0"/>
              <a:t> </a:t>
            </a:r>
            <a:r>
              <a:rPr lang="el-GR" dirty="0" err="1"/>
              <a:t>ρευματα</a:t>
            </a:r>
            <a:endParaRPr lang="en-GR" dirty="0"/>
          </a:p>
        </p:txBody>
      </p:sp>
      <p:sp>
        <p:nvSpPr>
          <p:cNvPr id="3" name="Content Placeholder 2">
            <a:extLst>
              <a:ext uri="{FF2B5EF4-FFF2-40B4-BE49-F238E27FC236}">
                <a16:creationId xmlns:a16="http://schemas.microsoft.com/office/drawing/2014/main" id="{4333D9C2-F31B-5136-C6F9-0576700E4DEC}"/>
              </a:ext>
            </a:extLst>
          </p:cNvPr>
          <p:cNvSpPr>
            <a:spLocks noGrp="1"/>
          </p:cNvSpPr>
          <p:nvPr>
            <p:ph idx="1"/>
          </p:nvPr>
        </p:nvSpPr>
        <p:spPr/>
        <p:txBody>
          <a:bodyPr>
            <a:normAutofit fontScale="85000" lnSpcReduction="10000"/>
          </a:bodyPr>
          <a:lstStyle/>
          <a:p>
            <a:r>
              <a:rPr lang="el-GR" dirty="0"/>
              <a:t>Ο ηγεμονισμός μπορεί να συζητηθεί όπως είδαμε μέσα από την </a:t>
            </a:r>
            <a:r>
              <a:rPr lang="en-GB" dirty="0"/>
              <a:t>mainstream </a:t>
            </a:r>
            <a:r>
              <a:rPr lang="el-GR" dirty="0"/>
              <a:t>σχολή των διεθνών καθεστώτων. </a:t>
            </a:r>
          </a:p>
          <a:p>
            <a:r>
              <a:rPr lang="el-GR" dirty="0"/>
              <a:t>Όπως επίσης, όλες οι θεωρίες που είναι </a:t>
            </a:r>
            <a:r>
              <a:rPr lang="el-GR" dirty="0" err="1"/>
              <a:t>μετα-δομιστικές</a:t>
            </a:r>
            <a:r>
              <a:rPr lang="el-GR" dirty="0"/>
              <a:t> - </a:t>
            </a:r>
            <a:r>
              <a:rPr lang="el-GR" dirty="0" err="1"/>
              <a:t>αρα</a:t>
            </a:r>
            <a:r>
              <a:rPr lang="el-GR" dirty="0"/>
              <a:t> και η Σχολή της </a:t>
            </a:r>
            <a:r>
              <a:rPr lang="el-GR" dirty="0" err="1"/>
              <a:t>Φραγκφούρτης</a:t>
            </a:r>
            <a:r>
              <a:rPr lang="el-GR" dirty="0"/>
              <a:t> που βασιζόταν στον </a:t>
            </a:r>
            <a:r>
              <a:rPr lang="el-GR" dirty="0" err="1"/>
              <a:t>μετα</a:t>
            </a:r>
            <a:r>
              <a:rPr lang="el-GR" dirty="0"/>
              <a:t>-μαρξισμό και την ψυχανάλυση - μπορούν να είναι πλαίσιο αναφοράς για τον ηγεμονισμό.</a:t>
            </a:r>
          </a:p>
          <a:p>
            <a:r>
              <a:rPr lang="el-GR" dirty="0"/>
              <a:t> Αλλά και ο </a:t>
            </a:r>
            <a:r>
              <a:rPr lang="el-GR" dirty="0" err="1"/>
              <a:t>αλτουσεριανός</a:t>
            </a:r>
            <a:r>
              <a:rPr lang="el-GR" dirty="0"/>
              <a:t> μαρξισμός μπορεί να είναι αναφορά (ιδεολογικοί μηχανισμοί του κράτους). </a:t>
            </a:r>
          </a:p>
          <a:p>
            <a:r>
              <a:rPr lang="el-GR" dirty="0"/>
              <a:t>Επίσης η </a:t>
            </a:r>
            <a:r>
              <a:rPr lang="el-GR" dirty="0" err="1"/>
              <a:t>θεωρητικοποίηση</a:t>
            </a:r>
            <a:r>
              <a:rPr lang="el-GR" dirty="0"/>
              <a:t> μέσω του ηγεμονισμού μπορεί να έχει αναφορά στον </a:t>
            </a:r>
            <a:r>
              <a:rPr lang="el-GR" dirty="0" err="1"/>
              <a:t>Γκράμσι</a:t>
            </a:r>
            <a:r>
              <a:rPr lang="el-GR" dirty="0"/>
              <a:t> (νεότερος μαρξισμός) αλλά και στον κονστρουκτιβισμό (πολιτισμική κυριαρχία). </a:t>
            </a:r>
            <a:endParaRPr lang="en-GR" dirty="0"/>
          </a:p>
        </p:txBody>
      </p:sp>
    </p:spTree>
    <p:extLst>
      <p:ext uri="{BB962C8B-B14F-4D97-AF65-F5344CB8AC3E}">
        <p14:creationId xmlns:p14="http://schemas.microsoft.com/office/powerpoint/2010/main" val="2627216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7332F-D4E2-D2EE-5952-BD9CE9D58750}"/>
              </a:ext>
            </a:extLst>
          </p:cNvPr>
          <p:cNvSpPr>
            <a:spLocks noGrp="1"/>
          </p:cNvSpPr>
          <p:nvPr>
            <p:ph type="title"/>
          </p:nvPr>
        </p:nvSpPr>
        <p:spPr>
          <a:xfrm>
            <a:off x="846138" y="466725"/>
            <a:ext cx="8037512" cy="1047750"/>
          </a:xfrm>
        </p:spPr>
        <p:txBody>
          <a:bodyPr>
            <a:normAutofit fontScale="90000"/>
          </a:bodyPr>
          <a:lstStyle/>
          <a:p>
            <a:pPr eaLnBrk="1" hangingPunct="1">
              <a:defRPr/>
            </a:pPr>
            <a:r>
              <a:rPr lang="el-GR" sz="3200" dirty="0" err="1"/>
              <a:t>Μεταδομιςμος</a:t>
            </a:r>
            <a:r>
              <a:rPr lang="el-GR" sz="3200" dirty="0"/>
              <a:t>- Μια </a:t>
            </a:r>
            <a:r>
              <a:rPr lang="el-GR" sz="3200" dirty="0" err="1"/>
              <a:t>θεωρια</a:t>
            </a:r>
            <a:r>
              <a:rPr lang="el-GR" sz="3200" dirty="0"/>
              <a:t> της ευρωπαϊκης </a:t>
            </a:r>
            <a:r>
              <a:rPr lang="el-GR" sz="3200" dirty="0" err="1"/>
              <a:t>εξουςιας</a:t>
            </a:r>
            <a:r>
              <a:rPr lang="el-GR" sz="3200" dirty="0"/>
              <a:t> ως </a:t>
            </a:r>
            <a:r>
              <a:rPr lang="el-GR" sz="3200" i="1" dirty="0" err="1"/>
              <a:t>κυβερνητικοτηταΣ</a:t>
            </a:r>
            <a:r>
              <a:rPr lang="en-US" sz="3200" i="1" dirty="0"/>
              <a:t> </a:t>
            </a:r>
            <a:r>
              <a:rPr lang="el-GR" sz="3200" i="1" dirty="0"/>
              <a:t>(</a:t>
            </a:r>
            <a:r>
              <a:rPr lang="en-US" sz="3200" i="1" dirty="0"/>
              <a:t>Governmentality)</a:t>
            </a:r>
            <a:endParaRPr lang="en-GR" sz="3200" dirty="0"/>
          </a:p>
        </p:txBody>
      </p:sp>
      <p:sp>
        <p:nvSpPr>
          <p:cNvPr id="76802" name="Content Placeholder 2">
            <a:extLst>
              <a:ext uri="{FF2B5EF4-FFF2-40B4-BE49-F238E27FC236}">
                <a16:creationId xmlns:a16="http://schemas.microsoft.com/office/drawing/2014/main" id="{390620B2-AC76-E934-147C-A14E322F6328}"/>
              </a:ext>
            </a:extLst>
          </p:cNvPr>
          <p:cNvSpPr>
            <a:spLocks noGrp="1" noChangeArrowheads="1"/>
          </p:cNvSpPr>
          <p:nvPr>
            <p:ph idx="1"/>
          </p:nvPr>
        </p:nvSpPr>
        <p:spPr>
          <a:xfrm>
            <a:off x="846138" y="1760538"/>
            <a:ext cx="8037512" cy="4611687"/>
          </a:xfrm>
        </p:spPr>
        <p:txBody>
          <a:bodyPr>
            <a:normAutofit fontScale="77500" lnSpcReduction="20000"/>
          </a:bodyPr>
          <a:lstStyle/>
          <a:p>
            <a:pPr eaLnBrk="1" hangingPunct="1"/>
            <a:r>
              <a:rPr lang="el-GR" altLang="en-GR" dirty="0"/>
              <a:t>Οι υποθέσεις του </a:t>
            </a:r>
            <a:r>
              <a:rPr lang="en-GB" altLang="en-GR" dirty="0"/>
              <a:t>Michel Foucault </a:t>
            </a:r>
            <a:r>
              <a:rPr lang="el-GR" altLang="en-GR" dirty="0"/>
              <a:t>για την εξουσία και την «</a:t>
            </a:r>
            <a:r>
              <a:rPr lang="el-GR" altLang="en-GR" dirty="0" err="1"/>
              <a:t>κυβερνητικότητα</a:t>
            </a:r>
            <a:r>
              <a:rPr lang="el-GR" altLang="en-GR" dirty="0"/>
              <a:t>» στη μελέτη της ευρωπαϊκής ενοποίησης.</a:t>
            </a:r>
            <a:endParaRPr lang="en-US" altLang="en-GR" dirty="0"/>
          </a:p>
          <a:p>
            <a:pPr eaLnBrk="1" hangingPunct="1"/>
            <a:r>
              <a:rPr lang="el-GR" altLang="en-GR" dirty="0"/>
              <a:t>Μια θεωρία της ευρωπαϊκής εξουσίας ως «</a:t>
            </a:r>
            <a:r>
              <a:rPr lang="el-GR" altLang="en-GR" dirty="0" err="1"/>
              <a:t>κυβερνητικότητα</a:t>
            </a:r>
            <a:r>
              <a:rPr lang="el-GR" altLang="en-GR" dirty="0"/>
              <a:t>»</a:t>
            </a:r>
          </a:p>
          <a:p>
            <a:pPr eaLnBrk="1" hangingPunct="1"/>
            <a:r>
              <a:rPr lang="el-GR" altLang="en-GR" dirty="0"/>
              <a:t>Η εξέλιξη της θεσμικής Ευρώπης μέσα από το Λόγο περί «εκσυγχρονισμού, εκδημοκρατισμού, ανασφάλειας και διακυβέρνησης» </a:t>
            </a:r>
          </a:p>
          <a:p>
            <a:pPr eaLnBrk="1" hangingPunct="1"/>
            <a:r>
              <a:rPr lang="el-GR" altLang="en-GR" dirty="0"/>
              <a:t>Η ιστορική σχέση μεταξύ της ευρωπαϊκής διακυβέρνησης και συγκεκριμένων τεχνολογιών ισχύος, τεχνολογίες τόσο διαφορετικές όπως οι καν</a:t>
            </a:r>
            <a:r>
              <a:rPr lang="en-US" altLang="en-GR" dirty="0" err="1"/>
              <a:t>ό</a:t>
            </a:r>
            <a:r>
              <a:rPr lang="el-GR" altLang="en-GR" dirty="0" err="1"/>
              <a:t>νες</a:t>
            </a:r>
            <a:r>
              <a:rPr lang="el-GR" altLang="en-GR" dirty="0"/>
              <a:t> δημοσιονομικής πειθαρχίας, πληροφοριακά συστήματα δεδομένων (</a:t>
            </a:r>
            <a:r>
              <a:rPr lang="en-US" altLang="en-GR" dirty="0"/>
              <a:t>Schengen Information System, SIS)</a:t>
            </a:r>
            <a:r>
              <a:rPr lang="el-GR" altLang="en-GR" dirty="0"/>
              <a:t>, η διαφάνεια και η συγκριτική αξιολόγηση (</a:t>
            </a:r>
            <a:r>
              <a:rPr lang="en-US" altLang="en-GR" dirty="0"/>
              <a:t>benchmarking)</a:t>
            </a:r>
            <a:r>
              <a:rPr lang="el-GR" altLang="en-GR" dirty="0"/>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1" name="Group 1">
            <a:extLst>
              <a:ext uri="{FF2B5EF4-FFF2-40B4-BE49-F238E27FC236}">
                <a16:creationId xmlns:a16="http://schemas.microsoft.com/office/drawing/2014/main" id="{DDAED4D8-21A8-E4D4-EFD3-8CA18E4D0491}"/>
              </a:ext>
            </a:extLst>
          </p:cNvPr>
          <p:cNvGraphicFramePr>
            <a:graphicFrameLocks noGrp="1"/>
          </p:cNvGraphicFramePr>
          <p:nvPr/>
        </p:nvGraphicFramePr>
        <p:xfrm>
          <a:off x="595313" y="366713"/>
          <a:ext cx="9290050" cy="6210301"/>
        </p:xfrm>
        <a:graphic>
          <a:graphicData uri="http://schemas.openxmlformats.org/drawingml/2006/table">
            <a:tbl>
              <a:tblPr/>
              <a:tblGrid>
                <a:gridCol w="1806575">
                  <a:extLst>
                    <a:ext uri="{9D8B030D-6E8A-4147-A177-3AD203B41FA5}">
                      <a16:colId xmlns:a16="http://schemas.microsoft.com/office/drawing/2014/main" val="20000"/>
                    </a:ext>
                  </a:extLst>
                </a:gridCol>
                <a:gridCol w="1908175">
                  <a:extLst>
                    <a:ext uri="{9D8B030D-6E8A-4147-A177-3AD203B41FA5}">
                      <a16:colId xmlns:a16="http://schemas.microsoft.com/office/drawing/2014/main" val="20001"/>
                    </a:ext>
                  </a:extLst>
                </a:gridCol>
                <a:gridCol w="1874837">
                  <a:extLst>
                    <a:ext uri="{9D8B030D-6E8A-4147-A177-3AD203B41FA5}">
                      <a16:colId xmlns:a16="http://schemas.microsoft.com/office/drawing/2014/main" val="20002"/>
                    </a:ext>
                  </a:extLst>
                </a:gridCol>
                <a:gridCol w="1878013">
                  <a:extLst>
                    <a:ext uri="{9D8B030D-6E8A-4147-A177-3AD203B41FA5}">
                      <a16:colId xmlns:a16="http://schemas.microsoft.com/office/drawing/2014/main" val="20003"/>
                    </a:ext>
                  </a:extLst>
                </a:gridCol>
                <a:gridCol w="1822450">
                  <a:extLst>
                    <a:ext uri="{9D8B030D-6E8A-4147-A177-3AD203B41FA5}">
                      <a16:colId xmlns:a16="http://schemas.microsoft.com/office/drawing/2014/main" val="20004"/>
                    </a:ext>
                  </a:extLst>
                </a:gridCol>
              </a:tblGrid>
              <a:tr h="890588">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THEORY</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1" i="0" u="none" strike="noStrike" cap="none" normalizeH="0" baseline="0">
                          <a:ln>
                            <a:noFill/>
                          </a:ln>
                          <a:solidFill>
                            <a:srgbClr val="000000"/>
                          </a:solidFill>
                          <a:effectLst/>
                          <a:latin typeface="Calibri" panose="020F0502020204030204" pitchFamily="34" charset="0"/>
                          <a:cs typeface="Calibri" panose="020F0502020204030204" pitchFamily="34" charset="0"/>
                        </a:rPr>
                        <a:t>INDEPENDENT</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1" i="0" u="none" strike="noStrike" cap="none" normalizeH="0" baseline="0">
                          <a:ln>
                            <a:noFill/>
                          </a:ln>
                          <a:solidFill>
                            <a:srgbClr val="000000"/>
                          </a:solidFill>
                          <a:effectLst/>
                          <a:latin typeface="Calibri" panose="020F0502020204030204" pitchFamily="34" charset="0"/>
                          <a:cs typeface="Calibri" panose="020F0502020204030204" pitchFamily="34" charset="0"/>
                        </a:rPr>
                        <a:t>VARIABLES </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Potential parameters of</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1" i="0" u="none" strike="noStrike" cap="none" normalizeH="0" baseline="0">
                          <a:ln>
                            <a:noFill/>
                          </a:ln>
                          <a:solidFill>
                            <a:srgbClr val="000000"/>
                          </a:solidFill>
                          <a:effectLst/>
                          <a:latin typeface="Calibri" panose="020F0502020204030204" pitchFamily="34" charset="0"/>
                          <a:cs typeface="Calibri" panose="020F0502020204030204" pitchFamily="34" charset="0"/>
                        </a:rPr>
                        <a:t>desintegration</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Desintegration</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prognostics</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Consequences</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0"/>
                  </a:ext>
                </a:extLst>
              </a:tr>
              <a:tr h="919163">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Realism</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(Mearsheimer) </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Distribution of military force</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European multilateralism</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Improbable</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cs typeface="Calibri" panose="020F0502020204030204" pitchFamily="34" charset="0"/>
                        </a:rPr>
                        <a:t>UK military cooperation with the EU</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1949450">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Liberal Intergovernmentalism</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(Moravcsik) </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Preferences/ interests/</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economic interdependence of the major countries</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Divergence</a:t>
                      </a: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 of major countries’ interests and </a:t>
                      </a: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reduction of their economic interdependence</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Improbable if GER and FR cooperate under a regime of interdependence</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GER – FR AXIS is operational</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r h="2451100">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Liberal Institutionalism</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(Keohane) </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The role of European institutions - Cooperation</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Denial of common interests</a:t>
                      </a: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 of member states and </a:t>
                      </a: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hegemonic domination</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Probable</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The Brexit could open the path</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3"/>
                  </a:ext>
                </a:extLst>
              </a:tr>
            </a:tbl>
          </a:graphicData>
        </a:graphic>
      </p:graphicFrame>
      <p:sp>
        <p:nvSpPr>
          <p:cNvPr id="77858" name="Rectangle 71">
            <a:extLst>
              <a:ext uri="{FF2B5EF4-FFF2-40B4-BE49-F238E27FC236}">
                <a16:creationId xmlns:a16="http://schemas.microsoft.com/office/drawing/2014/main" id="{8B0F523E-1823-51D6-4061-D0A2AEDB568B}"/>
              </a:ext>
            </a:extLst>
          </p:cNvPr>
          <p:cNvSpPr>
            <a:spLocks noChangeArrowheads="1"/>
          </p:cNvSpPr>
          <p:nvPr/>
        </p:nvSpPr>
        <p:spPr bwMode="auto">
          <a:xfrm rot="-5400000">
            <a:off x="8324057" y="1813719"/>
            <a:ext cx="268763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a:buSzPct val="100000"/>
            </a:pPr>
            <a:r>
              <a:rPr lang="fr-FR" altLang="en-GR" sz="1200">
                <a:solidFill>
                  <a:srgbClr val="F8F8F8"/>
                </a:solidFill>
                <a:latin typeface="Calibri" panose="020F0502020204030204" pitchFamily="34" charset="0"/>
                <a:ea typeface="Noto Sans CJK SC Regular" charset="0"/>
                <a:cs typeface="Noto Sans CJK SC Regular" charset="0"/>
              </a:rPr>
              <a:t>27/10/2016</a:t>
            </a:r>
          </a:p>
        </p:txBody>
      </p:sp>
      <p:sp>
        <p:nvSpPr>
          <p:cNvPr id="77859" name="Rectangle 72">
            <a:extLst>
              <a:ext uri="{FF2B5EF4-FFF2-40B4-BE49-F238E27FC236}">
                <a16:creationId xmlns:a16="http://schemas.microsoft.com/office/drawing/2014/main" id="{54170105-DFB0-8149-6A22-3948313F94A9}"/>
              </a:ext>
            </a:extLst>
          </p:cNvPr>
          <p:cNvSpPr>
            <a:spLocks noChangeArrowheads="1"/>
          </p:cNvSpPr>
          <p:nvPr/>
        </p:nvSpPr>
        <p:spPr bwMode="auto">
          <a:xfrm rot="-5400000">
            <a:off x="8363745" y="4463256"/>
            <a:ext cx="2608262"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GR" altLang="en-GR"/>
          </a:p>
        </p:txBody>
      </p:sp>
      <p:sp>
        <p:nvSpPr>
          <p:cNvPr id="77860" name="Rectangle 73">
            <a:extLst>
              <a:ext uri="{FF2B5EF4-FFF2-40B4-BE49-F238E27FC236}">
                <a16:creationId xmlns:a16="http://schemas.microsoft.com/office/drawing/2014/main" id="{F2981748-EB87-DA25-3A6D-820F564799BB}"/>
              </a:ext>
            </a:extLst>
          </p:cNvPr>
          <p:cNvSpPr>
            <a:spLocks noChangeArrowheads="1"/>
          </p:cNvSpPr>
          <p:nvPr/>
        </p:nvSpPr>
        <p:spPr bwMode="auto">
          <a:xfrm>
            <a:off x="9404350" y="6227763"/>
            <a:ext cx="604838" cy="436562"/>
          </a:xfrm>
          <a:prstGeom prst="rect">
            <a:avLst/>
          </a:prstGeom>
          <a:noFill/>
          <a:ln w="19080">
            <a:solidFill>
              <a:srgbClr val="FFFF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a:buSzPct val="100000"/>
            </a:pPr>
            <a:fld id="{5156E308-8FBA-474B-8278-60CF2737934D}" type="slidenum">
              <a:rPr lang="fr-FR" altLang="en-GR">
                <a:solidFill>
                  <a:srgbClr val="FFFFFF"/>
                </a:solidFill>
                <a:latin typeface="Calibri" panose="020F0502020204030204" pitchFamily="34" charset="0"/>
                <a:ea typeface="Noto Sans CJK SC Regular" charset="0"/>
                <a:cs typeface="Noto Sans CJK SC Regular" charset="0"/>
              </a:rPr>
              <a:pPr algn="ctr" eaLnBrk="1">
                <a:buSzPct val="100000"/>
              </a:pPr>
              <a:t>42</a:t>
            </a:fld>
            <a:endParaRPr lang="fr-FR" altLang="en-GR">
              <a:solidFill>
                <a:srgbClr val="FFFFFF"/>
              </a:solidFill>
              <a:latin typeface="Calibri" panose="020F0502020204030204" pitchFamily="34" charset="0"/>
              <a:ea typeface="Noto Sans CJK SC Regular" charset="0"/>
              <a:cs typeface="Noto Sans CJK SC Regular" charset="0"/>
            </a:endParaRPr>
          </a:p>
        </p:txBody>
      </p:sp>
      <p:sp>
        <p:nvSpPr>
          <p:cNvPr id="77861" name="Rectangle 74">
            <a:extLst>
              <a:ext uri="{FF2B5EF4-FFF2-40B4-BE49-F238E27FC236}">
                <a16:creationId xmlns:a16="http://schemas.microsoft.com/office/drawing/2014/main" id="{7F6AB384-B946-8185-6265-EA96722F4550}"/>
              </a:ext>
            </a:extLst>
          </p:cNvPr>
          <p:cNvSpPr>
            <a:spLocks noChangeArrowheads="1"/>
          </p:cNvSpPr>
          <p:nvPr/>
        </p:nvSpPr>
        <p:spPr bwMode="auto">
          <a:xfrm>
            <a:off x="792163" y="84138"/>
            <a:ext cx="9093200" cy="295275"/>
          </a:xfrm>
          <a:prstGeom prst="rect">
            <a:avLst/>
          </a:prstGeom>
          <a:solidFill>
            <a:srgbClr val="DDDDDD"/>
          </a:solidFill>
          <a:ln w="9525">
            <a:solidFill>
              <a:srgbClr val="3465A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panose="020B0604020202020204" pitchFamily="34" charset="0"/>
              </a:defRPr>
            </a:lvl9pPr>
          </a:lstStyle>
          <a:p>
            <a:pPr algn="ctr" eaLnBrk="1">
              <a:lnSpc>
                <a:spcPct val="93000"/>
              </a:lnSpc>
              <a:buClr>
                <a:srgbClr val="000000"/>
              </a:buClr>
              <a:buSzPct val="100000"/>
              <a:buFont typeface="Times New Roman" panose="02020603050405020304" pitchFamily="18" charset="0"/>
              <a:buNone/>
            </a:pPr>
            <a:r>
              <a:rPr lang="en-US" altLang="en-GR">
                <a:solidFill>
                  <a:srgbClr val="000000"/>
                </a:solidFill>
                <a:ea typeface="DejaVu Sans" charset="0"/>
                <a:cs typeface="DejaVu Sans" charset="0"/>
              </a:rPr>
              <a:t>Theories and </a:t>
            </a:r>
            <a:r>
              <a:rPr lang="fr-FR" altLang="en-GR">
                <a:solidFill>
                  <a:srgbClr val="000000"/>
                </a:solidFill>
                <a:ea typeface="DejaVu Sans" charset="0"/>
                <a:cs typeface="DejaVu Sans" charset="0"/>
              </a:rPr>
              <a:t>BREXIT</a:t>
            </a:r>
            <a:r>
              <a:rPr lang="en-US" altLang="en-GR">
                <a:solidFill>
                  <a:srgbClr val="000000"/>
                </a:solidFill>
                <a:ea typeface="DejaVu Sans" charset="0"/>
                <a:cs typeface="DejaVu Sans" charset="0"/>
              </a:rPr>
              <a:t> in terms</a:t>
            </a:r>
            <a:r>
              <a:rPr lang="fr-FR" altLang="en-GR">
                <a:solidFill>
                  <a:srgbClr val="000000"/>
                </a:solidFill>
                <a:ea typeface="DejaVu Sans" charset="0"/>
                <a:cs typeface="DejaVu Sans" charset="0"/>
              </a:rPr>
              <a:t> of impact on the European Un</a:t>
            </a:r>
            <a:r>
              <a:rPr lang="fr-FR" altLang="en-GR" sz="1600">
                <a:solidFill>
                  <a:srgbClr val="000000"/>
                </a:solidFill>
                <a:latin typeface="Calibri" panose="020F0502020204030204" pitchFamily="34" charset="0"/>
                <a:ea typeface="Noto Sans CJK SC Regular" charset="0"/>
                <a:cs typeface="Noto Sans CJK SC Regular" charset="0"/>
              </a:rPr>
              <a:t>ion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5" name="Group 1">
            <a:extLst>
              <a:ext uri="{FF2B5EF4-FFF2-40B4-BE49-F238E27FC236}">
                <a16:creationId xmlns:a16="http://schemas.microsoft.com/office/drawing/2014/main" id="{12A01CC4-7A5D-38E4-D0FF-561D36D86E46}"/>
              </a:ext>
            </a:extLst>
          </p:cNvPr>
          <p:cNvGraphicFramePr>
            <a:graphicFrameLocks noGrp="1"/>
          </p:cNvGraphicFramePr>
          <p:nvPr/>
        </p:nvGraphicFramePr>
        <p:xfrm>
          <a:off x="287338" y="525463"/>
          <a:ext cx="9626600" cy="6350001"/>
        </p:xfrm>
        <a:graphic>
          <a:graphicData uri="http://schemas.openxmlformats.org/drawingml/2006/table">
            <a:tbl>
              <a:tblPr/>
              <a:tblGrid>
                <a:gridCol w="1903412">
                  <a:extLst>
                    <a:ext uri="{9D8B030D-6E8A-4147-A177-3AD203B41FA5}">
                      <a16:colId xmlns:a16="http://schemas.microsoft.com/office/drawing/2014/main" val="20000"/>
                    </a:ext>
                  </a:extLst>
                </a:gridCol>
                <a:gridCol w="1903413">
                  <a:extLst>
                    <a:ext uri="{9D8B030D-6E8A-4147-A177-3AD203B41FA5}">
                      <a16:colId xmlns:a16="http://schemas.microsoft.com/office/drawing/2014/main" val="20001"/>
                    </a:ext>
                  </a:extLst>
                </a:gridCol>
                <a:gridCol w="2030412">
                  <a:extLst>
                    <a:ext uri="{9D8B030D-6E8A-4147-A177-3AD203B41FA5}">
                      <a16:colId xmlns:a16="http://schemas.microsoft.com/office/drawing/2014/main" val="20002"/>
                    </a:ext>
                  </a:extLst>
                </a:gridCol>
                <a:gridCol w="1890713">
                  <a:extLst>
                    <a:ext uri="{9D8B030D-6E8A-4147-A177-3AD203B41FA5}">
                      <a16:colId xmlns:a16="http://schemas.microsoft.com/office/drawing/2014/main" val="20003"/>
                    </a:ext>
                  </a:extLst>
                </a:gridCol>
                <a:gridCol w="1898650">
                  <a:extLst>
                    <a:ext uri="{9D8B030D-6E8A-4147-A177-3AD203B41FA5}">
                      <a16:colId xmlns:a16="http://schemas.microsoft.com/office/drawing/2014/main" val="20004"/>
                    </a:ext>
                  </a:extLst>
                </a:gridCol>
              </a:tblGrid>
              <a:tr h="2044700">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Historical Neo-institutionalism (Pearson ; Thielen &amp; Steinmo) </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Increasingly tight institutional constraints and asymmetric fiscal rules</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Conditions of perpetual crisis (embedded neoliberalism)</a:t>
                      </a:r>
                    </a:p>
                    <a:p>
                      <a:pPr marL="0" marR="0" lvl="0" indent="0" algn="l" defTabSz="449263" rtl="0" eaLnBrk="1" fontAlgn="base" latinLnBrk="0" hangingPunct="0">
                        <a:lnSpc>
                          <a:spcPct val="9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endPar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endParaRP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Probable under exceptional circumstances</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Brexit as the beginning of a new crisis (national exceptionalisms and unilateralisms)</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0"/>
                  </a:ext>
                </a:extLst>
              </a:tr>
              <a:tr h="1966913">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Neo-functionalism</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(Stone, Sweet and Sandholtz) </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Spillover -secondary effects </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transanctions, society</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Desinstitutionalisation</a:t>
                      </a: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 Fall of transnational exchanges</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Excluded – the institutionalisation</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prevents the collapse as a consequence of the crisis</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Incrementalism (falling forward)</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2338388">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Comparative federalism</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(Kelemen ; </a:t>
                      </a:r>
                    </a:p>
                    <a:p>
                      <a:pPr marL="0" marR="0" lvl="0" indent="0" algn="l" defTabSz="449263" rtl="0" eaLnBrk="1" fontAlgn="base" latinLnBrk="0" hangingPunct="0">
                        <a:lnSpc>
                          <a:spcPct val="85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Mc Kay) </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Legal, political and sociopolitical safeguards against the rapid expansion of the federal state</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1"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Weakness of the common identity and pan-European political parties </a:t>
                      </a: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that can accelerate integration </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Increasing risk with the transfer of power and competences at the European level </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tc>
                  <a:txBody>
                    <a:bodyPr/>
                    <a:lstStyle>
                      <a:lvl1pPr>
                        <a:lnSpc>
                          <a:spcPct val="113000"/>
                        </a:lnSpc>
                        <a:spcAft>
                          <a:spcPts val="1413"/>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1pPr>
                      <a:lvl2pPr>
                        <a:lnSpc>
                          <a:spcPct val="113000"/>
                        </a:lnSpc>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2pPr>
                      <a:lvl3pPr>
                        <a:lnSpc>
                          <a:spcPct val="113000"/>
                        </a:lnSpc>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3pPr>
                      <a:lvl4pPr>
                        <a:lnSpc>
                          <a:spcPct val="113000"/>
                        </a:lnSpc>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4pPr>
                      <a:lvl5pPr>
                        <a:lnSpc>
                          <a:spcPct val="113000"/>
                        </a:lnSpc>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5pPr>
                      <a:lvl6pPr marL="25146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6pPr>
                      <a:lvl7pPr marL="29718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7pPr>
                      <a:lvl8pPr marL="34290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8pPr>
                      <a:lvl9pPr marL="3886200" indent="-228600" defTabSz="449263" fontAlgn="base" hangingPunct="0">
                        <a:lnSpc>
                          <a:spcPct val="11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sz="2400">
                          <a:solidFill>
                            <a:srgbClr val="333333"/>
                          </a:solidFill>
                          <a:latin typeface="Noto Sans Regular" pitchFamily="32" charset="0"/>
                          <a:ea typeface="DejaVu Sans" charset="0"/>
                          <a:cs typeface="DejaVu Sans" charset="0"/>
                        </a:defRPr>
                      </a:lvl9pPr>
                    </a:lstStyle>
                    <a:p>
                      <a:pPr marL="0" marR="0" lvl="0" indent="0" algn="l" defTabSz="449263" rtl="0" eaLnBrk="1" fontAlgn="base" latinLnBrk="0" hangingPunct="0">
                        <a:lnSpc>
                          <a:spcPct val="79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pPr>
                      <a:r>
                        <a:rPr kumimoji="0" lang="fr-FR" altLang="en-GR" sz="1600" b="0" i="0" u="none" strike="noStrike" cap="none" normalizeH="0" baseline="0">
                          <a:ln>
                            <a:noFill/>
                          </a:ln>
                          <a:solidFill>
                            <a:srgbClr val="000000"/>
                          </a:solidFill>
                          <a:effectLst/>
                          <a:latin typeface="Calibri" panose="020F0502020204030204" pitchFamily="34" charset="0"/>
                          <a:ea typeface="Noto Sans CJK SC Regular" charset="0"/>
                          <a:cs typeface="Noto Sans CJK SC Regular" charset="0"/>
                        </a:rPr>
                        <a:t>The weakness of the European polity/identity</a:t>
                      </a:r>
                    </a:p>
                  </a:txBody>
                  <a:tcPr marL="78480" marR="78480" marT="149232"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bl>
          </a:graphicData>
        </a:graphic>
      </p:graphicFrame>
      <p:sp>
        <p:nvSpPr>
          <p:cNvPr id="79900" name="Rectangle 55">
            <a:extLst>
              <a:ext uri="{FF2B5EF4-FFF2-40B4-BE49-F238E27FC236}">
                <a16:creationId xmlns:a16="http://schemas.microsoft.com/office/drawing/2014/main" id="{4D8EC7AD-D63B-AF8F-7C2A-DA4A22045A91}"/>
              </a:ext>
            </a:extLst>
          </p:cNvPr>
          <p:cNvSpPr>
            <a:spLocks noChangeArrowheads="1"/>
          </p:cNvSpPr>
          <p:nvPr/>
        </p:nvSpPr>
        <p:spPr bwMode="auto">
          <a:xfrm rot="-5400000">
            <a:off x="8324057" y="1813719"/>
            <a:ext cx="268763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a:buSzPct val="100000"/>
            </a:pPr>
            <a:r>
              <a:rPr lang="fr-FR" altLang="en-GR" sz="1200">
                <a:solidFill>
                  <a:srgbClr val="F8F8F8"/>
                </a:solidFill>
                <a:latin typeface="Calibri" panose="020F0502020204030204" pitchFamily="34" charset="0"/>
                <a:ea typeface="Noto Sans CJK SC Regular" charset="0"/>
                <a:cs typeface="Noto Sans CJK SC Regular" charset="0"/>
              </a:rPr>
              <a:t>27/10/2016</a:t>
            </a:r>
          </a:p>
        </p:txBody>
      </p:sp>
      <p:sp>
        <p:nvSpPr>
          <p:cNvPr id="79901" name="Rectangle 56">
            <a:extLst>
              <a:ext uri="{FF2B5EF4-FFF2-40B4-BE49-F238E27FC236}">
                <a16:creationId xmlns:a16="http://schemas.microsoft.com/office/drawing/2014/main" id="{94C995C0-075B-5590-5A17-7046896849E8}"/>
              </a:ext>
            </a:extLst>
          </p:cNvPr>
          <p:cNvSpPr>
            <a:spLocks noChangeArrowheads="1"/>
          </p:cNvSpPr>
          <p:nvPr/>
        </p:nvSpPr>
        <p:spPr bwMode="auto">
          <a:xfrm rot="-5400000">
            <a:off x="8363745" y="4463256"/>
            <a:ext cx="2608262"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GR" altLang="en-GR"/>
          </a:p>
        </p:txBody>
      </p:sp>
      <p:sp>
        <p:nvSpPr>
          <p:cNvPr id="79902" name="Rectangle 57">
            <a:extLst>
              <a:ext uri="{FF2B5EF4-FFF2-40B4-BE49-F238E27FC236}">
                <a16:creationId xmlns:a16="http://schemas.microsoft.com/office/drawing/2014/main" id="{37458792-5231-A3CB-9A71-8019CDDB9F06}"/>
              </a:ext>
            </a:extLst>
          </p:cNvPr>
          <p:cNvSpPr>
            <a:spLocks noChangeArrowheads="1"/>
          </p:cNvSpPr>
          <p:nvPr/>
        </p:nvSpPr>
        <p:spPr bwMode="auto">
          <a:xfrm>
            <a:off x="9404350" y="6227763"/>
            <a:ext cx="604838" cy="436562"/>
          </a:xfrm>
          <a:prstGeom prst="rect">
            <a:avLst/>
          </a:prstGeom>
          <a:noFill/>
          <a:ln w="19080">
            <a:solidFill>
              <a:srgbClr val="FFFF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a:buSzPct val="100000"/>
            </a:pPr>
            <a:fld id="{610784B1-4CDC-AC40-813E-2DC6E4B44CEA}" type="slidenum">
              <a:rPr lang="fr-FR" altLang="en-GR">
                <a:solidFill>
                  <a:srgbClr val="FFFFFF"/>
                </a:solidFill>
                <a:latin typeface="Calibri" panose="020F0502020204030204" pitchFamily="34" charset="0"/>
                <a:ea typeface="Noto Sans CJK SC Regular" charset="0"/>
                <a:cs typeface="Noto Sans CJK SC Regular" charset="0"/>
              </a:rPr>
              <a:pPr algn="ctr" eaLnBrk="1">
                <a:buSzPct val="100000"/>
              </a:pPr>
              <a:t>43</a:t>
            </a:fld>
            <a:endParaRPr lang="fr-FR" altLang="en-GR">
              <a:solidFill>
                <a:srgbClr val="FFFFFF"/>
              </a:solidFill>
              <a:latin typeface="Calibri" panose="020F0502020204030204" pitchFamily="34" charset="0"/>
              <a:ea typeface="Noto Sans CJK SC Regular" charset="0"/>
              <a:cs typeface="Noto Sans CJK SC Regular"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B7104A3F-EA22-3C4D-D8BA-DEF73B1B58AD}"/>
              </a:ext>
            </a:extLst>
          </p:cNvPr>
          <p:cNvSpPr>
            <a:spLocks noGrp="1" noChangeArrowheads="1"/>
          </p:cNvSpPr>
          <p:nvPr>
            <p:ph type="title"/>
          </p:nvPr>
        </p:nvSpPr>
        <p:spPr>
          <a:xfrm>
            <a:off x="503238" y="1260475"/>
            <a:ext cx="9070975" cy="1174750"/>
          </a:xfrm>
          <a:solidFill>
            <a:srgbClr val="FFFFFF"/>
          </a:solidFill>
        </p:spPr>
        <p:txBody>
          <a:bodyPr/>
          <a:lstStyle/>
          <a:p>
            <a:pPr defTabSz="1007918" eaLnBrk="1" fontAlgn="auto" hangingPunct="1">
              <a:spcAft>
                <a:spcPts val="0"/>
              </a:spcAft>
              <a:defRPr/>
            </a:pPr>
            <a:endParaRPr lang="en-GR" sz="4850">
              <a:solidFill>
                <a:schemeClr val="tx1">
                  <a:lumMod val="90000"/>
                  <a:lumOff val="10000"/>
                </a:schemeClr>
              </a:solidFill>
            </a:endParaRPr>
          </a:p>
        </p:txBody>
      </p:sp>
      <p:sp>
        <p:nvSpPr>
          <p:cNvPr id="12290" name="Text Box 2">
            <a:extLst>
              <a:ext uri="{FF2B5EF4-FFF2-40B4-BE49-F238E27FC236}">
                <a16:creationId xmlns:a16="http://schemas.microsoft.com/office/drawing/2014/main" id="{9EB47A51-9C05-26F5-79F3-BD973C8E32C3}"/>
              </a:ext>
            </a:extLst>
          </p:cNvPr>
          <p:cNvSpPr txBox="1">
            <a:spLocks noChangeArrowheads="1"/>
          </p:cNvSpPr>
          <p:nvPr/>
        </p:nvSpPr>
        <p:spPr bwMode="auto">
          <a:xfrm>
            <a:off x="647700" y="215900"/>
            <a:ext cx="9070975" cy="7343775"/>
          </a:xfrm>
          <a:prstGeom prst="rect">
            <a:avLst/>
          </a:prstGeom>
          <a:solidFill>
            <a:schemeClr val="accent2">
              <a:lumMod val="60000"/>
              <a:lumOff val="40000"/>
            </a:schemeClr>
          </a:solidFill>
          <a:ln w="9360" cap="flat">
            <a:solidFill>
              <a:srgbClr val="7030A0"/>
            </a:solidFill>
            <a:round/>
            <a:headEnd/>
            <a:tailEnd/>
          </a:ln>
          <a:effectLst/>
        </p:spPr>
        <p:txBody>
          <a:bodyPr lIns="90000" tIns="45000" rIns="90000" bIns="45000"/>
          <a:lstStyle>
            <a:lvl1pPr marL="514350" indent="-509588">
              <a:lnSpc>
                <a:spcPct val="93000"/>
              </a:lnSpc>
              <a:buClr>
                <a:srgbClr val="000000"/>
              </a:buClr>
              <a:buSzPct val="100000"/>
              <a:buFont typeface="Times New Roman" panose="02020603050405020304" pitchFamily="18" charset="0"/>
              <a:tabLst>
                <a:tab pos="514350" algn="l"/>
                <a:tab pos="962025" algn="l"/>
                <a:tab pos="1411288" algn="l"/>
                <a:tab pos="1860550" algn="l"/>
                <a:tab pos="2309813" algn="l"/>
                <a:tab pos="2759075" algn="l"/>
                <a:tab pos="3208338" algn="l"/>
                <a:tab pos="3657600" algn="l"/>
                <a:tab pos="4106863" algn="l"/>
                <a:tab pos="4556125" algn="l"/>
                <a:tab pos="5005388" algn="l"/>
                <a:tab pos="5454650" algn="l"/>
                <a:tab pos="5903913" algn="l"/>
                <a:tab pos="6353175" algn="l"/>
                <a:tab pos="6802438" algn="l"/>
                <a:tab pos="7251700" algn="l"/>
                <a:tab pos="7700963" algn="l"/>
                <a:tab pos="8150225" algn="l"/>
                <a:tab pos="8599488" algn="l"/>
                <a:tab pos="9048750" algn="l"/>
                <a:tab pos="9498013" algn="l"/>
              </a:tabLst>
              <a:defRPr>
                <a:solidFill>
                  <a:schemeClr val="bg1"/>
                </a:solidFill>
                <a:latin typeface="Arial" panose="020B0604020202020204" pitchFamily="34" charset="0"/>
              </a:defRPr>
            </a:lvl1pPr>
            <a:lvl2pPr>
              <a:lnSpc>
                <a:spcPct val="93000"/>
              </a:lnSpc>
              <a:buClr>
                <a:srgbClr val="000000"/>
              </a:buClr>
              <a:buSzPct val="100000"/>
              <a:buFont typeface="Times New Roman" panose="02020603050405020304" pitchFamily="18" charset="0"/>
              <a:tabLst>
                <a:tab pos="514350" algn="l"/>
                <a:tab pos="962025" algn="l"/>
                <a:tab pos="1411288" algn="l"/>
                <a:tab pos="1860550" algn="l"/>
                <a:tab pos="2309813" algn="l"/>
                <a:tab pos="2759075" algn="l"/>
                <a:tab pos="3208338" algn="l"/>
                <a:tab pos="3657600" algn="l"/>
                <a:tab pos="4106863" algn="l"/>
                <a:tab pos="4556125" algn="l"/>
                <a:tab pos="5005388" algn="l"/>
                <a:tab pos="5454650" algn="l"/>
                <a:tab pos="5903913" algn="l"/>
                <a:tab pos="6353175" algn="l"/>
                <a:tab pos="6802438" algn="l"/>
                <a:tab pos="7251700" algn="l"/>
                <a:tab pos="7700963" algn="l"/>
                <a:tab pos="8150225" algn="l"/>
                <a:tab pos="8599488" algn="l"/>
                <a:tab pos="9048750" algn="l"/>
                <a:tab pos="9498013" algn="l"/>
              </a:tabLst>
              <a:defRPr>
                <a:solidFill>
                  <a:schemeClr val="bg1"/>
                </a:solidFill>
                <a:latin typeface="Arial" panose="020B0604020202020204" pitchFamily="34" charset="0"/>
              </a:defRPr>
            </a:lvl2pPr>
            <a:lvl3pPr>
              <a:lnSpc>
                <a:spcPct val="93000"/>
              </a:lnSpc>
              <a:buClr>
                <a:srgbClr val="000000"/>
              </a:buClr>
              <a:buSzPct val="100000"/>
              <a:buFont typeface="Times New Roman" panose="02020603050405020304" pitchFamily="18" charset="0"/>
              <a:tabLst>
                <a:tab pos="514350" algn="l"/>
                <a:tab pos="962025" algn="l"/>
                <a:tab pos="1411288" algn="l"/>
                <a:tab pos="1860550" algn="l"/>
                <a:tab pos="2309813" algn="l"/>
                <a:tab pos="2759075" algn="l"/>
                <a:tab pos="3208338" algn="l"/>
                <a:tab pos="3657600" algn="l"/>
                <a:tab pos="4106863" algn="l"/>
                <a:tab pos="4556125" algn="l"/>
                <a:tab pos="5005388" algn="l"/>
                <a:tab pos="5454650" algn="l"/>
                <a:tab pos="5903913" algn="l"/>
                <a:tab pos="6353175" algn="l"/>
                <a:tab pos="6802438" algn="l"/>
                <a:tab pos="7251700" algn="l"/>
                <a:tab pos="7700963" algn="l"/>
                <a:tab pos="8150225" algn="l"/>
                <a:tab pos="8599488" algn="l"/>
                <a:tab pos="9048750" algn="l"/>
                <a:tab pos="9498013" algn="l"/>
              </a:tabLst>
              <a:defRPr>
                <a:solidFill>
                  <a:schemeClr val="bg1"/>
                </a:solidFill>
                <a:latin typeface="Arial" panose="020B0604020202020204" pitchFamily="34" charset="0"/>
              </a:defRPr>
            </a:lvl3pPr>
            <a:lvl4pPr>
              <a:lnSpc>
                <a:spcPct val="93000"/>
              </a:lnSpc>
              <a:buClr>
                <a:srgbClr val="000000"/>
              </a:buClr>
              <a:buSzPct val="100000"/>
              <a:buFont typeface="Times New Roman" panose="02020603050405020304" pitchFamily="18" charset="0"/>
              <a:tabLst>
                <a:tab pos="514350" algn="l"/>
                <a:tab pos="962025" algn="l"/>
                <a:tab pos="1411288" algn="l"/>
                <a:tab pos="1860550" algn="l"/>
                <a:tab pos="2309813" algn="l"/>
                <a:tab pos="2759075" algn="l"/>
                <a:tab pos="3208338" algn="l"/>
                <a:tab pos="3657600" algn="l"/>
                <a:tab pos="4106863" algn="l"/>
                <a:tab pos="4556125" algn="l"/>
                <a:tab pos="5005388" algn="l"/>
                <a:tab pos="5454650" algn="l"/>
                <a:tab pos="5903913" algn="l"/>
                <a:tab pos="6353175" algn="l"/>
                <a:tab pos="6802438" algn="l"/>
                <a:tab pos="7251700" algn="l"/>
                <a:tab pos="7700963" algn="l"/>
                <a:tab pos="8150225" algn="l"/>
                <a:tab pos="8599488" algn="l"/>
                <a:tab pos="9048750" algn="l"/>
                <a:tab pos="9498013" algn="l"/>
              </a:tabLst>
              <a:defRPr>
                <a:solidFill>
                  <a:schemeClr val="bg1"/>
                </a:solidFill>
                <a:latin typeface="Arial" panose="020B0604020202020204" pitchFamily="34" charset="0"/>
              </a:defRPr>
            </a:lvl4pPr>
            <a:lvl5pPr>
              <a:lnSpc>
                <a:spcPct val="93000"/>
              </a:lnSpc>
              <a:buClr>
                <a:srgbClr val="000000"/>
              </a:buClr>
              <a:buSzPct val="100000"/>
              <a:buFont typeface="Times New Roman" panose="02020603050405020304" pitchFamily="18" charset="0"/>
              <a:tabLst>
                <a:tab pos="514350" algn="l"/>
                <a:tab pos="962025" algn="l"/>
                <a:tab pos="1411288" algn="l"/>
                <a:tab pos="1860550" algn="l"/>
                <a:tab pos="2309813" algn="l"/>
                <a:tab pos="2759075" algn="l"/>
                <a:tab pos="3208338" algn="l"/>
                <a:tab pos="3657600" algn="l"/>
                <a:tab pos="4106863" algn="l"/>
                <a:tab pos="4556125" algn="l"/>
                <a:tab pos="5005388" algn="l"/>
                <a:tab pos="5454650" algn="l"/>
                <a:tab pos="5903913" algn="l"/>
                <a:tab pos="6353175" algn="l"/>
                <a:tab pos="6802438" algn="l"/>
                <a:tab pos="7251700" algn="l"/>
                <a:tab pos="7700963" algn="l"/>
                <a:tab pos="8150225" algn="l"/>
                <a:tab pos="8599488" algn="l"/>
                <a:tab pos="9048750" algn="l"/>
                <a:tab pos="9498013" algn="l"/>
              </a:tabLst>
              <a:defRPr>
                <a:solidFill>
                  <a:schemeClr val="bg1"/>
                </a:solidFill>
                <a:latin typeface="Arial" panose="020B0604020202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14350" algn="l"/>
                <a:tab pos="962025" algn="l"/>
                <a:tab pos="1411288" algn="l"/>
                <a:tab pos="1860550" algn="l"/>
                <a:tab pos="2309813" algn="l"/>
                <a:tab pos="2759075" algn="l"/>
                <a:tab pos="3208338" algn="l"/>
                <a:tab pos="3657600" algn="l"/>
                <a:tab pos="4106863" algn="l"/>
                <a:tab pos="4556125" algn="l"/>
                <a:tab pos="5005388" algn="l"/>
                <a:tab pos="5454650" algn="l"/>
                <a:tab pos="5903913" algn="l"/>
                <a:tab pos="6353175" algn="l"/>
                <a:tab pos="6802438" algn="l"/>
                <a:tab pos="7251700" algn="l"/>
                <a:tab pos="7700963" algn="l"/>
                <a:tab pos="8150225" algn="l"/>
                <a:tab pos="8599488" algn="l"/>
                <a:tab pos="9048750" algn="l"/>
                <a:tab pos="9498013" algn="l"/>
              </a:tabLst>
              <a:defRPr>
                <a:solidFill>
                  <a:schemeClr val="bg1"/>
                </a:solidFill>
                <a:latin typeface="Arial" panose="020B0604020202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14350" algn="l"/>
                <a:tab pos="962025" algn="l"/>
                <a:tab pos="1411288" algn="l"/>
                <a:tab pos="1860550" algn="l"/>
                <a:tab pos="2309813" algn="l"/>
                <a:tab pos="2759075" algn="l"/>
                <a:tab pos="3208338" algn="l"/>
                <a:tab pos="3657600" algn="l"/>
                <a:tab pos="4106863" algn="l"/>
                <a:tab pos="4556125" algn="l"/>
                <a:tab pos="5005388" algn="l"/>
                <a:tab pos="5454650" algn="l"/>
                <a:tab pos="5903913" algn="l"/>
                <a:tab pos="6353175" algn="l"/>
                <a:tab pos="6802438" algn="l"/>
                <a:tab pos="7251700" algn="l"/>
                <a:tab pos="7700963" algn="l"/>
                <a:tab pos="8150225" algn="l"/>
                <a:tab pos="8599488" algn="l"/>
                <a:tab pos="9048750" algn="l"/>
                <a:tab pos="9498013" algn="l"/>
              </a:tabLst>
              <a:defRPr>
                <a:solidFill>
                  <a:schemeClr val="bg1"/>
                </a:solidFill>
                <a:latin typeface="Arial" panose="020B0604020202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14350" algn="l"/>
                <a:tab pos="962025" algn="l"/>
                <a:tab pos="1411288" algn="l"/>
                <a:tab pos="1860550" algn="l"/>
                <a:tab pos="2309813" algn="l"/>
                <a:tab pos="2759075" algn="l"/>
                <a:tab pos="3208338" algn="l"/>
                <a:tab pos="3657600" algn="l"/>
                <a:tab pos="4106863" algn="l"/>
                <a:tab pos="4556125" algn="l"/>
                <a:tab pos="5005388" algn="l"/>
                <a:tab pos="5454650" algn="l"/>
                <a:tab pos="5903913" algn="l"/>
                <a:tab pos="6353175" algn="l"/>
                <a:tab pos="6802438" algn="l"/>
                <a:tab pos="7251700" algn="l"/>
                <a:tab pos="7700963" algn="l"/>
                <a:tab pos="8150225" algn="l"/>
                <a:tab pos="8599488" algn="l"/>
                <a:tab pos="9048750" algn="l"/>
                <a:tab pos="9498013" algn="l"/>
              </a:tabLst>
              <a:defRPr>
                <a:solidFill>
                  <a:schemeClr val="bg1"/>
                </a:solidFill>
                <a:latin typeface="Arial" panose="020B0604020202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514350" algn="l"/>
                <a:tab pos="962025" algn="l"/>
                <a:tab pos="1411288" algn="l"/>
                <a:tab pos="1860550" algn="l"/>
                <a:tab pos="2309813" algn="l"/>
                <a:tab pos="2759075" algn="l"/>
                <a:tab pos="3208338" algn="l"/>
                <a:tab pos="3657600" algn="l"/>
                <a:tab pos="4106863" algn="l"/>
                <a:tab pos="4556125" algn="l"/>
                <a:tab pos="5005388" algn="l"/>
                <a:tab pos="5454650" algn="l"/>
                <a:tab pos="5903913" algn="l"/>
                <a:tab pos="6353175" algn="l"/>
                <a:tab pos="6802438" algn="l"/>
                <a:tab pos="7251700" algn="l"/>
                <a:tab pos="7700963" algn="l"/>
                <a:tab pos="8150225" algn="l"/>
                <a:tab pos="8599488" algn="l"/>
                <a:tab pos="9048750" algn="l"/>
                <a:tab pos="9498013" algn="l"/>
              </a:tabLst>
              <a:defRPr>
                <a:solidFill>
                  <a:schemeClr val="bg1"/>
                </a:solidFill>
                <a:latin typeface="Arial" panose="020B0604020202020204" pitchFamily="34" charset="0"/>
              </a:defRPr>
            </a:lvl9pPr>
          </a:lstStyle>
          <a:p>
            <a:pPr algn="ctr" eaLnBrk="1" hangingPunct="1">
              <a:lnSpc>
                <a:spcPct val="100000"/>
              </a:lnSpc>
              <a:spcBef>
                <a:spcPts val="300"/>
              </a:spcBef>
              <a:buClrTx/>
              <a:buFontTx/>
              <a:buNone/>
              <a:defRPr/>
            </a:pP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Β</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σικά</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σημεί</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p>
          <a:p>
            <a:pPr algn="ctr" eaLnBrk="1" hangingPunct="1">
              <a:lnSpc>
                <a:spcPct val="100000"/>
              </a:lnSpc>
              <a:spcBef>
                <a:spcPts val="300"/>
              </a:spcBef>
              <a:buClrTx/>
              <a:buFontTx/>
              <a:buNone/>
              <a:defRPr/>
            </a:pPr>
            <a:endParaRPr lang="fr-FR" altLang="en-GR" sz="2300" b="1" dirty="0">
              <a:solidFill>
                <a:srgbClr val="000000"/>
              </a:solidFill>
              <a:latin typeface="Trebuchet MS" panose="020B0703020202090204" pitchFamily="34" charset="0"/>
              <a:ea typeface="DejaVu Sans" charset="0"/>
              <a:cs typeface="Calibri" panose="020F0502020204030204" pitchFamily="34" charset="0"/>
            </a:endParaRPr>
          </a:p>
          <a:p>
            <a:pPr eaLnBrk="1" hangingPunct="1">
              <a:lnSpc>
                <a:spcPct val="100000"/>
              </a:lnSpc>
              <a:spcBef>
                <a:spcPts val="300"/>
              </a:spcBef>
              <a:buClr>
                <a:srgbClr val="08A1D9"/>
              </a:buClr>
              <a:buFont typeface="Wingdings" pitchFamily="2" charset="2"/>
              <a:buChar char="Ø"/>
              <a:defRPr/>
            </a:pPr>
            <a:r>
              <a:rPr lang="el-GR" altLang="en-GR" sz="2300" dirty="0">
                <a:solidFill>
                  <a:srgbClr val="000000"/>
                </a:solidFill>
                <a:latin typeface="Trebuchet MS" panose="020B0703020202090204" pitchFamily="34" charset="0"/>
                <a:ea typeface="DejaVu Sans" charset="0"/>
                <a:cs typeface="Calibri" panose="020F0502020204030204" pitchFamily="34" charset="0"/>
              </a:rPr>
              <a:t>Ο</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νεολειτουργισμός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η</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μεγάλη</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θεωρί</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της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ευρω</a:t>
            </a:r>
            <a:r>
              <a:rPr lang="fr-FR" altLang="en-GR" sz="2300" dirty="0">
                <a:solidFill>
                  <a:srgbClr val="000000"/>
                </a:solidFill>
                <a:latin typeface="Trebuchet MS" panose="020B0703020202090204" pitchFamily="34" charset="0"/>
                <a:ea typeface="DejaVu Sans" charset="0"/>
                <a:cs typeface="Calibri" panose="020F0502020204030204" pitchFamily="34" charset="0"/>
              </a:rPr>
              <a:t>πα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ϊκής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ενο</a:t>
            </a:r>
            <a:r>
              <a:rPr lang="fr-FR" altLang="en-GR" sz="2300"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οίησης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μ</a:t>
            </a:r>
            <a:r>
              <a:rPr lang="fr-FR" altLang="en-GR" sz="2300"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ορεί</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ν</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 </a:t>
            </a:r>
            <a:r>
              <a:rPr lang="el-GR" altLang="en-GR" sz="2300" dirty="0">
                <a:solidFill>
                  <a:srgbClr val="000000"/>
                </a:solidFill>
                <a:latin typeface="Trebuchet MS" panose="020B0703020202090204" pitchFamily="34" charset="0"/>
                <a:ea typeface="DejaVu Sans" charset="0"/>
                <a:cs typeface="Calibri" panose="020F0502020204030204" pitchFamily="34" charset="0"/>
              </a:rPr>
              <a:t>χρησιμοποιηθεί για να εξηγήσει πως</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η</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οικονομική</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κρίση</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πα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ρήγ</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γε</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ενο</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οιητικά</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λλά</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κ</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ι</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απ</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οενο</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οιητικά</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απ</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οτελέσμ</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τ</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p>
          <a:p>
            <a:pPr eaLnBrk="1" hangingPunct="1">
              <a:lnSpc>
                <a:spcPct val="100000"/>
              </a:lnSpc>
              <a:spcBef>
                <a:spcPts val="300"/>
              </a:spcBef>
              <a:buClr>
                <a:srgbClr val="08A1D9"/>
              </a:buClr>
              <a:defRPr/>
            </a:pPr>
            <a:endParaRPr lang="fr-FR" altLang="en-GR" sz="2300" b="1" dirty="0">
              <a:solidFill>
                <a:srgbClr val="000000"/>
              </a:solidFill>
              <a:latin typeface="Trebuchet MS" panose="020B0703020202090204" pitchFamily="34" charset="0"/>
              <a:ea typeface="DejaVu Sans" charset="0"/>
              <a:cs typeface="Calibri" panose="020F0502020204030204" pitchFamily="34" charset="0"/>
            </a:endParaRPr>
          </a:p>
          <a:p>
            <a:pPr eaLnBrk="1" hangingPunct="1">
              <a:lnSpc>
                <a:spcPct val="100000"/>
              </a:lnSpc>
              <a:spcBef>
                <a:spcPts val="300"/>
              </a:spcBef>
              <a:buClr>
                <a:srgbClr val="08A1D9"/>
              </a:buClr>
              <a:buFont typeface="Wingdings" pitchFamily="2" charset="2"/>
              <a:buChar char="Ø"/>
              <a:defRPr/>
            </a:pP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Ο</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φιλελεύθερος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δι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κυ</a:t>
            </a:r>
            <a:r>
              <a:rPr lang="fr-FR" altLang="en-GR" sz="2300" dirty="0">
                <a:solidFill>
                  <a:srgbClr val="000000"/>
                </a:solidFill>
                <a:latin typeface="Trebuchet MS" panose="020B0703020202090204" pitchFamily="34" charset="0"/>
                <a:ea typeface="DejaVu Sans" charset="0"/>
                <a:cs typeface="Calibri" panose="020F0502020204030204" pitchFamily="34" charset="0"/>
              </a:rPr>
              <a:t>β</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ερνητισμός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el-GR" altLang="en-GR" sz="2300" dirty="0">
                <a:solidFill>
                  <a:srgbClr val="000000"/>
                </a:solidFill>
                <a:latin typeface="Trebuchet MS" panose="020B0703020202090204" pitchFamily="34" charset="0"/>
                <a:ea typeface="DejaVu Sans" charset="0"/>
                <a:cs typeface="Calibri" panose="020F0502020204030204" pitchFamily="34" charset="0"/>
              </a:rPr>
              <a:t>μπορεί να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εξηγή</a:t>
            </a:r>
            <a:r>
              <a:rPr lang="el-GR" altLang="en-GR" sz="2300" dirty="0" err="1">
                <a:solidFill>
                  <a:srgbClr val="000000"/>
                </a:solidFill>
                <a:latin typeface="Trebuchet MS" panose="020B0703020202090204" pitchFamily="34" charset="0"/>
                <a:ea typeface="DejaVu Sans" charset="0"/>
                <a:cs typeface="Calibri" panose="020F0502020204030204" pitchFamily="34" charset="0"/>
              </a:rPr>
              <a:t>σει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 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ως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κ</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γι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τί</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η</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σύμμετρη</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λληλεξάρτηση</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μετ</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ξύ</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των</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κρ</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τών</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ε</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ηρρεάζει</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τη</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φύση</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των</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π</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ολιτικών</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λύσεων</a:t>
            </a:r>
            <a:r>
              <a:rPr lang="fr-FR" altLang="en-GR" sz="2300" dirty="0">
                <a:solidFill>
                  <a:srgbClr val="000000"/>
                </a:solidFill>
                <a:latin typeface="Trebuchet MS" panose="020B0703020202090204" pitchFamily="34" charset="0"/>
                <a:ea typeface="DejaVu Sans" charset="0"/>
                <a:cs typeface="Calibri" panose="020F0502020204030204" pitchFamily="34" charset="0"/>
              </a:rPr>
              <a:t> 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ου</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el-GR" altLang="en-GR" sz="2300" dirty="0">
                <a:solidFill>
                  <a:srgbClr val="000000"/>
                </a:solidFill>
                <a:latin typeface="Trebuchet MS" panose="020B0703020202090204" pitchFamily="34" charset="0"/>
                <a:ea typeface="DejaVu Sans" charset="0"/>
                <a:cs typeface="Calibri" panose="020F0502020204030204" pitchFamily="34" charset="0"/>
              </a:rPr>
              <a:t>δίνονται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a:t>
            </a:r>
          </a:p>
          <a:p>
            <a:pPr eaLnBrk="1" hangingPunct="1">
              <a:lnSpc>
                <a:spcPct val="100000"/>
              </a:lnSpc>
              <a:spcBef>
                <a:spcPts val="300"/>
              </a:spcBef>
              <a:buClr>
                <a:srgbClr val="08A1D9"/>
              </a:buClr>
              <a:buFont typeface="Times New Roman" panose="02020603050405020304" pitchFamily="18" charset="0"/>
              <a:buAutoNum type="arabicPeriod"/>
              <a:defRPr/>
            </a:pPr>
            <a:endParaRPr lang="fr-FR" altLang="en-GR" sz="2300" dirty="0">
              <a:solidFill>
                <a:srgbClr val="000000"/>
              </a:solidFill>
              <a:latin typeface="Trebuchet MS" panose="020B0703020202090204" pitchFamily="34" charset="0"/>
              <a:ea typeface="DejaVu Sans" charset="0"/>
              <a:cs typeface="Calibri" panose="020F0502020204030204" pitchFamily="34" charset="0"/>
            </a:endParaRPr>
          </a:p>
          <a:p>
            <a:pPr eaLnBrk="1" hangingPunct="1">
              <a:lnSpc>
                <a:spcPct val="100000"/>
              </a:lnSpc>
              <a:spcBef>
                <a:spcPts val="300"/>
              </a:spcBef>
              <a:buClr>
                <a:srgbClr val="08A1D9"/>
              </a:buClr>
              <a:buFont typeface="Wingdings" pitchFamily="2" charset="2"/>
              <a:buChar char="Ø"/>
              <a:defRPr/>
            </a:pP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έν</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ντι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στις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el-GR" altLang="en-GR" sz="2300" dirty="0">
                <a:solidFill>
                  <a:srgbClr val="000000"/>
                </a:solidFill>
                <a:latin typeface="Trebuchet MS" panose="020B0703020202090204" pitchFamily="34" charset="0"/>
                <a:ea typeface="DejaVu Sans" charset="0"/>
                <a:cs typeface="Calibri" panose="020F0502020204030204" pitchFamily="34" charset="0"/>
              </a:rPr>
              <a:t>πολιτικές και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συστημικές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δυσκολίες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ενίσχυσης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του</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ομοσ</a:t>
            </a:r>
            <a:r>
              <a:rPr lang="fr-FR" altLang="en-GR" sz="2300"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ονδι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κού</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χ</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ρ</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κτήρ</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της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ΕΕ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κ</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τις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ρόσφ</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τες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κρίσεις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η</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δι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κυ</a:t>
            </a:r>
            <a:r>
              <a:rPr lang="fr-FR" altLang="en-GR" sz="2300" dirty="0">
                <a:solidFill>
                  <a:srgbClr val="000000"/>
                </a:solidFill>
                <a:latin typeface="Trebuchet MS" panose="020B0703020202090204" pitchFamily="34" charset="0"/>
                <a:ea typeface="DejaVu Sans" charset="0"/>
                <a:cs typeface="Calibri" panose="020F0502020204030204" pitchFamily="34" charset="0"/>
              </a:rPr>
              <a:t>β</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ερνητική</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ενο</a:t>
            </a:r>
            <a:r>
              <a:rPr lang="fr-FR" altLang="en-GR" sz="2300"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οίηση</a:t>
            </a:r>
            <a:r>
              <a:rPr lang="fr-FR" altLang="en-GR" sz="2300" dirty="0">
                <a:solidFill>
                  <a:srgbClr val="000000"/>
                </a:solidFill>
                <a:latin typeface="Trebuchet MS" panose="020B0703020202090204" pitchFamily="34" charset="0"/>
                <a:ea typeface="DejaVu Sans" charset="0"/>
                <a:cs typeface="Calibri" panose="020F0502020204030204" pitchFamily="34" charset="0"/>
              </a:rPr>
              <a:t> 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ν</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δεικνύετ</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ως</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μι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α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λύση</a:t>
            </a:r>
            <a:r>
              <a:rPr lang="fr-FR" altLang="en-GR" sz="2300" dirty="0">
                <a:solidFill>
                  <a:srgbClr val="000000"/>
                </a:solidFill>
                <a:latin typeface="Trebuchet MS" panose="020B0703020202090204" pitchFamily="34" charset="0"/>
                <a:ea typeface="DejaVu Sans" charset="0"/>
                <a:cs typeface="Calibri" panose="020F0502020204030204" pitchFamily="34" charset="0"/>
              </a:rPr>
              <a:t> 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ου</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ε</a:t>
            </a:r>
            <a:r>
              <a:rPr lang="fr-FR" altLang="en-GR" sz="2300"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ιτρέ</a:t>
            </a:r>
            <a:r>
              <a:rPr lang="fr-FR" altLang="en-GR" sz="2300"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dirty="0" err="1">
                <a:solidFill>
                  <a:srgbClr val="000000"/>
                </a:solidFill>
                <a:latin typeface="Trebuchet MS" panose="020B0703020202090204" pitchFamily="34" charset="0"/>
                <a:ea typeface="DejaVu Sans" charset="0"/>
                <a:cs typeface="Calibri" panose="020F0502020204030204" pitchFamily="34" charset="0"/>
              </a:rPr>
              <a:t>ει</a:t>
            </a:r>
            <a:r>
              <a:rPr lang="fr-FR" altLang="en-GR" sz="2300"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ερ</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ιτέρω</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ενο</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π</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οίηση</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χωρίς</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π</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ολιτική</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 </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διάστ</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α</a:t>
            </a:r>
            <a:r>
              <a:rPr lang="fr-FR" altLang="en-GR" sz="2300" b="1" dirty="0" err="1">
                <a:solidFill>
                  <a:srgbClr val="000000"/>
                </a:solidFill>
                <a:latin typeface="Trebuchet MS" panose="020B0703020202090204" pitchFamily="34" charset="0"/>
                <a:ea typeface="DejaVu Sans" charset="0"/>
                <a:cs typeface="Calibri" panose="020F0502020204030204" pitchFamily="34" charset="0"/>
              </a:rPr>
              <a:t>ση</a:t>
            </a:r>
            <a:r>
              <a:rPr lang="fr-FR" altLang="en-GR" sz="2300" b="1" dirty="0">
                <a:solidFill>
                  <a:srgbClr val="000000"/>
                </a:solidFill>
                <a:latin typeface="Trebuchet MS" panose="020B0703020202090204" pitchFamily="34" charset="0"/>
                <a:ea typeface="DejaVu Sans" charset="0"/>
                <a:cs typeface="Calibri" panose="020F0502020204030204" pitchFamily="34" charset="0"/>
              </a:rPr>
              <a:t>.</a:t>
            </a:r>
            <a:endParaRPr lang="el-GR" altLang="en-GR" sz="2300" b="1" dirty="0">
              <a:solidFill>
                <a:srgbClr val="000000"/>
              </a:solidFill>
              <a:latin typeface="Trebuchet MS" panose="020B0703020202090204" pitchFamily="34" charset="0"/>
              <a:ea typeface="DejaVu Sans" charset="0"/>
              <a:cs typeface="Calibri" panose="020F0502020204030204" pitchFamily="34" charset="0"/>
            </a:endParaRPr>
          </a:p>
          <a:p>
            <a:pPr eaLnBrk="1" hangingPunct="1">
              <a:lnSpc>
                <a:spcPct val="100000"/>
              </a:lnSpc>
              <a:spcBef>
                <a:spcPts val="300"/>
              </a:spcBef>
              <a:buClr>
                <a:srgbClr val="08A1D9"/>
              </a:buClr>
              <a:buFont typeface="Wingdings" pitchFamily="2" charset="2"/>
              <a:buChar char="Ø"/>
              <a:defRPr/>
            </a:pPr>
            <a:endParaRPr lang="el-GR" altLang="en-GR" sz="2300" b="1" dirty="0">
              <a:solidFill>
                <a:srgbClr val="000000"/>
              </a:solidFill>
              <a:latin typeface="Trebuchet MS" panose="020B0703020202090204" pitchFamily="34" charset="0"/>
              <a:ea typeface="DejaVu Sans" charset="0"/>
              <a:cs typeface="Calibri" panose="020F0502020204030204" pitchFamily="34" charset="0"/>
            </a:endParaRPr>
          </a:p>
          <a:p>
            <a:pPr eaLnBrk="1" hangingPunct="1">
              <a:lnSpc>
                <a:spcPct val="100000"/>
              </a:lnSpc>
              <a:spcBef>
                <a:spcPts val="300"/>
              </a:spcBef>
              <a:buClr>
                <a:srgbClr val="08A1D9"/>
              </a:buClr>
              <a:buFont typeface="Wingdings" pitchFamily="2" charset="2"/>
              <a:buChar char="Ø"/>
              <a:defRPr/>
            </a:pPr>
            <a:r>
              <a:rPr lang="el-GR" altLang="en-GR" sz="2300" u="sng" dirty="0">
                <a:solidFill>
                  <a:srgbClr val="000000"/>
                </a:solidFill>
                <a:latin typeface="Trebuchet MS" panose="020B0703020202090204" pitchFamily="34" charset="0"/>
                <a:ea typeface="DejaVu Sans" charset="0"/>
                <a:cs typeface="Calibri" panose="020F0502020204030204" pitchFamily="34" charset="0"/>
              </a:rPr>
              <a:t>Οι </a:t>
            </a:r>
            <a:r>
              <a:rPr lang="el-GR" altLang="en-GR" sz="2300" b="1" u="sng" dirty="0">
                <a:solidFill>
                  <a:srgbClr val="000000"/>
                </a:solidFill>
                <a:latin typeface="Trebuchet MS" panose="020B0703020202090204" pitchFamily="34" charset="0"/>
                <a:ea typeface="DejaVu Sans" charset="0"/>
                <a:cs typeface="Calibri" panose="020F0502020204030204" pitchFamily="34" charset="0"/>
              </a:rPr>
              <a:t>αλλεπάλληλες κρίσεις </a:t>
            </a:r>
            <a:r>
              <a:rPr lang="el-GR" altLang="en-GR" sz="2300" u="sng" dirty="0">
                <a:solidFill>
                  <a:srgbClr val="000000"/>
                </a:solidFill>
                <a:latin typeface="Trebuchet MS" panose="020B0703020202090204" pitchFamily="34" charset="0"/>
                <a:ea typeface="DejaVu Sans" charset="0"/>
                <a:cs typeface="Calibri" panose="020F0502020204030204" pitchFamily="34" charset="0"/>
              </a:rPr>
              <a:t>τροφοδότησαν την ανάπτυξη (επιστροφή) κάποιων κριτικών προσεγγίσεων αυτή τη φορά εντός του πεδίου των ‘Ευρωπαϊκών σπουδών’.</a:t>
            </a:r>
          </a:p>
          <a:p>
            <a:pPr eaLnBrk="1" hangingPunct="1">
              <a:lnSpc>
                <a:spcPct val="100000"/>
              </a:lnSpc>
              <a:spcBef>
                <a:spcPts val="300"/>
              </a:spcBef>
              <a:buClr>
                <a:srgbClr val="08A1D9"/>
              </a:buClr>
              <a:buFont typeface="Wingdings" pitchFamily="2" charset="2"/>
              <a:buChar char="Ø"/>
              <a:defRPr/>
            </a:pPr>
            <a:endParaRPr lang="el-GR" altLang="en-GR" sz="2400" dirty="0">
              <a:solidFill>
                <a:srgbClr val="000000"/>
              </a:solidFill>
              <a:latin typeface="Trebuchet MS" panose="020B0703020202090204" pitchFamily="34" charset="0"/>
              <a:ea typeface="DejaVu Sans" charset="0"/>
              <a:cs typeface="Calibri" panose="020F0502020204030204" pitchFamily="34" charset="0"/>
            </a:endParaRPr>
          </a:p>
          <a:p>
            <a:pPr eaLnBrk="1" hangingPunct="1">
              <a:lnSpc>
                <a:spcPct val="100000"/>
              </a:lnSpc>
              <a:spcBef>
                <a:spcPts val="300"/>
              </a:spcBef>
              <a:buClr>
                <a:srgbClr val="08A1D9"/>
              </a:buClr>
              <a:buFont typeface="Wingdings" pitchFamily="2" charset="2"/>
              <a:buChar char="Ø"/>
              <a:defRPr/>
            </a:pPr>
            <a:endParaRPr lang="el-GR" altLang="en-GR" b="1" dirty="0">
              <a:solidFill>
                <a:srgbClr val="000000"/>
              </a:solidFill>
              <a:latin typeface="Trebuchet MS" panose="020B0703020202090204" pitchFamily="34" charset="0"/>
              <a:ea typeface="DejaVu Sans" charset="0"/>
              <a:cs typeface="Calibri" panose="020F0502020204030204" pitchFamily="34" charset="0"/>
            </a:endParaRPr>
          </a:p>
          <a:p>
            <a:pPr eaLnBrk="1" hangingPunct="1">
              <a:lnSpc>
                <a:spcPct val="100000"/>
              </a:lnSpc>
              <a:spcBef>
                <a:spcPts val="300"/>
              </a:spcBef>
              <a:buClrTx/>
              <a:buFontTx/>
              <a:buNone/>
              <a:defRPr/>
            </a:pPr>
            <a:endParaRPr lang="fr-FR" altLang="en-GR" sz="2400" dirty="0">
              <a:solidFill>
                <a:srgbClr val="000000"/>
              </a:solidFill>
              <a:latin typeface="Georgia" panose="02040502050405020303" pitchFamily="18" charset="0"/>
              <a:ea typeface="DejaVu Sans" charset="0"/>
              <a:cs typeface="DejaVu Sans" charset="0"/>
            </a:endParaRPr>
          </a:p>
          <a:p>
            <a:pPr eaLnBrk="1" hangingPunct="1">
              <a:lnSpc>
                <a:spcPct val="100000"/>
              </a:lnSpc>
              <a:spcBef>
                <a:spcPts val="300"/>
              </a:spcBef>
              <a:buClrTx/>
              <a:buFontTx/>
              <a:buNone/>
              <a:defRPr/>
            </a:pPr>
            <a:endParaRPr lang="fr-FR" altLang="en-GR" sz="2400" dirty="0">
              <a:solidFill>
                <a:srgbClr val="000000"/>
              </a:solidFill>
              <a:latin typeface="Georgia" panose="02040502050405020303" pitchFamily="18" charset="0"/>
              <a:ea typeface="DejaVu Sans" charset="0"/>
              <a:cs typeface="DejaVu Sans" charset="0"/>
            </a:endParaRPr>
          </a:p>
          <a:p>
            <a:pPr eaLnBrk="1" hangingPunct="1">
              <a:lnSpc>
                <a:spcPct val="100000"/>
              </a:lnSpc>
              <a:spcBef>
                <a:spcPts val="300"/>
              </a:spcBef>
              <a:buClrTx/>
              <a:buFontTx/>
              <a:buNone/>
              <a:defRPr/>
            </a:pPr>
            <a:endParaRPr lang="fr-FR" altLang="en-GR" sz="2400" dirty="0">
              <a:solidFill>
                <a:srgbClr val="000000"/>
              </a:solidFill>
              <a:latin typeface="Georgia" panose="02040502050405020303" pitchFamily="18" charset="0"/>
              <a:ea typeface="DejaVu Sans" charset="0"/>
              <a:cs typeface="DejaVu Sans" charset="0"/>
            </a:endParaRPr>
          </a:p>
        </p:txBody>
      </p:sp>
      <p:sp>
        <p:nvSpPr>
          <p:cNvPr id="81923" name="Text Box 3">
            <a:extLst>
              <a:ext uri="{FF2B5EF4-FFF2-40B4-BE49-F238E27FC236}">
                <a16:creationId xmlns:a16="http://schemas.microsoft.com/office/drawing/2014/main" id="{20CBF047-C98E-8818-5046-7FF25F9D5E75}"/>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3472DC5C-863A-B349-B6EF-A7BEAEFB541A}"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44</a:t>
            </a:fld>
            <a:endParaRPr lang="fr-FR" altLang="en-GR">
              <a:solidFill>
                <a:srgbClr val="FFFFFF"/>
              </a:solidFill>
              <a:latin typeface="Georgia" panose="02040502050405020303" pitchFamily="18" charset="0"/>
              <a:ea typeface="DejaVu Sans" charset="0"/>
              <a:cs typeface="DejaVu Sans" charset="0"/>
            </a:endParaRPr>
          </a:p>
        </p:txBody>
      </p:sp>
      <p:sp>
        <p:nvSpPr>
          <p:cNvPr id="81924" name="Text Box 4">
            <a:extLst>
              <a:ext uri="{FF2B5EF4-FFF2-40B4-BE49-F238E27FC236}">
                <a16:creationId xmlns:a16="http://schemas.microsoft.com/office/drawing/2014/main" id="{F5A85062-37DC-E7CA-92D6-4EE4D9F843B9}"/>
              </a:ext>
            </a:extLst>
          </p:cNvPr>
          <p:cNvSpPr txBox="1">
            <a:spLocks noChangeArrowheads="1"/>
          </p:cNvSpPr>
          <p:nvPr/>
        </p:nvSpPr>
        <p:spPr bwMode="auto">
          <a:xfrm>
            <a:off x="9828213" y="2479675"/>
            <a:ext cx="252412" cy="4989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300"/>
              </a:spcBef>
              <a:buSzPct val="100000"/>
            </a:pPr>
            <a:endParaRPr lang="fr-FR" altLang="en-GR" sz="2800">
              <a:solidFill>
                <a:srgbClr val="000000"/>
              </a:solidFill>
              <a:latin typeface="Georgia" panose="02040502050405020303" pitchFamily="18" charset="0"/>
              <a:ea typeface="DejaVu Sans" charset="0"/>
              <a:cs typeface="DejaVu Sans" charset="0"/>
            </a:endParaRPr>
          </a:p>
          <a:p>
            <a:pPr eaLnBrk="1" hangingPunct="1">
              <a:spcBef>
                <a:spcPts val="300"/>
              </a:spcBef>
              <a:buSzPct val="100000"/>
            </a:pPr>
            <a:endParaRPr lang="fr-FR" altLang="en-GR" sz="2800" b="1">
              <a:solidFill>
                <a:srgbClr val="000000"/>
              </a:solidFill>
              <a:latin typeface="Georgia" panose="02040502050405020303" pitchFamily="18" charset="0"/>
              <a:ea typeface="DejaVu Sans" charset="0"/>
              <a:cs typeface="DejaVu Sans" charset="0"/>
            </a:endParaRPr>
          </a:p>
          <a:p>
            <a:pPr eaLnBrk="1" hangingPunct="1">
              <a:spcBef>
                <a:spcPts val="300"/>
              </a:spcBef>
              <a:buSzPct val="100000"/>
            </a:pPr>
            <a:endParaRPr lang="fr-FR" altLang="en-GR" sz="2800" b="1">
              <a:solidFill>
                <a:srgbClr val="000000"/>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36E68-66B1-9228-73ED-C1B08BFD2D00}"/>
              </a:ext>
            </a:extLst>
          </p:cNvPr>
          <p:cNvSpPr>
            <a:spLocks noGrp="1"/>
          </p:cNvSpPr>
          <p:nvPr>
            <p:ph type="title"/>
          </p:nvPr>
        </p:nvSpPr>
        <p:spPr>
          <a:xfrm>
            <a:off x="846138" y="323850"/>
            <a:ext cx="8037512" cy="647700"/>
          </a:xfrm>
        </p:spPr>
        <p:txBody>
          <a:bodyPr>
            <a:normAutofit fontScale="90000"/>
          </a:bodyPr>
          <a:lstStyle/>
          <a:p>
            <a:pPr eaLnBrk="1" hangingPunct="1">
              <a:defRPr/>
            </a:pPr>
            <a:r>
              <a:rPr lang="el-GR" dirty="0" err="1"/>
              <a:t>βιβλιογραφια</a:t>
            </a:r>
            <a:endParaRPr lang="en-GR" dirty="0"/>
          </a:p>
        </p:txBody>
      </p:sp>
      <p:sp>
        <p:nvSpPr>
          <p:cNvPr id="3" name="Content Placeholder 2">
            <a:extLst>
              <a:ext uri="{FF2B5EF4-FFF2-40B4-BE49-F238E27FC236}">
                <a16:creationId xmlns:a16="http://schemas.microsoft.com/office/drawing/2014/main" id="{C656B375-E981-6A56-7AF6-92D4562B3E24}"/>
              </a:ext>
            </a:extLst>
          </p:cNvPr>
          <p:cNvSpPr>
            <a:spLocks noGrp="1"/>
          </p:cNvSpPr>
          <p:nvPr>
            <p:ph idx="1"/>
          </p:nvPr>
        </p:nvSpPr>
        <p:spPr>
          <a:xfrm>
            <a:off x="846138" y="1331913"/>
            <a:ext cx="8298630" cy="5622925"/>
          </a:xfrm>
        </p:spPr>
        <p:txBody>
          <a:bodyPr rtlCol="0">
            <a:normAutofit fontScale="77500" lnSpcReduction="20000"/>
          </a:bodyPr>
          <a:lstStyle/>
          <a:p>
            <a:pPr eaLnBrk="1" hangingPunct="1">
              <a:defRPr/>
            </a:pPr>
            <a:r>
              <a:rPr lang="en-GB" sz="3400" b="0" i="0" dirty="0">
                <a:solidFill>
                  <a:srgbClr val="333333"/>
                </a:solidFill>
                <a:effectLst/>
                <a:latin typeface="Times New Roman" panose="02020603050405020304" pitchFamily="18" charset="0"/>
                <a:cs typeface="Times New Roman" panose="02020603050405020304" pitchFamily="18" charset="0"/>
              </a:rPr>
              <a:t>Jones, E., Kelemen, R. D., &amp; Meunier, S. (2016). Failing Forward? The Euro Crisis and the Incomplete Nature of European Integration. </a:t>
            </a:r>
            <a:r>
              <a:rPr lang="en-GB" sz="3400" b="0" i="1" dirty="0">
                <a:solidFill>
                  <a:srgbClr val="333333"/>
                </a:solidFill>
                <a:effectLst/>
                <a:latin typeface="Times New Roman" panose="02020603050405020304" pitchFamily="18" charset="0"/>
                <a:cs typeface="Times New Roman" panose="02020603050405020304" pitchFamily="18" charset="0"/>
              </a:rPr>
              <a:t>Comparative Political Studies</a:t>
            </a:r>
            <a:r>
              <a:rPr lang="en-GB" sz="3400" b="0" i="0" dirty="0">
                <a:solidFill>
                  <a:srgbClr val="333333"/>
                </a:solidFill>
                <a:effectLst/>
                <a:latin typeface="Times New Roman" panose="02020603050405020304" pitchFamily="18" charset="0"/>
                <a:cs typeface="Times New Roman" panose="02020603050405020304" pitchFamily="18" charset="0"/>
              </a:rPr>
              <a:t>, </a:t>
            </a:r>
            <a:r>
              <a:rPr lang="en-GB" sz="3400" b="0" i="1" dirty="0">
                <a:solidFill>
                  <a:srgbClr val="333333"/>
                </a:solidFill>
                <a:effectLst/>
                <a:latin typeface="Times New Roman" panose="02020603050405020304" pitchFamily="18" charset="0"/>
                <a:cs typeface="Times New Roman" panose="02020603050405020304" pitchFamily="18" charset="0"/>
              </a:rPr>
              <a:t>49</a:t>
            </a:r>
            <a:r>
              <a:rPr lang="en-GB" sz="3400" b="0" i="0" dirty="0">
                <a:solidFill>
                  <a:srgbClr val="333333"/>
                </a:solidFill>
                <a:effectLst/>
                <a:latin typeface="Times New Roman" panose="02020603050405020304" pitchFamily="18" charset="0"/>
                <a:cs typeface="Times New Roman" panose="02020603050405020304" pitchFamily="18" charset="0"/>
              </a:rPr>
              <a:t>(7), 1010–1034.</a:t>
            </a:r>
          </a:p>
          <a:p>
            <a:pPr eaLnBrk="1" hangingPunct="1">
              <a:defRPr/>
            </a:pPr>
            <a:r>
              <a:rPr lang="en-GB" sz="3400" dirty="0">
                <a:latin typeface="Times New Roman" panose="02020603050405020304" pitchFamily="18" charset="0"/>
                <a:cs typeface="Times New Roman" panose="02020603050405020304" pitchFamily="18" charset="0"/>
              </a:rPr>
              <a:t>Christian Schweiger (2015) The ‘Reluctant Hegemon’: Germany in the EU’s Post-Crisis Constellation.</a:t>
            </a:r>
          </a:p>
          <a:p>
            <a:pPr eaLnBrk="1" hangingPunct="1">
              <a:defRPr/>
            </a:pPr>
            <a:r>
              <a:rPr lang="en-GB" sz="3400" dirty="0">
                <a:latin typeface="Times New Roman" panose="02020603050405020304" pitchFamily="18" charset="0"/>
                <a:cs typeface="Times New Roman" panose="02020603050405020304" pitchFamily="18" charset="0"/>
              </a:rPr>
              <a:t>Cocks, P. (1980). Towards a Marxist theory of European integration. </a:t>
            </a:r>
            <a:r>
              <a:rPr lang="en-GB" sz="3400" i="1" dirty="0">
                <a:latin typeface="Times New Roman" panose="02020603050405020304" pitchFamily="18" charset="0"/>
                <a:cs typeface="Times New Roman" panose="02020603050405020304" pitchFamily="18" charset="0"/>
              </a:rPr>
              <a:t>International Organization,</a:t>
            </a:r>
            <a:r>
              <a:rPr lang="en-GB" sz="3400" dirty="0">
                <a:latin typeface="Times New Roman" panose="02020603050405020304" pitchFamily="18" charset="0"/>
                <a:cs typeface="Times New Roman" panose="02020603050405020304" pitchFamily="18" charset="0"/>
              </a:rPr>
              <a:t> </a:t>
            </a:r>
            <a:r>
              <a:rPr lang="en-GB" sz="3400" i="1" dirty="0">
                <a:latin typeface="Times New Roman" panose="02020603050405020304" pitchFamily="18" charset="0"/>
                <a:cs typeface="Times New Roman" panose="02020603050405020304" pitchFamily="18" charset="0"/>
              </a:rPr>
              <a:t>34</a:t>
            </a:r>
            <a:r>
              <a:rPr lang="en-GB" sz="3400" dirty="0">
                <a:latin typeface="Times New Roman" panose="02020603050405020304" pitchFamily="18" charset="0"/>
                <a:cs typeface="Times New Roman" panose="02020603050405020304" pitchFamily="18" charset="0"/>
              </a:rPr>
              <a:t>(1), 1-40. </a:t>
            </a:r>
            <a:endParaRPr lang="el-GR" sz="3400" dirty="0">
              <a:latin typeface="Times New Roman" panose="02020603050405020304" pitchFamily="18" charset="0"/>
              <a:cs typeface="Times New Roman" panose="02020603050405020304" pitchFamily="18" charset="0"/>
            </a:endParaRPr>
          </a:p>
          <a:p>
            <a:pPr marL="0" indent="0" eaLnBrk="1" hangingPunct="1">
              <a:buNone/>
              <a:defRPr/>
            </a:pPr>
            <a:r>
              <a:rPr lang="el-GR" sz="3400" dirty="0">
                <a:latin typeface="Times New Roman" panose="02020603050405020304" pitchFamily="18" charset="0"/>
                <a:cs typeface="Times New Roman" panose="02020603050405020304" pitchFamily="18" charset="0"/>
              </a:rPr>
              <a:t>-----</a:t>
            </a:r>
          </a:p>
          <a:p>
            <a:pPr marL="0" indent="0" eaLnBrk="1" hangingPunct="1">
              <a:buNone/>
              <a:defRPr/>
            </a:pPr>
            <a:r>
              <a:rPr lang="el-GR" sz="3400" i="1" dirty="0">
                <a:latin typeface="Times New Roman" panose="02020603050405020304" pitchFamily="18" charset="0"/>
                <a:cs typeface="Times New Roman" panose="02020603050405020304" pitchFamily="18" charset="0"/>
              </a:rPr>
              <a:t>Προαιρετικά</a:t>
            </a:r>
          </a:p>
          <a:p>
            <a:pPr eaLnBrk="1" hangingPunct="1">
              <a:defRPr/>
            </a:pPr>
            <a:r>
              <a:rPr lang="en-US" sz="3400" dirty="0">
                <a:latin typeface="Times New Roman" panose="02020603050405020304" pitchFamily="18" charset="0"/>
                <a:cs typeface="Times New Roman" panose="02020603050405020304" pitchFamily="18" charset="0"/>
              </a:rPr>
              <a:t>S</a:t>
            </a:r>
            <a:r>
              <a:rPr lang="en-GB" sz="3400" dirty="0" err="1">
                <a:latin typeface="Times New Roman" panose="02020603050405020304" pitchFamily="18" charset="0"/>
                <a:cs typeface="Times New Roman" panose="02020603050405020304" pitchFamily="18" charset="0"/>
              </a:rPr>
              <a:t>chmitter</a:t>
            </a:r>
            <a:r>
              <a:rPr lang="en-GB" sz="3400" dirty="0">
                <a:latin typeface="Times New Roman" panose="02020603050405020304" pitchFamily="18" charset="0"/>
                <a:cs typeface="Times New Roman" panose="02020603050405020304" pitchFamily="18" charset="0"/>
              </a:rPr>
              <a:t>, Philippe C., </a:t>
            </a:r>
            <a:r>
              <a:rPr lang="en-GB" sz="3400" dirty="0" err="1">
                <a:latin typeface="Times New Roman" panose="02020603050405020304" pitchFamily="18" charset="0"/>
                <a:cs typeface="Times New Roman" panose="02020603050405020304" pitchFamily="18" charset="0"/>
              </a:rPr>
              <a:t>Lefkofridi</a:t>
            </a:r>
            <a:r>
              <a:rPr lang="en-GB" sz="3400" dirty="0">
                <a:latin typeface="Times New Roman" panose="02020603050405020304" pitchFamily="18" charset="0"/>
                <a:cs typeface="Times New Roman" panose="02020603050405020304" pitchFamily="18" charset="0"/>
              </a:rPr>
              <a:t>, Zoe (2016), </a:t>
            </a:r>
            <a:r>
              <a:rPr lang="el-GR" sz="3400" dirty="0">
                <a:latin typeface="Times New Roman" panose="02020603050405020304" pitchFamily="18" charset="0"/>
                <a:cs typeface="Times New Roman" panose="02020603050405020304" pitchFamily="18" charset="0"/>
              </a:rPr>
              <a:t>Ν</a:t>
            </a:r>
            <a:r>
              <a:rPr lang="en-GB" sz="3400" dirty="0" err="1">
                <a:latin typeface="Times New Roman" panose="02020603050405020304" pitchFamily="18" charset="0"/>
                <a:cs typeface="Times New Roman" panose="02020603050405020304" pitchFamily="18" charset="0"/>
              </a:rPr>
              <a:t>eo</a:t>
            </a:r>
            <a:r>
              <a:rPr lang="en-GB" sz="3400" dirty="0">
                <a:latin typeface="Times New Roman" panose="02020603050405020304" pitchFamily="18" charset="0"/>
                <a:cs typeface="Times New Roman" panose="02020603050405020304" pitchFamily="18" charset="0"/>
              </a:rPr>
              <a:t>-functionalism as a Theory of </a:t>
            </a:r>
            <a:r>
              <a:rPr lang="en-GB" sz="3400" dirty="0" err="1">
                <a:latin typeface="Times New Roman" panose="02020603050405020304" pitchFamily="18" charset="0"/>
                <a:cs typeface="Times New Roman" panose="02020603050405020304" pitchFamily="18" charset="0"/>
              </a:rPr>
              <a:t>Desintegration</a:t>
            </a:r>
            <a:r>
              <a:rPr lang="en-GB" sz="3400" dirty="0">
                <a:latin typeface="Times New Roman" panose="02020603050405020304" pitchFamily="18" charset="0"/>
                <a:cs typeface="Times New Roman" panose="02020603050405020304" pitchFamily="18" charset="0"/>
              </a:rPr>
              <a:t>,  Chinese Political Science Review, March 2016, 1:1–29.</a:t>
            </a:r>
          </a:p>
          <a:p>
            <a:pPr eaLnBrk="1" hangingPunct="1">
              <a:defRPr/>
            </a:pPr>
            <a:r>
              <a:rPr lang="en-GB" sz="3400" dirty="0" err="1">
                <a:latin typeface="Times New Roman" panose="02020603050405020304" pitchFamily="18" charset="0"/>
                <a:cs typeface="Times New Roman" panose="02020603050405020304" pitchFamily="18" charset="0"/>
              </a:rPr>
              <a:t>Fabbrini</a:t>
            </a:r>
            <a:r>
              <a:rPr lang="en-GB" sz="3400" dirty="0">
                <a:latin typeface="Times New Roman" panose="02020603050405020304" pitchFamily="18" charset="0"/>
                <a:cs typeface="Times New Roman" panose="02020603050405020304" pitchFamily="18" charset="0"/>
              </a:rPr>
              <a:t>, Sergio (2015), Which European Union? Europe after the Euro Crisis, Cambridge University Press, p. 338 (especially chapter 5).</a:t>
            </a:r>
          </a:p>
          <a:p>
            <a:pPr eaLnBrk="1" hangingPunct="1">
              <a:defRPr/>
            </a:pPr>
            <a:endParaRPr lang="en-GB" sz="3400" dirty="0">
              <a:latin typeface="Times New Roman" panose="02020603050405020304" pitchFamily="18" charset="0"/>
              <a:cs typeface="Times New Roman" panose="02020603050405020304" pitchFamily="18" charset="0"/>
            </a:endParaRPr>
          </a:p>
          <a:p>
            <a:pPr eaLnBrk="1" hangingPunct="1">
              <a:defRPr/>
            </a:pPr>
            <a:endParaRPr lang="en-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90FD8D-457E-620B-C559-51E7440F5F4E}"/>
              </a:ext>
            </a:extLst>
          </p:cNvPr>
          <p:cNvSpPr txBox="1"/>
          <p:nvPr/>
        </p:nvSpPr>
        <p:spPr>
          <a:xfrm>
            <a:off x="1943968" y="3599934"/>
            <a:ext cx="5618882" cy="646331"/>
          </a:xfrm>
          <a:prstGeom prst="rect">
            <a:avLst/>
          </a:prstGeom>
          <a:noFill/>
        </p:spPr>
        <p:txBody>
          <a:bodyPr wrap="square">
            <a:spAutoFit/>
          </a:bodyPr>
          <a:lstStyle/>
          <a:p>
            <a:r>
              <a:rPr lang="el-GR" sz="1800" b="1" i="1" dirty="0">
                <a:effectLst/>
                <a:latin typeface="Calibri" panose="020F0502020204030204" pitchFamily="34" charset="0"/>
                <a:ea typeface="Calibri" panose="020F0502020204030204" pitchFamily="34" charset="0"/>
              </a:rPr>
              <a:t>ΠΑΡΑΡΤΗΜΑ </a:t>
            </a:r>
          </a:p>
          <a:p>
            <a:r>
              <a:rPr lang="el-GR" b="1" i="1" dirty="0">
                <a:latin typeface="Calibri" panose="020F0502020204030204" pitchFamily="34" charset="0"/>
                <a:ea typeface="Calibri" panose="020F0502020204030204" pitchFamily="34" charset="0"/>
              </a:rPr>
              <a:t>Παραδείγματα θεωρητικής ανάλυσης κρίσεων</a:t>
            </a:r>
            <a:endParaRPr lang="en-GR" dirty="0"/>
          </a:p>
        </p:txBody>
      </p:sp>
    </p:spTree>
    <p:extLst>
      <p:ext uri="{BB962C8B-B14F-4D97-AF65-F5344CB8AC3E}">
        <p14:creationId xmlns:p14="http://schemas.microsoft.com/office/powerpoint/2010/main" val="29983170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84A6-23E5-3B15-1B12-7E19F9C97F34}"/>
              </a:ext>
            </a:extLst>
          </p:cNvPr>
          <p:cNvSpPr>
            <a:spLocks noGrp="1"/>
          </p:cNvSpPr>
          <p:nvPr>
            <p:ph type="title"/>
          </p:nvPr>
        </p:nvSpPr>
        <p:spPr>
          <a:xfrm>
            <a:off x="1151880" y="467470"/>
            <a:ext cx="7848872" cy="864096"/>
          </a:xfrm>
        </p:spPr>
        <p:txBody>
          <a:bodyPr>
            <a:normAutofit fontScale="90000"/>
          </a:bodyPr>
          <a:lstStyle/>
          <a:p>
            <a:pPr marL="457200" algn="just">
              <a:spcAft>
                <a:spcPts val="600"/>
              </a:spcAft>
            </a:pPr>
            <a:r>
              <a:rPr lang="el-GR" sz="1800" dirty="0">
                <a:effectLst/>
                <a:latin typeface="Calibri" panose="020F0502020204030204" pitchFamily="34" charset="0"/>
                <a:ea typeface="Times New Roman" panose="02020603050405020304" pitchFamily="18" charset="0"/>
              </a:rPr>
              <a:t> </a:t>
            </a:r>
            <a:br>
              <a:rPr lang="en-GR" sz="1800" dirty="0">
                <a:effectLst/>
                <a:latin typeface="Times New Roman" panose="02020603050405020304" pitchFamily="18" charset="0"/>
                <a:ea typeface="Times New Roman" panose="02020603050405020304" pitchFamily="18" charset="0"/>
              </a:rPr>
            </a:br>
            <a:r>
              <a:rPr lang="el-GR" sz="1800" i="1" dirty="0">
                <a:effectLst/>
                <a:latin typeface="Calibri" panose="020F0502020204030204" pitchFamily="34" charset="0"/>
                <a:ea typeface="Calibri" panose="020F0502020204030204" pitchFamily="34" charset="0"/>
                <a:cs typeface="Calibri" panose="020F0502020204030204" pitchFamily="34" charset="0"/>
              </a:rPr>
              <a:t>Η οικονομική &amp; η προσφυγική κρίση υπό το πρίσμα του</a:t>
            </a:r>
            <a:r>
              <a:rPr lang="el-GR" sz="1800" i="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l-GR" sz="1800" i="1" dirty="0" err="1">
                <a:solidFill>
                  <a:srgbClr val="C00000"/>
                </a:solidFill>
                <a:effectLst/>
                <a:latin typeface="Calibri" panose="020F0502020204030204" pitchFamily="34" charset="0"/>
                <a:ea typeface="Calibri" panose="020F0502020204030204" pitchFamily="34" charset="0"/>
                <a:cs typeface="Calibri" panose="020F0502020204030204" pitchFamily="34" charset="0"/>
              </a:rPr>
              <a:t>νεολειτουργισμού</a:t>
            </a:r>
            <a:r>
              <a:rPr lang="el-GR" sz="1800" i="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br>
              <a:rPr lang="en-GR" sz="1800" dirty="0">
                <a:effectLst/>
                <a:latin typeface="Calibri" panose="020F0502020204030204" pitchFamily="34" charset="0"/>
                <a:ea typeface="Calibri" panose="020F0502020204030204" pitchFamily="34" charset="0"/>
                <a:cs typeface="Times New Roman" panose="02020603050405020304" pitchFamily="18" charset="0"/>
              </a:rPr>
            </a:br>
            <a:br>
              <a:rPr lang="en-GR" sz="1800" dirty="0">
                <a:effectLst/>
                <a:latin typeface="Calibri" panose="020F0502020204030204" pitchFamily="34" charset="0"/>
                <a:ea typeface="Calibri" panose="020F0502020204030204" pitchFamily="34" charset="0"/>
                <a:cs typeface="Times New Roman" panose="02020603050405020304" pitchFamily="18" charset="0"/>
              </a:rPr>
            </a:br>
            <a:endParaRPr lang="en-GR" dirty="0"/>
          </a:p>
        </p:txBody>
      </p:sp>
      <p:sp>
        <p:nvSpPr>
          <p:cNvPr id="3" name="Content Placeholder 2">
            <a:extLst>
              <a:ext uri="{FF2B5EF4-FFF2-40B4-BE49-F238E27FC236}">
                <a16:creationId xmlns:a16="http://schemas.microsoft.com/office/drawing/2014/main" id="{0307B816-7218-C86D-99A8-827517C030D4}"/>
              </a:ext>
            </a:extLst>
          </p:cNvPr>
          <p:cNvSpPr>
            <a:spLocks noGrp="1"/>
          </p:cNvSpPr>
          <p:nvPr>
            <p:ph idx="1"/>
          </p:nvPr>
        </p:nvSpPr>
        <p:spPr>
          <a:xfrm>
            <a:off x="827844" y="1717111"/>
            <a:ext cx="8424936" cy="4799029"/>
          </a:xfrm>
        </p:spPr>
        <p:txBody>
          <a:bodyPr>
            <a:normAutofit fontScale="25000" lnSpcReduction="20000"/>
          </a:bodyPr>
          <a:lstStyle/>
          <a:p>
            <a:pPr marL="342900" lvl="0" indent="-342900" algn="just">
              <a:lnSpc>
                <a:spcPct val="120000"/>
              </a:lnSpc>
              <a:spcAft>
                <a:spcPts val="600"/>
              </a:spcAft>
              <a:buFont typeface="Symbol" pitchFamily="2" charset="2"/>
              <a:buChar char=""/>
            </a:pP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Οι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νεολειτουργικές</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προσεγγίσεις προσπαθούν να ερμηνεύσουν τα αίτια των κρίσεων και τις πολιτικές που υιοθετήθηκαν για την αντιμετώπισή τους κυρίως ως προς το επίπεδο της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κανονιστικής δραστηριότητας</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που έλαβε χώρα και το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βαθμό ενίσχυσης των υπερεθνικών θεσμών.</a:t>
            </a:r>
            <a:endParaRPr lang="en-GR" sz="3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20000"/>
              </a:lnSpc>
              <a:spcAft>
                <a:spcPts val="600"/>
              </a:spcAft>
              <a:buFont typeface="Symbol" pitchFamily="2" charset="2"/>
              <a:buChar char=""/>
            </a:pP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Υιοθετούν μια μακροπρόθεσμη οπτική που αντιμετωπίζει την οικονομική και την προσφυγική κρίση και την ένταση με την οποία αυτές εκδηλώθηκαν ως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«απρόβλεπτες συνέπειες» λειτουργικών πιέσεων</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που προήλθαν από πρότερες επιλογές </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itchFamily="2" charset="2"/>
              </a:rPr>
              <a:t></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οι κρίσεις ως αποτέλεσμα της </a:t>
            </a:r>
            <a:r>
              <a:rPr lang="el-GR" sz="3700" i="1" dirty="0">
                <a:effectLst/>
                <a:latin typeface="Times New Roman" panose="02020603050405020304" pitchFamily="18" charset="0"/>
                <a:ea typeface="Times New Roman" panose="02020603050405020304" pitchFamily="18" charset="0"/>
                <a:cs typeface="Times New Roman" panose="02020603050405020304" pitchFamily="18" charset="0"/>
              </a:rPr>
              <a:t>ίδιας</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της διαδικασίας ενοποίησης.</a:t>
            </a:r>
            <a:endParaRPr lang="en-GR" sz="3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lnSpc>
                <a:spcPct val="120000"/>
              </a:lnSpc>
              <a:spcAft>
                <a:spcPts val="600"/>
              </a:spcAft>
              <a:buFont typeface="Courier New" panose="02070309020205020404" pitchFamily="49" charset="0"/>
              <a:buChar char="o"/>
            </a:pP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Οι επιλογές υπέρ μιας </a:t>
            </a:r>
            <a:r>
              <a:rPr lang="el-GR" sz="3700" b="1" i="1" dirty="0">
                <a:effectLst/>
                <a:latin typeface="Times New Roman" panose="02020603050405020304" pitchFamily="18" charset="0"/>
                <a:ea typeface="Times New Roman" panose="02020603050405020304" pitchFamily="18" charset="0"/>
                <a:cs typeface="Times New Roman" panose="02020603050405020304" pitchFamily="18" charset="0"/>
              </a:rPr>
              <a:t>ατελούς</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 Οικονομικής και Νομισματικής Ένωσης (ΟΝΕ)</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δηλαδή υπέρ μιας νομισματικής όχι όμως και οικονομικής ενοποίησης, που θεσμοθετήθηκαν με τη συνθήκη του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Μααστριχτ</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οδήγησαν στην οικονομική κρίση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Niemann</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Ioannou</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2015).</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γω</a:t>
            </a:r>
            <a:endParaRPr lang="en-GR" sz="3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lnSpc>
                <a:spcPct val="120000"/>
              </a:lnSpc>
              <a:spcAft>
                <a:spcPts val="600"/>
              </a:spcAft>
              <a:buFont typeface="Courier New" panose="02070309020205020404" pitchFamily="49" charset="0"/>
              <a:buChar char="o"/>
            </a:pP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Η προσφυγική κρίση είναι αποτέλεσμα των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δυσλειτουργιών μεταξύ της συνθήκης </a:t>
            </a:r>
            <a:r>
              <a:rPr lang="el-GR" sz="3700" b="1" dirty="0" err="1">
                <a:effectLst/>
                <a:latin typeface="Times New Roman" panose="02020603050405020304" pitchFamily="18" charset="0"/>
                <a:ea typeface="Times New Roman" panose="02020603050405020304" pitchFamily="18" charset="0"/>
                <a:cs typeface="Times New Roman" panose="02020603050405020304" pitchFamily="18" charset="0"/>
              </a:rPr>
              <a:t>Σένγκεν</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 (ως </a:t>
            </a:r>
            <a:r>
              <a:rPr lang="el-GR" sz="3700" b="1" dirty="0" err="1">
                <a:effectLst/>
                <a:latin typeface="Times New Roman" panose="02020603050405020304" pitchFamily="18" charset="0"/>
                <a:ea typeface="Times New Roman" panose="02020603050405020304" pitchFamily="18" charset="0"/>
                <a:cs typeface="Times New Roman" panose="02020603050405020304" pitchFamily="18" charset="0"/>
              </a:rPr>
              <a:t>υπερθενικής</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 κατασκευής) και του συστήματος διαχείρισης των εξωτερικών συνόρων που ελέγχεται από τα κράτη μέλη</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Οι δυσλειτουργίες εκδηλώθηκαν όταν άρχισαν να υπάρχουν έντονες πιέσεις στο ισχύον σύστημα από των αριθμό των διελεύσεων και των αιτήσεων ασύλου (</a:t>
            </a:r>
            <a:r>
              <a:rPr lang="en-US" sz="3700" dirty="0">
                <a:effectLst/>
                <a:latin typeface="Times New Roman" panose="02020603050405020304" pitchFamily="18" charset="0"/>
                <a:ea typeface="Times New Roman" panose="02020603050405020304" pitchFamily="18" charset="0"/>
                <a:cs typeface="Times New Roman" panose="02020603050405020304" pitchFamily="18" charset="0"/>
              </a:rPr>
              <a:t>Nieman and Speyer</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2018).</a:t>
            </a:r>
            <a:endParaRPr lang="en-GR" sz="3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20000"/>
              </a:lnSpc>
              <a:spcAft>
                <a:spcPts val="600"/>
              </a:spcAft>
              <a:buFont typeface="Symbol" pitchFamily="2" charset="2"/>
              <a:buChar char=""/>
            </a:pP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Η εξέλιξη της διαχείρισης των κρίσεων ακολούθησε μια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διαδοχικά εξαρτημένη τροχιά </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700" dirty="0">
                <a:effectLst/>
                <a:latin typeface="Times New Roman" panose="02020603050405020304" pitchFamily="18" charset="0"/>
                <a:ea typeface="Times New Roman" panose="02020603050405020304" pitchFamily="18" charset="0"/>
                <a:cs typeface="Times New Roman" panose="02020603050405020304" pitchFamily="18" charset="0"/>
              </a:rPr>
              <a:t>path dependence</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R" sz="3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lnSpc>
                <a:spcPct val="120000"/>
              </a:lnSpc>
              <a:spcAft>
                <a:spcPts val="600"/>
              </a:spcAft>
              <a:buFont typeface="Courier New" panose="02070309020205020404" pitchFamily="49" charset="0"/>
              <a:buChar char="o"/>
            </a:pP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Στην περίπτωση της οικονομικής κρίσης, στόχος ήταν η διάσωση του ευρώ μέσω της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διόρθωσης των αδυναμιών</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του (αντί πχ. την εγκατάλειψή του) και η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προστασία της κοινής αγοράς </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ως κοινοτικού κεκτημένου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Schimmelfennig</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2014). Και ενώ αρχικά η κρίση αντιμετωπίστηκε μέσω διακυβερνητικών διαπραγματεύσεων, στην πορεία, μέσω μιας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εσωτερικής δυναμικής διαδικασίας (</a:t>
            </a:r>
            <a:r>
              <a:rPr lang="en-US" sz="3700" b="1" dirty="0">
                <a:effectLst/>
                <a:latin typeface="Times New Roman" panose="02020603050405020304" pitchFamily="18" charset="0"/>
                <a:ea typeface="Times New Roman" panose="02020603050405020304" pitchFamily="18" charset="0"/>
                <a:cs typeface="Times New Roman" panose="02020603050405020304" pitchFamily="18" charset="0"/>
              </a:rPr>
              <a:t>functional spillover</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 υιοθετήθηκαν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τροποποποιήσεις</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και νέα μέτρα οικονομικής διακυβέρνησης (πχ.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Six-Pack</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και το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Two-Pack</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τα οποία ενισχύουν την ισχύ και τη θέση των υπερεθνικών οργάνων, ιδιαίτερα της </a:t>
            </a:r>
            <a:r>
              <a:rPr lang="en-US" sz="3700" dirty="0">
                <a:effectLst/>
                <a:latin typeface="Times New Roman" panose="02020603050405020304" pitchFamily="18" charset="0"/>
                <a:ea typeface="Times New Roman" panose="02020603050405020304" pitchFamily="18" charset="0"/>
                <a:cs typeface="Times New Roman" panose="02020603050405020304" pitchFamily="18" charset="0"/>
              </a:rPr>
              <a:t>EKT</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και της Ευρωπαϊκής Επιτροπής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Bauer</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Becker</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2014).</a:t>
            </a:r>
            <a:endParaRPr lang="en-GR" sz="3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lnSpc>
                <a:spcPct val="120000"/>
              </a:lnSpc>
              <a:spcAft>
                <a:spcPts val="600"/>
              </a:spcAft>
              <a:buFont typeface="Courier New" panose="02070309020205020404" pitchFamily="49" charset="0"/>
              <a:buChar char="o"/>
            </a:pP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Στην περίπτωση της προσφυγικής κρίσης, οι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νεολειτουργικές</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προσεγγίσεις υπογραμμίζουν το πώς το κεκτημένο του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Σένγκεν</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στο πλαίσιο της </a:t>
            </a:r>
            <a:r>
              <a:rPr lang="en-US" sz="3700" dirty="0">
                <a:effectLst/>
                <a:latin typeface="Times New Roman" panose="02020603050405020304" pitchFamily="18" charset="0"/>
                <a:ea typeface="Times New Roman" panose="02020603050405020304" pitchFamily="18" charset="0"/>
                <a:cs typeface="Times New Roman" panose="02020603050405020304" pitchFamily="18" charset="0"/>
              </a:rPr>
              <a:t>EE</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σε συνδυασμό με τα κόστη τυχόν καθυστερήσεων στα σύνορα και οι προβληματισμοί σε επίπεδο συμβολισμών (η συνθήκη του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Σένγκεν</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ως ορόσημο στην εγκαθίδρυση της εσωτερικής αγοράς)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απέτρεψαν τις κυβερνήσεις από το να προχωρήσουν στην ουσιαστική κατάργηση</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της Συνθήκης και σταδιακά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ενίσχυσαν τον υπερεθνικό συντονισμό</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στη διαχείριση αιτημάτων ασύλου και στον έλεγχο των εξωτερικών συνόρων με τη μορφή της Ευρωπαϊκής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Συνοριοφυλακής</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και Ακτοφυλακής (European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Border</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Coast</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Guard</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700" dirty="0">
                <a:effectLst/>
                <a:latin typeface="Times New Roman" panose="02020603050405020304" pitchFamily="18" charset="0"/>
                <a:ea typeface="Times New Roman" panose="02020603050405020304" pitchFamily="18" charset="0"/>
                <a:cs typeface="Times New Roman" panose="02020603050405020304" pitchFamily="18" charset="0"/>
              </a:rPr>
              <a:t>Nieman and Speyer</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2018).</a:t>
            </a:r>
            <a:endParaRPr lang="en-GR" sz="3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20000"/>
              </a:lnSpc>
              <a:spcAft>
                <a:spcPts val="600"/>
              </a:spcAft>
              <a:buFont typeface="Symbol" pitchFamily="2" charset="2"/>
              <a:buChar char=""/>
            </a:pP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Σημαντικό ρόλο σε αυτή την διαδικασία διαμόρφωσης των νέων μέτρων οικονομικής διακυβέρνησης αλλά και της ενισχυμένης συνεργασίας για την αντιμετώπιση της προσφυγικής κρίσης έπαιξαν και τα ίδια τα </a:t>
            </a:r>
            <a:r>
              <a:rPr lang="el-GR" sz="3700" b="1" dirty="0">
                <a:effectLst/>
                <a:latin typeface="Times New Roman" panose="02020603050405020304" pitchFamily="18" charset="0"/>
                <a:ea typeface="Times New Roman" panose="02020603050405020304" pitchFamily="18" charset="0"/>
                <a:cs typeface="Times New Roman" panose="02020603050405020304" pitchFamily="18" charset="0"/>
              </a:rPr>
              <a:t>υπερεθνικά όργανα με τις πρωτοβουλίες και τη δράση τους</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Niemann</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l-GR" sz="3700" dirty="0" err="1">
                <a:effectLst/>
                <a:latin typeface="Times New Roman" panose="02020603050405020304" pitchFamily="18" charset="0"/>
                <a:ea typeface="Times New Roman" panose="02020603050405020304" pitchFamily="18" charset="0"/>
                <a:cs typeface="Times New Roman" panose="02020603050405020304" pitchFamily="18" charset="0"/>
              </a:rPr>
              <a:t>Ioannou</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2015; </a:t>
            </a:r>
            <a:r>
              <a:rPr lang="en-US" sz="3700" dirty="0">
                <a:effectLst/>
                <a:latin typeface="Times New Roman" panose="02020603050405020304" pitchFamily="18" charset="0"/>
                <a:ea typeface="Times New Roman" panose="02020603050405020304" pitchFamily="18" charset="0"/>
                <a:cs typeface="Times New Roman" panose="02020603050405020304" pitchFamily="18" charset="0"/>
              </a:rPr>
              <a:t>Nieman and Speyer</a:t>
            </a:r>
            <a:r>
              <a:rPr lang="el-GR" sz="3700" dirty="0">
                <a:effectLst/>
                <a:latin typeface="Times New Roman" panose="02020603050405020304" pitchFamily="18" charset="0"/>
                <a:ea typeface="Times New Roman" panose="02020603050405020304" pitchFamily="18" charset="0"/>
                <a:cs typeface="Times New Roman" panose="02020603050405020304" pitchFamily="18" charset="0"/>
              </a:rPr>
              <a:t>, 2018). </a:t>
            </a:r>
            <a:endParaRPr lang="en-GR" sz="3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spcAft>
                <a:spcPts val="600"/>
              </a:spcAft>
            </a:pPr>
            <a:r>
              <a:rPr lang="el-GR" sz="1600" dirty="0">
                <a:effectLst/>
                <a:latin typeface="Calibri" panose="020F0502020204030204" pitchFamily="34" charset="0"/>
                <a:ea typeface="Times New Roman" panose="02020603050405020304" pitchFamily="18" charset="0"/>
              </a:rPr>
              <a:t> </a:t>
            </a:r>
            <a:endParaRPr lang="en-GR" sz="1600" dirty="0">
              <a:effectLst/>
              <a:latin typeface="Times New Roman" panose="02020603050405020304" pitchFamily="18" charset="0"/>
              <a:ea typeface="Times New Roman" panose="02020603050405020304" pitchFamily="18" charset="0"/>
            </a:endParaRPr>
          </a:p>
          <a:p>
            <a:endParaRPr lang="en-GR" dirty="0"/>
          </a:p>
        </p:txBody>
      </p:sp>
    </p:spTree>
    <p:extLst>
      <p:ext uri="{BB962C8B-B14F-4D97-AF65-F5344CB8AC3E}">
        <p14:creationId xmlns:p14="http://schemas.microsoft.com/office/powerpoint/2010/main" val="36981466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F853-8D70-BB57-221B-067C5CF56F3F}"/>
              </a:ext>
            </a:extLst>
          </p:cNvPr>
          <p:cNvSpPr>
            <a:spLocks noGrp="1"/>
          </p:cNvSpPr>
          <p:nvPr>
            <p:ph type="title"/>
          </p:nvPr>
        </p:nvSpPr>
        <p:spPr/>
        <p:txBody>
          <a:bodyPr/>
          <a:lstStyle/>
          <a:p>
            <a:r>
              <a:rPr lang="el-GR" sz="1800" i="1" dirty="0">
                <a:effectLst/>
                <a:latin typeface="Calibri" panose="020F0502020204030204" pitchFamily="34" charset="0"/>
                <a:ea typeface="Calibri" panose="020F0502020204030204" pitchFamily="34" charset="0"/>
                <a:cs typeface="Calibri" panose="020F0502020204030204" pitchFamily="34" charset="0"/>
              </a:rPr>
              <a:t>Κριτική στις </a:t>
            </a:r>
            <a:r>
              <a:rPr lang="el-GR" sz="1800" i="1" dirty="0" err="1">
                <a:effectLst/>
                <a:latin typeface="Calibri" panose="020F0502020204030204" pitchFamily="34" charset="0"/>
                <a:ea typeface="Calibri" panose="020F0502020204030204" pitchFamily="34" charset="0"/>
                <a:cs typeface="Calibri" panose="020F0502020204030204" pitchFamily="34" charset="0"/>
              </a:rPr>
              <a:t>νεολειτουργικές</a:t>
            </a:r>
            <a:r>
              <a:rPr lang="el-GR" sz="1800" i="1" dirty="0">
                <a:effectLst/>
                <a:latin typeface="Calibri" panose="020F0502020204030204" pitchFamily="34" charset="0"/>
                <a:ea typeface="Calibri" panose="020F0502020204030204" pitchFamily="34" charset="0"/>
                <a:cs typeface="Calibri" panose="020F0502020204030204" pitchFamily="34" charset="0"/>
              </a:rPr>
              <a:t> ερμηνείες της οικονομικής κρίσης</a:t>
            </a:r>
            <a:br>
              <a:rPr lang="en-GR" sz="1800" dirty="0">
                <a:effectLst/>
                <a:latin typeface="Calibri" panose="020F0502020204030204" pitchFamily="34" charset="0"/>
                <a:ea typeface="Calibri" panose="020F0502020204030204" pitchFamily="34" charset="0"/>
                <a:cs typeface="Times New Roman" panose="02020603050405020304" pitchFamily="18" charset="0"/>
              </a:rPr>
            </a:br>
            <a:endParaRPr lang="en-GR" dirty="0"/>
          </a:p>
        </p:txBody>
      </p:sp>
      <p:sp>
        <p:nvSpPr>
          <p:cNvPr id="3" name="Content Placeholder 2">
            <a:extLst>
              <a:ext uri="{FF2B5EF4-FFF2-40B4-BE49-F238E27FC236}">
                <a16:creationId xmlns:a16="http://schemas.microsoft.com/office/drawing/2014/main" id="{0E5BFDB5-8F34-DCC2-5401-23F0DF5CA787}"/>
              </a:ext>
            </a:extLst>
          </p:cNvPr>
          <p:cNvSpPr>
            <a:spLocks noGrp="1"/>
          </p:cNvSpPr>
          <p:nvPr>
            <p:ph idx="1"/>
          </p:nvPr>
        </p:nvSpPr>
        <p:spPr>
          <a:xfrm>
            <a:off x="1770553" y="2907957"/>
            <a:ext cx="7518231" cy="3588324"/>
          </a:xfrm>
        </p:spPr>
        <p:txBody>
          <a:bodyPr/>
          <a:lstStyle/>
          <a:p>
            <a:pPr marL="342900" lvl="0" indent="-342900" algn="just">
              <a:spcAft>
                <a:spcPts val="600"/>
              </a:spcAft>
              <a:buFont typeface="Symbol" pitchFamily="2" charset="2"/>
              <a:buChar cha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el-GR" sz="1600" dirty="0" err="1">
                <a:effectLst/>
                <a:latin typeface="Times New Roman" panose="02020603050405020304" pitchFamily="18" charset="0"/>
                <a:ea typeface="Times New Roman" panose="02020603050405020304" pitchFamily="18" charset="0"/>
                <a:cs typeface="Times New Roman" panose="02020603050405020304" pitchFamily="18" charset="0"/>
              </a:rPr>
              <a:t>ύτε</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η οικονομική ούτε η προσφυγική κρίση είχαν ως αποτέλεσμα ένα ευρύτερο στάδιο ενοποίησης. </a:t>
            </a:r>
            <a:endParaRPr lang="en-G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Στην περίπτωση της οικονομικής κρίσης, παρά την ισχυροποίηση του ρόλου κάποιων υπερεθνικών οργάνων, τελικά η κρίση οδήγησε στην </a:t>
            </a:r>
            <a:r>
              <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rPr>
              <a:t>ισχυροποίηση ενός διακυβερνητικού προτύπου</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λειτουργίας της οικονομικής διακυβέρνησης. Η </a:t>
            </a:r>
            <a:r>
              <a:rPr lang="el-GR" sz="1600" dirty="0" err="1">
                <a:effectLst/>
                <a:latin typeface="Times New Roman" panose="02020603050405020304" pitchFamily="18" charset="0"/>
                <a:ea typeface="Times New Roman" panose="02020603050405020304" pitchFamily="18" charset="0"/>
                <a:cs typeface="Times New Roman" panose="02020603050405020304" pitchFamily="18" charset="0"/>
              </a:rPr>
              <a:t>νεο</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λειτουργική προσέγγιση δεν μπορεί να εξηγήσει πώς και γιατί προέκυψε αυτό το </a:t>
            </a:r>
            <a:r>
              <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rPr>
              <a:t>μείγμα θεσμικών κατασκευασμάτων</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600" dirty="0" err="1">
                <a:effectLst/>
                <a:latin typeface="Times New Roman" panose="02020603050405020304" pitchFamily="18" charset="0"/>
                <a:ea typeface="Times New Roman" panose="02020603050405020304" pitchFamily="18" charset="0"/>
                <a:cs typeface="Times New Roman" panose="02020603050405020304" pitchFamily="18" charset="0"/>
              </a:rPr>
              <a:t>Nicoli</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2019). </a:t>
            </a:r>
            <a:endParaRPr lang="en-G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Στην περίπτωση της προσφυγικής κρίσης, οι υπερεθνικοί θεσμοί και κυρίως η </a:t>
            </a:r>
            <a:r>
              <a:rPr lang="el-GR" sz="1600" dirty="0" err="1">
                <a:effectLst/>
                <a:latin typeface="Times New Roman" panose="02020603050405020304" pitchFamily="18" charset="0"/>
                <a:ea typeface="Times New Roman" panose="02020603050405020304" pitchFamily="18" charset="0"/>
                <a:cs typeface="Times New Roman" panose="02020603050405020304" pitchFamily="18" charset="0"/>
              </a:rPr>
              <a:t>Ευρ</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Επιτροπή, παρά τις επίμονες προσπάθειες που κατέβαλε, δεν κατάφερε να επιβάλλει τις προτάσεις της για ένα «ευρωπαϊκό </a:t>
            </a:r>
            <a:r>
              <a:rPr lang="el-GR" sz="1600" dirty="0" err="1">
                <a:effectLst/>
                <a:latin typeface="Times New Roman" panose="02020603050405020304" pitchFamily="18" charset="0"/>
                <a:ea typeface="Times New Roman" panose="02020603050405020304" pitchFamily="18" charset="0"/>
                <a:cs typeface="Times New Roman" panose="02020603050405020304" pitchFamily="18" charset="0"/>
              </a:rPr>
              <a:t>πρόγράμμα</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δράσης για τη μετανάστευση», ενώ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Κανονισμός για την Ευρωπαϊκή </a:t>
            </a:r>
            <a:r>
              <a:rPr lang="el-GR" sz="1600" dirty="0" err="1">
                <a:effectLst/>
                <a:latin typeface="Times New Roman" panose="02020603050405020304" pitchFamily="18" charset="0"/>
                <a:ea typeface="Times New Roman" panose="02020603050405020304" pitchFamily="18" charset="0"/>
                <a:cs typeface="Times New Roman" panose="02020603050405020304" pitchFamily="18" charset="0"/>
              </a:rPr>
              <a:t>Συνοριοφυλακή</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και Ακτοφυλακή </a:t>
            </a:r>
            <a:r>
              <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rPr>
              <a:t>δεν αποτελεί μια ουσιαστικά ενοποιητική λύση. </a:t>
            </a:r>
            <a:endParaRPr lang="en-G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GR" dirty="0"/>
          </a:p>
        </p:txBody>
      </p:sp>
    </p:spTree>
    <p:extLst>
      <p:ext uri="{BB962C8B-B14F-4D97-AF65-F5344CB8AC3E}">
        <p14:creationId xmlns:p14="http://schemas.microsoft.com/office/powerpoint/2010/main" val="30559832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0731E-1D3E-079D-8745-DE8ACD653DB2}"/>
              </a:ext>
            </a:extLst>
          </p:cNvPr>
          <p:cNvSpPr>
            <a:spLocks noGrp="1"/>
          </p:cNvSpPr>
          <p:nvPr>
            <p:ph type="title"/>
          </p:nvPr>
        </p:nvSpPr>
        <p:spPr>
          <a:xfrm>
            <a:off x="1079873" y="179438"/>
            <a:ext cx="8784974" cy="504055"/>
          </a:xfrm>
        </p:spPr>
        <p:txBody>
          <a:bodyPr>
            <a:normAutofit fontScale="90000"/>
          </a:bodyPr>
          <a:lstStyle/>
          <a:p>
            <a:br>
              <a:rPr lang="el-GR" sz="1800" b="1" i="1" dirty="0">
                <a:effectLst/>
                <a:latin typeface="Calibri" panose="020F0502020204030204" pitchFamily="34" charset="0"/>
                <a:ea typeface="Calibri" panose="020F0502020204030204" pitchFamily="34" charset="0"/>
                <a:cs typeface="Calibri" panose="020F0502020204030204" pitchFamily="34" charset="0"/>
              </a:rPr>
            </a:br>
            <a:r>
              <a:rPr lang="el-GR" sz="1600" b="1" i="1" dirty="0">
                <a:effectLst/>
                <a:latin typeface="Calibri" panose="020F0502020204030204" pitchFamily="34" charset="0"/>
                <a:ea typeface="Calibri" panose="020F0502020204030204" pitchFamily="34" charset="0"/>
                <a:cs typeface="Calibri" panose="020F0502020204030204" pitchFamily="34" charset="0"/>
              </a:rPr>
              <a:t>Η οικονομική &amp; η προσφυγική κρίση</a:t>
            </a:r>
            <a:r>
              <a:rPr lang="el-GR" sz="1600" b="1" dirty="0">
                <a:effectLst/>
                <a:latin typeface="Calibri" panose="020F0502020204030204" pitchFamily="34" charset="0"/>
                <a:ea typeface="Calibri" panose="020F0502020204030204" pitchFamily="34" charset="0"/>
                <a:cs typeface="Calibri" panose="020F0502020204030204" pitchFamily="34" charset="0"/>
              </a:rPr>
              <a:t> </a:t>
            </a:r>
            <a:r>
              <a:rPr lang="el-GR" sz="1600" i="1" dirty="0">
                <a:effectLst/>
                <a:latin typeface="Calibri" panose="020F0502020204030204" pitchFamily="34" charset="0"/>
                <a:ea typeface="Calibri" panose="020F0502020204030204" pitchFamily="34" charset="0"/>
                <a:cs typeface="Calibri" panose="020F0502020204030204" pitchFamily="34" charset="0"/>
              </a:rPr>
              <a:t>υπό το πρίσμα των </a:t>
            </a:r>
            <a:r>
              <a:rPr lang="el-GR" sz="1600" i="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διακυβερνητικών προσεγγίσεων </a:t>
            </a:r>
            <a:br>
              <a:rPr lang="en-GR" sz="1800" dirty="0">
                <a:effectLst/>
                <a:latin typeface="Calibri" panose="020F0502020204030204" pitchFamily="34" charset="0"/>
                <a:ea typeface="Calibri" panose="020F0502020204030204" pitchFamily="34" charset="0"/>
                <a:cs typeface="Times New Roman" panose="02020603050405020304" pitchFamily="18" charset="0"/>
              </a:rPr>
            </a:br>
            <a:endParaRPr lang="en-GR" dirty="0"/>
          </a:p>
        </p:txBody>
      </p:sp>
      <p:sp>
        <p:nvSpPr>
          <p:cNvPr id="3" name="Content Placeholder 2">
            <a:extLst>
              <a:ext uri="{FF2B5EF4-FFF2-40B4-BE49-F238E27FC236}">
                <a16:creationId xmlns:a16="http://schemas.microsoft.com/office/drawing/2014/main" id="{8715B8AB-9890-A379-6031-D97E7C50F860}"/>
              </a:ext>
            </a:extLst>
          </p:cNvPr>
          <p:cNvSpPr>
            <a:spLocks noGrp="1"/>
          </p:cNvSpPr>
          <p:nvPr>
            <p:ph idx="1"/>
          </p:nvPr>
        </p:nvSpPr>
        <p:spPr>
          <a:xfrm>
            <a:off x="575816" y="683493"/>
            <a:ext cx="8784975" cy="6696743"/>
          </a:xfrm>
        </p:spPr>
        <p:txBody>
          <a:bodyPr>
            <a:normAutofit fontScale="25000" lnSpcReduction="20000"/>
          </a:bodyPr>
          <a:lstStyle/>
          <a:p>
            <a:pPr marL="342900" lvl="0" indent="-342900" algn="just">
              <a:spcAft>
                <a:spcPts val="600"/>
              </a:spcAft>
              <a:buFont typeface="Symbol" pitchFamily="2" charset="2"/>
              <a:buChar char=""/>
            </a:pP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Οι διακυβερνητικές προσεγγίσεις εστιάζουν στις προτιμήσεις των κρατών μελών καθώς και στη διαδικασία των διακυβερνητικών διαπραγματεύσεων για την αντιμετώπιση της οικονομικής (2009-2013) και προσφυγικής κρίσης  (2015-2016). </a:t>
            </a:r>
            <a:endParaRPr lang="en-GR"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600"/>
              </a:spcAft>
              <a:buFont typeface="Symbol" pitchFamily="2" charset="2"/>
              <a:buChar char=""/>
            </a:pP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Υποστηρίζουν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οτι</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τόσο η οικονομική όσο και η προσφυγική κρίση αντιμετωπίστηκαν αρχικά ως κάτι που θα μπορούσε να αντιμετωπιστεί για το κάθε κράτος-μέλος ξεχωριστά. </a:t>
            </a:r>
            <a:endParaRPr lang="en-GR"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Ωστόσο, στην περίπτωση της </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οικονομικής κρίσης</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σύντομα έγινε αντιληπτό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οτι</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οι μακροοικονομικές ανισορροπίες της ευρωζώνης θα μπορούσαν να οδηγήσουν στη χρεοκοπία της Ελλάδας, με δραματικές επιπτώσεις για την ευρωζώνη και τις χώρες που την απαρτίζουν. Η διαδικασία των διακυβερνητικών διαπραγματεύσεων που ακολουθήθηκε ήταν αποτέλεσμα τόσο των </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στενών σχέσεων αλληλεξάρτησης</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ανάμεσα στα κράτη μέλη (που κατέδειξαν την ανάγκη συνεργασίας) όσο και των σημαντικών ασυμμετριών της ευρωζώνης που οδήγησαν την Ελλάδα, την Ισπανία και την Πορτογαλία να ζητήσουν βοήθεια  (</a:t>
            </a:r>
            <a:r>
              <a:rPr lang="en-US" sz="4000" dirty="0" err="1">
                <a:effectLst/>
                <a:latin typeface="Times New Roman" panose="02020603050405020304" pitchFamily="18" charset="0"/>
                <a:ea typeface="Times New Roman" panose="02020603050405020304" pitchFamily="18" charset="0"/>
                <a:cs typeface="Times New Roman" panose="02020603050405020304" pitchFamily="18" charset="0"/>
              </a:rPr>
              <a:t>Schimmelfennig</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2015). </a:t>
            </a:r>
            <a:endParaRPr lang="en-GR"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Σε αντίθεση με την οικονομική κρίση, η οποία θεωρήθηκε κάτι σαν υπαρξιακή απειλή για την ευρωζώνη, η </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προσφυγική κρίση</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δεν δημιούργησε πιέσεις προς την κατεύθυνση της συνεργασίας. Οι διακρατικές διαπραγματεύσεις είχαν ως αποτέλεσμα την «</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κυριαρχία του ελάχιστου κοινού παρονομαστή</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καθώς τα κράτη μέλη που δε δέχτηκαν να υποδεχτούν μετανάστες-πρόσφυγες δεν είχαν λόγο να ανησυχούν για τις συνέπειες από τη στάση τους και είχαν την ευχέρεια να μπλοκάρουν τις όποιες μεταρρυθμιστικές ενέργειες προτάθηκαν για την επίλυση της κρίσης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Hooghe</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&amp;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Marks</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2018). </a:t>
            </a:r>
            <a:endParaRPr lang="en-GR"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600"/>
              </a:spcAft>
              <a:buFont typeface="Symbol" pitchFamily="2" charset="2"/>
              <a:buChar char=""/>
            </a:pP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Υπογραμμίζουν τον </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ενεργό ρόλο των ισχυρών κρατών-μελών</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στην αντιμετώπιση της οικονομικής κρίσης και στα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αποτέλεσματα</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των διαπραγματεύσεων:</a:t>
            </a:r>
            <a:endParaRPr lang="en-GR"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Η οικονομική κρίση έκανε την εμφάνιση της σε μια περίοδο γενικότερης ακμής της προσέγγισης της ευρωπαϊκής ενοποίησης με βάση ένα διακυβερνητικό πρότυπο λειτουργίας σε επίπεδο πολιτικών ηγετών, κυρίως της Γαλλίας (Σαρκοζί) και της Γερμανίας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Μέρκελ</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Αν και η κάθε χώρα ερμήνευσε τα αίτια της κρίσης με διαφορετικό τρόπο, τελικά συνέκλιναν σε κοινές πολιτικές διαχείρισης της κρίσης, αντιμετωπίζοντας την σαν ευκαιρία ώστε να προωθήσουν τον μετασχηματισμό της οικονομικής  διακυβέρνησης  στη  βάση  </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των  συμφερόντων τους</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Οι καθυστερήσεις στη διαδικασία λήψης αποφάσεων στο Ευρωπαϊκό Συμβούλιο και στο Συμβούλιο (</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ECOFIN</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τους επέτρεψαν να παίξουν ηγετικό ρόλο τόσο στη διαμόρφωση των επιμέρους πολιτικών (</a:t>
            </a:r>
            <a:r>
              <a:rPr lang="en-US" sz="4000" dirty="0" err="1">
                <a:effectLst/>
                <a:latin typeface="Times New Roman" panose="02020603050405020304" pitchFamily="18" charset="0"/>
                <a:ea typeface="Times New Roman" panose="02020603050405020304" pitchFamily="18" charset="0"/>
                <a:cs typeface="Times New Roman" panose="02020603050405020304" pitchFamily="18" charset="0"/>
              </a:rPr>
              <a:t>Fabbrini</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2013). </a:t>
            </a:r>
            <a:endParaRPr lang="en-GR"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Είχε ως αποτέλεσμα τη διαταραχή των ‘οριζόντιων’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σχέσων</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εξουσίας ανάμεσα στα κράτη-μέλη </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itchFamily="2" charset="2"/>
              </a:rPr>
              <a:t></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κυριαρχία ορισμένων κρατών-μελών έναντι άλλων (</a:t>
            </a:r>
            <a:r>
              <a:rPr lang="en-US" sz="4000" dirty="0" err="1">
                <a:effectLst/>
                <a:latin typeface="Times New Roman" panose="02020603050405020304" pitchFamily="18" charset="0"/>
                <a:ea typeface="Times New Roman" panose="02020603050405020304" pitchFamily="18" charset="0"/>
                <a:cs typeface="Times New Roman" panose="02020603050405020304" pitchFamily="18" charset="0"/>
              </a:rPr>
              <a:t>Fabbrini</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2015).</a:t>
            </a:r>
            <a:endParaRPr lang="en-GR"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600"/>
              </a:spcAft>
              <a:buFont typeface="Symbol" pitchFamily="2" charset="2"/>
              <a:buChar char=""/>
            </a:pP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Υπογραμμίζουν ότι οι λύσεις που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προώθηκαν</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βασίστηκαν κυρίως στο διακυβερνητικό παιχνίδι μέσω του </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ευρωπαϊκού Συμβουλίου</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Στην περίπτωση της οικονομικής κρίσης, βασίστηκαν επίσης σε κάποιους (άτυπους) διακυβερνητικούς θεσμούς (πχ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Eurogroup</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itchFamily="2" charset="2"/>
              </a:rPr>
              <a:t></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μετατόπιση της Ευρωπαϊκής Ένωσης προς ένα ισχυρότερο διακυβερνητικό πρότυπο λειτουργίας. </a:t>
            </a:r>
            <a:endParaRPr lang="en-GR"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Οι θεωρητικοί του </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νέο-</a:t>
            </a:r>
            <a:r>
              <a:rPr lang="el-GR" sz="4000" b="1" dirty="0" err="1">
                <a:effectLst/>
                <a:latin typeface="Times New Roman" panose="02020603050405020304" pitchFamily="18" charset="0"/>
                <a:ea typeface="Times New Roman" panose="02020603050405020304" pitchFamily="18" charset="0"/>
                <a:cs typeface="Times New Roman" panose="02020603050405020304" pitchFamily="18" charset="0"/>
              </a:rPr>
              <a:t>διακυβερνητισμού</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ειδικότερα υποστηρίζουν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οτι</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στην περίπτωση της οικονομικής κρίσης η ενοποίηση προωθήθηκε </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χωρίς </a:t>
            </a:r>
            <a:r>
              <a:rPr lang="el-GR" sz="4000" b="1" dirty="0" err="1">
                <a:effectLst/>
                <a:latin typeface="Times New Roman" panose="02020603050405020304" pitchFamily="18" charset="0"/>
                <a:ea typeface="Times New Roman" panose="02020603050405020304" pitchFamily="18" charset="0"/>
                <a:cs typeface="Times New Roman" panose="02020603050405020304" pitchFamily="18" charset="0"/>
              </a:rPr>
              <a:t>υπερεθνικοποίηση</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4000" dirty="0" err="1">
                <a:effectLst/>
                <a:latin typeface="Times New Roman" panose="02020603050405020304" pitchFamily="18" charset="0"/>
                <a:ea typeface="Times New Roman" panose="02020603050405020304" pitchFamily="18" charset="0"/>
                <a:cs typeface="Times New Roman" panose="02020603050405020304" pitchFamily="18" charset="0"/>
              </a:rPr>
              <a:t>Bickerton</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et</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2015). </a:t>
            </a:r>
            <a:endParaRPr lang="en-GR"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 typeface="Courier New" panose="02070309020205020404" pitchFamily="49" charset="0"/>
              <a:buChar char="o"/>
            </a:pP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Οι θεωρητικοί του </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διαβουλευτικού </a:t>
            </a:r>
            <a:r>
              <a:rPr lang="el-GR" sz="4000" b="1" dirty="0" err="1">
                <a:effectLst/>
                <a:latin typeface="Times New Roman" panose="02020603050405020304" pitchFamily="18" charset="0"/>
                <a:ea typeface="Times New Roman" panose="02020603050405020304" pitchFamily="18" charset="0"/>
                <a:cs typeface="Times New Roman" panose="02020603050405020304" pitchFamily="18" charset="0"/>
              </a:rPr>
              <a:t>διακυβερνητισμού</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a:effectLst/>
                <a:latin typeface="Times New Roman" panose="02020603050405020304" pitchFamily="18" charset="0"/>
                <a:ea typeface="Times New Roman" panose="02020603050405020304" pitchFamily="18" charset="0"/>
                <a:cs typeface="Times New Roman" panose="02020603050405020304" pitchFamily="18" charset="0"/>
              </a:rPr>
              <a:t>deliberative intergovernmentalism</a:t>
            </a:r>
            <a:r>
              <a:rPr lang="el-GR" sz="4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δίνουν έμφαση στο ρόλο της διαβούλευσης και της συναίνεσης στη συγκρότηση του διακυβερνητικού προτύπου αντιμετώπισης της οικονομικής κρίσης </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itchFamily="2" charset="2"/>
              </a:rPr>
              <a:t></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«ενοποίηση μέσω της διαβούλευσης και της συναίνεσης» που προέκυψε ως αποτέλεσμα, από τη μία, της αντίθεσης των κρατών-μελών προς τη μεταφορά περισσότερης υπερεθνικής εξουσίας και αρμοδιότητες κυριαρχίας σε υπερεθνικό επίπεδο, και, από την άλλη, την ανάγκη συντονισμού της πολιτικής για τη διαχείριση της κρίσης. Οι διακυβερνητικές διαπραγματεύσεις είχαν στόχο όχι μόνο την εξυπηρέτηση των εθνικών συμφερόντων των κρατών-μελών αλλά και την εξεύρεση συλλογικών λύσεων (</a:t>
            </a:r>
            <a:r>
              <a:rPr lang="en-US" sz="4000" dirty="0" err="1">
                <a:effectLst/>
                <a:latin typeface="Times New Roman" panose="02020603050405020304" pitchFamily="18" charset="0"/>
                <a:ea typeface="Times New Roman" panose="02020603050405020304" pitchFamily="18" charset="0"/>
                <a:cs typeface="Times New Roman" panose="02020603050405020304" pitchFamily="18" charset="0"/>
              </a:rPr>
              <a:t>Puetter</a:t>
            </a:r>
            <a:r>
              <a:rPr lang="el-GR" sz="4000" dirty="0">
                <a:effectLst/>
                <a:latin typeface="Times New Roman" panose="02020603050405020304" pitchFamily="18" charset="0"/>
                <a:ea typeface="Times New Roman" panose="02020603050405020304" pitchFamily="18" charset="0"/>
                <a:cs typeface="Times New Roman" panose="02020603050405020304" pitchFamily="18" charset="0"/>
              </a:rPr>
              <a:t>, 2012). </a:t>
            </a:r>
            <a:endParaRPr lang="en-GR" sz="4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l-GR" sz="4000" dirty="0">
                <a:effectLst/>
                <a:latin typeface="Times New Roman" panose="02020603050405020304" pitchFamily="18" charset="0"/>
                <a:ea typeface="Calibri" panose="020F0502020204030204" pitchFamily="34" charset="0"/>
                <a:cs typeface="Times New Roman" panose="02020603050405020304" pitchFamily="18" charset="0"/>
              </a:rPr>
              <a:t>Στη βιβλιογραφία σχετικά με την πολιτικής άμυνας και εξωτερικής πολιτικής έχει αναπτυχθεί και ο όρος ‘υπερεθνικός </a:t>
            </a:r>
            <a:r>
              <a:rPr lang="el-GR" sz="4000" dirty="0" err="1">
                <a:effectLst/>
                <a:latin typeface="Times New Roman" panose="02020603050405020304" pitchFamily="18" charset="0"/>
                <a:ea typeface="Calibri" panose="020F0502020204030204" pitchFamily="34" charset="0"/>
                <a:cs typeface="Times New Roman" panose="02020603050405020304" pitchFamily="18" charset="0"/>
              </a:rPr>
              <a:t>διακυβερνητισμός</a:t>
            </a:r>
            <a:r>
              <a:rPr lang="el-GR" sz="4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Howorth</a:t>
            </a:r>
            <a:r>
              <a:rPr lang="el-GR" sz="4000" dirty="0">
                <a:effectLst/>
                <a:latin typeface="Times New Roman" panose="02020603050405020304" pitchFamily="18" charset="0"/>
                <a:ea typeface="Calibri" panose="020F0502020204030204" pitchFamily="34" charset="0"/>
                <a:cs typeface="Times New Roman" panose="02020603050405020304" pitchFamily="18" charset="0"/>
              </a:rPr>
              <a:t>, 2012).</a:t>
            </a:r>
            <a:endParaRPr lang="en-GR" sz="4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GR" dirty="0"/>
          </a:p>
        </p:txBody>
      </p:sp>
    </p:spTree>
    <p:extLst>
      <p:ext uri="{BB962C8B-B14F-4D97-AF65-F5344CB8AC3E}">
        <p14:creationId xmlns:p14="http://schemas.microsoft.com/office/powerpoint/2010/main" val="3422384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0DCCF295-2FE1-78E2-BCFB-601FB8AC1DC0}"/>
              </a:ext>
            </a:extLst>
          </p:cNvPr>
          <p:cNvSpPr>
            <a:spLocks noGrp="1" noChangeArrowheads="1"/>
          </p:cNvSpPr>
          <p:nvPr>
            <p:ph type="title"/>
          </p:nvPr>
        </p:nvSpPr>
        <p:spPr>
          <a:xfrm>
            <a:off x="504825" y="142875"/>
            <a:ext cx="9070975" cy="1368425"/>
          </a:xfrm>
        </p:spPr>
        <p:txBody>
          <a:bodyPr lIns="90000" tIns="45000" rIns="90000" bIns="45000"/>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fr-FR" altLang="en-GR" sz="2800" dirty="0" err="1">
                <a:solidFill>
                  <a:srgbClr val="434342"/>
                </a:solidFill>
                <a:latin typeface="Trebuchet MS" panose="020B0703020202090204" pitchFamily="34" charset="0"/>
              </a:rPr>
              <a:t>Νεολειτουργιςμoς</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τ</a:t>
            </a:r>
            <a:r>
              <a:rPr lang="fr-FR" altLang="en-GR" sz="2800" dirty="0">
                <a:solidFill>
                  <a:srgbClr val="434342"/>
                </a:solidFill>
                <a:latin typeface="Trebuchet MS" panose="020B0703020202090204" pitchFamily="34" charset="0"/>
              </a:rPr>
              <a:t>α </a:t>
            </a:r>
            <a:r>
              <a:rPr lang="fr-FR" altLang="en-GR" sz="2800" dirty="0" err="1">
                <a:solidFill>
                  <a:srgbClr val="434342"/>
                </a:solidFill>
                <a:latin typeface="Trebuchet MS" panose="020B0703020202090204" pitchFamily="34" charset="0"/>
              </a:rPr>
              <a:t>ενο</a:t>
            </a:r>
            <a:r>
              <a:rPr lang="fr-FR" altLang="en-GR" sz="2800" dirty="0">
                <a:solidFill>
                  <a:srgbClr val="434342"/>
                </a:solidFill>
                <a:latin typeface="Trebuchet MS" panose="020B0703020202090204" pitchFamily="34" charset="0"/>
              </a:rPr>
              <a:t>π</a:t>
            </a:r>
            <a:r>
              <a:rPr lang="fr-FR" altLang="en-GR" sz="2800" dirty="0" err="1">
                <a:solidFill>
                  <a:srgbClr val="434342"/>
                </a:solidFill>
                <a:latin typeface="Trebuchet MS" panose="020B0703020202090204" pitchFamily="34" charset="0"/>
              </a:rPr>
              <a:t>οιητιka</a:t>
            </a:r>
            <a:r>
              <a:rPr lang="fr-FR" altLang="en-GR" sz="2800" dirty="0">
                <a:solidFill>
                  <a:srgbClr val="434342"/>
                </a:solidFill>
                <a:latin typeface="Trebuchet MS" panose="020B0703020202090204" pitchFamily="34" charset="0"/>
              </a:rPr>
              <a:t> απ</a:t>
            </a:r>
            <a:r>
              <a:rPr lang="fr-FR" altLang="en-GR" sz="2800" dirty="0" err="1">
                <a:solidFill>
                  <a:srgbClr val="434342"/>
                </a:solidFill>
                <a:latin typeface="Trebuchet MS" panose="020B0703020202090204" pitchFamily="34" charset="0"/>
              </a:rPr>
              <a:t>οτελeςμ</a:t>
            </a:r>
            <a:r>
              <a:rPr lang="fr-FR" altLang="en-GR" sz="2800" dirty="0">
                <a:solidFill>
                  <a:srgbClr val="434342"/>
                </a:solidFill>
                <a:latin typeface="Trebuchet MS" panose="020B0703020202090204" pitchFamily="34" charset="0"/>
              </a:rPr>
              <a:t>α</a:t>
            </a:r>
            <a:r>
              <a:rPr lang="fr-FR" altLang="en-GR" sz="2800" dirty="0" err="1">
                <a:solidFill>
                  <a:srgbClr val="434342"/>
                </a:solidFill>
                <a:latin typeface="Trebuchet MS" panose="020B0703020202090204" pitchFamily="34" charset="0"/>
              </a:rPr>
              <a:t>τ</a:t>
            </a:r>
            <a:r>
              <a:rPr lang="fr-FR" altLang="en-GR" sz="2800" dirty="0">
                <a:solidFill>
                  <a:srgbClr val="434342"/>
                </a:solidFill>
                <a:latin typeface="Trebuchet MS" panose="020B0703020202090204" pitchFamily="34" charset="0"/>
              </a:rPr>
              <a:t>α </a:t>
            </a:r>
            <a:r>
              <a:rPr lang="fr-FR" altLang="en-GR" sz="2800" dirty="0" err="1">
                <a:solidFill>
                  <a:srgbClr val="434342"/>
                </a:solidFill>
                <a:latin typeface="Trebuchet MS" panose="020B0703020202090204" pitchFamily="34" charset="0"/>
              </a:rPr>
              <a:t>της</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οικονομικhς</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κρiςης</a:t>
            </a:r>
            <a:endParaRPr lang="fr-FR" altLang="en-GR" sz="2800" dirty="0">
              <a:solidFill>
                <a:srgbClr val="434342"/>
              </a:solidFill>
              <a:latin typeface="Trebuchet MS" panose="020B0703020202090204" pitchFamily="34" charset="0"/>
            </a:endParaRPr>
          </a:p>
        </p:txBody>
      </p:sp>
      <p:sp>
        <p:nvSpPr>
          <p:cNvPr id="21507" name="Text Box 2">
            <a:extLst>
              <a:ext uri="{FF2B5EF4-FFF2-40B4-BE49-F238E27FC236}">
                <a16:creationId xmlns:a16="http://schemas.microsoft.com/office/drawing/2014/main" id="{8B8EF934-FAE0-DAA9-37F4-43A2287487A1}"/>
              </a:ext>
            </a:extLst>
          </p:cNvPr>
          <p:cNvSpPr txBox="1">
            <a:spLocks noChangeArrowheads="1"/>
          </p:cNvSpPr>
          <p:nvPr/>
        </p:nvSpPr>
        <p:spPr bwMode="auto">
          <a:xfrm>
            <a:off x="503238" y="1368425"/>
            <a:ext cx="9070975"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marL="109538">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1pPr>
            <a:lvl2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2pPr>
            <a:lvl3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3pPr>
            <a:lvl4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4pPr>
            <a:lvl5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9pPr>
          </a:lstStyle>
          <a:p>
            <a:pPr eaLnBrk="1" hangingPunct="1">
              <a:spcBef>
                <a:spcPts val="300"/>
              </a:spcBef>
              <a:buSzPct val="100000"/>
            </a:pPr>
            <a:endParaRPr lang="el-GR" altLang="en-GR" sz="2000" b="1" dirty="0">
              <a:solidFill>
                <a:srgbClr val="F96A1B"/>
              </a:solidFill>
              <a:latin typeface="Georgia" panose="02040502050405020303" pitchFamily="18" charset="0"/>
              <a:ea typeface="DejaVu Sans" charset="0"/>
              <a:cs typeface="DejaVu Sans" charset="0"/>
            </a:endParaRPr>
          </a:p>
          <a:p>
            <a:pPr eaLnBrk="1" hangingPunct="1">
              <a:spcBef>
                <a:spcPts val="300"/>
              </a:spcBef>
              <a:buSzPct val="100000"/>
            </a:pPr>
            <a:r>
              <a:rPr lang="fr-FR" altLang="en-GR" sz="2000" b="1" dirty="0" err="1">
                <a:solidFill>
                  <a:srgbClr val="F96A1B"/>
                </a:solidFill>
                <a:latin typeface="Georgia" panose="02040502050405020303" pitchFamily="18" charset="0"/>
                <a:ea typeface="DejaVu Sans" charset="0"/>
                <a:cs typeface="DejaVu Sans" charset="0"/>
              </a:rPr>
              <a:t>Λειτουργική</a:t>
            </a:r>
            <a:r>
              <a:rPr lang="fr-FR" altLang="en-GR" sz="2000" b="1" dirty="0">
                <a:solidFill>
                  <a:srgbClr val="F96A1B"/>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διάχυση</a:t>
            </a:r>
            <a:endParaRPr lang="fr-FR" altLang="en-GR" sz="2000" dirty="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Georgia" panose="02040502050405020303" pitchFamily="18" charset="0"/>
              <a:buChar char="•"/>
            </a:pPr>
            <a:r>
              <a:rPr lang="fr-FR" altLang="en-GR" sz="2000" dirty="0" err="1">
                <a:solidFill>
                  <a:srgbClr val="000000"/>
                </a:solidFill>
                <a:latin typeface="Georgia" panose="02040502050405020303" pitchFamily="18" charset="0"/>
                <a:ea typeface="DejaVu Sans" charset="0"/>
                <a:cs typeface="DejaVu Sans" charset="0"/>
              </a:rPr>
              <a:t>Οι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εξελίξεις</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ρος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εμ</a:t>
            </a:r>
            <a:r>
              <a:rPr lang="fr-FR" altLang="en-GR" sz="2000" dirty="0">
                <a:solidFill>
                  <a:srgbClr val="000000"/>
                </a:solidFill>
                <a:latin typeface="Georgia" panose="02040502050405020303" pitchFamily="18" charset="0"/>
                <a:ea typeface="DejaVu Sans" charset="0"/>
                <a:cs typeface="DejaVu Sans" charset="0"/>
              </a:rPr>
              <a:t>β</a:t>
            </a:r>
            <a:r>
              <a:rPr lang="fr-FR" altLang="en-GR" sz="2000" dirty="0" err="1">
                <a:solidFill>
                  <a:srgbClr val="000000"/>
                </a:solidFill>
                <a:latin typeface="Georgia" panose="02040502050405020303" pitchFamily="18" charset="0"/>
                <a:ea typeface="DejaVu Sans" charset="0"/>
                <a:cs typeface="DejaVu Sans" charset="0"/>
              </a:rPr>
              <a:t>άθυνση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οικονομικής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ολοκλήρωσης</a:t>
            </a:r>
            <a:br>
              <a:rPr lang="fr-FR" altLang="en-GR" sz="2000" dirty="0">
                <a:solidFill>
                  <a:srgbClr val="000000"/>
                </a:solidFill>
                <a:latin typeface="Georgia" panose="02040502050405020303" pitchFamily="18" charset="0"/>
                <a:ea typeface="DejaVu Sans" charset="0"/>
                <a:cs typeface="DejaVu Sans" charset="0"/>
              </a:rPr>
            </a:br>
            <a:r>
              <a:rPr lang="fr-FR" altLang="en-GR" sz="2000" dirty="0" err="1">
                <a:solidFill>
                  <a:srgbClr val="000000"/>
                </a:solidFill>
                <a:latin typeface="Georgia" panose="02040502050405020303" pitchFamily="18" charset="0"/>
                <a:ea typeface="DejaVu Sans" charset="0"/>
                <a:cs typeface="DejaVu Sans" charset="0"/>
              </a:rPr>
              <a:t>μ</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ορούν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ν</a:t>
            </a:r>
            <a:r>
              <a:rPr lang="fr-FR" altLang="en-GR" sz="2000" dirty="0">
                <a:solidFill>
                  <a:srgbClr val="000000"/>
                </a:solidFill>
                <a:latin typeface="Georgia" panose="02040502050405020303" pitchFamily="18" charset="0"/>
                <a:ea typeface="DejaVu Sans" charset="0"/>
                <a:cs typeface="DejaVu Sans" charset="0"/>
              </a:rPr>
              <a:t>α </a:t>
            </a:r>
            <a:r>
              <a:rPr lang="fr-FR" altLang="en-GR" sz="2000" dirty="0" err="1">
                <a:solidFill>
                  <a:srgbClr val="000000"/>
                </a:solidFill>
                <a:latin typeface="Georgia" panose="02040502050405020303" pitchFamily="18" charset="0"/>
                <a:ea typeface="DejaVu Sans" charset="0"/>
                <a:cs typeface="DejaVu Sans" charset="0"/>
              </a:rPr>
              <a:t>εξηγηθούν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ως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μέτρ</a:t>
            </a:r>
            <a:r>
              <a:rPr lang="fr-FR" altLang="en-GR" sz="2000" dirty="0">
                <a:solidFill>
                  <a:srgbClr val="000000"/>
                </a:solidFill>
                <a:latin typeface="Georgia" panose="02040502050405020303" pitchFamily="18" charset="0"/>
                <a:ea typeface="DejaVu Sans" charset="0"/>
                <a:cs typeface="DejaVu Sans" charset="0"/>
              </a:rPr>
              <a:t>α π</a:t>
            </a:r>
            <a:r>
              <a:rPr lang="fr-FR" altLang="en-GR" sz="2000" dirty="0" err="1">
                <a:solidFill>
                  <a:srgbClr val="000000"/>
                </a:solidFill>
                <a:latin typeface="Georgia" panose="02040502050405020303" pitchFamily="18" charset="0"/>
                <a:ea typeface="DejaVu Sans" charset="0"/>
                <a:cs typeface="DejaVu Sans" charset="0"/>
              </a:rPr>
              <a:t>ου</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ελήφθησ</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γι</a:t>
            </a:r>
            <a:r>
              <a:rPr lang="fr-FR" altLang="en-GR" sz="2000" dirty="0">
                <a:solidFill>
                  <a:srgbClr val="000000"/>
                </a:solidFill>
                <a:latin typeface="Georgia" panose="02040502050405020303" pitchFamily="18" charset="0"/>
                <a:ea typeface="DejaVu Sans" charset="0"/>
                <a:cs typeface="DejaVu Sans" charset="0"/>
              </a:rPr>
              <a:t>α </a:t>
            </a:r>
            <a:r>
              <a:rPr lang="fr-FR" altLang="en-GR" sz="2000" dirty="0" err="1">
                <a:solidFill>
                  <a:srgbClr val="000000"/>
                </a:solidFill>
                <a:latin typeface="Georgia" panose="02040502050405020303" pitchFamily="18" charset="0"/>
                <a:ea typeface="DejaVu Sans" charset="0"/>
                <a:cs typeface="DejaVu Sans" charset="0"/>
              </a:rPr>
              <a:t>την</a:t>
            </a:r>
            <a:r>
              <a:rPr lang="fr-FR" altLang="en-GR" sz="2000" dirty="0">
                <a:solidFill>
                  <a:srgbClr val="000000"/>
                </a:solidFill>
                <a:latin typeface="Georgia" panose="02040502050405020303" pitchFamily="18" charset="0"/>
                <a:ea typeface="DejaVu Sans" charset="0"/>
                <a:cs typeface="DejaVu Sans" charset="0"/>
              </a:rPr>
              <a:t> α</a:t>
            </a:r>
            <a:r>
              <a:rPr lang="fr-FR" altLang="en-GR" sz="2000" dirty="0" err="1">
                <a:solidFill>
                  <a:srgbClr val="000000"/>
                </a:solidFill>
                <a:latin typeface="Georgia" panose="02040502050405020303" pitchFamily="18" charset="0"/>
                <a:ea typeface="DejaVu Sans" charset="0"/>
                <a:cs typeface="DejaVu Sans" charset="0"/>
              </a:rPr>
              <a:t>ν</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κούφιση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των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λειτουργικών</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ιέσεων</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ου</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ροκύ</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τουν</a:t>
            </a:r>
            <a:r>
              <a:rPr lang="fr-FR" altLang="en-GR" sz="2000" dirty="0">
                <a:solidFill>
                  <a:srgbClr val="000000"/>
                </a:solidFill>
                <a:latin typeface="Georgia" panose="02040502050405020303" pitchFamily="18" charset="0"/>
                <a:ea typeface="DejaVu Sans" charset="0"/>
                <a:cs typeface="DejaVu Sans" charset="0"/>
              </a:rPr>
              <a:t> απ</a:t>
            </a:r>
            <a:r>
              <a:rPr lang="fr-FR" altLang="en-GR" sz="2000" dirty="0" err="1">
                <a:solidFill>
                  <a:srgbClr val="000000"/>
                </a:solidFill>
                <a:latin typeface="Georgia" panose="02040502050405020303" pitchFamily="18" charset="0"/>
                <a:ea typeface="DejaVu Sans" charset="0"/>
                <a:cs typeface="DejaVu Sans" charset="0"/>
              </a:rPr>
              <a:t>ό</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μι</a:t>
            </a:r>
            <a:r>
              <a:rPr lang="fr-FR" altLang="en-GR" sz="2000" dirty="0">
                <a:solidFill>
                  <a:srgbClr val="000000"/>
                </a:solidFill>
                <a:latin typeface="Georgia" panose="02040502050405020303" pitchFamily="18" charset="0"/>
                <a:ea typeface="DejaVu Sans" charset="0"/>
                <a:cs typeface="DejaVu Sans" charset="0"/>
              </a:rPr>
              <a:t>α </a:t>
            </a:r>
            <a:r>
              <a:rPr lang="fr-FR" altLang="en-GR" sz="2000" dirty="0" err="1">
                <a:solidFill>
                  <a:srgbClr val="000000"/>
                </a:solidFill>
                <a:latin typeface="Georgia" panose="02040502050405020303" pitchFamily="18" charset="0"/>
                <a:ea typeface="DejaVu Sans" charset="0"/>
                <a:cs typeface="DejaVu Sans" charset="0"/>
              </a:rPr>
              <a:t>ελλι</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ή</a:t>
            </a:r>
            <a:r>
              <a:rPr lang="fr-FR" altLang="en-GR" sz="2000" dirty="0">
                <a:solidFill>
                  <a:srgbClr val="000000"/>
                </a:solidFill>
                <a:latin typeface="Georgia" panose="02040502050405020303" pitchFamily="18" charset="0"/>
                <a:ea typeface="DejaVu Sans" charset="0"/>
                <a:cs typeface="DejaVu Sans" charset="0"/>
              </a:rPr>
              <a:t> α</a:t>
            </a:r>
            <a:r>
              <a:rPr lang="fr-FR" altLang="en-GR" sz="2000" dirty="0" err="1">
                <a:solidFill>
                  <a:srgbClr val="000000"/>
                </a:solidFill>
                <a:latin typeface="Georgia" panose="02040502050405020303" pitchFamily="18" charset="0"/>
                <a:ea typeface="DejaVu Sans" charset="0"/>
                <a:cs typeface="DejaVu Sans" charset="0"/>
              </a:rPr>
              <a:t>ρχιτεκτονική</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ου</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δημιουργήθηκε</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με</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Συνθήκη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του</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Μά</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στριχτ</a:t>
            </a:r>
            <a:r>
              <a:rPr lang="fr-FR" altLang="en-GR" sz="2000" dirty="0">
                <a:solidFill>
                  <a:srgbClr val="000000"/>
                </a:solidFill>
                <a:latin typeface="Georgia" panose="02040502050405020303" pitchFamily="18" charset="0"/>
                <a:ea typeface="DejaVu Sans" charset="0"/>
                <a:cs typeface="DejaVu Sans" charset="0"/>
              </a:rPr>
              <a:t>.</a:t>
            </a:r>
          </a:p>
          <a:p>
            <a:pPr eaLnBrk="1" hangingPunct="1">
              <a:spcBef>
                <a:spcPts val="300"/>
              </a:spcBef>
              <a:buClr>
                <a:srgbClr val="08A1D9"/>
              </a:buClr>
              <a:buSzPct val="100000"/>
              <a:buFont typeface="Georgia" panose="02040502050405020303" pitchFamily="18" charset="0"/>
              <a:buChar char="•"/>
            </a:pPr>
            <a:r>
              <a:rPr lang="fr-FR" altLang="en-GR" sz="2000" dirty="0" err="1">
                <a:solidFill>
                  <a:srgbClr val="000000"/>
                </a:solidFill>
                <a:latin typeface="Georgia" panose="02040502050405020303" pitchFamily="18" charset="0"/>
                <a:ea typeface="DejaVu Sans" charset="0"/>
                <a:cs typeface="DejaVu Sans" charset="0"/>
              </a:rPr>
              <a:t>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b="1" dirty="0">
                <a:solidFill>
                  <a:srgbClr val="000000"/>
                </a:solidFill>
                <a:latin typeface="Georgia" panose="02040502050405020303" pitchFamily="18" charset="0"/>
                <a:ea typeface="DejaVu Sans" charset="0"/>
                <a:cs typeface="DejaVu Sans" charset="0"/>
              </a:rPr>
              <a:t>ΟΝΕ </a:t>
            </a:r>
            <a:r>
              <a:rPr lang="fr-FR" altLang="en-GR" sz="2000" b="1" dirty="0" err="1">
                <a:solidFill>
                  <a:srgbClr val="000000"/>
                </a:solidFill>
                <a:latin typeface="Georgia" panose="02040502050405020303" pitchFamily="18" charset="0"/>
                <a:ea typeface="DejaVu Sans" charset="0"/>
                <a:cs typeface="DejaVu Sans" charset="0"/>
              </a:rPr>
              <a:t>ενίσχυσε</a:t>
            </a:r>
            <a:r>
              <a:rPr lang="fr-FR" altLang="en-GR" sz="2000" b="1" dirty="0">
                <a:solidFill>
                  <a:srgbClr val="000000"/>
                </a:solidFill>
                <a:latin typeface="Georgia" panose="02040502050405020303" pitchFamily="18" charset="0"/>
                <a:ea typeface="DejaVu Sans" charset="0"/>
                <a:cs typeface="DejaVu Sans" charset="0"/>
              </a:rPr>
              <a:t> </a:t>
            </a:r>
            <a:r>
              <a:rPr lang="fr-FR" altLang="en-GR" sz="2000" b="1" dirty="0" err="1">
                <a:solidFill>
                  <a:srgbClr val="000000"/>
                </a:solidFill>
                <a:latin typeface="Georgia" panose="02040502050405020303" pitchFamily="18" charset="0"/>
                <a:ea typeface="DejaVu Sans" charset="0"/>
                <a:cs typeface="DejaVu Sans" charset="0"/>
              </a:rPr>
              <a:t>την</a:t>
            </a:r>
            <a:r>
              <a:rPr lang="fr-FR" altLang="en-GR" sz="2000" b="1" dirty="0">
                <a:solidFill>
                  <a:srgbClr val="000000"/>
                </a:solidFill>
                <a:latin typeface="Georgia" panose="02040502050405020303" pitchFamily="18" charset="0"/>
                <a:ea typeface="DejaVu Sans" charset="0"/>
                <a:cs typeface="DejaVu Sans" charset="0"/>
              </a:rPr>
              <a:t> </a:t>
            </a:r>
            <a:r>
              <a:rPr lang="fr-FR" altLang="en-GR" sz="2000" b="1" dirty="0" err="1">
                <a:solidFill>
                  <a:srgbClr val="000000"/>
                </a:solidFill>
                <a:latin typeface="Georgia" panose="02040502050405020303" pitchFamily="18" charset="0"/>
                <a:ea typeface="DejaVu Sans" charset="0"/>
                <a:cs typeface="DejaVu Sans" charset="0"/>
              </a:rPr>
              <a:t>ενο</a:t>
            </a:r>
            <a:r>
              <a:rPr lang="fr-FR" altLang="en-GR" sz="2000" b="1" dirty="0">
                <a:solidFill>
                  <a:srgbClr val="000000"/>
                </a:solidFill>
                <a:latin typeface="Georgia" panose="02040502050405020303" pitchFamily="18" charset="0"/>
                <a:ea typeface="DejaVu Sans" charset="0"/>
                <a:cs typeface="DejaVu Sans" charset="0"/>
              </a:rPr>
              <a:t>π</a:t>
            </a:r>
            <a:r>
              <a:rPr lang="fr-FR" altLang="en-GR" sz="2000" b="1" dirty="0" err="1">
                <a:solidFill>
                  <a:srgbClr val="000000"/>
                </a:solidFill>
                <a:latin typeface="Georgia" panose="02040502050405020303" pitchFamily="18" charset="0"/>
                <a:ea typeface="DejaVu Sans" charset="0"/>
                <a:cs typeface="DejaVu Sans" charset="0"/>
              </a:rPr>
              <a:t>οίηση</a:t>
            </a:r>
            <a:r>
              <a:rPr lang="fr-FR" altLang="en-GR" sz="2000" b="1" dirty="0">
                <a:solidFill>
                  <a:srgbClr val="000000"/>
                </a:solidFill>
                <a:latin typeface="Georgia" panose="02040502050405020303" pitchFamily="18" charset="0"/>
                <a:ea typeface="DejaVu Sans" charset="0"/>
                <a:cs typeface="DejaVu Sans" charset="0"/>
              </a:rPr>
              <a:t> </a:t>
            </a:r>
            <a:r>
              <a:rPr lang="fr-FR" altLang="en-GR" sz="2000" b="1" dirty="0" err="1">
                <a:solidFill>
                  <a:srgbClr val="000000"/>
                </a:solidFill>
                <a:latin typeface="Georgia" panose="02040502050405020303" pitchFamily="18" charset="0"/>
                <a:ea typeface="DejaVu Sans" charset="0"/>
                <a:cs typeface="DejaVu Sans" charset="0"/>
              </a:rPr>
              <a:t>των</a:t>
            </a:r>
            <a:r>
              <a:rPr lang="fr-FR" altLang="en-GR" sz="2000" b="1" dirty="0">
                <a:solidFill>
                  <a:srgbClr val="000000"/>
                </a:solidFill>
                <a:latin typeface="Georgia" panose="02040502050405020303" pitchFamily="18" charset="0"/>
                <a:ea typeface="DejaVu Sans" charset="0"/>
                <a:cs typeface="DejaVu Sans" charset="0"/>
              </a:rPr>
              <a:t> </a:t>
            </a:r>
            <a:r>
              <a:rPr lang="fr-FR" altLang="en-GR" sz="2000" b="1" dirty="0" err="1">
                <a:solidFill>
                  <a:srgbClr val="000000"/>
                </a:solidFill>
                <a:latin typeface="Georgia" panose="02040502050405020303" pitchFamily="18" charset="0"/>
                <a:ea typeface="DejaVu Sans" charset="0"/>
                <a:cs typeface="DejaVu Sans" charset="0"/>
              </a:rPr>
              <a:t>κεφ</a:t>
            </a:r>
            <a:r>
              <a:rPr lang="fr-FR" altLang="en-GR" sz="2000" b="1" dirty="0">
                <a:solidFill>
                  <a:srgbClr val="000000"/>
                </a:solidFill>
                <a:latin typeface="Georgia" panose="02040502050405020303" pitchFamily="18" charset="0"/>
                <a:ea typeface="DejaVu Sans" charset="0"/>
                <a:cs typeface="DejaVu Sans" charset="0"/>
              </a:rPr>
              <a:t>α</a:t>
            </a:r>
            <a:r>
              <a:rPr lang="fr-FR" altLang="en-GR" sz="2000" b="1" dirty="0" err="1">
                <a:solidFill>
                  <a:srgbClr val="000000"/>
                </a:solidFill>
                <a:latin typeface="Georgia" panose="02040502050405020303" pitchFamily="18" charset="0"/>
                <a:ea typeface="DejaVu Sans" charset="0"/>
                <a:cs typeface="DejaVu Sans" charset="0"/>
              </a:rPr>
              <a:t>λ</a:t>
            </a:r>
            <a:r>
              <a:rPr lang="fr-FR" altLang="en-GR" sz="2000" b="1" dirty="0">
                <a:solidFill>
                  <a:srgbClr val="000000"/>
                </a:solidFill>
                <a:latin typeface="Georgia" panose="02040502050405020303" pitchFamily="18" charset="0"/>
                <a:ea typeface="DejaVu Sans" charset="0"/>
                <a:cs typeface="DejaVu Sans" charset="0"/>
              </a:rPr>
              <a:t>α</a:t>
            </a:r>
            <a:r>
              <a:rPr lang="fr-FR" altLang="en-GR" sz="2000" b="1" dirty="0" err="1">
                <a:solidFill>
                  <a:srgbClr val="000000"/>
                </a:solidFill>
                <a:latin typeface="Georgia" panose="02040502050405020303" pitchFamily="18" charset="0"/>
                <a:ea typeface="DejaVu Sans" charset="0"/>
                <a:cs typeface="DejaVu Sans" charset="0"/>
              </a:rPr>
              <a:t>ι</a:t>
            </a:r>
            <a:r>
              <a:rPr lang="fr-FR" altLang="en-GR" sz="2000" b="1" dirty="0">
                <a:solidFill>
                  <a:srgbClr val="000000"/>
                </a:solidFill>
                <a:latin typeface="Georgia" panose="02040502050405020303" pitchFamily="18" charset="0"/>
                <a:ea typeface="DejaVu Sans" charset="0"/>
                <a:cs typeface="DejaVu Sans" charset="0"/>
              </a:rPr>
              <a:t>α</a:t>
            </a:r>
            <a:r>
              <a:rPr lang="fr-FR" altLang="en-GR" sz="2000" b="1" dirty="0" err="1">
                <a:solidFill>
                  <a:srgbClr val="000000"/>
                </a:solidFill>
                <a:latin typeface="Georgia" panose="02040502050405020303" pitchFamily="18" charset="0"/>
                <a:ea typeface="DejaVu Sans" charset="0"/>
                <a:cs typeface="DejaVu Sans" charset="0"/>
              </a:rPr>
              <a:t>γορών</a:t>
            </a:r>
            <a:r>
              <a:rPr lang="fr-FR" altLang="en-GR" sz="2000" b="1"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συνε</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ώς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τις</a:t>
            </a:r>
            <a:r>
              <a:rPr lang="fr-FR" altLang="en-GR" sz="2000" dirty="0">
                <a:solidFill>
                  <a:srgbClr val="000000"/>
                </a:solidFill>
                <a:latin typeface="Georgia" panose="02040502050405020303" pitchFamily="18" charset="0"/>
                <a:ea typeface="DejaVu Sans" charset="0"/>
                <a:cs typeface="DejaVu Sans" charset="0"/>
              </a:rPr>
              <a:t> α</a:t>
            </a:r>
            <a:r>
              <a:rPr lang="fr-FR" altLang="en-GR" sz="2000" dirty="0" err="1">
                <a:solidFill>
                  <a:srgbClr val="000000"/>
                </a:solidFill>
                <a:latin typeface="Georgia" panose="02040502050405020303" pitchFamily="18" charset="0"/>
                <a:ea typeface="DejaVu Sans" charset="0"/>
                <a:cs typeface="DejaVu Sans" charset="0"/>
              </a:rPr>
              <a:t>λληλεξ</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ρτήσεις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μετ</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ξύ</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των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κρ</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τών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μελών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ζώνης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του</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ευρώ</a:t>
            </a:r>
            <a:r>
              <a:rPr lang="fr-FR" altLang="en-GR" sz="2000" dirty="0">
                <a:solidFill>
                  <a:srgbClr val="000000"/>
                </a:solidFill>
                <a:latin typeface="Georgia" panose="02040502050405020303" pitchFamily="18" charset="0"/>
                <a:ea typeface="DejaVu Sans" charset="0"/>
                <a:cs typeface="DejaVu Sans" charset="0"/>
              </a:rPr>
              <a:t>. </a:t>
            </a:r>
          </a:p>
          <a:p>
            <a:pPr eaLnBrk="1" hangingPunct="1">
              <a:spcBef>
                <a:spcPts val="300"/>
              </a:spcBef>
              <a:buClr>
                <a:srgbClr val="08A1D9"/>
              </a:buClr>
              <a:buSzPct val="100000"/>
              <a:buFont typeface="Georgia" panose="02040502050405020303" pitchFamily="18" charset="0"/>
              <a:buChar char="•"/>
            </a:pPr>
            <a:r>
              <a:rPr lang="fr-FR" altLang="en-GR" sz="2000" dirty="0" err="1">
                <a:solidFill>
                  <a:srgbClr val="000000"/>
                </a:solidFill>
                <a:latin typeface="Georgia" panose="02040502050405020303" pitchFamily="18" charset="0"/>
                <a:ea typeface="DejaVu Sans" charset="0"/>
                <a:cs typeface="DejaVu Sans" charset="0"/>
              </a:rPr>
              <a:t>Μι</a:t>
            </a:r>
            <a:r>
              <a:rPr lang="fr-FR" altLang="en-GR" sz="2000" dirty="0">
                <a:solidFill>
                  <a:srgbClr val="000000"/>
                </a:solidFill>
                <a:latin typeface="Georgia" panose="02040502050405020303" pitchFamily="18" charset="0"/>
                <a:ea typeface="DejaVu Sans" charset="0"/>
                <a:cs typeface="DejaVu Sans" charset="0"/>
              </a:rPr>
              <a:t>α </a:t>
            </a:r>
            <a:r>
              <a:rPr lang="fr-FR" altLang="en-GR" sz="2000" dirty="0" err="1">
                <a:solidFill>
                  <a:srgbClr val="000000"/>
                </a:solidFill>
                <a:latin typeface="Georgia" panose="02040502050405020303" pitchFamily="18" charset="0"/>
                <a:ea typeface="DejaVu Sans" charset="0"/>
                <a:cs typeface="DejaVu Sans" charset="0"/>
              </a:rPr>
              <a:t>διάλυση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της</a:t>
            </a:r>
            <a:r>
              <a:rPr lang="fr-FR" altLang="en-GR" sz="2000" dirty="0">
                <a:solidFill>
                  <a:srgbClr val="000000"/>
                </a:solidFill>
                <a:latin typeface="Georgia" panose="02040502050405020303" pitchFamily="18" charset="0"/>
                <a:ea typeface="DejaVu Sans" charset="0"/>
                <a:cs typeface="DejaVu Sans" charset="0"/>
              </a:rPr>
              <a:t> ΟΝΕ </a:t>
            </a:r>
            <a:r>
              <a:rPr lang="fr-FR" altLang="en-GR" sz="2000" dirty="0" err="1">
                <a:solidFill>
                  <a:srgbClr val="000000"/>
                </a:solidFill>
                <a:latin typeface="Georgia" panose="02040502050405020303" pitchFamily="18" charset="0"/>
                <a:ea typeface="DejaVu Sans" charset="0"/>
                <a:cs typeface="DejaVu Sans" charset="0"/>
              </a:rPr>
              <a:t>κ</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ι</a:t>
            </a:r>
            <a:r>
              <a:rPr lang="fr-FR" altLang="en-GR" sz="2000" dirty="0">
                <a:solidFill>
                  <a:srgbClr val="000000"/>
                </a:solidFill>
                <a:latin typeface="Georgia" panose="02040502050405020303" pitchFamily="18" charset="0"/>
                <a:ea typeface="DejaVu Sans" charset="0"/>
                <a:cs typeface="DejaVu Sans" charset="0"/>
              </a:rPr>
              <a:t>/</a:t>
            </a:r>
            <a:r>
              <a:rPr lang="fr-FR" altLang="en-GR" sz="2000" dirty="0" err="1">
                <a:solidFill>
                  <a:srgbClr val="000000"/>
                </a:solidFill>
                <a:latin typeface="Georgia" panose="02040502050405020303" pitchFamily="18" charset="0"/>
                <a:ea typeface="DejaVu Sans" charset="0"/>
                <a:cs typeface="DejaVu Sans" charset="0"/>
              </a:rPr>
              <a:t>ή</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έξοδος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ενός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κράτους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μέλους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θ</a:t>
            </a:r>
            <a:r>
              <a:rPr lang="fr-FR" altLang="en-GR" sz="2000" dirty="0">
                <a:solidFill>
                  <a:srgbClr val="000000"/>
                </a:solidFill>
                <a:latin typeface="Georgia" panose="02040502050405020303" pitchFamily="18" charset="0"/>
                <a:ea typeface="DejaVu Sans" charset="0"/>
                <a:cs typeface="DejaVu Sans" charset="0"/>
              </a:rPr>
              <a:t>α </a:t>
            </a:r>
            <a:r>
              <a:rPr lang="fr-FR" altLang="en-GR" sz="2000" dirty="0" err="1">
                <a:solidFill>
                  <a:srgbClr val="000000"/>
                </a:solidFill>
                <a:latin typeface="Georgia" panose="02040502050405020303" pitchFamily="18" charset="0"/>
                <a:ea typeface="DejaVu Sans" charset="0"/>
                <a:cs typeface="DejaVu Sans" charset="0"/>
              </a:rPr>
              <a:t>δημιουργούσε</a:t>
            </a:r>
            <a:r>
              <a:rPr lang="fr-FR" altLang="en-GR" sz="2000" dirty="0">
                <a:solidFill>
                  <a:srgbClr val="000000"/>
                </a:solidFill>
                <a:latin typeface="Georgia" panose="02040502050405020303" pitchFamily="18" charset="0"/>
                <a:ea typeface="DejaVu Sans" charset="0"/>
                <a:cs typeface="DejaVu Sans" charset="0"/>
              </a:rPr>
              <a:t> π</a:t>
            </a:r>
            <a:r>
              <a:rPr lang="fr-FR" altLang="en-GR" sz="2000" dirty="0" err="1">
                <a:solidFill>
                  <a:srgbClr val="000000"/>
                </a:solidFill>
                <a:latin typeface="Georgia" panose="02040502050405020303" pitchFamily="18" charset="0"/>
                <a:ea typeface="DejaVu Sans" charset="0"/>
                <a:cs typeface="DejaVu Sans" charset="0"/>
              </a:rPr>
              <a:t>ολύ</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σημ</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ντικό</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κόστος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κινδύνους</a:t>
            </a:r>
            <a:r>
              <a:rPr lang="fr-FR" altLang="en-GR" sz="2000" dirty="0">
                <a:solidFill>
                  <a:srgbClr val="000000"/>
                </a:solidFill>
                <a:latin typeface="Georgia" panose="02040502050405020303" pitchFamily="18" charset="0"/>
                <a:ea typeface="DejaVu Sans" charset="0"/>
                <a:cs typeface="DejaVu Sans" charset="0"/>
              </a:rPr>
              <a:t>.</a:t>
            </a:r>
          </a:p>
          <a:p>
            <a:pPr eaLnBrk="1" hangingPunct="1">
              <a:spcBef>
                <a:spcPts val="300"/>
              </a:spcBef>
              <a:buSzPct val="100000"/>
            </a:pPr>
            <a:endParaRPr lang="fr-FR" altLang="en-GR" sz="2000" dirty="0">
              <a:solidFill>
                <a:srgbClr val="000000"/>
              </a:solidFill>
              <a:latin typeface="Georgia" panose="02040502050405020303" pitchFamily="18" charset="0"/>
              <a:ea typeface="DejaVu Sans" charset="0"/>
              <a:cs typeface="DejaVu Sans" charset="0"/>
            </a:endParaRPr>
          </a:p>
          <a:p>
            <a:pPr eaLnBrk="1" hangingPunct="1">
              <a:spcBef>
                <a:spcPts val="300"/>
              </a:spcBef>
              <a:buSzPct val="100000"/>
            </a:pPr>
            <a:r>
              <a:rPr lang="fr-FR" altLang="en-GR" sz="2000" b="1" dirty="0" err="1">
                <a:solidFill>
                  <a:srgbClr val="F96A1B"/>
                </a:solidFill>
                <a:latin typeface="Georgia" panose="02040502050405020303" pitchFamily="18" charset="0"/>
                <a:ea typeface="DejaVu Sans" charset="0"/>
                <a:cs typeface="DejaVu Sans" charset="0"/>
              </a:rPr>
              <a:t>Πολιτική</a:t>
            </a:r>
            <a:r>
              <a:rPr lang="fr-FR" altLang="en-GR" sz="2000" b="1" dirty="0">
                <a:solidFill>
                  <a:srgbClr val="F96A1B"/>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διάχυση</a:t>
            </a:r>
            <a:endParaRPr lang="fr-FR" altLang="en-GR" sz="2000" dirty="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Arial" panose="020B0604020202020204" pitchFamily="34" charset="0"/>
              <a:buChar char="•"/>
            </a:pPr>
            <a:r>
              <a:rPr lang="fr-FR" altLang="en-GR" sz="2000" dirty="0" err="1">
                <a:solidFill>
                  <a:srgbClr val="000000"/>
                </a:solidFill>
                <a:latin typeface="Georgia" panose="02040502050405020303" pitchFamily="18" charset="0"/>
                <a:ea typeface="DejaVu Sans" charset="0"/>
                <a:cs typeface="DejaVu Sans" charset="0"/>
              </a:rPr>
              <a:t>Οι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κυ</a:t>
            </a:r>
            <a:r>
              <a:rPr lang="fr-FR" altLang="en-GR" sz="2000" dirty="0">
                <a:solidFill>
                  <a:srgbClr val="000000"/>
                </a:solidFill>
                <a:latin typeface="Georgia" panose="02040502050405020303" pitchFamily="18" charset="0"/>
                <a:ea typeface="DejaVu Sans" charset="0"/>
                <a:cs typeface="DejaVu Sans" charset="0"/>
              </a:rPr>
              <a:t>β</a:t>
            </a:r>
            <a:r>
              <a:rPr lang="fr-FR" altLang="en-GR" sz="2000" dirty="0" err="1">
                <a:solidFill>
                  <a:srgbClr val="000000"/>
                </a:solidFill>
                <a:latin typeface="Georgia" panose="02040502050405020303" pitchFamily="18" charset="0"/>
                <a:ea typeface="DejaVu Sans" charset="0"/>
                <a:cs typeface="DejaVu Sans" charset="0"/>
              </a:rPr>
              <a:t>ερνητικές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μη</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κυ</a:t>
            </a:r>
            <a:r>
              <a:rPr lang="fr-FR" altLang="en-GR" sz="2000" dirty="0">
                <a:solidFill>
                  <a:srgbClr val="000000"/>
                </a:solidFill>
                <a:latin typeface="Georgia" panose="02040502050405020303" pitchFamily="18" charset="0"/>
                <a:ea typeface="DejaVu Sans" charset="0"/>
                <a:cs typeface="DejaVu Sans" charset="0"/>
              </a:rPr>
              <a:t>β</a:t>
            </a:r>
            <a:r>
              <a:rPr lang="fr-FR" altLang="en-GR" sz="2000" dirty="0" err="1">
                <a:solidFill>
                  <a:srgbClr val="000000"/>
                </a:solidFill>
                <a:latin typeface="Georgia" panose="02040502050405020303" pitchFamily="18" charset="0"/>
                <a:ea typeface="DejaVu Sans" charset="0"/>
                <a:cs typeface="DejaVu Sans" charset="0"/>
              </a:rPr>
              <a:t>ερνητικές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ελίτ</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χρημ</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το</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ιστωτικός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τομέ</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ενδυτές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ιχειρημ</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τικοί</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κύκλοι</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εργοδοτικοί</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φορείς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τάχθηκ</a:t>
            </a:r>
            <a:r>
              <a:rPr lang="fr-FR" altLang="en-GR" sz="2000" dirty="0">
                <a:solidFill>
                  <a:srgbClr val="000000"/>
                </a:solidFill>
                <a:latin typeface="Georgia" panose="02040502050405020303" pitchFamily="18" charset="0"/>
                <a:ea typeface="DejaVu Sans" charset="0"/>
                <a:cs typeface="DejaVu Sans" charset="0"/>
              </a:rPr>
              <a:t>α</a:t>
            </a:r>
            <a:r>
              <a:rPr lang="fr-FR" altLang="en-GR" sz="2000" dirty="0" err="1">
                <a:solidFill>
                  <a:srgbClr val="000000"/>
                </a:solidFill>
                <a:latin typeface="Georgia" panose="02040502050405020303" pitchFamily="18" charset="0"/>
                <a:ea typeface="DejaVu Sans" charset="0"/>
                <a:cs typeface="DejaVu Sans" charset="0"/>
              </a:rPr>
              <a:t>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υ</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έρ</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της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υιοθέτησης</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ενο</a:t>
            </a:r>
            <a:r>
              <a:rPr lang="fr-FR" altLang="en-GR" sz="2000" dirty="0">
                <a:solidFill>
                  <a:srgbClr val="000000"/>
                </a:solidFill>
                <a:latin typeface="Georgia" panose="02040502050405020303" pitchFamily="18" charset="0"/>
                <a:ea typeface="DejaVu Sans" charset="0"/>
                <a:cs typeface="DejaVu Sans" charset="0"/>
              </a:rPr>
              <a:t>π</a:t>
            </a:r>
            <a:r>
              <a:rPr lang="fr-FR" altLang="en-GR" sz="2000" dirty="0" err="1">
                <a:solidFill>
                  <a:srgbClr val="000000"/>
                </a:solidFill>
                <a:latin typeface="Georgia" panose="02040502050405020303" pitchFamily="18" charset="0"/>
                <a:ea typeface="DejaVu Sans" charset="0"/>
                <a:cs typeface="DejaVu Sans" charset="0"/>
              </a:rPr>
              <a:t>οιητικών</a:t>
            </a:r>
            <a:r>
              <a:rPr lang="fr-FR" altLang="en-GR" sz="2000" dirty="0">
                <a:solidFill>
                  <a:srgbClr val="000000"/>
                </a:solidFill>
                <a:latin typeface="Georgia" panose="02040502050405020303" pitchFamily="18" charset="0"/>
                <a:ea typeface="DejaVu Sans" charset="0"/>
                <a:cs typeface="DejaVu Sans" charset="0"/>
              </a:rPr>
              <a:t> </a:t>
            </a:r>
            <a:r>
              <a:rPr lang="fr-FR" altLang="en-GR" sz="2000" dirty="0" err="1">
                <a:solidFill>
                  <a:srgbClr val="000000"/>
                </a:solidFill>
                <a:latin typeface="Georgia" panose="02040502050405020303" pitchFamily="18" charset="0"/>
                <a:ea typeface="DejaVu Sans" charset="0"/>
                <a:cs typeface="DejaVu Sans" charset="0"/>
              </a:rPr>
              <a:t>μέτρων</a:t>
            </a:r>
            <a:r>
              <a:rPr lang="fr-FR" altLang="en-GR" sz="2000" dirty="0">
                <a:solidFill>
                  <a:srgbClr val="000000"/>
                </a:solidFill>
                <a:latin typeface="Georgia" panose="02040502050405020303" pitchFamily="18" charset="0"/>
                <a:ea typeface="DejaVu Sans" charset="0"/>
                <a:cs typeface="DejaVu Sans" charset="0"/>
              </a:rPr>
              <a:t>.</a:t>
            </a:r>
          </a:p>
          <a:p>
            <a:pPr eaLnBrk="1" hangingPunct="1">
              <a:spcBef>
                <a:spcPts val="300"/>
              </a:spcBef>
              <a:buSzPct val="100000"/>
            </a:pPr>
            <a:endParaRPr lang="fr-FR" altLang="en-GR" sz="2800" dirty="0">
              <a:solidFill>
                <a:srgbClr val="000000"/>
              </a:solidFill>
              <a:latin typeface="Georgia" panose="02040502050405020303" pitchFamily="18" charset="0"/>
              <a:ea typeface="DejaVu Sans" charset="0"/>
              <a:cs typeface="DejaVu Sans" charset="0"/>
            </a:endParaRPr>
          </a:p>
          <a:p>
            <a:pPr eaLnBrk="1" hangingPunct="1">
              <a:spcBef>
                <a:spcPts val="300"/>
              </a:spcBef>
              <a:buSzPct val="100000"/>
            </a:pPr>
            <a:endParaRPr lang="fr-FR" altLang="en-GR" sz="2800" dirty="0">
              <a:solidFill>
                <a:srgbClr val="000000"/>
              </a:solidFill>
              <a:latin typeface="Georgia" panose="02040502050405020303" pitchFamily="18" charset="0"/>
              <a:ea typeface="DejaVu Sans" charset="0"/>
              <a:cs typeface="DejaVu Sans" charset="0"/>
            </a:endParaRPr>
          </a:p>
        </p:txBody>
      </p:sp>
      <p:sp>
        <p:nvSpPr>
          <p:cNvPr id="21508" name="Text Box 3">
            <a:extLst>
              <a:ext uri="{FF2B5EF4-FFF2-40B4-BE49-F238E27FC236}">
                <a16:creationId xmlns:a16="http://schemas.microsoft.com/office/drawing/2014/main" id="{01D99FCA-0F51-5285-54C3-A3B925B6BBD6}"/>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D44B95C8-5E0F-E941-9D08-031443A3CF44}"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5</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632C6-1FD5-9A93-9E59-B99A82DBE4F1}"/>
              </a:ext>
            </a:extLst>
          </p:cNvPr>
          <p:cNvSpPr>
            <a:spLocks noGrp="1"/>
          </p:cNvSpPr>
          <p:nvPr>
            <p:ph type="title"/>
          </p:nvPr>
        </p:nvSpPr>
        <p:spPr/>
        <p:txBody>
          <a:bodyPr/>
          <a:lstStyle/>
          <a:p>
            <a:r>
              <a:rPr lang="el-GR" sz="1800" i="1" dirty="0">
                <a:effectLst/>
                <a:latin typeface="Calibri" panose="020F0502020204030204" pitchFamily="34" charset="0"/>
                <a:ea typeface="Calibri" panose="020F0502020204030204" pitchFamily="34" charset="0"/>
                <a:cs typeface="Calibri" panose="020F0502020204030204" pitchFamily="34" charset="0"/>
              </a:rPr>
              <a:t>Κριτική στις διακυβερνητικές ερμηνείες </a:t>
            </a:r>
            <a:br>
              <a:rPr lang="en-GR" sz="1800" dirty="0">
                <a:effectLst/>
                <a:latin typeface="Calibri" panose="020F0502020204030204" pitchFamily="34" charset="0"/>
                <a:ea typeface="Calibri" panose="020F0502020204030204" pitchFamily="34" charset="0"/>
                <a:cs typeface="Times New Roman" panose="02020603050405020304" pitchFamily="18" charset="0"/>
              </a:rPr>
            </a:br>
            <a:endParaRPr lang="en-GR" dirty="0"/>
          </a:p>
        </p:txBody>
      </p:sp>
      <p:sp>
        <p:nvSpPr>
          <p:cNvPr id="3" name="Content Placeholder 2">
            <a:extLst>
              <a:ext uri="{FF2B5EF4-FFF2-40B4-BE49-F238E27FC236}">
                <a16:creationId xmlns:a16="http://schemas.microsoft.com/office/drawing/2014/main" id="{841EB7C7-AEF3-0DCC-EE26-7767319436D5}"/>
              </a:ext>
            </a:extLst>
          </p:cNvPr>
          <p:cNvSpPr>
            <a:spLocks noGrp="1"/>
          </p:cNvSpPr>
          <p:nvPr>
            <p:ph idx="1"/>
          </p:nvPr>
        </p:nvSpPr>
        <p:spPr/>
        <p:txBody>
          <a:bodyPr>
            <a:normAutofit/>
          </a:bodyPr>
          <a:lstStyle/>
          <a:p>
            <a:pPr marL="342900" lvl="0" indent="-342900" algn="just">
              <a:spcAft>
                <a:spcPts val="600"/>
              </a:spcAft>
              <a:buFont typeface="Symbol" pitchFamily="2" charset="2"/>
              <a:buChar char=""/>
            </a:pPr>
            <a:r>
              <a:rPr lang="en-US" sz="1800" dirty="0">
                <a:effectLst/>
                <a:latin typeface="Calibri" panose="020F0502020204030204" pitchFamily="34" charset="0"/>
                <a:ea typeface="Times New Roman" panose="02020603050405020304" pitchFamily="18" charset="0"/>
              </a:rPr>
              <a:t>Y</a:t>
            </a:r>
            <a:r>
              <a:rPr lang="el-GR" sz="1800" dirty="0" err="1">
                <a:effectLst/>
                <a:latin typeface="Calibri" panose="020F0502020204030204" pitchFamily="34" charset="0"/>
                <a:ea typeface="Times New Roman" panose="02020603050405020304" pitchFamily="18" charset="0"/>
              </a:rPr>
              <a:t>πάρχει</a:t>
            </a:r>
            <a:r>
              <a:rPr lang="el-GR" sz="1800" dirty="0">
                <a:effectLst/>
                <a:latin typeface="Calibri" panose="020F0502020204030204" pitchFamily="34" charset="0"/>
                <a:ea typeface="Times New Roman" panose="02020603050405020304" pitchFamily="18" charset="0"/>
              </a:rPr>
              <a:t> ασυμφωνία μεταξύ των εκπροσώπων των διαφορετικών διακυβερνητικών προσεγγίσεων (κλασσικού, φιλελεύθερου, νέου) ως προς τον τρόπο με τον οποίο διαμορφώθηκαν οι προτιμήσεις των κρατών μελών </a:t>
            </a:r>
            <a:r>
              <a:rPr lang="el-GR" sz="1800" dirty="0" err="1">
                <a:effectLst/>
                <a:latin typeface="Calibri" panose="020F0502020204030204" pitchFamily="34" charset="0"/>
                <a:ea typeface="Times New Roman" panose="02020603050405020304" pitchFamily="18" charset="0"/>
              </a:rPr>
              <a:t>κατα</a:t>
            </a:r>
            <a:r>
              <a:rPr lang="el-GR" sz="1800" dirty="0">
                <a:effectLst/>
                <a:latin typeface="Calibri" panose="020F0502020204030204" pitchFamily="34" charset="0"/>
                <a:ea typeface="Times New Roman" panose="02020603050405020304" pitchFamily="18" charset="0"/>
              </a:rPr>
              <a:t> τη διάρκεια των κρίσεων και τη βαρύτητα των εγχώριων (οικονομικών) συμφερόντων. Κατά πόσο μπορεί να ισχύει η αντίληψη του φιλελεύθερου </a:t>
            </a:r>
            <a:r>
              <a:rPr lang="el-GR" sz="1800" dirty="0" err="1">
                <a:effectLst/>
                <a:latin typeface="Calibri" panose="020F0502020204030204" pitchFamily="34" charset="0"/>
                <a:ea typeface="Times New Roman" panose="02020603050405020304" pitchFamily="18" charset="0"/>
              </a:rPr>
              <a:t>διακυβερνητισμού</a:t>
            </a:r>
            <a:r>
              <a:rPr lang="el-GR" sz="1800" dirty="0">
                <a:effectLst/>
                <a:latin typeface="Calibri" panose="020F0502020204030204" pitchFamily="34" charset="0"/>
                <a:ea typeface="Times New Roman" panose="02020603050405020304" pitchFamily="18" charset="0"/>
              </a:rPr>
              <a:t> – σχετικά με τον ενδογενή χαρακτήρα διαμόρφωσης των εθνικών προτιμήσεων - ότι οι προτιμήσεις μορφοποιήθηκαν αποκλειστικά στο εσωτερικό των κρατών μελών μέσω εγχώριων </a:t>
            </a:r>
            <a:r>
              <a:rPr lang="el-GR" sz="1800" dirty="0" err="1">
                <a:effectLst/>
                <a:latin typeface="Calibri" panose="020F0502020204030204" pitchFamily="34" charset="0"/>
                <a:ea typeface="Times New Roman" panose="02020603050405020304" pitchFamily="18" charset="0"/>
              </a:rPr>
              <a:t>διεργασίων</a:t>
            </a:r>
            <a:r>
              <a:rPr lang="el-GR" sz="1800" dirty="0">
                <a:effectLst/>
                <a:latin typeface="Calibri" panose="020F0502020204030204" pitchFamily="34" charset="0"/>
                <a:ea typeface="Times New Roman" panose="02020603050405020304" pitchFamily="18" charset="0"/>
              </a:rPr>
              <a:t> και με βάση τα δομικά εθνικά συμφέροντα χωρίς να λαμβάνεται υπόψη και η αλληλεπίδραση μεταξύ των χωρών;</a:t>
            </a:r>
            <a:endParaRPr lang="en-GR"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l-GR" sz="1800" dirty="0">
                <a:effectLst/>
                <a:latin typeface="Calibri" panose="020F0502020204030204" pitchFamily="34" charset="0"/>
                <a:ea typeface="Times New Roman" panose="02020603050405020304" pitchFamily="18" charset="0"/>
              </a:rPr>
              <a:t>Σε αντίθεση με αυτό που υποστηρίζουν </a:t>
            </a:r>
            <a:r>
              <a:rPr lang="el-GR" sz="1800" dirty="0" err="1">
                <a:effectLst/>
                <a:latin typeface="Calibri" panose="020F0502020204030204" pitchFamily="34" charset="0"/>
                <a:ea typeface="Times New Roman" panose="02020603050405020304" pitchFamily="18" charset="0"/>
              </a:rPr>
              <a:t>κυριώς</a:t>
            </a:r>
            <a:r>
              <a:rPr lang="el-GR" sz="1800" dirty="0">
                <a:effectLst/>
                <a:latin typeface="Calibri" panose="020F0502020204030204" pitchFamily="34" charset="0"/>
                <a:ea typeface="Times New Roman" panose="02020603050405020304" pitchFamily="18" charset="0"/>
              </a:rPr>
              <a:t> οι εκπρόσωποι του νέο-</a:t>
            </a:r>
            <a:r>
              <a:rPr lang="el-GR" sz="1800" dirty="0" err="1">
                <a:effectLst/>
                <a:latin typeface="Calibri" panose="020F0502020204030204" pitchFamily="34" charset="0"/>
                <a:ea typeface="Times New Roman" panose="02020603050405020304" pitchFamily="18" charset="0"/>
              </a:rPr>
              <a:t>διακυβερνητισμού</a:t>
            </a:r>
            <a:r>
              <a:rPr lang="el-GR" sz="1800" dirty="0">
                <a:effectLst/>
                <a:latin typeface="Calibri" panose="020F0502020204030204" pitchFamily="34" charset="0"/>
                <a:ea typeface="Times New Roman" panose="02020603050405020304" pitchFamily="18" charset="0"/>
              </a:rPr>
              <a:t>, στην περίπτωση της οικονομικής κρίσης ενισχύθηκε σημαντικά ο ρόλος και οι εξουσίες υπερεθνικών οργάνων όπως της ΕΚΤ και της </a:t>
            </a:r>
            <a:r>
              <a:rPr lang="el-GR" sz="1800" dirty="0" err="1">
                <a:effectLst/>
                <a:latin typeface="Calibri" panose="020F0502020204030204" pitchFamily="34" charset="0"/>
                <a:ea typeface="Times New Roman" panose="02020603050405020304" pitchFamily="18" charset="0"/>
              </a:rPr>
              <a:t>Ευρ</a:t>
            </a:r>
            <a:r>
              <a:rPr lang="el-GR" sz="1800" dirty="0">
                <a:effectLst/>
                <a:latin typeface="Calibri" panose="020F0502020204030204" pitchFamily="34" charset="0"/>
                <a:ea typeface="Times New Roman" panose="02020603050405020304" pitchFamily="18" charset="0"/>
              </a:rPr>
              <a:t>. Επιτροπής (</a:t>
            </a:r>
            <a:r>
              <a:rPr lang="en-US" sz="1800" dirty="0" err="1">
                <a:effectLst/>
                <a:latin typeface="Calibri" panose="020F0502020204030204" pitchFamily="34" charset="0"/>
                <a:ea typeface="Times New Roman" panose="02020603050405020304" pitchFamily="18" charset="0"/>
              </a:rPr>
              <a:t>Nicoli</a:t>
            </a:r>
            <a:r>
              <a:rPr lang="el-GR" sz="1800" dirty="0">
                <a:effectLst/>
                <a:latin typeface="Calibri" panose="020F0502020204030204" pitchFamily="34" charset="0"/>
                <a:ea typeface="Times New Roman" panose="02020603050405020304" pitchFamily="18" charset="0"/>
              </a:rPr>
              <a:t>, 2019).</a:t>
            </a:r>
            <a:endParaRPr lang="en-GR" sz="1800" dirty="0">
              <a:effectLst/>
              <a:latin typeface="Times New Roman" panose="02020603050405020304" pitchFamily="18" charset="0"/>
              <a:ea typeface="Times New Roman" panose="02020603050405020304" pitchFamily="18" charset="0"/>
            </a:endParaRPr>
          </a:p>
          <a:p>
            <a:endParaRPr lang="en-GR" dirty="0"/>
          </a:p>
        </p:txBody>
      </p:sp>
    </p:spTree>
    <p:extLst>
      <p:ext uri="{BB962C8B-B14F-4D97-AF65-F5344CB8AC3E}">
        <p14:creationId xmlns:p14="http://schemas.microsoft.com/office/powerpoint/2010/main" val="2369189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a:extLst>
              <a:ext uri="{FF2B5EF4-FFF2-40B4-BE49-F238E27FC236}">
                <a16:creationId xmlns:a16="http://schemas.microsoft.com/office/drawing/2014/main" id="{277E4E62-B74A-E461-FDCC-AF58E14241B2}"/>
              </a:ext>
            </a:extLst>
          </p:cNvPr>
          <p:cNvSpPr>
            <a:spLocks noChangeArrowheads="1"/>
          </p:cNvSpPr>
          <p:nvPr/>
        </p:nvSpPr>
        <p:spPr bwMode="auto">
          <a:xfrm>
            <a:off x="503238" y="303213"/>
            <a:ext cx="8399462" cy="125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a:buSzPct val="100000"/>
            </a:pPr>
            <a:r>
              <a:rPr lang="el-GR" altLang="en-GR" sz="2000" b="1">
                <a:solidFill>
                  <a:srgbClr val="000000"/>
                </a:solidFill>
                <a:latin typeface="Calibri" panose="020F0502020204030204" pitchFamily="34" charset="0"/>
                <a:ea typeface="Noto Sans CJK SC Regular" charset="0"/>
                <a:cs typeface="Noto Sans CJK SC Regular" charset="0"/>
              </a:rPr>
              <a:t>Ο νεολειτουργισμός ως νέος υπερεθνισμός. </a:t>
            </a:r>
            <a:r>
              <a:rPr lang="fr-FR" altLang="en-GR" sz="2000" b="1">
                <a:solidFill>
                  <a:srgbClr val="F96A1B"/>
                </a:solidFill>
                <a:latin typeface="Trebuchet MS" panose="020B0703020202090204" pitchFamily="34" charset="0"/>
                <a:ea typeface="Noto Sans CJK SC Regular" charset="0"/>
                <a:cs typeface="Noto Sans CJK SC Regular" charset="0"/>
              </a:rPr>
              <a:t>Kαλλιεργημένη</a:t>
            </a:r>
            <a:r>
              <a:rPr lang="fr-FR" altLang="en-GR" sz="2000" b="1">
                <a:solidFill>
                  <a:srgbClr val="434342"/>
                </a:solidFill>
                <a:latin typeface="Trebuchet MS" panose="020B0703020202090204" pitchFamily="34" charset="0"/>
                <a:ea typeface="Noto Sans CJK SC Regular" charset="0"/>
                <a:cs typeface="Noto Sans CJK SC Regular" charset="0"/>
              </a:rPr>
              <a:t> διάχυση: η νέα υπερεθνική ενοποίηση</a:t>
            </a:r>
            <a:r>
              <a:rPr lang="fr-FR" altLang="en-GR" sz="4000">
                <a:solidFill>
                  <a:srgbClr val="434342"/>
                </a:solidFill>
                <a:latin typeface="Trebuchet MS" panose="020B0703020202090204" pitchFamily="34" charset="0"/>
                <a:ea typeface="Noto Sans CJK SC Regular" charset="0"/>
                <a:cs typeface="Noto Sans CJK SC Regular" charset="0"/>
              </a:rPr>
              <a:t> </a:t>
            </a:r>
          </a:p>
        </p:txBody>
      </p:sp>
      <p:sp>
        <p:nvSpPr>
          <p:cNvPr id="23555" name="Rectangle 2">
            <a:extLst>
              <a:ext uri="{FF2B5EF4-FFF2-40B4-BE49-F238E27FC236}">
                <a16:creationId xmlns:a16="http://schemas.microsoft.com/office/drawing/2014/main" id="{4262BEF1-8A23-3E81-01C9-9D5A35C10EED}"/>
              </a:ext>
            </a:extLst>
          </p:cNvPr>
          <p:cNvSpPr>
            <a:spLocks noChangeArrowheads="1"/>
          </p:cNvSpPr>
          <p:nvPr/>
        </p:nvSpPr>
        <p:spPr bwMode="auto">
          <a:xfrm>
            <a:off x="503238" y="1439863"/>
            <a:ext cx="8399462" cy="5614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9725" indent="-227013">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chemeClr val="bg1"/>
                </a:solidFill>
                <a:latin typeface="Arial" panose="020B0604020202020204" pitchFamily="34" charset="0"/>
              </a:defRPr>
            </a:lvl9pPr>
          </a:lstStyle>
          <a:p>
            <a:pPr eaLnBrk="1">
              <a:spcBef>
                <a:spcPts val="438"/>
              </a:spcBef>
              <a:buClr>
                <a:srgbClr val="DDDDDD"/>
              </a:buClr>
              <a:buSzPct val="100000"/>
              <a:buFont typeface="Wingdings" pitchFamily="2" charset="2"/>
              <a:buChar char=""/>
            </a:pPr>
            <a:r>
              <a:rPr lang="fr-FR" altLang="en-GR" sz="2200">
                <a:solidFill>
                  <a:srgbClr val="000000"/>
                </a:solidFill>
                <a:latin typeface="Calibri" panose="020F0502020204030204" pitchFamily="34" charset="0"/>
                <a:ea typeface="Noto Sans CJK SC Regular" charset="0"/>
                <a:cs typeface="Noto Sans CJK SC Regular" charset="0"/>
              </a:rPr>
              <a:t> </a:t>
            </a:r>
            <a:r>
              <a:rPr lang="fr-FR" altLang="en-GR">
                <a:solidFill>
                  <a:srgbClr val="000000"/>
                </a:solidFill>
                <a:latin typeface="Calibri" panose="020F0502020204030204" pitchFamily="34" charset="0"/>
                <a:ea typeface="Noto Sans CJK SC Regular" charset="0"/>
                <a:cs typeface="Noto Sans CJK SC Regular" charset="0"/>
              </a:rPr>
              <a:t>Οι ευρωπαϊκοί θεσμοί (η Επιτροπή, η ΕΚΤ και οι ρυθμιστικές αρχές, όπως η Eυρωπαϊκή συνοριοφυλακή και ακτοφυλακή) είναι οι οδηγοί της </a:t>
            </a:r>
            <a:r>
              <a:rPr lang="el-GR" altLang="en-GR">
                <a:solidFill>
                  <a:srgbClr val="000000"/>
                </a:solidFill>
                <a:latin typeface="Calibri" panose="020F0502020204030204" pitchFamily="34" charset="0"/>
                <a:ea typeface="Noto Sans CJK SC Regular" charset="0"/>
                <a:cs typeface="Noto Sans CJK SC Regular" charset="0"/>
              </a:rPr>
              <a:t>ενοπο</a:t>
            </a:r>
            <a:r>
              <a:rPr lang="fr-FR" altLang="en-GR">
                <a:solidFill>
                  <a:srgbClr val="000000"/>
                </a:solidFill>
                <a:latin typeface="Calibri" panose="020F0502020204030204" pitchFamily="34" charset="0"/>
                <a:ea typeface="Noto Sans CJK SC Regular" charset="0"/>
                <a:cs typeface="Noto Sans CJK SC Regular" charset="0"/>
              </a:rPr>
              <a:t>ί</a:t>
            </a:r>
            <a:r>
              <a:rPr lang="el-GR" altLang="en-GR">
                <a:solidFill>
                  <a:srgbClr val="000000"/>
                </a:solidFill>
                <a:latin typeface="Calibri" panose="020F0502020204030204" pitchFamily="34" charset="0"/>
                <a:ea typeface="Noto Sans CJK SC Regular" charset="0"/>
                <a:cs typeface="Noto Sans CJK SC Regular" charset="0"/>
              </a:rPr>
              <a:t>ησης</a:t>
            </a:r>
            <a:r>
              <a:rPr lang="fr-FR" altLang="en-GR">
                <a:solidFill>
                  <a:srgbClr val="000000"/>
                </a:solidFill>
                <a:latin typeface="Calibri" panose="020F0502020204030204" pitchFamily="34" charset="0"/>
                <a:ea typeface="Noto Sans CJK SC Regular" charset="0"/>
                <a:cs typeface="Noto Sans CJK SC Regular" charset="0"/>
              </a:rPr>
              <a:t> μέσω του ενισχυμένου ρόλου τους στο σχεδιασμό και στην επιβολή της πολιτικής .</a:t>
            </a:r>
          </a:p>
          <a:p>
            <a:pPr algn="r" eaLnBrk="1">
              <a:spcBef>
                <a:spcPts val="438"/>
              </a:spcBef>
              <a:buSzPct val="100000"/>
            </a:pPr>
            <a:r>
              <a:rPr lang="fr-FR" altLang="en-GR" sz="2000">
                <a:solidFill>
                  <a:srgbClr val="000000"/>
                </a:solidFill>
                <a:latin typeface="Calibri" panose="020F0502020204030204" pitchFamily="34" charset="0"/>
                <a:ea typeface="Noto Sans CJK SC Regular" charset="0"/>
                <a:cs typeface="Noto Sans CJK SC Regular" charset="0"/>
              </a:rPr>
              <a:t> Το Συμβούλιο επιτρέπει στους υπερεθνικούς φορείς να αποκτήσουν όλο και μεγαλύτερες εξουσίες επιβολής </a:t>
            </a:r>
            <a:r>
              <a:rPr lang="fr-FR" altLang="en-GR">
                <a:solidFill>
                  <a:srgbClr val="000000"/>
                </a:solidFill>
                <a:latin typeface="Calibri" panose="020F0502020204030204" pitchFamily="34" charset="0"/>
                <a:ea typeface="Noto Sans CJK SC Regular" charset="0"/>
                <a:cs typeface="Noto Sans CJK SC Regular" charset="0"/>
              </a:rPr>
              <a:t>και</a:t>
            </a:r>
            <a:r>
              <a:rPr lang="fr-FR" altLang="en-GR" sz="2000">
                <a:solidFill>
                  <a:srgbClr val="000000"/>
                </a:solidFill>
                <a:latin typeface="Calibri" panose="020F0502020204030204" pitchFamily="34" charset="0"/>
                <a:ea typeface="Noto Sans CJK SC Regular" charset="0"/>
                <a:cs typeface="Noto Sans CJK SC Regular" charset="0"/>
              </a:rPr>
              <a:t> </a:t>
            </a:r>
            <a:r>
              <a:rPr lang="fr-FR" altLang="en-GR" sz="2000">
                <a:solidFill>
                  <a:srgbClr val="000000"/>
                </a:solidFill>
                <a:latin typeface="Georgia" panose="02040502050405020303" pitchFamily="18" charset="0"/>
                <a:ea typeface="Noto Sans CJK SC Regular" charset="0"/>
                <a:cs typeface="Noto Sans CJK SC Regular" charset="0"/>
              </a:rPr>
              <a:t>αυτονομίας:</a:t>
            </a:r>
          </a:p>
          <a:p>
            <a:pPr algn="r" eaLnBrk="1">
              <a:spcBef>
                <a:spcPts val="438"/>
              </a:spcBef>
              <a:buSzPct val="100000"/>
            </a:pPr>
            <a:endParaRPr lang="fr-FR" altLang="en-GR" sz="2000">
              <a:solidFill>
                <a:srgbClr val="000000"/>
              </a:solidFill>
              <a:latin typeface="Georgia" panose="02040502050405020303" pitchFamily="18" charset="0"/>
              <a:ea typeface="Noto Sans CJK SC Regular" charset="0"/>
              <a:cs typeface="Noto Sans CJK SC Regular" charset="0"/>
            </a:endParaRPr>
          </a:p>
          <a:p>
            <a:pPr algn="r" eaLnBrk="1">
              <a:spcBef>
                <a:spcPts val="438"/>
              </a:spcBef>
              <a:buSzPct val="100000"/>
            </a:pPr>
            <a:r>
              <a:rPr lang="fr-FR" altLang="en-GR" sz="2000">
                <a:solidFill>
                  <a:srgbClr val="000000"/>
                </a:solidFill>
                <a:latin typeface="Georgia" panose="02040502050405020303" pitchFamily="18" charset="0"/>
                <a:ea typeface="Noto Sans CJK SC Regular" charset="0"/>
                <a:cs typeface="Noto Sans CJK SC Regular" charset="0"/>
              </a:rPr>
              <a:t>  </a:t>
            </a:r>
          </a:p>
          <a:p>
            <a:pPr algn="r" eaLnBrk="1">
              <a:spcBef>
                <a:spcPts val="438"/>
              </a:spcBef>
              <a:buClr>
                <a:srgbClr val="DDDDDD"/>
              </a:buClr>
              <a:buSzPct val="100000"/>
              <a:buFont typeface="Wingdings" pitchFamily="2" charset="2"/>
              <a:buChar char=""/>
            </a:pPr>
            <a:r>
              <a:rPr lang="fr-FR" altLang="en-GR" b="1" i="1">
                <a:solidFill>
                  <a:srgbClr val="000000"/>
                </a:solidFill>
                <a:latin typeface="Calibri" panose="020F0502020204030204" pitchFamily="34" charset="0"/>
                <a:ea typeface="Noto Sans CJK SC Regular" charset="0"/>
                <a:cs typeface="Noto Sans CJK SC Regular" charset="0"/>
              </a:rPr>
              <a:t>Η ΕΚΤ σταδιακά επανερμήνευσε τις αρμοδιότητες της από μια στενή εντολή που επικεντρωνόταν στην καταπολέμηση του πληθωρισμού στην μετατροπή της σε δανειστή έσχατης ανάγκης (LOLR)</a:t>
            </a:r>
          </a:p>
          <a:p>
            <a:pPr algn="r" eaLnBrk="1">
              <a:spcBef>
                <a:spcPts val="438"/>
              </a:spcBef>
              <a:buClr>
                <a:srgbClr val="DDDDDD"/>
              </a:buClr>
              <a:buSzPct val="100000"/>
              <a:buFont typeface="Wingdings" pitchFamily="2" charset="2"/>
              <a:buChar char=""/>
            </a:pPr>
            <a:r>
              <a:rPr lang="fr-FR" altLang="en-GR" b="1" i="1">
                <a:solidFill>
                  <a:srgbClr val="000000"/>
                </a:solidFill>
                <a:latin typeface="Calibri" panose="020F0502020204030204" pitchFamily="34" charset="0"/>
                <a:ea typeface="Noto Sans CJK SC Regular" charset="0"/>
                <a:cs typeface="Noto Sans CJK SC Regular" charset="0"/>
              </a:rPr>
              <a:t>Στο Ευρωπαϊκό Εξάμηνο, η Επιτροπή άσκησε αυξημένη ευελιξία μέσω παρεκκλίσεων των κανόνων για επιμέρους κράτη-μέλη (π.χ. η Γαλλία και η Ιταλία) ή επανακαθορίζοντας τους υπολογισμούς (π.χ. διαρθρωτικό έλλειμμα Ισπανίας).</a:t>
            </a:r>
          </a:p>
        </p:txBody>
      </p:sp>
      <p:sp>
        <p:nvSpPr>
          <p:cNvPr id="23556" name="Rectangle 3">
            <a:extLst>
              <a:ext uri="{FF2B5EF4-FFF2-40B4-BE49-F238E27FC236}">
                <a16:creationId xmlns:a16="http://schemas.microsoft.com/office/drawing/2014/main" id="{598FFB70-573D-DB64-7776-B308A71C9E87}"/>
              </a:ext>
            </a:extLst>
          </p:cNvPr>
          <p:cNvSpPr>
            <a:spLocks noChangeArrowheads="1"/>
          </p:cNvSpPr>
          <p:nvPr/>
        </p:nvSpPr>
        <p:spPr bwMode="auto">
          <a:xfrm rot="-5400000">
            <a:off x="8324057" y="1813719"/>
            <a:ext cx="2687637"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a:buSzPct val="100000"/>
            </a:pPr>
            <a:r>
              <a:rPr lang="fr-FR" altLang="en-GR" sz="1200">
                <a:solidFill>
                  <a:srgbClr val="F8F8F8"/>
                </a:solidFill>
                <a:latin typeface="Calibri" panose="020F0502020204030204" pitchFamily="34" charset="0"/>
                <a:ea typeface="Noto Sans CJK SC Regular" charset="0"/>
                <a:cs typeface="Noto Sans CJK SC Regular" charset="0"/>
              </a:rPr>
              <a:t>27/10/2016</a:t>
            </a:r>
          </a:p>
        </p:txBody>
      </p:sp>
      <p:sp>
        <p:nvSpPr>
          <p:cNvPr id="23557" name="Rectangle 4">
            <a:extLst>
              <a:ext uri="{FF2B5EF4-FFF2-40B4-BE49-F238E27FC236}">
                <a16:creationId xmlns:a16="http://schemas.microsoft.com/office/drawing/2014/main" id="{C023367A-4828-EBD1-12AC-A7114F51EA4F}"/>
              </a:ext>
            </a:extLst>
          </p:cNvPr>
          <p:cNvSpPr>
            <a:spLocks noChangeArrowheads="1"/>
          </p:cNvSpPr>
          <p:nvPr/>
        </p:nvSpPr>
        <p:spPr bwMode="auto">
          <a:xfrm rot="-5400000">
            <a:off x="8363745" y="4463256"/>
            <a:ext cx="2608262"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GR" altLang="en-GR"/>
          </a:p>
        </p:txBody>
      </p:sp>
      <p:sp>
        <p:nvSpPr>
          <p:cNvPr id="23558" name="Rectangle 5">
            <a:extLst>
              <a:ext uri="{FF2B5EF4-FFF2-40B4-BE49-F238E27FC236}">
                <a16:creationId xmlns:a16="http://schemas.microsoft.com/office/drawing/2014/main" id="{6F4A27FF-B6B9-17F1-38D9-E980CC6649CA}"/>
              </a:ext>
            </a:extLst>
          </p:cNvPr>
          <p:cNvSpPr>
            <a:spLocks noChangeArrowheads="1"/>
          </p:cNvSpPr>
          <p:nvPr/>
        </p:nvSpPr>
        <p:spPr bwMode="auto">
          <a:xfrm>
            <a:off x="9404350" y="6227763"/>
            <a:ext cx="604838" cy="436562"/>
          </a:xfrm>
          <a:prstGeom prst="rect">
            <a:avLst/>
          </a:prstGeom>
          <a:noFill/>
          <a:ln w="19080">
            <a:solidFill>
              <a:srgbClr val="FFFF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a:buSzPct val="100000"/>
            </a:pPr>
            <a:fld id="{0B6CE927-39DA-AA47-8598-33EA954ABA73}" type="slidenum">
              <a:rPr lang="fr-FR" altLang="en-GR">
                <a:solidFill>
                  <a:srgbClr val="FFFFFF"/>
                </a:solidFill>
                <a:latin typeface="Calibri" panose="020F0502020204030204" pitchFamily="34" charset="0"/>
                <a:ea typeface="Noto Sans CJK SC Regular" charset="0"/>
                <a:cs typeface="Noto Sans CJK SC Regular" charset="0"/>
              </a:rPr>
              <a:pPr algn="ctr" eaLnBrk="1">
                <a:buSzPct val="100000"/>
              </a:pPr>
              <a:t>6</a:t>
            </a:fld>
            <a:endParaRPr lang="fr-FR" altLang="en-GR">
              <a:solidFill>
                <a:srgbClr val="FFFFFF"/>
              </a:solidFill>
              <a:latin typeface="Calibri" panose="020F0502020204030204" pitchFamily="34" charset="0"/>
              <a:ea typeface="Noto Sans CJK SC Regular" charset="0"/>
              <a:cs typeface="Noto Sans CJK SC Regular"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9F008AA6-0FDD-3FBC-FE42-135408FBF68A}"/>
              </a:ext>
            </a:extLst>
          </p:cNvPr>
          <p:cNvSpPr>
            <a:spLocks noGrp="1" noChangeArrowheads="1"/>
          </p:cNvSpPr>
          <p:nvPr>
            <p:ph type="title"/>
          </p:nvPr>
        </p:nvSpPr>
        <p:spPr>
          <a:xfrm>
            <a:off x="504825" y="336550"/>
            <a:ext cx="9070975" cy="1174750"/>
          </a:xfrm>
        </p:spPr>
        <p:txBody>
          <a:bodyPr lIns="90000" tIns="45000" rIns="90000" bIns="45000"/>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fr-FR" altLang="en-GR" sz="2800" dirty="0" err="1">
                <a:solidFill>
                  <a:srgbClr val="434342"/>
                </a:solidFill>
                <a:latin typeface="Trebuchet MS" panose="020B0703020202090204" pitchFamily="34" charset="0"/>
              </a:rPr>
              <a:t>Α</a:t>
            </a:r>
            <a:r>
              <a:rPr lang="fr-FR" altLang="en-GR" sz="2800" dirty="0">
                <a:solidFill>
                  <a:srgbClr val="434342"/>
                </a:solidFill>
                <a:latin typeface="Trebuchet MS" panose="020B0703020202090204" pitchFamily="34" charset="0"/>
              </a:rPr>
              <a:t>π</a:t>
            </a:r>
            <a:r>
              <a:rPr lang="fr-FR" altLang="en-GR" sz="2800" dirty="0" err="1">
                <a:solidFill>
                  <a:srgbClr val="434342"/>
                </a:solidFill>
                <a:latin typeface="Trebuchet MS" panose="020B0703020202090204" pitchFamily="34" charset="0"/>
              </a:rPr>
              <a:t>οενο</a:t>
            </a:r>
            <a:r>
              <a:rPr lang="fr-FR" altLang="en-GR" sz="2800" dirty="0">
                <a:solidFill>
                  <a:srgbClr val="434342"/>
                </a:solidFill>
                <a:latin typeface="Trebuchet MS" panose="020B0703020202090204" pitchFamily="34" charset="0"/>
              </a:rPr>
              <a:t>π</a:t>
            </a:r>
            <a:r>
              <a:rPr lang="fr-FR" altLang="en-GR" sz="2800" dirty="0" err="1">
                <a:solidFill>
                  <a:srgbClr val="434342"/>
                </a:solidFill>
                <a:latin typeface="Trebuchet MS" panose="020B0703020202090204" pitchFamily="34" charset="0"/>
              </a:rPr>
              <a:t>οiηςη</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μeς</a:t>
            </a:r>
            <a:r>
              <a:rPr lang="fr-FR" altLang="en-GR" sz="2800" dirty="0">
                <a:solidFill>
                  <a:srgbClr val="434342"/>
                </a:solidFill>
                <a:latin typeface="Trebuchet MS" panose="020B0703020202090204" pitchFamily="34" charset="0"/>
              </a:rPr>
              <a:t>α απo </a:t>
            </a:r>
            <a:r>
              <a:rPr lang="fr-FR" altLang="en-GR" sz="2800" dirty="0" err="1">
                <a:solidFill>
                  <a:srgbClr val="434342"/>
                </a:solidFill>
                <a:latin typeface="Trebuchet MS" panose="020B0703020202090204" pitchFamily="34" charset="0"/>
              </a:rPr>
              <a:t>το</a:t>
            </a:r>
            <a:r>
              <a:rPr lang="fr-FR" altLang="en-GR" sz="2800" dirty="0">
                <a:solidFill>
                  <a:srgbClr val="434342"/>
                </a:solidFill>
                <a:latin typeface="Trebuchet MS" panose="020B0703020202090204" pitchFamily="34" charset="0"/>
              </a:rPr>
              <a:t> π</a:t>
            </a:r>
            <a:r>
              <a:rPr lang="fr-FR" altLang="en-GR" sz="2800" dirty="0" err="1">
                <a:solidFill>
                  <a:srgbClr val="434342"/>
                </a:solidFill>
                <a:latin typeface="Trebuchet MS" panose="020B0703020202090204" pitchFamily="34" charset="0"/>
              </a:rPr>
              <a:t>ρiςμ</a:t>
            </a:r>
            <a:r>
              <a:rPr lang="fr-FR" altLang="en-GR" sz="2800" dirty="0">
                <a:solidFill>
                  <a:srgbClr val="434342"/>
                </a:solidFill>
                <a:latin typeface="Trebuchet MS" panose="020B0703020202090204" pitchFamily="34" charset="0"/>
              </a:rPr>
              <a:t>α </a:t>
            </a:r>
            <a:r>
              <a:rPr lang="fr-FR" altLang="en-GR" sz="2800" dirty="0" err="1">
                <a:solidFill>
                  <a:srgbClr val="434342"/>
                </a:solidFill>
                <a:latin typeface="Trebuchet MS" panose="020B0703020202090204" pitchFamily="34" charset="0"/>
              </a:rPr>
              <a:t>του</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νεολειτουργιςμοy</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spillback</a:t>
            </a:r>
            <a:r>
              <a:rPr lang="fr-FR" altLang="en-GR" sz="2800" dirty="0">
                <a:solidFill>
                  <a:srgbClr val="434342"/>
                </a:solidFill>
                <a:latin typeface="Trebuchet MS" panose="020B0703020202090204" pitchFamily="34" charset="0"/>
              </a:rPr>
              <a:t>);</a:t>
            </a:r>
          </a:p>
        </p:txBody>
      </p:sp>
      <p:sp>
        <p:nvSpPr>
          <p:cNvPr id="25603" name="Text Box 2">
            <a:extLst>
              <a:ext uri="{FF2B5EF4-FFF2-40B4-BE49-F238E27FC236}">
                <a16:creationId xmlns:a16="http://schemas.microsoft.com/office/drawing/2014/main" id="{DB8B8C94-25B3-DF97-7C03-AF3E2F6890DB}"/>
              </a:ext>
            </a:extLst>
          </p:cNvPr>
          <p:cNvSpPr txBox="1">
            <a:spLocks noChangeArrowheads="1"/>
          </p:cNvSpPr>
          <p:nvPr/>
        </p:nvSpPr>
        <p:spPr bwMode="auto">
          <a:xfrm>
            <a:off x="503238" y="2479675"/>
            <a:ext cx="9070975" cy="4767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61950" indent="-255588">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1pPr>
            <a:lvl2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2pPr>
            <a:lvl3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3pPr>
            <a:lvl4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4pPr>
            <a:lvl5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9pPr>
          </a:lstStyle>
          <a:p>
            <a:pPr algn="r" eaLnBrk="1" hangingPunct="1">
              <a:spcBef>
                <a:spcPts val="300"/>
              </a:spcBef>
              <a:buClr>
                <a:srgbClr val="08A1D9"/>
              </a:buClr>
              <a:buSzPct val="100000"/>
              <a:buFont typeface="Wingdings" pitchFamily="2" charset="2"/>
              <a:buChar char=""/>
            </a:pPr>
            <a:r>
              <a:rPr lang="fr-FR" altLang="en-GR" sz="2200">
                <a:solidFill>
                  <a:srgbClr val="000000"/>
                </a:solidFill>
                <a:latin typeface="Georgia" panose="02040502050405020303" pitchFamily="18" charset="0"/>
                <a:ea typeface="DejaVu Sans" charset="0"/>
                <a:cs typeface="DejaVu Sans" charset="0"/>
              </a:rPr>
              <a:t>Τα κράτη μέλη δεν επιθυμούν πλέον να ασχολούνται με μια πολιτική σε υπερεθνικό επίπεδο (Euroexit, Schengenexit, Brexit...)</a:t>
            </a:r>
          </a:p>
          <a:p>
            <a:pPr algn="r" eaLnBrk="1" hangingPunct="1">
              <a:spcBef>
                <a:spcPts val="300"/>
              </a:spcBef>
              <a:buSzPct val="100000"/>
            </a:pPr>
            <a:endParaRPr lang="fr-FR" altLang="en-GR" sz="2200">
              <a:solidFill>
                <a:srgbClr val="000000"/>
              </a:solidFill>
              <a:latin typeface="Georgia" panose="02040502050405020303" pitchFamily="18" charset="0"/>
              <a:ea typeface="DejaVu Sans" charset="0"/>
              <a:cs typeface="DejaVu Sans" charset="0"/>
            </a:endParaRPr>
          </a:p>
          <a:p>
            <a:pPr algn="r" eaLnBrk="1" hangingPunct="1">
              <a:spcBef>
                <a:spcPts val="300"/>
              </a:spcBef>
              <a:buClr>
                <a:srgbClr val="08A1D9"/>
              </a:buClr>
              <a:buSzPct val="100000"/>
              <a:buFont typeface="Wingdings" pitchFamily="2" charset="2"/>
              <a:buChar char=""/>
            </a:pPr>
            <a:r>
              <a:rPr lang="fr-FR" altLang="en-GR" sz="2200">
                <a:solidFill>
                  <a:srgbClr val="000000"/>
                </a:solidFill>
                <a:latin typeface="Georgia" panose="02040502050405020303" pitchFamily="18" charset="0"/>
                <a:ea typeface="DejaVu Sans" charset="0"/>
                <a:cs typeface="DejaVu Sans" charset="0"/>
              </a:rPr>
              <a:t>Το εξωτερικό εμπόριο γίνεται πιο σημαντικό από το εσωτερικό οδηγώντας σε φαινόμενα οικονομικής εθνικής ηγεμονίας</a:t>
            </a:r>
          </a:p>
          <a:p>
            <a:pPr algn="r" eaLnBrk="1" hangingPunct="1">
              <a:spcBef>
                <a:spcPts val="300"/>
              </a:spcBef>
              <a:buSzPct val="100000"/>
            </a:pPr>
            <a:endParaRPr lang="fr-FR" altLang="en-GR" sz="2200">
              <a:solidFill>
                <a:srgbClr val="000000"/>
              </a:solidFill>
              <a:latin typeface="Georgia" panose="02040502050405020303" pitchFamily="18" charset="0"/>
              <a:ea typeface="DejaVu Sans" charset="0"/>
              <a:cs typeface="DejaVu Sans" charset="0"/>
            </a:endParaRPr>
          </a:p>
          <a:p>
            <a:pPr algn="r" eaLnBrk="1" hangingPunct="1">
              <a:spcBef>
                <a:spcPts val="300"/>
              </a:spcBef>
              <a:buClr>
                <a:srgbClr val="08A1D9"/>
              </a:buClr>
              <a:buSzPct val="100000"/>
              <a:buFont typeface="Wingdings" pitchFamily="2" charset="2"/>
              <a:buChar char=""/>
            </a:pPr>
            <a:r>
              <a:rPr lang="fr-FR" altLang="en-GR" sz="2200">
                <a:solidFill>
                  <a:srgbClr val="000000"/>
                </a:solidFill>
                <a:latin typeface="Georgia" panose="02040502050405020303" pitchFamily="18" charset="0"/>
                <a:ea typeface="DejaVu Sans" charset="0"/>
                <a:cs typeface="DejaVu Sans" charset="0"/>
              </a:rPr>
              <a:t> Μείωση βιοτικού επιπέδου (οικονομική ευημερία) αφού η κατανομή των οφελών δεν είναι ισόρροπη και άρα δεν επιτυγχάνεται η οικονομική σύγκληση από άποψη επιδόσεων και κοινωνικής προστασίας.</a:t>
            </a:r>
          </a:p>
        </p:txBody>
      </p:sp>
      <p:sp>
        <p:nvSpPr>
          <p:cNvPr id="25604" name="Text Box 3">
            <a:extLst>
              <a:ext uri="{FF2B5EF4-FFF2-40B4-BE49-F238E27FC236}">
                <a16:creationId xmlns:a16="http://schemas.microsoft.com/office/drawing/2014/main" id="{C4C06D4D-DCB8-A8F7-2B29-0921EED08961}"/>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09F9D602-29E2-824F-9F19-7A73EF5338C0}"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7</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55F06A71-0F3D-6E0F-D117-5F5110A978EE}"/>
              </a:ext>
            </a:extLst>
          </p:cNvPr>
          <p:cNvSpPr>
            <a:spLocks noGrp="1" noChangeArrowheads="1"/>
          </p:cNvSpPr>
          <p:nvPr>
            <p:ph type="title"/>
          </p:nvPr>
        </p:nvSpPr>
        <p:spPr>
          <a:xfrm>
            <a:off x="577850" y="863600"/>
            <a:ext cx="9070975" cy="936625"/>
          </a:xfrm>
        </p:spPr>
        <p:txBody>
          <a:bodyPr lIns="90000" tIns="45000" rIns="90000" bIns="45000"/>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fr-FR" altLang="en-GR" sz="2800" dirty="0">
                <a:solidFill>
                  <a:srgbClr val="434342"/>
                </a:solidFill>
                <a:latin typeface="Trebuchet MS" panose="020B0703020202090204" pitchFamily="34" charset="0"/>
              </a:rPr>
              <a:t>2. </a:t>
            </a:r>
            <a:r>
              <a:rPr lang="fr-FR" altLang="en-GR" sz="2800" dirty="0" err="1">
                <a:solidFill>
                  <a:srgbClr val="434342"/>
                </a:solidFill>
                <a:latin typeface="Trebuchet MS" panose="020B0703020202090204" pitchFamily="34" charset="0"/>
              </a:rPr>
              <a:t>Δι</a:t>
            </a:r>
            <a:r>
              <a:rPr lang="fr-FR" altLang="en-GR" sz="2800" dirty="0">
                <a:solidFill>
                  <a:srgbClr val="434342"/>
                </a:solidFill>
                <a:latin typeface="Trebuchet MS" panose="020B0703020202090204" pitchFamily="34" charset="0"/>
              </a:rPr>
              <a:t>α</a:t>
            </a:r>
            <a:r>
              <a:rPr lang="fr-FR" altLang="en-GR" sz="2800" dirty="0" err="1">
                <a:solidFill>
                  <a:srgbClr val="434342"/>
                </a:solidFill>
                <a:latin typeface="Trebuchet MS" panose="020B0703020202090204" pitchFamily="34" charset="0"/>
              </a:rPr>
              <a:t>κυ</a:t>
            </a:r>
            <a:r>
              <a:rPr lang="fr-FR" altLang="en-GR" sz="2800" dirty="0">
                <a:solidFill>
                  <a:srgbClr val="434342"/>
                </a:solidFill>
                <a:latin typeface="Trebuchet MS" panose="020B0703020202090204" pitchFamily="34" charset="0"/>
              </a:rPr>
              <a:t>β</a:t>
            </a:r>
            <a:r>
              <a:rPr lang="fr-FR" altLang="en-GR" sz="2800" dirty="0" err="1">
                <a:solidFill>
                  <a:srgbClr val="434342"/>
                </a:solidFill>
                <a:latin typeface="Trebuchet MS" panose="020B0703020202090204" pitchFamily="34" charset="0"/>
              </a:rPr>
              <a:t>ερνητιςμoς</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το</a:t>
            </a:r>
            <a:r>
              <a:rPr lang="fr-FR" altLang="en-GR" sz="2800" dirty="0">
                <a:solidFill>
                  <a:srgbClr val="434342"/>
                </a:solidFill>
                <a:latin typeface="Trebuchet MS" panose="020B0703020202090204" pitchFamily="34" charset="0"/>
              </a:rPr>
              <a:t> </a:t>
            </a:r>
            <a:r>
              <a:rPr lang="fr-FR" altLang="en-GR" sz="2800" dirty="0" err="1">
                <a:solidFill>
                  <a:srgbClr val="434342"/>
                </a:solidFill>
                <a:latin typeface="Trebuchet MS" panose="020B0703020202090204" pitchFamily="34" charset="0"/>
              </a:rPr>
              <a:t>θεωρητικo</a:t>
            </a:r>
            <a:r>
              <a:rPr lang="fr-FR" altLang="en-GR" sz="2800" dirty="0">
                <a:solidFill>
                  <a:srgbClr val="434342"/>
                </a:solidFill>
                <a:latin typeface="Trebuchet MS" panose="020B0703020202090204" pitchFamily="34" charset="0"/>
              </a:rPr>
              <a:t> π</a:t>
            </a:r>
            <a:r>
              <a:rPr lang="fr-FR" altLang="en-GR" sz="2800" dirty="0" err="1">
                <a:solidFill>
                  <a:srgbClr val="434342"/>
                </a:solidFill>
                <a:latin typeface="Trebuchet MS" panose="020B0703020202090204" pitchFamily="34" charset="0"/>
              </a:rPr>
              <a:t>λ</a:t>
            </a:r>
            <a:r>
              <a:rPr lang="fr-FR" altLang="en-GR" sz="2800" dirty="0">
                <a:solidFill>
                  <a:srgbClr val="434342"/>
                </a:solidFill>
                <a:latin typeface="Trebuchet MS" panose="020B0703020202090204" pitchFamily="34" charset="0"/>
              </a:rPr>
              <a:t>α</a:t>
            </a:r>
            <a:r>
              <a:rPr lang="fr-FR" altLang="en-GR" sz="2800" dirty="0" err="1">
                <a:solidFill>
                  <a:srgbClr val="434342"/>
                </a:solidFill>
                <a:latin typeface="Trebuchet MS" panose="020B0703020202090204" pitchFamily="34" charset="0"/>
              </a:rPr>
              <a:t>iςιο</a:t>
            </a:r>
            <a:endParaRPr lang="fr-FR" altLang="en-GR" sz="2800" dirty="0">
              <a:solidFill>
                <a:srgbClr val="434342"/>
              </a:solidFill>
              <a:latin typeface="Trebuchet MS" panose="020B0703020202090204" pitchFamily="34" charset="0"/>
            </a:endParaRPr>
          </a:p>
        </p:txBody>
      </p:sp>
      <p:sp>
        <p:nvSpPr>
          <p:cNvPr id="27651" name="Text Box 2">
            <a:extLst>
              <a:ext uri="{FF2B5EF4-FFF2-40B4-BE49-F238E27FC236}">
                <a16:creationId xmlns:a16="http://schemas.microsoft.com/office/drawing/2014/main" id="{535B702C-2BE2-3135-4C28-B41E5C7DCF3C}"/>
              </a:ext>
            </a:extLst>
          </p:cNvPr>
          <p:cNvSpPr txBox="1">
            <a:spLocks noChangeArrowheads="1"/>
          </p:cNvSpPr>
          <p:nvPr/>
        </p:nvSpPr>
        <p:spPr bwMode="auto">
          <a:xfrm>
            <a:off x="503238" y="1728788"/>
            <a:ext cx="9070975"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marL="109538">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1pPr>
            <a:lvl2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2pPr>
            <a:lvl3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3pPr>
            <a:lvl4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4pPr>
            <a:lvl5pPr>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109538"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 pos="9093200" algn="l"/>
              </a:tabLst>
              <a:defRPr>
                <a:solidFill>
                  <a:schemeClr val="bg1"/>
                </a:solidFill>
                <a:latin typeface="Arial" panose="020B0604020202020204" pitchFamily="34" charset="0"/>
              </a:defRPr>
            </a:lvl9pPr>
          </a:lstStyle>
          <a:p>
            <a:pPr eaLnBrk="1" hangingPunct="1">
              <a:spcBef>
                <a:spcPts val="300"/>
              </a:spcBef>
              <a:buSzPct val="100000"/>
            </a:pPr>
            <a:endParaRPr lang="fr-FR" altLang="en-GR" sz="280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Georgia" panose="02040502050405020303" pitchFamily="18" charset="0"/>
              <a:buChar char="•"/>
            </a:pPr>
            <a:r>
              <a:rPr lang="fr-FR" altLang="en-GR" sz="2600">
                <a:solidFill>
                  <a:srgbClr val="000000"/>
                </a:solidFill>
                <a:latin typeface="Georgia" panose="02040502050405020303" pitchFamily="18" charset="0"/>
                <a:ea typeface="DejaVu Sans" charset="0"/>
                <a:cs typeface="DejaVu Sans" charset="0"/>
              </a:rPr>
              <a:t>Η </a:t>
            </a:r>
            <a:r>
              <a:rPr lang="fr-FR" altLang="en-GR" sz="2600" b="1">
                <a:solidFill>
                  <a:srgbClr val="000000"/>
                </a:solidFill>
                <a:latin typeface="Georgia" panose="02040502050405020303" pitchFamily="18" charset="0"/>
                <a:ea typeface="DejaVu Sans" charset="0"/>
                <a:cs typeface="DejaVu Sans" charset="0"/>
              </a:rPr>
              <a:t>ρεαλιστική άποψη</a:t>
            </a:r>
            <a:r>
              <a:rPr lang="fr-FR" altLang="en-GR" sz="2600">
                <a:solidFill>
                  <a:srgbClr val="000000"/>
                </a:solidFill>
                <a:latin typeface="Georgia" panose="02040502050405020303" pitchFamily="18" charset="0"/>
                <a:ea typeface="DejaVu Sans" charset="0"/>
                <a:cs typeface="DejaVu Sans" charset="0"/>
              </a:rPr>
              <a:t>: οι διαπραγματεύσεις των κρατών μελών επικεντρώνονται στην προστασία της εθνικής κυριαρχίας και των στρατηγικών εθνικών και γεωπολιτικών συμφερόντων τους.</a:t>
            </a:r>
          </a:p>
          <a:p>
            <a:pPr eaLnBrk="1" hangingPunct="1">
              <a:spcBef>
                <a:spcPts val="300"/>
              </a:spcBef>
              <a:buSzPct val="100000"/>
            </a:pPr>
            <a:endParaRPr lang="fr-FR" altLang="en-GR" sz="2600">
              <a:solidFill>
                <a:srgbClr val="000000"/>
              </a:solidFill>
              <a:latin typeface="Georgia" panose="02040502050405020303" pitchFamily="18" charset="0"/>
              <a:ea typeface="DejaVu Sans" charset="0"/>
              <a:cs typeface="DejaVu Sans" charset="0"/>
            </a:endParaRPr>
          </a:p>
          <a:p>
            <a:pPr eaLnBrk="1" hangingPunct="1">
              <a:spcBef>
                <a:spcPts val="300"/>
              </a:spcBef>
              <a:buClr>
                <a:srgbClr val="08A1D9"/>
              </a:buClr>
              <a:buSzPct val="100000"/>
              <a:buFont typeface="Georgia" panose="02040502050405020303" pitchFamily="18" charset="0"/>
              <a:buChar char="•"/>
            </a:pPr>
            <a:r>
              <a:rPr lang="fr-FR" altLang="en-GR" sz="2600">
                <a:solidFill>
                  <a:srgbClr val="000000"/>
                </a:solidFill>
                <a:latin typeface="Georgia" panose="02040502050405020303" pitchFamily="18" charset="0"/>
                <a:ea typeface="DejaVu Sans" charset="0"/>
                <a:cs typeface="DejaVu Sans" charset="0"/>
              </a:rPr>
              <a:t>Η </a:t>
            </a:r>
            <a:r>
              <a:rPr lang="fr-FR" altLang="en-GR" sz="2600" b="1">
                <a:solidFill>
                  <a:srgbClr val="000000"/>
                </a:solidFill>
                <a:latin typeface="Georgia" panose="02040502050405020303" pitchFamily="18" charset="0"/>
                <a:ea typeface="DejaVu Sans" charset="0"/>
                <a:cs typeface="DejaVu Sans" charset="0"/>
              </a:rPr>
              <a:t>φιλελεύθερη άποψη</a:t>
            </a:r>
            <a:r>
              <a:rPr lang="fr-FR" altLang="en-GR" sz="2600">
                <a:solidFill>
                  <a:srgbClr val="000000"/>
                </a:solidFill>
                <a:latin typeface="Georgia" panose="02040502050405020303" pitchFamily="18" charset="0"/>
                <a:ea typeface="DejaVu Sans" charset="0"/>
                <a:cs typeface="DejaVu Sans" charset="0"/>
              </a:rPr>
              <a:t>: οι διαπραγματεύσεις των κρατών μελών στη βάση των προτιμήσεων τους λειτουργούν ως αγωγός για την προώθηση των εγχώριων κοινωνικο-οικονομικών συμφερόντων στο πλαίσιο ενός συμπεφωνημένου θεσμικού περιβάλλοντος</a:t>
            </a:r>
            <a:r>
              <a:rPr lang="fr-FR" altLang="en-GR" sz="2800">
                <a:solidFill>
                  <a:srgbClr val="000000"/>
                </a:solidFill>
                <a:latin typeface="Georgia" panose="02040502050405020303" pitchFamily="18" charset="0"/>
                <a:ea typeface="DejaVu Sans" charset="0"/>
                <a:cs typeface="DejaVu Sans" charset="0"/>
              </a:rPr>
              <a:t>.</a:t>
            </a:r>
          </a:p>
        </p:txBody>
      </p:sp>
      <p:sp>
        <p:nvSpPr>
          <p:cNvPr id="27652" name="Text Box 3">
            <a:extLst>
              <a:ext uri="{FF2B5EF4-FFF2-40B4-BE49-F238E27FC236}">
                <a16:creationId xmlns:a16="http://schemas.microsoft.com/office/drawing/2014/main" id="{388FEA00-CD9A-10A3-F7B6-789023B19B7E}"/>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0B06118F-4192-B940-9575-0C1871ED9CF8}"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8</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DB31DE6A-B5C9-D3A7-0AF3-2920FBFBE6C2}"/>
              </a:ext>
            </a:extLst>
          </p:cNvPr>
          <p:cNvSpPr>
            <a:spLocks noGrp="1" noChangeArrowheads="1"/>
          </p:cNvSpPr>
          <p:nvPr>
            <p:ph type="title"/>
          </p:nvPr>
        </p:nvSpPr>
        <p:spPr>
          <a:xfrm>
            <a:off x="504825" y="431800"/>
            <a:ext cx="9070975" cy="1057275"/>
          </a:xfrm>
        </p:spPr>
        <p:txBody>
          <a:bodyPr lIns="90000" tIns="45000" rIns="90000" bIns="45000"/>
          <a:lstStyle/>
          <a:p>
            <a:pPr defTabSz="1007918" eaLnBrk="1" fontAlgn="auto" hangingPunct="1">
              <a:lnSpc>
                <a:spcPct val="100000"/>
              </a:lnSpc>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fr-FR" altLang="en-GR" sz="4000" dirty="0">
                <a:solidFill>
                  <a:srgbClr val="434342"/>
                </a:solidFill>
                <a:latin typeface="Trebuchet MS" panose="020B0703020202090204" pitchFamily="34" charset="0"/>
              </a:rPr>
              <a:t> </a:t>
            </a:r>
            <a:r>
              <a:rPr lang="fr-FR" altLang="en-GR" sz="2200" dirty="0">
                <a:solidFill>
                  <a:srgbClr val="434342"/>
                </a:solidFill>
                <a:latin typeface="Trebuchet MS" panose="020B0703020202090204" pitchFamily="34" charset="0"/>
              </a:rPr>
              <a:t>To </a:t>
            </a:r>
            <a:r>
              <a:rPr lang="el-GR" altLang="en-GR" sz="2200" dirty="0" err="1">
                <a:solidFill>
                  <a:srgbClr val="434342"/>
                </a:solidFill>
                <a:latin typeface="Trebuchet MS" panose="020B0703020202090204" pitchFamily="34" charset="0"/>
              </a:rPr>
              <a:t>Μοντελο</a:t>
            </a:r>
            <a:r>
              <a:rPr lang="el-GR" altLang="en-GR" sz="2200" dirty="0">
                <a:solidFill>
                  <a:srgbClr val="434342"/>
                </a:solidFill>
                <a:latin typeface="Trebuchet MS" panose="020B0703020202090204" pitchFamily="34" charset="0"/>
              </a:rPr>
              <a:t> </a:t>
            </a:r>
            <a:r>
              <a:rPr lang="el-GR" altLang="en-GR" sz="2200" dirty="0" err="1">
                <a:solidFill>
                  <a:srgbClr val="434342"/>
                </a:solidFill>
                <a:latin typeface="Trebuchet MS" panose="020B0703020202090204" pitchFamily="34" charset="0"/>
              </a:rPr>
              <a:t>διακυβερνητιςμου</a:t>
            </a:r>
            <a:r>
              <a:rPr lang="el-GR" altLang="en-GR" sz="2200" dirty="0">
                <a:solidFill>
                  <a:srgbClr val="434342"/>
                </a:solidFill>
                <a:latin typeface="Trebuchet MS" panose="020B0703020202090204" pitchFamily="34" charset="0"/>
              </a:rPr>
              <a:t> μετα τη </a:t>
            </a:r>
            <a:r>
              <a:rPr lang="el-GR" altLang="en-GR" sz="2200" dirty="0" err="1">
                <a:solidFill>
                  <a:srgbClr val="434342"/>
                </a:solidFill>
                <a:latin typeface="Trebuchet MS" panose="020B0703020202090204" pitchFamily="34" charset="0"/>
              </a:rPr>
              <a:t>Συνθηκη</a:t>
            </a:r>
            <a:r>
              <a:rPr lang="el-GR" altLang="en-GR" sz="2200" dirty="0">
                <a:solidFill>
                  <a:srgbClr val="434342"/>
                </a:solidFill>
                <a:latin typeface="Trebuchet MS" panose="020B0703020202090204" pitchFamily="34" charset="0"/>
              </a:rPr>
              <a:t> της </a:t>
            </a:r>
            <a:r>
              <a:rPr lang="el-GR" altLang="en-GR" sz="2200" dirty="0" err="1">
                <a:solidFill>
                  <a:srgbClr val="434342"/>
                </a:solidFill>
                <a:latin typeface="Trebuchet MS" panose="020B0703020202090204" pitchFamily="34" charset="0"/>
              </a:rPr>
              <a:t>λιςαβονας</a:t>
            </a:r>
            <a:endParaRPr lang="fr-FR" altLang="en-GR" sz="2200" dirty="0">
              <a:solidFill>
                <a:srgbClr val="434342"/>
              </a:solidFill>
              <a:latin typeface="Trebuchet MS" panose="020B0703020202090204" pitchFamily="34" charset="0"/>
            </a:endParaRPr>
          </a:p>
        </p:txBody>
      </p:sp>
      <p:sp>
        <p:nvSpPr>
          <p:cNvPr id="29699" name="Text Box 2">
            <a:extLst>
              <a:ext uri="{FF2B5EF4-FFF2-40B4-BE49-F238E27FC236}">
                <a16:creationId xmlns:a16="http://schemas.microsoft.com/office/drawing/2014/main" id="{573937E1-D55A-1877-2B20-46379835A780}"/>
              </a:ext>
            </a:extLst>
          </p:cNvPr>
          <p:cNvSpPr txBox="1">
            <a:spLocks noChangeArrowheads="1"/>
          </p:cNvSpPr>
          <p:nvPr/>
        </p:nvSpPr>
        <p:spPr bwMode="auto">
          <a:xfrm>
            <a:off x="503238" y="1931988"/>
            <a:ext cx="9070975" cy="5314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61950" indent="-255588">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1pPr>
            <a:lvl2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2pPr>
            <a:lvl3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3pPr>
            <a:lvl4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4pPr>
            <a:lvl5pP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defRPr>
                <a:solidFill>
                  <a:schemeClr val="bg1"/>
                </a:solidFill>
                <a:latin typeface="Arial" panose="020B0604020202020204" pitchFamily="34" charset="0"/>
              </a:defRPr>
            </a:lvl9pPr>
          </a:lstStyle>
          <a:p>
            <a:pPr eaLnBrk="1" hangingPunct="1">
              <a:spcBef>
                <a:spcPts val="300"/>
              </a:spcBef>
              <a:buClr>
                <a:srgbClr val="08A1D9"/>
              </a:buClr>
              <a:buSzPct val="100000"/>
              <a:buFont typeface="Georgia" panose="02040502050405020303" pitchFamily="18" charset="0"/>
              <a:buChar char="•"/>
            </a:pPr>
            <a:r>
              <a:rPr lang="fr-FR" altLang="en-GR" sz="2000">
                <a:solidFill>
                  <a:srgbClr val="000000"/>
                </a:solidFill>
                <a:latin typeface="Georgia" panose="02040502050405020303" pitchFamily="18" charset="0"/>
                <a:ea typeface="DejaVu Sans" charset="0"/>
                <a:cs typeface="DejaVu Sans" charset="0"/>
              </a:rPr>
              <a:t>(1) εθνικές κυβερνήσεις και Ευρωπαϊκό Συμβούλιο (key norm entrepreneur) καθορίζουν την συνολική κατεύθυνση της πολιτικής </a:t>
            </a:r>
          </a:p>
          <a:p>
            <a:pPr eaLnBrk="1" hangingPunct="1">
              <a:spcBef>
                <a:spcPts val="300"/>
              </a:spcBef>
              <a:buClr>
                <a:srgbClr val="08A1D9"/>
              </a:buClr>
              <a:buSzPct val="100000"/>
              <a:buFont typeface="Georgia" panose="02040502050405020303" pitchFamily="18" charset="0"/>
              <a:buChar char="•"/>
            </a:pPr>
            <a:r>
              <a:rPr lang="fr-FR" altLang="en-GR" sz="2000">
                <a:solidFill>
                  <a:srgbClr val="000000"/>
                </a:solidFill>
                <a:latin typeface="Georgia" panose="02040502050405020303" pitchFamily="18" charset="0"/>
                <a:ea typeface="DejaVu Sans" charset="0"/>
                <a:cs typeface="DejaVu Sans" charset="0"/>
              </a:rPr>
              <a:t>(2) κυριαρχία του Συμβουλίου των Υπουργών για την ενίσχυση της συνεργασίας </a:t>
            </a:r>
          </a:p>
          <a:p>
            <a:pPr eaLnBrk="1" hangingPunct="1">
              <a:spcBef>
                <a:spcPts val="300"/>
              </a:spcBef>
              <a:buClr>
                <a:srgbClr val="08A1D9"/>
              </a:buClr>
              <a:buSzPct val="100000"/>
              <a:buFont typeface="Georgia" panose="02040502050405020303" pitchFamily="18" charset="0"/>
              <a:buChar char="•"/>
            </a:pPr>
            <a:r>
              <a:rPr lang="fr-FR" altLang="en-GR" sz="2000">
                <a:solidFill>
                  <a:srgbClr val="000000"/>
                </a:solidFill>
                <a:latin typeface="Georgia" panose="02040502050405020303" pitchFamily="18" charset="0"/>
                <a:ea typeface="DejaVu Sans" charset="0"/>
                <a:cs typeface="DejaVu Sans" charset="0"/>
              </a:rPr>
              <a:t>(3) ενίσχυση των εκτελεστικών και ελεγκτικών αρμοδιοτήτων της Επιτροπής  </a:t>
            </a:r>
          </a:p>
          <a:p>
            <a:pPr eaLnBrk="1" hangingPunct="1">
              <a:spcBef>
                <a:spcPts val="300"/>
              </a:spcBef>
              <a:buClr>
                <a:srgbClr val="08A1D9"/>
              </a:buClr>
              <a:buSzPct val="100000"/>
              <a:buFont typeface="Georgia" panose="02040502050405020303" pitchFamily="18" charset="0"/>
              <a:buChar char="•"/>
            </a:pPr>
            <a:r>
              <a:rPr lang="fr-FR" altLang="en-GR" sz="2000">
                <a:solidFill>
                  <a:srgbClr val="000000"/>
                </a:solidFill>
                <a:latin typeface="Georgia" panose="02040502050405020303" pitchFamily="18" charset="0"/>
                <a:ea typeface="DejaVu Sans" charset="0"/>
                <a:cs typeface="DejaVu Sans" charset="0"/>
              </a:rPr>
              <a:t>(4) αποκλεισμός του ΕΚ από τον κύκλο εμπλοκής και χρήση του Δικαστηρίου ως αρχής συμμόρφωσης </a:t>
            </a:r>
          </a:p>
          <a:p>
            <a:pPr eaLnBrk="1" hangingPunct="1">
              <a:spcBef>
                <a:spcPts val="300"/>
              </a:spcBef>
              <a:buClr>
                <a:srgbClr val="08A1D9"/>
              </a:buClr>
              <a:buSzPct val="100000"/>
              <a:buFont typeface="Georgia" panose="02040502050405020303" pitchFamily="18" charset="0"/>
              <a:buChar char="•"/>
            </a:pPr>
            <a:r>
              <a:rPr lang="fr-FR" altLang="en-GR" sz="2000">
                <a:solidFill>
                  <a:srgbClr val="000000"/>
                </a:solidFill>
                <a:latin typeface="Georgia" panose="02040502050405020303" pitchFamily="18" charset="0"/>
                <a:ea typeface="DejaVu Sans" charset="0"/>
                <a:cs typeface="DejaVu Sans" charset="0"/>
              </a:rPr>
              <a:t>(5) εμπλοκή ενός ξέχωρου κύκλου βασικών παικτών από την εθνική σφαίρα χάραξης πολιτικής </a:t>
            </a:r>
          </a:p>
          <a:p>
            <a:pPr eaLnBrk="1" hangingPunct="1">
              <a:spcBef>
                <a:spcPts val="300"/>
              </a:spcBef>
              <a:buClr>
                <a:srgbClr val="08A1D9"/>
              </a:buClr>
              <a:buSzPct val="100000"/>
              <a:buFont typeface="Georgia" panose="02040502050405020303" pitchFamily="18" charset="0"/>
              <a:buChar char="•"/>
            </a:pPr>
            <a:r>
              <a:rPr lang="fr-FR" altLang="en-GR" sz="2000">
                <a:solidFill>
                  <a:srgbClr val="000000"/>
                </a:solidFill>
                <a:latin typeface="Georgia" panose="02040502050405020303" pitchFamily="18" charset="0"/>
                <a:ea typeface="DejaVu Sans" charset="0"/>
                <a:cs typeface="DejaVu Sans" charset="0"/>
              </a:rPr>
              <a:t>(6) υιοθέτηση ειδικών μηχανισμών για τη διαχείριση της συνεργασίας, ιδιαίτερoς ρόλος στη Γραμματεία του Συμβουλίου </a:t>
            </a:r>
          </a:p>
          <a:p>
            <a:pPr eaLnBrk="1" hangingPunct="1">
              <a:spcBef>
                <a:spcPts val="300"/>
              </a:spcBef>
              <a:buClr>
                <a:srgbClr val="08A1D9"/>
              </a:buClr>
              <a:buSzPct val="100000"/>
              <a:buFont typeface="Georgia" panose="02040502050405020303" pitchFamily="18" charset="0"/>
              <a:buChar char="•"/>
            </a:pPr>
            <a:r>
              <a:rPr lang="fr-FR" altLang="en-GR" sz="2000">
                <a:solidFill>
                  <a:srgbClr val="000000"/>
                </a:solidFill>
                <a:latin typeface="Georgia" panose="02040502050405020303" pitchFamily="18" charset="0"/>
                <a:ea typeface="DejaVu Sans" charset="0"/>
                <a:cs typeface="DejaVu Sans" charset="0"/>
              </a:rPr>
              <a:t>(7) αδιαφάνεια της διαδικασίας σε εθνικό κοινοβούλια και πολίτες </a:t>
            </a:r>
          </a:p>
          <a:p>
            <a:pPr eaLnBrk="1" hangingPunct="1">
              <a:spcBef>
                <a:spcPts val="300"/>
              </a:spcBef>
              <a:buClr>
                <a:srgbClr val="08A1D9"/>
              </a:buClr>
              <a:buSzPct val="100000"/>
              <a:buFont typeface="Georgia" panose="02040502050405020303" pitchFamily="18" charset="0"/>
              <a:buChar char="•"/>
            </a:pPr>
            <a:r>
              <a:rPr lang="fr-FR" altLang="en-GR" sz="2000">
                <a:solidFill>
                  <a:srgbClr val="000000"/>
                </a:solidFill>
                <a:latin typeface="Georgia" panose="02040502050405020303" pitchFamily="18" charset="0"/>
                <a:ea typeface="DejaVu Sans" charset="0"/>
                <a:cs typeface="DejaVu Sans" charset="0"/>
              </a:rPr>
              <a:t>(8) ικανότητα παραγωγής ουσιαστικής κοινής πολιτικής </a:t>
            </a:r>
          </a:p>
          <a:p>
            <a:pPr eaLnBrk="1" hangingPunct="1">
              <a:spcBef>
                <a:spcPts val="300"/>
              </a:spcBef>
              <a:buClr>
                <a:srgbClr val="08A1D9"/>
              </a:buClr>
              <a:buSzPct val="100000"/>
              <a:buFont typeface="Georgia" panose="02040502050405020303" pitchFamily="18" charset="0"/>
              <a:buChar char="•"/>
            </a:pPr>
            <a:r>
              <a:rPr lang="fr-FR" altLang="en-GR" sz="2000">
                <a:solidFill>
                  <a:srgbClr val="000000"/>
                </a:solidFill>
                <a:latin typeface="Georgia" panose="02040502050405020303" pitchFamily="18" charset="0"/>
                <a:ea typeface="DejaVu Sans" charset="0"/>
                <a:cs typeface="DejaVu Sans" charset="0"/>
              </a:rPr>
              <a:t>(9) οι πολιτικές ΟΝΕ προωθούνται μέσω hard &amp; soft law.</a:t>
            </a:r>
          </a:p>
          <a:p>
            <a:pPr eaLnBrk="1" hangingPunct="1">
              <a:spcBef>
                <a:spcPts val="300"/>
              </a:spcBef>
              <a:buSzPct val="100000"/>
            </a:pPr>
            <a:endParaRPr lang="fr-FR" altLang="en-GR" sz="2000">
              <a:solidFill>
                <a:srgbClr val="000000"/>
              </a:solidFill>
              <a:latin typeface="Georgia" panose="02040502050405020303" pitchFamily="18" charset="0"/>
              <a:ea typeface="DejaVu Sans" charset="0"/>
              <a:cs typeface="DejaVu Sans" charset="0"/>
            </a:endParaRPr>
          </a:p>
        </p:txBody>
      </p:sp>
      <p:sp>
        <p:nvSpPr>
          <p:cNvPr id="29700" name="Text Box 3">
            <a:extLst>
              <a:ext uri="{FF2B5EF4-FFF2-40B4-BE49-F238E27FC236}">
                <a16:creationId xmlns:a16="http://schemas.microsoft.com/office/drawing/2014/main" id="{7511497B-905B-A954-5673-789370C63AE8}"/>
              </a:ext>
            </a:extLst>
          </p:cNvPr>
          <p:cNvSpPr txBox="1">
            <a:spLocks noChangeArrowheads="1"/>
          </p:cNvSpPr>
          <p:nvPr/>
        </p:nvSpPr>
        <p:spPr bwMode="auto">
          <a:xfrm>
            <a:off x="9010650" y="1588"/>
            <a:ext cx="83978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r" eaLnBrk="1" hangingPunct="1">
              <a:buSzPct val="100000"/>
            </a:pPr>
            <a:fld id="{CBD3A779-263E-7140-A926-9B3C70668131}" type="slidenum">
              <a:rPr lang="fr-FR" altLang="en-GR">
                <a:solidFill>
                  <a:srgbClr val="FFFFFF"/>
                </a:solidFill>
                <a:latin typeface="Georgia" panose="02040502050405020303" pitchFamily="18" charset="0"/>
                <a:ea typeface="DejaVu Sans" charset="0"/>
                <a:cs typeface="DejaVu Sans" charset="0"/>
              </a:rPr>
              <a:pPr algn="r" eaLnBrk="1" hangingPunct="1">
                <a:buSzPct val="100000"/>
              </a:pPr>
              <a:t>9</a:t>
            </a:fld>
            <a:endParaRPr lang="fr-FR" altLang="en-GR">
              <a:solidFill>
                <a:srgbClr val="FFFFFF"/>
              </a:solidFill>
              <a:latin typeface="Georgia" panose="02040502050405020303" pitchFamily="18" charset="0"/>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8197</TotalTime>
  <Words>6697</Words>
  <Application>Microsoft Macintosh PowerPoint</Application>
  <PresentationFormat>Custom</PresentationFormat>
  <Paragraphs>463</Paragraphs>
  <Slides>50</Slides>
  <Notes>28</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50</vt:i4>
      </vt:variant>
    </vt:vector>
  </HeadingPairs>
  <TitlesOfParts>
    <vt:vector size="63" baseType="lpstr">
      <vt:lpstr>Arial</vt:lpstr>
      <vt:lpstr>Calibri</vt:lpstr>
      <vt:lpstr>Calibri Light</vt:lpstr>
      <vt:lpstr>Courier New</vt:lpstr>
      <vt:lpstr>DejaVu Sans</vt:lpstr>
      <vt:lpstr>Georgia</vt:lpstr>
      <vt:lpstr>Noto Sans Regular</vt:lpstr>
      <vt:lpstr>Symbol</vt:lpstr>
      <vt:lpstr>Times New Roman</vt:lpstr>
      <vt:lpstr>Trebuchet MS</vt:lpstr>
      <vt:lpstr>Tw Cen MT</vt:lpstr>
      <vt:lpstr>Wingdings</vt:lpstr>
      <vt:lpstr>Office 2013 - 2022 Theme</vt:lpstr>
      <vt:lpstr> ΠΑΡΑΔΟΣΙΑΚEΣ ΚΑΙ ΚΡΙΤΙΚEΣ ΘΕΩΡΗΤΙΚEΣ ΠΡΟΣΕΓΓIΣΕΙΣ ΤΗΣ ΕΕ </vt:lpstr>
      <vt:lpstr>PowerPoint Presentation</vt:lpstr>
      <vt:lpstr>PowerPoint Presentation</vt:lpstr>
      <vt:lpstr>1. Νεολειτουργιςμ0ς: το θεωρητικo πλαiςιο</vt:lpstr>
      <vt:lpstr>Νεολειτουργιςμoς: τα ενοποιητιka αποτελeςματα της οικονομικhς κρiςης</vt:lpstr>
      <vt:lpstr>PowerPoint Presentation</vt:lpstr>
      <vt:lpstr>Αποενοποiηςη μeςα απo το πρiςμα του νεολειτουργιςμοy (spillback);</vt:lpstr>
      <vt:lpstr>2. Διακυβερνητιςμoς: το θεωρητικo πλαiςιο</vt:lpstr>
      <vt:lpstr> To Μοντελο διακυβερνητιςμου μετα τη Συνθηκη της λιςαβονας</vt:lpstr>
      <vt:lpstr>Η ιδιομορφη διακυβερνητικη λογικη του πλαιςιου οικονομικης διακυβερνηςης απο θεςμικη αποψη</vt:lpstr>
      <vt:lpstr>Η οικονομικη κριςη υπο το πριςμα του φιλελευθερου διακυβερνητιςμου  -1</vt:lpstr>
      <vt:lpstr>Η οικονομικη κριςη υπο το πριςμα του φιλελευθερου διακυβερνητιςμου  -2</vt:lpstr>
      <vt:lpstr>οι νεες πολιτικες υπο το πριςμα του διακυβερνητιςμου</vt:lpstr>
      <vt:lpstr>PowerPoint Presentation</vt:lpstr>
      <vt:lpstr>PowerPoint Presentation</vt:lpstr>
      <vt:lpstr>PowerPoint Presentation</vt:lpstr>
      <vt:lpstr>Ο ρολος του Ευρωπαϊκου Συμβουλιου ςτην οικονομικη διακυβερνηςη (πεντε πυλωνες, Wessels,2013)</vt:lpstr>
      <vt:lpstr>Η προσεγγιση «Falling forward» </vt:lpstr>
      <vt:lpstr>πολιτικες οικονομικου ςυντονιςμου, εξευρωπαΙςμος και κριςη (top down)</vt:lpstr>
      <vt:lpstr>PowerPoint Presentation</vt:lpstr>
      <vt:lpstr>κυκλικος εξευρωπαιςμος και κριςη</vt:lpstr>
      <vt:lpstr>PowerPoint Presentation</vt:lpstr>
      <vt:lpstr>Νέος Κοινοβουλευτισμός</vt:lpstr>
      <vt:lpstr>PowerPoint Presentation</vt:lpstr>
      <vt:lpstr>Διακυβερνητικη ενωςη vs Ομοςπονδια</vt:lpstr>
      <vt:lpstr>Το προβλημα νομιμοποιηςης του ςυςτηματος και μεταρρυθμιςεις ηπιας ομοςπονδιοποιηςης της οικονομικης διακυβερνησης</vt:lpstr>
      <vt:lpstr>  Η επιρροη του γερμανικου ομοςπονδιςμου ςτην ευρωπαϊκη ενοποιηςη </vt:lpstr>
      <vt:lpstr>Μοντελο ομοςπονδιακου τυπου οικονομικης διακυβερνηςης</vt:lpstr>
      <vt:lpstr>PowerPoint Presentation</vt:lpstr>
      <vt:lpstr>Ο πολιτικος λογος για το μελλον της εε</vt:lpstr>
      <vt:lpstr> Η Συνθηκη της Λιςαβονας, 2009</vt:lpstr>
      <vt:lpstr>PowerPoint Presentation</vt:lpstr>
      <vt:lpstr>Μαρξιςτικη θεωρια και ευρωπαϊκη ενοποιηςΗ:  </vt:lpstr>
      <vt:lpstr>Η θέση του Πουλαντζα απεναντι στην ΕΟΚ</vt:lpstr>
      <vt:lpstr>Κριτικη πολιτικη οικονομια : Το corpus των φιλελευθερων αρχων του οικονομικου ανταγωνιςμου VS οι κοινωνικες δομες των ευρωπαϊκων κοινωνιων</vt:lpstr>
      <vt:lpstr>Κριτικος Κονςτρουκτιβιςμος. H EE ως καταςκευη πεποιθηςεων, παραδοςεων και ορθολογιςμων.  </vt:lpstr>
      <vt:lpstr>Κυριαρχες ερμηνειες και common sense </vt:lpstr>
      <vt:lpstr>Ζητηματα Ηγεμονιςμου. Τα πολιτιςμικα θεμελια του ευρωπαϊκου καπιταλιςμου</vt:lpstr>
      <vt:lpstr>Η Γερμανια ως ‘αμφιςβητηςιμος Ηγεμονας’ (contested Hegemon)</vt:lpstr>
      <vt:lpstr>ηγεμονισμός και θεωρητικα ρευματα</vt:lpstr>
      <vt:lpstr>Μεταδομιςμος- Μια θεωρια της ευρωπαϊκης εξουςιας ως κυβερνητικοτηταΣ (Governmentality)</vt:lpstr>
      <vt:lpstr>PowerPoint Presentation</vt:lpstr>
      <vt:lpstr>PowerPoint Presentation</vt:lpstr>
      <vt:lpstr>PowerPoint Presentation</vt:lpstr>
      <vt:lpstr>βιβλιογραφια</vt:lpstr>
      <vt:lpstr>PowerPoint Presentation</vt:lpstr>
      <vt:lpstr>  Η οικονομική &amp; η προσφυγική κρίση υπό το πρίσμα του νεολειτουργισμού   </vt:lpstr>
      <vt:lpstr>Κριτική στις νεολειτουργικές ερμηνείες της οικονομικής κρίσης </vt:lpstr>
      <vt:lpstr> Η οικονομική &amp; η προσφυγική κρίση υπό το πρίσμα των διακυβερνητικών προσεγγίσεων  </vt:lpstr>
      <vt:lpstr>Κριτική στις διακυβερνητικές ερμηνείες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Impress</dc:title>
  <cp:lastModifiedBy>Filippa Chatzistavrou</cp:lastModifiedBy>
  <cp:revision>169</cp:revision>
  <cp:lastPrinted>1601-01-01T00:00:00Z</cp:lastPrinted>
  <dcterms:created xsi:type="dcterms:W3CDTF">2019-07-01T04:27:08Z</dcterms:created>
  <dcterms:modified xsi:type="dcterms:W3CDTF">2024-10-23T18:52:19Z</dcterms:modified>
</cp:coreProperties>
</file>